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1" r:id="rId2"/>
    <p:sldId id="259" r:id="rId3"/>
    <p:sldId id="279" r:id="rId4"/>
    <p:sldId id="296" r:id="rId5"/>
    <p:sldId id="298" r:id="rId6"/>
    <p:sldId id="303" r:id="rId7"/>
    <p:sldId id="301" r:id="rId8"/>
    <p:sldId id="305" r:id="rId9"/>
    <p:sldId id="308" r:id="rId10"/>
    <p:sldId id="311" r:id="rId11"/>
    <p:sldId id="323" r:id="rId12"/>
    <p:sldId id="310" r:id="rId13"/>
    <p:sldId id="324" r:id="rId14"/>
    <p:sldId id="326" r:id="rId15"/>
    <p:sldId id="312" r:id="rId16"/>
    <p:sldId id="313" r:id="rId17"/>
    <p:sldId id="314" r:id="rId18"/>
    <p:sldId id="325" r:id="rId19"/>
    <p:sldId id="309" r:id="rId20"/>
    <p:sldId id="315" r:id="rId21"/>
    <p:sldId id="271" r:id="rId22"/>
    <p:sldId id="317" r:id="rId23"/>
    <p:sldId id="318" r:id="rId24"/>
  </p:sldIdLst>
  <p:sldSz cx="9144000" cy="5143500" type="screen16x9"/>
  <p:notesSz cx="6858000" cy="9144000"/>
  <p:embeddedFontLst>
    <p:embeddedFont>
      <p:font typeface="楷体" pitchFamily="49" charset="-122"/>
      <p:regular r:id="rId27"/>
    </p:embeddedFont>
    <p:embeddedFont>
      <p:font typeface="华文楷体" pitchFamily="2" charset="-122"/>
      <p:regular r:id="rId28"/>
    </p:embeddedFont>
    <p:embeddedFont>
      <p:font typeface="黑体" pitchFamily="49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华文行楷" pitchFamily="2" charset="-122"/>
      <p:regular r:id="rId34"/>
    </p:embeddedFont>
    <p:embeddedFont>
      <p:font typeface="方正少儿简体" charset="-122"/>
      <p:regular r:id="rId35"/>
    </p:embeddedFont>
    <p:embeddedFont>
      <p:font typeface="Calibri Light" pitchFamily="34" charset="0"/>
      <p:regular r:id="rId36"/>
      <p:italic r:id="rId37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F5F5F"/>
    <a:srgbClr val="F30392"/>
    <a:srgbClr val="FD1B8C"/>
    <a:srgbClr val="FD3197"/>
    <a:srgbClr val="6AA903"/>
    <a:srgbClr val="4C4948"/>
    <a:srgbClr val="52A301"/>
    <a:srgbClr val="8BBC00"/>
    <a:srgbClr val="FF7005"/>
    <a:srgbClr val="EC606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86" autoAdjust="0"/>
    <p:restoredTop sz="94660"/>
  </p:normalViewPr>
  <p:slideViewPr>
    <p:cSldViewPr snapToGrid="0">
      <p:cViewPr>
        <p:scale>
          <a:sx n="80" d="100"/>
          <a:sy n="80" d="100"/>
        </p:scale>
        <p:origin x="-168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alpha val="79000"/>
                </a:schemeClr>
              </a:gs>
              <a:gs pos="83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8" descr="E:\PPT素材\卡通c8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511" y="123228"/>
            <a:ext cx="381939" cy="56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 userDrawn="1"/>
        </p:nvGrpSpPr>
        <p:grpSpPr>
          <a:xfrm>
            <a:off x="0" y="4397215"/>
            <a:ext cx="9144001" cy="746285"/>
            <a:chOff x="0" y="4397215"/>
            <a:chExt cx="9144001" cy="746285"/>
          </a:xfrm>
        </p:grpSpPr>
        <p:pic>
          <p:nvPicPr>
            <p:cNvPr id="11" name="Picture 2" descr="E:\PPT素材\卡通c2.png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97215"/>
              <a:ext cx="3497312" cy="746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E:\PPT素材\卡通c2.png"/>
            <p:cNvPicPr>
              <a:picLocks noChangeAspect="1" noChangeArrowheads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1177" y="4479407"/>
              <a:ext cx="1642824" cy="664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9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mp3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microsoft.com/office/2007/relationships/media" Target="../media/media1.mp3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6.jpeg"/><Relationship Id="rId10" Type="http://schemas.openxmlformats.org/officeDocument/2006/relationships/image" Target="../media/image16.jpeg"/><Relationship Id="rId4" Type="http://schemas.openxmlformats.org/officeDocument/2006/relationships/slide" Target="slide5.xml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187533" y="632967"/>
            <a:ext cx="70776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3039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F30392"/>
                </a:solidFill>
                <a:latin typeface="楷体" pitchFamily="49" charset="-122"/>
                <a:ea typeface="楷体" pitchFamily="49" charset="-122"/>
              </a:rPr>
              <a:t>当水烧开后，</a:t>
            </a:r>
            <a:r>
              <a:rPr lang="zh-CN" altLang="en-US" sz="3200" b="1" dirty="0" smtClean="0">
                <a:solidFill>
                  <a:srgbClr val="F30392"/>
                </a:solidFill>
                <a:latin typeface="楷体" pitchFamily="49" charset="-122"/>
                <a:ea typeface="楷体" pitchFamily="49" charset="-122"/>
              </a:rPr>
              <a:t>为什么我们有时用保温杯盛水，有时用金属杯盛水？</a:t>
            </a:r>
            <a:endParaRPr lang="zh-CN" altLang="en-US" sz="2400" b="1" dirty="0">
              <a:solidFill>
                <a:srgbClr val="F30392"/>
              </a:solidFill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32190" y="1805048"/>
            <a:ext cx="5157924" cy="2636321"/>
            <a:chOff x="2032190" y="1805048"/>
            <a:chExt cx="5157924" cy="2636321"/>
          </a:xfrm>
        </p:grpSpPr>
        <p:pic>
          <p:nvPicPr>
            <p:cNvPr id="2050" name="Picture 2" descr="C:\Users\Administrator.Lenovo-PC.000\Desktop\水壶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57056" y="1805048"/>
              <a:ext cx="1337459" cy="1132135"/>
            </a:xfrm>
            <a:prstGeom prst="rect">
              <a:avLst/>
            </a:prstGeom>
            <a:noFill/>
          </p:spPr>
        </p:pic>
        <p:pic>
          <p:nvPicPr>
            <p:cNvPr id="13" name="Picture 5" descr="C:\Users\Administrator.Lenovo-PC.000\Desktop\微信图片_202008131442444.jpg"/>
            <p:cNvPicPr>
              <a:picLocks noChangeAspect="1" noChangeArrowheads="1"/>
            </p:cNvPicPr>
            <p:nvPr/>
          </p:nvPicPr>
          <p:blipFill>
            <a:blip r:embed="rId3" cstate="print"/>
            <a:srcRect l="14792" r="23082"/>
            <a:stretch>
              <a:fillRect/>
            </a:stretch>
          </p:blipFill>
          <p:spPr bwMode="auto">
            <a:xfrm>
              <a:off x="2032190" y="2909370"/>
              <a:ext cx="948517" cy="1531999"/>
            </a:xfrm>
            <a:prstGeom prst="rect">
              <a:avLst/>
            </a:prstGeom>
            <a:noFill/>
          </p:spPr>
        </p:pic>
        <p:pic>
          <p:nvPicPr>
            <p:cNvPr id="2052" name="Picture 4" descr="C:\Users\Administrator.Lenovo-PC.000\Desktop\金属水杯.jpeg"/>
            <p:cNvPicPr>
              <a:picLocks noChangeAspect="1" noChangeArrowheads="1"/>
            </p:cNvPicPr>
            <p:nvPr/>
          </p:nvPicPr>
          <p:blipFill>
            <a:blip r:embed="rId4" cstate="print"/>
            <a:srcRect l="25195" t="7353" r="19394" b="5638"/>
            <a:stretch>
              <a:fillRect/>
            </a:stretch>
          </p:blipFill>
          <p:spPr bwMode="auto">
            <a:xfrm>
              <a:off x="6103917" y="3123212"/>
              <a:ext cx="1086197" cy="1163782"/>
            </a:xfrm>
            <a:prstGeom prst="rect">
              <a:avLst/>
            </a:prstGeom>
            <a:noFill/>
          </p:spPr>
        </p:pic>
        <p:cxnSp>
          <p:nvCxnSpPr>
            <p:cNvPr id="18" name="直接箭头连接符 17"/>
            <p:cNvCxnSpPr/>
            <p:nvPr/>
          </p:nvCxnSpPr>
          <p:spPr>
            <a:xfrm flipH="1">
              <a:off x="2921330" y="2921330"/>
              <a:ext cx="1401289" cy="641268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4583875" y="2933206"/>
              <a:ext cx="1377538" cy="712519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39885" y="4029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保温箱设计图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92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977900" y="1066800"/>
            <a:ext cx="7340594" cy="2997200"/>
            <a:chOff x="2384896" y="3483697"/>
            <a:chExt cx="4586666" cy="892911"/>
          </a:xfrm>
        </p:grpSpPr>
        <p:sp>
          <p:nvSpPr>
            <p:cNvPr id="8" name="AutoShape 19"/>
            <p:cNvSpPr>
              <a:spLocks noChangeArrowheads="1"/>
            </p:cNvSpPr>
            <p:nvPr/>
          </p:nvSpPr>
          <p:spPr bwMode="ltGray">
            <a:xfrm>
              <a:off x="2384896" y="3483697"/>
              <a:ext cx="4586666" cy="892911"/>
            </a:xfrm>
            <a:prstGeom prst="roundRect">
              <a:avLst>
                <a:gd name="adj" fmla="val 13434"/>
              </a:avLst>
            </a:prstGeom>
            <a:noFill/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27320" y="3506421"/>
              <a:ext cx="1293472" cy="398857"/>
            </a:xfrm>
            <a:prstGeom prst="rect">
              <a:avLst/>
            </a:prstGeom>
            <a:ln w="31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使用材料</a:t>
              </a: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007100" y="2590877"/>
            <a:ext cx="2070099" cy="1338828"/>
          </a:xfrm>
          <a:prstGeom prst="rect">
            <a:avLst/>
          </a:prstGeom>
          <a:ln w="31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注意事项</a:t>
            </a:r>
            <a:endParaRPr lang="en-US" altLang="zh-CN" dirty="0" smtClean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dirty="0" smtClean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dirty="0" smtClean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181100" y="1316575"/>
            <a:ext cx="71882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/>
              <a:t>规则：</a:t>
            </a:r>
          </a:p>
          <a:p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）小组合作，将设计图画在实验单上，标明使用材料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   </a:t>
            </a:r>
            <a:r>
              <a:rPr lang="zh-CN" altLang="zh-CN" sz="2000" dirty="0" smtClean="0"/>
              <a:t>和注意事项。</a:t>
            </a:r>
            <a:r>
              <a:rPr lang="en-US" altLang="zh-CN" sz="2000" dirty="0" smtClean="0"/>
              <a:t>                </a:t>
            </a:r>
            <a:endParaRPr lang="zh-CN" altLang="en-US" sz="14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10692" y="4156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（一）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设计保温箱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531917" y="2383218"/>
            <a:ext cx="6543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）从实验盒中选择原材料，也可以自行补充安全、易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</a:t>
            </a:r>
            <a:r>
              <a:rPr lang="zh-CN" altLang="zh-CN" sz="2000" dirty="0" smtClean="0"/>
              <a:t>操作的原材料。</a:t>
            </a:r>
            <a:endParaRPr lang="en-US" altLang="zh-CN" sz="20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173185" y="4156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实验盒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291770" y="1084348"/>
            <a:ext cx="721096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/>
              <a:t>实验物品</a:t>
            </a:r>
            <a:r>
              <a:rPr lang="zh-CN" altLang="zh-CN" sz="2400" b="1" dirty="0" smtClean="0"/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同等温度的两玻璃瓶热水（带盖）、纸盒、温 度计、抹布、计时器。</a:t>
            </a:r>
            <a:r>
              <a:rPr lang="en-US" altLang="zh-CN" sz="2400" dirty="0" smtClean="0"/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棉花、羽绒、毛线、皮革、泡沫。</a:t>
            </a:r>
            <a:endParaRPr lang="en-US" altLang="zh-CN" sz="24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181100" y="1316575"/>
            <a:ext cx="71882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/>
              <a:t>规则：</a:t>
            </a:r>
          </a:p>
          <a:p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）小组合作，将设计图画在实验单上，标明使用材料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   </a:t>
            </a:r>
            <a:r>
              <a:rPr lang="zh-CN" altLang="zh-CN" sz="2000" dirty="0" smtClean="0"/>
              <a:t>和注意事项。</a:t>
            </a:r>
            <a:r>
              <a:rPr lang="en-US" altLang="zh-CN" sz="2000" dirty="0" smtClean="0"/>
              <a:t>                </a:t>
            </a:r>
            <a:endParaRPr lang="zh-CN" altLang="en-US" sz="14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173185" y="4156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（一）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设计保温箱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531917" y="2383218"/>
            <a:ext cx="6543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）从实验盒中选择原材料，也可以自行补充安全、易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</a:t>
            </a:r>
            <a:r>
              <a:rPr lang="zh-CN" altLang="zh-CN" sz="2000" dirty="0" smtClean="0"/>
              <a:t>操作的原材料。</a:t>
            </a:r>
            <a:endParaRPr lang="en-US" altLang="zh-CN" sz="2000" dirty="0" smtClean="0"/>
          </a:p>
        </p:txBody>
      </p:sp>
      <p:sp>
        <p:nvSpPr>
          <p:cNvPr id="8" name="矩形 7"/>
          <p:cNvSpPr/>
          <p:nvPr/>
        </p:nvSpPr>
        <p:spPr>
          <a:xfrm>
            <a:off x="1520042" y="3060111"/>
            <a:ext cx="64364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）保温箱的设计要科学、实用、美观</a:t>
            </a:r>
            <a:r>
              <a:rPr lang="zh-CN" altLang="en-US" sz="2000" dirty="0" smtClean="0"/>
              <a:t>，易于操作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）计时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分钟。</a:t>
            </a:r>
            <a:endParaRPr lang="zh-CN" altLang="zh-CN" sz="20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39885" y="4029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保温箱设计图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92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977900" y="1674420"/>
            <a:ext cx="5339773" cy="2389579"/>
            <a:chOff x="977900" y="1066800"/>
            <a:chExt cx="7340594" cy="2997200"/>
          </a:xfrm>
        </p:grpSpPr>
        <p:grpSp>
          <p:nvGrpSpPr>
            <p:cNvPr id="2" name="组合 6"/>
            <p:cNvGrpSpPr/>
            <p:nvPr/>
          </p:nvGrpSpPr>
          <p:grpSpPr>
            <a:xfrm>
              <a:off x="977900" y="1066800"/>
              <a:ext cx="7340594" cy="2997200"/>
              <a:chOff x="2384896" y="3483697"/>
              <a:chExt cx="4586666" cy="892911"/>
            </a:xfrm>
          </p:grpSpPr>
          <p:sp>
            <p:nvSpPr>
              <p:cNvPr id="8" name="AutoShape 19"/>
              <p:cNvSpPr>
                <a:spLocks noChangeArrowheads="1"/>
              </p:cNvSpPr>
              <p:nvPr/>
            </p:nvSpPr>
            <p:spPr bwMode="ltGray">
              <a:xfrm>
                <a:off x="2384896" y="3483697"/>
                <a:ext cx="4586666" cy="892911"/>
              </a:xfrm>
              <a:prstGeom prst="roundRect">
                <a:avLst>
                  <a:gd name="adj" fmla="val 13434"/>
                </a:avLst>
              </a:prstGeom>
              <a:noFill/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527320" y="3506421"/>
                <a:ext cx="1293472" cy="398857"/>
              </a:xfrm>
              <a:prstGeom prst="rect">
                <a:avLst/>
              </a:prstGeom>
              <a:ln w="3175">
                <a:solidFill>
                  <a:schemeClr val="accent3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ea"/>
                    <a:sym typeface="+mn-lt"/>
                  </a:rPr>
                  <a:t>使用材料</a:t>
                </a:r>
                <a:endParaRPr lang="en-US" altLang="zh-CN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zh-CN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zh-CN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6007100" y="2590877"/>
              <a:ext cx="2070099" cy="1338828"/>
            </a:xfrm>
            <a:prstGeom prst="rect">
              <a:avLst/>
            </a:prstGeom>
            <a:ln w="31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注意事项</a:t>
              </a: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4563" y="2386939"/>
            <a:ext cx="1603168" cy="1187533"/>
            <a:chOff x="5446426" y="4819643"/>
            <a:chExt cx="1285204" cy="1254056"/>
          </a:xfrm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 rot="21129250">
              <a:off x="5446426" y="4819643"/>
              <a:ext cx="1285204" cy="1254056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6"/>
              </a:solidFill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21129250">
              <a:off x="5517983" y="4889399"/>
              <a:ext cx="1142089" cy="1114545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19" name="TextBox 44"/>
            <p:cNvSpPr txBox="1">
              <a:spLocks noChangeArrowheads="1"/>
            </p:cNvSpPr>
            <p:nvPr/>
          </p:nvSpPr>
          <p:spPr bwMode="auto">
            <a:xfrm>
              <a:off x="5497058" y="4987029"/>
              <a:ext cx="1109245" cy="87754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设计</a:t>
              </a:r>
              <a:endParaRPr lang="en-US" altLang="zh-CN" sz="2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小技巧</a:t>
              </a:r>
              <a:endParaRPr lang="en-US" sz="2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311729" y="1221572"/>
            <a:ext cx="7188200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/>
              <a:t>要求</a:t>
            </a:r>
            <a:r>
              <a:rPr lang="zh-CN" altLang="zh-CN" sz="2800" b="1" dirty="0" smtClean="0"/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）小组</a:t>
            </a:r>
            <a:r>
              <a:rPr lang="zh-CN" altLang="en-US" sz="2000" dirty="0" smtClean="0"/>
              <a:t>分工</a:t>
            </a:r>
            <a:r>
              <a:rPr lang="zh-CN" altLang="zh-CN" sz="2000" dirty="0" smtClean="0"/>
              <a:t>合作，按照设计图制作保温箱</a:t>
            </a:r>
            <a:r>
              <a:rPr lang="zh-CN" altLang="en-US" sz="2000" dirty="0" smtClean="0"/>
              <a:t>。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注意安全，</a:t>
            </a:r>
            <a:r>
              <a:rPr lang="zh-CN" altLang="en-US" sz="2000" dirty="0" smtClean="0"/>
              <a:t>避免被热水烫伤。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</a:t>
            </a:r>
            <a:r>
              <a:rPr lang="zh-CN" altLang="en-US" sz="2000" dirty="0" smtClean="0"/>
              <a:t>合理选用原料，节约原料。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</a:t>
            </a:r>
            <a:r>
              <a:rPr lang="zh-CN" altLang="zh-CN" sz="2000" dirty="0" smtClean="0"/>
              <a:t>计时</a:t>
            </a:r>
            <a:r>
              <a:rPr lang="en-US" altLang="zh-CN" sz="2000" dirty="0" smtClean="0"/>
              <a:t>5</a:t>
            </a:r>
            <a:r>
              <a:rPr lang="zh-CN" altLang="zh-CN" sz="2000" dirty="0" smtClean="0"/>
              <a:t>分钟。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pPr algn="ctr" eaLnBrk="1" hangingPunct="1">
              <a:spcBef>
                <a:spcPct val="20000"/>
              </a:spcBef>
            </a:pPr>
            <a:endParaRPr lang="zh-CN" altLang="en-US" sz="14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70069" y="403729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（二）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制作保温箱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638307" y="2624445"/>
            <a:ext cx="1840676" cy="1448791"/>
            <a:chOff x="5446426" y="4819643"/>
            <a:chExt cx="1285204" cy="1254056"/>
          </a:xfrm>
        </p:grpSpPr>
        <p:sp>
          <p:nvSpPr>
            <p:cNvPr id="8" name="Freeform 11"/>
            <p:cNvSpPr>
              <a:spLocks noEditPoints="1"/>
            </p:cNvSpPr>
            <p:nvPr/>
          </p:nvSpPr>
          <p:spPr bwMode="auto">
            <a:xfrm rot="21129250">
              <a:off x="5446426" y="4819643"/>
              <a:ext cx="1285204" cy="1254056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6"/>
              </a:solidFill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 rot="21129250">
              <a:off x="5517983" y="4889399"/>
              <a:ext cx="1142089" cy="1114545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10" name="TextBox 44"/>
            <p:cNvSpPr txBox="1">
              <a:spLocks noChangeArrowheads="1"/>
            </p:cNvSpPr>
            <p:nvPr/>
          </p:nvSpPr>
          <p:spPr bwMode="auto">
            <a:xfrm>
              <a:off x="5554179" y="5037191"/>
              <a:ext cx="1109245" cy="7977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制作</a:t>
              </a:r>
              <a:endParaRPr lang="en-US" altLang="zh-CN" sz="2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小技巧</a:t>
              </a:r>
              <a:endParaRPr lang="en-US" sz="2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989445" y="1340325"/>
            <a:ext cx="3746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</a:pPr>
            <a:r>
              <a:rPr lang="zh-CN" altLang="en-US" sz="2800" b="1" dirty="0" smtClean="0"/>
              <a:t>方法</a:t>
            </a:r>
            <a:r>
              <a:rPr lang="zh-CN" altLang="zh-CN" sz="2800" b="1" dirty="0" smtClean="0"/>
              <a:t>：</a:t>
            </a:r>
          </a:p>
          <a:p>
            <a:pPr>
              <a:lnSpc>
                <a:spcPts val="3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000" dirty="0" smtClean="0"/>
              <a:t>规定时间内，分别测量并记录</a:t>
            </a:r>
            <a:r>
              <a:rPr lang="zh-CN" altLang="en-US" sz="2000" dirty="0" smtClean="0"/>
              <a:t>两</a:t>
            </a:r>
            <a:r>
              <a:rPr lang="zh-CN" altLang="zh-CN" sz="2000" dirty="0" smtClean="0"/>
              <a:t>瓶热水在自然状态下和保温状态下的起始温度和终止温度，计算温差。</a:t>
            </a:r>
            <a:r>
              <a:rPr lang="zh-CN" altLang="en-US" sz="2000" dirty="0" smtClean="0"/>
              <a:t>保温状态下，热水</a:t>
            </a:r>
            <a:r>
              <a:rPr lang="zh-CN" altLang="zh-CN" sz="2000" dirty="0" smtClean="0"/>
              <a:t>温差</a:t>
            </a:r>
            <a:r>
              <a:rPr lang="zh-CN" altLang="en-US" sz="2000" dirty="0" smtClean="0"/>
              <a:t>越小，</a:t>
            </a:r>
            <a:r>
              <a:rPr lang="zh-CN" altLang="zh-CN" sz="2000" dirty="0" smtClean="0"/>
              <a:t>证明保温效果</a:t>
            </a:r>
            <a:r>
              <a:rPr lang="zh-CN" altLang="en-US" sz="2000" dirty="0" smtClean="0"/>
              <a:t>越</a:t>
            </a:r>
            <a:r>
              <a:rPr lang="zh-CN" altLang="zh-CN" sz="2000" dirty="0" smtClean="0"/>
              <a:t>好。</a:t>
            </a:r>
            <a:endParaRPr lang="zh-CN" altLang="en-US" sz="20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22567" y="427480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（三）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检测保温效果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92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904508" y="1911927"/>
          <a:ext cx="3657600" cy="1843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</a:tblGrid>
              <a:tr h="403761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温度变化记录表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037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方法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初始温度（℃）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终止温度（℃）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温差（℃）</a:t>
                      </a:r>
                      <a:endParaRPr lang="zh-CN" altLang="en-US" sz="1400" dirty="0"/>
                    </a:p>
                  </a:txBody>
                  <a:tcPr/>
                </a:tc>
              </a:tr>
              <a:tr h="4037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自然状态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</a:tr>
              <a:tr h="4037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保温状态</a:t>
                      </a:r>
                    </a:p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928583" y="1178193"/>
            <a:ext cx="7609776" cy="315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   注意事项：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）正确使用温度计</a:t>
            </a:r>
            <a:r>
              <a:rPr lang="zh-CN" altLang="en-US" sz="2400" dirty="0" smtClean="0"/>
              <a:t>，及时记录热水温度。</a:t>
            </a:r>
            <a:endParaRPr lang="zh-CN" altLang="zh-CN" sz="2400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）比赛开始后，</a:t>
            </a:r>
            <a:r>
              <a:rPr lang="zh-CN" altLang="en-US" sz="2400" dirty="0" smtClean="0"/>
              <a:t>避免移动</a:t>
            </a:r>
            <a:r>
              <a:rPr lang="zh-CN" altLang="zh-CN" sz="2400" dirty="0" smtClean="0"/>
              <a:t>保温箱或查看热水瓶，</a:t>
            </a:r>
            <a:endParaRPr lang="en-US" altLang="zh-CN" sz="2400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/>
              <a:t>                   </a:t>
            </a:r>
            <a:r>
              <a:rPr lang="zh-CN" altLang="zh-CN" sz="2400" dirty="0" smtClean="0"/>
              <a:t>使其保持自然状态。</a:t>
            </a:r>
            <a:endParaRPr lang="en-US" altLang="zh-CN" sz="2400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）注意安全，</a:t>
            </a:r>
            <a:r>
              <a:rPr lang="zh-CN" altLang="en-US" sz="2400" dirty="0" smtClean="0"/>
              <a:t>避免被热水烫伤。</a:t>
            </a:r>
            <a:endParaRPr lang="en-US" altLang="zh-CN" sz="2400" dirty="0" smtClean="0"/>
          </a:p>
          <a:p>
            <a:pPr>
              <a:lnSpc>
                <a:spcPts val="3300"/>
              </a:lnSpc>
            </a:pP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计时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分钟。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 algn="ctr" eaLnBrk="1" hangingPunct="1">
              <a:spcBef>
                <a:spcPct val="20000"/>
              </a:spcBef>
            </a:pPr>
            <a:endParaRPr lang="zh-CN" altLang="en-US" sz="14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95306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470068" y="4156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（三）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检测保温效果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422567" y="427480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（三）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检测保温效果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592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10044" y="1425039"/>
          <a:ext cx="5866412" cy="2391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603"/>
                <a:gridCol w="1466603"/>
                <a:gridCol w="1466603"/>
                <a:gridCol w="1466603"/>
              </a:tblGrid>
              <a:tr h="514887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温度变化记录表</a:t>
                      </a:r>
                      <a:endParaRPr lang="zh-CN" alt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660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方法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初始温度（℃）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终止温度（℃）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温差</a:t>
                      </a:r>
                      <a:endParaRPr lang="en-US" altLang="zh-CN" sz="1800" dirty="0" smtClean="0"/>
                    </a:p>
                    <a:p>
                      <a:pPr algn="ctr"/>
                      <a:r>
                        <a:rPr lang="zh-CN" altLang="en-US" sz="1800" dirty="0" smtClean="0"/>
                        <a:t>（℃）</a:t>
                      </a:r>
                      <a:endParaRPr lang="zh-CN" altLang="en-US" sz="1800" dirty="0"/>
                    </a:p>
                  </a:txBody>
                  <a:tcPr/>
                </a:tc>
              </a:tr>
              <a:tr h="5148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自然状态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  <a:tr h="660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保温状态</a:t>
                      </a:r>
                    </a:p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绿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304628" y="5260247"/>
            <a:ext cx="609600" cy="457200"/>
          </a:xfrm>
          <a:prstGeom prst="rect">
            <a:avLst/>
          </a:prstGeom>
        </p:spPr>
      </p:pic>
      <p:pic>
        <p:nvPicPr>
          <p:cNvPr id="1026" name="Picture 2" descr="E:\PPT素材\卡通c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34994"/>
            <a:ext cx="9144000" cy="171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PPT素材\卡通c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2893" y="252220"/>
            <a:ext cx="1978000" cy="76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PPT素材\卡通c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239" y="3900051"/>
            <a:ext cx="3469763" cy="157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PPT素材\卡通c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951" y="4507502"/>
            <a:ext cx="1725611" cy="65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PPT素材\卡通c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286" y="4330924"/>
            <a:ext cx="841312" cy="104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PPT素材\卡通c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5336" y="4228890"/>
            <a:ext cx="926669" cy="91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PPT素材\卡通c8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581" y="387990"/>
            <a:ext cx="576370" cy="85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4"/>
          <p:cNvSpPr txBox="1"/>
          <p:nvPr/>
        </p:nvSpPr>
        <p:spPr>
          <a:xfrm>
            <a:off x="3289463" y="2319867"/>
            <a:ext cx="2434442" cy="510778"/>
          </a:xfrm>
          <a:prstGeom prst="roundRect">
            <a:avLst/>
          </a:prstGeom>
          <a:solidFill>
            <a:srgbClr val="6AA90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最佳保温小组</a:t>
            </a:r>
          </a:p>
        </p:txBody>
      </p:sp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1923022" y="1080655"/>
            <a:ext cx="50715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保温大作战</a:t>
            </a:r>
            <a:endParaRPr lang="zh-CN" altLang="en-US" sz="5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1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1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1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1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1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1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1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2024290" y="1886629"/>
            <a:ext cx="50736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 dirty="0" smtClean="0">
                <a:solidFill>
                  <a:srgbClr val="FD31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  <a:cs typeface="+mn-ea"/>
                <a:sym typeface="+mn-lt"/>
              </a:rPr>
              <a:t>4  </a:t>
            </a:r>
            <a:r>
              <a:rPr lang="zh-CN" altLang="en-US" sz="4800" b="1" dirty="0" smtClean="0">
                <a:solidFill>
                  <a:srgbClr val="FD31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  <a:cs typeface="+mn-ea"/>
                <a:sym typeface="+mn-lt"/>
              </a:rPr>
              <a:t>保温和散热</a:t>
            </a:r>
            <a:endParaRPr lang="zh-CN" altLang="en-US" sz="4800" b="1" dirty="0">
              <a:solidFill>
                <a:srgbClr val="FD31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  <a:cs typeface="+mn-ea"/>
              <a:sym typeface="+mn-lt"/>
            </a:endParaRPr>
          </a:p>
        </p:txBody>
      </p:sp>
      <p:pic>
        <p:nvPicPr>
          <p:cNvPr id="12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1605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3024" y="570368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903511" y="1475902"/>
            <a:ext cx="5176654" cy="165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300"/>
              </a:lnSpc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生活中，人们通过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采用热的不良导体做材料，设计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降低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热传递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速度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的结构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来实现保温的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375065" y="427479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（四）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改进保温箱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973288" y="2600696"/>
            <a:ext cx="2113808" cy="1436915"/>
            <a:chOff x="5446426" y="4819643"/>
            <a:chExt cx="1285204" cy="1254056"/>
          </a:xfrm>
        </p:grpSpPr>
        <p:sp>
          <p:nvSpPr>
            <p:cNvPr id="8" name="Freeform 11"/>
            <p:cNvSpPr>
              <a:spLocks noEditPoints="1"/>
            </p:cNvSpPr>
            <p:nvPr/>
          </p:nvSpPr>
          <p:spPr bwMode="auto">
            <a:xfrm rot="21129250">
              <a:off x="5446426" y="4819643"/>
              <a:ext cx="1285204" cy="1254056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6"/>
              </a:solidFill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 rot="21129250">
              <a:off x="5517983" y="4889399"/>
              <a:ext cx="1142089" cy="1114545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endParaRPr>
            </a:p>
          </p:txBody>
        </p:sp>
        <p:sp>
          <p:nvSpPr>
            <p:cNvPr id="10" name="TextBox 44"/>
            <p:cNvSpPr txBox="1">
              <a:spLocks noChangeArrowheads="1"/>
            </p:cNvSpPr>
            <p:nvPr/>
          </p:nvSpPr>
          <p:spPr bwMode="auto">
            <a:xfrm>
              <a:off x="5554179" y="5037191"/>
              <a:ext cx="1109245" cy="6964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保温</a:t>
              </a:r>
              <a:endParaRPr lang="en-US" altLang="zh-CN" sz="2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cs typeface="+mn-ea"/>
                  <a:sym typeface="+mn-lt"/>
                </a:rPr>
                <a:t>小技巧</a:t>
              </a:r>
              <a:endParaRPr lang="en-US" sz="2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43925" y="1779792"/>
            <a:ext cx="1418798" cy="207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458692" y="1178683"/>
            <a:ext cx="903415" cy="707231"/>
            <a:chOff x="3854929" y="2308225"/>
            <a:chExt cx="1221112" cy="942975"/>
          </a:xfrm>
        </p:grpSpPr>
        <p:sp>
          <p:nvSpPr>
            <p:cNvPr id="35" name="椭圆 34"/>
            <p:cNvSpPr/>
            <p:nvPr/>
          </p:nvSpPr>
          <p:spPr>
            <a:xfrm>
              <a:off x="3854929" y="2308225"/>
              <a:ext cx="1099002" cy="827088"/>
            </a:xfrm>
            <a:prstGeom prst="ellipse">
              <a:avLst/>
            </a:prstGeom>
            <a:solidFill>
              <a:srgbClr val="6AA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589700" y="2906713"/>
              <a:ext cx="347386" cy="260350"/>
            </a:xfrm>
            <a:prstGeom prst="ellipse">
              <a:avLst/>
            </a:prstGeom>
            <a:solidFill>
              <a:srgbClr val="6AA903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918138" y="3132138"/>
              <a:ext cx="157903" cy="119062"/>
            </a:xfrm>
            <a:prstGeom prst="ellipse">
              <a:avLst/>
            </a:prstGeom>
            <a:solidFill>
              <a:srgbClr val="6AA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11"/>
            <p:cNvSpPr txBox="1">
              <a:spLocks noChangeArrowheads="1"/>
            </p:cNvSpPr>
            <p:nvPr/>
          </p:nvSpPr>
          <p:spPr bwMode="auto">
            <a:xfrm>
              <a:off x="4012809" y="2418441"/>
              <a:ext cx="811418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2691090" y="1317153"/>
            <a:ext cx="54318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D3197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保温箱能给“热”保温，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能不能给“冷”保温呢？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2800" dirty="0"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5160" y="167195"/>
            <a:ext cx="1609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D3197"/>
                </a:solidFill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拓展应用</a:t>
            </a:r>
            <a:endParaRPr lang="zh-CN" altLang="en-US" sz="2400" dirty="0">
              <a:solidFill>
                <a:srgbClr val="FD3197"/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2866" y="2667010"/>
            <a:ext cx="4599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将热水瓶换成冰块试一试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dirty="0"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8734" y="3406264"/>
            <a:ext cx="55927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   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保温箱通过降低热由外向里传递的速度，达到了保温的效果。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Administrator.Lenovo-PC.000\Desktop\冰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7885" y="1622719"/>
            <a:ext cx="4492311" cy="3000865"/>
          </a:xfrm>
          <a:prstGeom prst="rect">
            <a:avLst/>
          </a:prstGeom>
          <a:noFill/>
        </p:spPr>
      </p:pic>
      <p:grpSp>
        <p:nvGrpSpPr>
          <p:cNvPr id="64" name="组合 63"/>
          <p:cNvGrpSpPr/>
          <p:nvPr/>
        </p:nvGrpSpPr>
        <p:grpSpPr>
          <a:xfrm>
            <a:off x="2600695" y="1615428"/>
            <a:ext cx="4833260" cy="2537919"/>
            <a:chOff x="2600695" y="1615428"/>
            <a:chExt cx="4833260" cy="2537919"/>
          </a:xfrm>
        </p:grpSpPr>
        <p:grpSp>
          <p:nvGrpSpPr>
            <p:cNvPr id="63" name="组合 62"/>
            <p:cNvGrpSpPr/>
            <p:nvPr/>
          </p:nvGrpSpPr>
          <p:grpSpPr>
            <a:xfrm>
              <a:off x="2600695" y="1615428"/>
              <a:ext cx="4833260" cy="2535940"/>
              <a:chOff x="2600695" y="1615428"/>
              <a:chExt cx="4833260" cy="253594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600695" y="1615428"/>
                <a:ext cx="4833260" cy="2042170"/>
                <a:chOff x="1130548" y="1781299"/>
                <a:chExt cx="6443040" cy="2280063"/>
              </a:xfrm>
            </p:grpSpPr>
            <p:pic>
              <p:nvPicPr>
                <p:cNvPr id="5129" name="Picture 9" descr="https://ss3.bdstatic.com/70cFv8Sh_Q1YnxGkpoWK1HF6hhy/it/u=1175001813,916318986&amp;fm=26&amp;gp=0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4257" b="4285"/>
                <a:stretch>
                  <a:fillRect/>
                </a:stretch>
              </p:blipFill>
              <p:spPr bwMode="auto">
                <a:xfrm>
                  <a:off x="4505015" y="1807386"/>
                  <a:ext cx="3068573" cy="2240720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31" name="Picture 11" descr="C:\Users\Administrator.Lenovo-PC.000\Desktop\9867bce5b48af33d1d6658508e6da531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130548" y="1781299"/>
                  <a:ext cx="3008416" cy="2280063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62" name="矩形 61"/>
              <p:cNvSpPr/>
              <p:nvPr/>
            </p:nvSpPr>
            <p:spPr>
              <a:xfrm>
                <a:off x="5250417" y="3628148"/>
                <a:ext cx="1988045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2800" b="1" cap="none" spc="0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冬季的麻雀</a:t>
                </a:r>
                <a:endParaRPr lang="zh-CN" altLang="en-US" sz="28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2699202" y="3630127"/>
              <a:ext cx="198804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夏季的麻雀</a:t>
              </a:r>
              <a:endParaRPr lang="zh-CN" alt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5122" name="Picture 2" descr="https://timgsa.baidu.com/timg?image&amp;quality=80&amp;size=b9999_10000&amp;sec=1597459404083&amp;di=e444362718032fff7d816b64b5cadda2&amp;imgtype=0&amp;src=http%3A%2F%2Fimg0.pchouse.com.cn%2Fpchouse%2F1411%2F18%2F920891_jie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017" y="1626919"/>
            <a:ext cx="4452050" cy="2970731"/>
          </a:xfrm>
          <a:prstGeom prst="rect">
            <a:avLst/>
          </a:prstGeom>
          <a:noFill/>
        </p:spPr>
      </p:pic>
      <p:pic>
        <p:nvPicPr>
          <p:cNvPr id="1027" name="Picture 3" descr="C:\Users\Administrator.Lenovo-PC.000\Desktop\塑料大棚.jpg"/>
          <p:cNvPicPr>
            <a:picLocks noChangeAspect="1" noChangeArrowheads="1"/>
          </p:cNvPicPr>
          <p:nvPr/>
        </p:nvPicPr>
        <p:blipFill>
          <a:blip r:embed="rId6" cstate="print"/>
          <a:srcRect t="16998" b="8659"/>
          <a:stretch>
            <a:fillRect/>
          </a:stretch>
        </p:blipFill>
        <p:spPr bwMode="auto">
          <a:xfrm>
            <a:off x="2615285" y="1626920"/>
            <a:ext cx="4818667" cy="2945080"/>
          </a:xfrm>
          <a:prstGeom prst="rect">
            <a:avLst/>
          </a:prstGeom>
          <a:noFill/>
        </p:spPr>
      </p:pic>
      <p:pic>
        <p:nvPicPr>
          <p:cNvPr id="32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6945" y="1843601"/>
            <a:ext cx="1418798" cy="207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8"/>
          <p:cNvGrpSpPr/>
          <p:nvPr/>
        </p:nvGrpSpPr>
        <p:grpSpPr>
          <a:xfrm>
            <a:off x="1049510" y="965121"/>
            <a:ext cx="995314" cy="770334"/>
            <a:chOff x="7008768" y="2279651"/>
            <a:chExt cx="1345328" cy="1027112"/>
          </a:xfrm>
        </p:grpSpPr>
        <p:sp>
          <p:nvSpPr>
            <p:cNvPr id="40" name="椭圆 39"/>
            <p:cNvSpPr/>
            <p:nvPr/>
          </p:nvSpPr>
          <p:spPr>
            <a:xfrm rot="4500000">
              <a:off x="7142878" y="2145541"/>
              <a:ext cx="828675" cy="1096895"/>
            </a:xfrm>
            <a:prstGeom prst="ellipse">
              <a:avLst/>
            </a:prstGeom>
            <a:solidFill>
              <a:srgbClr val="FD31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4500000">
              <a:off x="7115447" y="2863196"/>
              <a:ext cx="260351" cy="347385"/>
            </a:xfrm>
            <a:prstGeom prst="ellipse">
              <a:avLst/>
            </a:prstGeom>
            <a:solidFill>
              <a:srgbClr val="FD3197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4500000">
              <a:off x="7048187" y="3167228"/>
              <a:ext cx="119063" cy="160008"/>
            </a:xfrm>
            <a:prstGeom prst="ellipse">
              <a:avLst/>
            </a:prstGeom>
            <a:solidFill>
              <a:srgbClr val="FD31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15"/>
            <p:cNvSpPr txBox="1">
              <a:spLocks noChangeArrowheads="1"/>
            </p:cNvSpPr>
            <p:nvPr/>
          </p:nvSpPr>
          <p:spPr bwMode="auto">
            <a:xfrm>
              <a:off x="7168775" y="2381702"/>
              <a:ext cx="1185321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675" y="867840"/>
            <a:ext cx="6997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生活中，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还有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哪些保温现象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和保温方法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呢？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dirty="0"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5160" y="167195"/>
            <a:ext cx="1609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D3197"/>
                </a:solidFill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拓展应用</a:t>
            </a:r>
            <a:endParaRPr lang="zh-CN" altLang="en-US" sz="2400" dirty="0">
              <a:solidFill>
                <a:srgbClr val="FD3197"/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05049" y="3789177"/>
            <a:ext cx="66620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保温是生产、生活中普遍存在的现象。随着科技的日新月异，正逐渐向智能化发展。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5124" name="AutoShape 4" descr="data:image/jpeg;base64,/9j/4AAQSkZJRgABAQAAAQABAAD/2wBDAAgGBgcGBQgHBwcJCQgKDBQNDAsLDBkSEw8UHRofHh0aHBwgJC4nICIsIxwcKDcpLDAxNDQ0Hyc5PTgyPC4zNDL/2wBDAQkJCQwLDBgNDRgyIRwhMjIyMjIyMjIyMjIyMjIyMjIyMjIyMjIyMjIyMjIyMjIyMjIyMjIyMjIyMjIyMjIyMjL/wAARCAFO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M6da4P7r/wAeP+Ncr4uMumm2e1YokmQw65P412h6Vy/jmHfpEUndJAPzppsRxDa7qCnCzY/AVLY65fy38MU1xujYkEfhWVIMdetJayCK9gk9HGfzrVMh7nVm9uQxG8VDLqN4sLkSHIU44okwrt6A1Gy7kK+oxTEdVaxxy6fay4BMkSsTnqcc/rUvkR/3f/HjVTQWVvD1mBnKBk59mIq+BQIglhVYXKqAwHBya4mbWL9ZnUTHANd44yjD2rz3UI2W5mIHUngUIli/2zfnjz2qRdXvu85H4Cs8Kc9KkCMelaWIL66td/8APUn6ipF1S6I5l5+lUVicjpViK1cjJ4pWEWP7Suf+ex/KpV1CfPMhP4VCliSc7qtxaav8bk1Ow0M/tGb/AJ6N+VOXUJz/ABA/WrC6fEp6E/jU62sI48sYqr3HdlMX8+OoNO+3T46VdFvCB/q1p4RAMBQKAM8Xd0eg/Sl8+7PbH4VoYB9qPoTUgUle8bPT8TUi/a8csoqzRQBDi5/ikH4ZpwWYH/W/pUlFADcy/wDPQ/lTlZufmNBBoCkUDuLub1BH40bj6D9aSigY7ee2M0m9j1wfzpKTNAD9x9BRuPoKYWxTd9AEu4+go3H0FRbqASTjBoAk3Y7Cjf8A7tN2seMUCJz0WgBd57AfrSeYfQfrTvIcdQaXyG9DQAzzT7UeafQfrUn2Y+tN8tV6tQAm8nsv60u4jqFH50hEY9/xpu8D3oAlDjHQfrSbj6D8zURk56Uw3IA5IFICxk+g/WnIwByFX35NU/tRbgKx+i0wySZ/1b4PrxQBqvJAi5Kgk9gxqm8vOFVcfjUAeRvvRgDsd+aMse6D9aB3JGlbPykD865bVvEV/b3s0cEipGr7QMZ52gn9TXSPwhJfjHYV57dM0k6kMXZ+TnuWOc/kRQI67TdTvX08SzuGkYE5xU41C48pXJG5hVRFMNkiHqqBeKd0AU9hQUT/ANo3P/PQfkaI9TummCb12jluOvpVQnFFiDLM+BuJOBQB2NhBus0lmRSW571Wu3KXRijQBRjjmtSFPJgSPnAUdaxAd91LJknBJGaBMbcTGGJmXAI+tZjalPuIBX8qtahKViCY69TWTEC0vrVWJuXptQnUgKyjjniqJ1e9M4QOMewp83Lmq9tFvmJ255pAbEN1cSR7nILfWinwQDy+g60UrjPQaxPFsPneG7rjJTDj8CK2qq6pEJ9LuojzuiYfpWCNjxl6h3FWBxnBzU785yfwqBh1HrWyE0dXMcyA9NwBppPFRxkyWlq5OT5Yyfen0yWrG54Zk36VPFn/AFVwwx7HmtjFYHhlmD38RAC5R8+pwQa3/egBOhridTXF0/Y56V22a5PW7crfs3ZqZLMbbUyJxnFO2VftbMuoJzVXRBBGgPT+VXYYXI6CrcVoIxyBUyqAMYouJECwgDnrUirxT9tKD2/pSZQ3FKBil2n3pdhPY0IaG0VIImI6GpFtXYcKaLisQYpBVoWUregp62BHVqQWKZGKStFbFecsDS/Y4/SlcLGdj1owa1Ft4RwRn8KURxZ+6PypXBIy+fQ0oVj/AAmtP5FPAApDPGvG9c00x2M8QSN0Wj7JN7Cr/wBoU9Mn8KQzHtGxpjsUxYSnqacLD1c5qwWkP8OPqaYVlPdB+JpBYj+xRJ1Ykn3pwtYh1zSlGA+aZR7qtJ5ZPPnP+lAWDyYRxj9acTEB9xQaiMKk/NuYe7mjZGOfJH1PP86Yh/nRg8Fc0hmB4B/IUmfQAfQUhZvWgqwpbngNTcv6Y+ppCSe9Nx70mFhWZgCCwH0qFgD1fJ9hSnjoaBQKxGVXuWpCq9hn61I3am4phYjJC9FFNyfQflUpANNClztHU0hEeW7mlKk8/wAq5XWPEN/ZXUqQL+5WTYCFzzjJ/Csz/hINRucv9rkHbAwMU7Ad4UOen51E80EX35o1/wB5hXCC7uJJcvcSHPBO41Fd2sc1kZBcMsqthjyd2ew/nQK50er+KNJs7OUG9QyFSAF55rirLXrTUtet7W3SRi7/AHtuAAOSfpxVufw41/pjSGHLwYjlKEZZuvA+lWvCMFrb3kltBpqpPGm6W4blmGTgDPSgaZ1krcxqOSxz+AprZJyaUsXux8pURqevXJqN22k5GfSkNDJW2jpmtDw/CzSwgjkHcfasiUu4Y4I7AV1eh2jQkXEhARkwmD1oGbM0pit5Xz0UnPpWBa5AcnOSetaOryFNPYA4LMBj15rOtB/o4yeSc/SmJlHUZSZSCeMVXtgFDMOppLxmeeQ4OMnmmxkKowefenchsdKOM+lWrK1YhORjrVcLvHX61bt5DF2NSykbMdo2wYI/Kiq6X5xgE8UUrDsdpSSKGQqehGKWhvu9M1ijU8Xv4xFezxj+GRl/I1RbrW34ljaLxBeqT/HuH41hv96tYgdHp7eZpMPByrMv61I2c8VT0WTzNPmjA+5IDn6j/wCtV0471RMi/wCHm26tMN+Q9v0+h/8Ar10g6CuV0ZlXX7Ukcsrr9eM4/SurGAOOBQIOtVL6xS8GDkECreR60uV75/CgTRgroMqSZ4Ze1aEWnuFA4GOxrR3gjjP5Uo3dkGPrQKxUXTy2d7L7Yp409Mckn6VZxIeyj6mk+YdWH4CgLEIsolHINP8As8I7U/8A4GxFN+XuX+tAWARxr/Dx60uIx2FJhB/CSfc0hx6ClYY7eq8DFIZh0JY/QU3jsFHvinbj/eNADWlfcNsb/U8UbpT/AAfmwo5/vUUwEIlbj92Pqc00o5P+sXHsKfRQAwxqfvSSH8hSeXF3Ln8TT6KVgGeVH2UfjTgNv8C+2BQelJTAUyGmOcilPWkoAKMUUh6UAMPWilNNPWgANMPSnHpUeKYgpGpaaaBiUUUZFAXGEUlOpD0oAY3am+9PYHioi2DQApPNCkKwbt9KjLDPUUhlXBHJP0oEzzO9uN11dmRz+9c7o9xDEZz+FQtch5GYRmMHouK7u40W1uJ2la23s2Mk96fHpVuhBS1iGPXFO5LOFjaV/uqT6YqzFb6gtwjiyd1HJDZyf6V3CWQXokafTmp1tyOsgx7LTJsecahBqFi7LC5tjJ88m05bdnA/rT9P1e6tvluCZXYbRKoG/wDH1rR1kmS9n3Nv+faOMYUD/GrGkWEEunl5bfexJBbrUmiLmnTSzWnmyurM57Lt4HtUz/ORk4p6PAQIfM8tgTgY4xSsu3upHrmkFhREjKuSflORirX2qYoIyTtXpiqvSnbjnrQMmnvppYgjsSACRVtLpIIl353FRgVnnYYxnIJ4qFyPlAyMDg0CsdHY6jYvorRXBjWYK33l5JJrEXzGUNsBH+zzVQhzzkEUwzSxnMZKsOhFAi4pAyxzuBxg1dhL7QShK+tZ6X7PxKgYf3gOasRXCIwMbkexpgi+mCMqDj6UU2O7fb99fwopDud/QelFHWudGp5r44g8vXN4GBJGD/SuRbrXffECEiWymA4ZWQn6YI/ma4J/vVrHYZraE/FxHxtKhvxBrRPJrH0J1GolG53owxWweDVoiQ0RxyXtiJN4X7SgyjFTycdR9a71o0XHy+3U15/O7RRiVAC8bq659QwNegk7jn15oEICB0VR+FLuP/6qaaKAAsT1pOOuTSUUCF+pNGRSUUALmkoooAQ9KSnGkxQAlFBooAKKKKACiiigYlGKWkB9eKAA9KbTjzTTn0oEIRRijcvdhmm+YucZFAC0h6Um/jIVj+FJlz0TA9SaBgfoaaeOaRi2eSgH1JpD05fB9hQIUHNNPSmEAjkufxpCUBxtGP8AaNMLoUsPUfnTSwPTn6U1p4k43Iv0FRm6XsxP0oC5KSw/gakY5HIC/U5qu05POxvpmq/22RgdqDIOCD2oJLxX/bA/DNNYbRyzH6DFZjX0+MgKPwp0Ny8qnczCgdy8WjAPBz7tTDJH18tM+tSW6owAZQT61XurLy5Cy5wDQAvnYPy4H0WmqJmOAGOatWm2ReOo4xWjFCoIxxSuBkiyuX7EfSmtA8Zw3X3rolUisnUP+Pk/SmJophTSn5ULHgAZNOAqnrDMmjXOw4dk2Kfc8D+dO4rHCXsjSyh2P3gXz/vHP9a6OyDW2mRCNSWVNwX1Nc46Ca82RjgsFGfQV1BBVoogeuAT7YpDOB1eTUJL5rmV5IpMnGMjA9qrL4k1W0wGcTp3DjmvRbpYipWZEl+q5xWDd6Dp12zFN0LH05FBRm2fjO3xtnjeD6HcprftNds7wDyp43J7Bua5a98HXMSkwbZ09U4Nc1c2Fzat8yPGwPof50AevpKZWRUUsOuRTZHG7A7dq850fxVc6SDHdxvcQHkEOQyfQ9/pXZaf4t0y7jEP2yEN/wA8rtCrfgwoA1M/J1qPfg9M055YmG5VwuM5U7l/MVED5jHy/wB4PVTmgkmADEHbT9vpUaON2Dwfep87aAFjT5T160U+LJU896KQHqNFFArnRscp49hD6Tby8/u5v5ivM5uHNeueLovN8OXJA5TDD8DXkko+Y1rECbSpPL1S3LDguAfx4romUbsehrk4ZHinjkQ4KOD0z3rsJgBKxHQnNUiZFedN9vKgOCUIB9K7WxlMun2zk5JiU5/CuOIBVgeARXVaGS2iWobqqbfyJFMReopT1pKAExRilpCQOpoAMUYpC6+v5Um/0DGgB2KMU3Lf3SPqcUbz/s/nQA4ikpN+eNwH4UcdMk+/SgQuM0hXHUgU0sBxgn6mmtJjoFA9TTC4/KjqcfjSFh1HI9uaga7iTkzIuPU1C+pWwGTOD9KQrlvzAeAjflS5b+6B9WFZja1bD5VZmPoKgbW0z8kLn6kUxcyNklh1ZB9OaYWz/EfwWsGXxAyc+UiKOpJrHufGEwZkiKD325qJSUVdmtOEqnwna5B4Jf8A76pSEXBZOPU1wcPiG6uj89wwGeijGan+3TS8BpGA9WoUk9gqUpwdmdi0sa5wY196gfVLWPh7pRj/AD2rkLi/ECgM37xug9qy3aW8YIrY3cZX0pTnZaDpU+Z6vQ7c+IdPZtscrSNj+Fabc62sKZWGRsjOa5yztEjIUJhR1J9K0gCRgDIoXM43Im4wnYbN4llERMduu8dmqrD4jupJB5iBVxyFGCKj1K3jNpLKf3bKuc1z1vPJGwbdn61neon7x1r2Tp+6tTtDftLz5zfRuKjkZ5E3CTJB/vVnW0kbqvm5x6ip3tp1UNFskU8gnitHNroc6px3LMV4sqgEj61bik2DB5FctdSNZt5ksLRk85HGasWWsMVGWJX0alGtd2aNKmH93midQHGc5xTHhYnzUGT396r21ylxGGU/lVqCcRsQ33TWpyELw5QMpyppYoRuBX8qtvBsbzEIKMfmHpTlUKxwvHrQDEgJQ7WXj19K0URZF2kfMfWqW3I4qzG+cY6igEyvNbtbSGVBj6VftHWZQwbp1FPXFwm1htb0qo0L27lkYA/zqWUjTzj0FYd24kuWI+laAvEkRg3ysBWPI+WJ96aGPUZrJ8Ry+XaxIDkl9xHsATWmjZrm/FMx+0RorcLCSR7scfyFMkw9PUPfoDnjLV0UZPnkg8quaw9HPzySORjoK2rdvndj0PA+lAFea0mkJ8uYkk5w9U5RewZBXzFHryfzrZYY6d6QUFGPHqEYyGLo/qOR/wDW/GpmeK5Q+ZHHMPoDVqezhmB3RjPqODVCXTGU5glPqA3+IoAo3Xh7TrpD5YML/pWBeeD7mIboBHOvT5SM10Ze8t8+dGSvXLDP/jwqSO/XncSg46EMP05oGcJG2r6LNmGWeA5xtydp/DpWzZ+NCrAanp6S7f8AlrAfLcf0NdQZI5kIkWOaPpkjNZtz4c0u7DFVML9th4/KgVjS0/xJpOor5cGoqJDz5V4mw/8AfXT9a1iBGmXidAed6fOh/EV51eeC7gAtbv5pHQZwSKow3Ot+H5MW9xcwDOShOVP1B4oCx6tB8yZWWIjP96iuHsvHGpSwlp7GxlkDYLmIjP60UriPougUUCuc1KerQ+fpd1FgHdEw5+leLSAHmvdHAZSh6MMV4hexGC7njIxskZcfQ4q4gUW4JPpXYq/mxRScfMin9K4566qwYSaZbMDn5cflkVohSJ26VveHJW/sl0AXKTOOTz6/1rCrW8OOFiu4+eJQ35gf4UyTcy/94AewpCeeSTSbgaMZoEJx2B/E0jssYyyoPrS1yt9dyXGrNG7Hy42wFzxTE2dA2pW0fWdO4wDRDqMFxJ5cZLNwMYxiuTmI+0H0Izz2NO0+7+z3UUgfIHDHP5frinYz5tTtfKkI6Kv1NIQ25lyoI6cVXXU1cAoCcjPAJps005wyxS5GcjaFFSikydiyj72T6YqrJK458w0xzeNwY+Dz8zAH9KqSRTjcTtBzxgZpolyYs8z5yJGZccjNZsk8gcq4IGeSOgqxdbobaSV5RtVckAAA/nXJ3+tvOSkanb3weWpOSSLpwlUlY2Hu1DYjOcnAJoa4jjdYj+8kJwcdq5i3+0yyq7nnOFjXt710thZvD+8kHzkflUxlzam1alCCs2WsiqWo6pDp6Asdznog5J+vtTdT1FdNjGQDMwO0H+dcrKJLhzI5ZnbBJI6ZqrmNOk5asuefNfzF5Dj0TPArQttNidQ7dT0xVa3iYKRt5XH8q0oNyoAPlxyPX6VnP3tDe8o/CSR2EUR+UnH0p8ssVnAXfp2A6mrG5Nm4kYAyTXM3l695MWPEa8IBVPlgtBRUqr956IZNJJd3BmY9+B6CtOxyhRiehNUwu0DapxxWhbq25gFHy81NzWcUlY1oypGVJx7jFSqSG4qCDge3apgcH68VtF6HFKLcjH8Q3uNlmhyGAMn9B/OsdIjsUjPcZpbpzPfzOTklyPoKuQRhouRkA1zuV2ep7L2dNIms0PykkjcMe2RWtbMYyOThuoNULRB5QJXlXwPatXywd3ybccim5anLJMXVHiTR7xpFDr5R2gjPPQfrXFWKlk3YHNbfiaaWHQJQjYG4bs+maw9MfdCo9eRUS+K52UYv2TZu2MrQkEE49K3IZVlUFetc8g+63PBzWrZsAwAyFIyK0TOKcbm1Z3RUlHJK+lWmQLjH3D09qzxH5o5b5vUVYtLnDeVJz25q0zFosEFD/smpEKg4zzQJMEo2MHoaaq/NtAH1zTZKLUchSQc5boKvbFuYhtOGHrWUdo9c1YjuygVwu4+g5/lSKKmpw7YWO3DZxx61iqk3GC3vxW1eXcl0yYh2gE8+9QIzuSCuNvXpTQNlNDIvY/jXGeILwSahMGYHBCj2AH+Jr0EgHjI9815/4zsobPUo3hAUTIXYD1zz+dMQab8tiHP8RyPatW0U+T0681mwr5NhHEBztAP1rXththUe1A0Px69KrwNNO7+UC4B4GKmnkEcTOewq94biLXcJAwQpZsdx6UDM/cyj548fjSblP3eK6+40i2nZn2lHPoeKyLjw/Mm7ygHHUdjSGYpGQRVaazhl+Yptf+8vBrQls7iH76svsVqudwOGoAyZdNdWLxPlv++T+Yqs0lzbcSqWz3f+jDn9K3ipJzTWAI2kZHvTAyUvkIw25PQk5X8xUyyrKhBCyJ0OOaklsbeTJ8sI395eKpS6dIrb4pAxHOejH8RQBZt7DT2Qn7KOvZvaiq0f2xAQUlbnqVDfrRSA95oFFArnLAjNePeJ4Ps/iG+TsZSw+h5r2E9K8v8AHcHla8zjkSxqxPp2q4gci9dBoshOl7DxskIA+vNc+3StvQCDbXKnqGVv5j/CtRM1F61peH32310h/jjVx+BIP8xWZnFXdFkC6wq/89IXXPpjB/pQSdMOTTsUUtAgOMVw2q7otRnYHnfmu5479K4zxAu3UJR03AEUyWUnWQoHY5H0qRQozEcAkUlu3m25HPHFNdW8sEfeXrTMWddouoCS1EZP+e9aUkq7CCMgj1rjbC4MUoO3AJB+laZviepNFrFRZqx3G5Cp6p8tVLq5jhheRyFC/MT9KpNdhMys20Y5JOPzrh9e12XUZTDA58sHgD+ZqW7IuMOZhrviF9Wufs1uClup6epB61XS3yoYnk9xVW2gJOSozt5INbMSfIox2qNzoS5djV0izijtlm4eR+d3pVq7uUtLaWd/uqM49aoaVKIHa3OQrHcvsc1F4knX7GkSsAWb5lzziqbSiZxg6lVROclme/vPNmLHfxjPQVoRW+ZVUd2HFM0+3DEMSDk1qwW+6dCBj3rFSO6rHl0RJBbOI5eO/WpXtwSCewq1BF/ozDd1YYqWWPJ6c4ou0znlEwNRn8nSLxAQWVflGcHBrKtI8ooIzxT/ABXIYYAoIVpGVCPUZyas6RAJlAFKT1OmFPkpcxZEJxjt7VqJaeU5yMhh1z04qb+z0MYCMQfcVYSM4wRkkVRjN3IkjVMAZ4qQrhCc9iasCEbQNuT61DdxvDDuwT2wOTWiehhZc1ziogHZn6ZJNbFqP3JIA7U+20LIB8qd93PCmti30eVRtW32KepYgVhZ3PRqVIySsUYEHlMc5+bsK0cbpDkn7tH2WG3BMl3boP7u7J/IVPDeWKnC3LSkf884yf51ZyS7mVrGnve6VcQKhO9COntXMaPp9wkKLKUBHHXp+VegS6hbmJv3crL3ViFJrj08VWy3tzbW2jwII327nYsSf8mlZXNKdWbg4pGlDp3mLhpB/wABGa0rawKRhArvt56dKp22vXUmBiOMY4CJjFK97dO2ftExwORuwKu6MHdm3FauhIKhcepp7xRKcvNED65rEjmaZl3k+5JqZlwhGfeiLM5xsaQe0HH2hmHtU6TxqRGq4bPG6uZ3fNggg1qWkomiEcjYkH3GNaGZpm7JYq6gH9aQlHGCuT23c1F8smEY4mXofWpIz82CcetAGffzTFmjtWRGT7wOAB+lZ1vdSyXTPwqxthycnzD6j0q+Y8TTv13Ntz7VStkDRsR3cmgzlujUiuFb3rjfFz+frNmuOifX+I/4V04fyY2PTAJFcZqLNL4gj3OWKW4JPucn+tM0LONzIoz16VtIu2MVk2aGW5VieAK2jg49KCipeYaIIejMAa6bw1blfNl7YCiualAe5iXsCWrs9Ei8qwRifv8AzUgL5HNIVI4HU1JtFMepArv5ihlcKyejDIqhLY2dwxZkMbHoU6flWozHHX8KiYI2d8QHuKpAc7ceH5AxaF1kHYA8/lWVPZzwNiSNlPuK7U2ykZjcew71FIsy/LJGHT/b5FMDhmBUc03qM11sul2U4JKNE3fbyPyrKudClwfJIk78cfpS1GZStjNFTLp1wc5jcHPpRQB63QKKBXOWLXAfEWLE1nKB95WUmu/rjviHFv0iCUdUmA/Mf/WqluB5i3StPw6+J7hCT88fT6EGspyOauaJIV1aLB++GU/lWyEzoWOTU+nSNFrFm693KsfYg/4VWPU59aWNilzbyBtuyZD+v/16CTt89acOlR4AJA6U4dKVwH1yXiGNn1LgcGPiusXpWHrMJW5ikwMFMZpolnM2hmiQhgRk1YbBHSm5Kswxx61PBby3ONm3BOOTiqRg9xkfKYFWvMPTuKkj0tsAtLGrD3zUw00PnFwvJ54IAptgcn4p1FjHHYofvje+PSsGzgdnDY61tajot3c6rPIzIFOAOc9OK0rTQ9iANMgOPSsZbnow5VDQy4LXCuxBHAHFaqWyrsUqfujmtGLTlRfLyX5zwOauCxb5SYJMLxk4H86gh6o529VoFWaIHIrC1Nmv9VLwRyFfKUnjPJFd5NaRqjFpIEz/AHnB/SufWXRra5dG1rfKv3o44icfnTnZmuFlabdipp1pMmzdH16Z4rZitmDgjAOCCD9KYNT0+Eb4kvZj0ySqAf1p51eIykxWcRI5LyOzf4VKSNarlLoXo7VhEFZwnerItRIcB9xA7DNVLfUJ3UMojjXoAkYH+NTvLdS43SuU9AxxVJI5JtrQy9Z0CS7mif7LEVjO4tPgYP4mpLa0htgFNxaR/Rs/yrnPG6THTo2Vm+WZdw9vejS3CW0ZxnnpUSqJOx2U6c50r3Ox821jGWlZvTYhwfzNNa9toVBEczseMFgv8uazrW2+zWWIW8wNzhuce1TQJK+19q5/3aq7ZhOnyvUvrfZPyW6KPVst/M1HfajcpYXDW5RJ1QlCIxjIFL5T90P5VVnJSCZiD8qE49eK0Rzysc1Z+ItVvYEea+k2sOQDgA9+BU/myzOjfaZA4PQnIYd65jTpP36RBDsf7p9+4rpYY2ZA2zBHQ1yS5uY9qlKl7NdyYrtlJMa5PIPrW3ax4C/LgZ5GKyEhlbG919RitOIlAB5h4962Wxx1XF3SNGaBXhJUcjoM15nLC1t4lv4iCAz71/GvQg7N3OPrxWHeafZpd/aWTMr/AC7vp/8ArptGdKfs3qV7d3RE2KHbPK5wce1biohGSSpI5GKqJb+VH50LhwOo7ipopQyhs80ipSUldFuG3XOSxJPOB0qwYuODUdr96rdXFWOad+pTMS55yTQqAZx1qdwc1GRzWi2MGWkkDYYnkU9n3ZzyTVRMjgMRmpMsfl3HnmmAjSokUhZgTycZ54qvahBbIADu6sPSm3qbbORUADv8oPvUsY2xKPQUGd7sjvCRbPjqRgZ9zXFZZtZv5TnaGEa5/wBkV2F+4ESglcE5ye2Of6VyNmN1uzsMtI5ct9aDRGxpiEnfj/OK08VU0sfuauHkk+goKK8SeZeO3dcKBXeW0QhgjjwBhRxXF6PAbi6Ud3fJPsK7nrSGkOqKTpUucIah4brSBopXuoW9iqm4k27jgADNSrKGAI79/WsXUU+2avBEQWQHkGtoJtUKBQhDic0eYQMA59qjIOepFJuI680wJGjjkzvGD6g1E9sT9xwfSl3UAjPWgLkQ+0R/LhqKmyf+elFAHTUCigVzmgtc/wCM4BP4Yu+CWTa4x7Ef4mugqhrEXn6ReRf3oWH6VSA8NkU5xUlhII9St5PRxxTW4U56ioUfy3Vz/CQa1QM7GXG9sDHPSoZc+UxHUDI/Op5iGYMO4B/SoZFLRMOxBBpkHdZ3hX4+YA8fSlqtpsgl0qzkHRoE/QY/pVmiwDx1rI14FYoz74rXU96ytdG60VvRqCWcpKx8wirNnOsZO84TBJP0qnNkNnuaULmIZ55/pVIwe5uLfRKN3JX1zinpqNvK2wAEFTkbwTXJ3FpHdzq8jSYCgbVcgVPZ2draz7oYArAHnce4xVNIyvK+iNzUtQs9JEaNaieRxwWb+dJb620iLthhhB6lVz/OuZnDtPPuyfKm475G3NalriaNHjACkZ5xWE9D0KF5wuacuoXLnaLibB/uttH6VT81pGy7MxHqSf51IfMcqAcZ7mlW3dMncDnoQOtZWZsrW1IXCruUEkMOnvXnE7iLxLcKOjEfgcdK9GuV2dOuK4ueGIXciyhTIzZB7ioqp2N8FOMKmpo2zlDuALL39K0/lkjVo1xz0J61nWcYRAC2a14Z7azhxPkEn5cDOTUU33OvENN6F+HbtQBXVsduRV7zCgwM4quAIwH6gjIpAski7icY963iefV5UR6hYwaraTW0mFEi9fQ9jXNafp89mgSb+E4znrXSSSR28Zkck47Z61jzXrGbJiJBP8PanKCkRRxLheJftGMXQ8HsavRzFD8oJ+lY6XHl7izCMkfKxPT8KswX8KxgGZpH/vAVVgnVUnc1zcSlTg9u9U7jc8b78FdpyB9KiGpbj+6s5nb+90FQahfXMdsZZbdIYj8pLMSatI55TRjr9mjwIrcYHf0q9CzSx7gpwODgcVnLfW4XCN17LH1/E1E2psBgLKwHIG7aP0FFkKM5J6Gz8/ILFB78VKJo1ZcyDgevNYsV2kxWQIhJ6gknFXopQZQI1HPoMVDsjphTnPU1VuowoAV29wKjkPn5UWhZevztinxEghTxn8alwc8daad0ZVVKOjM6G6+zzbP3anGCDkiiR47Z2a4wi5GduSvPQj2p2pWsiTpcBGZX4bjpT3TzBEZIvlxtww75yKGKKatJPQ04QU4PWraDcPeqkbmQk+9aaDMWMDgdamLubVFYrsuab5ZPY1O65II6YoUE9TWqOS+pV2kHGMVII98bMGIK1PJExTIwarLMFboMN+lMZTuJP30ELFizkkZ9qsgEqT7VWkgZ9WD7SY0iwre5q0FfoBnigyhuYmv3HkWEzc5CbFI9WO2shFEdnHH1IGPrVzxSjBrO3yC08gYqDn5V/wDrmoGjIuYkxgg5oNUzZswUtRxjNJcNtgZufTipR8qAdeKr3B3eVGAcs4/LNTcdzb8Nw7ZAwAzGn6mumBrJ0OHZbPJtwWbGfpWtjNMoCcrioZGCq2TgAdalIwKpX0qxQEH+LgYoC5Q00eZfyzKOFGMmtUkVV0yDy7MuRjc2R71YPWgQHk03bTqilkKMBtJz6UDDaaQggUCQbcsCv1o3BulAhySELgqM0Umz3/SigDqKBRQK5zQWo5V3o6+q4qSmnGeaY0eEahH5N3PGP4ZGH61Qb7prf8VwfZ/Ed9HjA8wsPoeR/OsB/Sto7COxifzbW1kIwTCuQPXp/SkJ5wO/FQaYwfRbc4Py5X9asBQTTIZ0+gSb9FgGMbCyAemGNaGTWP4cbNhOmeUnbA9iM1sUAPHpVHVk3WL4GcYNXR1qvqC7rGYf7NBLOKucbwO4pYQCnPY0ydh534Ckgf52CHI4PNUjB7gISpyRx2qwkK8MDzg5BocgfeZRn0NPhmRnVACT3OOKpCMudPLu515+co36Yq7HtMQ2KAAMYAqDUUMd2445jHA+tOsixzx8prCpudmF/hNGnbqdinuKsiLODt79ajgxgVdH3QO1I0kZF4hB6e1cPeNu1Kbud2K7/UTi3ZywG1STmvOpHLzM5+8zE5HrSkVSdmX7SQj92Dz1ArotOjguBiYZGOh5zXJxsQcjr0zWvptzI5SLguTjGeTWL3O3SW51Eq73G3oAOBUbTTsrRWaqXX7zt91f/r1VhmMJlD5yqk81LYCRLaNWzvZTK2epJrWOx59duU+WBk6nc3Fs6xXN0zMfm2xqMVkm/G4sY3Ye7/4VJftc3V5NM0TAO2ASMDj61RKKuQ88II6jeCR+VU5GbpRZft7wSSYMaJnpgf41rWd1/pKqUrmBcWiKGMzMe2xP8amh16KOQbIHOP4mPP5CobZ0UorZo762Tcm0Zrm/FVyGaK1IOAdzA1oWuvRz2axQKyzMcnIyB+Ncjq1xdzajL+8OwNjJYDPvWkZaGdSKjLcdDC5XKxNjOM4xinbCmfMeNc9PnB/lVOFR5ys94jc8hWzWhHpdozFpbiOPJ/jcDP5c03JBFN7Ir4tVIYTOZMcCJD/Wr4v/ACSG+ySqoGQWIB/IVPHHpFkyn7ZAknY7SSPfLU+bVdMs1EslwbuVyQiwHoO2ayc4m0YVlsia11kPh/Jd/l+6qn72fWlm1m5hdN2QA2HBIB9q5u68babFKRDp7rIoDBnc7c9+D1rmpbqS9u3nd8k8kdhWFTEKkjDE0KqXNI9ijuY9Ts2Tcff1BFVbbZc20rIxO1gME/drg/DVzJb3+7zGCkevWu20uJkkulP8SFgfoc1VDEe2iznhK25o6RlnMcjEyA4K10DRiGEDOWcA49KprY285iuWykhUHcpx71bxGn3pASOmTzW8Y2OirVU2miMDPalCd6lXBzjcf+A0uyRvuwk/Vq1RgNUYU56VmTBY2Z1IKda1nhm8rnauO2M5rKli7790cgxgCmBSsC7xSTsWzK5YAnoOgH6VYaWNcF3Cj3OKryyGOTy2JAxx6VzviiUC2hTdjqxx+Q/nQKMbDZZF1LxgRG4MVtDtDep71sWtssl5K7YIjUAE+prnvC6rH9omPf5a6Wy3MJewds/WkVYkHWoCC98MHO1c/nVoJzSafAZr04Qnc4XNAzrNPhMNjEvqufzq6gyDmlChVCgYwMUv8NAETmsvVCdioCM5B47VpOaymKzaiFBB5yffFAGjGoS3RAc4FNxyaXOfwpDQAYoVkWUFhkU0k560lAycpbTEhTtPeopLFlGU5PtTCAOe9Kk0iHhjj0oAgInU4orQW7yMmMZ+tFIDcoFFArAsWkNLSGhgeT/EODyvEe/tLErfjyP6Vxx4Br0P4mQYnsbjHLKyE9uCCP5mvPHraGwHRaC+/S3U4ykvGPQitAnGR3rJ8Oyfu7mMjsrVrY7mqJZseGpPnu4sc7lfP1B/wroK5rw6xXVJ0zw0IP4g/wD166TNAiQDmo7pd9rKv+yadk0yQkxuPY0COAuxmdT6grVa2nVb4xfxbTmrd4CHz6E1QjG3W4l2/wCsUn68UzF7m0Ydxzzz7VNDCElDnnnp61EzyhV2saIpZN4U5b0zTRHUNWtA91I/AbyHIH0rGtzfSIVtG2ucFiMZx+NdLqpCXMaoo/eRMPzWuX02/VGLL909fWsKzsd+EjzqSOwt4/LiQNzLgbj6mrQjBHU1l6fdi7UjPI5FbKo2OnAGc1EJXNK0XFnP+Ipfs+mPnILjaCPeuEbGcDn3rp/Fl6Z5FijH7uM/Njsa5fNaSM0xV64rR0vEd15zg4iBYfXFZw5GQa1LT91bE55Y5JNZ8l2b+1tGxcj3ne7K7b/171pz3MLWCjzMMU5VTyvtXM65dmK3itlchn6gHBx3rd0fz73wmTty6oVyetRUqpe6ZYahOpF1WzhprRXuZGe5AUOdmcscUNHaxfMJJ2HfAArLt5pllljkPzoxBPvmrRJkQq7sB7Vj7VnpU8FFq7Y57mCJyEtNxPILOcD8KYNTnV9yxRJxgYXP881CUIONxPu1J5WOc5zQ6rNvqcEdR4Ua41G9kMzFkROMjgHNcvrr29r4h1CPyhK6zt94kKvNemeB9KW2sjcB0kM45A6D2rzHxlBJH4v1FvLKq0ucjkZwM1POzBwpqdrCx6uPK8prWLZ22Ag5+tJPqFz92KbYhHRQF498VlxlsDJHPvUy84+Yfj2qr3VzpiktiRsuBnlhk5PWrktktsibpP3+MtGONnpz601I7aGKN5B50pG4xnIA9Oagmlmubtp5H+Zn3H0qTRDmYSrtkTevv/jQbYRR+dFKCMfNGeGH+NPky0p+ZUX1zxSRxMZAkOZWb+6pqJw51ZnPXpRqLUs6fMY5A6k5BAwK9P0VHvDDJH0bh8noPSvMo7WWLWWtEKFk++VPHTNeheCXmUyCRGCo2361z4NyhX5UtGfPzjyto7yDT7aJFQISFHRjmrccMSgBYlGOlMBEiBhxmpo2A4r3BIQxbhyOahkR1RiuCR0Bq5gmop1ZYyydV5x600UyGEiRQw71lXUSQXBUkmJzhSOze/tV4ssEonUjyZfvf7Jpl9ErKVcfK3BpiMe80+SaIrwGXlSf5V5t4muGF9sJO5AFZT6j/wDXXrVlIQjQTkOV4Rj1Ye/vXF+PfDXnFbu1XM4BLqv8a+v1FA0ZmgxtHo8bsOZMufxrqVg+zRxoeSUB+lY1nDtt7a2Az91ePw/pW7cPG07FfpQURuwVCSegzV3w9EftMfHQFzn1zWbdki3IUEFiAK6Pw/EVid9uBgKPwoA2+SelITgc0oGKZIcUCIZD1b0FZlkFa5lfGcdDVq+kAgbJxxUVgpW3GVxnmgC0elNNOJ4ppOaAEpp606mk80DG0UUlAmLRSUUiTqqBRQKwNhaQ0tFMDiviLEX0eGQD7k38xXlUnUivZ/G0Pm+F7s912sPwNeLyH5z9a0i9ANPw87DUJEHRomyM+nNb6niuZ0R9mtW/+0Sv5iunxtJGORxVkMt6O7JrsIH3XjkXj6Z/pXUqflHFcjp7FNXspN2397tz7EEV1+KAH0jfdozSE9PrQScXcRL58u88KxFLZ2EMt1FcA7njJ2+2Qalv4ybmcDrvqu6uIZI43KMy4BHY9v8APvTM3uXnXb7VHnY27IyKZpt2r6fA8kZaTb8xb1qWa7mVcxQJuz1xmmiLDriRXutPDsAXJXB75U159G7QTHHBGQRXV3K3M0lvNcMpYXMZznkDp+XNZ9/4euo7hkgtnZt5BKqSCKyqpWOrB1OSbLHh/VIorpVk4UtyPSuo1fXLaK2W2t5AbiRcj8644aFcxoJLgwW4HUzTqv6ZqtNJo1qxNzr1sWHH7gNKf0rGLUTtq3qapCQyGVpopyfNJO4nuarNbvC4De/an3uu+HIJLWVxfTfaGwsuFiTjjJzk9vSrra3EMG0060IH3TNKxP15AFOVWKIhh5y0SKnlF1wkRHToM1eitLmK2adoH8tfVTg+1Vj4r1WKQqq20fIyIo1xj/eFa2h6m95qkLT3krJzujuOQeOx/wAaz+sROiWBqcjuYlpod7rOspJdwTLbIQGIBBx3xXfy21loXh6dlO2NI2OT9K0mdQNqsAQAQc8Y+teaeONXk1CD+zrabcBzIV6HtiuerOK1YKSpwSexzt7pDWcNpeM2WvEMnTrk9f1rPFwvmGNeWHcdBW/plxe39xYWF/Mr2qME27ACF71ueKdFtHuo3soVt59oC712xyj+7npkf1rKE1PY7qVZONkcOo3sF+Y565NbOjaOdQvViCkrkAt/d96ht4oWvha3tubK4LYEhGFz7/4iu80kpoqFJIXMbtzKuG2fWrLnNqNjptMsIbCzEEaqAi88YrySC4XUdY1WOQbszsVPB46V6TqevWWiWTXF1OAsy7UBB3MfpXm/hyxufMcxQPJJIS5VBnAzXPi5Plstzw8TN3siyfCVpcxr5akTdwOMiuYu9AvbG+lgkRpPL5O3nK16DZXKWviC1W53JwchgfStrUtKgvHE8LmOdOUlTqfY+oowXM4++a4eUoK7Z5H5JcFnf5j2IxSC2lKhvKba3IJB5Ht616zGsSQM13p8MkqffUxj5vcGsG+8QachAt7LJj+UYhGR9CRwK63aOrO+WMjFXZxM2nz29ib2WLbCG2jeMZ98envW14SmF0IEZUjLyESsq5+Xt/I0++1D+1UUTR7Y+8bc5PqTSWVzb2cokhiUMowFI4NYOpJv3UHNWqqyjZG3rGlJ/bA+yrBBey4IiY/LLjpg+vHStbwtfLJezWVza/ZL5TuaPkBh61yd1qK3WpJePCxdMbV8wgADmti78Rw3zRubTy7iI5SZH5U/1HtW0ZKMuaxMsFeNrHpSSpGVRmALcKCcbj7VMGG/bkbhzt74ryDW4L/WblNWs7tp5FQB7YSFXiOOSo7jjt60zQPFM1hrtvJeSO4bEUglJyq/jzxW/wBZV7NHjVKUqcrSR7ajq65H3u9KRnHNVIJ0cqyMCrAEEdxVoexzXUiTNcJBO9u+PIl4GexPaqSXG2T7DMx8xeYmP8a/41d1TaY8EZzxXO3Vybh445iyz25zHIOMirQGlIRyDkZ4JHBHvWdqNy88UQ3AtGcZxjJ7N9O1R3UlxbzhZTkkBlbPUetSMwngCsoy33SOx7j8aAMxLcx3kcyjEbcnH8Jprl9+5exzWlDFm3k3ZDDgZqk6FpCoBz6AZoAhNxvuIkI4zuIzXdaRHs02M/3sn9a4aHS7uS6MggcA4UNjH1rtrZjFEkYPyqAMUBc0elQyNzmmGUbCc1TkuzngcetAEOoy5kjj468CrSjAVc8YrJaXzL8MeQDWmsmfSgVyQntTScUm7JoOW4oGhn2iPOAaUnJqykVu67W4Y+3FQyWEy8pkr6CgZHmio2d04ZOaPMVhwcGgCTj1opoxjrRQI6ygUUCuc0FooopgZ+s2/wBq0i8gAyzROAD644rwST7wPqM19Esu4EHoRivny+hNveSwkAeW5Tj2JFXECO0lEF/byk4CyKf1rspTtkZeuD1rhCcMD6c49a7aSQyFZMcMoIx9KtEsDIFeFycbJUbPp8wrty2SSDxXAzkGB9wyAM13MbiSJHHRlB/SmIlyfWkLY60b6QvQJnNaou3UHHc81UZ4wCGcLxzzzVzVg39pMSONorniCWb6mmZtFm31e0tokicPLKSQQFxzV59UVdg+zrtYdSa56YLFJvCgnOefXFTQTS3NqQ7YaJhyB/CeP50CsJr+u3lraTBXSFBwrCIMQ3br+FcJe674gm/dzaheNGBwFcgY/Cu91KyW900rKTll2k+jA8H+R/CuMk0a8t5TBbSxXDqSCqnBBrhxVRwaPSwE6MdJ7mI8khTDMzOxyS5yRSi1kkYcDPYk4rTfTb5WINq5Pc9OfrVaWGeEorRbW6lgc554rk9qpK/Q9f2tCmr3DUI5LqwjsS4coQYx6Cl0q5vtOZUmVjDnB3dB61dtooojvOfMIxyauJhwBwc8c1xVMS07JHkVMZJVXOBs2lla6pPHHBIsc7glWPIOO3610Gn+D1kt9sl24lRiwVAcdPfnrXKadBNZ38U1tE4dWBHpXVzeIdTSwkuDJbw4TDJGNzk+1a4ap7TdHU8fOUditJ4u+wPbWn2dppI1IkBbAXnHP865yWAyzzTImQ7ZOOn0qh/aSzLkw7J2ctJI7ZJNTR6s5AijKlANzZ7+lZ4xOb5Ynnycqs+UsxIqzxySKdqsCVBwTXZa3ewS+Hp7dF81ZF/dBDuKt715+13IGJLA59KkS9do2RZGRWxld3Bp4elKlGzPcw2BlSXvM6zRVs9R8Pm31140eI7YpJGAkwB+dWNJ1O2tZmtPtyyxJ9yZ+rD+63v71xSlduOpznmriQn7w2j2zXTc6nhr3LGqabq2pavbx6pcSvCJyYjIMIo9scdPSoJtRl029uIbCaSJUfbvB5bHr7e1bGmah5ZNtclpbdxgoT09x6Vh+KNPn06/ju1/e2UigCVeSMdm9DUKF92cUMGqVS89SNr66uplmnnaSQHhieRWzD4h1FeFlzj1Fc3b3EEvHJ9KubyvIwG9c81pFWOtxg9LGoNe1EyZe43kf3lGMVZMFr4iRo3b7HesAqTIMhjnuK59mOeDirFre+U6uCVdTkGqeu4qmHpzjaxn3tnrGiXUltf27GONsJcKnyuPrSJOh2vwRnmu9tvFNtqCCzv4FZH4ZscH6isDxZ4bTSLH7ZbAG3LgKR1Gex9fanZdDNSlC0WZNyuybCcowBU0yPjIFVIpyVA5PtmphMCBkMDQdSjcuxyshDIzKw6FTzWgDBq0Ij1DOV+5cKB5in0P94Vkq/HzqDj3xVlI3YKIonOe2DU8tzCrSpzVpndeG5by2heM30N1CkYEaKuHBGeAO9XD4wWEsvlyAg4wR3rjtPhvIJRMq7CO5bFdLPLbanZJHeukUyYAmQ54rupVGtGjxcThIwd4MuS6292glx8noDVdnhupV3vtB+XPpTBZm0gC7w6twMHrVNo79yRa2f0OCefxxXSpJnC01uaMgklU2EygTw58o56j0/rVKOO7LbMFBn+I4PHerVhba3PMEvliSNenzYcVMIEKM73aykN8zqMkfWmIkwC5Xcu4ryvc+4qeHECTJhWbGTxyo71mpPGHzEkjybhhjwOtWU1QxXPliFHByGJH1zQS3YfFNeF2JfcvbHNbul7GtGWWNy7feYc4rjpnmm+aNyoxjbnjFdPohMGmx7+SwJPrQJMdcSvEpBHQnOaq+buUnPUUt7KGC4PUk/rVQthT70DJLaPLNIefSrKnBFJb8Q/jSjrQBbj+7TiSOlRx/dp9A0Lk+tSJPKnKucDsahNNPWgZb+0xyHEsYB9RUT2SycxODn35qGgNt5BOfagYps5EOGLZ+lFPFzNjlgfqKKBHUUCigVzmgtFFFMArwvxbCLfxJfpjrKW/PmvdK8d+IsHk+I3kxjzYlb9cVUdwOO43V2EEgfT7VucmMA/hxXH9q6bSpFfRrfBztLKfzrUl7lp+VYf7Jrr9MfzNLtHGcNEOTXH5yf0ro9Al8zQ4FGcozofqDQI16KYM561IOtAjF1dP34c90rnTC/UDg11Orrl4/TbisXy8E/WmZmdJZsVycAHqTzirNhYsZmGwkSKV5HFXI4xkZ5B6itSOPZjHFAGdbaY0luyv1I/LHH8v5VW0/wAKxSzST5VXRiCB6+tdHCg8wkdWpYD9m1LaANlymRn1X/61TOCmrMNtzMk8NQ3NvGkzuQM5VeB6VVuPBmli0YeRkjqzNjA+tdYXSMMzEKBznPFeV+NfEtzqNybO1lKWqcHacbz6n6elckoUqceVI7MNhZ15aFq8v/C2nlYWeOUoMYiTfx7npXJ6hryTXL/2fBHbwchTsAY++aypLQx/6yVAB2zk5+lNEahckttB9MZrllyvZHs0sDSgy6L66LB/PlPvuNPSR8ffct7E561SikGQBkD861be2lisf7Tl2pGrfuwxwZD2xStbY7lSikVZVC5EigluoPXNQyWEvkSy2TF34HlE849qm+aQlyCWPJyfWpoiU6ZH0rLqV9UpSd7alW0Ej2LSSxsroxDZHp1qaKTa+cZBGDn0rVSBr2Hy1ZfOYNsBPBz61zq3DCUo5wQcYI5zVL3timuV6mkXQOcHIzxU0U5GADu4xg1m7ge9SRPtYc4IpcpsmjZhusc4PTqRXS6NML2KWwugJLS4Qo4YZxkda5ASBjy3HfJrStRPKP3SuMcnAoV0TUhGUbMwNb0K88M36RzMHikyYpkPyuB/I9Kjj1LzGVWOGxjJNegappdxq/gySAr+/jYOm4E4x1/SuAh0iBSrSXbMw7Rp1/E10qnzLQ8l11SfK9SY3jocAjPanw75HBAPHatCGwtFHEJkYj+N84/AVsWtpcPxbWePRhHkU/Ysr66rbGXDYXMpykJYd+1djNay674Sm0qUCO52gJlgeVORVUWU8a5ubmGH1DPzj6VNYyaRbXSs9+0kucqF4GfrVRopGE8TKotEcNH4eOn3bwXdwysvDIsWMH6mtOHS7MKMK0jA9zWt4z8QWGnatEJtK+0yyRhhIZCq/j61jDxld7A1na2dqO3lx7j+Zq3yomE61TY1rTTZH2i3sS56g7M/qa0TpN4PnuZILZccGSULj8BXGT+JdcuVIfUJSPQNtA/AVmvNJI2ZXZz6sxJqfaRXQ2jh6s92egY0e3B+161EfaD5qkt9c8LxMuI57gjjLtgH8K86DoEfOST0Ap0e9iNiHJ6YqHUfQ0WFh9pnr02s79LafToIlwNwDJnI6cVxWpeKdZjlKTXbxjGSiHaPwxVrQLm6hsxDMqhVyRuPODWZqFhtuHMgkzn5SwB4op12p2Z4+No+zndbDINekAS4ed0vLRgYmLkeYPc9Sa6EaiHf+1LSPEUwxcQgfdbvmuOurcBlYwrIcYAYnA/KtLQbxre6KvEoRhyFJFegmcnQ6+AOkgnGPIA3hiOnGQDTLKUyXDSsM9WYfh/9eppGkstHuJSfMimAMZPJyetZttOVsZ5ACvG0HH40yJuyL9uN8cZCjJxkCumKssOSuzC5IHasPTYw1zGgXHPSt+++WylbuRimStjAMpcj5s4p/JIFVYVxJVyNfmH1pFFsNtjAFPXkjFRBsHpU0Y5FMC0nC04DNMJKjgZoL4xnIPpSGh5FMPWjJNFAwPSmZGcU89KiI5oGPopmD60UAdjQKKBXOWLRRRTAK8x+KVvtubCfH3kZCfoR/jXp1cN8TrfzNCtp8cxT4z7MP/rCmtwPJGOOlb2guDp0y4/1coP5j/61YDnHNbHh99yXkeeNqt+R/wDr1siWa31rf8MOW0+4jHHl3DAfiFP9a57mtzwxLtmu4cg52OPyOaBHRADNPxTR1p1Aihqa5SOsry8tWzfqTGpAzg0Wti0gBaPHemS0Vba0+YMVJFW3h2j0rQWAxjAXA96jmT5DgryD3pNiKKt5bA5GRTLx9sQmXG6FhICfTof0qiGZpmZshjV0S5RNwyOjD1GKT10FJHnus+ItR1C7ltZyyIJCNgPAI4/KuVnRg5Q9WOCPwrc8RJ/ZmrxtKgK7vmOeSAew/wB3FQ6np6xFZ7cia3kG6OUdPp7GvCcZRm0z6HJasJU3F7mB5TMnlnCr24qwtrLdBIoQzN02AZ/Gn7AOT2qaO6ngjaOBsKw52jk/jWl2evJIJLePSjFGPKkuBy5HOOnH1FVJ5XnlDbiwzwMYA+gqcW1wwMjRspzxu4OPxpwscnLOo7nvV8rZlzRj1I1uiqhWJK4GR6GlU7SQ3bg1OtpbZ+aRSe2Gxjj0HNW0jLS4t7Vnc88R7v1NL2TBYuKZHC0rPlFbPQFVqlr2nSnU3mjVFEhDlmbaNxHPFdLFpepSR/vYHhXv5rbc/rVC702ySfzLzWrZAOqBzIR7cVpTpcurOfEYtSasZEVlHsHmTrv7hBn9TVhbSBTnYzAD+Juv4CrD3Hh6JlCm5uj6jCCnjxBBEv8Aouk26+jS5c/4VTiiI1astUh1uJQcW9pk9c7M/wA61oLHV5VDznykH95sVgy+JdVkGwXAjHYRIFx+XP61Sa8uLhiJ53fnOGYmhuK2BRqydmer6HdkWT2sTwSOow7KxJGfWuAv9S8P6PqVxB9iup7lJGEgYhFDZ7Y7V0Xw+tpZHuZMfuiq49CRn/GuO8eWmfG1yIVJLqrsFHQ4Ga0jU0OKtQUajTdy+ni2WMf6Hp1rbj12bm/M1DPr+q3PEl5Lt/uq2B+VZMVrMBgx7frxU6W8h6rg/Wi7ZpCEIok+0ljmQlscnNPWVRIrDHtVi001JFcuS7L/AAetaWmW7GcRwLHG5OM7eQPqealnRGoorQn8V6TJr+iWOo2y/vYY9rqxxuHt6kGuJt4JEU/Kc9ua9khgKaeYppPN+U7i3PGK86mtfKmcKARkkcdBSsYQqu7Mn7O59B+NPS3VerVYnQlhGox3JNIse0EGjlOlVUNSJM46k+1W47fAAUn14ptsg3kt26VuaTYvczg7cxry3HX2pctyZVOpd0yzBtg6oUJ/iPeq95JtvzBICV2D8K6dI0BWNFAA6AVxWrTlPEEwyflIA+mKwqppXR5WKlzEF1GRICQdvY1dgskUJKp5xSgJLEUbo3IPoaiNxLHIkKkEEjGe9deEqupHU4TebUZYtHgt9nOSdx7CoQzpp6SEfKZMfN1PFLqKxw3KwBgPLQL+OOao3Bk84KW+RF5H+frXciJ6nTaRKqXKtO5Bxken51sajcq8CqpBGD0NcZY3mHCE8AY5qSXWhb3RjkDeTx8wHQ0xmxHH83ua1IoFjQbuWPtWTa3MM6b4nVx6g5q6l3In+0D60AXPswc7lyfUVKluRz2pLRlkXcr7Wz0NX0LgbXXp3FICspCsCRnHrVkm2uMblMbevalaNJB3BqBoWTgDigaEms3UbkIYdsGq+SBg8H3qdJHU8HBFSG4ikG2ZBn+8KCimZMg9qAQRViS0jlG6FwfbPIqs8csP8PFAC0VFvPeigDtaBRQK5yxaKKKYBXM+O7YXPhK7BUny8SLj2NdNWfrcHn6HfRDq0LAflTQHzy9aHh9iNSZM4DxsD71nzcSFe1WdIcJq9vnHLbRn3rVCex01anh0qNVkTHLw9T7H/wCvWWeOD1q5okrLr9uuFxIrISx9sj+VMk7IU4daaoHXzBgegzQ0iAd2+pxQIVsEY4p6SS7dq5GO4qBrnHRUH0FRPKznknFMC03muSWkAA/vNUe5V6yZx/dFVmfNGTQJle6+WZ0XG3PFQKzLETuXaRgjGeKku8q6OOQeDmqck8duCXlRQ4OMAt/KkTLYq6np0Fxew+fDFOJJB8zLnjHb8Kw2tLfTIntGYvbSMTGG7DPT8K2pdQQRJhJZUUhVZsAD+tRTXFkMmdYgh/eOJslRnjisa1KM1ruPD1ZQmuU5+W306JQyxmZ+mxEOPzPX8qf9jupYillpwQEZ3u/T8uK69UtbOwe8WQGJELARLt7VQbxFp9jpKTXBWS6kXzPLI+76Dn8K5FGMT3OerNaHMnw9etF5l5eRQoeu1ScflVf7Foduds1zd3RHO1E2KfzqnqPjTU792SOU20JGCkWOfc1hPfzsTubdnqSxyarmXQ0hTm/jZ3+lT6JJJKpigskCjD3OWLD6VV1rxLbQRNHp2qTPJ0xBEsa4+uM1woYs24g5PvUix7iB+dS6kjRUIXuXG1i+mdt8pdGGGDndu+uazr62SNVuLdSE/jU/wk1dih2mp/IXY2ehG0jFZ8zNpQjy6LYzICuASTyeABV0A46Y46U0QBXXPJ9augYGMYp7mdGr7upXMDvhhxn2xV2y09FlTzUeTP8ACGwDSwxlmxgECug0a2V7gGYARKfmz1qlEqVZJXudtoUkg02IJAIFxgADnj8q4rxRbqmuymM43DL4PJNd5BqFqkO1QOg4APFc3qYi/tKSZ3VWcDKEYJq1E8ydZOVzjmt3U58tl+uBU/2SYPtKYP1remihnIeRAxUYxxUXmKBhIVXnJJHJrVQFLEe7oipY2TiVWViMfeyOvPSugtrGKGTcuWY89OBWQbl2/ixjoBxW9YXytbbXHzAcHGc0+RHPKvIuTyIunyB2CqVwW71y7T2rOFSLcTwS5rYvd91Hs2bV9ScZrNeyiiwZZgueg24/U1XKjB1H3FeC0uomV4lyeAV4xXOXVm1tctCzdOVbH3hXTRSWKlgp3hfTJ/lTLyOx1e1MQba68qduGHqfcVDS6F0sU6b1OXQjdwc11GlzQ2UOCzuXGSoHArlLQhLmWKTmSMkYHqKvxySxbW2uGPFZaI9aNqkLo7OO9t5ImkhY/ICWBGK4bVLr7dqT3CKBnAFW2vZIY2QDZvGC+agMQLqSAGrCq7qx5uLdpcpLFIQq8jOKtweV9st5ZhhVYE4+tVEU88CrIXK9QfUUYK6nY4mzX1KDbq0jygFWYvgdCvX+VVBafaY5EyEMi8SehzkVZt7uGfTDbXcu10PlxSkZyD2P5Ur3umQAA3LyNj7sSV66IUryOZt7ya3uTb3cex0ODjqKke4aR2yedx+U1Jr9zbXyNLawmKURbMsw3E9Af8+lchFfalphCXKNKmOA3PHsaDQ6iOVopN8EjROP7pxWvZ+IJ4WVbpPMT+8vWuWtdWtLz5VYq/8AcbitCBjuG05B9aQ0ej6bqNtdRKYZRk9VPWtZHK8hsjsDXnkLRMFJ+RscMvFbNrql7aqN5FxH6nqKBnZLMrfe+U+1SKxUcEOKwLXWLS5IUtsfoQ1aAcp8ysQPzoAvsqOOmDUDwMeeKRbrcMSAY9aejgn5HoArbHToead57IPn+b61YbDHDDFRSQjGQc0DGb7ZudpFFRmCXPAOKKAOvoFFArnLFooopgFNkTzInQ/xKRTqQ9DigD5x1GIQX08WfuSMv5Gq8DCO7gk67ZAa2fGNt9l8UajGF2DziwX2YA/1rn2OBnNaoGdxMcSsMYAPH0pbGQpq1iVx/rtv1yCP61XdsiNiclo1Yn6gVF5nl3FvIGwVnQ/qKog9DL8dKjJyKc3BI9DUZPrQIU0lNJC9xRvHrTAD1pc0mQTjIzjPJqnc6ha2w/fXMKexagLj7zY6CN84IbGPXHFY0kTQ2kVyrEsmCQePrUp1zTb+b7Lb3AklHzcA9OnWqzKWQh5ztTgKfSkF1bUz5ZQl3JgZSYhlI6A55qrr6+bYzBSSRECePRua0Gh6pGjMCwwcYxyKbd2/lT4uEVE8twRnkrilKN4uJzubi013OdfXLw6SkCSfusYGBjIrnJ2kdvnYsfU1t+cFhdUQhN37vuB9Ky5PmJyvJPWvKjGzsz6ihKU6aZQ8vAwTThCuMjj3Jqc2s0oykZI+lN+yXC/ehcH6VqXdjRHtAPUe1ToOSfWmrBKOCjZq3DZ3EhGIWx+Q/WptcaY1CdwFTBXfCoMsc8etWEsIwod7hQPQcmrum2sX2jO4tz8vGKcYXYqtVQhcqxaHK0fmTyrFn5h6gVoJZWRUDzWfA5Ips0c81yQAT0I2jrViPTboOAUMYP8Ae4rq5EloeP7d81riwrbxsAkI46lvWtezeBXPmSIvGflFUBZbMb5EUA4Pr0pRJaRYBuFB9mxRZClNI6I3UduysNvI4OKxrmX7VdOzKzsx+/jioW1SxjX5maTHov8AU1Xk1h58CBBGv+0ST/hUNqJzym2WxbblHzbaQ29vC533GBjpkDj1rNa/klBV2ITuPWkCRSR8YRl9O9T7VLZEqVjT+2WETcLvbOAMZzU66ngZVFT1BbP6CsZZoYn2pgn6ZNTKSRnYFLe2KcakpdB80d2XLnVLoxlYyqf7o5x9axppPOb5i7Nnksc1NM4U/NJgjqACagWVGdVUNsIJJb+QrRU3IxuXbCTYNp44xVqJP9JTAJBOCB6VDZKTIFj2jaOMrnNdDbyLIRGVVWx1AxVRo2dyZanHajYsuqzOvDSfPwO9JDHNLKiuxyCBXbCFJJpCQNytjBHSonsIwxdQAfYVMsPd3NoVpxVkzlZzI0DWwhBdjgyEZwPpTNkkEMazqc+3NdIbYHkjBJ6gVVn027umxDCxHTNJYddQnJzd2Z9tGsxyXIAqaSzeKUTqGKHhsdua17TTIbOFWuri3Q9SC+efwqxJqelWykrcSzHGNqJ8v5mtYU4x2IaMCa1Zp0hjUnYoJ4/iPP8ALFKunys+fJY49AcCtfS9RWdpxBa/vnJcySNnk+wqtf6jr0AKtKY4x/zxHGK1JjCxzniGB7QQwBELv8zK3BPYc/nWREVLCMg57xyVtPG053yEyOepY5NRNp6SLgDA/unkf/WoNUZE2kW87MU3QP7DioFGraRh1HnQjsw3DH9K31tZYG4JYf8APOQ5yPZu341NEdh5zC7Y+Vuh+h6GgZBp3iCznQLL+5k9H6fnW4kxONrYHXg1k3Gl2l4CZYfKl/vxjj8RVMWOpaYpe1nFxADnaDkfl2NAHUCRGx5i5P8AeFWba/urUkwy+Yn91+a5a31+FgEuAYJOhLdDWrFMsiho3BXsR0oA6m212FyEmBic9m6VqrIsi7o2BHqDXEefnAcAgjrUsEkkDA29wVxzjtQB2y3Tjg8iplnjfoTn3rlrfXimEvIyrf3k5FasN3BcLmKQN9KBmuXYdM0VnCeRBjJ/GigDt6BRQK5ixaKKKYBR1ooPSgDxb4m23k+K3lA4mhRifXAx/SuJYbsg9K9K+LEKi80+cZ3NG6e3BB/rXmrkZ9eK0iB1FtIH0+1YHP7sLk+3FMuyy2crKCWUZGPUdP1qDTJC2kx5/hdl+gqy/MbKOc/4VZD3PQ2ePy1bzeWUMQBnGeetQmRSPuk+5OKqaexk0uycnJMCAn3Awf5VYI4oJZXvtRSwh8yTHPRe5rnbnxBeyMfLEaIenGSKt68pM0Jx0FYxQZpiOe1fV9TdnEt/MqBsYU7QR+FZBczOj+ad6fxv34/xxWpr0ANrJKy5AI/nWEyl7ZgRgKA34Ag0CZraBPPHf7zN0ic/KeeBXpmngT2ccrREuwyTmvKvD8fla3FvuAi7XUHOOSpwPzr0OwvLiKOCEynygu0hTxnHP60CZrXEMjIWGFCc1Q1ALLOnz7y4cN3xlOlWHDP1Y4x/Ss1maO7gAAIMgHPuMUWMKukThpLmSF2jz+6J6elAkhQ5wZDnOM4FZlzceXfkElgjnPvzWqY1YDaCAeQDXmaJn02Xyc6ait0KdTk4CAIM8AUh1a5LfeX0+7VZoHTJboTTfL+bntTR1S7MtG9uQx/ftjPGOKc93cSgCSVnA6ZqsoXPIp5I6D/9dNk3tuTq527UPzHoK27cshihjTLHAJ/z+NZmnWhMhlc528YFb9tEIlZ+WduB/s1vRjd3PJxuJVrItSXn2aEQ2qBpehJ449c/0FZN5cXwUb5yA38K8Va8yOLLNIBjqWOKq3Or2MYwZQzD05rZpvY82MmzNkupcZ3MTnrmoSzyYxksTnJqF7+xVmJJlfrjoKYdauGibyLcKuP4Vzis/Zvqac7e5d8qdGCsOevAqwhMWDK6Rg+rD+VY7Xd7Ov7x+DzjP9KcEuTjapYkelP2SJZqLfWom2NK2Mddny5+tT/b7QEqkZkIHvWdb6WSgknITAzz1NWLW1KXAkBOwjAzVqnFCLQvrhlxDAkY9xionN07DdOF9do5q8sQz3p3lJ/dq1FLYDPjtX83LTMyEdO+am0xFmaUhceTK0fXrgDn9auxxgNyOBUWigGyaQcCWZ3/AFqrisadiB9pb/d/rWmudwI6iqempl5GPQdK0gvPFIErlmKWNDLJIwVW2sOO+Of5Cqcus2qMQkcknoc4FE/yxMSO3FYR6nFBSQ/WPE11Zw7raO3hY55K7j0z3rD0/WNTv/Olur6ZwDgLuwv5CofEUuNqdcJnH1P/ANajSo/L00MMAuSf1oLNO1GUJPO4k8/WpZOEwB16UsSbYlAHQUcPcRLnvmkB0nh6BBbSSAclgPwxWwlt5rbQFJPZqg0uIxadECMEjNXovlmXPFMVjNvvD8Tks8ZhfPVehrBudGurX5gm9f7y84r0gL8uGUFfQ9KhksInz5Xyk/w9RQFjzEDjBFI0W8YGPoRkH8K7e90OKTPmRlG9RXPXmi3NrlkHmJ1yKBmKBJbjMZwvRkYFl/DutIlyquN4MR7Ofun8elWS2CQVINR7VKkgYz19D+FAEF1aWt7n7Vb5bHEi8H/A1kvpF7YsZNPuGcddmefy71q7Hh/1bbAeoAyn4jt+FK0oXmUbAP415X/6340AZdvr7xSCK9iZD3YL/StiK9huIw0UiuD6VHPDHdQjz41lTqDjn86yX0N4387T7gh/7rcH8+9AHRGYkZxke9LG3z+YkjRMPeuZj1m8s3EN/bEjsw4Na1tqFvdAGOQE/wB08EUDOgi1XUQmBscD+I0VkhiRkUUAe6UCigVzFi0UUUwCg9KKKAOA+KVqX0K2nwMRz8n0yMf0rx0jP4V7z8QLfz/B17kf6vbJ+RFeCtkNitIAbujMxsZ0x91wc/UVdrK0Jj5lwg5/dhsZ9D/9etMtjpzWhLOs0A7tDtMc7VZM/RjWntrI8OSH+yioHypK46+uD/WtcNSIZia6uBEfesJh8prodeUG2Vs9650n5SKYjM1CIzWpQYwTzXPSWLLFIDuIKMK6aYqOHYLz3qCVYpYZArAtg8j0oJuZ9lp6FY328MAeRXYWMH+gwqMfLmsPSjC2mWzuR9wDk+n/AOquls41lsFZWO3nGD15oEy3HlVUsPrVHU1C3kEqYIEsZIrQhUJgdqpXq+dNCMbcyJk/j/jTRhV+E801HTWbVbkA7cTMOR7mlCyQjaxJx3rc1eCaLVLs7CUEzYOOetZktvdSKJPLbYehx1ryZxkpPQ7qGInS1iyRNtyhYAYUZIpn2ZyCyocDr7VAqzQOrDKn0x1q2LwiAq+Sc5OKIyPXp4xVFd7lZomHOO9WbKFzcqcDA657VIbuB2Cxx7jj0xzWnDAsCIvRiQW/PpVw992MsbiFGnZbkgRbd2yO9VNdvrqyhit7Ztrsu5yTytbU6w/Y2u2AYqRtHqe1Ylwq3MzSzLuc5U56fhXopJKyPD1kzmjFeXDZkmck8YHOaSOwlcAMh/E10oQAADAAPYU0wqSetBoZ0VkoiAWEZxycVPaWojkIdCckY5wKvxIFYgdKcyHOaYES28Sr8kaqc+lSFCMkGnKODUoTj1zQNlIqGPzAsPQnNWrcnywoAwKYyAMRT48gjg/gKARbQetSbT2qIMA2KnwQB6UBYgun8m0mlLYCoxz9BU2mweTpVuhHIjGf51V1QbtPMYzuldYxx6kD+Wa12TYqjsBjFOwixpsYEbN/tYrRVear6eoFsvqTmruBSGrFHUPlt/c1iEVsarIBGqkcmshvlyfxoGclrspe9dSBwcD8B/ia2IIvLtoY8Y4FYc4F3qiK4J3Nzg9icmuhALyKM9OaRRcHAHpRaoZLwKo4Py/TNITwAOauaDGJr9Sc43E/lQB2Ma7I1XsAB+lOHJ9xR/XmlXqaALUVxJD/ABbh/dPSrcV3FI2D+7Y9z0rLyaN1AG1nscFffkGoZLWJslflb0PSqENzJEMKePQ1chvI34k+Q0DMnUdHimyZYcHswrnLvRbmAFoh5idOBzXoPBHHK+/IqvNbRP0BQ+3SmI8wdWU4ZSpB5BppjG7cPlb1Heu8vtHjmT97Hn0detc3d6FLBkwsZF9Mc0DOfa3Mbb4i0f8AeMfQ/VaPOb/log2DgvHyPxXqKtMGRyGBBHBBqIouSQMMe44NAEcgjnixJ5dxCfx/+uKyZ9EilJktJTC/ZWPf2NakkeBvUMGP8UfB/EdDTA0n8SbwOrxDnHutAGTGddt18vYzY7lQ2fxorZhuFCfJLlc/3sfpRQB7/QKKBXMWLRRRTAKKKKAM3xBbC78PajAV3F7eQAep2nH6184SZ9MV9PSqHiZT3BFfM+oQNa31xA3/ACzkZfyOKuIEuhyFdT254eNl/r/StocVzunOY9Tt2XklwPz4ronGHI9DWgpHReGWH2a8Xd92ZSB9V/8ArVtFsVznhjC3V8u7kohx9Cf8a6HNBBn6xh7Pvwa5s8iun1MA2bVzFMTMm+iRruM7QX3dxUZQgZb5STjgjpUurArtlRtrKp5xXNzzzJE0hlZtqng0EGlHPbWdn5E7DejMAUO7Izwcdq67w3eRTadCIpPkO5cycc5rzfyi5ySMNz+ddTpcTHSIlzkB36fhQJnZyXtlagCa8Q+0Y3GqGp3cc1n9ps5XCo4yrDGeay4NPkuiFSMk+p4rTbR5YtMmjDguwHToOapbmNSLcbIp387tdy7Rgsc5I65qi0bP07V0t1psLhJJJ44lCjcZGxzjkVSMmjW4+a4M7Y6RD/GpaVzSF7GLJZCUAbTkVG3h67nOYIi3061tHX7WPH2TT1BXo0pyfyqvLr+pTMB54iTrtjXbXPLDRbuWV9N8M3cd0TdxCJQOGcjGa2vs+lWxJuLwOw7Rru5/CuflnmlYmSV2PqzZpij5uOtXSpKmtAeu5p6ld204WK0V0jU5+bucYrN8vAFSBTnmnBCeoAz3rULEQTil2VMFGMEjI9KXCjA5yTSArqCDU4G4YpmVHO4D6mlEoU4HOfSmMUKA3zHAqTAHTkVExyetOU8UDFOOeBmjzmXov5Uc+lAtyec4BoAejecMsMN3qZMgYNMig2ndk1Lj8jQBBIfM1CxhIJG9pT+Cn+pFa0/CZrMswza3I7DiKEL9CTn+labkvIqrghiP50CNa2TbAnGMKOKnxSKBjpSnigZjanJmVQMdKy7t/KtJZO4U4+tX71i1wxIx6Vi63L5enlcj52Ax+v8ASgDA09PP1dWxjbk59OMV0MKgzM3ccVh6DGWknkwRjAGfzreiG3LevNA0St8qMa2vDcKs7SZI2Lge+TWDMSUCjqxArrNAiVLJnH8TflQM1ugpQe9MY4x707djigB2aSm5NANADs0U0uF64oDI5wr5PtSAnjuJYjlMn2q5FfRyfKw2t71nd6YaYG2G9MEGq81sknQYb1ArOSaSI5RiPbrVuK/V+JOD9KBlC+0qOYYljD/7QHNc9eaDKmXt2DjrtPBFdzlWHykEe1QS2scvUYPqKBHmcqPE2JEZG7giq7qrctyf1r0K701ZEKyRiRfXHIrmb7QHDFrdiR/cNAzAaCKU7pEhkb+88YJ/Oipnt7iFijROCPailcD32gUUCucsWiiimAUUUUAB6V88eMrdbXxXqUY/57E/nz/WvoY8ivDfihD5fjCRuP3kSNx9Mf0qogcZGxWZCDgggg11cufMYnvzXIP0zXUliUiPYqP5CtRSNfw8yrrEi85e2YD8GU10ma5LR+Natj3Idf8Ax0n+ldXQQQ3nNrIP9muXJrqbgboWHsa5VupHvTEylfxrLC+RnCmudlhV4XXaDlSMV004/dNXPpwwNBBUtV32kJI6oK67R73SrPTUW681pFZjsVc5zXKaeubOM+hYf+PGrgBoCx1Evi5QNtnpyKB0eZs/+OjpWbP4h1W4zuuNg6bY1C1mKKk2U7jsOzJLlpJGds9TzSgEHpUsSjB+tPZPmNIQ1UZvu/jU4tzjkgUwEqMAkDvio/PZjjv65oH0LQSNRknOO3ajcisdq4FQBGOMtwewFL5YHcke5obESGQDoKTzM9EP1oWMZ44p7sFXkcD0oGhgMjDPA+lGwnksT+NJFM0uQigAf3mqb7PIeWmOf9kYoGMEeDyv4tQGTO0Hn/ZGamW2iDD5c/7xzVuK3Dj5Qq9uBigGZkj+UN0kb7P7w7VZCYFWp7ePy2ifLbhg1StAwhKMcmNjHn1xxQSP2VIDg5pC+O1NyaBolMgxwKjefbwO9I3SoSVLbSDhh60CkxLOR2+0Orbg74z7Dgfyra0tHlnjBBAQZYmsi2iIZ0BAUNxgY4rqNJjCQv356/hQJGgBzSScITTh1qK7O22cjsKCznpmzIxPrWB4hmKxogYjgt0/z71uH5iWNct4hkLXezsABQBY0hClgz4++Sc1qx8Rpn0qlZrssYIx0Cir2Ofp0oGhrndLGM8AE129hEIbCFB/dBP41xNsvmaht7HaP1rvAMAL2AxQMVuoH5UuR3qMHLH26U5hkUAPzSHpTOaUZzzQAN0559qUW0TDKHa1IxxTc4OQaABzJEcP09aA+ehqQT8bXUMPele2Rk8xPkPtQBEWx14o3elQ7yjYb5qfn0GKAJUnkibKHFW49QBO2QY/2hWaSaM0AbYZWXcpzmqs0aSZBXn1FZgmdG3KxFWY74thXTJ6ZoAieyJY/dPuRRVrcT7UUhX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7" name="AutoShape 7" descr="data:image/jpeg;base64,/9j/4AAQSkZJRgABAQIAJQAlAAD/2wBDAAgGBgcGBQgHBwcJCQgKDBQNDAsLDBkSEw8UHRofHh0aHBwgJC4nICIsIxwcKDcpLDAxNDQ0Hyc5PTgyPC4zNDL/2wBDAQkJCQwLDBgNDRgyIRwhMjIyMjIyMjIyMjIyMjIyMjIyMjIyMjIyMjIyMjIyMjIyMjIyMjIyMjIyMjIyMjIyMjL/wAARCAF3AfQDASIAAhEBAxEB/8QAGwAAAgMBAQEAAAAAAAAAAAAAAQIAAwQFBgf/xAA7EAACAQMDAgMHAgUDAwUBAAAAAQIDBBEFITESQRNRYQYiMlJxgZEUoRUjQrHBYtHhJDPwBxZDU3KS/8QAGgEAAwEBAQEAAAAAAAAAAAAAAAECAwQFBv/EACsRAQEAAgEEAgIBBAEFAAAAAAABAhEDBBIhMSJBE1EFFDJCYVJxgZGh0f/aAAwDAQACEQMRAD8Apc5J/G8/UPXP55fkV8vYiPNzc2R/Enn45fkdVJ/NL8leEMjj5Kxq6NSfzy/JYpz+aX5KYliOTOoq1VJ/PL8linP5n+SksTObJK1VJ/O/yMpyx8UvyVIdGNCzrn8z/IVUn87/ACImFEbUdTl80vyMqkvml+StDIDixVJP+p/kZVJ/M/yVZGT2BSxTl8z/ACHrl8z/ACIuAoQ0frl80vyFSl80vyIEpUP1z+Z/knXL5n+RSFQH65fM/wAk65fM/wAikfBUh6Hrl8zJ4kvN/kUhUBvEl8z/ACDrn8z/ACAgBOuXzP8AIHOS/qf5AwPgCRzn8z/IjnP5n+RmKGyBzn8z/IOufzS/JGAAPVP5n+SKc/mf5AQQN1y+Z/kVzk/6n+QAb3DZWj4k/nf5F65fM/yBsXIkm8SXzS/IfEn8z/JXkmRbpbWdcvmf5J4k/mf5EyRDLa3xJfNL8k8SfzP8leQ5yGxtZ4kvmf5D4kvmf5Kg5Ge1niT+Z/kniT+eX5EA3gexs7qT+Z/kR1J/M/yBgyOAeufeT/IHOfPU/wAkAyoY+JPHxS/IrnN/1y/JAPguHpOua/qf5F65fNL8hYrRcVoHOWfil+RXOb/qf5GaEfJcCOc/ml+ReufzP8hZMD8gOufzS/JA4ILyGN8kSC+SLk9fNrQSHQMBRxckZWGRZFiDI5M0VbEdclS5LEzmyQsQ6K1wOjCmZcBQEmMiTiDAwNgRonsMmBIKA4YZAQw4qIFESDgejQJEHBUMCEwQuACEwRlGGSN5ATYCQBAMQAAWKJNK+SBfIoEJMgYHwIkb3FCACBgCxWGyAmQgxsSmpkICDIy+pFyBB7gZsoHYBBg2xGDIMjMW8gA2TncYgk7gJkuLiMDCBmkPQMDeQkKitEYuEODBcPRcBDjO5EOjQYINhkJ2NMD5CthW3kO57GcaUxAMJyZxlRGTFSGRx5xnTrksRWuR4/U5c0LI7liEiWL6mFEMgkGRK4CGXJFyMuQCYGW4BsZA4iGAMhyKghQEMitGmAkQSpDAmAtEwVAVoXA4GgBMC4HFe4ArA2FoV7AWwyBhYoiRsGQ5wDO4JqPcUYDEQAYewGTsAAZ8ChtKAYQCIApE7hGEJyyEDYRgYWAcCZA2QhcPSYDggUVIqQETAcbBwXFSFwTGBsExkpUhGtwYH6QFwy4BgZ8kKVouA4CB5AWJ9iEw/MgtE5ud2RMXuFM9rNdWbEFTCcmcZ2GQyFQyOPNnToZCLgeOTkzZ1bAtRVFliOejaxDdhUxkSqGSGQoyAxCiIOBxUEKIglQ4gwMDIpSBAFABIQmSoQYAHIMACtAHwKwMjFayM0AEq3uLgtaEcQIjINgUVJCMhMkFQAHIBEDBsEAiAgcE+wbICBDgCL2C0NjYGClQpMD4JgqHpXgjLOkGMFRUhEHA2AJblxWhwHBAlxUgYIEhStFwBrcYjKkPRGgdx2thcFHoGAYXABCEIGw4/VuxovYqzhv6hUj2s4dXJjJ5KoyHizlzZ1YmMhExk9zjzZ1ZF4HW5WuR4nJnGdWxLUyhMsUl5nPlErUWJrBUmMnsZnKtQyK0x0EVDoIqGwUsy4CKmEpUMg9xchQxswRVuENjZkQCCAQhAAAYrGYrDYDArGJgeyJyTA3AvcCpXERxLRWiaStisdoRoi1NAAQZJSgMBJgYAPYOCYAAEOA42GegwHAcBS3KioGMExkbAcFxUJ0gaLMAaKkVpX0kx9h8BwXDivGApD4JguKhMbhwNgmMFRUI1gGPQdxBguK0TArHe4rW49AoA9wMKSECkQnQefzswpvPJXnfA6Z7mR1YnuWJ7lOdx09zlzjOxcmMmipPyHTOTOMslibHTKkx08HLkyq1MsTyUosRzZRK1MsXYqiWJ7GdCxMdMqTHT25EqVamMmVp7DIFSnTCKFDVswy2EHHs5RQyFTCgM2QAGjFyeIrLHjLbqHJu6hWR5wWVfDoQzJuTfCRlnfQWy2ae6wehx9BlfOd07+LocsvOV0tWW8Yf4C4S+U5UtQqTqNQpSS+fq5LY6i6OH7rqLzeWbToOP7tbT+Px/boeFPnpYhhld1a2JRrQhJ74bb/sX068nH3kpS8s4Jz6Ga+NTn0GP+NXAY8XmOZx6X235FfO5ycvTcnHN305ObpOTj83yVgYzFZyWuSgK1kYBCarcfQUtaFcQLROxMDYJgCAOCIbAGmBkgIYqRUTpyFIOBki4qTRelk6R8EwXFEYMD4RMFw1eCdI+MEwaaMmGHA2CFRRcEwEmCpDJgDWR8AaKiorawK0WtbCteYzVNCtFriLjcWipUvqQfBBB5VPDHUilSzIZS3PdzVYuUh1IoUh09jlzZWL0x0ylSLFI5M2WUWqQ6KYssTOTJlVyLEymL2HTOfKIXLYeLKlLcdMypLU0x0ypP0HTJNahkVodP1BUOMmImFMFbWJhTFChmbIcgeI05VJtRhHmT/sca69o/09ZQtaXVNPdyx7v/J6PSfx3J1Hy9Y/trhx3Ly7mJYyot/Yyalq9DTqDjCvTVZr/t8z+pxantJfRqR6qDjTfM5ptL8HN1XGvvxYUoUr2G0asHhSXqe5xfxvD0+PdLuurhx7MtpqPtNQ6o9N04upjlemTmXntaqUlSt5dVRrCXOWzxuo6bd2FSdO4UnUltzlL6EjChCjQjTprxks1W8vMu34NMeHCzcrrvUZzw9o9bnb0WlNVq+ffUZZUV9Sy31u3k41LipKnKXwpS6kvsfPbi+hRrRpVKMp0IJNU84i2+XjuPp1xC4Th+kjCqpdaq0304XZYL/Bjov6nLb6jG8qVajcF1W+F7/SdGxuadSrmpPEUsKMts/g+f0NTu10wnCvFrs8bnao6rceFHNKUZpbS6efwc2WFldOPJMo9jOu5yajcR8PO3Smnk321/GlBQrQg/8AUlueDep1YwVTolHPbqybrXU51qfS3jsts5IuPhe5XsWoTg6lN5WeGJnJyLWpUhS4lBvhS2ydOnLK3X4eTyOs6bGTvxed1fTYzHvwWAIE8t5QcsDQcEwAI0TA2GTADRcDBxgiQz0iQyIQqHDJBIuApFRcQOCYDguGXpAOBpGsMuCYGwwNFwFaAMAagAwsA4pCECVsytbCteY4MBsK8ExsPgGBWguCDYILZPD9XIykVKW4yfqfQ5NKvUh09ihMeMtzlzZZNCkPF5KUx4vc482WUXxePUtjIoT3RbFnLmyq2L3LUymLLYnPkzq1DrcqRZExpLEvUeIiHRIkOh0xEh0C4ZDCrsMBihhUFMFKL+wttSs5211Bypy32eHF+afZnz7VvZ/WdB66lo/19i+W45nBeq/yj6SHO52dN1vJ09+PmfpphncXxulqaqtvrr2ss7unUai/9jdRubiFxTkr2rV6d1OXvJeh73UfZbS9RnKq6ToVnzUovpz9Vwz5le3OqaJfTtXbUakIy92Ti1tnk+h6frMepwsmLqwzmXmPRa/Ws6mkpXacZpZhU6cqTZ4/+H1alvKvay8ampe86aeYer8kbldz1mrZUr2i6VOpVUITT93fZs+y+ynsnp9DT40aqpzlCGW4xx1LOzZp0vBlhLG/LybfCf00qko0a9pnD2xnO/keu0n/ANPNcuqttKlZRoUpRzKdWXTHfzT3bPslrpGnWs1Up0IQafGC6vrVvp9zC2reFFTTcZSi2zsmE1usLb9PLaT/AOl9hZ01U1CrO7rraeZOEY/TzOv/AO29PsYP9LHw4vmMpJ/3O9Vv7Snau5nd02mupSaxF/c8p/7ktLupVrRlRnFPG2MpepVmMh42uXLTZQuJKdKhNSzsn2+hUtOtkmoe6lv08Y+jBD2k0291alawrOnJtpygnheW/wBTZq9DwYKs6qahtOaaxjzycHLx684u7h5e66yYYWtV3C6q0ulcxwvzk70KNGdunTqdWP6kv2Z4q2vtUc41p2zdq5NRrQ3Tw9srsdWheVFUVSM3JSXC2SOPlxlx7co37MeSWV2VwEroScqalLuWnzfLj2Z3F8/zcfZncUJghMGbMMEwNgmBmGCJEwTAAcBAkMiopENjBEtxkVDTBAkwawB2AMQuGUD5GYO5cpwoGMQaiNAGA0BlITgg9mICBDZABoOCC2NgkQbBBbJ876vIZMpyPFn0mTer0yxP1KEWJnLmzyaIvJZF7FMWXReTlzZVam8ItiymOfMtg9sHLmxyWxLYlUWWxObJCyJZErXA6ZjUVbFjplSY6ZAXJ7DRZUn6jJgqVamMn5lSeBlIFLA5EzlBTAzoIiY2QMTz3tXCylTs4VqMZ1alTppx+ZvzfkuT0GTzftRpNS+g7yNRxp2tFy288nq/xXJlOaYz1WvFfk2z03RKEKNSrCm68XCNJRW1N5xhL+57qxhRsLeMYpe++W/2Pj/sbcSutVr1LuT6aalWpqfCbaWfwfVKNfqoQi8Om8NeeT6qXxt0a8urXnRnRqpZi5RwptZwfMPaqF9pd+rio51FWkmkpfAktpY9T6Jpt/Su7urHw5RjSb6OpfG13Od7ZQpX1l4Ukk5PNJNfBL09B2TXkT2+R19f1apZO3uL6XhyfwLHTL1XoZrbVJKbpU/dnU9x+4msPv6Flpbw1GrXVGm41oZS65qPWlzj1N+nezWoVZddOlitN4hUlF9UduUltkwtaBoF9Z2WqXFC/pQpUovpp3tNNOL7Zx2+p7ylHT9YtqVNyncUXPrlVoxwlJfXk85Z+y+q2tOnbV5Kbg3Jp7tp8pyPZaXb0aFqrR0I0U1xFZJ83wqWRhc6VtWnQtYOpTzj3Y4T+w9XQatRwqxpxjGpu4rt9jo31Hwbd3VlQhVqw5jLPRhevZiad7T6Xf4tK1SlSlUWVHxF1v6f7GE6eW/Kui9TdfFl/Tyt8U5R6ZJbhQmoanRjqsbWoqkako+5N+9Ga801wOuD5nr+LLDmu/X08zqJlc95IEhO5wOdCECMwwTAUEZgNgAw4BQcAQxcNCYCkHBpAGNgDNEwaQ4XAMD4Bgo9kxgGB2hcFQytCtDvYGAVFbJgbAAMpA4JgWwhA4IIkIFcEJD5knuWRZUnv9x4s+nydFXReSyL3KUWxObNlV8XuXRM8MF0f3OXNnWiJZEphuXR2OXOMclqZZFlSLFuc+TKxapbDJsrT2GTMairUxkytMYgLVIdMpQ6YtLixMZMryN1COHUhuoqTDkDXKQVIp6gqQHF2RnUhGyu4VYddOVJpwXMn5FPUPCpGDc5QclBOTS2zg6ujzyw5sbivD+6PktO51C31alTp0nSaq5954XQ3/V6H2SwhcfpVFVVKUm8Ppzj6HjdA0ipfXdvX1O8pQpVanXClGMX1LqeE2/V7I+uWVajShOXhdUYNx2W2239z7LGbjtvtzKUaMI06FTDuUs4guPqV1bB3NWLdRTw0ul5WD0NChSqxq1XS6ak289K3KK1i6m0pzhFbtYWWKynK80tB0qjeSvJW9NTi8eIoZyx6sIydeVKCjSUVvUk044W72N9XSKEpRi5z2TXuy7E/gVk4NdFRt7ZlNvK+hCtPOvW4Urafh2059GVKrNbL1+nqcWpqN0ra61SjaVK0UutJVOintttndnsLt2tjDwKlrFU4rOJRznH9zBUhaXlr01recqL/wDjcXHCfYyy5Zj7aY8Vy9PH6Nr91dXMr2/1WlRtstu2TbUUnwvP7nobf/2xc2Ve3pWiuoVZ9fwNyjJ94vsYJey+m1a0pKjFU3HpSozaa8ue5h9mr2vQvLixdnNwpza6qkemcV2z5nPebe7i6Jw61MnrKGmaPbW1OpeSuabgvduU8uH1/wCQ16eIqrZ3NHU7ftUoYjUXpKH+UZ3qkqcJxdvNyW2MprH+x4+91ChQ161nY213bVpyxXodLwnnGU/Lv5GGseXG45TZ8vDjdSvYUbinWT6G1KPxQksSX1RYXqnGvRg7yn4iSzC4j7s4fX/zBik61rcRo3WJRn/2a6WI1F5Pyl/c8fn6LU7uP/w8/qOivH5x9LwoBDz3CIQdyIAYKAEZ7EZAQUjSAyCAJpD2hMBSIXBsMEwMAqUy4FaHA0VFEwLjcswK0UojQrRY0LgVMoGMAmgCIAVwPW00ckAQrtLb5enuWRZUpbseOD6LJ01ojwWxKIl0TnzjOrol0SmJbE5sozq6D3L0Z4vbgugzlzjPKLo8Dorix0c+UZZLYjIrQ+TCxnToZeoiGySUhluh0yrLQ+RaVDpjZK0xs+gtKOmHOBEw5EZ8kTFyFMAbJ1tJ03+J215SqYhQlBQqVO6WctL6nIR6f2ShVuZ17big45m16nf/ABkl6nHbTjvyjGvZjTtar2tKhRxb29VSoVMY6sLMpfRPg9dcad+iskqW8IL/AMZtoW1O0jinu0u/ZeRVdV6jpSbS3XB9jI6rd1hhKdJuCn0qdPrk+3kzm172U+pW6UpLbrbOpG2p1IeaS7vszJc28ILqhFJp8p4C4/E5fLPbVqaodU5N1G8PPOQfrZqfUknUawqbW6ZX0TjJvojhrCmnnJkvajhFKl054bk8J/c4suR044MesNeJTdep11X70kltFeSRk/iFGpDpUm894y/x2KNWt7qrSjJJRX9ON8nHpyjbyak5SqPns8+Zx8l3lt2cWNs09HKcZwz0LKSxtuhaThVnyoTWymjlzvv5EeppPGE+5ZSvIVcLOHwzK5fTX8dx8tWoOtaUpTqWX6ilj+ZGn8WO+F3+h5ixsKVfVqN3p1w52rbzGdZ5pzxtFZ3X0Z6urXqzt3SbypR92XOH9Dxy1ilR1era3GKF230p9OFUxxvw++5eOOvOLHLK3xXubLWKFe8lYOcqN1BZ8KqsOS84vh/YXWLqWn2sqnhqdu/jj05Sfn6fU5VheW1S5VK7owc0swm1vH7lt/8AxGwpyrWs1e2k379vWfvJd0n/AIYdvnwVy8eW2hXoXUIpfy6klmKb2l9GF5i2nyjkaPdW97RnZYqQhT96lKcffpL5X9H+Ub/1rVZWt4lC6jtGovhqx7Nep5vV9J3bywnmf+3H1PT42d+DQTIGnF4kmn6kyeRq/by6fI2claYyY5DWBXAq4GLgOuCYIE0gHBAByXDiEwTJByqgYIEjKhlFaHFeCtmTAGN3A0K1WyMUdoXBFoK+QBYDTCpvtCEIXsaj5auSyPJSuSyPJ9Dk6a0QLYooi9y6DOfJFaIstiZ4suizDKM6vj2LomeMty6Dx5nLnGeUXRfoWrsUxxsWrjg5soyp1sWIRDxRllEGSCkFIKRloaAKCtiINAUQiCI0TwMKFMLAZMbO4gyFozI977KQ8LS4dK3nmpJ/fC/yeBPf+zlbGlQlLbr4XlFbL/J6/wDC4y89v+mvH7dS4uHb0sZfVLO5z7iu504x3+pn1nUYUbqjTcvikofd8CqfWn2wz6ff06ZHQp1HSpJc5SMdfqnGeMrP7F1G4jKEfVcFV5WjBNrb1ROfpWLjVZyp1OlzUo98rD/Yx3N3TnVVKTTit5JrKwHULjqz0tKT2TSOL1ztpTqyrdaSzJYw1g83lvuR2Yf7ejpOlOjKnGVv4b/pSck/ycXUtPrym3SqSlHD92nSp/53Mmnatb3WXBrpb7PC/wAHYUYypZpwc/NKWX+7Ofz6bTLXmPDXlSvaU3C4puDbxHrWMnPp6q59KVRpxeyPU6zptHUKMqVaq6NV7QdWlt/d4Z5u29i72rf04TvKUIt46luaTgt8w/6n6rsWetxqW0YRnmcZYafK3NtTQ6GqWs5XcYPq+BM8zeaH/CbucLmtNVov4ksKXk15nYtdctqmk06arKF9Bqnh8VF2foaYcVxu6zy5JcdSKrehK0uVBt1On3Y9T3x5HXqahO0oPqalHyfkeP1W+uLe6brwnTqLtJYZ3fZ3UrfXberYag0qkY5p1Vs2vJl9srO5SNele1Gmqu6dzR8KcnjxY/5R6O5sLa8VGukpqL6ouHDT5X3PB6x7Aaha0a99ZXlG4oU49bjnE8HU0a+8LSLOhC8l+ojF5bTS5+Ez5OPU2vDOXw9bpl1OjOdC4jG5pRltGsvij6Ps+x37jQNP1C0ldadUlRlBZnSknLD8vM8NV16raLrurOdSml706WOpeeY9z0GlapTuIU7jTa/jwaxKm5dMseRjePj5MdcmMrPn6fHL17c57NryGTLrunCVSVWjUlPLfVGaSkn6mdM+d5eLLizuOUeTnjcLqrUOuCpPYdMiJWJhyImHJcA5CJkOS4DBFQUNZgEyQcqkAEhRkxuDhj4F7iBGKWYFaFT2RoXBY0K1sKXVBcEJghtuFuvlCZbF7FCLIs+jrqaIvcugzPHsXRexllGdaIstiUxzsXRfc5soir4FkWUx5Lo8nPnEVfEtTKoFseUc+UZVZEsiIiyJjYjR0ECYyM7CTsAhGLQEgqDkWgOSZFyMKwGQyEQyFo4fuei0G+lSoVHUl7kHCEfRNs82maIXE4W86K+GUlJ/Y6+i5/wcve0wuq0e1ta5qVqDtXiTrxaljyPUUKM/Bptv4o5foce7pxnC1ls045OvaVs2S847H1mNl3XZ9QkG6FbDe3YzajWl0ZhJrumi2rcQnUknhPhpeZyrycpqUFL3okXLU0ue3Ju7/HWpYUo75XD+xxHffr7dwqzUE3nqxwvN+R0p6c7qu/EwoSWJJdxHokIS2k/R8HLcbfLaZaVWunyS8Wg1UpZx7qxh9/szpUa86TSXvLyfDMVKnc2Fb+VWzFvLWMZ9G1/sC5ufC6qtHOXmVSjPl4+X1/uT2H3Nupah1WDl7mUveg45yjzC1iFGcY054zh4zumvI13WrU5W1OtHodCpHab4+/yvsvwzyuqQVSMri3afQ93Fceklyvrumay6ib7fSbe7072p0+Nvfw/nU9lNPEseZ4r2l9lbvSdQlV0+FS5snDxFKKy4b4aZxLHWJ0+mrCbi098dj01H2pupUvCqyUoSio5zuvVfYffL7Psv09J7PXem6x7MUrHXKUKtVJwzUXvqPb3uco8dX0aPs1qDrUbv9RCbnCOFvFZ7+o/6qMrhw6vjTlzz2Zy9YuKtKrTq9cm5x6ZZ4bX/ABgUzmU1PY7Ljd13J6xeTs5U6F3Up7NNJ85+p4+nrlXSrjwriMp0urlcpfQ3afeq4fS/cmnhp8MbW9EdxbupCOKq3x5mN5Jb25tZx3Xdg9hoer22o0einWjWp4zjPvL7PlGqUavs/cfxOxj49i3/ANRRjv0/6o/7HxzT76en3Cz1KCl72Hhwfmj3lj7Y3mjyhVvIK90yts6sV70P/wBLhr9zPLhywy3guc0zmsnqdTqOSjqthdt2td5UpPKg/J+X1EtNfxXVtqEVRqS+Cbfuy+/D+pTZO3tKsK9jONx7PalLpkk8qhUf9lnYxazYVNGqSoXlF3GnuWJRfxU/WL7P9mZ8kw5ce3kn/wBjLl6eckexT8hkzzumXFewtaclUd/pU1mnWgv5lJd013x3XKPQxxKEakJKcJrMZReU16Hi8/TXhv7jy+bp8+LzfR0w5FyEwjE5BEMmVKYp4Dn1FCOUzoIiY6ZShwTG5Aj2YNC43HBgQJgVosa7gwAV4A0PgmCaanBCzpIPZvj6+IsRUudvMtjnJ9XXStg+xogZ4l8MmeSK0RWxdHgpjsWxObKIsWxL48FMUXx4MM0VdBlsSqJdFHNlGdh0WxEiOjKxOjoYRD5wRYkCYCTsSWi/QgQC0SbBAFBoQyW4UKMidHBGyL2yRMWlOlSrOrQinJ9VJfsdCxulTjGi5Z603n15OVptSEL2Kn8E04v7hv4VLK9pYb8Pryn6H03Qc15OGW+54dnHdx2KkM1FJPndGG4TVTdY7FivFKnHD47lN1U6kpLf6HXlP01xqpNQliX2K51l1dMvsSfvJ5eGuxhqVYuWJPh9zOy6VKp1C4jTWGlKD8+P+DgXtWvcwas6rVVfDSqS92TX14+qOrezjUpqGW8vCM1tZwnJ1FDpqR4Xn9vMXj2Hl6F5cW2XKm1GTar21VYjnuv+V5plN30OnKtYOVSlHarSb/m0V5f6ontrnSKd7TTfvrhZfTOPpnuvqeO1nQrvTqzuqPX0QePHhs4+kl2/sTkvGuBXi6LVam04y5xxj/Y02d11NRb3fG+zK6tepWhHrcPcz8MUs5+hkdCSaqUsuOd4rt6omzftpLq+HWvryvaSoXdGPV4Msyg+GnyjqV4U9V0yVW1l1wkvFpZ5Xmn6mfTqEdRtJUaqzPGYvzXdfU4en6hX9ltelbXUZytevFSn6P8AqRnPlvXuLy+Pv1Vum3ytr+Lqr3G+iafb1PYVq8tIuoU6y8Wxrx6oY3cPWPp3wec9qdGdpVp6laYqWF2sxqQ3SkdzT7ijrXsbC3u5xp1bZ4hWlwseb+hXJJnjKjC3G6cX2q0WKprV7FKVvU+Po4T8xfZOtRu41tMuN6dRZin2BT1K90C6lb3FNVLWrvKm96dWL7xZ7v2L9nPZe78W/tp1HWb92FSX/Z844FJl29l/7Ubx7u55nTYal7J6jJ2bjc2k3/Otanw1F9Oz9T6Rr2v6Tq+k2d6qEuiuvCr0pLEoNLujjXktNVR0a06bhCXT1y2WfLPB07W2sqtPw4Sh0yeye6z6f8GXnKfJe5L4eT068l7O6i4wn+p0uvLMormP+pLzX7o9pa1LeFOVW0nGvZVH1SjTfwN/1RX90ci79l6E/ESlOnOO+Y7p+uOUchWV/o1aNenOUFnavS3hL/8AUe5GfFM4q2XHty9PbyXS+U1ymu6Jkw6Xd/xCnFRUYzaz0J5j9Yvy9OxsknCXTJNNcpnic/DeLLWvDxubhvFl/o2UEQKMpGR8hQqfoFMajIdcCBQ4axMIi5GKAkIQDAAwr5EYYJgZcAAQpAkA9PjMS2Jni9y+GGfWV1L4F8DPEvgzPKJrRHsWplMOxdEwyiKvgXw4KIcF8DnyjOr4otiVRLVyc9iMotQyETHW5lYnR0MnkrQ6ZFidGIDIeSNFoHyAIBEHA2RSARydxEw5JOHyFCJ7DJho4dNppp7rg36lKd7p1OpDKlDfbzOenua7Sv0wnSk/dlxk9D+O5ezk7L6rfiurpksblTm1JNbYl9fMrtdSc69a1ntKnLGez9TPexnaV1Omt2+fQyVKfSqV1T6lUnLE1nt/wz35+nTXoX70Mp7pHD1N1HTcocr9zTQrynDeTTX7jwanLFRLD5Hcf2W3Fp3KrzjSjFrzz5nbpUv5aqJJ+a8y2nZU6daNRJJPl4LunoaXZvnzFcfBylhhxaTWezM1xCqt1KT7PdNY8t+UX1X0S8SPPkI6+2O/bOxz5yxrK8TrXs231XFjRcYt5lTTWE/Ty/8AODzLs7qlVwoOM87xkfU53VOMuiaw+6l3/JiubC3u9/Bo1F8tSO/2ZMy8KeClqtTTa9J+DL5pOO6X09T2lLS/Z/280vxm+i8pQ6fEg+mUH6rujmXGj21GUui1nTXeKqZX7maxhW0i/V1ZfypJYknjE15MjUl7p7Vu2arseyupU/ZfUKeh6o4VbSdRxpyqRTjGS3WU+z/udj230rStI0W9rWcYUqdenJqnH53xj8nnKukU9arzubiac5t4g3x6BudDuK7owuLitcU7ZdMKVXdRXln/AHHuduqXnfh4bS9Qr2EZUbm2/UWkt/Dnt0S84vsNC/1K21CV9Y1KlCT2XRLiPZPsz6LCjolfFG5oysK+MJz+Gf0fD+5h1D2Y8GDr06cK1B7qpQfb6cFzPG+yuNeHttb1C1uXWdzVUptuSnvGWecrhnpNL9raEZ9NS3p0Yz+N0FmLfm6b2/DTKa2mUqnuxnBvymulnMuvZ3D6oRlTf4KuEpbsfTrHWp3NvGpTrU50oNONWMpShD0z8dP75idqdVXFOappwqyj1LpSfX9uJL1j+D4ZSWs6RW8e1r1IyXEovc9FpH/qFOlONHWLVxX/AN1GPD85Q4f1WGZfjynryrun29ZTqQcJ3VBfp60ZNVaKzFSfmvll6dzu6VqivIRtqs1OWP5c+/0ZxI6zYXVCV1SuKdeM0oupD316KXf/APrdeZiq0oWt2q9tOUaUn1SjB56X80fNea5MuTCZ49uSrjjnjca9sngKZltLr9ZaU7hNPqWG1w2aUz5/PC4ZXGvIyxuOVh0MhExkyRDoZCIdDitGQyFQyYzMQiCATBXLYtEmAVp7jMR8kTAjEBkg9L3HxZPcupszxaLoM+rrpaYvBfEzwZfBmeUJojhovgUQwXxMMoixdDJfD1KIl0eTDKIrRBl0fqZ4l0fqYZRNiyJYiuIy54MqjSzPYZMQZGdTTJjZED2M6QsBACLSA7B5ABaQncIAA5D1ChEejpjZ49CsmcIJ4VD1Uq9Ppk8SW6ZU4wt5QdVfyZ7PPGe4XIZOFehK3rbJ/DLyZ7PSdbv4cnv9ujHP6rNcUp2dScF70GuqL9PM509SlbTipe9Hun2XoWSuq9rJ2lf31HPhy815GerCjWguqO/ZnqTKWNNPSWVaNagpJ5iXuacelvjg8lZ6m9OrqnVf8qTxk7rulJdUXleY9+Dhrl4i+fd3OdKu37sn6GmrcRlw1k5dZxqSaXuyTyjnyurpcO7ydP8Al1kqtH1WXF+aFhcqM1w4/wClmNN9T6ieGupSjJp87GNmq1ldKU4Om5JRl9eV/wCfgTot5Rc1RbXnTqR2+zMlK56U+uLSXpyjTSqUpYcVTcm/iT6WyarbVRp0aixBKphcLpz+Ezo0rGnXpLok+MJ4WUcf9Kq8uql1Uq8N0443+uEjbpt/c06rpXSbecPqi4s0xvjyizy5+p6Nfqo1b3GVLaUcL94vb8YOFbWvtFp2oxpWs1Rc+HF4hP0cXsfRLylQvLZuUW2llNPDT+p5iV3Vo3UE5SqUocNvE4r/ACaTt+4i725mr/rLdR/iekKlKfFeg+mEn+6TKbem3BOjVqRT5jUpvCflndH0Whf/APTR8SELi1q7PKz+US0t5adCrGx8GdGfvRpyXS1nsmuCphjb4uh35T28HS0+rXXT+njUb70nyZr32V64N1racF5yg0egqX2p2urydWE3SnLaM370V5KSwego15uCqq8uoedKq1OLJ7cv2rvl9x8h/gGoaTdO50yvKnPh+Ul5NcNejNln7Q3VrVUL6ylGLeJeHvHPmu6PpN9eUqScqllp9SKXxVHKEn+NjxNf2l0yV1KNXSq1JqW7pyU4/YMp/wAhjZvw9l7O31hLTKzoVYPMuvwpZjjzwdGndUK0+mnP3vlZ4mjq+kVl/Iv6dP8A0VYuDRtVSpFqdJ9a5UoSz/Y4+fpsOWeRnw48nn7ew7jpnnLP2h6Wqd1uvnXK+p36NWFamqlOanB90eRzdNnxXz6cPJxZYXyuHXBWmOjCJMh0V5wMMaWIZCIZMD0YDCRgaia3K84NEo5M8lhjKw64IKpbckHpL4tEugZ47stgz6iuxpgzRBmWL4L4MVDXBl8GZYM0Re2xjnE2NEHuXxe5niy2DMMoixpi9kWxluZ4sti9zDKJsaE9h0ymL9SxGFibDp5HTEQyM6jR87ByhUwmdhWD3B3Dt5gJJCEJ2AIyBAMtJghCBpWkJ2JncVho9JIULZCtBVXoRr0+mX1T7o5VWjWpdVOS6njKxy/VHaFnCM44ks+XodXT9TlxXX01xyseRvF4lGSWW+0u/wCBtK1GrCMadR5xtn07Hdu7GlVi1UWPKpHlfVHnLizrWdfbDXKa+Fo9Xi58eT02lldmrXbWVLbkzyqdfCz6oz0q6cGmnlcp8orcuhScJLD3wa2Sql00ue+GvuV+NKD2zj0ZXTuoVV0y2aGnFNcmdxqpQ8dp56sP02Hp3Mc9mu6aMVTbOU/T1EUd1KM2sfsTqK27tOVOosulTm+U8tNfRo00asZSVOU6i7LrqN/3Rw6VdUprff05OrbXeUkpR37OKJs0e5fbvUK1TwXCT95LCk91JeWx5W+qOndyt6mVJPMf/P8AY9LB+LTjN04+8sNp43PN+0FvJ1PHy1KPGWPHIrI7Oh3rp5pVJRcJbSi3sditXlb9LjGapp9+EeO0TVLea6LnEZrude5vISUIUarnDnbg0+k/buq5o3VPouLeM9+z/dd0y+Lt6NN+Hhw+WZw7a8h0LxOnfjqeP3NlSpb149CnKOducjxypWNFShYV03KnGLfZ4w/yeM1awoW9/GlSipN7vpxseh8G0pp/9U212Zx7mldXF050bZuK26ltn13FnnjJ8qXdIwVNFoVIe/BZxy0cqppNezqN2tarSfZ05NHp1R1LpSds39JJltK0ve9us+rRjeXi/wCQnLP289Zy1aTUauK8H3qQxJfdHtfZyjKM3Thc0/Eay6DeG/yZ40dSS/lwpw/Bi1GWo0Up3dpG5guJRWJR+kluiLycefx7pVzlxvivayUoTxOLhLyY2Tx9hrd9OCVjeSm1zaX6T/8A5mek03WKN5LwLy2laXK5hLh/R8M4eToLfODLPgnvFuGTLv0mVmnNSXkyuVKpT+KLRx58HJh/dGFxs9omMhExkzIjpjCIZMALKqkM7lyA15jhVjez4IXummyFaLT4bHnkui/Uoi0WwPp3W0x4LoMzxL4CoaYM0QZmhuaIIyyKtEWXQM0dngvjwYZROl8X3LYvcpiWx8zLKJ0ui9i1FMWWxOfJNWoZCRHXBlYjRkFAQSLC0mGTJCInRaQi3IQNDQ5ATuBschJkjBlgyGlDnAAMGR6MWFC5JkegYguSZyg0ZiqpbUqsHCUFj07FvYhUtl3FRwrvSnTUnDePaS5Rxq1KpB7pvfsuT2j3MdWypTl1L3Jdmjv4us+uRpjn+3latn4eKmemryo919S23rTb6ZLtnnudC50mom5R9/1XJlhbSb+WXGGjtx5ccpuVcsVyoubbXBTO3cd98NGit4tpU6asXHK2LaVWFaLjy2h3VXHP6En7xroSlHG2UgStKjw0nzsNCcqNVRku+HEz39VXh3LO5cKbi5NJ74fCZL9QuaChJZm+X5mVqMKfVGWfMopyrV3GcY8ceo5qFlWH+Exp1fFpy6cv4Tq21OUWk1n/AAWOlUk4tLjnJohBqCTik++B5c3HjLbWVzkWunhL3U0+ziNSh0fDUk/RpAWfMZPHc8nm6zPLxj4jDLkyqyOE843LE9ylMeLOK7vmsdLky2LM6eR4vfgWj01ReC6LT27GSMi+Eg0cJV020rvqlSipPukY62mXtFf9JXjUh/8AXW3X2fY6kWWxZvx9RyYeq2w5MsWC31qvQhGnfWVWlNbOpD3kzq0bxVoqVC4a9P8Ahi4TWGk16lE7KDeab6H+xrOaZ3zdK7pffh0FWm9qtOL/ANUdv2LP5Mmumph+UtjiVp6jaLqpRVaK5jL/AAxbT2htLiao14zoVeHGotvyXljubsl/3Fdm/rbvdEo8rbzTCiiCTXVSm+n/AEvKLeuWN4qX7HP+LC343X/VncZ9VYg8lanCTxnpkuzG45IvFlj7iMsbEa3IHKILtS+DRLolUeS2KPpXWujnuXwKIbM0Q5FQvj6F8SmBfAzyC6JbEqiXwRjSWw7FsSuCLo84MamrIxbZbHyEiWROfJFh0MhVyOjKoFBAEiwaQjIQWi0BPXuQgDSZAwgY5C0AAgY9HoG9wEa3yQNDQEbC0B8howz5hA0Tl8j0Zk9+Rk9hEuwVkejF8CtbDAYaPSt7bME7eEqUqtRJQj3ZutrJ1IOvWzGhHl+ZztSuHfVFb26UaMdttvyaY49vmurg6e5/K+I8xeK61K6VGhF53Sy+Edmw0mlbUZKsnKs1jq7Gq3tYW6934u7L+5d6jPWonm5JvWHpXGhGKSjFZXGTz9xSdO96Jpubln02Z6Tgb+HSuoqv0L3MtNrll9NyXdmXlHDbbpgr2zlBeHFxqShn6MutqTo28IP4lyzbcU4wqZw1OSWV5FKWSOo5e74wc+XntDGWBodckaOTTn0VZQcBwRbC0NIixCZGTz3FoaMh0KmFBotLYlsXuUJlkWLR6aostizPFl0GGj0vix0yqLLEwPSxMpr2Ntcr+ZSi3543LExk/UrHcvgS2emSnZVbSWbeq5R+Vvg20rjKxUWH+GRPgOFLlJ/U6MeTfjkm2n5N/wB02vajKO2JL9xMOHwt48mKoRymtmiztgN68YXwzuWv7S+J54IBw3ITqs9vh0eS2JQnuWxZ7rrXwNEOTNF5NEBUbaodi+JngaIkZBoiXRRRF4wXwyY2BfBFsSmLHT34MMk1dFlkWUxeWWxZhlEVbF7jrgri9yxPKIsToyCL2GIsFiEIQnRAQOSASAYQYyPQKQLAVIZWgfYZgfA9AMkAyBo9I/QiCkN4c+eiWPoVMTkIEmMbPIVHqeEs/QNHImTp6fpXiRVzde7QXCbw5C21h4S/UXkJRpLdQfMjNrGqVLyEaVCbprHSoRW+DScepuurg6e53eXouq6qrusrS3j0wjttwkY4xjCOIrC/uLbWyt6WM5k/ib7l6pVHuoSffjsZ3G2r6jn7p2YelROO2SSkovEmk/VjJZQdrj0NKlKtVhThHMpvCR6G5oRsbdQyvdX9gezdi5eNfSW1P3Kefmff7GbWLmU5ygn3xsjbGdmG/uunhnZjc65E5upUcnywB6cBwc9xcl83YbBJgmHgXaNFZPsNjYDXoHaJCjrjcGCIO09LEw4FiOuRdpaEdcipeg8Y57B2npbFlsWVwpsujTfkHYqcdPFlikIoNDJD/Gr8VPkdNFZMsucavw1cmOpGdNlmSpxleKxcpY2Q6e3JnUtyxSK/GzvHVqIV9T8yB2VHa+Fp78l0Xkzx5LoHr1u0U/M0weTNA00+OCaTRT7GmD2M0DRBkZHF8S+D2KIl0WZUVfEtT29SmLLIsyyiasRbHjkqiWR4MMk1bEsT2KkPFmdiVq3CImMiLAJCEJ0VEgCIeiEhCD0NA0ALFKkMMAYWD7lzEwaMWpVLyEaNGypKdetLEXLiK82bZbLL2+ole98N0HQ6ZTjH+rbDzwdXB0+WXnSprY29XU9Gpxp3NxSrVct5UF+Dr2uvUq/TTao+Kk2opYZ5C/8A1V3Nyq3CgpcxptoOl2ata8btU51Eoyivey8tNZOm9Fnbu5O3Dqsccddsduz1u/1KdevK0tVbQlhPGZbcZOhYapaXGXQiqNZPfoSkvseFhpdzClOFG5dHrXVONOWE/qZaOh3NvUzRuK0M7uSqbCy6PkvqlOfjnm4vf6hq/iUZwn1uUd3OZxatWKlCpTq08tZW5556LeSm+q+uWm/nyjQtAuoU25X1RL/VgMeiy18qv+sk8SeHoFqaoKMp0qbfdx3RTde1eMKk8Z93DZzaOg3nh+5VT27rBzb2xvqU5OrOLjwswxj7hOjy/a8Oq4sZ4wdn+FU9am7m6vK1LreFGBv03SbrTbyFCpVld2lT3Yt/HF9vseXoVtRjinTrppcLB9F9mtK1G2toXupQSqPenCS4XmbXHHDj+XtzW/kz8enqXbR03SYWyaSUepyS3y+TzqhbTac5KTT3b7m3WdXlTs2+mpF84hzn6c4ZwqOk6rcuFZ+JRpc74WSODs3cshy45amMb507ZSxGnt6oRQtnJKdFYfkcnVLq80u5cOiVaPTnbj8+ZnttRnf0nOjUcVB+8pLDR2Tsvpz3Gx6OdraSSUIJPtkRafTknmkvrk5v6hxUZJ9f0e4z1BfO0/WWC+zH9J8NLsaW+Vh/USdvQpwy1IzQvFCEpVJYy/MSpf0qlJpt57Im8WF/xg8LJU7drOZL7kxZxS66rX1OXW8CvnrlOn6xkUfwq3ucKNWtPH+on8HHf8YHoYUbSos06z/AYWcKksRrL7o5tlYxtpf9+cop7RydlTb4ikvoY5cPD94rmFpY2MlPp6kzTCwaxuh6dSS4S+5fFy2eTmz4uGfTfHjpFZ4W7RZG1bRpp5m+lRy2WujUjzHpMbx8f02xxrD+ma7E/TPyN3hvKG8MzsxjTHBznbsX9OzoumK4E7xaTBg8CXkDwpLsb+jAHAuaTcWHpl5E3NjptCyh1Lg0mO2OWLOpbEH8FkK/HWfZHwePJfDhGj9BJdhlZyXmddjAsDTDgrjbzRfCnJLgmwlsC+GUVQg090Xxi/IzsNbEtiVJF0DOwLo7IeL3K448yxGWSas9S2LKVwPF8IxpVetuB0VIsXBnUnTHT3K1wMtjOkbIci5IgKmQcCoIgJMgyDJcgFsRsjYjeeEXIocvsHqipYTUscvyNFtaTqpyc1Db3c75NVDR7mvKLUUlF85wnn0PV6Tpf88oK5k6FS4mopda5bxtEzTsIqbaq9Mu3Ssnr1pHSmpVIxyt8TxhhpaZTjJ4cPWS7npakKeXkKtpUdLDblHK97CWENR0+vVa8NQ6IvjL3Xqj1c7ChBqfgxlj+rJpdrZUqSmumMn9A0bxU9Pp0pxxHEnLEsZfbv3LqWieOuuntFby3wkj2tGFCaz0/hrgMbK3qTb6+nfkOy30Nx88ufZ7UNSm40r2VpRi/wD44/u33OjYW09Ch4TqvUW2n1zhnC+57C8sacKP8icX08tyOFKEuvaOWjDk6bumt6bcfNMbvW26hfadXjGT0yiqnMn1OGPXHBktaNKtOvKvC2nR3aS36fLOf8Fc6PTHNTC+/BTmGcRi2lyYTpeSY6mbS9RhbvtdfTLnSowldq3oUq1KWFOMVv64OjPV6E41q8riUpU8v4cJr0X+DzkYrozCOU88mSrYznH/AKe5q0Hny61++4p0eX3ls8upx/xx0zW3tRSr6hUVayvFF1H4f8iWMevkX6z7T3cGqGn2NxUglltrCT8lk51PTvaC1rylLVo3UX/8U6HSorzTT5LfG1qk/wCZp0q77KGIqPrlvcJ0Unjd0V6i36XWuoSu7amr7Qbi66VnMajXS/sjS6ek3L8N2OoWT+aLVTL++Dlv2k1bS3F1NFu6UWt61Gbefsjr0/ar9XGMatSvKbWcVE8r8o6cOOYzTDO23bFGynHripVNpe65U2upefoLLTqklOpOKk+Eoy/wzpT1Gil8Umqnfo4/bYCrUJQlL33v8uDROmW30G4rYfiUIp8KVeMX+GabX2Sv69VuNzaw7e9cR3/BdFU289W+OGzfZ1qNNRlChbzkm2pyWWK2H27cK+0C5sLjw7mUN/hlTl1xl9w0dPUI4m2ovsj0lOvKE5VJxhVT+KM1t+3BJ3NrcJLwIxxy4Tb/ALmWWe2mOGnHjaqEU1F884NVK368bPDNztodPXTlGUX2fKHpwcFiUe3ZGGTWKYWiTWdi9UIxfI0WvKS+wylHPON++xzZytcbDwj0tY58y7nkrUkt+QqXV9fIxuGTTui1tNoVvAiznnAzT80RcKrvK5C5LElxsTpQuxXer3yRJsfC8+SYXcqQrlsu4rXmM3gGcoueEEx6EGwmQvadPnUtNWfhEemp/wBJ6t2izugfo4+R6fY8/byf8Lz2/YdaXxsep/Rx8gq0XkLsG3mVpa8tyxaal2PSfpV5IP6WPkK8Q3Xnf4ascE/hx6X9KscAdrHyJvFs+55v9BJcEVlLuej/AEq8hf0izwZ3p5S24CtJeof00vU76tFjgP6NY4IvSwPP+DKIVCR2pWS8hFZehll0f6LTlqMkuA4fkzrfovQWVn6Gf9FS05ePRh6X5HQ/SPPBFaPyF/RUac/D8g4Z0VaehP0u3BX9DR2ucJJvB0naf6RHaZ2URzotCRzlmTSSy3sl5nQt9Pa9+rLDT+GO7LaVh0SU3Hft6HSoRcFhSUV9OTs6fo8cb3Zi3RKFxVpQ6KNFQbez6cv8mjqqUlipPDlu8Pcud3ThRcIrqlgrp0Y1ZeJWbXksnoWyJm6zOrCU/wCZTlJLz7miN5Hpalb+56Pg0unbtJNp4KlC1jNpp4IlitMrhCSfROWPlYtOlCf8uTe/mapUqDlmCaGpRpweXHd9x+AxOiqOU+p+WGGMnCKXTt6s6XhQqPOdwPS5zfuyyG4WmBSjLKkkkI4prPVjPOO5fUsnTniUdzPOhhNi3D1Vc6dFpLpeFvh7oX+VJr3Ixa7ruMoy78AlHCH4IFHDxFRUQqGMy7v0EjmTxho1UbSpV2jnA9BQ/EbeFt5ldabjJRl1fXJrq29WhiLe3kUSpNttLnsMlf6lU9qa2A9RpKSjOmup+gztcLOOCuVmpPqxuTYbRC5UnjZLG2xbD39m9uxijRnCS6Ys20YSeF0tGOecjXHDa2EIwnuur6ot8Khyo4f0HjReAum4tNnPeTdbTDSt0qTz1QTHhRoKmoRoQUecRQdm8YJ7y2jHA55K+DdFJJpU1GL2YXUpqEYQ91RKpU6kt2M6PSst5L7NouRnUivh5B1OTWGmu2QKgnu+CLpWcLBF44cyqyKUt2lznYbKXZ7eoIzi/ILqJvL/AAK8cPvpsqX9L27iyqqO6bz5AVzCPLwCdWDjmMcv1IvFFTkpfH2B4/ryCUeteRROGNurJP4Yc5GqNVMeMupdjCkx1tHKlgn8J/kamsiYl23KVUlHdNElUlLfIvxDvW9WOSGbr8yC/GfeqaedwEIem5Km5MkIBCmHLIQDFSY2ckIBBuBMhABkxskIBle5IohAI+VjgR4zwQgpAHSTp9CEA0SG6SEGSdC8hXBc4IQQK4iNMhCjGLx2LPEeCEKhVFVfDQ8JJPKRCCJY6mVwVurhcEIKmTxmiyN7Nd2iEA1ivJS37k8RSeWskIALN03xHBX0x8iEASDGMVyl+C79X0RUYLC77EIG6NRVWq9e7eTN1NEIVup1BlNzp4fKFpZS33IQm26VJ5aI1IpYwWU5d3H9yEOHmyrs4sYu8SWMYwgeIyEObDK2t8pAdRIniZIQ7ONyciyTxT915fcRzUUnLfJCG1rBPG6VtwVVKjfwohCLVK05JjRk/MhBBNt9hlKWCEAK51HHuyQl1PJCAFmcMDnTUZKUW32IQYZ5N42FxN+n3IQeoDKlPHJCEJ7YNv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565070" y="1587561"/>
            <a:ext cx="4821383" cy="2248169"/>
            <a:chOff x="2196934" y="1563810"/>
            <a:chExt cx="4821383" cy="2295672"/>
          </a:xfrm>
        </p:grpSpPr>
        <p:pic>
          <p:nvPicPr>
            <p:cNvPr id="5135" name="Picture 15" descr="https://timgsa.baidu.com/timg?image&amp;quality=80&amp;size=b9999_10000&amp;sec=1597463218854&amp;di=88e9e8b8e0e54fb29184400f33ca9679&amp;imgtype=0&amp;src=http%3A%2F%2Fbrup.shengri.cn%2Fgoods%2F2016%2F11%2F24163841_adf8cc326f9f66518a67db423bfead6c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196934" y="1585154"/>
              <a:ext cx="2382643" cy="2274327"/>
            </a:xfrm>
            <a:prstGeom prst="rect">
              <a:avLst/>
            </a:prstGeom>
            <a:noFill/>
          </p:spPr>
        </p:pic>
        <p:pic>
          <p:nvPicPr>
            <p:cNvPr id="5138" name="Picture 18" descr="C:\Users\Administrator.Lenovo-PC.000\Desktop\u=3720025719,15554769&amp;fm=26&amp;gp=0.jpg"/>
            <p:cNvPicPr>
              <a:picLocks noChangeAspect="1" noChangeArrowheads="1"/>
            </p:cNvPicPr>
            <p:nvPr/>
          </p:nvPicPr>
          <p:blipFill>
            <a:blip r:embed="rId9" cstate="print"/>
            <a:srcRect l="8442" r="10000" b="7549"/>
            <a:stretch>
              <a:fillRect/>
            </a:stretch>
          </p:blipFill>
          <p:spPr bwMode="auto">
            <a:xfrm>
              <a:off x="4607626" y="1563810"/>
              <a:ext cx="2410691" cy="22956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43926" y="1622936"/>
            <a:ext cx="1418798" cy="207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43"/>
          <p:cNvGrpSpPr/>
          <p:nvPr/>
        </p:nvGrpSpPr>
        <p:grpSpPr>
          <a:xfrm>
            <a:off x="2344071" y="1426837"/>
            <a:ext cx="1099602" cy="731755"/>
            <a:chOff x="6893572" y="4219575"/>
            <a:chExt cx="1486290" cy="975673"/>
          </a:xfrm>
        </p:grpSpPr>
        <p:sp>
          <p:nvSpPr>
            <p:cNvPr id="45" name="椭圆 44"/>
            <p:cNvSpPr/>
            <p:nvPr/>
          </p:nvSpPr>
          <p:spPr>
            <a:xfrm rot="10477999">
              <a:off x="7017189" y="4219575"/>
              <a:ext cx="1096895" cy="82708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10477999">
              <a:off x="7012476" y="4831923"/>
              <a:ext cx="347385" cy="26193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10477999">
              <a:off x="6893572" y="5074597"/>
              <a:ext cx="157903" cy="12065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19"/>
            <p:cNvSpPr txBox="1">
              <a:spLocks noChangeArrowheads="1"/>
            </p:cNvSpPr>
            <p:nvPr/>
          </p:nvSpPr>
          <p:spPr bwMode="auto">
            <a:xfrm>
              <a:off x="7165065" y="4332526"/>
              <a:ext cx="121479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7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2743199" y="1422789"/>
            <a:ext cx="56365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地球南北极的冰川不断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融化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你有给它们保温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的方法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吗？</a:t>
            </a:r>
            <a:endParaRPr lang="zh-CN" altLang="en-US" sz="2800" b="1" dirty="0">
              <a:solidFill>
                <a:srgbClr val="FD3197"/>
              </a:solidFill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5160" y="167195"/>
            <a:ext cx="1609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D3197"/>
                </a:solidFill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拓展应用</a:t>
            </a:r>
            <a:endParaRPr lang="zh-CN" altLang="en-US" sz="2400" dirty="0">
              <a:solidFill>
                <a:srgbClr val="FD3197"/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74373" y="528562"/>
            <a:ext cx="6048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为什么这些</a:t>
            </a:r>
            <a:r>
              <a:rPr lang="zh-CN" altLang="zh-CN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物品和材料能保温？</a:t>
            </a:r>
            <a:endParaRPr lang="zh-CN" altLang="en-US" sz="32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+mn-ea"/>
              <a:sym typeface="+mn-lt"/>
            </a:endParaRPr>
          </a:p>
        </p:txBody>
      </p:sp>
      <p:pic>
        <p:nvPicPr>
          <p:cNvPr id="2052" name="Picture 4" descr="C:\Users\Administrator.Lenovo-PC.000\Desktop\微信图片_20200813144244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20217" t="4176" r="14654" b="10433"/>
          <a:stretch>
            <a:fillRect/>
          </a:stretch>
        </p:blipFill>
        <p:spPr bwMode="auto">
          <a:xfrm>
            <a:off x="1009403" y="1389414"/>
            <a:ext cx="1068779" cy="1520042"/>
          </a:xfrm>
          <a:prstGeom prst="rect">
            <a:avLst/>
          </a:prstGeom>
          <a:noFill/>
        </p:spPr>
      </p:pic>
      <p:pic>
        <p:nvPicPr>
          <p:cNvPr id="2053" name="Picture 5" descr="C:\Users\Administrator.Lenovo-PC.000\Desktop\微信图片_20200813144244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13915" r="18346" b="4317"/>
          <a:stretch>
            <a:fillRect/>
          </a:stretch>
        </p:blipFill>
        <p:spPr bwMode="auto">
          <a:xfrm>
            <a:off x="2778826" y="1426290"/>
            <a:ext cx="1021278" cy="1447539"/>
          </a:xfrm>
          <a:prstGeom prst="rect">
            <a:avLst/>
          </a:prstGeom>
          <a:noFill/>
        </p:spPr>
      </p:pic>
      <p:pic>
        <p:nvPicPr>
          <p:cNvPr id="2055" name="Picture 7" descr="C:\Users\Administrator.Lenovo-PC.000\Desktop\微信图片_2020081314424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9463" y="1486663"/>
            <a:ext cx="1651908" cy="1575626"/>
          </a:xfrm>
          <a:prstGeom prst="rect">
            <a:avLst/>
          </a:prstGeom>
          <a:noFill/>
        </p:spPr>
      </p:pic>
      <p:pic>
        <p:nvPicPr>
          <p:cNvPr id="2057" name="Picture 9" descr="C:\Users\Administrator.Lenovo-PC.000\Desktop\微信图片_20200813144244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9769" y="3132198"/>
            <a:ext cx="1391557" cy="1511054"/>
          </a:xfrm>
          <a:prstGeom prst="rect">
            <a:avLst/>
          </a:prstGeom>
          <a:noFill/>
        </p:spPr>
      </p:pic>
      <p:pic>
        <p:nvPicPr>
          <p:cNvPr id="2058" name="Picture 10" descr="C:\Users\Administrator.Lenovo-PC.000\Desktop\微信图片_20200813144244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09672" y="3123210"/>
            <a:ext cx="1175656" cy="1517733"/>
          </a:xfrm>
          <a:prstGeom prst="rect">
            <a:avLst/>
          </a:prstGeom>
          <a:noFill/>
        </p:spPr>
      </p:pic>
      <p:pic>
        <p:nvPicPr>
          <p:cNvPr id="1028" name="Picture 4" descr="C:\Users\Administrator.Lenovo-PC.000\Desktop\毛线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15290" y="3151833"/>
            <a:ext cx="1446392" cy="1491419"/>
          </a:xfrm>
          <a:prstGeom prst="rect">
            <a:avLst/>
          </a:prstGeom>
          <a:noFill/>
        </p:spPr>
      </p:pic>
      <p:pic>
        <p:nvPicPr>
          <p:cNvPr id="1029" name="Picture 5" descr="C:\Users\Administrator.Lenovo-PC.000\Desktop\人造皮革.jpeg"/>
          <p:cNvPicPr>
            <a:picLocks noChangeAspect="1" noChangeArrowheads="1"/>
          </p:cNvPicPr>
          <p:nvPr/>
        </p:nvPicPr>
        <p:blipFill>
          <a:blip r:embed="rId10" cstate="print"/>
          <a:srcRect b="10113"/>
          <a:stretch>
            <a:fillRect/>
          </a:stretch>
        </p:blipFill>
        <p:spPr bwMode="auto">
          <a:xfrm>
            <a:off x="6495803" y="3203697"/>
            <a:ext cx="1746482" cy="1451430"/>
          </a:xfrm>
          <a:prstGeom prst="rect">
            <a:avLst/>
          </a:prstGeom>
          <a:noFill/>
        </p:spPr>
      </p:pic>
      <p:pic>
        <p:nvPicPr>
          <p:cNvPr id="1026" name="Picture 2" descr="C:\Users\Administrator.Lenovo-PC.000\Desktop\保温箱金属层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8662" y="1448790"/>
            <a:ext cx="1744003" cy="149072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.Lenovo-PC.000\Desktop\微信图片_202008131442443.jpg"/>
          <p:cNvPicPr>
            <a:picLocks noChangeAspect="1" noChangeArrowheads="1"/>
          </p:cNvPicPr>
          <p:nvPr/>
        </p:nvPicPr>
        <p:blipFill>
          <a:blip r:embed="rId2" cstate="print"/>
          <a:srcRect l="22155" r="19706"/>
          <a:stretch>
            <a:fillRect/>
          </a:stretch>
        </p:blipFill>
        <p:spPr bwMode="auto">
          <a:xfrm>
            <a:off x="730967" y="1591612"/>
            <a:ext cx="1608472" cy="2766632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2546269" y="540436"/>
            <a:ext cx="3593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暖水瓶</a:t>
            </a:r>
            <a:r>
              <a:rPr lang="zh-CN" altLang="zh-CN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保温</a:t>
            </a:r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的方法</a:t>
            </a:r>
            <a:endParaRPr lang="zh-CN" altLang="en-US" sz="32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+mn-ea"/>
              <a:sym typeface="+mn-lt"/>
            </a:endParaRPr>
          </a:p>
        </p:txBody>
      </p:sp>
      <p:pic>
        <p:nvPicPr>
          <p:cNvPr id="2055" name="Picture 7" descr="C:\Users\Administrator.Lenovo-PC.000\Desktop\暖水瓶原理.gif"/>
          <p:cNvPicPr>
            <a:picLocks noChangeAspect="1" noChangeArrowheads="1"/>
          </p:cNvPicPr>
          <p:nvPr/>
        </p:nvPicPr>
        <p:blipFill>
          <a:blip r:embed="rId4" cstate="print"/>
          <a:srcRect b="2270"/>
          <a:stretch>
            <a:fillRect/>
          </a:stretch>
        </p:blipFill>
        <p:spPr bwMode="auto">
          <a:xfrm>
            <a:off x="3206337" y="1389411"/>
            <a:ext cx="1638486" cy="3182587"/>
          </a:xfrm>
          <a:prstGeom prst="rect">
            <a:avLst/>
          </a:prstGeom>
          <a:noFill/>
        </p:spPr>
      </p:pic>
      <p:pic>
        <p:nvPicPr>
          <p:cNvPr id="2056" name="Picture 8" descr="C:\Users\Administrator.Lenovo-PC.000\Desktop\瓶胆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073980" y="2512374"/>
            <a:ext cx="1870611" cy="1870611"/>
          </a:xfrm>
          <a:prstGeom prst="rect">
            <a:avLst/>
          </a:prstGeom>
          <a:noFill/>
        </p:spPr>
      </p:pic>
      <p:pic>
        <p:nvPicPr>
          <p:cNvPr id="2057" name="Picture 9" descr="C:\Users\Administrator.Lenovo-PC.000\Desktop\瓶塞.jpg"/>
          <p:cNvPicPr>
            <a:picLocks noChangeAspect="1" noChangeArrowheads="1"/>
          </p:cNvPicPr>
          <p:nvPr/>
        </p:nvPicPr>
        <p:blipFill>
          <a:blip r:embed="rId6" cstate="print"/>
          <a:srcRect l="8985" t="11873" r="4593" b="4627"/>
          <a:stretch>
            <a:fillRect/>
          </a:stretch>
        </p:blipFill>
        <p:spPr bwMode="auto">
          <a:xfrm>
            <a:off x="5522026" y="1388324"/>
            <a:ext cx="1021278" cy="986742"/>
          </a:xfrm>
          <a:prstGeom prst="rect">
            <a:avLst/>
          </a:prstGeom>
          <a:noFill/>
        </p:spPr>
      </p:pic>
      <p:pic>
        <p:nvPicPr>
          <p:cNvPr id="2058" name="Picture 10" descr="C:\Users\Administrator.Lenovo-PC.000\Desktop\硅胶瓶塞.jpg"/>
          <p:cNvPicPr>
            <a:picLocks noChangeAspect="1" noChangeArrowheads="1"/>
          </p:cNvPicPr>
          <p:nvPr/>
        </p:nvPicPr>
        <p:blipFill>
          <a:blip r:embed="rId7" cstate="print"/>
          <a:srcRect t="21673" b="19480"/>
          <a:stretch>
            <a:fillRect/>
          </a:stretch>
        </p:blipFill>
        <p:spPr bwMode="auto">
          <a:xfrm>
            <a:off x="6629633" y="1401288"/>
            <a:ext cx="1614408" cy="95002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Users\Administrator.Lenovo-PC.000\Desktop\微信图片_202008131442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6353" y="1847850"/>
            <a:ext cx="2137002" cy="2137002"/>
          </a:xfrm>
          <a:prstGeom prst="rect">
            <a:avLst/>
          </a:prstGeom>
          <a:noFill/>
        </p:spPr>
      </p:pic>
      <p:pic>
        <p:nvPicPr>
          <p:cNvPr id="3074" name="Picture 2" descr="C:\Users\Administrator.Lenovo-PC.000\Desktop\保温杯保温原理.jpg"/>
          <p:cNvPicPr>
            <a:picLocks noChangeAspect="1" noChangeArrowheads="1"/>
          </p:cNvPicPr>
          <p:nvPr/>
        </p:nvPicPr>
        <p:blipFill>
          <a:blip r:embed="rId3" cstate="print"/>
          <a:srcRect t="12259" b="7559"/>
          <a:stretch>
            <a:fillRect/>
          </a:stretch>
        </p:blipFill>
        <p:spPr bwMode="auto">
          <a:xfrm>
            <a:off x="4667003" y="1508166"/>
            <a:ext cx="2838201" cy="2873829"/>
          </a:xfrm>
          <a:prstGeom prst="rect">
            <a:avLst/>
          </a:prstGeom>
          <a:noFill/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546269" y="540436"/>
            <a:ext cx="3593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保温杯</a:t>
            </a:r>
            <a:r>
              <a:rPr lang="zh-CN" altLang="zh-CN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保温</a:t>
            </a:r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的方法</a:t>
            </a:r>
            <a:endParaRPr lang="zh-CN" altLang="en-US" sz="32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.Lenovo-PC.000\Desktop\微信图片_202008131442443.jpg"/>
          <p:cNvPicPr>
            <a:picLocks noChangeAspect="1" noChangeArrowheads="1"/>
          </p:cNvPicPr>
          <p:nvPr/>
        </p:nvPicPr>
        <p:blipFill>
          <a:blip r:embed="rId2" cstate="print"/>
          <a:srcRect l="22740" r="13701" b="8475"/>
          <a:stretch>
            <a:fillRect/>
          </a:stretch>
        </p:blipFill>
        <p:spPr bwMode="auto">
          <a:xfrm>
            <a:off x="2185060" y="1330034"/>
            <a:ext cx="1056904" cy="1436915"/>
          </a:xfrm>
          <a:prstGeom prst="rect">
            <a:avLst/>
          </a:prstGeom>
          <a:noFill/>
        </p:spPr>
      </p:pic>
      <p:pic>
        <p:nvPicPr>
          <p:cNvPr id="6" name="Picture 5" descr="C:\Users\Administrator.Lenovo-PC.000\Desktop\微信图片_202008131442444.jpg"/>
          <p:cNvPicPr>
            <a:picLocks noChangeAspect="1" noChangeArrowheads="1"/>
          </p:cNvPicPr>
          <p:nvPr/>
        </p:nvPicPr>
        <p:blipFill>
          <a:blip r:embed="rId3" cstate="print"/>
          <a:srcRect l="16812" r="23018"/>
          <a:stretch>
            <a:fillRect/>
          </a:stretch>
        </p:blipFill>
        <p:spPr bwMode="auto">
          <a:xfrm>
            <a:off x="3752603" y="1330036"/>
            <a:ext cx="973776" cy="1412668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795648" y="2864215"/>
            <a:ext cx="75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结构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1.</a:t>
            </a:r>
            <a:r>
              <a:rPr lang="zh-CN" altLang="zh-CN" sz="2400" dirty="0" smtClean="0"/>
              <a:t>设计双层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多层</a:t>
            </a:r>
            <a:r>
              <a:rPr lang="zh-CN" altLang="en-US" sz="2400" dirty="0" smtClean="0"/>
              <a:t>或</a:t>
            </a:r>
            <a:r>
              <a:rPr lang="zh-CN" altLang="zh-CN" sz="2400" dirty="0" smtClean="0"/>
              <a:t>真空的结构，有效地</a:t>
            </a:r>
            <a:r>
              <a:rPr lang="zh-CN" altLang="en-US" sz="2400" dirty="0" smtClean="0"/>
              <a:t>降低了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  </a:t>
            </a:r>
            <a:r>
              <a:rPr lang="zh-CN" altLang="zh-CN" sz="2400" dirty="0" smtClean="0"/>
              <a:t>热传递</a:t>
            </a:r>
            <a:r>
              <a:rPr lang="zh-CN" altLang="en-US" sz="2400" dirty="0" smtClean="0"/>
              <a:t>的速度。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2.</a:t>
            </a:r>
            <a:r>
              <a:rPr lang="zh-CN" altLang="zh-CN" sz="2400" dirty="0" smtClean="0"/>
              <a:t>闪亮的银色表面将热反射回内部，</a:t>
            </a:r>
            <a:r>
              <a:rPr lang="zh-CN" altLang="en-US" sz="2400" dirty="0" smtClean="0"/>
              <a:t>热量集中，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 </a:t>
            </a:r>
            <a:r>
              <a:rPr lang="zh-CN" altLang="zh-CN" sz="2400" dirty="0" smtClean="0"/>
              <a:t>提升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保温效果。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434398" y="442632"/>
            <a:ext cx="2040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保温物品</a:t>
            </a:r>
            <a:endParaRPr lang="zh-CN" altLang="en-US" sz="32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+mn-ea"/>
              <a:sym typeface="+mn-lt"/>
            </a:endParaRPr>
          </a:p>
        </p:txBody>
      </p:sp>
      <p:pic>
        <p:nvPicPr>
          <p:cNvPr id="10" name="Picture 2" descr="C:\Users\Administrator.Lenovo-PC.000\Desktop\保温箱金属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2438" y="1349560"/>
            <a:ext cx="1744003" cy="139994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C:\Users\Administrator.Lenovo-PC.000\Desktop\微信图片_2020081314424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8314" y="1649711"/>
            <a:ext cx="1219364" cy="1164742"/>
          </a:xfrm>
          <a:prstGeom prst="rect">
            <a:avLst/>
          </a:prstGeom>
          <a:noFill/>
        </p:spPr>
      </p:pic>
      <p:pic>
        <p:nvPicPr>
          <p:cNvPr id="4" name="Picture 10" descr="C:\Users\Administrator.Lenovo-PC.000\Desktop\微信图片_2020081314424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7933" y="1616096"/>
            <a:ext cx="1398683" cy="1186480"/>
          </a:xfrm>
          <a:prstGeom prst="rect">
            <a:avLst/>
          </a:prstGeom>
          <a:noFill/>
        </p:spPr>
      </p:pic>
      <p:pic>
        <p:nvPicPr>
          <p:cNvPr id="6" name="Picture 7" descr="C:\Users\Administrator.Lenovo-PC.000\Desktop\微信图片_2020081314424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289" y="1603170"/>
            <a:ext cx="1403020" cy="1163782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807523" y="3125472"/>
            <a:ext cx="7612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434398" y="442632"/>
            <a:ext cx="2040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+mn-ea"/>
                <a:sym typeface="+mn-lt"/>
              </a:rPr>
              <a:t>保温材料</a:t>
            </a:r>
            <a:endParaRPr lang="zh-CN" altLang="en-US" sz="32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896" y="3111287"/>
            <a:ext cx="7306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材料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zh-CN" sz="2400" dirty="0" smtClean="0"/>
              <a:t>泡沫、</a:t>
            </a:r>
            <a:r>
              <a:rPr lang="zh-CN" altLang="en-US" sz="2400" dirty="0" smtClean="0"/>
              <a:t>毛线、皮革，</a:t>
            </a:r>
            <a:r>
              <a:rPr lang="zh-CN" altLang="zh-CN" sz="2400" dirty="0" smtClean="0"/>
              <a:t>棉花、羽绒以及其中的空</a:t>
            </a:r>
            <a:r>
              <a:rPr lang="en-US" altLang="zh-CN" sz="2400" dirty="0" smtClean="0"/>
              <a:t>  </a:t>
            </a:r>
          </a:p>
          <a:p>
            <a:r>
              <a:rPr lang="en-US" altLang="zh-CN" sz="2400" dirty="0" smtClean="0"/>
              <a:t>              </a:t>
            </a:r>
            <a:r>
              <a:rPr lang="zh-CN" altLang="zh-CN" sz="2400" dirty="0" smtClean="0"/>
              <a:t>气等材料都是</a:t>
            </a:r>
            <a:r>
              <a:rPr lang="zh-CN" altLang="zh-CN" sz="2400" b="1" dirty="0" smtClean="0"/>
              <a:t>热的不良导体</a:t>
            </a:r>
            <a:r>
              <a:rPr lang="zh-CN" altLang="zh-CN" sz="2400" dirty="0" smtClean="0"/>
              <a:t>，能</a:t>
            </a:r>
            <a:r>
              <a:rPr lang="zh-CN" altLang="en-US" sz="2400" dirty="0" smtClean="0"/>
              <a:t>降低</a:t>
            </a:r>
            <a:r>
              <a:rPr lang="zh-CN" altLang="zh-CN" sz="2400" dirty="0" smtClean="0"/>
              <a:t>热传递的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</a:t>
            </a:r>
            <a:r>
              <a:rPr lang="zh-CN" altLang="zh-CN" sz="2400" dirty="0" smtClean="0"/>
              <a:t>速度，达到保温</a:t>
            </a:r>
            <a:r>
              <a:rPr lang="zh-CN" altLang="en-US" sz="2400" dirty="0" smtClean="0"/>
              <a:t>的</a:t>
            </a:r>
            <a:r>
              <a:rPr lang="zh-CN" altLang="zh-CN" sz="2400" dirty="0" smtClean="0"/>
              <a:t>效果。</a:t>
            </a:r>
            <a:endParaRPr lang="zh-CN" altLang="en-US" sz="2400" dirty="0"/>
          </a:p>
        </p:txBody>
      </p:sp>
      <p:pic>
        <p:nvPicPr>
          <p:cNvPr id="11" name="Picture 4" descr="C:\Users\Administrator.Lenovo-PC.000\Desktop\毛线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438" y="1596433"/>
            <a:ext cx="1258785" cy="1194267"/>
          </a:xfrm>
          <a:prstGeom prst="rect">
            <a:avLst/>
          </a:prstGeom>
          <a:noFill/>
        </p:spPr>
      </p:pic>
      <p:pic>
        <p:nvPicPr>
          <p:cNvPr id="12" name="Picture 5" descr="C:\Users\Administrator.Lenovo-PC.000\Desktop\人造皮革.jpeg"/>
          <p:cNvPicPr>
            <a:picLocks noChangeAspect="1" noChangeArrowheads="1"/>
          </p:cNvPicPr>
          <p:nvPr/>
        </p:nvPicPr>
        <p:blipFill>
          <a:blip r:embed="rId6" cstate="print"/>
          <a:srcRect b="10113"/>
          <a:stretch>
            <a:fillRect/>
          </a:stretch>
        </p:blipFill>
        <p:spPr bwMode="auto">
          <a:xfrm>
            <a:off x="3764478" y="1641728"/>
            <a:ext cx="1365663" cy="118459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1857046" y="1461097"/>
            <a:ext cx="50736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保温大作战</a:t>
            </a:r>
            <a:endParaRPr lang="zh-CN" altLang="en-US" sz="5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1605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3024" y="570368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383474" y="2637450"/>
            <a:ext cx="6632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/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设计、制作保温箱，给一瓶热水保温</a:t>
            </a:r>
            <a:endParaRPr lang="zh-CN" altLang="zh-CN" sz="2800" b="1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181100" y="1316575"/>
            <a:ext cx="718820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/>
              <a:t>规则：</a:t>
            </a:r>
          </a:p>
          <a:p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）小组合作，将设计图画在实验单上，标明使用材料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   </a:t>
            </a:r>
            <a:r>
              <a:rPr lang="zh-CN" altLang="zh-CN" sz="2000" dirty="0" smtClean="0"/>
              <a:t>和注意事项。</a:t>
            </a:r>
          </a:p>
          <a:p>
            <a:r>
              <a:rPr lang="en-US" altLang="zh-CN" sz="2000" dirty="0" smtClean="0"/>
              <a:t>        </a:t>
            </a:r>
            <a:endParaRPr lang="zh-CN" altLang="en-US" sz="1400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2173185" y="415604"/>
            <a:ext cx="36635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（一）</a:t>
            </a:r>
            <a:r>
              <a:rPr lang="zh-CN" altLang="en-US" sz="3200" b="1" dirty="0" smtClean="0">
                <a:solidFill>
                  <a:srgbClr val="F30392"/>
                </a:solidFill>
                <a:latin typeface="方正粗圆简体" panose="02010601030101010101" pitchFamily="65" charset="-122"/>
                <a:ea typeface="方正粗圆简体" panose="02010601030101010101" pitchFamily="65" charset="-122"/>
                <a:cs typeface="+mn-ea"/>
                <a:sym typeface="+mn-lt"/>
              </a:rPr>
              <a:t>设计保温箱</a:t>
            </a:r>
            <a:endParaRPr lang="zh-CN" altLang="en-US" sz="3200" b="1" dirty="0">
              <a:solidFill>
                <a:srgbClr val="F30392"/>
              </a:solidFill>
              <a:latin typeface="方正粗圆简体" panose="02010601030101010101" pitchFamily="65" charset="-122"/>
              <a:ea typeface="方正粗圆简体" panose="02010601030101010101" pitchFamily="65" charset="-122"/>
              <a:cs typeface="+mn-ea"/>
              <a:sym typeface="+mn-lt"/>
            </a:endParaRPr>
          </a:p>
        </p:txBody>
      </p:sp>
      <p:pic>
        <p:nvPicPr>
          <p:cNvPr id="15" name="Picture 2" descr="E:\PPT素材\卡通c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935"/>
            <a:ext cx="9144000" cy="162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PPT素材\卡通c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46" y="166607"/>
            <a:ext cx="881377" cy="13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PPT素材\卡通c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861" y="252220"/>
            <a:ext cx="1635032" cy="63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3">
      <a:dk1>
        <a:srgbClr val="002060"/>
      </a:dk1>
      <a:lt1>
        <a:sysClr val="window" lastClr="FFFFFF"/>
      </a:lt1>
      <a:dk2>
        <a:srgbClr val="1C1C1C"/>
      </a:dk2>
      <a:lt2>
        <a:srgbClr val="EEECE1"/>
      </a:lt2>
      <a:accent1>
        <a:srgbClr val="009999"/>
      </a:accent1>
      <a:accent2>
        <a:srgbClr val="FF0066"/>
      </a:accent2>
      <a:accent3>
        <a:srgbClr val="99CC00"/>
      </a:accent3>
      <a:accent4>
        <a:srgbClr val="FFCC00"/>
      </a:accent4>
      <a:accent5>
        <a:srgbClr val="548DD4"/>
      </a:accent5>
      <a:accent6>
        <a:srgbClr val="FF9B05"/>
      </a:accent6>
      <a:hlink>
        <a:srgbClr val="C7C7C7"/>
      </a:hlink>
      <a:folHlink>
        <a:srgbClr val="FF0000"/>
      </a:folHlink>
    </a:clrScheme>
    <a:fontScheme name="Temp">
      <a:majorFont>
        <a:latin typeface="方正准圆简体"/>
        <a:ea typeface="方正准圆简体"/>
        <a:cs typeface=""/>
      </a:majorFont>
      <a:minorFont>
        <a:latin typeface="方正准圆简体"/>
        <a:ea typeface="方正准圆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1208</TotalTime>
  <Words>947</Words>
  <Application>Microsoft Office PowerPoint</Application>
  <PresentationFormat>全屏显示(16:9)</PresentationFormat>
  <Paragraphs>118</Paragraphs>
  <Slides>23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楷体</vt:lpstr>
      <vt:lpstr>方正准圆简体</vt:lpstr>
      <vt:lpstr>华文楷体</vt:lpstr>
      <vt:lpstr>黑体</vt:lpstr>
      <vt:lpstr>Calibri</vt:lpstr>
      <vt:lpstr>华文行楷</vt:lpstr>
      <vt:lpstr>Times New Roman</vt:lpstr>
      <vt:lpstr>方正粗圆简体</vt:lpstr>
      <vt:lpstr>方正少儿简体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keywords>更多模版：亮亮图文旗舰店https:/liangliangtuwen.tmall.com</cp:keywords>
  <dc:description>更多模版：亮亮图文旗舰店https://liangliangtuwen.tmall.com</dc:description>
  <cp:lastModifiedBy>Administrator</cp:lastModifiedBy>
  <cp:revision>118</cp:revision>
  <dcterms:created xsi:type="dcterms:W3CDTF">2017-11-29T04:11:41Z</dcterms:created>
  <dcterms:modified xsi:type="dcterms:W3CDTF">2020-08-15T06:30:40Z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