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0" r:id="rId4"/>
    <p:sldId id="411" r:id="rId5"/>
    <p:sldId id="412" r:id="rId6"/>
    <p:sldId id="413" r:id="rId7"/>
    <p:sldId id="414" r:id="rId8"/>
    <p:sldId id="415" r:id="rId9"/>
    <p:sldId id="416" r:id="rId10"/>
    <p:sldId id="417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5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6.xml"/><Relationship Id="rId2" Type="http://schemas.openxmlformats.org/officeDocument/2006/relationships/image" Target="../media/image14.jpe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8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9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0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4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008072225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9875" y="1925955"/>
            <a:ext cx="5162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/>
              <a:t>人教鄂教版小学科学五年上</a:t>
            </a:r>
            <a:endParaRPr lang="zh-CN" altLang="zh-CN" sz="3200"/>
          </a:p>
        </p:txBody>
      </p:sp>
      <p:sp>
        <p:nvSpPr>
          <p:cNvPr id="6" name="文本框 5"/>
          <p:cNvSpPr txBox="1"/>
          <p:nvPr/>
        </p:nvSpPr>
        <p:spPr>
          <a:xfrm>
            <a:off x="3252470" y="3292475"/>
            <a:ext cx="64852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水是怎样热起来的</a:t>
            </a:r>
            <a:endParaRPr lang="zh-CN" altLang="en-US" sz="60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1843405"/>
            <a:ext cx="4738370" cy="31718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07150" y="1480185"/>
            <a:ext cx="482409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预测：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、如果热水在上，冷水在下，抽出塑料片，后会出现什么现象？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、如果冷水在上，热水在下，抽出塑料片，会出现什么现象？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1843405"/>
            <a:ext cx="4738370" cy="31718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53430" y="536575"/>
            <a:ext cx="28168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观察实验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1490" y="1198245"/>
            <a:ext cx="3352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你看到什么？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0040" y="1932305"/>
            <a:ext cx="2125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记录下来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4595" y="3208020"/>
            <a:ext cx="5238750" cy="32099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39900" y="1075055"/>
            <a:ext cx="89871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讨论、交流：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 根据实验现象，说说烧水时，为什么水会出现上下交换对流现象？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3360" y="3429000"/>
            <a:ext cx="9225280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当水的温度上下分布不均匀时，下面较热的水和上在较冷的水之间会发生循环流动，使水的温度逐渐均匀。这种热传递的方式叫作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热对流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110605" y="941070"/>
            <a:ext cx="54171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空气受热不均，形成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热空气、冷空气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6365" y="2767965"/>
            <a:ext cx="53581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热空气和冷空气相互对流会形成什么现象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微信图片_20200808115334"/>
          <p:cNvPicPr>
            <a:picLocks noChangeAspect="1"/>
          </p:cNvPicPr>
          <p:nvPr/>
        </p:nvPicPr>
        <p:blipFill>
          <a:blip r:embed="rId1"/>
          <a:srcRect r="737" b="15008"/>
          <a:stretch>
            <a:fillRect/>
          </a:stretch>
        </p:blipFill>
        <p:spPr>
          <a:xfrm>
            <a:off x="525145" y="2051685"/>
            <a:ext cx="5441315" cy="34937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36255" y="4535805"/>
            <a:ext cx="2531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形 成 风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2008072225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0" y="3049905"/>
            <a:ext cx="4048125" cy="3030220"/>
          </a:xfrm>
          <a:prstGeom prst="rect">
            <a:avLst/>
          </a:prstGeom>
        </p:spPr>
      </p:pic>
      <p:pic>
        <p:nvPicPr>
          <p:cNvPr id="5" name="图片 4" descr="微信图片_20200808115334"/>
          <p:cNvPicPr>
            <a:picLocks noChangeAspect="1"/>
          </p:cNvPicPr>
          <p:nvPr/>
        </p:nvPicPr>
        <p:blipFill>
          <a:blip r:embed="rId2"/>
          <a:srcRect r="737" b="15008"/>
          <a:stretch>
            <a:fillRect/>
          </a:stretch>
        </p:blipFill>
        <p:spPr>
          <a:xfrm>
            <a:off x="6329045" y="2966085"/>
            <a:ext cx="4979035" cy="31972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72360" y="936625"/>
            <a:ext cx="83750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水和空气通过热传导传递的热很少，热对流是水和空气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主要的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传热方式。</a:t>
            </a:r>
            <a:endParaRPr lang="zh-CN" alt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110" y="234950"/>
            <a:ext cx="1888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拓展应用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520950" y="1520190"/>
            <a:ext cx="7781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尝试用学过的知识解释下列现象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1730" y="2623820"/>
            <a:ext cx="4648200" cy="3705225"/>
          </a:xfrm>
          <a:prstGeom prst="round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05575" y="2707005"/>
            <a:ext cx="525018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</a:t>
            </a:r>
            <a:r>
              <a:rPr lang="zh-CN" altLang="en-US" sz="2800"/>
              <a:t>实验中，瓶颈处被加热，瓶颈处的水产生热对流，很快就沸腾了，但沸腾的水在上面，与下面的水不能形成热对流。而水的热传导速度很慢。所以尽管瓶颈处的水在沸腾，短时间内，也不会影响到鱼所在处的水温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2940"/>
          <a:stretch>
            <a:fillRect/>
          </a:stretch>
        </p:blipFill>
        <p:spPr>
          <a:xfrm>
            <a:off x="721360" y="1922145"/>
            <a:ext cx="4004310" cy="3957320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29555" y="965835"/>
            <a:ext cx="60020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加热粥时，为什么用勺子搅拌，粥就会热得更快？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91810" y="3239770"/>
            <a:ext cx="54775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因为粥浓稠，不利于形成热对流。因此，加热粥时，要不停地搅动，从而使粥热得更快更均匀。</a:t>
            </a:r>
            <a:endParaRPr lang="zh-CN" altLang="en-US" sz="36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253" r="6273"/>
          <a:stretch>
            <a:fillRect/>
          </a:stretch>
        </p:blipFill>
        <p:spPr>
          <a:xfrm>
            <a:off x="419735" y="2323465"/>
            <a:ext cx="4582795" cy="3522345"/>
          </a:xfrm>
          <a:prstGeom prst="snip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78450" y="570230"/>
            <a:ext cx="60617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在冬季，有的家庭用暖气取暖，暖气时怎样使整个房间变暖的？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87465" y="2775585"/>
            <a:ext cx="54184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暖气加热附近的空气，空气受热后上升，周围冷空气补充过来，再受热，再上升……就这样，室内空气在不断流动的过程中逐渐变暖。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 descr="微信图片_202008081056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2323465"/>
            <a:ext cx="4973955" cy="35229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微信图片_20200807141339"/>
          <p:cNvPicPr>
            <a:picLocks noChangeAspect="1"/>
          </p:cNvPicPr>
          <p:nvPr/>
        </p:nvPicPr>
        <p:blipFill>
          <a:blip r:embed="rId1"/>
          <a:srcRect b="5214"/>
          <a:stretch>
            <a:fillRect/>
          </a:stretch>
        </p:blipFill>
        <p:spPr>
          <a:xfrm>
            <a:off x="-323850" y="0"/>
            <a:ext cx="12895580" cy="6858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76550" y="2339975"/>
            <a:ext cx="62001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生活中还有哪些热对流现象？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0445" y="3447415"/>
            <a:ext cx="8076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课后认真观察，找到更多的热对流现象。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200807222533"/>
          <p:cNvPicPr>
            <a:picLocks noChangeAspect="1"/>
          </p:cNvPicPr>
          <p:nvPr/>
        </p:nvPicPr>
        <p:blipFill>
          <a:blip r:embed="rId1"/>
          <a:srcRect l="-25" b="5715"/>
          <a:stretch>
            <a:fillRect/>
          </a:stretch>
        </p:blipFill>
        <p:spPr>
          <a:xfrm>
            <a:off x="-635" y="635"/>
            <a:ext cx="12192635" cy="6856730"/>
          </a:xfrm>
          <a:prstGeom prst="rect">
            <a:avLst/>
          </a:prstGeom>
        </p:spPr>
      </p:pic>
      <p:pic>
        <p:nvPicPr>
          <p:cNvPr id="3" name="图片 2" descr="微信图片_202008072224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" y="1043305"/>
            <a:ext cx="5715000" cy="40182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93000" y="2039620"/>
            <a:ext cx="4193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水会出现什么现象？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49515" y="3466465"/>
            <a:ext cx="4270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水是怎样热起来的？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74980" y="394335"/>
            <a:ext cx="42608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实验一：烧开水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1335" y="1512570"/>
            <a:ext cx="3336290" cy="45059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12890" y="1309370"/>
            <a:ext cx="2891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实验器材：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68565" y="2334895"/>
            <a:ext cx="23533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、烧杯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石棉网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三脚架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、酒精灯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、火柴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4030980" y="2673350"/>
            <a:ext cx="3511550" cy="10160"/>
          </a:xfrm>
          <a:prstGeom prst="straightConnector1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4697730" y="3232785"/>
            <a:ext cx="2893695" cy="205740"/>
          </a:xfrm>
          <a:prstGeom prst="straightConnector1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1"/>
          </p:cNvCxnSpPr>
          <p:nvPr/>
        </p:nvCxnSpPr>
        <p:spPr>
          <a:xfrm flipH="1">
            <a:off x="4169410" y="3765550"/>
            <a:ext cx="3399155" cy="236855"/>
          </a:xfrm>
          <a:prstGeom prst="straightConnector1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3795395" y="4301490"/>
            <a:ext cx="3855085" cy="735330"/>
          </a:xfrm>
          <a:prstGeom prst="straightConnector1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483225" y="1241425"/>
            <a:ext cx="51085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、将烧杯中装入大半杯水。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、将黑芝麻放入水中。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、将烧杯放到石棉网上。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、点燃酒精灯。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、观察。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、结束后，熄灭酒精灯。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41520" y="375285"/>
            <a:ext cx="1912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实验过程：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958850"/>
            <a:ext cx="3336290" cy="45059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41520" y="4351020"/>
            <a:ext cx="2981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温馨提示：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65115" y="4855845"/>
            <a:ext cx="65024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、观察时要注意距离。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、用酒精灯外焰加热。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、结束后要用酒精灯灯帽盖两次熄灭酒精灯。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205" y="821690"/>
            <a:ext cx="3336290" cy="45059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03545" y="1711960"/>
            <a:ext cx="43541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看到什么现象？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64735" y="3703955"/>
            <a:ext cx="67373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我们看到烧杯中的水被加热时上下不停的循环流动。</a:t>
            </a:r>
            <a:endParaRPr lang="zh-CN" altLang="en-US" sz="44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3615" y="929005"/>
            <a:ext cx="66141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为什么水会上下交换对流？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1900" y="2402205"/>
            <a:ext cx="6979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实验二：将热水和冷水放入室温水中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7600" y="3597275"/>
            <a:ext cx="32124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实验器材：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、水槽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、一小袋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热水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、一小袋冷水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3240" y="1635760"/>
            <a:ext cx="31108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你想怎么做？</a:t>
            </a:r>
            <a:endParaRPr lang="zh-CN" altLang="zh-CN" sz="40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41010" y="3346450"/>
            <a:ext cx="2731135" cy="3001645"/>
            <a:chOff x="3045" y="203"/>
            <a:chExt cx="12196" cy="1039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45" y="203"/>
              <a:ext cx="12196" cy="10395"/>
            </a:xfrm>
            <a:prstGeom prst="rect">
              <a:avLst/>
            </a:prstGeom>
          </p:spPr>
        </p:pic>
        <p:pic>
          <p:nvPicPr>
            <p:cNvPr id="11" name="图片 10" descr="图片9_看图王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40" y="6563"/>
              <a:ext cx="2595" cy="1396"/>
            </a:xfrm>
            <a:prstGeom prst="snipRoundRect">
              <a:avLst/>
            </a:prstGeom>
          </p:spPr>
        </p:pic>
        <p:pic>
          <p:nvPicPr>
            <p:cNvPr id="12" name="图片 11" descr="图片9_看图王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5" y="3569"/>
              <a:ext cx="3273" cy="1405"/>
            </a:xfrm>
            <a:prstGeom prst="rect">
              <a:avLst/>
            </a:prstGeom>
          </p:spPr>
        </p:pic>
        <p:pic>
          <p:nvPicPr>
            <p:cNvPr id="13" name="图片 12" descr="图片9_看图王5"/>
            <p:cNvPicPr>
              <a:picLocks noChangeAspect="1"/>
            </p:cNvPicPr>
            <p:nvPr/>
          </p:nvPicPr>
          <p:blipFill>
            <a:blip r:embed="rId4"/>
            <a:srcRect t="86348"/>
            <a:stretch>
              <a:fillRect/>
            </a:stretch>
          </p:blipFill>
          <p:spPr>
            <a:xfrm>
              <a:off x="8698" y="7959"/>
              <a:ext cx="2768" cy="197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9481820" y="3346450"/>
            <a:ext cx="1451610" cy="1245870"/>
            <a:chOff x="6853" y="5309"/>
            <a:chExt cx="2286" cy="1962"/>
          </a:xfrm>
        </p:grpSpPr>
        <p:pic>
          <p:nvPicPr>
            <p:cNvPr id="14" name="图片 13" descr="图片9_看图王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53" y="5309"/>
              <a:ext cx="2182" cy="114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411" y="6691"/>
              <a:ext cx="17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冷 水</a:t>
              </a:r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519920" y="5067300"/>
            <a:ext cx="1347470" cy="1320165"/>
            <a:chOff x="6913" y="8074"/>
            <a:chExt cx="2122" cy="2079"/>
          </a:xfrm>
        </p:grpSpPr>
        <p:pic>
          <p:nvPicPr>
            <p:cNvPr id="15" name="图片 14" descr="图片9_看图王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13" y="8074"/>
              <a:ext cx="2122" cy="120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7416" y="9573"/>
              <a:ext cx="161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热 水</a:t>
              </a:r>
              <a:endParaRPr lang="zh-CN" altLang="en-US"/>
            </a:p>
          </p:txBody>
        </p:sp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03595" y="1061720"/>
            <a:ext cx="577405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实验过程：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、将水槽中装入室温水。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、将热水、冷水染色。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、将染色的热水和冷水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同时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放入水槽中。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、观察。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、记录观察现象。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36295" y="1061720"/>
            <a:ext cx="3740150" cy="4039870"/>
            <a:chOff x="1503" y="638"/>
            <a:chExt cx="5890" cy="6362"/>
          </a:xfrm>
        </p:grpSpPr>
        <p:grpSp>
          <p:nvGrpSpPr>
            <p:cNvPr id="10" name="组合 9"/>
            <p:cNvGrpSpPr/>
            <p:nvPr/>
          </p:nvGrpSpPr>
          <p:grpSpPr>
            <a:xfrm>
              <a:off x="1503" y="638"/>
              <a:ext cx="5890" cy="6362"/>
              <a:chOff x="10862" y="4718"/>
              <a:chExt cx="5890" cy="6362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0862" y="4718"/>
                <a:ext cx="5890" cy="6362"/>
              </a:xfrm>
              <a:prstGeom prst="rect">
                <a:avLst/>
              </a:prstGeom>
            </p:spPr>
          </p:pic>
          <p:pic>
            <p:nvPicPr>
              <p:cNvPr id="7" name="图片 6" descr="图片9_看图王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661" y="8626"/>
                <a:ext cx="1253" cy="854"/>
              </a:xfrm>
              <a:prstGeom prst="snipRoundRect">
                <a:avLst/>
              </a:prstGeom>
            </p:spPr>
          </p:pic>
        </p:grpSp>
        <p:pic>
          <p:nvPicPr>
            <p:cNvPr id="3" name="图片 2" descr="图片9_看图王"/>
            <p:cNvPicPr>
              <a:picLocks noChangeAspect="1"/>
            </p:cNvPicPr>
            <p:nvPr/>
          </p:nvPicPr>
          <p:blipFill>
            <a:blip r:embed="rId3"/>
            <a:srcRect b="22739"/>
            <a:stretch>
              <a:fillRect/>
            </a:stretch>
          </p:blipFill>
          <p:spPr>
            <a:xfrm>
              <a:off x="4302" y="2765"/>
              <a:ext cx="1414" cy="737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762625" y="1124585"/>
            <a:ext cx="51022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你看到什么？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   说明什么？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025" y="1061720"/>
            <a:ext cx="4284345" cy="39878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82640" y="3092450"/>
            <a:ext cx="57226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热水浮在室温水的水面上，说明热水</a:t>
            </a:r>
            <a:r>
              <a:rPr lang="zh-CN" altLang="en-US" sz="3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+mn-ea"/>
              </a:rPr>
              <a:t>比较轻</a:t>
            </a:r>
            <a:r>
              <a:rPr lang="zh-CN" altLang="en-US" sz="3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；</a:t>
            </a:r>
            <a:endParaRPr lang="zh-CN" altLang="en-US" sz="36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冷水沉在室温水的水底，说明冷水</a:t>
            </a:r>
            <a:r>
              <a:rPr lang="zh-CN" altLang="en-US" sz="3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+mn-ea"/>
              </a:rPr>
              <a:t>比较重。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83665" y="1194435"/>
            <a:ext cx="92348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如果将热水和冷水</a:t>
            </a:r>
            <a:r>
              <a:rPr lang="zh-CN" altLang="en-US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混合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在一起会怎么样？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165" y="2964815"/>
            <a:ext cx="4460875" cy="28562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78145" y="3557905"/>
            <a:ext cx="63569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演示实验三：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   混合热水和冷水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1016</Words>
  <Application>WPS 演示</Application>
  <PresentationFormat>宽屏</PresentationFormat>
  <Paragraphs>115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Wingdings</vt:lpstr>
      <vt:lpstr>楷体</vt:lpstr>
      <vt:lpstr>Arial Unicode MS</vt:lpstr>
      <vt:lpstr>Calibri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Administrator</cp:lastModifiedBy>
  <cp:revision>157</cp:revision>
  <dcterms:created xsi:type="dcterms:W3CDTF">2019-06-19T02:08:00Z</dcterms:created>
  <dcterms:modified xsi:type="dcterms:W3CDTF">2020-08-08T05:23:50Z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