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Default Extension="avi" ContentType="video/x-msvideo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Default Extension="wav" ContentType="audio/wav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1" r:id="rId2"/>
    <p:sldId id="361" r:id="rId3"/>
    <p:sldId id="359" r:id="rId4"/>
    <p:sldId id="364" r:id="rId5"/>
    <p:sldId id="365" r:id="rId6"/>
    <p:sldId id="358" r:id="rId7"/>
    <p:sldId id="407" r:id="rId8"/>
    <p:sldId id="412" r:id="rId9"/>
    <p:sldId id="403" r:id="rId10"/>
    <p:sldId id="411" r:id="rId11"/>
    <p:sldId id="413" r:id="rId12"/>
    <p:sldId id="409" r:id="rId13"/>
    <p:sldId id="426" r:id="rId14"/>
    <p:sldId id="392" r:id="rId15"/>
    <p:sldId id="418" r:id="rId16"/>
    <p:sldId id="414" r:id="rId17"/>
    <p:sldId id="396" r:id="rId18"/>
    <p:sldId id="415" r:id="rId19"/>
    <p:sldId id="416" r:id="rId20"/>
    <p:sldId id="427" r:id="rId21"/>
    <p:sldId id="423" r:id="rId22"/>
    <p:sldId id="398" r:id="rId23"/>
    <p:sldId id="424" r:id="rId24"/>
    <p:sldId id="425" r:id="rId25"/>
    <p:sldId id="437" r:id="rId26"/>
    <p:sldId id="428" r:id="rId27"/>
    <p:sldId id="430" r:id="rId28"/>
    <p:sldId id="431" r:id="rId29"/>
    <p:sldId id="433" r:id="rId30"/>
    <p:sldId id="434" r:id="rId31"/>
    <p:sldId id="436" r:id="rId32"/>
    <p:sldId id="429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79DFF7"/>
    <a:srgbClr val="FF66FF"/>
    <a:srgbClr val="FFB7FF"/>
    <a:srgbClr val="FFFF8B"/>
    <a:srgbClr val="FFFFCC"/>
    <a:srgbClr val="FFD5D5"/>
    <a:srgbClr val="FFCCFF"/>
    <a:srgbClr val="D7FFAF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5" autoAdjust="0"/>
    <p:restoredTop sz="93002" autoAdjust="0"/>
  </p:normalViewPr>
  <p:slideViewPr>
    <p:cSldViewPr>
      <p:cViewPr varScale="1">
        <p:scale>
          <a:sx n="93" d="100"/>
          <a:sy n="93" d="100"/>
        </p:scale>
        <p:origin x="-96" y="-7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D52E6-33CD-4FFB-98B1-F871AA792DA5}" type="datetimeFigureOut">
              <a:rPr lang="zh-CN" altLang="en-US" smtClean="0"/>
              <a:pPr/>
              <a:t>2020/8/19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AAE7F-C636-4562-BA74-7AA5D4C67B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1777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4B65F-8515-4360-82FD-51AF8646BF6C}" type="datetimeFigureOut">
              <a:rPr lang="zh-CN" altLang="en-US" smtClean="0"/>
              <a:pPr/>
              <a:t>2020/8/19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AF81A-5A48-44B6-BFB3-5A2D337008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8247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0165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1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745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9109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2372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7655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6504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7923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9382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7819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3907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06629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1035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6527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81355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5279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714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07549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47208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2047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26299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348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84529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18563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0659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719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1563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75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493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41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AF81A-5A48-44B6-BFB3-5A2D3370088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9202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hinkpad\Desktop\未标题-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1.xml"/><Relationship Id="rId18" Type="http://schemas.openxmlformats.org/officeDocument/2006/relationships/image" Target="../media/image6.png"/><Relationship Id="rId3" Type="http://schemas.openxmlformats.org/officeDocument/2006/relationships/tags" Target="../tags/tag3.xml"/><Relationship Id="rId21" Type="http://schemas.openxmlformats.org/officeDocument/2006/relationships/image" Target="../media/image9.png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3.png"/><Relationship Id="rId10" Type="http://schemas.openxmlformats.org/officeDocument/2006/relationships/tags" Target="../tags/tag10.xml"/><Relationship Id="rId19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1.wav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13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audio" Target="../media/audio1.wav"/><Relationship Id="rId7" Type="http://schemas.openxmlformats.org/officeDocument/2006/relationships/image" Target="../media/image32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13.png"/><Relationship Id="rId4" Type="http://schemas.openxmlformats.org/officeDocument/2006/relationships/image" Target="../media/image30.png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0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avi"/><Relationship Id="rId5" Type="http://schemas.openxmlformats.org/officeDocument/2006/relationships/image" Target="../media/image12.png"/><Relationship Id="rId4" Type="http://schemas.microsoft.com/office/2007/relationships/media" Target="../media/media1.avi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gif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6.png"/><Relationship Id="rId4" Type="http://schemas.openxmlformats.org/officeDocument/2006/relationships/image" Target="../media/image53.png"/><Relationship Id="rId9" Type="http://schemas.microsoft.com/office/2007/relationships/hdphoto" Target="../media/hdphoto4.wdp"/><Relationship Id="rId1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A_图片 2" descr="C:\Users\Thinkpad\Desktop\1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A_图片 4" descr="C:\Users\Thinkpad\Desktop\未标题-1.pn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5" t="9874" r="5765" b="3240"/>
          <a:stretch>
            <a:fillRect/>
          </a:stretch>
        </p:blipFill>
        <p:spPr bwMode="auto">
          <a:xfrm>
            <a:off x="266700" y="508000"/>
            <a:ext cx="83439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A_图片 5" descr="C:\Users\Thinkpad\Desktop\3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" r="5833" b="9410"/>
          <a:stretch>
            <a:fillRect/>
          </a:stretch>
        </p:blipFill>
        <p:spPr bwMode="auto">
          <a:xfrm>
            <a:off x="457200" y="0"/>
            <a:ext cx="8153400" cy="466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A_图片 6" descr="C:\Users\Thinkpad\Desktop\4.pn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4902200" y="4559300"/>
            <a:ext cx="3733800" cy="58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PA_文本框 202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7056" y="877351"/>
            <a:ext cx="7963544" cy="7694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第一单元  第</a:t>
            </a:r>
            <a:r>
              <a:rPr lang="en-US" altLang="zh-CN" sz="4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课（第</a:t>
            </a:r>
            <a:r>
              <a:rPr lang="en-US" altLang="zh-CN" sz="4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课时）</a:t>
            </a:r>
            <a:endParaRPr lang="en-US" altLang="zh-CN" sz="44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PA_文本框 202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108520" y="-8439"/>
            <a:ext cx="6758188" cy="4801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90000"/>
              </a:lnSpc>
              <a:spcBef>
                <a:spcPts val="75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_GB2312"/>
              </a:rPr>
              <a:t>人教鄂教版小学科学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_GB2312"/>
              </a:rPr>
              <a:t>五年级 上册        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楷体_GB2312"/>
            </a:endParaRPr>
          </a:p>
        </p:txBody>
      </p:sp>
      <p:pic>
        <p:nvPicPr>
          <p:cNvPr id="52" name="PA_图片 7" descr="C:\Users\Thinkpad\Desktop\学校\1_0008_图层-8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0305" y="6846"/>
            <a:ext cx="1408674" cy="12687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A_图片 8" descr="C:\Users\Thinkpad\Desktop\学校\1_0007_图层-9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330450"/>
            <a:ext cx="1826698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A_图片 9" descr="C:\Users\Thinkpad\Desktop\学校\1_0006_图层-10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524594"/>
            <a:ext cx="928301" cy="3489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A_图片 10" descr="C:\Users\Thinkpad\Desktop\学校\1_0005_图层-11.pn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0924" y="-426326"/>
            <a:ext cx="921646" cy="3353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A_文本框 202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52117" y="1814869"/>
            <a:ext cx="6758188" cy="86177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0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壶是怎样传热的</a:t>
            </a:r>
            <a:endParaRPr lang="zh-CN" altLang="en-US" sz="5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副标题 1048657"/>
          <p:cNvSpPr txBox="1">
            <a:spLocks noChangeArrowheads="1"/>
          </p:cNvSpPr>
          <p:nvPr/>
        </p:nvSpPr>
        <p:spPr>
          <a:xfrm>
            <a:off x="4281305" y="3063145"/>
            <a:ext cx="6858000" cy="8620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  <a:cs typeface="楷体_GB2312"/>
            </a:endParaRPr>
          </a:p>
          <a:p>
            <a:endParaRPr lang="zh-CN" altLang="en-US" dirty="0" smtClean="0">
              <a:latin typeface="黑体" pitchFamily="49" charset="-122"/>
              <a:ea typeface="黑体" pitchFamily="49" charset="-122"/>
              <a:cs typeface="楷体_GB2312"/>
            </a:endParaRPr>
          </a:p>
          <a:p>
            <a:endParaRPr lang="zh-CN" altLang="en-US" dirty="0" smtClean="0">
              <a:latin typeface="黑体" pitchFamily="49" charset="-122"/>
              <a:ea typeface="黑体" pitchFamily="49" charset="-122"/>
              <a:cs typeface="楷体_GB231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6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3" presetClass="emph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7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12 0.96296 C -0.19792 0.93426 -0.20139 0.94506 -0.19514 0.92932 C -0.1934 0.91697 -0.19028 0.90926 -0.18733 0.89784 C -0.1842 0.8858 -0.18264 0.87376 -0.17934 0.86142 C -0.17431 0.825 -0.17604 0.80061 -0.18559 0.77098 C -0.19062 0.75524 -0.19236 0.73611 -0.2 0.72314 C -0.20104 0.71759 -0.20208 0.71172 -0.20312 0.70617 C -0.20365 0.70339 -0.20469 0.69753 -0.20469 0.69784 C -0.20417 0.68981 -0.20417 0.6824 -0.20312 0.675 C -0.20121 0.66265 -0.18628 0.64105 -0.17934 0.6324 C -0.17257 0.61419 -0.18056 0.63179 -0.17135 0.62098 C -0.1658 0.61419 -0.16371 0.60833 -0.15712 0.60463 C -0.15121 0.59321 -0.15729 0.60308 -0.14913 0.59598 C -0.14496 0.59197 -0.1401 0.58364 -0.13646 0.57901 C -0.13021 0.56913 -0.12778 0.55493 -0.12222 0.54537 C -0.1158 0.53395 -0.11979 0.54166 -0.11111 0.51975 C -0.11007 0.51697 -0.10781 0.51111 -0.10781 0.51142 C -0.10608 0.50185 -0.10486 0.49228 -0.10312 0.48271 C -0.10417 0.44537 -0.10347 0.42407 -0.10955 0.39228 C -0.11198 0.38055 -0.11354 0.36759 -0.1158 0.35586 C -0.11632 0.35308 -0.11736 0.34722 -0.11736 0.34753 C -0.12187 0.29784 -0.11667 0.2574 -0.10469 0.2145 C -0.10278 0.20092 -0.09826 0.19074 -0.09514 0.17808 C -0.09271 0.16851 -0.09132 0.15802 -0.08733 0.14969 C -0.0849 0.14506 -0.08142 0.14135 -0.07934 0.1358 C -0.06944 0.10926 -0.05573 0.08456 -0.03958 0.07067 C -0.03351 0.05926 -0.025 0.0503 -0.01736 0.04228 C -0.01406 0.03888 -0.00781 0.03117 -0.00781 0.03148 C -0.00417 0.02129 -0.00295 0.01049 -2.77778E-7 4.07407E-6 " pathEditMode="relative" rAng="0" ptsTypes="ffffffffffffffffffffffffffffA">
                                      <p:cBhvr>
                                        <p:cTn id="29" dur="60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0312 0.96296 C -0.19791 0.93426 -0.20139 0.94506 -0.19514 0.92932 C -0.1934 0.91697 -0.19028 0.90926 -0.18732 0.89784 C -0.1842 0.8858 -0.18264 0.87376 -0.17934 0.86142 C -0.1743 0.825 -0.17604 0.80061 -0.18559 0.77098 C -0.19062 0.75524 -0.19236 0.73611 -0.2 0.72315 C -0.20104 0.71759 -0.20208 0.71173 -0.20312 0.70617 C -0.20364 0.70339 -0.20469 0.69753 -0.20469 0.69784 C -0.20416 0.68981 -0.20416 0.6824 -0.20312 0.675 C -0.20121 0.66265 -0.18628 0.64105 -0.17934 0.6324 C -0.17257 0.61419 -0.18055 0.63179 -0.17135 0.62098 C -0.1658 0.61419 -0.16371 0.60833 -0.15712 0.60463 C -0.15121 0.59321 -0.15729 0.60308 -0.14913 0.59598 C -0.14496 0.59197 -0.1401 0.58364 -0.13646 0.57901 C -0.13021 0.56913 -0.12778 0.55494 -0.12222 0.54537 C -0.1158 0.53395 -0.11979 0.54166 -0.11111 0.51975 C -0.11007 0.51697 -0.10781 0.51111 -0.10781 0.51142 C -0.10607 0.50185 -0.10486 0.49228 -0.10312 0.48271 C -0.10416 0.44537 -0.10347 0.42407 -0.10955 0.39228 C -0.11198 0.38055 -0.11354 0.36759 -0.1158 0.35586 C -0.11632 0.35308 -0.11736 0.34722 -0.11736 0.34753 C -0.12187 0.29784 -0.11666 0.2574 -0.10469 0.2145 C -0.10278 0.20092 -0.09826 0.19074 -0.09514 0.17808 C -0.09271 0.16852 -0.09132 0.15802 -0.08732 0.14969 C -0.08489 0.14506 -0.08142 0.14136 -0.07934 0.1358 C -0.06944 0.10926 -0.05573 0.08456 -0.03958 0.07068 C -0.0335 0.05926 -0.025 0.05031 -0.01736 0.04228 C -0.01406 0.03889 -0.00781 0.03117 -0.00781 0.03148 C -0.00416 0.02129 -0.00295 0.01049 -2.22222E-6 2.96296E-6 " pathEditMode="relative" rAng="0" ptsTypes="ffffffffffffffffffffffffffffA">
                                      <p:cBhvr>
                                        <p:cTn id="31" dur="60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700"/>
                            </p:stCondLst>
                            <p:childTnLst>
                              <p:par>
                                <p:cTn id="33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300"/>
                            </p:stCondLst>
                            <p:childTnLst>
                              <p:par>
                                <p:cTn id="40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1" grpId="0"/>
      <p:bldP spid="51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835696" y="290439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/>
              <a:t>金属</a:t>
            </a:r>
            <a:r>
              <a:rPr lang="zh-CN" altLang="zh-CN" sz="2800" b="1" dirty="0"/>
              <a:t>传热</a:t>
            </a:r>
            <a:r>
              <a:rPr lang="zh-CN" altLang="zh-CN" sz="2800" b="1" dirty="0" smtClean="0"/>
              <a:t>实验</a:t>
            </a:r>
            <a:r>
              <a:rPr lang="zh-CN" altLang="en-US" sz="2800" b="1" dirty="0" smtClean="0"/>
              <a:t>方案记录单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2643449"/>
              </p:ext>
            </p:extLst>
          </p:nvPr>
        </p:nvGraphicFramePr>
        <p:xfrm>
          <a:off x="755576" y="813659"/>
          <a:ext cx="6096000" cy="3931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实验设计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猜测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实验现象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实验结论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9798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7494"/>
            <a:ext cx="4956275" cy="4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189"/>
          <p:cNvSpPr>
            <a:spLocks noChangeArrowheads="1"/>
          </p:cNvSpPr>
          <p:nvPr/>
        </p:nvSpPr>
        <p:spPr bwMode="auto">
          <a:xfrm>
            <a:off x="3131840" y="1698409"/>
            <a:ext cx="303367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分组汇报</a:t>
            </a:r>
            <a:endParaRPr lang="en-US" altLang="zh-CN" sz="44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44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en-US" altLang="zh-CN" sz="4400" b="1" kern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图片 52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1325960"/>
            <a:ext cx="324803" cy="324803"/>
          </a:xfrm>
          <a:prstGeom prst="rect">
            <a:avLst/>
          </a:prstGeom>
        </p:spPr>
      </p:pic>
      <p:pic>
        <p:nvPicPr>
          <p:cNvPr id="58" name="图片 5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2820156"/>
            <a:ext cx="324803" cy="32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5631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116784" y="452698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/>
              <a:t>金属</a:t>
            </a:r>
            <a:r>
              <a:rPr lang="zh-CN" altLang="en-US" sz="2800" b="1" dirty="0" smtClean="0"/>
              <a:t>条</a:t>
            </a:r>
            <a:r>
              <a:rPr lang="zh-CN" altLang="zh-CN" sz="2800" b="1" dirty="0" smtClean="0"/>
              <a:t>传热实验</a:t>
            </a:r>
            <a:r>
              <a:rPr lang="zh-CN" altLang="en-US" sz="2800" b="1" dirty="0" smtClean="0"/>
              <a:t>记录单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/>
          <a:srcRect l="-52" t="60406" r="73702" b="4815"/>
          <a:stretch/>
        </p:blipFill>
        <p:spPr>
          <a:xfrm>
            <a:off x="1043608" y="2859782"/>
            <a:ext cx="1505224" cy="1149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7161840"/>
              </p:ext>
            </p:extLst>
          </p:nvPr>
        </p:nvGraphicFramePr>
        <p:xfrm>
          <a:off x="1043608" y="1266115"/>
          <a:ext cx="6096000" cy="2748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实验设计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猜测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实验现象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实验结论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从加热点开始，由近及远火柴依次掉落。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从加热点开始，由近及远火柴依次掉落。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/>
          <a:srcRect t="20134" r="72955" b="41426"/>
          <a:stretch/>
        </p:blipFill>
        <p:spPr>
          <a:xfrm>
            <a:off x="1057151" y="1635646"/>
            <a:ext cx="1478138" cy="1152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0866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051720" y="378434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/>
              <a:t>金属</a:t>
            </a:r>
            <a:r>
              <a:rPr lang="zh-CN" altLang="en-US" sz="2800" b="1" dirty="0" smtClean="0"/>
              <a:t>片</a:t>
            </a:r>
            <a:r>
              <a:rPr lang="zh-CN" altLang="zh-CN" sz="2800" b="1" dirty="0" smtClean="0"/>
              <a:t>传热实验</a:t>
            </a:r>
            <a:r>
              <a:rPr lang="zh-CN" altLang="en-US" sz="2800" b="1" dirty="0" smtClean="0"/>
              <a:t>记录单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4092082"/>
              </p:ext>
            </p:extLst>
          </p:nvPr>
        </p:nvGraphicFramePr>
        <p:xfrm>
          <a:off x="827584" y="1131590"/>
          <a:ext cx="6096000" cy="2748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实验设计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猜测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实验现象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实验结论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金属片蜡油从加热点开始向四周融化。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金属片蜡油从加热点开始向四周融化。</a:t>
                      </a:r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715766"/>
            <a:ext cx="1516647" cy="1149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1866" y="1556253"/>
            <a:ext cx="1516647" cy="11595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56865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9552" y="439964"/>
            <a:ext cx="7109639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/>
              <a:t>实验</a:t>
            </a:r>
            <a:r>
              <a:rPr lang="zh-CN" altLang="en-US" sz="3200" dirty="0" smtClean="0"/>
              <a:t>一 ：热</a:t>
            </a:r>
            <a:r>
              <a:rPr lang="zh-CN" altLang="en-US" sz="3200" dirty="0"/>
              <a:t>在金属条中的传递</a:t>
            </a:r>
          </a:p>
          <a:p>
            <a:endParaRPr lang="en-US" altLang="zh-CN" sz="2000" dirty="0" smtClean="0"/>
          </a:p>
          <a:p>
            <a:r>
              <a:rPr lang="zh-CN" altLang="en-US" sz="2000" dirty="0" smtClean="0"/>
              <a:t>实验</a:t>
            </a:r>
            <a:r>
              <a:rPr lang="zh-CN" altLang="en-US" sz="2000" dirty="0"/>
              <a:t>目的：能看到热在金属条中的传递</a:t>
            </a:r>
          </a:p>
          <a:p>
            <a:r>
              <a:rPr lang="zh-CN" altLang="en-US" sz="2000" dirty="0"/>
              <a:t>需要材料：金属条、酒精灯、铁架台、</a:t>
            </a:r>
            <a:r>
              <a:rPr lang="zh-CN" altLang="en-US" sz="2000" dirty="0" smtClean="0"/>
              <a:t>蜡烛、火柴，湿抹布。</a:t>
            </a:r>
            <a:endParaRPr lang="zh-CN" altLang="en-US" sz="2000" dirty="0"/>
          </a:p>
          <a:p>
            <a:r>
              <a:rPr lang="zh-CN" altLang="en-US" sz="2000" dirty="0"/>
              <a:t>实验方法：</a:t>
            </a:r>
          </a:p>
          <a:p>
            <a:r>
              <a:rPr lang="zh-CN" altLang="en-US" sz="2000" dirty="0"/>
              <a:t>       1.先把金属条固定在铁架台上。</a:t>
            </a:r>
          </a:p>
          <a:p>
            <a:r>
              <a:rPr lang="zh-CN" altLang="en-US" sz="2000" dirty="0"/>
              <a:t>       2.然后把涂有凡士林的火柴粘在金属条上。</a:t>
            </a:r>
          </a:p>
          <a:p>
            <a:r>
              <a:rPr lang="zh-CN" altLang="en-US" sz="2000" dirty="0"/>
              <a:t>       3.用酒精灯给金属条加热，看哪边的火柴先掉下来。</a:t>
            </a:r>
          </a:p>
          <a:p>
            <a:r>
              <a:rPr lang="zh-CN" altLang="en-US" sz="2000" dirty="0"/>
              <a:t>       4.先猜测，然后观察，填好实验记录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      5. </a:t>
            </a:r>
            <a:r>
              <a:rPr lang="zh-CN" altLang="en-US" sz="2000" dirty="0" smtClean="0"/>
              <a:t>同样的方法进行倾斜金属条实验，观察记录。</a:t>
            </a:r>
            <a:endParaRPr lang="zh-CN" altLang="en-US" sz="2000" dirty="0"/>
          </a:p>
          <a:p>
            <a:r>
              <a:rPr lang="zh-CN" altLang="en-US" sz="2000" dirty="0" smtClean="0"/>
              <a:t>       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.</a:t>
            </a:r>
            <a:r>
              <a:rPr lang="zh-CN" altLang="en-US" sz="2000" dirty="0"/>
              <a:t>小组代表汇报交流。</a:t>
            </a:r>
          </a:p>
          <a:p>
            <a:r>
              <a:rPr lang="zh-CN" altLang="en-US" sz="2000" dirty="0"/>
              <a:t>       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.分析归纳，</a:t>
            </a:r>
            <a:r>
              <a:rPr lang="zh-CN" altLang="en-US" sz="2000" dirty="0"/>
              <a:t>得出</a:t>
            </a:r>
            <a:r>
              <a:rPr lang="zh-CN" altLang="en-US" sz="2000" dirty="0" smtClean="0"/>
              <a:t>结论</a:t>
            </a:r>
            <a:r>
              <a:rPr lang="zh-CN" altLang="en-US" sz="2000" dirty="0"/>
              <a:t>。</a:t>
            </a:r>
            <a:endParaRPr lang="zh-CN" altLang="en-US" dirty="0"/>
          </a:p>
          <a:p>
            <a:endParaRPr lang="zh-CN" altLang="en-US" b="1" dirty="0">
              <a:solidFill>
                <a:srgbClr val="FF33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/>
          <a:srcRect l="-52" t="60406" r="73702" b="4815"/>
          <a:stretch/>
        </p:blipFill>
        <p:spPr>
          <a:xfrm>
            <a:off x="7081284" y="3346880"/>
            <a:ext cx="1691602" cy="1276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t="20134" r="72955" b="41426"/>
          <a:stretch/>
        </p:blipFill>
        <p:spPr>
          <a:xfrm>
            <a:off x="7092280" y="1908651"/>
            <a:ext cx="1680606" cy="13099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9286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9552" y="439964"/>
            <a:ext cx="8136904" cy="42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</a:rPr>
              <a:t>温馨</a:t>
            </a:r>
            <a:r>
              <a:rPr lang="zh-CN" altLang="en-US" sz="3600" b="1" dirty="0">
                <a:solidFill>
                  <a:srgbClr val="FFC000"/>
                </a:solidFill>
              </a:rPr>
              <a:t>提示：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FF00"/>
                </a:solidFill>
                <a:latin typeface="+mn-ea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.注意酒精灯的使用方法，不要对着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火焰 吹气、 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说话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   2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.千万不能触摸加热后的金属条，小心烫伤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   3.</a:t>
            </a:r>
            <a:r>
              <a:rPr lang="zh-CN" altLang="zh-CN" sz="2800" b="1" dirty="0" smtClean="0">
                <a:solidFill>
                  <a:schemeClr val="bg1"/>
                </a:solidFill>
                <a:latin typeface="+mn-ea"/>
              </a:rPr>
              <a:t>防止</a:t>
            </a:r>
            <a:r>
              <a:rPr lang="zh-CN" altLang="zh-CN" sz="2800" b="1" dirty="0">
                <a:solidFill>
                  <a:schemeClr val="bg1"/>
                </a:solidFill>
                <a:latin typeface="+mn-ea"/>
              </a:rPr>
              <a:t>蜡烛油烫伤和弄脏</a:t>
            </a:r>
            <a:r>
              <a:rPr lang="zh-CN" altLang="zh-CN" sz="2800" b="1" dirty="0" smtClean="0">
                <a:solidFill>
                  <a:schemeClr val="bg1"/>
                </a:solidFill>
                <a:latin typeface="+mn-ea"/>
              </a:rPr>
              <a:t>桌面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  <a:p>
            <a:endParaRPr lang="zh-CN" altLang="en-US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9833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669"/>
            <a:ext cx="4956275" cy="4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189"/>
          <p:cNvSpPr>
            <a:spLocks noChangeArrowheads="1"/>
          </p:cNvSpPr>
          <p:nvPr/>
        </p:nvSpPr>
        <p:spPr bwMode="auto">
          <a:xfrm>
            <a:off x="1547664" y="2139702"/>
            <a:ext cx="303367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开始试验</a:t>
            </a:r>
            <a:endParaRPr lang="en-US" altLang="zh-CN" sz="44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图片 52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1325960"/>
            <a:ext cx="324803" cy="324803"/>
          </a:xfrm>
          <a:prstGeom prst="rect">
            <a:avLst/>
          </a:prstGeom>
        </p:spPr>
      </p:pic>
      <p:pic>
        <p:nvPicPr>
          <p:cNvPr id="58" name="图片 5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2820156"/>
            <a:ext cx="324803" cy="3248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/>
          <a:srcRect t="20134" r="72955" b="41426"/>
          <a:stretch/>
        </p:blipFill>
        <p:spPr>
          <a:xfrm>
            <a:off x="6069913" y="391697"/>
            <a:ext cx="2586742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/>
          <a:srcRect l="-52" t="60406" r="73702" b="4815"/>
          <a:stretch/>
        </p:blipFill>
        <p:spPr>
          <a:xfrm>
            <a:off x="6070289" y="2569143"/>
            <a:ext cx="2586742" cy="1952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3416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705" y="0"/>
            <a:ext cx="9166705" cy="5220580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>
            <a:grpSpLocks noChangeAspect="1"/>
          </p:cNvGrpSpPr>
          <p:nvPr/>
        </p:nvGrpSpPr>
        <p:grpSpPr bwMode="auto">
          <a:xfrm>
            <a:off x="1180059" y="1102445"/>
            <a:ext cx="4299347" cy="2507456"/>
            <a:chOff x="0" y="0"/>
            <a:chExt cx="3611" cy="2106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611" cy="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153" y="9"/>
              <a:ext cx="3446" cy="45"/>
              <a:chOff x="0" y="0"/>
              <a:chExt cx="3446" cy="45"/>
            </a:xfrm>
          </p:grpSpPr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6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17" y="190"/>
              <a:ext cx="45" cy="1904"/>
              <a:chOff x="0" y="0"/>
              <a:chExt cx="45" cy="1904"/>
            </a:xfrm>
          </p:grpSpPr>
          <p:sp>
            <p:nvSpPr>
              <p:cNvPr id="23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4" name="Rectangl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3" y="2"/>
              <a:ext cx="184" cy="220"/>
              <a:chOff x="0" y="0"/>
              <a:chExt cx="184" cy="220"/>
            </a:xfrm>
          </p:grpSpPr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solidFill>
                <a:srgbClr val="000000"/>
              </a:solidFill>
              <a:ln w="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153" y="9"/>
              <a:ext cx="3446" cy="45"/>
              <a:chOff x="0" y="0"/>
              <a:chExt cx="3446" cy="45"/>
            </a:xfrm>
          </p:grpSpPr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17" y="190"/>
              <a:ext cx="45" cy="1904"/>
              <a:chOff x="0" y="0"/>
              <a:chExt cx="45" cy="1904"/>
            </a:xfrm>
          </p:grpSpPr>
          <p:sp>
            <p:nvSpPr>
              <p:cNvPr id="17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8" name="Rectangle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14" name="Group 23"/>
            <p:cNvGrpSpPr>
              <a:grpSpLocks/>
            </p:cNvGrpSpPr>
            <p:nvPr/>
          </p:nvGrpSpPr>
          <p:grpSpPr bwMode="auto">
            <a:xfrm>
              <a:off x="3" y="2"/>
              <a:ext cx="184" cy="220"/>
              <a:chOff x="0" y="0"/>
              <a:chExt cx="184" cy="220"/>
            </a:xfrm>
          </p:grpSpPr>
          <p:sp>
            <p:nvSpPr>
              <p:cNvPr id="15" name="Freeform 24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solidFill>
                <a:srgbClr val="000000"/>
              </a:solidFill>
              <a:ln w="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" name="Freeform 25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pic>
        <p:nvPicPr>
          <p:cNvPr id="33" name="Picture 4" descr="55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4664516" y="2058319"/>
            <a:ext cx="1440161" cy="223224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34" name="Picture 5" descr="火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2897" y="1499379"/>
            <a:ext cx="659606" cy="106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4346944" y="1166739"/>
            <a:ext cx="240065" cy="160043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3541502" y="1182715"/>
            <a:ext cx="240065" cy="160043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2735369" y="1155927"/>
            <a:ext cx="240065" cy="160043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1796298" y="1174727"/>
            <a:ext cx="240065" cy="16004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3744268" y="3261144"/>
            <a:ext cx="240065" cy="160043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2944052" y="3255476"/>
            <a:ext cx="240065" cy="16004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2143837" y="3261145"/>
            <a:ext cx="240065" cy="160043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1238051" y="3267745"/>
            <a:ext cx="240065" cy="160043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83968" y="1139950"/>
            <a:ext cx="118115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621808" y="1146823"/>
            <a:ext cx="831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452888" y="1146823"/>
            <a:ext cx="83108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463654" y="1146823"/>
            <a:ext cx="115815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5" name="Rectangle 189"/>
          <p:cNvSpPr>
            <a:spLocks noChangeArrowheads="1"/>
          </p:cNvSpPr>
          <p:nvPr/>
        </p:nvSpPr>
        <p:spPr bwMode="auto">
          <a:xfrm>
            <a:off x="-22705" y="129674"/>
            <a:ext cx="465549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条传热实验一</a:t>
            </a:r>
            <a:endParaRPr lang="en-US" altLang="zh-CN" sz="44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335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2.59259E-6 L 0.00382 0.4117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-3.82716E-6 L 0.00382 0.4117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3.08642E-6 L 0.00382 0.4117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6.17284E-7 L 0.00382 0.41173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64" y="-172896"/>
            <a:ext cx="9136923" cy="5220580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>
            <a:grpSpLocks noChangeAspect="1"/>
          </p:cNvGrpSpPr>
          <p:nvPr/>
        </p:nvGrpSpPr>
        <p:grpSpPr bwMode="auto">
          <a:xfrm rot="20300116">
            <a:off x="876657" y="1186066"/>
            <a:ext cx="4982766" cy="2507456"/>
            <a:chOff x="0" y="0"/>
            <a:chExt cx="4185" cy="2106"/>
          </a:xfrm>
        </p:grpSpPr>
        <p:sp>
          <p:nvSpPr>
            <p:cNvPr id="8" name="AutoShape 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611" cy="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210" y="27"/>
              <a:ext cx="3975" cy="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57" y="16"/>
              <a:ext cx="190" cy="221"/>
              <a:chOff x="54" y="14"/>
              <a:chExt cx="190" cy="221"/>
            </a:xfrm>
          </p:grpSpPr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60" y="15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solidFill>
                <a:srgbClr val="000000"/>
              </a:solidFill>
              <a:ln w="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4" y="14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pic>
        <p:nvPicPr>
          <p:cNvPr id="33" name="Picture 4" descr="55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4366037" y="1447498"/>
            <a:ext cx="1440161" cy="223224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34" name="Picture 5" descr="火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7141" y="941621"/>
            <a:ext cx="659606" cy="106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3719734" y="969192"/>
            <a:ext cx="228921" cy="152613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2773396" y="1314043"/>
            <a:ext cx="240065" cy="160043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1907479" y="1694804"/>
            <a:ext cx="240065" cy="160043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1077285" y="2025062"/>
            <a:ext cx="240065" cy="16004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3180861" y="3939234"/>
            <a:ext cx="240065" cy="160043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2268555" y="3939234"/>
            <a:ext cx="240065" cy="16004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1527823" y="3944588"/>
            <a:ext cx="240065" cy="160043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5400000">
            <a:off x="768895" y="3962611"/>
            <a:ext cx="240065" cy="160043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3607734" y="404387"/>
            <a:ext cx="1645381" cy="64425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1009667" y="1815753"/>
            <a:ext cx="684861" cy="2768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2690595" y="1053854"/>
            <a:ext cx="923279" cy="3600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1692047" y="1413894"/>
            <a:ext cx="1015379" cy="40185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5" name="Rectangle 189"/>
          <p:cNvSpPr>
            <a:spLocks noChangeArrowheads="1"/>
          </p:cNvSpPr>
          <p:nvPr/>
        </p:nvSpPr>
        <p:spPr bwMode="auto">
          <a:xfrm>
            <a:off x="294739" y="-102083"/>
            <a:ext cx="46554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0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en-US" sz="40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条传热实验二</a:t>
            </a:r>
            <a:endParaRPr lang="en-US" altLang="zh-CN" sz="40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2596" y="2357569"/>
            <a:ext cx="9837" cy="2365725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933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60494E-6 L 0.00382 0.41173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6 -0.06451 L -0.04879 0.3472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0.00382 0.41172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5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71605E-6 L 0.00382 0.41173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05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4840" y="-740618"/>
            <a:ext cx="5760640" cy="5144951"/>
          </a:xfrm>
          <a:prstGeom prst="rect">
            <a:avLst/>
          </a:prstGeom>
        </p:spPr>
      </p:pic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700563" y="929059"/>
            <a:ext cx="4049833" cy="29577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9" tIns="45715" rIns="91429" bIns="45715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实验结论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金属丝上的火柴棍，从被加热的温度高的一端开始依次掉落。说明热由温度高的部分沿着金属丝向温度低的部分传递。</a:t>
            </a:r>
          </a:p>
          <a:p>
            <a:pPr lvl="0" algn="just">
              <a:lnSpc>
                <a:spcPct val="130000"/>
              </a:lnSpc>
              <a:defRPr/>
            </a:pPr>
            <a:endParaRPr lang="en-US" altLang="zh-CN" sz="14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/>
          <a:srcRect t="20134" r="72955" b="41426"/>
          <a:stretch/>
        </p:blipFill>
        <p:spPr>
          <a:xfrm>
            <a:off x="6069913" y="391697"/>
            <a:ext cx="2586742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/>
          <a:srcRect l="-52" t="60406" r="73702" b="4815"/>
          <a:stretch/>
        </p:blipFill>
        <p:spPr>
          <a:xfrm>
            <a:off x="6070289" y="2569143"/>
            <a:ext cx="2586742" cy="1952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01550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55"/>
          <p:cNvSpPr txBox="1"/>
          <p:nvPr/>
        </p:nvSpPr>
        <p:spPr>
          <a:xfrm>
            <a:off x="539552" y="411510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同学们，你们烧过开水吗？</a:t>
            </a:r>
            <a:endParaRPr lang="zh-CN" altLang="zh-CN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F:\360安全浏览器下载\六一\Nipic_2531170_b95b5e79d8a6cffe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9872" y="2002507"/>
            <a:ext cx="16891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92" t="9526" b="1834"/>
          <a:stretch/>
        </p:blipFill>
        <p:spPr>
          <a:xfrm>
            <a:off x="2987824" y="1334840"/>
            <a:ext cx="3056213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42326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669"/>
            <a:ext cx="4956275" cy="4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189"/>
          <p:cNvSpPr>
            <a:spLocks noChangeArrowheads="1"/>
          </p:cNvSpPr>
          <p:nvPr/>
        </p:nvSpPr>
        <p:spPr bwMode="auto">
          <a:xfrm>
            <a:off x="1547664" y="2139702"/>
            <a:ext cx="303367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开始试验</a:t>
            </a:r>
            <a:endParaRPr lang="en-US" altLang="zh-CN" sz="44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图片 52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1325960"/>
            <a:ext cx="324803" cy="324803"/>
          </a:xfrm>
          <a:prstGeom prst="rect">
            <a:avLst/>
          </a:prstGeom>
        </p:spPr>
      </p:pic>
      <p:pic>
        <p:nvPicPr>
          <p:cNvPr id="58" name="图片 5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2820156"/>
            <a:ext cx="324803" cy="32480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4154" y="329359"/>
            <a:ext cx="2586742" cy="19445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54111" y="2427734"/>
            <a:ext cx="2620355" cy="1952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68190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2291845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614216" y="267494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/>
              <a:t>金属</a:t>
            </a:r>
            <a:r>
              <a:rPr lang="zh-CN" altLang="zh-CN" sz="2800" b="1" dirty="0"/>
              <a:t>传热</a:t>
            </a:r>
            <a:r>
              <a:rPr lang="zh-CN" altLang="zh-CN" sz="2800" b="1" dirty="0" smtClean="0"/>
              <a:t>实验</a:t>
            </a:r>
            <a:r>
              <a:rPr lang="zh-CN" altLang="en-US" sz="2800" b="1" dirty="0" smtClean="0"/>
              <a:t>记录单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3514549"/>
              </p:ext>
            </p:extLst>
          </p:nvPr>
        </p:nvGraphicFramePr>
        <p:xfrm>
          <a:off x="395536" y="915566"/>
          <a:ext cx="7560840" cy="3291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0210"/>
                <a:gridCol w="1782198"/>
                <a:gridCol w="1800200"/>
                <a:gridCol w="2088232"/>
              </a:tblGrid>
              <a:tr h="298832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实验设计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猜测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实验现象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实验结论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从加热点开始，由近及远火柴依次掉落。</a:t>
                      </a:r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观察到从加热点开始，由近及远火柴依次掉落。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dirty="0" smtClean="0">
                          <a:solidFill>
                            <a:srgbClr val="FFC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热由温度高的部分沿着金属丝向温度低的部分传递。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从加热点开始，由近及远火柴依次掉落。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chemeClr val="bg1"/>
                          </a:solidFill>
                        </a:rPr>
                        <a:t>观察到从加热点开始，由近及远火柴依次掉落。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200" dirty="0" smtClean="0">
                          <a:solidFill>
                            <a:srgbClr val="FFC000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热由温度高的部位沿着金属丝向温度低的部位传递，不受金属丝位置的影响。</a:t>
                      </a:r>
                      <a:endParaRPr lang="zh-CN" altLang="zh-CN" sz="1800" b="1" dirty="0" smtClean="0">
                        <a:solidFill>
                          <a:srgbClr val="FFC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/>
          <a:srcRect t="20134" r="72955" b="41426"/>
          <a:stretch/>
        </p:blipFill>
        <p:spPr>
          <a:xfrm>
            <a:off x="395536" y="1275606"/>
            <a:ext cx="1872208" cy="14568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676" y="2787774"/>
            <a:ext cx="1879068" cy="1440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83528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4" y="555526"/>
            <a:ext cx="69847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实验</a:t>
            </a:r>
            <a:r>
              <a:rPr lang="zh-CN" altLang="en-US" sz="3200" dirty="0"/>
              <a:t>二</a:t>
            </a:r>
            <a:r>
              <a:rPr lang="zh-CN" altLang="en-US" sz="3200" dirty="0" smtClean="0"/>
              <a:t>：</a:t>
            </a:r>
            <a:r>
              <a:rPr lang="zh-CN" altLang="en-US" sz="3200" dirty="0"/>
              <a:t>热在金属片中的传递</a:t>
            </a:r>
          </a:p>
          <a:p>
            <a:endParaRPr lang="zh-CN" altLang="en-US" dirty="0"/>
          </a:p>
          <a:p>
            <a:endParaRPr lang="zh-CN" altLang="en-US" dirty="0"/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C000"/>
                </a:solidFill>
              </a:rPr>
              <a:t>温馨提示：</a:t>
            </a:r>
            <a:endParaRPr lang="zh-CN" altLang="en-US" sz="2000" b="1" dirty="0">
              <a:solidFill>
                <a:srgbClr val="FFC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/>
              <a:t>     </a:t>
            </a:r>
            <a:r>
              <a:rPr lang="zh-CN" altLang="zh-CN" sz="2000" b="1" dirty="0"/>
              <a:t>1.</a:t>
            </a:r>
            <a:r>
              <a:rPr lang="zh-CN" altLang="en-US" sz="2000" b="1" dirty="0"/>
              <a:t>把涂有蜡的一面朝上。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/>
              <a:t>     </a:t>
            </a:r>
            <a:r>
              <a:rPr lang="zh-CN" altLang="zh-CN" sz="2000" b="1" dirty="0"/>
              <a:t>2.</a:t>
            </a:r>
            <a:r>
              <a:rPr lang="zh-CN" altLang="en-US" sz="2000" b="1" dirty="0"/>
              <a:t>铁片加热时，铁片尽量保持水平。结束后，平</a:t>
            </a:r>
            <a:r>
              <a:rPr lang="zh-CN" altLang="en-US" sz="2000" b="1" dirty="0" smtClean="0"/>
              <a:t>放在</a:t>
            </a:r>
            <a:r>
              <a:rPr lang="zh-CN" altLang="en-US" sz="2000" b="1" dirty="0"/>
              <a:t>纸</a:t>
            </a:r>
            <a:r>
              <a:rPr lang="zh-CN" altLang="en-US" sz="2000" b="1" dirty="0" smtClean="0"/>
              <a:t>上</a:t>
            </a:r>
            <a:endParaRPr lang="en-US" altLang="zh-CN" sz="2000" b="1" dirty="0" smtClean="0"/>
          </a:p>
          <a:p>
            <a:pPr>
              <a:lnSpc>
                <a:spcPct val="15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冷却</a:t>
            </a:r>
            <a:r>
              <a:rPr lang="zh-CN" altLang="en-US" sz="2000" b="1" dirty="0"/>
              <a:t>，切勿用手触摸加热后的金属片。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1723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6" y="15466"/>
            <a:ext cx="9136923" cy="5220580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968150" y="2356446"/>
            <a:ext cx="1373039" cy="2128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4785" y="1679479"/>
            <a:ext cx="659606" cy="106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64" t="9999" r="18736" b="6000"/>
          <a:stretch/>
        </p:blipFill>
        <p:spPr>
          <a:xfrm>
            <a:off x="2341026" y="1707654"/>
            <a:ext cx="2016225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654669" y="1084041"/>
            <a:ext cx="3186113" cy="1134665"/>
          </a:xfrm>
          <a:prstGeom prst="ellipse">
            <a:avLst/>
          </a:prstGeom>
          <a:solidFill>
            <a:schemeClr val="bg2"/>
          </a:solidFill>
          <a:ln w="9525" cap="rnd" cmpd="sng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1654669" y="1084041"/>
            <a:ext cx="3186113" cy="1134665"/>
          </a:xfrm>
          <a:prstGeom prst="ellipse">
            <a:avLst/>
          </a:prstGeom>
          <a:gradFill rotWithShape="1">
            <a:gsLst>
              <a:gs pos="0">
                <a:srgbClr val="FF0000">
                  <a:alpha val="73000"/>
                </a:srgbClr>
              </a:gs>
              <a:gs pos="100000">
                <a:srgbClr val="FF0000">
                  <a:gamma/>
                  <a:shade val="63529"/>
                  <a:invGamma/>
                </a:srgbClr>
              </a:gs>
            </a:gsLst>
            <a:lin ang="0" scaled="1"/>
          </a:gradFill>
          <a:ln w="9525" cmpd="sng">
            <a:solidFill>
              <a:srgbClr val="EAE2B4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9" name="Rectangle 189"/>
          <p:cNvSpPr>
            <a:spLocks noChangeArrowheads="1"/>
          </p:cNvSpPr>
          <p:nvPr/>
        </p:nvSpPr>
        <p:spPr bwMode="auto">
          <a:xfrm>
            <a:off x="205997" y="15466"/>
            <a:ext cx="46554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0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en-US" sz="40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片</a:t>
            </a:r>
            <a:r>
              <a:rPr lang="zh-CN" altLang="en-US" sz="40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传热实验</a:t>
            </a:r>
            <a:endParaRPr lang="en-US" altLang="zh-CN" sz="40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36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6" y="15466"/>
            <a:ext cx="9136923" cy="5220580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2561205" y="2562199"/>
            <a:ext cx="1373039" cy="2128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7921" y="2000335"/>
            <a:ext cx="659606" cy="106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64" t="9999" r="18736" b="6000"/>
          <a:stretch/>
        </p:blipFill>
        <p:spPr>
          <a:xfrm>
            <a:off x="2341026" y="1707654"/>
            <a:ext cx="2016225" cy="30243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654669" y="1084041"/>
            <a:ext cx="3186113" cy="1134665"/>
          </a:xfrm>
          <a:prstGeom prst="ellipse">
            <a:avLst/>
          </a:prstGeom>
          <a:solidFill>
            <a:schemeClr val="bg2"/>
          </a:solidFill>
          <a:ln w="9525" cap="rnd" cmpd="sng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9" name="Rectangle 189"/>
          <p:cNvSpPr>
            <a:spLocks noChangeArrowheads="1"/>
          </p:cNvSpPr>
          <p:nvPr/>
        </p:nvSpPr>
        <p:spPr bwMode="auto">
          <a:xfrm>
            <a:off x="323528" y="0"/>
            <a:ext cx="46554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0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en-US" sz="40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片</a:t>
            </a:r>
            <a:r>
              <a:rPr lang="zh-CN" altLang="en-US" sz="40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传热实验</a:t>
            </a:r>
            <a:endParaRPr lang="en-US" altLang="zh-CN" sz="40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654667" y="1093242"/>
            <a:ext cx="3186113" cy="1134665"/>
          </a:xfrm>
          <a:prstGeom prst="ellipse">
            <a:avLst/>
          </a:prstGeom>
          <a:gradFill rotWithShape="1">
            <a:gsLst>
              <a:gs pos="0">
                <a:srgbClr val="FF0000">
                  <a:alpha val="73000"/>
                </a:srgbClr>
              </a:gs>
              <a:gs pos="100000">
                <a:srgbClr val="FF0000">
                  <a:gamma/>
                  <a:shade val="63529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 cmpd="sng">
            <a:solidFill>
              <a:srgbClr val="EAE2B4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31429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8520" y="-740618"/>
            <a:ext cx="6046882" cy="5400600"/>
          </a:xfrm>
          <a:prstGeom prst="rect">
            <a:avLst/>
          </a:prstGeom>
        </p:spPr>
      </p:pic>
      <p:sp>
        <p:nvSpPr>
          <p:cNvPr id="58" name="Text Box 18"/>
          <p:cNvSpPr txBox="1">
            <a:spLocks noChangeArrowheads="1"/>
          </p:cNvSpPr>
          <p:nvPr/>
        </p:nvSpPr>
        <p:spPr bwMode="auto">
          <a:xfrm>
            <a:off x="700563" y="929059"/>
            <a:ext cx="4303485" cy="31085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9" tIns="45715" rIns="91429" bIns="45715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实验结论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金属片上的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蜡从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被加热的温度高的部分开始融化，之后，随着热的传递，周围的</a:t>
            </a:r>
            <a:r>
              <a:rPr lang="zh-CN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蜡也</a:t>
            </a:r>
            <a:r>
              <a:rPr lang="zh-CN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逐渐融化。说明热从金属片温度高的部分向温度低的部分传递。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4154" y="329359"/>
            <a:ext cx="2586742" cy="19445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54111" y="2427734"/>
            <a:ext cx="2620355" cy="19522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9396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7705" y="2244021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2051720" y="378434"/>
            <a:ext cx="6552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/>
              <a:t>金属</a:t>
            </a:r>
            <a:r>
              <a:rPr lang="zh-CN" altLang="en-US" sz="2800" b="1" dirty="0" smtClean="0"/>
              <a:t>片</a:t>
            </a:r>
            <a:r>
              <a:rPr lang="zh-CN" altLang="zh-CN" sz="2800" b="1" dirty="0" smtClean="0"/>
              <a:t>传热实验</a:t>
            </a:r>
            <a:r>
              <a:rPr lang="zh-CN" altLang="en-US" sz="2800" b="1" dirty="0" smtClean="0"/>
              <a:t>记录单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8427872"/>
              </p:ext>
            </p:extLst>
          </p:nvPr>
        </p:nvGraphicFramePr>
        <p:xfrm>
          <a:off x="827584" y="1131590"/>
          <a:ext cx="6336704" cy="3571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4176"/>
                <a:gridCol w="1584176"/>
                <a:gridCol w="1584176"/>
                <a:gridCol w="1584176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实验设计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猜测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实验现象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实验结论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金属片蜡油从加热点开始向四周融化。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观察到</a:t>
                      </a:r>
                      <a:r>
                        <a:rPr lang="zh-CN" altLang="zh-CN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金属片上的蜡</a:t>
                      </a: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油</a:t>
                      </a:r>
                      <a:r>
                        <a:rPr lang="zh-CN" altLang="zh-CN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从被加热的温度高的部分开始融化</a:t>
                      </a: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，然后四周融化。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热从金属片温度高的部分向温度低的部分传递。</a:t>
                      </a: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ysClr val="windowText" lastClr="000000"/>
                          </a:solidFill>
                        </a:rPr>
                        <a:t>金属片蜡油从加热点开始向四周融化。</a:t>
                      </a:r>
                      <a:endParaRPr lang="en-US" altLang="zh-CN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观察到</a:t>
                      </a:r>
                      <a:r>
                        <a:rPr lang="zh-CN" altLang="zh-CN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金属片上的蜡</a:t>
                      </a: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油</a:t>
                      </a:r>
                      <a:r>
                        <a:rPr lang="zh-CN" altLang="zh-CN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从被加热的温度高的部分开始融化</a:t>
                      </a:r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，周围扩散。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热从金属片温度高的部分向温度低的部分传递。</a:t>
                      </a:r>
                    </a:p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1866" y="3291830"/>
            <a:ext cx="1574373" cy="1296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1866" y="1707654"/>
            <a:ext cx="1516647" cy="1375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7251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186" y="-46667"/>
            <a:ext cx="9191982" cy="5220580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4501" y="2586176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461715" y="3874814"/>
            <a:ext cx="738200" cy="1144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254" y="3341846"/>
            <a:ext cx="489828" cy="79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5084651" y="2936082"/>
            <a:ext cx="2063478" cy="800922"/>
          </a:xfrm>
          <a:prstGeom prst="ellipse">
            <a:avLst/>
          </a:prstGeom>
          <a:solidFill>
            <a:schemeClr val="bg2"/>
          </a:solidFill>
          <a:ln w="9525" cap="rnd" cmpd="sng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9" name="Rectangle 189"/>
          <p:cNvSpPr>
            <a:spLocks noChangeArrowheads="1"/>
          </p:cNvSpPr>
          <p:nvPr/>
        </p:nvSpPr>
        <p:spPr bwMode="auto">
          <a:xfrm>
            <a:off x="354442" y="2073609"/>
            <a:ext cx="54467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36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金属传热实验归纳总结</a:t>
            </a:r>
            <a:endParaRPr lang="en-US" altLang="zh-CN" sz="36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64" t="9999" r="18736" b="6000"/>
          <a:stretch/>
        </p:blipFill>
        <p:spPr>
          <a:xfrm>
            <a:off x="1301888" y="3293603"/>
            <a:ext cx="1158768" cy="173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5772287" y="3911510"/>
            <a:ext cx="738200" cy="1144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713522" y="2931534"/>
            <a:ext cx="2218176" cy="786486"/>
          </a:xfrm>
          <a:prstGeom prst="ellipse">
            <a:avLst/>
          </a:prstGeom>
          <a:solidFill>
            <a:schemeClr val="bg2"/>
          </a:solidFill>
          <a:ln w="9525" cap="rnd" cmpd="sng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auto">
          <a:xfrm>
            <a:off x="716683" y="2907627"/>
            <a:ext cx="2233970" cy="829377"/>
          </a:xfrm>
          <a:prstGeom prst="ellipse">
            <a:avLst/>
          </a:prstGeom>
          <a:gradFill rotWithShape="1">
            <a:gsLst>
              <a:gs pos="0">
                <a:srgbClr val="FF0000">
                  <a:alpha val="73000"/>
                </a:srgbClr>
              </a:gs>
              <a:gs pos="100000">
                <a:srgbClr val="FF0000">
                  <a:gamma/>
                  <a:shade val="63529"/>
                  <a:invGamma/>
                </a:srgbClr>
              </a:gs>
            </a:gsLst>
            <a:lin ang="0" scaled="1"/>
          </a:gradFill>
          <a:ln w="9525" cmpd="sng">
            <a:solidFill>
              <a:srgbClr val="EAE2B4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pic>
        <p:nvPicPr>
          <p:cNvPr id="2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1158" y="3440317"/>
            <a:ext cx="489828" cy="79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64" t="9999" r="18736" b="6000"/>
          <a:stretch/>
        </p:blipFill>
        <p:spPr>
          <a:xfrm>
            <a:off x="5620174" y="3337314"/>
            <a:ext cx="1158768" cy="173815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5079756" y="2919513"/>
            <a:ext cx="2068373" cy="825135"/>
          </a:xfrm>
          <a:prstGeom prst="ellipse">
            <a:avLst/>
          </a:prstGeom>
          <a:gradFill rotWithShape="1">
            <a:gsLst>
              <a:gs pos="0">
                <a:srgbClr val="FF0000">
                  <a:alpha val="73000"/>
                </a:srgbClr>
              </a:gs>
              <a:gs pos="100000">
                <a:srgbClr val="FF0000">
                  <a:gamma/>
                  <a:shade val="63529"/>
                  <a:invGamma/>
                </a:srgbClr>
              </a:gs>
            </a:gsLst>
            <a:lin ang="0" scaled="1"/>
          </a:gradFill>
          <a:ln w="9525" cmpd="sng">
            <a:solidFill>
              <a:srgbClr val="EAE2B4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grpSp>
        <p:nvGrpSpPr>
          <p:cNvPr id="11" name="Group 87"/>
          <p:cNvGrpSpPr>
            <a:grpSpLocks/>
          </p:cNvGrpSpPr>
          <p:nvPr/>
        </p:nvGrpSpPr>
        <p:grpSpPr bwMode="auto">
          <a:xfrm>
            <a:off x="745539" y="2993869"/>
            <a:ext cx="1500139" cy="720737"/>
            <a:chOff x="0" y="0"/>
            <a:chExt cx="499" cy="409"/>
          </a:xfrm>
        </p:grpSpPr>
        <p:sp>
          <p:nvSpPr>
            <p:cNvPr id="12" name="Line 88"/>
            <p:cNvSpPr>
              <a:spLocks noChangeShapeType="1"/>
            </p:cNvSpPr>
            <p:nvPr/>
          </p:nvSpPr>
          <p:spPr bwMode="auto">
            <a:xfrm flipV="1">
              <a:off x="46" y="0"/>
              <a:ext cx="453" cy="227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" name="Line 89"/>
            <p:cNvSpPr>
              <a:spLocks noChangeShapeType="1"/>
            </p:cNvSpPr>
            <p:nvPr/>
          </p:nvSpPr>
          <p:spPr bwMode="auto">
            <a:xfrm>
              <a:off x="0" y="227"/>
              <a:ext cx="499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4" name="Line 90"/>
            <p:cNvSpPr>
              <a:spLocks noChangeShapeType="1"/>
            </p:cNvSpPr>
            <p:nvPr/>
          </p:nvSpPr>
          <p:spPr bwMode="auto">
            <a:xfrm>
              <a:off x="46" y="227"/>
              <a:ext cx="363" cy="182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9" name="Group 131"/>
          <p:cNvGrpSpPr>
            <a:grpSpLocks/>
          </p:cNvGrpSpPr>
          <p:nvPr/>
        </p:nvGrpSpPr>
        <p:grpSpPr bwMode="auto">
          <a:xfrm>
            <a:off x="5353803" y="2907627"/>
            <a:ext cx="1399942" cy="863600"/>
            <a:chOff x="2245" y="527"/>
            <a:chExt cx="726" cy="544"/>
          </a:xfrm>
        </p:grpSpPr>
        <p:sp>
          <p:nvSpPr>
            <p:cNvPr id="30" name="Line 127"/>
            <p:cNvSpPr>
              <a:spLocks noChangeShapeType="1"/>
            </p:cNvSpPr>
            <p:nvPr/>
          </p:nvSpPr>
          <p:spPr bwMode="auto">
            <a:xfrm flipH="1">
              <a:off x="2245" y="799"/>
              <a:ext cx="3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128"/>
            <p:cNvSpPr>
              <a:spLocks noChangeShapeType="1"/>
            </p:cNvSpPr>
            <p:nvPr/>
          </p:nvSpPr>
          <p:spPr bwMode="auto">
            <a:xfrm flipH="1">
              <a:off x="2517" y="799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29"/>
            <p:cNvSpPr>
              <a:spLocks noChangeShapeType="1"/>
            </p:cNvSpPr>
            <p:nvPr/>
          </p:nvSpPr>
          <p:spPr bwMode="auto">
            <a:xfrm flipV="1">
              <a:off x="2608" y="527"/>
              <a:ext cx="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130"/>
            <p:cNvSpPr>
              <a:spLocks noChangeShapeType="1"/>
            </p:cNvSpPr>
            <p:nvPr/>
          </p:nvSpPr>
          <p:spPr bwMode="auto">
            <a:xfrm>
              <a:off x="2608" y="799"/>
              <a:ext cx="36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8" name="Group 6"/>
          <p:cNvGrpSpPr>
            <a:grpSpLocks noChangeAspect="1"/>
          </p:cNvGrpSpPr>
          <p:nvPr/>
        </p:nvGrpSpPr>
        <p:grpSpPr bwMode="auto">
          <a:xfrm>
            <a:off x="209485" y="515060"/>
            <a:ext cx="3437788" cy="2004979"/>
            <a:chOff x="0" y="0"/>
            <a:chExt cx="3611" cy="2106"/>
          </a:xfrm>
        </p:grpSpPr>
        <p:sp>
          <p:nvSpPr>
            <p:cNvPr id="79" name="AutoShape 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611" cy="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80" name="Group 8"/>
            <p:cNvGrpSpPr>
              <a:grpSpLocks/>
            </p:cNvGrpSpPr>
            <p:nvPr/>
          </p:nvGrpSpPr>
          <p:grpSpPr bwMode="auto">
            <a:xfrm>
              <a:off x="153" y="9"/>
              <a:ext cx="3446" cy="45"/>
              <a:chOff x="0" y="0"/>
              <a:chExt cx="3446" cy="45"/>
            </a:xfrm>
          </p:grpSpPr>
          <p:sp>
            <p:nvSpPr>
              <p:cNvPr id="96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7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1" name="Group 11"/>
            <p:cNvGrpSpPr>
              <a:grpSpLocks/>
            </p:cNvGrpSpPr>
            <p:nvPr/>
          </p:nvGrpSpPr>
          <p:grpSpPr bwMode="auto">
            <a:xfrm>
              <a:off x="17" y="190"/>
              <a:ext cx="45" cy="1904"/>
              <a:chOff x="0" y="0"/>
              <a:chExt cx="45" cy="1904"/>
            </a:xfrm>
          </p:grpSpPr>
          <p:sp>
            <p:nvSpPr>
              <p:cNvPr id="94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5" name="Rectangle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2" name="Group 14"/>
            <p:cNvGrpSpPr>
              <a:grpSpLocks/>
            </p:cNvGrpSpPr>
            <p:nvPr/>
          </p:nvGrpSpPr>
          <p:grpSpPr bwMode="auto">
            <a:xfrm>
              <a:off x="3" y="2"/>
              <a:ext cx="184" cy="220"/>
              <a:chOff x="0" y="0"/>
              <a:chExt cx="184" cy="220"/>
            </a:xfrm>
          </p:grpSpPr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solidFill>
                <a:srgbClr val="000000"/>
              </a:solidFill>
              <a:ln w="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3" name="Group 17"/>
            <p:cNvGrpSpPr>
              <a:grpSpLocks/>
            </p:cNvGrpSpPr>
            <p:nvPr/>
          </p:nvGrpSpPr>
          <p:grpSpPr bwMode="auto">
            <a:xfrm>
              <a:off x="153" y="9"/>
              <a:ext cx="3446" cy="45"/>
              <a:chOff x="0" y="0"/>
              <a:chExt cx="3446" cy="45"/>
            </a:xfrm>
          </p:grpSpPr>
          <p:sp>
            <p:nvSpPr>
              <p:cNvPr id="90" name="Rectangl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1" name="Rectangle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46" cy="45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4" name="Group 20"/>
            <p:cNvGrpSpPr>
              <a:grpSpLocks/>
            </p:cNvGrpSpPr>
            <p:nvPr/>
          </p:nvGrpSpPr>
          <p:grpSpPr bwMode="auto">
            <a:xfrm>
              <a:off x="17" y="190"/>
              <a:ext cx="45" cy="1904"/>
              <a:chOff x="0" y="0"/>
              <a:chExt cx="45" cy="1904"/>
            </a:xfrm>
          </p:grpSpPr>
          <p:sp>
            <p:nvSpPr>
              <p:cNvPr id="88" name="Rectangle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9" name="Rectangle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5" cy="1904"/>
              </a:xfrm>
              <a:prstGeom prst="rect">
                <a:avLst/>
              </a:prstGeom>
              <a:noFill/>
              <a:ln w="9525" cap="rnd" cmpd="sng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grpSp>
          <p:nvGrpSpPr>
            <p:cNvPr id="85" name="Group 23"/>
            <p:cNvGrpSpPr>
              <a:grpSpLocks/>
            </p:cNvGrpSpPr>
            <p:nvPr/>
          </p:nvGrpSpPr>
          <p:grpSpPr bwMode="auto">
            <a:xfrm>
              <a:off x="3" y="2"/>
              <a:ext cx="184" cy="220"/>
              <a:chOff x="0" y="0"/>
              <a:chExt cx="184" cy="220"/>
            </a:xfrm>
          </p:grpSpPr>
          <p:sp>
            <p:nvSpPr>
              <p:cNvPr id="86" name="Freeform 24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solidFill>
                <a:srgbClr val="000000"/>
              </a:solidFill>
              <a:ln w="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7" name="Freeform 25"/>
              <p:cNvSpPr>
                <a:spLocks/>
              </p:cNvSpPr>
              <p:nvPr/>
            </p:nvSpPr>
            <p:spPr bwMode="auto">
              <a:xfrm>
                <a:off x="0" y="0"/>
                <a:ext cx="184" cy="220"/>
              </a:xfrm>
              <a:custGeom>
                <a:avLst/>
                <a:gdLst>
                  <a:gd name="T0" fmla="*/ 574 w 1533"/>
                  <a:gd name="T1" fmla="*/ 1600 h 1834"/>
                  <a:gd name="T2" fmla="*/ 629 w 1533"/>
                  <a:gd name="T3" fmla="*/ 787 h 1834"/>
                  <a:gd name="T4" fmla="*/ 1397 w 1533"/>
                  <a:gd name="T5" fmla="*/ 514 h 1834"/>
                  <a:gd name="T6" fmla="*/ 1533 w 1533"/>
                  <a:gd name="T7" fmla="*/ 128 h 1834"/>
                  <a:gd name="T8" fmla="*/ 326 w 1533"/>
                  <a:gd name="T9" fmla="*/ 557 h 1834"/>
                  <a:gd name="T10" fmla="*/ 239 w 1533"/>
                  <a:gd name="T11" fmla="*/ 1834 h 1834"/>
                  <a:gd name="T12" fmla="*/ 574 w 1533"/>
                  <a:gd name="T13" fmla="*/ 160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3" h="1834">
                    <a:moveTo>
                      <a:pt x="574" y="1600"/>
                    </a:moveTo>
                    <a:cubicBezTo>
                      <a:pt x="421" y="1358"/>
                      <a:pt x="443" y="1031"/>
                      <a:pt x="629" y="787"/>
                    </a:cubicBezTo>
                    <a:cubicBezTo>
                      <a:pt x="815" y="542"/>
                      <a:pt x="1123" y="432"/>
                      <a:pt x="1397" y="514"/>
                    </a:cubicBezTo>
                    <a:lnTo>
                      <a:pt x="1533" y="128"/>
                    </a:lnTo>
                    <a:cubicBezTo>
                      <a:pt x="1102" y="0"/>
                      <a:pt x="618" y="172"/>
                      <a:pt x="326" y="557"/>
                    </a:cubicBezTo>
                    <a:cubicBezTo>
                      <a:pt x="35" y="941"/>
                      <a:pt x="0" y="1454"/>
                      <a:pt x="239" y="1834"/>
                    </a:cubicBezTo>
                    <a:lnTo>
                      <a:pt x="574" y="16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692266" y="539606"/>
            <a:ext cx="183970" cy="1226466"/>
          </a:xfrm>
          <a:prstGeom prst="rect">
            <a:avLst/>
          </a:prstGeom>
        </p:spPr>
      </p:pic>
      <p:cxnSp>
        <p:nvCxnSpPr>
          <p:cNvPr id="107" name="直接连接符 106"/>
          <p:cNvCxnSpPr/>
          <p:nvPr/>
        </p:nvCxnSpPr>
        <p:spPr>
          <a:xfrm>
            <a:off x="316380" y="527869"/>
            <a:ext cx="3388759" cy="113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1279124" y="573133"/>
            <a:ext cx="183970" cy="1226466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1840324" y="580787"/>
            <a:ext cx="183970" cy="1226466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2511494" y="573134"/>
            <a:ext cx="183970" cy="1226466"/>
          </a:xfrm>
          <a:prstGeom prst="rect">
            <a:avLst/>
          </a:prstGeom>
        </p:spPr>
      </p:pic>
      <p:pic>
        <p:nvPicPr>
          <p:cNvPr id="15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3154306" y="874897"/>
            <a:ext cx="738200" cy="1144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15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3177" y="403704"/>
            <a:ext cx="489828" cy="79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7" name="Group 6"/>
          <p:cNvGrpSpPr>
            <a:grpSpLocks noChangeAspect="1"/>
          </p:cNvGrpSpPr>
          <p:nvPr/>
        </p:nvGrpSpPr>
        <p:grpSpPr bwMode="auto">
          <a:xfrm rot="20300116">
            <a:off x="5766863" y="555903"/>
            <a:ext cx="2657452" cy="4060543"/>
            <a:chOff x="-245" y="0"/>
            <a:chExt cx="4394" cy="2106"/>
          </a:xfrm>
        </p:grpSpPr>
        <p:sp>
          <p:nvSpPr>
            <p:cNvPr id="178" name="AutoShape 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611" cy="2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9" name="Rectangle 9"/>
            <p:cNvSpPr>
              <a:spLocks noChangeArrowheads="1"/>
            </p:cNvSpPr>
            <p:nvPr/>
          </p:nvSpPr>
          <p:spPr bwMode="auto">
            <a:xfrm>
              <a:off x="174" y="36"/>
              <a:ext cx="3975" cy="3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80" name="Freeform 15"/>
            <p:cNvSpPr>
              <a:spLocks/>
            </p:cNvSpPr>
            <p:nvPr/>
          </p:nvSpPr>
          <p:spPr bwMode="auto">
            <a:xfrm>
              <a:off x="-245" y="17"/>
              <a:ext cx="446" cy="220"/>
            </a:xfrm>
            <a:custGeom>
              <a:avLst/>
              <a:gdLst>
                <a:gd name="T0" fmla="*/ 574 w 1533"/>
                <a:gd name="T1" fmla="*/ 1600 h 1834"/>
                <a:gd name="T2" fmla="*/ 629 w 1533"/>
                <a:gd name="T3" fmla="*/ 787 h 1834"/>
                <a:gd name="T4" fmla="*/ 1397 w 1533"/>
                <a:gd name="T5" fmla="*/ 514 h 1834"/>
                <a:gd name="T6" fmla="*/ 1533 w 1533"/>
                <a:gd name="T7" fmla="*/ 128 h 1834"/>
                <a:gd name="T8" fmla="*/ 326 w 1533"/>
                <a:gd name="T9" fmla="*/ 557 h 1834"/>
                <a:gd name="T10" fmla="*/ 239 w 1533"/>
                <a:gd name="T11" fmla="*/ 1834 h 1834"/>
                <a:gd name="T12" fmla="*/ 574 w 1533"/>
                <a:gd name="T13" fmla="*/ 160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3" h="1834">
                  <a:moveTo>
                    <a:pt x="574" y="1600"/>
                  </a:moveTo>
                  <a:cubicBezTo>
                    <a:pt x="421" y="1358"/>
                    <a:pt x="443" y="1031"/>
                    <a:pt x="629" y="787"/>
                  </a:cubicBezTo>
                  <a:cubicBezTo>
                    <a:pt x="815" y="542"/>
                    <a:pt x="1123" y="432"/>
                    <a:pt x="1397" y="514"/>
                  </a:cubicBezTo>
                  <a:lnTo>
                    <a:pt x="1533" y="128"/>
                  </a:lnTo>
                  <a:cubicBezTo>
                    <a:pt x="1102" y="0"/>
                    <a:pt x="618" y="172"/>
                    <a:pt x="326" y="557"/>
                  </a:cubicBezTo>
                  <a:cubicBezTo>
                    <a:pt x="35" y="941"/>
                    <a:pt x="0" y="1454"/>
                    <a:pt x="239" y="1834"/>
                  </a:cubicBezTo>
                  <a:lnTo>
                    <a:pt x="574" y="1600"/>
                  </a:lnTo>
                  <a:close/>
                </a:path>
              </a:pathLst>
            </a:custGeom>
            <a:solidFill>
              <a:srgbClr val="000000"/>
            </a:solidFill>
            <a:ln w="635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cxnSp>
        <p:nvCxnSpPr>
          <p:cNvPr id="181" name="直接连接符 180"/>
          <p:cNvCxnSpPr/>
          <p:nvPr/>
        </p:nvCxnSpPr>
        <p:spPr>
          <a:xfrm>
            <a:off x="5308535" y="1527007"/>
            <a:ext cx="25246" cy="1098572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>
            <a:endCxn id="179" idx="3"/>
          </p:cNvCxnSpPr>
          <p:nvPr/>
        </p:nvCxnSpPr>
        <p:spPr>
          <a:xfrm flipV="1">
            <a:off x="5372330" y="304656"/>
            <a:ext cx="2246680" cy="872675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9" name="图片 18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5610604" y="1131405"/>
            <a:ext cx="183970" cy="1226466"/>
          </a:xfrm>
          <a:prstGeom prst="rect">
            <a:avLst/>
          </a:prstGeom>
        </p:spPr>
      </p:pic>
      <p:pic>
        <p:nvPicPr>
          <p:cNvPr id="190" name="图片 189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6050569" y="949406"/>
            <a:ext cx="183970" cy="1226466"/>
          </a:xfrm>
          <a:prstGeom prst="rect">
            <a:avLst/>
          </a:prstGeom>
        </p:spPr>
      </p:pic>
      <p:pic>
        <p:nvPicPr>
          <p:cNvPr id="191" name="图片 19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6510487" y="750815"/>
            <a:ext cx="183970" cy="1226466"/>
          </a:xfrm>
          <a:prstGeom prst="rect">
            <a:avLst/>
          </a:prstGeom>
        </p:spPr>
      </p:pic>
      <p:pic>
        <p:nvPicPr>
          <p:cNvPr id="192" name="图片 191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17" t="2795" r="39694" b="32010"/>
          <a:stretch/>
        </p:blipFill>
        <p:spPr>
          <a:xfrm rot="10800000">
            <a:off x="6948242" y="573134"/>
            <a:ext cx="183970" cy="1226466"/>
          </a:xfrm>
          <a:prstGeom prst="rect">
            <a:avLst/>
          </a:prstGeom>
        </p:spPr>
      </p:pic>
      <p:pic>
        <p:nvPicPr>
          <p:cNvPr id="194" name="Picture 4" descr="55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72" t="8797" r="5014" b="13945"/>
          <a:stretch/>
        </p:blipFill>
        <p:spPr bwMode="auto">
          <a:xfrm>
            <a:off x="7277564" y="701536"/>
            <a:ext cx="738200" cy="114421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195" name="Picture 5" descr="火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6435" y="230343"/>
            <a:ext cx="489828" cy="79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" name="Line 60"/>
          <p:cNvSpPr>
            <a:spLocks noChangeShapeType="1"/>
          </p:cNvSpPr>
          <p:nvPr/>
        </p:nvSpPr>
        <p:spPr bwMode="auto">
          <a:xfrm flipH="1" flipV="1">
            <a:off x="190065" y="255368"/>
            <a:ext cx="3083111" cy="4701"/>
          </a:xfrm>
          <a:prstGeom prst="line">
            <a:avLst/>
          </a:prstGeom>
          <a:noFill/>
          <a:ln w="53975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97" name="Line 60"/>
          <p:cNvSpPr>
            <a:spLocks noChangeShapeType="1"/>
          </p:cNvSpPr>
          <p:nvPr/>
        </p:nvSpPr>
        <p:spPr bwMode="auto">
          <a:xfrm flipH="1">
            <a:off x="5103191" y="114754"/>
            <a:ext cx="2191195" cy="833655"/>
          </a:xfrm>
          <a:prstGeom prst="line">
            <a:avLst/>
          </a:prstGeom>
          <a:noFill/>
          <a:ln w="53975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1522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 animBg="1"/>
      <p:bldP spid="27" grpId="0" animBg="1"/>
      <p:bldP spid="196" grpId="0" animBg="1"/>
      <p:bldP spid="19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未标题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5166" y="691633"/>
            <a:ext cx="1060949" cy="1270253"/>
          </a:xfrm>
          <a:prstGeom prst="rect">
            <a:avLst/>
          </a:prstGeom>
        </p:spPr>
      </p:pic>
      <p:pic>
        <p:nvPicPr>
          <p:cNvPr id="38" name="图片 3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074" y="1703756"/>
            <a:ext cx="1229217" cy="1076565"/>
          </a:xfrm>
          <a:prstGeom prst="rect">
            <a:avLst/>
          </a:prstGeom>
        </p:spPr>
      </p:pic>
      <p:pic>
        <p:nvPicPr>
          <p:cNvPr id="39" name="图片 38" descr="未标题-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74366" y="2542751"/>
            <a:ext cx="1022431" cy="122413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153883" y="881816"/>
            <a:ext cx="4864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我知道了</a:t>
            </a:r>
            <a:r>
              <a:rPr lang="zh-CN" altLang="zh-CN" sz="2000" b="1" dirty="0"/>
              <a:t>物体由于</a:t>
            </a:r>
            <a:r>
              <a:rPr lang="zh-CN" altLang="zh-CN" sz="2000" b="1" dirty="0">
                <a:solidFill>
                  <a:srgbClr val="FF0000"/>
                </a:solidFill>
              </a:rPr>
              <a:t>温度差别</a:t>
            </a:r>
            <a:r>
              <a:rPr lang="zh-CN" altLang="zh-CN" sz="2000" b="1" dirty="0" smtClean="0"/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直接接触</a:t>
            </a:r>
            <a:r>
              <a:rPr lang="zh-CN" altLang="zh-CN" sz="2000" b="1" dirty="0" smtClean="0"/>
              <a:t>会</a:t>
            </a:r>
            <a:r>
              <a:rPr lang="zh-CN" altLang="zh-CN" sz="2000" b="1" dirty="0"/>
              <a:t>发生热的传递</a:t>
            </a:r>
            <a:r>
              <a:rPr lang="zh-CN" altLang="zh-CN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43" name="矩形 42"/>
          <p:cNvSpPr/>
          <p:nvPr/>
        </p:nvSpPr>
        <p:spPr>
          <a:xfrm>
            <a:off x="2196797" y="2780321"/>
            <a:ext cx="47149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</a:rPr>
              <a:t>热</a:t>
            </a:r>
            <a:r>
              <a:rPr lang="zh-CN" altLang="zh-CN" sz="2000" b="1" dirty="0"/>
              <a:t>沿着金属从温度</a:t>
            </a:r>
            <a:r>
              <a:rPr lang="zh-CN" altLang="zh-CN" sz="2000" b="1" dirty="0">
                <a:solidFill>
                  <a:srgbClr val="FF0000"/>
                </a:solidFill>
              </a:rPr>
              <a:t>较高</a:t>
            </a:r>
            <a:r>
              <a:rPr lang="zh-CN" altLang="zh-CN" sz="2000" b="1" dirty="0"/>
              <a:t>的部分传向温度</a:t>
            </a:r>
            <a:r>
              <a:rPr lang="zh-CN" altLang="zh-CN" sz="2000" b="1" dirty="0">
                <a:solidFill>
                  <a:srgbClr val="FF0000"/>
                </a:solidFill>
              </a:rPr>
              <a:t>较低</a:t>
            </a:r>
            <a:r>
              <a:rPr lang="zh-CN" altLang="zh-CN" sz="2000" b="1" dirty="0"/>
              <a:t>的部分，这种热传递的方法叫作</a:t>
            </a:r>
            <a:r>
              <a:rPr lang="zh-CN" altLang="zh-CN" sz="2000" b="1" dirty="0">
                <a:solidFill>
                  <a:srgbClr val="FF0000"/>
                </a:solidFill>
              </a:rPr>
              <a:t>热传导。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61353" y="1627720"/>
            <a:ext cx="4864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/>
              <a:t>在</a:t>
            </a:r>
            <a:r>
              <a:rPr lang="zh-CN" altLang="zh-CN" sz="2000" b="1" dirty="0"/>
              <a:t>给金属加热时</a:t>
            </a:r>
            <a:r>
              <a:rPr lang="zh-CN" altLang="zh-CN" sz="2000" b="1" dirty="0" smtClean="0"/>
              <a:t>，</a:t>
            </a:r>
            <a:r>
              <a:rPr lang="zh-CN" altLang="en-US" sz="2000" b="1" dirty="0"/>
              <a:t>热总是从较</a:t>
            </a:r>
            <a:r>
              <a:rPr lang="zh-CN" altLang="en-US" sz="2000" b="1" dirty="0">
                <a:solidFill>
                  <a:srgbClr val="FF3300"/>
                </a:solidFill>
              </a:rPr>
              <a:t>热</a:t>
            </a:r>
            <a:r>
              <a:rPr lang="zh-CN" altLang="en-US" sz="2000" b="1" dirty="0"/>
              <a:t>的一端传向较</a:t>
            </a:r>
            <a:r>
              <a:rPr lang="zh-CN" altLang="en-US" sz="2000" b="1" dirty="0">
                <a:solidFill>
                  <a:srgbClr val="FF3300"/>
                </a:solidFill>
              </a:rPr>
              <a:t>冷</a:t>
            </a:r>
            <a:r>
              <a:rPr lang="zh-CN" altLang="en-US" sz="2000" b="1" dirty="0"/>
              <a:t>的</a:t>
            </a:r>
            <a:r>
              <a:rPr lang="zh-CN" altLang="en-US" sz="2000" b="1" dirty="0" smtClean="0"/>
              <a:t>一端</a:t>
            </a:r>
            <a:r>
              <a:rPr lang="zh-CN" altLang="en-US" sz="2000" b="1" dirty="0"/>
              <a:t>，</a:t>
            </a:r>
            <a:r>
              <a:rPr lang="zh-CN" altLang="en-US" sz="2000" b="1" dirty="0" smtClean="0"/>
              <a:t>或者</a:t>
            </a:r>
            <a:r>
              <a:rPr lang="zh-CN" altLang="zh-CN" sz="2000" b="1" dirty="0" smtClean="0"/>
              <a:t>沿着</a:t>
            </a:r>
            <a:r>
              <a:rPr lang="zh-CN" altLang="zh-CN" sz="2000" b="1" dirty="0"/>
              <a:t>金属从</a:t>
            </a:r>
            <a:r>
              <a:rPr lang="zh-CN" altLang="zh-CN" sz="2000" b="1" dirty="0">
                <a:solidFill>
                  <a:srgbClr val="FF0000"/>
                </a:solidFill>
              </a:rPr>
              <a:t>温度较高</a:t>
            </a:r>
            <a:r>
              <a:rPr lang="zh-CN" altLang="zh-CN" sz="2000" b="1" dirty="0"/>
              <a:t>部分传向</a:t>
            </a:r>
            <a:r>
              <a:rPr lang="zh-CN" altLang="zh-CN" sz="2000" b="1" dirty="0">
                <a:solidFill>
                  <a:srgbClr val="FF0000"/>
                </a:solidFill>
              </a:rPr>
              <a:t>温度较低</a:t>
            </a:r>
            <a:r>
              <a:rPr lang="zh-CN" altLang="zh-CN" sz="2000" b="1" dirty="0"/>
              <a:t>部分</a:t>
            </a:r>
            <a:r>
              <a:rPr lang="zh-CN" altLang="zh-CN" sz="2000" b="1" dirty="0" smtClean="0"/>
              <a:t>的。</a:t>
            </a:r>
            <a:endParaRPr lang="zh-CN" altLang="zh-CN" sz="2000" b="1" dirty="0"/>
          </a:p>
        </p:txBody>
      </p:sp>
      <p:pic>
        <p:nvPicPr>
          <p:cNvPr id="15362" name="Picture 2" descr="F:\360安全浏览器下载\六一\Nipic_2531170_b95b5e79d8a6cffe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1699" y="1949113"/>
            <a:ext cx="1749425" cy="241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0883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46"/>
          <p:cNvSpPr>
            <a:spLocks noChangeArrowheads="1"/>
          </p:cNvSpPr>
          <p:nvPr/>
        </p:nvSpPr>
        <p:spPr bwMode="auto">
          <a:xfrm>
            <a:off x="1067811" y="3499356"/>
            <a:ext cx="5197028" cy="430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 descr="F:\360安全浏览器下载\六一\Nipic_2531170_b95b5e79d8a6cffe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22711" y="2339634"/>
            <a:ext cx="1499202" cy="235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Box 55"/>
          <p:cNvSpPr txBox="1"/>
          <p:nvPr/>
        </p:nvSpPr>
        <p:spPr>
          <a:xfrm>
            <a:off x="4788024" y="190877"/>
            <a:ext cx="38196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通过以上的实验探究，你能说说，壶是怎样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传热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的吗？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92" t="9526" b="1834"/>
          <a:stretch/>
        </p:blipFill>
        <p:spPr>
          <a:xfrm>
            <a:off x="1259632" y="611442"/>
            <a:ext cx="3056213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08742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2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烧开水视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08520" y="-8127"/>
            <a:ext cx="92525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4196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5612" y="2479073"/>
            <a:ext cx="1821695" cy="1502099"/>
          </a:xfrm>
          <a:prstGeom prst="rect">
            <a:avLst/>
          </a:prstGeom>
        </p:spPr>
      </p:pic>
      <p:grpSp>
        <p:nvGrpSpPr>
          <p:cNvPr id="50" name="Group 156"/>
          <p:cNvGrpSpPr/>
          <p:nvPr/>
        </p:nvGrpSpPr>
        <p:grpSpPr bwMode="auto">
          <a:xfrm>
            <a:off x="4371692" y="372005"/>
            <a:ext cx="2720588" cy="1926861"/>
            <a:chOff x="2113" y="576"/>
            <a:chExt cx="2026" cy="2112"/>
          </a:xfrm>
        </p:grpSpPr>
        <p:pic>
          <p:nvPicPr>
            <p:cNvPr id="51" name="Picture 153" descr="92-0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7864390" flipH="1">
              <a:off x="1657" y="1032"/>
              <a:ext cx="2112" cy="1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6"/>
            <p:cNvSpPr txBox="1"/>
            <p:nvPr/>
          </p:nvSpPr>
          <p:spPr>
            <a:xfrm>
              <a:off x="2859" y="873"/>
              <a:ext cx="1280" cy="5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latin typeface="Arial" panose="020B0604020202020204" pitchFamily="34" charset="0"/>
                </a:defRPr>
              </a:lvl2pPr>
              <a:lvl3pPr marL="1143000" indent="-228600">
                <a:defRPr>
                  <a:latin typeface="Arial" panose="020B0604020202020204" pitchFamily="34" charset="0"/>
                </a:defRPr>
              </a:lvl3pPr>
              <a:lvl4pPr marL="1600200" indent="-228600">
                <a:defRPr>
                  <a:latin typeface="Arial" panose="020B0604020202020204" pitchFamily="34" charset="0"/>
                </a:defRPr>
              </a:lvl4pPr>
              <a:lvl5pPr marL="2057400" indent="-228600">
                <a:defRPr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</a:defRPr>
              </a:lvl9pPr>
            </a:lstStyle>
            <a:p>
              <a:r>
                <a:rPr lang="zh-CN" altLang="en-US" b="0" dirty="0" smtClean="0"/>
                <a:t>受热上升</a:t>
              </a:r>
              <a:endParaRPr lang="zh-CN" altLang="en-US" b="0" dirty="0"/>
            </a:p>
          </p:txBody>
        </p:sp>
      </p:grpSp>
      <p:grpSp>
        <p:nvGrpSpPr>
          <p:cNvPr id="53" name="Group 9"/>
          <p:cNvGrpSpPr/>
          <p:nvPr/>
        </p:nvGrpSpPr>
        <p:grpSpPr bwMode="auto">
          <a:xfrm>
            <a:off x="4645826" y="1457855"/>
            <a:ext cx="3670590" cy="1200150"/>
            <a:chOff x="2009" y="1072"/>
            <a:chExt cx="1714" cy="678"/>
          </a:xfrm>
        </p:grpSpPr>
        <p:pic>
          <p:nvPicPr>
            <p:cNvPr id="54" name="Picture 6" descr="브로셔-내용_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9" y="1072"/>
              <a:ext cx="1678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7" descr="브로셔-내용_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9254"/>
            <a:stretch>
              <a:fillRect/>
            </a:stretch>
          </p:blipFill>
          <p:spPr bwMode="auto">
            <a:xfrm>
              <a:off x="2009" y="1094"/>
              <a:ext cx="1714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5679922" y="1658157"/>
            <a:ext cx="1870941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600" b="1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/>
              <a:t>壶</a:t>
            </a:r>
            <a:r>
              <a:rPr lang="zh-CN" altLang="en-US" sz="2800" dirty="0" smtClean="0"/>
              <a:t>里的水    </a:t>
            </a:r>
            <a:endParaRPr lang="en-US" altLang="zh-CN" sz="2800" dirty="0"/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239997" y="491309"/>
            <a:ext cx="4359055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壶底受热后首先把热传给壶内下部的水，最底层的水就变热了。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吸收水壶的热，当最底层的水受热后就会上升，上面的冷水就会流过来补充，如此反复循环流动，上面的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水也就变热了。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Group 157"/>
          <p:cNvGrpSpPr/>
          <p:nvPr/>
        </p:nvGrpSpPr>
        <p:grpSpPr bwMode="auto">
          <a:xfrm>
            <a:off x="7153991" y="843558"/>
            <a:ext cx="1816277" cy="2526656"/>
            <a:chOff x="3696" y="1296"/>
            <a:chExt cx="1327" cy="2112"/>
          </a:xfrm>
        </p:grpSpPr>
        <p:pic>
          <p:nvPicPr>
            <p:cNvPr id="69" name="Picture 152" descr="92-0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8695481" flipV="1">
              <a:off x="3240" y="1752"/>
              <a:ext cx="2112" cy="1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TextBox 69"/>
            <p:cNvSpPr txBox="1"/>
            <p:nvPr/>
          </p:nvSpPr>
          <p:spPr>
            <a:xfrm>
              <a:off x="3743" y="2390"/>
              <a:ext cx="1280" cy="5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36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冷水补充</a:t>
              </a:r>
              <a:endPara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122" name="Picture 2" descr="F:\360安全浏览器下载\六一\Nipic_2531170_b95b5e79d8a6cffe\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4569" y="2584682"/>
            <a:ext cx="1510593" cy="20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6"/>
          <p:cNvSpPr txBox="1"/>
          <p:nvPr/>
        </p:nvSpPr>
        <p:spPr bwMode="auto">
          <a:xfrm>
            <a:off x="3787280" y="3446398"/>
            <a:ext cx="387798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zh-CN" altLang="en-US" b="0" dirty="0" smtClean="0"/>
              <a:t>壶底</a:t>
            </a:r>
            <a:endParaRPr lang="en-US" altLang="zh-CN" b="0" dirty="0" smtClean="0"/>
          </a:p>
          <a:p>
            <a:r>
              <a:rPr lang="zh-CN" altLang="en-US" b="0" dirty="0" smtClean="0"/>
              <a:t>水和壶底相互接触</a:t>
            </a:r>
            <a:endParaRPr lang="zh-CN" altLang="en-US" b="0" dirty="0"/>
          </a:p>
        </p:txBody>
      </p:sp>
      <p:grpSp>
        <p:nvGrpSpPr>
          <p:cNvPr id="26" name="组合 69"/>
          <p:cNvGrpSpPr/>
          <p:nvPr/>
        </p:nvGrpSpPr>
        <p:grpSpPr>
          <a:xfrm rot="10084314">
            <a:off x="4804987" y="2697893"/>
            <a:ext cx="1468685" cy="953782"/>
            <a:chOff x="1629516" y="3177392"/>
            <a:chExt cx="2861956" cy="2208811"/>
          </a:xfrm>
        </p:grpSpPr>
        <p:sp>
          <p:nvSpPr>
            <p:cNvPr id="27" name="任意多边形 26"/>
            <p:cNvSpPr/>
            <p:nvPr/>
          </p:nvSpPr>
          <p:spPr>
            <a:xfrm>
              <a:off x="3375191" y="3438648"/>
              <a:ext cx="1116281" cy="1199408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629516" y="4436177"/>
              <a:ext cx="2078182" cy="950026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641391" y="3177392"/>
              <a:ext cx="2850078" cy="1828800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0084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未标题-1.pn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3042" y="1027103"/>
            <a:ext cx="4000528" cy="1357322"/>
          </a:xfrm>
          <a:prstGeom prst="rect">
            <a:avLst/>
          </a:prstGeom>
        </p:spPr>
      </p:pic>
      <p:pic>
        <p:nvPicPr>
          <p:cNvPr id="21" name="图片 20" descr="未标题-1.pn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480" y="2241549"/>
            <a:ext cx="3748210" cy="1285884"/>
          </a:xfrm>
          <a:prstGeom prst="rect">
            <a:avLst/>
          </a:prstGeom>
        </p:spPr>
      </p:pic>
      <p:pic>
        <p:nvPicPr>
          <p:cNvPr id="22" name="图片 21" descr="未标题-1.pn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74480" y="3530853"/>
            <a:ext cx="3753742" cy="1285866"/>
          </a:xfrm>
          <a:prstGeom prst="rect">
            <a:avLst/>
          </a:prstGeom>
        </p:spPr>
      </p:pic>
      <p:pic>
        <p:nvPicPr>
          <p:cNvPr id="23" name="图片 22" descr="未标题-1.pn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4414" y="2816473"/>
            <a:ext cx="1285884" cy="1285884"/>
          </a:xfrm>
          <a:prstGeom prst="rect">
            <a:avLst/>
          </a:prstGeom>
        </p:spPr>
      </p:pic>
      <p:pic>
        <p:nvPicPr>
          <p:cNvPr id="24" name="图片 23" descr="未标题-1.png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744021">
            <a:off x="4636752" y="1446169"/>
            <a:ext cx="1485672" cy="1485672"/>
          </a:xfrm>
          <a:prstGeom prst="rect">
            <a:avLst/>
          </a:prstGeom>
        </p:spPr>
      </p:pic>
      <p:pic>
        <p:nvPicPr>
          <p:cNvPr id="25" name="图片 24" descr="未标题-1.pn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1074414" y="741351"/>
            <a:ext cx="1462240" cy="140112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569648" y="1220092"/>
            <a:ext cx="3867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/>
              <a:t>面包是怎样烤熟的？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4724" y="2334714"/>
            <a:ext cx="4731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99FF66"/>
                </a:solidFill>
              </a:rPr>
              <a:t>手摸热水杯为什么会感觉烫</a:t>
            </a:r>
            <a:r>
              <a:rPr lang="zh-CN" altLang="zh-CN" sz="2800" dirty="0">
                <a:solidFill>
                  <a:srgbClr val="99FF66"/>
                </a:solidFill>
              </a:rPr>
              <a:t>？</a:t>
            </a:r>
          </a:p>
        </p:txBody>
      </p:sp>
      <p:sp>
        <p:nvSpPr>
          <p:cNvPr id="28" name="矩形 27"/>
          <p:cNvSpPr/>
          <p:nvPr/>
        </p:nvSpPr>
        <p:spPr>
          <a:xfrm>
            <a:off x="1253910" y="3459415"/>
            <a:ext cx="4803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bg1"/>
                </a:solidFill>
              </a:rPr>
              <a:t>温度不同的两个物体靠在一起，热会怎样传递？</a:t>
            </a:r>
          </a:p>
        </p:txBody>
      </p:sp>
      <p:pic>
        <p:nvPicPr>
          <p:cNvPr id="13314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388524" y="1127789"/>
            <a:ext cx="2160240" cy="299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89"/>
          <p:cNvSpPr>
            <a:spLocks noChangeArrowheads="1"/>
          </p:cNvSpPr>
          <p:nvPr/>
        </p:nvSpPr>
        <p:spPr bwMode="auto">
          <a:xfrm>
            <a:off x="3448585" y="319217"/>
            <a:ext cx="46554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000" b="1" kern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课外拓展探究任务</a:t>
            </a:r>
            <a:endParaRPr lang="en-US" altLang="zh-CN" sz="4000" b="1" kern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9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46458 4.81481E-6 " pathEditMode="relative" ptsTypes="AA">
                                      <p:cBhvr>
                                        <p:cTn id="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9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-0.46458 -3.33333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9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44878 3.33333E-6 " pathEditMode="relative" ptsTypes="AA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0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Thinkpad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:\Users\Thinkpad\Desktop\未标题-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5" t="9874" r="5765" b="3240"/>
          <a:stretch>
            <a:fillRect/>
          </a:stretch>
        </p:blipFill>
        <p:spPr bwMode="auto">
          <a:xfrm>
            <a:off x="266700" y="508000"/>
            <a:ext cx="83439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Thinkpad\Desktop\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" r="5833" b="9410"/>
          <a:stretch>
            <a:fillRect/>
          </a:stretch>
        </p:blipFill>
        <p:spPr bwMode="auto">
          <a:xfrm>
            <a:off x="457200" y="0"/>
            <a:ext cx="8153400" cy="466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Thinkpad\Desktop\4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167" t="88615"/>
          <a:stretch>
            <a:fillRect/>
          </a:stretch>
        </p:blipFill>
        <p:spPr bwMode="auto">
          <a:xfrm>
            <a:off x="4902200" y="4559300"/>
            <a:ext cx="3733800" cy="58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 Box 2028"/>
          <p:cNvSpPr txBox="1">
            <a:spLocks noChangeArrowheads="1"/>
          </p:cNvSpPr>
          <p:nvPr/>
        </p:nvSpPr>
        <p:spPr bwMode="auto">
          <a:xfrm>
            <a:off x="913350" y="535687"/>
            <a:ext cx="6758188" cy="25853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8000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dirty="0"/>
              <a:t>课后，请同学们利用生活中的材料，研究一下这几个问题吧</a:t>
            </a:r>
            <a:r>
              <a:rPr lang="zh-CN" altLang="zh-CN" sz="3200" dirty="0" smtClean="0"/>
              <a:t>。</a:t>
            </a:r>
            <a:endParaRPr lang="en-US" altLang="zh-CN" sz="3200" dirty="0"/>
          </a:p>
          <a:p>
            <a:pPr eaLnBrk="1" hangingPunct="1"/>
            <a:endParaRPr lang="zh-CN" altLang="zh-CN" sz="3200" dirty="0"/>
          </a:p>
          <a:p>
            <a:pPr algn="ctr" eaLnBrk="1" hangingPunct="1"/>
            <a:r>
              <a:rPr lang="zh-CN" altLang="en-US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    同学们  再见！</a:t>
            </a:r>
            <a:endParaRPr lang="zh-CN" alt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pic>
        <p:nvPicPr>
          <p:cNvPr id="41" name="Picture 7" descr="C:\Users\Thinkpad\Desktop\学校\1_0008_图层-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0305" y="6846"/>
            <a:ext cx="1408674" cy="126876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8" descr="C:\Users\Thinkpad\Desktop\学校\1_0007_图层-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330450"/>
            <a:ext cx="1826698" cy="2813050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9" descr="C:\Users\Thinkpad\Desktop\学校\1_0006_图层-1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524594"/>
            <a:ext cx="928301" cy="3489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0" descr="C:\Users\Thinkpad\Desktop\学校\1_0005_图层-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0924" y="-426326"/>
            <a:ext cx="921646" cy="3353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608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200"/>
                            </p:stCondLst>
                            <p:childTnLst>
                              <p:par>
                                <p:cTn id="12" presetID="3" presetClass="emph" presetSubtype="6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2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7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12 0.96296 C -0.19792 0.93426 -0.20139 0.94506 -0.19514 0.92932 C -0.1934 0.91697 -0.19028 0.90926 -0.18733 0.89784 C -0.1842 0.8858 -0.18264 0.87376 -0.17934 0.86142 C -0.17431 0.825 -0.17604 0.80061 -0.18559 0.77098 C -0.19062 0.75524 -0.19236 0.73611 -0.2 0.72314 C -0.20104 0.71759 -0.20208 0.71172 -0.20312 0.70617 C -0.20365 0.70339 -0.20469 0.69753 -0.20469 0.69784 C -0.20417 0.68981 -0.20417 0.6824 -0.20312 0.675 C -0.20121 0.66265 -0.18628 0.64105 -0.17934 0.6324 C -0.17257 0.61419 -0.18056 0.63179 -0.17135 0.62098 C -0.1658 0.61419 -0.16371 0.60833 -0.15712 0.60463 C -0.15121 0.59321 -0.15729 0.60308 -0.14913 0.59598 C -0.14496 0.59197 -0.1401 0.58364 -0.13646 0.57901 C -0.13021 0.56913 -0.12778 0.55493 -0.12222 0.54537 C -0.1158 0.53395 -0.11979 0.54166 -0.11111 0.51975 C -0.11007 0.51697 -0.10781 0.51111 -0.10781 0.51142 C -0.10608 0.50185 -0.10486 0.49228 -0.10312 0.48271 C -0.10417 0.44537 -0.10347 0.42407 -0.10955 0.39228 C -0.11198 0.38055 -0.11354 0.36759 -0.1158 0.35586 C -0.11632 0.35308 -0.11736 0.34722 -0.11736 0.34753 C -0.12187 0.29784 -0.11667 0.2574 -0.10469 0.2145 C -0.10278 0.20092 -0.09826 0.19074 -0.09514 0.17808 C -0.09271 0.16851 -0.09132 0.15802 -0.08733 0.14969 C -0.0849 0.14506 -0.08142 0.14135 -0.07934 0.1358 C -0.06944 0.10926 -0.05573 0.08456 -0.03958 0.07067 C -0.03351 0.05926 -0.025 0.0503 -0.01736 0.04228 C -0.01406 0.03888 -0.00781 0.03117 -0.00781 0.03148 C -0.00417 0.02129 -0.00295 0.01049 -2.77778E-7 4.07407E-6 " pathEditMode="relative" rAng="0" ptsTypes="ffffffffffffffffffffffffffffA">
                                      <p:cBhvr>
                                        <p:cTn id="23" dur="6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0312 0.96296 C -0.19791 0.93426 -0.20139 0.94506 -0.19514 0.92932 C -0.1934 0.91697 -0.19028 0.90926 -0.18732 0.89784 C -0.1842 0.8858 -0.18264 0.87376 -0.17934 0.86142 C -0.1743 0.825 -0.17604 0.80061 -0.18559 0.77098 C -0.19062 0.75524 -0.19236 0.73611 -0.2 0.72315 C -0.20104 0.71759 -0.20208 0.71173 -0.20312 0.70617 C -0.20364 0.70339 -0.20469 0.69753 -0.20469 0.69784 C -0.20416 0.68981 -0.20416 0.6824 -0.20312 0.675 C -0.20121 0.66265 -0.18628 0.64105 -0.17934 0.6324 C -0.17257 0.61419 -0.18055 0.63179 -0.17135 0.62098 C -0.1658 0.61419 -0.16371 0.60833 -0.15712 0.60463 C -0.15121 0.59321 -0.15729 0.60308 -0.14913 0.59598 C -0.14496 0.59197 -0.1401 0.58364 -0.13646 0.57901 C -0.13021 0.56913 -0.12778 0.55494 -0.12222 0.54537 C -0.1158 0.53395 -0.11979 0.54166 -0.11111 0.51975 C -0.11007 0.51697 -0.10781 0.51111 -0.10781 0.51142 C -0.10607 0.50185 -0.10486 0.49228 -0.10312 0.48271 C -0.10416 0.44537 -0.10347 0.42407 -0.10955 0.39228 C -0.11198 0.38055 -0.11354 0.36759 -0.1158 0.35586 C -0.11632 0.35308 -0.11736 0.34722 -0.11736 0.34753 C -0.12187 0.29784 -0.11666 0.2574 -0.10469 0.2145 C -0.10278 0.20092 -0.09826 0.19074 -0.09514 0.17808 C -0.09271 0.16852 -0.09132 0.15802 -0.08732 0.14969 C -0.08489 0.14506 -0.08142 0.14136 -0.07934 0.1358 C -0.06944 0.10926 -0.05573 0.08456 -0.03958 0.07068 C -0.0335 0.05926 -0.025 0.05031 -0.01736 0.04228 C -0.01406 0.03889 -0.00781 0.03117 -0.00781 0.03148 C -0.00416 0.02129 -0.00295 0.01049 -2.22222E-6 2.96296E-6 " pathEditMode="relative" rAng="0" ptsTypes="ffffffffffffffffffffffffffffA">
                                      <p:cBhvr>
                                        <p:cTn id="25" dur="6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-4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3323" y="1347614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55"/>
          <p:cNvSpPr txBox="1"/>
          <p:nvPr/>
        </p:nvSpPr>
        <p:spPr>
          <a:xfrm>
            <a:off x="683568" y="301465"/>
            <a:ext cx="27363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根据观察到的现象，我们产生了哪些疑问？我们能提出一些可以研究的问题吗？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92" t="9526" b="1834"/>
          <a:stretch/>
        </p:blipFill>
        <p:spPr>
          <a:xfrm>
            <a:off x="3563888" y="627534"/>
            <a:ext cx="3056213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61582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6648055" y="676927"/>
            <a:ext cx="2046184" cy="1630321"/>
          </a:xfrm>
          <a:prstGeom prst="cloudCallout">
            <a:avLst>
              <a:gd name="adj1" fmla="val -21735"/>
              <a:gd name="adj2" fmla="val 81360"/>
            </a:avLst>
          </a:prstGeom>
          <a:gradFill flip="none" rotWithShape="1">
            <a:gsLst>
              <a:gs pos="100000">
                <a:srgbClr val="92D050">
                  <a:tint val="66000"/>
                  <a:satMod val="160000"/>
                </a:srgbClr>
              </a:gs>
              <a:gs pos="0">
                <a:srgbClr val="92D050"/>
              </a:gs>
            </a:gsLst>
            <a:lin ang="54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741475" y="915669"/>
            <a:ext cx="2123378" cy="95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defRPr/>
            </a:pPr>
            <a:r>
              <a:rPr lang="zh-CN" altLang="zh-CN" sz="2000" dirty="0">
                <a:solidFill>
                  <a:srgbClr val="0070C0"/>
                </a:solidFill>
              </a:rPr>
              <a:t>烧水时，水会有热胀现象吗？</a:t>
            </a:r>
            <a:endParaRPr lang="zh-CN" altLang="en-US" sz="20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2567941" y="690309"/>
            <a:ext cx="1989135" cy="1431449"/>
          </a:xfrm>
          <a:prstGeom prst="wedgeEllipseCallout">
            <a:avLst>
              <a:gd name="adj1" fmla="val 11197"/>
              <a:gd name="adj2" fmla="val 80272"/>
            </a:avLst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100000">
                <a:srgbClr val="FF0000">
                  <a:tint val="44500"/>
                  <a:satMod val="160000"/>
                </a:srgbClr>
              </a:gs>
            </a:gsLst>
            <a:lin ang="54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490288" y="765823"/>
            <a:ext cx="1928826" cy="1514528"/>
          </a:xfrm>
          <a:prstGeom prst="wedgeRoundRectCallout">
            <a:avLst>
              <a:gd name="adj1" fmla="val -1644"/>
              <a:gd name="adj2" fmla="val 76875"/>
              <a:gd name="adj3" fmla="val 16667"/>
            </a:avLst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00B0F0">
                  <a:tint val="44500"/>
                  <a:satMod val="160000"/>
                </a:srgbClr>
              </a:gs>
            </a:gsLst>
            <a:lin ang="27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标注 9"/>
          <p:cNvSpPr/>
          <p:nvPr/>
        </p:nvSpPr>
        <p:spPr>
          <a:xfrm>
            <a:off x="4727628" y="741922"/>
            <a:ext cx="1866321" cy="1328222"/>
          </a:xfrm>
          <a:prstGeom prst="wedgeRectCallout">
            <a:avLst>
              <a:gd name="adj1" fmla="val 3450"/>
              <a:gd name="adj2" fmla="val 107483"/>
            </a:avLst>
          </a:prstGeom>
          <a:gradFill flip="none" rotWithShape="1">
            <a:gsLst>
              <a:gs pos="100000">
                <a:srgbClr val="FFC000">
                  <a:tint val="66000"/>
                  <a:satMod val="160000"/>
                </a:srgbClr>
              </a:gs>
              <a:gs pos="0">
                <a:srgbClr val="FFC000"/>
              </a:gs>
            </a:gsLst>
            <a:lin ang="5400000" scaled="1"/>
            <a:tileRect/>
          </a:gradFill>
          <a:ln w="285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17927" y="765987"/>
            <a:ext cx="181967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defRPr/>
            </a:pPr>
            <a:r>
              <a:rPr lang="zh-CN" altLang="en-US" sz="2400" dirty="0" smtClean="0"/>
              <a:t>为什么要用火烧开水</a:t>
            </a:r>
            <a:r>
              <a:rPr lang="zh-CN" altLang="zh-CN" sz="2400" dirty="0" smtClean="0"/>
              <a:t>？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23986" y="903596"/>
            <a:ext cx="225315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defRPr/>
            </a:pPr>
            <a:r>
              <a:rPr lang="zh-CN" altLang="zh-CN" sz="2400" dirty="0">
                <a:solidFill>
                  <a:srgbClr val="FFFF00"/>
                </a:solidFill>
              </a:rPr>
              <a:t>为什么用金属壶烧开水？</a:t>
            </a:r>
            <a:endParaRPr lang="zh-CN" altLang="en-US" sz="24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46545" y="621653"/>
            <a:ext cx="2176604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defRPr/>
            </a:pPr>
            <a:r>
              <a:rPr lang="zh-CN" altLang="zh-CN" sz="2400" dirty="0">
                <a:solidFill>
                  <a:srgbClr val="FF0000"/>
                </a:solidFill>
              </a:rPr>
              <a:t>壶是怎样传热的？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F:\360安全浏览器下载\六一\Nipic_2531170_b95b5e79d8a6cffe\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8897" y="2577679"/>
            <a:ext cx="1440217" cy="217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360安全浏览器下载\六一\Nipic_2531170_b95b5e79d8a6cffe\未标题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6100" y="2845087"/>
            <a:ext cx="1311198" cy="180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360安全浏览器下载\六一\Nipic_2531170_b95b5e79d8a6cffe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3149" y="2912185"/>
            <a:ext cx="1159420" cy="18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F:\360安全浏览器下载\六一\Nipic_2531170_b95b5e79d8a6cffe\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0175" y="2668370"/>
            <a:ext cx="1477847" cy="185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3212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7" grpId="0"/>
      <p:bldP spid="2" grpId="0" animBg="1"/>
      <p:bldP spid="4" grpId="0" animBg="1"/>
      <p:bldP spid="10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5988" y="-294424"/>
            <a:ext cx="4868846" cy="5666567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7705" y="2211710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46" t="3150" r="10344"/>
          <a:stretch/>
        </p:blipFill>
        <p:spPr>
          <a:xfrm>
            <a:off x="906889" y="1913050"/>
            <a:ext cx="2968813" cy="28430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TextBox 55"/>
          <p:cNvSpPr txBox="1"/>
          <p:nvPr/>
        </p:nvSpPr>
        <p:spPr>
          <a:xfrm>
            <a:off x="4499992" y="318884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经过讨论，这节课我们先来研究壶是怎样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传热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54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未标题-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5988" y="-294424"/>
            <a:ext cx="4868846" cy="5666567"/>
          </a:xfrm>
          <a:prstGeom prst="rect">
            <a:avLst/>
          </a:prstGeom>
        </p:spPr>
      </p:pic>
      <p:pic>
        <p:nvPicPr>
          <p:cNvPr id="6146" name="Picture 2" descr="F:\360安全浏览器下载\六一\Nipic_2531170_b95b5e79d8a6cffe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7705" y="2211710"/>
            <a:ext cx="1756295" cy="24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46" t="3150" r="10344"/>
          <a:stretch/>
        </p:blipFill>
        <p:spPr>
          <a:xfrm>
            <a:off x="906889" y="1913050"/>
            <a:ext cx="2968813" cy="28430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TextBox 55"/>
          <p:cNvSpPr txBox="1"/>
          <p:nvPr/>
        </p:nvSpPr>
        <p:spPr>
          <a:xfrm>
            <a:off x="4716017" y="123478"/>
            <a:ext cx="31683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</a:rPr>
              <a:t>壶身是由金属制成的。要研究壶身是怎样传热的，就要研究金属是怎样传热的。怎样设计实验来研究这个问题呢</a:t>
            </a:r>
            <a:r>
              <a:rPr lang="zh-CN" altLang="zh-CN" sz="2400" dirty="0" smtClean="0">
                <a:solidFill>
                  <a:schemeClr val="bg1"/>
                </a:solidFill>
              </a:rPr>
              <a:t>？</a:t>
            </a:r>
            <a:r>
              <a:rPr lang="zh-CN" altLang="en-US" sz="2400" dirty="0" smtClean="0">
                <a:solidFill>
                  <a:schemeClr val="bg1"/>
                </a:solidFill>
              </a:rPr>
              <a:t>那么我们来分组讨论一下吧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41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安全浏览器下载\六一\Nipic_2531170_60e991fb751d3f8f\Nipic_2531170_20140501162158900000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9091" y="214500"/>
            <a:ext cx="4956275" cy="4462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189"/>
          <p:cNvSpPr>
            <a:spLocks noChangeArrowheads="1"/>
          </p:cNvSpPr>
          <p:nvPr/>
        </p:nvSpPr>
        <p:spPr bwMode="auto">
          <a:xfrm>
            <a:off x="2987824" y="1722699"/>
            <a:ext cx="303367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4400" b="1" kern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分组讨论</a:t>
            </a:r>
            <a:endParaRPr lang="en-US" altLang="zh-CN" sz="4400" b="1" kern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4400" b="1" kern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设计方案</a:t>
            </a:r>
            <a:endParaRPr lang="en-US" altLang="zh-CN" sz="4400" b="1" kern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3" name="图片 52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1325960"/>
            <a:ext cx="324803" cy="324803"/>
          </a:xfrm>
          <a:prstGeom prst="rect">
            <a:avLst/>
          </a:prstGeom>
        </p:spPr>
      </p:pic>
      <p:pic>
        <p:nvPicPr>
          <p:cNvPr id="58" name="图片 57" descr="未标题-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66258" y="2820156"/>
            <a:ext cx="324803" cy="32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6354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88" descr="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413" y="882995"/>
            <a:ext cx="64770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411760" y="1491630"/>
            <a:ext cx="4052217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b="1" dirty="0">
                <a:solidFill>
                  <a:srgbClr val="FF3300"/>
                </a:solidFill>
              </a:rPr>
              <a:t>实验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器材：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endParaRPr lang="en-US" altLang="zh-CN" sz="2400" dirty="0"/>
          </a:p>
          <a:p>
            <a:r>
              <a:rPr lang="zh-CN" altLang="zh-CN" sz="2400" dirty="0"/>
              <a:t>铁棒、铜丝、火柴；铁片</a:t>
            </a:r>
            <a:r>
              <a:rPr lang="en-US" altLang="zh-CN" sz="2400" dirty="0"/>
              <a:t>2</a:t>
            </a:r>
            <a:r>
              <a:rPr lang="zh-CN" altLang="zh-CN" sz="2400" dirty="0"/>
              <a:t>块、蜡或易凝固的动物油；酒精灯、铁架台、</a:t>
            </a:r>
            <a:r>
              <a:rPr lang="zh-CN" altLang="zh-CN" sz="2400" dirty="0" smtClean="0"/>
              <a:t>三角架</a:t>
            </a:r>
            <a:r>
              <a:rPr lang="zh-CN" altLang="en-US" sz="2400" dirty="0" smtClean="0"/>
              <a:t>，湿抹布若干</a:t>
            </a:r>
            <a:r>
              <a:rPr lang="zh-CN" altLang="zh-CN" sz="2400" dirty="0" smtClean="0"/>
              <a:t>等。</a:t>
            </a:r>
            <a:endParaRPr lang="zh-CN" altLang="en-US" sz="2400" dirty="0"/>
          </a:p>
        </p:txBody>
      </p:sp>
      <p:pic>
        <p:nvPicPr>
          <p:cNvPr id="20" name="Picture 289" descr="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9300">
            <a:off x="-1966900" y="4713459"/>
            <a:ext cx="955675" cy="46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90" descr="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1946" y="5207793"/>
            <a:ext cx="1689100" cy="82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91" descr="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37050">
            <a:off x="-305188" y="5154308"/>
            <a:ext cx="1246187" cy="6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360安全浏览器下载\六一\Nipic_2531170_b95b5e79d8a6cffe\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011815"/>
            <a:ext cx="1633028" cy="224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06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58017E-7 L 0.30851 -0.2718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34" y="-1359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0565E-6 L 0.36493 -0.3324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47" y="-1662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16435E-6 L 0.81181 -0.805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90" y="-40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1091</Words>
  <Application>Microsoft Office PowerPoint</Application>
  <PresentationFormat>全屏显示(16:9)</PresentationFormat>
  <Paragraphs>163</Paragraphs>
  <Slides>32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473</cp:revision>
  <dcterms:created xsi:type="dcterms:W3CDTF">2013-11-04T01:23:00Z</dcterms:created>
  <dcterms:modified xsi:type="dcterms:W3CDTF">2020-08-19T02:41:27Z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