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3"/>
  </p:handoutMasterIdLst>
  <p:sldIdLst>
    <p:sldId id="348" r:id="rId3"/>
    <p:sldId id="341" r:id="rId4"/>
    <p:sldId id="321" r:id="rId5"/>
    <p:sldId id="278" r:id="rId6"/>
    <p:sldId id="271" r:id="rId7"/>
    <p:sldId id="302" r:id="rId8"/>
    <p:sldId id="303" r:id="rId9"/>
    <p:sldId id="304" r:id="rId10"/>
    <p:sldId id="305" r:id="rId11"/>
    <p:sldId id="323" r:id="rId12"/>
    <p:sldId id="306" r:id="rId13"/>
    <p:sldId id="284" r:id="rId14"/>
    <p:sldId id="313" r:id="rId15"/>
    <p:sldId id="324" r:id="rId16"/>
    <p:sldId id="319" r:id="rId17"/>
    <p:sldId id="337" r:id="rId18"/>
    <p:sldId id="338" r:id="rId19"/>
    <p:sldId id="339" r:id="rId20"/>
    <p:sldId id="369" r:id="rId21"/>
    <p:sldId id="34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6pPr>
    <a:lvl7pPr marL="2743200" algn="l" defTabSz="914400" rtl="0" eaLnBrk="1" latinLnBrk="0" hangingPunct="1"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7pPr>
    <a:lvl8pPr marL="3200400" algn="l" defTabSz="914400" rtl="0" eaLnBrk="1" latinLnBrk="0" hangingPunct="1"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8pPr>
    <a:lvl9pPr marL="3657600" algn="l" defTabSz="914400" rtl="0" eaLnBrk="1" latinLnBrk="0" hangingPunct="1">
      <a:defRPr sz="4000" kern="1200">
        <a:solidFill>
          <a:schemeClr val="bg1"/>
        </a:solidFill>
        <a:latin typeface="Goudy Old Style" pitchFamily="18" charset="0"/>
        <a:ea typeface="黑体" panose="0201060906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>
      <p:cViewPr varScale="1">
        <p:scale>
          <a:sx n="63" d="100"/>
          <a:sy n="63" d="100"/>
        </p:scale>
        <p:origin x="-103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FDEE34-4BF8-474F-9C78-9A114B1B272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441A7D-C67F-446B-A550-32824EAE77E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35"/>
          <p:cNvSpPr/>
          <p:nvPr userDrawn="1"/>
        </p:nvSpPr>
        <p:spPr>
          <a:xfrm>
            <a:off x="900113" y="4076700"/>
            <a:ext cx="15684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主讲人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2"/>
          <p:cNvSpPr/>
          <p:nvPr userDrawn="1"/>
        </p:nvSpPr>
        <p:spPr>
          <a:xfrm>
            <a:off x="2987675" y="727075"/>
            <a:ext cx="29543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小学科学学科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/>
          </a:bodyPr>
          <a:lstStyle>
            <a:lvl1pPr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CN" altLang="en-US" dirty="0"/>
          </a:p>
        </p:txBody>
      </p:sp>
      <p:sp>
        <p:nvSpPr>
          <p:cNvPr id="34" name="文本占位符 29"/>
          <p:cNvSpPr>
            <a:spLocks noGrp="1"/>
          </p:cNvSpPr>
          <p:nvPr>
            <p:ph type="body" sz="quarter" idx="11"/>
          </p:nvPr>
        </p:nvSpPr>
        <p:spPr>
          <a:xfrm>
            <a:off x="902272" y="5157192"/>
            <a:ext cx="7200000" cy="6486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 smtClean="0"/>
          </a:p>
        </p:txBody>
      </p:sp>
      <p:sp>
        <p:nvSpPr>
          <p:cNvPr id="35" name="文本占位符 29"/>
          <p:cNvSpPr>
            <a:spLocks noGrp="1"/>
          </p:cNvSpPr>
          <p:nvPr>
            <p:ph type="body" sz="quarter" idx="12"/>
          </p:nvPr>
        </p:nvSpPr>
        <p:spPr>
          <a:xfrm>
            <a:off x="5076056" y="4077072"/>
            <a:ext cx="3211714" cy="720000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 smtClean="0"/>
          </a:p>
        </p:txBody>
      </p:sp>
      <p:sp>
        <p:nvSpPr>
          <p:cNvPr id="37" name="文本占位符 29"/>
          <p:cNvSpPr>
            <a:spLocks noGrp="1"/>
          </p:cNvSpPr>
          <p:nvPr>
            <p:ph type="body" sz="quarter" idx="13"/>
          </p:nvPr>
        </p:nvSpPr>
        <p:spPr>
          <a:xfrm>
            <a:off x="2699792" y="4077072"/>
            <a:ext cx="2304256" cy="720000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buNone/>
              <a:defRPr lang="zh-CN" altLang="en-US" sz="4000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+mn-cs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 smtClean="0"/>
          </a:p>
        </p:txBody>
      </p:sp>
      <p:sp>
        <p:nvSpPr>
          <p:cNvPr id="38" name="文本占位符 29"/>
          <p:cNvSpPr>
            <a:spLocks noGrp="1"/>
          </p:cNvSpPr>
          <p:nvPr>
            <p:ph type="body" sz="quarter" idx="14"/>
          </p:nvPr>
        </p:nvSpPr>
        <p:spPr>
          <a:xfrm>
            <a:off x="1259632" y="1556792"/>
            <a:ext cx="6480000" cy="720000"/>
          </a:xfrm>
          <a:effectLst>
            <a:glow rad="317500">
              <a:schemeClr val="accent1">
                <a:alpha val="56000"/>
              </a:schemeClr>
            </a:glow>
            <a:outerShdw blurRad="419100" dist="495300" dir="5400000" sx="67000" sy="67000" algn="ctr" rotWithShape="0">
              <a:schemeClr val="bg1">
                <a:alpha val="52000"/>
              </a:schemeClr>
            </a:outerShdw>
            <a:softEdge rad="215900"/>
          </a:effectLst>
        </p:spPr>
        <p:txBody>
          <a:bodyPr>
            <a:norm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底字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1143000"/>
          </a:xfrm>
        </p:spPr>
        <p:txBody>
          <a:bodyPr>
            <a:normAutofit/>
          </a:bodyPr>
          <a:lstStyle>
            <a:lvl1pPr>
              <a:defRPr sz="48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0"/>
          </p:nvPr>
        </p:nvSpPr>
        <p:spPr>
          <a:xfrm>
            <a:off x="1187450" y="3429000"/>
            <a:ext cx="6408738" cy="1871663"/>
          </a:xfrm>
        </p:spPr>
        <p:txBody>
          <a:bodyPr>
            <a:norm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r>
              <a:rPr lang="zh-TW" altLang="en-US" dirty="0" smtClean="0"/>
              <a:t>按一下以編輯母片文字樣式</a:t>
            </a:r>
            <a:endParaRPr lang="zh-TW" altLang="en-US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1043608" y="1700808"/>
            <a:ext cx="7056784" cy="4321250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 lang="zh-CN" altLang="en-US" sz="3200" kern="12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defRPr>
            </a:lvl1pPr>
            <a:lvl2pPr>
              <a:defRPr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en-US" altLang="zh-CN" dirty="0" smtClean="0"/>
          </a:p>
          <a:p>
            <a:pPr lvl="0"/>
            <a:r>
              <a:rPr lang="zh-CN" altLang="en-US" dirty="0" smtClean="0"/>
              <a:t>单击此处编辑母版文本样式</a:t>
            </a:r>
            <a:endParaRPr lang="en-US" altLang="zh-CN" dirty="0" smtClean="0"/>
          </a:p>
          <a:p>
            <a:pPr lvl="0"/>
            <a:endParaRPr lang="en-US" altLang="zh-CN" dirty="0" smtClean="0"/>
          </a:p>
          <a:p>
            <a:pPr lvl="0"/>
            <a:endParaRPr lang="zh-CN" altLang="en-US" dirty="0" smtClean="0"/>
          </a:p>
          <a:p>
            <a:pPr lvl="0"/>
            <a:endParaRPr lang="zh-CN" altLang="en-US" dirty="0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12974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971550" y="2492375"/>
            <a:ext cx="7416800" cy="3673475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39750" y="765175"/>
            <a:ext cx="4248273" cy="540012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1" hasCustomPrompt="1"/>
          </p:nvPr>
        </p:nvSpPr>
        <p:spPr>
          <a:xfrm>
            <a:off x="5004048" y="1124744"/>
            <a:ext cx="3384550" cy="44640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36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>
              <a:defRPr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83568" y="476672"/>
            <a:ext cx="7704137" cy="5327328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B18FA-B6E9-4C5D-AA74-80EF3E5A18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表格占位符 6"/>
          <p:cNvSpPr>
            <a:spLocks noGrp="1"/>
          </p:cNvSpPr>
          <p:nvPr>
            <p:ph type="tbl" sz="quarter" idx="10"/>
          </p:nvPr>
        </p:nvSpPr>
        <p:spPr>
          <a:xfrm>
            <a:off x="900113" y="1125538"/>
            <a:ext cx="7343775" cy="4535487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827584" y="1196752"/>
            <a:ext cx="7416824" cy="4536504"/>
          </a:xfrm>
        </p:spPr>
        <p:txBody>
          <a:bodyPr>
            <a:normAutofit/>
          </a:bodyPr>
          <a:lstStyle>
            <a:lvl1pPr marL="0" indent="683895">
              <a:lnSpc>
                <a:spcPct val="150000"/>
              </a:lnSpc>
              <a:spcBef>
                <a:spcPts val="0"/>
              </a:spcBef>
              <a:buNone/>
              <a:defRPr sz="3200" kern="1200" spc="200" baseline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  <a:lvl2pPr marL="457200" indent="0">
              <a:buNone/>
              <a:defRPr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 marL="914400" indent="0">
              <a:buNone/>
              <a:defRPr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 marL="1371600" indent="0">
              <a:buNone/>
              <a:defRPr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 marL="1828800" indent="0">
              <a:buNone/>
              <a:defRPr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707BC8-C1E6-43A7-9414-319A1C6D15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70752F-38B7-4489-B5AE-D7B4A63A579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华文新魏" panose="02010800040101010101" charset="-122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ootlight MT Light"/>
          <a:ea typeface="华文新魏" panose="02010800040101010101" charset="-122"/>
          <a:cs typeface="华文新魏" panose="02010800040101010101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2"/>
          <p:cNvSpPr>
            <a:spLocks noGrp="1"/>
          </p:cNvSpPr>
          <p:nvPr>
            <p:ph type="title"/>
          </p:nvPr>
        </p:nvSpPr>
        <p:spPr>
          <a:xfrm>
            <a:off x="421196" y="2996952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zh-CN" altLang="en-US" sz="6000" dirty="0" smtClean="0">
                <a:latin typeface="华文新魏" panose="02010800040101010101" charset="-122"/>
                <a:ea typeface="华文新魏" panose="02010800040101010101" charset="-122"/>
              </a:rPr>
              <a:t>不同的声音</a:t>
            </a:r>
            <a:endParaRPr lang="zh-CN" altLang="en-US" sz="6000" dirty="0" smtClean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7" name="文本占位符 16"/>
          <p:cNvSpPr txBox="1"/>
          <p:nvPr/>
        </p:nvSpPr>
        <p:spPr>
          <a:xfrm>
            <a:off x="1258888" y="2133327"/>
            <a:ext cx="6480175" cy="719137"/>
          </a:xfrm>
          <a:prstGeom prst="rect">
            <a:avLst/>
          </a:prstGeom>
          <a:effectLst>
            <a:outerShdw dist="495300" dir="5400000" sx="67000" sy="67000" algn="ctr" rotWithShape="0">
              <a:schemeClr val="bg1">
                <a:alpha val="51999"/>
              </a:schemeClr>
            </a:outerShdw>
          </a:effec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  <a:defRPr/>
            </a:pP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四年级上学期第</a:t>
            </a:r>
            <a:r>
              <a:rPr lang="en-US" altLang="zh-CN" sz="36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15</a:t>
            </a:r>
            <a:r>
              <a:rPr lang="zh-CN" altLang="en-US" sz="3600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</a:t>
            </a:r>
            <a:endParaRPr lang="zh-CN" altLang="en-US" sz="3600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defRPr/>
            </a:pPr>
            <a:endParaRPr lang="zh-CN" altLang="en-US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26876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小学科学学科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4479503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密云区第六小学  吴秋月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实验记录表</a:t>
            </a:r>
            <a: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Group 3"/>
          <p:cNvGraphicFramePr/>
          <p:nvPr/>
        </p:nvGraphicFramePr>
        <p:xfrm>
          <a:off x="1403648" y="2204864"/>
          <a:ext cx="6336705" cy="324036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368152"/>
                <a:gridCol w="1800200"/>
                <a:gridCol w="1656184"/>
                <a:gridCol w="1512169"/>
              </a:tblGrid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实验材料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实验方法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振动幅度</a:t>
                      </a:r>
                      <a:endParaRPr kumimoji="0" lang="zh-CN" altLang="en-US" sz="20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声音强弱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钢尺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用力</a:t>
                      </a: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轻轻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小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强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弱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皮筋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用力</a:t>
                      </a: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轻轻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小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强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弱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鼓面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用力</a:t>
                      </a:r>
                      <a:endParaRPr kumimoji="0" lang="en-US" altLang="zh-CN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轻轻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小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强</a:t>
                      </a:r>
                      <a:endParaRPr kumimoji="0" lang="zh-CN" altLang="en-US" sz="2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弱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446856" y="1061864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影响声音强弱变化的因素 </a:t>
            </a: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2" name="Rectangle 4"/>
          <p:cNvSpPr>
            <a:spLocks noGrp="1"/>
          </p:cNvSpPr>
          <p:nvPr>
            <p:ph type="body" idx="4294967295"/>
          </p:nvPr>
        </p:nvSpPr>
        <p:spPr>
          <a:xfrm>
            <a:off x="662880" y="2647453"/>
            <a:ext cx="8229600" cy="4525963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振动 幅度大，声音 强；</a:t>
            </a:r>
            <a:endParaRPr lang="en-US" altLang="zh-CN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振动 幅度小，声音 弱。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/>
          <p:nvPr/>
        </p:nvSpPr>
        <p:spPr bwMode="auto">
          <a:xfrm>
            <a:off x="446856" y="1061864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华文新魏" panose="02010800040101010101" charset="-122"/>
              </a:rPr>
              <a:t>影响声音高低变化的因素 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IMG_0011.JPG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548000" y="1411200"/>
            <a:ext cx="6048000" cy="418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457200" y="54387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实验记录表</a:t>
            </a:r>
            <a: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br>
              <a:rPr lang="en-US" altLang="zh-CN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16739" name="Group 3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1851065" y="1395864"/>
          <a:ext cx="6070600" cy="3589655"/>
        </p:xfrm>
        <a:graphic>
          <a:graphicData uri="http://schemas.openxmlformats.org/drawingml/2006/table">
            <a:tbl>
              <a:tblPr/>
              <a:tblGrid>
                <a:gridCol w="720725"/>
                <a:gridCol w="1838325"/>
                <a:gridCol w="1882140"/>
                <a:gridCol w="1629410"/>
              </a:tblGrid>
              <a:tr h="514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实验方法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振动速度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声音高低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皮筋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紧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松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快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慢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低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8">
                <a:tc vMerge="1"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细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粗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快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慢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低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1238">
                <a:tc vMerge="1"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短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长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快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慢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oudy Old Style" pitchFamily="18" charset="0"/>
                          <a:ea typeface="黑体" panose="02010609060101010101" pitchFamily="2" charset="-122"/>
                        </a:rPr>
                        <a:t> 低 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oudy Old Style" pitchFamily="18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500034" y="1785926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影响声音高低变化的因素 </a:t>
            </a: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8547" name="Rectangle 3"/>
          <p:cNvSpPr>
            <a:spLocks noGrp="1"/>
          </p:cNvSpPr>
          <p:nvPr>
            <p:ph type="body" idx="4294967295"/>
          </p:nvPr>
        </p:nvSpPr>
        <p:spPr>
          <a:xfrm>
            <a:off x="571472" y="3286124"/>
            <a:ext cx="8229600" cy="2525699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振动 速度快，声音 高；</a:t>
            </a:r>
            <a:endParaRPr lang="en-US" altLang="zh-CN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振动 速度慢，声音 低。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64785" y="2265045"/>
            <a:ext cx="233108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/>
              <a:t>交通运输</a:t>
            </a:r>
            <a:endParaRPr lang="zh-CN" altLang="en-US" sz="3600"/>
          </a:p>
          <a:p>
            <a:r>
              <a:rPr lang="zh-CN" altLang="en-US" sz="3600"/>
              <a:t>车辆鸣笛</a:t>
            </a:r>
            <a:endParaRPr lang="zh-CN" altLang="en-US" sz="3600"/>
          </a:p>
          <a:p>
            <a:r>
              <a:rPr lang="zh-CN" altLang="en-US" sz="3600"/>
              <a:t>工业噪音</a:t>
            </a:r>
            <a:endParaRPr lang="zh-CN" altLang="en-US" sz="3600"/>
          </a:p>
          <a:p>
            <a:r>
              <a:rPr lang="zh-CN" altLang="en-US" sz="3600"/>
              <a:t>建筑施工</a:t>
            </a:r>
            <a:endParaRPr lang="zh-CN" altLang="en-US" sz="3600"/>
          </a:p>
          <a:p>
            <a:r>
              <a:rPr lang="zh-CN" altLang="en-US" sz="3600"/>
              <a:t>社会噪音</a:t>
            </a:r>
            <a:endParaRPr lang="zh-CN" altLang="en-US" sz="36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61533" y="848231"/>
            <a:ext cx="8229600" cy="1012974"/>
          </a:xfrm>
        </p:spPr>
        <p:txBody>
          <a:bodyPr>
            <a:normAutofit/>
          </a:bodyPr>
          <a:p>
            <a:r>
              <a:rPr lang="zh-CN" altLang="en-US" sz="4400">
                <a:sym typeface="+mn-ea"/>
              </a:rPr>
              <a:t>噪声的主要来源</a:t>
            </a:r>
            <a:endParaRPr lang="zh-CN" alt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图片 5" descr="timg[5]"/>
          <p:cNvPicPr>
            <a:picLocks noChangeAspect="1"/>
          </p:cNvPicPr>
          <p:nvPr/>
        </p:nvPicPr>
        <p:blipFill>
          <a:blip r:embed="rId1"/>
          <a:srcRect l="4129" t="6781" r="3188" b="8858"/>
          <a:stretch>
            <a:fillRect/>
          </a:stretch>
        </p:blipFill>
        <p:spPr>
          <a:xfrm>
            <a:off x="1370330" y="1952625"/>
            <a:ext cx="3830320" cy="348615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17040" y="2442210"/>
            <a:ext cx="59175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sz="3600" b="0">
                <a:ea typeface="宋体" panose="02010600030101010101" pitchFamily="2" charset="-122"/>
              </a:rPr>
              <a:t>（</a:t>
            </a:r>
            <a:r>
              <a:rPr lang="en-US" sz="3600" b="0">
                <a:latin typeface="Times New Roman" panose="02020603050405020304" charset="0"/>
              </a:rPr>
              <a:t>1</a:t>
            </a:r>
            <a:r>
              <a:rPr lang="zh-CN" sz="3600" b="0">
                <a:ea typeface="宋体" panose="02010600030101010101" pitchFamily="2" charset="-122"/>
              </a:rPr>
              <a:t>）降低声源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噪声</a:t>
            </a:r>
            <a:endParaRPr lang="zh-CN" sz="3600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0" indent="0"/>
            <a:r>
              <a:rPr lang="zh-CN" sz="3600" b="0">
                <a:ea typeface="宋体" panose="02010600030101010101" pitchFamily="2" charset="-122"/>
              </a:rPr>
              <a:t>（</a:t>
            </a:r>
            <a:r>
              <a:rPr lang="en-US" sz="3600" b="0">
                <a:latin typeface="Times New Roman" panose="02020603050405020304" charset="0"/>
              </a:rPr>
              <a:t>2</a:t>
            </a:r>
            <a:r>
              <a:rPr lang="zh-CN" sz="3600" b="0">
                <a:ea typeface="宋体" panose="02010600030101010101" pitchFamily="2" charset="-122"/>
              </a:rPr>
              <a:t>）在传音途径上降低</a:t>
            </a:r>
            <a:r>
              <a:rPr lang="zh-CN" sz="3600" b="0">
                <a:latin typeface="Times New Roman" panose="02020603050405020304" charset="0"/>
                <a:ea typeface="宋体" panose="02010600030101010101" pitchFamily="2" charset="-122"/>
              </a:rPr>
              <a:t>噪声</a:t>
            </a:r>
            <a:endParaRPr lang="zh-CN" altLang="en-US" sz="36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61533" y="848231"/>
            <a:ext cx="8229600" cy="1012974"/>
          </a:xfrm>
        </p:spPr>
        <p:txBody>
          <a:bodyPr>
            <a:normAutofit/>
          </a:bodyPr>
          <a:p>
            <a:r>
              <a:rPr lang="zh-CN" sz="4400" b="1">
                <a:ea typeface="宋体" panose="02010600030101010101" pitchFamily="2" charset="-122"/>
                <a:sym typeface="+mn-ea"/>
              </a:rPr>
              <a:t>如何控制</a:t>
            </a:r>
            <a:r>
              <a:rPr lang="zh-CN" sz="44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噪声</a:t>
            </a:r>
            <a:endParaRPr lang="zh-CN" alt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34888" y="975866"/>
            <a:ext cx="8229600" cy="1012974"/>
          </a:xfrm>
        </p:spPr>
        <p:txBody>
          <a:bodyPr/>
          <a:lstStyle/>
          <a:p>
            <a:r>
              <a:rPr lang="zh-CN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噪声</a:t>
            </a:r>
            <a:r>
              <a:rPr lang="zh-CN" b="1">
                <a:ea typeface="宋体" panose="02010600030101010101" pitchFamily="2" charset="-122"/>
                <a:sym typeface="+mn-ea"/>
              </a:rPr>
              <a:t>对生活的影响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83155" y="2398395"/>
            <a:ext cx="591693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3200" b="0">
                <a:latin typeface="Times New Roman" panose="02020603050405020304" charset="0"/>
              </a:rPr>
              <a:t>（</a:t>
            </a:r>
            <a:r>
              <a:rPr lang="en-US" sz="3200" b="0">
                <a:latin typeface="Times New Roman" panose="02020603050405020304" charset="0"/>
              </a:rPr>
              <a:t>1</a:t>
            </a:r>
            <a:r>
              <a:rPr lang="zh-CN" altLang="en-US" sz="3200" b="0">
                <a:latin typeface="Times New Roman" panose="02020603050405020304" charset="0"/>
              </a:rPr>
              <a:t>）</a:t>
            </a:r>
            <a:r>
              <a:rPr lang="zh-CN" sz="3200" b="0">
                <a:ea typeface="宋体" panose="02010600030101010101" pitchFamily="2" charset="-122"/>
              </a:rPr>
              <a:t>噪声对睡眠的干扰 </a:t>
            </a:r>
            <a:r>
              <a:rPr lang="en-US" sz="3200" b="0">
                <a:latin typeface="Times New Roman" panose="02020603050405020304" charset="0"/>
              </a:rPr>
              <a:t></a:t>
            </a:r>
            <a:r>
              <a:rPr lang="zh-CN" altLang="en-US" sz="3200" b="0">
                <a:latin typeface="Times New Roman" panose="02020603050405020304" charset="0"/>
              </a:rPr>
              <a:t>（</a:t>
            </a:r>
            <a:r>
              <a:rPr lang="en-US" sz="3200" b="0">
                <a:latin typeface="Times New Roman" panose="02020603050405020304" charset="0"/>
              </a:rPr>
              <a:t>2</a:t>
            </a:r>
            <a:r>
              <a:rPr lang="zh-CN" altLang="en-US" sz="3200" b="0">
                <a:latin typeface="Times New Roman" panose="02020603050405020304" charset="0"/>
              </a:rPr>
              <a:t>）</a:t>
            </a:r>
            <a:r>
              <a:rPr lang="zh-CN" sz="3200" b="0">
                <a:ea typeface="宋体" panose="02010600030101010101" pitchFamily="2" charset="-122"/>
              </a:rPr>
              <a:t>噪声对语言交流的干扰 </a:t>
            </a:r>
            <a:r>
              <a:rPr lang="en-US" sz="3200" b="0">
                <a:latin typeface="Times New Roman" panose="02020603050405020304" charset="0"/>
              </a:rPr>
              <a:t></a:t>
            </a:r>
            <a:r>
              <a:rPr lang="zh-CN" altLang="en-US" sz="3200" b="0">
                <a:latin typeface="Times New Roman" panose="02020603050405020304" charset="0"/>
              </a:rPr>
              <a:t>（</a:t>
            </a:r>
            <a:r>
              <a:rPr lang="en-US" sz="3200" b="0">
                <a:latin typeface="Times New Roman" panose="02020603050405020304" charset="0"/>
              </a:rPr>
              <a:t>3</a:t>
            </a:r>
            <a:r>
              <a:rPr lang="zh-CN" sz="3200" b="0">
                <a:ea typeface="宋体" panose="02010600030101010101" pitchFamily="2" charset="-122"/>
              </a:rPr>
              <a:t>）噪声损伤听觉（</a:t>
            </a:r>
            <a:r>
              <a:rPr lang="en-US" sz="3200" b="0">
                <a:latin typeface="Times New Roman" panose="02020603050405020304" charset="0"/>
              </a:rPr>
              <a:t>4</a:t>
            </a:r>
            <a:r>
              <a:rPr lang="zh-CN" altLang="en-US" sz="3200" b="0">
                <a:latin typeface="Times New Roman" panose="02020603050405020304" charset="0"/>
              </a:rPr>
              <a:t>）</a:t>
            </a:r>
            <a:r>
              <a:rPr lang="zh-CN" sz="3200" b="0">
                <a:ea typeface="宋体" panose="02010600030101010101" pitchFamily="2" charset="-122"/>
              </a:rPr>
              <a:t>噪声可引起多种疾病</a:t>
            </a:r>
            <a:endParaRPr lang="zh-CN" altLang="en-US" sz="3200" b="0">
              <a:ea typeface="宋体" panose="02010600030101010101" pitchFamily="2" charset="-122"/>
            </a:endParaRPr>
          </a:p>
        </p:txBody>
      </p:sp>
      <p:pic>
        <p:nvPicPr>
          <p:cNvPr id="2" name="图片 1" descr="timg[3]"/>
          <p:cNvPicPr>
            <a:picLocks noChangeAspect="1"/>
          </p:cNvPicPr>
          <p:nvPr/>
        </p:nvPicPr>
        <p:blipFill>
          <a:blip r:embed="rId1"/>
          <a:srcRect l="8822" t="3992" r="8004" b="6323"/>
          <a:stretch>
            <a:fillRect/>
          </a:stretch>
        </p:blipFill>
        <p:spPr>
          <a:xfrm>
            <a:off x="1224915" y="2563495"/>
            <a:ext cx="1405890" cy="173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393" y="939036"/>
            <a:ext cx="8229600" cy="1012974"/>
          </a:xfrm>
        </p:spPr>
        <p:txBody>
          <a:bodyPr/>
          <a:lstStyle/>
          <a:p>
            <a:r>
              <a:rPr lang="zh-CN" b="1">
                <a:ea typeface="宋体" panose="02010600030101010101" pitchFamily="2" charset="-122"/>
                <a:sym typeface="+mn-ea"/>
              </a:rPr>
              <a:t>保护听力</a:t>
            </a:r>
            <a:endParaRPr lang="zh-CN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91030" y="2324735"/>
            <a:ext cx="59169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/>
            <a:r>
              <a:rPr lang="zh-CN" altLang="en-US" sz="3600">
                <a:latin typeface="Times New Roman" panose="02020603050405020304" charset="0"/>
                <a:sym typeface="+mn-ea"/>
              </a:rPr>
              <a:t>（</a:t>
            </a:r>
            <a:r>
              <a:rPr lang="en-US" sz="3600">
                <a:latin typeface="Times New Roman" panose="02020603050405020304" charset="0"/>
                <a:sym typeface="+mn-ea"/>
              </a:rPr>
              <a:t>1</a:t>
            </a:r>
            <a:r>
              <a:rPr lang="zh-CN" altLang="en-US" sz="3600">
                <a:latin typeface="Times New Roman" panose="02020603050405020304" charset="0"/>
                <a:sym typeface="+mn-ea"/>
              </a:rPr>
              <a:t>）</a:t>
            </a:r>
            <a:r>
              <a:rPr sz="3600">
                <a:sym typeface="+mn-ea"/>
              </a:rPr>
              <a:t>使用耳机应限量限时</a:t>
            </a:r>
            <a:endParaRPr lang="en-US" sz="3600">
              <a:latin typeface="Times New Roman" panose="02020603050405020304" charset="0"/>
              <a:sym typeface="+mn-ea"/>
            </a:endParaRPr>
          </a:p>
          <a:p>
            <a:pPr marL="0" indent="0"/>
            <a:r>
              <a:rPr lang="zh-CN" altLang="en-US" sz="3600">
                <a:latin typeface="Times New Roman" panose="02020603050405020304" charset="0"/>
                <a:sym typeface="+mn-ea"/>
              </a:rPr>
              <a:t>（</a:t>
            </a:r>
            <a:r>
              <a:rPr lang="en-US" sz="3600">
                <a:latin typeface="Times New Roman" panose="02020603050405020304" charset="0"/>
                <a:sym typeface="+mn-ea"/>
              </a:rPr>
              <a:t>2</a:t>
            </a:r>
            <a:r>
              <a:rPr lang="zh-CN" altLang="en-US" sz="3600">
                <a:latin typeface="Times New Roman" panose="02020603050405020304" charset="0"/>
                <a:sym typeface="+mn-ea"/>
              </a:rPr>
              <a:t>）</a:t>
            </a:r>
            <a:r>
              <a:rPr sz="3600">
                <a:sym typeface="+mn-ea"/>
              </a:rPr>
              <a:t>减轻双耳工作量</a:t>
            </a:r>
            <a:endParaRPr sz="3600" b="0"/>
          </a:p>
          <a:p>
            <a:pPr marL="0" indent="0"/>
            <a:r>
              <a:rPr lang="zh-CN" altLang="en-US" sz="3600">
                <a:latin typeface="Times New Roman" panose="02020603050405020304" charset="0"/>
                <a:sym typeface="+mn-ea"/>
              </a:rPr>
              <a:t>（</a:t>
            </a:r>
            <a:r>
              <a:rPr lang="en-US" sz="3600">
                <a:latin typeface="Times New Roman" panose="02020603050405020304" charset="0"/>
                <a:sym typeface="+mn-ea"/>
              </a:rPr>
              <a:t>3</a:t>
            </a:r>
            <a:r>
              <a:rPr lang="zh-CN" sz="3600">
                <a:ea typeface="宋体" panose="02010600030101010101" pitchFamily="2" charset="-122"/>
                <a:sym typeface="+mn-ea"/>
              </a:rPr>
              <a:t>）</a:t>
            </a:r>
            <a:r>
              <a:rPr sz="3600">
                <a:sym typeface="+mn-ea"/>
              </a:rPr>
              <a:t>避开危险噪声环境</a:t>
            </a:r>
            <a:endParaRPr sz="3600" b="0"/>
          </a:p>
          <a:p>
            <a:pPr marL="0" indent="0"/>
            <a:r>
              <a:rPr lang="zh-CN" sz="3600">
                <a:ea typeface="宋体" panose="02010600030101010101" pitchFamily="2" charset="-122"/>
                <a:sym typeface="+mn-ea"/>
              </a:rPr>
              <a:t>（</a:t>
            </a:r>
            <a:r>
              <a:rPr lang="en-US" sz="3600">
                <a:latin typeface="Times New Roman" panose="02020603050405020304" charset="0"/>
                <a:sym typeface="+mn-ea"/>
              </a:rPr>
              <a:t>4</a:t>
            </a:r>
            <a:r>
              <a:rPr lang="zh-CN" altLang="en-US" sz="3600">
                <a:latin typeface="Times New Roman" panose="02020603050405020304" charset="0"/>
                <a:sym typeface="+mn-ea"/>
              </a:rPr>
              <a:t>）</a:t>
            </a:r>
            <a:r>
              <a:rPr sz="3600">
                <a:sym typeface="+mn-ea"/>
              </a:rPr>
              <a:t>善用听力保护用具</a:t>
            </a:r>
            <a:endParaRPr sz="3600" b="0"/>
          </a:p>
          <a:p>
            <a:pPr marL="0" indent="0"/>
            <a:r>
              <a:rPr lang="en-US" sz="3600" b="0">
                <a:latin typeface="Times New Roman" panose="02020603050405020304" charset="0"/>
              </a:rPr>
              <a:t>（</a:t>
            </a:r>
            <a:r>
              <a:rPr lang="en-US" sz="3600" b="0">
                <a:latin typeface="Times New Roman" panose="02020603050405020304" charset="0"/>
              </a:rPr>
              <a:t>5）</a:t>
            </a:r>
            <a:r>
              <a:rPr sz="3600" b="0"/>
              <a:t>定期听力健康检查</a:t>
            </a:r>
            <a:endParaRPr sz="36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1297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振动产生声音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539552" y="773832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影响声音变化的因素有哪些？</a:t>
            </a: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>
          <a:xfrm>
            <a:off x="4932040" y="1971303"/>
            <a:ext cx="3383731" cy="3743713"/>
          </a:xfrm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endParaRPr lang="zh-CN" altLang="en-US" sz="300" dirty="0" smtClean="0"/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400" b="1" dirty="0" smtClean="0">
                <a:solidFill>
                  <a:schemeClr val="bg1"/>
                </a:solidFill>
                <a:ea typeface="黑体" panose="02010609060101010101" pitchFamily="2" charset="-122"/>
              </a:rPr>
              <a:t>                          </a:t>
            </a:r>
            <a:endParaRPr lang="zh-CN" altLang="en-US" sz="1400" b="1" dirty="0" smtClean="0">
              <a:solidFill>
                <a:schemeClr val="bg1"/>
              </a:solidFill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声音强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 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声音弱 </a:t>
            </a:r>
            <a:b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</a:br>
            <a:endParaRPr lang="zh-CN" altLang="en-US" sz="6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声音高</a:t>
            </a:r>
            <a:b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</a:br>
            <a:r>
              <a:rPr lang="zh-CN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    </a:t>
            </a:r>
            <a:endParaRPr lang="zh-CN" alt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声音低 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2350" y="2403921"/>
            <a:ext cx="26276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振动幅度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72000" y="4492153"/>
            <a:ext cx="24994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振动速度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uiExpand="1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662880" y="773832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为什么用力拍手声音会变强？</a:t>
            </a: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5" name="内容占位符 4" descr="IMG_0002.JPG"/>
          <p:cNvPicPr>
            <a:picLocks noGrp="1" noChangeAspect="1"/>
          </p:cNvPicPr>
          <p:nvPr>
            <p:ph idx="4294967295"/>
          </p:nvPr>
        </p:nvPicPr>
        <p:blipFill>
          <a:blip r:embed="rId1" cstate="print"/>
          <a:stretch>
            <a:fillRect/>
          </a:stretch>
        </p:blipFill>
        <p:spPr>
          <a:xfrm>
            <a:off x="3131840" y="1898022"/>
            <a:ext cx="2592288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2644" name="Rectangle 4"/>
          <p:cNvSpPr>
            <a:spLocks noGrp="1"/>
          </p:cNvSpPr>
          <p:nvPr>
            <p:ph type="body" idx="4294967295"/>
          </p:nvPr>
        </p:nvSpPr>
        <p:spPr>
          <a:xfrm>
            <a:off x="1403350" y="2332038"/>
            <a:ext cx="8229600" cy="4525962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446856" y="1052513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声音的变化</a:t>
            </a:r>
            <a:endParaRPr lang="zh-CN" altLang="en-US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9158" name="Rectangle 3"/>
          <p:cNvSpPr>
            <a:spLocks noGrp="1"/>
          </p:cNvSpPr>
          <p:nvPr>
            <p:ph type="body" idx="4294967295"/>
          </p:nvPr>
        </p:nvSpPr>
        <p:spPr>
          <a:xfrm>
            <a:off x="1619672" y="2564903"/>
            <a:ext cx="5543847" cy="648073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强    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弱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  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endParaRPr lang="zh-CN" alt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1720" y="3601523"/>
            <a:ext cx="5184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声音大或响，称为声音强</a:t>
            </a:r>
            <a:r>
              <a:rPr lang="zh-CN" altLang="en-US" sz="3200" dirty="0" smtClean="0">
                <a:latin typeface="+mn-ea"/>
                <a:ea typeface="+mn-ea"/>
              </a:rPr>
              <a:t>；</a:t>
            </a:r>
            <a:endParaRPr lang="en-US" altLang="zh-CN" sz="3200" dirty="0" smtClean="0">
              <a:latin typeface="+mn-ea"/>
              <a:ea typeface="+mn-ea"/>
            </a:endParaRPr>
          </a:p>
          <a:p>
            <a:r>
              <a:rPr lang="zh-CN" altLang="en-US" sz="3200" dirty="0" smtClean="0">
                <a:latin typeface="+mn-ea"/>
                <a:ea typeface="+mn-ea"/>
              </a:rPr>
              <a:t>声音</a:t>
            </a:r>
            <a:r>
              <a:rPr lang="zh-CN" altLang="en-US" sz="3200" dirty="0">
                <a:latin typeface="+mn-ea"/>
                <a:ea typeface="+mn-ea"/>
              </a:rPr>
              <a:t>小或轻，称为声音弱。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2997200"/>
            <a:ext cx="8229600" cy="4525963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振动幅度        </a:t>
            </a: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2" charset="-122"/>
              </a:rPr>
              <a:t>                                 </a:t>
            </a:r>
            <a:endParaRPr lang="zh-CN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5" name="Rectangle 4"/>
          <p:cNvSpPr txBox="1"/>
          <p:nvPr/>
        </p:nvSpPr>
        <p:spPr bwMode="auto">
          <a:xfrm>
            <a:off x="827584" y="1412875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华文新魏" panose="02010800040101010101" charset="-122"/>
              </a:rPr>
              <a:t>影响声音变化的因素？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占位符 5" descr="IMG_0005-1.jpg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/>
          <a:srcRect l="1798" r="1798"/>
          <a:stretch>
            <a:fillRect/>
          </a:stretch>
        </p:blipFill>
        <p:spPr>
          <a:xfrm>
            <a:off x="1547664" y="1412776"/>
            <a:ext cx="6048672" cy="4182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IMG_0011.JPG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548000" y="1411200"/>
            <a:ext cx="6048000" cy="418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图片 3" descr="IMG_0040.JPG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548000" y="1411199"/>
            <a:ext cx="6048000" cy="418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/>
          </p:cNvSpPr>
          <p:nvPr>
            <p:ph type="ctr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 smtClean="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 descr="IMG_0005-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43808" y="1052736"/>
            <a:ext cx="3384376" cy="225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图片 7" descr="IMG_001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608" y="3429000"/>
            <a:ext cx="3384000" cy="2257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图片 8" descr="IMG_0040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4384" y="3429000"/>
            <a:ext cx="3384000" cy="2257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bc88d773-f904-44dc-b9bb-3c8b06b7de3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WPS 演示</Application>
  <PresentationFormat>全屏显示(4:3)</PresentationFormat>
  <Paragraphs>183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Goudy Old Style</vt:lpstr>
      <vt:lpstr>Segoe Print</vt:lpstr>
      <vt:lpstr>黑体</vt:lpstr>
      <vt:lpstr>华文新魏</vt:lpstr>
      <vt:lpstr>Footlight MT Light</vt:lpstr>
      <vt:lpstr>微软雅黑</vt:lpstr>
      <vt:lpstr>Arial Unicode MS</vt:lpstr>
      <vt:lpstr>Calibri</vt:lpstr>
      <vt:lpstr>Times New Roman</vt:lpstr>
      <vt:lpstr>Office 主题</vt:lpstr>
      <vt:lpstr>不同的声音</vt:lpstr>
      <vt:lpstr>振动产生声音</vt:lpstr>
      <vt:lpstr>为什么用力拍手声音会变强？</vt:lpstr>
      <vt:lpstr>声音的变化</vt:lpstr>
      <vt:lpstr>PowerPoint 演示文稿</vt:lpstr>
      <vt:lpstr> </vt:lpstr>
      <vt:lpstr> </vt:lpstr>
      <vt:lpstr> </vt:lpstr>
      <vt:lpstr> </vt:lpstr>
      <vt:lpstr>实验记录表  </vt:lpstr>
      <vt:lpstr>影响声音强弱变化的因素 </vt:lpstr>
      <vt:lpstr>PowerPoint 演示文稿</vt:lpstr>
      <vt:lpstr> </vt:lpstr>
      <vt:lpstr>实验记录表  </vt:lpstr>
      <vt:lpstr>影响声音高低变化的因素 </vt:lpstr>
      <vt:lpstr>蝴蝶煽动翅膀的声音呢？</vt:lpstr>
      <vt:lpstr>噪声的主要来源</vt:lpstr>
      <vt:lpstr>蝴蝶煽动翅膀的声音呢？</vt:lpstr>
      <vt:lpstr>噪声对生活的影响</vt:lpstr>
      <vt:lpstr> 影响声音变化的因素有哪些？</vt:lpstr>
    </vt:vector>
  </TitlesOfParts>
  <Company>bjedu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标题文字</dc:title>
  <dc:creator>madong</dc:creator>
  <cp:lastModifiedBy>  随遇而安 </cp:lastModifiedBy>
  <cp:revision>102</cp:revision>
  <dcterms:created xsi:type="dcterms:W3CDTF">2012-01-16T15:54:00Z</dcterms:created>
  <dcterms:modified xsi:type="dcterms:W3CDTF">2020-08-07T15:13:08Z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