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20" r:id="rId2"/>
    <p:sldId id="387" r:id="rId3"/>
    <p:sldId id="332" r:id="rId4"/>
    <p:sldId id="333" r:id="rId5"/>
    <p:sldId id="335" r:id="rId6"/>
    <p:sldId id="337" r:id="rId7"/>
    <p:sldId id="383" r:id="rId8"/>
    <p:sldId id="388" r:id="rId9"/>
    <p:sldId id="339" r:id="rId10"/>
    <p:sldId id="340" r:id="rId11"/>
    <p:sldId id="341" r:id="rId12"/>
    <p:sldId id="372" r:id="rId13"/>
    <p:sldId id="344" r:id="rId14"/>
    <p:sldId id="345" r:id="rId15"/>
    <p:sldId id="346" r:id="rId16"/>
    <p:sldId id="347" r:id="rId17"/>
    <p:sldId id="348" r:id="rId18"/>
    <p:sldId id="375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50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940" autoAdjust="0"/>
    <p:restoredTop sz="94621" autoAdjust="0"/>
  </p:normalViewPr>
  <p:slideViewPr>
    <p:cSldViewPr>
      <p:cViewPr varScale="1">
        <p:scale>
          <a:sx n="102" d="100"/>
          <a:sy n="102" d="100"/>
        </p:scale>
        <p:origin x="150" y="2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386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05A028-E4C0-4C4C-9228-EA927C15FA29}" type="datetimeFigureOut">
              <a:rPr lang="zh-CN" altLang="en-US"/>
              <a:pPr>
                <a:defRPr/>
              </a:pPr>
              <a:t>2020/8/19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48D599C-E681-4639-9783-051CBC4D45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656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0112DB-9F80-4F77-9CF4-36D654C2402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460954" y="407670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主讲人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0151" y="622300"/>
            <a:ext cx="1428749" cy="857250"/>
          </a:xfrm>
          <a:prstGeom prst="rect">
            <a:avLst/>
          </a:prstGeom>
          <a:ln>
            <a:noFill/>
          </a:ln>
          <a:effectLst>
            <a:outerShdw blurRad="76200" dist="38100" dir="2700000" algn="ctr" rotWithShape="0">
              <a:schemeClr val="bg2">
                <a:alpha val="93000"/>
              </a:scheme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3983567" y="727076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小学科学学科</a:t>
            </a:r>
            <a:endParaRPr lang="zh-CN" altLang="en-US" sz="36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" name="标题 27"/>
          <p:cNvSpPr>
            <a:spLocks noGrp="1"/>
          </p:cNvSpPr>
          <p:nvPr>
            <p:ph type="title"/>
          </p:nvPr>
        </p:nvSpPr>
        <p:spPr>
          <a:xfrm>
            <a:off x="623392" y="2564904"/>
            <a:ext cx="10972800" cy="1143000"/>
          </a:xfrm>
        </p:spPr>
        <p:txBody>
          <a:bodyPr>
            <a:normAutofit/>
          </a:bodyPr>
          <a:lstStyle>
            <a:lvl1pPr>
              <a:defRPr sz="60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4" name="文本占位符 29"/>
          <p:cNvSpPr>
            <a:spLocks noGrp="1"/>
          </p:cNvSpPr>
          <p:nvPr>
            <p:ph type="body" sz="quarter" idx="11"/>
          </p:nvPr>
        </p:nvSpPr>
        <p:spPr>
          <a:xfrm>
            <a:off x="1203029" y="5157192"/>
            <a:ext cx="9600000" cy="648618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5" name="文本占位符 29"/>
          <p:cNvSpPr>
            <a:spLocks noGrp="1"/>
          </p:cNvSpPr>
          <p:nvPr>
            <p:ph type="body" sz="quarter" idx="12"/>
          </p:nvPr>
        </p:nvSpPr>
        <p:spPr>
          <a:xfrm>
            <a:off x="3812392" y="4077072"/>
            <a:ext cx="4282285" cy="720000"/>
          </a:xfrm>
        </p:spPr>
        <p:txBody>
          <a:bodyPr>
            <a:noAutofit/>
          </a:bodyPr>
          <a:lstStyle>
            <a:lvl1pPr marL="0" indent="0" algn="ctr">
              <a:buNone/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7" name="文本占位符 29"/>
          <p:cNvSpPr>
            <a:spLocks noGrp="1"/>
          </p:cNvSpPr>
          <p:nvPr>
            <p:ph type="body" sz="quarter" idx="13"/>
          </p:nvPr>
        </p:nvSpPr>
        <p:spPr>
          <a:xfrm>
            <a:off x="8400256" y="4077072"/>
            <a:ext cx="2687925" cy="720000"/>
          </a:xfrm>
        </p:spPr>
        <p:txBody>
          <a:bodyPr>
            <a:noAutofit/>
          </a:bodyPr>
          <a:lstStyle>
            <a:lvl1pPr marL="0" indent="0" algn="ctr" defTabSz="914400" rtl="0" eaLnBrk="1" latinLnBrk="0" hangingPunct="1">
              <a:buNone/>
              <a:defRPr lang="zh-CN" altLang="en-US" sz="4000" kern="1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+mn-cs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8" name="文本占位符 29"/>
          <p:cNvSpPr>
            <a:spLocks noGrp="1"/>
          </p:cNvSpPr>
          <p:nvPr>
            <p:ph type="body" sz="quarter" idx="14"/>
          </p:nvPr>
        </p:nvSpPr>
        <p:spPr>
          <a:xfrm>
            <a:off x="1679509" y="1556792"/>
            <a:ext cx="8640000" cy="720000"/>
          </a:xfrm>
          <a:effectLst>
            <a:glow rad="317500">
              <a:schemeClr val="accent1">
                <a:alpha val="56000"/>
              </a:schemeClr>
            </a:glow>
            <a:outerShdw blurRad="419100" dist="495300" dir="5400000" sx="67000" sy="67000" algn="ctr" rotWithShape="0">
              <a:schemeClr val="bg1">
                <a:alpha val="52000"/>
              </a:schemeClr>
            </a:outerShdw>
            <a:softEdge rad="215900"/>
          </a:effectLst>
        </p:spPr>
        <p:txBody>
          <a:bodyPr>
            <a:normAutofit/>
          </a:bodyPr>
          <a:lstStyle>
            <a:lvl1pPr marL="0" indent="0" algn="ctr">
              <a:buNone/>
              <a:defRPr sz="36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底字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609600" y="1916832"/>
            <a:ext cx="10972800" cy="1143000"/>
          </a:xfrm>
        </p:spPr>
        <p:txBody>
          <a:bodyPr>
            <a:normAutofit/>
          </a:bodyPr>
          <a:lstStyle>
            <a:lvl1pPr>
              <a:defRPr sz="4800">
                <a:solidFill>
                  <a:srgbClr val="FFFF0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10"/>
          <p:cNvSpPr>
            <a:spLocks noGrp="1"/>
          </p:cNvSpPr>
          <p:nvPr>
            <p:ph sz="quarter" idx="10"/>
          </p:nvPr>
        </p:nvSpPr>
        <p:spPr>
          <a:xfrm>
            <a:off x="1583267" y="3429001"/>
            <a:ext cx="8544984" cy="1871663"/>
          </a:xfrm>
        </p:spPr>
        <p:txBody>
          <a:bodyPr>
            <a:normAutofit/>
          </a:bodyPr>
          <a:lstStyle>
            <a:lvl1pPr marL="0" indent="0" algn="l">
              <a:buNone/>
              <a:defRPr sz="4000">
                <a:solidFill>
                  <a:schemeClr val="bg1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小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1391478" y="1700808"/>
            <a:ext cx="9409045" cy="4321250"/>
          </a:xfrm>
        </p:spPr>
        <p:txBody>
          <a:bodyPr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zh-CN" altLang="en-US" sz="3200" kern="1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>
              <a:defRPr sz="3600">
                <a:solidFill>
                  <a:schemeClr val="bg1"/>
                </a:solidFill>
                <a:latin typeface="黑体" pitchFamily="49" charset="-122"/>
                <a:ea typeface="黑体" pitchFamily="49" charset="-122"/>
              </a:defRPr>
            </a:lvl2pPr>
            <a:lvl3pPr>
              <a:defRPr sz="3600">
                <a:solidFill>
                  <a:schemeClr val="bg1"/>
                </a:solidFill>
                <a:latin typeface="黑体" pitchFamily="49" charset="-122"/>
                <a:ea typeface="黑体" pitchFamily="49" charset="-122"/>
              </a:defRPr>
            </a:lvl3pPr>
            <a:lvl4pPr>
              <a:defRPr sz="3600">
                <a:solidFill>
                  <a:schemeClr val="bg1"/>
                </a:solidFill>
                <a:latin typeface="黑体" pitchFamily="49" charset="-122"/>
                <a:ea typeface="黑体" pitchFamily="49" charset="-122"/>
              </a:defRPr>
            </a:lvl4pPr>
            <a:lvl5pPr>
              <a:defRPr sz="3600">
                <a:solidFill>
                  <a:schemeClr val="bg1"/>
                </a:solidFill>
                <a:latin typeface="黑体" pitchFamily="49" charset="-122"/>
                <a:ea typeface="黑体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0"/>
            <a:r>
              <a:rPr lang="zh-CN" altLang="en-US" dirty="0"/>
              <a:t>单击此处编辑母版文本样式</a:t>
            </a:r>
          </a:p>
          <a:p>
            <a:pPr lvl="0"/>
            <a:r>
              <a:rPr lang="zh-CN" altLang="en-US" dirty="0"/>
              <a:t>单击此处编辑母版文本样式</a:t>
            </a:r>
          </a:p>
          <a:p>
            <a:pPr lvl="0"/>
            <a:r>
              <a:rPr lang="zh-CN" altLang="en-US" dirty="0"/>
              <a:t>单击此处编辑母版文本样式</a:t>
            </a:r>
          </a:p>
          <a:p>
            <a:pPr lvl="0"/>
            <a:r>
              <a:rPr lang="zh-CN" altLang="en-US" dirty="0"/>
              <a:t>单击此处编辑母版文本样式</a:t>
            </a:r>
          </a:p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  <a:p>
            <a:pPr lvl="0"/>
            <a:endParaRPr lang="zh-CN" altLang="en-US" dirty="0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527381" y="548680"/>
            <a:ext cx="10972800" cy="1012974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0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719403" y="692696"/>
            <a:ext cx="10972800" cy="1143000"/>
          </a:xfrm>
        </p:spPr>
        <p:txBody>
          <a:bodyPr>
            <a:normAutofit/>
          </a:bodyPr>
          <a:lstStyle>
            <a:lvl1pPr>
              <a:defRPr sz="40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1295400" y="2492376"/>
            <a:ext cx="9889067" cy="3673475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defRPr>
            </a:lvl1pPr>
            <a:lvl2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defRPr>
            </a:lvl2pPr>
            <a:lvl3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719667" y="765176"/>
            <a:ext cx="5664364" cy="5400129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noProof="0"/>
          </a:p>
        </p:txBody>
      </p:sp>
      <p:sp>
        <p:nvSpPr>
          <p:cNvPr id="10" name="内容占位符 9"/>
          <p:cNvSpPr>
            <a:spLocks noGrp="1"/>
          </p:cNvSpPr>
          <p:nvPr>
            <p:ph sz="quarter" idx="11"/>
          </p:nvPr>
        </p:nvSpPr>
        <p:spPr>
          <a:xfrm>
            <a:off x="6672064" y="1124744"/>
            <a:ext cx="4512733" cy="446405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3600">
                <a:solidFill>
                  <a:schemeClr val="bg1"/>
                </a:solidFill>
                <a:latin typeface="黑体" pitchFamily="49" charset="-122"/>
                <a:ea typeface="黑体" pitchFamily="49" charset="-122"/>
              </a:defRPr>
            </a:lvl1pPr>
            <a:lvl2pPr>
              <a:defRPr>
                <a:solidFill>
                  <a:schemeClr val="bg1"/>
                </a:solidFill>
                <a:latin typeface="黑体" pitchFamily="49" charset="-122"/>
                <a:ea typeface="黑体" pitchFamily="49" charset="-122"/>
              </a:defRPr>
            </a:lvl2pPr>
            <a:lvl3pPr>
              <a:defRPr>
                <a:solidFill>
                  <a:schemeClr val="bg1"/>
                </a:solidFill>
                <a:latin typeface="黑体" pitchFamily="49" charset="-122"/>
                <a:ea typeface="黑体" pitchFamily="49" charset="-122"/>
              </a:defRPr>
            </a:lvl3pPr>
            <a:lvl4pPr>
              <a:defRPr>
                <a:solidFill>
                  <a:schemeClr val="bg1"/>
                </a:solidFill>
                <a:latin typeface="黑体" pitchFamily="49" charset="-122"/>
                <a:ea typeface="黑体" pitchFamily="49" charset="-122"/>
              </a:defRPr>
            </a:lvl4pPr>
            <a:lvl5pPr>
              <a:defRPr>
                <a:solidFill>
                  <a:schemeClr val="bg1"/>
                </a:solidFill>
                <a:latin typeface="黑体" pitchFamily="49" charset="-122"/>
                <a:ea typeface="黑体" pitchFamily="49" charset="-122"/>
              </a:defRPr>
            </a:lvl5pPr>
          </a:lstStyle>
          <a:p>
            <a:pPr lvl="0"/>
            <a:r>
              <a:rPr lang="zh-CN" altLang="en-US" dirty="0"/>
              <a:t>单击此处编辑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911425" y="476672"/>
            <a:ext cx="10272183" cy="5327328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noProof="0"/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C43B6-8AD8-40F1-838E-6F7A10F9BD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表格占位符 6"/>
          <p:cNvSpPr>
            <a:spLocks noGrp="1"/>
          </p:cNvSpPr>
          <p:nvPr>
            <p:ph type="tbl" sz="quarter" idx="10"/>
          </p:nvPr>
        </p:nvSpPr>
        <p:spPr>
          <a:xfrm>
            <a:off x="1200151" y="1125539"/>
            <a:ext cx="9791700" cy="4535487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lvl="0"/>
            <a:endParaRPr lang="zh-CN" altLang="en-US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1103445" y="1196752"/>
            <a:ext cx="9889099" cy="4536504"/>
          </a:xfrm>
        </p:spPr>
        <p:txBody>
          <a:bodyPr>
            <a:normAutofit/>
          </a:bodyPr>
          <a:lstStyle>
            <a:lvl1pPr marL="0" indent="684000">
              <a:lnSpc>
                <a:spcPct val="150000"/>
              </a:lnSpc>
              <a:spcBef>
                <a:spcPts val="0"/>
              </a:spcBef>
              <a:buNone/>
              <a:defRPr sz="3200" kern="1200" spc="200" baseline="0">
                <a:solidFill>
                  <a:schemeClr val="bg1"/>
                </a:solidFill>
                <a:latin typeface="黑体" pitchFamily="49" charset="-122"/>
                <a:ea typeface="黑体" pitchFamily="49" charset="-122"/>
              </a:defRPr>
            </a:lvl1pPr>
            <a:lvl2pPr marL="457200" indent="0">
              <a:buNone/>
              <a:defRPr sz="3200">
                <a:solidFill>
                  <a:schemeClr val="bg1"/>
                </a:solidFill>
                <a:latin typeface="黑体" pitchFamily="49" charset="-122"/>
                <a:ea typeface="黑体" pitchFamily="49" charset="-122"/>
              </a:defRPr>
            </a:lvl2pPr>
            <a:lvl3pPr marL="914400" indent="0">
              <a:buNone/>
              <a:defRPr sz="3200">
                <a:solidFill>
                  <a:schemeClr val="bg1"/>
                </a:solidFill>
                <a:latin typeface="黑体" pitchFamily="49" charset="-122"/>
                <a:ea typeface="黑体" pitchFamily="49" charset="-122"/>
              </a:defRPr>
            </a:lvl3pPr>
            <a:lvl4pPr marL="1371600" indent="0">
              <a:buNone/>
              <a:defRPr sz="3200">
                <a:solidFill>
                  <a:schemeClr val="bg1"/>
                </a:solidFill>
                <a:latin typeface="黑体" pitchFamily="49" charset="-122"/>
                <a:ea typeface="黑体" pitchFamily="49" charset="-122"/>
              </a:defRPr>
            </a:lvl4pPr>
            <a:lvl5pPr marL="1828800" indent="0">
              <a:buNone/>
              <a:defRPr sz="3200">
                <a:solidFill>
                  <a:schemeClr val="bg1"/>
                </a:solidFill>
                <a:latin typeface="黑体" pitchFamily="49" charset="-122"/>
                <a:ea typeface="黑体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9E1BDFC-C374-4A8B-A103-C9FDC9923215}" type="datetimeFigureOut">
              <a:rPr lang="zh-CN" altLang="en-US"/>
              <a:pPr>
                <a:defRPr/>
              </a:pPr>
              <a:t>2020/8/19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B3D554E-646F-4944-BC82-F64FF15B5F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>
          <a:xfrm>
            <a:off x="1524000" y="857251"/>
            <a:ext cx="9144000" cy="714375"/>
          </a:xfrm>
          <a:prstGeom prst="rect">
            <a:avLst/>
          </a:prstGeom>
          <a:effectLst/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+mj-cs"/>
              </a:rPr>
              <a:t>小学科学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524000" y="1714500"/>
            <a:ext cx="9144000" cy="642938"/>
          </a:xfrm>
          <a:prstGeom prst="rect">
            <a:avLst/>
          </a:prstGeom>
          <a:effectLst/>
        </p:spPr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+mj-cs"/>
              </a:rPr>
              <a:t>四年级上学期第</a:t>
            </a:r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+mj-cs"/>
              </a:rPr>
              <a:t>7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+mj-cs"/>
              </a:rPr>
              <a:t>课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524000" y="3000375"/>
            <a:ext cx="9144000" cy="642938"/>
          </a:xfrm>
          <a:prstGeom prst="rect">
            <a:avLst/>
          </a:prstGeom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  <a:cs typeface="+mj-cs"/>
              </a:rPr>
              <a:t>水受热遇冷会怎样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1524000" y="4214813"/>
            <a:ext cx="9144000" cy="785812"/>
          </a:xfrm>
          <a:prstGeom prst="rect">
            <a:avLst/>
          </a:prstGeom>
          <a:effectLst/>
        </p:spPr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+mj-cs"/>
              </a:rPr>
              <a:t>梁硕</a:t>
            </a:r>
            <a:endParaRPr lang="zh-CN" alt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  <a:cs typeface="+mj-cs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1524000" y="5072063"/>
            <a:ext cx="9144000" cy="571500"/>
          </a:xfrm>
          <a:prstGeom prst="rect">
            <a:avLst/>
          </a:prstGeom>
          <a:effectLst/>
        </p:spPr>
        <p:txBody>
          <a:bodyPr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+mj-cs"/>
              </a:rPr>
              <a:t>北京市密云区穆家峪镇中心小学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4188" y="2000251"/>
            <a:ext cx="6572250" cy="2239963"/>
          </a:xfrm>
          <a:prstGeom prst="rect">
            <a:avLst/>
          </a:prstGeom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你如何解释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水受</a:t>
            </a:r>
            <a:r>
              <a:rPr lang="zh-CN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热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液面</a:t>
            </a:r>
            <a:r>
              <a:rPr lang="zh-CN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上升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而</a:t>
            </a:r>
            <a:r>
              <a:rPr lang="zh-CN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遇冷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液面</a:t>
            </a:r>
            <a:r>
              <a:rPr lang="zh-CN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下降的现象？</a:t>
            </a:r>
          </a:p>
        </p:txBody>
      </p:sp>
      <p:sp>
        <p:nvSpPr>
          <p:cNvPr id="3" name="矩形 2"/>
          <p:cNvSpPr/>
          <p:nvPr/>
        </p:nvSpPr>
        <p:spPr>
          <a:xfrm>
            <a:off x="3095626" y="1220789"/>
            <a:ext cx="17240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讨论：</a:t>
            </a:r>
            <a:endParaRPr lang="en-US" altLang="zh-CN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2595563" y="1368425"/>
            <a:ext cx="6786562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解释：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水受热温度升高，体积膨胀，遇冷后温度降低，体积缩小。水的这种性质叫做“热胀冷缩”。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52712" y="2071688"/>
            <a:ext cx="7215188" cy="2455480"/>
          </a:xfrm>
          <a:prstGeom prst="rect">
            <a:avLst/>
          </a:prstGeom>
          <a:effectLst/>
        </p:spPr>
        <p:txBody>
          <a:bodyPr>
            <a:spAutoFit/>
          </a:bodyPr>
          <a:lstStyle/>
          <a:p>
            <a:pPr marL="514350" indent="-514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  </a:t>
            </a:r>
            <a:r>
              <a:rPr lang="zh-CN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你认为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大壶中的</a:t>
            </a:r>
            <a:r>
              <a:rPr lang="zh-CN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水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上升溢出来</a:t>
            </a:r>
            <a:r>
              <a:rPr lang="zh-CN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是怎么回事</a:t>
            </a:r>
            <a:r>
              <a:rPr lang="zh-CN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？</a:t>
            </a:r>
            <a:endParaRPr lang="en-US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514350" indent="83502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大壶中的水受热膨胀。</a:t>
            </a:r>
            <a:endParaRPr lang="zh-CN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52750" y="1143001"/>
            <a:ext cx="27495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总结回顾：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3024188" y="1931988"/>
            <a:ext cx="6572250" cy="460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酒精、橙汁、酱油、油等液体是否也具有热胀冷缩的性质呢？</a:t>
            </a:r>
          </a:p>
          <a:p>
            <a:pPr fontAlgn="auto">
              <a:lnSpc>
                <a:spcPct val="200000"/>
              </a:lnSpc>
              <a:spcBef>
                <a:spcPct val="50000"/>
              </a:spcBef>
              <a:spcAft>
                <a:spcPts val="0"/>
              </a:spcAft>
              <a:defRPr/>
            </a:pP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631281" y="2720975"/>
            <a:ext cx="69294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把推想与同学交流并记录下来。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423592" y="1628800"/>
            <a:ext cx="2714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实验验证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A6A3542-5DCF-4322-9777-BE52C94726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2624137"/>
            <a:ext cx="7344816" cy="260506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3167063" y="142876"/>
            <a:ext cx="7358062" cy="716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fontAlgn="auto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水</a:t>
            </a:r>
          </a:p>
          <a:p>
            <a:pPr fontAlgn="auto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酒精</a:t>
            </a:r>
            <a:endParaRPr lang="en-US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fontAlgn="auto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橙汁            </a:t>
            </a:r>
            <a:endParaRPr lang="en-US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fontAlgn="auto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酱油</a:t>
            </a:r>
            <a:endParaRPr lang="en-US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fontAlgn="auto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油</a:t>
            </a:r>
            <a:endParaRPr lang="en-US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fontAlgn="auto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……</a:t>
            </a:r>
          </a:p>
        </p:txBody>
      </p:sp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5238744" y="2376020"/>
            <a:ext cx="3929090" cy="1624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900113" fontAlgn="auto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液体一般具有热胀冷缩的性质。</a:t>
            </a:r>
          </a:p>
        </p:txBody>
      </p:sp>
      <p:sp>
        <p:nvSpPr>
          <p:cNvPr id="40964" name="AutoShape 8"/>
          <p:cNvSpPr>
            <a:spLocks/>
          </p:cNvSpPr>
          <p:nvPr/>
        </p:nvSpPr>
        <p:spPr bwMode="auto">
          <a:xfrm>
            <a:off x="4524366" y="1571613"/>
            <a:ext cx="214312" cy="3286125"/>
          </a:xfrm>
          <a:prstGeom prst="rightBrace">
            <a:avLst>
              <a:gd name="adj1" fmla="val 78300"/>
              <a:gd name="adj2" fmla="val 50000"/>
            </a:avLst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C6CEAC2-58CD-49ED-A65A-6B15028BEF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7629" y="2376487"/>
            <a:ext cx="6338940" cy="2432721"/>
          </a:xfrm>
          <a:prstGeom prst="rect">
            <a:avLst/>
          </a:prstGeom>
        </p:spPr>
      </p:pic>
      <p:sp>
        <p:nvSpPr>
          <p:cNvPr id="6" name="Text Box 4">
            <a:extLst>
              <a:ext uri="{FF2B5EF4-FFF2-40B4-BE49-F238E27FC236}">
                <a16:creationId xmlns:a16="http://schemas.microsoft.com/office/drawing/2014/main" id="{0C68BA65-2725-437D-8521-1591372CAC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3632" y="1340768"/>
            <a:ext cx="2714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应用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881313" y="1285876"/>
            <a:ext cx="3714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水的特殊情况：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024188" y="2271714"/>
            <a:ext cx="6286500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水在</a:t>
            </a:r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4℃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以上热胀冷缩，而在</a:t>
            </a:r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4 ℃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以下是热缩冷胀的。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>
            <a:extLst>
              <a:ext uri="{FF2B5EF4-FFF2-40B4-BE49-F238E27FC236}">
                <a16:creationId xmlns:a16="http://schemas.microsoft.com/office/drawing/2014/main" id="{5B75D43B-62DC-40C3-987B-31E5461FB8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1544" y="1196752"/>
            <a:ext cx="5072062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生活中的问题：</a:t>
            </a:r>
            <a:endParaRPr lang="en-US" altLang="zh-CN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在壶里加满水后放在灶台上烧，水还没有烧开，壶里的水就往外溢，这是怎么回事？</a:t>
            </a:r>
            <a:endParaRPr lang="en-US" altLang="zh-CN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4BEE4E4-3942-4625-BCC1-84336AB63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9164" y="2332841"/>
            <a:ext cx="2849554" cy="295733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667026" y="1577801"/>
            <a:ext cx="7000875" cy="3286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00113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壶里的水为什么慢慢上升溢出来？</a:t>
            </a:r>
          </a:p>
          <a:p>
            <a:pPr indent="900113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与身边的同学一起交流讨论一下。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3238500" y="1220789"/>
            <a:ext cx="32718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我的想法是：</a:t>
            </a:r>
            <a:endParaRPr lang="en-US" altLang="zh-CN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452813" y="3286125"/>
            <a:ext cx="53578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452813" y="4429125"/>
            <a:ext cx="54292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2881314" y="2214564"/>
            <a:ext cx="6357937" cy="1624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水受热后液面会上升，水遇冷后液面会下降？</a:t>
            </a:r>
            <a:endParaRPr lang="en-US" altLang="zh-CN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2952751" y="1220789"/>
            <a:ext cx="1643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推想：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   </a:t>
            </a:r>
            <a:endParaRPr lang="en-US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3287688" y="1988840"/>
            <a:ext cx="507206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验证推想：</a:t>
            </a:r>
            <a:endParaRPr lang="en-US" altLang="zh-CN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如果做实验，需要什么器材，怎样做？</a:t>
            </a:r>
            <a:endParaRPr lang="en-US" altLang="zh-CN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>
            <a:extLst>
              <a:ext uri="{FF2B5EF4-FFF2-40B4-BE49-F238E27FC236}">
                <a16:creationId xmlns:a16="http://schemas.microsoft.com/office/drawing/2014/main" id="{E4B9F628-C1AC-4559-808A-1B9D9A99E2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5640" y="836712"/>
            <a:ext cx="507206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实验验证：</a:t>
            </a:r>
            <a:endParaRPr lang="en-US" altLang="zh-CN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DF2C968-943D-4F70-94C7-797697E542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843543"/>
            <a:ext cx="6864545" cy="368061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96E83BA-3BBA-4F06-9746-CA8208515BCA}"/>
              </a:ext>
            </a:extLst>
          </p:cNvPr>
          <p:cNvSpPr txBox="1"/>
          <p:nvPr/>
        </p:nvSpPr>
        <p:spPr>
          <a:xfrm>
            <a:off x="4727848" y="5651956"/>
            <a:ext cx="4495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装满水 密封好  轻拿轻放要小心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>
            <a:extLst>
              <a:ext uri="{FF2B5EF4-FFF2-40B4-BE49-F238E27FC236}">
                <a16:creationId xmlns:a16="http://schemas.microsoft.com/office/drawing/2014/main" id="{E4B9F628-C1AC-4559-808A-1B9D9A99E2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5640" y="836712"/>
            <a:ext cx="507206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实验验证：</a:t>
            </a:r>
            <a:endParaRPr lang="en-US" altLang="zh-CN" sz="4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1FFC220-7854-4EB4-B9DE-A112558BAA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3705" y="1640560"/>
            <a:ext cx="6986711" cy="357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386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03575" y="2635513"/>
            <a:ext cx="5000625" cy="793487"/>
          </a:xfrm>
          <a:prstGeom prst="rect">
            <a:avLst/>
          </a:prstGeom>
          <a:effectLst/>
        </p:spPr>
        <p:txBody>
          <a:bodyPr>
            <a:spAutoFit/>
          </a:bodyPr>
          <a:lstStyle/>
          <a:p>
            <a:pPr marL="514350" indent="-514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实验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中</a:t>
            </a:r>
            <a:r>
              <a:rPr lang="zh-CN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你看到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什么</a:t>
            </a:r>
            <a:r>
              <a:rPr lang="zh-CN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现象？</a:t>
            </a:r>
            <a:endParaRPr lang="zh-CN" altLang="zh-CN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03575" y="1220789"/>
            <a:ext cx="27495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总结回顾：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6579</TotalTime>
  <Words>289</Words>
  <Application>Microsoft Office PowerPoint</Application>
  <PresentationFormat>宽屏</PresentationFormat>
  <Paragraphs>45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黑体</vt:lpstr>
      <vt:lpstr>华文新魏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bjedu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标题文字</dc:title>
  <dc:creator>madong</dc:creator>
  <cp:lastModifiedBy>yangwei1580@163.com</cp:lastModifiedBy>
  <cp:revision>501</cp:revision>
  <dcterms:created xsi:type="dcterms:W3CDTF">2012-01-16T15:54:05Z</dcterms:created>
  <dcterms:modified xsi:type="dcterms:W3CDTF">2020-08-19T00:06:07Z</dcterms:modified>
</cp:coreProperties>
</file>