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78" r:id="rId3"/>
    <p:sldId id="279" r:id="rId4"/>
    <p:sldId id="280" r:id="rId5"/>
    <p:sldId id="273" r:id="rId6"/>
    <p:sldId id="276" r:id="rId7"/>
    <p:sldId id="262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0DB3"/>
    <a:srgbClr val="A3552E"/>
    <a:srgbClr val="D0EAFD"/>
    <a:srgbClr val="CEE9FD"/>
    <a:srgbClr val="CDE9FE"/>
    <a:srgbClr val="FFFFFF"/>
    <a:srgbClr val="E1F2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03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CEEDC-EBA8-4DAF-A857-258ECF79D304}" type="datetimeFigureOut">
              <a:rPr lang="zh-CN" altLang="en-US" smtClean="0"/>
              <a:pPr/>
              <a:t>2017-10-23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FF1B49-8389-43FB-94A3-2C4C0892E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638314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F1B49-8389-43FB-94A3-2C4C0892E114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532509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F1B49-8389-43FB-94A3-2C4C0892E114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260954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2017-10-23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2017-10-23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2017-10-23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2017-10-23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2017-10-23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2017-10-23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anose="02040502050405020303" pitchFamily="18" charset="0"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2017-10-23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2017-10-23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2017-10-23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2017-10-23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anose="02040502050405020303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2017-10-23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u="none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2017-10-23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anose="02040502050405020303" pitchFamily="18" charset="0"/>
        <a:buChar char="*"/>
        <a:defRPr sz="4600" b="1" i="0" u="none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9001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33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62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Administrator\&#26700;&#38754;\&#37329;&#40060;&#23637;&#31034;&#35838;\&#20799;&#31461;&#27468;&#26354;%20-%20&#23567;&#37329;&#40060;.mp3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Administrator\&#26700;&#38754;\&#37329;&#40060;&#23637;&#31034;&#35838;\&#20799;&#31461;&#27468;&#26354;%20-%20&#23567;&#37329;&#40060;.mp3" TargetMode="Externa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media" Target="file:///C:\Users\admin\Desktop\&#37329;&#40060;&#23637;&#31034;&#35838;\&#20799;&#31461;&#27468;&#26354;%20-%20&#23567;&#37329;&#40060;.mp3" TargetMode="External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Administrator\&#26700;&#38754;\&#37329;&#40060;&#23637;&#31034;&#35838;\&#20799;&#31461;&#27468;&#26354;%20-%20&#23567;&#37329;&#40060;.mp3" TargetMode="External"/><Relationship Id="rId6" Type="http://schemas.openxmlformats.org/officeDocument/2006/relationships/image" Target="../media/image13.png"/><Relationship Id="rId5" Type="http://schemas.openxmlformats.org/officeDocument/2006/relationships/slide" Target="slide7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5234">
              <a:srgbClr val="71C8FF"/>
            </a:gs>
            <a:gs pos="39000">
              <a:schemeClr val="bg2">
                <a:tint val="98000"/>
                <a:shade val="90000"/>
                <a:satMod val="160000"/>
                <a:lumMod val="100000"/>
              </a:schemeClr>
            </a:gs>
            <a:gs pos="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2123728" y="8367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dirty="0"/>
          </a:p>
        </p:txBody>
      </p:sp>
      <p:sp>
        <p:nvSpPr>
          <p:cNvPr id="13" name="文本框 1"/>
          <p:cNvSpPr txBox="1"/>
          <p:nvPr/>
        </p:nvSpPr>
        <p:spPr>
          <a:xfrm>
            <a:off x="539552" y="1756546"/>
            <a:ext cx="5184775" cy="3046988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0" algn="l" rtl="0" eaLnBrk="1" latinLnBrk="0" hangingPunct="1">
              <a:defRPr kumimoj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eaLnBrk="1" latinLnBrk="0" hangingPunct="1">
              <a:defRPr kumimoj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eaLnBrk="1" latinLnBrk="0" hangingPunct="1">
              <a:defRPr kumimoj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1" latinLnBrk="0" hangingPunct="1">
              <a:defRPr kumimoj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1" latinLnBrk="0" hangingPunct="1">
              <a:defRPr kumimoj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eaLnBrk="1" latinLnBrk="0" hangingPunct="1">
              <a:defRPr kumimoj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eaLnBrk="1" latinLnBrk="0" hangingPunct="1">
              <a:defRPr kumimoj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eaLnBrk="1" latinLnBrk="0" hangingPunct="1">
              <a:defRPr kumimoj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eaLnBrk="1" latinLnBrk="0" hangingPunct="1">
              <a:defRPr kumimoj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defTabSz="914400">
              <a:buClrTx/>
              <a:buSzTx/>
              <a:buFontTx/>
              <a:buNone/>
              <a:defRPr/>
            </a:pPr>
            <a:r>
              <a:rPr kumimoji="1" lang="zh-CN" altLang="en-US" sz="2000" b="1" kern="1200" cap="none" spc="0" normalizeH="0" baseline="0" noProof="0" dirty="0" smtClean="0">
                <a:solidFill>
                  <a:srgbClr val="FFC000"/>
                </a:solidFill>
                <a:latin typeface="+mj-ea"/>
                <a:ea typeface="+mj-ea"/>
                <a:cs typeface="+mn-cs"/>
              </a:rPr>
              <a:t>           </a:t>
            </a:r>
            <a:r>
              <a:rPr kumimoji="1" lang="zh-CN" altLang="en-US" sz="9600" b="1" kern="1200" cap="none" spc="0" normalizeH="0" baseline="0" noProof="0" dirty="0" smtClean="0">
                <a:solidFill>
                  <a:srgbClr val="FFC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金</a:t>
            </a:r>
            <a:endParaRPr kumimoji="1" lang="en-US" altLang="zh-CN" sz="9600" b="1" kern="1200" cap="none" spc="0" normalizeH="0" baseline="0" noProof="0" dirty="0" smtClean="0">
              <a:solidFill>
                <a:srgbClr val="FFC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1" lang="en-US" altLang="zh-CN" sz="9600" b="1" dirty="0">
                <a:solidFill>
                  <a:srgbClr val="FFC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kumimoji="1" lang="zh-CN" altLang="en-US" sz="9600" b="1" kern="1200" cap="none" spc="0" normalizeH="0" baseline="0" noProof="0" dirty="0" smtClean="0">
                <a:solidFill>
                  <a:srgbClr val="FFC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鱼</a:t>
            </a:r>
            <a:endParaRPr kumimoji="1" lang="zh-CN" altLang="en-US" sz="9600" b="1" kern="1200" cap="none" spc="0" normalizeH="0" baseline="0" noProof="0" dirty="0">
              <a:solidFill>
                <a:srgbClr val="FFC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4" name="TextBox 8"/>
          <p:cNvSpPr txBox="1">
            <a:spLocks noChangeArrowheads="1"/>
          </p:cNvSpPr>
          <p:nvPr/>
        </p:nvSpPr>
        <p:spPr bwMode="auto">
          <a:xfrm>
            <a:off x="3947170" y="6000768"/>
            <a:ext cx="51968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  <a:ea typeface="华文新魏" panose="02010800040101010101" pitchFamily="2" charset="-122"/>
              </a:defRPr>
            </a:lvl1pPr>
            <a:lvl2pPr marL="742950" indent="-285750">
              <a:spcBef>
                <a:spcPts val="500"/>
              </a:spcBef>
              <a:buClr>
                <a:srgbClr val="F9B639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  <a:ea typeface="华文新魏" panose="02010800040101010101" pitchFamily="2" charset="-122"/>
              </a:defRPr>
            </a:lvl2pPr>
            <a:lvl3pPr marL="1143000" indent="-228600">
              <a:spcBef>
                <a:spcPts val="400"/>
              </a:spcBef>
              <a:buClr>
                <a:srgbClr val="F9B63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华文新魏" panose="0201080004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F9B639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  <a:ea typeface="华文新魏" panose="02010800040101010101" pitchFamily="2" charset="-122"/>
              </a:defRPr>
            </a:lvl4pPr>
            <a:lvl5pPr marL="2057400" indent="-228600">
              <a:spcBef>
                <a:spcPts val="400"/>
              </a:spcBef>
              <a:buClr>
                <a:srgbClr val="F9B639"/>
              </a:buClr>
              <a:buSzPct val="70000"/>
              <a:buFont typeface="Wingdings" panose="05000000000000000000" pitchFamily="2" charset="2"/>
              <a:buChar char="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F9B639"/>
              </a:buClr>
              <a:buSzPct val="70000"/>
              <a:buFont typeface="Wingdings" panose="05000000000000000000" pitchFamily="2" charset="2"/>
              <a:buChar char="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F9B639"/>
              </a:buClr>
              <a:buSzPct val="70000"/>
              <a:buFont typeface="Wingdings" panose="05000000000000000000" pitchFamily="2" charset="2"/>
              <a:buChar char="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F9B639"/>
              </a:buClr>
              <a:buSzPct val="70000"/>
              <a:buFont typeface="Wingdings" panose="05000000000000000000" pitchFamily="2" charset="2"/>
              <a:buChar char="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F9B639"/>
              </a:buClr>
              <a:buSzPct val="70000"/>
              <a:buFont typeface="Wingdings" panose="05000000000000000000" pitchFamily="2" charset="2"/>
              <a:buChar char="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华文新魏" panose="0201080004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北京市密云区季庄小学</a:t>
            </a:r>
            <a:r>
              <a:rPr kumimoji="1" lang="zh-CN" alt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kumimoji="1" lang="en-US" altLang="zh-CN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kumimoji="1" lang="zh-CN" alt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王福玉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16016" y="1628800"/>
            <a:ext cx="3491916" cy="39717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4"/>
          <p:cNvSpPr txBox="1"/>
          <p:nvPr/>
        </p:nvSpPr>
        <p:spPr>
          <a:xfrm>
            <a:off x="1928794" y="1571612"/>
            <a:ext cx="52806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 smtClean="0">
                <a:solidFill>
                  <a:prstClr val="black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关于金鱼你都知道什么？</a:t>
            </a:r>
            <a:endParaRPr lang="zh-CN" altLang="en-US" sz="3600" b="1" dirty="0">
              <a:solidFill>
                <a:prstClr val="black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928794" y="1161820"/>
            <a:ext cx="537371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200" dirty="0" err="1" smtClean="0"/>
              <a:t>guān</a:t>
            </a:r>
            <a:r>
              <a:rPr lang="en-US" altLang="zh-CN" sz="2200" dirty="0" smtClean="0"/>
              <a:t> </a:t>
            </a:r>
            <a:r>
              <a:rPr lang="en-US" altLang="zh-CN" sz="2200" dirty="0" err="1" smtClean="0"/>
              <a:t>yú</a:t>
            </a:r>
            <a:r>
              <a:rPr lang="en-US" altLang="zh-CN" sz="2200" dirty="0" smtClean="0"/>
              <a:t> </a:t>
            </a:r>
            <a:r>
              <a:rPr lang="en-US" altLang="zh-CN" sz="2200" dirty="0" err="1" smtClean="0"/>
              <a:t>jīn</a:t>
            </a:r>
            <a:r>
              <a:rPr lang="en-US" altLang="zh-CN" sz="2200" dirty="0" smtClean="0"/>
              <a:t> </a:t>
            </a:r>
            <a:r>
              <a:rPr lang="en-US" altLang="zh-CN" sz="2200" dirty="0" err="1" smtClean="0"/>
              <a:t>yú</a:t>
            </a:r>
            <a:r>
              <a:rPr lang="en-US" altLang="zh-CN" sz="2200" dirty="0" smtClean="0"/>
              <a:t> </a:t>
            </a:r>
            <a:r>
              <a:rPr lang="en-US" altLang="zh-CN" sz="2200" dirty="0" err="1" smtClean="0"/>
              <a:t>nǐ</a:t>
            </a:r>
            <a:r>
              <a:rPr lang="en-US" altLang="zh-CN" sz="2200" dirty="0" smtClean="0"/>
              <a:t> </a:t>
            </a:r>
            <a:r>
              <a:rPr lang="en-US" altLang="zh-CN" sz="2200" dirty="0" err="1" smtClean="0"/>
              <a:t>dōu</a:t>
            </a:r>
            <a:r>
              <a:rPr lang="en-US" altLang="zh-CN" sz="2200" dirty="0" smtClean="0"/>
              <a:t> </a:t>
            </a:r>
            <a:r>
              <a:rPr lang="en-US" altLang="zh-CN" sz="2200" dirty="0" err="1" smtClean="0"/>
              <a:t>zhī</a:t>
            </a:r>
            <a:r>
              <a:rPr lang="en-US" altLang="zh-CN" sz="2200" dirty="0" smtClean="0"/>
              <a:t> </a:t>
            </a:r>
            <a:r>
              <a:rPr lang="en-US" altLang="zh-CN" sz="2200" dirty="0" err="1" smtClean="0"/>
              <a:t>dào</a:t>
            </a:r>
            <a:r>
              <a:rPr lang="en-US" altLang="zh-CN" sz="2200" dirty="0" smtClean="0"/>
              <a:t> </a:t>
            </a:r>
            <a:r>
              <a:rPr lang="en-US" altLang="zh-CN" sz="2200" dirty="0" err="1" smtClean="0"/>
              <a:t>shén</a:t>
            </a:r>
            <a:r>
              <a:rPr lang="en-US" altLang="zh-CN" sz="2200" dirty="0" smtClean="0"/>
              <a:t> me </a:t>
            </a:r>
            <a:endParaRPr lang="zh-CN" altLang="en-US" sz="22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49074" y="5837909"/>
            <a:ext cx="894926" cy="10200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istrator\桌面\金鱼展示课\mp15908689_1432202516045_1_th.jpe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9331"/>
            <a:ext cx="9144000" cy="6848669"/>
          </a:xfrm>
          <a:prstGeom prst="rect">
            <a:avLst/>
          </a:prstGeom>
          <a:noFill/>
        </p:spPr>
      </p:pic>
      <p:grpSp>
        <p:nvGrpSpPr>
          <p:cNvPr id="6" name="组合 5"/>
          <p:cNvGrpSpPr/>
          <p:nvPr/>
        </p:nvGrpSpPr>
        <p:grpSpPr>
          <a:xfrm>
            <a:off x="1071538" y="1214422"/>
            <a:ext cx="7492347" cy="1077218"/>
            <a:chOff x="1115390" y="1629961"/>
            <a:chExt cx="7492347" cy="1077218"/>
          </a:xfrm>
        </p:grpSpPr>
        <p:sp>
          <p:nvSpPr>
            <p:cNvPr id="2" name="TextBox 24"/>
            <p:cNvSpPr txBox="1"/>
            <p:nvPr/>
          </p:nvSpPr>
          <p:spPr>
            <a:xfrm>
              <a:off x="1115390" y="2060848"/>
              <a:ext cx="713368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3600" b="1" dirty="0" smtClean="0">
                  <a:solidFill>
                    <a:prstClr val="black"/>
                  </a:solidFill>
                  <a:latin typeface="仿宋" panose="02010609060101010101" pitchFamily="49" charset="-122"/>
                  <a:ea typeface="仿宋" panose="02010609060101010101" pitchFamily="49" charset="-122"/>
                </a:rPr>
                <a:t>请你画一画金鱼身体是什么样的？</a:t>
              </a:r>
              <a:endParaRPr lang="zh-CN" altLang="en-US" sz="3600" b="1" dirty="0">
                <a:solidFill>
                  <a:prstClr val="black"/>
                </a:solidFill>
                <a:latin typeface="仿宋" panose="02010609060101010101" pitchFamily="49" charset="-122"/>
                <a:ea typeface="仿宋" panose="02010609060101010101" pitchFamily="49" charset="-122"/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1118905" y="1629961"/>
              <a:ext cx="7488832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200" dirty="0" err="1" smtClean="0"/>
                <a:t>qǐng</a:t>
              </a:r>
              <a:r>
                <a:rPr lang="en-US" altLang="zh-CN" sz="2200" dirty="0" smtClean="0"/>
                <a:t> </a:t>
              </a:r>
              <a:r>
                <a:rPr lang="en-US" altLang="zh-CN" sz="2200" dirty="0" err="1" smtClean="0"/>
                <a:t>nǐ</a:t>
              </a:r>
              <a:r>
                <a:rPr lang="en-US" altLang="zh-CN" sz="2200" dirty="0" smtClean="0"/>
                <a:t> </a:t>
              </a:r>
              <a:r>
                <a:rPr lang="en-US" altLang="zh-CN" sz="2200" dirty="0" err="1" smtClean="0"/>
                <a:t>huà</a:t>
              </a:r>
              <a:r>
                <a:rPr lang="en-US" altLang="zh-CN" sz="2200" dirty="0" smtClean="0"/>
                <a:t> </a:t>
              </a:r>
              <a:r>
                <a:rPr lang="en-US" altLang="zh-CN" sz="2200" dirty="0" err="1" smtClean="0"/>
                <a:t>yī</a:t>
              </a:r>
              <a:r>
                <a:rPr lang="en-US" altLang="zh-CN" sz="2200" dirty="0" smtClean="0"/>
                <a:t> </a:t>
              </a:r>
              <a:r>
                <a:rPr lang="en-US" altLang="zh-CN" sz="2200" dirty="0" err="1" smtClean="0"/>
                <a:t>huà</a:t>
              </a:r>
              <a:r>
                <a:rPr lang="en-US" altLang="zh-CN" sz="2200" dirty="0" smtClean="0"/>
                <a:t> </a:t>
              </a:r>
              <a:r>
                <a:rPr lang="en-US" altLang="zh-CN" sz="2200" dirty="0" err="1" smtClean="0"/>
                <a:t>jīn</a:t>
              </a:r>
              <a:r>
                <a:rPr lang="en-US" altLang="zh-CN" sz="2200" dirty="0" smtClean="0"/>
                <a:t> </a:t>
              </a:r>
              <a:r>
                <a:rPr lang="en-US" altLang="zh-CN" sz="2200" dirty="0" err="1" smtClean="0"/>
                <a:t>yú</a:t>
              </a:r>
              <a:r>
                <a:rPr lang="en-US" altLang="zh-CN" sz="2200" dirty="0" smtClean="0"/>
                <a:t> </a:t>
              </a:r>
              <a:r>
                <a:rPr lang="en-US" altLang="zh-CN" sz="2200" dirty="0" err="1" smtClean="0"/>
                <a:t>shēn</a:t>
              </a:r>
              <a:r>
                <a:rPr lang="en-US" altLang="zh-CN" sz="2200" dirty="0" smtClean="0"/>
                <a:t> </a:t>
              </a:r>
              <a:r>
                <a:rPr lang="en-US" altLang="zh-CN" sz="2200" dirty="0" err="1" smtClean="0"/>
                <a:t>tǐ</a:t>
              </a:r>
              <a:r>
                <a:rPr lang="en-US" altLang="zh-CN" sz="2200" dirty="0" smtClean="0"/>
                <a:t> </a:t>
              </a:r>
              <a:r>
                <a:rPr lang="en-US" altLang="zh-CN" sz="2200" dirty="0" err="1" smtClean="0"/>
                <a:t>shì</a:t>
              </a:r>
              <a:r>
                <a:rPr lang="en-US" altLang="zh-CN" sz="2200" dirty="0" smtClean="0"/>
                <a:t> </a:t>
              </a:r>
              <a:r>
                <a:rPr lang="en-US" altLang="zh-CN" sz="2200" dirty="0" err="1" smtClean="0"/>
                <a:t>shén</a:t>
              </a:r>
              <a:r>
                <a:rPr lang="en-US" altLang="zh-CN" sz="2200" dirty="0" smtClean="0"/>
                <a:t> me yang de</a:t>
              </a:r>
              <a:endParaRPr lang="zh-CN" altLang="en-US" sz="2200" dirty="0"/>
            </a:p>
          </p:txBody>
        </p:sp>
      </p:grpSp>
      <p:pic>
        <p:nvPicPr>
          <p:cNvPr id="7" name="儿童歌曲 - 小金鱼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357158" y="6286520"/>
            <a:ext cx="285752" cy="285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22003463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20000"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15484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49074" y="5837909"/>
            <a:ext cx="894926" cy="1020091"/>
          </a:xfrm>
          <a:prstGeom prst="rect">
            <a:avLst/>
          </a:prstGeom>
        </p:spPr>
      </p:pic>
      <p:grpSp>
        <p:nvGrpSpPr>
          <p:cNvPr id="3" name="组合 5"/>
          <p:cNvGrpSpPr/>
          <p:nvPr/>
        </p:nvGrpSpPr>
        <p:grpSpPr>
          <a:xfrm>
            <a:off x="829403" y="1214422"/>
            <a:ext cx="8314597" cy="1077218"/>
            <a:chOff x="1050460" y="1629961"/>
            <a:chExt cx="7557278" cy="1077218"/>
          </a:xfrm>
        </p:grpSpPr>
        <p:sp>
          <p:nvSpPr>
            <p:cNvPr id="2" name="TextBox 24"/>
            <p:cNvSpPr txBox="1"/>
            <p:nvPr/>
          </p:nvSpPr>
          <p:spPr>
            <a:xfrm>
              <a:off x="1115391" y="2060848"/>
              <a:ext cx="711626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3600" b="1" dirty="0" smtClean="0">
                  <a:solidFill>
                    <a:prstClr val="black"/>
                  </a:solidFill>
                  <a:latin typeface="仿宋" panose="02010609060101010101" pitchFamily="49" charset="-122"/>
                  <a:ea typeface="仿宋" panose="02010609060101010101" pitchFamily="49" charset="-122"/>
                </a:rPr>
                <a:t>请你边</a:t>
              </a:r>
              <a:r>
                <a:rPr lang="zh-CN" altLang="en-US" sz="3600" b="1" dirty="0" smtClean="0">
                  <a:solidFill>
                    <a:prstClr val="black"/>
                  </a:solidFill>
                  <a:latin typeface="仿宋" panose="02010609060101010101" pitchFamily="49" charset="-122"/>
                  <a:ea typeface="仿宋" panose="02010609060101010101" pitchFamily="49" charset="-122"/>
                </a:rPr>
                <a:t>观察</a:t>
              </a:r>
              <a:r>
                <a:rPr lang="zh-CN" altLang="en-US" sz="3600" b="1" dirty="0" smtClean="0">
                  <a:solidFill>
                    <a:prstClr val="black"/>
                  </a:solidFill>
                  <a:latin typeface="仿宋" panose="02010609060101010101" pitchFamily="49" charset="-122"/>
                  <a:ea typeface="仿宋" panose="02010609060101010101" pitchFamily="49" charset="-122"/>
                </a:rPr>
                <a:t>边</a:t>
              </a:r>
              <a:r>
                <a:rPr lang="zh-CN" altLang="en-US" sz="3600" b="1" dirty="0" smtClean="0">
                  <a:solidFill>
                    <a:prstClr val="black"/>
                  </a:solidFill>
                  <a:latin typeface="仿宋" panose="02010609060101010101" pitchFamily="49" charset="-122"/>
                  <a:ea typeface="仿宋" panose="02010609060101010101" pitchFamily="49" charset="-122"/>
                </a:rPr>
                <a:t>画，金鱼是</a:t>
              </a:r>
              <a:r>
                <a:rPr lang="zh-CN" altLang="en-US" sz="3600" b="1" dirty="0" smtClean="0">
                  <a:solidFill>
                    <a:prstClr val="black"/>
                  </a:solidFill>
                  <a:latin typeface="仿宋" panose="02010609060101010101" pitchFamily="49" charset="-122"/>
                  <a:ea typeface="仿宋" panose="02010609060101010101" pitchFamily="49" charset="-122"/>
                </a:rPr>
                <a:t>什么样的？</a:t>
              </a:r>
              <a:endParaRPr lang="zh-CN" altLang="en-US" sz="3600" b="1" dirty="0">
                <a:solidFill>
                  <a:prstClr val="black"/>
                </a:solidFill>
                <a:latin typeface="仿宋" panose="02010609060101010101" pitchFamily="49" charset="-122"/>
                <a:ea typeface="仿宋" panose="02010609060101010101" pitchFamily="49" charset="-122"/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1050460" y="1629961"/>
              <a:ext cx="755727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000" dirty="0" err="1" smtClean="0"/>
                <a:t>qǐng</a:t>
              </a:r>
              <a:r>
                <a:rPr lang="en-US" altLang="zh-CN" sz="2000" dirty="0" smtClean="0"/>
                <a:t>  </a:t>
              </a:r>
              <a:r>
                <a:rPr lang="en-US" altLang="zh-CN" sz="2000" dirty="0" err="1" smtClean="0"/>
                <a:t>nǐ</a:t>
              </a:r>
              <a:r>
                <a:rPr lang="en-US" altLang="zh-CN" sz="2000" dirty="0" smtClean="0"/>
                <a:t> </a:t>
              </a:r>
              <a:r>
                <a:rPr lang="en-US" altLang="zh-CN" sz="2000" dirty="0" err="1" smtClean="0"/>
                <a:t>biān</a:t>
              </a:r>
              <a:r>
                <a:rPr lang="en-US" altLang="zh-CN" sz="2000" dirty="0" smtClean="0"/>
                <a:t> </a:t>
              </a:r>
              <a:r>
                <a:rPr lang="en-US" altLang="zh-CN" sz="2000" dirty="0" err="1" smtClean="0"/>
                <a:t>guàn</a:t>
              </a:r>
              <a:r>
                <a:rPr lang="en-US" altLang="zh-CN" sz="2000" dirty="0" smtClean="0"/>
                <a:t> </a:t>
              </a:r>
              <a:r>
                <a:rPr lang="en-US" altLang="zh-CN" sz="2000" dirty="0" err="1" smtClean="0"/>
                <a:t>ch</a:t>
              </a:r>
              <a:r>
                <a:rPr lang="en-US" altLang="zh-CN" sz="2000" dirty="0" err="1" smtClean="0"/>
                <a:t>ā</a:t>
              </a:r>
              <a:r>
                <a:rPr lang="en-US" altLang="zh-CN" sz="2000" dirty="0" smtClean="0"/>
                <a:t> </a:t>
              </a:r>
              <a:r>
                <a:rPr lang="en-US" altLang="zh-CN" sz="2000" dirty="0" err="1" smtClean="0"/>
                <a:t>biān</a:t>
              </a:r>
              <a:r>
                <a:rPr lang="en-US" altLang="zh-CN" sz="2000" dirty="0" smtClean="0"/>
                <a:t> </a:t>
              </a:r>
              <a:r>
                <a:rPr lang="en-US" altLang="zh-CN" sz="2000" dirty="0" err="1" smtClean="0"/>
                <a:t>huà</a:t>
              </a:r>
              <a:r>
                <a:rPr lang="en-US" altLang="zh-CN" sz="2000" dirty="0" smtClean="0"/>
                <a:t>     </a:t>
              </a:r>
              <a:r>
                <a:rPr lang="en-US" altLang="zh-CN" sz="2000" dirty="0" err="1" smtClean="0"/>
                <a:t>jīn</a:t>
              </a:r>
              <a:r>
                <a:rPr lang="en-US" altLang="zh-CN" sz="2000" dirty="0" smtClean="0"/>
                <a:t> </a:t>
              </a:r>
              <a:r>
                <a:rPr lang="en-US" altLang="zh-CN" sz="2000" dirty="0" err="1" smtClean="0"/>
                <a:t>yú</a:t>
              </a:r>
              <a:r>
                <a:rPr lang="en-US" altLang="zh-CN" sz="2000" dirty="0" smtClean="0"/>
                <a:t> </a:t>
              </a:r>
              <a:r>
                <a:rPr lang="en-US" altLang="zh-CN" sz="2000" dirty="0" err="1" smtClean="0"/>
                <a:t>shì</a:t>
              </a:r>
              <a:r>
                <a:rPr lang="en-US" altLang="zh-CN" sz="2000" dirty="0" smtClean="0"/>
                <a:t> </a:t>
              </a:r>
              <a:r>
                <a:rPr lang="en-US" altLang="zh-CN" sz="2000" dirty="0" err="1" smtClean="0"/>
                <a:t>shén</a:t>
              </a:r>
              <a:r>
                <a:rPr lang="en-US" altLang="zh-CN" sz="2000" dirty="0" smtClean="0"/>
                <a:t> me yang de</a:t>
              </a:r>
              <a:endParaRPr lang="zh-CN" altLang="en-US" sz="2000" dirty="0"/>
            </a:p>
          </p:txBody>
        </p:sp>
      </p:grpSp>
      <p:pic>
        <p:nvPicPr>
          <p:cNvPr id="7" name="儿童歌曲 - 小金鱼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0" y="6500810"/>
            <a:ext cx="357190" cy="357190"/>
          </a:xfrm>
          <a:prstGeom prst="rect">
            <a:avLst/>
          </a:prstGeom>
        </p:spPr>
      </p:pic>
      <p:pic>
        <p:nvPicPr>
          <p:cNvPr id="2051" name="Picture 3" descr="C:\Documents and Settings\Administrator\桌面\金鱼展示课\huajinyu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143116"/>
            <a:ext cx="9095652" cy="44921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222003463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20000" showWhenStopped="0">
                <p:cTn id="2" repeatCount="3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30905" y="1340768"/>
            <a:ext cx="2206452" cy="2787097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63688" y="2014237"/>
            <a:ext cx="1190323" cy="166935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38970" y="1803229"/>
            <a:ext cx="609677" cy="1945161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66379" y="1942229"/>
            <a:ext cx="783871" cy="1625806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37357" y="1611279"/>
            <a:ext cx="1146774" cy="2424194"/>
          </a:xfrm>
          <a:prstGeom prst="rect">
            <a:avLst/>
          </a:prstGeom>
        </p:spPr>
      </p:pic>
      <p:cxnSp>
        <p:nvCxnSpPr>
          <p:cNvPr id="10" name="直接连接符 9"/>
          <p:cNvCxnSpPr/>
          <p:nvPr/>
        </p:nvCxnSpPr>
        <p:spPr>
          <a:xfrm>
            <a:off x="5319489" y="3676382"/>
            <a:ext cx="0" cy="1224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7380312" y="3748390"/>
            <a:ext cx="0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3099882" y="3748390"/>
            <a:ext cx="0" cy="11207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2051720" y="3676382"/>
            <a:ext cx="0" cy="1224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组合 18"/>
          <p:cNvGrpSpPr/>
          <p:nvPr/>
        </p:nvGrpSpPr>
        <p:grpSpPr>
          <a:xfrm>
            <a:off x="2165091" y="4284385"/>
            <a:ext cx="764120" cy="1145974"/>
            <a:chOff x="2165091" y="4788441"/>
            <a:chExt cx="764120" cy="1145974"/>
          </a:xfrm>
        </p:grpSpPr>
        <p:sp>
          <p:nvSpPr>
            <p:cNvPr id="14" name="文本框 13"/>
            <p:cNvSpPr txBox="1"/>
            <p:nvPr/>
          </p:nvSpPr>
          <p:spPr>
            <a:xfrm>
              <a:off x="2187610" y="5226529"/>
              <a:ext cx="6976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4000" b="1" dirty="0" smtClean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头</a:t>
              </a:r>
              <a:endParaRPr lang="zh-CN" altLang="en-US" sz="40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6" name="矩形 15"/>
            <p:cNvSpPr/>
            <p:nvPr/>
          </p:nvSpPr>
          <p:spPr>
            <a:xfrm>
              <a:off x="2165091" y="4788441"/>
              <a:ext cx="764120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3200" b="1" dirty="0" err="1">
                  <a:latin typeface="Calibri" panose="020F0502020204030204" pitchFamily="34" charset="0"/>
                  <a:ea typeface="宋体" panose="02010600030101010101" pitchFamily="2" charset="-122"/>
                  <a:cs typeface="宋体" panose="02010600030101010101" pitchFamily="2" charset="-122"/>
                </a:rPr>
                <a:t>tóu</a:t>
              </a:r>
              <a:endParaRPr lang="zh-CN" altLang="en-US" sz="3200" dirty="0"/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3562126" y="4210238"/>
            <a:ext cx="1418402" cy="1208542"/>
            <a:chOff x="3562126" y="4714294"/>
            <a:chExt cx="1418402" cy="1208542"/>
          </a:xfrm>
        </p:grpSpPr>
        <p:sp>
          <p:nvSpPr>
            <p:cNvPr id="9" name="文本框 8"/>
            <p:cNvSpPr txBox="1"/>
            <p:nvPr/>
          </p:nvSpPr>
          <p:spPr>
            <a:xfrm>
              <a:off x="3714744" y="5214950"/>
              <a:ext cx="121058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4000" b="1" dirty="0" smtClean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躯干</a:t>
              </a:r>
              <a:endParaRPr lang="zh-CN" altLang="en-US" sz="40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7" name="Rectangle 2"/>
            <p:cNvSpPr>
              <a:spLocks noChangeArrowheads="1"/>
            </p:cNvSpPr>
            <p:nvPr/>
          </p:nvSpPr>
          <p:spPr bwMode="auto">
            <a:xfrm>
              <a:off x="3562126" y="4714294"/>
              <a:ext cx="141840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宋体" panose="02010600030101010101" pitchFamily="2" charset="-122"/>
                </a:rPr>
                <a:t> </a:t>
              </a:r>
              <a:r>
                <a:rPr kumimoji="0" lang="en-US" altLang="zh-CN" sz="32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宋体" panose="02010600030101010101" pitchFamily="2" charset="-122"/>
                </a:rPr>
                <a:t>qū</a:t>
              </a:r>
              <a:r>
                <a:rPr kumimoji="0" lang="en-US" altLang="zh-CN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宋体" panose="02010600030101010101" pitchFamily="2" charset="-122"/>
                </a:rPr>
                <a:t> </a:t>
              </a:r>
              <a:r>
                <a:rPr kumimoji="0" lang="en-US" altLang="zh-CN" sz="32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宋体" panose="02010600030101010101" pitchFamily="2" charset="-122"/>
                </a:rPr>
                <a:t>gàn</a:t>
              </a:r>
              <a:endParaRPr kumimoji="0" lang="en-US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5922612" y="4194971"/>
            <a:ext cx="795411" cy="1197788"/>
            <a:chOff x="5922612" y="4699027"/>
            <a:chExt cx="795411" cy="1197788"/>
          </a:xfrm>
        </p:grpSpPr>
        <p:sp>
          <p:nvSpPr>
            <p:cNvPr id="8" name="文本框 7"/>
            <p:cNvSpPr txBox="1"/>
            <p:nvPr/>
          </p:nvSpPr>
          <p:spPr>
            <a:xfrm>
              <a:off x="5971503" y="5188929"/>
              <a:ext cx="6976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4000" b="1" dirty="0" smtClean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尾</a:t>
              </a:r>
              <a:endParaRPr lang="zh-CN" altLang="en-US" sz="40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8" name="Rectangle 3"/>
            <p:cNvSpPr>
              <a:spLocks noChangeArrowheads="1"/>
            </p:cNvSpPr>
            <p:nvPr/>
          </p:nvSpPr>
          <p:spPr bwMode="auto">
            <a:xfrm>
              <a:off x="5922612" y="4699027"/>
              <a:ext cx="795411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32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宋体" panose="02010600030101010101" pitchFamily="2" charset="-122"/>
                </a:rPr>
                <a:t>wěi</a:t>
              </a:r>
              <a:endParaRPr kumimoji="0" lang="en-US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22" name="图片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50312" y="5839880"/>
            <a:ext cx="896190" cy="10181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儿童歌曲 - 小金鱼.mp3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xmlns=""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28596" y="5715016"/>
            <a:ext cx="785818" cy="785818"/>
          </a:xfrm>
          <a:prstGeom prst="rect">
            <a:avLst/>
          </a:prstGeom>
        </p:spPr>
      </p:pic>
      <p:pic>
        <p:nvPicPr>
          <p:cNvPr id="5" name="图片 4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5834800"/>
            <a:ext cx="899592" cy="1023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000232" y="2000240"/>
            <a:ext cx="55194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 smtClean="0"/>
              <a:t>金鱼在水中是怎样运动的呢？</a:t>
            </a:r>
            <a:endParaRPr lang="zh-CN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8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istrator\桌面\草金鱼_副本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0"/>
            <a:ext cx="3875638" cy="271464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500166" y="2571744"/>
            <a:ext cx="18325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 smtClean="0">
                <a:latin typeface="楷体_GB2312" pitchFamily="49" charset="-122"/>
                <a:ea typeface="楷体_GB2312" pitchFamily="49" charset="-122"/>
              </a:rPr>
              <a:t>草种金鱼</a:t>
            </a:r>
            <a:endParaRPr lang="zh-CN" altLang="en-US" sz="32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5008" y="2714620"/>
            <a:ext cx="18325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 smtClean="0">
                <a:latin typeface="楷体_GB2312" pitchFamily="49" charset="-122"/>
                <a:ea typeface="楷体_GB2312" pitchFamily="49" charset="-122"/>
              </a:rPr>
              <a:t>文种金鱼</a:t>
            </a:r>
            <a:endParaRPr lang="zh-CN" altLang="en-US" sz="32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85852" y="5786454"/>
            <a:ext cx="18325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 smtClean="0">
                <a:latin typeface="楷体_GB2312" pitchFamily="49" charset="-122"/>
                <a:ea typeface="楷体_GB2312" pitchFamily="49" charset="-122"/>
              </a:rPr>
              <a:t>龙种金鱼</a:t>
            </a:r>
            <a:endParaRPr lang="zh-CN" altLang="en-US" sz="32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15008" y="5857892"/>
            <a:ext cx="18325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 smtClean="0">
                <a:latin typeface="楷体_GB2312" pitchFamily="49" charset="-122"/>
                <a:ea typeface="楷体_GB2312" pitchFamily="49" charset="-122"/>
              </a:rPr>
              <a:t>蛋种金鱼</a:t>
            </a:r>
            <a:endParaRPr lang="zh-CN" altLang="en-US" sz="3200" b="1" dirty="0"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2052" name="Picture 4" descr="http://s4.sinaimg.cn/middle/9c1dd632gb48088b8e4e3&amp;69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DBDDD8"/>
              </a:clrFrom>
              <a:clrTo>
                <a:srgbClr val="DBDDD8">
                  <a:alpha val="0"/>
                </a:srgbClr>
              </a:clrTo>
            </a:clrChange>
          </a:blip>
          <a:srcRect l="12736" r="943" b="10286"/>
          <a:stretch>
            <a:fillRect/>
          </a:stretch>
        </p:blipFill>
        <p:spPr bwMode="auto">
          <a:xfrm>
            <a:off x="928662" y="3286124"/>
            <a:ext cx="3000396" cy="2459341"/>
          </a:xfrm>
          <a:prstGeom prst="rect">
            <a:avLst/>
          </a:prstGeom>
          <a:noFill/>
        </p:spPr>
      </p:pic>
      <p:pic>
        <p:nvPicPr>
          <p:cNvPr id="2054" name="Picture 6" descr="http://p14.go007.com/2014_09_15_10/b09ac5c9e102cf4d_0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l="1500" t="6339"/>
          <a:stretch>
            <a:fillRect/>
          </a:stretch>
        </p:blipFill>
        <p:spPr bwMode="auto">
          <a:xfrm>
            <a:off x="4857752" y="285728"/>
            <a:ext cx="3619492" cy="2443597"/>
          </a:xfrm>
          <a:prstGeom prst="rect">
            <a:avLst/>
          </a:prstGeom>
          <a:noFill/>
        </p:spPr>
      </p:pic>
      <p:pic>
        <p:nvPicPr>
          <p:cNvPr id="2056" name="Picture 8" descr="http://p0.so.qhimgs1.com/t0161485d597e3dde1c.jpg"/>
          <p:cNvPicPr>
            <a:picLocks noChangeAspect="1" noChangeArrowheads="1"/>
          </p:cNvPicPr>
          <p:nvPr/>
        </p:nvPicPr>
        <p:blipFill>
          <a:blip r:embed="rId6"/>
          <a:srcRect b="5923"/>
          <a:stretch>
            <a:fillRect/>
          </a:stretch>
        </p:blipFill>
        <p:spPr bwMode="auto">
          <a:xfrm>
            <a:off x="4786314" y="3357562"/>
            <a:ext cx="3590925" cy="257176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气流">
  <a:themeElements>
    <a:clrScheme name="气流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气流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气流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223</TotalTime>
  <Words>110</Words>
  <Application>Microsoft Office PowerPoint</Application>
  <PresentationFormat>全屏显示(4:3)</PresentationFormat>
  <Paragraphs>22</Paragraphs>
  <Slides>7</Slides>
  <Notes>2</Notes>
  <HiddenSlides>0</HiddenSlides>
  <MMClips>3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气流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我的兴趣爱好</dc:title>
  <dc:creator>my</dc:creator>
  <cp:lastModifiedBy>微软用户</cp:lastModifiedBy>
  <cp:revision>75</cp:revision>
  <dcterms:created xsi:type="dcterms:W3CDTF">2017-08-30T05:36:00Z</dcterms:created>
  <dcterms:modified xsi:type="dcterms:W3CDTF">2017-10-23T14:19:15Z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2052-10.1.0.6750</vt:lpwstr>
  </property>
</Properties>
</file>