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52" r:id="rId2"/>
  </p:sldMasterIdLst>
  <p:notesMasterIdLst>
    <p:notesMasterId r:id="rId21"/>
  </p:notesMasterIdLst>
  <p:sldIdLst>
    <p:sldId id="369" r:id="rId3"/>
    <p:sldId id="371" r:id="rId4"/>
    <p:sldId id="474" r:id="rId5"/>
    <p:sldId id="475" r:id="rId6"/>
    <p:sldId id="486" r:id="rId7"/>
    <p:sldId id="464" r:id="rId8"/>
    <p:sldId id="465" r:id="rId9"/>
    <p:sldId id="466" r:id="rId10"/>
    <p:sldId id="480" r:id="rId11"/>
    <p:sldId id="485" r:id="rId12"/>
    <p:sldId id="481" r:id="rId13"/>
    <p:sldId id="482" r:id="rId14"/>
    <p:sldId id="467" r:id="rId15"/>
    <p:sldId id="469" r:id="rId16"/>
    <p:sldId id="484" r:id="rId17"/>
    <p:sldId id="479" r:id="rId18"/>
    <p:sldId id="373" r:id="rId19"/>
    <p:sldId id="477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674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34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02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69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3714" algn="l" defTabSz="913486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0457" algn="l" defTabSz="913486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197200" algn="l" defTabSz="913486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3942" algn="l" defTabSz="913486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604"/>
    <a:srgbClr val="4BAAAF"/>
    <a:srgbClr val="FD785D"/>
    <a:srgbClr val="F69F1E"/>
    <a:srgbClr val="EA5E66"/>
    <a:srgbClr val="7BC3C7"/>
    <a:srgbClr val="D9EEEF"/>
    <a:srgbClr val="0099A9"/>
    <a:srgbClr val="EA6103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7" autoAdjust="0"/>
    <p:restoredTop sz="94660"/>
  </p:normalViewPr>
  <p:slideViewPr>
    <p:cSldViewPr>
      <p:cViewPr varScale="1">
        <p:scale>
          <a:sx n="143" d="100"/>
          <a:sy n="143" d="100"/>
        </p:scale>
        <p:origin x="852" y="126"/>
      </p:cViewPr>
      <p:guideLst>
        <p:guide orient="horz" pos="2161"/>
        <p:guide pos="3840"/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2019/11/22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86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6743" algn="l" defTabSz="913486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3486" algn="l" defTabSz="913486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0228" algn="l" defTabSz="913486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6972" algn="l" defTabSz="913486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3714" algn="l" defTabSz="9134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57" algn="l" defTabSz="9134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4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942" algn="l" defTabSz="9134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099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0994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58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336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2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04" y="2349229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6" y="548651"/>
            <a:ext cx="4829287" cy="367104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80" y="624126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120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971552"/>
            <a:ext cx="6487668" cy="23646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143001"/>
            <a:ext cx="6498158" cy="129365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4" y="2474260"/>
            <a:ext cx="6498159" cy="68748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(带图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1" y="2514602"/>
            <a:ext cx="8416925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1" y="3578273"/>
            <a:ext cx="8416925" cy="72950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272654"/>
            <a:ext cx="8402040" cy="212764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8" y="1802359"/>
            <a:ext cx="8056563" cy="1021556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8" y="2802004"/>
            <a:ext cx="8056563" cy="112514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0683"/>
            <a:ext cx="8042276" cy="10027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0683"/>
            <a:ext cx="8042276" cy="100271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9920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60563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89920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60563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5"/>
            <a:ext cx="3840480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276226"/>
            <a:ext cx="3840480" cy="4181475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3840480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58905"/>
            <a:ext cx="4079545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1340892"/>
            <a:ext cx="4079545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69544"/>
            <a:ext cx="3657600" cy="398855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276227"/>
            <a:ext cx="1524000" cy="41814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276227"/>
            <a:ext cx="6689726" cy="418147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2019/11/22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65349"/>
      </p:ext>
    </p:extLst>
  </p:cSld>
  <p:clrMapOvr>
    <a:masterClrMapping/>
  </p:clrMapOvr>
  <p:transition spd="med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18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8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62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61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2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6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0683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61" y="4706751"/>
            <a:ext cx="48409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153"/>
          <p:cNvGrpSpPr/>
          <p:nvPr/>
        </p:nvGrpSpPr>
        <p:grpSpPr>
          <a:xfrm>
            <a:off x="699738" y="466004"/>
            <a:ext cx="226555" cy="225696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3762884" y="529970"/>
            <a:ext cx="162357" cy="161741"/>
            <a:chOff x="3768359" y="1725446"/>
            <a:chExt cx="1930605" cy="1930605"/>
          </a:xfrm>
          <a:solidFill>
            <a:srgbClr val="FFC000"/>
          </a:solidFill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4518079" y="427141"/>
            <a:ext cx="231673" cy="230795"/>
            <a:chOff x="3768359" y="1725446"/>
            <a:chExt cx="1930605" cy="1930605"/>
          </a:xfrm>
        </p:grpSpPr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2550285" y="343352"/>
            <a:ext cx="199933" cy="199176"/>
            <a:chOff x="3768359" y="1725446"/>
            <a:chExt cx="1930605" cy="1930605"/>
          </a:xfrm>
        </p:grpSpPr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1681461" y="205996"/>
            <a:ext cx="205684" cy="204905"/>
            <a:chOff x="3768359" y="1725446"/>
            <a:chExt cx="1930605" cy="193060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5724060" y="559218"/>
            <a:ext cx="202531" cy="201763"/>
            <a:chOff x="3768359" y="1725446"/>
            <a:chExt cx="1930605" cy="1930605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075283" y="90409"/>
            <a:ext cx="178946" cy="178268"/>
            <a:chOff x="3768359" y="1725446"/>
            <a:chExt cx="1930605" cy="1930605"/>
          </a:xfrm>
        </p:grpSpPr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4969860" y="82468"/>
            <a:ext cx="323769" cy="322542"/>
            <a:chOff x="3768359" y="1725446"/>
            <a:chExt cx="1930605" cy="1930605"/>
          </a:xfrm>
        </p:grpSpPr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4010677" y="92242"/>
            <a:ext cx="226555" cy="225696"/>
            <a:chOff x="3768359" y="1725446"/>
            <a:chExt cx="1930605" cy="1930605"/>
          </a:xfrm>
        </p:grpSpPr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5661240" y="113355"/>
            <a:ext cx="162357" cy="161741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337748" y="1059977"/>
            <a:ext cx="162357" cy="161741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9" name="05_He'S A Pir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4159" y="-667860"/>
            <a:ext cx="457260" cy="45709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51720" y="1491630"/>
            <a:ext cx="35648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  <a:ea typeface="+mn-ea"/>
              </a:rPr>
              <a:t>介绍一种事物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1763706" y="3435856"/>
            <a:ext cx="397863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2100" b="1" dirty="0" smtClean="0">
                <a:latin typeface="+mn-ea"/>
                <a:ea typeface="+mn-ea"/>
              </a:rPr>
              <a:t>中国人民大学附属小学</a:t>
            </a:r>
            <a:r>
              <a:rPr kumimoji="1" lang="en-US" altLang="zh-CN" sz="2100" b="1" dirty="0" smtClean="0">
                <a:latin typeface="+mn-ea"/>
                <a:ea typeface="+mn-ea"/>
              </a:rPr>
              <a:t>    </a:t>
            </a:r>
            <a:r>
              <a:rPr kumimoji="1" lang="zh-CN" altLang="en-US" sz="2100" b="1" dirty="0" smtClean="0">
                <a:latin typeface="+mn-ea"/>
                <a:ea typeface="+mn-ea"/>
              </a:rPr>
              <a:t>陈丽</a:t>
            </a:r>
            <a:endParaRPr kumimoji="1" lang="zh-CN" altLang="en-US" sz="21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38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1718" y="196037"/>
            <a:ext cx="1909422" cy="359489"/>
            <a:chOff x="-2290" y="261442"/>
            <a:chExt cx="1707568" cy="432048"/>
          </a:xfrm>
        </p:grpSpPr>
        <p:sp>
          <p:nvSpPr>
            <p:cNvPr id="25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初试身手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0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8" name="椭圆 47">
            <a:hlinkClick r:id="rId4" action="ppaction://hlinksldjump"/>
          </p:cNvPr>
          <p:cNvSpPr/>
          <p:nvPr/>
        </p:nvSpPr>
        <p:spPr>
          <a:xfrm flipV="1">
            <a:off x="8532440" y="159757"/>
            <a:ext cx="504056" cy="4320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椭圆 48">
            <a:hlinkClick r:id="rId5" action="ppaction://hlinksldjump"/>
          </p:cNvPr>
          <p:cNvSpPr/>
          <p:nvPr/>
        </p:nvSpPr>
        <p:spPr>
          <a:xfrm>
            <a:off x="8524022" y="814386"/>
            <a:ext cx="504056" cy="504056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世纪大桥.jp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9" b="4229"/>
          <a:stretch/>
        </p:blipFill>
        <p:spPr>
          <a:xfrm rot="16200000">
            <a:off x="2811361" y="-917082"/>
            <a:ext cx="3341538" cy="680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2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1718" y="196037"/>
            <a:ext cx="1909422" cy="359489"/>
            <a:chOff x="-2290" y="261442"/>
            <a:chExt cx="1707568" cy="432048"/>
          </a:xfrm>
        </p:grpSpPr>
        <p:sp>
          <p:nvSpPr>
            <p:cNvPr id="25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初试身手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0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 descr="海文大桥.jp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19535"/>
          <a:stretch/>
        </p:blipFill>
        <p:spPr>
          <a:xfrm>
            <a:off x="971600" y="843558"/>
            <a:ext cx="712879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79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1718" y="196037"/>
            <a:ext cx="1909422" cy="359489"/>
            <a:chOff x="-2290" y="261442"/>
            <a:chExt cx="1707568" cy="432048"/>
          </a:xfrm>
        </p:grpSpPr>
        <p:sp>
          <p:nvSpPr>
            <p:cNvPr id="25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初试身手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0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 descr="世纪大桥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7534"/>
            <a:ext cx="7128792" cy="387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2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" y="-14532"/>
            <a:ext cx="9144000" cy="5143500"/>
          </a:xfrm>
          <a:prstGeom prst="rect">
            <a:avLst/>
          </a:prstGeom>
        </p:spPr>
      </p:pic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6C44ECE-EFED-4C41-8FC4-E168A34F1195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193">
              <a:extLst>
                <a:ext uri="{FF2B5EF4-FFF2-40B4-BE49-F238E27FC236}">
                  <a16:creationId xmlns:a16="http://schemas.microsoft.com/office/drawing/2014/main" id="{D1628092-DEDA-4A15-B2FD-D699D56D79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D5A01E5-19B0-4E09-AE14-D27109C14A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A54DA76-077C-4CDB-81B0-98A60FB859DF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2">
              <a:extLst>
                <a:ext uri="{FF2B5EF4-FFF2-40B4-BE49-F238E27FC236}">
                  <a16:creationId xmlns:a16="http://schemas.microsoft.com/office/drawing/2014/main" id="{4EBF5FF6-6495-4B51-AF68-85974F9630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D575732-2A70-4F86-9632-F605583950B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" name="图片 1" descr="鲸鱼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470"/>
            <a:ext cx="3312368" cy="432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 descr="封箱带制作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1510"/>
            <a:ext cx="3240360" cy="441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11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528" y="195486"/>
            <a:ext cx="8568952" cy="328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60"/>
              </a:lnSpc>
            </a:pPr>
            <a:r>
              <a:rPr kumimoji="1" lang="en-US" altLang="zh-CN" sz="2800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lang="en-US" altLang="zh-CN" sz="2800" dirty="0"/>
              <a:t> </a:t>
            </a:r>
            <a:r>
              <a:rPr lang="zh-CN" altLang="en-US" sz="2800" dirty="0">
                <a:latin typeface="华文楷体"/>
                <a:ea typeface="华文楷体"/>
                <a:cs typeface="华文楷体"/>
              </a:rPr>
              <a:t>不少人看到过象，都说象是很大的动物。其实还有比象大得多的动物，那就是鲸。目前已知最大的鲸约有一百六十吨重。我国发现过一头近四十吨重的鲸，约十八米长，一条舌头就有十几头大肥猪那么重。它要是张开嘴，人站在它嘴里，举起手来还摸不到它的上腭，四个人围着桌子坐在它的嘴里看书，还显得很宽敞。</a:t>
            </a:r>
            <a:endParaRPr kumimoji="1" lang="zh-CN" altLang="en-US" sz="2800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2" name="图片 1" descr="鲸鱼.jpg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91830"/>
            <a:ext cx="4752528" cy="128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9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153"/>
          <p:cNvGrpSpPr/>
          <p:nvPr/>
        </p:nvGrpSpPr>
        <p:grpSpPr>
          <a:xfrm>
            <a:off x="699738" y="466004"/>
            <a:ext cx="226555" cy="225696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3762884" y="529970"/>
            <a:ext cx="162357" cy="161741"/>
            <a:chOff x="3768359" y="1725446"/>
            <a:chExt cx="1930605" cy="1930605"/>
          </a:xfrm>
          <a:solidFill>
            <a:srgbClr val="FFC000"/>
          </a:solidFill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4518079" y="427141"/>
            <a:ext cx="231673" cy="230795"/>
            <a:chOff x="3768359" y="1725446"/>
            <a:chExt cx="1930605" cy="1930605"/>
          </a:xfrm>
        </p:grpSpPr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2550285" y="343352"/>
            <a:ext cx="199933" cy="199176"/>
            <a:chOff x="3768359" y="1725446"/>
            <a:chExt cx="1930605" cy="1930605"/>
          </a:xfrm>
        </p:grpSpPr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1681461" y="205996"/>
            <a:ext cx="205684" cy="204905"/>
            <a:chOff x="3768359" y="1725446"/>
            <a:chExt cx="1930605" cy="193060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5724060" y="559218"/>
            <a:ext cx="202531" cy="201763"/>
            <a:chOff x="3768359" y="1725446"/>
            <a:chExt cx="1930605" cy="1930605"/>
          </a:xfrm>
        </p:grpSpPr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3075283" y="90409"/>
            <a:ext cx="178946" cy="178268"/>
            <a:chOff x="3768359" y="1725446"/>
            <a:chExt cx="1930605" cy="1930605"/>
          </a:xfrm>
        </p:grpSpPr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4969860" y="82468"/>
            <a:ext cx="323769" cy="322542"/>
            <a:chOff x="3768359" y="1725446"/>
            <a:chExt cx="1930605" cy="1930605"/>
          </a:xfrm>
        </p:grpSpPr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4010677" y="92242"/>
            <a:ext cx="226555" cy="225696"/>
            <a:chOff x="3768359" y="1725446"/>
            <a:chExt cx="1930605" cy="1930605"/>
          </a:xfrm>
        </p:grpSpPr>
        <p:sp>
          <p:nvSpPr>
            <p:cNvPr id="1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5661240" y="113355"/>
            <a:ext cx="162357" cy="161741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337748" y="1059977"/>
            <a:ext cx="162357" cy="161741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9" name="05_He'S A Pir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4159" y="-667860"/>
            <a:ext cx="457260" cy="45709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51720" y="2067694"/>
            <a:ext cx="35648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3600" b="1" dirty="0">
                <a:latin typeface="+mn-ea"/>
                <a:ea typeface="+mn-ea"/>
              </a:rPr>
              <a:t>介绍一种事物</a:t>
            </a:r>
          </a:p>
        </p:txBody>
      </p:sp>
    </p:spTree>
    <p:extLst>
      <p:ext uri="{BB962C8B-B14F-4D97-AF65-F5344CB8AC3E}">
        <p14:creationId xmlns:p14="http://schemas.microsoft.com/office/powerpoint/2010/main" val="27537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6" name="组合 64">
            <a:extLst>
              <a:ext uri="{FF2B5EF4-FFF2-40B4-BE49-F238E27FC236}">
                <a16:creationId xmlns:a16="http://schemas.microsoft.com/office/drawing/2014/main" id="{93D3E9FB-340D-4969-9A26-C613C5819083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同心圆 190">
              <a:extLst>
                <a:ext uri="{FF2B5EF4-FFF2-40B4-BE49-F238E27FC236}">
                  <a16:creationId xmlns:a16="http://schemas.microsoft.com/office/drawing/2014/main" id="{2DF1479B-8566-485E-8E1C-90B5C067A50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952984B2-0C6D-4E32-A1C4-755CB7FA324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9" name="组合 67">
            <a:extLst>
              <a:ext uri="{FF2B5EF4-FFF2-40B4-BE49-F238E27FC236}">
                <a16:creationId xmlns:a16="http://schemas.microsoft.com/office/drawing/2014/main" id="{52B2C2DB-4AEC-4B7D-B03A-777FEC92CCE0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同心圆 193">
              <a:extLst>
                <a:ext uri="{FF2B5EF4-FFF2-40B4-BE49-F238E27FC236}">
                  <a16:creationId xmlns:a16="http://schemas.microsoft.com/office/drawing/2014/main" id="{17F82815-DBF1-42FE-8B9B-565B17ABE3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33DF82D2-62C9-4209-BC08-45ED794E9D2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70">
            <a:extLst>
              <a:ext uri="{FF2B5EF4-FFF2-40B4-BE49-F238E27FC236}">
                <a16:creationId xmlns:a16="http://schemas.microsoft.com/office/drawing/2014/main" id="{576D5DB0-4BBB-4C9B-BF5B-6641B8C91735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202">
              <a:extLst>
                <a:ext uri="{FF2B5EF4-FFF2-40B4-BE49-F238E27FC236}">
                  <a16:creationId xmlns:a16="http://schemas.microsoft.com/office/drawing/2014/main" id="{36DADCD7-042B-4938-AE4F-F1857C6AF4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D1A24C6-F451-476D-90CC-09802D89AEF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2" name="图片 1" descr="表格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1264" r="4185" b="2686"/>
          <a:stretch/>
        </p:blipFill>
        <p:spPr>
          <a:xfrm>
            <a:off x="971600" y="771550"/>
            <a:ext cx="7056784" cy="359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53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23416F68-0B52-46AF-995F-AA0E88E85E46}"/>
              </a:ext>
            </a:extLst>
          </p:cNvPr>
          <p:cNvGrpSpPr/>
          <p:nvPr/>
        </p:nvGrpSpPr>
        <p:grpSpPr>
          <a:xfrm>
            <a:off x="-1718" y="196037"/>
            <a:ext cx="1981430" cy="323961"/>
            <a:chOff x="-2290" y="261442"/>
            <a:chExt cx="1707568" cy="432048"/>
          </a:xfrm>
        </p:grpSpPr>
        <p:sp>
          <p:nvSpPr>
            <p:cNvPr id="30" name="五边形 9">
              <a:extLst>
                <a:ext uri="{FF2B5EF4-FFF2-40B4-BE49-F238E27FC236}">
                  <a16:creationId xmlns:a16="http://schemas.microsoft.com/office/drawing/2014/main" id="{B3057D3B-369D-4065-8DC6-E3E95F978354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习作要求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38D52B14-512E-4E16-8CF4-6602E9612F8C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FA943F2-2CE4-4369-85F8-43A38E70E24C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547C48C7-D7C2-4742-A6CF-4CDAE24B288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2531593B-771B-4EAC-8F6F-7CBB45F2386C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7E34BF04-4107-4A82-9706-CA2902178C7C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82720AA1-8D3D-4041-B495-F2B1564B9C86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A3BD8FA9-5D34-45C3-83A8-156D4F5D6BEA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26426542-B6F8-41A8-966F-F8A445332444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163C1D8-2591-4E49-BF60-7BC87B552ED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0" name="同心圆 187">
              <a:extLst>
                <a:ext uri="{FF2B5EF4-FFF2-40B4-BE49-F238E27FC236}">
                  <a16:creationId xmlns:a16="http://schemas.microsoft.com/office/drawing/2014/main" id="{0182DB2D-5048-4BE8-904B-D2EAC5093C3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E0858761-B7FB-44EA-839D-1EEE6A78A2E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F1682A3-B75B-429D-91F3-F822EF15F069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190">
              <a:extLst>
                <a:ext uri="{FF2B5EF4-FFF2-40B4-BE49-F238E27FC236}">
                  <a16:creationId xmlns:a16="http://schemas.microsoft.com/office/drawing/2014/main" id="{E056AAF9-E829-461A-B32E-86EA4DD3730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19C994E-2C75-4FD2-A53E-7E10881553F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C0DB4F4-C171-48C4-ABE3-34A7169A4B0A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同心圆 193">
              <a:extLst>
                <a:ext uri="{FF2B5EF4-FFF2-40B4-BE49-F238E27FC236}">
                  <a16:creationId xmlns:a16="http://schemas.microsoft.com/office/drawing/2014/main" id="{6BEA52D0-C6AE-4FDD-AE9A-4B2CAD52E64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D25FD002-6348-47E4-B6E5-2ACFB8BC2F7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D58F42B-5C81-4B6F-A30A-84BC3ADA298B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0" name="同心圆 202">
              <a:extLst>
                <a:ext uri="{FF2B5EF4-FFF2-40B4-BE49-F238E27FC236}">
                  <a16:creationId xmlns:a16="http://schemas.microsoft.com/office/drawing/2014/main" id="{DCB5DE8C-0A04-4ABD-BB0D-09AD2D0F4E4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D3BC3602-9A4D-44F3-BBB4-BC2468EE3AE3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7E70A7F-229C-46DE-887F-89221F8408EE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6" name="同心圆 208">
              <a:extLst>
                <a:ext uri="{FF2B5EF4-FFF2-40B4-BE49-F238E27FC236}">
                  <a16:creationId xmlns:a16="http://schemas.microsoft.com/office/drawing/2014/main" id="{4FE1C758-B676-4421-A202-5B43F358EC7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B5499044-0150-45D8-8B42-68D176C1DCF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4D5117E-FEEA-4ECF-8E19-8876AA3B6812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同心圆 211">
              <a:extLst>
                <a:ext uri="{FF2B5EF4-FFF2-40B4-BE49-F238E27FC236}">
                  <a16:creationId xmlns:a16="http://schemas.microsoft.com/office/drawing/2014/main" id="{6ABD1D5E-736A-4A81-9F28-ED27066933A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BA5EC4DA-9E50-4822-AB49-3CD6B62D44E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" name="组 1"/>
          <p:cNvGrpSpPr/>
          <p:nvPr/>
        </p:nvGrpSpPr>
        <p:grpSpPr>
          <a:xfrm>
            <a:off x="1763688" y="771550"/>
            <a:ext cx="5760640" cy="986606"/>
            <a:chOff x="3127039" y="735973"/>
            <a:chExt cx="4982190" cy="986606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C2EED1C8-2974-48C5-BC3A-B74332502E6E}"/>
                </a:ext>
              </a:extLst>
            </p:cNvPr>
            <p:cNvGrpSpPr/>
            <p:nvPr/>
          </p:nvGrpSpPr>
          <p:grpSpPr>
            <a:xfrm>
              <a:off x="3127039" y="796612"/>
              <a:ext cx="2073439" cy="849174"/>
              <a:chOff x="4304043" y="1286668"/>
              <a:chExt cx="3837944" cy="2757793"/>
            </a:xfrm>
            <a:solidFill>
              <a:srgbClr val="EA5E66"/>
            </a:solidFill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圆角矩形 9">
                <a:extLst>
                  <a:ext uri="{FF2B5EF4-FFF2-40B4-BE49-F238E27FC236}">
                    <a16:creationId xmlns:a16="http://schemas.microsoft.com/office/drawing/2014/main" id="{792C32F0-0D1C-44A3-A191-A36B4691E214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圆角矩形 10">
                <a:extLst>
                  <a:ext uri="{FF2B5EF4-FFF2-40B4-BE49-F238E27FC236}">
                    <a16:creationId xmlns:a16="http://schemas.microsoft.com/office/drawing/2014/main" id="{7F20C935-375C-4080-9201-8A4546F2D435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18316130-75C3-4130-B72B-1A8EFE685182}"/>
                </a:ext>
              </a:extLst>
            </p:cNvPr>
            <p:cNvGrpSpPr/>
            <p:nvPr/>
          </p:nvGrpSpPr>
          <p:grpSpPr>
            <a:xfrm>
              <a:off x="3547631" y="735973"/>
              <a:ext cx="4561598" cy="98660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圆角矩形 15">
                <a:extLst>
                  <a:ext uri="{FF2B5EF4-FFF2-40B4-BE49-F238E27FC236}">
                    <a16:creationId xmlns:a16="http://schemas.microsoft.com/office/drawing/2014/main" id="{F6A0599E-C8B5-4148-8357-64D3BD277F23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圆角矩形 16">
                <a:extLst>
                  <a:ext uri="{FF2B5EF4-FFF2-40B4-BE49-F238E27FC236}">
                    <a16:creationId xmlns:a16="http://schemas.microsoft.com/office/drawing/2014/main" id="{13EB7EE4-4A50-470E-9DD7-AFD67A218610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TextBox 22">
              <a:extLst>
                <a:ext uri="{FF2B5EF4-FFF2-40B4-BE49-F238E27FC236}">
                  <a16:creationId xmlns:a16="http://schemas.microsoft.com/office/drawing/2014/main" id="{431AE36C-B9B5-41DA-A9E9-5079AA9928D1}"/>
                </a:ext>
              </a:extLst>
            </p:cNvPr>
            <p:cNvSpPr txBox="1"/>
            <p:nvPr/>
          </p:nvSpPr>
          <p:spPr>
            <a:xfrm>
              <a:off x="3749813" y="951997"/>
              <a:ext cx="3748671" cy="571915"/>
            </a:xfrm>
            <a:prstGeom prst="rect">
              <a:avLst/>
            </a:prstGeom>
            <a:noFill/>
          </p:spPr>
          <p:txBody>
            <a:bodyPr wrap="square" lIns="68545" tIns="34272" rIns="68545" bIns="34272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华文楷体"/>
                  <a:ea typeface="华文楷体"/>
                  <a:cs typeface="华文楷体"/>
                  <a:sym typeface="+mn-lt"/>
                </a:rPr>
                <a:t>写清楚事物的主要特点。</a:t>
              </a:r>
              <a:endParaRPr lang="en-US" altLang="zh-C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华文楷体"/>
                <a:ea typeface="华文楷体"/>
                <a:cs typeface="华文楷体"/>
                <a:sym typeface="+mn-lt"/>
              </a:endParaRPr>
            </a:p>
          </p:txBody>
        </p:sp>
      </p:grpSp>
      <p:grpSp>
        <p:nvGrpSpPr>
          <p:cNvPr id="3" name="组 2"/>
          <p:cNvGrpSpPr/>
          <p:nvPr/>
        </p:nvGrpSpPr>
        <p:grpSpPr>
          <a:xfrm>
            <a:off x="1763688" y="2067694"/>
            <a:ext cx="5832648" cy="986606"/>
            <a:chOff x="3127039" y="2061625"/>
            <a:chExt cx="4956321" cy="986606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82D7BA4C-5E56-4322-987C-458B4BDDA1AE}"/>
                </a:ext>
              </a:extLst>
            </p:cNvPr>
            <p:cNvGrpSpPr/>
            <p:nvPr/>
          </p:nvGrpSpPr>
          <p:grpSpPr>
            <a:xfrm>
              <a:off x="3127039" y="2122266"/>
              <a:ext cx="2073439" cy="849174"/>
              <a:chOff x="4304043" y="1286668"/>
              <a:chExt cx="3837944" cy="2757793"/>
            </a:xfrm>
            <a:solidFill>
              <a:srgbClr val="F69F1E"/>
            </a:solidFill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圆角矩形 12">
                <a:extLst>
                  <a:ext uri="{FF2B5EF4-FFF2-40B4-BE49-F238E27FC236}">
                    <a16:creationId xmlns:a16="http://schemas.microsoft.com/office/drawing/2014/main" id="{DD1CA4E5-82B1-4573-BA14-F87ABF0851E9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圆角矩形 13">
                <a:extLst>
                  <a:ext uri="{FF2B5EF4-FFF2-40B4-BE49-F238E27FC236}">
                    <a16:creationId xmlns:a16="http://schemas.microsoft.com/office/drawing/2014/main" id="{A0DC6F76-E11D-444F-9409-124DF271B1FA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4DAEDF4A-2777-4BB4-AB9F-3DB9292609EF}"/>
                </a:ext>
              </a:extLst>
            </p:cNvPr>
            <p:cNvGrpSpPr/>
            <p:nvPr/>
          </p:nvGrpSpPr>
          <p:grpSpPr>
            <a:xfrm>
              <a:off x="3521762" y="2061625"/>
              <a:ext cx="4561598" cy="98660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圆角矩形 18">
                <a:extLst>
                  <a:ext uri="{FF2B5EF4-FFF2-40B4-BE49-F238E27FC236}">
                    <a16:creationId xmlns:a16="http://schemas.microsoft.com/office/drawing/2014/main" id="{252649BB-F6BE-4D46-9D08-3959EE87429D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圆角矩形 19">
                <a:extLst>
                  <a:ext uri="{FF2B5EF4-FFF2-40B4-BE49-F238E27FC236}">
                    <a16:creationId xmlns:a16="http://schemas.microsoft.com/office/drawing/2014/main" id="{2757EE3A-8B9E-4C01-9F32-EE0B3855C5E6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8" name="TextBox 23">
              <a:extLst>
                <a:ext uri="{FF2B5EF4-FFF2-40B4-BE49-F238E27FC236}">
                  <a16:creationId xmlns:a16="http://schemas.microsoft.com/office/drawing/2014/main" id="{24709E64-43CC-4BDE-8E35-DE11EAEADD46}"/>
                </a:ext>
              </a:extLst>
            </p:cNvPr>
            <p:cNvSpPr txBox="1"/>
            <p:nvPr/>
          </p:nvSpPr>
          <p:spPr>
            <a:xfrm>
              <a:off x="3738930" y="2277649"/>
              <a:ext cx="3732829" cy="571915"/>
            </a:xfrm>
            <a:prstGeom prst="rect">
              <a:avLst/>
            </a:prstGeom>
            <a:noFill/>
          </p:spPr>
          <p:txBody>
            <a:bodyPr wrap="square" lIns="68545" tIns="34272" rIns="68545" bIns="34272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华文楷体"/>
                  <a:ea typeface="华文楷体"/>
                  <a:cs typeface="华文楷体"/>
                  <a:sym typeface="+mn-lt"/>
                </a:rPr>
                <a:t>试着用上恰当的说明方法。</a:t>
              </a:r>
              <a:endParaRPr lang="en-US" altLang="zh-C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华文楷体"/>
                <a:ea typeface="华文楷体"/>
                <a:cs typeface="华文楷体"/>
                <a:sym typeface="+mn-lt"/>
              </a:endParaRPr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1763688" y="3435846"/>
            <a:ext cx="5832648" cy="986606"/>
            <a:chOff x="3127039" y="3381655"/>
            <a:chExt cx="4956321" cy="986606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D6E66D66-5CD8-4A76-A707-1F1248C7BDED}"/>
                </a:ext>
              </a:extLst>
            </p:cNvPr>
            <p:cNvGrpSpPr/>
            <p:nvPr/>
          </p:nvGrpSpPr>
          <p:grpSpPr>
            <a:xfrm>
              <a:off x="3127039" y="3442293"/>
              <a:ext cx="2073439" cy="849174"/>
              <a:chOff x="4304043" y="1286668"/>
              <a:chExt cx="3837944" cy="2757793"/>
            </a:xfrm>
            <a:solidFill>
              <a:srgbClr val="007337"/>
            </a:solidFill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圆角矩形 26">
                <a:extLst>
                  <a:ext uri="{FF2B5EF4-FFF2-40B4-BE49-F238E27FC236}">
                    <a16:creationId xmlns:a16="http://schemas.microsoft.com/office/drawing/2014/main" id="{9655D923-246F-422B-97F8-027D8C1E6EF9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圆角矩形 27">
                <a:extLst>
                  <a:ext uri="{FF2B5EF4-FFF2-40B4-BE49-F238E27FC236}">
                    <a16:creationId xmlns:a16="http://schemas.microsoft.com/office/drawing/2014/main" id="{03E95819-C83C-49D9-95D1-C5D7ACE4D3CA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FE14C2D2-928C-4D0F-B62A-406C0EB215C8}"/>
                </a:ext>
              </a:extLst>
            </p:cNvPr>
            <p:cNvGrpSpPr/>
            <p:nvPr/>
          </p:nvGrpSpPr>
          <p:grpSpPr>
            <a:xfrm>
              <a:off x="3521762" y="3381655"/>
              <a:ext cx="4561598" cy="98660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圆角矩形 29">
                <a:extLst>
                  <a:ext uri="{FF2B5EF4-FFF2-40B4-BE49-F238E27FC236}">
                    <a16:creationId xmlns:a16="http://schemas.microsoft.com/office/drawing/2014/main" id="{BCD2CF50-95EF-4572-848B-F32EC0E20117}"/>
                  </a:ext>
                </a:extLst>
              </p:cNvPr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圆角矩形 30">
                <a:extLst>
                  <a:ext uri="{FF2B5EF4-FFF2-40B4-BE49-F238E27FC236}">
                    <a16:creationId xmlns:a16="http://schemas.microsoft.com/office/drawing/2014/main" id="{1E9366AF-F8DE-4FDC-AF83-437EE0943121}"/>
                  </a:ext>
                </a:extLst>
              </p:cNvPr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7" name="TextBox 32">
              <a:extLst>
                <a:ext uri="{FF2B5EF4-FFF2-40B4-BE49-F238E27FC236}">
                  <a16:creationId xmlns:a16="http://schemas.microsoft.com/office/drawing/2014/main" id="{5FB2E3C2-C35C-4485-BDA3-B9D96A9261B9}"/>
                </a:ext>
              </a:extLst>
            </p:cNvPr>
            <p:cNvSpPr txBox="1"/>
            <p:nvPr/>
          </p:nvSpPr>
          <p:spPr>
            <a:xfrm>
              <a:off x="3738930" y="3597679"/>
              <a:ext cx="4139287" cy="571915"/>
            </a:xfrm>
            <a:prstGeom prst="rect">
              <a:avLst/>
            </a:prstGeom>
            <a:noFill/>
          </p:spPr>
          <p:txBody>
            <a:bodyPr wrap="square" lIns="68545" tIns="34272" rIns="68545" bIns="34272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华文楷体"/>
                  <a:ea typeface="华文楷体"/>
                  <a:cs typeface="华文楷体"/>
                  <a:sym typeface="+mn-lt"/>
                </a:rPr>
                <a:t>可以分段介绍事物的不同方面。</a:t>
              </a:r>
              <a:endParaRPr lang="en-US" altLang="zh-C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华文楷体"/>
                <a:ea typeface="华文楷体"/>
                <a:cs typeface="华文楷体"/>
                <a:sym typeface="+mn-lt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854C2A2-AD0D-4DC1-A699-9621886780C7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3" name="同心圆 205">
              <a:extLst>
                <a:ext uri="{FF2B5EF4-FFF2-40B4-BE49-F238E27FC236}">
                  <a16:creationId xmlns:a16="http://schemas.microsoft.com/office/drawing/2014/main" id="{B3AEDECB-70FD-4961-BF01-B74D3051585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BC8D0226-2FCF-4741-9513-E1B9995C1A0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pic>
        <p:nvPicPr>
          <p:cNvPr id="5" name="图片 4" descr="1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1"/>
          <a:stretch/>
        </p:blipFill>
        <p:spPr>
          <a:xfrm>
            <a:off x="1187624" y="-956642"/>
            <a:ext cx="6912768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椭圆形标注 5"/>
          <p:cNvSpPr/>
          <p:nvPr/>
        </p:nvSpPr>
        <p:spPr>
          <a:xfrm>
            <a:off x="539552" y="0"/>
            <a:ext cx="1224136" cy="720080"/>
          </a:xfrm>
          <a:prstGeom prst="wedgeEllipseCallout">
            <a:avLst>
              <a:gd name="adj1" fmla="val 57557"/>
              <a:gd name="adj2" fmla="val 951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solidFill>
                  <a:schemeClr val="tx1"/>
                </a:solidFill>
              </a:rPr>
              <a:t>形体特点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椭圆形标注 19"/>
          <p:cNvSpPr/>
          <p:nvPr/>
        </p:nvSpPr>
        <p:spPr>
          <a:xfrm>
            <a:off x="539552" y="843558"/>
            <a:ext cx="1224136" cy="720080"/>
          </a:xfrm>
          <a:prstGeom prst="wedgeEllipseCallout">
            <a:avLst>
              <a:gd name="adj1" fmla="val 57557"/>
              <a:gd name="adj2" fmla="val 951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solidFill>
                  <a:schemeClr val="tx1"/>
                </a:solidFill>
              </a:rPr>
              <a:t>进化过程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椭圆形标注 20"/>
          <p:cNvSpPr/>
          <p:nvPr/>
        </p:nvSpPr>
        <p:spPr>
          <a:xfrm>
            <a:off x="323528" y="1707654"/>
            <a:ext cx="1260648" cy="720080"/>
          </a:xfrm>
          <a:prstGeom prst="wedgeEllipseCallout">
            <a:avLst>
              <a:gd name="adj1" fmla="val 57557"/>
              <a:gd name="adj2" fmla="val 731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 smtClean="0">
                <a:solidFill>
                  <a:schemeClr val="tx1"/>
                </a:solidFill>
              </a:rPr>
              <a:t> </a:t>
            </a:r>
            <a:r>
              <a:rPr kumimoji="1" lang="zh-CN" altLang="en-US" sz="2000" b="1" dirty="0" smtClean="0">
                <a:solidFill>
                  <a:schemeClr val="tx1"/>
                </a:solidFill>
              </a:rPr>
              <a:t>种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 </a:t>
            </a:r>
            <a:r>
              <a:rPr kumimoji="1" lang="zh-CN" altLang="en-US" sz="2000" b="1" dirty="0" smtClean="0">
                <a:solidFill>
                  <a:schemeClr val="tx1"/>
                </a:solidFill>
              </a:rPr>
              <a:t>类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椭圆形标注 21"/>
          <p:cNvSpPr/>
          <p:nvPr/>
        </p:nvSpPr>
        <p:spPr>
          <a:xfrm>
            <a:off x="179512" y="2643758"/>
            <a:ext cx="1153144" cy="720080"/>
          </a:xfrm>
          <a:prstGeom prst="wedgeEllipseCallout">
            <a:avLst>
              <a:gd name="adj1" fmla="val 48291"/>
              <a:gd name="adj2" fmla="val 657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solidFill>
                  <a:schemeClr val="tx1"/>
                </a:solidFill>
              </a:rPr>
              <a:t>食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 </a:t>
            </a:r>
            <a:r>
              <a:rPr kumimoji="1" lang="zh-CN" altLang="en-US" sz="2000" b="1" dirty="0" smtClean="0">
                <a:solidFill>
                  <a:schemeClr val="tx1"/>
                </a:solidFill>
              </a:rPr>
              <a:t>物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椭圆形标注 22"/>
          <p:cNvSpPr/>
          <p:nvPr/>
        </p:nvSpPr>
        <p:spPr>
          <a:xfrm>
            <a:off x="7524328" y="195486"/>
            <a:ext cx="1296144" cy="720080"/>
          </a:xfrm>
          <a:prstGeom prst="wedgeEllipseCallout">
            <a:avLst>
              <a:gd name="adj1" fmla="val -70495"/>
              <a:gd name="adj2" fmla="val 388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solidFill>
                  <a:schemeClr val="tx1"/>
                </a:solidFill>
              </a:rPr>
              <a:t>呼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 </a:t>
            </a:r>
            <a:r>
              <a:rPr kumimoji="1" lang="zh-CN" altLang="en-US" sz="2000" b="1" dirty="0" smtClean="0">
                <a:solidFill>
                  <a:schemeClr val="tx1"/>
                </a:solidFill>
              </a:rPr>
              <a:t>吸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椭圆形标注 23"/>
          <p:cNvSpPr/>
          <p:nvPr/>
        </p:nvSpPr>
        <p:spPr>
          <a:xfrm>
            <a:off x="7668344" y="1131590"/>
            <a:ext cx="1296144" cy="720080"/>
          </a:xfrm>
          <a:prstGeom prst="wedgeEllipseCallout">
            <a:avLst>
              <a:gd name="adj1" fmla="val -70495"/>
              <a:gd name="adj2" fmla="val 388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solidFill>
                  <a:schemeClr val="tx1"/>
                </a:solidFill>
              </a:rPr>
              <a:t>睡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 </a:t>
            </a:r>
            <a:r>
              <a:rPr kumimoji="1" lang="zh-CN" altLang="en-US" sz="2000" b="1" dirty="0" smtClean="0">
                <a:solidFill>
                  <a:schemeClr val="tx1"/>
                </a:solidFill>
              </a:rPr>
              <a:t>觉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椭圆形标注 24"/>
          <p:cNvSpPr/>
          <p:nvPr/>
        </p:nvSpPr>
        <p:spPr>
          <a:xfrm>
            <a:off x="7524329" y="2067694"/>
            <a:ext cx="1296143" cy="720080"/>
          </a:xfrm>
          <a:prstGeom prst="wedgeEllipseCallout">
            <a:avLst>
              <a:gd name="adj1" fmla="val -76194"/>
              <a:gd name="adj2" fmla="val 118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 smtClean="0">
                <a:solidFill>
                  <a:schemeClr val="tx1"/>
                </a:solidFill>
              </a:rPr>
              <a:t>生长繁殖</a:t>
            </a:r>
            <a:endParaRPr kumimoji="1"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" name="图片 1" descr="屏幕快照 2019-11-16 下午7.53.4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959424" y="2283718"/>
              <a:ext cx="5184576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2000" dirty="0" smtClean="0">
                  <a:solidFill>
                    <a:srgbClr val="000000"/>
                  </a:solidFill>
                  <a:latin typeface="华文楷体"/>
                  <a:ea typeface="华文楷体"/>
                  <a:cs typeface="华文楷体"/>
                </a:rPr>
                <a:t>          </a:t>
              </a:r>
              <a:r>
                <a:rPr lang="zh-CN" altLang="en-US" sz="2800" dirty="0" smtClean="0">
                  <a:solidFill>
                    <a:srgbClr val="000000"/>
                  </a:solidFill>
                  <a:latin typeface="+mn-ea"/>
                  <a:ea typeface="+mn-ea"/>
                  <a:cs typeface="Songti SC Regular"/>
                </a:rPr>
                <a:t>海口别称“椰城”，海南省省会。这里气候舒适宜人，生态环境一流，城市绿化覆盖率达</a:t>
              </a:r>
              <a:r>
                <a:rPr lang="en-US" altLang="zh-CN" sz="2800" dirty="0" smtClean="0">
                  <a:solidFill>
                    <a:srgbClr val="000000"/>
                  </a:solidFill>
                  <a:latin typeface="+mn-ea"/>
                  <a:ea typeface="+mn-ea"/>
                  <a:cs typeface="Songti SC Regular"/>
                </a:rPr>
                <a:t>43.5%</a:t>
              </a:r>
              <a:r>
                <a:rPr lang="zh-CN" altLang="en-US" sz="2800" dirty="0" smtClean="0">
                  <a:solidFill>
                    <a:srgbClr val="000000"/>
                  </a:solidFill>
                  <a:latin typeface="+mn-ea"/>
                  <a:ea typeface="+mn-ea"/>
                  <a:cs typeface="Songti SC Regular"/>
                </a:rPr>
                <a:t>，被世界卫生组织选定为中国第一个“世界健康城市”试点地。</a:t>
              </a:r>
              <a:endParaRPr lang="zh-CN" altLang="en-US" sz="2800" dirty="0">
                <a:solidFill>
                  <a:srgbClr val="0000FF"/>
                </a:solidFill>
                <a:latin typeface="+mn-ea"/>
                <a:ea typeface="+mn-ea"/>
                <a:cs typeface="Songti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5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6C44ECE-EFED-4C41-8FC4-E168A34F1195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193">
              <a:extLst>
                <a:ext uri="{FF2B5EF4-FFF2-40B4-BE49-F238E27FC236}">
                  <a16:creationId xmlns:a16="http://schemas.microsoft.com/office/drawing/2014/main" id="{D1628092-DEDA-4A15-B2FD-D699D56D79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D5A01E5-19B0-4E09-AE14-D27109C14A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A54DA76-077C-4CDB-81B0-98A60FB859DF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2">
              <a:extLst>
                <a:ext uri="{FF2B5EF4-FFF2-40B4-BE49-F238E27FC236}">
                  <a16:creationId xmlns:a16="http://schemas.microsoft.com/office/drawing/2014/main" id="{4EBF5FF6-6495-4B51-AF68-85974F9630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D575732-2A70-4F86-9632-F605583950B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3" name="图片 2" descr="骑楼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7201" r="17897"/>
          <a:stretch/>
        </p:blipFill>
        <p:spPr>
          <a:xfrm>
            <a:off x="323528" y="267494"/>
            <a:ext cx="68407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6C44ECE-EFED-4C41-8FC4-E168A34F1195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193">
              <a:extLst>
                <a:ext uri="{FF2B5EF4-FFF2-40B4-BE49-F238E27FC236}">
                  <a16:creationId xmlns:a16="http://schemas.microsoft.com/office/drawing/2014/main" id="{D1628092-DEDA-4A15-B2FD-D699D56D79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D5A01E5-19B0-4E09-AE14-D27109C14A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A54DA76-077C-4CDB-81B0-98A60FB859DF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2">
              <a:extLst>
                <a:ext uri="{FF2B5EF4-FFF2-40B4-BE49-F238E27FC236}">
                  <a16:creationId xmlns:a16="http://schemas.microsoft.com/office/drawing/2014/main" id="{4EBF5FF6-6495-4B51-AF68-85974F9630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D575732-2A70-4F86-9632-F605583950B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3" name="图片 2" descr="植物介绍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1510"/>
            <a:ext cx="676875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6C44ECE-EFED-4C41-8FC4-E168A34F1195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193">
              <a:extLst>
                <a:ext uri="{FF2B5EF4-FFF2-40B4-BE49-F238E27FC236}">
                  <a16:creationId xmlns:a16="http://schemas.microsoft.com/office/drawing/2014/main" id="{D1628092-DEDA-4A15-B2FD-D699D56D79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D5A01E5-19B0-4E09-AE14-D27109C14A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A54DA76-077C-4CDB-81B0-98A60FB859DF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2">
              <a:extLst>
                <a:ext uri="{FF2B5EF4-FFF2-40B4-BE49-F238E27FC236}">
                  <a16:creationId xmlns:a16="http://schemas.microsoft.com/office/drawing/2014/main" id="{4EBF5FF6-6495-4B51-AF68-85974F9630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D575732-2A70-4F86-9632-F605583950B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4" name="图片 3" descr="太阳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/>
          <a:stretch/>
        </p:blipFill>
        <p:spPr>
          <a:xfrm>
            <a:off x="683568" y="195486"/>
            <a:ext cx="2952328" cy="427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松鼠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555526"/>
            <a:ext cx="3054735" cy="429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3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6C399D5-6124-4874-93E0-62DA9C184186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同心圆 190">
              <a:extLst>
                <a:ext uri="{FF2B5EF4-FFF2-40B4-BE49-F238E27FC236}">
                  <a16:creationId xmlns:a16="http://schemas.microsoft.com/office/drawing/2014/main" id="{427698CC-3CB0-4E2E-9E09-B172889CBC5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11D0368D-6B20-401D-9482-FC92A7EA097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6C44ECE-EFED-4C41-8FC4-E168A34F1195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9" name="同心圆 193">
              <a:extLst>
                <a:ext uri="{FF2B5EF4-FFF2-40B4-BE49-F238E27FC236}">
                  <a16:creationId xmlns:a16="http://schemas.microsoft.com/office/drawing/2014/main" id="{D1628092-DEDA-4A15-B2FD-D699D56D79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0D5A01E5-19B0-4E09-AE14-D27109C14A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A54DA76-077C-4CDB-81B0-98A60FB859DF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2" name="同心圆 202">
              <a:extLst>
                <a:ext uri="{FF2B5EF4-FFF2-40B4-BE49-F238E27FC236}">
                  <a16:creationId xmlns:a16="http://schemas.microsoft.com/office/drawing/2014/main" id="{4EBF5FF6-6495-4B51-AF68-85974F96305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D575732-2A70-4F86-9632-F605583950B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7D422925-830B-4F8A-8FB2-CA25CB05C958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5" name="同心圆 205">
              <a:extLst>
                <a:ext uri="{FF2B5EF4-FFF2-40B4-BE49-F238E27FC236}">
                  <a16:creationId xmlns:a16="http://schemas.microsoft.com/office/drawing/2014/main" id="{947AB3DA-2ADD-4D86-93FA-1EC80AEFE8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516E9188-6698-42E3-B50D-B36B208CF3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15616" y="1059582"/>
            <a:ext cx="691276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000000"/>
                </a:solidFill>
                <a:latin typeface="+mn-ea"/>
                <a:ea typeface="+mn-ea"/>
              </a:rPr>
              <a:t>           </a:t>
            </a:r>
            <a:r>
              <a:rPr kumimoji="1"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如果将一篇散文改写成说明性文章，会变得怎样呢？查找资料，试着将课文</a:t>
            </a:r>
            <a:r>
              <a:rPr kumimoji="1" lang="en-US" altLang="zh-CN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《</a:t>
            </a:r>
            <a:r>
              <a:rPr kumimoji="1"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白鹭</a:t>
            </a:r>
            <a:r>
              <a:rPr kumimoji="1" lang="en-US" altLang="zh-CN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》</a:t>
            </a:r>
            <a:r>
              <a:rPr kumimoji="1"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第</a:t>
            </a:r>
            <a:r>
              <a:rPr kumimoji="1" lang="en-US" altLang="zh-CN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2—5</a:t>
            </a:r>
            <a:r>
              <a:rPr kumimoji="1"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自然段改写成一段说明性文字，体会它们的不同。</a:t>
            </a:r>
          </a:p>
        </p:txBody>
      </p: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1718" y="196037"/>
            <a:ext cx="1909422" cy="359489"/>
            <a:chOff x="-2290" y="261442"/>
            <a:chExt cx="1707568" cy="432048"/>
          </a:xfrm>
        </p:grpSpPr>
        <p:sp>
          <p:nvSpPr>
            <p:cNvPr id="25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初试身手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0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7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幻灯片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 descr="白鹭2.jpg"/>
          <p:cNvPicPr>
            <a:picLocks noChangeAspect="1"/>
          </p:cNvPicPr>
          <p:nvPr/>
        </p:nvPicPr>
        <p:blipFill rotWithShape="1">
          <a:blip r:embed="rId5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83"/>
          <a:stretch/>
        </p:blipFill>
        <p:spPr>
          <a:xfrm>
            <a:off x="-108520" y="3579862"/>
            <a:ext cx="9361039" cy="165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323528" y="195486"/>
            <a:ext cx="8568952" cy="328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60"/>
              </a:lnSpc>
            </a:pPr>
            <a:r>
              <a:rPr kumimoji="1" lang="en-US" altLang="zh-CN" sz="2800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kumimoji="1" lang="zh-CN" altLang="en-US" sz="2800" dirty="0" smtClean="0">
                <a:latin typeface="华文楷体"/>
                <a:ea typeface="华文楷体"/>
                <a:cs typeface="华文楷体"/>
              </a:rPr>
              <a:t>色素的配合，身段的大小，一切都很适宜。</a:t>
            </a:r>
            <a:endParaRPr kumimoji="1" lang="en-US" altLang="zh-CN" sz="2800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ts val="3560"/>
              </a:lnSpc>
            </a:pPr>
            <a:r>
              <a:rPr kumimoji="1" lang="en-US" altLang="zh-CN" sz="2800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kumimoji="1" lang="zh-CN" altLang="en-US" sz="2800" dirty="0" smtClean="0">
                <a:latin typeface="华文楷体"/>
                <a:ea typeface="华文楷体"/>
                <a:cs typeface="华文楷体"/>
              </a:rPr>
              <a:t>白鹤太大而嫌生硬，即使如粉红的朱鹭或灰色的苍鹭，也觉得大了一些，而且太不寻常了。</a:t>
            </a:r>
            <a:endParaRPr kumimoji="1" lang="en-US" altLang="zh-CN" sz="2800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ts val="3560"/>
              </a:lnSpc>
            </a:pPr>
            <a:r>
              <a:rPr kumimoji="1" lang="en-US" altLang="zh-CN" sz="2800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kumimoji="1" lang="zh-CN" altLang="en-US" sz="2800" dirty="0" smtClean="0">
                <a:latin typeface="华文楷体"/>
                <a:ea typeface="华文楷体"/>
                <a:cs typeface="华文楷体"/>
              </a:rPr>
              <a:t>然而白鹭却因为它的常见，而被人忘却了它的美。</a:t>
            </a:r>
            <a:endParaRPr kumimoji="1" lang="en-US" altLang="zh-CN" sz="2800" dirty="0" smtClean="0">
              <a:latin typeface="华文楷体"/>
              <a:ea typeface="华文楷体"/>
              <a:cs typeface="华文楷体"/>
            </a:endParaRPr>
          </a:p>
          <a:p>
            <a:pPr>
              <a:lnSpc>
                <a:spcPts val="3560"/>
              </a:lnSpc>
            </a:pPr>
            <a:r>
              <a:rPr kumimoji="1" lang="en-US" altLang="zh-CN" sz="2800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kumimoji="1" lang="zh-CN" altLang="en-US" sz="2800" dirty="0" smtClean="0">
                <a:latin typeface="华文楷体"/>
                <a:ea typeface="华文楷体"/>
                <a:cs typeface="华文楷体"/>
              </a:rPr>
              <a:t>那雪白的蓑毛，那全身的流线型结构，那铁色的长喙，那青色的脚，增之一分则嫌长，减之一分则嫌短，素之一忽则嫌白，黛之一忽则嫌黑。</a:t>
            </a:r>
            <a:endParaRPr kumimoji="1" lang="zh-CN" altLang="en-US" sz="2800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650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15616" y="1131590"/>
            <a:ext cx="691276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000000"/>
                </a:solidFill>
                <a:latin typeface="+mn-ea"/>
                <a:ea typeface="+mn-ea"/>
              </a:rPr>
              <a:t>           </a:t>
            </a:r>
            <a:r>
              <a:rPr kumimoji="1" lang="zh-CN" altLang="en-US" sz="3600" b="1" dirty="0" smtClean="0">
                <a:solidFill>
                  <a:srgbClr val="000000"/>
                </a:solidFill>
                <a:latin typeface="华文楷体"/>
                <a:ea typeface="华文楷体"/>
                <a:cs typeface="华文楷体"/>
              </a:rPr>
              <a:t>选择身边的一个事物，试着运用多种方法来说明它的特征。</a:t>
            </a:r>
          </a:p>
        </p:txBody>
      </p: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1718" y="196037"/>
            <a:ext cx="1909422" cy="359489"/>
            <a:chOff x="-2290" y="261442"/>
            <a:chExt cx="1707568" cy="432048"/>
          </a:xfrm>
        </p:grpSpPr>
        <p:sp>
          <p:nvSpPr>
            <p:cNvPr id="25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初试身手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0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6" name="组合 64">
            <a:extLst>
              <a:ext uri="{FF2B5EF4-FFF2-40B4-BE49-F238E27FC236}">
                <a16:creationId xmlns:a16="http://schemas.microsoft.com/office/drawing/2014/main" id="{93D3E9FB-340D-4969-9A26-C613C5819083}"/>
              </a:ext>
            </a:extLst>
          </p:cNvPr>
          <p:cNvGrpSpPr/>
          <p:nvPr/>
        </p:nvGrpSpPr>
        <p:grpSpPr>
          <a:xfrm>
            <a:off x="8611632" y="3762472"/>
            <a:ext cx="252491" cy="252491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同心圆 190">
              <a:extLst>
                <a:ext uri="{FF2B5EF4-FFF2-40B4-BE49-F238E27FC236}">
                  <a16:creationId xmlns:a16="http://schemas.microsoft.com/office/drawing/2014/main" id="{2DF1479B-8566-485E-8E1C-90B5C067A50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952984B2-0C6D-4E32-A1C4-755CB7FA324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39" name="组合 67">
            <a:extLst>
              <a:ext uri="{FF2B5EF4-FFF2-40B4-BE49-F238E27FC236}">
                <a16:creationId xmlns:a16="http://schemas.microsoft.com/office/drawing/2014/main" id="{52B2C2DB-4AEC-4B7D-B03A-777FEC92CCE0}"/>
              </a:ext>
            </a:extLst>
          </p:cNvPr>
          <p:cNvGrpSpPr/>
          <p:nvPr/>
        </p:nvGrpSpPr>
        <p:grpSpPr>
          <a:xfrm>
            <a:off x="7401626" y="4542511"/>
            <a:ext cx="529075" cy="529075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同心圆 193">
              <a:extLst>
                <a:ext uri="{FF2B5EF4-FFF2-40B4-BE49-F238E27FC236}">
                  <a16:creationId xmlns:a16="http://schemas.microsoft.com/office/drawing/2014/main" id="{17F82815-DBF1-42FE-8B9B-565B17ABE3D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33DF82D2-62C9-4209-BC08-45ED794E9D2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2" name="组合 70">
            <a:extLst>
              <a:ext uri="{FF2B5EF4-FFF2-40B4-BE49-F238E27FC236}">
                <a16:creationId xmlns:a16="http://schemas.microsoft.com/office/drawing/2014/main" id="{576D5DB0-4BBB-4C9B-BF5B-6641B8C91735}"/>
              </a:ext>
            </a:extLst>
          </p:cNvPr>
          <p:cNvGrpSpPr/>
          <p:nvPr/>
        </p:nvGrpSpPr>
        <p:grpSpPr>
          <a:xfrm>
            <a:off x="8305209" y="4411620"/>
            <a:ext cx="597490" cy="59749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同心圆 202">
              <a:extLst>
                <a:ext uri="{FF2B5EF4-FFF2-40B4-BE49-F238E27FC236}">
                  <a16:creationId xmlns:a16="http://schemas.microsoft.com/office/drawing/2014/main" id="{36DADCD7-042B-4938-AE4F-F1857C6AF4D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D1A24C6-F451-476D-90CC-09802D89AEFD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45" name="组合 73">
            <a:extLst>
              <a:ext uri="{FF2B5EF4-FFF2-40B4-BE49-F238E27FC236}">
                <a16:creationId xmlns:a16="http://schemas.microsoft.com/office/drawing/2014/main" id="{AB2E422F-45AC-4115-862D-AD02F6B7D522}"/>
              </a:ext>
            </a:extLst>
          </p:cNvPr>
          <p:cNvGrpSpPr/>
          <p:nvPr/>
        </p:nvGrpSpPr>
        <p:grpSpPr>
          <a:xfrm>
            <a:off x="7877604" y="3963132"/>
            <a:ext cx="520192" cy="520192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同心圆 205">
              <a:extLst>
                <a:ext uri="{FF2B5EF4-FFF2-40B4-BE49-F238E27FC236}">
                  <a16:creationId xmlns:a16="http://schemas.microsoft.com/office/drawing/2014/main" id="{C870FF8A-9CFB-4A53-A396-61DE6FFE5B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370A5FCD-19F7-4450-8A17-D3AA6781260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1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812B6E5B-1482-47B4-8055-0013B1FF1A27}"/>
              </a:ext>
            </a:extLst>
          </p:cNvPr>
          <p:cNvGrpSpPr/>
          <p:nvPr/>
        </p:nvGrpSpPr>
        <p:grpSpPr>
          <a:xfrm>
            <a:off x="757359" y="4561325"/>
            <a:ext cx="588857" cy="58885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3" name="同心圆 187">
              <a:extLst>
                <a:ext uri="{FF2B5EF4-FFF2-40B4-BE49-F238E27FC236}">
                  <a16:creationId xmlns:a16="http://schemas.microsoft.com/office/drawing/2014/main" id="{DD927CEC-6C93-4EFF-BBDE-FA0B939EFE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B738FC0C-4155-43A9-BDC3-FD53655066F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4B08C50-E3B2-4C07-9906-3C23A846A954}"/>
              </a:ext>
            </a:extLst>
          </p:cNvPr>
          <p:cNvGrpSpPr/>
          <p:nvPr/>
        </p:nvGrpSpPr>
        <p:grpSpPr>
          <a:xfrm>
            <a:off x="281915" y="4442596"/>
            <a:ext cx="316877" cy="316877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8" name="同心圆 208">
              <a:extLst>
                <a:ext uri="{FF2B5EF4-FFF2-40B4-BE49-F238E27FC236}">
                  <a16:creationId xmlns:a16="http://schemas.microsoft.com/office/drawing/2014/main" id="{165D82F0-D013-421D-8F17-44718DD8A9E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929C5402-37ED-4782-A2D2-382A7A986E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D32814F-6278-458B-9C4B-E90362197B5A}"/>
              </a:ext>
            </a:extLst>
          </p:cNvPr>
          <p:cNvGrpSpPr/>
          <p:nvPr/>
        </p:nvGrpSpPr>
        <p:grpSpPr>
          <a:xfrm>
            <a:off x="107928" y="4259278"/>
            <a:ext cx="158438" cy="158438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1" name="同心圆 211">
              <a:extLst>
                <a:ext uri="{FF2B5EF4-FFF2-40B4-BE49-F238E27FC236}">
                  <a16:creationId xmlns:a16="http://schemas.microsoft.com/office/drawing/2014/main" id="{63AA9A2B-1798-489B-A89F-66AFE58545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6C7DB9F2-922A-4F27-984C-1F2C47F5AE1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24" name="组合 51">
            <a:extLst>
              <a:ext uri="{FF2B5EF4-FFF2-40B4-BE49-F238E27FC236}">
                <a16:creationId xmlns:a16="http://schemas.microsoft.com/office/drawing/2014/main" id="{8AA1CEA6-CC1D-46DB-A0A0-047547A580EE}"/>
              </a:ext>
            </a:extLst>
          </p:cNvPr>
          <p:cNvGrpSpPr/>
          <p:nvPr/>
        </p:nvGrpSpPr>
        <p:grpSpPr>
          <a:xfrm>
            <a:off x="-1718" y="196037"/>
            <a:ext cx="1909422" cy="359489"/>
            <a:chOff x="-2290" y="261442"/>
            <a:chExt cx="1707568" cy="432048"/>
          </a:xfrm>
        </p:grpSpPr>
        <p:sp>
          <p:nvSpPr>
            <p:cNvPr id="25" name="五边形 9">
              <a:extLst>
                <a:ext uri="{FF2B5EF4-FFF2-40B4-BE49-F238E27FC236}">
                  <a16:creationId xmlns:a16="http://schemas.microsoft.com/office/drawing/2014/main" id="{C6B16968-BFFD-4368-9774-CA49DB5F3F39}"/>
                </a:ext>
              </a:extLst>
            </p:cNvPr>
            <p:cNvSpPr/>
            <p:nvPr/>
          </p:nvSpPr>
          <p:spPr>
            <a:xfrm>
              <a:off x="198278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zh-CN" altLang="en-US" b="1" kern="0" dirty="0" smtClean="0">
                  <a:solidFill>
                    <a:srgbClr val="000000"/>
                  </a:solidFill>
                  <a:latin typeface="Times New Roman"/>
                  <a:ea typeface="微软雅黑"/>
                </a:rPr>
                <a:t>初试身手</a:t>
              </a:r>
              <a:endParaRPr lang="zh-CN" altLang="en-US" b="1" kern="0" dirty="0">
                <a:solidFill>
                  <a:srgbClr val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C2CA698-8B65-4B06-B08A-40CEDE003864}"/>
                </a:ext>
              </a:extLst>
            </p:cNvPr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5583D9D-B1E9-4930-90E0-4F94B860F558}"/>
                </a:ext>
              </a:extLst>
            </p:cNvPr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55">
              <a:extLst>
                <a:ext uri="{FF2B5EF4-FFF2-40B4-BE49-F238E27FC236}">
                  <a16:creationId xmlns:a16="http://schemas.microsoft.com/office/drawing/2014/main" id="{7658EC71-EE38-4CE0-B5B4-2D06E92C286D}"/>
                </a:ext>
              </a:extLst>
            </p:cNvPr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2" name="矩形: 圆角 59">
                <a:extLst>
                  <a:ext uri="{FF2B5EF4-FFF2-40B4-BE49-F238E27FC236}">
                    <a16:creationId xmlns:a16="http://schemas.microsoft.com/office/drawing/2014/main" id="{7E2539AA-D460-4F0F-A7C1-1E29580E3D9B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: 圆角 60">
                <a:extLst>
                  <a:ext uri="{FF2B5EF4-FFF2-40B4-BE49-F238E27FC236}">
                    <a16:creationId xmlns:a16="http://schemas.microsoft.com/office/drawing/2014/main" id="{71A961DD-9471-4B54-A80F-E623FD7F1B57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56">
              <a:extLst>
                <a:ext uri="{FF2B5EF4-FFF2-40B4-BE49-F238E27FC236}">
                  <a16:creationId xmlns:a16="http://schemas.microsoft.com/office/drawing/2014/main" id="{C63C67BD-7DC0-40F4-90F0-CA2E80AC3F8E}"/>
                </a:ext>
              </a:extLst>
            </p:cNvPr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0" name="矩形: 圆角 57">
                <a:extLst>
                  <a:ext uri="{FF2B5EF4-FFF2-40B4-BE49-F238E27FC236}">
                    <a16:creationId xmlns:a16="http://schemas.microsoft.com/office/drawing/2014/main" id="{ADCAA216-39F3-4B8F-9142-2C9D4DD7F506}"/>
                  </a:ext>
                </a:extLst>
              </p:cNvPr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: 圆角 58">
                <a:extLst>
                  <a:ext uri="{FF2B5EF4-FFF2-40B4-BE49-F238E27FC236}">
                    <a16:creationId xmlns:a16="http://schemas.microsoft.com/office/drawing/2014/main" id="{2501E3EB-19CB-4203-8302-02CAC561E7ED}"/>
                  </a:ext>
                </a:extLst>
              </p:cNvPr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" name="组 10"/>
          <p:cNvGrpSpPr/>
          <p:nvPr/>
        </p:nvGrpSpPr>
        <p:grpSpPr>
          <a:xfrm>
            <a:off x="971600" y="915566"/>
            <a:ext cx="7200800" cy="3312368"/>
            <a:chOff x="1043608" y="915566"/>
            <a:chExt cx="6912768" cy="3312368"/>
          </a:xfrm>
        </p:grpSpPr>
        <p:pic>
          <p:nvPicPr>
            <p:cNvPr id="3" name="图片 2" descr="世纪大桥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79" b="4229"/>
            <a:stretch/>
          </p:blipFill>
          <p:spPr>
            <a:xfrm rot="16200000">
              <a:off x="2843808" y="-884634"/>
              <a:ext cx="3312368" cy="69127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文本框 1"/>
            <p:cNvSpPr txBox="1"/>
            <p:nvPr/>
          </p:nvSpPr>
          <p:spPr>
            <a:xfrm>
              <a:off x="1684999" y="915566"/>
              <a:ext cx="121151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/>
                <a:t>      </a:t>
              </a:r>
              <a:r>
                <a:rPr kumimoji="1" lang="zh-CN" altLang="en-US" sz="2000" dirty="0" smtClean="0">
                  <a:solidFill>
                    <a:schemeClr val="accent1">
                      <a:lumMod val="75000"/>
                    </a:schemeClr>
                  </a:solidFill>
                </a:rPr>
                <a:t>它</a:t>
              </a:r>
              <a:endParaRPr kumimoji="1" lang="zh-CN" alt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979712" y="1995686"/>
              <a:ext cx="1306537" cy="40011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/>
                <a:t>     </a:t>
              </a:r>
              <a:r>
                <a:rPr kumimoji="1" lang="en-US" altLang="zh-CN" b="1" dirty="0" smtClean="0"/>
                <a:t> </a:t>
              </a:r>
              <a:r>
                <a:rPr kumimoji="1" lang="zh-CN" altLang="en-US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它</a:t>
              </a:r>
              <a:endParaRPr kumimoji="1" lang="zh-CN" alt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036764" y="2009619"/>
              <a:ext cx="641391" cy="330085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516216" y="2067694"/>
              <a:ext cx="1354047" cy="40011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/>
                <a:t>     </a:t>
              </a:r>
              <a:r>
                <a:rPr kumimoji="1" lang="en-US" altLang="zh-CN" b="1" dirty="0" smtClean="0">
                  <a:solidFill>
                    <a:srgbClr val="31489F"/>
                  </a:solidFill>
                </a:rPr>
                <a:t> </a:t>
              </a:r>
              <a:r>
                <a:rPr kumimoji="1" lang="zh-CN" altLang="en-US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它</a:t>
              </a:r>
              <a:endParaRPr kumimoji="1" lang="zh-CN" alt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4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PRESENTATION_TITLE" val="PowerPoint 演示文稿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气流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气流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微风">
  <a:themeElements>
    <a:clrScheme name="微风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微风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微风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气流.thmx</Template>
  <TotalTime>9213</TotalTime>
  <Words>407</Words>
  <Application>Microsoft Office PowerPoint</Application>
  <PresentationFormat>全屏显示(16:9)</PresentationFormat>
  <Paragraphs>49</Paragraphs>
  <Slides>18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News Gothic MT</vt:lpstr>
      <vt:lpstr>Songti SC Regular</vt:lpstr>
      <vt:lpstr>华文楷体</vt:lpstr>
      <vt:lpstr>华文新魏</vt:lpstr>
      <vt:lpstr>宋体</vt:lpstr>
      <vt:lpstr>微软雅黑</vt:lpstr>
      <vt:lpstr>Calibri</vt:lpstr>
      <vt:lpstr>Georgia</vt:lpstr>
      <vt:lpstr>Times New Roman</vt:lpstr>
      <vt:lpstr>Trebuchet MS</vt:lpstr>
      <vt:lpstr>Wingdings 2</vt:lpstr>
      <vt:lpstr>气流</vt:lpstr>
      <vt:lpstr>微风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hl81829782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hl81829782</dc:creator>
  <cp:keywords>hl81829782</cp:keywords>
  <cp:lastModifiedBy>Windows 用户</cp:lastModifiedBy>
  <cp:revision>879</cp:revision>
  <dcterms:created xsi:type="dcterms:W3CDTF">2015-04-24T01:01:13Z</dcterms:created>
  <dcterms:modified xsi:type="dcterms:W3CDTF">2019-11-22T14:43:39Z</dcterms:modified>
  <cp:category>hl81829782</cp:category>
  <cp:contentStatus>hl81829782</cp:contentStatus>
</cp:coreProperties>
</file>