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8" r:id="rId3"/>
    <p:sldId id="271" r:id="rId4"/>
    <p:sldId id="292" r:id="rId5"/>
    <p:sldId id="278" r:id="rId6"/>
    <p:sldId id="293" r:id="rId7"/>
    <p:sldId id="274" r:id="rId8"/>
    <p:sldId id="294" r:id="rId9"/>
    <p:sldId id="272" r:id="rId10"/>
    <p:sldId id="295" r:id="rId11"/>
    <p:sldId id="279" r:id="rId12"/>
    <p:sldId id="280" r:id="rId13"/>
    <p:sldId id="281" r:id="rId14"/>
    <p:sldId id="282" r:id="rId15"/>
    <p:sldId id="283" r:id="rId16"/>
    <p:sldId id="284" r:id="rId17"/>
    <p:sldId id="285" r:id="rId18"/>
    <p:sldId id="286" r:id="rId19"/>
    <p:sldId id="288" r:id="rId20"/>
    <p:sldId id="290" r:id="rId21"/>
    <p:sldId id="289" r:id="rId22"/>
    <p:sldId id="291" r:id="rId23"/>
    <p:sldId id="287" r:id="rId24"/>
    <p:sldId id="277" r:id="rId25"/>
    <p:sldId id="270" r:id="rId26"/>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00"/>
    <a:srgbClr val="0000CC"/>
    <a:srgbClr val="00724D"/>
    <a:srgbClr val="CAF6DF"/>
    <a:srgbClr val="5DEFA9"/>
    <a:srgbClr val="003300"/>
    <a:srgbClr val="F2FC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9" autoAdjust="0"/>
    <p:restoredTop sz="81154" autoAdjust="0"/>
  </p:normalViewPr>
  <p:slideViewPr>
    <p:cSldViewPr snapToGrid="0">
      <p:cViewPr varScale="1">
        <p:scale>
          <a:sx n="63" d="100"/>
          <a:sy n="63" d="100"/>
        </p:scale>
        <p:origin x="102" y="528"/>
      </p:cViewPr>
      <p:guideLst>
        <p:guide orient="horz" pos="2160"/>
        <p:guide pos="3840"/>
      </p:guideLst>
    </p:cSldViewPr>
  </p:slideViewPr>
  <p:notesTextViewPr>
    <p:cViewPr>
      <p:scale>
        <a:sx n="1" d="1"/>
        <a:sy n="1" d="1"/>
      </p:scale>
      <p:origin x="0" y="0"/>
    </p:cViewPr>
  </p:notesTextViewPr>
  <p:gridSpacing cx="72003" cy="72003"/>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9C21DB3-4C1F-41F0-95CB-CE16ECB02767}" type="doc">
      <dgm:prSet loTypeId="urn:microsoft.com/office/officeart/2005/8/layout/pyramid2#1" loCatId="pyramid" qsTypeId="urn:microsoft.com/office/officeart/2005/8/quickstyle/3d3#1" qsCatId="3D" csTypeId="urn:microsoft.com/office/officeart/2005/8/colors/accent1_2#1" csCatId="accent1" phldr="1"/>
      <dgm:spPr/>
    </dgm:pt>
    <dgm:pt modelId="{A672127C-FBE4-4F70-A0C2-B5F08D591F7B}">
      <dgm:prSet phldrT="[文本]" phldr="0" custT="1"/>
      <dgm:spPr/>
      <dgm:t>
        <a:bodyPr vert="horz" wrap="square"/>
        <a:lstStyle/>
        <a:p>
          <a:pPr>
            <a:lnSpc>
              <a:spcPct val="100000"/>
            </a:lnSpc>
            <a:spcBef>
              <a:spcPct val="0"/>
            </a:spcBef>
            <a:spcAft>
              <a:spcPct val="35000"/>
            </a:spcAft>
          </a:pPr>
          <a:r>
            <a:rPr lang="zh-CN" altLang="en-US" sz="2000" dirty="0">
              <a:latin typeface="黑体" panose="02010609060101010101" pitchFamily="49" charset="-122"/>
              <a:ea typeface="黑体" panose="02010609060101010101" pitchFamily="49" charset="-122"/>
            </a:rPr>
            <a:t>人民拥护支持党</a:t>
          </a:r>
        </a:p>
      </dgm:t>
    </dgm:pt>
    <dgm:pt modelId="{AA26A767-9F47-4EB0-A3A8-9FA520CC2888}" type="parTrans" cxnId="{C276E6D1-262E-49FF-9213-55FBE514CF42}">
      <dgm:prSet/>
      <dgm:spPr/>
      <dgm:t>
        <a:bodyPr/>
        <a:lstStyle/>
        <a:p>
          <a:endParaRPr lang="zh-CN" altLang="en-US" sz="2400">
            <a:latin typeface="黑体" panose="02010609060101010101" pitchFamily="49" charset="-122"/>
            <a:ea typeface="黑体" panose="02010609060101010101" pitchFamily="49" charset="-122"/>
          </a:endParaRPr>
        </a:p>
      </dgm:t>
    </dgm:pt>
    <dgm:pt modelId="{8E61304A-4CBE-4335-8987-6782FE6B22FF}" type="sibTrans" cxnId="{C276E6D1-262E-49FF-9213-55FBE514CF42}">
      <dgm:prSet/>
      <dgm:spPr/>
      <dgm:t>
        <a:bodyPr/>
        <a:lstStyle/>
        <a:p>
          <a:endParaRPr lang="zh-CN" altLang="en-US" sz="2400">
            <a:latin typeface="黑体" panose="02010609060101010101" pitchFamily="49" charset="-122"/>
            <a:ea typeface="黑体" panose="02010609060101010101" pitchFamily="49" charset="-122"/>
          </a:endParaRPr>
        </a:p>
      </dgm:t>
    </dgm:pt>
    <dgm:pt modelId="{908D4DF2-97DA-4B83-8FB2-BA2B0DC2D0CC}">
      <dgm:prSet phldrT="[文本]" custT="1"/>
      <dgm:spPr/>
      <dgm:t>
        <a:bodyPr/>
        <a:lstStyle/>
        <a:p>
          <a:r>
            <a:rPr lang="zh-CN" altLang="en-US" sz="2400" dirty="0">
              <a:latin typeface="黑体" panose="02010609060101010101" pitchFamily="49" charset="-122"/>
              <a:ea typeface="黑体" panose="02010609060101010101" pitchFamily="49" charset="-122"/>
            </a:rPr>
            <a:t>党心系人民</a:t>
          </a:r>
        </a:p>
      </dgm:t>
    </dgm:pt>
    <dgm:pt modelId="{F7E6A3DD-AD66-488D-8BCB-E55AA537C7A9}" type="parTrans" cxnId="{77E8FC65-1656-4039-ACA6-FC7DBF894C5A}">
      <dgm:prSet/>
      <dgm:spPr/>
      <dgm:t>
        <a:bodyPr/>
        <a:lstStyle/>
        <a:p>
          <a:endParaRPr lang="zh-CN" altLang="en-US" sz="2400">
            <a:latin typeface="黑体" panose="02010609060101010101" pitchFamily="49" charset="-122"/>
            <a:ea typeface="黑体" panose="02010609060101010101" pitchFamily="49" charset="-122"/>
          </a:endParaRPr>
        </a:p>
      </dgm:t>
    </dgm:pt>
    <dgm:pt modelId="{4ADCA39A-AE5D-4C53-BCB9-8120D20BC8EC}" type="sibTrans" cxnId="{77E8FC65-1656-4039-ACA6-FC7DBF894C5A}">
      <dgm:prSet/>
      <dgm:spPr/>
      <dgm:t>
        <a:bodyPr/>
        <a:lstStyle/>
        <a:p>
          <a:endParaRPr lang="zh-CN" altLang="en-US" sz="2400">
            <a:latin typeface="黑体" panose="02010609060101010101" pitchFamily="49" charset="-122"/>
            <a:ea typeface="黑体" panose="02010609060101010101" pitchFamily="49" charset="-122"/>
          </a:endParaRPr>
        </a:p>
      </dgm:t>
    </dgm:pt>
    <dgm:pt modelId="{205B8D10-E31E-4D96-843E-1263B9F5AAEC}">
      <dgm:prSet phldrT="[文本]" custT="1"/>
      <dgm:spPr/>
      <dgm:t>
        <a:bodyPr/>
        <a:lstStyle/>
        <a:p>
          <a:r>
            <a:rPr lang="zh-CN" altLang="en-US" sz="2400" dirty="0">
              <a:latin typeface="黑体" panose="02010609060101010101" pitchFamily="49" charset="-122"/>
              <a:ea typeface="黑体" panose="02010609060101010101" pitchFamily="49" charset="-122"/>
            </a:rPr>
            <a:t>明初心和使命</a:t>
          </a:r>
        </a:p>
      </dgm:t>
    </dgm:pt>
    <dgm:pt modelId="{6A747593-7FF4-439F-AAFC-53C63A69C4F0}" type="parTrans" cxnId="{77F9A6C8-415E-44DD-9F9F-47E58B29286F}">
      <dgm:prSet/>
      <dgm:spPr/>
      <dgm:t>
        <a:bodyPr/>
        <a:lstStyle/>
        <a:p>
          <a:endParaRPr lang="zh-CN" altLang="en-US" sz="2400">
            <a:latin typeface="黑体" panose="02010609060101010101" pitchFamily="49" charset="-122"/>
            <a:ea typeface="黑体" panose="02010609060101010101" pitchFamily="49" charset="-122"/>
          </a:endParaRPr>
        </a:p>
      </dgm:t>
    </dgm:pt>
    <dgm:pt modelId="{C3008BA4-507C-4A3D-A620-EEACE0196F21}" type="sibTrans" cxnId="{77F9A6C8-415E-44DD-9F9F-47E58B29286F}">
      <dgm:prSet/>
      <dgm:spPr/>
      <dgm:t>
        <a:bodyPr/>
        <a:lstStyle/>
        <a:p>
          <a:endParaRPr lang="zh-CN" altLang="en-US" sz="2400">
            <a:latin typeface="黑体" panose="02010609060101010101" pitchFamily="49" charset="-122"/>
            <a:ea typeface="黑体" panose="02010609060101010101" pitchFamily="49" charset="-122"/>
          </a:endParaRPr>
        </a:p>
      </dgm:t>
    </dgm:pt>
    <dgm:pt modelId="{67BB7685-3853-48ED-99D1-7C8D8F6B72EF}" type="pres">
      <dgm:prSet presAssocID="{19C21DB3-4C1F-41F0-95CB-CE16ECB02767}" presName="compositeShape" presStyleCnt="0">
        <dgm:presLayoutVars>
          <dgm:dir/>
          <dgm:resizeHandles/>
        </dgm:presLayoutVars>
      </dgm:prSet>
      <dgm:spPr/>
    </dgm:pt>
    <dgm:pt modelId="{FB571950-BBE7-4709-935A-5789CFEEE18C}" type="pres">
      <dgm:prSet presAssocID="{19C21DB3-4C1F-41F0-95CB-CE16ECB02767}" presName="pyramid" presStyleLbl="node1" presStyleIdx="0" presStyleCnt="1"/>
      <dgm:spPr/>
    </dgm:pt>
    <dgm:pt modelId="{0578E8C6-BB4C-4F02-91D2-9BB1F3C94609}" type="pres">
      <dgm:prSet presAssocID="{19C21DB3-4C1F-41F0-95CB-CE16ECB02767}" presName="theList" presStyleCnt="0"/>
      <dgm:spPr/>
    </dgm:pt>
    <dgm:pt modelId="{8851686D-5FD7-4B3F-8BA8-822597C52102}" type="pres">
      <dgm:prSet presAssocID="{A672127C-FBE4-4F70-A0C2-B5F08D591F7B}" presName="aNode" presStyleLbl="fgAcc1" presStyleIdx="0" presStyleCnt="3" custScaleX="123269">
        <dgm:presLayoutVars>
          <dgm:bulletEnabled val="1"/>
        </dgm:presLayoutVars>
      </dgm:prSet>
      <dgm:spPr/>
    </dgm:pt>
    <dgm:pt modelId="{4DB01259-15A7-4203-9717-F9A63EBAD8A9}" type="pres">
      <dgm:prSet presAssocID="{A672127C-FBE4-4F70-A0C2-B5F08D591F7B}" presName="aSpace" presStyleCnt="0"/>
      <dgm:spPr/>
    </dgm:pt>
    <dgm:pt modelId="{31E5286E-305A-4EB3-9DE7-47EF34962769}" type="pres">
      <dgm:prSet presAssocID="{908D4DF2-97DA-4B83-8FB2-BA2B0DC2D0CC}" presName="aNode" presStyleLbl="fgAcc1" presStyleIdx="1" presStyleCnt="3" custScaleX="125023">
        <dgm:presLayoutVars>
          <dgm:bulletEnabled val="1"/>
        </dgm:presLayoutVars>
      </dgm:prSet>
      <dgm:spPr/>
    </dgm:pt>
    <dgm:pt modelId="{7433A985-D446-46B1-A2D7-2D5BB8AA0C2C}" type="pres">
      <dgm:prSet presAssocID="{908D4DF2-97DA-4B83-8FB2-BA2B0DC2D0CC}" presName="aSpace" presStyleCnt="0"/>
      <dgm:spPr/>
    </dgm:pt>
    <dgm:pt modelId="{8A76D486-33CA-42A8-822E-90007240D373}" type="pres">
      <dgm:prSet presAssocID="{205B8D10-E31E-4D96-843E-1263B9F5AAEC}" presName="aNode" presStyleLbl="fgAcc1" presStyleIdx="2" presStyleCnt="3" custScaleX="124986">
        <dgm:presLayoutVars>
          <dgm:bulletEnabled val="1"/>
        </dgm:presLayoutVars>
      </dgm:prSet>
      <dgm:spPr/>
    </dgm:pt>
    <dgm:pt modelId="{1A911031-F276-46D4-9EA6-F0580A3DA4E7}" type="pres">
      <dgm:prSet presAssocID="{205B8D10-E31E-4D96-843E-1263B9F5AAEC}" presName="aSpace" presStyleCnt="0"/>
      <dgm:spPr/>
    </dgm:pt>
  </dgm:ptLst>
  <dgm:cxnLst>
    <dgm:cxn modelId="{3192AA06-CD3A-4B88-A523-375AFEB6232D}" type="presOf" srcId="{19C21DB3-4C1F-41F0-95CB-CE16ECB02767}" destId="{67BB7685-3853-48ED-99D1-7C8D8F6B72EF}" srcOrd="0" destOrd="0" presId="urn:microsoft.com/office/officeart/2005/8/layout/pyramid2#1"/>
    <dgm:cxn modelId="{77E8FC65-1656-4039-ACA6-FC7DBF894C5A}" srcId="{19C21DB3-4C1F-41F0-95CB-CE16ECB02767}" destId="{908D4DF2-97DA-4B83-8FB2-BA2B0DC2D0CC}" srcOrd="1" destOrd="0" parTransId="{F7E6A3DD-AD66-488D-8BCB-E55AA537C7A9}" sibTransId="{4ADCA39A-AE5D-4C53-BCB9-8120D20BC8EC}"/>
    <dgm:cxn modelId="{D2B15449-00DD-4D6F-A3A1-3E74D4AE1C83}" type="presOf" srcId="{908D4DF2-97DA-4B83-8FB2-BA2B0DC2D0CC}" destId="{31E5286E-305A-4EB3-9DE7-47EF34962769}" srcOrd="0" destOrd="0" presId="urn:microsoft.com/office/officeart/2005/8/layout/pyramid2#1"/>
    <dgm:cxn modelId="{97C77E59-B521-4679-93AA-E666DBE9CD1D}" type="presOf" srcId="{A672127C-FBE4-4F70-A0C2-B5F08D591F7B}" destId="{8851686D-5FD7-4B3F-8BA8-822597C52102}" srcOrd="0" destOrd="0" presId="urn:microsoft.com/office/officeart/2005/8/layout/pyramid2#1"/>
    <dgm:cxn modelId="{6B9A57BA-2999-425B-9231-CCFDC49C3C76}" type="presOf" srcId="{205B8D10-E31E-4D96-843E-1263B9F5AAEC}" destId="{8A76D486-33CA-42A8-822E-90007240D373}" srcOrd="0" destOrd="0" presId="urn:microsoft.com/office/officeart/2005/8/layout/pyramid2#1"/>
    <dgm:cxn modelId="{77F9A6C8-415E-44DD-9F9F-47E58B29286F}" srcId="{19C21DB3-4C1F-41F0-95CB-CE16ECB02767}" destId="{205B8D10-E31E-4D96-843E-1263B9F5AAEC}" srcOrd="2" destOrd="0" parTransId="{6A747593-7FF4-439F-AAFC-53C63A69C4F0}" sibTransId="{C3008BA4-507C-4A3D-A620-EEACE0196F21}"/>
    <dgm:cxn modelId="{C276E6D1-262E-49FF-9213-55FBE514CF42}" srcId="{19C21DB3-4C1F-41F0-95CB-CE16ECB02767}" destId="{A672127C-FBE4-4F70-A0C2-B5F08D591F7B}" srcOrd="0" destOrd="0" parTransId="{AA26A767-9F47-4EB0-A3A8-9FA520CC2888}" sibTransId="{8E61304A-4CBE-4335-8987-6782FE6B22FF}"/>
    <dgm:cxn modelId="{877BDC5A-CE51-4D98-99A6-146C9209E958}" type="presParOf" srcId="{67BB7685-3853-48ED-99D1-7C8D8F6B72EF}" destId="{FB571950-BBE7-4709-935A-5789CFEEE18C}" srcOrd="0" destOrd="0" presId="urn:microsoft.com/office/officeart/2005/8/layout/pyramid2#1"/>
    <dgm:cxn modelId="{8FEE738D-AFDF-4BA3-B464-4C10FBA41CC8}" type="presParOf" srcId="{67BB7685-3853-48ED-99D1-7C8D8F6B72EF}" destId="{0578E8C6-BB4C-4F02-91D2-9BB1F3C94609}" srcOrd="1" destOrd="0" presId="urn:microsoft.com/office/officeart/2005/8/layout/pyramid2#1"/>
    <dgm:cxn modelId="{E1683A48-7AB5-4627-BE3A-567A58B5AC7C}" type="presParOf" srcId="{0578E8C6-BB4C-4F02-91D2-9BB1F3C94609}" destId="{8851686D-5FD7-4B3F-8BA8-822597C52102}" srcOrd="0" destOrd="0" presId="urn:microsoft.com/office/officeart/2005/8/layout/pyramid2#1"/>
    <dgm:cxn modelId="{C1A8677E-4772-4D6C-B155-8B229D9A3D2A}" type="presParOf" srcId="{0578E8C6-BB4C-4F02-91D2-9BB1F3C94609}" destId="{4DB01259-15A7-4203-9717-F9A63EBAD8A9}" srcOrd="1" destOrd="0" presId="urn:microsoft.com/office/officeart/2005/8/layout/pyramid2#1"/>
    <dgm:cxn modelId="{574AF916-0612-49B9-876E-2920B137FC81}" type="presParOf" srcId="{0578E8C6-BB4C-4F02-91D2-9BB1F3C94609}" destId="{31E5286E-305A-4EB3-9DE7-47EF34962769}" srcOrd="2" destOrd="0" presId="urn:microsoft.com/office/officeart/2005/8/layout/pyramid2#1"/>
    <dgm:cxn modelId="{B0891DDE-7E30-46CE-837E-971B25DAB39C}" type="presParOf" srcId="{0578E8C6-BB4C-4F02-91D2-9BB1F3C94609}" destId="{7433A985-D446-46B1-A2D7-2D5BB8AA0C2C}" srcOrd="3" destOrd="0" presId="urn:microsoft.com/office/officeart/2005/8/layout/pyramid2#1"/>
    <dgm:cxn modelId="{760BF01E-7661-4C26-9DA0-3B119D1D5257}" type="presParOf" srcId="{0578E8C6-BB4C-4F02-91D2-9BB1F3C94609}" destId="{8A76D486-33CA-42A8-822E-90007240D373}" srcOrd="4" destOrd="0" presId="urn:microsoft.com/office/officeart/2005/8/layout/pyramid2#1"/>
    <dgm:cxn modelId="{8CF9C55D-CA50-4100-9C40-88A29EA750AC}" type="presParOf" srcId="{0578E8C6-BB4C-4F02-91D2-9BB1F3C94609}" destId="{1A911031-F276-46D4-9EA6-F0580A3DA4E7}" srcOrd="5" destOrd="0" presId="urn:microsoft.com/office/officeart/2005/8/layout/pyramid2#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71950-BBE7-4709-935A-5789CFEEE18C}">
      <dsp:nvSpPr>
        <dsp:cNvPr id="0" name=""/>
        <dsp:cNvSpPr/>
      </dsp:nvSpPr>
      <dsp:spPr>
        <a:xfrm>
          <a:off x="904739" y="0"/>
          <a:ext cx="3499042" cy="3499042"/>
        </a:xfrm>
        <a:prstGeom prst="triangl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851686D-5FD7-4B3F-8BA8-822597C52102}">
      <dsp:nvSpPr>
        <dsp:cNvPr id="0" name=""/>
        <dsp:cNvSpPr/>
      </dsp:nvSpPr>
      <dsp:spPr>
        <a:xfrm>
          <a:off x="2389648" y="351783"/>
          <a:ext cx="2803602" cy="828288"/>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zh-CN" altLang="en-US" sz="2000" kern="1200" dirty="0">
              <a:latin typeface="黑体" panose="02010609060101010101" pitchFamily="49" charset="-122"/>
              <a:ea typeface="黑体" panose="02010609060101010101" pitchFamily="49" charset="-122"/>
            </a:rPr>
            <a:t>人民拥护支持党</a:t>
          </a:r>
        </a:p>
      </dsp:txBody>
      <dsp:txXfrm>
        <a:off x="2430082" y="392217"/>
        <a:ext cx="2722734" cy="747420"/>
      </dsp:txXfrm>
    </dsp:sp>
    <dsp:sp modelId="{31E5286E-305A-4EB3-9DE7-47EF34962769}">
      <dsp:nvSpPr>
        <dsp:cNvPr id="0" name=""/>
        <dsp:cNvSpPr/>
      </dsp:nvSpPr>
      <dsp:spPr>
        <a:xfrm>
          <a:off x="2369701" y="1283608"/>
          <a:ext cx="2843494" cy="828288"/>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latin typeface="黑体" panose="02010609060101010101" pitchFamily="49" charset="-122"/>
              <a:ea typeface="黑体" panose="02010609060101010101" pitchFamily="49" charset="-122"/>
            </a:rPr>
            <a:t>党心系人民</a:t>
          </a:r>
        </a:p>
      </dsp:txBody>
      <dsp:txXfrm>
        <a:off x="2410135" y="1324042"/>
        <a:ext cx="2762626" cy="747420"/>
      </dsp:txXfrm>
    </dsp:sp>
    <dsp:sp modelId="{8A76D486-33CA-42A8-822E-90007240D373}">
      <dsp:nvSpPr>
        <dsp:cNvPr id="0" name=""/>
        <dsp:cNvSpPr/>
      </dsp:nvSpPr>
      <dsp:spPr>
        <a:xfrm>
          <a:off x="2370122" y="2215433"/>
          <a:ext cx="2842653" cy="828288"/>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latin typeface="黑体" panose="02010609060101010101" pitchFamily="49" charset="-122"/>
              <a:ea typeface="黑体" panose="02010609060101010101" pitchFamily="49" charset="-122"/>
            </a:rPr>
            <a:t>明初心和使命</a:t>
          </a:r>
        </a:p>
      </dsp:txBody>
      <dsp:txXfrm>
        <a:off x="2410556" y="2255867"/>
        <a:ext cx="2761785" cy="747420"/>
      </dsp:txXfrm>
    </dsp:sp>
  </dsp:spTree>
</dsp:drawing>
</file>

<file path=ppt/diagrams/layout1.xml><?xml version="1.0" encoding="utf-8"?>
<dgm:layoutDef xmlns:dgm="http://schemas.openxmlformats.org/drawingml/2006/diagram" xmlns:a="http://schemas.openxmlformats.org/drawingml/2006/main" uniqueId="urn:microsoft.com/office/officeart/2005/8/layout/pyramid2#1">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varLst>
      <dgm:dir/>
      <dgm:resizeHandles/>
    </dgm:varLst>
    <dgm:alg type="composite"/>
    <dgm:shape xmlns:r="http://schemas.openxmlformats.org/officeDocument/2006/relationships" r:blip="">
      <dgm:adjLst/>
    </dgm:shape>
    <dgm:presOf/>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1">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noChangeArrowheads="1"/>
          </p:cNvSpPr>
          <p:nvPr>
            <p:ph type="hdr" sz="quarter" idx="4294967295"/>
          </p:nvPr>
        </p:nvSpPr>
        <p:spPr bwMode="auto">
          <a:xfrm>
            <a:off x="0" y="0"/>
            <a:ext cx="2971800" cy="458788"/>
          </a:xfrm>
          <a:prstGeom prst="rect">
            <a:avLst/>
          </a:prstGeom>
          <a:noFill/>
          <a:ln>
            <a:noFill/>
          </a:ln>
        </p:spPr>
        <p:txBody>
          <a:bodyPr vert="horz" wrap="square" lIns="91440" tIns="45720" rIns="91440" bIns="45720" numCol="1" anchor="t" anchorCtr="0" compatLnSpc="1"/>
          <a:lstStyle>
            <a:lvl1pPr eaLnBrk="1" hangingPunct="1">
              <a:buFont typeface="Arial" panose="020B0604020202020204" pitchFamily="34" charset="0"/>
              <a:buNone/>
              <a:defRPr sz="1200">
                <a:latin typeface="Arial" panose="020B0604020202020204" pitchFamily="34" charset="0"/>
              </a:defRPr>
            </a:lvl1pPr>
          </a:lstStyle>
          <a:p>
            <a:pPr>
              <a:defRPr/>
            </a:pPr>
            <a:endParaRPr lang="zh-CN" altLang="zh-CN"/>
          </a:p>
        </p:txBody>
      </p:sp>
      <p:sp>
        <p:nvSpPr>
          <p:cNvPr id="2051" name="日期占位符 2"/>
          <p:cNvSpPr>
            <a:spLocks noGrp="1" noChangeArrowheads="1"/>
          </p:cNvSpPr>
          <p:nvPr>
            <p:ph type="dt" idx="1"/>
          </p:nvPr>
        </p:nvSpPr>
        <p:spPr bwMode="auto">
          <a:xfrm>
            <a:off x="3884613" y="0"/>
            <a:ext cx="2971800" cy="458788"/>
          </a:xfrm>
          <a:prstGeom prst="rect">
            <a:avLst/>
          </a:prstGeom>
          <a:noFill/>
          <a:ln>
            <a:noFill/>
          </a:ln>
        </p:spPr>
        <p:txBody>
          <a:bodyPr vert="horz" wrap="square" lIns="91440" tIns="45720" rIns="91440" bIns="45720" numCol="1" anchor="t" anchorCtr="0" compatLnSpc="1"/>
          <a:lstStyle>
            <a:lvl1pPr algn="r" eaLnBrk="1" hangingPunct="1">
              <a:buFont typeface="Arial" panose="020B0604020202020204" pitchFamily="34" charset="0"/>
              <a:buNone/>
              <a:defRPr>
                <a:latin typeface="Arial" panose="020B0604020202020204" pitchFamily="34" charset="0"/>
              </a:defRPr>
            </a:lvl1pPr>
          </a:lstStyle>
          <a:p>
            <a:pPr>
              <a:defRPr/>
            </a:pPr>
            <a:fld id="{ACC34835-BCD9-4CEB-9D23-D47776271E59}" type="datetime1">
              <a:rPr lang="zh-CN" altLang="en-US"/>
              <a:pPr>
                <a:defRPr/>
              </a:pPr>
              <a:t>2024/1/31</a:t>
            </a:fld>
            <a:endParaRPr lang="zh-CN" altLang="en-US" sz="1200"/>
          </a:p>
        </p:txBody>
      </p:sp>
      <p:sp>
        <p:nvSpPr>
          <p:cNvPr id="4100" name="幻灯片图像占位符 3"/>
          <p:cNvSpPr>
            <a:spLocks noGrp="1" noRot="1" noChangeAspect="1" noChangeArrowheads="1"/>
          </p:cNvSpPr>
          <p:nvPr>
            <p:ph type="sldImg" idx="9"/>
          </p:nvPr>
        </p:nvSpPr>
        <p:spPr bwMode="auto">
          <a:xfrm>
            <a:off x="685800" y="1143000"/>
            <a:ext cx="5486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sp>
      <p:sp>
        <p:nvSpPr>
          <p:cNvPr id="2053" name="备注占位符 4"/>
          <p:cNvSpPr>
            <a:spLocks noGrp="1" noRot="1" noChangeAspect="1" noChangeArrowheads="1"/>
          </p:cNvSpPr>
          <p:nvPr/>
        </p:nvSpPr>
        <p:spPr bwMode="auto">
          <a:xfrm>
            <a:off x="685800" y="4400550"/>
            <a:ext cx="5486400" cy="3600450"/>
          </a:xfrm>
          <a:prstGeom prst="rect">
            <a:avLst/>
          </a:prstGeom>
          <a:noFill/>
          <a:ln>
            <a:noFill/>
          </a:ln>
        </p:spPr>
        <p:txBody>
          <a:bodyPr anchor="ctr"/>
          <a:lstStyle>
            <a:lvl1pPr defTabSz="0" eaLnBrk="0" hangingPunct="0">
              <a:spcBef>
                <a:spcPct val="30000"/>
              </a:spcBef>
              <a:defRPr sz="1200">
                <a:solidFill>
                  <a:schemeClr val="tx1"/>
                </a:solidFill>
                <a:latin typeface="Arial" panose="020B0604020202020204" pitchFamily="34" charset="0"/>
              </a:defRPr>
            </a:lvl1pPr>
            <a:lvl2pPr defTabSz="0" eaLnBrk="0" hangingPunct="0">
              <a:spcBef>
                <a:spcPct val="30000"/>
              </a:spcBef>
              <a:defRPr sz="1200">
                <a:solidFill>
                  <a:schemeClr val="tx1"/>
                </a:solidFill>
                <a:latin typeface="Arial" panose="020B0604020202020204" pitchFamily="34" charset="0"/>
              </a:defRPr>
            </a:lvl2pPr>
            <a:lvl3pPr defTabSz="0" eaLnBrk="0" hangingPunct="0">
              <a:spcBef>
                <a:spcPct val="30000"/>
              </a:spcBef>
              <a:defRPr sz="1200">
                <a:solidFill>
                  <a:schemeClr val="tx1"/>
                </a:solidFill>
                <a:latin typeface="Arial" panose="020B0604020202020204" pitchFamily="34" charset="0"/>
              </a:defRPr>
            </a:lvl3pPr>
            <a:lvl4pPr defTabSz="0" eaLnBrk="0" hangingPunct="0">
              <a:spcBef>
                <a:spcPct val="30000"/>
              </a:spcBef>
              <a:defRPr sz="1200">
                <a:solidFill>
                  <a:schemeClr val="tx1"/>
                </a:solidFill>
                <a:latin typeface="Arial" panose="020B0604020202020204" pitchFamily="34" charset="0"/>
              </a:defRPr>
            </a:lvl4pPr>
            <a:lvl5pPr defTabSz="0" eaLnBrk="0" hangingPunct="0">
              <a:spcBef>
                <a:spcPct val="30000"/>
              </a:spcBef>
              <a:defRPr sz="1200">
                <a:solidFill>
                  <a:schemeClr val="tx1"/>
                </a:solidFill>
                <a:latin typeface="Arial" panose="020B0604020202020204" pitchFamily="34" charset="0"/>
              </a:defRPr>
            </a:lvl5pPr>
            <a:lvl6pPr marL="457200" defTabSz="0" eaLnBrk="0" fontAlgn="base" hangingPunct="0">
              <a:spcBef>
                <a:spcPct val="30000"/>
              </a:spcBef>
              <a:spcAft>
                <a:spcPct val="0"/>
              </a:spcAft>
              <a:defRPr sz="1200">
                <a:solidFill>
                  <a:schemeClr val="tx1"/>
                </a:solidFill>
                <a:latin typeface="Arial" panose="020B0604020202020204" pitchFamily="34" charset="0"/>
              </a:defRPr>
            </a:lvl6pPr>
            <a:lvl7pPr marL="914400" defTabSz="0" eaLnBrk="0" fontAlgn="base" hangingPunct="0">
              <a:spcBef>
                <a:spcPct val="30000"/>
              </a:spcBef>
              <a:spcAft>
                <a:spcPct val="0"/>
              </a:spcAft>
              <a:defRPr sz="1200">
                <a:solidFill>
                  <a:schemeClr val="tx1"/>
                </a:solidFill>
                <a:latin typeface="Arial" panose="020B0604020202020204" pitchFamily="34" charset="0"/>
              </a:defRPr>
            </a:lvl7pPr>
            <a:lvl8pPr marL="1371600" defTabSz="0" eaLnBrk="0" fontAlgn="base" hangingPunct="0">
              <a:spcBef>
                <a:spcPct val="30000"/>
              </a:spcBef>
              <a:spcAft>
                <a:spcPct val="0"/>
              </a:spcAft>
              <a:defRPr sz="1200">
                <a:solidFill>
                  <a:schemeClr val="tx1"/>
                </a:solidFill>
                <a:latin typeface="Arial" panose="020B0604020202020204" pitchFamily="34" charset="0"/>
              </a:defRPr>
            </a:lvl8pPr>
            <a:lvl9pPr marL="1828800" defTabSz="0" eaLnBrk="0" fontAlgn="base" hangingPunct="0">
              <a:spcBef>
                <a:spcPct val="30000"/>
              </a:spcBef>
              <a:spcAft>
                <a:spcPct val="0"/>
              </a:spcAft>
              <a:defRPr sz="1200">
                <a:solidFill>
                  <a:schemeClr val="tx1"/>
                </a:solidFill>
                <a:latin typeface="Arial" panose="020B0604020202020204" pitchFamily="34" charset="0"/>
              </a:defRPr>
            </a:lvl9pPr>
          </a:lstStyle>
          <a:p>
            <a:pPr>
              <a:defRPr/>
            </a:pPr>
            <a:r>
              <a:rPr lang="zh-CN" altLang="zh-CN"/>
              <a:t>单击此处编辑母版文本样式</a:t>
            </a:r>
          </a:p>
          <a:p>
            <a:pPr>
              <a:defRPr/>
            </a:pPr>
            <a:r>
              <a:rPr lang="zh-CN" altLang="zh-CN"/>
              <a:t>第二级</a:t>
            </a:r>
          </a:p>
          <a:p>
            <a:pPr>
              <a:defRPr/>
            </a:pPr>
            <a:r>
              <a:rPr lang="zh-CN" altLang="zh-CN"/>
              <a:t>第三级</a:t>
            </a:r>
          </a:p>
          <a:p>
            <a:pPr>
              <a:defRPr/>
            </a:pPr>
            <a:r>
              <a:rPr lang="zh-CN" altLang="zh-CN"/>
              <a:t>第四级</a:t>
            </a:r>
          </a:p>
          <a:p>
            <a:pPr>
              <a:defRPr/>
            </a:pPr>
            <a:r>
              <a:rPr lang="zh-CN" altLang="zh-CN"/>
              <a:t>第五级</a:t>
            </a:r>
          </a:p>
        </p:txBody>
      </p:sp>
      <p:sp>
        <p:nvSpPr>
          <p:cNvPr id="2054" name="页脚占位符 5"/>
          <p:cNvSpPr>
            <a:spLocks noGrp="1" noChangeArrowheads="1"/>
          </p:cNvSpPr>
          <p:nvPr>
            <p:ph type="ftr" sz="quarter" idx="4"/>
          </p:nvPr>
        </p:nvSpPr>
        <p:spPr bwMode="auto">
          <a:xfrm>
            <a:off x="0" y="8685213"/>
            <a:ext cx="2971800" cy="458787"/>
          </a:xfrm>
          <a:prstGeom prst="rect">
            <a:avLst/>
          </a:prstGeom>
          <a:noFill/>
          <a:ln>
            <a:noFill/>
          </a:ln>
        </p:spPr>
        <p:txBody>
          <a:bodyPr vert="horz" wrap="square" lIns="91440" tIns="45720" rIns="91440" bIns="45720" numCol="1" anchor="b" anchorCtr="0" compatLnSpc="1"/>
          <a:lstStyle>
            <a:lvl1pPr eaLnBrk="1" hangingPunct="1">
              <a:buFont typeface="Arial" panose="020B0604020202020204" pitchFamily="34" charset="0"/>
              <a:buNone/>
              <a:defRPr sz="1200">
                <a:latin typeface="Arial" panose="020B0604020202020204" pitchFamily="34" charset="0"/>
              </a:defRPr>
            </a:lvl1pPr>
          </a:lstStyle>
          <a:p>
            <a:pPr>
              <a:defRPr/>
            </a:pPr>
            <a:endParaRPr lang="zh-CN" altLang="zh-CN"/>
          </a:p>
        </p:txBody>
      </p:sp>
      <p:sp>
        <p:nvSpPr>
          <p:cNvPr id="2055" name="灯片编号占位符 6"/>
          <p:cNvSpPr>
            <a:spLocks noGrp="1" noChangeArrowheads="1"/>
          </p:cNvSpPr>
          <p:nvPr>
            <p:ph type="sldNum" sz="quarter" idx="5"/>
          </p:nvPr>
        </p:nvSpPr>
        <p:spPr bwMode="auto">
          <a:xfrm>
            <a:off x="3884613" y="8685213"/>
            <a:ext cx="2971800" cy="458787"/>
          </a:xfrm>
          <a:prstGeom prst="rect">
            <a:avLst/>
          </a:prstGeom>
          <a:noFill/>
          <a:ln>
            <a:noFill/>
          </a:ln>
        </p:spPr>
        <p:txBody>
          <a:bodyPr vert="horz" wrap="square" lIns="91440" tIns="45720" rIns="91440" bIns="45720" numCol="1" anchor="b" anchorCtr="0" compatLnSpc="1"/>
          <a:lstStyle>
            <a:lvl1pPr algn="r" eaLnBrk="1" hangingPunct="1">
              <a:defRPr/>
            </a:lvl1pPr>
          </a:lstStyle>
          <a:p>
            <a:pPr>
              <a:defRPr/>
            </a:pPr>
            <a:fld id="{4BD45093-F468-458C-BF11-45D2F77B5818}" type="slidenum">
              <a:rPr lang="zh-CN" altLang="en-US"/>
              <a:pPr>
                <a:defRPr/>
              </a:pPr>
              <a:t>‹#›</a:t>
            </a:fld>
            <a:endParaRPr lang="zh-CN" altLang="en-US" sz="1200"/>
          </a:p>
        </p:txBody>
      </p:sp>
    </p:spTree>
  </p:cSld>
  <p:clrMap bg1="lt1" tx1="dk1" bg2="lt2" tx2="dk2" accent1="accent1" accent2="accent2" accent3="accent3" accent4="accent4" accent5="accent5" accent6="accent6" hlink="hlink" folHlink="folHlink"/>
  <p:hf sldNum="0"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pPr marL="0" marR="0" lvl="0" indent="0" algn="l" defTabSz="0" rtl="0" eaLnBrk="0" fontAlgn="base" latinLnBrk="0" hangingPunct="0">
              <a:lnSpc>
                <a:spcPct val="100000"/>
              </a:lnSpc>
              <a:spcBef>
                <a:spcPct val="30000"/>
              </a:spcBef>
              <a:spcAft>
                <a:spcPct val="0"/>
              </a:spcAft>
              <a:buClrTx/>
              <a:buSzTx/>
              <a:buFontTx/>
              <a:buNone/>
              <a:defRPr/>
            </a:pPr>
            <a:endParaRPr lang="zh-CN" altLang="en-US" dirty="0"/>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pPr marL="0" marR="0" lvl="0" indent="0" algn="l" defTabSz="0" rtl="0" eaLnBrk="0" fontAlgn="base" latinLnBrk="0" hangingPunct="0">
              <a:lnSpc>
                <a:spcPct val="100000"/>
              </a:lnSpc>
              <a:spcBef>
                <a:spcPct val="30000"/>
              </a:spcBef>
              <a:spcAft>
                <a:spcPct val="0"/>
              </a:spcAft>
              <a:buClrTx/>
              <a:buSzTx/>
              <a:buFontTx/>
              <a:buNone/>
              <a:defRPr/>
            </a:pPr>
            <a:endParaRPr lang="en-US" altLang="zh-CN" b="1" kern="0" dirty="0">
              <a:solidFill>
                <a:srgbClr val="00B050"/>
              </a:solidFill>
              <a:latin typeface="黑体" panose="02010609060101010101" pitchFamily="49" charset="-122"/>
              <a:ea typeface="黑体" panose="02010609060101010101" pitchFamily="49" charset="-122"/>
            </a:endParaRPr>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pPr marL="0" marR="0" lvl="0" indent="0" algn="l" defTabSz="0" rtl="0" eaLnBrk="0" fontAlgn="base" latinLnBrk="0" hangingPunct="0">
              <a:lnSpc>
                <a:spcPct val="100000"/>
              </a:lnSpc>
              <a:spcBef>
                <a:spcPct val="30000"/>
              </a:spcBef>
              <a:spcAft>
                <a:spcPct val="0"/>
              </a:spcAft>
              <a:buClrTx/>
              <a:buSzTx/>
              <a:buFontTx/>
              <a:buNone/>
              <a:defRPr/>
            </a:pPr>
            <a:endParaRPr lang="zh-CN" altLang="en-US" sz="1200" dirty="0">
              <a:latin typeface="黑体" panose="02010609060101010101" pitchFamily="49" charset="-122"/>
              <a:ea typeface="黑体" panose="02010609060101010101" pitchFamily="49" charset="-122"/>
            </a:endParaRPr>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pPr marL="0" marR="0" lvl="0" indent="0" algn="l" defTabSz="0" rtl="0" eaLnBrk="0" fontAlgn="base" latinLnBrk="0" hangingPunct="0">
              <a:lnSpc>
                <a:spcPct val="100000"/>
              </a:lnSpc>
              <a:spcBef>
                <a:spcPct val="30000"/>
              </a:spcBef>
              <a:spcAft>
                <a:spcPct val="0"/>
              </a:spcAft>
              <a:buClrTx/>
              <a:buSzTx/>
              <a:buFontTx/>
              <a:buNone/>
              <a:defRPr/>
            </a:pPr>
            <a:endParaRPr lang="zh-CN" altLang="en-US" sz="1200" dirty="0">
              <a:solidFill>
                <a:srgbClr val="FF0000"/>
              </a:solidFill>
              <a:latin typeface="黑体" panose="02010609060101010101" pitchFamily="49" charset="-122"/>
              <a:ea typeface="黑体" panose="02010609060101010101" pitchFamily="49" charset="-122"/>
            </a:endParaRPr>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pPr marL="0" marR="0" lvl="0" indent="0" algn="l" defTabSz="0" rtl="0" eaLnBrk="0" fontAlgn="base" latinLnBrk="0" hangingPunct="0">
              <a:lnSpc>
                <a:spcPct val="100000"/>
              </a:lnSpc>
              <a:spcBef>
                <a:spcPct val="30000"/>
              </a:spcBef>
              <a:spcAft>
                <a:spcPct val="0"/>
              </a:spcAft>
              <a:buClrTx/>
              <a:buSzTx/>
              <a:buFontTx/>
              <a:buNone/>
              <a:defRPr/>
            </a:pPr>
            <a:r>
              <a:rPr lang="zh-CN" altLang="en-US" sz="1200" dirty="0">
                <a:latin typeface="黑体" panose="02010609060101010101" pitchFamily="49" charset="-122"/>
                <a:ea typeface="黑体" panose="02010609060101010101" pitchFamily="49" charset="-122"/>
              </a:rPr>
              <a:t>分享雪线邮路上的幸福使者</a:t>
            </a:r>
            <a:r>
              <a:rPr lang="en-US" altLang="zh-CN" sz="1200" dirty="0">
                <a:latin typeface="黑体" panose="02010609060101010101" pitchFamily="49" charset="-122"/>
                <a:ea typeface="黑体" panose="02010609060101010101" pitchFamily="49" charset="-122"/>
              </a:rPr>
              <a:t>——</a:t>
            </a:r>
            <a:r>
              <a:rPr lang="zh-CN" altLang="en-US" sz="1200" dirty="0">
                <a:latin typeface="黑体" panose="02010609060101010101" pitchFamily="49" charset="-122"/>
                <a:ea typeface="黑体" panose="02010609060101010101" pitchFamily="49" charset="-122"/>
              </a:rPr>
              <a:t>其美多吉地故事时，补充文本资料和图片资料，并追问（点）：为什么称其美多吉为“雪线邮路上的幸福使者”？</a:t>
            </a:r>
          </a:p>
          <a:p>
            <a:pPr marL="0" marR="0" lvl="0" indent="0" algn="l" defTabSz="0" rtl="0" eaLnBrk="0" fontAlgn="base" latinLnBrk="0" hangingPunct="0">
              <a:lnSpc>
                <a:spcPct val="100000"/>
              </a:lnSpc>
              <a:spcBef>
                <a:spcPct val="30000"/>
              </a:spcBef>
              <a:spcAft>
                <a:spcPct val="0"/>
              </a:spcAft>
              <a:buClrTx/>
              <a:buSzTx/>
              <a:buFontTx/>
              <a:buNone/>
              <a:defRPr/>
            </a:pPr>
            <a:r>
              <a:rPr lang="zh-CN" altLang="en-US" sz="1200" dirty="0">
                <a:latin typeface="黑体" panose="02010609060101010101" pitchFamily="49" charset="-122"/>
                <a:ea typeface="黑体" panose="02010609060101010101" pitchFamily="49" charset="-122"/>
              </a:rPr>
              <a:t>以突显</a:t>
            </a:r>
            <a:r>
              <a:rPr lang="zh-CN" altLang="en-US" sz="1200" dirty="0">
                <a:solidFill>
                  <a:srgbClr val="FF0000"/>
                </a:solidFill>
                <a:latin typeface="黑体" panose="02010609060101010101" pitchFamily="49" charset="-122"/>
                <a:ea typeface="黑体" panose="02010609060101010101" pitchFamily="49" charset="-122"/>
              </a:rPr>
              <a:t>忠诚使命、履行职责、立足岗位、奉献人民、维护团结、推动发展等党员的优秀品质。</a:t>
            </a:r>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pPr marL="0" marR="0" lvl="0" indent="0" algn="l" defTabSz="0" rtl="0" eaLnBrk="0" fontAlgn="base" latinLnBrk="0" hangingPunct="0">
              <a:lnSpc>
                <a:spcPct val="100000"/>
              </a:lnSpc>
              <a:spcBef>
                <a:spcPct val="30000"/>
              </a:spcBef>
              <a:spcAft>
                <a:spcPct val="0"/>
              </a:spcAft>
              <a:buClrTx/>
              <a:buSzTx/>
              <a:buFontTx/>
              <a:buNone/>
              <a:defRPr/>
            </a:pPr>
            <a:endParaRPr lang="zh-CN" altLang="en-US" dirty="0"/>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pPr marL="0" marR="0" lvl="0" indent="0" algn="l" defTabSz="0" rtl="0" eaLnBrk="0" fontAlgn="base" latinLnBrk="0" hangingPunct="0">
              <a:lnSpc>
                <a:spcPct val="100000"/>
              </a:lnSpc>
              <a:spcBef>
                <a:spcPct val="30000"/>
              </a:spcBef>
              <a:spcAft>
                <a:spcPct val="0"/>
              </a:spcAft>
              <a:buClrTx/>
              <a:buSzTx/>
              <a:buFontTx/>
              <a:buNone/>
              <a:defRPr/>
            </a:pPr>
            <a:endParaRPr lang="zh-CN" altLang="en-US" dirty="0"/>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pPr marL="0" marR="0" lvl="0" indent="0" algn="l" defTabSz="0" rtl="0" eaLnBrk="0" fontAlgn="base" latinLnBrk="0" hangingPunct="0">
              <a:lnSpc>
                <a:spcPct val="100000"/>
              </a:lnSpc>
              <a:spcBef>
                <a:spcPct val="30000"/>
              </a:spcBef>
              <a:spcAft>
                <a:spcPct val="0"/>
              </a:spcAft>
              <a:buClrTx/>
              <a:buSzTx/>
              <a:buFontTx/>
              <a:buNone/>
              <a:defRPr/>
            </a:pPr>
            <a:endParaRPr lang="zh-CN" altLang="en-US" dirty="0"/>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pPr marL="0" marR="0" lvl="0" indent="0" algn="l" defTabSz="0" rtl="0" eaLnBrk="0" fontAlgn="base" latinLnBrk="0" hangingPunct="0">
              <a:lnSpc>
                <a:spcPct val="100000"/>
              </a:lnSpc>
              <a:spcBef>
                <a:spcPct val="30000"/>
              </a:spcBef>
              <a:spcAft>
                <a:spcPct val="0"/>
              </a:spcAft>
              <a:buClrTx/>
              <a:buSzTx/>
              <a:buFontTx/>
              <a:buNone/>
              <a:defRPr/>
            </a:pPr>
            <a:endParaRPr lang="zh-CN" altLang="en-US" dirty="0"/>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pPr marL="0" marR="0" lvl="0" indent="0" algn="l" defTabSz="0" rtl="0" eaLnBrk="0" fontAlgn="base" latinLnBrk="0" hangingPunct="0">
              <a:lnSpc>
                <a:spcPct val="100000"/>
              </a:lnSpc>
              <a:spcBef>
                <a:spcPct val="30000"/>
              </a:spcBef>
              <a:spcAft>
                <a:spcPct val="0"/>
              </a:spcAft>
              <a:buClrTx/>
              <a:buSzTx/>
              <a:buFontTx/>
              <a:buNone/>
              <a:defRPr/>
            </a:pPr>
            <a:endParaRPr lang="en-US" altLang="zh-CN" dirty="0"/>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pPr marL="0" marR="0" lvl="0" indent="0" algn="l" defTabSz="0" rtl="0" eaLnBrk="0" fontAlgn="base" latinLnBrk="0" hangingPunct="0">
              <a:lnSpc>
                <a:spcPct val="100000"/>
              </a:lnSpc>
              <a:spcBef>
                <a:spcPct val="30000"/>
              </a:spcBef>
              <a:spcAft>
                <a:spcPct val="0"/>
              </a:spcAft>
              <a:buClrTx/>
              <a:buSzTx/>
              <a:buFontTx/>
              <a:buNone/>
              <a:defRPr/>
            </a:pPr>
            <a:endParaRPr lang="zh-CN" altLang="en-US" dirty="0"/>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pPr marL="0" marR="0" lvl="0" indent="0" algn="l" defTabSz="0" rtl="0" eaLnBrk="0" fontAlgn="base" latinLnBrk="0" hangingPunct="0">
              <a:lnSpc>
                <a:spcPct val="100000"/>
              </a:lnSpc>
              <a:spcBef>
                <a:spcPct val="30000"/>
              </a:spcBef>
              <a:spcAft>
                <a:spcPct val="0"/>
              </a:spcAft>
              <a:buClrTx/>
              <a:buSzTx/>
              <a:buFontTx/>
              <a:buNone/>
              <a:defRPr/>
            </a:pPr>
            <a:r>
              <a:rPr lang="zh-CN" altLang="en-US" dirty="0"/>
              <a:t>以上就是我针对</a:t>
            </a:r>
            <a:r>
              <a:rPr lang="en-US" altLang="zh-CN" dirty="0"/>
              <a:t>《</a:t>
            </a:r>
            <a:r>
              <a:rPr lang="zh-CN" altLang="en-US" dirty="0"/>
              <a:t>党和人民心连心</a:t>
            </a:r>
            <a:r>
              <a:rPr lang="en-US" altLang="zh-CN" dirty="0"/>
              <a:t>》</a:t>
            </a:r>
            <a:r>
              <a:rPr lang="zh-CN" altLang="en-US" dirty="0"/>
              <a:t>一课的说课，感谢聆听，如有不妥也请批评指正。</a:t>
            </a:r>
          </a:p>
          <a:p>
            <a:endParaRPr lang="zh-CN" altLang="en-US" dirty="0"/>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pPr marL="0" marR="0" lvl="0" indent="0" algn="l" defTabSz="0" rtl="0" eaLnBrk="0" fontAlgn="base" latinLnBrk="0" hangingPunct="0">
              <a:lnSpc>
                <a:spcPct val="100000"/>
              </a:lnSpc>
              <a:spcBef>
                <a:spcPct val="30000"/>
              </a:spcBef>
              <a:spcAft>
                <a:spcPct val="0"/>
              </a:spcAft>
              <a:buClrTx/>
              <a:buSzTx/>
              <a:buFontTx/>
              <a:buNone/>
              <a:defRPr/>
            </a:pPr>
            <a:endParaRPr lang="zh-CN" altLang="zh-CN" sz="1200" dirty="0">
              <a:latin typeface="黑体" panose="02010609060101010101" pitchFamily="49" charset="-122"/>
              <a:ea typeface="黑体" panose="02010609060101010101" pitchFamily="49" charset="-122"/>
              <a:sym typeface="Arial" panose="020B0604020202020204" pitchFamily="34" charset="0"/>
            </a:endParaRPr>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r>
              <a:rPr lang="zh-CN" altLang="en-US" dirty="0"/>
              <a:t>确定教学目标和教学重难点后，我们再来看看本节课的教学方式方法设计，本节课我以 “党的初心和使命是什么？不同时期的党员如何践行初心？践行初心的结果怎样？”为问题线索，设计：说一说知初心；读一读亮初心；析一析心连心三个环节，利用多种资源支撑、并引导学生通过多种方式参与学习，完成情感的自主建构。这种教学方式方法的设计在教学过程中如何具体实施以推进学生学习呢？下面我们就进入具体的教学过程。（点）</a:t>
            </a:r>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pPr marL="0" marR="0" lvl="0" indent="0" algn="l" defTabSz="0" rtl="0" eaLnBrk="0" fontAlgn="base" latinLnBrk="0" hangingPunct="0">
              <a:lnSpc>
                <a:spcPts val="2135"/>
              </a:lnSpc>
              <a:spcBef>
                <a:spcPct val="30000"/>
              </a:spcBef>
              <a:spcAft>
                <a:spcPct val="0"/>
              </a:spcAft>
              <a:buClrTx/>
              <a:buSzTx/>
              <a:buFontTx/>
              <a:buNone/>
              <a:defRPr/>
            </a:pPr>
            <a:r>
              <a:rPr lang="zh-CN" altLang="en-US" sz="1200" dirty="0">
                <a:latin typeface="黑体" panose="02010609060101010101" pitchFamily="49" charset="-122"/>
                <a:ea typeface="黑体" panose="02010609060101010101" pitchFamily="49" charset="-122"/>
              </a:rPr>
              <a:t>环节一：</a:t>
            </a:r>
            <a:r>
              <a:rPr lang="zh-CN" altLang="en-US" sz="1200" b="1" kern="0" dirty="0">
                <a:solidFill>
                  <a:schemeClr val="bg1"/>
                </a:solidFill>
                <a:latin typeface="微软雅黑" panose="020B0503020204020204" pitchFamily="34" charset="-122"/>
                <a:ea typeface="微软雅黑" panose="020B0503020204020204" pitchFamily="34" charset="-122"/>
              </a:rPr>
              <a:t>说一说  知初心，本环节的设计意图为引导学生“</a:t>
            </a:r>
            <a:r>
              <a:rPr lang="zh-CN" altLang="en-US" sz="1200" dirty="0">
                <a:solidFill>
                  <a:schemeClr val="tx1"/>
                </a:solidFill>
                <a:latin typeface="黑体" panose="02010609060101010101" pitchFamily="49" charset="-122"/>
                <a:ea typeface="黑体" panose="02010609060101010101" pitchFamily="49" charset="-122"/>
              </a:rPr>
              <a:t>了解中国共产党的初心和使命，揭示党员和人民群众的关系。</a:t>
            </a:r>
            <a:r>
              <a:rPr lang="zh-CN" altLang="en-US" sz="1200" b="1" kern="0" dirty="0">
                <a:solidFill>
                  <a:schemeClr val="bg1"/>
                </a:solidFill>
                <a:latin typeface="微软雅黑" panose="020B0503020204020204" pitchFamily="34" charset="-122"/>
                <a:ea typeface="微软雅黑" panose="020B0503020204020204" pitchFamily="34" charset="-122"/>
              </a:rPr>
              <a:t>”，为了达成这个目标，本环节设计的问题为：</a:t>
            </a:r>
            <a:r>
              <a:rPr lang="zh-CN" altLang="en-US" b="1" kern="0" dirty="0">
                <a:solidFill>
                  <a:srgbClr val="00B050"/>
                </a:solidFill>
                <a:latin typeface="黑体" panose="02010609060101010101" pitchFamily="49" charset="-122"/>
                <a:ea typeface="黑体" panose="02010609060101010101" pitchFamily="49" charset="-122"/>
              </a:rPr>
              <a:t>中国共产党的初心和使命是什么？为了帮助学生独立找到问题的答案并理解其含义，在读本</a:t>
            </a:r>
            <a:r>
              <a:rPr lang="en-US" altLang="zh-CN" b="1" kern="0" dirty="0">
                <a:solidFill>
                  <a:srgbClr val="00B050"/>
                </a:solidFill>
                <a:latin typeface="黑体" panose="02010609060101010101" pitchFamily="49" charset="-122"/>
                <a:ea typeface="黑体" panose="02010609060101010101" pitchFamily="49" charset="-122"/>
              </a:rPr>
              <a:t>12</a:t>
            </a:r>
            <a:r>
              <a:rPr lang="zh-CN" altLang="en-US" b="1" kern="0" dirty="0">
                <a:solidFill>
                  <a:srgbClr val="00B050"/>
                </a:solidFill>
                <a:latin typeface="黑体" panose="02010609060101010101" pitchFamily="49" charset="-122"/>
                <a:ea typeface="黑体" panose="02010609060101010101" pitchFamily="49" charset="-122"/>
              </a:rPr>
              <a:t>页图文呈现的基础上，我增加了半条棉被的视频故事资料，视频资料不仅在形式上更利于学生多种感观参与学习，同时突破文本字数的限制，将故事背景、详细经过直观呈现在学生面前，更有利于他们理解中国共产党的初心和使命的含义，为接下来的学习奠定基础。（点）</a:t>
            </a:r>
            <a:endParaRPr lang="en-US" altLang="zh-CN" b="1" kern="0" dirty="0">
              <a:solidFill>
                <a:srgbClr val="00B050"/>
              </a:solidFill>
              <a:latin typeface="黑体" panose="02010609060101010101" pitchFamily="49" charset="-122"/>
              <a:ea typeface="黑体" panose="02010609060101010101" pitchFamily="49" charset="-122"/>
            </a:endParaRPr>
          </a:p>
          <a:p>
            <a:pPr algn="l">
              <a:lnSpc>
                <a:spcPts val="2135"/>
              </a:lnSpc>
            </a:pPr>
            <a:endParaRPr lang="zh-CN" altLang="en-US" sz="1100" b="1" kern="0" dirty="0">
              <a:solidFill>
                <a:srgbClr val="00B050"/>
              </a:solidFill>
              <a:latin typeface="黑体" panose="02010609060101010101" pitchFamily="49" charset="-122"/>
              <a:ea typeface="黑体" panose="02010609060101010101" pitchFamily="49" charset="-122"/>
            </a:endParaRPr>
          </a:p>
          <a:p>
            <a:endParaRPr lang="zh-CN" altLang="en-US" dirty="0"/>
          </a:p>
        </p:txBody>
      </p:sp>
      <p:sp>
        <p:nvSpPr>
          <p:cNvPr id="4" name="日期占位符 3"/>
          <p:cNvSpPr>
            <a:spLocks noGrp="1"/>
          </p:cNvSpPr>
          <p:nvPr>
            <p:ph type="dt" idx="1"/>
          </p:nvPr>
        </p:nvSpPr>
        <p:spPr/>
        <p:txBody>
          <a:bodyPr/>
          <a:lstStyle/>
          <a:p>
            <a:pPr>
              <a:defRPr/>
            </a:pPr>
            <a:fld id="{ACC34835-BCD9-4CEB-9D23-D47776271E59}" type="datetime1">
              <a:rPr lang="zh-CN" altLang="en-US" smtClean="0"/>
              <a:pPr>
                <a:defRPr/>
              </a:pPr>
              <a:t>2024/1/31</a:t>
            </a:fld>
            <a:endParaRPr lang="zh-CN" altLang="en-US"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
    <p:spTree>
      <p:nvGrpSpPr>
        <p:cNvPr id="1" name=""/>
        <p:cNvGrpSpPr/>
        <p:nvPr/>
      </p:nvGrpSpPr>
      <p:grpSpPr>
        <a:xfrm>
          <a:off x="0" y="0"/>
          <a:ext cx="0" cy="0"/>
          <a:chOff x="0" y="0"/>
          <a:chExt cx="0" cy="0"/>
        </a:xfrm>
      </p:grpSpPr>
      <p:pic>
        <p:nvPicPr>
          <p:cNvPr id="2" name="图片 2" descr="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700" y="0"/>
            <a:ext cx="12331700"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图片 5" descr="01c"/>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125" y="0"/>
            <a:ext cx="12303125"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1026" name="图片 1" descr="01b"/>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3663" y="0"/>
            <a:ext cx="12285663"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marL="914400" indent="-914400" algn="l" rtl="0" eaLnBrk="0" fontAlgn="base" hangingPunct="0">
        <a:lnSpc>
          <a:spcPct val="90000"/>
        </a:lnSpc>
        <a:spcBef>
          <a:spcPct val="0"/>
        </a:spcBef>
        <a:spcAft>
          <a:spcPct val="0"/>
        </a:spcAft>
        <a:defRPr sz="4400" kern="1200">
          <a:solidFill>
            <a:schemeClr val="tx1"/>
          </a:solidFill>
          <a:latin typeface="+mj-lt"/>
          <a:ea typeface="+mj-ea"/>
          <a:cs typeface="+mj-cs"/>
          <a:sym typeface="Calibri Light" panose="020F0302020204030204" pitchFamily="34" charset="0"/>
        </a:defRPr>
      </a:lvl1pPr>
      <a:lvl2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2pPr>
      <a:lvl3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3pPr>
      <a:lvl4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4pPr>
      <a:lvl5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5pPr>
      <a:lvl6pPr marL="13716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6pPr>
      <a:lvl7pPr marL="18288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7pPr>
      <a:lvl8pPr marL="22860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8pPr>
      <a:lvl9pPr marL="27432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24.png"/><Relationship Id="rId4" Type="http://schemas.openxmlformats.org/officeDocument/2006/relationships/image" Target="../media/image34.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jpeg"/><Relationship Id="rId10" Type="http://schemas.openxmlformats.org/officeDocument/2006/relationships/image" Target="../media/image21.png"/><Relationship Id="rId4" Type="http://schemas.openxmlformats.org/officeDocument/2006/relationships/image" Target="../media/image47.png"/><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solidFill>
          <a:schemeClr val="bg1">
            <a:alpha val="96077"/>
          </a:schemeClr>
        </a:solidFill>
        <a:effectLst/>
      </p:bgPr>
    </p:bg>
    <p:spTree>
      <p:nvGrpSpPr>
        <p:cNvPr id="1" name=""/>
        <p:cNvGrpSpPr/>
        <p:nvPr/>
      </p:nvGrpSpPr>
      <p:grpSpPr>
        <a:xfrm>
          <a:off x="0" y="0"/>
          <a:ext cx="0" cy="0"/>
          <a:chOff x="0" y="0"/>
          <a:chExt cx="0" cy="0"/>
        </a:xfrm>
      </p:grpSpPr>
      <p:sp>
        <p:nvSpPr>
          <p:cNvPr id="5122" name="直接连接符 17"/>
          <p:cNvSpPr>
            <a:spLocks noChangeShapeType="1"/>
          </p:cNvSpPr>
          <p:nvPr/>
        </p:nvSpPr>
        <p:spPr bwMode="auto">
          <a:xfrm>
            <a:off x="4776788" y="4632325"/>
            <a:ext cx="262255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14:hiddenLine>
            </a:ext>
          </a:extLst>
        </p:spPr>
        <p:txBody>
          <a:bodyPr/>
          <a:lstStyle/>
          <a:p>
            <a:endParaRPr lang="zh-CN" altLang="en-US"/>
          </a:p>
        </p:txBody>
      </p:sp>
      <p:sp>
        <p:nvSpPr>
          <p:cNvPr id="5123" name="文本框 24"/>
          <p:cNvSpPr>
            <a:spLocks noChangeArrowheads="1"/>
          </p:cNvSpPr>
          <p:nvPr/>
        </p:nvSpPr>
        <p:spPr bwMode="auto">
          <a:xfrm>
            <a:off x="3873378" y="5510457"/>
            <a:ext cx="6361112"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Arial" panose="020B0604020202020204" pitchFamily="34" charset="0"/>
              <a:buNone/>
            </a:pPr>
            <a:r>
              <a:rPr lang="zh-CN" altLang="en-US" sz="2400" dirty="0">
                <a:latin typeface="微软雅黑" panose="020B0503020204020204" pitchFamily="34" charset="-122"/>
                <a:ea typeface="微软雅黑" panose="020B0503020204020204" pitchFamily="34" charset="-122"/>
                <a:sym typeface="Calibri" panose="020F0502020204030204" pitchFamily="34" charset="0"/>
              </a:rPr>
              <a:t>报告人：秦翠华</a:t>
            </a:r>
            <a:endParaRPr lang="en-US" altLang="zh-CN" sz="2400" dirty="0">
              <a:latin typeface="微软雅黑" panose="020B0503020204020204" pitchFamily="34" charset="-122"/>
              <a:ea typeface="微软雅黑" panose="020B0503020204020204" pitchFamily="34" charset="-122"/>
              <a:sym typeface="Calibri" panose="020F0502020204030204" pitchFamily="34" charset="0"/>
            </a:endParaRPr>
          </a:p>
          <a:p>
            <a:pPr eaLnBrk="1" hangingPunct="1">
              <a:lnSpc>
                <a:spcPct val="150000"/>
              </a:lnSpc>
              <a:buFont typeface="Arial" panose="020B0604020202020204" pitchFamily="34" charset="0"/>
              <a:buNone/>
            </a:pPr>
            <a:r>
              <a:rPr lang="zh-CN" altLang="en-US" sz="2400" dirty="0">
                <a:latin typeface="微软雅黑" panose="020B0503020204020204" pitchFamily="34" charset="-122"/>
                <a:ea typeface="微软雅黑" panose="020B0503020204020204" pitchFamily="34" charset="-122"/>
                <a:sym typeface="Calibri" panose="020F0502020204030204" pitchFamily="34" charset="0"/>
              </a:rPr>
              <a:t>单   位：北京市朝阳区呼家楼中心小学</a:t>
            </a:r>
          </a:p>
        </p:txBody>
      </p:sp>
      <p:sp>
        <p:nvSpPr>
          <p:cNvPr id="5124" name="矩形 2"/>
          <p:cNvSpPr>
            <a:spLocks noChangeArrowheads="1"/>
          </p:cNvSpPr>
          <p:nvPr/>
        </p:nvSpPr>
        <p:spPr bwMode="auto">
          <a:xfrm>
            <a:off x="1036638" y="1647825"/>
            <a:ext cx="11155362"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sym typeface="Calibri" panose="020F0502020204030204" pitchFamily="34" charset="0"/>
            </a:endParaRPr>
          </a:p>
        </p:txBody>
      </p:sp>
      <p:sp>
        <p:nvSpPr>
          <p:cNvPr id="5125" name="文本框 22"/>
          <p:cNvSpPr>
            <a:spLocks noChangeArrowheads="1"/>
          </p:cNvSpPr>
          <p:nvPr/>
        </p:nvSpPr>
        <p:spPr bwMode="auto">
          <a:xfrm>
            <a:off x="1046896" y="2773607"/>
            <a:ext cx="1034415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4800" b="1" dirty="0">
                <a:solidFill>
                  <a:srgbClr val="264457"/>
                </a:solidFill>
                <a:latin typeface="微软雅黑" panose="020B0503020204020204" pitchFamily="34" charset="-122"/>
                <a:ea typeface="微软雅黑" panose="020B0503020204020204" pitchFamily="34" charset="-122"/>
                <a:sym typeface="微软雅黑" panose="020B0503020204020204" pitchFamily="34" charset="-122"/>
              </a:rPr>
              <a:t>第</a:t>
            </a:r>
            <a:r>
              <a:rPr lang="en-US" altLang="zh-CN" sz="4800" b="1" dirty="0">
                <a:solidFill>
                  <a:srgbClr val="264457"/>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4800" b="1" dirty="0">
                <a:solidFill>
                  <a:srgbClr val="264457"/>
                </a:solidFill>
                <a:latin typeface="微软雅黑" panose="020B0503020204020204" pitchFamily="34" charset="-122"/>
                <a:ea typeface="微软雅黑" panose="020B0503020204020204" pitchFamily="34" charset="-122"/>
                <a:sym typeface="微软雅黑" panose="020B0503020204020204" pitchFamily="34" charset="-122"/>
              </a:rPr>
              <a:t>讲第二课</a:t>
            </a:r>
            <a:r>
              <a:rPr lang="en-US" altLang="zh-CN" sz="4800" b="1" dirty="0">
                <a:solidFill>
                  <a:srgbClr val="264457"/>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4800" b="1" dirty="0">
                <a:solidFill>
                  <a:srgbClr val="264457"/>
                </a:solidFill>
                <a:latin typeface="微软雅黑" panose="020B0503020204020204" pitchFamily="34" charset="-122"/>
                <a:ea typeface="微软雅黑" panose="020B0503020204020204" pitchFamily="34" charset="-122"/>
                <a:sym typeface="微软雅黑" panose="020B0503020204020204" pitchFamily="34" charset="-122"/>
              </a:rPr>
              <a:t>党和人民心连心</a:t>
            </a:r>
            <a:r>
              <a:rPr lang="en-US" altLang="zh-CN" sz="4800" b="1" dirty="0">
                <a:solidFill>
                  <a:srgbClr val="264457"/>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4800" b="1" dirty="0">
                <a:solidFill>
                  <a:srgbClr val="264457"/>
                </a:solidFill>
                <a:latin typeface="微软雅黑" panose="020B0503020204020204" pitchFamily="34" charset="-122"/>
                <a:ea typeface="微软雅黑" panose="020B0503020204020204" pitchFamily="34" charset="-122"/>
                <a:sym typeface="微软雅黑" panose="020B0503020204020204" pitchFamily="34" charset="-122"/>
              </a:rPr>
              <a:t>说课</a:t>
            </a:r>
          </a:p>
          <a:p>
            <a:pPr algn="ctr" eaLnBrk="1" hangingPunct="1">
              <a:buFont typeface="Arial" panose="020B0604020202020204" pitchFamily="34" charset="0"/>
              <a:buNone/>
            </a:pPr>
            <a:endParaRPr lang="zh-CN" altLang="en-US" sz="6600" b="1" dirty="0">
              <a:solidFill>
                <a:srgbClr val="264457"/>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9"/>
          <p:cNvSpPr/>
          <p:nvPr/>
        </p:nvSpPr>
        <p:spPr>
          <a:xfrm>
            <a:off x="265113" y="69850"/>
            <a:ext cx="3254375" cy="578882"/>
          </a:xfrm>
          <a:prstGeom prst="roundRect">
            <a:avLst/>
          </a:prstGeom>
        </p:spPr>
        <p:style>
          <a:lnRef idx="1">
            <a:schemeClr val="accent2"/>
          </a:lnRef>
          <a:fillRef idx="3">
            <a:schemeClr val="accent2"/>
          </a:fillRef>
          <a:effectRef idx="2">
            <a:schemeClr val="accent2"/>
          </a:effectRef>
          <a:fontRef idx="minor">
            <a:schemeClr val="lt1"/>
          </a:fontRef>
        </p:style>
        <p:txBody>
          <a:bodyPr>
            <a:spAutoFit/>
          </a:bodyPr>
          <a:lstStyle/>
          <a:p>
            <a:pPr>
              <a:buFont typeface="Arial" panose="020B0604020202020204" pitchFamily="34" charset="0"/>
              <a:buNone/>
            </a:pP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六</a:t>
            </a: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教学过程</a:t>
            </a:r>
            <a:endPar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endParaRPr>
          </a:p>
        </p:txBody>
      </p:sp>
      <p:pic>
        <p:nvPicPr>
          <p:cNvPr id="13" name="图片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912" y="736600"/>
            <a:ext cx="10798175"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p:cNvSpPr txBox="1"/>
          <p:nvPr/>
        </p:nvSpPr>
        <p:spPr>
          <a:xfrm>
            <a:off x="4192435" y="1873670"/>
            <a:ext cx="3807131" cy="707886"/>
          </a:xfrm>
          <a:prstGeom prst="rect">
            <a:avLst/>
          </a:prstGeom>
          <a:noFill/>
        </p:spPr>
        <p:txBody>
          <a:bodyPr wrap="square">
            <a:spAutoFit/>
          </a:bodyPr>
          <a:lstStyle/>
          <a:p>
            <a:pPr algn="ctr" eaLnBrk="1" fontAlgn="auto">
              <a:spcBef>
                <a:spcPts val="0"/>
              </a:spcBef>
              <a:spcAft>
                <a:spcPts val="0"/>
              </a:spcAft>
              <a:defRPr/>
            </a:pPr>
            <a:r>
              <a:rPr lang="zh-CN" altLang="en-US" sz="4000" b="1" kern="0" dirty="0">
                <a:solidFill>
                  <a:srgbClr val="FFFF00"/>
                </a:solidFill>
                <a:latin typeface="黑体" panose="02010609060101010101" pitchFamily="49" charset="-122"/>
                <a:ea typeface="黑体" panose="02010609060101010101" pitchFamily="49" charset="-122"/>
                <a:cs typeface="+mj-cs"/>
                <a:sym typeface="Calibri" panose="020F0502020204030204"/>
              </a:rPr>
              <a:t>党和人民</a:t>
            </a:r>
            <a:r>
              <a:rPr lang="zh-CN" altLang="en-US" sz="4000" b="1" kern="0" dirty="0">
                <a:solidFill>
                  <a:srgbClr val="FF0000"/>
                </a:solidFill>
                <a:latin typeface="黑体" panose="02010609060101010101" pitchFamily="49" charset="-122"/>
                <a:ea typeface="黑体" panose="02010609060101010101" pitchFamily="49" charset="-122"/>
                <a:cs typeface="+mj-cs"/>
                <a:sym typeface="Calibri" panose="020F0502020204030204"/>
              </a:rPr>
              <a:t>心连心</a:t>
            </a:r>
          </a:p>
        </p:txBody>
      </p:sp>
      <p:sp>
        <p:nvSpPr>
          <p:cNvPr id="17" name="心形 16"/>
          <p:cNvSpPr/>
          <p:nvPr/>
        </p:nvSpPr>
        <p:spPr bwMode="auto">
          <a:xfrm>
            <a:off x="2265218" y="2870191"/>
            <a:ext cx="1808018" cy="1478857"/>
          </a:xfrm>
          <a:prstGeom prst="heart">
            <a:avLst/>
          </a:prstGeom>
          <a:solidFill>
            <a:srgbClr val="FF0000"/>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nvGrpSpPr>
          <p:cNvPr id="18" name="组合 17"/>
          <p:cNvGrpSpPr/>
          <p:nvPr/>
        </p:nvGrpSpPr>
        <p:grpSpPr>
          <a:xfrm>
            <a:off x="2421177" y="2958059"/>
            <a:ext cx="4402887" cy="1384300"/>
            <a:chOff x="2345676" y="3100388"/>
            <a:chExt cx="4402887" cy="1384300"/>
          </a:xfrm>
        </p:grpSpPr>
        <p:sp>
          <p:nvSpPr>
            <p:cNvPr id="19" name="文本框 18"/>
            <p:cNvSpPr txBox="1"/>
            <p:nvPr/>
          </p:nvSpPr>
          <p:spPr>
            <a:xfrm>
              <a:off x="4397476" y="3100388"/>
              <a:ext cx="2351087" cy="1384300"/>
            </a:xfrm>
            <a:prstGeom prst="rect">
              <a:avLst/>
            </a:prstGeom>
            <a:noFill/>
          </p:spPr>
          <p:txBody>
            <a:bodyPr>
              <a:spAutoFit/>
            </a:bodyPr>
            <a:lstStyle/>
            <a:p>
              <a:pPr algn="ctr" eaLnBrk="1" fontAlgn="auto">
                <a:spcBef>
                  <a:spcPts val="0"/>
                </a:spcBef>
                <a:spcAft>
                  <a:spcPts val="0"/>
                </a:spcAft>
                <a:defRPr/>
              </a:pPr>
              <a:r>
                <a:rPr lang="zh-CN" altLang="en-US" sz="2800" kern="0" dirty="0">
                  <a:solidFill>
                    <a:srgbClr val="FFFFFF"/>
                  </a:solidFill>
                  <a:latin typeface="黑体" panose="02010609060101010101" pitchFamily="49" charset="-122"/>
                  <a:ea typeface="黑体" panose="02010609060101010101" pitchFamily="49" charset="-122"/>
                  <a:cs typeface="+mj-cs"/>
                  <a:sym typeface="Calibri" panose="020F0502020204030204"/>
                </a:rPr>
                <a:t>为人民谋</a:t>
              </a:r>
              <a:r>
                <a:rPr lang="zh-CN" altLang="en-US" sz="2800" b="1" kern="0" dirty="0">
                  <a:solidFill>
                    <a:srgbClr val="FFFFFF"/>
                  </a:solidFill>
                  <a:latin typeface="黑体" panose="02010609060101010101" pitchFamily="49" charset="-122"/>
                  <a:ea typeface="黑体" panose="02010609060101010101" pitchFamily="49" charset="-122"/>
                  <a:cs typeface="+mj-cs"/>
                  <a:sym typeface="Calibri" panose="020F0502020204030204"/>
                </a:rPr>
                <a:t>幸福</a:t>
              </a:r>
              <a:endParaRPr lang="en-US" altLang="zh-CN" sz="2800" b="1" kern="0" dirty="0">
                <a:solidFill>
                  <a:srgbClr val="FFFFFF"/>
                </a:solidFill>
                <a:latin typeface="黑体" panose="02010609060101010101" pitchFamily="49" charset="-122"/>
                <a:ea typeface="黑体" panose="02010609060101010101" pitchFamily="49" charset="-122"/>
                <a:cs typeface="+mj-cs"/>
                <a:sym typeface="Calibri" panose="020F0502020204030204"/>
              </a:endParaRPr>
            </a:p>
            <a:p>
              <a:pPr algn="ctr" eaLnBrk="1" fontAlgn="auto">
                <a:spcBef>
                  <a:spcPts val="0"/>
                </a:spcBef>
                <a:spcAft>
                  <a:spcPts val="0"/>
                </a:spcAft>
                <a:defRPr/>
              </a:pPr>
              <a:endParaRPr lang="en-US" altLang="zh-CN" sz="2800" kern="0" dirty="0">
                <a:solidFill>
                  <a:srgbClr val="FFFFFF"/>
                </a:solidFill>
                <a:latin typeface="黑体" panose="02010609060101010101" pitchFamily="49" charset="-122"/>
                <a:ea typeface="黑体" panose="02010609060101010101" pitchFamily="49" charset="-122"/>
                <a:cs typeface="+mj-cs"/>
                <a:sym typeface="Calibri" panose="020F0502020204030204"/>
              </a:endParaRPr>
            </a:p>
            <a:p>
              <a:pPr algn="ctr" eaLnBrk="1" fontAlgn="auto">
                <a:spcBef>
                  <a:spcPts val="0"/>
                </a:spcBef>
                <a:spcAft>
                  <a:spcPts val="0"/>
                </a:spcAft>
                <a:defRPr/>
              </a:pPr>
              <a:r>
                <a:rPr lang="zh-CN" altLang="en-US" sz="2800" kern="0" dirty="0">
                  <a:solidFill>
                    <a:srgbClr val="FFFFFF"/>
                  </a:solidFill>
                  <a:latin typeface="黑体" panose="02010609060101010101" pitchFamily="49" charset="-122"/>
                  <a:ea typeface="黑体" panose="02010609060101010101" pitchFamily="49" charset="-122"/>
                  <a:cs typeface="+mj-cs"/>
                  <a:sym typeface="Calibri" panose="020F0502020204030204"/>
                </a:rPr>
                <a:t>为民族谋复兴</a:t>
              </a:r>
            </a:p>
          </p:txBody>
        </p:sp>
        <p:sp>
          <p:nvSpPr>
            <p:cNvPr id="20" name="文本框 19"/>
            <p:cNvSpPr txBox="1"/>
            <p:nvPr/>
          </p:nvSpPr>
          <p:spPr>
            <a:xfrm>
              <a:off x="2345676" y="3233147"/>
              <a:ext cx="1438682" cy="1077218"/>
            </a:xfrm>
            <a:prstGeom prst="rect">
              <a:avLst/>
            </a:prstGeom>
            <a:noFill/>
          </p:spPr>
          <p:txBody>
            <a:bodyPr wrap="square">
              <a:spAutoFit/>
            </a:bodyPr>
            <a:lstStyle/>
            <a:p>
              <a:pPr algn="ctr" eaLnBrk="1" fontAlgn="auto">
                <a:spcBef>
                  <a:spcPts val="0"/>
                </a:spcBef>
                <a:spcAft>
                  <a:spcPts val="0"/>
                </a:spcAft>
                <a:defRPr/>
              </a:pPr>
              <a:r>
                <a:rPr lang="zh-CN" altLang="en-US" sz="3200" b="1" kern="0" dirty="0">
                  <a:solidFill>
                    <a:srgbClr val="FFFF00"/>
                  </a:solidFill>
                  <a:latin typeface="黑体" panose="02010609060101010101" pitchFamily="49" charset="-122"/>
                  <a:ea typeface="黑体" panose="02010609060101010101" pitchFamily="49" charset="-122"/>
                  <a:cs typeface="+mj-cs"/>
                  <a:sym typeface="Calibri" panose="020F0502020204030204"/>
                </a:rPr>
                <a:t>初心</a:t>
              </a:r>
              <a:endParaRPr lang="en-US" altLang="zh-CN" sz="3200" b="1" kern="0" dirty="0">
                <a:solidFill>
                  <a:srgbClr val="FFFF00"/>
                </a:solidFill>
                <a:latin typeface="黑体" panose="02010609060101010101" pitchFamily="49" charset="-122"/>
                <a:ea typeface="黑体" panose="02010609060101010101" pitchFamily="49" charset="-122"/>
                <a:cs typeface="+mj-cs"/>
                <a:sym typeface="Calibri" panose="020F0502020204030204"/>
              </a:endParaRPr>
            </a:p>
            <a:p>
              <a:pPr algn="ctr" eaLnBrk="1" fontAlgn="auto">
                <a:spcBef>
                  <a:spcPts val="0"/>
                </a:spcBef>
                <a:spcAft>
                  <a:spcPts val="0"/>
                </a:spcAft>
                <a:defRPr/>
              </a:pPr>
              <a:r>
                <a:rPr lang="zh-CN" altLang="en-US" sz="3200" b="1" kern="0" dirty="0">
                  <a:solidFill>
                    <a:srgbClr val="FFFF00"/>
                  </a:solidFill>
                  <a:latin typeface="黑体" panose="02010609060101010101" pitchFamily="49" charset="-122"/>
                  <a:ea typeface="黑体" panose="02010609060101010101" pitchFamily="49" charset="-122"/>
                  <a:cs typeface="+mj-cs"/>
                  <a:sym typeface="Calibri" panose="020F0502020204030204"/>
                </a:rPr>
                <a:t>使命</a:t>
              </a:r>
            </a:p>
          </p:txBody>
        </p:sp>
        <p:sp>
          <p:nvSpPr>
            <p:cNvPr id="21" name="左大括号 20"/>
            <p:cNvSpPr/>
            <p:nvPr/>
          </p:nvSpPr>
          <p:spPr bwMode="auto">
            <a:xfrm>
              <a:off x="3905126" y="3253929"/>
              <a:ext cx="237747" cy="1149797"/>
            </a:xfrm>
            <a:prstGeom prst="leftBrace">
              <a:avLst/>
            </a:prstGeom>
            <a:noFill/>
            <a:ln w="28575" cap="flat" cmpd="sng" algn="ctr">
              <a:solidFill>
                <a:srgbClr val="00B0F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文本框 3" descr="共产"/>
          <p:cNvSpPr txBox="1">
            <a:spLocks noChangeArrowheads="1"/>
          </p:cNvSpPr>
          <p:nvPr/>
        </p:nvSpPr>
        <p:spPr bwMode="auto">
          <a:xfrm>
            <a:off x="482819" y="3121913"/>
            <a:ext cx="753661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400" dirty="0">
                <a:latin typeface="黑体" panose="02010609060101010101" pitchFamily="49" charset="-122"/>
                <a:ea typeface="黑体" panose="02010609060101010101" pitchFamily="49" charset="-122"/>
              </a:rPr>
              <a:t>活动要求：</a:t>
            </a:r>
            <a:endParaRPr lang="en-US" altLang="zh-CN" sz="2400" dirty="0">
              <a:latin typeface="黑体" panose="02010609060101010101" pitchFamily="49" charset="-122"/>
              <a:ea typeface="黑体" panose="02010609060101010101" pitchFamily="49" charset="-122"/>
            </a:endParaRPr>
          </a:p>
          <a:p>
            <a:pPr>
              <a:lnSpc>
                <a:spcPct val="150000"/>
              </a:lnSpc>
            </a:pPr>
            <a:r>
              <a:rPr lang="zh-CN" altLang="en-US" sz="2400" dirty="0">
                <a:latin typeface="黑体" panose="02010609060101010101" pitchFamily="49" charset="-122"/>
                <a:ea typeface="黑体" panose="02010609060101010101" pitchFamily="49" charset="-122"/>
              </a:rPr>
              <a:t>     </a:t>
            </a:r>
            <a:r>
              <a:rPr lang="en-US" altLang="zh-CN" sz="2200" dirty="0">
                <a:latin typeface="黑体" panose="02010609060101010101" pitchFamily="49" charset="-122"/>
                <a:ea typeface="黑体" panose="02010609060101010101" pitchFamily="49" charset="-122"/>
              </a:rPr>
              <a:t>1.</a:t>
            </a:r>
            <a:r>
              <a:rPr lang="zh-CN" altLang="en-US" sz="2200" dirty="0">
                <a:latin typeface="黑体" panose="02010609060101010101" pitchFamily="49" charset="-122"/>
                <a:ea typeface="黑体" panose="02010609060101010101" pitchFamily="49" charset="-122"/>
              </a:rPr>
              <a:t>读一读第</a:t>
            </a:r>
            <a:r>
              <a:rPr lang="en-US" altLang="zh-CN" sz="2200" dirty="0">
                <a:latin typeface="黑体" panose="02010609060101010101" pitchFamily="49" charset="-122"/>
                <a:ea typeface="黑体" panose="02010609060101010101" pitchFamily="49" charset="-122"/>
              </a:rPr>
              <a:t>13</a:t>
            </a:r>
            <a:r>
              <a:rPr lang="zh-CN" altLang="en-US" sz="2200" dirty="0">
                <a:latin typeface="黑体" panose="02010609060101010101" pitchFamily="49" charset="-122"/>
                <a:ea typeface="黑体" panose="02010609060101010101" pitchFamily="49" charset="-122"/>
              </a:rPr>
              <a:t>、</a:t>
            </a:r>
            <a:r>
              <a:rPr lang="en-US" altLang="zh-CN" sz="2200" dirty="0">
                <a:latin typeface="黑体" panose="02010609060101010101" pitchFamily="49" charset="-122"/>
                <a:ea typeface="黑体" panose="02010609060101010101" pitchFamily="49" charset="-122"/>
              </a:rPr>
              <a:t>14</a:t>
            </a:r>
            <a:r>
              <a:rPr lang="zh-CN" altLang="en-US" sz="2200" dirty="0">
                <a:latin typeface="黑体" panose="02010609060101010101" pitchFamily="49" charset="-122"/>
                <a:ea typeface="黑体" panose="02010609060101010101" pitchFamily="49" charset="-122"/>
              </a:rPr>
              <a:t>、</a:t>
            </a:r>
            <a:r>
              <a:rPr lang="en-US" altLang="zh-CN" sz="2200" dirty="0">
                <a:latin typeface="黑体" panose="02010609060101010101" pitchFamily="49" charset="-122"/>
                <a:ea typeface="黑体" panose="02010609060101010101" pitchFamily="49" charset="-122"/>
              </a:rPr>
              <a:t>15</a:t>
            </a:r>
            <a:r>
              <a:rPr lang="zh-CN" altLang="en-US" sz="2200" dirty="0">
                <a:latin typeface="黑体" panose="02010609060101010101" pitchFamily="49" charset="-122"/>
                <a:ea typeface="黑体" panose="02010609060101010101" pitchFamily="49" charset="-122"/>
              </a:rPr>
              <a:t>、</a:t>
            </a:r>
            <a:r>
              <a:rPr lang="en-US" altLang="zh-CN" sz="2200" dirty="0">
                <a:latin typeface="黑体" panose="02010609060101010101" pitchFamily="49" charset="-122"/>
                <a:ea typeface="黑体" panose="02010609060101010101" pitchFamily="49" charset="-122"/>
              </a:rPr>
              <a:t>16</a:t>
            </a:r>
            <a:r>
              <a:rPr lang="zh-CN" altLang="en-US" sz="2200" dirty="0">
                <a:latin typeface="黑体" panose="02010609060101010101" pitchFamily="49" charset="-122"/>
                <a:ea typeface="黑体" panose="02010609060101010101" pitchFamily="49" charset="-122"/>
              </a:rPr>
              <a:t>页故事；</a:t>
            </a:r>
            <a:endParaRPr lang="en-US" altLang="zh-CN" sz="2200" dirty="0">
              <a:latin typeface="黑体" panose="02010609060101010101" pitchFamily="49" charset="-122"/>
              <a:ea typeface="黑体" panose="02010609060101010101" pitchFamily="49" charset="-122"/>
            </a:endParaRPr>
          </a:p>
          <a:p>
            <a:pPr>
              <a:lnSpc>
                <a:spcPct val="150000"/>
              </a:lnSpc>
            </a:pPr>
            <a:r>
              <a:rPr lang="en-US" altLang="zh-CN" sz="2200" dirty="0">
                <a:latin typeface="黑体" panose="02010609060101010101" pitchFamily="49" charset="-122"/>
                <a:ea typeface="黑体" panose="02010609060101010101" pitchFamily="49" charset="-122"/>
              </a:rPr>
              <a:t>      2.</a:t>
            </a:r>
            <a:r>
              <a:rPr lang="zh-CN" altLang="en-US" sz="2200" dirty="0">
                <a:latin typeface="黑体" panose="02010609060101010101" pitchFamily="49" charset="-122"/>
                <a:ea typeface="黑体" panose="02010609060101010101" pitchFamily="49" charset="-122"/>
              </a:rPr>
              <a:t>选择其中最喜欢或最打动自已的故事和大家分享。</a:t>
            </a:r>
          </a:p>
        </p:txBody>
      </p:sp>
      <p:grpSp>
        <p:nvGrpSpPr>
          <p:cNvPr id="6" name="组合 5"/>
          <p:cNvGrpSpPr/>
          <p:nvPr/>
        </p:nvGrpSpPr>
        <p:grpSpPr>
          <a:xfrm>
            <a:off x="1024255" y="5274377"/>
            <a:ext cx="10640377" cy="1527529"/>
            <a:chOff x="1024255" y="5274377"/>
            <a:chExt cx="10640377" cy="1527529"/>
          </a:xfrm>
        </p:grpSpPr>
        <p:sp>
          <p:nvSpPr>
            <p:cNvPr id="5" name="矩形 4"/>
            <p:cNvSpPr/>
            <p:nvPr/>
          </p:nvSpPr>
          <p:spPr>
            <a:xfrm>
              <a:off x="1024255" y="5733211"/>
              <a:ext cx="10340446" cy="1068695"/>
            </a:xfrm>
            <a:prstGeom prst="rect">
              <a:avLst/>
            </a:prstGeom>
            <a:solidFill>
              <a:srgbClr val="FFFFFF"/>
            </a:solidFill>
            <a:ln w="38100"/>
          </p:spPr>
          <p:style>
            <a:lnRef idx="1">
              <a:schemeClr val="accent1"/>
            </a:lnRef>
            <a:fillRef idx="3">
              <a:schemeClr val="accent1"/>
            </a:fillRef>
            <a:effectRef idx="2">
              <a:schemeClr val="accent1"/>
            </a:effectRef>
            <a:fontRef idx="minor">
              <a:schemeClr val="lt1"/>
            </a:fontRef>
          </p:style>
          <p:txBody>
            <a:bodyPr anchor="ctr"/>
            <a:lstStyle/>
            <a:p>
              <a:pPr>
                <a:defRPr/>
              </a:pPr>
              <a:r>
                <a:rPr lang="zh-CN" altLang="en-US" sz="2000" dirty="0">
                  <a:solidFill>
                    <a:schemeClr val="tx1"/>
                  </a:solidFill>
                  <a:latin typeface="黑体" panose="02010609060101010101" pitchFamily="49" charset="-122"/>
                  <a:ea typeface="黑体" panose="02010609060101010101" pitchFamily="49" charset="-122"/>
                </a:rPr>
                <a:t>设计意图：</a:t>
              </a:r>
              <a:endParaRPr lang="en-US" altLang="zh-CN" sz="2000" dirty="0">
                <a:solidFill>
                  <a:schemeClr val="tx1"/>
                </a:solidFill>
                <a:latin typeface="黑体" panose="02010609060101010101" pitchFamily="49" charset="-122"/>
                <a:ea typeface="黑体" panose="02010609060101010101" pitchFamily="49" charset="-122"/>
              </a:endParaRPr>
            </a:p>
            <a:p>
              <a:pPr algn="just">
                <a:defRPr/>
              </a:pPr>
              <a:r>
                <a:rPr lang="zh-CN" altLang="en-US" sz="2000" dirty="0">
                  <a:solidFill>
                    <a:schemeClr val="tx1"/>
                  </a:solidFill>
                  <a:latin typeface="黑体" panose="02010609060101010101" pitchFamily="49" charset="-122"/>
                  <a:ea typeface="黑体" panose="02010609060101010101" pitchFamily="49" charset="-122"/>
                </a:rPr>
                <a:t>    了解不同历史时期涌现出的优秀党员、模范人物的事迹，了解他们身上的优秀品质，从而产生敬仰之情。</a:t>
              </a:r>
            </a:p>
          </p:txBody>
        </p:sp>
        <p:pic>
          <p:nvPicPr>
            <p:cNvPr id="13327" name="图片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0857" y="5274377"/>
              <a:ext cx="9937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文本框 9"/>
          <p:cNvSpPr/>
          <p:nvPr/>
        </p:nvSpPr>
        <p:spPr>
          <a:xfrm>
            <a:off x="265113" y="69850"/>
            <a:ext cx="3254375" cy="578882"/>
          </a:xfrm>
          <a:prstGeom prst="roundRect">
            <a:avLst/>
          </a:prstGeom>
        </p:spPr>
        <p:style>
          <a:lnRef idx="1">
            <a:schemeClr val="accent2"/>
          </a:lnRef>
          <a:fillRef idx="3">
            <a:schemeClr val="accent2"/>
          </a:fillRef>
          <a:effectRef idx="2">
            <a:schemeClr val="accent2"/>
          </a:effectRef>
          <a:fontRef idx="minor">
            <a:schemeClr val="lt1"/>
          </a:fontRef>
        </p:style>
        <p:txBody>
          <a:bodyPr>
            <a:spAutoFit/>
          </a:bodyPr>
          <a:lstStyle/>
          <a:p>
            <a:pPr>
              <a:buFont typeface="Arial" panose="020B0604020202020204" pitchFamily="34" charset="0"/>
              <a:buNone/>
            </a:pP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六</a:t>
            </a: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教学过程</a:t>
            </a:r>
            <a:endPar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endParaRPr>
          </a:p>
        </p:txBody>
      </p:sp>
      <p:cxnSp>
        <p:nvCxnSpPr>
          <p:cNvPr id="19" name="直接箭头连接符 24"/>
          <p:cNvCxnSpPr/>
          <p:nvPr/>
        </p:nvCxnSpPr>
        <p:spPr>
          <a:xfrm flipV="1">
            <a:off x="5308720" y="1443047"/>
            <a:ext cx="267462" cy="6221"/>
          </a:xfrm>
          <a:prstGeom prst="straightConnector1">
            <a:avLst/>
          </a:prstGeom>
          <a:noFill/>
          <a:ln w="19050" cap="flat" cmpd="sng" algn="ctr">
            <a:solidFill>
              <a:srgbClr val="00B050"/>
            </a:solidFill>
            <a:prstDash val="solid"/>
            <a:tailEnd type="arrow"/>
          </a:ln>
          <a:effectLst/>
        </p:spPr>
      </p:cxnSp>
      <p:sp>
        <p:nvSpPr>
          <p:cNvPr id="20" name="TextBox 8"/>
          <p:cNvSpPr txBox="1"/>
          <p:nvPr/>
        </p:nvSpPr>
        <p:spPr>
          <a:xfrm>
            <a:off x="863347" y="733890"/>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p>
            <a:pPr algn="ctr">
              <a:lnSpc>
                <a:spcPts val="2135"/>
              </a:lnSpc>
            </a:pPr>
            <a:r>
              <a:rPr lang="zh-CN" altLang="en-US" sz="2000" b="1" kern="0" dirty="0">
                <a:solidFill>
                  <a:prstClr val="black"/>
                </a:solidFill>
                <a:latin typeface="黑体" panose="02010609060101010101" pitchFamily="49" charset="-122"/>
                <a:ea typeface="黑体" panose="02010609060101010101" pitchFamily="49" charset="-122"/>
              </a:rPr>
              <a:t>教学环节</a:t>
            </a:r>
          </a:p>
        </p:txBody>
      </p:sp>
      <p:cxnSp>
        <p:nvCxnSpPr>
          <p:cNvPr id="21" name="直接箭头连接符 24"/>
          <p:cNvCxnSpPr/>
          <p:nvPr/>
        </p:nvCxnSpPr>
        <p:spPr>
          <a:xfrm flipV="1">
            <a:off x="7834284" y="1468712"/>
            <a:ext cx="267462" cy="6221"/>
          </a:xfrm>
          <a:prstGeom prst="straightConnector1">
            <a:avLst/>
          </a:prstGeom>
          <a:noFill/>
          <a:ln w="19050" cap="flat" cmpd="sng" algn="ctr">
            <a:solidFill>
              <a:srgbClr val="00B050"/>
            </a:solidFill>
            <a:prstDash val="solid"/>
            <a:tailEnd type="arrow"/>
          </a:ln>
          <a:effectLst/>
        </p:spPr>
      </p:cxnSp>
      <p:sp>
        <p:nvSpPr>
          <p:cNvPr id="22" name="矩形 23"/>
          <p:cNvSpPr/>
          <p:nvPr/>
        </p:nvSpPr>
        <p:spPr>
          <a:xfrm>
            <a:off x="2892755" y="1239971"/>
            <a:ext cx="2326520"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中国共产党的初心和使命是什么？</a:t>
            </a:r>
          </a:p>
        </p:txBody>
      </p:sp>
      <p:sp>
        <p:nvSpPr>
          <p:cNvPr id="24" name="TextBox 8"/>
          <p:cNvSpPr txBox="1"/>
          <p:nvPr/>
        </p:nvSpPr>
        <p:spPr>
          <a:xfrm>
            <a:off x="863347" y="1190915"/>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defPPr>
              <a:defRPr lang="zh-CN"/>
            </a:defPPr>
            <a:lvl1pPr algn="ctr">
              <a:lnSpc>
                <a:spcPts val="2135"/>
              </a:lnSpc>
              <a:defRPr sz="2000" b="1" kern="0">
                <a:solidFill>
                  <a:prstClr val="black"/>
                </a:solidFill>
                <a:latin typeface="黑体" panose="02010609060101010101" pitchFamily="49" charset="-122"/>
                <a:ea typeface="黑体" panose="02010609060101010101" pitchFamily="49" charset="-122"/>
              </a:defRPr>
            </a:lvl1pPr>
          </a:lstStyle>
          <a:p>
            <a:r>
              <a:rPr lang="zh-CN" altLang="en-US" dirty="0"/>
              <a:t>问题线索</a:t>
            </a:r>
          </a:p>
        </p:txBody>
      </p:sp>
      <p:sp>
        <p:nvSpPr>
          <p:cNvPr id="27" name="矩形 23"/>
          <p:cNvSpPr/>
          <p:nvPr/>
        </p:nvSpPr>
        <p:spPr>
          <a:xfrm>
            <a:off x="5576182" y="122688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rgbClr val="00B050"/>
                </a:solidFill>
                <a:latin typeface="黑体" panose="02010609060101010101" pitchFamily="49" charset="-122"/>
                <a:ea typeface="黑体" panose="02010609060101010101" pitchFamily="49" charset="-122"/>
              </a:rPr>
              <a:t>不同时期的党员如何践行初心？</a:t>
            </a:r>
          </a:p>
        </p:txBody>
      </p:sp>
      <p:sp>
        <p:nvSpPr>
          <p:cNvPr id="28" name="矩形 23"/>
          <p:cNvSpPr/>
          <p:nvPr/>
        </p:nvSpPr>
        <p:spPr>
          <a:xfrm>
            <a:off x="8135986" y="126563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践行初心的结果怎样？</a:t>
            </a:r>
          </a:p>
        </p:txBody>
      </p:sp>
      <p:grpSp>
        <p:nvGrpSpPr>
          <p:cNvPr id="29" name="组合 28"/>
          <p:cNvGrpSpPr/>
          <p:nvPr/>
        </p:nvGrpSpPr>
        <p:grpSpPr>
          <a:xfrm>
            <a:off x="503467" y="1916882"/>
            <a:ext cx="1517169" cy="646331"/>
            <a:chOff x="887012" y="1988857"/>
            <a:chExt cx="1517169" cy="646331"/>
          </a:xfrm>
        </p:grpSpPr>
        <p:pic>
          <p:nvPicPr>
            <p:cNvPr id="30" name="图片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06670">
              <a:off x="887012" y="2028019"/>
              <a:ext cx="1517169" cy="58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本框 30"/>
            <p:cNvSpPr txBox="1"/>
            <p:nvPr/>
          </p:nvSpPr>
          <p:spPr>
            <a:xfrm rot="20593060">
              <a:off x="1089001" y="1988857"/>
              <a:ext cx="1113190" cy="646331"/>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读本资料</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分享活动</a:t>
              </a:r>
            </a:p>
          </p:txBody>
        </p:sp>
      </p:grpSp>
      <p:sp>
        <p:nvSpPr>
          <p:cNvPr id="3" name="文本框 2"/>
          <p:cNvSpPr txBox="1"/>
          <p:nvPr/>
        </p:nvSpPr>
        <p:spPr>
          <a:xfrm>
            <a:off x="3065664" y="2067791"/>
            <a:ext cx="2510518" cy="523220"/>
          </a:xfrm>
          <a:prstGeom prst="rect">
            <a:avLst/>
          </a:prstGeom>
          <a:noFill/>
        </p:spPr>
        <p:txBody>
          <a:bodyPr wrap="square" rtlCol="0">
            <a:spAutoFit/>
          </a:bodyPr>
          <a:lstStyle/>
          <a:p>
            <a:pPr algn="ctr"/>
            <a:r>
              <a:rPr lang="zh-CN" altLang="en-US" sz="2800" dirty="0">
                <a:latin typeface="黑体" panose="02010609060101010101" pitchFamily="49" charset="-122"/>
                <a:ea typeface="黑体" panose="02010609060101010101" pitchFamily="49" charset="-122"/>
              </a:rPr>
              <a:t>故事分享会</a:t>
            </a:r>
          </a:p>
        </p:txBody>
      </p:sp>
      <p:pic>
        <p:nvPicPr>
          <p:cNvPr id="4" name="图片 3"/>
          <p:cNvPicPr>
            <a:picLocks noChangeAspect="1"/>
          </p:cNvPicPr>
          <p:nvPr/>
        </p:nvPicPr>
        <p:blipFill>
          <a:blip r:embed="rId5" cstate="print"/>
          <a:stretch>
            <a:fillRect/>
          </a:stretch>
        </p:blipFill>
        <p:spPr>
          <a:xfrm>
            <a:off x="5442451" y="2034362"/>
            <a:ext cx="1824175" cy="1954832"/>
          </a:xfrm>
          <a:prstGeom prst="rect">
            <a:avLst/>
          </a:prstGeom>
        </p:spPr>
      </p:pic>
      <p:sp>
        <p:nvSpPr>
          <p:cNvPr id="32" name="矩形 13"/>
          <p:cNvSpPr/>
          <p:nvPr/>
        </p:nvSpPr>
        <p:spPr bwMode="auto">
          <a:xfrm>
            <a:off x="3068957"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说一说  知初心</a:t>
            </a:r>
          </a:p>
        </p:txBody>
      </p:sp>
      <p:sp>
        <p:nvSpPr>
          <p:cNvPr id="33" name="矩形 13"/>
          <p:cNvSpPr/>
          <p:nvPr/>
        </p:nvSpPr>
        <p:spPr bwMode="auto">
          <a:xfrm>
            <a:off x="5629460" y="733890"/>
            <a:ext cx="2050348" cy="361569"/>
          </a:xfrm>
          <a:prstGeom prst="rect">
            <a:avLst/>
          </a:prstGeom>
          <a:solidFill>
            <a:srgbClr val="FFC000"/>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eaLnBrk="1" hangingPunct="1">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读一读  亮初心</a:t>
            </a:r>
          </a:p>
        </p:txBody>
      </p:sp>
      <p:sp>
        <p:nvSpPr>
          <p:cNvPr id="34" name="矩形 13"/>
          <p:cNvSpPr/>
          <p:nvPr/>
        </p:nvSpPr>
        <p:spPr bwMode="auto">
          <a:xfrm>
            <a:off x="8154795"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析一析  心连心</a:t>
            </a:r>
          </a:p>
        </p:txBody>
      </p:sp>
      <p:pic>
        <p:nvPicPr>
          <p:cNvPr id="2" name="图片 1">
            <a:extLst>
              <a:ext uri="{FF2B5EF4-FFF2-40B4-BE49-F238E27FC236}">
                <a16:creationId xmlns:a16="http://schemas.microsoft.com/office/drawing/2014/main" id="{ADA1A20A-9E6D-4B73-89EB-0EFBCF50FFBD}"/>
              </a:ext>
            </a:extLst>
          </p:cNvPr>
          <p:cNvPicPr>
            <a:picLocks noChangeAspect="1"/>
          </p:cNvPicPr>
          <p:nvPr/>
        </p:nvPicPr>
        <p:blipFill rotWithShape="1">
          <a:blip r:embed="rId6" cstate="print"/>
          <a:srcRect b="56827"/>
          <a:stretch/>
        </p:blipFill>
        <p:spPr>
          <a:xfrm>
            <a:off x="7952969" y="1940964"/>
            <a:ext cx="2830977" cy="1428534"/>
          </a:xfrm>
          <a:prstGeom prst="rect">
            <a:avLst/>
          </a:prstGeom>
        </p:spPr>
      </p:pic>
      <p:pic>
        <p:nvPicPr>
          <p:cNvPr id="8" name="图片 28">
            <a:extLst>
              <a:ext uri="{FF2B5EF4-FFF2-40B4-BE49-F238E27FC236}">
                <a16:creationId xmlns:a16="http://schemas.microsoft.com/office/drawing/2014/main" id="{9A453C1B-3329-5F4D-0EDC-ED6D6AE0AE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7999592" y="3443677"/>
            <a:ext cx="1365553" cy="18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9">
            <a:extLst>
              <a:ext uri="{FF2B5EF4-FFF2-40B4-BE49-F238E27FC236}">
                <a16:creationId xmlns:a16="http://schemas.microsoft.com/office/drawing/2014/main" id="{BB5DD70A-F514-BDA5-6987-E5CFCE1EB63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9424677" y="3391743"/>
            <a:ext cx="1359696" cy="18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5819568" y="2710227"/>
            <a:ext cx="3021360" cy="1446550"/>
          </a:xfrm>
          <a:prstGeom prst="rect">
            <a:avLst/>
          </a:prstGeom>
          <a:noFill/>
        </p:spPr>
        <p:txBody>
          <a:bodyPr wrap="square">
            <a:spAutoFit/>
          </a:bodyPr>
          <a:lstStyle/>
          <a:p>
            <a:pPr marL="342900" indent="-342900">
              <a:buFont typeface="Wingdings" panose="05000000000000000000" pitchFamily="2" charset="2"/>
              <a:buChar char="Ø"/>
            </a:pPr>
            <a:r>
              <a:rPr lang="zh-CN" altLang="en-US" sz="2200" dirty="0">
                <a:latin typeface="黑体" panose="02010609060101010101" pitchFamily="49" charset="-122"/>
                <a:ea typeface="黑体" panose="02010609060101010101" pitchFamily="49" charset="-122"/>
              </a:rPr>
              <a:t>追问：是什么力量让刘胡兰在铡刀面前坚贞不屈，视死如归？</a:t>
            </a:r>
          </a:p>
        </p:txBody>
      </p:sp>
      <p:sp>
        <p:nvSpPr>
          <p:cNvPr id="10" name="文本框 9"/>
          <p:cNvSpPr/>
          <p:nvPr/>
        </p:nvSpPr>
        <p:spPr>
          <a:xfrm>
            <a:off x="265113" y="69850"/>
            <a:ext cx="3254375" cy="578882"/>
          </a:xfrm>
          <a:prstGeom prst="roundRect">
            <a:avLst/>
          </a:prstGeom>
        </p:spPr>
        <p:style>
          <a:lnRef idx="1">
            <a:schemeClr val="accent2"/>
          </a:lnRef>
          <a:fillRef idx="3">
            <a:schemeClr val="accent2"/>
          </a:fillRef>
          <a:effectRef idx="2">
            <a:schemeClr val="accent2"/>
          </a:effectRef>
          <a:fontRef idx="minor">
            <a:schemeClr val="lt1"/>
          </a:fontRef>
        </p:style>
        <p:txBody>
          <a:bodyPr>
            <a:spAutoFit/>
          </a:bodyPr>
          <a:lstStyle/>
          <a:p>
            <a:pPr>
              <a:buFont typeface="Arial" panose="020B0604020202020204" pitchFamily="34" charset="0"/>
              <a:buNone/>
            </a:pP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六</a:t>
            </a: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教学过程</a:t>
            </a:r>
            <a:endPar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endParaRPr>
          </a:p>
        </p:txBody>
      </p:sp>
      <p:cxnSp>
        <p:nvCxnSpPr>
          <p:cNvPr id="12" name="直接箭头连接符 24"/>
          <p:cNvCxnSpPr/>
          <p:nvPr/>
        </p:nvCxnSpPr>
        <p:spPr>
          <a:xfrm flipV="1">
            <a:off x="5308720" y="1443047"/>
            <a:ext cx="267462" cy="6221"/>
          </a:xfrm>
          <a:prstGeom prst="straightConnector1">
            <a:avLst/>
          </a:prstGeom>
          <a:noFill/>
          <a:ln w="19050" cap="flat" cmpd="sng" algn="ctr">
            <a:solidFill>
              <a:srgbClr val="00B050"/>
            </a:solidFill>
            <a:prstDash val="solid"/>
            <a:tailEnd type="arrow"/>
          </a:ln>
          <a:effectLst/>
        </p:spPr>
      </p:cxnSp>
      <p:sp>
        <p:nvSpPr>
          <p:cNvPr id="13" name="TextBox 8"/>
          <p:cNvSpPr txBox="1"/>
          <p:nvPr/>
        </p:nvSpPr>
        <p:spPr>
          <a:xfrm>
            <a:off x="863347" y="733890"/>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p>
            <a:pPr algn="ctr">
              <a:lnSpc>
                <a:spcPts val="2135"/>
              </a:lnSpc>
            </a:pPr>
            <a:r>
              <a:rPr lang="zh-CN" altLang="en-US" sz="2000" b="1" kern="0" dirty="0">
                <a:solidFill>
                  <a:prstClr val="black"/>
                </a:solidFill>
                <a:latin typeface="黑体" panose="02010609060101010101" pitchFamily="49" charset="-122"/>
                <a:ea typeface="黑体" panose="02010609060101010101" pitchFamily="49" charset="-122"/>
              </a:rPr>
              <a:t>教学环节</a:t>
            </a:r>
          </a:p>
        </p:txBody>
      </p:sp>
      <p:cxnSp>
        <p:nvCxnSpPr>
          <p:cNvPr id="14" name="直接箭头连接符 24"/>
          <p:cNvCxnSpPr/>
          <p:nvPr/>
        </p:nvCxnSpPr>
        <p:spPr>
          <a:xfrm flipV="1">
            <a:off x="7834284" y="1468712"/>
            <a:ext cx="267462" cy="6221"/>
          </a:xfrm>
          <a:prstGeom prst="straightConnector1">
            <a:avLst/>
          </a:prstGeom>
          <a:noFill/>
          <a:ln w="19050" cap="flat" cmpd="sng" algn="ctr">
            <a:solidFill>
              <a:srgbClr val="00B050"/>
            </a:solidFill>
            <a:prstDash val="solid"/>
            <a:tailEnd type="arrow"/>
          </a:ln>
          <a:effectLst/>
        </p:spPr>
      </p:cxnSp>
      <p:sp>
        <p:nvSpPr>
          <p:cNvPr id="15" name="矩形 23"/>
          <p:cNvSpPr/>
          <p:nvPr/>
        </p:nvSpPr>
        <p:spPr>
          <a:xfrm>
            <a:off x="2892755" y="1239971"/>
            <a:ext cx="2326520"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中国共产党的初心和使命是什么？</a:t>
            </a:r>
          </a:p>
        </p:txBody>
      </p:sp>
      <p:sp>
        <p:nvSpPr>
          <p:cNvPr id="18" name="TextBox 8"/>
          <p:cNvSpPr txBox="1"/>
          <p:nvPr/>
        </p:nvSpPr>
        <p:spPr>
          <a:xfrm>
            <a:off x="863347" y="1190915"/>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defPPr>
              <a:defRPr lang="zh-CN"/>
            </a:defPPr>
            <a:lvl1pPr algn="ctr">
              <a:lnSpc>
                <a:spcPts val="2135"/>
              </a:lnSpc>
              <a:defRPr sz="2000" b="1" kern="0">
                <a:solidFill>
                  <a:prstClr val="black"/>
                </a:solidFill>
                <a:latin typeface="黑体" panose="02010609060101010101" pitchFamily="49" charset="-122"/>
                <a:ea typeface="黑体" panose="02010609060101010101" pitchFamily="49" charset="-122"/>
              </a:defRPr>
            </a:lvl1pPr>
          </a:lstStyle>
          <a:p>
            <a:r>
              <a:rPr lang="zh-CN" altLang="en-US" dirty="0"/>
              <a:t>问题线索</a:t>
            </a:r>
          </a:p>
        </p:txBody>
      </p:sp>
      <p:sp>
        <p:nvSpPr>
          <p:cNvPr id="21" name="矩形 23"/>
          <p:cNvSpPr/>
          <p:nvPr/>
        </p:nvSpPr>
        <p:spPr>
          <a:xfrm>
            <a:off x="5576182" y="122688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rgbClr val="00B050"/>
                </a:solidFill>
                <a:latin typeface="黑体" panose="02010609060101010101" pitchFamily="49" charset="-122"/>
                <a:ea typeface="黑体" panose="02010609060101010101" pitchFamily="49" charset="-122"/>
              </a:rPr>
              <a:t>不同时期的党员如何践行初心？</a:t>
            </a:r>
          </a:p>
        </p:txBody>
      </p:sp>
      <p:sp>
        <p:nvSpPr>
          <p:cNvPr id="22" name="矩形 23"/>
          <p:cNvSpPr/>
          <p:nvPr/>
        </p:nvSpPr>
        <p:spPr>
          <a:xfrm>
            <a:off x="8135986" y="126563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践行初心的结果怎样？</a:t>
            </a:r>
          </a:p>
        </p:txBody>
      </p:sp>
      <p:sp>
        <p:nvSpPr>
          <p:cNvPr id="23" name="矩形 13"/>
          <p:cNvSpPr/>
          <p:nvPr/>
        </p:nvSpPr>
        <p:spPr bwMode="auto">
          <a:xfrm>
            <a:off x="3068957"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说一说  知初心</a:t>
            </a:r>
          </a:p>
        </p:txBody>
      </p:sp>
      <p:sp>
        <p:nvSpPr>
          <p:cNvPr id="30" name="矩形 13"/>
          <p:cNvSpPr/>
          <p:nvPr/>
        </p:nvSpPr>
        <p:spPr bwMode="auto">
          <a:xfrm>
            <a:off x="5629460" y="733890"/>
            <a:ext cx="2050348" cy="361569"/>
          </a:xfrm>
          <a:prstGeom prst="rect">
            <a:avLst/>
          </a:prstGeom>
          <a:solidFill>
            <a:srgbClr val="FFC000"/>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eaLnBrk="1" hangingPunct="1">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读一读  亮初心</a:t>
            </a:r>
          </a:p>
        </p:txBody>
      </p:sp>
      <p:sp>
        <p:nvSpPr>
          <p:cNvPr id="31" name="矩形 13"/>
          <p:cNvSpPr/>
          <p:nvPr/>
        </p:nvSpPr>
        <p:spPr bwMode="auto">
          <a:xfrm>
            <a:off x="8154795"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析一析  心连心</a:t>
            </a:r>
          </a:p>
        </p:txBody>
      </p:sp>
      <p:grpSp>
        <p:nvGrpSpPr>
          <p:cNvPr id="33" name="组合 32"/>
          <p:cNvGrpSpPr/>
          <p:nvPr/>
        </p:nvGrpSpPr>
        <p:grpSpPr>
          <a:xfrm>
            <a:off x="1024255" y="5274377"/>
            <a:ext cx="10640377" cy="1527529"/>
            <a:chOff x="1024255" y="5274377"/>
            <a:chExt cx="10640377" cy="1527529"/>
          </a:xfrm>
        </p:grpSpPr>
        <p:sp>
          <p:nvSpPr>
            <p:cNvPr id="34" name="矩形 33"/>
            <p:cNvSpPr/>
            <p:nvPr/>
          </p:nvSpPr>
          <p:spPr>
            <a:xfrm>
              <a:off x="1024255" y="5733211"/>
              <a:ext cx="10340446" cy="1068695"/>
            </a:xfrm>
            <a:prstGeom prst="rect">
              <a:avLst/>
            </a:prstGeom>
            <a:solidFill>
              <a:srgbClr val="FFFFFF"/>
            </a:solidFill>
            <a:ln w="38100"/>
          </p:spPr>
          <p:style>
            <a:lnRef idx="1">
              <a:schemeClr val="accent1"/>
            </a:lnRef>
            <a:fillRef idx="3">
              <a:schemeClr val="accent1"/>
            </a:fillRef>
            <a:effectRef idx="2">
              <a:schemeClr val="accent1"/>
            </a:effectRef>
            <a:fontRef idx="minor">
              <a:schemeClr val="lt1"/>
            </a:fontRef>
          </p:style>
          <p:txBody>
            <a:bodyPr anchor="ctr"/>
            <a:lstStyle/>
            <a:p>
              <a:pPr>
                <a:defRPr/>
              </a:pPr>
              <a:r>
                <a:rPr lang="zh-CN" altLang="en-US" sz="2000" dirty="0">
                  <a:solidFill>
                    <a:schemeClr val="tx1"/>
                  </a:solidFill>
                  <a:latin typeface="黑体" panose="02010609060101010101" pitchFamily="49" charset="-122"/>
                  <a:ea typeface="黑体" panose="02010609060101010101" pitchFamily="49" charset="-122"/>
                </a:rPr>
                <a:t>设计意图：</a:t>
              </a:r>
              <a:endParaRPr lang="en-US" altLang="zh-CN" sz="2000" dirty="0">
                <a:solidFill>
                  <a:schemeClr val="tx1"/>
                </a:solidFill>
                <a:latin typeface="黑体" panose="02010609060101010101" pitchFamily="49" charset="-122"/>
                <a:ea typeface="黑体" panose="02010609060101010101" pitchFamily="49" charset="-122"/>
              </a:endParaRPr>
            </a:p>
            <a:p>
              <a:pPr algn="just">
                <a:defRPr/>
              </a:pPr>
              <a:r>
                <a:rPr lang="zh-CN" altLang="en-US" sz="2000" dirty="0">
                  <a:solidFill>
                    <a:schemeClr val="tx1"/>
                  </a:solidFill>
                  <a:latin typeface="黑体" panose="02010609060101010101" pitchFamily="49" charset="-122"/>
                  <a:ea typeface="黑体" panose="02010609060101010101" pitchFamily="49" charset="-122"/>
                </a:rPr>
                <a:t>    了解不同历史时期涌现出的优秀党员、模范人物的事迹，了解他们身上的优秀品质，从而产生敬仰之情。</a:t>
              </a:r>
            </a:p>
          </p:txBody>
        </p:sp>
        <p:pic>
          <p:nvPicPr>
            <p:cNvPr id="35" name="图片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0857" y="5274377"/>
              <a:ext cx="9937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图片 3"/>
          <p:cNvPicPr>
            <a:picLocks noChangeAspect="1"/>
          </p:cNvPicPr>
          <p:nvPr/>
        </p:nvPicPr>
        <p:blipFill rotWithShape="1">
          <a:blip r:embed="rId4" cstate="print"/>
          <a:srcRect b="52692"/>
          <a:stretch>
            <a:fillRect/>
          </a:stretch>
        </p:blipFill>
        <p:spPr>
          <a:xfrm>
            <a:off x="1928668" y="2574006"/>
            <a:ext cx="3380038" cy="17091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8414139" y="3295081"/>
            <a:ext cx="3130161" cy="769441"/>
          </a:xfrm>
          <a:prstGeom prst="rect">
            <a:avLst/>
          </a:prstGeom>
          <a:noFill/>
        </p:spPr>
        <p:txBody>
          <a:bodyPr wrap="square">
            <a:spAutoFit/>
          </a:bodyPr>
          <a:lstStyle/>
          <a:p>
            <a:pPr marL="342900" indent="-342900">
              <a:buFont typeface="Wingdings" panose="05000000000000000000" pitchFamily="2" charset="2"/>
              <a:buChar char="Ø"/>
            </a:pPr>
            <a:r>
              <a:rPr lang="zh-CN" altLang="en-US" sz="2200" dirty="0">
                <a:latin typeface="黑体" panose="02010609060101010101" pitchFamily="49" charset="-122"/>
                <a:ea typeface="黑体" panose="02010609060101010101" pitchFamily="49" charset="-122"/>
              </a:rPr>
              <a:t>追问：你觉得张思德同志是怎样的人？</a:t>
            </a:r>
          </a:p>
        </p:txBody>
      </p:sp>
      <p:sp>
        <p:nvSpPr>
          <p:cNvPr id="9" name="文本框 9"/>
          <p:cNvSpPr/>
          <p:nvPr/>
        </p:nvSpPr>
        <p:spPr>
          <a:xfrm>
            <a:off x="265113" y="69850"/>
            <a:ext cx="3254375" cy="578882"/>
          </a:xfrm>
          <a:prstGeom prst="roundRect">
            <a:avLst/>
          </a:prstGeom>
        </p:spPr>
        <p:style>
          <a:lnRef idx="1">
            <a:schemeClr val="accent2"/>
          </a:lnRef>
          <a:fillRef idx="3">
            <a:schemeClr val="accent2"/>
          </a:fillRef>
          <a:effectRef idx="2">
            <a:schemeClr val="accent2"/>
          </a:effectRef>
          <a:fontRef idx="minor">
            <a:schemeClr val="lt1"/>
          </a:fontRef>
        </p:style>
        <p:txBody>
          <a:bodyPr>
            <a:spAutoFit/>
          </a:bodyPr>
          <a:lstStyle/>
          <a:p>
            <a:pPr>
              <a:buFont typeface="Arial" panose="020B0604020202020204" pitchFamily="34" charset="0"/>
              <a:buNone/>
            </a:pP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六</a:t>
            </a: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教学过程</a:t>
            </a:r>
            <a:endPar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endParaRPr>
          </a:p>
        </p:txBody>
      </p:sp>
      <p:cxnSp>
        <p:nvCxnSpPr>
          <p:cNvPr id="11" name="直接箭头连接符 24"/>
          <p:cNvCxnSpPr/>
          <p:nvPr/>
        </p:nvCxnSpPr>
        <p:spPr>
          <a:xfrm flipV="1">
            <a:off x="5308720" y="1443047"/>
            <a:ext cx="267462" cy="6221"/>
          </a:xfrm>
          <a:prstGeom prst="straightConnector1">
            <a:avLst/>
          </a:prstGeom>
          <a:noFill/>
          <a:ln w="19050" cap="flat" cmpd="sng" algn="ctr">
            <a:solidFill>
              <a:srgbClr val="00B050"/>
            </a:solidFill>
            <a:prstDash val="solid"/>
            <a:tailEnd type="arrow"/>
          </a:ln>
          <a:effectLst/>
        </p:spPr>
      </p:cxnSp>
      <p:sp>
        <p:nvSpPr>
          <p:cNvPr id="13" name="TextBox 8"/>
          <p:cNvSpPr txBox="1"/>
          <p:nvPr/>
        </p:nvSpPr>
        <p:spPr>
          <a:xfrm>
            <a:off x="863347" y="733890"/>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p>
            <a:pPr algn="ctr">
              <a:lnSpc>
                <a:spcPts val="2135"/>
              </a:lnSpc>
            </a:pPr>
            <a:r>
              <a:rPr lang="zh-CN" altLang="en-US" sz="2000" b="1" kern="0" dirty="0">
                <a:solidFill>
                  <a:prstClr val="black"/>
                </a:solidFill>
                <a:latin typeface="黑体" panose="02010609060101010101" pitchFamily="49" charset="-122"/>
                <a:ea typeface="黑体" panose="02010609060101010101" pitchFamily="49" charset="-122"/>
              </a:rPr>
              <a:t>教学环节</a:t>
            </a:r>
          </a:p>
        </p:txBody>
      </p:sp>
      <p:cxnSp>
        <p:nvCxnSpPr>
          <p:cNvPr id="14" name="直接箭头连接符 24"/>
          <p:cNvCxnSpPr/>
          <p:nvPr/>
        </p:nvCxnSpPr>
        <p:spPr>
          <a:xfrm flipV="1">
            <a:off x="7834284" y="1468712"/>
            <a:ext cx="267462" cy="6221"/>
          </a:xfrm>
          <a:prstGeom prst="straightConnector1">
            <a:avLst/>
          </a:prstGeom>
          <a:noFill/>
          <a:ln w="19050" cap="flat" cmpd="sng" algn="ctr">
            <a:solidFill>
              <a:srgbClr val="00B050"/>
            </a:solidFill>
            <a:prstDash val="solid"/>
            <a:tailEnd type="arrow"/>
          </a:ln>
          <a:effectLst/>
        </p:spPr>
      </p:cxnSp>
      <p:sp>
        <p:nvSpPr>
          <p:cNvPr id="15" name="矩形 23"/>
          <p:cNvSpPr/>
          <p:nvPr/>
        </p:nvSpPr>
        <p:spPr>
          <a:xfrm>
            <a:off x="2892755" y="1239971"/>
            <a:ext cx="2326520"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中国共产党的初心和使命是什么？</a:t>
            </a:r>
          </a:p>
        </p:txBody>
      </p:sp>
      <p:sp>
        <p:nvSpPr>
          <p:cNvPr id="18" name="TextBox 8"/>
          <p:cNvSpPr txBox="1"/>
          <p:nvPr/>
        </p:nvSpPr>
        <p:spPr>
          <a:xfrm>
            <a:off x="863347" y="1190915"/>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defPPr>
              <a:defRPr lang="zh-CN"/>
            </a:defPPr>
            <a:lvl1pPr algn="ctr">
              <a:lnSpc>
                <a:spcPts val="2135"/>
              </a:lnSpc>
              <a:defRPr sz="2000" b="1" kern="0">
                <a:solidFill>
                  <a:prstClr val="black"/>
                </a:solidFill>
                <a:latin typeface="黑体" panose="02010609060101010101" pitchFamily="49" charset="-122"/>
                <a:ea typeface="黑体" panose="02010609060101010101" pitchFamily="49" charset="-122"/>
              </a:defRPr>
            </a:lvl1pPr>
          </a:lstStyle>
          <a:p>
            <a:r>
              <a:rPr lang="zh-CN" altLang="en-US" dirty="0"/>
              <a:t>问题线索</a:t>
            </a:r>
          </a:p>
        </p:txBody>
      </p:sp>
      <p:sp>
        <p:nvSpPr>
          <p:cNvPr id="21" name="矩形 23"/>
          <p:cNvSpPr/>
          <p:nvPr/>
        </p:nvSpPr>
        <p:spPr>
          <a:xfrm>
            <a:off x="5576182" y="122688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rgbClr val="00B050"/>
                </a:solidFill>
                <a:latin typeface="黑体" panose="02010609060101010101" pitchFamily="49" charset="-122"/>
                <a:ea typeface="黑体" panose="02010609060101010101" pitchFamily="49" charset="-122"/>
              </a:rPr>
              <a:t>不同时期的党员如何践行初心？</a:t>
            </a:r>
          </a:p>
        </p:txBody>
      </p:sp>
      <p:sp>
        <p:nvSpPr>
          <p:cNvPr id="22" name="矩形 23"/>
          <p:cNvSpPr/>
          <p:nvPr/>
        </p:nvSpPr>
        <p:spPr>
          <a:xfrm>
            <a:off x="8135986" y="126563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践行初心的结果怎样？</a:t>
            </a:r>
          </a:p>
        </p:txBody>
      </p:sp>
      <p:grpSp>
        <p:nvGrpSpPr>
          <p:cNvPr id="27" name="组合 26"/>
          <p:cNvGrpSpPr/>
          <p:nvPr/>
        </p:nvGrpSpPr>
        <p:grpSpPr>
          <a:xfrm>
            <a:off x="503467" y="1916882"/>
            <a:ext cx="1517169" cy="646331"/>
            <a:chOff x="887012" y="1988857"/>
            <a:chExt cx="1517169" cy="646331"/>
          </a:xfrm>
        </p:grpSpPr>
        <p:pic>
          <p:nvPicPr>
            <p:cNvPr id="28" name="图片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06670">
              <a:off x="887012" y="2028019"/>
              <a:ext cx="1517169" cy="58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文本框 28"/>
            <p:cNvSpPr txBox="1"/>
            <p:nvPr/>
          </p:nvSpPr>
          <p:spPr>
            <a:xfrm rot="20593060">
              <a:off x="1089001" y="1988857"/>
              <a:ext cx="1113190" cy="646331"/>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读本资料</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分享活动</a:t>
              </a:r>
            </a:p>
          </p:txBody>
        </p:sp>
      </p:grpSp>
      <p:sp>
        <p:nvSpPr>
          <p:cNvPr id="23" name="矩形 13"/>
          <p:cNvSpPr/>
          <p:nvPr/>
        </p:nvSpPr>
        <p:spPr bwMode="auto">
          <a:xfrm>
            <a:off x="3068957"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说一说  知初心</a:t>
            </a:r>
          </a:p>
        </p:txBody>
      </p:sp>
      <p:sp>
        <p:nvSpPr>
          <p:cNvPr id="30" name="矩形 13"/>
          <p:cNvSpPr/>
          <p:nvPr/>
        </p:nvSpPr>
        <p:spPr bwMode="auto">
          <a:xfrm>
            <a:off x="5629460" y="733890"/>
            <a:ext cx="2050348" cy="361569"/>
          </a:xfrm>
          <a:prstGeom prst="rect">
            <a:avLst/>
          </a:prstGeom>
          <a:solidFill>
            <a:srgbClr val="FFC000"/>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eaLnBrk="1" hangingPunct="1">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读一读  亮初心</a:t>
            </a:r>
          </a:p>
        </p:txBody>
      </p:sp>
      <p:sp>
        <p:nvSpPr>
          <p:cNvPr id="31" name="矩形 13"/>
          <p:cNvSpPr/>
          <p:nvPr/>
        </p:nvSpPr>
        <p:spPr bwMode="auto">
          <a:xfrm>
            <a:off x="8154795"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析一析  心连心</a:t>
            </a:r>
          </a:p>
        </p:txBody>
      </p:sp>
      <p:grpSp>
        <p:nvGrpSpPr>
          <p:cNvPr id="32" name="组合 31"/>
          <p:cNvGrpSpPr/>
          <p:nvPr/>
        </p:nvGrpSpPr>
        <p:grpSpPr>
          <a:xfrm>
            <a:off x="1024255" y="5274377"/>
            <a:ext cx="10640377" cy="1527529"/>
            <a:chOff x="1024255" y="5274377"/>
            <a:chExt cx="10640377" cy="1527529"/>
          </a:xfrm>
        </p:grpSpPr>
        <p:sp>
          <p:nvSpPr>
            <p:cNvPr id="33" name="矩形 32"/>
            <p:cNvSpPr/>
            <p:nvPr/>
          </p:nvSpPr>
          <p:spPr>
            <a:xfrm>
              <a:off x="1024255" y="5733211"/>
              <a:ext cx="10340446" cy="1068695"/>
            </a:xfrm>
            <a:prstGeom prst="rect">
              <a:avLst/>
            </a:prstGeom>
            <a:solidFill>
              <a:srgbClr val="FFFFFF"/>
            </a:solidFill>
            <a:ln w="38100"/>
          </p:spPr>
          <p:style>
            <a:lnRef idx="1">
              <a:schemeClr val="accent1"/>
            </a:lnRef>
            <a:fillRef idx="3">
              <a:schemeClr val="accent1"/>
            </a:fillRef>
            <a:effectRef idx="2">
              <a:schemeClr val="accent1"/>
            </a:effectRef>
            <a:fontRef idx="minor">
              <a:schemeClr val="lt1"/>
            </a:fontRef>
          </p:style>
          <p:txBody>
            <a:bodyPr anchor="ctr"/>
            <a:lstStyle/>
            <a:p>
              <a:pPr>
                <a:defRPr/>
              </a:pPr>
              <a:r>
                <a:rPr lang="zh-CN" altLang="en-US" sz="2000" dirty="0">
                  <a:solidFill>
                    <a:schemeClr val="tx1"/>
                  </a:solidFill>
                  <a:latin typeface="黑体" panose="02010609060101010101" pitchFamily="49" charset="-122"/>
                  <a:ea typeface="黑体" panose="02010609060101010101" pitchFamily="49" charset="-122"/>
                </a:rPr>
                <a:t>设计意图：</a:t>
              </a:r>
              <a:endParaRPr lang="en-US" altLang="zh-CN" sz="2000" dirty="0">
                <a:solidFill>
                  <a:schemeClr val="tx1"/>
                </a:solidFill>
                <a:latin typeface="黑体" panose="02010609060101010101" pitchFamily="49" charset="-122"/>
                <a:ea typeface="黑体" panose="02010609060101010101" pitchFamily="49" charset="-122"/>
              </a:endParaRPr>
            </a:p>
            <a:p>
              <a:pPr algn="just">
                <a:defRPr/>
              </a:pPr>
              <a:r>
                <a:rPr lang="zh-CN" altLang="en-US" sz="2000" dirty="0">
                  <a:solidFill>
                    <a:schemeClr val="tx1"/>
                  </a:solidFill>
                  <a:latin typeface="黑体" panose="02010609060101010101" pitchFamily="49" charset="-122"/>
                  <a:ea typeface="黑体" panose="02010609060101010101" pitchFamily="49" charset="-122"/>
                </a:rPr>
                <a:t>    了解不同历史时期涌现出的优秀党员、模范人物的事迹，了解他们身上的优秀品质，从而产生敬仰之情。</a:t>
              </a:r>
            </a:p>
          </p:txBody>
        </p:sp>
        <p:pic>
          <p:nvPicPr>
            <p:cNvPr id="34" name="图片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0857" y="5274377"/>
              <a:ext cx="9937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图片 2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47" t="60593"/>
          <a:stretch>
            <a:fillRect/>
          </a:stretch>
        </p:blipFill>
        <p:spPr bwMode="auto">
          <a:xfrm>
            <a:off x="2225510" y="2055554"/>
            <a:ext cx="5787589" cy="3045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直接连接符 24"/>
          <p:cNvCxnSpPr/>
          <p:nvPr/>
        </p:nvCxnSpPr>
        <p:spPr bwMode="auto">
          <a:xfrm>
            <a:off x="5125445" y="2545773"/>
            <a:ext cx="1008030" cy="0"/>
          </a:xfrm>
          <a:prstGeom prst="line">
            <a:avLst/>
          </a:prstGeom>
          <a:solidFill>
            <a:schemeClr val="accent1"/>
          </a:solidFill>
          <a:ln w="28575" cap="flat" cmpd="sng" algn="ctr">
            <a:solidFill>
              <a:srgbClr val="FF0000"/>
            </a:solidFill>
            <a:prstDash val="solid"/>
            <a:round/>
            <a:headEnd type="none" w="med" len="med"/>
            <a:tailEnd type="none" w="med" len="med"/>
          </a:ln>
        </p:spPr>
      </p:cxnSp>
      <p:cxnSp>
        <p:nvCxnSpPr>
          <p:cNvPr id="35" name="直接连接符 34"/>
          <p:cNvCxnSpPr/>
          <p:nvPr/>
        </p:nvCxnSpPr>
        <p:spPr bwMode="auto">
          <a:xfrm flipV="1">
            <a:off x="7005069" y="2545773"/>
            <a:ext cx="549122" cy="10391"/>
          </a:xfrm>
          <a:prstGeom prst="line">
            <a:avLst/>
          </a:prstGeom>
          <a:solidFill>
            <a:schemeClr val="accent1"/>
          </a:solidFill>
          <a:ln w="28575" cap="flat" cmpd="sng" algn="ctr">
            <a:solidFill>
              <a:srgbClr val="FF0000"/>
            </a:solidFill>
            <a:prstDash val="solid"/>
            <a:round/>
            <a:headEnd type="none" w="med" len="med"/>
            <a:tailEnd type="none" w="med" len="med"/>
          </a:ln>
        </p:spPr>
      </p:cxnSp>
      <p:cxnSp>
        <p:nvCxnSpPr>
          <p:cNvPr id="36" name="直接连接符 35"/>
          <p:cNvCxnSpPr/>
          <p:nvPr/>
        </p:nvCxnSpPr>
        <p:spPr bwMode="auto">
          <a:xfrm>
            <a:off x="4398081" y="2784764"/>
            <a:ext cx="1008030" cy="0"/>
          </a:xfrm>
          <a:prstGeom prst="line">
            <a:avLst/>
          </a:prstGeom>
          <a:solidFill>
            <a:schemeClr val="accent1"/>
          </a:solidFill>
          <a:ln w="28575" cap="flat" cmpd="sng" algn="ctr">
            <a:solidFill>
              <a:srgbClr val="FF0000"/>
            </a:solidFill>
            <a:prstDash val="solid"/>
            <a:round/>
            <a:headEnd type="none" w="med" len="med"/>
            <a:tailEnd type="none" w="med" len="med"/>
          </a:ln>
        </p:spPr>
      </p:cxnSp>
      <p:cxnSp>
        <p:nvCxnSpPr>
          <p:cNvPr id="37" name="直接连接符 36"/>
          <p:cNvCxnSpPr/>
          <p:nvPr/>
        </p:nvCxnSpPr>
        <p:spPr bwMode="auto">
          <a:xfrm>
            <a:off x="7146765" y="2992582"/>
            <a:ext cx="407426" cy="0"/>
          </a:xfrm>
          <a:prstGeom prst="line">
            <a:avLst/>
          </a:prstGeom>
          <a:solidFill>
            <a:schemeClr val="accent1"/>
          </a:solidFill>
          <a:ln w="28575" cap="flat" cmpd="sng" algn="ctr">
            <a:solidFill>
              <a:srgbClr val="FF0000"/>
            </a:solidFill>
            <a:prstDash val="solid"/>
            <a:round/>
            <a:headEnd type="none" w="med" len="med"/>
            <a:tailEnd type="none" w="med" len="med"/>
          </a:ln>
        </p:spPr>
      </p:cxnSp>
      <p:cxnSp>
        <p:nvCxnSpPr>
          <p:cNvPr id="38" name="直接连接符 37"/>
          <p:cNvCxnSpPr/>
          <p:nvPr/>
        </p:nvCxnSpPr>
        <p:spPr bwMode="auto">
          <a:xfrm>
            <a:off x="4335736" y="3231573"/>
            <a:ext cx="423300" cy="0"/>
          </a:xfrm>
          <a:prstGeom prst="line">
            <a:avLst/>
          </a:prstGeom>
          <a:solidFill>
            <a:schemeClr val="accent1"/>
          </a:solidFill>
          <a:ln w="28575" cap="flat" cmpd="sng" algn="ctr">
            <a:solidFill>
              <a:srgbClr val="FF0000"/>
            </a:solidFill>
            <a:prstDash val="solid"/>
            <a:round/>
            <a:headEnd type="none" w="med" len="med"/>
            <a:tailEnd type="none" w="med" len="med"/>
          </a:ln>
        </p:spPr>
      </p:cxnSp>
      <p:cxnSp>
        <p:nvCxnSpPr>
          <p:cNvPr id="39" name="直接连接符 38"/>
          <p:cNvCxnSpPr/>
          <p:nvPr/>
        </p:nvCxnSpPr>
        <p:spPr bwMode="auto">
          <a:xfrm>
            <a:off x="5256790" y="3231573"/>
            <a:ext cx="1008030" cy="0"/>
          </a:xfrm>
          <a:prstGeom prst="line">
            <a:avLst/>
          </a:prstGeom>
          <a:solidFill>
            <a:schemeClr val="accent1"/>
          </a:solidFill>
          <a:ln w="28575" cap="flat" cmpd="sng" algn="ctr">
            <a:solidFill>
              <a:srgbClr val="FF00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男人站在电视前&#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8397" y="1969344"/>
            <a:ext cx="6372738" cy="3529681"/>
          </a:xfrm>
          <a:prstGeom prst="rect">
            <a:avLst/>
          </a:prstGeom>
        </p:spPr>
      </p:pic>
      <p:sp>
        <p:nvSpPr>
          <p:cNvPr id="26" name="文本框 25"/>
          <p:cNvSpPr txBox="1"/>
          <p:nvPr/>
        </p:nvSpPr>
        <p:spPr>
          <a:xfrm>
            <a:off x="7834283" y="2982428"/>
            <a:ext cx="3886661" cy="1107996"/>
          </a:xfrm>
          <a:prstGeom prst="rect">
            <a:avLst/>
          </a:prstGeom>
          <a:noFill/>
        </p:spPr>
        <p:txBody>
          <a:bodyPr wrap="square">
            <a:spAutoFit/>
          </a:bodyPr>
          <a:lstStyle/>
          <a:p>
            <a:pPr marL="342900" indent="-342900">
              <a:buFont typeface="Wingdings" panose="05000000000000000000" pitchFamily="2" charset="2"/>
              <a:buChar char="Ø"/>
            </a:pPr>
            <a:r>
              <a:rPr lang="zh-CN" altLang="en-US" sz="2200" dirty="0">
                <a:latin typeface="黑体" panose="02010609060101010101" pitchFamily="49" charset="-122"/>
                <a:ea typeface="黑体" panose="02010609060101010101" pitchFamily="49" charset="-122"/>
              </a:rPr>
              <a:t>追问：</a:t>
            </a:r>
            <a:r>
              <a:rPr lang="en-US" altLang="zh-CN" sz="2200" dirty="0">
                <a:latin typeface="黑体" panose="02010609060101010101" pitchFamily="49" charset="-122"/>
                <a:ea typeface="黑体" panose="02010609060101010101" pitchFamily="49" charset="-122"/>
              </a:rPr>
              <a:t>“</a:t>
            </a:r>
            <a:r>
              <a:rPr lang="zh-CN" altLang="en-US" sz="2200" dirty="0">
                <a:solidFill>
                  <a:srgbClr val="FF0000"/>
                </a:solidFill>
                <a:latin typeface="黑体" panose="02010609060101010101" pitchFamily="49" charset="-122"/>
                <a:ea typeface="黑体" panose="02010609060101010101" pitchFamily="49" charset="-122"/>
              </a:rPr>
              <a:t>宁肯少活</a:t>
            </a:r>
            <a:r>
              <a:rPr lang="en-US" altLang="zh-CN" sz="2200" dirty="0">
                <a:solidFill>
                  <a:srgbClr val="FF0000"/>
                </a:solidFill>
                <a:latin typeface="黑体" panose="02010609060101010101" pitchFamily="49" charset="-122"/>
                <a:ea typeface="黑体" panose="02010609060101010101" pitchFamily="49" charset="-122"/>
              </a:rPr>
              <a:t>20</a:t>
            </a:r>
            <a:r>
              <a:rPr lang="zh-CN" altLang="en-US" sz="2200" dirty="0">
                <a:solidFill>
                  <a:srgbClr val="FF0000"/>
                </a:solidFill>
                <a:latin typeface="黑体" panose="02010609060101010101" pitchFamily="49" charset="-122"/>
                <a:ea typeface="黑体" panose="02010609060101010101" pitchFamily="49" charset="-122"/>
              </a:rPr>
              <a:t>年，拼命也要拿下大油田！</a:t>
            </a:r>
            <a:r>
              <a:rPr lang="en-US" altLang="zh-CN" sz="2200" dirty="0">
                <a:latin typeface="黑体" panose="02010609060101010101" pitchFamily="49" charset="-122"/>
                <a:ea typeface="黑体" panose="02010609060101010101" pitchFamily="49" charset="-122"/>
              </a:rPr>
              <a:t>”</a:t>
            </a:r>
            <a:r>
              <a:rPr lang="zh-CN" altLang="en-US" sz="2200" dirty="0">
                <a:latin typeface="黑体" panose="02010609060101010101" pitchFamily="49" charset="-122"/>
                <a:ea typeface="黑体" panose="02010609060101010101" pitchFamily="49" charset="-122"/>
              </a:rPr>
              <a:t>从这句话中你读出了什么？</a:t>
            </a:r>
          </a:p>
        </p:txBody>
      </p:sp>
      <p:sp>
        <p:nvSpPr>
          <p:cNvPr id="10" name="文本框 9"/>
          <p:cNvSpPr/>
          <p:nvPr/>
        </p:nvSpPr>
        <p:spPr>
          <a:xfrm>
            <a:off x="265113" y="69850"/>
            <a:ext cx="3254375" cy="578882"/>
          </a:xfrm>
          <a:prstGeom prst="roundRect">
            <a:avLst/>
          </a:prstGeom>
        </p:spPr>
        <p:style>
          <a:lnRef idx="1">
            <a:schemeClr val="accent2"/>
          </a:lnRef>
          <a:fillRef idx="3">
            <a:schemeClr val="accent2"/>
          </a:fillRef>
          <a:effectRef idx="2">
            <a:schemeClr val="accent2"/>
          </a:effectRef>
          <a:fontRef idx="minor">
            <a:schemeClr val="lt1"/>
          </a:fontRef>
        </p:style>
        <p:txBody>
          <a:bodyPr>
            <a:spAutoFit/>
          </a:bodyPr>
          <a:lstStyle/>
          <a:p>
            <a:pPr>
              <a:buFont typeface="Arial" panose="020B0604020202020204" pitchFamily="34" charset="0"/>
              <a:buNone/>
            </a:pP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六</a:t>
            </a: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教学过程</a:t>
            </a:r>
            <a:endPar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endParaRPr>
          </a:p>
        </p:txBody>
      </p:sp>
      <p:cxnSp>
        <p:nvCxnSpPr>
          <p:cNvPr id="12" name="直接箭头连接符 24"/>
          <p:cNvCxnSpPr/>
          <p:nvPr/>
        </p:nvCxnSpPr>
        <p:spPr>
          <a:xfrm flipV="1">
            <a:off x="5308720" y="1443047"/>
            <a:ext cx="267462" cy="6221"/>
          </a:xfrm>
          <a:prstGeom prst="straightConnector1">
            <a:avLst/>
          </a:prstGeom>
          <a:noFill/>
          <a:ln w="19050" cap="flat" cmpd="sng" algn="ctr">
            <a:solidFill>
              <a:srgbClr val="00B050"/>
            </a:solidFill>
            <a:prstDash val="solid"/>
            <a:tailEnd type="arrow"/>
          </a:ln>
          <a:effectLst/>
        </p:spPr>
      </p:cxnSp>
      <p:sp>
        <p:nvSpPr>
          <p:cNvPr id="13" name="TextBox 8"/>
          <p:cNvSpPr txBox="1"/>
          <p:nvPr/>
        </p:nvSpPr>
        <p:spPr>
          <a:xfrm>
            <a:off x="863347" y="733890"/>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p>
            <a:pPr algn="ctr">
              <a:lnSpc>
                <a:spcPts val="2135"/>
              </a:lnSpc>
            </a:pPr>
            <a:r>
              <a:rPr lang="zh-CN" altLang="en-US" sz="2000" b="1" kern="0" dirty="0">
                <a:solidFill>
                  <a:prstClr val="black"/>
                </a:solidFill>
                <a:latin typeface="黑体" panose="02010609060101010101" pitchFamily="49" charset="-122"/>
                <a:ea typeface="黑体" panose="02010609060101010101" pitchFamily="49" charset="-122"/>
              </a:rPr>
              <a:t>教学环节</a:t>
            </a:r>
          </a:p>
        </p:txBody>
      </p:sp>
      <p:cxnSp>
        <p:nvCxnSpPr>
          <p:cNvPr id="14" name="直接箭头连接符 24"/>
          <p:cNvCxnSpPr/>
          <p:nvPr/>
        </p:nvCxnSpPr>
        <p:spPr>
          <a:xfrm flipV="1">
            <a:off x="7834284" y="1468712"/>
            <a:ext cx="267462" cy="6221"/>
          </a:xfrm>
          <a:prstGeom prst="straightConnector1">
            <a:avLst/>
          </a:prstGeom>
          <a:noFill/>
          <a:ln w="19050" cap="flat" cmpd="sng" algn="ctr">
            <a:solidFill>
              <a:srgbClr val="00B050"/>
            </a:solidFill>
            <a:prstDash val="solid"/>
            <a:tailEnd type="arrow"/>
          </a:ln>
          <a:effectLst/>
        </p:spPr>
      </p:cxnSp>
      <p:sp>
        <p:nvSpPr>
          <p:cNvPr id="15" name="矩形 23"/>
          <p:cNvSpPr/>
          <p:nvPr/>
        </p:nvSpPr>
        <p:spPr>
          <a:xfrm>
            <a:off x="2892755" y="1239971"/>
            <a:ext cx="2326520"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中国共产党的初心和使命是什么？</a:t>
            </a:r>
          </a:p>
        </p:txBody>
      </p:sp>
      <p:sp>
        <p:nvSpPr>
          <p:cNvPr id="18" name="TextBox 8"/>
          <p:cNvSpPr txBox="1"/>
          <p:nvPr/>
        </p:nvSpPr>
        <p:spPr>
          <a:xfrm>
            <a:off x="863347" y="1190915"/>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defPPr>
              <a:defRPr lang="zh-CN"/>
            </a:defPPr>
            <a:lvl1pPr algn="ctr">
              <a:lnSpc>
                <a:spcPts val="2135"/>
              </a:lnSpc>
              <a:defRPr sz="2000" b="1" kern="0">
                <a:solidFill>
                  <a:prstClr val="black"/>
                </a:solidFill>
                <a:latin typeface="黑体" panose="02010609060101010101" pitchFamily="49" charset="-122"/>
                <a:ea typeface="黑体" panose="02010609060101010101" pitchFamily="49" charset="-122"/>
              </a:defRPr>
            </a:lvl1pPr>
          </a:lstStyle>
          <a:p>
            <a:r>
              <a:rPr lang="zh-CN" altLang="en-US" dirty="0"/>
              <a:t>问题线索</a:t>
            </a:r>
          </a:p>
        </p:txBody>
      </p:sp>
      <p:sp>
        <p:nvSpPr>
          <p:cNvPr id="21" name="矩形 23"/>
          <p:cNvSpPr/>
          <p:nvPr/>
        </p:nvSpPr>
        <p:spPr>
          <a:xfrm>
            <a:off x="5576182" y="122688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rgbClr val="00B050"/>
                </a:solidFill>
                <a:latin typeface="黑体" panose="02010609060101010101" pitchFamily="49" charset="-122"/>
                <a:ea typeface="黑体" panose="02010609060101010101" pitchFamily="49" charset="-122"/>
              </a:rPr>
              <a:t>不同时期的党员如何践行初心？</a:t>
            </a:r>
          </a:p>
        </p:txBody>
      </p:sp>
      <p:sp>
        <p:nvSpPr>
          <p:cNvPr id="22" name="矩形 23"/>
          <p:cNvSpPr/>
          <p:nvPr/>
        </p:nvSpPr>
        <p:spPr>
          <a:xfrm>
            <a:off x="8135986" y="126563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践行初心的结果怎样？</a:t>
            </a:r>
          </a:p>
        </p:txBody>
      </p:sp>
      <p:grpSp>
        <p:nvGrpSpPr>
          <p:cNvPr id="27" name="组合 26"/>
          <p:cNvGrpSpPr/>
          <p:nvPr/>
        </p:nvGrpSpPr>
        <p:grpSpPr>
          <a:xfrm>
            <a:off x="503467" y="1916882"/>
            <a:ext cx="1517169" cy="646331"/>
            <a:chOff x="887012" y="1988857"/>
            <a:chExt cx="1517169" cy="646331"/>
          </a:xfrm>
        </p:grpSpPr>
        <p:pic>
          <p:nvPicPr>
            <p:cNvPr id="28" name="图片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06670">
              <a:off x="887012" y="2028019"/>
              <a:ext cx="1517169" cy="58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文本框 28"/>
            <p:cNvSpPr txBox="1"/>
            <p:nvPr/>
          </p:nvSpPr>
          <p:spPr>
            <a:xfrm rot="20593060">
              <a:off x="1089001" y="1988857"/>
              <a:ext cx="1113190" cy="646331"/>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视频资料</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分享活动</a:t>
              </a:r>
            </a:p>
          </p:txBody>
        </p:sp>
      </p:grpSp>
      <p:sp>
        <p:nvSpPr>
          <p:cNvPr id="25" name="矩形 13"/>
          <p:cNvSpPr/>
          <p:nvPr/>
        </p:nvSpPr>
        <p:spPr bwMode="auto">
          <a:xfrm>
            <a:off x="3068957"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说一说  知初心</a:t>
            </a:r>
          </a:p>
        </p:txBody>
      </p:sp>
      <p:sp>
        <p:nvSpPr>
          <p:cNvPr id="30" name="矩形 13"/>
          <p:cNvSpPr/>
          <p:nvPr/>
        </p:nvSpPr>
        <p:spPr bwMode="auto">
          <a:xfrm>
            <a:off x="5629460" y="733890"/>
            <a:ext cx="2050348" cy="361569"/>
          </a:xfrm>
          <a:prstGeom prst="rect">
            <a:avLst/>
          </a:prstGeom>
          <a:solidFill>
            <a:srgbClr val="FFC000"/>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eaLnBrk="1" hangingPunct="1">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读一读  亮初心</a:t>
            </a:r>
          </a:p>
        </p:txBody>
      </p:sp>
      <p:sp>
        <p:nvSpPr>
          <p:cNvPr id="31" name="矩形 13"/>
          <p:cNvSpPr/>
          <p:nvPr/>
        </p:nvSpPr>
        <p:spPr bwMode="auto">
          <a:xfrm>
            <a:off x="8154795"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析一析  心连心</a:t>
            </a:r>
          </a:p>
        </p:txBody>
      </p:sp>
      <p:grpSp>
        <p:nvGrpSpPr>
          <p:cNvPr id="32" name="组合 31"/>
          <p:cNvGrpSpPr/>
          <p:nvPr/>
        </p:nvGrpSpPr>
        <p:grpSpPr>
          <a:xfrm>
            <a:off x="1024255" y="5274377"/>
            <a:ext cx="10640377" cy="1527529"/>
            <a:chOff x="1024255" y="5274377"/>
            <a:chExt cx="10640377" cy="1527529"/>
          </a:xfrm>
        </p:grpSpPr>
        <p:sp>
          <p:nvSpPr>
            <p:cNvPr id="33" name="矩形 32"/>
            <p:cNvSpPr/>
            <p:nvPr/>
          </p:nvSpPr>
          <p:spPr>
            <a:xfrm>
              <a:off x="1024255" y="5733211"/>
              <a:ext cx="10340446" cy="1068695"/>
            </a:xfrm>
            <a:prstGeom prst="rect">
              <a:avLst/>
            </a:prstGeom>
            <a:solidFill>
              <a:srgbClr val="FFFFFF"/>
            </a:solidFill>
            <a:ln w="38100"/>
          </p:spPr>
          <p:style>
            <a:lnRef idx="1">
              <a:schemeClr val="accent1"/>
            </a:lnRef>
            <a:fillRef idx="3">
              <a:schemeClr val="accent1"/>
            </a:fillRef>
            <a:effectRef idx="2">
              <a:schemeClr val="accent1"/>
            </a:effectRef>
            <a:fontRef idx="minor">
              <a:schemeClr val="lt1"/>
            </a:fontRef>
          </p:style>
          <p:txBody>
            <a:bodyPr anchor="ctr"/>
            <a:lstStyle/>
            <a:p>
              <a:pPr>
                <a:defRPr/>
              </a:pPr>
              <a:r>
                <a:rPr lang="zh-CN" altLang="en-US" sz="2000" dirty="0">
                  <a:solidFill>
                    <a:schemeClr val="tx1"/>
                  </a:solidFill>
                  <a:latin typeface="黑体" panose="02010609060101010101" pitchFamily="49" charset="-122"/>
                  <a:ea typeface="黑体" panose="02010609060101010101" pitchFamily="49" charset="-122"/>
                </a:rPr>
                <a:t>设计意图：</a:t>
              </a:r>
              <a:endParaRPr lang="en-US" altLang="zh-CN" sz="2000" dirty="0">
                <a:solidFill>
                  <a:schemeClr val="tx1"/>
                </a:solidFill>
                <a:latin typeface="黑体" panose="02010609060101010101" pitchFamily="49" charset="-122"/>
                <a:ea typeface="黑体" panose="02010609060101010101" pitchFamily="49" charset="-122"/>
              </a:endParaRPr>
            </a:p>
            <a:p>
              <a:pPr algn="just">
                <a:defRPr/>
              </a:pPr>
              <a:r>
                <a:rPr lang="zh-CN" altLang="en-US" sz="2000" dirty="0">
                  <a:solidFill>
                    <a:schemeClr val="tx1"/>
                  </a:solidFill>
                  <a:latin typeface="黑体" panose="02010609060101010101" pitchFamily="49" charset="-122"/>
                  <a:ea typeface="黑体" panose="02010609060101010101" pitchFamily="49" charset="-122"/>
                </a:rPr>
                <a:t>    了解不同历史时期涌现出的优秀党员、模范人物的事迹，了解他们身上的优秀品质，从而产生敬仰之情。</a:t>
              </a:r>
            </a:p>
          </p:txBody>
        </p:sp>
        <p:pic>
          <p:nvPicPr>
            <p:cNvPr id="34" name="图片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70857" y="5274377"/>
              <a:ext cx="9937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8118203" y="2922777"/>
            <a:ext cx="3519662" cy="1107996"/>
          </a:xfrm>
          <a:prstGeom prst="rect">
            <a:avLst/>
          </a:prstGeom>
          <a:noFill/>
        </p:spPr>
        <p:txBody>
          <a:bodyPr wrap="square">
            <a:spAutoFit/>
          </a:bodyPr>
          <a:lstStyle/>
          <a:p>
            <a:pPr marL="342900" indent="-342900">
              <a:buFont typeface="Wingdings" panose="05000000000000000000" pitchFamily="2" charset="2"/>
              <a:buChar char="Ø"/>
            </a:pPr>
            <a:r>
              <a:rPr lang="zh-CN" altLang="en-US" sz="2200" dirty="0">
                <a:latin typeface="黑体" panose="02010609060101010101" pitchFamily="49" charset="-122"/>
                <a:ea typeface="黑体" panose="02010609060101010101" pitchFamily="49" charset="-122"/>
              </a:rPr>
              <a:t>追问：读完文章你有什么新发现？又有什么新问题？</a:t>
            </a:r>
            <a:endParaRPr lang="en-US" altLang="zh-CN" sz="2200" dirty="0">
              <a:latin typeface="黑体" panose="02010609060101010101" pitchFamily="49" charset="-122"/>
              <a:ea typeface="黑体" panose="02010609060101010101" pitchFamily="49" charset="-122"/>
            </a:endParaRPr>
          </a:p>
        </p:txBody>
      </p:sp>
      <p:sp>
        <p:nvSpPr>
          <p:cNvPr id="10" name="文本框 9"/>
          <p:cNvSpPr txBox="1"/>
          <p:nvPr/>
        </p:nvSpPr>
        <p:spPr>
          <a:xfrm>
            <a:off x="1128478" y="2272826"/>
            <a:ext cx="6908510" cy="3288529"/>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indent="504190">
              <a:lnSpc>
                <a:spcPct val="120000"/>
              </a:lnSpc>
            </a:pPr>
            <a:r>
              <a:rPr lang="zh-CN" altLang="en-US" sz="2200" dirty="0">
                <a:latin typeface="黑体" panose="02010609060101010101" pitchFamily="49" charset="-122"/>
                <a:ea typeface="黑体" panose="02010609060101010101" pitchFamily="49" charset="-122"/>
              </a:rPr>
              <a:t>在带领全县人民封沙、治水、改地的斗争中，焦裕禄身先士卒，以身作则。</a:t>
            </a:r>
            <a:r>
              <a:rPr lang="zh-CN" altLang="en-US" sz="2200" dirty="0">
                <a:solidFill>
                  <a:srgbClr val="FF0000"/>
                </a:solidFill>
                <a:latin typeface="黑体" panose="02010609060101010101" pitchFamily="49" charset="-122"/>
                <a:ea typeface="黑体" panose="02010609060101010101" pitchFamily="49" charset="-122"/>
              </a:rPr>
              <a:t>风沙最大的时候</a:t>
            </a:r>
            <a:r>
              <a:rPr lang="zh-CN" altLang="en-US" sz="2200" dirty="0">
                <a:latin typeface="黑体" panose="02010609060101010101" pitchFamily="49" charset="-122"/>
                <a:ea typeface="黑体" panose="02010609060101010101" pitchFamily="49" charset="-122"/>
              </a:rPr>
              <a:t>，他带头去查风口，探流沙；</a:t>
            </a:r>
            <a:r>
              <a:rPr lang="zh-CN" altLang="en-US" sz="2200" dirty="0">
                <a:solidFill>
                  <a:srgbClr val="FF0000"/>
                </a:solidFill>
                <a:latin typeface="黑体" panose="02010609060101010101" pitchFamily="49" charset="-122"/>
                <a:ea typeface="黑体" panose="02010609060101010101" pitchFamily="49" charset="-122"/>
              </a:rPr>
              <a:t>大雨倾盆的时候</a:t>
            </a:r>
            <a:r>
              <a:rPr lang="zh-CN" altLang="en-US" sz="2200" dirty="0">
                <a:latin typeface="黑体" panose="02010609060101010101" pitchFamily="49" charset="-122"/>
                <a:ea typeface="黑体" panose="02010609060101010101" pitchFamily="49" charset="-122"/>
              </a:rPr>
              <a:t>，他带头趟着齐腰深的洪水察看洪水流势；</a:t>
            </a:r>
            <a:r>
              <a:rPr lang="zh-CN" altLang="en-US" sz="2200" dirty="0">
                <a:solidFill>
                  <a:srgbClr val="FF0000"/>
                </a:solidFill>
                <a:latin typeface="黑体" panose="02010609060101010101" pitchFamily="49" charset="-122"/>
                <a:ea typeface="黑体" panose="02010609060101010101" pitchFamily="49" charset="-122"/>
              </a:rPr>
              <a:t>风雪铺天盖地的时候</a:t>
            </a:r>
            <a:r>
              <a:rPr lang="zh-CN" altLang="en-US" sz="2200" dirty="0">
                <a:latin typeface="黑体" panose="02010609060101010101" pitchFamily="49" charset="-122"/>
                <a:ea typeface="黑体" panose="02010609060101010101" pitchFamily="49" charset="-122"/>
              </a:rPr>
              <a:t>，他率领干部访贫问苦，登门为群众送救济粮款。他经常钻进农民的草庵、牛棚，同普通农民同吃同住同劳动。</a:t>
            </a:r>
            <a:r>
              <a:rPr lang="zh-CN" altLang="en-US" sz="2200" dirty="0">
                <a:solidFill>
                  <a:srgbClr val="FF0000"/>
                </a:solidFill>
                <a:latin typeface="黑体" panose="02010609060101010101" pitchFamily="49" charset="-122"/>
                <a:ea typeface="黑体" panose="02010609060101010101" pitchFamily="49" charset="-122"/>
              </a:rPr>
              <a:t>他把群众同自然灾害斗争的宝贵经验，一点一滴地集中起来</a:t>
            </a:r>
            <a:r>
              <a:rPr lang="zh-CN" altLang="en-US" sz="2200" dirty="0">
                <a:latin typeface="黑体" panose="02010609060101010101" pitchFamily="49" charset="-122"/>
                <a:ea typeface="黑体" panose="02010609060101010101" pitchFamily="49" charset="-122"/>
              </a:rPr>
              <a:t>，成为全县人民的共同财富，成为</a:t>
            </a:r>
            <a:r>
              <a:rPr lang="zh-CN" altLang="en-US" sz="2200" dirty="0">
                <a:solidFill>
                  <a:srgbClr val="FF0000"/>
                </a:solidFill>
                <a:latin typeface="黑体" panose="02010609060101010101" pitchFamily="49" charset="-122"/>
                <a:ea typeface="黑体" panose="02010609060101010101" pitchFamily="49" charset="-122"/>
              </a:rPr>
              <a:t>战胜灾害的有力武器</a:t>
            </a:r>
            <a:r>
              <a:rPr lang="zh-CN" altLang="en-US" sz="2200" dirty="0">
                <a:latin typeface="黑体" panose="02010609060101010101" pitchFamily="49" charset="-122"/>
                <a:ea typeface="黑体" panose="02010609060101010101" pitchFamily="49" charset="-122"/>
              </a:rPr>
              <a:t>。</a:t>
            </a:r>
          </a:p>
        </p:txBody>
      </p:sp>
      <p:sp>
        <p:nvSpPr>
          <p:cNvPr id="13" name="文本框 9"/>
          <p:cNvSpPr/>
          <p:nvPr/>
        </p:nvSpPr>
        <p:spPr>
          <a:xfrm>
            <a:off x="265113" y="69850"/>
            <a:ext cx="3254375" cy="578882"/>
          </a:xfrm>
          <a:prstGeom prst="roundRect">
            <a:avLst/>
          </a:prstGeom>
        </p:spPr>
        <p:style>
          <a:lnRef idx="1">
            <a:schemeClr val="accent2"/>
          </a:lnRef>
          <a:fillRef idx="3">
            <a:schemeClr val="accent2"/>
          </a:fillRef>
          <a:effectRef idx="2">
            <a:schemeClr val="accent2"/>
          </a:effectRef>
          <a:fontRef idx="minor">
            <a:schemeClr val="lt1"/>
          </a:fontRef>
        </p:style>
        <p:txBody>
          <a:bodyPr>
            <a:spAutoFit/>
          </a:bodyPr>
          <a:lstStyle/>
          <a:p>
            <a:pPr>
              <a:buFont typeface="Arial" panose="020B0604020202020204" pitchFamily="34" charset="0"/>
              <a:buNone/>
            </a:pP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六</a:t>
            </a: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教学过程</a:t>
            </a:r>
            <a:endPar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endParaRPr>
          </a:p>
        </p:txBody>
      </p:sp>
      <p:cxnSp>
        <p:nvCxnSpPr>
          <p:cNvPr id="15" name="直接箭头连接符 24"/>
          <p:cNvCxnSpPr/>
          <p:nvPr/>
        </p:nvCxnSpPr>
        <p:spPr>
          <a:xfrm flipV="1">
            <a:off x="5308720" y="1443047"/>
            <a:ext cx="267462" cy="6221"/>
          </a:xfrm>
          <a:prstGeom prst="straightConnector1">
            <a:avLst/>
          </a:prstGeom>
          <a:noFill/>
          <a:ln w="19050" cap="flat" cmpd="sng" algn="ctr">
            <a:solidFill>
              <a:srgbClr val="00B050"/>
            </a:solidFill>
            <a:prstDash val="solid"/>
            <a:tailEnd type="arrow"/>
          </a:ln>
          <a:effectLst/>
        </p:spPr>
      </p:cxnSp>
      <p:sp>
        <p:nvSpPr>
          <p:cNvPr id="17" name="TextBox 8"/>
          <p:cNvSpPr txBox="1"/>
          <p:nvPr/>
        </p:nvSpPr>
        <p:spPr>
          <a:xfrm>
            <a:off x="863347" y="733890"/>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p>
            <a:pPr algn="ctr">
              <a:lnSpc>
                <a:spcPts val="2135"/>
              </a:lnSpc>
            </a:pPr>
            <a:r>
              <a:rPr lang="zh-CN" altLang="en-US" sz="2000" b="1" kern="0" dirty="0">
                <a:solidFill>
                  <a:prstClr val="black"/>
                </a:solidFill>
                <a:latin typeface="黑体" panose="02010609060101010101" pitchFamily="49" charset="-122"/>
                <a:ea typeface="黑体" panose="02010609060101010101" pitchFamily="49" charset="-122"/>
              </a:rPr>
              <a:t>教学环节</a:t>
            </a:r>
          </a:p>
        </p:txBody>
      </p:sp>
      <p:cxnSp>
        <p:nvCxnSpPr>
          <p:cNvPr id="18" name="直接箭头连接符 24"/>
          <p:cNvCxnSpPr/>
          <p:nvPr/>
        </p:nvCxnSpPr>
        <p:spPr>
          <a:xfrm flipV="1">
            <a:off x="7834284" y="1468712"/>
            <a:ext cx="267462" cy="6221"/>
          </a:xfrm>
          <a:prstGeom prst="straightConnector1">
            <a:avLst/>
          </a:prstGeom>
          <a:noFill/>
          <a:ln w="19050" cap="flat" cmpd="sng" algn="ctr">
            <a:solidFill>
              <a:srgbClr val="00B050"/>
            </a:solidFill>
            <a:prstDash val="solid"/>
            <a:tailEnd type="arrow"/>
          </a:ln>
          <a:effectLst/>
        </p:spPr>
      </p:cxnSp>
      <p:sp>
        <p:nvSpPr>
          <p:cNvPr id="19" name="矩形 23"/>
          <p:cNvSpPr/>
          <p:nvPr/>
        </p:nvSpPr>
        <p:spPr>
          <a:xfrm>
            <a:off x="2892755" y="1239971"/>
            <a:ext cx="2326520"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中国共产党的初心和使命是什么？</a:t>
            </a:r>
          </a:p>
        </p:txBody>
      </p:sp>
      <p:sp>
        <p:nvSpPr>
          <p:cNvPr id="21" name="TextBox 8"/>
          <p:cNvSpPr txBox="1"/>
          <p:nvPr/>
        </p:nvSpPr>
        <p:spPr>
          <a:xfrm>
            <a:off x="863347" y="1190915"/>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defPPr>
              <a:defRPr lang="zh-CN"/>
            </a:defPPr>
            <a:lvl1pPr algn="ctr">
              <a:lnSpc>
                <a:spcPts val="2135"/>
              </a:lnSpc>
              <a:defRPr sz="2000" b="1" kern="0">
                <a:solidFill>
                  <a:prstClr val="black"/>
                </a:solidFill>
                <a:latin typeface="黑体" panose="02010609060101010101" pitchFamily="49" charset="-122"/>
                <a:ea typeface="黑体" panose="02010609060101010101" pitchFamily="49" charset="-122"/>
              </a:defRPr>
            </a:lvl1pPr>
          </a:lstStyle>
          <a:p>
            <a:r>
              <a:rPr lang="zh-CN" altLang="en-US" dirty="0"/>
              <a:t>问题线索</a:t>
            </a:r>
          </a:p>
        </p:txBody>
      </p:sp>
      <p:sp>
        <p:nvSpPr>
          <p:cNvPr id="25" name="矩形 23"/>
          <p:cNvSpPr/>
          <p:nvPr/>
        </p:nvSpPr>
        <p:spPr>
          <a:xfrm>
            <a:off x="5576182" y="122688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rgbClr val="00B050"/>
                </a:solidFill>
                <a:latin typeface="黑体" panose="02010609060101010101" pitchFamily="49" charset="-122"/>
                <a:ea typeface="黑体" panose="02010609060101010101" pitchFamily="49" charset="-122"/>
              </a:rPr>
              <a:t>不同时期的党员如何践行初心？</a:t>
            </a:r>
          </a:p>
        </p:txBody>
      </p:sp>
      <p:sp>
        <p:nvSpPr>
          <p:cNvPr id="27" name="矩形 23"/>
          <p:cNvSpPr/>
          <p:nvPr/>
        </p:nvSpPr>
        <p:spPr>
          <a:xfrm>
            <a:off x="8135986" y="126563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践行初心的结果怎样？</a:t>
            </a:r>
          </a:p>
        </p:txBody>
      </p:sp>
      <p:grpSp>
        <p:nvGrpSpPr>
          <p:cNvPr id="31" name="组合 30"/>
          <p:cNvGrpSpPr/>
          <p:nvPr/>
        </p:nvGrpSpPr>
        <p:grpSpPr>
          <a:xfrm>
            <a:off x="503467" y="1916882"/>
            <a:ext cx="1517169" cy="646331"/>
            <a:chOff x="887012" y="1988857"/>
            <a:chExt cx="1517169" cy="646331"/>
          </a:xfrm>
        </p:grpSpPr>
        <p:pic>
          <p:nvPicPr>
            <p:cNvPr id="32" name="图片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06670">
              <a:off x="887012" y="2028019"/>
              <a:ext cx="1517169" cy="58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文本框 32"/>
            <p:cNvSpPr txBox="1"/>
            <p:nvPr/>
          </p:nvSpPr>
          <p:spPr>
            <a:xfrm rot="20593060">
              <a:off x="1089001" y="1988857"/>
              <a:ext cx="1113190" cy="646331"/>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文本资料</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分享活动</a:t>
              </a:r>
            </a:p>
          </p:txBody>
        </p:sp>
      </p:grpSp>
      <p:sp>
        <p:nvSpPr>
          <p:cNvPr id="23" name="矩形 13"/>
          <p:cNvSpPr/>
          <p:nvPr/>
        </p:nvSpPr>
        <p:spPr bwMode="auto">
          <a:xfrm>
            <a:off x="3068957"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说一说  知初心</a:t>
            </a:r>
          </a:p>
        </p:txBody>
      </p:sp>
      <p:sp>
        <p:nvSpPr>
          <p:cNvPr id="30" name="矩形 13"/>
          <p:cNvSpPr/>
          <p:nvPr/>
        </p:nvSpPr>
        <p:spPr bwMode="auto">
          <a:xfrm>
            <a:off x="5629460" y="733890"/>
            <a:ext cx="2050348" cy="361569"/>
          </a:xfrm>
          <a:prstGeom prst="rect">
            <a:avLst/>
          </a:prstGeom>
          <a:solidFill>
            <a:srgbClr val="FFC000"/>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eaLnBrk="1" hangingPunct="1">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读一读  亮初心</a:t>
            </a:r>
          </a:p>
        </p:txBody>
      </p:sp>
      <p:sp>
        <p:nvSpPr>
          <p:cNvPr id="34" name="矩形 13"/>
          <p:cNvSpPr/>
          <p:nvPr/>
        </p:nvSpPr>
        <p:spPr bwMode="auto">
          <a:xfrm>
            <a:off x="8154795"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析一析  心连心</a:t>
            </a:r>
          </a:p>
        </p:txBody>
      </p:sp>
      <p:grpSp>
        <p:nvGrpSpPr>
          <p:cNvPr id="35" name="组合 34"/>
          <p:cNvGrpSpPr/>
          <p:nvPr/>
        </p:nvGrpSpPr>
        <p:grpSpPr>
          <a:xfrm>
            <a:off x="1024255" y="5274377"/>
            <a:ext cx="10640377" cy="1527529"/>
            <a:chOff x="1024255" y="5274377"/>
            <a:chExt cx="10640377" cy="1527529"/>
          </a:xfrm>
        </p:grpSpPr>
        <p:sp>
          <p:nvSpPr>
            <p:cNvPr id="36" name="矩形 35"/>
            <p:cNvSpPr/>
            <p:nvPr/>
          </p:nvSpPr>
          <p:spPr>
            <a:xfrm>
              <a:off x="1024255" y="5733211"/>
              <a:ext cx="10340446" cy="1068695"/>
            </a:xfrm>
            <a:prstGeom prst="rect">
              <a:avLst/>
            </a:prstGeom>
            <a:solidFill>
              <a:srgbClr val="FFFFFF"/>
            </a:solidFill>
            <a:ln w="38100"/>
          </p:spPr>
          <p:style>
            <a:lnRef idx="1">
              <a:schemeClr val="accent1"/>
            </a:lnRef>
            <a:fillRef idx="3">
              <a:schemeClr val="accent1"/>
            </a:fillRef>
            <a:effectRef idx="2">
              <a:schemeClr val="accent1"/>
            </a:effectRef>
            <a:fontRef idx="minor">
              <a:schemeClr val="lt1"/>
            </a:fontRef>
          </p:style>
          <p:txBody>
            <a:bodyPr anchor="ctr"/>
            <a:lstStyle/>
            <a:p>
              <a:pPr>
                <a:defRPr/>
              </a:pPr>
              <a:r>
                <a:rPr lang="zh-CN" altLang="en-US" sz="2000" dirty="0">
                  <a:solidFill>
                    <a:schemeClr val="tx1"/>
                  </a:solidFill>
                  <a:latin typeface="黑体" panose="02010609060101010101" pitchFamily="49" charset="-122"/>
                  <a:ea typeface="黑体" panose="02010609060101010101" pitchFamily="49" charset="-122"/>
                </a:rPr>
                <a:t>设计意图：</a:t>
              </a:r>
              <a:endParaRPr lang="en-US" altLang="zh-CN" sz="2000" dirty="0">
                <a:solidFill>
                  <a:schemeClr val="tx1"/>
                </a:solidFill>
                <a:latin typeface="黑体" panose="02010609060101010101" pitchFamily="49" charset="-122"/>
                <a:ea typeface="黑体" panose="02010609060101010101" pitchFamily="49" charset="-122"/>
              </a:endParaRPr>
            </a:p>
            <a:p>
              <a:pPr algn="just">
                <a:defRPr/>
              </a:pPr>
              <a:r>
                <a:rPr lang="zh-CN" altLang="en-US" sz="2000" dirty="0">
                  <a:solidFill>
                    <a:schemeClr val="tx1"/>
                  </a:solidFill>
                  <a:latin typeface="黑体" panose="02010609060101010101" pitchFamily="49" charset="-122"/>
                  <a:ea typeface="黑体" panose="02010609060101010101" pitchFamily="49" charset="-122"/>
                </a:rPr>
                <a:t>    了解不同历史时期涌现出的优秀党员、模范人物的事迹，了解他们身上的优秀品质，从而产生敬仰之情。</a:t>
              </a:r>
            </a:p>
          </p:txBody>
        </p:sp>
        <p:pic>
          <p:nvPicPr>
            <p:cNvPr id="37" name="图片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0857" y="5274377"/>
              <a:ext cx="9937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7679808" y="3085370"/>
            <a:ext cx="3519662" cy="769441"/>
          </a:xfrm>
          <a:prstGeom prst="rect">
            <a:avLst/>
          </a:prstGeom>
          <a:noFill/>
        </p:spPr>
        <p:txBody>
          <a:bodyPr wrap="square">
            <a:spAutoFit/>
          </a:bodyPr>
          <a:lstStyle/>
          <a:p>
            <a:pPr marL="342900" indent="-342900">
              <a:buFont typeface="Wingdings" panose="05000000000000000000" pitchFamily="2" charset="2"/>
              <a:buChar char="Ø"/>
            </a:pPr>
            <a:r>
              <a:rPr lang="zh-CN" altLang="en-US" sz="2200" dirty="0">
                <a:latin typeface="黑体" panose="02010609060101010101" pitchFamily="49" charset="-122"/>
                <a:ea typeface="黑体" panose="02010609060101010101" pitchFamily="49" charset="-122"/>
              </a:rPr>
              <a:t>追问：读完故事最让你震惊的是什么？</a:t>
            </a:r>
          </a:p>
        </p:txBody>
      </p:sp>
      <p:sp>
        <p:nvSpPr>
          <p:cNvPr id="8" name="文本框 7"/>
          <p:cNvSpPr txBox="1"/>
          <p:nvPr/>
        </p:nvSpPr>
        <p:spPr>
          <a:xfrm>
            <a:off x="1153226" y="2252299"/>
            <a:ext cx="6317837" cy="3060005"/>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indent="504190">
              <a:lnSpc>
                <a:spcPct val="150000"/>
              </a:lnSpc>
            </a:pPr>
            <a:r>
              <a:rPr lang="en-US" altLang="zh-CN" sz="2200" dirty="0">
                <a:latin typeface="黑体" panose="02010609060101010101" pitchFamily="49" charset="-122"/>
                <a:ea typeface="黑体" panose="02010609060101010101" pitchFamily="49" charset="-122"/>
              </a:rPr>
              <a:t>1965</a:t>
            </a:r>
            <a:r>
              <a:rPr lang="zh-CN" altLang="en-US" sz="2200" dirty="0">
                <a:latin typeface="黑体" panose="02010609060101010101" pitchFamily="49" charset="-122"/>
                <a:ea typeface="黑体" panose="02010609060101010101" pitchFamily="49" charset="-122"/>
              </a:rPr>
              <a:t>年，核潜艇研制工作全面启动，接下这份绝密任务后，为了工作上的保密，黄旭华</a:t>
            </a:r>
            <a:r>
              <a:rPr lang="zh-CN" altLang="en-US" sz="2200" dirty="0">
                <a:solidFill>
                  <a:srgbClr val="FF0000"/>
                </a:solidFill>
                <a:latin typeface="黑体" panose="02010609060101010101" pitchFamily="49" charset="-122"/>
                <a:ea typeface="黑体" panose="02010609060101010101" pitchFamily="49" charset="-122"/>
              </a:rPr>
              <a:t>三十年没有回过家</a:t>
            </a:r>
            <a:r>
              <a:rPr lang="zh-CN" altLang="en-US" sz="2200" dirty="0">
                <a:latin typeface="黑体" panose="02010609060101010101" pitchFamily="49" charset="-122"/>
                <a:ea typeface="黑体" panose="02010609060101010101" pitchFamily="49" charset="-122"/>
              </a:rPr>
              <a:t>，家人不知道他在外做什么，父亲直到去世也未能再见他一面。离家研制核潜艇时，刚三十出头，等到回家见到亲人时，他已是六十多岁的白发老人了。</a:t>
            </a:r>
          </a:p>
        </p:txBody>
      </p:sp>
      <p:sp>
        <p:nvSpPr>
          <p:cNvPr id="9" name="文本框 9"/>
          <p:cNvSpPr/>
          <p:nvPr/>
        </p:nvSpPr>
        <p:spPr>
          <a:xfrm>
            <a:off x="265113" y="69850"/>
            <a:ext cx="3254375" cy="578882"/>
          </a:xfrm>
          <a:prstGeom prst="roundRect">
            <a:avLst/>
          </a:prstGeom>
        </p:spPr>
        <p:style>
          <a:lnRef idx="1">
            <a:schemeClr val="accent2"/>
          </a:lnRef>
          <a:fillRef idx="3">
            <a:schemeClr val="accent2"/>
          </a:fillRef>
          <a:effectRef idx="2">
            <a:schemeClr val="accent2"/>
          </a:effectRef>
          <a:fontRef idx="minor">
            <a:schemeClr val="lt1"/>
          </a:fontRef>
        </p:style>
        <p:txBody>
          <a:bodyPr>
            <a:spAutoFit/>
          </a:bodyPr>
          <a:lstStyle/>
          <a:p>
            <a:pPr>
              <a:buFont typeface="Arial" panose="020B0604020202020204" pitchFamily="34" charset="0"/>
              <a:buNone/>
            </a:pP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六</a:t>
            </a: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教学过程</a:t>
            </a:r>
            <a:endPar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endParaRPr>
          </a:p>
        </p:txBody>
      </p:sp>
      <p:cxnSp>
        <p:nvCxnSpPr>
          <p:cNvPr id="11" name="直接箭头连接符 24"/>
          <p:cNvCxnSpPr/>
          <p:nvPr/>
        </p:nvCxnSpPr>
        <p:spPr>
          <a:xfrm flipV="1">
            <a:off x="5308720" y="1443047"/>
            <a:ext cx="267462" cy="6221"/>
          </a:xfrm>
          <a:prstGeom prst="straightConnector1">
            <a:avLst/>
          </a:prstGeom>
          <a:noFill/>
          <a:ln w="19050" cap="flat" cmpd="sng" algn="ctr">
            <a:solidFill>
              <a:srgbClr val="00B050"/>
            </a:solidFill>
            <a:prstDash val="solid"/>
            <a:tailEnd type="arrow"/>
          </a:ln>
          <a:effectLst/>
        </p:spPr>
      </p:cxnSp>
      <p:sp>
        <p:nvSpPr>
          <p:cNvPr id="12" name="TextBox 8"/>
          <p:cNvSpPr txBox="1"/>
          <p:nvPr/>
        </p:nvSpPr>
        <p:spPr>
          <a:xfrm>
            <a:off x="863347" y="733890"/>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p>
            <a:pPr algn="ctr">
              <a:lnSpc>
                <a:spcPts val="2135"/>
              </a:lnSpc>
            </a:pPr>
            <a:r>
              <a:rPr lang="zh-CN" altLang="en-US" sz="2000" b="1" kern="0" dirty="0">
                <a:solidFill>
                  <a:prstClr val="black"/>
                </a:solidFill>
                <a:latin typeface="黑体" panose="02010609060101010101" pitchFamily="49" charset="-122"/>
                <a:ea typeface="黑体" panose="02010609060101010101" pitchFamily="49" charset="-122"/>
              </a:rPr>
              <a:t>教学环节</a:t>
            </a:r>
          </a:p>
        </p:txBody>
      </p:sp>
      <p:cxnSp>
        <p:nvCxnSpPr>
          <p:cNvPr id="13" name="直接箭头连接符 24"/>
          <p:cNvCxnSpPr/>
          <p:nvPr/>
        </p:nvCxnSpPr>
        <p:spPr>
          <a:xfrm flipV="1">
            <a:off x="7834284" y="1468712"/>
            <a:ext cx="267462" cy="6221"/>
          </a:xfrm>
          <a:prstGeom prst="straightConnector1">
            <a:avLst/>
          </a:prstGeom>
          <a:noFill/>
          <a:ln w="19050" cap="flat" cmpd="sng" algn="ctr">
            <a:solidFill>
              <a:srgbClr val="00B050"/>
            </a:solidFill>
            <a:prstDash val="solid"/>
            <a:tailEnd type="arrow"/>
          </a:ln>
          <a:effectLst/>
        </p:spPr>
      </p:cxnSp>
      <p:sp>
        <p:nvSpPr>
          <p:cNvPr id="14" name="矩形 23"/>
          <p:cNvSpPr/>
          <p:nvPr/>
        </p:nvSpPr>
        <p:spPr>
          <a:xfrm>
            <a:off x="2892755" y="1239971"/>
            <a:ext cx="2326520"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中国共产党的初心和使命是什么？</a:t>
            </a:r>
          </a:p>
        </p:txBody>
      </p:sp>
      <p:sp>
        <p:nvSpPr>
          <p:cNvPr id="17" name="TextBox 8"/>
          <p:cNvSpPr txBox="1"/>
          <p:nvPr/>
        </p:nvSpPr>
        <p:spPr>
          <a:xfrm>
            <a:off x="863347" y="1190915"/>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defPPr>
              <a:defRPr lang="zh-CN"/>
            </a:defPPr>
            <a:lvl1pPr algn="ctr">
              <a:lnSpc>
                <a:spcPts val="2135"/>
              </a:lnSpc>
              <a:defRPr sz="2000" b="1" kern="0">
                <a:solidFill>
                  <a:prstClr val="black"/>
                </a:solidFill>
                <a:latin typeface="黑体" panose="02010609060101010101" pitchFamily="49" charset="-122"/>
                <a:ea typeface="黑体" panose="02010609060101010101" pitchFamily="49" charset="-122"/>
              </a:defRPr>
            </a:lvl1pPr>
          </a:lstStyle>
          <a:p>
            <a:r>
              <a:rPr lang="zh-CN" altLang="en-US" dirty="0"/>
              <a:t>问题线索</a:t>
            </a:r>
          </a:p>
        </p:txBody>
      </p:sp>
      <p:sp>
        <p:nvSpPr>
          <p:cNvPr id="20" name="矩形 23"/>
          <p:cNvSpPr/>
          <p:nvPr/>
        </p:nvSpPr>
        <p:spPr>
          <a:xfrm>
            <a:off x="5576182" y="122688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rgbClr val="00B050"/>
                </a:solidFill>
                <a:latin typeface="黑体" panose="02010609060101010101" pitchFamily="49" charset="-122"/>
                <a:ea typeface="黑体" panose="02010609060101010101" pitchFamily="49" charset="-122"/>
              </a:rPr>
              <a:t>不同时期的党员如何践行初心？</a:t>
            </a:r>
          </a:p>
        </p:txBody>
      </p:sp>
      <p:sp>
        <p:nvSpPr>
          <p:cNvPr id="21" name="矩形 23"/>
          <p:cNvSpPr/>
          <p:nvPr/>
        </p:nvSpPr>
        <p:spPr>
          <a:xfrm>
            <a:off x="8135986" y="126563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践行初心的结果怎样？</a:t>
            </a:r>
          </a:p>
        </p:txBody>
      </p:sp>
      <p:grpSp>
        <p:nvGrpSpPr>
          <p:cNvPr id="25" name="组合 24"/>
          <p:cNvGrpSpPr/>
          <p:nvPr/>
        </p:nvGrpSpPr>
        <p:grpSpPr>
          <a:xfrm>
            <a:off x="503467" y="1916882"/>
            <a:ext cx="1517169" cy="646331"/>
            <a:chOff x="887012" y="1988857"/>
            <a:chExt cx="1517169" cy="646331"/>
          </a:xfrm>
        </p:grpSpPr>
        <p:pic>
          <p:nvPicPr>
            <p:cNvPr id="27" name="图片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06670">
              <a:off x="887012" y="2028019"/>
              <a:ext cx="1517169" cy="58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文本框 27"/>
            <p:cNvSpPr txBox="1"/>
            <p:nvPr/>
          </p:nvSpPr>
          <p:spPr>
            <a:xfrm rot="20593060">
              <a:off x="1089001" y="1988857"/>
              <a:ext cx="1113190" cy="646331"/>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文本资料</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分享活动</a:t>
              </a:r>
            </a:p>
          </p:txBody>
        </p:sp>
      </p:grpSp>
      <p:sp>
        <p:nvSpPr>
          <p:cNvPr id="23" name="矩形 13"/>
          <p:cNvSpPr/>
          <p:nvPr/>
        </p:nvSpPr>
        <p:spPr bwMode="auto">
          <a:xfrm>
            <a:off x="3068957"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说一说  知初心</a:t>
            </a:r>
          </a:p>
        </p:txBody>
      </p:sp>
      <p:sp>
        <p:nvSpPr>
          <p:cNvPr id="29" name="矩形 13"/>
          <p:cNvSpPr/>
          <p:nvPr/>
        </p:nvSpPr>
        <p:spPr bwMode="auto">
          <a:xfrm>
            <a:off x="5629460" y="733890"/>
            <a:ext cx="2050348" cy="361569"/>
          </a:xfrm>
          <a:prstGeom prst="rect">
            <a:avLst/>
          </a:prstGeom>
          <a:solidFill>
            <a:srgbClr val="FFC000"/>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eaLnBrk="1" hangingPunct="1">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读一读  亮初心</a:t>
            </a:r>
          </a:p>
        </p:txBody>
      </p:sp>
      <p:sp>
        <p:nvSpPr>
          <p:cNvPr id="30" name="矩形 13"/>
          <p:cNvSpPr/>
          <p:nvPr/>
        </p:nvSpPr>
        <p:spPr bwMode="auto">
          <a:xfrm>
            <a:off x="8154795"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析一析  心连心</a:t>
            </a:r>
          </a:p>
        </p:txBody>
      </p:sp>
      <p:grpSp>
        <p:nvGrpSpPr>
          <p:cNvPr id="31" name="组合 30"/>
          <p:cNvGrpSpPr/>
          <p:nvPr/>
        </p:nvGrpSpPr>
        <p:grpSpPr>
          <a:xfrm>
            <a:off x="1024255" y="5274377"/>
            <a:ext cx="10640377" cy="1527529"/>
            <a:chOff x="1024255" y="5274377"/>
            <a:chExt cx="10640377" cy="1527529"/>
          </a:xfrm>
        </p:grpSpPr>
        <p:sp>
          <p:nvSpPr>
            <p:cNvPr id="32" name="矩形 31"/>
            <p:cNvSpPr/>
            <p:nvPr/>
          </p:nvSpPr>
          <p:spPr>
            <a:xfrm>
              <a:off x="1024255" y="5733211"/>
              <a:ext cx="10340446" cy="1068695"/>
            </a:xfrm>
            <a:prstGeom prst="rect">
              <a:avLst/>
            </a:prstGeom>
            <a:solidFill>
              <a:srgbClr val="FFFFFF"/>
            </a:solidFill>
            <a:ln w="38100"/>
          </p:spPr>
          <p:style>
            <a:lnRef idx="1">
              <a:schemeClr val="accent1"/>
            </a:lnRef>
            <a:fillRef idx="3">
              <a:schemeClr val="accent1"/>
            </a:fillRef>
            <a:effectRef idx="2">
              <a:schemeClr val="accent1"/>
            </a:effectRef>
            <a:fontRef idx="minor">
              <a:schemeClr val="lt1"/>
            </a:fontRef>
          </p:style>
          <p:txBody>
            <a:bodyPr anchor="ctr"/>
            <a:lstStyle/>
            <a:p>
              <a:pPr>
                <a:defRPr/>
              </a:pPr>
              <a:r>
                <a:rPr lang="zh-CN" altLang="en-US" sz="2000" dirty="0">
                  <a:solidFill>
                    <a:schemeClr val="tx1"/>
                  </a:solidFill>
                  <a:latin typeface="黑体" panose="02010609060101010101" pitchFamily="49" charset="-122"/>
                  <a:ea typeface="黑体" panose="02010609060101010101" pitchFamily="49" charset="-122"/>
                </a:rPr>
                <a:t>设计意图：</a:t>
              </a:r>
              <a:endParaRPr lang="en-US" altLang="zh-CN" sz="2000" dirty="0">
                <a:solidFill>
                  <a:schemeClr val="tx1"/>
                </a:solidFill>
                <a:latin typeface="黑体" panose="02010609060101010101" pitchFamily="49" charset="-122"/>
                <a:ea typeface="黑体" panose="02010609060101010101" pitchFamily="49" charset="-122"/>
              </a:endParaRPr>
            </a:p>
            <a:p>
              <a:pPr algn="just">
                <a:defRPr/>
              </a:pPr>
              <a:r>
                <a:rPr lang="zh-CN" altLang="en-US" sz="2000" dirty="0">
                  <a:solidFill>
                    <a:schemeClr val="tx1"/>
                  </a:solidFill>
                  <a:latin typeface="黑体" panose="02010609060101010101" pitchFamily="49" charset="-122"/>
                  <a:ea typeface="黑体" panose="02010609060101010101" pitchFamily="49" charset="-122"/>
                </a:rPr>
                <a:t>    了解不同历史时期涌现出的优秀党员、模范人物的事迹，了解他们身上的优秀品质，从而产生敬仰之情。</a:t>
              </a:r>
            </a:p>
          </p:txBody>
        </p:sp>
        <p:pic>
          <p:nvPicPr>
            <p:cNvPr id="33" name="图片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0857" y="5274377"/>
              <a:ext cx="9937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8155335" y="4400472"/>
            <a:ext cx="3705985" cy="1107996"/>
          </a:xfrm>
          <a:prstGeom prst="rect">
            <a:avLst/>
          </a:prstGeom>
          <a:noFill/>
        </p:spPr>
        <p:txBody>
          <a:bodyPr wrap="square">
            <a:spAutoFit/>
          </a:bodyPr>
          <a:lstStyle/>
          <a:p>
            <a:pPr marL="342900" indent="-342900">
              <a:buFont typeface="Wingdings" panose="05000000000000000000" pitchFamily="2" charset="2"/>
              <a:buChar char="Ø"/>
            </a:pPr>
            <a:r>
              <a:rPr lang="zh-CN" altLang="en-US" sz="2200" dirty="0">
                <a:latin typeface="黑体" panose="02010609060101010101" pitchFamily="49" charset="-122"/>
                <a:ea typeface="黑体" panose="02010609060101010101" pitchFamily="49" charset="-122"/>
              </a:rPr>
              <a:t>追问：为什么称其美多吉为“雪线邮路上的幸福使者”？</a:t>
            </a:r>
          </a:p>
        </p:txBody>
      </p:sp>
      <p:sp>
        <p:nvSpPr>
          <p:cNvPr id="8" name="文本框 7"/>
          <p:cNvSpPr txBox="1"/>
          <p:nvPr/>
        </p:nvSpPr>
        <p:spPr>
          <a:xfrm>
            <a:off x="1258587" y="2275511"/>
            <a:ext cx="6818603" cy="3288529"/>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indent="504190">
              <a:lnSpc>
                <a:spcPct val="120000"/>
              </a:lnSpc>
            </a:pPr>
            <a:r>
              <a:rPr lang="zh-CN" altLang="en-US" sz="2200" dirty="0">
                <a:latin typeface="黑体" panose="02010609060101010101" pitchFamily="49" charset="-122"/>
                <a:ea typeface="黑体" panose="02010609060101010101" pitchFamily="49" charset="-122"/>
              </a:rPr>
              <a:t>雪线邮路</a:t>
            </a:r>
            <a:r>
              <a:rPr lang="en-US" altLang="zh-CN" sz="2200" dirty="0">
                <a:latin typeface="黑体" panose="02010609060101010101" pitchFamily="49" charset="-122"/>
                <a:ea typeface="黑体" panose="02010609060101010101" pitchFamily="49" charset="-122"/>
              </a:rPr>
              <a:t>——</a:t>
            </a:r>
            <a:r>
              <a:rPr lang="zh-CN" altLang="en-US" sz="2200" dirty="0">
                <a:latin typeface="黑体" panose="02010609060101010101" pitchFamily="49" charset="-122"/>
                <a:ea typeface="黑体" panose="02010609060101010101" pitchFamily="49" charset="-122"/>
              </a:rPr>
              <a:t>有“川藏第一险”之称的雀儿山路段，这条路上，</a:t>
            </a:r>
            <a:r>
              <a:rPr lang="zh-CN" altLang="en-US" sz="2200" dirty="0">
                <a:solidFill>
                  <a:srgbClr val="FF0000"/>
                </a:solidFill>
                <a:latin typeface="黑体" panose="02010609060101010101" pitchFamily="49" charset="-122"/>
                <a:ea typeface="黑体" panose="02010609060101010101" pitchFamily="49" charset="-122"/>
              </a:rPr>
              <a:t>大半年</a:t>
            </a:r>
            <a:r>
              <a:rPr lang="zh-CN" altLang="en-US" sz="2200" dirty="0">
                <a:latin typeface="黑体" panose="02010609060101010101" pitchFamily="49" charset="-122"/>
                <a:ea typeface="黑体" panose="02010609060101010101" pitchFamily="49" charset="-122"/>
              </a:rPr>
              <a:t>都是</a:t>
            </a:r>
            <a:r>
              <a:rPr lang="zh-CN" altLang="en-US" sz="2200" dirty="0">
                <a:solidFill>
                  <a:srgbClr val="FF0000"/>
                </a:solidFill>
                <a:latin typeface="黑体" panose="02010609060101010101" pitchFamily="49" charset="-122"/>
                <a:ea typeface="黑体" panose="02010609060101010101" pitchFamily="49" charset="-122"/>
              </a:rPr>
              <a:t>冰雪覆盖</a:t>
            </a:r>
            <a:r>
              <a:rPr lang="zh-CN" altLang="en-US" sz="2200" dirty="0">
                <a:latin typeface="黑体" panose="02010609060101010101" pitchFamily="49" charset="-122"/>
                <a:ea typeface="黑体" panose="02010609060101010101" pitchFamily="49" charset="-122"/>
              </a:rPr>
              <a:t>，冬天</a:t>
            </a:r>
            <a:r>
              <a:rPr lang="zh-CN" altLang="en-US" sz="2200" dirty="0">
                <a:solidFill>
                  <a:srgbClr val="FF0000"/>
                </a:solidFill>
                <a:latin typeface="黑体" panose="02010609060101010101" pitchFamily="49" charset="-122"/>
                <a:ea typeface="黑体" panose="02010609060101010101" pitchFamily="49" charset="-122"/>
              </a:rPr>
              <a:t>气温最低</a:t>
            </a:r>
            <a:r>
              <a:rPr lang="zh-CN" altLang="en-US" sz="2200" dirty="0">
                <a:latin typeface="黑体" panose="02010609060101010101" pitchFamily="49" charset="-122"/>
                <a:ea typeface="黑体" panose="02010609060101010101" pitchFamily="49" charset="-122"/>
              </a:rPr>
              <a:t>时有</a:t>
            </a:r>
            <a:r>
              <a:rPr lang="zh-CN" altLang="en-US" sz="2200" dirty="0">
                <a:solidFill>
                  <a:srgbClr val="FF0000"/>
                </a:solidFill>
                <a:latin typeface="黑体" panose="02010609060101010101" pitchFamily="49" charset="-122"/>
                <a:ea typeface="黑体" panose="02010609060101010101" pitchFamily="49" charset="-122"/>
              </a:rPr>
              <a:t>零下三四十摄氏度</a:t>
            </a:r>
            <a:r>
              <a:rPr lang="zh-CN" altLang="en-US" sz="2200" dirty="0">
                <a:latin typeface="黑体" panose="02010609060101010101" pitchFamily="49" charset="-122"/>
                <a:ea typeface="黑体" panose="02010609060101010101" pitchFamily="49" charset="-122"/>
              </a:rPr>
              <a:t>，路面上是雪，下面是冰，异常危险。曾经有朋友劝其美多吉：“不要开邮车了，跟我们一起赚大钱。”他拒绝了。因为</a:t>
            </a:r>
            <a:r>
              <a:rPr lang="zh-CN" altLang="en-US" sz="2200" dirty="0">
                <a:solidFill>
                  <a:srgbClr val="FF0000"/>
                </a:solidFill>
                <a:latin typeface="黑体" panose="02010609060101010101" pitchFamily="49" charset="-122"/>
                <a:ea typeface="黑体" panose="02010609060101010101" pitchFamily="49" charset="-122"/>
              </a:rPr>
              <a:t>邮车上装的</a:t>
            </a:r>
            <a:r>
              <a:rPr lang="zh-CN" altLang="en-US" sz="2200" dirty="0">
                <a:latin typeface="黑体" panose="02010609060101010101" pitchFamily="49" charset="-122"/>
                <a:ea typeface="黑体" panose="02010609060101010101" pitchFamily="49" charset="-122"/>
              </a:rPr>
              <a:t>是孩子们的</a:t>
            </a:r>
            <a:r>
              <a:rPr lang="zh-CN" altLang="en-US" sz="2200" dirty="0">
                <a:solidFill>
                  <a:srgbClr val="FF0000"/>
                </a:solidFill>
                <a:latin typeface="黑体" panose="02010609060101010101" pitchFamily="49" charset="-122"/>
                <a:ea typeface="黑体" panose="02010609060101010101" pitchFamily="49" charset="-122"/>
              </a:rPr>
              <a:t>高考通知书</a:t>
            </a:r>
            <a:r>
              <a:rPr lang="zh-CN" altLang="en-US" sz="2200" dirty="0">
                <a:latin typeface="黑体" panose="02010609060101010101" pitchFamily="49" charset="-122"/>
                <a:ea typeface="黑体" panose="02010609060101010101" pitchFamily="49" charset="-122"/>
              </a:rPr>
              <a:t>，装的是</a:t>
            </a:r>
            <a:r>
              <a:rPr lang="zh-CN" altLang="en-US" sz="2200" dirty="0">
                <a:solidFill>
                  <a:srgbClr val="FF0000"/>
                </a:solidFill>
                <a:latin typeface="黑体" panose="02010609060101010101" pitchFamily="49" charset="-122"/>
                <a:ea typeface="黑体" panose="02010609060101010101" pitchFamily="49" charset="-122"/>
              </a:rPr>
              <a:t>党报党刊和机要文件</a:t>
            </a:r>
            <a:r>
              <a:rPr lang="zh-CN" altLang="en-US" sz="2200" dirty="0">
                <a:latin typeface="黑体" panose="02010609060101010101" pitchFamily="49" charset="-122"/>
                <a:ea typeface="黑体" panose="02010609060101010101" pitchFamily="49" charset="-122"/>
              </a:rPr>
              <a:t>，装的是堆积如山的</a:t>
            </a:r>
            <a:r>
              <a:rPr lang="zh-CN" altLang="en-US" sz="2200" dirty="0">
                <a:solidFill>
                  <a:srgbClr val="FF0000"/>
                </a:solidFill>
                <a:latin typeface="黑体" panose="02010609060101010101" pitchFamily="49" charset="-122"/>
                <a:ea typeface="黑体" panose="02010609060101010101" pitchFamily="49" charset="-122"/>
              </a:rPr>
              <a:t>电商包裹</a:t>
            </a:r>
            <a:r>
              <a:rPr lang="zh-CN" altLang="en-US" sz="2200" dirty="0">
                <a:latin typeface="黑体" panose="02010609060101010101" pitchFamily="49" charset="-122"/>
                <a:ea typeface="黑体" panose="02010609060101010101" pitchFamily="49" charset="-122"/>
              </a:rPr>
              <a:t>，这些都是</a:t>
            </a:r>
            <a:r>
              <a:rPr lang="zh-CN" altLang="en-US" sz="2200" dirty="0">
                <a:solidFill>
                  <a:srgbClr val="FF0000"/>
                </a:solidFill>
                <a:latin typeface="黑体" panose="02010609060101010101" pitchFamily="49" charset="-122"/>
                <a:ea typeface="黑体" panose="02010609060101010101" pitchFamily="49" charset="-122"/>
              </a:rPr>
              <a:t>乡亲们的期盼和希望</a:t>
            </a:r>
            <a:r>
              <a:rPr lang="zh-CN" altLang="en-US" sz="2200" dirty="0">
                <a:latin typeface="黑体" panose="02010609060101010101" pitchFamily="49" charset="-122"/>
                <a:ea typeface="黑体" panose="02010609060101010101" pitchFamily="49" charset="-122"/>
              </a:rPr>
              <a:t>。</a:t>
            </a:r>
            <a:endParaRPr lang="en-US" altLang="zh-CN" sz="2200" dirty="0">
              <a:latin typeface="黑体" panose="02010609060101010101" pitchFamily="49" charset="-122"/>
              <a:ea typeface="黑体" panose="02010609060101010101" pitchFamily="49" charset="-122"/>
            </a:endParaRPr>
          </a:p>
        </p:txBody>
      </p:sp>
      <p:pic>
        <p:nvPicPr>
          <p:cNvPr id="17" name="图片 16"/>
          <p:cNvPicPr>
            <a:picLocks noChangeAspect="1"/>
          </p:cNvPicPr>
          <p:nvPr/>
        </p:nvPicPr>
        <p:blipFill>
          <a:blip r:embed="rId3" cstate="print"/>
          <a:stretch>
            <a:fillRect/>
          </a:stretch>
        </p:blipFill>
        <p:spPr>
          <a:xfrm>
            <a:off x="8284443" y="2255933"/>
            <a:ext cx="3271705" cy="1799135"/>
          </a:xfrm>
          <a:prstGeom prst="rect">
            <a:avLst/>
          </a:prstGeom>
          <a:ln>
            <a:noFill/>
          </a:ln>
          <a:effectLst>
            <a:outerShdw blurRad="292100" dist="139700" dir="2700000" algn="tl" rotWithShape="0">
              <a:srgbClr val="333333">
                <a:alpha val="65000"/>
              </a:srgbClr>
            </a:outerShdw>
          </a:effectLst>
        </p:spPr>
      </p:pic>
      <p:sp>
        <p:nvSpPr>
          <p:cNvPr id="9" name="文本框 9"/>
          <p:cNvSpPr/>
          <p:nvPr/>
        </p:nvSpPr>
        <p:spPr>
          <a:xfrm>
            <a:off x="265113" y="69850"/>
            <a:ext cx="3254375" cy="578882"/>
          </a:xfrm>
          <a:prstGeom prst="roundRect">
            <a:avLst/>
          </a:prstGeom>
        </p:spPr>
        <p:style>
          <a:lnRef idx="1">
            <a:schemeClr val="accent2"/>
          </a:lnRef>
          <a:fillRef idx="3">
            <a:schemeClr val="accent2"/>
          </a:fillRef>
          <a:effectRef idx="2">
            <a:schemeClr val="accent2"/>
          </a:effectRef>
          <a:fontRef idx="minor">
            <a:schemeClr val="lt1"/>
          </a:fontRef>
        </p:style>
        <p:txBody>
          <a:bodyPr>
            <a:spAutoFit/>
          </a:bodyPr>
          <a:lstStyle/>
          <a:p>
            <a:pPr>
              <a:buFont typeface="Arial" panose="020B0604020202020204" pitchFamily="34" charset="0"/>
              <a:buNone/>
            </a:pP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六</a:t>
            </a: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教学过程</a:t>
            </a:r>
            <a:endPar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endParaRPr>
          </a:p>
        </p:txBody>
      </p:sp>
      <p:cxnSp>
        <p:nvCxnSpPr>
          <p:cNvPr id="11" name="直接箭头连接符 24"/>
          <p:cNvCxnSpPr/>
          <p:nvPr/>
        </p:nvCxnSpPr>
        <p:spPr>
          <a:xfrm flipV="1">
            <a:off x="5308720" y="1443047"/>
            <a:ext cx="267462" cy="6221"/>
          </a:xfrm>
          <a:prstGeom prst="straightConnector1">
            <a:avLst/>
          </a:prstGeom>
          <a:noFill/>
          <a:ln w="19050" cap="flat" cmpd="sng" algn="ctr">
            <a:solidFill>
              <a:srgbClr val="00B050"/>
            </a:solidFill>
            <a:prstDash val="solid"/>
            <a:tailEnd type="arrow"/>
          </a:ln>
          <a:effectLst/>
        </p:spPr>
      </p:cxnSp>
      <p:sp>
        <p:nvSpPr>
          <p:cNvPr id="12" name="TextBox 8"/>
          <p:cNvSpPr txBox="1"/>
          <p:nvPr/>
        </p:nvSpPr>
        <p:spPr>
          <a:xfrm>
            <a:off x="863347" y="733890"/>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p>
            <a:pPr algn="ctr">
              <a:lnSpc>
                <a:spcPts val="2135"/>
              </a:lnSpc>
            </a:pPr>
            <a:r>
              <a:rPr lang="zh-CN" altLang="en-US" sz="2000" b="1" kern="0" dirty="0">
                <a:solidFill>
                  <a:prstClr val="black"/>
                </a:solidFill>
                <a:latin typeface="黑体" panose="02010609060101010101" pitchFamily="49" charset="-122"/>
                <a:ea typeface="黑体" panose="02010609060101010101" pitchFamily="49" charset="-122"/>
              </a:rPr>
              <a:t>教学环节</a:t>
            </a:r>
          </a:p>
        </p:txBody>
      </p:sp>
      <p:cxnSp>
        <p:nvCxnSpPr>
          <p:cNvPr id="13" name="直接箭头连接符 24"/>
          <p:cNvCxnSpPr/>
          <p:nvPr/>
        </p:nvCxnSpPr>
        <p:spPr>
          <a:xfrm flipV="1">
            <a:off x="7834284" y="1468712"/>
            <a:ext cx="267462" cy="6221"/>
          </a:xfrm>
          <a:prstGeom prst="straightConnector1">
            <a:avLst/>
          </a:prstGeom>
          <a:noFill/>
          <a:ln w="19050" cap="flat" cmpd="sng" algn="ctr">
            <a:solidFill>
              <a:srgbClr val="00B050"/>
            </a:solidFill>
            <a:prstDash val="solid"/>
            <a:tailEnd type="arrow"/>
          </a:ln>
          <a:effectLst/>
        </p:spPr>
      </p:cxnSp>
      <p:sp>
        <p:nvSpPr>
          <p:cNvPr id="14" name="矩形 23"/>
          <p:cNvSpPr/>
          <p:nvPr/>
        </p:nvSpPr>
        <p:spPr>
          <a:xfrm>
            <a:off x="2892755" y="1239971"/>
            <a:ext cx="2326520"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中国共产党的初心和使命是什么？</a:t>
            </a:r>
          </a:p>
        </p:txBody>
      </p:sp>
      <p:sp>
        <p:nvSpPr>
          <p:cNvPr id="18" name="TextBox 8"/>
          <p:cNvSpPr txBox="1"/>
          <p:nvPr/>
        </p:nvSpPr>
        <p:spPr>
          <a:xfrm>
            <a:off x="863347" y="1190915"/>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defPPr>
              <a:defRPr lang="zh-CN"/>
            </a:defPPr>
            <a:lvl1pPr algn="ctr">
              <a:lnSpc>
                <a:spcPts val="2135"/>
              </a:lnSpc>
              <a:defRPr sz="2000" b="1" kern="0">
                <a:solidFill>
                  <a:prstClr val="black"/>
                </a:solidFill>
                <a:latin typeface="黑体" panose="02010609060101010101" pitchFamily="49" charset="-122"/>
                <a:ea typeface="黑体" panose="02010609060101010101" pitchFamily="49" charset="-122"/>
              </a:defRPr>
            </a:lvl1pPr>
          </a:lstStyle>
          <a:p>
            <a:r>
              <a:rPr lang="zh-CN" altLang="en-US" dirty="0"/>
              <a:t>问题线索</a:t>
            </a:r>
          </a:p>
        </p:txBody>
      </p:sp>
      <p:sp>
        <p:nvSpPr>
          <p:cNvPr id="21" name="矩形 23"/>
          <p:cNvSpPr/>
          <p:nvPr/>
        </p:nvSpPr>
        <p:spPr>
          <a:xfrm>
            <a:off x="5576182" y="122688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rgbClr val="00B050"/>
                </a:solidFill>
                <a:latin typeface="黑体" panose="02010609060101010101" pitchFamily="49" charset="-122"/>
                <a:ea typeface="黑体" panose="02010609060101010101" pitchFamily="49" charset="-122"/>
              </a:rPr>
              <a:t>不同时期的党员如何践行初心？</a:t>
            </a:r>
          </a:p>
        </p:txBody>
      </p:sp>
      <p:sp>
        <p:nvSpPr>
          <p:cNvPr id="22" name="矩形 23"/>
          <p:cNvSpPr/>
          <p:nvPr/>
        </p:nvSpPr>
        <p:spPr>
          <a:xfrm>
            <a:off x="8135986" y="126563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践行初心的结果怎样？</a:t>
            </a:r>
          </a:p>
        </p:txBody>
      </p:sp>
      <p:grpSp>
        <p:nvGrpSpPr>
          <p:cNvPr id="27" name="组合 26"/>
          <p:cNvGrpSpPr/>
          <p:nvPr/>
        </p:nvGrpSpPr>
        <p:grpSpPr>
          <a:xfrm>
            <a:off x="454116" y="1718574"/>
            <a:ext cx="2027447" cy="1009178"/>
            <a:chOff x="832834" y="2028019"/>
            <a:chExt cx="1705709" cy="721145"/>
          </a:xfrm>
        </p:grpSpPr>
        <p:pic>
          <p:nvPicPr>
            <p:cNvPr id="28" name="图片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06670">
              <a:off x="887012" y="2028019"/>
              <a:ext cx="1517169" cy="58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文本框 28"/>
            <p:cNvSpPr txBox="1"/>
            <p:nvPr/>
          </p:nvSpPr>
          <p:spPr>
            <a:xfrm rot="20593060">
              <a:off x="832834" y="2102833"/>
              <a:ext cx="1705709" cy="646331"/>
            </a:xfrm>
            <a:prstGeom prst="rect">
              <a:avLst/>
            </a:prstGeom>
            <a:noFill/>
          </p:spPr>
          <p:txBody>
            <a:bodyPr wrap="square" rtlCol="0">
              <a:spAutoFit/>
            </a:bodyPr>
            <a:lstStyle/>
            <a:p>
              <a:pPr algn="ctr"/>
              <a:r>
                <a:rPr lang="zh-CN" altLang="en-US" dirty="0">
                  <a:latin typeface="黑体" panose="02010609060101010101" pitchFamily="49" charset="-122"/>
                  <a:ea typeface="黑体" panose="02010609060101010101" pitchFamily="49" charset="-122"/>
                </a:rPr>
                <a:t>文本</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图片资料</a:t>
              </a:r>
              <a:endParaRPr lang="en-US" altLang="zh-CN" dirty="0">
                <a:latin typeface="黑体" panose="02010609060101010101" pitchFamily="49" charset="-122"/>
                <a:ea typeface="黑体" panose="02010609060101010101" pitchFamily="49" charset="-122"/>
              </a:endParaRPr>
            </a:p>
            <a:p>
              <a:pPr algn="ctr"/>
              <a:r>
                <a:rPr lang="zh-CN" altLang="en-US" dirty="0">
                  <a:latin typeface="黑体" panose="02010609060101010101" pitchFamily="49" charset="-122"/>
                  <a:ea typeface="黑体" panose="02010609060101010101" pitchFamily="49" charset="-122"/>
                </a:rPr>
                <a:t>分享活动</a:t>
              </a:r>
            </a:p>
          </p:txBody>
        </p:sp>
      </p:grpSp>
      <p:sp>
        <p:nvSpPr>
          <p:cNvPr id="2" name="椭圆 1"/>
          <p:cNvSpPr/>
          <p:nvPr/>
        </p:nvSpPr>
        <p:spPr bwMode="auto">
          <a:xfrm>
            <a:off x="8728364" y="2888673"/>
            <a:ext cx="1257300" cy="1166395"/>
          </a:xfrm>
          <a:prstGeom prst="ellipse">
            <a:avLst/>
          </a:prstGeom>
          <a:noFill/>
          <a:ln w="28575"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3" name="矩形 13"/>
          <p:cNvSpPr/>
          <p:nvPr/>
        </p:nvSpPr>
        <p:spPr bwMode="auto">
          <a:xfrm>
            <a:off x="3068957"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说一说  知初心</a:t>
            </a:r>
          </a:p>
        </p:txBody>
      </p:sp>
      <p:sp>
        <p:nvSpPr>
          <p:cNvPr id="30" name="矩形 13"/>
          <p:cNvSpPr/>
          <p:nvPr/>
        </p:nvSpPr>
        <p:spPr bwMode="auto">
          <a:xfrm>
            <a:off x="5629460" y="733890"/>
            <a:ext cx="2050348" cy="361569"/>
          </a:xfrm>
          <a:prstGeom prst="rect">
            <a:avLst/>
          </a:prstGeom>
          <a:solidFill>
            <a:srgbClr val="FFC000"/>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eaLnBrk="1" hangingPunct="1">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读一读  亮初心</a:t>
            </a:r>
          </a:p>
        </p:txBody>
      </p:sp>
      <p:sp>
        <p:nvSpPr>
          <p:cNvPr id="31" name="矩形 13"/>
          <p:cNvSpPr/>
          <p:nvPr/>
        </p:nvSpPr>
        <p:spPr bwMode="auto">
          <a:xfrm>
            <a:off x="8154795"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析一析  心连心</a:t>
            </a:r>
          </a:p>
        </p:txBody>
      </p:sp>
      <p:grpSp>
        <p:nvGrpSpPr>
          <p:cNvPr id="32" name="组合 31"/>
          <p:cNvGrpSpPr/>
          <p:nvPr/>
        </p:nvGrpSpPr>
        <p:grpSpPr>
          <a:xfrm>
            <a:off x="1024255" y="5274377"/>
            <a:ext cx="10640377" cy="1527529"/>
            <a:chOff x="1024255" y="5274377"/>
            <a:chExt cx="10640377" cy="1527529"/>
          </a:xfrm>
        </p:grpSpPr>
        <p:sp>
          <p:nvSpPr>
            <p:cNvPr id="33" name="矩形 32"/>
            <p:cNvSpPr/>
            <p:nvPr/>
          </p:nvSpPr>
          <p:spPr>
            <a:xfrm>
              <a:off x="1024255" y="5733211"/>
              <a:ext cx="10340446" cy="1068695"/>
            </a:xfrm>
            <a:prstGeom prst="rect">
              <a:avLst/>
            </a:prstGeom>
            <a:solidFill>
              <a:srgbClr val="FFFFFF"/>
            </a:solidFill>
            <a:ln w="38100"/>
          </p:spPr>
          <p:style>
            <a:lnRef idx="1">
              <a:schemeClr val="accent1"/>
            </a:lnRef>
            <a:fillRef idx="3">
              <a:schemeClr val="accent1"/>
            </a:fillRef>
            <a:effectRef idx="2">
              <a:schemeClr val="accent1"/>
            </a:effectRef>
            <a:fontRef idx="minor">
              <a:schemeClr val="lt1"/>
            </a:fontRef>
          </p:style>
          <p:txBody>
            <a:bodyPr anchor="ctr"/>
            <a:lstStyle/>
            <a:p>
              <a:pPr>
                <a:defRPr/>
              </a:pPr>
              <a:r>
                <a:rPr lang="zh-CN" altLang="en-US" sz="2000" dirty="0">
                  <a:solidFill>
                    <a:schemeClr val="tx1"/>
                  </a:solidFill>
                  <a:latin typeface="黑体" panose="02010609060101010101" pitchFamily="49" charset="-122"/>
                  <a:ea typeface="黑体" panose="02010609060101010101" pitchFamily="49" charset="-122"/>
                </a:rPr>
                <a:t>设计意图：</a:t>
              </a:r>
              <a:endParaRPr lang="en-US" altLang="zh-CN" sz="2000" dirty="0">
                <a:solidFill>
                  <a:schemeClr val="tx1"/>
                </a:solidFill>
                <a:latin typeface="黑体" panose="02010609060101010101" pitchFamily="49" charset="-122"/>
                <a:ea typeface="黑体" panose="02010609060101010101" pitchFamily="49" charset="-122"/>
              </a:endParaRPr>
            </a:p>
            <a:p>
              <a:pPr algn="just">
                <a:defRPr/>
              </a:pPr>
              <a:r>
                <a:rPr lang="zh-CN" altLang="en-US" sz="2000" dirty="0">
                  <a:solidFill>
                    <a:schemeClr val="tx1"/>
                  </a:solidFill>
                  <a:latin typeface="黑体" panose="02010609060101010101" pitchFamily="49" charset="-122"/>
                  <a:ea typeface="黑体" panose="02010609060101010101" pitchFamily="49" charset="-122"/>
                </a:rPr>
                <a:t>    了解不同历史时期涌现出的优秀党员、模范人物的事迹，了解他们身上的优秀品质，从而产生敬仰之情。</a:t>
              </a:r>
            </a:p>
          </p:txBody>
        </p:sp>
        <p:pic>
          <p:nvPicPr>
            <p:cNvPr id="34" name="图片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70857" y="5274377"/>
              <a:ext cx="9937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9036285" y="2768886"/>
            <a:ext cx="2707291" cy="1107996"/>
          </a:xfrm>
          <a:prstGeom prst="rect">
            <a:avLst/>
          </a:prstGeom>
          <a:noFill/>
        </p:spPr>
        <p:txBody>
          <a:bodyPr wrap="square">
            <a:spAutoFit/>
          </a:bodyPr>
          <a:lstStyle/>
          <a:p>
            <a:pPr marL="342900" indent="-342900">
              <a:buFont typeface="Wingdings" panose="05000000000000000000" pitchFamily="2" charset="2"/>
              <a:buChar char="Ø"/>
            </a:pPr>
            <a:r>
              <a:rPr lang="zh-CN" altLang="en-US" sz="2200" dirty="0">
                <a:latin typeface="黑体" panose="02010609060101010101" pitchFamily="49" charset="-122"/>
                <a:ea typeface="黑体" panose="02010609060101010101" pitchFamily="49" charset="-122"/>
              </a:rPr>
              <a:t>追问：我们可以向雷锋同志学什么？</a:t>
            </a:r>
          </a:p>
        </p:txBody>
      </p:sp>
      <p:pic>
        <p:nvPicPr>
          <p:cNvPr id="2" name="图片 1"/>
          <p:cNvPicPr>
            <a:picLocks noChangeAspect="1"/>
          </p:cNvPicPr>
          <p:nvPr/>
        </p:nvPicPr>
        <p:blipFill rotWithShape="1">
          <a:blip r:embed="rId3" cstate="print"/>
          <a:srcRect t="4106"/>
          <a:stretch>
            <a:fillRect/>
          </a:stretch>
        </p:blipFill>
        <p:spPr>
          <a:xfrm>
            <a:off x="1573902" y="1835492"/>
            <a:ext cx="1916352" cy="1494244"/>
          </a:xfrm>
          <a:prstGeom prst="rect">
            <a:avLst/>
          </a:prstGeom>
        </p:spPr>
      </p:pic>
      <p:sp>
        <p:nvSpPr>
          <p:cNvPr id="9" name="文本框 8"/>
          <p:cNvSpPr txBox="1"/>
          <p:nvPr/>
        </p:nvSpPr>
        <p:spPr>
          <a:xfrm>
            <a:off x="1389533" y="3317573"/>
            <a:ext cx="2048402" cy="369332"/>
          </a:xfrm>
          <a:prstGeom prst="rect">
            <a:avLst/>
          </a:prstGeom>
          <a:noFill/>
        </p:spPr>
        <p:txBody>
          <a:bodyPr wrap="square">
            <a:spAutoFit/>
          </a:bodyPr>
          <a:lstStyle/>
          <a:p>
            <a:r>
              <a:rPr lang="zh-CN" altLang="en-US" b="0" i="0" dirty="0">
                <a:solidFill>
                  <a:srgbClr val="333333"/>
                </a:solidFill>
                <a:effectLst/>
                <a:latin typeface="黑体" panose="02010609060101010101" pitchFamily="49" charset="-122"/>
                <a:ea typeface="黑体" panose="02010609060101010101" pitchFamily="49" charset="-122"/>
              </a:rPr>
              <a:t>改制汽车节油装置</a:t>
            </a:r>
            <a:endParaRPr lang="zh-CN" altLang="en-US" dirty="0">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rotWithShape="1">
          <a:blip r:embed="rId4" cstate="print"/>
          <a:srcRect t="7209" b="17096"/>
          <a:stretch>
            <a:fillRect/>
          </a:stretch>
        </p:blipFill>
        <p:spPr>
          <a:xfrm>
            <a:off x="4179647" y="1835492"/>
            <a:ext cx="1916353" cy="1494244"/>
          </a:xfrm>
          <a:prstGeom prst="rect">
            <a:avLst/>
          </a:prstGeom>
        </p:spPr>
      </p:pic>
      <p:sp>
        <p:nvSpPr>
          <p:cNvPr id="17" name="文本框 16"/>
          <p:cNvSpPr txBox="1"/>
          <p:nvPr/>
        </p:nvSpPr>
        <p:spPr>
          <a:xfrm>
            <a:off x="4115517" y="3317573"/>
            <a:ext cx="1807923" cy="369332"/>
          </a:xfrm>
          <a:prstGeom prst="rect">
            <a:avLst/>
          </a:prstGeom>
          <a:noFill/>
        </p:spPr>
        <p:txBody>
          <a:bodyPr wrap="square">
            <a:spAutoFit/>
          </a:bodyPr>
          <a:lstStyle/>
          <a:p>
            <a:r>
              <a:rPr lang="zh-CN" altLang="en-US" dirty="0">
                <a:solidFill>
                  <a:srgbClr val="333333"/>
                </a:solidFill>
                <a:latin typeface="黑体" panose="02010609060101010101" pitchFamily="49" charset="-122"/>
                <a:ea typeface="黑体" panose="02010609060101010101" pitchFamily="49" charset="-122"/>
              </a:rPr>
              <a:t>打扫车上的水泥</a:t>
            </a:r>
          </a:p>
        </p:txBody>
      </p:sp>
      <p:sp>
        <p:nvSpPr>
          <p:cNvPr id="18" name="文本框 17"/>
          <p:cNvSpPr txBox="1"/>
          <p:nvPr/>
        </p:nvSpPr>
        <p:spPr>
          <a:xfrm>
            <a:off x="6424981" y="3317573"/>
            <a:ext cx="2707291" cy="369332"/>
          </a:xfrm>
          <a:prstGeom prst="rect">
            <a:avLst/>
          </a:prstGeom>
          <a:noFill/>
        </p:spPr>
        <p:txBody>
          <a:bodyPr wrap="square">
            <a:spAutoFit/>
          </a:bodyPr>
          <a:lstStyle/>
          <a:p>
            <a:r>
              <a:rPr lang="zh-CN" altLang="en-US" dirty="0">
                <a:solidFill>
                  <a:srgbClr val="333333"/>
                </a:solidFill>
                <a:latin typeface="黑体" panose="02010609060101010101" pitchFamily="49" charset="-122"/>
                <a:ea typeface="黑体" panose="02010609060101010101" pitchFamily="49" charset="-122"/>
              </a:rPr>
              <a:t>把老大娘送到儿子家门口</a:t>
            </a:r>
          </a:p>
        </p:txBody>
      </p:sp>
      <p:pic>
        <p:nvPicPr>
          <p:cNvPr id="10" name="图片 9"/>
          <p:cNvPicPr>
            <a:picLocks noChangeAspect="1"/>
          </p:cNvPicPr>
          <p:nvPr/>
        </p:nvPicPr>
        <p:blipFill rotWithShape="1">
          <a:blip r:embed="rId5" cstate="print"/>
          <a:srcRect l="18052" t="1727" r="1165" b="2272"/>
          <a:stretch>
            <a:fillRect/>
          </a:stretch>
        </p:blipFill>
        <p:spPr>
          <a:xfrm>
            <a:off x="6837210" y="1808198"/>
            <a:ext cx="1916353" cy="1492865"/>
          </a:xfrm>
          <a:prstGeom prst="rect">
            <a:avLst/>
          </a:prstGeom>
        </p:spPr>
      </p:pic>
      <p:pic>
        <p:nvPicPr>
          <p:cNvPr id="12" name="图片 11"/>
          <p:cNvPicPr>
            <a:picLocks noChangeAspect="1"/>
          </p:cNvPicPr>
          <p:nvPr/>
        </p:nvPicPr>
        <p:blipFill>
          <a:blip r:embed="rId6" cstate="print"/>
          <a:stretch>
            <a:fillRect/>
          </a:stretch>
        </p:blipFill>
        <p:spPr>
          <a:xfrm>
            <a:off x="6743218" y="3872155"/>
            <a:ext cx="2068477" cy="1438101"/>
          </a:xfrm>
          <a:prstGeom prst="rect">
            <a:avLst/>
          </a:prstGeom>
        </p:spPr>
      </p:pic>
      <p:sp>
        <p:nvSpPr>
          <p:cNvPr id="21" name="文本框 20"/>
          <p:cNvSpPr txBox="1"/>
          <p:nvPr/>
        </p:nvSpPr>
        <p:spPr>
          <a:xfrm>
            <a:off x="6611766" y="5321016"/>
            <a:ext cx="2093249" cy="369332"/>
          </a:xfrm>
          <a:prstGeom prst="rect">
            <a:avLst/>
          </a:prstGeom>
          <a:noFill/>
        </p:spPr>
        <p:txBody>
          <a:bodyPr wrap="square">
            <a:spAutoFit/>
          </a:bodyPr>
          <a:lstStyle/>
          <a:p>
            <a:r>
              <a:rPr lang="zh-CN" altLang="en-US" dirty="0">
                <a:solidFill>
                  <a:srgbClr val="333333"/>
                </a:solidFill>
                <a:latin typeface="黑体" panose="02010609060101010101" pitchFamily="49" charset="-122"/>
                <a:ea typeface="黑体" panose="02010609060101010101" pitchFamily="49" charset="-122"/>
              </a:rPr>
              <a:t>辅导孩子们做功课</a:t>
            </a:r>
          </a:p>
        </p:txBody>
      </p:sp>
      <p:pic>
        <p:nvPicPr>
          <p:cNvPr id="14" name="图片 13"/>
          <p:cNvPicPr>
            <a:picLocks noChangeAspect="1"/>
          </p:cNvPicPr>
          <p:nvPr/>
        </p:nvPicPr>
        <p:blipFill>
          <a:blip r:embed="rId7" cstate="print"/>
          <a:stretch>
            <a:fillRect/>
          </a:stretch>
        </p:blipFill>
        <p:spPr>
          <a:xfrm>
            <a:off x="1603136" y="3842351"/>
            <a:ext cx="1916352" cy="1533691"/>
          </a:xfrm>
          <a:prstGeom prst="rect">
            <a:avLst/>
          </a:prstGeom>
        </p:spPr>
      </p:pic>
      <p:sp>
        <p:nvSpPr>
          <p:cNvPr id="24" name="文本框 23"/>
          <p:cNvSpPr txBox="1"/>
          <p:nvPr/>
        </p:nvSpPr>
        <p:spPr>
          <a:xfrm>
            <a:off x="1416845" y="5362652"/>
            <a:ext cx="2048402" cy="369332"/>
          </a:xfrm>
          <a:prstGeom prst="rect">
            <a:avLst/>
          </a:prstGeom>
          <a:noFill/>
        </p:spPr>
        <p:txBody>
          <a:bodyPr wrap="square">
            <a:spAutoFit/>
          </a:bodyPr>
          <a:lstStyle/>
          <a:p>
            <a:pPr algn="ctr"/>
            <a:r>
              <a:rPr lang="zh-CN" altLang="en-US" dirty="0">
                <a:solidFill>
                  <a:srgbClr val="333333"/>
                </a:solidFill>
                <a:latin typeface="黑体" panose="02010609060101010101" pitchFamily="49" charset="-122"/>
                <a:ea typeface="黑体" panose="02010609060101010101" pitchFamily="49" charset="-122"/>
              </a:rPr>
              <a:t>辅导战友学习</a:t>
            </a:r>
          </a:p>
        </p:txBody>
      </p:sp>
      <p:pic>
        <p:nvPicPr>
          <p:cNvPr id="15" name="图片 14"/>
          <p:cNvPicPr>
            <a:picLocks noChangeAspect="1"/>
          </p:cNvPicPr>
          <p:nvPr/>
        </p:nvPicPr>
        <p:blipFill rotWithShape="1">
          <a:blip r:embed="rId8" cstate="print"/>
          <a:srcRect l="29294" t="22058" r="9650" b="14599"/>
          <a:stretch>
            <a:fillRect/>
          </a:stretch>
        </p:blipFill>
        <p:spPr>
          <a:xfrm>
            <a:off x="4073929" y="3880732"/>
            <a:ext cx="2022725" cy="1471276"/>
          </a:xfrm>
          <a:prstGeom prst="rect">
            <a:avLst/>
          </a:prstGeom>
        </p:spPr>
      </p:pic>
      <p:sp>
        <p:nvSpPr>
          <p:cNvPr id="25" name="文本框 24"/>
          <p:cNvSpPr txBox="1"/>
          <p:nvPr/>
        </p:nvSpPr>
        <p:spPr>
          <a:xfrm>
            <a:off x="3904055" y="5362652"/>
            <a:ext cx="2048402" cy="369332"/>
          </a:xfrm>
          <a:prstGeom prst="rect">
            <a:avLst/>
          </a:prstGeom>
          <a:noFill/>
        </p:spPr>
        <p:txBody>
          <a:bodyPr wrap="square">
            <a:spAutoFit/>
          </a:bodyPr>
          <a:lstStyle/>
          <a:p>
            <a:pPr algn="ctr"/>
            <a:r>
              <a:rPr lang="zh-CN" altLang="en-US" dirty="0">
                <a:solidFill>
                  <a:srgbClr val="333333"/>
                </a:solidFill>
                <a:latin typeface="黑体" panose="02010609060101010101" pitchFamily="49" charset="-122"/>
                <a:ea typeface="黑体" panose="02010609060101010101" pitchFamily="49" charset="-122"/>
              </a:rPr>
              <a:t>雨夜送大嫂</a:t>
            </a:r>
          </a:p>
        </p:txBody>
      </p:sp>
      <p:sp>
        <p:nvSpPr>
          <p:cNvPr id="19" name="文本框 9"/>
          <p:cNvSpPr/>
          <p:nvPr/>
        </p:nvSpPr>
        <p:spPr>
          <a:xfrm>
            <a:off x="265113" y="69850"/>
            <a:ext cx="3254375" cy="578882"/>
          </a:xfrm>
          <a:prstGeom prst="roundRect">
            <a:avLst/>
          </a:prstGeom>
        </p:spPr>
        <p:style>
          <a:lnRef idx="1">
            <a:schemeClr val="accent2"/>
          </a:lnRef>
          <a:fillRef idx="3">
            <a:schemeClr val="accent2"/>
          </a:fillRef>
          <a:effectRef idx="2">
            <a:schemeClr val="accent2"/>
          </a:effectRef>
          <a:fontRef idx="minor">
            <a:schemeClr val="lt1"/>
          </a:fontRef>
        </p:style>
        <p:txBody>
          <a:bodyPr>
            <a:spAutoFit/>
          </a:bodyPr>
          <a:lstStyle/>
          <a:p>
            <a:pPr>
              <a:buFont typeface="Arial" panose="020B0604020202020204" pitchFamily="34" charset="0"/>
              <a:buNone/>
            </a:pP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六</a:t>
            </a: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教学过程</a:t>
            </a:r>
            <a:endPar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endParaRPr>
          </a:p>
        </p:txBody>
      </p:sp>
      <p:cxnSp>
        <p:nvCxnSpPr>
          <p:cNvPr id="22" name="直接箭头连接符 24"/>
          <p:cNvCxnSpPr/>
          <p:nvPr/>
        </p:nvCxnSpPr>
        <p:spPr>
          <a:xfrm flipV="1">
            <a:off x="5308720" y="1443047"/>
            <a:ext cx="267462" cy="6221"/>
          </a:xfrm>
          <a:prstGeom prst="straightConnector1">
            <a:avLst/>
          </a:prstGeom>
          <a:noFill/>
          <a:ln w="19050" cap="flat" cmpd="sng" algn="ctr">
            <a:solidFill>
              <a:srgbClr val="00B050"/>
            </a:solidFill>
            <a:prstDash val="solid"/>
            <a:tailEnd type="arrow"/>
          </a:ln>
          <a:effectLst/>
        </p:spPr>
      </p:cxnSp>
      <p:sp>
        <p:nvSpPr>
          <p:cNvPr id="23" name="TextBox 8"/>
          <p:cNvSpPr txBox="1"/>
          <p:nvPr/>
        </p:nvSpPr>
        <p:spPr>
          <a:xfrm>
            <a:off x="863347" y="733890"/>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p>
            <a:pPr algn="ctr">
              <a:lnSpc>
                <a:spcPts val="2135"/>
              </a:lnSpc>
            </a:pPr>
            <a:r>
              <a:rPr lang="zh-CN" altLang="en-US" sz="2000" b="1" kern="0" dirty="0">
                <a:solidFill>
                  <a:prstClr val="black"/>
                </a:solidFill>
                <a:latin typeface="黑体" panose="02010609060101010101" pitchFamily="49" charset="-122"/>
                <a:ea typeface="黑体" panose="02010609060101010101" pitchFamily="49" charset="-122"/>
              </a:rPr>
              <a:t>教学环节</a:t>
            </a:r>
          </a:p>
        </p:txBody>
      </p:sp>
      <p:cxnSp>
        <p:nvCxnSpPr>
          <p:cNvPr id="28" name="直接箭头连接符 24"/>
          <p:cNvCxnSpPr/>
          <p:nvPr/>
        </p:nvCxnSpPr>
        <p:spPr>
          <a:xfrm flipV="1">
            <a:off x="7834284" y="1468712"/>
            <a:ext cx="267462" cy="6221"/>
          </a:xfrm>
          <a:prstGeom prst="straightConnector1">
            <a:avLst/>
          </a:prstGeom>
          <a:noFill/>
          <a:ln w="19050" cap="flat" cmpd="sng" algn="ctr">
            <a:solidFill>
              <a:srgbClr val="00B050"/>
            </a:solidFill>
            <a:prstDash val="solid"/>
            <a:tailEnd type="arrow"/>
          </a:ln>
          <a:effectLst/>
        </p:spPr>
      </p:cxnSp>
      <p:sp>
        <p:nvSpPr>
          <p:cNvPr id="29" name="矩形 23"/>
          <p:cNvSpPr/>
          <p:nvPr/>
        </p:nvSpPr>
        <p:spPr>
          <a:xfrm>
            <a:off x="2892755" y="1239971"/>
            <a:ext cx="2326520"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中国共产党的初心和使命是什么？</a:t>
            </a:r>
          </a:p>
        </p:txBody>
      </p:sp>
      <p:sp>
        <p:nvSpPr>
          <p:cNvPr id="32" name="TextBox 8"/>
          <p:cNvSpPr txBox="1"/>
          <p:nvPr/>
        </p:nvSpPr>
        <p:spPr>
          <a:xfrm>
            <a:off x="863347" y="1190915"/>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defPPr>
              <a:defRPr lang="zh-CN"/>
            </a:defPPr>
            <a:lvl1pPr algn="ctr">
              <a:lnSpc>
                <a:spcPts val="2135"/>
              </a:lnSpc>
              <a:defRPr sz="2000" b="1" kern="0">
                <a:solidFill>
                  <a:prstClr val="black"/>
                </a:solidFill>
                <a:latin typeface="黑体" panose="02010609060101010101" pitchFamily="49" charset="-122"/>
                <a:ea typeface="黑体" panose="02010609060101010101" pitchFamily="49" charset="-122"/>
              </a:defRPr>
            </a:lvl1pPr>
          </a:lstStyle>
          <a:p>
            <a:r>
              <a:rPr lang="zh-CN" altLang="en-US" dirty="0"/>
              <a:t>问题线索</a:t>
            </a:r>
          </a:p>
        </p:txBody>
      </p:sp>
      <p:sp>
        <p:nvSpPr>
          <p:cNvPr id="35" name="矩形 23"/>
          <p:cNvSpPr/>
          <p:nvPr/>
        </p:nvSpPr>
        <p:spPr>
          <a:xfrm>
            <a:off x="5576182" y="122688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rgbClr val="00B050"/>
                </a:solidFill>
                <a:latin typeface="黑体" panose="02010609060101010101" pitchFamily="49" charset="-122"/>
                <a:ea typeface="黑体" panose="02010609060101010101" pitchFamily="49" charset="-122"/>
              </a:rPr>
              <a:t>不同时期的党员如何践行初心？</a:t>
            </a:r>
          </a:p>
        </p:txBody>
      </p:sp>
      <p:sp>
        <p:nvSpPr>
          <p:cNvPr id="36" name="矩形 23"/>
          <p:cNvSpPr/>
          <p:nvPr/>
        </p:nvSpPr>
        <p:spPr>
          <a:xfrm>
            <a:off x="8135986" y="126563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践行初心的结果怎样？</a:t>
            </a:r>
          </a:p>
        </p:txBody>
      </p:sp>
      <p:grpSp>
        <p:nvGrpSpPr>
          <p:cNvPr id="45" name="组合 44"/>
          <p:cNvGrpSpPr/>
          <p:nvPr/>
        </p:nvGrpSpPr>
        <p:grpSpPr>
          <a:xfrm>
            <a:off x="503467" y="1916882"/>
            <a:ext cx="1517169" cy="646331"/>
            <a:chOff x="887012" y="1988857"/>
            <a:chExt cx="1517169" cy="646331"/>
          </a:xfrm>
        </p:grpSpPr>
        <p:pic>
          <p:nvPicPr>
            <p:cNvPr id="46" name="图片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806670">
              <a:off x="887012" y="2028019"/>
              <a:ext cx="1517169" cy="58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文本框 46"/>
            <p:cNvSpPr txBox="1"/>
            <p:nvPr/>
          </p:nvSpPr>
          <p:spPr>
            <a:xfrm rot="20593060">
              <a:off x="1089001" y="1988857"/>
              <a:ext cx="1113190" cy="646331"/>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图片资料</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分享活动</a:t>
              </a:r>
            </a:p>
          </p:txBody>
        </p:sp>
      </p:grpSp>
      <p:sp>
        <p:nvSpPr>
          <p:cNvPr id="37" name="矩形 13"/>
          <p:cNvSpPr/>
          <p:nvPr/>
        </p:nvSpPr>
        <p:spPr bwMode="auto">
          <a:xfrm>
            <a:off x="3068957"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说一说  知初心</a:t>
            </a:r>
          </a:p>
        </p:txBody>
      </p:sp>
      <p:sp>
        <p:nvSpPr>
          <p:cNvPr id="38" name="矩形 13"/>
          <p:cNvSpPr/>
          <p:nvPr/>
        </p:nvSpPr>
        <p:spPr bwMode="auto">
          <a:xfrm>
            <a:off x="5629460" y="733890"/>
            <a:ext cx="2050348" cy="361569"/>
          </a:xfrm>
          <a:prstGeom prst="rect">
            <a:avLst/>
          </a:prstGeom>
          <a:solidFill>
            <a:srgbClr val="FFC000"/>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eaLnBrk="1" hangingPunct="1">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读一读  亮初心</a:t>
            </a:r>
          </a:p>
        </p:txBody>
      </p:sp>
      <p:sp>
        <p:nvSpPr>
          <p:cNvPr id="39" name="矩形 13"/>
          <p:cNvSpPr/>
          <p:nvPr/>
        </p:nvSpPr>
        <p:spPr bwMode="auto">
          <a:xfrm>
            <a:off x="8154795"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析一析  心连心</a:t>
            </a:r>
          </a:p>
        </p:txBody>
      </p:sp>
      <p:grpSp>
        <p:nvGrpSpPr>
          <p:cNvPr id="40" name="组合 39"/>
          <p:cNvGrpSpPr/>
          <p:nvPr/>
        </p:nvGrpSpPr>
        <p:grpSpPr>
          <a:xfrm>
            <a:off x="1024255" y="5274377"/>
            <a:ext cx="10640377" cy="1527529"/>
            <a:chOff x="1024255" y="5274377"/>
            <a:chExt cx="10640377" cy="1527529"/>
          </a:xfrm>
        </p:grpSpPr>
        <p:sp>
          <p:nvSpPr>
            <p:cNvPr id="41" name="矩形 40"/>
            <p:cNvSpPr/>
            <p:nvPr/>
          </p:nvSpPr>
          <p:spPr>
            <a:xfrm>
              <a:off x="1024255" y="5733211"/>
              <a:ext cx="10340446" cy="1068695"/>
            </a:xfrm>
            <a:prstGeom prst="rect">
              <a:avLst/>
            </a:prstGeom>
            <a:solidFill>
              <a:srgbClr val="FFFFFF"/>
            </a:solidFill>
            <a:ln w="38100"/>
          </p:spPr>
          <p:style>
            <a:lnRef idx="1">
              <a:schemeClr val="accent1"/>
            </a:lnRef>
            <a:fillRef idx="3">
              <a:schemeClr val="accent1"/>
            </a:fillRef>
            <a:effectRef idx="2">
              <a:schemeClr val="accent1"/>
            </a:effectRef>
            <a:fontRef idx="minor">
              <a:schemeClr val="lt1"/>
            </a:fontRef>
          </p:style>
          <p:txBody>
            <a:bodyPr anchor="ctr"/>
            <a:lstStyle/>
            <a:p>
              <a:pPr>
                <a:defRPr/>
              </a:pPr>
              <a:r>
                <a:rPr lang="zh-CN" altLang="en-US" sz="2000" dirty="0">
                  <a:solidFill>
                    <a:schemeClr val="tx1"/>
                  </a:solidFill>
                  <a:latin typeface="黑体" panose="02010609060101010101" pitchFamily="49" charset="-122"/>
                  <a:ea typeface="黑体" panose="02010609060101010101" pitchFamily="49" charset="-122"/>
                </a:rPr>
                <a:t>设计意图：</a:t>
              </a:r>
              <a:endParaRPr lang="en-US" altLang="zh-CN" sz="2000" dirty="0">
                <a:solidFill>
                  <a:schemeClr val="tx1"/>
                </a:solidFill>
                <a:latin typeface="黑体" panose="02010609060101010101" pitchFamily="49" charset="-122"/>
                <a:ea typeface="黑体" panose="02010609060101010101" pitchFamily="49" charset="-122"/>
              </a:endParaRPr>
            </a:p>
            <a:p>
              <a:pPr algn="just">
                <a:defRPr/>
              </a:pPr>
              <a:r>
                <a:rPr lang="zh-CN" altLang="en-US" sz="2000" dirty="0">
                  <a:solidFill>
                    <a:schemeClr val="tx1"/>
                  </a:solidFill>
                  <a:latin typeface="黑体" panose="02010609060101010101" pitchFamily="49" charset="-122"/>
                  <a:ea typeface="黑体" panose="02010609060101010101" pitchFamily="49" charset="-122"/>
                </a:rPr>
                <a:t>    了解不同历史时期涌现出的优秀党员、模范人物的事迹，了解他们身上的优秀品质，从而产生敬仰之情。</a:t>
              </a:r>
            </a:p>
          </p:txBody>
        </p:sp>
        <p:pic>
          <p:nvPicPr>
            <p:cNvPr id="42" name="图片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70857" y="5274377"/>
              <a:ext cx="9937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8532463" y="3266770"/>
            <a:ext cx="3076143" cy="769441"/>
          </a:xfrm>
          <a:prstGeom prst="rect">
            <a:avLst/>
          </a:prstGeom>
          <a:noFill/>
        </p:spPr>
        <p:txBody>
          <a:bodyPr wrap="square">
            <a:spAutoFit/>
          </a:bodyPr>
          <a:lstStyle/>
          <a:p>
            <a:pPr marL="342900" indent="-342900">
              <a:buFont typeface="Wingdings" panose="05000000000000000000" pitchFamily="2" charset="2"/>
              <a:buChar char="Ø"/>
            </a:pPr>
            <a:r>
              <a:rPr lang="zh-CN" altLang="en-US" sz="2200" dirty="0">
                <a:latin typeface="黑体" panose="02010609060101010101" pitchFamily="49" charset="-122"/>
                <a:ea typeface="黑体" panose="02010609060101010101" pitchFamily="49" charset="-122"/>
              </a:rPr>
              <a:t>追问：为什么称他们为“抗疫英雄”？</a:t>
            </a:r>
          </a:p>
        </p:txBody>
      </p:sp>
      <p:pic>
        <p:nvPicPr>
          <p:cNvPr id="2" name="图片 1"/>
          <p:cNvPicPr>
            <a:picLocks noChangeAspect="1"/>
          </p:cNvPicPr>
          <p:nvPr/>
        </p:nvPicPr>
        <p:blipFill>
          <a:blip r:embed="rId3" cstate="print"/>
          <a:stretch>
            <a:fillRect/>
          </a:stretch>
        </p:blipFill>
        <p:spPr>
          <a:xfrm>
            <a:off x="1609688" y="2120915"/>
            <a:ext cx="3796214" cy="3250657"/>
          </a:xfrm>
          <a:prstGeom prst="rect">
            <a:avLst/>
          </a:prstGeom>
        </p:spPr>
      </p:pic>
      <p:pic>
        <p:nvPicPr>
          <p:cNvPr id="8" name="图片 29"/>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771772" y="2120916"/>
            <a:ext cx="2445239" cy="334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p:nvPr/>
        </p:nvSpPr>
        <p:spPr>
          <a:xfrm>
            <a:off x="1745863" y="5330725"/>
            <a:ext cx="3619299" cy="369332"/>
          </a:xfrm>
          <a:prstGeom prst="rect">
            <a:avLst/>
          </a:prstGeom>
          <a:noFill/>
        </p:spPr>
        <p:txBody>
          <a:bodyPr wrap="square">
            <a:spAutoFit/>
          </a:bodyPr>
          <a:lstStyle/>
          <a:p>
            <a:pPr algn="ctr"/>
            <a:r>
              <a:rPr lang="zh-CN" altLang="en-US" dirty="0">
                <a:solidFill>
                  <a:srgbClr val="333333"/>
                </a:solidFill>
                <a:latin typeface="黑体" panose="02010609060101010101" pitchFamily="49" charset="-122"/>
                <a:ea typeface="黑体" panose="02010609060101010101" pitchFamily="49" charset="-122"/>
              </a:rPr>
              <a:t>学生作品</a:t>
            </a:r>
            <a:r>
              <a:rPr lang="en-US" altLang="zh-CN" dirty="0">
                <a:solidFill>
                  <a:srgbClr val="333333"/>
                </a:solidFill>
                <a:latin typeface="黑体" panose="02010609060101010101" pitchFamily="49" charset="-122"/>
                <a:ea typeface="黑体" panose="02010609060101010101" pitchFamily="49" charset="-122"/>
              </a:rPr>
              <a:t>--</a:t>
            </a:r>
            <a:r>
              <a:rPr lang="zh-CN" altLang="en-US" dirty="0">
                <a:solidFill>
                  <a:srgbClr val="333333"/>
                </a:solidFill>
                <a:latin typeface="黑体" panose="02010609060101010101" pitchFamily="49" charset="-122"/>
                <a:ea typeface="黑体" panose="02010609060101010101" pitchFamily="49" charset="-122"/>
              </a:rPr>
              <a:t>我眼中的抗疫英雄</a:t>
            </a:r>
          </a:p>
        </p:txBody>
      </p:sp>
      <p:sp>
        <p:nvSpPr>
          <p:cNvPr id="11" name="文本框 9"/>
          <p:cNvSpPr/>
          <p:nvPr/>
        </p:nvSpPr>
        <p:spPr>
          <a:xfrm>
            <a:off x="265113" y="69850"/>
            <a:ext cx="3254375" cy="578882"/>
          </a:xfrm>
          <a:prstGeom prst="roundRect">
            <a:avLst/>
          </a:prstGeom>
        </p:spPr>
        <p:style>
          <a:lnRef idx="1">
            <a:schemeClr val="accent2"/>
          </a:lnRef>
          <a:fillRef idx="3">
            <a:schemeClr val="accent2"/>
          </a:fillRef>
          <a:effectRef idx="2">
            <a:schemeClr val="accent2"/>
          </a:effectRef>
          <a:fontRef idx="minor">
            <a:schemeClr val="lt1"/>
          </a:fontRef>
        </p:style>
        <p:txBody>
          <a:bodyPr>
            <a:spAutoFit/>
          </a:bodyPr>
          <a:lstStyle/>
          <a:p>
            <a:pPr>
              <a:buFont typeface="Arial" panose="020B0604020202020204" pitchFamily="34" charset="0"/>
              <a:buNone/>
            </a:pP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六</a:t>
            </a: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教学过程</a:t>
            </a:r>
            <a:endPar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endParaRPr>
          </a:p>
        </p:txBody>
      </p:sp>
      <p:cxnSp>
        <p:nvCxnSpPr>
          <p:cNvPr id="28" name="直接箭头连接符 24"/>
          <p:cNvCxnSpPr/>
          <p:nvPr/>
        </p:nvCxnSpPr>
        <p:spPr>
          <a:xfrm flipV="1">
            <a:off x="5308720" y="1443047"/>
            <a:ext cx="267462" cy="6221"/>
          </a:xfrm>
          <a:prstGeom prst="straightConnector1">
            <a:avLst/>
          </a:prstGeom>
          <a:noFill/>
          <a:ln w="19050" cap="flat" cmpd="sng" algn="ctr">
            <a:solidFill>
              <a:srgbClr val="00B050"/>
            </a:solidFill>
            <a:prstDash val="solid"/>
            <a:tailEnd type="arrow"/>
          </a:ln>
          <a:effectLst/>
        </p:spPr>
      </p:cxnSp>
      <p:sp>
        <p:nvSpPr>
          <p:cNvPr id="29" name="TextBox 8"/>
          <p:cNvSpPr txBox="1"/>
          <p:nvPr/>
        </p:nvSpPr>
        <p:spPr>
          <a:xfrm>
            <a:off x="863347" y="733890"/>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p>
            <a:pPr algn="ctr">
              <a:lnSpc>
                <a:spcPts val="2135"/>
              </a:lnSpc>
            </a:pPr>
            <a:r>
              <a:rPr lang="zh-CN" altLang="en-US" sz="2000" b="1" kern="0" dirty="0">
                <a:solidFill>
                  <a:prstClr val="black"/>
                </a:solidFill>
                <a:latin typeface="黑体" panose="02010609060101010101" pitchFamily="49" charset="-122"/>
                <a:ea typeface="黑体" panose="02010609060101010101" pitchFamily="49" charset="-122"/>
              </a:rPr>
              <a:t>教学环节</a:t>
            </a:r>
          </a:p>
        </p:txBody>
      </p:sp>
      <p:cxnSp>
        <p:nvCxnSpPr>
          <p:cNvPr id="31" name="直接箭头连接符 24"/>
          <p:cNvCxnSpPr/>
          <p:nvPr/>
        </p:nvCxnSpPr>
        <p:spPr>
          <a:xfrm flipV="1">
            <a:off x="7834284" y="1468712"/>
            <a:ext cx="267462" cy="6221"/>
          </a:xfrm>
          <a:prstGeom prst="straightConnector1">
            <a:avLst/>
          </a:prstGeom>
          <a:noFill/>
          <a:ln w="19050" cap="flat" cmpd="sng" algn="ctr">
            <a:solidFill>
              <a:srgbClr val="00B050"/>
            </a:solidFill>
            <a:prstDash val="solid"/>
            <a:tailEnd type="arrow"/>
          </a:ln>
          <a:effectLst/>
        </p:spPr>
      </p:cxnSp>
      <p:sp>
        <p:nvSpPr>
          <p:cNvPr id="32" name="矩形 23"/>
          <p:cNvSpPr/>
          <p:nvPr/>
        </p:nvSpPr>
        <p:spPr>
          <a:xfrm>
            <a:off x="2892755" y="1239971"/>
            <a:ext cx="2326520"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中国共产党的初心和使命是什么？</a:t>
            </a:r>
          </a:p>
        </p:txBody>
      </p:sp>
      <p:sp>
        <p:nvSpPr>
          <p:cNvPr id="34" name="TextBox 8"/>
          <p:cNvSpPr txBox="1"/>
          <p:nvPr/>
        </p:nvSpPr>
        <p:spPr>
          <a:xfrm>
            <a:off x="863347" y="1190915"/>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defPPr>
              <a:defRPr lang="zh-CN"/>
            </a:defPPr>
            <a:lvl1pPr algn="ctr">
              <a:lnSpc>
                <a:spcPts val="2135"/>
              </a:lnSpc>
              <a:defRPr sz="2000" b="1" kern="0">
                <a:solidFill>
                  <a:prstClr val="black"/>
                </a:solidFill>
                <a:latin typeface="黑体" panose="02010609060101010101" pitchFamily="49" charset="-122"/>
                <a:ea typeface="黑体" panose="02010609060101010101" pitchFamily="49" charset="-122"/>
              </a:defRPr>
            </a:lvl1pPr>
          </a:lstStyle>
          <a:p>
            <a:r>
              <a:rPr lang="zh-CN" altLang="en-US" dirty="0"/>
              <a:t>问题线索</a:t>
            </a:r>
          </a:p>
        </p:txBody>
      </p:sp>
      <p:sp>
        <p:nvSpPr>
          <p:cNvPr id="37" name="矩形 23"/>
          <p:cNvSpPr/>
          <p:nvPr/>
        </p:nvSpPr>
        <p:spPr>
          <a:xfrm>
            <a:off x="5576182" y="122688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rgbClr val="00B050"/>
                </a:solidFill>
                <a:latin typeface="黑体" panose="02010609060101010101" pitchFamily="49" charset="-122"/>
                <a:ea typeface="黑体" panose="02010609060101010101" pitchFamily="49" charset="-122"/>
              </a:rPr>
              <a:t>不同时期的党员如何践行初心？</a:t>
            </a:r>
          </a:p>
        </p:txBody>
      </p:sp>
      <p:sp>
        <p:nvSpPr>
          <p:cNvPr id="38" name="矩形 23"/>
          <p:cNvSpPr/>
          <p:nvPr/>
        </p:nvSpPr>
        <p:spPr>
          <a:xfrm>
            <a:off x="8135986" y="126563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践行初心的结果怎样？</a:t>
            </a:r>
          </a:p>
        </p:txBody>
      </p:sp>
      <p:grpSp>
        <p:nvGrpSpPr>
          <p:cNvPr id="41" name="组合 40"/>
          <p:cNvGrpSpPr/>
          <p:nvPr/>
        </p:nvGrpSpPr>
        <p:grpSpPr>
          <a:xfrm>
            <a:off x="503467" y="1916882"/>
            <a:ext cx="1517169" cy="646331"/>
            <a:chOff x="887012" y="1988857"/>
            <a:chExt cx="1517169" cy="646331"/>
          </a:xfrm>
        </p:grpSpPr>
        <p:pic>
          <p:nvPicPr>
            <p:cNvPr id="42" name="图片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06670">
              <a:off x="887012" y="2028019"/>
              <a:ext cx="1517169" cy="58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文本框 42"/>
            <p:cNvSpPr txBox="1"/>
            <p:nvPr/>
          </p:nvSpPr>
          <p:spPr>
            <a:xfrm rot="20593060">
              <a:off x="1089001" y="1988857"/>
              <a:ext cx="1113190" cy="646331"/>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图片资料</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分享活动</a:t>
              </a:r>
            </a:p>
          </p:txBody>
        </p:sp>
      </p:grpSp>
      <p:sp>
        <p:nvSpPr>
          <p:cNvPr id="4" name="矩形 3"/>
          <p:cNvSpPr/>
          <p:nvPr/>
        </p:nvSpPr>
        <p:spPr bwMode="auto">
          <a:xfrm>
            <a:off x="6688113" y="2120915"/>
            <a:ext cx="1528898" cy="949001"/>
          </a:xfrm>
          <a:prstGeom prst="rect">
            <a:avLst/>
          </a:prstGeom>
          <a:noFill/>
          <a:ln w="28575"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5" name="矩形 24"/>
          <p:cNvSpPr/>
          <p:nvPr/>
        </p:nvSpPr>
        <p:spPr bwMode="auto">
          <a:xfrm>
            <a:off x="5812511" y="3267063"/>
            <a:ext cx="1489401" cy="1058762"/>
          </a:xfrm>
          <a:prstGeom prst="rect">
            <a:avLst/>
          </a:prstGeom>
          <a:noFill/>
          <a:ln w="28575"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7" name="矩形 26"/>
          <p:cNvSpPr/>
          <p:nvPr/>
        </p:nvSpPr>
        <p:spPr bwMode="auto">
          <a:xfrm>
            <a:off x="6192078" y="4407820"/>
            <a:ext cx="2024934" cy="1058762"/>
          </a:xfrm>
          <a:prstGeom prst="rect">
            <a:avLst/>
          </a:prstGeom>
          <a:noFill/>
          <a:ln w="28575"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0" name="矩形 13"/>
          <p:cNvSpPr/>
          <p:nvPr/>
        </p:nvSpPr>
        <p:spPr bwMode="auto">
          <a:xfrm>
            <a:off x="3068957"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说一说  知初心</a:t>
            </a:r>
          </a:p>
        </p:txBody>
      </p:sp>
      <p:sp>
        <p:nvSpPr>
          <p:cNvPr id="44" name="矩形 13"/>
          <p:cNvSpPr/>
          <p:nvPr/>
        </p:nvSpPr>
        <p:spPr bwMode="auto">
          <a:xfrm>
            <a:off x="5629460" y="733890"/>
            <a:ext cx="2050348" cy="361569"/>
          </a:xfrm>
          <a:prstGeom prst="rect">
            <a:avLst/>
          </a:prstGeom>
          <a:solidFill>
            <a:srgbClr val="FFC000"/>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eaLnBrk="1" hangingPunct="1">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读一读  亮初心</a:t>
            </a:r>
          </a:p>
        </p:txBody>
      </p:sp>
      <p:sp>
        <p:nvSpPr>
          <p:cNvPr id="45" name="矩形 13"/>
          <p:cNvSpPr/>
          <p:nvPr/>
        </p:nvSpPr>
        <p:spPr bwMode="auto">
          <a:xfrm>
            <a:off x="8154795"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析一析  心连心</a:t>
            </a:r>
          </a:p>
        </p:txBody>
      </p:sp>
      <p:grpSp>
        <p:nvGrpSpPr>
          <p:cNvPr id="46" name="组合 45"/>
          <p:cNvGrpSpPr/>
          <p:nvPr/>
        </p:nvGrpSpPr>
        <p:grpSpPr>
          <a:xfrm>
            <a:off x="1024255" y="5274377"/>
            <a:ext cx="10640377" cy="1527529"/>
            <a:chOff x="1024255" y="5274377"/>
            <a:chExt cx="10640377" cy="1527529"/>
          </a:xfrm>
        </p:grpSpPr>
        <p:sp>
          <p:nvSpPr>
            <p:cNvPr id="47" name="矩形 46"/>
            <p:cNvSpPr/>
            <p:nvPr/>
          </p:nvSpPr>
          <p:spPr>
            <a:xfrm>
              <a:off x="1024255" y="5733211"/>
              <a:ext cx="10340446" cy="1068695"/>
            </a:xfrm>
            <a:prstGeom prst="rect">
              <a:avLst/>
            </a:prstGeom>
            <a:solidFill>
              <a:srgbClr val="FFFFFF"/>
            </a:solidFill>
            <a:ln w="38100"/>
          </p:spPr>
          <p:style>
            <a:lnRef idx="1">
              <a:schemeClr val="accent1"/>
            </a:lnRef>
            <a:fillRef idx="3">
              <a:schemeClr val="accent1"/>
            </a:fillRef>
            <a:effectRef idx="2">
              <a:schemeClr val="accent1"/>
            </a:effectRef>
            <a:fontRef idx="minor">
              <a:schemeClr val="lt1"/>
            </a:fontRef>
          </p:style>
          <p:txBody>
            <a:bodyPr anchor="ctr"/>
            <a:lstStyle/>
            <a:p>
              <a:pPr>
                <a:defRPr/>
              </a:pPr>
              <a:r>
                <a:rPr lang="zh-CN" altLang="en-US" sz="2000" dirty="0">
                  <a:solidFill>
                    <a:schemeClr val="tx1"/>
                  </a:solidFill>
                  <a:latin typeface="黑体" panose="02010609060101010101" pitchFamily="49" charset="-122"/>
                  <a:ea typeface="黑体" panose="02010609060101010101" pitchFamily="49" charset="-122"/>
                </a:rPr>
                <a:t>设计意图：</a:t>
              </a:r>
              <a:endParaRPr lang="en-US" altLang="zh-CN" sz="2000" dirty="0">
                <a:solidFill>
                  <a:schemeClr val="tx1"/>
                </a:solidFill>
                <a:latin typeface="黑体" panose="02010609060101010101" pitchFamily="49" charset="-122"/>
                <a:ea typeface="黑体" panose="02010609060101010101" pitchFamily="49" charset="-122"/>
              </a:endParaRPr>
            </a:p>
            <a:p>
              <a:pPr algn="just">
                <a:defRPr/>
              </a:pPr>
              <a:r>
                <a:rPr lang="zh-CN" altLang="en-US" sz="2000" dirty="0">
                  <a:solidFill>
                    <a:schemeClr val="tx1"/>
                  </a:solidFill>
                  <a:latin typeface="黑体" panose="02010609060101010101" pitchFamily="49" charset="-122"/>
                  <a:ea typeface="黑体" panose="02010609060101010101" pitchFamily="49" charset="-122"/>
                </a:rPr>
                <a:t>    了解不同历史时期涌现出的优秀党员、模范人物的事迹，了解他们身上的优秀品质，从而产生敬仰之情。</a:t>
              </a:r>
            </a:p>
          </p:txBody>
        </p:sp>
        <p:pic>
          <p:nvPicPr>
            <p:cNvPr id="48" name="图片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0857" y="5274377"/>
              <a:ext cx="9937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图片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7275" y="3516313"/>
            <a:ext cx="2682875"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文本框 21"/>
          <p:cNvSpPr txBox="1">
            <a:spLocks noChangeArrowheads="1"/>
          </p:cNvSpPr>
          <p:nvPr/>
        </p:nvSpPr>
        <p:spPr bwMode="auto">
          <a:xfrm>
            <a:off x="1350963" y="2132013"/>
            <a:ext cx="24495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6000" b="1">
                <a:latin typeface="黑体" panose="02010609060101010101" pitchFamily="49" charset="-122"/>
                <a:ea typeface="黑体" panose="02010609060101010101" pitchFamily="49" charset="-122"/>
              </a:rPr>
              <a:t>目 录</a:t>
            </a:r>
          </a:p>
        </p:txBody>
      </p:sp>
      <p:grpSp>
        <p:nvGrpSpPr>
          <p:cNvPr id="6149" name="组合 32"/>
          <p:cNvGrpSpPr/>
          <p:nvPr/>
        </p:nvGrpSpPr>
        <p:grpSpPr bwMode="auto">
          <a:xfrm>
            <a:off x="5137150" y="1384300"/>
            <a:ext cx="881063" cy="4995863"/>
            <a:chOff x="4334312" y="1781023"/>
            <a:chExt cx="541267" cy="3598532"/>
          </a:xfrm>
        </p:grpSpPr>
        <p:sp>
          <p:nvSpPr>
            <p:cNvPr id="14" name="椭圆 13"/>
            <p:cNvSpPr/>
            <p:nvPr/>
          </p:nvSpPr>
          <p:spPr>
            <a:xfrm>
              <a:off x="4334312" y="1781023"/>
              <a:ext cx="541267" cy="495127"/>
            </a:xfrm>
            <a:prstGeom prst="ellipse">
              <a:avLst/>
            </a:prstGeom>
            <a:solidFill>
              <a:schemeClr val="accent1"/>
            </a:solidFill>
            <a:ln w="57150">
              <a:solidFill>
                <a:schemeClr val="bg1"/>
              </a:solidFill>
            </a:ln>
            <a:effectLst>
              <a:outerShdw blurRad="368300" sx="102000" sy="102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dirty="0">
                  <a:latin typeface="黑体" panose="02010609060101010101" pitchFamily="49" charset="-122"/>
                  <a:ea typeface="黑体" panose="02010609060101010101" pitchFamily="49" charset="-122"/>
                </a:rPr>
                <a:t>1</a:t>
              </a:r>
              <a:endParaRPr lang="zh-CN" altLang="en-US" sz="2800" dirty="0">
                <a:latin typeface="黑体" panose="02010609060101010101" pitchFamily="49" charset="-122"/>
                <a:ea typeface="黑体" panose="02010609060101010101" pitchFamily="49" charset="-122"/>
              </a:endParaRPr>
            </a:p>
          </p:txBody>
        </p:sp>
        <p:sp>
          <p:nvSpPr>
            <p:cNvPr id="28" name="椭圆 27"/>
            <p:cNvSpPr/>
            <p:nvPr/>
          </p:nvSpPr>
          <p:spPr>
            <a:xfrm>
              <a:off x="4334312" y="2401933"/>
              <a:ext cx="541267" cy="495126"/>
            </a:xfrm>
            <a:prstGeom prst="ellipse">
              <a:avLst/>
            </a:prstGeom>
            <a:solidFill>
              <a:schemeClr val="accent1"/>
            </a:solidFill>
            <a:ln w="57150">
              <a:solidFill>
                <a:schemeClr val="bg1"/>
              </a:solidFill>
            </a:ln>
            <a:effectLst>
              <a:outerShdw blurRad="368300" sx="102000" sy="102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dirty="0">
                  <a:latin typeface="黑体" panose="02010609060101010101" pitchFamily="49" charset="-122"/>
                  <a:ea typeface="黑体" panose="02010609060101010101" pitchFamily="49" charset="-122"/>
                </a:rPr>
                <a:t>2</a:t>
              </a:r>
              <a:endParaRPr lang="zh-CN" altLang="en-US" sz="2800" dirty="0">
                <a:latin typeface="黑体" panose="02010609060101010101" pitchFamily="49" charset="-122"/>
                <a:ea typeface="黑体" panose="02010609060101010101" pitchFamily="49" charset="-122"/>
              </a:endParaRPr>
            </a:p>
          </p:txBody>
        </p:sp>
        <p:sp>
          <p:nvSpPr>
            <p:cNvPr id="29" name="椭圆 28"/>
            <p:cNvSpPr/>
            <p:nvPr/>
          </p:nvSpPr>
          <p:spPr>
            <a:xfrm>
              <a:off x="4334312" y="3022842"/>
              <a:ext cx="541267" cy="495127"/>
            </a:xfrm>
            <a:prstGeom prst="ellipse">
              <a:avLst/>
            </a:prstGeom>
            <a:solidFill>
              <a:schemeClr val="accent1"/>
            </a:solidFill>
            <a:ln w="57150">
              <a:solidFill>
                <a:schemeClr val="bg1"/>
              </a:solidFill>
            </a:ln>
            <a:effectLst>
              <a:outerShdw blurRad="368300" sx="102000" sy="102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dirty="0">
                  <a:latin typeface="黑体" panose="02010609060101010101" pitchFamily="49" charset="-122"/>
                  <a:ea typeface="黑体" panose="02010609060101010101" pitchFamily="49" charset="-122"/>
                </a:rPr>
                <a:t>3</a:t>
              </a:r>
              <a:endParaRPr lang="zh-CN" altLang="en-US" sz="2800" dirty="0">
                <a:latin typeface="黑体" panose="02010609060101010101" pitchFamily="49" charset="-122"/>
                <a:ea typeface="黑体" panose="02010609060101010101" pitchFamily="49" charset="-122"/>
              </a:endParaRPr>
            </a:p>
          </p:txBody>
        </p:sp>
        <p:sp>
          <p:nvSpPr>
            <p:cNvPr id="30" name="椭圆 29"/>
            <p:cNvSpPr/>
            <p:nvPr/>
          </p:nvSpPr>
          <p:spPr>
            <a:xfrm>
              <a:off x="4334312" y="3642608"/>
              <a:ext cx="541267" cy="495127"/>
            </a:xfrm>
            <a:prstGeom prst="ellipse">
              <a:avLst/>
            </a:prstGeom>
            <a:solidFill>
              <a:schemeClr val="accent1"/>
            </a:solidFill>
            <a:ln w="57150">
              <a:solidFill>
                <a:schemeClr val="bg1"/>
              </a:solidFill>
            </a:ln>
            <a:effectLst>
              <a:outerShdw blurRad="368300" sx="102000" sy="102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dirty="0">
                  <a:latin typeface="黑体" panose="02010609060101010101" pitchFamily="49" charset="-122"/>
                  <a:ea typeface="黑体" panose="02010609060101010101" pitchFamily="49" charset="-122"/>
                </a:rPr>
                <a:t>4</a:t>
              </a:r>
              <a:endParaRPr lang="zh-CN" altLang="en-US" sz="2800" dirty="0">
                <a:latin typeface="黑体" panose="02010609060101010101" pitchFamily="49" charset="-122"/>
                <a:ea typeface="黑体" panose="02010609060101010101" pitchFamily="49" charset="-122"/>
              </a:endParaRPr>
            </a:p>
          </p:txBody>
        </p:sp>
        <p:sp>
          <p:nvSpPr>
            <p:cNvPr id="31" name="椭圆 30"/>
            <p:cNvSpPr/>
            <p:nvPr/>
          </p:nvSpPr>
          <p:spPr>
            <a:xfrm>
              <a:off x="4334312" y="4263518"/>
              <a:ext cx="541267" cy="495126"/>
            </a:xfrm>
            <a:prstGeom prst="ellipse">
              <a:avLst/>
            </a:prstGeom>
            <a:solidFill>
              <a:schemeClr val="accent1"/>
            </a:solidFill>
            <a:ln w="57150">
              <a:solidFill>
                <a:schemeClr val="bg1"/>
              </a:solidFill>
            </a:ln>
            <a:effectLst>
              <a:outerShdw blurRad="368300" sx="102000" sy="102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dirty="0">
                  <a:latin typeface="黑体" panose="02010609060101010101" pitchFamily="49" charset="-122"/>
                  <a:ea typeface="黑体" panose="02010609060101010101" pitchFamily="49" charset="-122"/>
                </a:rPr>
                <a:t>5</a:t>
              </a:r>
              <a:endParaRPr lang="zh-CN" altLang="en-US" sz="2800" dirty="0">
                <a:latin typeface="黑体" panose="02010609060101010101" pitchFamily="49" charset="-122"/>
                <a:ea typeface="黑体" panose="02010609060101010101" pitchFamily="49" charset="-122"/>
              </a:endParaRPr>
            </a:p>
          </p:txBody>
        </p:sp>
        <p:sp>
          <p:nvSpPr>
            <p:cNvPr id="32" name="椭圆 31"/>
            <p:cNvSpPr/>
            <p:nvPr/>
          </p:nvSpPr>
          <p:spPr>
            <a:xfrm>
              <a:off x="4334312" y="4884428"/>
              <a:ext cx="541267" cy="495127"/>
            </a:xfrm>
            <a:prstGeom prst="ellipse">
              <a:avLst/>
            </a:prstGeom>
            <a:solidFill>
              <a:schemeClr val="accent1"/>
            </a:solidFill>
            <a:ln w="57150">
              <a:solidFill>
                <a:schemeClr val="bg1"/>
              </a:solidFill>
            </a:ln>
            <a:effectLst>
              <a:outerShdw blurRad="368300" sx="102000" sy="102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dirty="0">
                  <a:latin typeface="黑体" panose="02010609060101010101" pitchFamily="49" charset="-122"/>
                  <a:ea typeface="黑体" panose="02010609060101010101" pitchFamily="49" charset="-122"/>
                </a:rPr>
                <a:t>6</a:t>
              </a:r>
              <a:endParaRPr lang="zh-CN" altLang="en-US" sz="2800" dirty="0">
                <a:latin typeface="黑体" panose="02010609060101010101" pitchFamily="49" charset="-122"/>
                <a:ea typeface="黑体" panose="02010609060101010101" pitchFamily="49" charset="-122"/>
              </a:endParaRPr>
            </a:p>
          </p:txBody>
        </p:sp>
      </p:grpSp>
      <p:sp>
        <p:nvSpPr>
          <p:cNvPr id="37" name="文本框 36"/>
          <p:cNvSpPr txBox="1"/>
          <p:nvPr/>
        </p:nvSpPr>
        <p:spPr>
          <a:xfrm>
            <a:off x="7035800" y="1314450"/>
            <a:ext cx="2236788" cy="708025"/>
          </a:xfrm>
          <a:prstGeom prst="rect">
            <a:avLst/>
          </a:prstGeom>
          <a:noFill/>
          <a:ln>
            <a:noFill/>
          </a:ln>
        </p:spPr>
        <p:txBody>
          <a:bodyPr>
            <a:spAutoFit/>
          </a:bodyPr>
          <a:lstStyle/>
          <a:p>
            <a:pPr>
              <a:defRPr/>
            </a:pPr>
            <a:r>
              <a:rPr lang="zh-CN" altLang="en-US" sz="4000" b="1" dirty="0">
                <a:ln w="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读本分析</a:t>
            </a:r>
          </a:p>
        </p:txBody>
      </p:sp>
      <p:sp>
        <p:nvSpPr>
          <p:cNvPr id="38" name="文本框 37"/>
          <p:cNvSpPr txBox="1"/>
          <p:nvPr/>
        </p:nvSpPr>
        <p:spPr>
          <a:xfrm>
            <a:off x="7043738" y="2251075"/>
            <a:ext cx="2236787" cy="706438"/>
          </a:xfrm>
          <a:prstGeom prst="rect">
            <a:avLst/>
          </a:prstGeom>
          <a:noFill/>
          <a:ln>
            <a:noFill/>
          </a:ln>
        </p:spPr>
        <p:txBody>
          <a:bodyPr wrap="none">
            <a:spAutoFit/>
          </a:bodyPr>
          <a:lstStyle/>
          <a:p>
            <a:pPr>
              <a:defRPr/>
            </a:pPr>
            <a:r>
              <a:rPr lang="zh-CN" altLang="en-US" sz="4000" b="1" dirty="0">
                <a:ln w="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学情分析</a:t>
            </a:r>
          </a:p>
        </p:txBody>
      </p:sp>
      <p:sp>
        <p:nvSpPr>
          <p:cNvPr id="39" name="文本框 38"/>
          <p:cNvSpPr txBox="1"/>
          <p:nvPr/>
        </p:nvSpPr>
        <p:spPr>
          <a:xfrm>
            <a:off x="7043738" y="3111500"/>
            <a:ext cx="2236787" cy="708025"/>
          </a:xfrm>
          <a:prstGeom prst="rect">
            <a:avLst/>
          </a:prstGeom>
          <a:noFill/>
          <a:ln>
            <a:noFill/>
          </a:ln>
        </p:spPr>
        <p:txBody>
          <a:bodyPr wrap="none">
            <a:spAutoFit/>
          </a:bodyPr>
          <a:lstStyle/>
          <a:p>
            <a:pPr>
              <a:defRPr/>
            </a:pPr>
            <a:r>
              <a:rPr lang="zh-CN" altLang="en-US" sz="4000" b="1" dirty="0">
                <a:ln w="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教学目标</a:t>
            </a:r>
          </a:p>
        </p:txBody>
      </p:sp>
      <p:sp>
        <p:nvSpPr>
          <p:cNvPr id="40" name="文本框 39"/>
          <p:cNvSpPr txBox="1"/>
          <p:nvPr/>
        </p:nvSpPr>
        <p:spPr>
          <a:xfrm>
            <a:off x="7043738" y="3973513"/>
            <a:ext cx="2749550" cy="708025"/>
          </a:xfrm>
          <a:prstGeom prst="rect">
            <a:avLst/>
          </a:prstGeom>
          <a:noFill/>
          <a:ln>
            <a:noFill/>
          </a:ln>
        </p:spPr>
        <p:txBody>
          <a:bodyPr wrap="none">
            <a:spAutoFit/>
          </a:bodyPr>
          <a:lstStyle/>
          <a:p>
            <a:pPr>
              <a:defRPr/>
            </a:pPr>
            <a:r>
              <a:rPr lang="zh-CN" altLang="en-US" sz="4000" b="1" dirty="0">
                <a:ln w="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教学重难点</a:t>
            </a:r>
          </a:p>
        </p:txBody>
      </p:sp>
      <p:sp>
        <p:nvSpPr>
          <p:cNvPr id="41" name="文本框 40"/>
          <p:cNvSpPr txBox="1"/>
          <p:nvPr/>
        </p:nvSpPr>
        <p:spPr>
          <a:xfrm>
            <a:off x="7043738" y="4835525"/>
            <a:ext cx="3262312" cy="708025"/>
          </a:xfrm>
          <a:prstGeom prst="rect">
            <a:avLst/>
          </a:prstGeom>
          <a:noFill/>
          <a:ln>
            <a:noFill/>
          </a:ln>
        </p:spPr>
        <p:txBody>
          <a:bodyPr wrap="none">
            <a:spAutoFit/>
          </a:bodyPr>
          <a:lstStyle/>
          <a:p>
            <a:pPr>
              <a:defRPr/>
            </a:pPr>
            <a:r>
              <a:rPr lang="zh-CN" altLang="en-US" sz="4000" b="1" dirty="0">
                <a:ln w="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教学方式方法</a:t>
            </a:r>
          </a:p>
        </p:txBody>
      </p:sp>
      <p:sp>
        <p:nvSpPr>
          <p:cNvPr id="42" name="文本框 41"/>
          <p:cNvSpPr txBox="1"/>
          <p:nvPr/>
        </p:nvSpPr>
        <p:spPr>
          <a:xfrm>
            <a:off x="7043738" y="5672138"/>
            <a:ext cx="2236787" cy="708025"/>
          </a:xfrm>
          <a:prstGeom prst="rect">
            <a:avLst/>
          </a:prstGeom>
          <a:noFill/>
          <a:ln>
            <a:noFill/>
          </a:ln>
        </p:spPr>
        <p:txBody>
          <a:bodyPr wrap="none">
            <a:spAutoFit/>
          </a:bodyPr>
          <a:lstStyle/>
          <a:p>
            <a:pPr>
              <a:defRPr/>
            </a:pPr>
            <a:r>
              <a:rPr lang="zh-CN" altLang="en-US" sz="4000" b="1" dirty="0">
                <a:ln w="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教学过程</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7168"/>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052702" y="1980637"/>
            <a:ext cx="2715991" cy="365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9"/>
          <p:cNvSpPr/>
          <p:nvPr/>
        </p:nvSpPr>
        <p:spPr>
          <a:xfrm>
            <a:off x="265113" y="69850"/>
            <a:ext cx="3254375" cy="578882"/>
          </a:xfrm>
          <a:prstGeom prst="roundRect">
            <a:avLst/>
          </a:prstGeom>
        </p:spPr>
        <p:style>
          <a:lnRef idx="1">
            <a:schemeClr val="accent2"/>
          </a:lnRef>
          <a:fillRef idx="3">
            <a:schemeClr val="accent2"/>
          </a:fillRef>
          <a:effectRef idx="2">
            <a:schemeClr val="accent2"/>
          </a:effectRef>
          <a:fontRef idx="minor">
            <a:schemeClr val="lt1"/>
          </a:fontRef>
        </p:style>
        <p:txBody>
          <a:bodyPr>
            <a:spAutoFit/>
          </a:bodyPr>
          <a:lstStyle/>
          <a:p>
            <a:pPr>
              <a:buFont typeface="Arial" panose="020B0604020202020204" pitchFamily="34" charset="0"/>
              <a:buNone/>
            </a:pP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六</a:t>
            </a: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教学过程</a:t>
            </a:r>
            <a:endPar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endParaRPr>
          </a:p>
        </p:txBody>
      </p:sp>
      <p:cxnSp>
        <p:nvCxnSpPr>
          <p:cNvPr id="11" name="直接箭头连接符 24"/>
          <p:cNvCxnSpPr/>
          <p:nvPr/>
        </p:nvCxnSpPr>
        <p:spPr>
          <a:xfrm flipV="1">
            <a:off x="5308720" y="1443047"/>
            <a:ext cx="267462" cy="6221"/>
          </a:xfrm>
          <a:prstGeom prst="straightConnector1">
            <a:avLst/>
          </a:prstGeom>
          <a:noFill/>
          <a:ln w="19050" cap="flat" cmpd="sng" algn="ctr">
            <a:solidFill>
              <a:srgbClr val="00B050"/>
            </a:solidFill>
            <a:prstDash val="solid"/>
            <a:tailEnd type="arrow"/>
          </a:ln>
          <a:effectLst/>
        </p:spPr>
      </p:cxnSp>
      <p:sp>
        <p:nvSpPr>
          <p:cNvPr id="12" name="TextBox 8"/>
          <p:cNvSpPr txBox="1"/>
          <p:nvPr/>
        </p:nvSpPr>
        <p:spPr>
          <a:xfrm>
            <a:off x="863347" y="733890"/>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p>
            <a:pPr algn="ctr">
              <a:lnSpc>
                <a:spcPts val="2135"/>
              </a:lnSpc>
            </a:pPr>
            <a:r>
              <a:rPr lang="zh-CN" altLang="en-US" sz="2000" b="1" kern="0" dirty="0">
                <a:solidFill>
                  <a:prstClr val="black"/>
                </a:solidFill>
                <a:latin typeface="黑体" panose="02010609060101010101" pitchFamily="49" charset="-122"/>
                <a:ea typeface="黑体" panose="02010609060101010101" pitchFamily="49" charset="-122"/>
              </a:rPr>
              <a:t>教学环节</a:t>
            </a:r>
          </a:p>
        </p:txBody>
      </p:sp>
      <p:cxnSp>
        <p:nvCxnSpPr>
          <p:cNvPr id="18" name="直接箭头连接符 24"/>
          <p:cNvCxnSpPr/>
          <p:nvPr/>
        </p:nvCxnSpPr>
        <p:spPr>
          <a:xfrm flipV="1">
            <a:off x="7834284" y="1468712"/>
            <a:ext cx="267462" cy="6221"/>
          </a:xfrm>
          <a:prstGeom prst="straightConnector1">
            <a:avLst/>
          </a:prstGeom>
          <a:noFill/>
          <a:ln w="19050" cap="flat" cmpd="sng" algn="ctr">
            <a:solidFill>
              <a:srgbClr val="00B050"/>
            </a:solidFill>
            <a:prstDash val="solid"/>
            <a:tailEnd type="arrow"/>
          </a:ln>
          <a:effectLst/>
        </p:spPr>
      </p:cxnSp>
      <p:sp>
        <p:nvSpPr>
          <p:cNvPr id="19" name="矩形 23"/>
          <p:cNvSpPr/>
          <p:nvPr/>
        </p:nvSpPr>
        <p:spPr>
          <a:xfrm>
            <a:off x="2892755" y="1239971"/>
            <a:ext cx="2326520"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中国共产党的初心和使命是什么？</a:t>
            </a:r>
          </a:p>
        </p:txBody>
      </p:sp>
      <p:sp>
        <p:nvSpPr>
          <p:cNvPr id="21" name="TextBox 8"/>
          <p:cNvSpPr txBox="1"/>
          <p:nvPr/>
        </p:nvSpPr>
        <p:spPr>
          <a:xfrm>
            <a:off x="863347" y="1190915"/>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defPPr>
              <a:defRPr lang="zh-CN"/>
            </a:defPPr>
            <a:lvl1pPr algn="ctr">
              <a:lnSpc>
                <a:spcPts val="2135"/>
              </a:lnSpc>
              <a:defRPr sz="2000" b="1" kern="0">
                <a:solidFill>
                  <a:prstClr val="black"/>
                </a:solidFill>
                <a:latin typeface="黑体" panose="02010609060101010101" pitchFamily="49" charset="-122"/>
                <a:ea typeface="黑体" panose="02010609060101010101" pitchFamily="49" charset="-122"/>
              </a:defRPr>
            </a:lvl1pPr>
          </a:lstStyle>
          <a:p>
            <a:r>
              <a:rPr lang="zh-CN" altLang="en-US" dirty="0"/>
              <a:t>问题线索</a:t>
            </a:r>
          </a:p>
        </p:txBody>
      </p:sp>
      <p:sp>
        <p:nvSpPr>
          <p:cNvPr id="24" name="矩形 23"/>
          <p:cNvSpPr/>
          <p:nvPr/>
        </p:nvSpPr>
        <p:spPr>
          <a:xfrm>
            <a:off x="5576182" y="122688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不同时期的党员如何践行初心？</a:t>
            </a:r>
          </a:p>
        </p:txBody>
      </p:sp>
      <p:sp>
        <p:nvSpPr>
          <p:cNvPr id="25" name="矩形 23"/>
          <p:cNvSpPr/>
          <p:nvPr/>
        </p:nvSpPr>
        <p:spPr>
          <a:xfrm>
            <a:off x="8135986" y="126563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rgbClr val="00B050"/>
                </a:solidFill>
                <a:latin typeface="黑体" panose="02010609060101010101" pitchFamily="49" charset="-122"/>
                <a:ea typeface="黑体" panose="02010609060101010101" pitchFamily="49" charset="-122"/>
              </a:rPr>
              <a:t>践行初心的结果怎样？</a:t>
            </a:r>
          </a:p>
        </p:txBody>
      </p:sp>
      <p:sp>
        <p:nvSpPr>
          <p:cNvPr id="26" name="文本框 3" descr="共产"/>
          <p:cNvSpPr txBox="1">
            <a:spLocks noChangeArrowheads="1"/>
          </p:cNvSpPr>
          <p:nvPr/>
        </p:nvSpPr>
        <p:spPr bwMode="auto">
          <a:xfrm>
            <a:off x="779852" y="2617970"/>
            <a:ext cx="753661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400" dirty="0">
                <a:latin typeface="黑体" panose="02010609060101010101" pitchFamily="49" charset="-122"/>
                <a:ea typeface="黑体" panose="02010609060101010101" pitchFamily="49" charset="-122"/>
              </a:rPr>
              <a:t>阅读交流活动要求：</a:t>
            </a:r>
          </a:p>
          <a:p>
            <a:pPr>
              <a:lnSpc>
                <a:spcPct val="150000"/>
              </a:lnSpc>
            </a:pPr>
            <a:r>
              <a:rPr lang="zh-CN" altLang="en-US" sz="2400" dirty="0">
                <a:latin typeface="黑体" panose="02010609060101010101" pitchFamily="49" charset="-122"/>
                <a:ea typeface="黑体" panose="02010609060101010101" pitchFamily="49" charset="-122"/>
              </a:rPr>
              <a:t>    </a:t>
            </a:r>
            <a:r>
              <a:rPr lang="en-US" altLang="zh-CN" sz="2200" dirty="0">
                <a:latin typeface="黑体" panose="02010609060101010101" pitchFamily="49" charset="-122"/>
                <a:ea typeface="黑体" panose="02010609060101010101" pitchFamily="49" charset="-122"/>
              </a:rPr>
              <a:t>1.</a:t>
            </a:r>
            <a:r>
              <a:rPr lang="zh-CN" altLang="en-US" sz="2200" dirty="0">
                <a:latin typeface="黑体" panose="02010609060101010101" pitchFamily="49" charset="-122"/>
                <a:ea typeface="黑体" panose="02010609060101010101" pitchFamily="49" charset="-122"/>
              </a:rPr>
              <a:t>认真阅读第</a:t>
            </a:r>
            <a:r>
              <a:rPr lang="en-US" altLang="zh-CN" sz="2200" dirty="0">
                <a:latin typeface="黑体" panose="02010609060101010101" pitchFamily="49" charset="-122"/>
                <a:ea typeface="黑体" panose="02010609060101010101" pitchFamily="49" charset="-122"/>
              </a:rPr>
              <a:t>17</a:t>
            </a:r>
            <a:r>
              <a:rPr lang="zh-CN" altLang="en-US" sz="2200" dirty="0">
                <a:latin typeface="黑体" panose="02010609060101010101" pitchFamily="49" charset="-122"/>
                <a:ea typeface="黑体" panose="02010609060101010101" pitchFamily="49" charset="-122"/>
              </a:rPr>
              <a:t>页中的三个故事；</a:t>
            </a:r>
            <a:endParaRPr lang="en-US" altLang="zh-CN" sz="2200" dirty="0">
              <a:latin typeface="黑体" panose="02010609060101010101" pitchFamily="49" charset="-122"/>
              <a:ea typeface="黑体" panose="02010609060101010101" pitchFamily="49" charset="-122"/>
            </a:endParaRPr>
          </a:p>
          <a:p>
            <a:pPr>
              <a:lnSpc>
                <a:spcPct val="150000"/>
              </a:lnSpc>
            </a:pPr>
            <a:r>
              <a:rPr lang="zh-CN" altLang="en-US" sz="2000" dirty="0">
                <a:latin typeface="黑体" panose="02010609060101010101" pitchFamily="49" charset="-122"/>
                <a:ea typeface="黑体" panose="02010609060101010101" pitchFamily="49" charset="-122"/>
              </a:rPr>
              <a:t>     </a:t>
            </a:r>
            <a:r>
              <a:rPr lang="en-US" altLang="zh-CN" sz="2200" dirty="0">
                <a:latin typeface="黑体" panose="02010609060101010101" pitchFamily="49" charset="-122"/>
                <a:ea typeface="黑体" panose="02010609060101010101" pitchFamily="49" charset="-122"/>
              </a:rPr>
              <a:t>2.</a:t>
            </a:r>
            <a:r>
              <a:rPr lang="zh-CN" altLang="en-US" sz="2200" dirty="0">
                <a:latin typeface="黑体" panose="02010609060101010101" pitchFamily="49" charset="-122"/>
                <a:ea typeface="黑体" panose="02010609060101010101" pitchFamily="49" charset="-122"/>
              </a:rPr>
              <a:t>和同学们分享你的发现。</a:t>
            </a:r>
          </a:p>
        </p:txBody>
      </p:sp>
      <p:cxnSp>
        <p:nvCxnSpPr>
          <p:cNvPr id="28" name="直接箭头连接符 24"/>
          <p:cNvCxnSpPr/>
          <p:nvPr/>
        </p:nvCxnSpPr>
        <p:spPr>
          <a:xfrm flipV="1">
            <a:off x="5308720" y="1443047"/>
            <a:ext cx="267462" cy="6221"/>
          </a:xfrm>
          <a:prstGeom prst="straightConnector1">
            <a:avLst/>
          </a:prstGeom>
          <a:noFill/>
          <a:ln w="19050" cap="flat" cmpd="sng" algn="ctr">
            <a:solidFill>
              <a:srgbClr val="00B050"/>
            </a:solidFill>
            <a:prstDash val="solid"/>
            <a:tailEnd type="arrow"/>
          </a:ln>
          <a:effectLst/>
        </p:spPr>
      </p:cxnSp>
      <p:grpSp>
        <p:nvGrpSpPr>
          <p:cNvPr id="29" name="组合 28"/>
          <p:cNvGrpSpPr/>
          <p:nvPr/>
        </p:nvGrpSpPr>
        <p:grpSpPr>
          <a:xfrm>
            <a:off x="503467" y="1916882"/>
            <a:ext cx="1517169" cy="646331"/>
            <a:chOff x="887012" y="1988857"/>
            <a:chExt cx="1517169" cy="646331"/>
          </a:xfrm>
        </p:grpSpPr>
        <p:pic>
          <p:nvPicPr>
            <p:cNvPr id="30" name="图片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06670">
              <a:off x="887012" y="2028019"/>
              <a:ext cx="1517169" cy="58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本框 30"/>
            <p:cNvSpPr txBox="1"/>
            <p:nvPr/>
          </p:nvSpPr>
          <p:spPr>
            <a:xfrm rot="20593060">
              <a:off x="1089001" y="1988857"/>
              <a:ext cx="1113190" cy="646331"/>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读本资料</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分享活动</a:t>
              </a:r>
            </a:p>
          </p:txBody>
        </p:sp>
      </p:grpSp>
      <p:sp>
        <p:nvSpPr>
          <p:cNvPr id="34" name="文本框 33"/>
          <p:cNvSpPr txBox="1"/>
          <p:nvPr/>
        </p:nvSpPr>
        <p:spPr>
          <a:xfrm>
            <a:off x="3065663" y="2067791"/>
            <a:ext cx="2753245" cy="523220"/>
          </a:xfrm>
          <a:prstGeom prst="rect">
            <a:avLst/>
          </a:prstGeom>
          <a:noFill/>
        </p:spPr>
        <p:txBody>
          <a:bodyPr wrap="square" rtlCol="0">
            <a:spAutoFit/>
          </a:bodyPr>
          <a:lstStyle/>
          <a:p>
            <a:pPr algn="ctr"/>
            <a:r>
              <a:rPr lang="zh-CN" altLang="en-US" sz="2800" dirty="0">
                <a:latin typeface="黑体" panose="02010609060101010101" pitchFamily="49" charset="-122"/>
                <a:ea typeface="黑体" panose="02010609060101010101" pitchFamily="49" charset="-122"/>
              </a:rPr>
              <a:t>阅读交流会</a:t>
            </a:r>
          </a:p>
        </p:txBody>
      </p:sp>
      <p:sp>
        <p:nvSpPr>
          <p:cNvPr id="27" name="矩形 13"/>
          <p:cNvSpPr/>
          <p:nvPr/>
        </p:nvSpPr>
        <p:spPr bwMode="auto">
          <a:xfrm>
            <a:off x="3068957"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说一说  知初心</a:t>
            </a:r>
          </a:p>
        </p:txBody>
      </p:sp>
      <p:sp>
        <p:nvSpPr>
          <p:cNvPr id="33" name="矩形 13"/>
          <p:cNvSpPr/>
          <p:nvPr/>
        </p:nvSpPr>
        <p:spPr bwMode="auto">
          <a:xfrm>
            <a:off x="5629460"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读一读  亮初心</a:t>
            </a:r>
          </a:p>
        </p:txBody>
      </p:sp>
      <p:sp>
        <p:nvSpPr>
          <p:cNvPr id="35" name="矩形 13"/>
          <p:cNvSpPr/>
          <p:nvPr/>
        </p:nvSpPr>
        <p:spPr bwMode="auto">
          <a:xfrm>
            <a:off x="8154795" y="733890"/>
            <a:ext cx="2050348" cy="361569"/>
          </a:xfrm>
          <a:prstGeom prst="rect">
            <a:avLst/>
          </a:prstGeom>
          <a:solidFill>
            <a:srgbClr val="FFC000"/>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eaLnBrk="1" hangingPunct="1">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析一析  心连心</a:t>
            </a:r>
          </a:p>
        </p:txBody>
      </p:sp>
      <p:grpSp>
        <p:nvGrpSpPr>
          <p:cNvPr id="36" name="组合 35"/>
          <p:cNvGrpSpPr/>
          <p:nvPr/>
        </p:nvGrpSpPr>
        <p:grpSpPr>
          <a:xfrm>
            <a:off x="779852" y="5147582"/>
            <a:ext cx="11140592" cy="1640568"/>
            <a:chOff x="779852" y="5147582"/>
            <a:chExt cx="11140592" cy="1640568"/>
          </a:xfrm>
        </p:grpSpPr>
        <p:sp>
          <p:nvSpPr>
            <p:cNvPr id="37" name="矩形 36"/>
            <p:cNvSpPr/>
            <p:nvPr/>
          </p:nvSpPr>
          <p:spPr>
            <a:xfrm>
              <a:off x="779852" y="5707809"/>
              <a:ext cx="10941093" cy="1080341"/>
            </a:xfrm>
            <a:prstGeom prst="rect">
              <a:avLst/>
            </a:prstGeom>
            <a:solidFill>
              <a:srgbClr val="FFFFFF"/>
            </a:solidFill>
            <a:ln w="38100"/>
          </p:spPr>
          <p:style>
            <a:lnRef idx="1">
              <a:schemeClr val="accent1"/>
            </a:lnRef>
            <a:fillRef idx="3">
              <a:schemeClr val="accent1"/>
            </a:fillRef>
            <a:effectRef idx="2">
              <a:schemeClr val="accent1"/>
            </a:effectRef>
            <a:fontRef idx="minor">
              <a:schemeClr val="lt1"/>
            </a:fontRef>
          </p:style>
          <p:txBody>
            <a:bodyPr anchor="ctr"/>
            <a:lstStyle/>
            <a:p>
              <a:pPr>
                <a:defRPr/>
              </a:pPr>
              <a:r>
                <a:rPr lang="zh-CN" altLang="en-US" sz="2000" dirty="0">
                  <a:solidFill>
                    <a:schemeClr val="tx1"/>
                  </a:solidFill>
                  <a:latin typeface="黑体" panose="02010609060101010101" pitchFamily="49" charset="-122"/>
                  <a:ea typeface="黑体" panose="02010609060101010101" pitchFamily="49" charset="-122"/>
                </a:rPr>
                <a:t>设计意图：</a:t>
              </a:r>
              <a:endParaRPr lang="en-US" altLang="zh-CN" sz="2000" dirty="0">
                <a:solidFill>
                  <a:schemeClr val="tx1"/>
                </a:solidFill>
                <a:latin typeface="黑体" panose="02010609060101010101" pitchFamily="49" charset="-122"/>
                <a:ea typeface="黑体" panose="02010609060101010101" pitchFamily="49" charset="-122"/>
              </a:endParaRPr>
            </a:p>
            <a:p>
              <a:pPr algn="just">
                <a:defRPr/>
              </a:pPr>
              <a:r>
                <a:rPr lang="zh-CN" altLang="en-US" sz="2000" dirty="0">
                  <a:solidFill>
                    <a:schemeClr val="tx1"/>
                  </a:solidFill>
                  <a:latin typeface="黑体" panose="02010609060101010101" pitchFamily="49" charset="-122"/>
                  <a:ea typeface="黑体" panose="02010609060101010101" pitchFamily="49" charset="-122"/>
                </a:rPr>
                <a:t>    了解中国共产党得到了广大人民的衷心拥护和支持，增强对中国共产党的热爱之情，以及民族自豪感。</a:t>
              </a:r>
            </a:p>
          </p:txBody>
        </p:sp>
        <p:pic>
          <p:nvPicPr>
            <p:cNvPr id="38" name="图片 37"/>
            <p:cNvPicPr>
              <a:picLocks noChangeAspect="1"/>
            </p:cNvPicPr>
            <p:nvPr/>
          </p:nvPicPr>
          <p:blipFill>
            <a:blip r:embed="rId5" cstate="print"/>
            <a:stretch>
              <a:fillRect/>
            </a:stretch>
          </p:blipFill>
          <p:spPr>
            <a:xfrm>
              <a:off x="10925081" y="5147582"/>
              <a:ext cx="995363" cy="995363"/>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7A6FD7D-1884-825D-056F-DE6AD20DDE36}"/>
              </a:ext>
            </a:extLst>
          </p:cNvPr>
          <p:cNvPicPr>
            <a:picLocks noChangeAspect="1"/>
          </p:cNvPicPr>
          <p:nvPr/>
        </p:nvPicPr>
        <p:blipFill>
          <a:blip r:embed="rId3"/>
          <a:stretch>
            <a:fillRect/>
          </a:stretch>
        </p:blipFill>
        <p:spPr>
          <a:xfrm>
            <a:off x="86555" y="2533696"/>
            <a:ext cx="4418560" cy="1745826"/>
          </a:xfrm>
          <a:prstGeom prst="rect">
            <a:avLst/>
          </a:prstGeom>
        </p:spPr>
      </p:pic>
      <p:sp>
        <p:nvSpPr>
          <p:cNvPr id="11" name="椭圆 10"/>
          <p:cNvSpPr/>
          <p:nvPr/>
        </p:nvSpPr>
        <p:spPr bwMode="auto">
          <a:xfrm>
            <a:off x="3016331" y="3172424"/>
            <a:ext cx="755737" cy="826718"/>
          </a:xfrm>
          <a:prstGeom prst="ellipse">
            <a:avLst/>
          </a:prstGeom>
          <a:noFill/>
          <a:ln w="28575"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pic>
        <p:nvPicPr>
          <p:cNvPr id="12" name="图片 11"/>
          <p:cNvPicPr>
            <a:picLocks noChangeAspect="1"/>
          </p:cNvPicPr>
          <p:nvPr/>
        </p:nvPicPr>
        <p:blipFill>
          <a:blip r:embed="rId4" cstate="print"/>
          <a:stretch>
            <a:fillRect/>
          </a:stretch>
        </p:blipFill>
        <p:spPr>
          <a:xfrm>
            <a:off x="4505115" y="2246367"/>
            <a:ext cx="3153688" cy="2365266"/>
          </a:xfrm>
          <a:prstGeom prst="rect">
            <a:avLst/>
          </a:prstGeom>
        </p:spPr>
      </p:pic>
      <p:sp>
        <p:nvSpPr>
          <p:cNvPr id="17" name="文本框 16"/>
          <p:cNvSpPr txBox="1"/>
          <p:nvPr/>
        </p:nvSpPr>
        <p:spPr>
          <a:xfrm>
            <a:off x="4807761" y="4611633"/>
            <a:ext cx="2568816"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农民推车去前线送粮</a:t>
            </a:r>
          </a:p>
        </p:txBody>
      </p:sp>
      <p:pic>
        <p:nvPicPr>
          <p:cNvPr id="18" name="图片 17"/>
          <p:cNvPicPr>
            <a:picLocks noChangeAspect="1"/>
          </p:cNvPicPr>
          <p:nvPr/>
        </p:nvPicPr>
        <p:blipFill>
          <a:blip r:embed="rId5" cstate="print"/>
          <a:stretch>
            <a:fillRect/>
          </a:stretch>
        </p:blipFill>
        <p:spPr>
          <a:xfrm>
            <a:off x="7886323" y="2197906"/>
            <a:ext cx="3963117" cy="2413727"/>
          </a:xfrm>
          <a:prstGeom prst="rect">
            <a:avLst/>
          </a:prstGeom>
        </p:spPr>
      </p:pic>
      <p:sp>
        <p:nvSpPr>
          <p:cNvPr id="21" name="文本框 20"/>
          <p:cNvSpPr txBox="1"/>
          <p:nvPr/>
        </p:nvSpPr>
        <p:spPr>
          <a:xfrm>
            <a:off x="8230697" y="4615629"/>
            <a:ext cx="3274367" cy="400110"/>
          </a:xfrm>
          <a:prstGeom prst="rect">
            <a:avLst/>
          </a:prstGeom>
          <a:noFill/>
        </p:spPr>
        <p:txBody>
          <a:bodyPr wrap="square">
            <a:spAutoFit/>
          </a:bodyPr>
          <a:lstStyle/>
          <a:p>
            <a:r>
              <a:rPr lang="zh-CN" altLang="en-US" sz="2000" dirty="0">
                <a:latin typeface="黑体" panose="02010609060101010101" pitchFamily="49" charset="-122"/>
                <a:ea typeface="黑体" panose="02010609060101010101" pitchFamily="49" charset="-122"/>
              </a:rPr>
              <a:t>冒着枪林弹雨送战士们过江</a:t>
            </a:r>
          </a:p>
        </p:txBody>
      </p:sp>
      <p:sp>
        <p:nvSpPr>
          <p:cNvPr id="22" name="文本框 21"/>
          <p:cNvSpPr txBox="1"/>
          <p:nvPr/>
        </p:nvSpPr>
        <p:spPr>
          <a:xfrm>
            <a:off x="1970804" y="4593241"/>
            <a:ext cx="984567"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火线桥</a:t>
            </a:r>
          </a:p>
        </p:txBody>
      </p:sp>
      <p:sp>
        <p:nvSpPr>
          <p:cNvPr id="23" name="椭圆 22"/>
          <p:cNvSpPr/>
          <p:nvPr/>
        </p:nvSpPr>
        <p:spPr bwMode="auto">
          <a:xfrm>
            <a:off x="4505115" y="2770365"/>
            <a:ext cx="1058383" cy="826718"/>
          </a:xfrm>
          <a:prstGeom prst="ellipse">
            <a:avLst/>
          </a:prstGeom>
          <a:noFill/>
          <a:ln w="28575"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
        <p:nvSpPr>
          <p:cNvPr id="24" name="椭圆 23"/>
          <p:cNvSpPr/>
          <p:nvPr/>
        </p:nvSpPr>
        <p:spPr bwMode="auto">
          <a:xfrm>
            <a:off x="8809497" y="3015641"/>
            <a:ext cx="1058383" cy="826718"/>
          </a:xfrm>
          <a:prstGeom prst="ellipse">
            <a:avLst/>
          </a:prstGeom>
          <a:noFill/>
          <a:ln w="28575"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
        <p:nvSpPr>
          <p:cNvPr id="25" name="文本框 3" descr="共产"/>
          <p:cNvSpPr txBox="1">
            <a:spLocks noChangeArrowheads="1"/>
          </p:cNvSpPr>
          <p:nvPr/>
        </p:nvSpPr>
        <p:spPr bwMode="auto">
          <a:xfrm>
            <a:off x="3333239" y="5121053"/>
            <a:ext cx="61128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a:buFont typeface="Wingdings" panose="05000000000000000000" pitchFamily="2" charset="2"/>
              <a:buChar char="Ø"/>
            </a:pPr>
            <a:r>
              <a:rPr lang="zh-CN" altLang="en-US" sz="2400" dirty="0">
                <a:latin typeface="黑体" panose="02010609060101010101" pitchFamily="49" charset="-122"/>
                <a:ea typeface="黑体" panose="02010609060101010101" pitchFamily="49" charset="-122"/>
              </a:rPr>
              <a:t>追问：这些难忘的瞬间里你发现了什么？</a:t>
            </a:r>
          </a:p>
        </p:txBody>
      </p:sp>
      <p:sp>
        <p:nvSpPr>
          <p:cNvPr id="15" name="文本框 9"/>
          <p:cNvSpPr/>
          <p:nvPr/>
        </p:nvSpPr>
        <p:spPr>
          <a:xfrm>
            <a:off x="265113" y="69850"/>
            <a:ext cx="3254375" cy="578882"/>
          </a:xfrm>
          <a:prstGeom prst="roundRect">
            <a:avLst/>
          </a:prstGeom>
        </p:spPr>
        <p:style>
          <a:lnRef idx="1">
            <a:schemeClr val="accent2"/>
          </a:lnRef>
          <a:fillRef idx="3">
            <a:schemeClr val="accent2"/>
          </a:fillRef>
          <a:effectRef idx="2">
            <a:schemeClr val="accent2"/>
          </a:effectRef>
          <a:fontRef idx="minor">
            <a:schemeClr val="lt1"/>
          </a:fontRef>
        </p:style>
        <p:txBody>
          <a:bodyPr>
            <a:spAutoFit/>
          </a:bodyPr>
          <a:lstStyle/>
          <a:p>
            <a:pPr>
              <a:buFont typeface="Arial" panose="020B0604020202020204" pitchFamily="34" charset="0"/>
              <a:buNone/>
            </a:pP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六</a:t>
            </a: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教学过程</a:t>
            </a:r>
            <a:endPar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endParaRPr>
          </a:p>
        </p:txBody>
      </p:sp>
      <p:sp>
        <p:nvSpPr>
          <p:cNvPr id="27" name="TextBox 8"/>
          <p:cNvSpPr txBox="1"/>
          <p:nvPr/>
        </p:nvSpPr>
        <p:spPr>
          <a:xfrm>
            <a:off x="863347" y="733890"/>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p>
            <a:pPr algn="ctr">
              <a:lnSpc>
                <a:spcPts val="2135"/>
              </a:lnSpc>
            </a:pPr>
            <a:r>
              <a:rPr lang="zh-CN" altLang="en-US" sz="2000" b="1" kern="0" dirty="0">
                <a:solidFill>
                  <a:prstClr val="black"/>
                </a:solidFill>
                <a:latin typeface="黑体" panose="02010609060101010101" pitchFamily="49" charset="-122"/>
                <a:ea typeface="黑体" panose="02010609060101010101" pitchFamily="49" charset="-122"/>
              </a:rPr>
              <a:t>教学环节</a:t>
            </a:r>
          </a:p>
        </p:txBody>
      </p:sp>
      <p:sp>
        <p:nvSpPr>
          <p:cNvPr id="29" name="矩形 23"/>
          <p:cNvSpPr/>
          <p:nvPr/>
        </p:nvSpPr>
        <p:spPr>
          <a:xfrm>
            <a:off x="2892755" y="1239971"/>
            <a:ext cx="2326520"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中国共产党的初心和使命是什么？</a:t>
            </a:r>
          </a:p>
        </p:txBody>
      </p:sp>
      <p:sp>
        <p:nvSpPr>
          <p:cNvPr id="31" name="TextBox 8"/>
          <p:cNvSpPr txBox="1"/>
          <p:nvPr/>
        </p:nvSpPr>
        <p:spPr>
          <a:xfrm>
            <a:off x="863347" y="1190915"/>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defPPr>
              <a:defRPr lang="zh-CN"/>
            </a:defPPr>
            <a:lvl1pPr algn="ctr">
              <a:lnSpc>
                <a:spcPts val="2135"/>
              </a:lnSpc>
              <a:defRPr sz="2000" b="1" kern="0">
                <a:solidFill>
                  <a:prstClr val="black"/>
                </a:solidFill>
                <a:latin typeface="黑体" panose="02010609060101010101" pitchFamily="49" charset="-122"/>
                <a:ea typeface="黑体" panose="02010609060101010101" pitchFamily="49" charset="-122"/>
              </a:defRPr>
            </a:lvl1pPr>
          </a:lstStyle>
          <a:p>
            <a:r>
              <a:rPr lang="zh-CN" altLang="en-US" dirty="0"/>
              <a:t>问题线索</a:t>
            </a:r>
          </a:p>
        </p:txBody>
      </p:sp>
      <p:sp>
        <p:nvSpPr>
          <p:cNvPr id="34" name="矩形 33"/>
          <p:cNvSpPr/>
          <p:nvPr/>
        </p:nvSpPr>
        <p:spPr>
          <a:xfrm>
            <a:off x="5576182" y="122688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不同时期的党员如何践行初心？</a:t>
            </a:r>
          </a:p>
        </p:txBody>
      </p:sp>
      <p:sp>
        <p:nvSpPr>
          <p:cNvPr id="35" name="矩形 23"/>
          <p:cNvSpPr/>
          <p:nvPr/>
        </p:nvSpPr>
        <p:spPr>
          <a:xfrm>
            <a:off x="8135986" y="126563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rgbClr val="00B050"/>
                </a:solidFill>
                <a:latin typeface="黑体" panose="02010609060101010101" pitchFamily="49" charset="-122"/>
                <a:ea typeface="黑体" panose="02010609060101010101" pitchFamily="49" charset="-122"/>
              </a:rPr>
              <a:t>践行初心的结果怎样？</a:t>
            </a:r>
          </a:p>
        </p:txBody>
      </p:sp>
      <p:grpSp>
        <p:nvGrpSpPr>
          <p:cNvPr id="40" name="组合 39"/>
          <p:cNvGrpSpPr/>
          <p:nvPr/>
        </p:nvGrpSpPr>
        <p:grpSpPr>
          <a:xfrm>
            <a:off x="503467" y="1916882"/>
            <a:ext cx="1517169" cy="646331"/>
            <a:chOff x="887012" y="1988857"/>
            <a:chExt cx="1517169" cy="646331"/>
          </a:xfrm>
        </p:grpSpPr>
        <p:pic>
          <p:nvPicPr>
            <p:cNvPr id="41" name="图片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806670">
              <a:off x="887012" y="2028019"/>
              <a:ext cx="1517169" cy="58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文本框 41"/>
            <p:cNvSpPr txBox="1"/>
            <p:nvPr/>
          </p:nvSpPr>
          <p:spPr>
            <a:xfrm rot="20593060">
              <a:off x="1089001" y="1988857"/>
              <a:ext cx="1113190" cy="646331"/>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图片资料</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分享活动</a:t>
              </a:r>
            </a:p>
          </p:txBody>
        </p:sp>
      </p:grpSp>
      <p:cxnSp>
        <p:nvCxnSpPr>
          <p:cNvPr id="3" name="直接连接符 2"/>
          <p:cNvCxnSpPr/>
          <p:nvPr/>
        </p:nvCxnSpPr>
        <p:spPr bwMode="auto">
          <a:xfrm>
            <a:off x="1122028" y="3230069"/>
            <a:ext cx="945573" cy="0"/>
          </a:xfrm>
          <a:prstGeom prst="line">
            <a:avLst/>
          </a:prstGeom>
          <a:solidFill>
            <a:schemeClr val="accent1"/>
          </a:solidFill>
          <a:ln w="28575" cap="flat" cmpd="sng" algn="ctr">
            <a:solidFill>
              <a:srgbClr val="FF0000"/>
            </a:solidFill>
            <a:prstDash val="solid"/>
            <a:round/>
            <a:headEnd type="none" w="med" len="med"/>
            <a:tailEnd type="none" w="med" len="med"/>
          </a:ln>
        </p:spPr>
      </p:cxnSp>
      <p:sp>
        <p:nvSpPr>
          <p:cNvPr id="37" name="矩形 13"/>
          <p:cNvSpPr/>
          <p:nvPr/>
        </p:nvSpPr>
        <p:spPr bwMode="auto">
          <a:xfrm>
            <a:off x="3068957"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说一说  知初心</a:t>
            </a:r>
          </a:p>
        </p:txBody>
      </p:sp>
      <p:sp>
        <p:nvSpPr>
          <p:cNvPr id="43" name="矩形 13"/>
          <p:cNvSpPr/>
          <p:nvPr/>
        </p:nvSpPr>
        <p:spPr bwMode="auto">
          <a:xfrm>
            <a:off x="5629460"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读一读  亮初心</a:t>
            </a:r>
          </a:p>
        </p:txBody>
      </p:sp>
      <p:sp>
        <p:nvSpPr>
          <p:cNvPr id="44" name="矩形 13"/>
          <p:cNvSpPr/>
          <p:nvPr/>
        </p:nvSpPr>
        <p:spPr bwMode="auto">
          <a:xfrm>
            <a:off x="8154795" y="733890"/>
            <a:ext cx="2050348" cy="361569"/>
          </a:xfrm>
          <a:prstGeom prst="rect">
            <a:avLst/>
          </a:prstGeom>
          <a:solidFill>
            <a:srgbClr val="FFC000"/>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eaLnBrk="1" hangingPunct="1">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析一析  心连心</a:t>
            </a:r>
          </a:p>
        </p:txBody>
      </p:sp>
      <p:grpSp>
        <p:nvGrpSpPr>
          <p:cNvPr id="48" name="组合 47"/>
          <p:cNvGrpSpPr/>
          <p:nvPr/>
        </p:nvGrpSpPr>
        <p:grpSpPr>
          <a:xfrm>
            <a:off x="779852" y="5147582"/>
            <a:ext cx="11140592" cy="1640568"/>
            <a:chOff x="779852" y="5147582"/>
            <a:chExt cx="11140592" cy="1640568"/>
          </a:xfrm>
        </p:grpSpPr>
        <p:sp>
          <p:nvSpPr>
            <p:cNvPr id="49" name="矩形 48"/>
            <p:cNvSpPr/>
            <p:nvPr/>
          </p:nvSpPr>
          <p:spPr>
            <a:xfrm>
              <a:off x="779852" y="5707809"/>
              <a:ext cx="10941093" cy="1080341"/>
            </a:xfrm>
            <a:prstGeom prst="rect">
              <a:avLst/>
            </a:prstGeom>
            <a:solidFill>
              <a:srgbClr val="FFFFFF"/>
            </a:solidFill>
            <a:ln w="38100"/>
          </p:spPr>
          <p:style>
            <a:lnRef idx="1">
              <a:schemeClr val="accent1"/>
            </a:lnRef>
            <a:fillRef idx="3">
              <a:schemeClr val="accent1"/>
            </a:fillRef>
            <a:effectRef idx="2">
              <a:schemeClr val="accent1"/>
            </a:effectRef>
            <a:fontRef idx="minor">
              <a:schemeClr val="lt1"/>
            </a:fontRef>
          </p:style>
          <p:txBody>
            <a:bodyPr anchor="ctr"/>
            <a:lstStyle/>
            <a:p>
              <a:pPr>
                <a:defRPr/>
              </a:pPr>
              <a:r>
                <a:rPr lang="zh-CN" altLang="en-US" sz="2000" dirty="0">
                  <a:solidFill>
                    <a:schemeClr val="tx1"/>
                  </a:solidFill>
                  <a:latin typeface="黑体" panose="02010609060101010101" pitchFamily="49" charset="-122"/>
                  <a:ea typeface="黑体" panose="02010609060101010101" pitchFamily="49" charset="-122"/>
                </a:rPr>
                <a:t>设计意图：</a:t>
              </a:r>
              <a:endParaRPr lang="en-US" altLang="zh-CN" sz="2000" dirty="0">
                <a:solidFill>
                  <a:schemeClr val="tx1"/>
                </a:solidFill>
                <a:latin typeface="黑体" panose="02010609060101010101" pitchFamily="49" charset="-122"/>
                <a:ea typeface="黑体" panose="02010609060101010101" pitchFamily="49" charset="-122"/>
              </a:endParaRPr>
            </a:p>
            <a:p>
              <a:pPr algn="just">
                <a:defRPr/>
              </a:pPr>
              <a:r>
                <a:rPr lang="zh-CN" altLang="en-US" sz="2000" dirty="0">
                  <a:solidFill>
                    <a:schemeClr val="tx1"/>
                  </a:solidFill>
                  <a:latin typeface="黑体" panose="02010609060101010101" pitchFamily="49" charset="-122"/>
                  <a:ea typeface="黑体" panose="02010609060101010101" pitchFamily="49" charset="-122"/>
                </a:rPr>
                <a:t>    了解中国共产党得到了广大人民的衷心拥护和支持，增强对中国共产党的热爱之情，以及民族自豪感。</a:t>
              </a:r>
            </a:p>
          </p:txBody>
        </p:sp>
        <p:pic>
          <p:nvPicPr>
            <p:cNvPr id="50" name="图片 49"/>
            <p:cNvPicPr>
              <a:picLocks noChangeAspect="1"/>
            </p:cNvPicPr>
            <p:nvPr/>
          </p:nvPicPr>
          <p:blipFill>
            <a:blip r:embed="rId7" cstate="print"/>
            <a:stretch>
              <a:fillRect/>
            </a:stretch>
          </p:blipFill>
          <p:spPr>
            <a:xfrm>
              <a:off x="10925081" y="5147582"/>
              <a:ext cx="995363" cy="99536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3" descr="共产"/>
          <p:cNvSpPr txBox="1">
            <a:spLocks noChangeArrowheads="1"/>
          </p:cNvSpPr>
          <p:nvPr/>
        </p:nvSpPr>
        <p:spPr bwMode="auto">
          <a:xfrm>
            <a:off x="2220362" y="5136032"/>
            <a:ext cx="79847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a:buFont typeface="Wingdings" panose="05000000000000000000" pitchFamily="2" charset="2"/>
              <a:buChar char="Ø"/>
            </a:pPr>
            <a:r>
              <a:rPr lang="zh-CN" altLang="en-US" sz="2400" dirty="0">
                <a:latin typeface="黑体" panose="02010609060101010101" pitchFamily="49" charset="-122"/>
                <a:ea typeface="黑体" panose="02010609060101010101" pitchFamily="49" charset="-122"/>
              </a:rPr>
              <a:t>追问：视频中你看到了什么？歌声里你感受到了什么？</a:t>
            </a:r>
          </a:p>
        </p:txBody>
      </p:sp>
      <p:sp>
        <p:nvSpPr>
          <p:cNvPr id="7" name="文本框 9"/>
          <p:cNvSpPr/>
          <p:nvPr/>
        </p:nvSpPr>
        <p:spPr>
          <a:xfrm>
            <a:off x="265113" y="69850"/>
            <a:ext cx="3254375" cy="578882"/>
          </a:xfrm>
          <a:prstGeom prst="roundRect">
            <a:avLst/>
          </a:prstGeom>
        </p:spPr>
        <p:style>
          <a:lnRef idx="1">
            <a:schemeClr val="accent2"/>
          </a:lnRef>
          <a:fillRef idx="3">
            <a:schemeClr val="accent2"/>
          </a:fillRef>
          <a:effectRef idx="2">
            <a:schemeClr val="accent2"/>
          </a:effectRef>
          <a:fontRef idx="minor">
            <a:schemeClr val="lt1"/>
          </a:fontRef>
        </p:style>
        <p:txBody>
          <a:bodyPr>
            <a:spAutoFit/>
          </a:bodyPr>
          <a:lstStyle/>
          <a:p>
            <a:pPr>
              <a:buFont typeface="Arial" panose="020B0604020202020204" pitchFamily="34" charset="0"/>
              <a:buNone/>
            </a:pP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六</a:t>
            </a: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教学过程</a:t>
            </a:r>
            <a:endPar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endParaRPr>
          </a:p>
        </p:txBody>
      </p:sp>
      <p:cxnSp>
        <p:nvCxnSpPr>
          <p:cNvPr id="9" name="直接箭头连接符 24"/>
          <p:cNvCxnSpPr/>
          <p:nvPr/>
        </p:nvCxnSpPr>
        <p:spPr>
          <a:xfrm flipV="1">
            <a:off x="5308720" y="1443047"/>
            <a:ext cx="267462" cy="6221"/>
          </a:xfrm>
          <a:prstGeom prst="straightConnector1">
            <a:avLst/>
          </a:prstGeom>
          <a:noFill/>
          <a:ln w="19050" cap="flat" cmpd="sng" algn="ctr">
            <a:solidFill>
              <a:srgbClr val="00B050"/>
            </a:solidFill>
            <a:prstDash val="solid"/>
            <a:tailEnd type="arrow"/>
          </a:ln>
          <a:effectLst/>
        </p:spPr>
      </p:cxnSp>
      <p:sp>
        <p:nvSpPr>
          <p:cNvPr id="10" name="TextBox 8"/>
          <p:cNvSpPr txBox="1"/>
          <p:nvPr/>
        </p:nvSpPr>
        <p:spPr>
          <a:xfrm>
            <a:off x="863347" y="733890"/>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p>
            <a:pPr algn="ctr">
              <a:lnSpc>
                <a:spcPts val="2135"/>
              </a:lnSpc>
            </a:pPr>
            <a:r>
              <a:rPr lang="zh-CN" altLang="en-US" sz="2000" b="1" kern="0" dirty="0">
                <a:solidFill>
                  <a:prstClr val="black"/>
                </a:solidFill>
                <a:latin typeface="黑体" panose="02010609060101010101" pitchFamily="49" charset="-122"/>
                <a:ea typeface="黑体" panose="02010609060101010101" pitchFamily="49" charset="-122"/>
              </a:rPr>
              <a:t>教学环节</a:t>
            </a:r>
          </a:p>
        </p:txBody>
      </p:sp>
      <p:cxnSp>
        <p:nvCxnSpPr>
          <p:cNvPr id="11" name="直接箭头连接符 24"/>
          <p:cNvCxnSpPr/>
          <p:nvPr/>
        </p:nvCxnSpPr>
        <p:spPr>
          <a:xfrm flipV="1">
            <a:off x="7834284" y="1468712"/>
            <a:ext cx="267462" cy="6221"/>
          </a:xfrm>
          <a:prstGeom prst="straightConnector1">
            <a:avLst/>
          </a:prstGeom>
          <a:noFill/>
          <a:ln w="19050" cap="flat" cmpd="sng" algn="ctr">
            <a:solidFill>
              <a:srgbClr val="00B050"/>
            </a:solidFill>
            <a:prstDash val="solid"/>
            <a:tailEnd type="arrow"/>
          </a:ln>
          <a:effectLst/>
        </p:spPr>
      </p:cxnSp>
      <p:sp>
        <p:nvSpPr>
          <p:cNvPr id="12" name="矩形 23"/>
          <p:cNvSpPr/>
          <p:nvPr/>
        </p:nvSpPr>
        <p:spPr>
          <a:xfrm>
            <a:off x="2892755" y="1239971"/>
            <a:ext cx="2326520"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中国共产党的初心和使命是什么？</a:t>
            </a:r>
          </a:p>
        </p:txBody>
      </p:sp>
      <p:sp>
        <p:nvSpPr>
          <p:cNvPr id="14" name="TextBox 8"/>
          <p:cNvSpPr txBox="1"/>
          <p:nvPr/>
        </p:nvSpPr>
        <p:spPr>
          <a:xfrm>
            <a:off x="863347" y="1190915"/>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defPPr>
              <a:defRPr lang="zh-CN"/>
            </a:defPPr>
            <a:lvl1pPr algn="ctr">
              <a:lnSpc>
                <a:spcPts val="2135"/>
              </a:lnSpc>
              <a:defRPr sz="2000" b="1" kern="0">
                <a:solidFill>
                  <a:prstClr val="black"/>
                </a:solidFill>
                <a:latin typeface="黑体" panose="02010609060101010101" pitchFamily="49" charset="-122"/>
                <a:ea typeface="黑体" panose="02010609060101010101" pitchFamily="49" charset="-122"/>
              </a:defRPr>
            </a:lvl1pPr>
          </a:lstStyle>
          <a:p>
            <a:r>
              <a:rPr lang="zh-CN" altLang="en-US" dirty="0"/>
              <a:t>问题线索</a:t>
            </a:r>
          </a:p>
        </p:txBody>
      </p:sp>
      <p:sp>
        <p:nvSpPr>
          <p:cNvPr id="18" name="矩形 17"/>
          <p:cNvSpPr/>
          <p:nvPr/>
        </p:nvSpPr>
        <p:spPr>
          <a:xfrm>
            <a:off x="5576182" y="122688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不同时期的党员如何践行初心？</a:t>
            </a:r>
          </a:p>
        </p:txBody>
      </p:sp>
      <p:sp>
        <p:nvSpPr>
          <p:cNvPr id="19" name="矩形 23"/>
          <p:cNvSpPr/>
          <p:nvPr/>
        </p:nvSpPr>
        <p:spPr>
          <a:xfrm>
            <a:off x="8135986" y="126563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rgbClr val="00B050"/>
                </a:solidFill>
                <a:latin typeface="黑体" panose="02010609060101010101" pitchFamily="49" charset="-122"/>
                <a:ea typeface="黑体" panose="02010609060101010101" pitchFamily="49" charset="-122"/>
              </a:rPr>
              <a:t>践行初心的结果怎样？</a:t>
            </a:r>
          </a:p>
        </p:txBody>
      </p:sp>
      <p:cxnSp>
        <p:nvCxnSpPr>
          <p:cNvPr id="21" name="直接箭头连接符 24"/>
          <p:cNvCxnSpPr/>
          <p:nvPr/>
        </p:nvCxnSpPr>
        <p:spPr>
          <a:xfrm flipV="1">
            <a:off x="5308720" y="1443047"/>
            <a:ext cx="267462" cy="6221"/>
          </a:xfrm>
          <a:prstGeom prst="straightConnector1">
            <a:avLst/>
          </a:prstGeom>
          <a:noFill/>
          <a:ln w="19050" cap="flat" cmpd="sng" algn="ctr">
            <a:solidFill>
              <a:srgbClr val="00B050"/>
            </a:solidFill>
            <a:prstDash val="solid"/>
            <a:tailEnd type="arrow"/>
          </a:ln>
          <a:effectLst/>
        </p:spPr>
      </p:cxnSp>
      <p:grpSp>
        <p:nvGrpSpPr>
          <p:cNvPr id="26" name="组合 25"/>
          <p:cNvGrpSpPr/>
          <p:nvPr/>
        </p:nvGrpSpPr>
        <p:grpSpPr>
          <a:xfrm>
            <a:off x="503467" y="1916882"/>
            <a:ext cx="1517169" cy="646331"/>
            <a:chOff x="887012" y="1988857"/>
            <a:chExt cx="1517169" cy="646331"/>
          </a:xfrm>
        </p:grpSpPr>
        <p:pic>
          <p:nvPicPr>
            <p:cNvPr id="27" name="图片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06670">
              <a:off x="887012" y="2028019"/>
              <a:ext cx="1517169" cy="58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文本框 27"/>
            <p:cNvSpPr txBox="1"/>
            <p:nvPr/>
          </p:nvSpPr>
          <p:spPr>
            <a:xfrm rot="20593060">
              <a:off x="1089001" y="1988857"/>
              <a:ext cx="1113190" cy="646331"/>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视频资料</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分享活动</a:t>
              </a:r>
            </a:p>
          </p:txBody>
        </p:sp>
      </p:grpSp>
      <p:sp>
        <p:nvSpPr>
          <p:cNvPr id="23" name="矩形 13"/>
          <p:cNvSpPr/>
          <p:nvPr/>
        </p:nvSpPr>
        <p:spPr bwMode="auto">
          <a:xfrm>
            <a:off x="3068957"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说一说  知初心</a:t>
            </a:r>
          </a:p>
        </p:txBody>
      </p:sp>
      <p:sp>
        <p:nvSpPr>
          <p:cNvPr id="29" name="矩形 13"/>
          <p:cNvSpPr/>
          <p:nvPr/>
        </p:nvSpPr>
        <p:spPr bwMode="auto">
          <a:xfrm>
            <a:off x="5629460"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读一读  亮初心</a:t>
            </a:r>
          </a:p>
        </p:txBody>
      </p:sp>
      <p:sp>
        <p:nvSpPr>
          <p:cNvPr id="30" name="矩形 13"/>
          <p:cNvSpPr/>
          <p:nvPr/>
        </p:nvSpPr>
        <p:spPr bwMode="auto">
          <a:xfrm>
            <a:off x="8154795" y="733890"/>
            <a:ext cx="2050348" cy="361569"/>
          </a:xfrm>
          <a:prstGeom prst="rect">
            <a:avLst/>
          </a:prstGeom>
          <a:solidFill>
            <a:srgbClr val="FFC000"/>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eaLnBrk="1" hangingPunct="1">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析一析  心连心</a:t>
            </a:r>
          </a:p>
        </p:txBody>
      </p:sp>
      <p:grpSp>
        <p:nvGrpSpPr>
          <p:cNvPr id="34" name="组合 33"/>
          <p:cNvGrpSpPr/>
          <p:nvPr/>
        </p:nvGrpSpPr>
        <p:grpSpPr>
          <a:xfrm>
            <a:off x="779852" y="5147582"/>
            <a:ext cx="11140592" cy="1640568"/>
            <a:chOff x="779852" y="5147582"/>
            <a:chExt cx="11140592" cy="1640568"/>
          </a:xfrm>
        </p:grpSpPr>
        <p:sp>
          <p:nvSpPr>
            <p:cNvPr id="35" name="矩形 34"/>
            <p:cNvSpPr/>
            <p:nvPr/>
          </p:nvSpPr>
          <p:spPr>
            <a:xfrm>
              <a:off x="779852" y="5707809"/>
              <a:ext cx="10941093" cy="1080341"/>
            </a:xfrm>
            <a:prstGeom prst="rect">
              <a:avLst/>
            </a:prstGeom>
            <a:solidFill>
              <a:srgbClr val="FFFFFF"/>
            </a:solidFill>
            <a:ln w="38100"/>
          </p:spPr>
          <p:style>
            <a:lnRef idx="1">
              <a:schemeClr val="accent1"/>
            </a:lnRef>
            <a:fillRef idx="3">
              <a:schemeClr val="accent1"/>
            </a:fillRef>
            <a:effectRef idx="2">
              <a:schemeClr val="accent1"/>
            </a:effectRef>
            <a:fontRef idx="minor">
              <a:schemeClr val="lt1"/>
            </a:fontRef>
          </p:style>
          <p:txBody>
            <a:bodyPr anchor="ctr"/>
            <a:lstStyle/>
            <a:p>
              <a:pPr>
                <a:defRPr/>
              </a:pPr>
              <a:r>
                <a:rPr lang="zh-CN" altLang="en-US" sz="2000" dirty="0">
                  <a:solidFill>
                    <a:schemeClr val="tx1"/>
                  </a:solidFill>
                  <a:latin typeface="黑体" panose="02010609060101010101" pitchFamily="49" charset="-122"/>
                  <a:ea typeface="黑体" panose="02010609060101010101" pitchFamily="49" charset="-122"/>
                </a:rPr>
                <a:t>设计意图：</a:t>
              </a:r>
              <a:endParaRPr lang="en-US" altLang="zh-CN" sz="2000" dirty="0">
                <a:solidFill>
                  <a:schemeClr val="tx1"/>
                </a:solidFill>
                <a:latin typeface="黑体" panose="02010609060101010101" pitchFamily="49" charset="-122"/>
                <a:ea typeface="黑体" panose="02010609060101010101" pitchFamily="49" charset="-122"/>
              </a:endParaRPr>
            </a:p>
            <a:p>
              <a:pPr algn="just">
                <a:defRPr/>
              </a:pPr>
              <a:r>
                <a:rPr lang="zh-CN" altLang="en-US" sz="2000" dirty="0">
                  <a:solidFill>
                    <a:schemeClr val="tx1"/>
                  </a:solidFill>
                  <a:latin typeface="黑体" panose="02010609060101010101" pitchFamily="49" charset="-122"/>
                  <a:ea typeface="黑体" panose="02010609060101010101" pitchFamily="49" charset="-122"/>
                </a:rPr>
                <a:t>    了解中国共产党得到了广大人民的衷心拥护和支持，增强对中国共产党的热爱之情，以及民族自豪感。</a:t>
              </a:r>
            </a:p>
          </p:txBody>
        </p:sp>
        <p:pic>
          <p:nvPicPr>
            <p:cNvPr id="36" name="图片 35"/>
            <p:cNvPicPr>
              <a:picLocks noChangeAspect="1"/>
            </p:cNvPicPr>
            <p:nvPr/>
          </p:nvPicPr>
          <p:blipFill>
            <a:blip r:embed="rId4" cstate="print"/>
            <a:stretch>
              <a:fillRect/>
            </a:stretch>
          </p:blipFill>
          <p:spPr>
            <a:xfrm>
              <a:off x="10925081" y="5147582"/>
              <a:ext cx="995363" cy="995363"/>
            </a:xfrm>
            <a:prstGeom prst="rect">
              <a:avLst/>
            </a:prstGeom>
          </p:spPr>
        </p:pic>
      </p:grpSp>
      <p:pic>
        <p:nvPicPr>
          <p:cNvPr id="3" name="图片 2"/>
          <p:cNvPicPr>
            <a:picLocks noChangeAspect="1"/>
          </p:cNvPicPr>
          <p:nvPr/>
        </p:nvPicPr>
        <p:blipFill>
          <a:blip r:embed="rId5" cstate="print"/>
          <a:stretch>
            <a:fillRect/>
          </a:stretch>
        </p:blipFill>
        <p:spPr>
          <a:xfrm>
            <a:off x="2413697" y="1758551"/>
            <a:ext cx="7364606" cy="33408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9FB513A-2862-A38D-0391-1586CDEA8994}"/>
              </a:ext>
            </a:extLst>
          </p:cNvPr>
          <p:cNvPicPr>
            <a:picLocks noChangeAspect="1"/>
          </p:cNvPicPr>
          <p:nvPr/>
        </p:nvPicPr>
        <p:blipFill>
          <a:blip r:embed="rId3"/>
          <a:stretch>
            <a:fillRect/>
          </a:stretch>
        </p:blipFill>
        <p:spPr>
          <a:xfrm>
            <a:off x="8259957" y="2100454"/>
            <a:ext cx="2726084" cy="2538078"/>
          </a:xfrm>
          <a:prstGeom prst="rect">
            <a:avLst/>
          </a:prstGeom>
        </p:spPr>
      </p:pic>
      <p:grpSp>
        <p:nvGrpSpPr>
          <p:cNvPr id="9" name="组合 8"/>
          <p:cNvGrpSpPr/>
          <p:nvPr/>
        </p:nvGrpSpPr>
        <p:grpSpPr>
          <a:xfrm>
            <a:off x="1593951" y="1863574"/>
            <a:ext cx="3254375" cy="3106054"/>
            <a:chOff x="1575220" y="1577385"/>
            <a:chExt cx="5765033" cy="4863761"/>
          </a:xfrm>
        </p:grpSpPr>
        <p:pic>
          <p:nvPicPr>
            <p:cNvPr id="2" name="图片 1"/>
            <p:cNvPicPr>
              <a:picLocks noChangeAspect="1"/>
            </p:cNvPicPr>
            <p:nvPr/>
          </p:nvPicPr>
          <p:blipFill>
            <a:blip r:embed="rId4" cstate="print"/>
            <a:stretch>
              <a:fillRect/>
            </a:stretch>
          </p:blipFill>
          <p:spPr>
            <a:xfrm>
              <a:off x="4205288" y="5268052"/>
              <a:ext cx="1544174" cy="1173094"/>
            </a:xfrm>
            <a:prstGeom prst="rect">
              <a:avLst/>
            </a:prstGeom>
          </p:spPr>
        </p:pic>
        <p:pic>
          <p:nvPicPr>
            <p:cNvPr id="3" name="图片 2"/>
            <p:cNvPicPr>
              <a:picLocks noChangeAspect="1"/>
            </p:cNvPicPr>
            <p:nvPr/>
          </p:nvPicPr>
          <p:blipFill rotWithShape="1">
            <a:blip r:embed="rId5" cstate="print"/>
            <a:srcRect r="50115" b="33001"/>
            <a:stretch>
              <a:fillRect/>
            </a:stretch>
          </p:blipFill>
          <p:spPr>
            <a:xfrm>
              <a:off x="5202068" y="1577385"/>
              <a:ext cx="2138184" cy="1914486"/>
            </a:xfrm>
            <a:prstGeom prst="rect">
              <a:avLst/>
            </a:prstGeom>
          </p:spPr>
        </p:pic>
        <p:pic>
          <p:nvPicPr>
            <p:cNvPr id="4" name="图片 3"/>
            <p:cNvPicPr>
              <a:picLocks noChangeAspect="1"/>
            </p:cNvPicPr>
            <p:nvPr/>
          </p:nvPicPr>
          <p:blipFill>
            <a:blip r:embed="rId6" cstate="print"/>
            <a:stretch>
              <a:fillRect/>
            </a:stretch>
          </p:blipFill>
          <p:spPr>
            <a:xfrm>
              <a:off x="1575220" y="1577385"/>
              <a:ext cx="3626848" cy="3699385"/>
            </a:xfrm>
            <a:prstGeom prst="rect">
              <a:avLst/>
            </a:prstGeom>
          </p:spPr>
        </p:pic>
        <p:pic>
          <p:nvPicPr>
            <p:cNvPr id="6" name="图片 5"/>
            <p:cNvPicPr>
              <a:picLocks noChangeAspect="1"/>
            </p:cNvPicPr>
            <p:nvPr/>
          </p:nvPicPr>
          <p:blipFill>
            <a:blip r:embed="rId7" cstate="print"/>
            <a:stretch>
              <a:fillRect/>
            </a:stretch>
          </p:blipFill>
          <p:spPr>
            <a:xfrm>
              <a:off x="1575220" y="5268052"/>
              <a:ext cx="2650922" cy="1173094"/>
            </a:xfrm>
            <a:prstGeom prst="rect">
              <a:avLst/>
            </a:prstGeom>
          </p:spPr>
        </p:pic>
        <p:pic>
          <p:nvPicPr>
            <p:cNvPr id="8" name="图片 7"/>
            <p:cNvPicPr>
              <a:picLocks noChangeAspect="1"/>
            </p:cNvPicPr>
            <p:nvPr/>
          </p:nvPicPr>
          <p:blipFill>
            <a:blip r:embed="rId8" cstate="print"/>
            <a:stretch>
              <a:fillRect/>
            </a:stretch>
          </p:blipFill>
          <p:spPr>
            <a:xfrm>
              <a:off x="5202069" y="3500588"/>
              <a:ext cx="2138184" cy="1767464"/>
            </a:xfrm>
            <a:prstGeom prst="rect">
              <a:avLst/>
            </a:prstGeom>
          </p:spPr>
        </p:pic>
        <p:pic>
          <p:nvPicPr>
            <p:cNvPr id="18" name="图片 17"/>
            <p:cNvPicPr>
              <a:picLocks noChangeAspect="1"/>
            </p:cNvPicPr>
            <p:nvPr/>
          </p:nvPicPr>
          <p:blipFill rotWithShape="1">
            <a:blip r:embed="rId9" cstate="print"/>
            <a:srcRect l="50115" t="33803" b="33001"/>
            <a:stretch>
              <a:fillRect/>
            </a:stretch>
          </p:blipFill>
          <p:spPr>
            <a:xfrm>
              <a:off x="5749462" y="5268052"/>
              <a:ext cx="1590790" cy="1173094"/>
            </a:xfrm>
            <a:prstGeom prst="rect">
              <a:avLst/>
            </a:prstGeom>
          </p:spPr>
        </p:pic>
      </p:grpSp>
      <p:sp>
        <p:nvSpPr>
          <p:cNvPr id="25" name="文本框 3" descr="共产"/>
          <p:cNvSpPr txBox="1">
            <a:spLocks noChangeArrowheads="1"/>
          </p:cNvSpPr>
          <p:nvPr/>
        </p:nvSpPr>
        <p:spPr bwMode="auto">
          <a:xfrm>
            <a:off x="2327985" y="5119882"/>
            <a:ext cx="82915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a:buFont typeface="Wingdings" panose="05000000000000000000" pitchFamily="2" charset="2"/>
              <a:buChar char="Ø"/>
            </a:pPr>
            <a:r>
              <a:rPr lang="zh-CN" altLang="en-US" sz="2400" dirty="0">
                <a:latin typeface="黑体" panose="02010609060101010101" pitchFamily="49" charset="-122"/>
                <a:ea typeface="黑体" panose="02010609060101010101" pitchFamily="49" charset="-122"/>
              </a:rPr>
              <a:t>追问：从脱贫群众的张张笑脸和感谢信中你读出了什么？</a:t>
            </a:r>
          </a:p>
        </p:txBody>
      </p:sp>
      <p:sp>
        <p:nvSpPr>
          <p:cNvPr id="19" name="文本框 9"/>
          <p:cNvSpPr/>
          <p:nvPr/>
        </p:nvSpPr>
        <p:spPr>
          <a:xfrm>
            <a:off x="265113" y="69850"/>
            <a:ext cx="3254375" cy="578882"/>
          </a:xfrm>
          <a:prstGeom prst="roundRect">
            <a:avLst/>
          </a:prstGeom>
        </p:spPr>
        <p:style>
          <a:lnRef idx="1">
            <a:schemeClr val="accent2"/>
          </a:lnRef>
          <a:fillRef idx="3">
            <a:schemeClr val="accent2"/>
          </a:fillRef>
          <a:effectRef idx="2">
            <a:schemeClr val="accent2"/>
          </a:effectRef>
          <a:fontRef idx="minor">
            <a:schemeClr val="lt1"/>
          </a:fontRef>
        </p:style>
        <p:txBody>
          <a:bodyPr>
            <a:spAutoFit/>
          </a:bodyPr>
          <a:lstStyle/>
          <a:p>
            <a:pPr>
              <a:buFont typeface="Arial" panose="020B0604020202020204" pitchFamily="34" charset="0"/>
              <a:buNone/>
            </a:pP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六</a:t>
            </a: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教学过程</a:t>
            </a:r>
            <a:endPar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endParaRPr>
          </a:p>
        </p:txBody>
      </p:sp>
      <p:sp>
        <p:nvSpPr>
          <p:cNvPr id="23" name="TextBox 8"/>
          <p:cNvSpPr txBox="1"/>
          <p:nvPr/>
        </p:nvSpPr>
        <p:spPr>
          <a:xfrm>
            <a:off x="863347" y="733890"/>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p>
            <a:pPr algn="ctr">
              <a:lnSpc>
                <a:spcPts val="2135"/>
              </a:lnSpc>
            </a:pPr>
            <a:r>
              <a:rPr lang="zh-CN" altLang="en-US" sz="2000" b="1" kern="0" dirty="0">
                <a:solidFill>
                  <a:prstClr val="black"/>
                </a:solidFill>
                <a:latin typeface="黑体" panose="02010609060101010101" pitchFamily="49" charset="-122"/>
                <a:ea typeface="黑体" panose="02010609060101010101" pitchFamily="49" charset="-122"/>
              </a:rPr>
              <a:t>教学环节</a:t>
            </a:r>
          </a:p>
        </p:txBody>
      </p:sp>
      <p:sp>
        <p:nvSpPr>
          <p:cNvPr id="26" name="矩形 23"/>
          <p:cNvSpPr/>
          <p:nvPr/>
        </p:nvSpPr>
        <p:spPr>
          <a:xfrm>
            <a:off x="2892755" y="1239971"/>
            <a:ext cx="2326520"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中国共产党的初心和使命是什么？</a:t>
            </a:r>
          </a:p>
        </p:txBody>
      </p:sp>
      <p:sp>
        <p:nvSpPr>
          <p:cNvPr id="30" name="TextBox 8"/>
          <p:cNvSpPr txBox="1"/>
          <p:nvPr/>
        </p:nvSpPr>
        <p:spPr>
          <a:xfrm>
            <a:off x="863347" y="1190915"/>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defPPr>
              <a:defRPr lang="zh-CN"/>
            </a:defPPr>
            <a:lvl1pPr algn="ctr">
              <a:lnSpc>
                <a:spcPts val="2135"/>
              </a:lnSpc>
              <a:defRPr sz="2000" b="1" kern="0">
                <a:solidFill>
                  <a:prstClr val="black"/>
                </a:solidFill>
                <a:latin typeface="黑体" panose="02010609060101010101" pitchFamily="49" charset="-122"/>
                <a:ea typeface="黑体" panose="02010609060101010101" pitchFamily="49" charset="-122"/>
              </a:defRPr>
            </a:lvl1pPr>
          </a:lstStyle>
          <a:p>
            <a:r>
              <a:rPr lang="zh-CN" altLang="en-US" dirty="0"/>
              <a:t>问题线索</a:t>
            </a:r>
          </a:p>
        </p:txBody>
      </p:sp>
      <p:sp>
        <p:nvSpPr>
          <p:cNvPr id="34" name="矩形 33"/>
          <p:cNvSpPr/>
          <p:nvPr/>
        </p:nvSpPr>
        <p:spPr>
          <a:xfrm>
            <a:off x="5576182" y="122688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不同时期的党员如何践行初心？</a:t>
            </a:r>
          </a:p>
        </p:txBody>
      </p:sp>
      <p:sp>
        <p:nvSpPr>
          <p:cNvPr id="35" name="矩形 23"/>
          <p:cNvSpPr/>
          <p:nvPr/>
        </p:nvSpPr>
        <p:spPr>
          <a:xfrm>
            <a:off x="8135986" y="126563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rgbClr val="00B050"/>
                </a:solidFill>
                <a:latin typeface="黑体" panose="02010609060101010101" pitchFamily="49" charset="-122"/>
                <a:ea typeface="黑体" panose="02010609060101010101" pitchFamily="49" charset="-122"/>
              </a:rPr>
              <a:t>践行初心的结果怎样？</a:t>
            </a:r>
          </a:p>
        </p:txBody>
      </p:sp>
      <p:grpSp>
        <p:nvGrpSpPr>
          <p:cNvPr id="40" name="组合 39"/>
          <p:cNvGrpSpPr/>
          <p:nvPr/>
        </p:nvGrpSpPr>
        <p:grpSpPr>
          <a:xfrm>
            <a:off x="503467" y="1916882"/>
            <a:ext cx="1517169" cy="646331"/>
            <a:chOff x="887012" y="1988857"/>
            <a:chExt cx="1517169" cy="646331"/>
          </a:xfrm>
        </p:grpSpPr>
        <p:pic>
          <p:nvPicPr>
            <p:cNvPr id="41" name="图片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806670">
              <a:off x="887012" y="2028019"/>
              <a:ext cx="1517169" cy="58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文本框 41"/>
            <p:cNvSpPr txBox="1"/>
            <p:nvPr/>
          </p:nvSpPr>
          <p:spPr>
            <a:xfrm rot="20593060">
              <a:off x="1089001" y="1988857"/>
              <a:ext cx="1113190" cy="646331"/>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图片资料</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分享活动</a:t>
              </a:r>
            </a:p>
          </p:txBody>
        </p:sp>
      </p:grpSp>
      <p:cxnSp>
        <p:nvCxnSpPr>
          <p:cNvPr id="7" name="直接连接符 6"/>
          <p:cNvCxnSpPr/>
          <p:nvPr/>
        </p:nvCxnSpPr>
        <p:spPr bwMode="auto">
          <a:xfrm>
            <a:off x="8447809" y="2781014"/>
            <a:ext cx="2452254" cy="0"/>
          </a:xfrm>
          <a:prstGeom prst="line">
            <a:avLst/>
          </a:prstGeom>
          <a:solidFill>
            <a:schemeClr val="accent1"/>
          </a:solidFill>
          <a:ln w="28575" cap="flat" cmpd="sng" algn="ctr">
            <a:solidFill>
              <a:srgbClr val="FF0000"/>
            </a:solidFill>
            <a:prstDash val="solid"/>
            <a:round/>
            <a:headEnd type="none" w="med" len="med"/>
            <a:tailEnd type="none" w="med" len="med"/>
          </a:ln>
        </p:spPr>
      </p:cxnSp>
      <p:cxnSp>
        <p:nvCxnSpPr>
          <p:cNvPr id="43" name="直接连接符 42"/>
          <p:cNvCxnSpPr/>
          <p:nvPr/>
        </p:nvCxnSpPr>
        <p:spPr bwMode="auto">
          <a:xfrm>
            <a:off x="8264203" y="3030396"/>
            <a:ext cx="2095645" cy="0"/>
          </a:xfrm>
          <a:prstGeom prst="line">
            <a:avLst/>
          </a:prstGeom>
          <a:solidFill>
            <a:schemeClr val="accent1"/>
          </a:solidFill>
          <a:ln w="28575" cap="flat" cmpd="sng" algn="ctr">
            <a:solidFill>
              <a:srgbClr val="FF0000"/>
            </a:solidFill>
            <a:prstDash val="solid"/>
            <a:round/>
            <a:headEnd type="none" w="med" len="med"/>
            <a:tailEnd type="none" w="med" len="med"/>
          </a:ln>
        </p:spPr>
      </p:cxnSp>
      <p:grpSp>
        <p:nvGrpSpPr>
          <p:cNvPr id="44" name="组合 43"/>
          <p:cNvGrpSpPr/>
          <p:nvPr/>
        </p:nvGrpSpPr>
        <p:grpSpPr>
          <a:xfrm>
            <a:off x="5308720" y="2005411"/>
            <a:ext cx="2330078" cy="2964217"/>
            <a:chOff x="4592699" y="1323437"/>
            <a:chExt cx="4404034" cy="6043788"/>
          </a:xfrm>
        </p:grpSpPr>
        <p:pic>
          <p:nvPicPr>
            <p:cNvPr id="45" name="图片 44"/>
            <p:cNvPicPr>
              <a:picLocks noChangeAspect="1"/>
            </p:cNvPicPr>
            <p:nvPr/>
          </p:nvPicPr>
          <p:blipFill rotWithShape="1">
            <a:blip r:embed="rId11" cstate="print"/>
            <a:srcRect l="4886"/>
            <a:stretch>
              <a:fillRect/>
            </a:stretch>
          </p:blipFill>
          <p:spPr>
            <a:xfrm>
              <a:off x="4592699" y="1323437"/>
              <a:ext cx="4404034" cy="6043788"/>
            </a:xfrm>
            <a:prstGeom prst="rect">
              <a:avLst/>
            </a:prstGeom>
          </p:spPr>
        </p:pic>
        <p:cxnSp>
          <p:nvCxnSpPr>
            <p:cNvPr id="46" name="直接连接符 45"/>
            <p:cNvCxnSpPr/>
            <p:nvPr/>
          </p:nvCxnSpPr>
          <p:spPr bwMode="auto">
            <a:xfrm>
              <a:off x="6452171" y="2270589"/>
              <a:ext cx="1078786" cy="0"/>
            </a:xfrm>
            <a:prstGeom prst="line">
              <a:avLst/>
            </a:prstGeom>
            <a:solidFill>
              <a:schemeClr val="accent1"/>
            </a:solidFill>
            <a:ln w="19050" cap="flat" cmpd="sng" algn="ctr">
              <a:solidFill>
                <a:srgbClr val="FF0000"/>
              </a:solidFill>
              <a:prstDash val="solid"/>
              <a:round/>
              <a:headEnd type="none" w="med" len="med"/>
              <a:tailEnd type="none" w="med" len="med"/>
            </a:ln>
          </p:spPr>
        </p:cxnSp>
        <p:cxnSp>
          <p:nvCxnSpPr>
            <p:cNvPr id="47" name="直接连接符 46"/>
            <p:cNvCxnSpPr/>
            <p:nvPr/>
          </p:nvCxnSpPr>
          <p:spPr bwMode="auto">
            <a:xfrm>
              <a:off x="7493554" y="5907641"/>
              <a:ext cx="1331947" cy="0"/>
            </a:xfrm>
            <a:prstGeom prst="line">
              <a:avLst/>
            </a:prstGeom>
            <a:solidFill>
              <a:schemeClr val="accent1"/>
            </a:solidFill>
            <a:ln w="19050" cap="flat" cmpd="sng" algn="ctr">
              <a:solidFill>
                <a:srgbClr val="FF0000"/>
              </a:solidFill>
              <a:prstDash val="solid"/>
              <a:round/>
              <a:headEnd type="none" w="med" len="med"/>
              <a:tailEnd type="none" w="med" len="med"/>
            </a:ln>
          </p:spPr>
        </p:cxnSp>
        <p:cxnSp>
          <p:nvCxnSpPr>
            <p:cNvPr id="48" name="直接连接符 47"/>
            <p:cNvCxnSpPr/>
            <p:nvPr/>
          </p:nvCxnSpPr>
          <p:spPr bwMode="auto">
            <a:xfrm>
              <a:off x="5065419" y="6214538"/>
              <a:ext cx="893592" cy="0"/>
            </a:xfrm>
            <a:prstGeom prst="line">
              <a:avLst/>
            </a:prstGeom>
            <a:solidFill>
              <a:schemeClr val="accent1"/>
            </a:solidFill>
            <a:ln w="19050" cap="flat" cmpd="sng" algn="ctr">
              <a:solidFill>
                <a:srgbClr val="FF0000"/>
              </a:solidFill>
              <a:prstDash val="solid"/>
              <a:round/>
              <a:headEnd type="none" w="med" len="med"/>
              <a:tailEnd type="none" w="med" len="med"/>
            </a:ln>
          </p:spPr>
        </p:cxnSp>
      </p:grpSp>
      <p:sp>
        <p:nvSpPr>
          <p:cNvPr id="38" name="矩形 13"/>
          <p:cNvSpPr/>
          <p:nvPr/>
        </p:nvSpPr>
        <p:spPr bwMode="auto">
          <a:xfrm>
            <a:off x="3068957"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说一说  知初心</a:t>
            </a:r>
          </a:p>
        </p:txBody>
      </p:sp>
      <p:sp>
        <p:nvSpPr>
          <p:cNvPr id="49" name="矩形 13"/>
          <p:cNvSpPr/>
          <p:nvPr/>
        </p:nvSpPr>
        <p:spPr bwMode="auto">
          <a:xfrm>
            <a:off x="5629460"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读一读  亮初心</a:t>
            </a:r>
          </a:p>
        </p:txBody>
      </p:sp>
      <p:sp>
        <p:nvSpPr>
          <p:cNvPr id="50" name="矩形 13"/>
          <p:cNvSpPr/>
          <p:nvPr/>
        </p:nvSpPr>
        <p:spPr bwMode="auto">
          <a:xfrm>
            <a:off x="8154795" y="733890"/>
            <a:ext cx="2050348" cy="361569"/>
          </a:xfrm>
          <a:prstGeom prst="rect">
            <a:avLst/>
          </a:prstGeom>
          <a:solidFill>
            <a:srgbClr val="FFC000"/>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eaLnBrk="1" hangingPunct="1">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析一析  心连心</a:t>
            </a:r>
          </a:p>
        </p:txBody>
      </p:sp>
      <p:grpSp>
        <p:nvGrpSpPr>
          <p:cNvPr id="54" name="组合 53"/>
          <p:cNvGrpSpPr/>
          <p:nvPr/>
        </p:nvGrpSpPr>
        <p:grpSpPr>
          <a:xfrm>
            <a:off x="779852" y="5147582"/>
            <a:ext cx="11140592" cy="1640568"/>
            <a:chOff x="779852" y="5147582"/>
            <a:chExt cx="11140592" cy="1640568"/>
          </a:xfrm>
        </p:grpSpPr>
        <p:sp>
          <p:nvSpPr>
            <p:cNvPr id="55" name="矩形 54"/>
            <p:cNvSpPr/>
            <p:nvPr/>
          </p:nvSpPr>
          <p:spPr>
            <a:xfrm>
              <a:off x="779852" y="5707809"/>
              <a:ext cx="10941093" cy="1080341"/>
            </a:xfrm>
            <a:prstGeom prst="rect">
              <a:avLst/>
            </a:prstGeom>
            <a:solidFill>
              <a:srgbClr val="FFFFFF"/>
            </a:solidFill>
            <a:ln w="38100"/>
          </p:spPr>
          <p:style>
            <a:lnRef idx="1">
              <a:schemeClr val="accent1"/>
            </a:lnRef>
            <a:fillRef idx="3">
              <a:schemeClr val="accent1"/>
            </a:fillRef>
            <a:effectRef idx="2">
              <a:schemeClr val="accent1"/>
            </a:effectRef>
            <a:fontRef idx="minor">
              <a:schemeClr val="lt1"/>
            </a:fontRef>
          </p:style>
          <p:txBody>
            <a:bodyPr anchor="ctr"/>
            <a:lstStyle/>
            <a:p>
              <a:pPr>
                <a:defRPr/>
              </a:pPr>
              <a:r>
                <a:rPr lang="zh-CN" altLang="en-US" sz="2000" dirty="0">
                  <a:solidFill>
                    <a:schemeClr val="tx1"/>
                  </a:solidFill>
                  <a:latin typeface="黑体" panose="02010609060101010101" pitchFamily="49" charset="-122"/>
                  <a:ea typeface="黑体" panose="02010609060101010101" pitchFamily="49" charset="-122"/>
                </a:rPr>
                <a:t>设计意图：</a:t>
              </a:r>
              <a:endParaRPr lang="en-US" altLang="zh-CN" sz="2000" dirty="0">
                <a:solidFill>
                  <a:schemeClr val="tx1"/>
                </a:solidFill>
                <a:latin typeface="黑体" panose="02010609060101010101" pitchFamily="49" charset="-122"/>
                <a:ea typeface="黑体" panose="02010609060101010101" pitchFamily="49" charset="-122"/>
              </a:endParaRPr>
            </a:p>
            <a:p>
              <a:pPr algn="just">
                <a:defRPr/>
              </a:pPr>
              <a:r>
                <a:rPr lang="zh-CN" altLang="en-US" sz="2000" dirty="0">
                  <a:solidFill>
                    <a:schemeClr val="tx1"/>
                  </a:solidFill>
                  <a:latin typeface="黑体" panose="02010609060101010101" pitchFamily="49" charset="-122"/>
                  <a:ea typeface="黑体" panose="02010609060101010101" pitchFamily="49" charset="-122"/>
                </a:rPr>
                <a:t>    了解中国共产党得到了广大人民的衷心拥护和支持，增强对中国共产党的热爱之情，以及民族自豪感。</a:t>
              </a:r>
            </a:p>
          </p:txBody>
        </p:sp>
        <p:pic>
          <p:nvPicPr>
            <p:cNvPr id="56" name="图片 55"/>
            <p:cNvPicPr>
              <a:picLocks noChangeAspect="1"/>
            </p:cNvPicPr>
            <p:nvPr/>
          </p:nvPicPr>
          <p:blipFill>
            <a:blip r:embed="rId12" cstate="print"/>
            <a:stretch>
              <a:fillRect/>
            </a:stretch>
          </p:blipFill>
          <p:spPr>
            <a:xfrm>
              <a:off x="10925081" y="5147582"/>
              <a:ext cx="995363" cy="99536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图片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912" y="736600"/>
            <a:ext cx="10798175"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4192435" y="1873670"/>
            <a:ext cx="3807131" cy="707886"/>
          </a:xfrm>
          <a:prstGeom prst="rect">
            <a:avLst/>
          </a:prstGeom>
          <a:noFill/>
        </p:spPr>
        <p:txBody>
          <a:bodyPr wrap="square">
            <a:spAutoFit/>
          </a:bodyPr>
          <a:lstStyle/>
          <a:p>
            <a:pPr algn="ctr" eaLnBrk="1" fontAlgn="auto">
              <a:spcBef>
                <a:spcPts val="0"/>
              </a:spcBef>
              <a:spcAft>
                <a:spcPts val="0"/>
              </a:spcAft>
              <a:defRPr/>
            </a:pPr>
            <a:r>
              <a:rPr lang="zh-CN" altLang="en-US" sz="4000" b="1" kern="0" dirty="0">
                <a:solidFill>
                  <a:srgbClr val="FFFF00"/>
                </a:solidFill>
                <a:latin typeface="黑体" panose="02010609060101010101" pitchFamily="49" charset="-122"/>
                <a:ea typeface="黑体" panose="02010609060101010101" pitchFamily="49" charset="-122"/>
                <a:cs typeface="+mj-cs"/>
                <a:sym typeface="Calibri" panose="020F0502020204030204"/>
              </a:rPr>
              <a:t>党和人民</a:t>
            </a:r>
            <a:r>
              <a:rPr lang="zh-CN" altLang="en-US" sz="4000" b="1" kern="0" dirty="0">
                <a:solidFill>
                  <a:srgbClr val="FF0000"/>
                </a:solidFill>
                <a:latin typeface="黑体" panose="02010609060101010101" pitchFamily="49" charset="-122"/>
                <a:ea typeface="黑体" panose="02010609060101010101" pitchFamily="49" charset="-122"/>
                <a:cs typeface="+mj-cs"/>
                <a:sym typeface="Calibri" panose="020F0502020204030204"/>
              </a:rPr>
              <a:t>心连心</a:t>
            </a:r>
          </a:p>
        </p:txBody>
      </p:sp>
      <p:sp>
        <p:nvSpPr>
          <p:cNvPr id="6" name="文本框 5"/>
          <p:cNvSpPr txBox="1"/>
          <p:nvPr/>
        </p:nvSpPr>
        <p:spPr>
          <a:xfrm>
            <a:off x="7429806" y="3147889"/>
            <a:ext cx="1984375" cy="1077218"/>
          </a:xfrm>
          <a:prstGeom prst="rect">
            <a:avLst/>
          </a:prstGeom>
          <a:noFill/>
        </p:spPr>
        <p:txBody>
          <a:bodyPr>
            <a:spAutoFit/>
          </a:bodyPr>
          <a:lstStyle/>
          <a:p>
            <a:pPr algn="ctr" eaLnBrk="1" fontAlgn="auto">
              <a:spcBef>
                <a:spcPts val="0"/>
              </a:spcBef>
              <a:spcAft>
                <a:spcPts val="0"/>
              </a:spcAft>
              <a:defRPr/>
            </a:pPr>
            <a:r>
              <a:rPr lang="zh-CN" altLang="en-US" sz="3200" b="1" kern="0" dirty="0">
                <a:solidFill>
                  <a:srgbClr val="FFFF00"/>
                </a:solidFill>
                <a:latin typeface="黑体" panose="02010609060101010101" pitchFamily="49" charset="-122"/>
                <a:ea typeface="黑体" panose="02010609060101010101" pitchFamily="49" charset="-122"/>
                <a:cs typeface="+mj-cs"/>
                <a:sym typeface="Calibri" panose="020F0502020204030204"/>
              </a:rPr>
              <a:t>鱼水情深</a:t>
            </a:r>
            <a:endParaRPr lang="en-US" altLang="zh-CN" sz="3200" b="1" kern="0" dirty="0">
              <a:solidFill>
                <a:srgbClr val="FFFF00"/>
              </a:solidFill>
              <a:latin typeface="黑体" panose="02010609060101010101" pitchFamily="49" charset="-122"/>
              <a:ea typeface="黑体" panose="02010609060101010101" pitchFamily="49" charset="-122"/>
              <a:cs typeface="+mj-cs"/>
              <a:sym typeface="Calibri" panose="020F0502020204030204"/>
            </a:endParaRPr>
          </a:p>
          <a:p>
            <a:pPr algn="ctr" eaLnBrk="1" fontAlgn="auto">
              <a:spcBef>
                <a:spcPts val="0"/>
              </a:spcBef>
              <a:spcAft>
                <a:spcPts val="0"/>
              </a:spcAft>
              <a:defRPr/>
            </a:pPr>
            <a:r>
              <a:rPr lang="zh-CN" altLang="en-US" sz="3200" b="1" kern="0" dirty="0">
                <a:solidFill>
                  <a:srgbClr val="FFFF00"/>
                </a:solidFill>
                <a:latin typeface="黑体" panose="02010609060101010101" pitchFamily="49" charset="-122"/>
                <a:ea typeface="黑体" panose="02010609060101010101" pitchFamily="49" charset="-122"/>
                <a:cs typeface="+mj-cs"/>
                <a:sym typeface="Calibri" panose="020F0502020204030204"/>
              </a:rPr>
              <a:t>拥护支持</a:t>
            </a:r>
          </a:p>
        </p:txBody>
      </p:sp>
      <p:sp>
        <p:nvSpPr>
          <p:cNvPr id="4" name="心形 3"/>
          <p:cNvSpPr/>
          <p:nvPr/>
        </p:nvSpPr>
        <p:spPr bwMode="auto">
          <a:xfrm>
            <a:off x="2265218" y="2870191"/>
            <a:ext cx="1808018" cy="1478857"/>
          </a:xfrm>
          <a:prstGeom prst="heart">
            <a:avLst/>
          </a:prstGeom>
          <a:solidFill>
            <a:srgbClr val="FF0000"/>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nvGrpSpPr>
          <p:cNvPr id="9" name="组合 8"/>
          <p:cNvGrpSpPr/>
          <p:nvPr/>
        </p:nvGrpSpPr>
        <p:grpSpPr>
          <a:xfrm>
            <a:off x="2421177" y="2958059"/>
            <a:ext cx="4912099" cy="1384300"/>
            <a:chOff x="2345676" y="3100388"/>
            <a:chExt cx="4912099" cy="1384300"/>
          </a:xfrm>
        </p:grpSpPr>
        <p:sp>
          <p:nvSpPr>
            <p:cNvPr id="5" name="文本框 4"/>
            <p:cNvSpPr txBox="1"/>
            <p:nvPr/>
          </p:nvSpPr>
          <p:spPr>
            <a:xfrm>
              <a:off x="4397476" y="3100388"/>
              <a:ext cx="2351087" cy="1384300"/>
            </a:xfrm>
            <a:prstGeom prst="rect">
              <a:avLst/>
            </a:prstGeom>
            <a:noFill/>
          </p:spPr>
          <p:txBody>
            <a:bodyPr>
              <a:spAutoFit/>
            </a:bodyPr>
            <a:lstStyle/>
            <a:p>
              <a:pPr algn="ctr" eaLnBrk="1" fontAlgn="auto">
                <a:spcBef>
                  <a:spcPts val="0"/>
                </a:spcBef>
                <a:spcAft>
                  <a:spcPts val="0"/>
                </a:spcAft>
                <a:defRPr/>
              </a:pPr>
              <a:r>
                <a:rPr lang="zh-CN" altLang="en-US" sz="2800" kern="0" dirty="0">
                  <a:solidFill>
                    <a:srgbClr val="FFFFFF"/>
                  </a:solidFill>
                  <a:latin typeface="黑体" panose="02010609060101010101" pitchFamily="49" charset="-122"/>
                  <a:ea typeface="黑体" panose="02010609060101010101" pitchFamily="49" charset="-122"/>
                  <a:cs typeface="+mj-cs"/>
                  <a:sym typeface="Calibri" panose="020F0502020204030204"/>
                </a:rPr>
                <a:t>为人民谋</a:t>
              </a:r>
              <a:r>
                <a:rPr lang="zh-CN" altLang="en-US" sz="2800" b="1" kern="0" dirty="0">
                  <a:solidFill>
                    <a:srgbClr val="FFFFFF"/>
                  </a:solidFill>
                  <a:latin typeface="黑体" panose="02010609060101010101" pitchFamily="49" charset="-122"/>
                  <a:ea typeface="黑体" panose="02010609060101010101" pitchFamily="49" charset="-122"/>
                  <a:cs typeface="+mj-cs"/>
                  <a:sym typeface="Calibri" panose="020F0502020204030204"/>
                </a:rPr>
                <a:t>幸福</a:t>
              </a:r>
              <a:endParaRPr lang="en-US" altLang="zh-CN" sz="2800" b="1" kern="0" dirty="0">
                <a:solidFill>
                  <a:srgbClr val="FFFFFF"/>
                </a:solidFill>
                <a:latin typeface="黑体" panose="02010609060101010101" pitchFamily="49" charset="-122"/>
                <a:ea typeface="黑体" panose="02010609060101010101" pitchFamily="49" charset="-122"/>
                <a:cs typeface="+mj-cs"/>
                <a:sym typeface="Calibri" panose="020F0502020204030204"/>
              </a:endParaRPr>
            </a:p>
            <a:p>
              <a:pPr algn="ctr" eaLnBrk="1" fontAlgn="auto">
                <a:spcBef>
                  <a:spcPts val="0"/>
                </a:spcBef>
                <a:spcAft>
                  <a:spcPts val="0"/>
                </a:spcAft>
                <a:defRPr/>
              </a:pPr>
              <a:endParaRPr lang="en-US" altLang="zh-CN" sz="2800" kern="0" dirty="0">
                <a:solidFill>
                  <a:srgbClr val="FFFFFF"/>
                </a:solidFill>
                <a:latin typeface="黑体" panose="02010609060101010101" pitchFamily="49" charset="-122"/>
                <a:ea typeface="黑体" panose="02010609060101010101" pitchFamily="49" charset="-122"/>
                <a:cs typeface="+mj-cs"/>
                <a:sym typeface="Calibri" panose="020F0502020204030204"/>
              </a:endParaRPr>
            </a:p>
            <a:p>
              <a:pPr algn="ctr" eaLnBrk="1" fontAlgn="auto">
                <a:spcBef>
                  <a:spcPts val="0"/>
                </a:spcBef>
                <a:spcAft>
                  <a:spcPts val="0"/>
                </a:spcAft>
                <a:defRPr/>
              </a:pPr>
              <a:r>
                <a:rPr lang="zh-CN" altLang="en-US" sz="2800" kern="0" dirty="0">
                  <a:solidFill>
                    <a:srgbClr val="FFFFFF"/>
                  </a:solidFill>
                  <a:latin typeface="黑体" panose="02010609060101010101" pitchFamily="49" charset="-122"/>
                  <a:ea typeface="黑体" panose="02010609060101010101" pitchFamily="49" charset="-122"/>
                  <a:cs typeface="+mj-cs"/>
                  <a:sym typeface="Calibri" panose="020F0502020204030204"/>
                </a:rPr>
                <a:t>为民族谋复兴</a:t>
              </a:r>
            </a:p>
          </p:txBody>
        </p:sp>
        <p:sp>
          <p:nvSpPr>
            <p:cNvPr id="8" name="文本框 7"/>
            <p:cNvSpPr txBox="1"/>
            <p:nvPr/>
          </p:nvSpPr>
          <p:spPr>
            <a:xfrm>
              <a:off x="2345676" y="3233147"/>
              <a:ext cx="1438682" cy="1077218"/>
            </a:xfrm>
            <a:prstGeom prst="rect">
              <a:avLst/>
            </a:prstGeom>
            <a:noFill/>
          </p:spPr>
          <p:txBody>
            <a:bodyPr wrap="square">
              <a:spAutoFit/>
            </a:bodyPr>
            <a:lstStyle/>
            <a:p>
              <a:pPr algn="ctr" eaLnBrk="1" fontAlgn="auto">
                <a:spcBef>
                  <a:spcPts val="0"/>
                </a:spcBef>
                <a:spcAft>
                  <a:spcPts val="0"/>
                </a:spcAft>
                <a:defRPr/>
              </a:pPr>
              <a:r>
                <a:rPr lang="zh-CN" altLang="en-US" sz="3200" b="1" kern="0" dirty="0">
                  <a:solidFill>
                    <a:srgbClr val="FFFF00"/>
                  </a:solidFill>
                  <a:latin typeface="黑体" panose="02010609060101010101" pitchFamily="49" charset="-122"/>
                  <a:ea typeface="黑体" panose="02010609060101010101" pitchFamily="49" charset="-122"/>
                  <a:cs typeface="+mj-cs"/>
                  <a:sym typeface="Calibri" panose="020F0502020204030204"/>
                </a:rPr>
                <a:t>初心</a:t>
              </a:r>
              <a:endParaRPr lang="en-US" altLang="zh-CN" sz="3200" b="1" kern="0" dirty="0">
                <a:solidFill>
                  <a:srgbClr val="FFFF00"/>
                </a:solidFill>
                <a:latin typeface="黑体" panose="02010609060101010101" pitchFamily="49" charset="-122"/>
                <a:ea typeface="黑体" panose="02010609060101010101" pitchFamily="49" charset="-122"/>
                <a:cs typeface="+mj-cs"/>
                <a:sym typeface="Calibri" panose="020F0502020204030204"/>
              </a:endParaRPr>
            </a:p>
            <a:p>
              <a:pPr algn="ctr" eaLnBrk="1" fontAlgn="auto">
                <a:spcBef>
                  <a:spcPts val="0"/>
                </a:spcBef>
                <a:spcAft>
                  <a:spcPts val="0"/>
                </a:spcAft>
                <a:defRPr/>
              </a:pPr>
              <a:r>
                <a:rPr lang="zh-CN" altLang="en-US" sz="3200" b="1" kern="0" dirty="0">
                  <a:solidFill>
                    <a:srgbClr val="FFFF00"/>
                  </a:solidFill>
                  <a:latin typeface="黑体" panose="02010609060101010101" pitchFamily="49" charset="-122"/>
                  <a:ea typeface="黑体" panose="02010609060101010101" pitchFamily="49" charset="-122"/>
                  <a:cs typeface="+mj-cs"/>
                  <a:sym typeface="Calibri" panose="020F0502020204030204"/>
                </a:rPr>
                <a:t>使命</a:t>
              </a:r>
            </a:p>
          </p:txBody>
        </p:sp>
        <p:sp>
          <p:nvSpPr>
            <p:cNvPr id="2" name="左大括号 1"/>
            <p:cNvSpPr/>
            <p:nvPr/>
          </p:nvSpPr>
          <p:spPr bwMode="auto">
            <a:xfrm>
              <a:off x="3905126" y="3253929"/>
              <a:ext cx="237747" cy="1149797"/>
            </a:xfrm>
            <a:prstGeom prst="leftBrace">
              <a:avLst/>
            </a:prstGeom>
            <a:noFill/>
            <a:ln w="28575" cap="flat" cmpd="sng" algn="ctr">
              <a:solidFill>
                <a:srgbClr val="00B0F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7" name="右大括号 6"/>
            <p:cNvSpPr/>
            <p:nvPr/>
          </p:nvSpPr>
          <p:spPr bwMode="auto">
            <a:xfrm>
              <a:off x="7004808" y="3253929"/>
              <a:ext cx="252967" cy="1230759"/>
            </a:xfrm>
            <a:prstGeom prst="rightBrace">
              <a:avLst/>
            </a:prstGeom>
            <a:noFill/>
            <a:ln w="28575" cap="flat" cmpd="sng" algn="ctr">
              <a:solidFill>
                <a:srgbClr val="00B0F0"/>
              </a:solidFill>
              <a:prstDash val="solid"/>
              <a:round/>
              <a:headEnd type="none" w="med" len="med"/>
              <a:tailEnd type="none" w="med" len="med"/>
            </a:ln>
          </p:spPr>
          <p:txBody>
            <a:bodyPr vert="horz" wrap="square" lIns="91440" tIns="45720" rIns="91440" bIns="45720" numCol="1" rtlCol="0" anchor="t" anchorCtr="0" compatLnSpc="1"/>
            <a:lstStyle/>
            <a:p>
              <a:pPr eaLnBrk="1" hangingPunct="1"/>
              <a:endParaRPr lang="zh-CN" altLang="en-US"/>
            </a:p>
          </p:txBody>
        </p:sp>
      </p:grpSp>
      <p:sp>
        <p:nvSpPr>
          <p:cNvPr id="11" name="文本框 9"/>
          <p:cNvSpPr/>
          <p:nvPr/>
        </p:nvSpPr>
        <p:spPr>
          <a:xfrm>
            <a:off x="265113" y="69850"/>
            <a:ext cx="3254375" cy="578882"/>
          </a:xfrm>
          <a:prstGeom prst="roundRect">
            <a:avLst/>
          </a:prstGeom>
        </p:spPr>
        <p:style>
          <a:lnRef idx="1">
            <a:schemeClr val="accent2"/>
          </a:lnRef>
          <a:fillRef idx="3">
            <a:schemeClr val="accent2"/>
          </a:fillRef>
          <a:effectRef idx="2">
            <a:schemeClr val="accent2"/>
          </a:effectRef>
          <a:fontRef idx="minor">
            <a:schemeClr val="lt1"/>
          </a:fontRef>
        </p:style>
        <p:txBody>
          <a:bodyPr>
            <a:spAutoFit/>
          </a:bodyPr>
          <a:lstStyle/>
          <a:p>
            <a:pPr>
              <a:buFont typeface="Arial" panose="020B0604020202020204" pitchFamily="34" charset="0"/>
              <a:buNone/>
            </a:pP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六</a:t>
            </a: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教学过程</a:t>
            </a:r>
            <a:endPar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文本框 3"/>
          <p:cNvSpPr>
            <a:spLocks noChangeArrowheads="1"/>
          </p:cNvSpPr>
          <p:nvPr/>
        </p:nvSpPr>
        <p:spPr bwMode="auto">
          <a:xfrm>
            <a:off x="3054350" y="2535238"/>
            <a:ext cx="70326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9600" b="1" dirty="0">
                <a:solidFill>
                  <a:srgbClr val="1D6295"/>
                </a:solidFill>
                <a:latin typeface="微软雅黑" panose="020B0503020204020204" pitchFamily="34" charset="-122"/>
                <a:ea typeface="微软雅黑" panose="020B0503020204020204" pitchFamily="34" charset="-122"/>
                <a:sym typeface="微软雅黑" panose="020B0503020204020204" pitchFamily="34" charset="-122"/>
              </a:rPr>
              <a:t>谢谢</a:t>
            </a:r>
          </a:p>
        </p:txBody>
      </p:sp>
    </p:spTree>
  </p:cSld>
  <p:clrMapOvr>
    <a:masterClrMapping/>
  </p:clrMapOvr>
  <p:transition spd="slow"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27"/>
          <p:cNvPicPr>
            <a:picLocks noChangeAspect="1" noChangeArrowheads="1"/>
          </p:cNvPicPr>
          <p:nvPr/>
        </p:nvPicPr>
        <p:blipFill>
          <a:blip r:embed="rId3" cstate="print">
            <a:extLst>
              <a:ext uri="{28A0092B-C50C-407E-A947-70E740481C1C}">
                <a14:useLocalDpi xmlns:a14="http://schemas.microsoft.com/office/drawing/2010/main" val="0"/>
              </a:ext>
            </a:extLst>
          </a:blip>
          <a:srcRect l="1141"/>
          <a:stretch>
            <a:fillRect/>
          </a:stretch>
        </p:blipFill>
        <p:spPr bwMode="auto">
          <a:xfrm>
            <a:off x="6097588" y="1448853"/>
            <a:ext cx="172720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图片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817" y="1448853"/>
            <a:ext cx="3008312"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3"/>
          <p:cNvGrpSpPr/>
          <p:nvPr/>
        </p:nvGrpSpPr>
        <p:grpSpPr>
          <a:xfrm>
            <a:off x="215754" y="1818526"/>
            <a:ext cx="3381375" cy="3143464"/>
            <a:chOff x="215754" y="1818526"/>
            <a:chExt cx="3381375" cy="3143464"/>
          </a:xfrm>
        </p:grpSpPr>
        <p:sp>
          <p:nvSpPr>
            <p:cNvPr id="7180" name="矩形 20"/>
            <p:cNvSpPr>
              <a:spLocks noChangeArrowheads="1"/>
            </p:cNvSpPr>
            <p:nvPr/>
          </p:nvSpPr>
          <p:spPr bwMode="auto">
            <a:xfrm>
              <a:off x="588817" y="1818526"/>
              <a:ext cx="3008312" cy="3143464"/>
            </a:xfrm>
            <a:prstGeom prst="rect">
              <a:avLst/>
            </a:prstGeom>
            <a:noFill/>
            <a:ln w="28575" algn="ctr">
              <a:solidFill>
                <a:schemeClr val="accent1"/>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p>
          </p:txBody>
        </p:sp>
        <p:sp>
          <p:nvSpPr>
            <p:cNvPr id="7181" name="文本框 21"/>
            <p:cNvSpPr txBox="1">
              <a:spLocks noChangeArrowheads="1"/>
            </p:cNvSpPr>
            <p:nvPr/>
          </p:nvSpPr>
          <p:spPr bwMode="auto">
            <a:xfrm>
              <a:off x="215754" y="2528353"/>
              <a:ext cx="639763" cy="584200"/>
            </a:xfrm>
            <a:prstGeom prst="rect">
              <a:avLst/>
            </a:prstGeom>
            <a:solidFill>
              <a:schemeClr val="bg1"/>
            </a:solidFill>
            <a:ln w="28575">
              <a:solidFill>
                <a:schemeClr val="accent1"/>
              </a:solidFill>
              <a:miter lim="800000"/>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a:latin typeface="黑体" panose="02010609060101010101" pitchFamily="49" charset="-122"/>
                  <a:ea typeface="黑体" panose="02010609060101010101" pitchFamily="49" charset="-122"/>
                </a:rPr>
                <a:t>初心使命</a:t>
              </a:r>
            </a:p>
          </p:txBody>
        </p:sp>
      </p:grpSp>
      <p:cxnSp>
        <p:nvCxnSpPr>
          <p:cNvPr id="7182" name="直接连接符 23"/>
          <p:cNvCxnSpPr>
            <a:cxnSpLocks noChangeShapeType="1"/>
          </p:cNvCxnSpPr>
          <p:nvPr/>
        </p:nvCxnSpPr>
        <p:spPr bwMode="auto">
          <a:xfrm>
            <a:off x="2346179" y="4598453"/>
            <a:ext cx="1060450" cy="0"/>
          </a:xfrm>
          <a:prstGeom prst="line">
            <a:avLst/>
          </a:prstGeom>
          <a:noFill/>
          <a:ln w="28575" algn="ctr">
            <a:solidFill>
              <a:schemeClr val="accent1"/>
            </a:solidFill>
            <a:round/>
          </a:ln>
          <a:extLst>
            <a:ext uri="{909E8E84-426E-40DD-AFC4-6F175D3DCCD1}">
              <a14:hiddenFill xmlns:a14="http://schemas.microsoft.com/office/drawing/2010/main">
                <a:noFill/>
              </a14:hiddenFill>
            </a:ext>
          </a:extLst>
        </p:spPr>
      </p:cxnSp>
      <p:pic>
        <p:nvPicPr>
          <p:cNvPr id="7184" name="图片 26"/>
          <p:cNvPicPr>
            <a:picLocks noChangeAspect="1" noChangeArrowheads="1"/>
          </p:cNvPicPr>
          <p:nvPr/>
        </p:nvPicPr>
        <p:blipFill>
          <a:blip r:embed="rId5" cstate="print">
            <a:extLst>
              <a:ext uri="{28A0092B-C50C-407E-A947-70E740481C1C}">
                <a14:useLocalDpi xmlns:a14="http://schemas.microsoft.com/office/drawing/2010/main" val="0"/>
              </a:ext>
            </a:extLst>
          </a:blip>
          <a:srcRect l="2347" t="20006"/>
          <a:stretch>
            <a:fillRect/>
          </a:stretch>
        </p:blipFill>
        <p:spPr bwMode="auto">
          <a:xfrm>
            <a:off x="4044950" y="1448853"/>
            <a:ext cx="186055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图片 2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4121680" y="3601503"/>
            <a:ext cx="1707089"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6" name="图片 2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6158135" y="3601503"/>
            <a:ext cx="1699768"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图片 7168"/>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8314542" y="1666333"/>
            <a:ext cx="3008313" cy="404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91" name="直接连接符 7172"/>
          <p:cNvCxnSpPr>
            <a:stCxn id="7183" idx="0"/>
          </p:cNvCxnSpPr>
          <p:nvPr/>
        </p:nvCxnSpPr>
        <p:spPr bwMode="auto">
          <a:xfrm flipV="1">
            <a:off x="3763817" y="4793715"/>
            <a:ext cx="328612" cy="168275"/>
          </a:xfrm>
          <a:prstGeom prst="line">
            <a:avLst/>
          </a:prstGeom>
          <a:noFill/>
          <a:ln w="28575" algn="ctr">
            <a:solidFill>
              <a:schemeClr val="accent1"/>
            </a:solidFill>
            <a:round/>
          </a:ln>
          <a:extLst>
            <a:ext uri="{909E8E84-426E-40DD-AFC4-6F175D3DCCD1}">
              <a14:hiddenFill xmlns:a14="http://schemas.microsoft.com/office/drawing/2010/main">
                <a:noFill/>
              </a14:hiddenFill>
            </a:ext>
          </a:extLst>
        </p:spPr>
      </p:cxnSp>
      <p:grpSp>
        <p:nvGrpSpPr>
          <p:cNvPr id="6" name="组合 5"/>
          <p:cNvGrpSpPr/>
          <p:nvPr/>
        </p:nvGrpSpPr>
        <p:grpSpPr>
          <a:xfrm>
            <a:off x="3076429" y="4793715"/>
            <a:ext cx="687388" cy="566738"/>
            <a:chOff x="3076429" y="4793715"/>
            <a:chExt cx="687388" cy="566738"/>
          </a:xfrm>
        </p:grpSpPr>
        <p:sp>
          <p:nvSpPr>
            <p:cNvPr id="7183" name="标注: 线形 25"/>
            <p:cNvSpPr/>
            <p:nvPr/>
          </p:nvSpPr>
          <p:spPr bwMode="auto">
            <a:xfrm>
              <a:off x="3151042" y="4793715"/>
              <a:ext cx="612775" cy="338138"/>
            </a:xfrm>
            <a:prstGeom prst="borderCallout1">
              <a:avLst>
                <a:gd name="adj1" fmla="val 18750"/>
                <a:gd name="adj2" fmla="val -8333"/>
                <a:gd name="adj3" fmla="val -35009"/>
                <a:gd name="adj4" fmla="val -41148"/>
              </a:avLst>
            </a:prstGeom>
            <a:solidFill>
              <a:schemeClr val="bg1"/>
            </a:solidFill>
            <a:ln w="28575">
              <a:solidFill>
                <a:schemeClr val="accent1"/>
              </a:solidFill>
              <a:miter lim="800000"/>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a:latin typeface="黑体" panose="02010609060101010101" pitchFamily="49" charset="-122"/>
                  <a:ea typeface="黑体" panose="02010609060101010101" pitchFamily="49" charset="-122"/>
                </a:rPr>
                <a:t>故事</a:t>
              </a:r>
            </a:p>
          </p:txBody>
        </p:sp>
        <p:cxnSp>
          <p:nvCxnSpPr>
            <p:cNvPr id="7192" name="直接连接符 39"/>
            <p:cNvCxnSpPr/>
            <p:nvPr/>
          </p:nvCxnSpPr>
          <p:spPr bwMode="auto">
            <a:xfrm flipV="1">
              <a:off x="3076429" y="5190590"/>
              <a:ext cx="330200" cy="169863"/>
            </a:xfrm>
            <a:prstGeom prst="line">
              <a:avLst/>
            </a:prstGeom>
            <a:noFill/>
            <a:ln w="28575" algn="ctr">
              <a:solidFill>
                <a:schemeClr val="accent1"/>
              </a:solidFill>
              <a:round/>
            </a:ln>
            <a:extLst>
              <a:ext uri="{909E8E84-426E-40DD-AFC4-6F175D3DCCD1}">
                <a14:hiddenFill xmlns:a14="http://schemas.microsoft.com/office/drawing/2010/main">
                  <a:noFill/>
                </a14:hiddenFill>
              </a:ext>
            </a:extLst>
          </p:spPr>
        </p:cxnSp>
      </p:grpSp>
      <p:sp>
        <p:nvSpPr>
          <p:cNvPr id="39" name="文本框 9"/>
          <p:cNvSpPr/>
          <p:nvPr/>
        </p:nvSpPr>
        <p:spPr>
          <a:xfrm>
            <a:off x="265113" y="69850"/>
            <a:ext cx="3254375" cy="577850"/>
          </a:xfrm>
          <a:prstGeom prst="roundRect">
            <a:avLst/>
          </a:prstGeom>
        </p:spPr>
        <p:style>
          <a:lnRef idx="1">
            <a:schemeClr val="accent2"/>
          </a:lnRef>
          <a:fillRef idx="3">
            <a:schemeClr val="accent2"/>
          </a:fillRef>
          <a:effectRef idx="2">
            <a:schemeClr val="accent2"/>
          </a:effectRef>
          <a:fontRef idx="minor">
            <a:schemeClr val="lt1"/>
          </a:fontRef>
        </p:style>
        <p:txBody>
          <a:bodyPr>
            <a:spAutoFit/>
          </a:bodyPr>
          <a:lstStyle/>
          <a:p>
            <a:pPr>
              <a:buFont typeface="Arial" panose="020B0604020202020204" pitchFamily="34" charset="0"/>
              <a:buNone/>
            </a:pP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（一）读本分析</a:t>
            </a:r>
          </a:p>
        </p:txBody>
      </p:sp>
      <p:sp>
        <p:nvSpPr>
          <p:cNvPr id="36" name="文本框 21"/>
          <p:cNvSpPr txBox="1">
            <a:spLocks noChangeArrowheads="1"/>
          </p:cNvSpPr>
          <p:nvPr/>
        </p:nvSpPr>
        <p:spPr bwMode="auto">
          <a:xfrm>
            <a:off x="5041899" y="6086042"/>
            <a:ext cx="2013527" cy="584775"/>
          </a:xfrm>
          <a:prstGeom prst="rect">
            <a:avLst/>
          </a:prstGeom>
          <a:solidFill>
            <a:schemeClr val="bg1"/>
          </a:solidFill>
          <a:ln w="28575">
            <a:solidFill>
              <a:schemeClr val="accent1"/>
            </a:solidFill>
            <a:miter lim="800000"/>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latin typeface="黑体" panose="02010609060101010101" pitchFamily="49" charset="-122"/>
                <a:ea typeface="黑体" panose="02010609060101010101" pitchFamily="49" charset="-122"/>
              </a:rPr>
              <a:t>不同时期优秀党员、模范人物的事迹</a:t>
            </a:r>
          </a:p>
        </p:txBody>
      </p:sp>
      <p:sp>
        <p:nvSpPr>
          <p:cNvPr id="37" name="文本框 21"/>
          <p:cNvSpPr txBox="1">
            <a:spLocks noChangeArrowheads="1"/>
          </p:cNvSpPr>
          <p:nvPr/>
        </p:nvSpPr>
        <p:spPr bwMode="auto">
          <a:xfrm>
            <a:off x="9083964" y="864078"/>
            <a:ext cx="1727200" cy="584775"/>
          </a:xfrm>
          <a:prstGeom prst="rect">
            <a:avLst/>
          </a:prstGeom>
          <a:solidFill>
            <a:schemeClr val="bg1"/>
          </a:solidFill>
          <a:ln w="28575">
            <a:solidFill>
              <a:schemeClr val="accent1"/>
            </a:solidFill>
            <a:miter lim="800000"/>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latin typeface="黑体" panose="02010609060101010101" pitchFamily="49" charset="-122"/>
                <a:ea typeface="黑体" panose="02010609060101010101" pitchFamily="49" charset="-122"/>
              </a:rPr>
              <a:t>赢得广大人民的衷心拥护和支持</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框 9"/>
          <p:cNvSpPr/>
          <p:nvPr/>
        </p:nvSpPr>
        <p:spPr>
          <a:xfrm>
            <a:off x="265113" y="69850"/>
            <a:ext cx="3254375" cy="577850"/>
          </a:xfrm>
          <a:prstGeom prst="roundRect">
            <a:avLst/>
          </a:prstGeom>
        </p:spPr>
        <p:style>
          <a:lnRef idx="1">
            <a:schemeClr val="accent2"/>
          </a:lnRef>
          <a:fillRef idx="3">
            <a:schemeClr val="accent2"/>
          </a:fillRef>
          <a:effectRef idx="2">
            <a:schemeClr val="accent2"/>
          </a:effectRef>
          <a:fontRef idx="minor">
            <a:schemeClr val="lt1"/>
          </a:fontRef>
        </p:style>
        <p:txBody>
          <a:bodyPr>
            <a:spAutoFit/>
          </a:bodyPr>
          <a:lstStyle/>
          <a:p>
            <a:pPr>
              <a:buFont typeface="Arial" panose="020B0604020202020204" pitchFamily="34" charset="0"/>
              <a:buNone/>
            </a:pP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（一）读本分析</a:t>
            </a:r>
          </a:p>
        </p:txBody>
      </p:sp>
      <p:pic>
        <p:nvPicPr>
          <p:cNvPr id="7" name="图片 6" descr="卡通人物&#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9512" y="3824772"/>
            <a:ext cx="2152381" cy="2328571"/>
          </a:xfrm>
          <a:prstGeom prst="rect">
            <a:avLst/>
          </a:prstGeom>
        </p:spPr>
      </p:pic>
      <p:graphicFrame>
        <p:nvGraphicFramePr>
          <p:cNvPr id="9" name="图示 8"/>
          <p:cNvGraphicFramePr/>
          <p:nvPr/>
        </p:nvGraphicFramePr>
        <p:xfrm>
          <a:off x="3037032" y="2866833"/>
          <a:ext cx="6117936" cy="34990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文本框 9"/>
          <p:cNvSpPr txBox="1"/>
          <p:nvPr/>
        </p:nvSpPr>
        <p:spPr>
          <a:xfrm>
            <a:off x="4333007" y="2343613"/>
            <a:ext cx="2722417"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2800" dirty="0">
                <a:latin typeface="黑体" panose="02010609060101010101" pitchFamily="49" charset="-122"/>
                <a:ea typeface="黑体" panose="02010609060101010101" pitchFamily="49" charset="-122"/>
              </a:rPr>
              <a:t>党和人民</a:t>
            </a:r>
            <a:r>
              <a:rPr lang="zh-CN" altLang="en-US" sz="2800" dirty="0">
                <a:solidFill>
                  <a:srgbClr val="FF0000"/>
                </a:solidFill>
                <a:latin typeface="黑体" panose="02010609060101010101" pitchFamily="49" charset="-122"/>
                <a:ea typeface="黑体" panose="02010609060101010101" pitchFamily="49" charset="-122"/>
              </a:rPr>
              <a:t>心连心</a:t>
            </a:r>
          </a:p>
        </p:txBody>
      </p:sp>
      <p:sp>
        <p:nvSpPr>
          <p:cNvPr id="30" name="文本框 29"/>
          <p:cNvSpPr txBox="1"/>
          <p:nvPr/>
        </p:nvSpPr>
        <p:spPr>
          <a:xfrm>
            <a:off x="4118259" y="1355380"/>
            <a:ext cx="3151911"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zh-CN" altLang="en-US" sz="3200" dirty="0">
                <a:solidFill>
                  <a:srgbClr val="FF0000"/>
                </a:solidFill>
                <a:latin typeface="黑体" panose="02010609060101010101" pitchFamily="49" charset="-122"/>
                <a:ea typeface="黑体" panose="02010609060101010101" pitchFamily="49" charset="-122"/>
              </a:rPr>
              <a:t>一心</a:t>
            </a:r>
            <a:r>
              <a:rPr lang="zh-CN" altLang="en-US" sz="3200" dirty="0">
                <a:latin typeface="黑体" panose="02010609060101010101" pitchFamily="49" charset="-122"/>
                <a:ea typeface="黑体" panose="02010609060101010101" pitchFamily="49" charset="-122"/>
              </a:rPr>
              <a:t>跟着共产党</a:t>
            </a:r>
          </a:p>
        </p:txBody>
      </p:sp>
      <p:sp>
        <p:nvSpPr>
          <p:cNvPr id="11" name="箭头: 上 10"/>
          <p:cNvSpPr/>
          <p:nvPr/>
        </p:nvSpPr>
        <p:spPr bwMode="auto">
          <a:xfrm>
            <a:off x="5600700" y="1988386"/>
            <a:ext cx="218209" cy="306995"/>
          </a:xfrm>
          <a:prstGeom prst="up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图片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5788" y="2325688"/>
            <a:ext cx="655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Freeform 5"/>
          <p:cNvSpPr/>
          <p:nvPr/>
        </p:nvSpPr>
        <p:spPr bwMode="auto">
          <a:xfrm>
            <a:off x="1681163" y="1023938"/>
            <a:ext cx="1951037" cy="5126037"/>
          </a:xfrm>
          <a:custGeom>
            <a:avLst/>
            <a:gdLst>
              <a:gd name="T0" fmla="*/ 0 w 2306"/>
              <a:gd name="T1" fmla="*/ 0 h 6111"/>
              <a:gd name="T2" fmla="*/ 2147483646 w 2306"/>
              <a:gd name="T3" fmla="*/ 2147483646 h 6111"/>
              <a:gd name="T4" fmla="*/ 0 w 2306"/>
              <a:gd name="T5" fmla="*/ 2147483646 h 6111"/>
              <a:gd name="T6" fmla="*/ 0 60000 65536"/>
              <a:gd name="T7" fmla="*/ 0 60000 65536"/>
              <a:gd name="T8" fmla="*/ 0 60000 65536"/>
            </a:gdLst>
            <a:ahLst/>
            <a:cxnLst>
              <a:cxn ang="T6">
                <a:pos x="T0" y="T1"/>
              </a:cxn>
              <a:cxn ang="T7">
                <a:pos x="T2" y="T3"/>
              </a:cxn>
              <a:cxn ang="T8">
                <a:pos x="T4" y="T5"/>
              </a:cxn>
            </a:cxnLst>
            <a:rect l="0" t="0" r="r" b="b"/>
            <a:pathLst>
              <a:path w="2306" h="6111">
                <a:moveTo>
                  <a:pt x="0" y="0"/>
                </a:moveTo>
                <a:cubicBezTo>
                  <a:pt x="1331" y="378"/>
                  <a:pt x="2306" y="1603"/>
                  <a:pt x="2306" y="3055"/>
                </a:cubicBezTo>
                <a:cubicBezTo>
                  <a:pt x="2306" y="4508"/>
                  <a:pt x="1331" y="5733"/>
                  <a:pt x="0" y="6111"/>
                </a:cubicBezTo>
              </a:path>
            </a:pathLst>
          </a:custGeom>
          <a:noFill/>
          <a:ln w="11" cap="flat">
            <a:solidFill>
              <a:srgbClr val="C0C0C0"/>
            </a:solidFill>
            <a:prstDash val="dash"/>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8" name="Freeform 14"/>
          <p:cNvSpPr/>
          <p:nvPr/>
        </p:nvSpPr>
        <p:spPr bwMode="auto">
          <a:xfrm>
            <a:off x="3230561" y="1516384"/>
            <a:ext cx="171361" cy="271321"/>
          </a:xfrm>
          <a:custGeom>
            <a:avLst/>
            <a:gdLst>
              <a:gd name="T0" fmla="*/ 2147483646 w 190"/>
              <a:gd name="T1" fmla="*/ 2147483646 h 301"/>
              <a:gd name="T2" fmla="*/ 2147483646 w 190"/>
              <a:gd name="T3" fmla="*/ 2147483646 h 301"/>
              <a:gd name="T4" fmla="*/ 0 w 190"/>
              <a:gd name="T5" fmla="*/ 2147483646 h 301"/>
              <a:gd name="T6" fmla="*/ 0 w 190"/>
              <a:gd name="T7" fmla="*/ 2147483646 h 301"/>
              <a:gd name="T8" fmla="*/ 0 w 190"/>
              <a:gd name="T9" fmla="*/ 0 h 301"/>
              <a:gd name="T10" fmla="*/ 2147483646 w 190"/>
              <a:gd name="T11" fmla="*/ 2147483646 h 301"/>
              <a:gd name="T12" fmla="*/ 2147483646 w 190"/>
              <a:gd name="T13" fmla="*/ 2147483646 h 3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0" h="301">
                <a:moveTo>
                  <a:pt x="190" y="151"/>
                </a:moveTo>
                <a:lnTo>
                  <a:pt x="95" y="226"/>
                </a:lnTo>
                <a:lnTo>
                  <a:pt x="0" y="301"/>
                </a:lnTo>
                <a:lnTo>
                  <a:pt x="0" y="151"/>
                </a:lnTo>
                <a:lnTo>
                  <a:pt x="0" y="0"/>
                </a:lnTo>
                <a:lnTo>
                  <a:pt x="95" y="75"/>
                </a:lnTo>
                <a:lnTo>
                  <a:pt x="190" y="151"/>
                </a:lnTo>
                <a:close/>
              </a:path>
            </a:pathLst>
          </a:custGeom>
          <a:gradFill>
            <a:gsLst>
              <a:gs pos="100000">
                <a:srgbClr val="E6130F"/>
              </a:gs>
              <a:gs pos="0">
                <a:srgbClr val="9D0008">
                  <a:alpha val="95000"/>
                </a:srgbClr>
              </a:gs>
            </a:gsLst>
            <a:lin ang="16200000" scaled="0"/>
          </a:gradFill>
          <a:ln>
            <a:noFill/>
          </a:ln>
        </p:spPr>
        <p:txBody>
          <a:bodyPr/>
          <a:lstStyle/>
          <a:p>
            <a:pPr>
              <a:defRPr/>
            </a:pPr>
            <a:endParaRPr lang="zh-CN" altLang="en-US">
              <a:ea typeface="思源黑体 CN Normal" panose="020B0400000000000000" pitchFamily="34" charset="-122"/>
              <a:sym typeface="Arial" panose="020B0604020202020204" pitchFamily="34" charset="0"/>
            </a:endParaRPr>
          </a:p>
        </p:txBody>
      </p:sp>
      <p:sp>
        <p:nvSpPr>
          <p:cNvPr id="8201" name="Freeform 15"/>
          <p:cNvSpPr/>
          <p:nvPr/>
        </p:nvSpPr>
        <p:spPr bwMode="auto">
          <a:xfrm>
            <a:off x="4083050" y="2703513"/>
            <a:ext cx="171450" cy="271462"/>
          </a:xfrm>
          <a:custGeom>
            <a:avLst/>
            <a:gdLst>
              <a:gd name="T0" fmla="*/ 2147483646 w 189"/>
              <a:gd name="T1" fmla="*/ 2147483646 h 300"/>
              <a:gd name="T2" fmla="*/ 2147483646 w 189"/>
              <a:gd name="T3" fmla="*/ 2147483646 h 300"/>
              <a:gd name="T4" fmla="*/ 0 w 189"/>
              <a:gd name="T5" fmla="*/ 2147483646 h 300"/>
              <a:gd name="T6" fmla="*/ 0 w 189"/>
              <a:gd name="T7" fmla="*/ 2147483646 h 300"/>
              <a:gd name="T8" fmla="*/ 0 w 189"/>
              <a:gd name="T9" fmla="*/ 0 h 300"/>
              <a:gd name="T10" fmla="*/ 2147483646 w 189"/>
              <a:gd name="T11" fmla="*/ 2147483646 h 300"/>
              <a:gd name="T12" fmla="*/ 2147483646 w 189"/>
              <a:gd name="T13" fmla="*/ 2147483646 h 3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9" h="300">
                <a:moveTo>
                  <a:pt x="189" y="150"/>
                </a:moveTo>
                <a:lnTo>
                  <a:pt x="94" y="225"/>
                </a:lnTo>
                <a:lnTo>
                  <a:pt x="0" y="300"/>
                </a:lnTo>
                <a:lnTo>
                  <a:pt x="0" y="150"/>
                </a:lnTo>
                <a:lnTo>
                  <a:pt x="0" y="0"/>
                </a:lnTo>
                <a:lnTo>
                  <a:pt x="94" y="75"/>
                </a:lnTo>
                <a:lnTo>
                  <a:pt x="189" y="15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 name="Freeform 16"/>
          <p:cNvSpPr/>
          <p:nvPr/>
        </p:nvSpPr>
        <p:spPr bwMode="auto">
          <a:xfrm>
            <a:off x="4174632" y="4144907"/>
            <a:ext cx="172948" cy="271321"/>
          </a:xfrm>
          <a:custGeom>
            <a:avLst/>
            <a:gdLst>
              <a:gd name="T0" fmla="*/ 2147483646 w 190"/>
              <a:gd name="T1" fmla="*/ 2147483646 h 301"/>
              <a:gd name="T2" fmla="*/ 2147483646 w 190"/>
              <a:gd name="T3" fmla="*/ 2147483646 h 301"/>
              <a:gd name="T4" fmla="*/ 0 w 190"/>
              <a:gd name="T5" fmla="*/ 2147483646 h 301"/>
              <a:gd name="T6" fmla="*/ 0 w 190"/>
              <a:gd name="T7" fmla="*/ 2147483646 h 301"/>
              <a:gd name="T8" fmla="*/ 0 w 190"/>
              <a:gd name="T9" fmla="*/ 0 h 301"/>
              <a:gd name="T10" fmla="*/ 2147483646 w 190"/>
              <a:gd name="T11" fmla="*/ 2147483646 h 301"/>
              <a:gd name="T12" fmla="*/ 2147483646 w 190"/>
              <a:gd name="T13" fmla="*/ 2147483646 h 3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0" h="301">
                <a:moveTo>
                  <a:pt x="190" y="150"/>
                </a:moveTo>
                <a:lnTo>
                  <a:pt x="95" y="225"/>
                </a:lnTo>
                <a:lnTo>
                  <a:pt x="0" y="301"/>
                </a:lnTo>
                <a:lnTo>
                  <a:pt x="0" y="150"/>
                </a:lnTo>
                <a:lnTo>
                  <a:pt x="0" y="0"/>
                </a:lnTo>
                <a:lnTo>
                  <a:pt x="95" y="75"/>
                </a:lnTo>
                <a:lnTo>
                  <a:pt x="190" y="150"/>
                </a:lnTo>
                <a:close/>
              </a:path>
            </a:pathLst>
          </a:custGeom>
          <a:gradFill>
            <a:gsLst>
              <a:gs pos="100000">
                <a:srgbClr val="E6130F"/>
              </a:gs>
              <a:gs pos="0">
                <a:srgbClr val="9D0008">
                  <a:alpha val="95000"/>
                </a:srgbClr>
              </a:gs>
            </a:gsLst>
            <a:lin ang="16200000" scaled="0"/>
          </a:gradFill>
          <a:ln>
            <a:noFill/>
          </a:ln>
        </p:spPr>
        <p:txBody>
          <a:bodyPr/>
          <a:lstStyle/>
          <a:p>
            <a:pPr>
              <a:defRPr/>
            </a:pPr>
            <a:endParaRPr lang="zh-CN" altLang="en-US">
              <a:ea typeface="思源黑体 CN Normal" panose="020B0400000000000000" pitchFamily="34" charset="-122"/>
              <a:sym typeface="Arial" panose="020B0604020202020204" pitchFamily="34" charset="0"/>
            </a:endParaRPr>
          </a:p>
        </p:txBody>
      </p:sp>
      <p:sp>
        <p:nvSpPr>
          <p:cNvPr id="8205" name="Freeform 17"/>
          <p:cNvSpPr/>
          <p:nvPr/>
        </p:nvSpPr>
        <p:spPr bwMode="auto">
          <a:xfrm>
            <a:off x="3175000" y="5478463"/>
            <a:ext cx="171450" cy="271462"/>
          </a:xfrm>
          <a:custGeom>
            <a:avLst/>
            <a:gdLst>
              <a:gd name="T0" fmla="*/ 2147483646 w 190"/>
              <a:gd name="T1" fmla="*/ 2147483646 h 300"/>
              <a:gd name="T2" fmla="*/ 2147483646 w 190"/>
              <a:gd name="T3" fmla="*/ 2147483646 h 300"/>
              <a:gd name="T4" fmla="*/ 0 w 190"/>
              <a:gd name="T5" fmla="*/ 2147483646 h 300"/>
              <a:gd name="T6" fmla="*/ 0 w 190"/>
              <a:gd name="T7" fmla="*/ 2147483646 h 300"/>
              <a:gd name="T8" fmla="*/ 0 w 190"/>
              <a:gd name="T9" fmla="*/ 0 h 300"/>
              <a:gd name="T10" fmla="*/ 2147483646 w 190"/>
              <a:gd name="T11" fmla="*/ 2147483646 h 300"/>
              <a:gd name="T12" fmla="*/ 2147483646 w 190"/>
              <a:gd name="T13" fmla="*/ 2147483646 h 3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0" h="300">
                <a:moveTo>
                  <a:pt x="190" y="150"/>
                </a:moveTo>
                <a:lnTo>
                  <a:pt x="95" y="225"/>
                </a:lnTo>
                <a:lnTo>
                  <a:pt x="0" y="300"/>
                </a:lnTo>
                <a:lnTo>
                  <a:pt x="0" y="150"/>
                </a:lnTo>
                <a:lnTo>
                  <a:pt x="0" y="0"/>
                </a:lnTo>
                <a:lnTo>
                  <a:pt x="95" y="75"/>
                </a:lnTo>
                <a:lnTo>
                  <a:pt x="190" y="150"/>
                </a:lnTo>
                <a:close/>
              </a:path>
            </a:pathLst>
          </a:custGeom>
          <a:solidFill>
            <a:srgbClr val="C0C0C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8206" name="组合 21"/>
          <p:cNvGrpSpPr/>
          <p:nvPr/>
        </p:nvGrpSpPr>
        <p:grpSpPr bwMode="auto">
          <a:xfrm>
            <a:off x="2195513" y="1314450"/>
            <a:ext cx="908050" cy="896938"/>
            <a:chOff x="3522663" y="1001713"/>
            <a:chExt cx="908050" cy="898525"/>
          </a:xfrm>
        </p:grpSpPr>
        <p:sp>
          <p:nvSpPr>
            <p:cNvPr id="23" name="Oval 6"/>
            <p:cNvSpPr>
              <a:spLocks noChangeArrowheads="1"/>
            </p:cNvSpPr>
            <p:nvPr/>
          </p:nvSpPr>
          <p:spPr bwMode="auto">
            <a:xfrm>
              <a:off x="3522663" y="1001713"/>
              <a:ext cx="908050" cy="898525"/>
            </a:xfrm>
            <a:prstGeom prst="ellipse">
              <a:avLst/>
            </a:prstGeom>
            <a:solidFill>
              <a:schemeClr val="bg2">
                <a:lumMod val="20000"/>
                <a:lumOff val="80000"/>
              </a:schemeClr>
            </a:solidFill>
            <a:ln>
              <a:noFill/>
            </a:ln>
          </p:spPr>
          <p:txBody>
            <a:bodyPr/>
            <a:lstStyle/>
            <a:p>
              <a:pPr eaLnBrk="1" hangingPunct="1">
                <a:buFont typeface="Arial" panose="020B0604020202020204" pitchFamily="34" charset="0"/>
                <a:buNone/>
                <a:defRPr/>
              </a:pPr>
              <a:endParaRPr lang="zh-CN" altLang="en-US">
                <a:ea typeface="思源黑体 CN Normal" panose="020B0400000000000000" pitchFamily="34" charset="-122"/>
                <a:sym typeface="Arial" panose="020B0604020202020204" pitchFamily="34" charset="0"/>
              </a:endParaRPr>
            </a:p>
          </p:txBody>
        </p:sp>
        <p:sp>
          <p:nvSpPr>
            <p:cNvPr id="24" name="Oval 7"/>
            <p:cNvSpPr>
              <a:spLocks noChangeArrowheads="1"/>
            </p:cNvSpPr>
            <p:nvPr/>
          </p:nvSpPr>
          <p:spPr bwMode="auto">
            <a:xfrm>
              <a:off x="3619500" y="1096963"/>
              <a:ext cx="712788" cy="708025"/>
            </a:xfrm>
            <a:prstGeom prst="ellipse">
              <a:avLst/>
            </a:prstGeom>
            <a:gradFill>
              <a:gsLst>
                <a:gs pos="100000">
                  <a:srgbClr val="E6130F"/>
                </a:gs>
                <a:gs pos="0">
                  <a:srgbClr val="9D0008">
                    <a:alpha val="95000"/>
                  </a:srgbClr>
                </a:gs>
              </a:gsLst>
              <a:lin ang="16200000" scaled="0"/>
            </a:gradFill>
            <a:ln>
              <a:noFill/>
            </a:ln>
          </p:spPr>
          <p:txBody>
            <a:bodyPr/>
            <a:lstStyle>
              <a:lvl1pPr>
                <a:spcBef>
                  <a:spcPct val="20000"/>
                </a:spcBef>
                <a:buChar char="•"/>
                <a:defRPr sz="2000">
                  <a:solidFill>
                    <a:srgbClr val="42494D"/>
                  </a:solidFill>
                  <a:latin typeface="Arial" panose="020B0604020202020204" pitchFamily="34" charset="0"/>
                  <a:ea typeface="微软雅黑" panose="020B0503020204020204" pitchFamily="34" charset="-122"/>
                  <a:cs typeface="微软雅黑" panose="020B0503020204020204" pitchFamily="34" charset="-122"/>
                </a:defRPr>
              </a:lvl1pPr>
              <a:lvl2pPr marL="742950" indent="-285750">
                <a:spcBef>
                  <a:spcPct val="20000"/>
                </a:spcBef>
                <a:buChar char="–"/>
                <a:defRPr sz="2000">
                  <a:solidFill>
                    <a:srgbClr val="42494D"/>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defRPr/>
              </a:pPr>
              <a:endParaRPr lang="zh-CN" altLang="en-US" sz="1800">
                <a:solidFill>
                  <a:schemeClr val="tx1"/>
                </a:solidFill>
                <a:ea typeface="思源黑体 CN Normal" panose="020B0400000000000000" pitchFamily="34" charset="-122"/>
                <a:sym typeface="Arial" panose="020B0604020202020204" pitchFamily="34" charset="0"/>
              </a:endParaRPr>
            </a:p>
          </p:txBody>
        </p:sp>
      </p:grpSp>
      <p:grpSp>
        <p:nvGrpSpPr>
          <p:cNvPr id="8207" name="组合 24"/>
          <p:cNvGrpSpPr/>
          <p:nvPr/>
        </p:nvGrpSpPr>
        <p:grpSpPr bwMode="auto">
          <a:xfrm>
            <a:off x="3065463" y="2417763"/>
            <a:ext cx="908050" cy="898525"/>
            <a:chOff x="4392613" y="2268538"/>
            <a:chExt cx="908050" cy="898525"/>
          </a:xfrm>
        </p:grpSpPr>
        <p:sp>
          <p:nvSpPr>
            <p:cNvPr id="26" name="Oval 12"/>
            <p:cNvSpPr>
              <a:spLocks noChangeArrowheads="1"/>
            </p:cNvSpPr>
            <p:nvPr/>
          </p:nvSpPr>
          <p:spPr bwMode="auto">
            <a:xfrm>
              <a:off x="4392613" y="2268538"/>
              <a:ext cx="908050" cy="898525"/>
            </a:xfrm>
            <a:prstGeom prst="ellipse">
              <a:avLst/>
            </a:prstGeom>
            <a:solidFill>
              <a:schemeClr val="bg2">
                <a:lumMod val="20000"/>
                <a:lumOff val="80000"/>
              </a:schemeClr>
            </a:solidFill>
            <a:ln>
              <a:noFill/>
            </a:ln>
          </p:spPr>
          <p:txBody>
            <a:bodyPr/>
            <a:lstStyle/>
            <a:p>
              <a:pPr eaLnBrk="1" hangingPunct="1">
                <a:buFont typeface="Arial" panose="020B0604020202020204" pitchFamily="34" charset="0"/>
                <a:buNone/>
                <a:defRPr/>
              </a:pPr>
              <a:endParaRPr lang="zh-CN" altLang="en-US">
                <a:ea typeface="思源黑体 CN Normal" panose="020B0400000000000000" pitchFamily="34" charset="-122"/>
                <a:sym typeface="Arial" panose="020B0604020202020204" pitchFamily="34" charset="0"/>
              </a:endParaRPr>
            </a:p>
          </p:txBody>
        </p:sp>
        <p:sp>
          <p:nvSpPr>
            <p:cNvPr id="8227" name="Oval 13"/>
            <p:cNvSpPr>
              <a:spLocks noChangeArrowheads="1"/>
            </p:cNvSpPr>
            <p:nvPr/>
          </p:nvSpPr>
          <p:spPr bwMode="auto">
            <a:xfrm>
              <a:off x="4490244" y="2364581"/>
              <a:ext cx="712788" cy="7064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ea typeface="思源黑体 CN Normal"/>
                <a:cs typeface="微软雅黑" panose="020B0503020204020204" pitchFamily="34" charset="-122"/>
                <a:sym typeface="Arial" panose="020B0604020202020204" pitchFamily="34" charset="0"/>
              </a:endParaRPr>
            </a:p>
          </p:txBody>
        </p:sp>
      </p:grpSp>
      <p:grpSp>
        <p:nvGrpSpPr>
          <p:cNvPr id="8208" name="组合 27"/>
          <p:cNvGrpSpPr/>
          <p:nvPr/>
        </p:nvGrpSpPr>
        <p:grpSpPr bwMode="auto">
          <a:xfrm>
            <a:off x="3168650" y="3786188"/>
            <a:ext cx="908050" cy="898525"/>
            <a:chOff x="4495800" y="4005064"/>
            <a:chExt cx="908050" cy="898525"/>
          </a:xfrm>
        </p:grpSpPr>
        <p:sp>
          <p:nvSpPr>
            <p:cNvPr id="29" name="Oval 10"/>
            <p:cNvSpPr>
              <a:spLocks noChangeArrowheads="1"/>
            </p:cNvSpPr>
            <p:nvPr/>
          </p:nvSpPr>
          <p:spPr bwMode="auto">
            <a:xfrm>
              <a:off x="4495800" y="4005064"/>
              <a:ext cx="908050" cy="898525"/>
            </a:xfrm>
            <a:prstGeom prst="ellipse">
              <a:avLst/>
            </a:prstGeom>
            <a:solidFill>
              <a:schemeClr val="bg2">
                <a:lumMod val="20000"/>
                <a:lumOff val="80000"/>
              </a:schemeClr>
            </a:solidFill>
            <a:ln>
              <a:noFill/>
            </a:ln>
          </p:spPr>
          <p:txBody>
            <a:bodyPr/>
            <a:lstStyle/>
            <a:p>
              <a:pPr eaLnBrk="1" hangingPunct="1">
                <a:buFont typeface="Arial" panose="020B0604020202020204" pitchFamily="34" charset="0"/>
                <a:buNone/>
                <a:defRPr/>
              </a:pPr>
              <a:endParaRPr lang="zh-CN" altLang="en-US">
                <a:ea typeface="思源黑体 CN Normal" panose="020B0400000000000000" pitchFamily="34" charset="-122"/>
                <a:sym typeface="Arial" panose="020B0604020202020204" pitchFamily="34" charset="0"/>
              </a:endParaRPr>
            </a:p>
          </p:txBody>
        </p:sp>
        <p:sp>
          <p:nvSpPr>
            <p:cNvPr id="30" name="Oval 11"/>
            <p:cNvSpPr>
              <a:spLocks noChangeArrowheads="1"/>
            </p:cNvSpPr>
            <p:nvPr/>
          </p:nvSpPr>
          <p:spPr bwMode="auto">
            <a:xfrm>
              <a:off x="4593431" y="4101901"/>
              <a:ext cx="712788" cy="704850"/>
            </a:xfrm>
            <a:prstGeom prst="ellipse">
              <a:avLst/>
            </a:prstGeom>
            <a:gradFill>
              <a:gsLst>
                <a:gs pos="100000">
                  <a:srgbClr val="E6130F"/>
                </a:gs>
                <a:gs pos="0">
                  <a:srgbClr val="9D0008">
                    <a:alpha val="95000"/>
                  </a:srgbClr>
                </a:gs>
              </a:gsLst>
              <a:lin ang="16200000" scaled="0"/>
            </a:gradFill>
            <a:ln>
              <a:noFill/>
            </a:ln>
          </p:spPr>
          <p:txBody>
            <a:bodyPr/>
            <a:lstStyle>
              <a:lvl1pPr>
                <a:spcBef>
                  <a:spcPct val="20000"/>
                </a:spcBef>
                <a:buChar char="•"/>
                <a:defRPr sz="2000">
                  <a:solidFill>
                    <a:srgbClr val="42494D"/>
                  </a:solidFill>
                  <a:latin typeface="Arial" panose="020B0604020202020204" pitchFamily="34" charset="0"/>
                  <a:ea typeface="微软雅黑" panose="020B0503020204020204" pitchFamily="34" charset="-122"/>
                  <a:cs typeface="微软雅黑" panose="020B0503020204020204" pitchFamily="34" charset="-122"/>
                </a:defRPr>
              </a:lvl1pPr>
              <a:lvl2pPr marL="742950" indent="-285750">
                <a:spcBef>
                  <a:spcPct val="20000"/>
                </a:spcBef>
                <a:buChar char="–"/>
                <a:defRPr sz="2000">
                  <a:solidFill>
                    <a:srgbClr val="42494D"/>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defRPr/>
              </a:pPr>
              <a:endParaRPr lang="zh-CN" altLang="en-US" sz="1800">
                <a:solidFill>
                  <a:schemeClr val="tx1"/>
                </a:solidFill>
                <a:ea typeface="思源黑体 CN Normal" panose="020B0400000000000000" pitchFamily="34" charset="-122"/>
                <a:sym typeface="Arial" panose="020B0604020202020204" pitchFamily="34" charset="0"/>
              </a:endParaRPr>
            </a:p>
          </p:txBody>
        </p:sp>
      </p:grpSp>
      <p:grpSp>
        <p:nvGrpSpPr>
          <p:cNvPr id="8209" name="组合 30"/>
          <p:cNvGrpSpPr/>
          <p:nvPr/>
        </p:nvGrpSpPr>
        <p:grpSpPr bwMode="auto">
          <a:xfrm>
            <a:off x="2195513" y="5083175"/>
            <a:ext cx="908050" cy="898525"/>
            <a:chOff x="3522663" y="5426075"/>
            <a:chExt cx="908050" cy="900113"/>
          </a:xfrm>
        </p:grpSpPr>
        <p:sp>
          <p:nvSpPr>
            <p:cNvPr id="32" name="Oval 8"/>
            <p:cNvSpPr>
              <a:spLocks noChangeArrowheads="1"/>
            </p:cNvSpPr>
            <p:nvPr/>
          </p:nvSpPr>
          <p:spPr bwMode="auto">
            <a:xfrm>
              <a:off x="3522663" y="5426075"/>
              <a:ext cx="908050" cy="900113"/>
            </a:xfrm>
            <a:prstGeom prst="ellipse">
              <a:avLst/>
            </a:prstGeom>
            <a:solidFill>
              <a:schemeClr val="bg2">
                <a:lumMod val="20000"/>
                <a:lumOff val="80000"/>
              </a:schemeClr>
            </a:solidFill>
            <a:ln>
              <a:noFill/>
            </a:ln>
          </p:spPr>
          <p:txBody>
            <a:bodyPr/>
            <a:lstStyle/>
            <a:p>
              <a:pPr eaLnBrk="1" hangingPunct="1">
                <a:buFont typeface="Arial" panose="020B0604020202020204" pitchFamily="34" charset="0"/>
                <a:buNone/>
                <a:defRPr/>
              </a:pPr>
              <a:endParaRPr lang="zh-CN" altLang="en-US">
                <a:ea typeface="思源黑体 CN Normal" panose="020B0400000000000000" pitchFamily="34" charset="-122"/>
                <a:sym typeface="Arial" panose="020B0604020202020204" pitchFamily="34" charset="0"/>
              </a:endParaRPr>
            </a:p>
          </p:txBody>
        </p:sp>
        <p:sp>
          <p:nvSpPr>
            <p:cNvPr id="8221" name="Oval 9"/>
            <p:cNvSpPr>
              <a:spLocks noChangeArrowheads="1"/>
            </p:cNvSpPr>
            <p:nvPr/>
          </p:nvSpPr>
          <p:spPr bwMode="auto">
            <a:xfrm>
              <a:off x="3620294" y="5522912"/>
              <a:ext cx="712788" cy="7064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ea typeface="思源黑体 CN Normal"/>
                <a:cs typeface="微软雅黑" panose="020B0503020204020204" pitchFamily="34" charset="-122"/>
                <a:sym typeface="Arial" panose="020B0604020202020204" pitchFamily="34" charset="0"/>
              </a:endParaRPr>
            </a:p>
          </p:txBody>
        </p:sp>
      </p:grpSp>
      <p:sp>
        <p:nvSpPr>
          <p:cNvPr id="8210" name="TextBox 67"/>
          <p:cNvSpPr txBox="1">
            <a:spLocks noChangeArrowheads="1"/>
          </p:cNvSpPr>
          <p:nvPr/>
        </p:nvSpPr>
        <p:spPr bwMode="auto">
          <a:xfrm>
            <a:off x="3632200" y="1050925"/>
            <a:ext cx="6630988"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zh-CN" sz="2000" dirty="0">
                <a:latin typeface="黑体" panose="02010609060101010101" pitchFamily="49" charset="-122"/>
                <a:ea typeface="黑体" panose="02010609060101010101" pitchFamily="49" charset="-122"/>
                <a:sym typeface="Arial" panose="020B0604020202020204" pitchFamily="34" charset="0"/>
              </a:rPr>
              <a:t>了解学生对</a:t>
            </a:r>
            <a:r>
              <a:rPr lang="zh-CN" altLang="en-US" sz="2000" dirty="0">
                <a:latin typeface="黑体" panose="02010609060101010101" pitchFamily="49" charset="-122"/>
                <a:ea typeface="黑体" panose="02010609060101010101" pitchFamily="49" charset="-122"/>
                <a:sym typeface="Arial" panose="020B0604020202020204" pitchFamily="34" charset="0"/>
              </a:rPr>
              <a:t>中国共产党的初心和使命的认知程度；以及对于不同历史时期我们党涌现出的优秀党员、模范人物的事迹的了解情况；了解他们喜欢的学习方式和方法。</a:t>
            </a:r>
            <a:endParaRPr lang="zh-CN" altLang="zh-CN" sz="2000" dirty="0">
              <a:latin typeface="黑体" panose="02010609060101010101" pitchFamily="49" charset="-122"/>
              <a:ea typeface="黑体" panose="02010609060101010101" pitchFamily="49" charset="-122"/>
              <a:sym typeface="Arial" panose="020B0604020202020204" pitchFamily="34" charset="0"/>
            </a:endParaRPr>
          </a:p>
        </p:txBody>
      </p:sp>
      <p:sp>
        <p:nvSpPr>
          <p:cNvPr id="8212" name="TextBox 71"/>
          <p:cNvSpPr txBox="1">
            <a:spLocks noChangeArrowheads="1"/>
          </p:cNvSpPr>
          <p:nvPr/>
        </p:nvSpPr>
        <p:spPr bwMode="auto">
          <a:xfrm>
            <a:off x="4383088" y="3754437"/>
            <a:ext cx="71167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latin typeface="黑体" panose="02010609060101010101" pitchFamily="49" charset="-122"/>
                <a:ea typeface="黑体" panose="02010609060101010101" pitchFamily="49" charset="-122"/>
              </a:rPr>
              <a:t>对不同时期优秀党员和模范人物的事迹不清楚； </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不理解党员干部践行初心与赢得人民拥护和支持之间的关系；对优秀党员和模范人物的优秀品质理解不深刻。</a:t>
            </a:r>
            <a:endParaRPr lang="en-US" altLang="zh-CN" sz="2000" dirty="0">
              <a:latin typeface="黑体" panose="02010609060101010101" pitchFamily="49" charset="-122"/>
              <a:ea typeface="黑体" panose="02010609060101010101" pitchFamily="49" charset="-122"/>
            </a:endParaRPr>
          </a:p>
        </p:txBody>
      </p:sp>
      <p:sp>
        <p:nvSpPr>
          <p:cNvPr id="8213" name="TextBox 73"/>
          <p:cNvSpPr txBox="1">
            <a:spLocks noChangeArrowheads="1"/>
          </p:cNvSpPr>
          <p:nvPr/>
        </p:nvSpPr>
        <p:spPr bwMode="auto">
          <a:xfrm>
            <a:off x="3519488" y="5433952"/>
            <a:ext cx="67627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latin typeface="黑体" panose="02010609060101010101" pitchFamily="49" charset="-122"/>
                <a:ea typeface="黑体" panose="02010609060101010101" pitchFamily="49" charset="-122"/>
              </a:rPr>
              <a:t>通过不同时期优秀党员和模范人物的生动故事，了解他们的优秀品质。</a:t>
            </a:r>
            <a:endParaRPr lang="zh-CN" altLang="zh-CN" sz="2000" dirty="0">
              <a:latin typeface="黑体" panose="02010609060101010101" pitchFamily="49" charset="-122"/>
              <a:ea typeface="黑体" panose="02010609060101010101" pitchFamily="49" charset="-122"/>
            </a:endParaRPr>
          </a:p>
        </p:txBody>
      </p:sp>
      <p:sp>
        <p:nvSpPr>
          <p:cNvPr id="8214" name="TextBox 21"/>
          <p:cNvSpPr txBox="1">
            <a:spLocks noChangeArrowheads="1"/>
          </p:cNvSpPr>
          <p:nvPr/>
        </p:nvSpPr>
        <p:spPr bwMode="auto">
          <a:xfrm>
            <a:off x="2251075" y="1435100"/>
            <a:ext cx="8239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b="1">
                <a:solidFill>
                  <a:schemeClr val="bg1"/>
                </a:solidFill>
                <a:ea typeface="思源黑体 CN Normal"/>
                <a:cs typeface="思源黑体 CN Normal"/>
                <a:sym typeface="Arial" panose="020B0604020202020204" pitchFamily="34" charset="0"/>
              </a:rPr>
              <a:t>调研</a:t>
            </a:r>
            <a:endParaRPr lang="en-US" altLang="zh-CN" b="1">
              <a:solidFill>
                <a:schemeClr val="bg1"/>
              </a:solidFill>
              <a:ea typeface="思源黑体 CN Normal"/>
              <a:cs typeface="思源黑体 CN Normal"/>
              <a:sym typeface="Arial" panose="020B0604020202020204" pitchFamily="34" charset="0"/>
            </a:endParaRPr>
          </a:p>
          <a:p>
            <a:pPr algn="ctr" eaLnBrk="1" hangingPunct="1">
              <a:buFont typeface="Arial" panose="020B0604020202020204" pitchFamily="34" charset="0"/>
              <a:buNone/>
            </a:pPr>
            <a:r>
              <a:rPr lang="zh-CN" altLang="en-US" b="1">
                <a:solidFill>
                  <a:schemeClr val="bg1"/>
                </a:solidFill>
                <a:ea typeface="思源黑体 CN Normal"/>
                <a:cs typeface="思源黑体 CN Normal"/>
                <a:sym typeface="Arial" panose="020B0604020202020204" pitchFamily="34" charset="0"/>
              </a:rPr>
              <a:t>目的</a:t>
            </a:r>
          </a:p>
        </p:txBody>
      </p:sp>
      <p:sp>
        <p:nvSpPr>
          <p:cNvPr id="8215" name="TextBox 21"/>
          <p:cNvSpPr txBox="1">
            <a:spLocks noChangeArrowheads="1"/>
          </p:cNvSpPr>
          <p:nvPr/>
        </p:nvSpPr>
        <p:spPr bwMode="auto">
          <a:xfrm>
            <a:off x="3117850" y="2549525"/>
            <a:ext cx="8239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b="1">
                <a:solidFill>
                  <a:schemeClr val="bg1"/>
                </a:solidFill>
                <a:ea typeface="思源黑体 CN Normal"/>
                <a:cs typeface="思源黑体 CN Normal"/>
                <a:sym typeface="Arial" panose="020B0604020202020204" pitchFamily="34" charset="0"/>
              </a:rPr>
              <a:t>调研</a:t>
            </a:r>
            <a:endParaRPr lang="en-US" altLang="zh-CN" b="1">
              <a:solidFill>
                <a:schemeClr val="bg1"/>
              </a:solidFill>
              <a:ea typeface="思源黑体 CN Normal"/>
              <a:cs typeface="思源黑体 CN Normal"/>
              <a:sym typeface="Arial" panose="020B0604020202020204" pitchFamily="34" charset="0"/>
            </a:endParaRPr>
          </a:p>
          <a:p>
            <a:pPr algn="ctr" eaLnBrk="1" hangingPunct="1">
              <a:buFont typeface="Arial" panose="020B0604020202020204" pitchFamily="34" charset="0"/>
              <a:buNone/>
            </a:pPr>
            <a:r>
              <a:rPr lang="zh-CN" altLang="en-US" b="1">
                <a:solidFill>
                  <a:schemeClr val="bg1"/>
                </a:solidFill>
                <a:ea typeface="思源黑体 CN Normal"/>
                <a:cs typeface="思源黑体 CN Normal"/>
                <a:sym typeface="Arial" panose="020B0604020202020204" pitchFamily="34" charset="0"/>
              </a:rPr>
              <a:t>方法</a:t>
            </a:r>
          </a:p>
        </p:txBody>
      </p:sp>
      <p:sp>
        <p:nvSpPr>
          <p:cNvPr id="8216" name="TextBox 21"/>
          <p:cNvSpPr txBox="1">
            <a:spLocks noChangeArrowheads="1"/>
          </p:cNvSpPr>
          <p:nvPr/>
        </p:nvSpPr>
        <p:spPr bwMode="auto">
          <a:xfrm>
            <a:off x="3203575" y="3892550"/>
            <a:ext cx="8239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b="1">
                <a:solidFill>
                  <a:schemeClr val="bg1"/>
                </a:solidFill>
                <a:ea typeface="思源黑体 CN Normal"/>
                <a:cs typeface="思源黑体 CN Normal"/>
                <a:sym typeface="Arial" panose="020B0604020202020204" pitchFamily="34" charset="0"/>
              </a:rPr>
              <a:t>学生问题</a:t>
            </a:r>
          </a:p>
        </p:txBody>
      </p:sp>
      <p:sp>
        <p:nvSpPr>
          <p:cNvPr id="8217" name="TextBox 21"/>
          <p:cNvSpPr txBox="1">
            <a:spLocks noChangeArrowheads="1"/>
          </p:cNvSpPr>
          <p:nvPr/>
        </p:nvSpPr>
        <p:spPr bwMode="auto">
          <a:xfrm>
            <a:off x="2241550" y="5226050"/>
            <a:ext cx="8239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b="1">
                <a:solidFill>
                  <a:schemeClr val="bg1"/>
                </a:solidFill>
                <a:ea typeface="思源黑体 CN Normal"/>
                <a:cs typeface="思源黑体 CN Normal"/>
                <a:sym typeface="Arial" panose="020B0604020202020204" pitchFamily="34" charset="0"/>
              </a:rPr>
              <a:t>对策分析</a:t>
            </a:r>
          </a:p>
        </p:txBody>
      </p:sp>
      <p:pic>
        <p:nvPicPr>
          <p:cNvPr id="8218" name="图片 41" descr="1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113" y="2571750"/>
            <a:ext cx="2420937"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4383088" y="2309813"/>
            <a:ext cx="6024562" cy="995362"/>
            <a:chOff x="4383088" y="2309813"/>
            <a:chExt cx="6024562" cy="995362"/>
          </a:xfrm>
        </p:grpSpPr>
        <p:pic>
          <p:nvPicPr>
            <p:cNvPr id="8196" name="图片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7750" y="2309813"/>
              <a:ext cx="1512888" cy="995362"/>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8211" name="TextBox 69"/>
            <p:cNvSpPr txBox="1">
              <a:spLocks noChangeArrowheads="1"/>
            </p:cNvSpPr>
            <p:nvPr/>
          </p:nvSpPr>
          <p:spPr bwMode="auto">
            <a:xfrm>
              <a:off x="4383088" y="2638425"/>
              <a:ext cx="300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latin typeface="黑体" panose="02010609060101010101" pitchFamily="49" charset="-122"/>
                  <a:ea typeface="黑体" panose="02010609060101010101" pitchFamily="49" charset="-122"/>
                  <a:sym typeface="Arial" panose="020B0604020202020204" pitchFamily="34" charset="0"/>
                </a:rPr>
                <a:t>作品分析</a:t>
              </a:r>
              <a:r>
                <a:rPr lang="zh-CN" altLang="zh-CN" sz="2000" dirty="0">
                  <a:latin typeface="黑体" panose="02010609060101010101" pitchFamily="49" charset="-122"/>
                  <a:ea typeface="黑体" panose="02010609060101010101" pitchFamily="49" charset="-122"/>
                  <a:sym typeface="Arial" panose="020B0604020202020204" pitchFamily="34" charset="0"/>
                </a:rPr>
                <a:t>、</a:t>
              </a:r>
              <a:r>
                <a:rPr lang="zh-CN" altLang="en-US" sz="2000" dirty="0">
                  <a:latin typeface="黑体" panose="02010609060101010101" pitchFamily="49" charset="-122"/>
                  <a:ea typeface="黑体" panose="02010609060101010101" pitchFamily="49" charset="-122"/>
                  <a:sym typeface="Arial" panose="020B0604020202020204" pitchFamily="34" charset="0"/>
                </a:rPr>
                <a:t>问卷调研</a:t>
              </a:r>
              <a:r>
                <a:rPr lang="zh-CN" altLang="zh-CN" sz="2000" dirty="0">
                  <a:latin typeface="黑体" panose="02010609060101010101" pitchFamily="49" charset="-122"/>
                  <a:ea typeface="黑体" panose="02010609060101010101" pitchFamily="49" charset="-122"/>
                  <a:sym typeface="Arial" panose="020B0604020202020204" pitchFamily="34" charset="0"/>
                </a:rPr>
                <a:t>等</a:t>
              </a:r>
              <a:r>
                <a:rPr lang="zh-CN" altLang="en-US" sz="2000" dirty="0">
                  <a:latin typeface="黑体" panose="02010609060101010101" pitchFamily="49" charset="-122"/>
                  <a:ea typeface="黑体" panose="02010609060101010101" pitchFamily="49" charset="-122"/>
                  <a:sym typeface="Arial" panose="020B0604020202020204" pitchFamily="34" charset="0"/>
                </a:rPr>
                <a:t>。</a:t>
              </a:r>
              <a:endParaRPr lang="zh-CN" altLang="zh-CN" sz="2000" dirty="0">
                <a:latin typeface="黑体" panose="02010609060101010101" pitchFamily="49" charset="-122"/>
                <a:ea typeface="黑体" panose="02010609060101010101" pitchFamily="49" charset="-122"/>
                <a:sym typeface="Arial" panose="020B0604020202020204" pitchFamily="34" charset="0"/>
              </a:endParaRPr>
            </a:p>
          </p:txBody>
        </p:sp>
        <p:pic>
          <p:nvPicPr>
            <p:cNvPr id="8219" name="图片 4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9700" y="2309813"/>
              <a:ext cx="1377950" cy="995362"/>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pSp>
      <p:sp>
        <p:nvSpPr>
          <p:cNvPr id="33" name="文本框 9"/>
          <p:cNvSpPr/>
          <p:nvPr/>
        </p:nvSpPr>
        <p:spPr>
          <a:xfrm>
            <a:off x="265113" y="69850"/>
            <a:ext cx="3254375" cy="577850"/>
          </a:xfrm>
          <a:prstGeom prst="roundRect">
            <a:avLst/>
          </a:prstGeom>
        </p:spPr>
        <p:style>
          <a:lnRef idx="1">
            <a:schemeClr val="accent2"/>
          </a:lnRef>
          <a:fillRef idx="3">
            <a:schemeClr val="accent2"/>
          </a:fillRef>
          <a:effectRef idx="2">
            <a:schemeClr val="accent2"/>
          </a:effectRef>
          <a:fontRef idx="minor">
            <a:schemeClr val="lt1"/>
          </a:fontRef>
        </p:style>
        <p:txBody>
          <a:bodyPr>
            <a:spAutoFit/>
          </a:bodyPr>
          <a:lstStyle/>
          <a:p>
            <a:pPr>
              <a:buFont typeface="Arial" panose="020B0604020202020204" pitchFamily="34" charset="0"/>
              <a:buNone/>
            </a:pP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二</a:t>
            </a: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学情分</a:t>
            </a: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析</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0" grpId="0"/>
      <p:bldP spid="8212" grpId="0"/>
      <p:bldP spid="82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398719" y="1272680"/>
            <a:ext cx="9394561" cy="4978895"/>
            <a:chOff x="1092835" y="1501186"/>
            <a:chExt cx="10325735" cy="5357880"/>
          </a:xfrm>
        </p:grpSpPr>
        <p:grpSp>
          <p:nvGrpSpPr>
            <p:cNvPr id="5" name="组合 4"/>
            <p:cNvGrpSpPr/>
            <p:nvPr/>
          </p:nvGrpSpPr>
          <p:grpSpPr>
            <a:xfrm>
              <a:off x="1092835" y="1501186"/>
              <a:ext cx="10325735" cy="3498120"/>
              <a:chOff x="1092835" y="1501186"/>
              <a:chExt cx="10325735" cy="3498120"/>
            </a:xfrm>
          </p:grpSpPr>
          <p:sp>
            <p:nvSpPr>
              <p:cNvPr id="6" name="矩形 5"/>
              <p:cNvSpPr/>
              <p:nvPr/>
            </p:nvSpPr>
            <p:spPr>
              <a:xfrm>
                <a:off x="1092835" y="2106346"/>
                <a:ext cx="10325735" cy="10332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任意多边形: 形状 6"/>
              <p:cNvSpPr/>
              <p:nvPr/>
            </p:nvSpPr>
            <p:spPr>
              <a:xfrm>
                <a:off x="1609119" y="1501186"/>
                <a:ext cx="8967466" cy="1210320"/>
              </a:xfrm>
              <a:custGeom>
                <a:avLst/>
                <a:gdLst>
                  <a:gd name="connsiteX0" fmla="*/ 0 w 7228014"/>
                  <a:gd name="connsiteY0" fmla="*/ 201724 h 1210320"/>
                  <a:gd name="connsiteX1" fmla="*/ 201724 w 7228014"/>
                  <a:gd name="connsiteY1" fmla="*/ 0 h 1210320"/>
                  <a:gd name="connsiteX2" fmla="*/ 7026290 w 7228014"/>
                  <a:gd name="connsiteY2" fmla="*/ 0 h 1210320"/>
                  <a:gd name="connsiteX3" fmla="*/ 7228014 w 7228014"/>
                  <a:gd name="connsiteY3" fmla="*/ 201724 h 1210320"/>
                  <a:gd name="connsiteX4" fmla="*/ 7228014 w 7228014"/>
                  <a:gd name="connsiteY4" fmla="*/ 1008596 h 1210320"/>
                  <a:gd name="connsiteX5" fmla="*/ 7026290 w 7228014"/>
                  <a:gd name="connsiteY5" fmla="*/ 1210320 h 1210320"/>
                  <a:gd name="connsiteX6" fmla="*/ 201724 w 7228014"/>
                  <a:gd name="connsiteY6" fmla="*/ 1210320 h 1210320"/>
                  <a:gd name="connsiteX7" fmla="*/ 0 w 7228014"/>
                  <a:gd name="connsiteY7" fmla="*/ 1008596 h 1210320"/>
                  <a:gd name="connsiteX8" fmla="*/ 0 w 722801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8014" h="1210320">
                    <a:moveTo>
                      <a:pt x="0" y="201724"/>
                    </a:moveTo>
                    <a:cubicBezTo>
                      <a:pt x="0" y="90315"/>
                      <a:pt x="90315" y="0"/>
                      <a:pt x="201724" y="0"/>
                    </a:cubicBezTo>
                    <a:lnTo>
                      <a:pt x="7026290" y="0"/>
                    </a:lnTo>
                    <a:cubicBezTo>
                      <a:pt x="7137699" y="0"/>
                      <a:pt x="7228014" y="90315"/>
                      <a:pt x="7228014" y="201724"/>
                    </a:cubicBezTo>
                    <a:lnTo>
                      <a:pt x="7228014" y="1008596"/>
                    </a:lnTo>
                    <a:cubicBezTo>
                      <a:pt x="7228014" y="1120005"/>
                      <a:pt x="7137699" y="1210320"/>
                      <a:pt x="7026290" y="1210320"/>
                    </a:cubicBezTo>
                    <a:lnTo>
                      <a:pt x="201724" y="1210320"/>
                    </a:lnTo>
                    <a:cubicBezTo>
                      <a:pt x="90315" y="1210320"/>
                      <a:pt x="0" y="1120005"/>
                      <a:pt x="0" y="1008596"/>
                    </a:cubicBezTo>
                    <a:lnTo>
                      <a:pt x="0" y="20172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32285" tIns="59083" rIns="332285" bIns="59083" numCol="1" spcCol="1270" anchor="ctr" anchorCtr="0">
                <a:noAutofit/>
              </a:bodyPr>
              <a:lstStyle/>
              <a:p>
                <a:pPr marL="0" lvl="0" indent="0" algn="l" defTabSz="1066800">
                  <a:lnSpc>
                    <a:spcPct val="100000"/>
                  </a:lnSpc>
                  <a:spcBef>
                    <a:spcPct val="0"/>
                  </a:spcBef>
                  <a:spcAft>
                    <a:spcPct val="35000"/>
                  </a:spcAft>
                  <a:buNone/>
                </a:pPr>
                <a:r>
                  <a:rPr lang="en-US" altLang="zh-CN" sz="2200" b="1" kern="1200" dirty="0">
                    <a:latin typeface="黑体" panose="02010609060101010101" pitchFamily="49" charset="-122"/>
                    <a:ea typeface="黑体" panose="02010609060101010101" pitchFamily="49" charset="-122"/>
                    <a:sym typeface="+mn-ea"/>
                  </a:rPr>
                  <a:t>1.</a:t>
                </a:r>
                <a:r>
                  <a:rPr lang="zh-CN" altLang="zh-CN" sz="2200" b="1" kern="1200" dirty="0">
                    <a:latin typeface="黑体" panose="02010609060101010101" pitchFamily="49" charset="-122"/>
                    <a:ea typeface="黑体" panose="02010609060101010101" pitchFamily="49" charset="-122"/>
                    <a:sym typeface="+mn-ea"/>
                  </a:rPr>
                  <a:t>了解中国共产党的初心和使命是为中国人民谋幸福，为中华民族谋复兴。</a:t>
                </a:r>
              </a:p>
            </p:txBody>
          </p:sp>
          <p:sp>
            <p:nvSpPr>
              <p:cNvPr id="8" name="任意多边形: 形状 7"/>
              <p:cNvSpPr/>
              <p:nvPr/>
            </p:nvSpPr>
            <p:spPr>
              <a:xfrm>
                <a:off x="1092835" y="3966106"/>
                <a:ext cx="10325735" cy="1033200"/>
              </a:xfrm>
              <a:custGeom>
                <a:avLst/>
                <a:gdLst>
                  <a:gd name="connsiteX0" fmla="*/ 0 w 10325735"/>
                  <a:gd name="connsiteY0" fmla="*/ 0 h 1033200"/>
                  <a:gd name="connsiteX1" fmla="*/ 10325735 w 10325735"/>
                  <a:gd name="connsiteY1" fmla="*/ 0 h 1033200"/>
                  <a:gd name="connsiteX2" fmla="*/ 10325735 w 10325735"/>
                  <a:gd name="connsiteY2" fmla="*/ 1033200 h 1033200"/>
                  <a:gd name="connsiteX3" fmla="*/ 0 w 10325735"/>
                  <a:gd name="connsiteY3" fmla="*/ 1033200 h 1033200"/>
                  <a:gd name="connsiteX4" fmla="*/ 0 w 10325735"/>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5735" h="1033200">
                    <a:moveTo>
                      <a:pt x="0" y="0"/>
                    </a:moveTo>
                    <a:lnTo>
                      <a:pt x="10325735" y="0"/>
                    </a:lnTo>
                    <a:lnTo>
                      <a:pt x="10325735" y="1033200"/>
                    </a:lnTo>
                    <a:lnTo>
                      <a:pt x="0" y="1033200"/>
                    </a:lnTo>
                    <a:lnTo>
                      <a:pt x="0" y="0"/>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1392" tIns="853948" rIns="801392" bIns="291592" numCol="1" spcCol="1270" anchor="t" anchorCtr="0">
                <a:noAutofit/>
              </a:bodyPr>
              <a:lstStyle/>
              <a:p>
                <a:pPr marL="285750" lvl="1" indent="-285750" algn="l" defTabSz="1822450">
                  <a:lnSpc>
                    <a:spcPct val="90000"/>
                  </a:lnSpc>
                  <a:spcBef>
                    <a:spcPct val="0"/>
                  </a:spcBef>
                  <a:spcAft>
                    <a:spcPct val="15000"/>
                  </a:spcAft>
                  <a:buChar char="•"/>
                </a:pPr>
                <a:endParaRPr sz="2200" b="1" kern="1200"/>
              </a:p>
            </p:txBody>
          </p:sp>
          <p:sp>
            <p:nvSpPr>
              <p:cNvPr id="9" name="任意多边形: 形状 8"/>
              <p:cNvSpPr/>
              <p:nvPr/>
            </p:nvSpPr>
            <p:spPr>
              <a:xfrm>
                <a:off x="1609121" y="3360946"/>
                <a:ext cx="8967465" cy="1210320"/>
              </a:xfrm>
              <a:custGeom>
                <a:avLst/>
                <a:gdLst>
                  <a:gd name="connsiteX0" fmla="*/ 0 w 7228014"/>
                  <a:gd name="connsiteY0" fmla="*/ 201724 h 1210320"/>
                  <a:gd name="connsiteX1" fmla="*/ 201724 w 7228014"/>
                  <a:gd name="connsiteY1" fmla="*/ 0 h 1210320"/>
                  <a:gd name="connsiteX2" fmla="*/ 7026290 w 7228014"/>
                  <a:gd name="connsiteY2" fmla="*/ 0 h 1210320"/>
                  <a:gd name="connsiteX3" fmla="*/ 7228014 w 7228014"/>
                  <a:gd name="connsiteY3" fmla="*/ 201724 h 1210320"/>
                  <a:gd name="connsiteX4" fmla="*/ 7228014 w 7228014"/>
                  <a:gd name="connsiteY4" fmla="*/ 1008596 h 1210320"/>
                  <a:gd name="connsiteX5" fmla="*/ 7026290 w 7228014"/>
                  <a:gd name="connsiteY5" fmla="*/ 1210320 h 1210320"/>
                  <a:gd name="connsiteX6" fmla="*/ 201724 w 7228014"/>
                  <a:gd name="connsiteY6" fmla="*/ 1210320 h 1210320"/>
                  <a:gd name="connsiteX7" fmla="*/ 0 w 7228014"/>
                  <a:gd name="connsiteY7" fmla="*/ 1008596 h 1210320"/>
                  <a:gd name="connsiteX8" fmla="*/ 0 w 722801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8014" h="1210320">
                    <a:moveTo>
                      <a:pt x="0" y="201724"/>
                    </a:moveTo>
                    <a:cubicBezTo>
                      <a:pt x="0" y="90315"/>
                      <a:pt x="90315" y="0"/>
                      <a:pt x="201724" y="0"/>
                    </a:cubicBezTo>
                    <a:lnTo>
                      <a:pt x="7026290" y="0"/>
                    </a:lnTo>
                    <a:cubicBezTo>
                      <a:pt x="7137699" y="0"/>
                      <a:pt x="7228014" y="90315"/>
                      <a:pt x="7228014" y="201724"/>
                    </a:cubicBezTo>
                    <a:lnTo>
                      <a:pt x="7228014" y="1008596"/>
                    </a:lnTo>
                    <a:cubicBezTo>
                      <a:pt x="7228014" y="1120005"/>
                      <a:pt x="7137699" y="1210320"/>
                      <a:pt x="7026290" y="1210320"/>
                    </a:cubicBezTo>
                    <a:lnTo>
                      <a:pt x="201724" y="1210320"/>
                    </a:lnTo>
                    <a:cubicBezTo>
                      <a:pt x="90315" y="1210320"/>
                      <a:pt x="0" y="1120005"/>
                      <a:pt x="0" y="1008596"/>
                    </a:cubicBezTo>
                    <a:lnTo>
                      <a:pt x="0" y="201724"/>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32285" tIns="59083" rIns="332285" bIns="59083" numCol="1" spcCol="1270" anchor="ctr" anchorCtr="0">
                <a:noAutofit/>
              </a:bodyPr>
              <a:lstStyle/>
              <a:p>
                <a:pPr marL="0" lvl="0" indent="0" algn="l" defTabSz="1066800">
                  <a:lnSpc>
                    <a:spcPct val="100000"/>
                  </a:lnSpc>
                  <a:spcBef>
                    <a:spcPct val="0"/>
                  </a:spcBef>
                  <a:spcAft>
                    <a:spcPct val="35000"/>
                  </a:spcAft>
                  <a:buNone/>
                </a:pPr>
                <a:r>
                  <a:rPr lang="en-US" altLang="zh-CN" sz="2200" b="1" kern="1200" dirty="0">
                    <a:solidFill>
                      <a:prstClr val="white"/>
                    </a:solidFill>
                    <a:latin typeface="黑体" panose="02010609060101010101" pitchFamily="49" charset="-122"/>
                    <a:ea typeface="黑体" panose="02010609060101010101" pitchFamily="49" charset="-122"/>
                    <a:cs typeface="+mn-cs"/>
                    <a:sym typeface="+mn-ea"/>
                  </a:rPr>
                  <a:t>2.</a:t>
                </a:r>
                <a:r>
                  <a:rPr lang="zh-CN" altLang="en-US" sz="2200" b="1" kern="1200" dirty="0">
                    <a:solidFill>
                      <a:prstClr val="white"/>
                    </a:solidFill>
                    <a:latin typeface="黑体" panose="02010609060101010101" pitchFamily="49" charset="-122"/>
                    <a:ea typeface="黑体" panose="02010609060101010101" pitchFamily="49" charset="-122"/>
                    <a:cs typeface="+mn-cs"/>
                    <a:sym typeface="+mn-ea"/>
                  </a:rPr>
                  <a:t>了解</a:t>
                </a:r>
                <a:r>
                  <a:rPr lang="zh-CN" altLang="zh-CN" sz="2200" b="1" kern="1200" dirty="0">
                    <a:solidFill>
                      <a:prstClr val="white"/>
                    </a:solidFill>
                    <a:latin typeface="黑体" panose="02010609060101010101" pitchFamily="49" charset="-122"/>
                    <a:ea typeface="黑体" panose="02010609060101010101" pitchFamily="49" charset="-122"/>
                    <a:cs typeface="+mn-cs"/>
                    <a:sym typeface="+mn-ea"/>
                  </a:rPr>
                  <a:t>不同历史时期涌现出的优秀党员、模范人物</a:t>
                </a:r>
                <a:r>
                  <a:rPr lang="zh-CN" altLang="en-US" sz="2200" b="1" kern="1200" dirty="0">
                    <a:solidFill>
                      <a:prstClr val="white"/>
                    </a:solidFill>
                    <a:latin typeface="黑体" panose="02010609060101010101" pitchFamily="49" charset="-122"/>
                    <a:ea typeface="黑体" panose="02010609060101010101" pitchFamily="49" charset="-122"/>
                    <a:cs typeface="+mn-cs"/>
                    <a:sym typeface="+mn-ea"/>
                  </a:rPr>
                  <a:t>的事迹，了解他们身上的优秀品质，从而产生敬仰之情</a:t>
                </a:r>
                <a:r>
                  <a:rPr lang="zh-CN" altLang="zh-CN" sz="2200" b="1" kern="1200" dirty="0">
                    <a:solidFill>
                      <a:prstClr val="white"/>
                    </a:solidFill>
                    <a:latin typeface="黑体" panose="02010609060101010101" pitchFamily="49" charset="-122"/>
                    <a:ea typeface="黑体" panose="02010609060101010101" pitchFamily="49" charset="-122"/>
                    <a:cs typeface="+mn-cs"/>
                    <a:sym typeface="+mn-ea"/>
                  </a:rPr>
                  <a:t>。</a:t>
                </a:r>
              </a:p>
            </p:txBody>
          </p:sp>
        </p:grpSp>
        <p:sp>
          <p:nvSpPr>
            <p:cNvPr id="10" name="任意多边形: 形状 9"/>
            <p:cNvSpPr/>
            <p:nvPr/>
          </p:nvSpPr>
          <p:spPr>
            <a:xfrm>
              <a:off x="1092835" y="5825866"/>
              <a:ext cx="10325735" cy="1033200"/>
            </a:xfrm>
            <a:custGeom>
              <a:avLst/>
              <a:gdLst>
                <a:gd name="connsiteX0" fmla="*/ 0 w 10325735"/>
                <a:gd name="connsiteY0" fmla="*/ 0 h 1033200"/>
                <a:gd name="connsiteX1" fmla="*/ 10325735 w 10325735"/>
                <a:gd name="connsiteY1" fmla="*/ 0 h 1033200"/>
                <a:gd name="connsiteX2" fmla="*/ 10325735 w 10325735"/>
                <a:gd name="connsiteY2" fmla="*/ 1033200 h 1033200"/>
                <a:gd name="connsiteX3" fmla="*/ 0 w 10325735"/>
                <a:gd name="connsiteY3" fmla="*/ 1033200 h 1033200"/>
                <a:gd name="connsiteX4" fmla="*/ 0 w 10325735"/>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5735" h="1033200">
                  <a:moveTo>
                    <a:pt x="0" y="0"/>
                  </a:moveTo>
                  <a:lnTo>
                    <a:pt x="10325735" y="0"/>
                  </a:lnTo>
                  <a:lnTo>
                    <a:pt x="10325735" y="1033200"/>
                  </a:lnTo>
                  <a:lnTo>
                    <a:pt x="0" y="1033200"/>
                  </a:lnTo>
                  <a:lnTo>
                    <a:pt x="0" y="0"/>
                  </a:lnTo>
                  <a:close/>
                </a:path>
              </a:pathLst>
            </a:custGeom>
            <a:noFill/>
            <a:ln>
              <a:solidFill>
                <a:srgbClr val="92D050"/>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1392" tIns="853948" rIns="801392" bIns="291592" numCol="1" spcCol="1270" anchor="t" anchorCtr="0">
              <a:noAutofit/>
            </a:bodyPr>
            <a:lstStyle/>
            <a:p>
              <a:pPr marL="285750" lvl="1" indent="-285750" algn="l" defTabSz="1822450">
                <a:lnSpc>
                  <a:spcPct val="90000"/>
                </a:lnSpc>
                <a:spcBef>
                  <a:spcPct val="0"/>
                </a:spcBef>
                <a:spcAft>
                  <a:spcPct val="15000"/>
                </a:spcAft>
                <a:buChar char="•"/>
              </a:pPr>
              <a:endParaRPr sz="2200" b="1" kern="1200"/>
            </a:p>
          </p:txBody>
        </p:sp>
        <p:sp>
          <p:nvSpPr>
            <p:cNvPr id="11" name="任意多边形: 形状 10"/>
            <p:cNvSpPr/>
            <p:nvPr/>
          </p:nvSpPr>
          <p:spPr>
            <a:xfrm>
              <a:off x="1609121" y="5220706"/>
              <a:ext cx="8967465" cy="1210320"/>
            </a:xfrm>
            <a:custGeom>
              <a:avLst/>
              <a:gdLst>
                <a:gd name="connsiteX0" fmla="*/ 0 w 7228014"/>
                <a:gd name="connsiteY0" fmla="*/ 201724 h 1210320"/>
                <a:gd name="connsiteX1" fmla="*/ 201724 w 7228014"/>
                <a:gd name="connsiteY1" fmla="*/ 0 h 1210320"/>
                <a:gd name="connsiteX2" fmla="*/ 7026290 w 7228014"/>
                <a:gd name="connsiteY2" fmla="*/ 0 h 1210320"/>
                <a:gd name="connsiteX3" fmla="*/ 7228014 w 7228014"/>
                <a:gd name="connsiteY3" fmla="*/ 201724 h 1210320"/>
                <a:gd name="connsiteX4" fmla="*/ 7228014 w 7228014"/>
                <a:gd name="connsiteY4" fmla="*/ 1008596 h 1210320"/>
                <a:gd name="connsiteX5" fmla="*/ 7026290 w 7228014"/>
                <a:gd name="connsiteY5" fmla="*/ 1210320 h 1210320"/>
                <a:gd name="connsiteX6" fmla="*/ 201724 w 7228014"/>
                <a:gd name="connsiteY6" fmla="*/ 1210320 h 1210320"/>
                <a:gd name="connsiteX7" fmla="*/ 0 w 7228014"/>
                <a:gd name="connsiteY7" fmla="*/ 1008596 h 1210320"/>
                <a:gd name="connsiteX8" fmla="*/ 0 w 722801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8014" h="1210320">
                  <a:moveTo>
                    <a:pt x="0" y="201724"/>
                  </a:moveTo>
                  <a:cubicBezTo>
                    <a:pt x="0" y="90315"/>
                    <a:pt x="90315" y="0"/>
                    <a:pt x="201724" y="0"/>
                  </a:cubicBezTo>
                  <a:lnTo>
                    <a:pt x="7026290" y="0"/>
                  </a:lnTo>
                  <a:cubicBezTo>
                    <a:pt x="7137699" y="0"/>
                    <a:pt x="7228014" y="90315"/>
                    <a:pt x="7228014" y="201724"/>
                  </a:cubicBezTo>
                  <a:lnTo>
                    <a:pt x="7228014" y="1008596"/>
                  </a:lnTo>
                  <a:cubicBezTo>
                    <a:pt x="7228014" y="1120005"/>
                    <a:pt x="7137699" y="1210320"/>
                    <a:pt x="7026290" y="1210320"/>
                  </a:cubicBezTo>
                  <a:lnTo>
                    <a:pt x="201724" y="1210320"/>
                  </a:lnTo>
                  <a:cubicBezTo>
                    <a:pt x="90315" y="1210320"/>
                    <a:pt x="0" y="1120005"/>
                    <a:pt x="0" y="1008596"/>
                  </a:cubicBezTo>
                  <a:lnTo>
                    <a:pt x="0" y="201724"/>
                  </a:lnTo>
                  <a:close/>
                </a:path>
              </a:pathLst>
            </a:custGeom>
            <a:solidFill>
              <a:srgbClr val="92D05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32285" tIns="59083" rIns="332285" bIns="59083" numCol="1" spcCol="1270" anchor="ctr" anchorCtr="0">
              <a:noAutofit/>
            </a:bodyPr>
            <a:lstStyle/>
            <a:p>
              <a:pPr marL="0" lvl="0" indent="0" algn="l" defTabSz="1066800">
                <a:lnSpc>
                  <a:spcPct val="100000"/>
                </a:lnSpc>
                <a:spcBef>
                  <a:spcPct val="0"/>
                </a:spcBef>
                <a:spcAft>
                  <a:spcPct val="35000"/>
                </a:spcAft>
                <a:buNone/>
              </a:pPr>
              <a:r>
                <a:rPr lang="en-US" altLang="zh-CN" sz="2200" b="1" kern="1200" dirty="0">
                  <a:solidFill>
                    <a:prstClr val="white"/>
                  </a:solidFill>
                  <a:latin typeface="黑体" panose="02010609060101010101" pitchFamily="49" charset="-122"/>
                  <a:ea typeface="黑体" panose="02010609060101010101" pitchFamily="49" charset="-122"/>
                  <a:cs typeface="+mn-cs"/>
                  <a:sym typeface="+mn-ea"/>
                </a:rPr>
                <a:t>3.</a:t>
              </a:r>
              <a:r>
                <a:rPr lang="zh-CN" altLang="en-US" sz="2200" b="1" kern="1200" dirty="0">
                  <a:solidFill>
                    <a:prstClr val="white"/>
                  </a:solidFill>
                  <a:latin typeface="黑体" panose="02010609060101010101" pitchFamily="49" charset="-122"/>
                  <a:ea typeface="黑体" panose="02010609060101010101" pitchFamily="49" charset="-122"/>
                  <a:cs typeface="+mn-cs"/>
                  <a:sym typeface="+mn-ea"/>
                </a:rPr>
                <a:t>了解中国共产党得到了广大人民的衷心</a:t>
              </a:r>
              <a:r>
                <a:rPr lang="zh-CN" altLang="en-US" sz="2200" b="1" dirty="0">
                  <a:solidFill>
                    <a:prstClr val="white"/>
                  </a:solidFill>
                  <a:latin typeface="黑体" panose="02010609060101010101" pitchFamily="49" charset="-122"/>
                  <a:ea typeface="黑体" panose="02010609060101010101" pitchFamily="49" charset="-122"/>
                  <a:sym typeface="+mn-ea"/>
                </a:rPr>
                <a:t>拥护</a:t>
              </a:r>
              <a:r>
                <a:rPr lang="zh-CN" altLang="en-US" sz="2200" b="1" kern="1200" dirty="0">
                  <a:solidFill>
                    <a:prstClr val="white"/>
                  </a:solidFill>
                  <a:latin typeface="黑体" panose="02010609060101010101" pitchFamily="49" charset="-122"/>
                  <a:ea typeface="黑体" panose="02010609060101010101" pitchFamily="49" charset="-122"/>
                  <a:cs typeface="+mn-cs"/>
                  <a:sym typeface="+mn-ea"/>
                </a:rPr>
                <a:t>和支持，增强对中国共产党的热爱之情，以及民族自豪感。</a:t>
              </a:r>
            </a:p>
          </p:txBody>
        </p:sp>
      </p:grpSp>
      <p:sp>
        <p:nvSpPr>
          <p:cNvPr id="14" name="文本框 9"/>
          <p:cNvSpPr/>
          <p:nvPr/>
        </p:nvSpPr>
        <p:spPr>
          <a:xfrm>
            <a:off x="265113" y="69850"/>
            <a:ext cx="3254375" cy="577850"/>
          </a:xfrm>
          <a:prstGeom prst="roundRect">
            <a:avLst/>
          </a:prstGeom>
        </p:spPr>
        <p:style>
          <a:lnRef idx="1">
            <a:schemeClr val="accent2"/>
          </a:lnRef>
          <a:fillRef idx="3">
            <a:schemeClr val="accent2"/>
          </a:fillRef>
          <a:effectRef idx="2">
            <a:schemeClr val="accent2"/>
          </a:effectRef>
          <a:fontRef idx="minor">
            <a:schemeClr val="lt1"/>
          </a:fontRef>
        </p:style>
        <p:txBody>
          <a:bodyPr>
            <a:spAutoFit/>
          </a:bodyPr>
          <a:lstStyle/>
          <a:p>
            <a:pPr>
              <a:buFont typeface="Arial" panose="020B0604020202020204" pitchFamily="34" charset="0"/>
              <a:buNone/>
            </a:pP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三）教学目标</a:t>
            </a:r>
            <a:endPar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9"/>
          <p:cNvSpPr/>
          <p:nvPr/>
        </p:nvSpPr>
        <p:spPr>
          <a:xfrm>
            <a:off x="265113" y="69850"/>
            <a:ext cx="3254375" cy="578882"/>
          </a:xfrm>
          <a:prstGeom prst="roundRect">
            <a:avLst/>
          </a:prstGeom>
        </p:spPr>
        <p:style>
          <a:lnRef idx="1">
            <a:schemeClr val="accent2"/>
          </a:lnRef>
          <a:fillRef idx="3">
            <a:schemeClr val="accent2"/>
          </a:fillRef>
          <a:effectRef idx="2">
            <a:schemeClr val="accent2"/>
          </a:effectRef>
          <a:fontRef idx="minor">
            <a:schemeClr val="lt1"/>
          </a:fontRef>
        </p:style>
        <p:txBody>
          <a:bodyPr>
            <a:spAutoFit/>
          </a:bodyPr>
          <a:lstStyle/>
          <a:p>
            <a:pPr>
              <a:buFont typeface="Arial" panose="020B0604020202020204" pitchFamily="34" charset="0"/>
              <a:buNone/>
            </a:pP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四</a:t>
            </a: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教学重难点</a:t>
            </a:r>
            <a:endPar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endParaRPr>
          </a:p>
        </p:txBody>
      </p:sp>
      <p:grpSp>
        <p:nvGrpSpPr>
          <p:cNvPr id="2" name="组合 1"/>
          <p:cNvGrpSpPr/>
          <p:nvPr/>
        </p:nvGrpSpPr>
        <p:grpSpPr>
          <a:xfrm>
            <a:off x="818828" y="1732456"/>
            <a:ext cx="10015406" cy="1778737"/>
            <a:chOff x="818828" y="1732456"/>
            <a:chExt cx="10015406" cy="1778737"/>
          </a:xfrm>
        </p:grpSpPr>
        <p:pic>
          <p:nvPicPr>
            <p:cNvPr id="1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371" t="43184" r="21868" b="45053"/>
            <a:stretch>
              <a:fillRect/>
            </a:stretch>
          </p:blipFill>
          <p:spPr bwMode="auto">
            <a:xfrm>
              <a:off x="818828" y="1732457"/>
              <a:ext cx="10015406" cy="1778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2"/>
            <p:cNvSpPr txBox="1"/>
            <p:nvPr/>
          </p:nvSpPr>
          <p:spPr>
            <a:xfrm>
              <a:off x="1082029" y="2600264"/>
              <a:ext cx="1746046" cy="474547"/>
            </a:xfrm>
            <a:prstGeom prst="rect">
              <a:avLst/>
            </a:prstGeom>
            <a:noFill/>
          </p:spPr>
          <p:txBody>
            <a:bodyPr wrap="square" lIns="128583" tIns="64291" rIns="128583" bIns="64291"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anose="020B0503020204020204" pitchFamily="34" charset="-122"/>
                </a:defRPr>
              </a:lvl1pPr>
            </a:lstStyle>
            <a:p>
              <a:pPr algn="ctr" defTabSz="914400" fontAlgn="auto">
                <a:spcBef>
                  <a:spcPts val="0"/>
                </a:spcBef>
                <a:spcAft>
                  <a:spcPts val="0"/>
                </a:spcAft>
                <a:defRPr/>
              </a:pPr>
              <a:r>
                <a:rPr lang="zh-CN" altLang="en-US" sz="2800" dirty="0">
                  <a:solidFill>
                    <a:srgbClr val="535F0D"/>
                  </a:solidFill>
                  <a:effectLst>
                    <a:outerShdw dist="38100" dir="5400000" algn="t" rotWithShape="0">
                      <a:srgbClr val="FFFF00">
                        <a:alpha val="43000"/>
                      </a:srgbClr>
                    </a:outerShdw>
                  </a:effectLst>
                </a:rPr>
                <a:t>教学重点</a:t>
              </a:r>
            </a:p>
          </p:txBody>
        </p:sp>
        <p:pic>
          <p:nvPicPr>
            <p:cNvPr id="2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596" t="43184" r="21868" b="45053"/>
            <a:stretch>
              <a:fillRect/>
            </a:stretch>
          </p:blipFill>
          <p:spPr bwMode="auto">
            <a:xfrm>
              <a:off x="3228069" y="1732456"/>
              <a:ext cx="7564650" cy="177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3"/>
            <p:cNvSpPr txBox="1"/>
            <p:nvPr/>
          </p:nvSpPr>
          <p:spPr>
            <a:xfrm>
              <a:off x="3397309" y="2293243"/>
              <a:ext cx="7395410" cy="888443"/>
            </a:xfrm>
            <a:prstGeom prst="rect">
              <a:avLst/>
            </a:prstGeom>
            <a:noFill/>
          </p:spPr>
          <p:txBody>
            <a:bodyPr wrap="square" lIns="128583" tIns="64291" rIns="128583" bIns="64291" rtlCol="0">
              <a:spAutoFit/>
            </a:bodyPr>
            <a:lstStyle/>
            <a:p>
              <a:pPr defTabSz="914400" fontAlgn="auto">
                <a:lnSpc>
                  <a:spcPct val="120000"/>
                </a:lnSpc>
                <a:spcBef>
                  <a:spcPts val="0"/>
                </a:spcBef>
                <a:spcAft>
                  <a:spcPts val="0"/>
                </a:spcAft>
                <a:defRPr/>
              </a:pPr>
              <a:r>
                <a:rPr lang="zh-CN" altLang="en-US" sz="2200" kern="0" dirty="0">
                  <a:latin typeface="黑体" panose="02010609060101010101" pitchFamily="49" charset="-122"/>
                  <a:ea typeface="黑体" panose="02010609060101010101" pitchFamily="49" charset="-122"/>
                  <a:cs typeface="Arial" panose="020B0604020202020204" pitchFamily="34" charset="0"/>
                </a:rPr>
                <a:t>    了解不同历史时期涌现出的优秀党员、模范人物的事迹，了解他们身上的优秀品质，从而产生敬仰之情。</a:t>
              </a:r>
            </a:p>
          </p:txBody>
        </p:sp>
      </p:grpSp>
      <p:grpSp>
        <p:nvGrpSpPr>
          <p:cNvPr id="21" name="组合 20"/>
          <p:cNvGrpSpPr/>
          <p:nvPr/>
        </p:nvGrpSpPr>
        <p:grpSpPr>
          <a:xfrm>
            <a:off x="849650" y="3633175"/>
            <a:ext cx="10015406" cy="1778737"/>
            <a:chOff x="818828" y="1732456"/>
            <a:chExt cx="10015406" cy="1778737"/>
          </a:xfrm>
        </p:grpSpPr>
        <p:pic>
          <p:nvPicPr>
            <p:cNvPr id="22"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371" t="43184" r="21868" b="45053"/>
            <a:stretch>
              <a:fillRect/>
            </a:stretch>
          </p:blipFill>
          <p:spPr bwMode="auto">
            <a:xfrm>
              <a:off x="818828" y="1732457"/>
              <a:ext cx="10015406" cy="1778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12"/>
            <p:cNvSpPr txBox="1"/>
            <p:nvPr/>
          </p:nvSpPr>
          <p:spPr>
            <a:xfrm>
              <a:off x="1082029" y="2600264"/>
              <a:ext cx="1746046" cy="474547"/>
            </a:xfrm>
            <a:prstGeom prst="rect">
              <a:avLst/>
            </a:prstGeom>
            <a:noFill/>
          </p:spPr>
          <p:txBody>
            <a:bodyPr wrap="square" lIns="128583" tIns="64291" rIns="128583" bIns="64291"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anose="020B0503020204020204" pitchFamily="34" charset="-122"/>
                </a:defRPr>
              </a:lvl1pPr>
            </a:lstStyle>
            <a:p>
              <a:pPr algn="ctr" defTabSz="914400" fontAlgn="auto">
                <a:spcBef>
                  <a:spcPts val="0"/>
                </a:spcBef>
                <a:spcAft>
                  <a:spcPts val="0"/>
                </a:spcAft>
                <a:defRPr/>
              </a:pPr>
              <a:r>
                <a:rPr lang="zh-CN" altLang="en-US" sz="2800" dirty="0">
                  <a:solidFill>
                    <a:srgbClr val="535F0D"/>
                  </a:solidFill>
                  <a:effectLst>
                    <a:outerShdw dist="38100" dir="5400000" algn="t" rotWithShape="0">
                      <a:srgbClr val="FFFF00">
                        <a:alpha val="43000"/>
                      </a:srgbClr>
                    </a:outerShdw>
                  </a:effectLst>
                </a:rPr>
                <a:t>教学难点</a:t>
              </a:r>
            </a:p>
          </p:txBody>
        </p:sp>
        <p:pic>
          <p:nvPicPr>
            <p:cNvPr id="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596" t="43184" r="21868" b="45053"/>
            <a:stretch>
              <a:fillRect/>
            </a:stretch>
          </p:blipFill>
          <p:spPr bwMode="auto">
            <a:xfrm>
              <a:off x="3228069" y="1732456"/>
              <a:ext cx="7564650" cy="177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13" descr="拥挤&#10;"/>
            <p:cNvSpPr txBox="1"/>
            <p:nvPr/>
          </p:nvSpPr>
          <p:spPr>
            <a:xfrm>
              <a:off x="3342956" y="2393315"/>
              <a:ext cx="7273231" cy="888443"/>
            </a:xfrm>
            <a:prstGeom prst="rect">
              <a:avLst/>
            </a:prstGeom>
            <a:noFill/>
          </p:spPr>
          <p:txBody>
            <a:bodyPr wrap="square" lIns="128583" tIns="64291" rIns="128583" bIns="64291" rtlCol="0">
              <a:spAutoFit/>
            </a:bodyPr>
            <a:lstStyle/>
            <a:p>
              <a:pPr defTabSz="914400" fontAlgn="auto">
                <a:lnSpc>
                  <a:spcPct val="120000"/>
                </a:lnSpc>
                <a:spcBef>
                  <a:spcPts val="0"/>
                </a:spcBef>
                <a:spcAft>
                  <a:spcPts val="0"/>
                </a:spcAft>
                <a:defRPr/>
              </a:pPr>
              <a:r>
                <a:rPr lang="zh-CN" altLang="en-US" sz="2200" kern="0" dirty="0">
                  <a:latin typeface="黑体" panose="02010609060101010101" pitchFamily="49" charset="-122"/>
                  <a:ea typeface="黑体" panose="02010609060101010101" pitchFamily="49" charset="-122"/>
                  <a:cs typeface="Arial" panose="020B0604020202020204" pitchFamily="34" charset="0"/>
                </a:rPr>
                <a:t>    了解中国共产党得到了广大人民的衷心拥护和支持，增强对中国共产党的热爱之情，以及民族自豪感。</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9"/>
          <p:cNvSpPr/>
          <p:nvPr/>
        </p:nvSpPr>
        <p:spPr>
          <a:xfrm>
            <a:off x="265113" y="69850"/>
            <a:ext cx="3577422" cy="578882"/>
          </a:xfrm>
          <a:prstGeom prst="round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buFont typeface="Arial" panose="020B0604020202020204" pitchFamily="34" charset="0"/>
              <a:buNone/>
            </a:pP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五</a:t>
            </a: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教学方式方法</a:t>
            </a:r>
            <a:endPar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endParaRPr>
          </a:p>
        </p:txBody>
      </p:sp>
      <p:grpSp>
        <p:nvGrpSpPr>
          <p:cNvPr id="39" name="组合 38"/>
          <p:cNvGrpSpPr/>
          <p:nvPr/>
        </p:nvGrpSpPr>
        <p:grpSpPr>
          <a:xfrm>
            <a:off x="4608527" y="2012980"/>
            <a:ext cx="5506373" cy="4157723"/>
            <a:chOff x="1835696" y="1641996"/>
            <a:chExt cx="4751862" cy="2868613"/>
          </a:xfrm>
        </p:grpSpPr>
        <p:grpSp>
          <p:nvGrpSpPr>
            <p:cNvPr id="40" name="Group 40"/>
            <p:cNvGrpSpPr/>
            <p:nvPr/>
          </p:nvGrpSpPr>
          <p:grpSpPr bwMode="auto">
            <a:xfrm>
              <a:off x="3466532" y="1641996"/>
              <a:ext cx="3121026" cy="996950"/>
              <a:chOff x="2261" y="1942"/>
              <a:chExt cx="1966" cy="628"/>
            </a:xfrm>
          </p:grpSpPr>
          <p:sp>
            <p:nvSpPr>
              <p:cNvPr id="56" name="Freeform 41"/>
              <p:cNvSpPr/>
              <p:nvPr/>
            </p:nvSpPr>
            <p:spPr bwMode="gray">
              <a:xfrm rot="21167068">
                <a:off x="3841" y="1942"/>
                <a:ext cx="386" cy="614"/>
              </a:xfrm>
              <a:custGeom>
                <a:avLst/>
                <a:gdLst/>
                <a:ahLst/>
                <a:cxnLst>
                  <a:cxn ang="0">
                    <a:pos x="308" y="120"/>
                  </a:cxn>
                  <a:cxn ang="0">
                    <a:pos x="0" y="442"/>
                  </a:cxn>
                  <a:cxn ang="0">
                    <a:pos x="0" y="286"/>
                  </a:cxn>
                  <a:cxn ang="0">
                    <a:pos x="308" y="0"/>
                  </a:cxn>
                  <a:cxn ang="0">
                    <a:pos x="308" y="120"/>
                  </a:cxn>
                </a:cxnLst>
                <a:rect l="0" t="0" r="r" b="b"/>
                <a:pathLst>
                  <a:path w="308" h="442">
                    <a:moveTo>
                      <a:pt x="308" y="120"/>
                    </a:moveTo>
                    <a:lnTo>
                      <a:pt x="0" y="442"/>
                    </a:lnTo>
                    <a:lnTo>
                      <a:pt x="0" y="286"/>
                    </a:lnTo>
                    <a:lnTo>
                      <a:pt x="308" y="0"/>
                    </a:lnTo>
                    <a:lnTo>
                      <a:pt x="308" y="120"/>
                    </a:lnTo>
                    <a:close/>
                  </a:path>
                </a:pathLst>
              </a:custGeom>
              <a:gradFill rotWithShape="1">
                <a:gsLst>
                  <a:gs pos="0">
                    <a:srgbClr val="4B1092">
                      <a:gamma/>
                      <a:shade val="46275"/>
                      <a:invGamma/>
                    </a:srgbClr>
                  </a:gs>
                  <a:gs pos="50000">
                    <a:srgbClr val="4B1092"/>
                  </a:gs>
                  <a:gs pos="100000">
                    <a:srgbClr val="4B1092">
                      <a:gamma/>
                      <a:shade val="46275"/>
                      <a:invGamma/>
                    </a:srgbClr>
                  </a:gs>
                </a:gsLst>
                <a:lin ang="2700000" scaled="1"/>
              </a:gradFill>
              <a:ln w="0">
                <a:noFill/>
                <a:prstDash val="solid"/>
                <a:round/>
              </a:ln>
            </p:spPr>
            <p:txBody>
              <a:bodyPr/>
              <a:lstStyle/>
              <a:p>
                <a:endParaRPr lang="zh-CN" altLang="en-US"/>
              </a:p>
            </p:txBody>
          </p:sp>
          <p:sp>
            <p:nvSpPr>
              <p:cNvPr id="57" name="Freeform 42"/>
              <p:cNvSpPr/>
              <p:nvPr/>
            </p:nvSpPr>
            <p:spPr bwMode="gray">
              <a:xfrm>
                <a:off x="2290" y="1949"/>
                <a:ext cx="1905" cy="394"/>
              </a:xfrm>
              <a:custGeom>
                <a:avLst/>
                <a:gdLst/>
                <a:ahLst/>
                <a:cxnLst>
                  <a:cxn ang="0">
                    <a:pos x="1612" y="284"/>
                  </a:cxn>
                  <a:cxn ang="0">
                    <a:pos x="0" y="284"/>
                  </a:cxn>
                  <a:cxn ang="0">
                    <a:pos x="446" y="0"/>
                  </a:cxn>
                  <a:cxn ang="0">
                    <a:pos x="1920" y="0"/>
                  </a:cxn>
                  <a:cxn ang="0">
                    <a:pos x="1612" y="284"/>
                  </a:cxn>
                </a:cxnLst>
                <a:rect l="0" t="0" r="r" b="b"/>
                <a:pathLst>
                  <a:path w="1920" h="284">
                    <a:moveTo>
                      <a:pt x="1612" y="284"/>
                    </a:moveTo>
                    <a:lnTo>
                      <a:pt x="0" y="284"/>
                    </a:lnTo>
                    <a:lnTo>
                      <a:pt x="446" y="0"/>
                    </a:lnTo>
                    <a:lnTo>
                      <a:pt x="1920" y="0"/>
                    </a:lnTo>
                    <a:lnTo>
                      <a:pt x="1612" y="284"/>
                    </a:lnTo>
                    <a:close/>
                  </a:path>
                </a:pathLst>
              </a:custGeom>
              <a:solidFill>
                <a:srgbClr val="A77BFF"/>
              </a:solidFill>
              <a:ln w="0">
                <a:noFill/>
                <a:prstDash val="solid"/>
                <a:round/>
              </a:ln>
            </p:spPr>
            <p:txBody>
              <a:bodyPr/>
              <a:lstStyle/>
              <a:p>
                <a:endParaRPr lang="zh-CN" altLang="en-US"/>
              </a:p>
            </p:txBody>
          </p:sp>
          <p:sp>
            <p:nvSpPr>
              <p:cNvPr id="58" name="Rectangle 43"/>
              <p:cNvSpPr>
                <a:spLocks noChangeArrowheads="1"/>
              </p:cNvSpPr>
              <p:nvPr/>
            </p:nvSpPr>
            <p:spPr bwMode="gray">
              <a:xfrm>
                <a:off x="2261" y="2352"/>
                <a:ext cx="1633" cy="218"/>
              </a:xfrm>
              <a:prstGeom prst="rect">
                <a:avLst/>
              </a:prstGeom>
              <a:gradFill rotWithShape="1">
                <a:gsLst>
                  <a:gs pos="0">
                    <a:srgbClr val="8041FF">
                      <a:gamma/>
                      <a:shade val="72549"/>
                      <a:invGamma/>
                    </a:srgbClr>
                  </a:gs>
                  <a:gs pos="50000">
                    <a:srgbClr val="8041FF"/>
                  </a:gs>
                  <a:gs pos="100000">
                    <a:srgbClr val="8041FF">
                      <a:gamma/>
                      <a:shade val="72549"/>
                      <a:invGamma/>
                    </a:srgbClr>
                  </a:gs>
                </a:gsLst>
                <a:lin ang="2700000" scaled="1"/>
              </a:gradFill>
              <a:ln w="9525">
                <a:noFill/>
                <a:miter lim="800000"/>
              </a:ln>
              <a:effectLst/>
            </p:spPr>
            <p:txBody>
              <a:bodyPr wrap="none" anchor="ctr"/>
              <a:lstStyle/>
              <a:p>
                <a:pPr algn="ctr" eaLnBrk="0" hangingPunct="0"/>
                <a:endParaRPr lang="zh-CN" altLang="zh-CN">
                  <a:solidFill>
                    <a:schemeClr val="bg1"/>
                  </a:solidFill>
                  <a:latin typeface="Verdana" panose="020B0604030504040204" pitchFamily="34" charset="0"/>
                </a:endParaRPr>
              </a:p>
            </p:txBody>
          </p:sp>
        </p:grpSp>
        <p:grpSp>
          <p:nvGrpSpPr>
            <p:cNvPr id="41" name="Group 55"/>
            <p:cNvGrpSpPr/>
            <p:nvPr/>
          </p:nvGrpSpPr>
          <p:grpSpPr bwMode="auto">
            <a:xfrm>
              <a:off x="2674368" y="2580206"/>
              <a:ext cx="3419475" cy="1066800"/>
              <a:chOff x="1296" y="2433"/>
              <a:chExt cx="2154" cy="672"/>
            </a:xfrm>
          </p:grpSpPr>
          <p:sp>
            <p:nvSpPr>
              <p:cNvPr id="53" name="Freeform 45"/>
              <p:cNvSpPr/>
              <p:nvPr/>
            </p:nvSpPr>
            <p:spPr bwMode="gray">
              <a:xfrm>
                <a:off x="3065" y="2433"/>
                <a:ext cx="385" cy="618"/>
              </a:xfrm>
              <a:custGeom>
                <a:avLst/>
                <a:gdLst/>
                <a:ahLst/>
                <a:cxnLst>
                  <a:cxn ang="0">
                    <a:pos x="306" y="122"/>
                  </a:cxn>
                  <a:cxn ang="0">
                    <a:pos x="0" y="444"/>
                  </a:cxn>
                  <a:cxn ang="0">
                    <a:pos x="0" y="286"/>
                  </a:cxn>
                  <a:cxn ang="0">
                    <a:pos x="306" y="0"/>
                  </a:cxn>
                  <a:cxn ang="0">
                    <a:pos x="306" y="122"/>
                  </a:cxn>
                </a:cxnLst>
                <a:rect l="0" t="0" r="r" b="b"/>
                <a:pathLst>
                  <a:path w="306" h="444">
                    <a:moveTo>
                      <a:pt x="306" y="122"/>
                    </a:moveTo>
                    <a:lnTo>
                      <a:pt x="0" y="444"/>
                    </a:lnTo>
                    <a:lnTo>
                      <a:pt x="0" y="286"/>
                    </a:lnTo>
                    <a:lnTo>
                      <a:pt x="306" y="0"/>
                    </a:lnTo>
                    <a:lnTo>
                      <a:pt x="306" y="122"/>
                    </a:lnTo>
                    <a:close/>
                  </a:path>
                </a:pathLst>
              </a:custGeom>
              <a:gradFill rotWithShape="1">
                <a:gsLst>
                  <a:gs pos="0">
                    <a:srgbClr val="90330A">
                      <a:gamma/>
                      <a:shade val="46275"/>
                      <a:invGamma/>
                    </a:srgbClr>
                  </a:gs>
                  <a:gs pos="50000">
                    <a:srgbClr val="90330A"/>
                  </a:gs>
                  <a:gs pos="100000">
                    <a:srgbClr val="90330A">
                      <a:gamma/>
                      <a:shade val="46275"/>
                      <a:invGamma/>
                    </a:srgbClr>
                  </a:gs>
                </a:gsLst>
                <a:lin ang="2700000" scaled="1"/>
              </a:gradFill>
              <a:ln w="0">
                <a:noFill/>
                <a:prstDash val="solid"/>
                <a:round/>
              </a:ln>
            </p:spPr>
            <p:txBody>
              <a:bodyPr/>
              <a:lstStyle/>
              <a:p>
                <a:endParaRPr lang="zh-CN" altLang="en-US"/>
              </a:p>
            </p:txBody>
          </p:sp>
          <p:sp>
            <p:nvSpPr>
              <p:cNvPr id="54" name="Freeform 46"/>
              <p:cNvSpPr/>
              <p:nvPr/>
            </p:nvSpPr>
            <p:spPr bwMode="gray">
              <a:xfrm>
                <a:off x="1296" y="2480"/>
                <a:ext cx="2132" cy="398"/>
              </a:xfrm>
              <a:custGeom>
                <a:avLst/>
                <a:gdLst/>
                <a:ahLst/>
                <a:cxnLst>
                  <a:cxn ang="0">
                    <a:pos x="1742" y="286"/>
                  </a:cxn>
                  <a:cxn ang="0">
                    <a:pos x="0" y="286"/>
                  </a:cxn>
                  <a:cxn ang="0">
                    <a:pos x="446" y="0"/>
                  </a:cxn>
                  <a:cxn ang="0">
                    <a:pos x="2048" y="0"/>
                  </a:cxn>
                  <a:cxn ang="0">
                    <a:pos x="1742" y="286"/>
                  </a:cxn>
                </a:cxnLst>
                <a:rect l="0" t="0" r="r" b="b"/>
                <a:pathLst>
                  <a:path w="2048" h="286">
                    <a:moveTo>
                      <a:pt x="1742" y="286"/>
                    </a:moveTo>
                    <a:lnTo>
                      <a:pt x="0" y="286"/>
                    </a:lnTo>
                    <a:lnTo>
                      <a:pt x="446" y="0"/>
                    </a:lnTo>
                    <a:lnTo>
                      <a:pt x="2048" y="0"/>
                    </a:lnTo>
                    <a:lnTo>
                      <a:pt x="1742" y="286"/>
                    </a:lnTo>
                    <a:close/>
                  </a:path>
                </a:pathLst>
              </a:custGeom>
              <a:solidFill>
                <a:srgbClr val="FF9966"/>
              </a:solidFill>
              <a:ln w="0">
                <a:noFill/>
                <a:prstDash val="solid"/>
                <a:round/>
              </a:ln>
            </p:spPr>
            <p:txBody>
              <a:bodyPr/>
              <a:lstStyle/>
              <a:p>
                <a:endParaRPr lang="zh-CN" altLang="en-US"/>
              </a:p>
            </p:txBody>
          </p:sp>
          <p:sp>
            <p:nvSpPr>
              <p:cNvPr id="55" name="Rectangle 47"/>
              <p:cNvSpPr>
                <a:spLocks noChangeArrowheads="1"/>
              </p:cNvSpPr>
              <p:nvPr/>
            </p:nvSpPr>
            <p:spPr bwMode="gray">
              <a:xfrm>
                <a:off x="1296" y="2888"/>
                <a:ext cx="1769" cy="217"/>
              </a:xfrm>
              <a:prstGeom prst="rect">
                <a:avLst/>
              </a:prstGeom>
              <a:gradFill rotWithShape="1">
                <a:gsLst>
                  <a:gs pos="0">
                    <a:srgbClr val="DC7150">
                      <a:gamma/>
                      <a:shade val="72549"/>
                      <a:invGamma/>
                    </a:srgbClr>
                  </a:gs>
                  <a:gs pos="50000">
                    <a:srgbClr val="DC7150"/>
                  </a:gs>
                  <a:gs pos="100000">
                    <a:srgbClr val="DC7150">
                      <a:gamma/>
                      <a:shade val="72549"/>
                      <a:invGamma/>
                    </a:srgbClr>
                  </a:gs>
                </a:gsLst>
                <a:lin ang="2700000" scaled="1"/>
              </a:gradFill>
              <a:ln w="9525">
                <a:noFill/>
                <a:miter lim="800000"/>
              </a:ln>
              <a:effectLst/>
            </p:spPr>
            <p:txBody>
              <a:bodyPr wrap="none" anchor="ctr"/>
              <a:lstStyle/>
              <a:p>
                <a:pPr algn="ctr" eaLnBrk="0" hangingPunct="0"/>
                <a:endParaRPr lang="zh-CN" altLang="zh-CN">
                  <a:solidFill>
                    <a:schemeClr val="bg1"/>
                  </a:solidFill>
                  <a:latin typeface="Verdana" panose="020B0604030504040204" pitchFamily="34" charset="0"/>
                </a:endParaRPr>
              </a:p>
            </p:txBody>
          </p:sp>
        </p:grpSp>
        <p:grpSp>
          <p:nvGrpSpPr>
            <p:cNvPr id="42" name="Group 56"/>
            <p:cNvGrpSpPr/>
            <p:nvPr/>
          </p:nvGrpSpPr>
          <p:grpSpPr bwMode="auto">
            <a:xfrm>
              <a:off x="1835696" y="3518421"/>
              <a:ext cx="3638550" cy="992188"/>
              <a:chOff x="912" y="3024"/>
              <a:chExt cx="2292" cy="625"/>
            </a:xfrm>
          </p:grpSpPr>
          <p:sp>
            <p:nvSpPr>
              <p:cNvPr id="49" name="Freeform 51"/>
              <p:cNvSpPr/>
              <p:nvPr/>
            </p:nvSpPr>
            <p:spPr bwMode="gray">
              <a:xfrm>
                <a:off x="912" y="3072"/>
                <a:ext cx="2268" cy="395"/>
              </a:xfrm>
              <a:custGeom>
                <a:avLst/>
                <a:gdLst/>
                <a:ahLst/>
                <a:cxnLst>
                  <a:cxn ang="0">
                    <a:pos x="1872" y="284"/>
                  </a:cxn>
                  <a:cxn ang="0">
                    <a:pos x="0" y="284"/>
                  </a:cxn>
                  <a:cxn ang="0">
                    <a:pos x="446" y="0"/>
                  </a:cxn>
                  <a:cxn ang="0">
                    <a:pos x="2180" y="0"/>
                  </a:cxn>
                  <a:cxn ang="0">
                    <a:pos x="1872" y="284"/>
                  </a:cxn>
                </a:cxnLst>
                <a:rect l="0" t="0" r="r" b="b"/>
                <a:pathLst>
                  <a:path w="2180" h="284">
                    <a:moveTo>
                      <a:pt x="1872" y="284"/>
                    </a:moveTo>
                    <a:lnTo>
                      <a:pt x="0" y="284"/>
                    </a:lnTo>
                    <a:lnTo>
                      <a:pt x="446" y="0"/>
                    </a:lnTo>
                    <a:lnTo>
                      <a:pt x="2180" y="0"/>
                    </a:lnTo>
                    <a:lnTo>
                      <a:pt x="1872" y="284"/>
                    </a:lnTo>
                    <a:close/>
                  </a:path>
                </a:pathLst>
              </a:custGeom>
              <a:solidFill>
                <a:srgbClr val="F2E160"/>
              </a:solidFill>
              <a:ln w="0">
                <a:noFill/>
                <a:prstDash val="solid"/>
                <a:round/>
              </a:ln>
            </p:spPr>
            <p:txBody>
              <a:bodyPr/>
              <a:lstStyle/>
              <a:p>
                <a:endParaRPr lang="zh-CN" altLang="en-US"/>
              </a:p>
            </p:txBody>
          </p:sp>
          <p:grpSp>
            <p:nvGrpSpPr>
              <p:cNvPr id="50" name="Group 54"/>
              <p:cNvGrpSpPr/>
              <p:nvPr/>
            </p:nvGrpSpPr>
            <p:grpSpPr bwMode="auto">
              <a:xfrm>
                <a:off x="912" y="3024"/>
                <a:ext cx="2292" cy="625"/>
                <a:chOff x="912" y="3072"/>
                <a:chExt cx="2292" cy="625"/>
              </a:xfrm>
            </p:grpSpPr>
            <p:sp>
              <p:nvSpPr>
                <p:cNvPr id="51" name="Freeform 50"/>
                <p:cNvSpPr/>
                <p:nvPr/>
              </p:nvSpPr>
              <p:spPr bwMode="gray">
                <a:xfrm>
                  <a:off x="2817" y="3072"/>
                  <a:ext cx="387" cy="618"/>
                </a:xfrm>
                <a:custGeom>
                  <a:avLst/>
                  <a:gdLst/>
                  <a:ahLst/>
                  <a:cxnLst>
                    <a:cxn ang="0">
                      <a:pos x="308" y="122"/>
                    </a:cxn>
                    <a:cxn ang="0">
                      <a:pos x="0" y="444"/>
                    </a:cxn>
                    <a:cxn ang="0">
                      <a:pos x="0" y="286"/>
                    </a:cxn>
                    <a:cxn ang="0">
                      <a:pos x="308" y="0"/>
                    </a:cxn>
                    <a:cxn ang="0">
                      <a:pos x="308" y="122"/>
                    </a:cxn>
                  </a:cxnLst>
                  <a:rect l="0" t="0" r="r" b="b"/>
                  <a:pathLst>
                    <a:path w="308" h="444">
                      <a:moveTo>
                        <a:pt x="308" y="122"/>
                      </a:moveTo>
                      <a:lnTo>
                        <a:pt x="0" y="444"/>
                      </a:lnTo>
                      <a:lnTo>
                        <a:pt x="0" y="286"/>
                      </a:lnTo>
                      <a:lnTo>
                        <a:pt x="308" y="0"/>
                      </a:lnTo>
                      <a:lnTo>
                        <a:pt x="308" y="122"/>
                      </a:lnTo>
                      <a:close/>
                    </a:path>
                  </a:pathLst>
                </a:custGeom>
                <a:gradFill rotWithShape="1">
                  <a:gsLst>
                    <a:gs pos="0">
                      <a:srgbClr val="906B0E">
                        <a:gamma/>
                        <a:shade val="46275"/>
                        <a:invGamma/>
                      </a:srgbClr>
                    </a:gs>
                    <a:gs pos="50000">
                      <a:srgbClr val="906B0E"/>
                    </a:gs>
                    <a:gs pos="100000">
                      <a:srgbClr val="906B0E">
                        <a:gamma/>
                        <a:shade val="46275"/>
                        <a:invGamma/>
                      </a:srgbClr>
                    </a:gs>
                  </a:gsLst>
                  <a:lin ang="2700000" scaled="1"/>
                </a:gradFill>
                <a:ln w="0">
                  <a:noFill/>
                  <a:prstDash val="solid"/>
                  <a:round/>
                </a:ln>
              </p:spPr>
              <p:txBody>
                <a:bodyPr/>
                <a:lstStyle/>
                <a:p>
                  <a:endParaRPr lang="zh-CN" altLang="en-US"/>
                </a:p>
              </p:txBody>
            </p:sp>
            <p:sp>
              <p:nvSpPr>
                <p:cNvPr id="52" name="Rectangle 52"/>
                <p:cNvSpPr>
                  <a:spLocks noChangeArrowheads="1"/>
                </p:cNvSpPr>
                <p:nvPr/>
              </p:nvSpPr>
              <p:spPr bwMode="gray">
                <a:xfrm>
                  <a:off x="912" y="3480"/>
                  <a:ext cx="1905" cy="217"/>
                </a:xfrm>
                <a:prstGeom prst="rect">
                  <a:avLst/>
                </a:prstGeom>
                <a:gradFill rotWithShape="1">
                  <a:gsLst>
                    <a:gs pos="0">
                      <a:srgbClr val="D0A11C">
                        <a:gamma/>
                        <a:shade val="72549"/>
                        <a:invGamma/>
                      </a:srgbClr>
                    </a:gs>
                    <a:gs pos="50000">
                      <a:srgbClr val="D0A11C"/>
                    </a:gs>
                    <a:gs pos="100000">
                      <a:srgbClr val="D0A11C">
                        <a:gamma/>
                        <a:shade val="72549"/>
                        <a:invGamma/>
                      </a:srgbClr>
                    </a:gs>
                  </a:gsLst>
                  <a:lin ang="2700000" scaled="1"/>
                </a:gradFill>
                <a:ln w="9525">
                  <a:noFill/>
                  <a:miter lim="800000"/>
                </a:ln>
                <a:effectLst/>
              </p:spPr>
              <p:txBody>
                <a:bodyPr wrap="none" anchor="ctr"/>
                <a:lstStyle/>
                <a:p>
                  <a:pPr algn="ctr" eaLnBrk="0" hangingPunct="0"/>
                  <a:endParaRPr lang="zh-CN" altLang="zh-CN" sz="2800" b="1">
                    <a:solidFill>
                      <a:schemeClr val="bg1"/>
                    </a:solidFill>
                    <a:latin typeface="Verdana" panose="020B0604030504040204" pitchFamily="34" charset="0"/>
                  </a:endParaRPr>
                </a:p>
              </p:txBody>
            </p:sp>
          </p:grpSp>
        </p:grpSp>
        <p:sp>
          <p:nvSpPr>
            <p:cNvPr id="43" name="WordArt 58"/>
            <p:cNvSpPr>
              <a:spLocks noChangeArrowheads="1" noChangeShapeType="1" noTextEdit="1"/>
            </p:cNvSpPr>
            <p:nvPr/>
          </p:nvSpPr>
          <p:spPr bwMode="auto">
            <a:xfrm>
              <a:off x="2555776" y="3795886"/>
              <a:ext cx="1932072" cy="304800"/>
            </a:xfrm>
            <a:prstGeom prst="rect">
              <a:avLst/>
            </a:prstGeom>
          </p:spPr>
          <p:txBody>
            <a:bodyPr wrap="none" fromWordArt="1">
              <a:prstTxWarp prst="textPlain">
                <a:avLst>
                  <a:gd name="adj" fmla="val 50000"/>
                </a:avLst>
              </a:prstTxWarp>
            </a:bodyPr>
            <a:lstStyle/>
            <a:p>
              <a:pPr algn="ctr"/>
              <a:r>
                <a:rPr lang="zh-CN" altLang="en-US" sz="3600" b="1" kern="10" dirty="0">
                  <a:ln w="9525">
                    <a:noFill/>
                    <a:round/>
                  </a:ln>
                  <a:latin typeface="黑体" panose="02010609060101010101" pitchFamily="49" charset="-122"/>
                  <a:ea typeface="黑体" panose="02010609060101010101" pitchFamily="49" charset="-122"/>
                </a:rPr>
                <a:t>说一说 知初心</a:t>
              </a:r>
            </a:p>
          </p:txBody>
        </p:sp>
        <p:sp>
          <p:nvSpPr>
            <p:cNvPr id="44" name="WordArt 59"/>
            <p:cNvSpPr>
              <a:spLocks noChangeArrowheads="1" noChangeShapeType="1" noTextEdit="1"/>
            </p:cNvSpPr>
            <p:nvPr/>
          </p:nvSpPr>
          <p:spPr bwMode="auto">
            <a:xfrm>
              <a:off x="3169096" y="2900709"/>
              <a:ext cx="2011824" cy="304800"/>
            </a:xfrm>
            <a:prstGeom prst="rect">
              <a:avLst/>
            </a:prstGeom>
          </p:spPr>
          <p:txBody>
            <a:bodyPr wrap="none" fromWordArt="1">
              <a:prstTxWarp prst="textPlain">
                <a:avLst>
                  <a:gd name="adj" fmla="val 50000"/>
                </a:avLst>
              </a:prstTxWarp>
            </a:bodyPr>
            <a:lstStyle/>
            <a:p>
              <a:pPr algn="ctr"/>
              <a:r>
                <a:rPr lang="zh-CN" altLang="en-US" sz="3600" b="1" kern="10" dirty="0">
                  <a:ln w="9525">
                    <a:noFill/>
                    <a:round/>
                  </a:ln>
                  <a:latin typeface="黑体" panose="02010609060101010101" pitchFamily="49" charset="-122"/>
                  <a:ea typeface="黑体" panose="02010609060101010101" pitchFamily="49" charset="-122"/>
                </a:rPr>
                <a:t>读一读 亮初心</a:t>
              </a:r>
            </a:p>
          </p:txBody>
        </p:sp>
        <p:sp>
          <p:nvSpPr>
            <p:cNvPr id="45" name="WordArt 60"/>
            <p:cNvSpPr>
              <a:spLocks noChangeArrowheads="1" noChangeShapeType="1" noTextEdit="1"/>
            </p:cNvSpPr>
            <p:nvPr/>
          </p:nvSpPr>
          <p:spPr bwMode="auto">
            <a:xfrm>
              <a:off x="4115083" y="1851670"/>
              <a:ext cx="1943835" cy="304800"/>
            </a:xfrm>
            <a:prstGeom prst="rect">
              <a:avLst/>
            </a:prstGeom>
          </p:spPr>
          <p:txBody>
            <a:bodyPr wrap="none" fromWordArt="1">
              <a:prstTxWarp prst="textPlain">
                <a:avLst>
                  <a:gd name="adj" fmla="val 50000"/>
                </a:avLst>
              </a:prstTxWarp>
            </a:bodyPr>
            <a:lstStyle/>
            <a:p>
              <a:pPr algn="ctr"/>
              <a:r>
                <a:rPr lang="zh-CN" altLang="en-US" sz="3600" b="1" kern="10" dirty="0">
                  <a:ln w="9525">
                    <a:noFill/>
                    <a:round/>
                  </a:ln>
                  <a:latin typeface="黑体" panose="02010609060101010101" pitchFamily="49" charset="-122"/>
                  <a:ea typeface="黑体" panose="02010609060101010101" pitchFamily="49" charset="-122"/>
                </a:rPr>
                <a:t>析一析 心连心</a:t>
              </a:r>
            </a:p>
          </p:txBody>
        </p:sp>
        <p:sp>
          <p:nvSpPr>
            <p:cNvPr id="83" name="WordArt 58"/>
            <p:cNvSpPr>
              <a:spLocks noChangeArrowheads="1" noChangeShapeType="1" noTextEdit="1"/>
            </p:cNvSpPr>
            <p:nvPr/>
          </p:nvSpPr>
          <p:spPr bwMode="auto">
            <a:xfrm>
              <a:off x="2817100" y="4273252"/>
              <a:ext cx="1008184" cy="184496"/>
            </a:xfrm>
            <a:prstGeom prst="rect">
              <a:avLst/>
            </a:prstGeom>
          </p:spPr>
          <p:txBody>
            <a:bodyPr wrap="none" fromWordArt="1">
              <a:prstTxWarp prst="textPlain">
                <a:avLst>
                  <a:gd name="adj" fmla="val 50000"/>
                </a:avLst>
              </a:prstTxWarp>
            </a:bodyPr>
            <a:lstStyle/>
            <a:p>
              <a:pPr algn="ctr"/>
              <a:r>
                <a:rPr lang="zh-CN" altLang="en-US" sz="1200" kern="10" dirty="0">
                  <a:ln w="9525">
                    <a:noFill/>
                    <a:round/>
                  </a:ln>
                  <a:latin typeface="黑体" panose="02010609060101010101" pitchFamily="49" charset="-122"/>
                  <a:ea typeface="黑体" panose="02010609060101010101" pitchFamily="49" charset="-122"/>
                </a:rPr>
                <a:t>提出问题</a:t>
              </a:r>
            </a:p>
          </p:txBody>
        </p:sp>
        <p:sp>
          <p:nvSpPr>
            <p:cNvPr id="84" name="WordArt 58"/>
            <p:cNvSpPr>
              <a:spLocks noChangeArrowheads="1" noChangeShapeType="1" noTextEdit="1"/>
            </p:cNvSpPr>
            <p:nvPr/>
          </p:nvSpPr>
          <p:spPr bwMode="auto">
            <a:xfrm>
              <a:off x="3442624" y="3359151"/>
              <a:ext cx="1008184" cy="184496"/>
            </a:xfrm>
            <a:prstGeom prst="rect">
              <a:avLst/>
            </a:prstGeom>
          </p:spPr>
          <p:txBody>
            <a:bodyPr wrap="none" fromWordArt="1">
              <a:prstTxWarp prst="textPlain">
                <a:avLst>
                  <a:gd name="adj" fmla="val 50000"/>
                </a:avLst>
              </a:prstTxWarp>
            </a:bodyPr>
            <a:lstStyle/>
            <a:p>
              <a:pPr algn="ctr"/>
              <a:r>
                <a:rPr lang="zh-CN" altLang="en-US" sz="1200" kern="10" dirty="0">
                  <a:ln w="9525">
                    <a:noFill/>
                    <a:round/>
                  </a:ln>
                  <a:latin typeface="黑体" panose="02010609060101010101" pitchFamily="49" charset="-122"/>
                  <a:ea typeface="黑体" panose="02010609060101010101" pitchFamily="49" charset="-122"/>
                </a:rPr>
                <a:t>分析问题</a:t>
              </a:r>
            </a:p>
          </p:txBody>
        </p:sp>
        <p:sp>
          <p:nvSpPr>
            <p:cNvPr id="85" name="WordArt 58"/>
            <p:cNvSpPr>
              <a:spLocks noChangeArrowheads="1" noChangeShapeType="1" noTextEdit="1"/>
            </p:cNvSpPr>
            <p:nvPr/>
          </p:nvSpPr>
          <p:spPr bwMode="auto">
            <a:xfrm>
              <a:off x="4248067" y="2365893"/>
              <a:ext cx="1008184" cy="184496"/>
            </a:xfrm>
            <a:prstGeom prst="rect">
              <a:avLst/>
            </a:prstGeom>
          </p:spPr>
          <p:txBody>
            <a:bodyPr wrap="none" fromWordArt="1">
              <a:prstTxWarp prst="textPlain">
                <a:avLst>
                  <a:gd name="adj" fmla="val 50000"/>
                </a:avLst>
              </a:prstTxWarp>
            </a:bodyPr>
            <a:lstStyle/>
            <a:p>
              <a:pPr algn="ctr"/>
              <a:r>
                <a:rPr lang="zh-CN" altLang="en-US" sz="1200" kern="10" dirty="0">
                  <a:ln w="9525">
                    <a:noFill/>
                    <a:round/>
                  </a:ln>
                  <a:latin typeface="黑体" panose="02010609060101010101" pitchFamily="49" charset="-122"/>
                  <a:ea typeface="黑体" panose="02010609060101010101" pitchFamily="49" charset="-122"/>
                </a:rPr>
                <a:t>解决问题</a:t>
              </a:r>
            </a:p>
          </p:txBody>
        </p:sp>
      </p:grpSp>
      <p:grpSp>
        <p:nvGrpSpPr>
          <p:cNvPr id="7" name="组合 6"/>
          <p:cNvGrpSpPr/>
          <p:nvPr/>
        </p:nvGrpSpPr>
        <p:grpSpPr>
          <a:xfrm rot="2069979">
            <a:off x="5308514" y="1630352"/>
            <a:ext cx="1115182" cy="788579"/>
            <a:chOff x="5603001" y="1198708"/>
            <a:chExt cx="1115182" cy="788579"/>
          </a:xfrm>
        </p:grpSpPr>
        <p:pic>
          <p:nvPicPr>
            <p:cNvPr id="73" name="图片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03720">
              <a:off x="5646973" y="1198708"/>
              <a:ext cx="1071210" cy="78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文本框 74"/>
            <p:cNvSpPr txBox="1"/>
            <p:nvPr/>
          </p:nvSpPr>
          <p:spPr>
            <a:xfrm rot="19530021">
              <a:off x="5603001" y="1306572"/>
              <a:ext cx="702516" cy="369332"/>
            </a:xfrm>
            <a:prstGeom prst="rect">
              <a:avLst/>
            </a:prstGeom>
            <a:noFill/>
          </p:spPr>
          <p:txBody>
            <a:bodyPr wrap="square">
              <a:spAutoFit/>
            </a:bodyPr>
            <a:lstStyle/>
            <a:p>
              <a:r>
                <a:rPr lang="zh-CN" altLang="en-US" sz="1800" dirty="0">
                  <a:latin typeface="黑体" panose="02010609060101010101" pitchFamily="49" charset="-122"/>
                  <a:ea typeface="黑体" panose="02010609060101010101" pitchFamily="49" charset="-122"/>
                </a:rPr>
                <a:t>初心</a:t>
              </a:r>
              <a:endParaRPr lang="zh-CN" altLang="en-US" dirty="0"/>
            </a:p>
          </p:txBody>
        </p:sp>
      </p:grpSp>
      <p:sp>
        <p:nvSpPr>
          <p:cNvPr id="78" name="Freeform 61"/>
          <p:cNvSpPr/>
          <p:nvPr/>
        </p:nvSpPr>
        <p:spPr bwMode="gray">
          <a:xfrm rot="475009">
            <a:off x="4381332" y="2296197"/>
            <a:ext cx="1603840" cy="2840611"/>
          </a:xfrm>
          <a:custGeom>
            <a:avLst/>
            <a:gdLst/>
            <a:ahLst/>
            <a:cxnLst>
              <a:cxn ang="0">
                <a:pos x="12" y="2464"/>
              </a:cxn>
              <a:cxn ang="0">
                <a:pos x="56" y="2120"/>
              </a:cxn>
              <a:cxn ang="0">
                <a:pos x="124" y="1808"/>
              </a:cxn>
              <a:cxn ang="0">
                <a:pos x="212" y="1524"/>
              </a:cxn>
              <a:cxn ang="0">
                <a:pos x="316" y="1270"/>
              </a:cxn>
              <a:cxn ang="0">
                <a:pos x="430" y="1044"/>
              </a:cxn>
              <a:cxn ang="0">
                <a:pos x="550" y="846"/>
              </a:cxn>
              <a:cxn ang="0">
                <a:pos x="672" y="674"/>
              </a:cxn>
              <a:cxn ang="0">
                <a:pos x="792" y="528"/>
              </a:cxn>
              <a:cxn ang="0">
                <a:pos x="906" y="408"/>
              </a:cxn>
              <a:cxn ang="0">
                <a:pos x="1010" y="310"/>
              </a:cxn>
              <a:cxn ang="0">
                <a:pos x="1096" y="236"/>
              </a:cxn>
              <a:cxn ang="0">
                <a:pos x="1164" y="184"/>
              </a:cxn>
              <a:cxn ang="0">
                <a:pos x="1208" y="154"/>
              </a:cxn>
              <a:cxn ang="0">
                <a:pos x="1224" y="144"/>
              </a:cxn>
              <a:cxn ang="0">
                <a:pos x="1728" y="56"/>
              </a:cxn>
              <a:cxn ang="0">
                <a:pos x="1568" y="328"/>
              </a:cxn>
              <a:cxn ang="0">
                <a:pos x="1554" y="332"/>
              </a:cxn>
              <a:cxn ang="0">
                <a:pos x="1514" y="346"/>
              </a:cxn>
              <a:cxn ang="0">
                <a:pos x="1452" y="370"/>
              </a:cxn>
              <a:cxn ang="0">
                <a:pos x="1370" y="410"/>
              </a:cxn>
              <a:cxn ang="0">
                <a:pos x="1270" y="466"/>
              </a:cxn>
              <a:cxn ang="0">
                <a:pos x="1158" y="540"/>
              </a:cxn>
              <a:cxn ang="0">
                <a:pos x="1034" y="636"/>
              </a:cxn>
              <a:cxn ang="0">
                <a:pos x="904" y="756"/>
              </a:cxn>
              <a:cxn ang="0">
                <a:pos x="770" y="900"/>
              </a:cxn>
              <a:cxn ang="0">
                <a:pos x="632" y="1076"/>
              </a:cxn>
              <a:cxn ang="0">
                <a:pos x="498" y="1280"/>
              </a:cxn>
              <a:cxn ang="0">
                <a:pos x="370" y="1518"/>
              </a:cxn>
              <a:cxn ang="0">
                <a:pos x="248" y="1792"/>
              </a:cxn>
              <a:cxn ang="0">
                <a:pos x="138" y="2104"/>
              </a:cxn>
              <a:cxn ang="0">
                <a:pos x="42" y="2456"/>
              </a:cxn>
            </a:cxnLst>
            <a:rect l="0" t="0" r="r" b="b"/>
            <a:pathLst>
              <a:path w="1824" h="2648">
                <a:moveTo>
                  <a:pt x="0" y="2648"/>
                </a:moveTo>
                <a:lnTo>
                  <a:pt x="12" y="2464"/>
                </a:lnTo>
                <a:lnTo>
                  <a:pt x="32" y="2288"/>
                </a:lnTo>
                <a:lnTo>
                  <a:pt x="56" y="2120"/>
                </a:lnTo>
                <a:lnTo>
                  <a:pt x="88" y="1960"/>
                </a:lnTo>
                <a:lnTo>
                  <a:pt x="124" y="1808"/>
                </a:lnTo>
                <a:lnTo>
                  <a:pt x="166" y="1662"/>
                </a:lnTo>
                <a:lnTo>
                  <a:pt x="212" y="1524"/>
                </a:lnTo>
                <a:lnTo>
                  <a:pt x="262" y="1394"/>
                </a:lnTo>
                <a:lnTo>
                  <a:pt x="316" y="1270"/>
                </a:lnTo>
                <a:lnTo>
                  <a:pt x="372" y="1154"/>
                </a:lnTo>
                <a:lnTo>
                  <a:pt x="430" y="1044"/>
                </a:lnTo>
                <a:lnTo>
                  <a:pt x="490" y="942"/>
                </a:lnTo>
                <a:lnTo>
                  <a:pt x="550" y="846"/>
                </a:lnTo>
                <a:lnTo>
                  <a:pt x="612" y="758"/>
                </a:lnTo>
                <a:lnTo>
                  <a:pt x="672" y="674"/>
                </a:lnTo>
                <a:lnTo>
                  <a:pt x="734" y="598"/>
                </a:lnTo>
                <a:lnTo>
                  <a:pt x="792" y="528"/>
                </a:lnTo>
                <a:lnTo>
                  <a:pt x="850" y="464"/>
                </a:lnTo>
                <a:lnTo>
                  <a:pt x="906" y="408"/>
                </a:lnTo>
                <a:lnTo>
                  <a:pt x="960" y="356"/>
                </a:lnTo>
                <a:lnTo>
                  <a:pt x="1010" y="310"/>
                </a:lnTo>
                <a:lnTo>
                  <a:pt x="1056" y="270"/>
                </a:lnTo>
                <a:lnTo>
                  <a:pt x="1096" y="236"/>
                </a:lnTo>
                <a:lnTo>
                  <a:pt x="1134" y="208"/>
                </a:lnTo>
                <a:lnTo>
                  <a:pt x="1164" y="184"/>
                </a:lnTo>
                <a:lnTo>
                  <a:pt x="1190" y="166"/>
                </a:lnTo>
                <a:lnTo>
                  <a:pt x="1208" y="154"/>
                </a:lnTo>
                <a:lnTo>
                  <a:pt x="1220" y="146"/>
                </a:lnTo>
                <a:lnTo>
                  <a:pt x="1224" y="144"/>
                </a:lnTo>
                <a:lnTo>
                  <a:pt x="848" y="0"/>
                </a:lnTo>
                <a:lnTo>
                  <a:pt x="1728" y="56"/>
                </a:lnTo>
                <a:lnTo>
                  <a:pt x="1824" y="480"/>
                </a:lnTo>
                <a:lnTo>
                  <a:pt x="1568" y="328"/>
                </a:lnTo>
                <a:lnTo>
                  <a:pt x="1564" y="328"/>
                </a:lnTo>
                <a:lnTo>
                  <a:pt x="1554" y="332"/>
                </a:lnTo>
                <a:lnTo>
                  <a:pt x="1538" y="338"/>
                </a:lnTo>
                <a:lnTo>
                  <a:pt x="1514" y="346"/>
                </a:lnTo>
                <a:lnTo>
                  <a:pt x="1486" y="356"/>
                </a:lnTo>
                <a:lnTo>
                  <a:pt x="1452" y="370"/>
                </a:lnTo>
                <a:lnTo>
                  <a:pt x="1412" y="388"/>
                </a:lnTo>
                <a:lnTo>
                  <a:pt x="1370" y="410"/>
                </a:lnTo>
                <a:lnTo>
                  <a:pt x="1322" y="436"/>
                </a:lnTo>
                <a:lnTo>
                  <a:pt x="1270" y="466"/>
                </a:lnTo>
                <a:lnTo>
                  <a:pt x="1216" y="500"/>
                </a:lnTo>
                <a:lnTo>
                  <a:pt x="1158" y="540"/>
                </a:lnTo>
                <a:lnTo>
                  <a:pt x="1098" y="584"/>
                </a:lnTo>
                <a:lnTo>
                  <a:pt x="1034" y="636"/>
                </a:lnTo>
                <a:lnTo>
                  <a:pt x="970" y="692"/>
                </a:lnTo>
                <a:lnTo>
                  <a:pt x="904" y="756"/>
                </a:lnTo>
                <a:lnTo>
                  <a:pt x="836" y="824"/>
                </a:lnTo>
                <a:lnTo>
                  <a:pt x="770" y="900"/>
                </a:lnTo>
                <a:lnTo>
                  <a:pt x="700" y="984"/>
                </a:lnTo>
                <a:lnTo>
                  <a:pt x="632" y="1076"/>
                </a:lnTo>
                <a:lnTo>
                  <a:pt x="566" y="1174"/>
                </a:lnTo>
                <a:lnTo>
                  <a:pt x="498" y="1280"/>
                </a:lnTo>
                <a:lnTo>
                  <a:pt x="434" y="1394"/>
                </a:lnTo>
                <a:lnTo>
                  <a:pt x="370" y="1518"/>
                </a:lnTo>
                <a:lnTo>
                  <a:pt x="308" y="1650"/>
                </a:lnTo>
                <a:lnTo>
                  <a:pt x="248" y="1792"/>
                </a:lnTo>
                <a:lnTo>
                  <a:pt x="192" y="1944"/>
                </a:lnTo>
                <a:lnTo>
                  <a:pt x="138" y="2104"/>
                </a:lnTo>
                <a:lnTo>
                  <a:pt x="88" y="2274"/>
                </a:lnTo>
                <a:lnTo>
                  <a:pt x="42" y="2456"/>
                </a:lnTo>
                <a:lnTo>
                  <a:pt x="0" y="2648"/>
                </a:lnTo>
                <a:close/>
              </a:path>
            </a:pathLst>
          </a:custGeom>
          <a:gradFill rotWithShape="1">
            <a:gsLst>
              <a:gs pos="0">
                <a:srgbClr val="D11364"/>
              </a:gs>
              <a:gs pos="100000">
                <a:srgbClr val="D11364">
                  <a:gamma/>
                  <a:shade val="46275"/>
                  <a:invGamma/>
                </a:srgbClr>
              </a:gs>
            </a:gsLst>
            <a:lin ang="5400000" scaled="1"/>
          </a:gradFill>
          <a:ln w="0">
            <a:noFill/>
            <a:prstDash val="solid"/>
            <a:round/>
          </a:ln>
        </p:spPr>
        <p:txBody>
          <a:bodyPr/>
          <a:lstStyle/>
          <a:p>
            <a:endParaRPr lang="zh-CN" altLang="en-US" dirty="0"/>
          </a:p>
        </p:txBody>
      </p:sp>
      <p:sp>
        <p:nvSpPr>
          <p:cNvPr id="79" name="对话气泡: 圆角矩形 15"/>
          <p:cNvSpPr>
            <a:spLocks noChangeArrowheads="1"/>
          </p:cNvSpPr>
          <p:nvPr/>
        </p:nvSpPr>
        <p:spPr bwMode="auto">
          <a:xfrm rot="2015486">
            <a:off x="4259328" y="2236332"/>
            <a:ext cx="632172" cy="1860564"/>
          </a:xfrm>
          <a:prstGeom prst="wedgeRoundRectCallout">
            <a:avLst>
              <a:gd name="adj1" fmla="val -18622"/>
              <a:gd name="adj2" fmla="val 44338"/>
              <a:gd name="adj3" fmla="val 16667"/>
            </a:avLst>
          </a:prstGeom>
          <a:noFill/>
          <a:ln w="28575" algn="ctr">
            <a:no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2800" dirty="0">
                <a:latin typeface="黑体" panose="02010609060101010101" pitchFamily="49" charset="-122"/>
                <a:ea typeface="黑体" panose="02010609060101010101" pitchFamily="49" charset="-122"/>
              </a:rPr>
              <a:t>问题解决</a:t>
            </a:r>
          </a:p>
        </p:txBody>
      </p:sp>
      <p:grpSp>
        <p:nvGrpSpPr>
          <p:cNvPr id="82" name="组合 81"/>
          <p:cNvGrpSpPr/>
          <p:nvPr/>
        </p:nvGrpSpPr>
        <p:grpSpPr>
          <a:xfrm rot="21391497">
            <a:off x="8439637" y="2788703"/>
            <a:ext cx="3099742" cy="3077514"/>
            <a:chOff x="5888240" y="2261735"/>
            <a:chExt cx="3099742" cy="3077514"/>
          </a:xfrm>
        </p:grpSpPr>
        <p:sp>
          <p:nvSpPr>
            <p:cNvPr id="60" name="Freeform 61"/>
            <p:cNvSpPr/>
            <p:nvPr/>
          </p:nvSpPr>
          <p:spPr bwMode="gray">
            <a:xfrm rot="3506350" flipH="1">
              <a:off x="6506626" y="2981952"/>
              <a:ext cx="1603840" cy="2840611"/>
            </a:xfrm>
            <a:custGeom>
              <a:avLst/>
              <a:gdLst/>
              <a:ahLst/>
              <a:cxnLst>
                <a:cxn ang="0">
                  <a:pos x="12" y="2464"/>
                </a:cxn>
                <a:cxn ang="0">
                  <a:pos x="56" y="2120"/>
                </a:cxn>
                <a:cxn ang="0">
                  <a:pos x="124" y="1808"/>
                </a:cxn>
                <a:cxn ang="0">
                  <a:pos x="212" y="1524"/>
                </a:cxn>
                <a:cxn ang="0">
                  <a:pos x="316" y="1270"/>
                </a:cxn>
                <a:cxn ang="0">
                  <a:pos x="430" y="1044"/>
                </a:cxn>
                <a:cxn ang="0">
                  <a:pos x="550" y="846"/>
                </a:cxn>
                <a:cxn ang="0">
                  <a:pos x="672" y="674"/>
                </a:cxn>
                <a:cxn ang="0">
                  <a:pos x="792" y="528"/>
                </a:cxn>
                <a:cxn ang="0">
                  <a:pos x="906" y="408"/>
                </a:cxn>
                <a:cxn ang="0">
                  <a:pos x="1010" y="310"/>
                </a:cxn>
                <a:cxn ang="0">
                  <a:pos x="1096" y="236"/>
                </a:cxn>
                <a:cxn ang="0">
                  <a:pos x="1164" y="184"/>
                </a:cxn>
                <a:cxn ang="0">
                  <a:pos x="1208" y="154"/>
                </a:cxn>
                <a:cxn ang="0">
                  <a:pos x="1224" y="144"/>
                </a:cxn>
                <a:cxn ang="0">
                  <a:pos x="1728" y="56"/>
                </a:cxn>
                <a:cxn ang="0">
                  <a:pos x="1568" y="328"/>
                </a:cxn>
                <a:cxn ang="0">
                  <a:pos x="1554" y="332"/>
                </a:cxn>
                <a:cxn ang="0">
                  <a:pos x="1514" y="346"/>
                </a:cxn>
                <a:cxn ang="0">
                  <a:pos x="1452" y="370"/>
                </a:cxn>
                <a:cxn ang="0">
                  <a:pos x="1370" y="410"/>
                </a:cxn>
                <a:cxn ang="0">
                  <a:pos x="1270" y="466"/>
                </a:cxn>
                <a:cxn ang="0">
                  <a:pos x="1158" y="540"/>
                </a:cxn>
                <a:cxn ang="0">
                  <a:pos x="1034" y="636"/>
                </a:cxn>
                <a:cxn ang="0">
                  <a:pos x="904" y="756"/>
                </a:cxn>
                <a:cxn ang="0">
                  <a:pos x="770" y="900"/>
                </a:cxn>
                <a:cxn ang="0">
                  <a:pos x="632" y="1076"/>
                </a:cxn>
                <a:cxn ang="0">
                  <a:pos x="498" y="1280"/>
                </a:cxn>
                <a:cxn ang="0">
                  <a:pos x="370" y="1518"/>
                </a:cxn>
                <a:cxn ang="0">
                  <a:pos x="248" y="1792"/>
                </a:cxn>
                <a:cxn ang="0">
                  <a:pos x="138" y="2104"/>
                </a:cxn>
                <a:cxn ang="0">
                  <a:pos x="42" y="2456"/>
                </a:cxn>
              </a:cxnLst>
              <a:rect l="0" t="0" r="r" b="b"/>
              <a:pathLst>
                <a:path w="1824" h="2648">
                  <a:moveTo>
                    <a:pt x="0" y="2648"/>
                  </a:moveTo>
                  <a:lnTo>
                    <a:pt x="12" y="2464"/>
                  </a:lnTo>
                  <a:lnTo>
                    <a:pt x="32" y="2288"/>
                  </a:lnTo>
                  <a:lnTo>
                    <a:pt x="56" y="2120"/>
                  </a:lnTo>
                  <a:lnTo>
                    <a:pt x="88" y="1960"/>
                  </a:lnTo>
                  <a:lnTo>
                    <a:pt x="124" y="1808"/>
                  </a:lnTo>
                  <a:lnTo>
                    <a:pt x="166" y="1662"/>
                  </a:lnTo>
                  <a:lnTo>
                    <a:pt x="212" y="1524"/>
                  </a:lnTo>
                  <a:lnTo>
                    <a:pt x="262" y="1394"/>
                  </a:lnTo>
                  <a:lnTo>
                    <a:pt x="316" y="1270"/>
                  </a:lnTo>
                  <a:lnTo>
                    <a:pt x="372" y="1154"/>
                  </a:lnTo>
                  <a:lnTo>
                    <a:pt x="430" y="1044"/>
                  </a:lnTo>
                  <a:lnTo>
                    <a:pt x="490" y="942"/>
                  </a:lnTo>
                  <a:lnTo>
                    <a:pt x="550" y="846"/>
                  </a:lnTo>
                  <a:lnTo>
                    <a:pt x="612" y="758"/>
                  </a:lnTo>
                  <a:lnTo>
                    <a:pt x="672" y="674"/>
                  </a:lnTo>
                  <a:lnTo>
                    <a:pt x="734" y="598"/>
                  </a:lnTo>
                  <a:lnTo>
                    <a:pt x="792" y="528"/>
                  </a:lnTo>
                  <a:lnTo>
                    <a:pt x="850" y="464"/>
                  </a:lnTo>
                  <a:lnTo>
                    <a:pt x="906" y="408"/>
                  </a:lnTo>
                  <a:lnTo>
                    <a:pt x="960" y="356"/>
                  </a:lnTo>
                  <a:lnTo>
                    <a:pt x="1010" y="310"/>
                  </a:lnTo>
                  <a:lnTo>
                    <a:pt x="1056" y="270"/>
                  </a:lnTo>
                  <a:lnTo>
                    <a:pt x="1096" y="236"/>
                  </a:lnTo>
                  <a:lnTo>
                    <a:pt x="1134" y="208"/>
                  </a:lnTo>
                  <a:lnTo>
                    <a:pt x="1164" y="184"/>
                  </a:lnTo>
                  <a:lnTo>
                    <a:pt x="1190" y="166"/>
                  </a:lnTo>
                  <a:lnTo>
                    <a:pt x="1208" y="154"/>
                  </a:lnTo>
                  <a:lnTo>
                    <a:pt x="1220" y="146"/>
                  </a:lnTo>
                  <a:lnTo>
                    <a:pt x="1224" y="144"/>
                  </a:lnTo>
                  <a:lnTo>
                    <a:pt x="848" y="0"/>
                  </a:lnTo>
                  <a:lnTo>
                    <a:pt x="1728" y="56"/>
                  </a:lnTo>
                  <a:lnTo>
                    <a:pt x="1824" y="480"/>
                  </a:lnTo>
                  <a:lnTo>
                    <a:pt x="1568" y="328"/>
                  </a:lnTo>
                  <a:lnTo>
                    <a:pt x="1564" y="328"/>
                  </a:lnTo>
                  <a:lnTo>
                    <a:pt x="1554" y="332"/>
                  </a:lnTo>
                  <a:lnTo>
                    <a:pt x="1538" y="338"/>
                  </a:lnTo>
                  <a:lnTo>
                    <a:pt x="1514" y="346"/>
                  </a:lnTo>
                  <a:lnTo>
                    <a:pt x="1486" y="356"/>
                  </a:lnTo>
                  <a:lnTo>
                    <a:pt x="1452" y="370"/>
                  </a:lnTo>
                  <a:lnTo>
                    <a:pt x="1412" y="388"/>
                  </a:lnTo>
                  <a:lnTo>
                    <a:pt x="1370" y="410"/>
                  </a:lnTo>
                  <a:lnTo>
                    <a:pt x="1322" y="436"/>
                  </a:lnTo>
                  <a:lnTo>
                    <a:pt x="1270" y="466"/>
                  </a:lnTo>
                  <a:lnTo>
                    <a:pt x="1216" y="500"/>
                  </a:lnTo>
                  <a:lnTo>
                    <a:pt x="1158" y="540"/>
                  </a:lnTo>
                  <a:lnTo>
                    <a:pt x="1098" y="584"/>
                  </a:lnTo>
                  <a:lnTo>
                    <a:pt x="1034" y="636"/>
                  </a:lnTo>
                  <a:lnTo>
                    <a:pt x="970" y="692"/>
                  </a:lnTo>
                  <a:lnTo>
                    <a:pt x="904" y="756"/>
                  </a:lnTo>
                  <a:lnTo>
                    <a:pt x="836" y="824"/>
                  </a:lnTo>
                  <a:lnTo>
                    <a:pt x="770" y="900"/>
                  </a:lnTo>
                  <a:lnTo>
                    <a:pt x="700" y="984"/>
                  </a:lnTo>
                  <a:lnTo>
                    <a:pt x="632" y="1076"/>
                  </a:lnTo>
                  <a:lnTo>
                    <a:pt x="566" y="1174"/>
                  </a:lnTo>
                  <a:lnTo>
                    <a:pt x="498" y="1280"/>
                  </a:lnTo>
                  <a:lnTo>
                    <a:pt x="434" y="1394"/>
                  </a:lnTo>
                  <a:lnTo>
                    <a:pt x="370" y="1518"/>
                  </a:lnTo>
                  <a:lnTo>
                    <a:pt x="308" y="1650"/>
                  </a:lnTo>
                  <a:lnTo>
                    <a:pt x="248" y="1792"/>
                  </a:lnTo>
                  <a:lnTo>
                    <a:pt x="192" y="1944"/>
                  </a:lnTo>
                  <a:lnTo>
                    <a:pt x="138" y="2104"/>
                  </a:lnTo>
                  <a:lnTo>
                    <a:pt x="88" y="2274"/>
                  </a:lnTo>
                  <a:lnTo>
                    <a:pt x="42" y="2456"/>
                  </a:lnTo>
                  <a:lnTo>
                    <a:pt x="0" y="2648"/>
                  </a:lnTo>
                  <a:close/>
                </a:path>
              </a:pathLst>
            </a:custGeom>
            <a:gradFill rotWithShape="1">
              <a:gsLst>
                <a:gs pos="0">
                  <a:srgbClr val="D11364"/>
                </a:gs>
                <a:gs pos="100000">
                  <a:srgbClr val="D11364">
                    <a:gamma/>
                    <a:shade val="46275"/>
                    <a:invGamma/>
                  </a:srgbClr>
                </a:gs>
              </a:gsLst>
              <a:lin ang="5400000" scaled="1"/>
            </a:gradFill>
            <a:ln w="0">
              <a:noFill/>
              <a:prstDash val="solid"/>
              <a:round/>
            </a:ln>
          </p:spPr>
          <p:txBody>
            <a:bodyPr/>
            <a:lstStyle/>
            <a:p>
              <a:endParaRPr lang="zh-CN" altLang="en-US" dirty="0"/>
            </a:p>
          </p:txBody>
        </p:sp>
        <p:pic>
          <p:nvPicPr>
            <p:cNvPr id="76" name="图片 75"/>
            <p:cNvPicPr>
              <a:picLocks noChangeAspect="1"/>
            </p:cNvPicPr>
            <p:nvPr/>
          </p:nvPicPr>
          <p:blipFill>
            <a:blip r:embed="rId4" cstate="print"/>
            <a:stretch>
              <a:fillRect/>
            </a:stretch>
          </p:blipFill>
          <p:spPr>
            <a:xfrm rot="5990417" flipH="1">
              <a:off x="8037218" y="2326684"/>
              <a:ext cx="913560" cy="783662"/>
            </a:xfrm>
            <a:prstGeom prst="rect">
              <a:avLst/>
            </a:prstGeom>
          </p:spPr>
        </p:pic>
        <p:sp>
          <p:nvSpPr>
            <p:cNvPr id="77" name="文本框 76"/>
            <p:cNvSpPr txBox="1"/>
            <p:nvPr/>
          </p:nvSpPr>
          <p:spPr>
            <a:xfrm>
              <a:off x="8285466" y="2414538"/>
              <a:ext cx="702516" cy="369332"/>
            </a:xfrm>
            <a:prstGeom prst="rect">
              <a:avLst/>
            </a:prstGeom>
            <a:noFill/>
          </p:spPr>
          <p:txBody>
            <a:bodyPr wrap="square">
              <a:spAutoFit/>
            </a:bodyPr>
            <a:lstStyle/>
            <a:p>
              <a:r>
                <a:rPr lang="zh-CN" altLang="en-US" sz="1800" dirty="0">
                  <a:latin typeface="黑体" panose="02010609060101010101" pitchFamily="49" charset="-122"/>
                  <a:ea typeface="黑体" panose="02010609060101010101" pitchFamily="49" charset="-122"/>
                </a:rPr>
                <a:t>认同</a:t>
              </a:r>
              <a:endParaRPr lang="zh-CN" altLang="en-US" dirty="0"/>
            </a:p>
          </p:txBody>
        </p:sp>
        <p:sp>
          <p:nvSpPr>
            <p:cNvPr id="80" name="对话气泡: 圆角矩形 15"/>
            <p:cNvSpPr>
              <a:spLocks noChangeArrowheads="1"/>
            </p:cNvSpPr>
            <p:nvPr/>
          </p:nvSpPr>
          <p:spPr bwMode="auto">
            <a:xfrm rot="2015486">
              <a:off x="6881263" y="3478685"/>
              <a:ext cx="632172" cy="1860564"/>
            </a:xfrm>
            <a:prstGeom prst="wedgeRoundRectCallout">
              <a:avLst>
                <a:gd name="adj1" fmla="val -18622"/>
                <a:gd name="adj2" fmla="val 44338"/>
                <a:gd name="adj3" fmla="val 16667"/>
              </a:avLst>
            </a:prstGeom>
            <a:noFill/>
            <a:ln w="28575" algn="ctr">
              <a:no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2800" dirty="0">
                  <a:latin typeface="黑体" panose="02010609060101010101" pitchFamily="49" charset="-122"/>
                  <a:ea typeface="黑体" panose="02010609060101010101" pitchFamily="49" charset="-122"/>
                </a:rPr>
                <a:t>情感</a:t>
              </a:r>
              <a:endParaRPr lang="en-US" altLang="zh-CN" sz="2800" dirty="0">
                <a:latin typeface="黑体" panose="02010609060101010101" pitchFamily="49" charset="-122"/>
                <a:ea typeface="黑体" panose="02010609060101010101" pitchFamily="49" charset="-122"/>
              </a:endParaRPr>
            </a:p>
            <a:p>
              <a:pPr algn="ctr" eaLnBrk="1" hangingPunct="1">
                <a:buFont typeface="Arial" panose="020B0604020202020204" pitchFamily="34" charset="0"/>
                <a:buNone/>
              </a:pPr>
              <a:r>
                <a:rPr lang="zh-CN" altLang="en-US" sz="2800" dirty="0">
                  <a:latin typeface="黑体" panose="02010609060101010101" pitchFamily="49" charset="-122"/>
                  <a:ea typeface="黑体" panose="02010609060101010101" pitchFamily="49" charset="-122"/>
                </a:rPr>
                <a:t>建</a:t>
              </a:r>
              <a:endParaRPr lang="en-US" altLang="zh-CN" sz="2800" dirty="0">
                <a:latin typeface="黑体" panose="02010609060101010101" pitchFamily="49" charset="-122"/>
                <a:ea typeface="黑体" panose="02010609060101010101" pitchFamily="49" charset="-122"/>
              </a:endParaRPr>
            </a:p>
            <a:p>
              <a:pPr algn="ctr" eaLnBrk="1" hangingPunct="1">
                <a:buFont typeface="Arial" panose="020B0604020202020204" pitchFamily="34" charset="0"/>
                <a:buNone/>
              </a:pPr>
              <a:r>
                <a:rPr lang="zh-CN" altLang="en-US" sz="2800" dirty="0">
                  <a:latin typeface="黑体" panose="02010609060101010101" pitchFamily="49" charset="-122"/>
                  <a:ea typeface="黑体" panose="02010609060101010101" pitchFamily="49" charset="-122"/>
                </a:rPr>
                <a:t>构</a:t>
              </a:r>
            </a:p>
          </p:txBody>
        </p:sp>
      </p:grpSp>
      <p:grpSp>
        <p:nvGrpSpPr>
          <p:cNvPr id="6" name="组合 5"/>
          <p:cNvGrpSpPr/>
          <p:nvPr/>
        </p:nvGrpSpPr>
        <p:grpSpPr>
          <a:xfrm>
            <a:off x="435809" y="3310050"/>
            <a:ext cx="2983005" cy="1897940"/>
            <a:chOff x="985838" y="1882776"/>
            <a:chExt cx="6825933" cy="3098799"/>
          </a:xfrm>
        </p:grpSpPr>
        <p:sp>
          <p:nvSpPr>
            <p:cNvPr id="46" name="圆角矩形 2"/>
            <p:cNvSpPr>
              <a:spLocks noChangeArrowheads="1"/>
            </p:cNvSpPr>
            <p:nvPr/>
          </p:nvSpPr>
          <p:spPr bwMode="auto">
            <a:xfrm flipH="1">
              <a:off x="985838" y="1974850"/>
              <a:ext cx="3367087" cy="1825625"/>
            </a:xfrm>
            <a:custGeom>
              <a:avLst/>
              <a:gdLst>
                <a:gd name="T0" fmla="*/ 102626 w 4351098"/>
                <a:gd name="T1" fmla="*/ 756084 h 2261022"/>
                <a:gd name="T2" fmla="*/ 858710 w 4351098"/>
                <a:gd name="T3" fmla="*/ 0 h 2261022"/>
                <a:gd name="T4" fmla="*/ 3595014 w 4351098"/>
                <a:gd name="T5" fmla="*/ 0 h 2261022"/>
                <a:gd name="T6" fmla="*/ 4351098 w 4351098"/>
                <a:gd name="T7" fmla="*/ 756084 h 2261022"/>
                <a:gd name="T8" fmla="*/ 4351098 w 4351098"/>
                <a:gd name="T9" fmla="*/ 756084 h 2261022"/>
                <a:gd name="T10" fmla="*/ 3595014 w 4351098"/>
                <a:gd name="T11" fmla="*/ 1512168 h 2261022"/>
                <a:gd name="T12" fmla="*/ 858710 w 4351098"/>
                <a:gd name="T13" fmla="*/ 1512168 h 2261022"/>
                <a:gd name="T14" fmla="*/ 88629 w 4351098"/>
                <a:gd name="T15" fmla="*/ 2261022 h 2261022"/>
                <a:gd name="T16" fmla="*/ 102626 w 4351098"/>
                <a:gd name="T17" fmla="*/ 756084 h 22610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51098"/>
                <a:gd name="T28" fmla="*/ 0 h 2261022"/>
                <a:gd name="T29" fmla="*/ 4351098 w 4351098"/>
                <a:gd name="T30" fmla="*/ 2261022 h 22610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51098" h="2261022">
                  <a:moveTo>
                    <a:pt x="102626" y="756084"/>
                  </a:moveTo>
                  <a:cubicBezTo>
                    <a:pt x="230973" y="379247"/>
                    <a:pt x="441136" y="0"/>
                    <a:pt x="858710" y="0"/>
                  </a:cubicBezTo>
                  <a:lnTo>
                    <a:pt x="3595014" y="0"/>
                  </a:lnTo>
                  <a:cubicBezTo>
                    <a:pt x="4012588" y="0"/>
                    <a:pt x="4351098" y="338510"/>
                    <a:pt x="4351098" y="756084"/>
                  </a:cubicBezTo>
                  <a:lnTo>
                    <a:pt x="4351098" y="756084"/>
                  </a:lnTo>
                  <a:cubicBezTo>
                    <a:pt x="4351098" y="1173658"/>
                    <a:pt x="4012588" y="1512168"/>
                    <a:pt x="3595014" y="1512168"/>
                  </a:cubicBezTo>
                  <a:lnTo>
                    <a:pt x="858710" y="1512168"/>
                  </a:lnTo>
                  <a:cubicBezTo>
                    <a:pt x="316231" y="1484577"/>
                    <a:pt x="81639" y="2237407"/>
                    <a:pt x="88629" y="2261022"/>
                  </a:cubicBezTo>
                  <a:cubicBezTo>
                    <a:pt x="-37385" y="2135008"/>
                    <a:pt x="-25721" y="1132921"/>
                    <a:pt x="102626" y="756084"/>
                  </a:cubicBezTo>
                  <a:close/>
                </a:path>
              </a:pathLst>
            </a:custGeom>
            <a:gradFill rotWithShape="1">
              <a:gsLst>
                <a:gs pos="0">
                  <a:srgbClr val="0092C8"/>
                </a:gs>
                <a:gs pos="28999">
                  <a:srgbClr val="0088EE"/>
                </a:gs>
                <a:gs pos="81000">
                  <a:srgbClr val="0072C8"/>
                </a:gs>
                <a:gs pos="100000">
                  <a:srgbClr val="00B0F0"/>
                </a:gs>
              </a:gsLst>
              <a:lin ang="0" scaled="1"/>
            </a:gradFill>
            <a:ln>
              <a:noFill/>
            </a:ln>
            <a:extLst>
              <a:ext uri="{91240B29-F687-4F45-9708-019B960494DF}">
                <a14:hiddenLine xmlns:a14="http://schemas.microsoft.com/office/drawing/2010/main" w="25400">
                  <a:solidFill>
                    <a:srgbClr val="000000"/>
                  </a:solidFill>
                  <a:bevel/>
                </a14:hiddenLine>
              </a:ext>
            </a:extLst>
          </p:spPr>
          <p:txBody>
            <a:bodyPr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endParaRPr lang="zh-CN" altLang="zh-CN" b="1" i="1">
                <a:solidFill>
                  <a:srgbClr val="FFFFFF"/>
                </a:solidFill>
                <a:latin typeface="Calibri" panose="020F0502020204030204" pitchFamily="34" charset="0"/>
                <a:sym typeface="宋体" panose="02010600030101010101" pitchFamily="2" charset="-122"/>
              </a:endParaRPr>
            </a:p>
          </p:txBody>
        </p:sp>
        <p:sp>
          <p:nvSpPr>
            <p:cNvPr id="47" name="圆角矩形 2"/>
            <p:cNvSpPr>
              <a:spLocks noChangeArrowheads="1"/>
            </p:cNvSpPr>
            <p:nvPr/>
          </p:nvSpPr>
          <p:spPr bwMode="auto">
            <a:xfrm flipH="1">
              <a:off x="987424" y="1882776"/>
              <a:ext cx="3346449" cy="1946276"/>
            </a:xfrm>
            <a:custGeom>
              <a:avLst/>
              <a:gdLst>
                <a:gd name="T0" fmla="*/ 76953 w 4325425"/>
                <a:gd name="T1" fmla="*/ 756084 h 2410587"/>
                <a:gd name="T2" fmla="*/ 833037 w 4325425"/>
                <a:gd name="T3" fmla="*/ 0 h 2410587"/>
                <a:gd name="T4" fmla="*/ 3569341 w 4325425"/>
                <a:gd name="T5" fmla="*/ 0 h 2410587"/>
                <a:gd name="T6" fmla="*/ 4325425 w 4325425"/>
                <a:gd name="T7" fmla="*/ 756084 h 2410587"/>
                <a:gd name="T8" fmla="*/ 4325425 w 4325425"/>
                <a:gd name="T9" fmla="*/ 756084 h 2410587"/>
                <a:gd name="T10" fmla="*/ 3569341 w 4325425"/>
                <a:gd name="T11" fmla="*/ 1512168 h 2410587"/>
                <a:gd name="T12" fmla="*/ 833037 w 4325425"/>
                <a:gd name="T13" fmla="*/ 1512168 h 2410587"/>
                <a:gd name="T14" fmla="*/ 55248 w 4325425"/>
                <a:gd name="T15" fmla="*/ 2410587 h 2410587"/>
                <a:gd name="T16" fmla="*/ 76953 w 4325425"/>
                <a:gd name="T17" fmla="*/ 756084 h 24105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25425"/>
                <a:gd name="T28" fmla="*/ 0 h 2410587"/>
                <a:gd name="T29" fmla="*/ 4325425 w 4325425"/>
                <a:gd name="T30" fmla="*/ 2410587 h 24105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25425" h="2410587">
                  <a:moveTo>
                    <a:pt x="76953" y="756084"/>
                  </a:moveTo>
                  <a:cubicBezTo>
                    <a:pt x="206584" y="354320"/>
                    <a:pt x="415463" y="0"/>
                    <a:pt x="833037" y="0"/>
                  </a:cubicBezTo>
                  <a:lnTo>
                    <a:pt x="3569341" y="0"/>
                  </a:lnTo>
                  <a:cubicBezTo>
                    <a:pt x="3986915" y="0"/>
                    <a:pt x="4325425" y="338510"/>
                    <a:pt x="4325425" y="756084"/>
                  </a:cubicBezTo>
                  <a:lnTo>
                    <a:pt x="4325425" y="756084"/>
                  </a:lnTo>
                  <a:cubicBezTo>
                    <a:pt x="4325425" y="1173658"/>
                    <a:pt x="3986915" y="1512168"/>
                    <a:pt x="3569341" y="1512168"/>
                  </a:cubicBezTo>
                  <a:lnTo>
                    <a:pt x="833037" y="1512168"/>
                  </a:lnTo>
                  <a:cubicBezTo>
                    <a:pt x="290558" y="1484577"/>
                    <a:pt x="48258" y="2386972"/>
                    <a:pt x="55248" y="2410587"/>
                  </a:cubicBezTo>
                  <a:cubicBezTo>
                    <a:pt x="11033" y="2270940"/>
                    <a:pt x="-52678" y="1157848"/>
                    <a:pt x="76953" y="756084"/>
                  </a:cubicBezTo>
                  <a:close/>
                </a:path>
              </a:pathLst>
            </a:custGeom>
            <a:gradFill rotWithShape="1">
              <a:gsLst>
                <a:gs pos="0">
                  <a:srgbClr val="00668B"/>
                </a:gs>
                <a:gs pos="25000">
                  <a:srgbClr val="00B1F6"/>
                </a:gs>
                <a:gs pos="50000">
                  <a:srgbClr val="0092C8"/>
                </a:gs>
                <a:gs pos="78000">
                  <a:srgbClr val="00B0F0"/>
                </a:gs>
                <a:gs pos="100000">
                  <a:srgbClr val="0090CC"/>
                </a:gs>
              </a:gsLst>
              <a:lin ang="0" scaled="1"/>
            </a:gradFill>
            <a:ln>
              <a:noFill/>
            </a:ln>
            <a:extLst>
              <a:ext uri="{91240B29-F687-4F45-9708-019B960494DF}">
                <a14:hiddenLine xmlns:a14="http://schemas.microsoft.com/office/drawing/2010/main" w="25400">
                  <a:solidFill>
                    <a:srgbClr val="000000"/>
                  </a:solidFill>
                  <a:bevel/>
                </a14:hiddenLine>
              </a:ext>
            </a:extLst>
          </p:spPr>
          <p:txBody>
            <a:bodyPr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endParaRPr lang="zh-CN" altLang="zh-CN" b="1" i="1" dirty="0">
                <a:solidFill>
                  <a:srgbClr val="FFFFFF"/>
                </a:solidFill>
                <a:latin typeface="黑体" panose="02010609060101010101" pitchFamily="49" charset="-122"/>
                <a:ea typeface="黑体" panose="02010609060101010101" pitchFamily="49" charset="-122"/>
                <a:sym typeface="宋体" panose="02010600030101010101" pitchFamily="2" charset="-122"/>
              </a:endParaRPr>
            </a:p>
          </p:txBody>
        </p:sp>
        <p:sp>
          <p:nvSpPr>
            <p:cNvPr id="61" name="圆角矩形 2"/>
            <p:cNvSpPr>
              <a:spLocks noChangeArrowheads="1"/>
            </p:cNvSpPr>
            <p:nvPr/>
          </p:nvSpPr>
          <p:spPr bwMode="auto">
            <a:xfrm>
              <a:off x="4276408" y="2095891"/>
              <a:ext cx="3535363" cy="2030413"/>
            </a:xfrm>
            <a:custGeom>
              <a:avLst/>
              <a:gdLst>
                <a:gd name="T0" fmla="*/ 58844 w 4307316"/>
                <a:gd name="T1" fmla="*/ 756084 h 2261022"/>
                <a:gd name="T2" fmla="*/ 814928 w 4307316"/>
                <a:gd name="T3" fmla="*/ 0 h 2261022"/>
                <a:gd name="T4" fmla="*/ 3551232 w 4307316"/>
                <a:gd name="T5" fmla="*/ 0 h 2261022"/>
                <a:gd name="T6" fmla="*/ 4307316 w 4307316"/>
                <a:gd name="T7" fmla="*/ 756084 h 2261022"/>
                <a:gd name="T8" fmla="*/ 4307316 w 4307316"/>
                <a:gd name="T9" fmla="*/ 756084 h 2261022"/>
                <a:gd name="T10" fmla="*/ 3551232 w 4307316"/>
                <a:gd name="T11" fmla="*/ 1512168 h 2261022"/>
                <a:gd name="T12" fmla="*/ 814928 w 4307316"/>
                <a:gd name="T13" fmla="*/ 1512168 h 2261022"/>
                <a:gd name="T14" fmla="*/ 63601 w 4307316"/>
                <a:gd name="T15" fmla="*/ 2261022 h 2261022"/>
                <a:gd name="T16" fmla="*/ 58844 w 4307316"/>
                <a:gd name="T17" fmla="*/ 756084 h 22610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07316"/>
                <a:gd name="T28" fmla="*/ 0 h 2261022"/>
                <a:gd name="T29" fmla="*/ 4307316 w 4307316"/>
                <a:gd name="T30" fmla="*/ 2261022 h 22610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07316" h="2261022">
                  <a:moveTo>
                    <a:pt x="58844" y="756084"/>
                  </a:moveTo>
                  <a:cubicBezTo>
                    <a:pt x="84312" y="379247"/>
                    <a:pt x="397354" y="0"/>
                    <a:pt x="814928" y="0"/>
                  </a:cubicBezTo>
                  <a:lnTo>
                    <a:pt x="3551232" y="0"/>
                  </a:lnTo>
                  <a:cubicBezTo>
                    <a:pt x="3968806" y="0"/>
                    <a:pt x="4307316" y="338510"/>
                    <a:pt x="4307316" y="756084"/>
                  </a:cubicBezTo>
                  <a:lnTo>
                    <a:pt x="4307316" y="756084"/>
                  </a:lnTo>
                  <a:cubicBezTo>
                    <a:pt x="4307316" y="1173658"/>
                    <a:pt x="3968806" y="1512168"/>
                    <a:pt x="3551232" y="1512168"/>
                  </a:cubicBezTo>
                  <a:lnTo>
                    <a:pt x="814928" y="1512168"/>
                  </a:lnTo>
                  <a:cubicBezTo>
                    <a:pt x="272449" y="1484577"/>
                    <a:pt x="56611" y="2237407"/>
                    <a:pt x="63601" y="2261022"/>
                  </a:cubicBezTo>
                  <a:cubicBezTo>
                    <a:pt x="-62413" y="2135008"/>
                    <a:pt x="33376" y="1132921"/>
                    <a:pt x="58844" y="756084"/>
                  </a:cubicBezTo>
                  <a:close/>
                </a:path>
              </a:pathLst>
            </a:custGeom>
            <a:gradFill rotWithShape="1">
              <a:gsLst>
                <a:gs pos="0">
                  <a:srgbClr val="CBEC78"/>
                </a:gs>
                <a:gs pos="28999">
                  <a:srgbClr val="559A16"/>
                </a:gs>
                <a:gs pos="81000">
                  <a:srgbClr val="559A16"/>
                </a:gs>
                <a:gs pos="100000">
                  <a:srgbClr val="CBEC78"/>
                </a:gs>
              </a:gsLst>
              <a:lin ang="0" scaled="1"/>
            </a:gradFill>
            <a:ln>
              <a:noFill/>
            </a:ln>
            <a:extLst>
              <a:ext uri="{91240B29-F687-4F45-9708-019B960494DF}">
                <a14:hiddenLine xmlns:a14="http://schemas.microsoft.com/office/drawing/2010/main" w="25400">
                  <a:solidFill>
                    <a:srgbClr val="000000"/>
                  </a:solidFill>
                  <a:bevel/>
                </a14:hiddenLine>
              </a:ext>
            </a:extLst>
          </p:spPr>
          <p:txBody>
            <a:bodyPr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endParaRPr lang="zh-CN" altLang="zh-CN" b="1" i="1">
                <a:solidFill>
                  <a:srgbClr val="FFFFFF"/>
                </a:solidFill>
                <a:latin typeface="Calibri" panose="020F0502020204030204" pitchFamily="34" charset="0"/>
                <a:sym typeface="宋体" panose="02010600030101010101" pitchFamily="2" charset="-122"/>
              </a:endParaRPr>
            </a:p>
          </p:txBody>
        </p:sp>
        <p:sp>
          <p:nvSpPr>
            <p:cNvPr id="62" name="圆角矩形 2"/>
            <p:cNvSpPr>
              <a:spLocks noChangeArrowheads="1"/>
            </p:cNvSpPr>
            <p:nvPr/>
          </p:nvSpPr>
          <p:spPr bwMode="auto">
            <a:xfrm>
              <a:off x="4227160" y="2095891"/>
              <a:ext cx="3554413" cy="2130425"/>
            </a:xfrm>
            <a:custGeom>
              <a:avLst/>
              <a:gdLst>
                <a:gd name="T0" fmla="*/ 81568 w 4330040"/>
                <a:gd name="T1" fmla="*/ 756084 h 2373557"/>
                <a:gd name="T2" fmla="*/ 837652 w 4330040"/>
                <a:gd name="T3" fmla="*/ 0 h 2373557"/>
                <a:gd name="T4" fmla="*/ 3573956 w 4330040"/>
                <a:gd name="T5" fmla="*/ 0 h 2373557"/>
                <a:gd name="T6" fmla="*/ 4330040 w 4330040"/>
                <a:gd name="T7" fmla="*/ 756084 h 2373557"/>
                <a:gd name="T8" fmla="*/ 4330040 w 4330040"/>
                <a:gd name="T9" fmla="*/ 756084 h 2373557"/>
                <a:gd name="T10" fmla="*/ 3573956 w 4330040"/>
                <a:gd name="T11" fmla="*/ 1512168 h 2373557"/>
                <a:gd name="T12" fmla="*/ 837652 w 4330040"/>
                <a:gd name="T13" fmla="*/ 1512168 h 2373557"/>
                <a:gd name="T14" fmla="*/ 50625 w 4330040"/>
                <a:gd name="T15" fmla="*/ 2373557 h 2373557"/>
                <a:gd name="T16" fmla="*/ 81568 w 4330040"/>
                <a:gd name="T17" fmla="*/ 756084 h 23735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30040"/>
                <a:gd name="T28" fmla="*/ 0 h 2373557"/>
                <a:gd name="T29" fmla="*/ 4330040 w 4330040"/>
                <a:gd name="T30" fmla="*/ 2373557 h 23735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30040" h="2373557">
                  <a:moveTo>
                    <a:pt x="81568" y="756084"/>
                  </a:moveTo>
                  <a:cubicBezTo>
                    <a:pt x="212739" y="360491"/>
                    <a:pt x="420078" y="0"/>
                    <a:pt x="837652" y="0"/>
                  </a:cubicBezTo>
                  <a:lnTo>
                    <a:pt x="3573956" y="0"/>
                  </a:lnTo>
                  <a:cubicBezTo>
                    <a:pt x="3991530" y="0"/>
                    <a:pt x="4330040" y="338510"/>
                    <a:pt x="4330040" y="756084"/>
                  </a:cubicBezTo>
                  <a:lnTo>
                    <a:pt x="4330040" y="756084"/>
                  </a:lnTo>
                  <a:cubicBezTo>
                    <a:pt x="4330040" y="1173658"/>
                    <a:pt x="3991530" y="1512168"/>
                    <a:pt x="3573956" y="1512168"/>
                  </a:cubicBezTo>
                  <a:lnTo>
                    <a:pt x="837652" y="1512168"/>
                  </a:lnTo>
                  <a:cubicBezTo>
                    <a:pt x="295173" y="1484577"/>
                    <a:pt x="43635" y="2349942"/>
                    <a:pt x="50625" y="2373557"/>
                  </a:cubicBezTo>
                  <a:cubicBezTo>
                    <a:pt x="6410" y="2233910"/>
                    <a:pt x="-49603" y="1151677"/>
                    <a:pt x="81568" y="756084"/>
                  </a:cubicBezTo>
                  <a:close/>
                </a:path>
              </a:pathLst>
            </a:custGeom>
            <a:gradFill rotWithShape="1">
              <a:gsLst>
                <a:gs pos="0">
                  <a:srgbClr val="559A16"/>
                </a:gs>
                <a:gs pos="25000">
                  <a:srgbClr val="A9E020"/>
                </a:gs>
                <a:gs pos="48000">
                  <a:srgbClr val="66A818"/>
                </a:gs>
                <a:gs pos="75999">
                  <a:srgbClr val="A9E020"/>
                </a:gs>
                <a:gs pos="100000">
                  <a:srgbClr val="66A818"/>
                </a:gs>
              </a:gsLst>
              <a:lin ang="0" scaled="1"/>
            </a:gradFill>
            <a:ln>
              <a:noFill/>
            </a:ln>
            <a:extLst>
              <a:ext uri="{91240B29-F687-4F45-9708-019B960494DF}">
                <a14:hiddenLine xmlns:a14="http://schemas.microsoft.com/office/drawing/2010/main" w="25400">
                  <a:solidFill>
                    <a:srgbClr val="000000"/>
                  </a:solidFill>
                  <a:bevel/>
                </a14:hiddenLine>
              </a:ext>
            </a:extLst>
          </p:spPr>
          <p:txBody>
            <a:bodyPr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endParaRPr lang="zh-CN" altLang="zh-CN" b="1" i="1">
                <a:solidFill>
                  <a:srgbClr val="FFFFFF"/>
                </a:solidFill>
                <a:latin typeface="Calibri" panose="020F0502020204030204" pitchFamily="34" charset="0"/>
                <a:sym typeface="宋体" panose="02010600030101010101" pitchFamily="2" charset="-122"/>
              </a:endParaRPr>
            </a:p>
          </p:txBody>
        </p:sp>
        <p:sp>
          <p:nvSpPr>
            <p:cNvPr id="64" name="矩形 27"/>
            <p:cNvSpPr>
              <a:spLocks noChangeArrowheads="1"/>
            </p:cNvSpPr>
            <p:nvPr/>
          </p:nvSpPr>
          <p:spPr bwMode="auto">
            <a:xfrm>
              <a:off x="4273550" y="2100263"/>
              <a:ext cx="44450" cy="2881312"/>
            </a:xfrm>
            <a:prstGeom prst="rect">
              <a:avLst/>
            </a:prstGeom>
            <a:gradFill rotWithShape="1">
              <a:gsLst>
                <a:gs pos="0">
                  <a:srgbClr val="3F3F3F"/>
                </a:gs>
                <a:gs pos="53000">
                  <a:srgbClr val="3F3F3F"/>
                </a:gs>
                <a:gs pos="100000">
                  <a:srgbClr val="FFFFFF"/>
                </a:gs>
              </a:gsLst>
              <a:lin ang="16200000" scaled="1"/>
            </a:gradFill>
            <a:ln>
              <a:noFill/>
            </a:ln>
            <a:extLst>
              <a:ext uri="{91240B29-F687-4F45-9708-019B960494DF}">
                <a14:hiddenLine xmlns:a14="http://schemas.microsoft.com/office/drawing/2010/main" w="25400">
                  <a:solidFill>
                    <a:srgbClr val="000000"/>
                  </a:solidFill>
                  <a:bevel/>
                </a14:hiddenLine>
              </a:ext>
            </a:extLst>
          </p:spPr>
          <p:txBody>
            <a:bodyPr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endParaRPr lang="zh-CN" altLang="zh-CN" b="1" i="1">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68" name="TextBox 33"/>
            <p:cNvSpPr>
              <a:spLocks noChangeArrowheads="1"/>
            </p:cNvSpPr>
            <p:nvPr/>
          </p:nvSpPr>
          <p:spPr bwMode="auto">
            <a:xfrm>
              <a:off x="1271415" y="1890482"/>
              <a:ext cx="2717069" cy="126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20000"/>
                </a:lnSpc>
              </a:pPr>
              <a:r>
                <a:rPr lang="zh-CN" altLang="en-US" b="1" dirty="0">
                  <a:latin typeface="黑体" panose="02010609060101010101" pitchFamily="49" charset="-122"/>
                  <a:ea typeface="黑体" panose="02010609060101010101" pitchFamily="49" charset="-122"/>
                  <a:sym typeface="Arial" panose="020B0604020202020204" pitchFamily="34" charset="0"/>
                </a:rPr>
                <a:t>多种资源</a:t>
              </a:r>
              <a:endParaRPr lang="en-US" altLang="zh-CN" b="1" dirty="0">
                <a:latin typeface="黑体" panose="02010609060101010101" pitchFamily="49" charset="-122"/>
                <a:ea typeface="黑体" panose="02010609060101010101" pitchFamily="49" charset="-122"/>
                <a:sym typeface="Arial" panose="020B0604020202020204" pitchFamily="34" charset="0"/>
              </a:endParaRPr>
            </a:p>
            <a:p>
              <a:pPr algn="ctr">
                <a:lnSpc>
                  <a:spcPct val="120000"/>
                </a:lnSpc>
              </a:pPr>
              <a:r>
                <a:rPr lang="zh-CN" altLang="en-US" sz="2200" b="1" dirty="0">
                  <a:latin typeface="黑体" panose="02010609060101010101" pitchFamily="49" charset="-122"/>
                  <a:ea typeface="黑体" panose="02010609060101010101" pitchFamily="49" charset="-122"/>
                  <a:sym typeface="Arial" panose="020B0604020202020204" pitchFamily="34" charset="0"/>
                </a:rPr>
                <a:t>支撑</a:t>
              </a:r>
              <a:endParaRPr lang="zh-CN" altLang="en-US" sz="2200" b="1" dirty="0">
                <a:latin typeface="黑体" panose="02010609060101010101" pitchFamily="49" charset="-122"/>
                <a:ea typeface="黑体" panose="02010609060101010101" pitchFamily="49" charset="-122"/>
              </a:endParaRPr>
            </a:p>
          </p:txBody>
        </p:sp>
        <p:sp>
          <p:nvSpPr>
            <p:cNvPr id="72" name="TextBox 33"/>
            <p:cNvSpPr>
              <a:spLocks noChangeArrowheads="1"/>
            </p:cNvSpPr>
            <p:nvPr/>
          </p:nvSpPr>
          <p:spPr bwMode="auto">
            <a:xfrm>
              <a:off x="4645832" y="2205215"/>
              <a:ext cx="2717069" cy="126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20000"/>
                </a:lnSpc>
              </a:pPr>
              <a:r>
                <a:rPr lang="zh-CN" altLang="en-US" b="1" dirty="0">
                  <a:latin typeface="黑体" panose="02010609060101010101" pitchFamily="49" charset="-122"/>
                  <a:ea typeface="黑体" panose="02010609060101010101" pitchFamily="49" charset="-122"/>
                  <a:sym typeface="Arial" panose="020B0604020202020204" pitchFamily="34" charset="0"/>
                </a:rPr>
                <a:t>多种方式</a:t>
              </a:r>
              <a:r>
                <a:rPr lang="zh-CN" altLang="en-US" sz="2200" b="1" dirty="0">
                  <a:latin typeface="黑体" panose="02010609060101010101" pitchFamily="49" charset="-122"/>
                  <a:ea typeface="黑体" panose="02010609060101010101" pitchFamily="49" charset="-122"/>
                  <a:sym typeface="Arial" panose="020B0604020202020204" pitchFamily="34" charset="0"/>
                </a:rPr>
                <a:t>参与</a:t>
              </a:r>
              <a:endParaRPr lang="zh-CN" altLang="en-US" sz="2200" b="1" dirty="0">
                <a:latin typeface="黑体" panose="02010609060101010101" pitchFamily="49" charset="-122"/>
                <a:ea typeface="黑体" panose="02010609060101010101" pitchFamily="49" charset="-122"/>
              </a:endParaRPr>
            </a:p>
          </p:txBody>
        </p:sp>
      </p:grpSp>
      <p:pic>
        <p:nvPicPr>
          <p:cNvPr id="4" name="图片 3"/>
          <p:cNvPicPr>
            <a:picLocks noChangeAspect="1"/>
          </p:cNvPicPr>
          <p:nvPr/>
        </p:nvPicPr>
        <p:blipFill>
          <a:blip r:embed="rId5" cstate="print"/>
          <a:stretch>
            <a:fillRect/>
          </a:stretch>
        </p:blipFill>
        <p:spPr>
          <a:xfrm>
            <a:off x="1525832" y="4679385"/>
            <a:ext cx="707197" cy="129856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309255" y="6014389"/>
            <a:ext cx="9663545" cy="773761"/>
          </a:xfrm>
          <a:prstGeom prst="rect">
            <a:avLst/>
          </a:prstGeom>
          <a:solidFill>
            <a:srgbClr val="FFFFFF"/>
          </a:solidFill>
          <a:ln w="38100"/>
        </p:spPr>
        <p:style>
          <a:lnRef idx="1">
            <a:schemeClr val="accent1"/>
          </a:lnRef>
          <a:fillRef idx="3">
            <a:schemeClr val="accent1"/>
          </a:fillRef>
          <a:effectRef idx="2">
            <a:schemeClr val="accent1"/>
          </a:effectRef>
          <a:fontRef idx="minor">
            <a:schemeClr val="lt1"/>
          </a:fontRef>
        </p:style>
        <p:txBody>
          <a:bodyPr anchor="ctr"/>
          <a:lstStyle/>
          <a:p>
            <a:pPr>
              <a:defRPr/>
            </a:pPr>
            <a:r>
              <a:rPr lang="zh-CN" altLang="en-US" sz="2000" dirty="0">
                <a:solidFill>
                  <a:schemeClr val="tx1"/>
                </a:solidFill>
                <a:latin typeface="黑体" panose="02010609060101010101" pitchFamily="49" charset="-122"/>
                <a:ea typeface="黑体" panose="02010609060101010101" pitchFamily="49" charset="-122"/>
              </a:rPr>
              <a:t>设计意图：</a:t>
            </a:r>
            <a:endParaRPr lang="en-US" altLang="zh-CN" sz="2000" dirty="0">
              <a:solidFill>
                <a:schemeClr val="tx1"/>
              </a:solidFill>
              <a:latin typeface="黑体" panose="02010609060101010101" pitchFamily="49" charset="-122"/>
              <a:ea typeface="黑体" panose="02010609060101010101" pitchFamily="49" charset="-122"/>
            </a:endParaRPr>
          </a:p>
          <a:p>
            <a:pPr algn="just">
              <a:defRPr/>
            </a:pPr>
            <a:r>
              <a:rPr lang="zh-CN" altLang="en-US" sz="2000" dirty="0">
                <a:solidFill>
                  <a:schemeClr val="tx1"/>
                </a:solidFill>
                <a:latin typeface="黑体" panose="02010609060101010101" pitchFamily="49" charset="-122"/>
                <a:ea typeface="黑体" panose="02010609060101010101" pitchFamily="49" charset="-122"/>
              </a:rPr>
              <a:t>    了解中国共产党的初心和使命，揭示党员和人民群众的关系。</a:t>
            </a:r>
          </a:p>
        </p:txBody>
      </p:sp>
      <p:sp>
        <p:nvSpPr>
          <p:cNvPr id="9" name="文本框 9"/>
          <p:cNvSpPr/>
          <p:nvPr/>
        </p:nvSpPr>
        <p:spPr>
          <a:xfrm>
            <a:off x="265113" y="69850"/>
            <a:ext cx="3254375" cy="578882"/>
          </a:xfrm>
          <a:prstGeom prst="roundRect">
            <a:avLst/>
          </a:prstGeom>
        </p:spPr>
        <p:style>
          <a:lnRef idx="1">
            <a:schemeClr val="accent2"/>
          </a:lnRef>
          <a:fillRef idx="3">
            <a:schemeClr val="accent2"/>
          </a:fillRef>
          <a:effectRef idx="2">
            <a:schemeClr val="accent2"/>
          </a:effectRef>
          <a:fontRef idx="minor">
            <a:schemeClr val="lt1"/>
          </a:fontRef>
        </p:style>
        <p:txBody>
          <a:bodyPr>
            <a:spAutoFit/>
          </a:bodyPr>
          <a:lstStyle/>
          <a:p>
            <a:pPr>
              <a:buFont typeface="Arial" panose="020B0604020202020204" pitchFamily="34" charset="0"/>
              <a:buNone/>
            </a:pP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六</a:t>
            </a:r>
            <a:r>
              <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a:t>
            </a:r>
            <a:r>
              <a:rPr lang="zh-CN" altLang="en-US"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rPr>
              <a:t>教学过程</a:t>
            </a:r>
            <a:endParaRPr lang="zh-CN" sz="2800" b="1" noProof="1">
              <a:solidFill>
                <a:schemeClr val="bg1">
                  <a:lumMod val="95000"/>
                </a:schemeClr>
              </a:solidFill>
              <a:latin typeface="方正小标宋_GBK" panose="03000509000000000000" charset="-122"/>
              <a:ea typeface="方正小标宋_GBK" panose="03000509000000000000" charset="-122"/>
              <a:cs typeface="方正小标宋_GBK" panose="03000509000000000000" charset="-122"/>
              <a:sym typeface="微软雅黑" panose="020B0503020204020204" pitchFamily="34" charset="-122"/>
            </a:endParaRPr>
          </a:p>
        </p:txBody>
      </p:sp>
      <p:cxnSp>
        <p:nvCxnSpPr>
          <p:cNvPr id="14" name="直接箭头连接符 24"/>
          <p:cNvCxnSpPr/>
          <p:nvPr/>
        </p:nvCxnSpPr>
        <p:spPr>
          <a:xfrm flipV="1">
            <a:off x="5308720" y="1443047"/>
            <a:ext cx="267462" cy="6221"/>
          </a:xfrm>
          <a:prstGeom prst="straightConnector1">
            <a:avLst/>
          </a:prstGeom>
          <a:noFill/>
          <a:ln w="19050" cap="flat" cmpd="sng" algn="ctr">
            <a:solidFill>
              <a:srgbClr val="00B050"/>
            </a:solidFill>
            <a:prstDash val="solid"/>
            <a:tailEnd type="arrow"/>
          </a:ln>
          <a:effectLst/>
        </p:spPr>
      </p:cxnSp>
      <p:sp>
        <p:nvSpPr>
          <p:cNvPr id="15" name="TextBox 8"/>
          <p:cNvSpPr txBox="1"/>
          <p:nvPr/>
        </p:nvSpPr>
        <p:spPr>
          <a:xfrm>
            <a:off x="863347" y="733890"/>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p>
            <a:pPr algn="ctr">
              <a:lnSpc>
                <a:spcPts val="2135"/>
              </a:lnSpc>
            </a:pPr>
            <a:r>
              <a:rPr lang="zh-CN" altLang="en-US" sz="2000" b="1" kern="0" dirty="0">
                <a:solidFill>
                  <a:prstClr val="black"/>
                </a:solidFill>
                <a:latin typeface="黑体" panose="02010609060101010101" pitchFamily="49" charset="-122"/>
                <a:ea typeface="黑体" panose="02010609060101010101" pitchFamily="49" charset="-122"/>
              </a:rPr>
              <a:t>教学环节</a:t>
            </a:r>
          </a:p>
        </p:txBody>
      </p:sp>
      <p:cxnSp>
        <p:nvCxnSpPr>
          <p:cNvPr id="17" name="直接箭头连接符 24"/>
          <p:cNvCxnSpPr/>
          <p:nvPr/>
        </p:nvCxnSpPr>
        <p:spPr>
          <a:xfrm flipV="1">
            <a:off x="7834284" y="1468712"/>
            <a:ext cx="267462" cy="6221"/>
          </a:xfrm>
          <a:prstGeom prst="straightConnector1">
            <a:avLst/>
          </a:prstGeom>
          <a:noFill/>
          <a:ln w="19050" cap="flat" cmpd="sng" algn="ctr">
            <a:solidFill>
              <a:srgbClr val="00B050"/>
            </a:solidFill>
            <a:prstDash val="solid"/>
            <a:tailEnd type="arrow"/>
          </a:ln>
          <a:effectLst/>
        </p:spPr>
      </p:cxnSp>
      <p:sp>
        <p:nvSpPr>
          <p:cNvPr id="18" name="矩形 23"/>
          <p:cNvSpPr/>
          <p:nvPr/>
        </p:nvSpPr>
        <p:spPr>
          <a:xfrm>
            <a:off x="2892755" y="1239971"/>
            <a:ext cx="2326520"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rgbClr val="00B050"/>
                </a:solidFill>
                <a:latin typeface="黑体" panose="02010609060101010101" pitchFamily="49" charset="-122"/>
                <a:ea typeface="黑体" panose="02010609060101010101" pitchFamily="49" charset="-122"/>
              </a:rPr>
              <a:t>中国共产党的初心和使命是什么？</a:t>
            </a:r>
            <a:endParaRPr lang="zh-CN" altLang="en-US" b="1" kern="0" dirty="0">
              <a:solidFill>
                <a:srgbClr val="00B050"/>
              </a:solidFill>
              <a:latin typeface="黑体" panose="02010609060101010101" pitchFamily="49" charset="-122"/>
              <a:ea typeface="黑体" panose="02010609060101010101" pitchFamily="49" charset="-122"/>
            </a:endParaRPr>
          </a:p>
        </p:txBody>
      </p:sp>
      <p:sp>
        <p:nvSpPr>
          <p:cNvPr id="21" name="矩形 13"/>
          <p:cNvSpPr/>
          <p:nvPr/>
        </p:nvSpPr>
        <p:spPr bwMode="auto">
          <a:xfrm>
            <a:off x="3068957" y="733890"/>
            <a:ext cx="2050348" cy="361569"/>
          </a:xfrm>
          <a:prstGeom prst="rect">
            <a:avLst/>
          </a:prstGeom>
          <a:solidFill>
            <a:srgbClr val="FFC000"/>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eaLnBrk="1" hangingPunct="1">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说一说  知初心</a:t>
            </a:r>
          </a:p>
        </p:txBody>
      </p:sp>
      <p:sp>
        <p:nvSpPr>
          <p:cNvPr id="25" name="TextBox 8"/>
          <p:cNvSpPr txBox="1"/>
          <p:nvPr/>
        </p:nvSpPr>
        <p:spPr>
          <a:xfrm>
            <a:off x="863347" y="1190915"/>
            <a:ext cx="1587798" cy="361569"/>
          </a:xfrm>
          <a:prstGeom prst="rect">
            <a:avLst/>
          </a:prstGeom>
          <a:solidFill>
            <a:srgbClr val="FFFF00"/>
          </a:solidFill>
          <a:effectLst>
            <a:outerShdw blurRad="50800" dist="38100" dir="2700000" algn="tl" rotWithShape="0">
              <a:prstClr val="black">
                <a:alpha val="40000"/>
              </a:prstClr>
            </a:outerShdw>
          </a:effectLst>
        </p:spPr>
        <p:txBody>
          <a:bodyPr wrap="square" lIns="91376" tIns="45686" rIns="91376" bIns="45686" rtlCol="0">
            <a:spAutoFit/>
          </a:bodyPr>
          <a:lstStyle>
            <a:defPPr>
              <a:defRPr lang="zh-CN"/>
            </a:defPPr>
            <a:lvl1pPr algn="ctr">
              <a:lnSpc>
                <a:spcPts val="2135"/>
              </a:lnSpc>
              <a:defRPr sz="2000" b="1" kern="0">
                <a:solidFill>
                  <a:prstClr val="black"/>
                </a:solidFill>
                <a:latin typeface="黑体" panose="02010609060101010101" pitchFamily="49" charset="-122"/>
                <a:ea typeface="黑体" panose="02010609060101010101" pitchFamily="49" charset="-122"/>
              </a:defRPr>
            </a:lvl1pPr>
          </a:lstStyle>
          <a:p>
            <a:r>
              <a:rPr lang="zh-CN" altLang="en-US" dirty="0"/>
              <a:t>问题线索</a:t>
            </a:r>
          </a:p>
        </p:txBody>
      </p:sp>
      <p:sp>
        <p:nvSpPr>
          <p:cNvPr id="26" name="矩形 13"/>
          <p:cNvSpPr/>
          <p:nvPr/>
        </p:nvSpPr>
        <p:spPr bwMode="auto">
          <a:xfrm>
            <a:off x="5629460"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读一读  亮初心</a:t>
            </a:r>
          </a:p>
        </p:txBody>
      </p:sp>
      <p:sp>
        <p:nvSpPr>
          <p:cNvPr id="27" name="矩形 13"/>
          <p:cNvSpPr/>
          <p:nvPr/>
        </p:nvSpPr>
        <p:spPr bwMode="auto">
          <a:xfrm>
            <a:off x="8154795" y="733890"/>
            <a:ext cx="2050348" cy="361569"/>
          </a:xfrm>
          <a:prstGeom prst="rect">
            <a:avLst/>
          </a:prstGeom>
          <a:solidFill>
            <a:schemeClr val="bg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135"/>
              </a:lnSpc>
            </a:pPr>
            <a:r>
              <a:rPr lang="zh-CN" altLang="en-US" sz="2000" b="1" kern="0" dirty="0">
                <a:solidFill>
                  <a:schemeClr val="bg1"/>
                </a:solidFill>
                <a:latin typeface="微软雅黑" panose="020B0503020204020204" pitchFamily="34" charset="-122"/>
                <a:ea typeface="微软雅黑" panose="020B0503020204020204" pitchFamily="34" charset="-122"/>
              </a:rPr>
              <a:t>析一析  心连心</a:t>
            </a:r>
          </a:p>
        </p:txBody>
      </p:sp>
      <p:sp>
        <p:nvSpPr>
          <p:cNvPr id="28" name="矩形 23"/>
          <p:cNvSpPr/>
          <p:nvPr/>
        </p:nvSpPr>
        <p:spPr>
          <a:xfrm>
            <a:off x="5576182" y="122688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不同时期的党员如何践行初心？</a:t>
            </a:r>
            <a:endParaRPr lang="zh-CN" altLang="en-US" b="1" kern="0" dirty="0">
              <a:solidFill>
                <a:schemeClr val="bg2">
                  <a:lumMod val="75000"/>
                </a:schemeClr>
              </a:solidFill>
              <a:latin typeface="黑体" panose="02010609060101010101" pitchFamily="49" charset="-122"/>
              <a:ea typeface="黑体" panose="02010609060101010101" pitchFamily="49" charset="-122"/>
            </a:endParaRPr>
          </a:p>
        </p:txBody>
      </p:sp>
      <p:sp>
        <p:nvSpPr>
          <p:cNvPr id="29" name="矩形 23"/>
          <p:cNvSpPr/>
          <p:nvPr/>
        </p:nvSpPr>
        <p:spPr>
          <a:xfrm>
            <a:off x="8135986" y="1265636"/>
            <a:ext cx="2223862" cy="406151"/>
          </a:xfrm>
          <a:prstGeom prst="rect">
            <a:avLst/>
          </a:prstGeom>
          <a:noFill/>
          <a:ln w="25400" cap="flat" cmpd="sng" algn="ctr">
            <a:noFill/>
            <a:prstDash val="solid"/>
          </a:ln>
          <a:effectLst/>
        </p:spPr>
        <p:txBody>
          <a:bodyPr lIns="91376" tIns="45686" rIns="91376" bIns="45686" rtlCol="0" anchor="ctr"/>
          <a:lstStyle/>
          <a:p>
            <a:pPr algn="ctr">
              <a:lnSpc>
                <a:spcPts val="2135"/>
              </a:lnSpc>
            </a:pPr>
            <a:r>
              <a:rPr lang="zh-CN" altLang="en-US" sz="2000" b="1" kern="0" dirty="0">
                <a:solidFill>
                  <a:schemeClr val="bg2">
                    <a:lumMod val="75000"/>
                  </a:schemeClr>
                </a:solidFill>
                <a:latin typeface="黑体" panose="02010609060101010101" pitchFamily="49" charset="-122"/>
                <a:ea typeface="黑体" panose="02010609060101010101" pitchFamily="49" charset="-122"/>
              </a:rPr>
              <a:t>践行初心的结果怎样？</a:t>
            </a:r>
          </a:p>
        </p:txBody>
      </p:sp>
      <p:grpSp>
        <p:nvGrpSpPr>
          <p:cNvPr id="6" name="组合 5"/>
          <p:cNvGrpSpPr/>
          <p:nvPr/>
        </p:nvGrpSpPr>
        <p:grpSpPr>
          <a:xfrm>
            <a:off x="887012" y="1988857"/>
            <a:ext cx="1517169" cy="646331"/>
            <a:chOff x="887012" y="1988857"/>
            <a:chExt cx="1517169" cy="646331"/>
          </a:xfrm>
        </p:grpSpPr>
        <p:pic>
          <p:nvPicPr>
            <p:cNvPr id="30" name="图片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06670">
              <a:off x="887012" y="2028019"/>
              <a:ext cx="1517169" cy="58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rot="20593060">
              <a:off x="1089001" y="1988857"/>
              <a:ext cx="1113190" cy="646331"/>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视频资料</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信息提取</a:t>
              </a:r>
            </a:p>
          </p:txBody>
        </p:sp>
      </p:grpSp>
      <p:pic>
        <p:nvPicPr>
          <p:cNvPr id="7" name="图片 6" descr="雪地上的风景&#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6583" y="2004815"/>
            <a:ext cx="6342244" cy="3825805"/>
          </a:xfrm>
          <a:prstGeom prst="rect">
            <a:avLst/>
          </a:prstGeom>
        </p:spPr>
      </p:pic>
    </p:spTree>
  </p:cSld>
  <p:clrMapOvr>
    <a:masterClrMapping/>
  </p:clrMapOvr>
</p:sld>
</file>

<file path=ppt/theme/theme1.xml><?xml version="1.0" encoding="utf-8"?>
<a:theme xmlns:a="http://schemas.openxmlformats.org/drawingml/2006/main" name="Office 主题">
  <a:themeElements>
    <a:clrScheme name="蓝色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2454</Words>
  <Application>Microsoft Office PowerPoint</Application>
  <PresentationFormat>宽屏</PresentationFormat>
  <Paragraphs>323</Paragraphs>
  <Slides>25</Slides>
  <Notes>25</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25</vt:i4>
      </vt:variant>
    </vt:vector>
  </HeadingPairs>
  <TitlesOfParts>
    <vt:vector size="35" baseType="lpstr">
      <vt:lpstr>方正小标宋_GBK</vt:lpstr>
      <vt:lpstr>黑体</vt:lpstr>
      <vt:lpstr>微软雅黑</vt:lpstr>
      <vt:lpstr>Agency FB</vt:lpstr>
      <vt:lpstr>Arial</vt:lpstr>
      <vt:lpstr>Calibri</vt:lpstr>
      <vt:lpstr>Calibri Light</vt:lpstr>
      <vt:lpstr>Verdana</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Nee</dc:creator>
  <cp:lastModifiedBy>李杏芳</cp:lastModifiedBy>
  <cp:revision>506</cp:revision>
  <dcterms:created xsi:type="dcterms:W3CDTF">2013-10-25T14:41:00Z</dcterms:created>
  <dcterms:modified xsi:type="dcterms:W3CDTF">2024-01-31T04:38:24Z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2052-11.1.0.10228</vt:lpwstr>
  </property>
</Properties>
</file>