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2" r:id="rId2"/>
    <p:sldMasterId id="2147483654" r:id="rId3"/>
    <p:sldMasterId id="2147483656" r:id="rId4"/>
  </p:sldMasterIdLst>
  <p:notesMasterIdLst>
    <p:notesMasterId r:id="rId36"/>
  </p:notesMasterIdLst>
  <p:sldIdLst>
    <p:sldId id="259" r:id="rId5"/>
    <p:sldId id="391" r:id="rId6"/>
    <p:sldId id="265" r:id="rId7"/>
    <p:sldId id="392" r:id="rId8"/>
    <p:sldId id="372" r:id="rId9"/>
    <p:sldId id="393" r:id="rId10"/>
    <p:sldId id="394" r:id="rId11"/>
    <p:sldId id="370" r:id="rId12"/>
    <p:sldId id="371" r:id="rId13"/>
    <p:sldId id="429" r:id="rId14"/>
    <p:sldId id="432" r:id="rId15"/>
    <p:sldId id="376" r:id="rId16"/>
    <p:sldId id="378" r:id="rId17"/>
    <p:sldId id="380" r:id="rId18"/>
    <p:sldId id="396" r:id="rId19"/>
    <p:sldId id="397" r:id="rId20"/>
    <p:sldId id="398" r:id="rId21"/>
    <p:sldId id="307" r:id="rId22"/>
    <p:sldId id="399" r:id="rId23"/>
    <p:sldId id="400" r:id="rId24"/>
    <p:sldId id="401" r:id="rId25"/>
    <p:sldId id="403" r:id="rId26"/>
    <p:sldId id="404" r:id="rId27"/>
    <p:sldId id="405" r:id="rId28"/>
    <p:sldId id="406" r:id="rId29"/>
    <p:sldId id="433" r:id="rId30"/>
    <p:sldId id="407" r:id="rId31"/>
    <p:sldId id="408" r:id="rId32"/>
    <p:sldId id="409" r:id="rId33"/>
    <p:sldId id="430" r:id="rId34"/>
    <p:sldId id="367" r:id="rId35"/>
  </p:sldIdLst>
  <p:sldSz cx="12192000" cy="6858000"/>
  <p:notesSz cx="6858000" cy="9144000"/>
  <p:embeddedFontLst>
    <p:embeddedFont>
      <p:font typeface="Calibri" pitchFamily="34" charset="0"/>
      <p:regular r:id="rId37"/>
      <p:bold r:id="rId38"/>
      <p:italic r:id="rId39"/>
      <p:boldItalic r:id="rId40"/>
    </p:embeddedFont>
    <p:embeddedFont>
      <p:font typeface="黑体" pitchFamily="49" charset="-122"/>
      <p:regular r:id="rId41"/>
    </p:embeddedFont>
    <p:embeddedFont>
      <p:font typeface="微软雅黑" pitchFamily="34" charset="-122"/>
      <p:regular r:id="rId42"/>
      <p:bold r:id="rId43"/>
    </p:embeddedFont>
    <p:embeddedFont>
      <p:font typeface="楷体" pitchFamily="49" charset="-122"/>
      <p:regular r:id="rId44"/>
    </p:embeddedFont>
    <p:embeddedFont>
      <p:font typeface="Impact" pitchFamily="34" charset="0"/>
      <p:regular r:id="rId45"/>
    </p:embeddedFont>
    <p:embeddedFont>
      <p:font typeface="Helvetica" charset="0"/>
      <p:regular r:id="rId46"/>
      <p:bold r:id="rId47"/>
      <p:italic r:id="rId48"/>
      <p:boldItalic r:id="rId49"/>
    </p:embeddedFont>
    <p:embeddedFont>
      <p:font typeface="华文行楷" pitchFamily="2" charset="-122"/>
      <p:regular r:id="rId50"/>
    </p:embeddedFont>
  </p:embeddedFontLst>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9">
          <p15:clr>
            <a:srgbClr val="A4A3A4"/>
          </p15:clr>
        </p15:guide>
        <p15:guide id="2" pos="3862">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李东生" initials="李东生" lastIdx="1" clrIdx="0"/>
  <p:cmAuthor id="1" name="admin" initials="a" lastIdx="0" clrIdx="0"/>
  <p:cmAuthor id="8" name="宋洁然" initials="宋" lastIdx="0" clrIdx="1"/>
  <p:cmAuthor id="2" name="作者" initials="A" lastIdx="0" clrIdx="1"/>
  <p:cmAuthor id="9" name="ming qiu" initials="m" lastIdx="0" clrIdx="1"/>
  <p:cmAuthor id="3" name="Administrator" initials="A" lastIdx="2" clrIdx="2"/>
  <p:cmAuthor id="5" name="阮 幸云" initials="阮" lastIdx="0" clrIdx="0"/>
  <p:cmAuthor id="6" name="lenovo" initials="l" lastIdx="0"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00"/>
    <p:restoredTop sz="70045" autoAdjust="0"/>
  </p:normalViewPr>
  <p:slideViewPr>
    <p:cSldViewPr>
      <p:cViewPr varScale="1">
        <p:scale>
          <a:sx n="61" d="100"/>
          <a:sy n="61" d="100"/>
        </p:scale>
        <p:origin x="-1608" y="-84"/>
      </p:cViewPr>
      <p:guideLst>
        <p:guide orient="horz" pos="2169"/>
        <p:guide pos="3862"/>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5.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tags" Target="tags/tag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2021/9/8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800" dirty="0" smtClean="0">
                <a:effectLst/>
                <a:ea typeface="宋体" panose="02010600030101010101" pitchFamily="2" charset="-122"/>
                <a:cs typeface="Times New Roman" panose="02020603050405020304" pitchFamily="18" charset="0"/>
              </a:rPr>
              <a:t>。</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1</a:t>
            </a:fld>
            <a:endParaRPr lang="zh-CN" altLang="en-US"/>
          </a:p>
        </p:txBody>
      </p:sp>
    </p:spTree>
    <p:extLst>
      <p:ext uri="{BB962C8B-B14F-4D97-AF65-F5344CB8AC3E}">
        <p14:creationId xmlns:p14="http://schemas.microsoft.com/office/powerpoint/2010/main" xmlns="" val="649013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10</a:t>
            </a:fld>
            <a:endParaRPr lang="zh-CN" altLang="en-US"/>
          </a:p>
        </p:txBody>
      </p:sp>
    </p:spTree>
    <p:extLst>
      <p:ext uri="{BB962C8B-B14F-4D97-AF65-F5344CB8AC3E}">
        <p14:creationId xmlns:p14="http://schemas.microsoft.com/office/powerpoint/2010/main" xmlns="" val="941887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11</a:t>
            </a:fld>
            <a:endParaRPr lang="zh-CN" altLang="en-US"/>
          </a:p>
        </p:txBody>
      </p:sp>
    </p:spTree>
    <p:extLst>
      <p:ext uri="{BB962C8B-B14F-4D97-AF65-F5344CB8AC3E}">
        <p14:creationId xmlns:p14="http://schemas.microsoft.com/office/powerpoint/2010/main" xmlns="" val="2727371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12</a:t>
            </a:fld>
            <a:endParaRPr lang="zh-CN" altLang="en-US"/>
          </a:p>
        </p:txBody>
      </p:sp>
    </p:spTree>
    <p:extLst>
      <p:ext uri="{BB962C8B-B14F-4D97-AF65-F5344CB8AC3E}">
        <p14:creationId xmlns:p14="http://schemas.microsoft.com/office/powerpoint/2010/main" xmlns="" val="4215692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266700">
              <a:lnSpc>
                <a:spcPts val="1100"/>
              </a:lnSpc>
              <a:spcAft>
                <a:spcPts val="1000"/>
              </a:spcAft>
            </a:pP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13</a:t>
            </a:fld>
            <a:endParaRPr lang="zh-CN" altLang="en-US"/>
          </a:p>
        </p:txBody>
      </p:sp>
    </p:spTree>
    <p:extLst>
      <p:ext uri="{BB962C8B-B14F-4D97-AF65-F5344CB8AC3E}">
        <p14:creationId xmlns:p14="http://schemas.microsoft.com/office/powerpoint/2010/main" xmlns="" val="181948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14</a:t>
            </a:fld>
            <a:endParaRPr lang="zh-CN" altLang="en-US"/>
          </a:p>
        </p:txBody>
      </p:sp>
    </p:spTree>
    <p:extLst>
      <p:ext uri="{BB962C8B-B14F-4D97-AF65-F5344CB8AC3E}">
        <p14:creationId xmlns:p14="http://schemas.microsoft.com/office/powerpoint/2010/main" xmlns="" val="1508277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15</a:t>
            </a:fld>
            <a:endParaRPr lang="zh-CN" altLang="en-US"/>
          </a:p>
        </p:txBody>
      </p:sp>
    </p:spTree>
    <p:extLst>
      <p:ext uri="{BB962C8B-B14F-4D97-AF65-F5344CB8AC3E}">
        <p14:creationId xmlns:p14="http://schemas.microsoft.com/office/powerpoint/2010/main" xmlns="" val="2160609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16</a:t>
            </a:fld>
            <a:endParaRPr lang="zh-CN" altLang="en-US"/>
          </a:p>
        </p:txBody>
      </p:sp>
    </p:spTree>
    <p:extLst>
      <p:ext uri="{BB962C8B-B14F-4D97-AF65-F5344CB8AC3E}">
        <p14:creationId xmlns:p14="http://schemas.microsoft.com/office/powerpoint/2010/main" xmlns="" val="3399892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266700">
              <a:lnSpc>
                <a:spcPts val="1100"/>
              </a:lnSpc>
              <a:spcAft>
                <a:spcPts val="1000"/>
              </a:spcAft>
            </a:pP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17</a:t>
            </a:fld>
            <a:endParaRPr lang="zh-CN" altLang="en-US"/>
          </a:p>
        </p:txBody>
      </p:sp>
    </p:spTree>
    <p:extLst>
      <p:ext uri="{BB962C8B-B14F-4D97-AF65-F5344CB8AC3E}">
        <p14:creationId xmlns:p14="http://schemas.microsoft.com/office/powerpoint/2010/main" xmlns="" val="1372384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18</a:t>
            </a:fld>
            <a:endParaRPr lang="zh-CN" altLang="en-US"/>
          </a:p>
        </p:txBody>
      </p:sp>
    </p:spTree>
    <p:extLst>
      <p:ext uri="{BB962C8B-B14F-4D97-AF65-F5344CB8AC3E}">
        <p14:creationId xmlns:p14="http://schemas.microsoft.com/office/powerpoint/2010/main" xmlns="" val="2197247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19</a:t>
            </a:fld>
            <a:endParaRPr lang="zh-CN" altLang="en-US"/>
          </a:p>
        </p:txBody>
      </p:sp>
    </p:spTree>
    <p:extLst>
      <p:ext uri="{BB962C8B-B14F-4D97-AF65-F5344CB8AC3E}">
        <p14:creationId xmlns:p14="http://schemas.microsoft.com/office/powerpoint/2010/main" xmlns="" val="1486682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2</a:t>
            </a:fld>
            <a:endParaRPr lang="zh-CN" altLang="en-US"/>
          </a:p>
        </p:txBody>
      </p:sp>
    </p:spTree>
    <p:extLst>
      <p:ext uri="{BB962C8B-B14F-4D97-AF65-F5344CB8AC3E}">
        <p14:creationId xmlns:p14="http://schemas.microsoft.com/office/powerpoint/2010/main" xmlns="" val="4284497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20</a:t>
            </a:fld>
            <a:endParaRPr lang="zh-CN" altLang="en-US"/>
          </a:p>
        </p:txBody>
      </p:sp>
    </p:spTree>
    <p:extLst>
      <p:ext uri="{BB962C8B-B14F-4D97-AF65-F5344CB8AC3E}">
        <p14:creationId xmlns:p14="http://schemas.microsoft.com/office/powerpoint/2010/main" xmlns="" val="3174180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21</a:t>
            </a:fld>
            <a:endParaRPr lang="zh-CN" altLang="en-US"/>
          </a:p>
        </p:txBody>
      </p:sp>
    </p:spTree>
    <p:extLst>
      <p:ext uri="{BB962C8B-B14F-4D97-AF65-F5344CB8AC3E}">
        <p14:creationId xmlns:p14="http://schemas.microsoft.com/office/powerpoint/2010/main" xmlns="" val="3527298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22</a:t>
            </a:fld>
            <a:endParaRPr lang="zh-CN" altLang="en-US"/>
          </a:p>
        </p:txBody>
      </p:sp>
    </p:spTree>
    <p:extLst>
      <p:ext uri="{BB962C8B-B14F-4D97-AF65-F5344CB8AC3E}">
        <p14:creationId xmlns:p14="http://schemas.microsoft.com/office/powerpoint/2010/main" xmlns="" val="4031547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23</a:t>
            </a:fld>
            <a:endParaRPr lang="zh-CN" altLang="en-US"/>
          </a:p>
        </p:txBody>
      </p:sp>
    </p:spTree>
    <p:extLst>
      <p:ext uri="{BB962C8B-B14F-4D97-AF65-F5344CB8AC3E}">
        <p14:creationId xmlns:p14="http://schemas.microsoft.com/office/powerpoint/2010/main" xmlns="" val="2964191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24</a:t>
            </a:fld>
            <a:endParaRPr lang="zh-CN" altLang="en-US"/>
          </a:p>
        </p:txBody>
      </p:sp>
    </p:spTree>
    <p:extLst>
      <p:ext uri="{BB962C8B-B14F-4D97-AF65-F5344CB8AC3E}">
        <p14:creationId xmlns:p14="http://schemas.microsoft.com/office/powerpoint/2010/main" xmlns="" val="19512490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25</a:t>
            </a:fld>
            <a:endParaRPr lang="zh-CN" altLang="en-US"/>
          </a:p>
        </p:txBody>
      </p:sp>
    </p:spTree>
    <p:extLst>
      <p:ext uri="{BB962C8B-B14F-4D97-AF65-F5344CB8AC3E}">
        <p14:creationId xmlns:p14="http://schemas.microsoft.com/office/powerpoint/2010/main" xmlns="" val="24727777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26</a:t>
            </a:fld>
            <a:endParaRPr lang="zh-CN" altLang="en-US"/>
          </a:p>
        </p:txBody>
      </p:sp>
    </p:spTree>
    <p:extLst>
      <p:ext uri="{BB962C8B-B14F-4D97-AF65-F5344CB8AC3E}">
        <p14:creationId xmlns:p14="http://schemas.microsoft.com/office/powerpoint/2010/main" xmlns="" val="263458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27</a:t>
            </a:fld>
            <a:endParaRPr lang="zh-CN" altLang="en-US"/>
          </a:p>
        </p:txBody>
      </p:sp>
    </p:spTree>
    <p:extLst>
      <p:ext uri="{BB962C8B-B14F-4D97-AF65-F5344CB8AC3E}">
        <p14:creationId xmlns:p14="http://schemas.microsoft.com/office/powerpoint/2010/main" xmlns="" val="1680210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28</a:t>
            </a:fld>
            <a:endParaRPr lang="zh-CN" altLang="en-US"/>
          </a:p>
        </p:txBody>
      </p:sp>
    </p:spTree>
    <p:extLst>
      <p:ext uri="{BB962C8B-B14F-4D97-AF65-F5344CB8AC3E}">
        <p14:creationId xmlns:p14="http://schemas.microsoft.com/office/powerpoint/2010/main" xmlns="" val="3342065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29</a:t>
            </a:fld>
            <a:endParaRPr lang="zh-CN" altLang="en-US"/>
          </a:p>
        </p:txBody>
      </p:sp>
    </p:spTree>
    <p:extLst>
      <p:ext uri="{BB962C8B-B14F-4D97-AF65-F5344CB8AC3E}">
        <p14:creationId xmlns:p14="http://schemas.microsoft.com/office/powerpoint/2010/main" xmlns="" val="1602788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3</a:t>
            </a:fld>
            <a:endParaRPr lang="zh-CN" altLang="en-US"/>
          </a:p>
        </p:txBody>
      </p:sp>
    </p:spTree>
    <p:extLst>
      <p:ext uri="{BB962C8B-B14F-4D97-AF65-F5344CB8AC3E}">
        <p14:creationId xmlns:p14="http://schemas.microsoft.com/office/powerpoint/2010/main" xmlns="" val="30882867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30</a:t>
            </a:fld>
            <a:endParaRPr lang="zh-CN" altLang="en-US"/>
          </a:p>
        </p:txBody>
      </p:sp>
    </p:spTree>
    <p:extLst>
      <p:ext uri="{BB962C8B-B14F-4D97-AF65-F5344CB8AC3E}">
        <p14:creationId xmlns:p14="http://schemas.microsoft.com/office/powerpoint/2010/main" xmlns="" val="30470025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31</a:t>
            </a:fld>
            <a:endParaRPr lang="zh-CN" altLang="en-US"/>
          </a:p>
        </p:txBody>
      </p:sp>
    </p:spTree>
    <p:extLst>
      <p:ext uri="{BB962C8B-B14F-4D97-AF65-F5344CB8AC3E}">
        <p14:creationId xmlns:p14="http://schemas.microsoft.com/office/powerpoint/2010/main" xmlns="" val="524536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4</a:t>
            </a:fld>
            <a:endParaRPr lang="zh-CN" altLang="en-US"/>
          </a:p>
        </p:txBody>
      </p:sp>
    </p:spTree>
    <p:extLst>
      <p:ext uri="{BB962C8B-B14F-4D97-AF65-F5344CB8AC3E}">
        <p14:creationId xmlns:p14="http://schemas.microsoft.com/office/powerpoint/2010/main" xmlns="" val="3175925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5</a:t>
            </a:fld>
            <a:endParaRPr lang="zh-CN" altLang="en-US"/>
          </a:p>
        </p:txBody>
      </p:sp>
    </p:spTree>
    <p:extLst>
      <p:ext uri="{BB962C8B-B14F-4D97-AF65-F5344CB8AC3E}">
        <p14:creationId xmlns:p14="http://schemas.microsoft.com/office/powerpoint/2010/main" xmlns="" val="3001428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6</a:t>
            </a:fld>
            <a:endParaRPr lang="zh-CN" altLang="en-US"/>
          </a:p>
        </p:txBody>
      </p:sp>
    </p:spTree>
    <p:extLst>
      <p:ext uri="{BB962C8B-B14F-4D97-AF65-F5344CB8AC3E}">
        <p14:creationId xmlns:p14="http://schemas.microsoft.com/office/powerpoint/2010/main" xmlns="" val="3079752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7</a:t>
            </a:fld>
            <a:endParaRPr lang="zh-CN" altLang="en-US"/>
          </a:p>
        </p:txBody>
      </p:sp>
    </p:spTree>
    <p:extLst>
      <p:ext uri="{BB962C8B-B14F-4D97-AF65-F5344CB8AC3E}">
        <p14:creationId xmlns:p14="http://schemas.microsoft.com/office/powerpoint/2010/main" xmlns="" val="2670791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8</a:t>
            </a:fld>
            <a:endParaRPr lang="zh-CN" altLang="en-US"/>
          </a:p>
        </p:txBody>
      </p:sp>
    </p:spTree>
    <p:extLst>
      <p:ext uri="{BB962C8B-B14F-4D97-AF65-F5344CB8AC3E}">
        <p14:creationId xmlns:p14="http://schemas.microsoft.com/office/powerpoint/2010/main" xmlns="" val="4072296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lvl="0" indent="-342900">
              <a:lnSpc>
                <a:spcPts val="1100"/>
              </a:lnSpc>
              <a:spcAft>
                <a:spcPts val="1000"/>
              </a:spcAft>
              <a:buFont typeface="+mj-ea"/>
              <a:buNone/>
            </a:pP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9</a:t>
            </a:fld>
            <a:endParaRPr lang="zh-CN" altLang="en-US"/>
          </a:p>
        </p:txBody>
      </p:sp>
    </p:spTree>
    <p:extLst>
      <p:ext uri="{BB962C8B-B14F-4D97-AF65-F5344CB8AC3E}">
        <p14:creationId xmlns:p14="http://schemas.microsoft.com/office/powerpoint/2010/main" xmlns="" val="2078351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a:t>Title</a:t>
            </a:r>
          </a:p>
        </p:txBody>
      </p:sp>
      <p:sp>
        <p:nvSpPr>
          <p:cNvPr id="3" name="Text 2"/>
          <p:cNvSpPr>
            <a:spLocks noGrp="1"/>
          </p:cNvSpPr>
          <p:nvPr>
            <p:ph type="body" idx="1" hasCustomPrompt="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C16525B2-4347-4F72-BAF7-76B19438D329}" type="datetimeFigureOut">
              <a:rPr lang="en-US" smtClean="0"/>
              <a:pPr/>
              <a:t>9/8/2021</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一">
    <p:bg>
      <p:bgPr>
        <a:solidFill>
          <a:srgbClr val="FFFFF5"/>
        </a:solidFill>
        <a:effectLst/>
      </p:bgPr>
    </p:bg>
    <p:spTree>
      <p:nvGrpSpPr>
        <p:cNvPr id="1" name=""/>
        <p:cNvGrpSpPr/>
        <p:nvPr/>
      </p:nvGrpSpPr>
      <p:grpSpPr>
        <a:xfrm>
          <a:off x="0" y="0"/>
          <a:ext cx="0" cy="0"/>
          <a:chOff x="0" y="0"/>
          <a:chExt cx="0" cy="0"/>
        </a:xfrm>
      </p:grpSpPr>
      <p:sp>
        <p:nvSpPr>
          <p:cNvPr id="8" name="TextBox 2"/>
          <p:cNvSpPr txBox="1">
            <a:spLocks noChangeArrowheads="1"/>
          </p:cNvSpPr>
          <p:nvPr userDrawn="1"/>
        </p:nvSpPr>
        <p:spPr bwMode="auto">
          <a:xfrm>
            <a:off x="263352" y="116632"/>
            <a:ext cx="6585585" cy="307775"/>
          </a:xfrm>
          <a:prstGeom prst="rect">
            <a:avLst/>
          </a:prstGeom>
          <a:noFill/>
          <a:ln>
            <a:noFill/>
          </a:ln>
        </p:spPr>
        <p:txBody>
          <a:bodyPr wrap="square" lIns="91436" tIns="45719" rIns="91436" bIns="45719" anchor="ctr">
            <a:spAutoFit/>
          </a:bodyPr>
          <a:lstStyle>
            <a:lvl1pPr marL="285750" indent="-285750" defTabSz="18288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1pPr>
            <a:lvl2pPr defTabSz="18288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2pPr>
            <a:lvl3pPr defTabSz="18288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3pPr>
            <a:lvl4pPr defTabSz="18288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4pPr>
            <a:lvl5pPr defTabSz="18288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5pPr>
            <a:lvl6pPr marL="1370330" indent="916305" defTabSz="18288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6pPr>
            <a:lvl7pPr marL="1827530" indent="916305" defTabSz="18288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7pPr>
            <a:lvl8pPr marL="2284730" indent="916305" defTabSz="18288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8pPr>
            <a:lvl9pPr marL="2741930" indent="916305" defTabSz="18288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9pPr>
          </a:lstStyle>
          <a:p>
            <a:pPr marL="0" indent="0" eaLnBrk="1" hangingPunct="1"/>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一、</a:t>
            </a: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推进社会治理现代化</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9" name="直接箭头连接符 79"/>
          <p:cNvCxnSpPr/>
          <p:nvPr userDrawn="1"/>
        </p:nvCxnSpPr>
        <p:spPr bwMode="auto">
          <a:xfrm>
            <a:off x="2498725" y="260648"/>
            <a:ext cx="9358313" cy="0"/>
          </a:xfrm>
          <a:prstGeom prst="straightConnector1">
            <a:avLst/>
          </a:prstGeom>
          <a:ln w="635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340360" y="6597650"/>
            <a:ext cx="7507069" cy="0"/>
          </a:xfrm>
          <a:prstGeom prst="line">
            <a:avLst/>
          </a:prstGeom>
          <a:ln>
            <a:solidFill>
              <a:srgbClr val="C00000">
                <a:alpha val="70000"/>
              </a:srgb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userDrawn="1"/>
        </p:nvGrpSpPr>
        <p:grpSpPr>
          <a:xfrm>
            <a:off x="7872829" y="6439263"/>
            <a:ext cx="4176713" cy="307777"/>
            <a:chOff x="7680325" y="6455305"/>
            <a:chExt cx="4176713" cy="307777"/>
          </a:xfrm>
        </p:grpSpPr>
        <p:sp>
          <p:nvSpPr>
            <p:cNvPr id="15" name="文本框 14"/>
            <p:cNvSpPr txBox="1">
              <a:spLocks noChangeArrowheads="1"/>
            </p:cNvSpPr>
            <p:nvPr userDrawn="1"/>
          </p:nvSpPr>
          <p:spPr bwMode="auto">
            <a:xfrm>
              <a:off x="7680325" y="6483350"/>
              <a:ext cx="3108325" cy="277813"/>
            </a:xfrm>
            <a:prstGeom prst="rect">
              <a:avLst/>
            </a:prstGeom>
            <a:noFill/>
            <a:ln>
              <a:noFill/>
            </a:ln>
          </p:spPr>
          <p:txBody>
            <a:bodyPr wrap="none">
              <a:spAutoFit/>
            </a:bodyPr>
            <a:lstStyle>
              <a:lvl1pPr>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1pPr>
              <a:lvl2pPr marL="742950" indent="-28575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2pPr>
              <a:lvl3pPr marL="11430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3pPr>
              <a:lvl4pPr marL="16002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4pPr>
              <a:lvl5pPr marL="20574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9pPr>
            </a:lstStyle>
            <a:p>
              <a:pPr eaLnBrk="1" hangingPunct="1">
                <a:defRPr/>
              </a:pPr>
              <a:r>
                <a:rPr lang="zh-CN" altLang="en-US" sz="1200" b="1" dirty="0">
                  <a:solidFill>
                    <a:srgbClr val="7F7F7F"/>
                  </a:solidFill>
                  <a:latin typeface="微软雅黑" panose="020B0503020204020204" pitchFamily="34" charset="-122"/>
                  <a:ea typeface="微软雅黑" panose="020B0503020204020204" pitchFamily="34" charset="-122"/>
                </a:rPr>
                <a:t>习近平新时代中国特色社会主义思想三十讲</a:t>
              </a:r>
              <a:endParaRPr lang="zh-CN" altLang="en-US" sz="1200" b="1" dirty="0">
                <a:solidFill>
                  <a:srgbClr val="7F7F7F"/>
                </a:solidFill>
                <a:latin typeface="华文行楷" panose="02010800040101010101" pitchFamily="2" charset="-122"/>
                <a:ea typeface="华文行楷" panose="02010800040101010101" pitchFamily="2" charset="-122"/>
              </a:endParaRPr>
            </a:p>
          </p:txBody>
        </p:sp>
        <p:sp>
          <p:nvSpPr>
            <p:cNvPr id="16" name="矩形 15"/>
            <p:cNvSpPr>
              <a:spLocks noChangeArrowheads="1"/>
            </p:cNvSpPr>
            <p:nvPr userDrawn="1"/>
          </p:nvSpPr>
          <p:spPr bwMode="auto">
            <a:xfrm>
              <a:off x="10633075" y="6455305"/>
              <a:ext cx="1223963" cy="307777"/>
            </a:xfrm>
            <a:prstGeom prst="rect">
              <a:avLst/>
            </a:prstGeom>
            <a:noFill/>
            <a:ln>
              <a:noFill/>
            </a:ln>
          </p:spPr>
          <p:txBody>
            <a:bodyPr anchor="ctr">
              <a:spAutoFit/>
            </a:bodyPr>
            <a:lstStyle>
              <a:lvl1pPr>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1pPr>
              <a:lvl2pPr marL="742950" indent="-28575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2pPr>
              <a:lvl3pPr marL="11430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3pPr>
              <a:lvl4pPr marL="16002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4pPr>
              <a:lvl5pPr marL="20574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9pPr>
            </a:lstStyle>
            <a:p>
              <a:pPr algn="ctr" eaLnBrk="1" hangingPunct="1">
                <a:defRPr/>
              </a:pPr>
              <a:r>
                <a:rPr lang="zh-CN" altLang="en-US" sz="1400" dirty="0">
                  <a:solidFill>
                    <a:srgbClr val="C00000"/>
                  </a:solidFill>
                  <a:latin typeface="华文行楷" panose="02010800040101010101" pitchFamily="2" charset="-122"/>
                  <a:ea typeface="华文行楷" panose="02010800040101010101" pitchFamily="2" charset="-122"/>
                </a:rPr>
                <a:t>第二十一讲</a:t>
              </a:r>
              <a:endParaRPr lang="zh-CN" altLang="en-US" sz="1400" dirty="0">
                <a:solidFill>
                  <a:srgbClr val="C00000"/>
                </a:solidFill>
              </a:endParaRPr>
            </a:p>
          </p:txBody>
        </p:sp>
      </p:gr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a:t>Title</a:t>
            </a:r>
          </a:p>
        </p:txBody>
      </p:sp>
      <p:sp>
        <p:nvSpPr>
          <p:cNvPr id="3" name="Text 2"/>
          <p:cNvSpPr>
            <a:spLocks noGrp="1"/>
          </p:cNvSpPr>
          <p:nvPr>
            <p:ph type="body" idx="1" hasCustomPrompt="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C16525B2-4347-4F72-BAF7-76B19438D329}" type="datetimeFigureOut">
              <a:rPr lang="en-US" smtClean="0"/>
              <a:pPr/>
              <a:t>9/8/2021</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a:t>Title</a:t>
            </a:r>
          </a:p>
        </p:txBody>
      </p:sp>
      <p:sp>
        <p:nvSpPr>
          <p:cNvPr id="3" name="Text 2"/>
          <p:cNvSpPr>
            <a:spLocks noGrp="1"/>
          </p:cNvSpPr>
          <p:nvPr>
            <p:ph type="body" idx="1" hasCustomPrompt="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C16525B2-4347-4F72-BAF7-76B19438D329}" type="datetimeFigureOut">
              <a:rPr lang="en-US" smtClean="0"/>
              <a:pPr/>
              <a:t>9/8/2021</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a:t>Title</a:t>
            </a:r>
          </a:p>
        </p:txBody>
      </p:sp>
      <p:sp>
        <p:nvSpPr>
          <p:cNvPr id="3" name="Text 2"/>
          <p:cNvSpPr>
            <a:spLocks noGrp="1"/>
          </p:cNvSpPr>
          <p:nvPr>
            <p:ph type="body" idx="1" hasCustomPrompt="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C16525B2-4347-4F72-BAF7-76B19438D329}" type="datetimeFigureOut">
              <a:rPr lang="en-US" smtClean="0"/>
              <a:pPr/>
              <a:t>9/8/2021</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一">
    <p:bg>
      <p:bgPr>
        <a:solidFill>
          <a:srgbClr val="FFFFF5"/>
        </a:solidFill>
        <a:effectLst/>
      </p:bgPr>
    </p:bg>
    <p:spTree>
      <p:nvGrpSpPr>
        <p:cNvPr id="1" name=""/>
        <p:cNvGrpSpPr/>
        <p:nvPr/>
      </p:nvGrpSpPr>
      <p:grpSpPr>
        <a:xfrm>
          <a:off x="0" y="0"/>
          <a:ext cx="0" cy="0"/>
          <a:chOff x="0" y="0"/>
          <a:chExt cx="0" cy="0"/>
        </a:xfrm>
      </p:grpSpPr>
      <p:sp>
        <p:nvSpPr>
          <p:cNvPr id="8" name="TextBox 2"/>
          <p:cNvSpPr txBox="1">
            <a:spLocks noChangeArrowheads="1"/>
          </p:cNvSpPr>
          <p:nvPr userDrawn="1"/>
        </p:nvSpPr>
        <p:spPr bwMode="auto">
          <a:xfrm>
            <a:off x="263352" y="116632"/>
            <a:ext cx="6585585" cy="307775"/>
          </a:xfrm>
          <a:prstGeom prst="rect">
            <a:avLst/>
          </a:prstGeom>
          <a:noFill/>
          <a:ln>
            <a:noFill/>
          </a:ln>
        </p:spPr>
        <p:txBody>
          <a:bodyPr wrap="square" lIns="91436" tIns="45719" rIns="91436" bIns="45719" anchor="ctr">
            <a:spAutoFit/>
          </a:bodyPr>
          <a:lstStyle>
            <a:lvl1pPr marL="285750" indent="-285750" defTabSz="18288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1pPr>
            <a:lvl2pPr defTabSz="18288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2pPr>
            <a:lvl3pPr defTabSz="18288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3pPr>
            <a:lvl4pPr defTabSz="18288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4pPr>
            <a:lvl5pPr defTabSz="18288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5pPr>
            <a:lvl6pPr marL="1370330" indent="916305" defTabSz="18288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6pPr>
            <a:lvl7pPr marL="1827530" indent="916305" defTabSz="18288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7pPr>
            <a:lvl8pPr marL="2284730" indent="916305" defTabSz="18288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8pPr>
            <a:lvl9pPr marL="2741930" indent="916305" defTabSz="18288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9pPr>
          </a:lstStyle>
          <a:p>
            <a:pPr marL="0" indent="0" eaLnBrk="1" hangingPunct="1"/>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一、</a:t>
            </a: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推进社会治理现代化</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9" name="直接箭头连接符 79"/>
          <p:cNvCxnSpPr/>
          <p:nvPr userDrawn="1"/>
        </p:nvCxnSpPr>
        <p:spPr bwMode="auto">
          <a:xfrm>
            <a:off x="2498725" y="260648"/>
            <a:ext cx="9358313" cy="0"/>
          </a:xfrm>
          <a:prstGeom prst="straightConnector1">
            <a:avLst/>
          </a:prstGeom>
          <a:ln w="635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340360" y="6597650"/>
            <a:ext cx="7507069" cy="0"/>
          </a:xfrm>
          <a:prstGeom prst="line">
            <a:avLst/>
          </a:prstGeom>
          <a:ln>
            <a:solidFill>
              <a:srgbClr val="C00000">
                <a:alpha val="70000"/>
              </a:srgb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userDrawn="1"/>
        </p:nvGrpSpPr>
        <p:grpSpPr>
          <a:xfrm>
            <a:off x="7872829" y="6439263"/>
            <a:ext cx="4176713" cy="307777"/>
            <a:chOff x="7680325" y="6455305"/>
            <a:chExt cx="4176713" cy="307777"/>
          </a:xfrm>
        </p:grpSpPr>
        <p:sp>
          <p:nvSpPr>
            <p:cNvPr id="15" name="文本框 14"/>
            <p:cNvSpPr txBox="1">
              <a:spLocks noChangeArrowheads="1"/>
            </p:cNvSpPr>
            <p:nvPr userDrawn="1"/>
          </p:nvSpPr>
          <p:spPr bwMode="auto">
            <a:xfrm>
              <a:off x="7680325" y="6483350"/>
              <a:ext cx="3108325" cy="277813"/>
            </a:xfrm>
            <a:prstGeom prst="rect">
              <a:avLst/>
            </a:prstGeom>
            <a:noFill/>
            <a:ln>
              <a:noFill/>
            </a:ln>
          </p:spPr>
          <p:txBody>
            <a:bodyPr wrap="none">
              <a:spAutoFit/>
            </a:bodyPr>
            <a:lstStyle>
              <a:lvl1pPr>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1pPr>
              <a:lvl2pPr marL="742950" indent="-28575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2pPr>
              <a:lvl3pPr marL="11430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3pPr>
              <a:lvl4pPr marL="16002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4pPr>
              <a:lvl5pPr marL="20574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9pPr>
            </a:lstStyle>
            <a:p>
              <a:pPr eaLnBrk="1" hangingPunct="1">
                <a:defRPr/>
              </a:pPr>
              <a:r>
                <a:rPr lang="zh-CN" altLang="en-US" sz="1200" b="1" dirty="0">
                  <a:solidFill>
                    <a:srgbClr val="7F7F7F"/>
                  </a:solidFill>
                  <a:latin typeface="微软雅黑" panose="020B0503020204020204" pitchFamily="34" charset="-122"/>
                  <a:ea typeface="微软雅黑" panose="020B0503020204020204" pitchFamily="34" charset="-122"/>
                </a:rPr>
                <a:t>习近平新时代中国特色社会主义思想三十讲</a:t>
              </a:r>
              <a:endParaRPr lang="zh-CN" altLang="en-US" sz="1200" b="1" dirty="0">
                <a:solidFill>
                  <a:srgbClr val="7F7F7F"/>
                </a:solidFill>
                <a:latin typeface="华文行楷" panose="02010800040101010101" pitchFamily="2" charset="-122"/>
                <a:ea typeface="华文行楷" panose="02010800040101010101" pitchFamily="2" charset="-122"/>
              </a:endParaRPr>
            </a:p>
          </p:txBody>
        </p:sp>
        <p:sp>
          <p:nvSpPr>
            <p:cNvPr id="16" name="矩形 15"/>
            <p:cNvSpPr>
              <a:spLocks noChangeArrowheads="1"/>
            </p:cNvSpPr>
            <p:nvPr userDrawn="1"/>
          </p:nvSpPr>
          <p:spPr bwMode="auto">
            <a:xfrm>
              <a:off x="10633075" y="6455305"/>
              <a:ext cx="1223963" cy="307777"/>
            </a:xfrm>
            <a:prstGeom prst="rect">
              <a:avLst/>
            </a:prstGeom>
            <a:noFill/>
            <a:ln>
              <a:noFill/>
            </a:ln>
          </p:spPr>
          <p:txBody>
            <a:bodyPr anchor="ctr">
              <a:spAutoFit/>
            </a:bodyPr>
            <a:lstStyle>
              <a:lvl1pPr>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1pPr>
              <a:lvl2pPr marL="742950" indent="-28575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2pPr>
              <a:lvl3pPr marL="11430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3pPr>
              <a:lvl4pPr marL="16002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4pPr>
              <a:lvl5pPr marL="20574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9pPr>
            </a:lstStyle>
            <a:p>
              <a:pPr algn="ctr" eaLnBrk="1" hangingPunct="1">
                <a:defRPr/>
              </a:pPr>
              <a:r>
                <a:rPr lang="zh-CN" altLang="en-US" sz="1400" dirty="0">
                  <a:solidFill>
                    <a:srgbClr val="C00000"/>
                  </a:solidFill>
                  <a:latin typeface="华文行楷" panose="02010800040101010101" pitchFamily="2" charset="-122"/>
                  <a:ea typeface="华文行楷" panose="02010800040101010101" pitchFamily="2" charset="-122"/>
                </a:rPr>
                <a:t>第二十一讲</a:t>
              </a:r>
              <a:endParaRPr lang="zh-CN" altLang="en-US" sz="1400" dirty="0">
                <a:solidFill>
                  <a:srgbClr val="C00000"/>
                </a:solidFill>
              </a:endParaRPr>
            </a:p>
          </p:txBody>
        </p:sp>
      </p:gr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59" name="矩形 58"/>
          <p:cNvSpPr/>
          <p:nvPr userDrawn="1"/>
        </p:nvSpPr>
        <p:spPr>
          <a:xfrm>
            <a:off x="0" y="0"/>
            <a:ext cx="12192000" cy="11315700"/>
          </a:xfrm>
          <a:prstGeom prst="rect">
            <a:avLst/>
          </a:prstGeom>
          <a:blipFill dpi="0" rotWithShape="1">
            <a:blip r:embed="rId2" cstate="print">
              <a:alphaModFix amt="2000"/>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userDrawn="1"/>
        </p:nvCxnSpPr>
        <p:spPr>
          <a:xfrm>
            <a:off x="750309" y="833614"/>
            <a:ext cx="11053811"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242277" y="240965"/>
            <a:ext cx="561843" cy="592649"/>
            <a:chOff x="4197350" y="2182813"/>
            <a:chExt cx="608013" cy="641350"/>
          </a:xfrm>
          <a:solidFill>
            <a:srgbClr val="005188"/>
          </a:solidFill>
        </p:grpSpPr>
        <p:sp>
          <p:nvSpPr>
            <p:cNvPr id="13"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4"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5"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6"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7"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8"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9"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0"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1"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2"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3"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4"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5"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00" decel="49300" fill="hold" nodeType="withEffect">
                                  <p:stCondLst>
                                    <p:cond delay="0"/>
                                  </p:stCondLst>
                                  <p:childTnLst>
                                    <p:animMotion origin="layout" path="M -2.29167E-6 -7.40741E-7 L -0.90768 -0.00162 " pathEditMode="relative" rAng="0" ptsTypes="AA">
                                      <p:cBhvr>
                                        <p:cTn id="13" dur="750" fill="hold"/>
                                        <p:tgtEl>
                                          <p:spTgt spid="1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4.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a:pPr/>
              <a:t>9/8/2021</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a:pPr/>
              <a:t>9/8/2021</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53"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a:pPr/>
              <a:t>9/8/2021</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55"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a:pPr/>
              <a:t>9/8/2021</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4.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notesSlide" Target="../notesSlides/notesSlide11.xml"/><Relationship Id="rId5" Type="http://schemas.openxmlformats.org/officeDocument/2006/relationships/tags" Target="../tags/tag6.xml"/><Relationship Id="rId10" Type="http://schemas.openxmlformats.org/officeDocument/2006/relationships/slideLayout" Target="../slideLayouts/slideLayout6.xml"/><Relationship Id="rId4" Type="http://schemas.openxmlformats.org/officeDocument/2006/relationships/tags" Target="../tags/tag5.xml"/><Relationship Id="rId9"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9.gif"/><Relationship Id="rId4" Type="http://schemas.openxmlformats.org/officeDocument/2006/relationships/image" Target="../media/image8.gif"/></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1"/>
          <p:cNvSpPr/>
          <p:nvPr/>
        </p:nvSpPr>
        <p:spPr>
          <a:xfrm>
            <a:off x="0" y="0"/>
            <a:ext cx="12192000" cy="6858000"/>
          </a:xfrm>
          <a:prstGeom prst="rect">
            <a:avLst/>
          </a:prstGeom>
          <a:blipFill>
            <a:blip r:embed="rId3" cstate="print"/>
            <a:stretch>
              <a:fillRect/>
            </a:stretch>
          </a:bli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object 3"/>
          <p:cNvSpPr txBox="1"/>
          <p:nvPr/>
        </p:nvSpPr>
        <p:spPr>
          <a:xfrm>
            <a:off x="115214" y="1398928"/>
            <a:ext cx="9433679" cy="393192"/>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2795"/>
              </a:lnSpc>
              <a:spcBef>
                <a:spcPct val="0"/>
              </a:spcBef>
              <a:spcAft>
                <a:spcPct val="0"/>
              </a:spcAft>
            </a:pPr>
            <a:r>
              <a:rPr sz="2800" spc="10">
                <a:solidFill>
                  <a:srgbClr val="264457"/>
                </a:solidFill>
                <a:latin typeface="黑体" panose="02010609060101010101" charset="-122"/>
                <a:cs typeface="黑体" panose="02010609060101010101" charset="-122"/>
              </a:rPr>
              <a:t>《习近平新时代中国特色社会主义思想学生读本》（高中）</a:t>
            </a:r>
          </a:p>
        </p:txBody>
      </p:sp>
      <p:sp>
        <p:nvSpPr>
          <p:cNvPr id="4" name="object 4"/>
          <p:cNvSpPr txBox="1"/>
          <p:nvPr/>
        </p:nvSpPr>
        <p:spPr>
          <a:xfrm>
            <a:off x="2423592" y="2510081"/>
            <a:ext cx="7279802" cy="542290"/>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4230"/>
              </a:lnSpc>
              <a:spcBef>
                <a:spcPct val="0"/>
              </a:spcBef>
              <a:spcAft>
                <a:spcPct val="0"/>
              </a:spcAft>
            </a:pPr>
            <a:r>
              <a:rPr sz="3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第</a:t>
            </a:r>
            <a:r>
              <a:rPr lang="en-US" sz="3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7</a:t>
            </a:r>
            <a:r>
              <a:rPr sz="3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讲</a:t>
            </a:r>
            <a:r>
              <a:rPr sz="3200" b="1" spc="1102" dirty="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zh-CN" altLang="en-US" sz="3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安邦定国</a:t>
            </a:r>
            <a:r>
              <a:rPr sz="3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民族复兴的坚强保障</a:t>
            </a:r>
            <a:endParaRPr sz="3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object 5"/>
          <p:cNvSpPr txBox="1"/>
          <p:nvPr/>
        </p:nvSpPr>
        <p:spPr>
          <a:xfrm>
            <a:off x="5306314" y="3627732"/>
            <a:ext cx="2778769" cy="571503"/>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4750"/>
              </a:lnSpc>
              <a:spcBef>
                <a:spcPct val="0"/>
              </a:spcBef>
              <a:spcAft>
                <a:spcPct val="0"/>
              </a:spcAft>
            </a:pPr>
            <a:r>
              <a:rPr sz="3600" b="1" dirty="0">
                <a:solidFill>
                  <a:srgbClr val="000000"/>
                </a:solidFill>
                <a:latin typeface="微软雅黑" panose="020B0503020204020204" pitchFamily="34" charset="-122"/>
                <a:cs typeface="微软雅黑" panose="020B0503020204020204" pitchFamily="34" charset="-122"/>
              </a:rPr>
              <a:t>说课</a:t>
            </a:r>
            <a:r>
              <a:rPr sz="2400" b="1" dirty="0">
                <a:solidFill>
                  <a:srgbClr val="000000"/>
                </a:solidFill>
                <a:latin typeface="微软雅黑" panose="020B0503020204020204" pitchFamily="34" charset="-122"/>
                <a:cs typeface="微软雅黑" panose="020B0503020204020204" pitchFamily="34" charset="-122"/>
              </a:rPr>
              <a:t>（第</a:t>
            </a:r>
            <a:r>
              <a:rPr lang="en-US" sz="2400" b="1" dirty="0">
                <a:solidFill>
                  <a:srgbClr val="000000"/>
                </a:solidFill>
                <a:latin typeface="微软雅黑" panose="020B0503020204020204" pitchFamily="34" charset="-122"/>
                <a:cs typeface="微软雅黑" panose="020B0503020204020204" pitchFamily="34" charset="-122"/>
              </a:rPr>
              <a:t>2</a:t>
            </a:r>
            <a:r>
              <a:rPr sz="2400" b="1" dirty="0">
                <a:solidFill>
                  <a:srgbClr val="000000"/>
                </a:solidFill>
                <a:latin typeface="微软雅黑" panose="020B0503020204020204" pitchFamily="34" charset="-122"/>
                <a:cs typeface="微软雅黑" panose="020B0503020204020204" pitchFamily="34" charset="-122"/>
              </a:rPr>
              <a:t>课时）</a:t>
            </a:r>
          </a:p>
        </p:txBody>
      </p:sp>
      <p:sp>
        <p:nvSpPr>
          <p:cNvPr id="6" name="object 6"/>
          <p:cNvSpPr txBox="1"/>
          <p:nvPr/>
        </p:nvSpPr>
        <p:spPr>
          <a:xfrm>
            <a:off x="3673475" y="5415958"/>
            <a:ext cx="2286000" cy="381002"/>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3165"/>
              </a:lnSpc>
              <a:spcBef>
                <a:spcPct val="0"/>
              </a:spcBef>
              <a:spcAft>
                <a:spcPct val="0"/>
              </a:spcAft>
            </a:pPr>
            <a:r>
              <a:rPr sz="24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报告人</a:t>
            </a:r>
            <a:r>
              <a:rPr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李建</a:t>
            </a:r>
            <a:endParaRPr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object 7"/>
          <p:cNvSpPr txBox="1"/>
          <p:nvPr/>
        </p:nvSpPr>
        <p:spPr>
          <a:xfrm>
            <a:off x="3673475" y="5964903"/>
            <a:ext cx="4995671" cy="380810"/>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3165"/>
              </a:lnSpc>
              <a:spcBef>
                <a:spcPct val="0"/>
              </a:spcBef>
              <a:spcAft>
                <a:spcPct val="0"/>
              </a:spcAft>
            </a:pPr>
            <a:r>
              <a:rPr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单</a:t>
            </a:r>
            <a:r>
              <a:rPr sz="2400" spc="1535" dirty="0">
                <a:solidFill>
                  <a:srgbClr val="000000"/>
                </a:solidFill>
                <a:latin typeface="微软雅黑" panose="020B0503020204020204" pitchFamily="34" charset="-122"/>
                <a:ea typeface="微软雅黑" panose="020B0503020204020204" pitchFamily="34" charset="-122"/>
                <a:cs typeface="Times New Roman" panose="02020603050405020304"/>
              </a:rPr>
              <a:t> </a:t>
            </a:r>
            <a:r>
              <a:rPr sz="24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位：北京市昌平区</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第二中学</a:t>
            </a:r>
            <a:endParaRPr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
          <p:cNvSpPr/>
          <p:nvPr/>
        </p:nvSpPr>
        <p:spPr>
          <a:xfrm>
            <a:off x="0" y="0"/>
            <a:ext cx="12192000" cy="6858000"/>
          </a:xfrm>
          <a:prstGeom prst="rect">
            <a:avLst/>
          </a:prstGeom>
          <a:blipFill>
            <a:blip r:embed="rId3" cstate="print"/>
            <a:stretch>
              <a:fillRect/>
            </a:stretch>
          </a:bli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object 3"/>
          <p:cNvSpPr txBox="1"/>
          <p:nvPr/>
        </p:nvSpPr>
        <p:spPr>
          <a:xfrm>
            <a:off x="407497" y="-38571"/>
            <a:ext cx="7061666" cy="1231106"/>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750"/>
              </a:lnSpc>
              <a:spcBef>
                <a:spcPct val="0"/>
              </a:spcBef>
              <a:spcAft>
                <a:spcPct val="0"/>
              </a:spcAft>
            </a:pPr>
            <a:r>
              <a:rPr lang="zh-CN" altLang="en-US" sz="3600" b="1" spc="235" dirty="0">
                <a:solidFill>
                  <a:srgbClr val="3586FB"/>
                </a:solidFill>
                <a:latin typeface="微软雅黑" panose="020B0503020204020204" pitchFamily="34" charset="-122"/>
                <a:ea typeface="微软雅黑" panose="020B0503020204020204" pitchFamily="34" charset="-122"/>
                <a:cs typeface="微软雅黑" panose="020B0503020204020204" pitchFamily="34" charset="-122"/>
              </a:rPr>
              <a:t>四、教学重点</a:t>
            </a:r>
          </a:p>
          <a:p>
            <a:pPr marL="0" marR="0">
              <a:lnSpc>
                <a:spcPts val="4750"/>
              </a:lnSpc>
              <a:spcBef>
                <a:spcPct val="0"/>
              </a:spcBef>
              <a:spcAft>
                <a:spcPct val="0"/>
              </a:spcAft>
            </a:pPr>
            <a:endParaRPr sz="3600" b="1" spc="218" dirty="0">
              <a:solidFill>
                <a:srgbClr val="3586FB"/>
              </a:solidFill>
              <a:latin typeface="微软雅黑" panose="020B0503020204020204" pitchFamily="34" charset="-122"/>
              <a:cs typeface="微软雅黑" panose="020B0503020204020204" pitchFamily="34" charset="-122"/>
            </a:endParaRPr>
          </a:p>
        </p:txBody>
      </p:sp>
      <p:grpSp>
        <p:nvGrpSpPr>
          <p:cNvPr id="13" name="组合 12"/>
          <p:cNvGrpSpPr/>
          <p:nvPr/>
        </p:nvGrpSpPr>
        <p:grpSpPr>
          <a:xfrm>
            <a:off x="1325245" y="1684020"/>
            <a:ext cx="9521190" cy="4084320"/>
            <a:chOff x="2087" y="2652"/>
            <a:chExt cx="14994" cy="6432"/>
          </a:xfrm>
        </p:grpSpPr>
        <p:grpSp>
          <p:nvGrpSpPr>
            <p:cNvPr id="14" name="组合 13"/>
            <p:cNvGrpSpPr/>
            <p:nvPr/>
          </p:nvGrpSpPr>
          <p:grpSpPr>
            <a:xfrm>
              <a:off x="2187" y="2652"/>
              <a:ext cx="14894" cy="6432"/>
              <a:chOff x="2187" y="2652"/>
              <a:chExt cx="14894" cy="6432"/>
            </a:xfrm>
          </p:grpSpPr>
          <p:sp>
            <p:nvSpPr>
              <p:cNvPr id="4" name="Freeform 2"/>
              <p:cNvSpPr/>
              <p:nvPr/>
            </p:nvSpPr>
            <p:spPr bwMode="auto">
              <a:xfrm>
                <a:off x="2187" y="3253"/>
                <a:ext cx="14894" cy="2292"/>
              </a:xfrm>
              <a:custGeom>
                <a:avLst/>
                <a:gdLst>
                  <a:gd name="T0" fmla="*/ 2134 w 2522"/>
                  <a:gd name="T1" fmla="*/ 0 h 388"/>
                  <a:gd name="T2" fmla="*/ 1749 w 2522"/>
                  <a:gd name="T3" fmla="*/ 341 h 388"/>
                  <a:gd name="T4" fmla="*/ 0 w 2522"/>
                  <a:gd name="T5" fmla="*/ 341 h 388"/>
                  <a:gd name="T6" fmla="*/ 0 w 2522"/>
                  <a:gd name="T7" fmla="*/ 388 h 388"/>
                  <a:gd name="T8" fmla="*/ 1746 w 2522"/>
                  <a:gd name="T9" fmla="*/ 388 h 388"/>
                  <a:gd name="T10" fmla="*/ 1803 w 2522"/>
                  <a:gd name="T11" fmla="*/ 388 h 388"/>
                  <a:gd name="T12" fmla="*/ 2522 w 2522"/>
                  <a:gd name="T13" fmla="*/ 388 h 388"/>
                  <a:gd name="T14" fmla="*/ 2134 w 2522"/>
                  <a:gd name="T15" fmla="*/ 0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2" h="388">
                    <a:moveTo>
                      <a:pt x="2134" y="0"/>
                    </a:moveTo>
                    <a:cubicBezTo>
                      <a:pt x="1936" y="0"/>
                      <a:pt x="1772" y="149"/>
                      <a:pt x="1749" y="341"/>
                    </a:cubicBezTo>
                    <a:cubicBezTo>
                      <a:pt x="0" y="341"/>
                      <a:pt x="0" y="341"/>
                      <a:pt x="0" y="341"/>
                    </a:cubicBezTo>
                    <a:cubicBezTo>
                      <a:pt x="0" y="388"/>
                      <a:pt x="0" y="388"/>
                      <a:pt x="0" y="388"/>
                    </a:cubicBezTo>
                    <a:cubicBezTo>
                      <a:pt x="1746" y="388"/>
                      <a:pt x="1746" y="388"/>
                      <a:pt x="1746" y="388"/>
                    </a:cubicBezTo>
                    <a:cubicBezTo>
                      <a:pt x="1803" y="388"/>
                      <a:pt x="1803" y="388"/>
                      <a:pt x="1803" y="388"/>
                    </a:cubicBezTo>
                    <a:cubicBezTo>
                      <a:pt x="2522" y="388"/>
                      <a:pt x="2522" y="388"/>
                      <a:pt x="2522" y="388"/>
                    </a:cubicBezTo>
                    <a:cubicBezTo>
                      <a:pt x="2522" y="174"/>
                      <a:pt x="2348" y="0"/>
                      <a:pt x="2134" y="0"/>
                    </a:cubicBezTo>
                    <a:close/>
                  </a:path>
                </a:pathLst>
              </a:custGeom>
              <a:noFill/>
              <a:ln>
                <a:solidFill>
                  <a:srgbClr val="005188"/>
                </a:solidFill>
              </a:ln>
            </p:spPr>
            <p:txBody>
              <a:bodyPr/>
              <a:lstStyle/>
              <a:p>
                <a:pPr eaLnBrk="1" fontAlgn="auto" hangingPunct="1">
                  <a:spcBef>
                    <a:spcPts val="0"/>
                  </a:spcBef>
                  <a:spcAft>
                    <a:spcPts val="0"/>
                  </a:spcAft>
                  <a:defRPr/>
                </a:pPr>
                <a:endParaRPr lang="zh-CN" altLang="en-US" sz="1350">
                  <a:solidFill>
                    <a:srgbClr val="005188"/>
                  </a:solidFill>
                  <a:latin typeface="+mn-ea"/>
                  <a:ea typeface="+mn-ea"/>
                </a:endParaRPr>
              </a:p>
            </p:txBody>
          </p:sp>
          <p:sp>
            <p:nvSpPr>
              <p:cNvPr id="5" name="Freeform 3"/>
              <p:cNvSpPr/>
              <p:nvPr/>
            </p:nvSpPr>
            <p:spPr bwMode="auto">
              <a:xfrm>
                <a:off x="2187" y="6183"/>
                <a:ext cx="14894" cy="2292"/>
              </a:xfrm>
              <a:custGeom>
                <a:avLst/>
                <a:gdLst>
                  <a:gd name="T0" fmla="*/ 2134 w 2522"/>
                  <a:gd name="T1" fmla="*/ 388 h 388"/>
                  <a:gd name="T2" fmla="*/ 1749 w 2522"/>
                  <a:gd name="T3" fmla="*/ 48 h 388"/>
                  <a:gd name="T4" fmla="*/ 0 w 2522"/>
                  <a:gd name="T5" fmla="*/ 48 h 388"/>
                  <a:gd name="T6" fmla="*/ 0 w 2522"/>
                  <a:gd name="T7" fmla="*/ 0 h 388"/>
                  <a:gd name="T8" fmla="*/ 1746 w 2522"/>
                  <a:gd name="T9" fmla="*/ 0 h 388"/>
                  <a:gd name="T10" fmla="*/ 1803 w 2522"/>
                  <a:gd name="T11" fmla="*/ 0 h 388"/>
                  <a:gd name="T12" fmla="*/ 2522 w 2522"/>
                  <a:gd name="T13" fmla="*/ 0 h 388"/>
                  <a:gd name="T14" fmla="*/ 2134 w 2522"/>
                  <a:gd name="T15" fmla="*/ 388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2" h="388">
                    <a:moveTo>
                      <a:pt x="2134" y="388"/>
                    </a:moveTo>
                    <a:cubicBezTo>
                      <a:pt x="1936" y="388"/>
                      <a:pt x="1772" y="240"/>
                      <a:pt x="1749" y="48"/>
                    </a:cubicBezTo>
                    <a:cubicBezTo>
                      <a:pt x="0" y="48"/>
                      <a:pt x="0" y="48"/>
                      <a:pt x="0" y="48"/>
                    </a:cubicBezTo>
                    <a:cubicBezTo>
                      <a:pt x="0" y="0"/>
                      <a:pt x="0" y="0"/>
                      <a:pt x="0" y="0"/>
                    </a:cubicBezTo>
                    <a:cubicBezTo>
                      <a:pt x="1746" y="0"/>
                      <a:pt x="1746" y="0"/>
                      <a:pt x="1746" y="0"/>
                    </a:cubicBezTo>
                    <a:cubicBezTo>
                      <a:pt x="1803" y="0"/>
                      <a:pt x="1803" y="0"/>
                      <a:pt x="1803" y="0"/>
                    </a:cubicBezTo>
                    <a:cubicBezTo>
                      <a:pt x="2522" y="0"/>
                      <a:pt x="2522" y="0"/>
                      <a:pt x="2522" y="0"/>
                    </a:cubicBezTo>
                    <a:cubicBezTo>
                      <a:pt x="2522" y="215"/>
                      <a:pt x="2348" y="388"/>
                      <a:pt x="2134" y="388"/>
                    </a:cubicBezTo>
                    <a:close/>
                  </a:path>
                </a:pathLst>
              </a:custGeom>
              <a:noFill/>
              <a:ln>
                <a:solidFill>
                  <a:srgbClr val="005188"/>
                </a:solidFill>
              </a:ln>
            </p:spPr>
            <p:txBody>
              <a:bodyPr/>
              <a:lstStyle/>
              <a:p>
                <a:pPr eaLnBrk="1" fontAlgn="auto" hangingPunct="1">
                  <a:spcBef>
                    <a:spcPts val="0"/>
                  </a:spcBef>
                  <a:spcAft>
                    <a:spcPts val="0"/>
                  </a:spcAft>
                  <a:defRPr/>
                </a:pPr>
                <a:endParaRPr lang="zh-CN" altLang="en-US" sz="1350">
                  <a:solidFill>
                    <a:srgbClr val="005188"/>
                  </a:solidFill>
                  <a:latin typeface="+mn-ea"/>
                  <a:ea typeface="+mn-ea"/>
                </a:endParaRPr>
              </a:p>
            </p:txBody>
          </p:sp>
          <p:sp>
            <p:nvSpPr>
              <p:cNvPr id="2" name="Freeform 4"/>
              <p:cNvSpPr/>
              <p:nvPr/>
            </p:nvSpPr>
            <p:spPr bwMode="auto">
              <a:xfrm>
                <a:off x="2187" y="2652"/>
                <a:ext cx="12644" cy="576"/>
              </a:xfrm>
              <a:custGeom>
                <a:avLst/>
                <a:gdLst>
                  <a:gd name="T0" fmla="*/ 0 w 3883"/>
                  <a:gd name="T1" fmla="*/ 0 h 177"/>
                  <a:gd name="T2" fmla="*/ 3883 w 3883"/>
                  <a:gd name="T3" fmla="*/ 0 h 177"/>
                  <a:gd name="T4" fmla="*/ 3883 w 3883"/>
                  <a:gd name="T5" fmla="*/ 177 h 177"/>
                </a:gdLst>
                <a:ahLst/>
                <a:cxnLst>
                  <a:cxn ang="0">
                    <a:pos x="T0" y="T1"/>
                  </a:cxn>
                  <a:cxn ang="0">
                    <a:pos x="T2" y="T3"/>
                  </a:cxn>
                  <a:cxn ang="0">
                    <a:pos x="T4" y="T5"/>
                  </a:cxn>
                </a:cxnLst>
                <a:rect l="0" t="0" r="r" b="b"/>
                <a:pathLst>
                  <a:path w="3883" h="177">
                    <a:moveTo>
                      <a:pt x="0" y="0"/>
                    </a:moveTo>
                    <a:lnTo>
                      <a:pt x="3883" y="0"/>
                    </a:lnTo>
                    <a:lnTo>
                      <a:pt x="3883" y="177"/>
                    </a:lnTo>
                  </a:path>
                </a:pathLst>
              </a:custGeom>
              <a:noFill/>
              <a:ln w="12700" cap="flat" cmpd="sng">
                <a:solidFill>
                  <a:srgbClr val="005188"/>
                </a:solidFill>
                <a:round/>
                <a:tailEnd type="oval" w="med" len="med"/>
              </a:ln>
              <a:extLst>
                <a:ext uri="{909E8E84-426E-40DD-AFC4-6F175D3DCCD1}">
                  <a14:hiddenFill xmlns:a14="http://schemas.microsoft.com/office/drawing/2010/main" xmlns="">
                    <a:solidFill>
                      <a:srgbClr val="FFFFFF"/>
                    </a:solidFill>
                  </a14:hiddenFill>
                </a:ext>
              </a:extLst>
            </p:spPr>
            <p:txBody>
              <a:bodyPr/>
              <a:lstStyle/>
              <a:p>
                <a:pPr eaLnBrk="1" fontAlgn="auto" hangingPunct="1">
                  <a:spcBef>
                    <a:spcPts val="0"/>
                  </a:spcBef>
                  <a:spcAft>
                    <a:spcPts val="0"/>
                  </a:spcAft>
                  <a:defRPr/>
                </a:pPr>
                <a:endParaRPr lang="zh-CN" altLang="en-US" sz="1350">
                  <a:solidFill>
                    <a:srgbClr val="005188"/>
                  </a:solidFill>
                  <a:latin typeface="+mn-ea"/>
                  <a:ea typeface="+mn-ea"/>
                </a:endParaRPr>
              </a:p>
            </p:txBody>
          </p:sp>
          <p:sp>
            <p:nvSpPr>
              <p:cNvPr id="7" name="Freeform 5"/>
              <p:cNvSpPr/>
              <p:nvPr/>
            </p:nvSpPr>
            <p:spPr bwMode="auto">
              <a:xfrm>
                <a:off x="2187" y="8512"/>
                <a:ext cx="12644" cy="573"/>
              </a:xfrm>
              <a:custGeom>
                <a:avLst/>
                <a:gdLst>
                  <a:gd name="T0" fmla="*/ 0 w 3883"/>
                  <a:gd name="T1" fmla="*/ 176 h 176"/>
                  <a:gd name="T2" fmla="*/ 3883 w 3883"/>
                  <a:gd name="T3" fmla="*/ 176 h 176"/>
                  <a:gd name="T4" fmla="*/ 3883 w 3883"/>
                  <a:gd name="T5" fmla="*/ 0 h 176"/>
                </a:gdLst>
                <a:ahLst/>
                <a:cxnLst>
                  <a:cxn ang="0">
                    <a:pos x="T0" y="T1"/>
                  </a:cxn>
                  <a:cxn ang="0">
                    <a:pos x="T2" y="T3"/>
                  </a:cxn>
                  <a:cxn ang="0">
                    <a:pos x="T4" y="T5"/>
                  </a:cxn>
                </a:cxnLst>
                <a:rect l="0" t="0" r="r" b="b"/>
                <a:pathLst>
                  <a:path w="3883" h="176">
                    <a:moveTo>
                      <a:pt x="0" y="176"/>
                    </a:moveTo>
                    <a:lnTo>
                      <a:pt x="3883" y="176"/>
                    </a:lnTo>
                    <a:lnTo>
                      <a:pt x="3883" y="0"/>
                    </a:lnTo>
                  </a:path>
                </a:pathLst>
              </a:custGeom>
              <a:noFill/>
              <a:ln w="12700" cap="flat" cmpd="sng">
                <a:solidFill>
                  <a:srgbClr val="005188"/>
                </a:solidFill>
                <a:round/>
                <a:tailEnd type="oval" w="med" len="med"/>
              </a:ln>
              <a:extLst>
                <a:ext uri="{909E8E84-426E-40DD-AFC4-6F175D3DCCD1}">
                  <a14:hiddenFill xmlns:a14="http://schemas.microsoft.com/office/drawing/2010/main" xmlns="">
                    <a:solidFill>
                      <a:srgbClr val="FFFFFF"/>
                    </a:solidFill>
                  </a14:hiddenFill>
                </a:ext>
              </a:extLst>
            </p:spPr>
            <p:txBody>
              <a:bodyPr/>
              <a:lstStyle/>
              <a:p>
                <a:pPr eaLnBrk="1" fontAlgn="auto" hangingPunct="1">
                  <a:spcBef>
                    <a:spcPts val="0"/>
                  </a:spcBef>
                  <a:spcAft>
                    <a:spcPts val="0"/>
                  </a:spcAft>
                  <a:defRPr/>
                </a:pPr>
                <a:endParaRPr lang="zh-CN" altLang="en-US" sz="1350">
                  <a:solidFill>
                    <a:srgbClr val="005188"/>
                  </a:solidFill>
                  <a:latin typeface="+mn-ea"/>
                  <a:ea typeface="+mn-ea"/>
                </a:endParaRPr>
              </a:p>
            </p:txBody>
          </p:sp>
        </p:grpSp>
        <p:sp>
          <p:nvSpPr>
            <p:cNvPr id="10" name="Text Box 65"/>
            <p:cNvSpPr txBox="1">
              <a:spLocks noChangeArrowheads="1"/>
            </p:cNvSpPr>
            <p:nvPr/>
          </p:nvSpPr>
          <p:spPr bwMode="auto">
            <a:xfrm>
              <a:off x="2087" y="3043"/>
              <a:ext cx="9219" cy="883"/>
            </a:xfrm>
            <a:prstGeom prst="rect">
              <a:avLst/>
            </a:prstGeom>
            <a:noFill/>
            <a:ln w="9525">
              <a:noFill/>
              <a:miter lim="800000"/>
            </a:ln>
            <a:extLst>
              <a:ext uri="{909E8E84-426E-40DD-AFC4-6F175D3DCCD1}">
                <a14:hiddenFill xmlns:a14="http://schemas.microsoft.com/office/drawing/2010/main" xmlns="">
                  <a:solidFill>
                    <a:srgbClr val="FFFFFF"/>
                  </a:solidFill>
                </a14:hiddenFill>
              </a:ext>
            </a:extLst>
          </p:spPr>
          <p:txBody>
            <a:bodyPr wrap="square">
              <a:spAutoFit/>
            </a:bodyPr>
            <a:lstStyle>
              <a:lvl1pPr>
                <a:defRPr sz="1300">
                  <a:solidFill>
                    <a:schemeClr val="tx1"/>
                  </a:solidFill>
                  <a:latin typeface="Nexa Light" pitchFamily="50" charset="0"/>
                  <a:ea typeface="华康少女文字W5(P)" panose="040F0500000000000000" pitchFamily="82" charset="-122"/>
                </a:defRPr>
              </a:lvl1pPr>
              <a:lvl2pPr marL="742950" indent="-285750">
                <a:defRPr sz="1300">
                  <a:solidFill>
                    <a:schemeClr val="tx1"/>
                  </a:solidFill>
                  <a:latin typeface="Nexa Light" pitchFamily="50" charset="0"/>
                  <a:ea typeface="华康少女文字W5(P)" panose="040F0500000000000000" pitchFamily="82" charset="-122"/>
                </a:defRPr>
              </a:lvl2pPr>
              <a:lvl3pPr marL="1143000" indent="-228600">
                <a:defRPr sz="1300">
                  <a:solidFill>
                    <a:schemeClr val="tx1"/>
                  </a:solidFill>
                  <a:latin typeface="Nexa Light" pitchFamily="50" charset="0"/>
                  <a:ea typeface="华康少女文字W5(P)" panose="040F0500000000000000" pitchFamily="82" charset="-122"/>
                </a:defRPr>
              </a:lvl3pPr>
              <a:lvl4pPr marL="1600200" indent="-228600">
                <a:defRPr sz="1300">
                  <a:solidFill>
                    <a:schemeClr val="tx1"/>
                  </a:solidFill>
                  <a:latin typeface="Nexa Light" pitchFamily="50" charset="0"/>
                  <a:ea typeface="华康少女文字W5(P)" panose="040F0500000000000000" pitchFamily="82" charset="-122"/>
                </a:defRPr>
              </a:lvl4pPr>
              <a:lvl5pPr marL="2057400" indent="-228600">
                <a:defRPr sz="1300">
                  <a:solidFill>
                    <a:schemeClr val="tx1"/>
                  </a:solidFill>
                  <a:latin typeface="Nexa Light" pitchFamily="50"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9pPr>
            </a:lstStyle>
            <a:p>
              <a:pPr eaLnBrk="1" hangingPunct="1">
                <a:lnSpc>
                  <a:spcPct val="120000"/>
                </a:lnSpc>
              </a:pPr>
              <a:r>
                <a:rPr lang="en-US" altLang="zh-CN" sz="2800" b="1" dirty="0">
                  <a:latin typeface="微软雅黑" panose="020B0503020204020204" pitchFamily="34" charset="-122"/>
                  <a:ea typeface="微软雅黑" panose="020B0503020204020204" pitchFamily="34" charset="-122"/>
                  <a:sym typeface="+mn-ea"/>
                </a:rPr>
                <a:t>1.</a:t>
              </a:r>
              <a:r>
                <a:rPr lang="zh-CN" altLang="en-US" sz="2800" b="1" dirty="0">
                  <a:latin typeface="微软雅黑" panose="020B0503020204020204" pitchFamily="34" charset="-122"/>
                  <a:ea typeface="微软雅黑" panose="020B0503020204020204" pitchFamily="34" charset="-122"/>
                  <a:sym typeface="+mn-ea"/>
                </a:rPr>
                <a:t>中国共产党在新时代的强军目标</a:t>
              </a:r>
              <a:endParaRPr lang="zh-CN" altLang="en-US" sz="2800" b="1" dirty="0">
                <a:solidFill>
                  <a:srgbClr val="005188"/>
                </a:solidFill>
                <a:latin typeface="方正清刻本悦宋简体" panose="02000000000000000000" pitchFamily="2" charset="-122"/>
                <a:ea typeface="方正清刻本悦宋简体" panose="02000000000000000000" pitchFamily="2" charset="-122"/>
                <a:sym typeface="Arial" panose="020B0604020202020204" pitchFamily="34" charset="0"/>
              </a:endParaRPr>
            </a:p>
          </p:txBody>
        </p:sp>
        <p:sp>
          <p:nvSpPr>
            <p:cNvPr id="11" name="Text Box 65"/>
            <p:cNvSpPr txBox="1">
              <a:spLocks noChangeArrowheads="1"/>
            </p:cNvSpPr>
            <p:nvPr/>
          </p:nvSpPr>
          <p:spPr bwMode="auto">
            <a:xfrm>
              <a:off x="2087" y="6923"/>
              <a:ext cx="8032" cy="1771"/>
            </a:xfrm>
            <a:prstGeom prst="rect">
              <a:avLst/>
            </a:prstGeom>
            <a:noFill/>
            <a:ln w="9525">
              <a:noFill/>
              <a:miter lim="800000"/>
            </a:ln>
            <a:extLst>
              <a:ext uri="{909E8E84-426E-40DD-AFC4-6F175D3DCCD1}">
                <a14:hiddenFill xmlns:a14="http://schemas.microsoft.com/office/drawing/2010/main" xmlns="">
                  <a:solidFill>
                    <a:srgbClr val="FFFFFF"/>
                  </a:solidFill>
                </a14:hiddenFill>
              </a:ext>
            </a:extLst>
          </p:spPr>
          <p:txBody>
            <a:bodyPr wrap="square">
              <a:spAutoFit/>
            </a:bodyPr>
            <a:lstStyle>
              <a:lvl1pPr>
                <a:defRPr sz="1300">
                  <a:solidFill>
                    <a:schemeClr val="tx1"/>
                  </a:solidFill>
                  <a:latin typeface="Nexa Light" pitchFamily="50" charset="0"/>
                  <a:ea typeface="华康少女文字W5(P)" panose="040F0500000000000000" pitchFamily="82" charset="-122"/>
                </a:defRPr>
              </a:lvl1pPr>
              <a:lvl2pPr marL="742950" indent="-285750">
                <a:defRPr sz="1300">
                  <a:solidFill>
                    <a:schemeClr val="tx1"/>
                  </a:solidFill>
                  <a:latin typeface="Nexa Light" pitchFamily="50" charset="0"/>
                  <a:ea typeface="华康少女文字W5(P)" panose="040F0500000000000000" pitchFamily="82" charset="-122"/>
                </a:defRPr>
              </a:lvl2pPr>
              <a:lvl3pPr marL="1143000" indent="-228600">
                <a:defRPr sz="1300">
                  <a:solidFill>
                    <a:schemeClr val="tx1"/>
                  </a:solidFill>
                  <a:latin typeface="Nexa Light" pitchFamily="50" charset="0"/>
                  <a:ea typeface="华康少女文字W5(P)" panose="040F0500000000000000" pitchFamily="82" charset="-122"/>
                </a:defRPr>
              </a:lvl3pPr>
              <a:lvl4pPr marL="1600200" indent="-228600">
                <a:defRPr sz="1300">
                  <a:solidFill>
                    <a:schemeClr val="tx1"/>
                  </a:solidFill>
                  <a:latin typeface="Nexa Light" pitchFamily="50" charset="0"/>
                  <a:ea typeface="华康少女文字W5(P)" panose="040F0500000000000000" pitchFamily="82" charset="-122"/>
                </a:defRPr>
              </a:lvl4pPr>
              <a:lvl5pPr marL="2057400" indent="-228600">
                <a:defRPr sz="1300">
                  <a:solidFill>
                    <a:schemeClr val="tx1"/>
                  </a:solidFill>
                  <a:latin typeface="Nexa Light" pitchFamily="50"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9pPr>
            </a:lstStyle>
            <a:p>
              <a:pPr eaLnBrk="1" hangingPunct="1">
                <a:lnSpc>
                  <a:spcPct val="120000"/>
                </a:lnSpc>
              </a:pPr>
              <a:r>
                <a:rPr lang="en-US" altLang="zh-CN" sz="2800" b="1" dirty="0">
                  <a:latin typeface="微软雅黑" panose="020B0503020204020204" pitchFamily="34" charset="-122"/>
                  <a:ea typeface="微软雅黑" panose="020B0503020204020204" pitchFamily="34" charset="-122"/>
                  <a:sym typeface="+mn-ea"/>
                </a:rPr>
                <a:t>2.</a:t>
              </a:r>
              <a:r>
                <a:rPr lang="zh-CN" altLang="en-US" sz="2800" b="1" dirty="0">
                  <a:latin typeface="微软雅黑" panose="020B0503020204020204" pitchFamily="34" charset="-122"/>
                  <a:ea typeface="微软雅黑" panose="020B0503020204020204" pitchFamily="34" charset="-122"/>
                  <a:sym typeface="+mn-ea"/>
                </a:rPr>
                <a:t>“一国”和“两制”的关系</a:t>
              </a:r>
              <a:r>
                <a:rPr lang="zh-CN" altLang="en-US" sz="2800" dirty="0">
                  <a:solidFill>
                    <a:schemeClr val="bg1"/>
                  </a:solidFill>
                  <a:latin typeface="微软雅黑" panose="020B0503020204020204" pitchFamily="34" charset="-122"/>
                  <a:ea typeface="微软雅黑" panose="020B0503020204020204" pitchFamily="34" charset="-122"/>
                  <a:sym typeface="+mn-ea"/>
                </a:rPr>
                <a:t>处输</a:t>
              </a:r>
              <a:r>
                <a:rPr lang="zh-CN" altLang="en-US" sz="1600" dirty="0">
                  <a:solidFill>
                    <a:schemeClr val="bg1"/>
                  </a:solidFill>
                  <a:latin typeface="微软雅黑" panose="020B0503020204020204" pitchFamily="34" charset="-122"/>
                  <a:ea typeface="微软雅黑" panose="020B0503020204020204" pitchFamily="34" charset="-122"/>
                  <a:sym typeface="+mn-ea"/>
                </a:rPr>
                <a:t>入</a:t>
              </a:r>
              <a:endParaRPr lang="zh-CN" altLang="en-US" sz="1000" dirty="0">
                <a:solidFill>
                  <a:srgbClr val="005188"/>
                </a:solidFill>
                <a:latin typeface="方正清刻本悦宋简体" panose="02000000000000000000" pitchFamily="2" charset="-122"/>
                <a:ea typeface="方正清刻本悦宋简体" panose="02000000000000000000" pitchFamily="2" charset="-122"/>
                <a:sym typeface="Arial" panose="020B0604020202020204" pitchFamily="34" charset="0"/>
              </a:endParaRPr>
            </a:p>
          </p:txBody>
        </p:sp>
      </p:grpSp>
      <p:sp>
        <p:nvSpPr>
          <p:cNvPr id="8" name="Rectangle 10"/>
          <p:cNvSpPr>
            <a:spLocks noChangeArrowheads="1"/>
          </p:cNvSpPr>
          <p:nvPr/>
        </p:nvSpPr>
        <p:spPr bwMode="auto">
          <a:xfrm>
            <a:off x="8678545" y="2520950"/>
            <a:ext cx="2044700" cy="553720"/>
          </a:xfrm>
          <a:prstGeom prst="rect">
            <a:avLst/>
          </a:prstGeom>
          <a:noFill/>
          <a:ln w="9525">
            <a:noFill/>
            <a:miter lim="800000"/>
          </a:ln>
          <a:extLst>
            <a:ext uri="{909E8E84-426E-40DD-AFC4-6F175D3DCCD1}">
              <a14:hiddenFill xmlns:a14="http://schemas.microsoft.com/office/drawing/2010/main" xmlns="">
                <a:solidFill>
                  <a:srgbClr val="FFFFFF"/>
                </a:solidFill>
              </a14:hiddenFill>
            </a:ext>
          </a:extLst>
        </p:spPr>
        <p:txBody>
          <a:bodyPr wrap="square" lIns="0" tIns="0" rIns="0" bIns="0">
            <a:spAutoFit/>
          </a:bodyPr>
          <a:lstStyle/>
          <a:p>
            <a:pPr eaLnBrk="1" fontAlgn="auto" hangingPunct="1">
              <a:spcBef>
                <a:spcPts val="0"/>
              </a:spcBef>
              <a:spcAft>
                <a:spcPts val="0"/>
              </a:spcAft>
              <a:defRPr/>
            </a:pPr>
            <a:r>
              <a:rPr lang="zh-CN" sz="3600" b="1" dirty="0">
                <a:solidFill>
                  <a:srgbClr val="005188"/>
                </a:solidFill>
                <a:latin typeface="微软雅黑" panose="020B0503020204020204" pitchFamily="34" charset="-122"/>
                <a:ea typeface="微软雅黑" panose="020B0503020204020204" pitchFamily="34" charset="-122"/>
              </a:rPr>
              <a:t>重点</a:t>
            </a:r>
            <a:r>
              <a:rPr lang="en-US" altLang="zh-CN" sz="3600" b="1" dirty="0">
                <a:solidFill>
                  <a:srgbClr val="005188"/>
                </a:solidFill>
                <a:latin typeface="微软雅黑" panose="020B0503020204020204" pitchFamily="34" charset="-122"/>
                <a:ea typeface="微软雅黑" panose="020B0503020204020204" pitchFamily="34" charset="-122"/>
              </a:rPr>
              <a:t>1</a:t>
            </a:r>
          </a:p>
        </p:txBody>
      </p:sp>
      <p:sp>
        <p:nvSpPr>
          <p:cNvPr id="12" name="Rectangle 10"/>
          <p:cNvSpPr>
            <a:spLocks noChangeArrowheads="1"/>
          </p:cNvSpPr>
          <p:nvPr/>
        </p:nvSpPr>
        <p:spPr bwMode="auto">
          <a:xfrm>
            <a:off x="8688187" y="4149102"/>
            <a:ext cx="1938955" cy="553720"/>
          </a:xfrm>
          <a:prstGeom prst="rect">
            <a:avLst/>
          </a:prstGeom>
          <a:noFill/>
          <a:ln w="9525">
            <a:noFill/>
            <a:miter lim="800000"/>
          </a:ln>
          <a:extLst>
            <a:ext uri="{909E8E84-426E-40DD-AFC4-6F175D3DCCD1}">
              <a14:hiddenFill xmlns:a14="http://schemas.microsoft.com/office/drawing/2010/main" xmlns="">
                <a:solidFill>
                  <a:srgbClr val="FFFFFF"/>
                </a:solidFill>
              </a14:hiddenFill>
            </a:ext>
          </a:extLst>
        </p:spPr>
        <p:txBody>
          <a:bodyPr wrap="square" lIns="0" tIns="0" rIns="0" bIns="0">
            <a:spAutoFit/>
          </a:bodyPr>
          <a:lstStyle/>
          <a:p>
            <a:pPr eaLnBrk="1" fontAlgn="auto" hangingPunct="1">
              <a:spcBef>
                <a:spcPts val="0"/>
              </a:spcBef>
              <a:spcAft>
                <a:spcPts val="0"/>
              </a:spcAft>
              <a:defRPr/>
            </a:pPr>
            <a:r>
              <a:rPr lang="zh-CN" sz="3600" b="1" dirty="0">
                <a:solidFill>
                  <a:srgbClr val="005188"/>
                </a:solidFill>
                <a:latin typeface="微软雅黑" panose="020B0503020204020204" pitchFamily="34" charset="-122"/>
                <a:ea typeface="微软雅黑" panose="020B0503020204020204" pitchFamily="34" charset="-122"/>
              </a:rPr>
              <a:t>重点</a:t>
            </a:r>
            <a:r>
              <a:rPr lang="en-US" altLang="zh-CN" sz="3600" b="1" dirty="0">
                <a:solidFill>
                  <a:srgbClr val="005188"/>
                </a:solidFill>
                <a:latin typeface="微软雅黑" panose="020B0503020204020204" pitchFamily="34" charset="-122"/>
                <a:ea typeface="微软雅黑" panose="020B0503020204020204" pitchFamily="34" charset="-122"/>
              </a:rPr>
              <a:t>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12"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
          <p:cNvSpPr/>
          <p:nvPr/>
        </p:nvSpPr>
        <p:spPr>
          <a:xfrm>
            <a:off x="0" y="0"/>
            <a:ext cx="12192000" cy="6858000"/>
          </a:xfrm>
          <a:prstGeom prst="rect">
            <a:avLst/>
          </a:prstGeom>
          <a:blipFill>
            <a:blip r:embed="rId12" cstate="print"/>
            <a:stretch>
              <a:fillRect/>
            </a:stretch>
          </a:bli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object 3"/>
          <p:cNvSpPr txBox="1"/>
          <p:nvPr/>
        </p:nvSpPr>
        <p:spPr>
          <a:xfrm>
            <a:off x="389750" y="-3175"/>
            <a:ext cx="7061666" cy="1217930"/>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750"/>
              </a:lnSpc>
              <a:spcBef>
                <a:spcPct val="0"/>
              </a:spcBef>
              <a:spcAft>
                <a:spcPct val="0"/>
              </a:spcAft>
            </a:pPr>
            <a:r>
              <a:rPr lang="zh-CN" altLang="en-US" sz="3600" b="1" spc="235" dirty="0">
                <a:solidFill>
                  <a:srgbClr val="3586FB"/>
                </a:solidFill>
                <a:latin typeface="微软雅黑" panose="020B0503020204020204" pitchFamily="34" charset="-122"/>
                <a:ea typeface="微软雅黑" panose="020B0503020204020204" pitchFamily="34" charset="-122"/>
                <a:cs typeface="微软雅黑" panose="020B0503020204020204" pitchFamily="34" charset="-122"/>
              </a:rPr>
              <a:t>五、教学过程</a:t>
            </a:r>
          </a:p>
          <a:p>
            <a:pPr marL="0" marR="0">
              <a:lnSpc>
                <a:spcPts val="4750"/>
              </a:lnSpc>
              <a:spcBef>
                <a:spcPct val="0"/>
              </a:spcBef>
              <a:spcAft>
                <a:spcPct val="0"/>
              </a:spcAft>
            </a:pPr>
            <a:endParaRPr sz="3600" b="1" spc="218" dirty="0">
              <a:solidFill>
                <a:srgbClr val="3586FB"/>
              </a:solidFill>
              <a:latin typeface="微软雅黑" panose="020B0503020204020204" pitchFamily="34" charset="-122"/>
              <a:cs typeface="微软雅黑" panose="020B0503020204020204" pitchFamily="34" charset="-122"/>
            </a:endParaRPr>
          </a:p>
        </p:txBody>
      </p:sp>
      <p:grpSp>
        <p:nvGrpSpPr>
          <p:cNvPr id="2" name="组合 12"/>
          <p:cNvGrpSpPr/>
          <p:nvPr/>
        </p:nvGrpSpPr>
        <p:grpSpPr>
          <a:xfrm>
            <a:off x="2135560" y="2172753"/>
            <a:ext cx="7348967" cy="3114675"/>
            <a:chOff x="2632075" y="2820989"/>
            <a:chExt cx="5260975" cy="3114675"/>
          </a:xfrm>
        </p:grpSpPr>
        <p:sp>
          <p:nvSpPr>
            <p:cNvPr id="19" name="MH_Other_2"/>
            <p:cNvSpPr/>
            <p:nvPr>
              <p:custDataLst>
                <p:tags r:id="rId1"/>
              </p:custDataLst>
            </p:nvPr>
          </p:nvSpPr>
          <p:spPr>
            <a:xfrm>
              <a:off x="5964239" y="3927475"/>
              <a:ext cx="1927225" cy="223838"/>
            </a:xfrm>
            <a:custGeom>
              <a:avLst/>
              <a:gdLst>
                <a:gd name="connsiteX0" fmla="*/ 0 w 2401677"/>
                <a:gd name="connsiteY0" fmla="*/ 0 h 275422"/>
                <a:gd name="connsiteX1" fmla="*/ 2401677 w 2401677"/>
                <a:gd name="connsiteY1" fmla="*/ 0 h 275422"/>
                <a:gd name="connsiteX2" fmla="*/ 2401677 w 2401677"/>
                <a:gd name="connsiteY2" fmla="*/ 275422 h 275422"/>
                <a:gd name="connsiteX3" fmla="*/ 0 w 2401677"/>
                <a:gd name="connsiteY3" fmla="*/ 275422 h 275422"/>
                <a:gd name="connsiteX4" fmla="*/ 0 w 2401677"/>
                <a:gd name="connsiteY4" fmla="*/ 0 h 275422"/>
                <a:gd name="connsiteX0-1" fmla="*/ 0 w 2401677"/>
                <a:gd name="connsiteY0-2" fmla="*/ 2982 h 278404"/>
                <a:gd name="connsiteX1-3" fmla="*/ 309930 w 2401677"/>
                <a:gd name="connsiteY1-4" fmla="*/ 0 h 278404"/>
                <a:gd name="connsiteX2-5" fmla="*/ 2401677 w 2401677"/>
                <a:gd name="connsiteY2-6" fmla="*/ 2982 h 278404"/>
                <a:gd name="connsiteX3-7" fmla="*/ 2401677 w 2401677"/>
                <a:gd name="connsiteY3-8" fmla="*/ 278404 h 278404"/>
                <a:gd name="connsiteX4-9" fmla="*/ 0 w 2401677"/>
                <a:gd name="connsiteY4-10" fmla="*/ 278404 h 278404"/>
                <a:gd name="connsiteX5" fmla="*/ 0 w 2401677"/>
                <a:gd name="connsiteY5" fmla="*/ 2982 h 278404"/>
                <a:gd name="connsiteX0-11" fmla="*/ 0 w 2401677"/>
                <a:gd name="connsiteY0-12" fmla="*/ 278404 h 278404"/>
                <a:gd name="connsiteX1-13" fmla="*/ 309930 w 2401677"/>
                <a:gd name="connsiteY1-14" fmla="*/ 0 h 278404"/>
                <a:gd name="connsiteX2-15" fmla="*/ 2401677 w 2401677"/>
                <a:gd name="connsiteY2-16" fmla="*/ 2982 h 278404"/>
                <a:gd name="connsiteX3-17" fmla="*/ 2401677 w 2401677"/>
                <a:gd name="connsiteY3-18" fmla="*/ 278404 h 278404"/>
                <a:gd name="connsiteX4-19" fmla="*/ 0 w 2401677"/>
                <a:gd name="connsiteY4-20" fmla="*/ 278404 h 278404"/>
                <a:gd name="connsiteX0-21" fmla="*/ 0 w 2401677"/>
                <a:gd name="connsiteY0-22" fmla="*/ 278404 h 278404"/>
                <a:gd name="connsiteX1-23" fmla="*/ 309930 w 2401677"/>
                <a:gd name="connsiteY1-24" fmla="*/ 0 h 278404"/>
                <a:gd name="connsiteX2-25" fmla="*/ 2401677 w 2401677"/>
                <a:gd name="connsiteY2-26" fmla="*/ 2982 h 278404"/>
                <a:gd name="connsiteX3-27" fmla="*/ 2401677 w 2401677"/>
                <a:gd name="connsiteY3-28" fmla="*/ 278404 h 278404"/>
                <a:gd name="connsiteX4-29" fmla="*/ 2075230 w 2401677"/>
                <a:gd name="connsiteY4-30" fmla="*/ 273050 h 278404"/>
                <a:gd name="connsiteX5-31" fmla="*/ 0 w 2401677"/>
                <a:gd name="connsiteY5-32" fmla="*/ 278404 h 278404"/>
                <a:gd name="connsiteX0-33" fmla="*/ 0 w 2401677"/>
                <a:gd name="connsiteY0-34" fmla="*/ 278404 h 278404"/>
                <a:gd name="connsiteX1-35" fmla="*/ 309930 w 2401677"/>
                <a:gd name="connsiteY1-36" fmla="*/ 0 h 278404"/>
                <a:gd name="connsiteX2-37" fmla="*/ 2401677 w 2401677"/>
                <a:gd name="connsiteY2-38" fmla="*/ 2982 h 278404"/>
                <a:gd name="connsiteX3-39" fmla="*/ 2075230 w 2401677"/>
                <a:gd name="connsiteY3-40" fmla="*/ 273050 h 278404"/>
                <a:gd name="connsiteX4-41" fmla="*/ 0 w 2401677"/>
                <a:gd name="connsiteY4-42" fmla="*/ 278404 h 2784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01677" h="278404">
                  <a:moveTo>
                    <a:pt x="0" y="278404"/>
                  </a:moveTo>
                  <a:lnTo>
                    <a:pt x="309930" y="0"/>
                  </a:lnTo>
                  <a:lnTo>
                    <a:pt x="2401677" y="2982"/>
                  </a:lnTo>
                  <a:lnTo>
                    <a:pt x="2075230" y="273050"/>
                  </a:lnTo>
                  <a:lnTo>
                    <a:pt x="0" y="278404"/>
                  </a:lnTo>
                  <a:close/>
                </a:path>
              </a:pathLst>
            </a:custGeom>
            <a:solidFill>
              <a:schemeClr val="accent1"/>
            </a:solidFill>
            <a:ln>
              <a:noFill/>
            </a:ln>
            <a:effectLst>
              <a:outerShdw blurRad="63500" sx="102000" sy="102000" algn="ctr" rotWithShape="0">
                <a:srgbClr val="ECECE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 name="MH_Other_3"/>
            <p:cNvSpPr/>
            <p:nvPr>
              <p:custDataLst>
                <p:tags r:id="rId2"/>
              </p:custDataLst>
            </p:nvPr>
          </p:nvSpPr>
          <p:spPr>
            <a:xfrm>
              <a:off x="2632075" y="5715001"/>
              <a:ext cx="1906588" cy="220663"/>
            </a:xfrm>
            <a:custGeom>
              <a:avLst/>
              <a:gdLst>
                <a:gd name="connsiteX0" fmla="*/ 0 w 2401677"/>
                <a:gd name="connsiteY0" fmla="*/ 0 h 275422"/>
                <a:gd name="connsiteX1" fmla="*/ 2401677 w 2401677"/>
                <a:gd name="connsiteY1" fmla="*/ 0 h 275422"/>
                <a:gd name="connsiteX2" fmla="*/ 2401677 w 2401677"/>
                <a:gd name="connsiteY2" fmla="*/ 275422 h 275422"/>
                <a:gd name="connsiteX3" fmla="*/ 0 w 2401677"/>
                <a:gd name="connsiteY3" fmla="*/ 275422 h 275422"/>
                <a:gd name="connsiteX4" fmla="*/ 0 w 2401677"/>
                <a:gd name="connsiteY4" fmla="*/ 0 h 275422"/>
                <a:gd name="connsiteX0-1" fmla="*/ 0 w 2401677"/>
                <a:gd name="connsiteY0-2" fmla="*/ 0 h 275422"/>
                <a:gd name="connsiteX1-3" fmla="*/ 2401677 w 2401677"/>
                <a:gd name="connsiteY1-4" fmla="*/ 0 h 275422"/>
                <a:gd name="connsiteX2-5" fmla="*/ 2401677 w 2401677"/>
                <a:gd name="connsiteY2-6" fmla="*/ 275422 h 275422"/>
                <a:gd name="connsiteX3-7" fmla="*/ 2076450 w 2401677"/>
                <a:gd name="connsiteY3-8" fmla="*/ 273127 h 275422"/>
                <a:gd name="connsiteX4-9" fmla="*/ 0 w 2401677"/>
                <a:gd name="connsiteY4-10" fmla="*/ 275422 h 275422"/>
                <a:gd name="connsiteX5" fmla="*/ 0 w 2401677"/>
                <a:gd name="connsiteY5" fmla="*/ 0 h 275422"/>
                <a:gd name="connsiteX0-11" fmla="*/ 0 w 2401677"/>
                <a:gd name="connsiteY0-12" fmla="*/ 0 h 275422"/>
                <a:gd name="connsiteX1-13" fmla="*/ 2401677 w 2401677"/>
                <a:gd name="connsiteY1-14" fmla="*/ 0 h 275422"/>
                <a:gd name="connsiteX2-15" fmla="*/ 2076450 w 2401677"/>
                <a:gd name="connsiteY2-16" fmla="*/ 273127 h 275422"/>
                <a:gd name="connsiteX3-17" fmla="*/ 0 w 2401677"/>
                <a:gd name="connsiteY3-18" fmla="*/ 275422 h 275422"/>
                <a:gd name="connsiteX4-19" fmla="*/ 0 w 2401677"/>
                <a:gd name="connsiteY4-20" fmla="*/ 0 h 275422"/>
                <a:gd name="connsiteX0-21" fmla="*/ 0 w 2376277"/>
                <a:gd name="connsiteY0-22" fmla="*/ 0 h 275422"/>
                <a:gd name="connsiteX1-23" fmla="*/ 2376277 w 2376277"/>
                <a:gd name="connsiteY1-24" fmla="*/ 0 h 275422"/>
                <a:gd name="connsiteX2-25" fmla="*/ 2076450 w 2376277"/>
                <a:gd name="connsiteY2-26" fmla="*/ 273127 h 275422"/>
                <a:gd name="connsiteX3-27" fmla="*/ 0 w 2376277"/>
                <a:gd name="connsiteY3-28" fmla="*/ 275422 h 275422"/>
                <a:gd name="connsiteX4-29" fmla="*/ 0 w 2376277"/>
                <a:gd name="connsiteY4-30" fmla="*/ 0 h 2754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76277" h="275422">
                  <a:moveTo>
                    <a:pt x="0" y="0"/>
                  </a:moveTo>
                  <a:lnTo>
                    <a:pt x="2376277" y="0"/>
                  </a:lnTo>
                  <a:lnTo>
                    <a:pt x="2076450" y="273127"/>
                  </a:lnTo>
                  <a:lnTo>
                    <a:pt x="0" y="275422"/>
                  </a:lnTo>
                  <a:lnTo>
                    <a:pt x="0" y="0"/>
                  </a:lnTo>
                  <a:close/>
                </a:path>
              </a:pathLst>
            </a:custGeom>
            <a:solidFill>
              <a:schemeClr val="accent1"/>
            </a:solidFill>
            <a:ln>
              <a:noFill/>
            </a:ln>
            <a:effectLst>
              <a:outerShdw blurRad="63500" algn="ctr" rotWithShape="0">
                <a:srgbClr val="ECECE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MH_Other_4"/>
            <p:cNvSpPr/>
            <p:nvPr>
              <p:custDataLst>
                <p:tags r:id="rId3"/>
              </p:custDataLst>
            </p:nvPr>
          </p:nvSpPr>
          <p:spPr>
            <a:xfrm>
              <a:off x="4294189" y="4821239"/>
              <a:ext cx="1927225" cy="223837"/>
            </a:xfrm>
            <a:custGeom>
              <a:avLst/>
              <a:gdLst>
                <a:gd name="connsiteX0" fmla="*/ 0 w 2401677"/>
                <a:gd name="connsiteY0" fmla="*/ 0 h 275422"/>
                <a:gd name="connsiteX1" fmla="*/ 2401677 w 2401677"/>
                <a:gd name="connsiteY1" fmla="*/ 0 h 275422"/>
                <a:gd name="connsiteX2" fmla="*/ 2401677 w 2401677"/>
                <a:gd name="connsiteY2" fmla="*/ 275422 h 275422"/>
                <a:gd name="connsiteX3" fmla="*/ 0 w 2401677"/>
                <a:gd name="connsiteY3" fmla="*/ 275422 h 275422"/>
                <a:gd name="connsiteX4" fmla="*/ 0 w 2401677"/>
                <a:gd name="connsiteY4" fmla="*/ 0 h 275422"/>
                <a:gd name="connsiteX0-1" fmla="*/ 0 w 2401677"/>
                <a:gd name="connsiteY0-2" fmla="*/ 2982 h 278404"/>
                <a:gd name="connsiteX1-3" fmla="*/ 309930 w 2401677"/>
                <a:gd name="connsiteY1-4" fmla="*/ 0 h 278404"/>
                <a:gd name="connsiteX2-5" fmla="*/ 2401677 w 2401677"/>
                <a:gd name="connsiteY2-6" fmla="*/ 2982 h 278404"/>
                <a:gd name="connsiteX3-7" fmla="*/ 2401677 w 2401677"/>
                <a:gd name="connsiteY3-8" fmla="*/ 278404 h 278404"/>
                <a:gd name="connsiteX4-9" fmla="*/ 0 w 2401677"/>
                <a:gd name="connsiteY4-10" fmla="*/ 278404 h 278404"/>
                <a:gd name="connsiteX5" fmla="*/ 0 w 2401677"/>
                <a:gd name="connsiteY5" fmla="*/ 2982 h 278404"/>
                <a:gd name="connsiteX0-11" fmla="*/ 0 w 2401677"/>
                <a:gd name="connsiteY0-12" fmla="*/ 278404 h 278404"/>
                <a:gd name="connsiteX1-13" fmla="*/ 309930 w 2401677"/>
                <a:gd name="connsiteY1-14" fmla="*/ 0 h 278404"/>
                <a:gd name="connsiteX2-15" fmla="*/ 2401677 w 2401677"/>
                <a:gd name="connsiteY2-16" fmla="*/ 2982 h 278404"/>
                <a:gd name="connsiteX3-17" fmla="*/ 2401677 w 2401677"/>
                <a:gd name="connsiteY3-18" fmla="*/ 278404 h 278404"/>
                <a:gd name="connsiteX4-19" fmla="*/ 0 w 2401677"/>
                <a:gd name="connsiteY4-20" fmla="*/ 278404 h 278404"/>
                <a:gd name="connsiteX0-21" fmla="*/ 0 w 2401677"/>
                <a:gd name="connsiteY0-22" fmla="*/ 278404 h 278404"/>
                <a:gd name="connsiteX1-23" fmla="*/ 309930 w 2401677"/>
                <a:gd name="connsiteY1-24" fmla="*/ 0 h 278404"/>
                <a:gd name="connsiteX2-25" fmla="*/ 2401677 w 2401677"/>
                <a:gd name="connsiteY2-26" fmla="*/ 2982 h 278404"/>
                <a:gd name="connsiteX3-27" fmla="*/ 2401677 w 2401677"/>
                <a:gd name="connsiteY3-28" fmla="*/ 278404 h 278404"/>
                <a:gd name="connsiteX4-29" fmla="*/ 2075230 w 2401677"/>
                <a:gd name="connsiteY4-30" fmla="*/ 273050 h 278404"/>
                <a:gd name="connsiteX5-31" fmla="*/ 0 w 2401677"/>
                <a:gd name="connsiteY5-32" fmla="*/ 278404 h 278404"/>
                <a:gd name="connsiteX0-33" fmla="*/ 0 w 2401677"/>
                <a:gd name="connsiteY0-34" fmla="*/ 278404 h 278404"/>
                <a:gd name="connsiteX1-35" fmla="*/ 309930 w 2401677"/>
                <a:gd name="connsiteY1-36" fmla="*/ 0 h 278404"/>
                <a:gd name="connsiteX2-37" fmla="*/ 2401677 w 2401677"/>
                <a:gd name="connsiteY2-38" fmla="*/ 2982 h 278404"/>
                <a:gd name="connsiteX3-39" fmla="*/ 2075230 w 2401677"/>
                <a:gd name="connsiteY3-40" fmla="*/ 273050 h 278404"/>
                <a:gd name="connsiteX4-41" fmla="*/ 0 w 2401677"/>
                <a:gd name="connsiteY4-42" fmla="*/ 278404 h 2784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01677" h="278404">
                  <a:moveTo>
                    <a:pt x="0" y="278404"/>
                  </a:moveTo>
                  <a:lnTo>
                    <a:pt x="309930" y="0"/>
                  </a:lnTo>
                  <a:lnTo>
                    <a:pt x="2401677" y="2982"/>
                  </a:lnTo>
                  <a:lnTo>
                    <a:pt x="2075230" y="273050"/>
                  </a:lnTo>
                  <a:lnTo>
                    <a:pt x="0" y="278404"/>
                  </a:lnTo>
                  <a:close/>
                </a:path>
              </a:pathLst>
            </a:custGeom>
            <a:solidFill>
              <a:schemeClr val="accent1"/>
            </a:solidFill>
            <a:ln>
              <a:noFill/>
            </a:ln>
            <a:effectLst>
              <a:outerShdw blurRad="63500" sx="102000" sy="102000" algn="ctr" rotWithShape="0">
                <a:srgbClr val="ECECE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MH_Other_5"/>
            <p:cNvSpPr/>
            <p:nvPr>
              <p:custDataLst>
                <p:tags r:id="rId4"/>
              </p:custDataLst>
            </p:nvPr>
          </p:nvSpPr>
          <p:spPr>
            <a:xfrm rot="16200000" flipV="1">
              <a:off x="3859213" y="5246688"/>
              <a:ext cx="1117600" cy="260350"/>
            </a:xfrm>
            <a:custGeom>
              <a:avLst/>
              <a:gdLst>
                <a:gd name="connsiteX0" fmla="*/ 0 w 1389960"/>
                <a:gd name="connsiteY0" fmla="*/ 317655 h 317655"/>
                <a:gd name="connsiteX1" fmla="*/ 282614 w 1389960"/>
                <a:gd name="connsiteY1" fmla="*/ 0 h 317655"/>
                <a:gd name="connsiteX2" fmla="*/ 1107346 w 1389960"/>
                <a:gd name="connsiteY2" fmla="*/ 0 h 317655"/>
                <a:gd name="connsiteX3" fmla="*/ 1389960 w 1389960"/>
                <a:gd name="connsiteY3" fmla="*/ 317655 h 317655"/>
                <a:gd name="connsiteX4" fmla="*/ 0 w 1389960"/>
                <a:gd name="connsiteY4" fmla="*/ 317655 h 317655"/>
                <a:gd name="connsiteX0-1" fmla="*/ 0 w 1393096"/>
                <a:gd name="connsiteY0-2" fmla="*/ 317655 h 317655"/>
                <a:gd name="connsiteX1-3" fmla="*/ 282614 w 1393096"/>
                <a:gd name="connsiteY1-4" fmla="*/ 0 h 317655"/>
                <a:gd name="connsiteX2-5" fmla="*/ 1393096 w 1393096"/>
                <a:gd name="connsiteY2-6" fmla="*/ 3 h 317655"/>
                <a:gd name="connsiteX3-7" fmla="*/ 1389960 w 1393096"/>
                <a:gd name="connsiteY3-8" fmla="*/ 317655 h 317655"/>
                <a:gd name="connsiteX4-9" fmla="*/ 0 w 1393096"/>
                <a:gd name="connsiteY4-10" fmla="*/ 317655 h 317655"/>
                <a:gd name="connsiteX0-11" fmla="*/ 0 w 1393096"/>
                <a:gd name="connsiteY0-12" fmla="*/ 317655 h 325226"/>
                <a:gd name="connsiteX1-13" fmla="*/ 282614 w 1393096"/>
                <a:gd name="connsiteY1-14" fmla="*/ 0 h 325226"/>
                <a:gd name="connsiteX2-15" fmla="*/ 1393096 w 1393096"/>
                <a:gd name="connsiteY2-16" fmla="*/ 3 h 325226"/>
                <a:gd name="connsiteX3-17" fmla="*/ 1389960 w 1393096"/>
                <a:gd name="connsiteY3-18" fmla="*/ 317655 h 325226"/>
                <a:gd name="connsiteX4-19" fmla="*/ 1126244 w 1393096"/>
                <a:gd name="connsiteY4-20" fmla="*/ 325226 h 325226"/>
                <a:gd name="connsiteX5" fmla="*/ 0 w 1393096"/>
                <a:gd name="connsiteY5" fmla="*/ 317655 h 325226"/>
                <a:gd name="connsiteX0-21" fmla="*/ 0 w 1443372"/>
                <a:gd name="connsiteY0-22" fmla="*/ 317655 h 325226"/>
                <a:gd name="connsiteX1-23" fmla="*/ 282614 w 1443372"/>
                <a:gd name="connsiteY1-24" fmla="*/ 0 h 325226"/>
                <a:gd name="connsiteX2-25" fmla="*/ 1393096 w 1443372"/>
                <a:gd name="connsiteY2-26" fmla="*/ 3 h 325226"/>
                <a:gd name="connsiteX3-27" fmla="*/ 1126244 w 1443372"/>
                <a:gd name="connsiteY3-28" fmla="*/ 325226 h 325226"/>
                <a:gd name="connsiteX4-29" fmla="*/ 0 w 1443372"/>
                <a:gd name="connsiteY4-30" fmla="*/ 317655 h 325226"/>
                <a:gd name="connsiteX0-31" fmla="*/ 0 w 1393096"/>
                <a:gd name="connsiteY0-32" fmla="*/ 317655 h 325226"/>
                <a:gd name="connsiteX1-33" fmla="*/ 282614 w 1393096"/>
                <a:gd name="connsiteY1-34" fmla="*/ 0 h 325226"/>
                <a:gd name="connsiteX2-35" fmla="*/ 1393096 w 1393096"/>
                <a:gd name="connsiteY2-36" fmla="*/ 3 h 325226"/>
                <a:gd name="connsiteX3-37" fmla="*/ 1126244 w 1393096"/>
                <a:gd name="connsiteY3-38" fmla="*/ 325226 h 325226"/>
                <a:gd name="connsiteX4-39" fmla="*/ 0 w 1393096"/>
                <a:gd name="connsiteY4-40" fmla="*/ 317655 h 325226"/>
                <a:gd name="connsiteX0-41" fmla="*/ 0 w 1393096"/>
                <a:gd name="connsiteY0-42" fmla="*/ 317655 h 325226"/>
                <a:gd name="connsiteX1-43" fmla="*/ 282614 w 1393096"/>
                <a:gd name="connsiteY1-44" fmla="*/ 0 h 325226"/>
                <a:gd name="connsiteX2-45" fmla="*/ 1393096 w 1393096"/>
                <a:gd name="connsiteY2-46" fmla="*/ 3 h 325226"/>
                <a:gd name="connsiteX3-47" fmla="*/ 1126244 w 1393096"/>
                <a:gd name="connsiteY3-48" fmla="*/ 325226 h 325226"/>
                <a:gd name="connsiteX4-49" fmla="*/ 0 w 1393096"/>
                <a:gd name="connsiteY4-50" fmla="*/ 317655 h 3252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93096" h="325226">
                  <a:moveTo>
                    <a:pt x="0" y="317655"/>
                  </a:moveTo>
                  <a:lnTo>
                    <a:pt x="282614" y="0"/>
                  </a:lnTo>
                  <a:lnTo>
                    <a:pt x="1393096" y="3"/>
                  </a:lnTo>
                  <a:lnTo>
                    <a:pt x="1126244" y="325226"/>
                  </a:lnTo>
                  <a:lnTo>
                    <a:pt x="0" y="317655"/>
                  </a:lnTo>
                  <a:close/>
                </a:path>
              </a:pathLst>
            </a:custGeom>
            <a:solidFill>
              <a:schemeClr val="accent1">
                <a:lumMod val="60000"/>
                <a:lumOff val="40000"/>
              </a:schemeClr>
            </a:solidFill>
            <a:ln>
              <a:noFill/>
            </a:ln>
            <a:effectLst>
              <a:outerShdw blurRad="63500" sx="102000" sy="102000" algn="ctr" rotWithShape="0">
                <a:srgbClr val="ECECE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MH_Other_6"/>
            <p:cNvSpPr/>
            <p:nvPr>
              <p:custDataLst>
                <p:tags r:id="rId5"/>
              </p:custDataLst>
            </p:nvPr>
          </p:nvSpPr>
          <p:spPr>
            <a:xfrm rot="16200000" flipV="1">
              <a:off x="5531644" y="4352131"/>
              <a:ext cx="1117600" cy="261938"/>
            </a:xfrm>
            <a:custGeom>
              <a:avLst/>
              <a:gdLst>
                <a:gd name="connsiteX0" fmla="*/ 0 w 1389960"/>
                <a:gd name="connsiteY0" fmla="*/ 317655 h 317655"/>
                <a:gd name="connsiteX1" fmla="*/ 282614 w 1389960"/>
                <a:gd name="connsiteY1" fmla="*/ 0 h 317655"/>
                <a:gd name="connsiteX2" fmla="*/ 1107346 w 1389960"/>
                <a:gd name="connsiteY2" fmla="*/ 0 h 317655"/>
                <a:gd name="connsiteX3" fmla="*/ 1389960 w 1389960"/>
                <a:gd name="connsiteY3" fmla="*/ 317655 h 317655"/>
                <a:gd name="connsiteX4" fmla="*/ 0 w 1389960"/>
                <a:gd name="connsiteY4" fmla="*/ 317655 h 317655"/>
                <a:gd name="connsiteX0-1" fmla="*/ 0 w 1393096"/>
                <a:gd name="connsiteY0-2" fmla="*/ 317655 h 317655"/>
                <a:gd name="connsiteX1-3" fmla="*/ 282614 w 1393096"/>
                <a:gd name="connsiteY1-4" fmla="*/ 0 h 317655"/>
                <a:gd name="connsiteX2-5" fmla="*/ 1393096 w 1393096"/>
                <a:gd name="connsiteY2-6" fmla="*/ 3 h 317655"/>
                <a:gd name="connsiteX3-7" fmla="*/ 1389960 w 1393096"/>
                <a:gd name="connsiteY3-8" fmla="*/ 317655 h 317655"/>
                <a:gd name="connsiteX4-9" fmla="*/ 0 w 1393096"/>
                <a:gd name="connsiteY4-10" fmla="*/ 317655 h 317655"/>
                <a:gd name="connsiteX0-11" fmla="*/ 0 w 1393096"/>
                <a:gd name="connsiteY0-12" fmla="*/ 317655 h 325226"/>
                <a:gd name="connsiteX1-13" fmla="*/ 282614 w 1393096"/>
                <a:gd name="connsiteY1-14" fmla="*/ 0 h 325226"/>
                <a:gd name="connsiteX2-15" fmla="*/ 1393096 w 1393096"/>
                <a:gd name="connsiteY2-16" fmla="*/ 3 h 325226"/>
                <a:gd name="connsiteX3-17" fmla="*/ 1389960 w 1393096"/>
                <a:gd name="connsiteY3-18" fmla="*/ 317655 h 325226"/>
                <a:gd name="connsiteX4-19" fmla="*/ 1126244 w 1393096"/>
                <a:gd name="connsiteY4-20" fmla="*/ 325226 h 325226"/>
                <a:gd name="connsiteX5" fmla="*/ 0 w 1393096"/>
                <a:gd name="connsiteY5" fmla="*/ 317655 h 325226"/>
                <a:gd name="connsiteX0-21" fmla="*/ 0 w 1443372"/>
                <a:gd name="connsiteY0-22" fmla="*/ 317655 h 325226"/>
                <a:gd name="connsiteX1-23" fmla="*/ 282614 w 1443372"/>
                <a:gd name="connsiteY1-24" fmla="*/ 0 h 325226"/>
                <a:gd name="connsiteX2-25" fmla="*/ 1393096 w 1443372"/>
                <a:gd name="connsiteY2-26" fmla="*/ 3 h 325226"/>
                <a:gd name="connsiteX3-27" fmla="*/ 1126244 w 1443372"/>
                <a:gd name="connsiteY3-28" fmla="*/ 325226 h 325226"/>
                <a:gd name="connsiteX4-29" fmla="*/ 0 w 1443372"/>
                <a:gd name="connsiteY4-30" fmla="*/ 317655 h 325226"/>
                <a:gd name="connsiteX0-31" fmla="*/ 0 w 1393096"/>
                <a:gd name="connsiteY0-32" fmla="*/ 317655 h 325226"/>
                <a:gd name="connsiteX1-33" fmla="*/ 282614 w 1393096"/>
                <a:gd name="connsiteY1-34" fmla="*/ 0 h 325226"/>
                <a:gd name="connsiteX2-35" fmla="*/ 1393096 w 1393096"/>
                <a:gd name="connsiteY2-36" fmla="*/ 3 h 325226"/>
                <a:gd name="connsiteX3-37" fmla="*/ 1126244 w 1393096"/>
                <a:gd name="connsiteY3-38" fmla="*/ 325226 h 325226"/>
                <a:gd name="connsiteX4-39" fmla="*/ 0 w 1393096"/>
                <a:gd name="connsiteY4-40" fmla="*/ 317655 h 325226"/>
                <a:gd name="connsiteX0-41" fmla="*/ 0 w 1393096"/>
                <a:gd name="connsiteY0-42" fmla="*/ 317655 h 325226"/>
                <a:gd name="connsiteX1-43" fmla="*/ 282614 w 1393096"/>
                <a:gd name="connsiteY1-44" fmla="*/ 0 h 325226"/>
                <a:gd name="connsiteX2-45" fmla="*/ 1393096 w 1393096"/>
                <a:gd name="connsiteY2-46" fmla="*/ 3 h 325226"/>
                <a:gd name="connsiteX3-47" fmla="*/ 1126244 w 1393096"/>
                <a:gd name="connsiteY3-48" fmla="*/ 325226 h 325226"/>
                <a:gd name="connsiteX4-49" fmla="*/ 0 w 1393096"/>
                <a:gd name="connsiteY4-50" fmla="*/ 317655 h 3252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93096" h="325226">
                  <a:moveTo>
                    <a:pt x="0" y="317655"/>
                  </a:moveTo>
                  <a:lnTo>
                    <a:pt x="282614" y="0"/>
                  </a:lnTo>
                  <a:lnTo>
                    <a:pt x="1393096" y="3"/>
                  </a:lnTo>
                  <a:lnTo>
                    <a:pt x="1126244" y="325226"/>
                  </a:lnTo>
                  <a:lnTo>
                    <a:pt x="0" y="317655"/>
                  </a:lnTo>
                  <a:close/>
                </a:path>
              </a:pathLst>
            </a:custGeom>
            <a:solidFill>
              <a:schemeClr val="accent1">
                <a:lumMod val="60000"/>
                <a:lumOff val="40000"/>
              </a:schemeClr>
            </a:solidFill>
            <a:ln>
              <a:noFill/>
            </a:ln>
            <a:effectLst>
              <a:outerShdw blurRad="63500" sx="102000" sy="102000" algn="ctr" rotWithShape="0">
                <a:srgbClr val="ECECE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MH_Other_7"/>
            <p:cNvSpPr/>
            <p:nvPr>
              <p:custDataLst>
                <p:tags r:id="rId6"/>
              </p:custDataLst>
            </p:nvPr>
          </p:nvSpPr>
          <p:spPr>
            <a:xfrm rot="16200000" flipV="1">
              <a:off x="7204075" y="3462338"/>
              <a:ext cx="1117600" cy="260350"/>
            </a:xfrm>
            <a:custGeom>
              <a:avLst/>
              <a:gdLst>
                <a:gd name="connsiteX0" fmla="*/ 0 w 1389960"/>
                <a:gd name="connsiteY0" fmla="*/ 317655 h 317655"/>
                <a:gd name="connsiteX1" fmla="*/ 282614 w 1389960"/>
                <a:gd name="connsiteY1" fmla="*/ 0 h 317655"/>
                <a:gd name="connsiteX2" fmla="*/ 1107346 w 1389960"/>
                <a:gd name="connsiteY2" fmla="*/ 0 h 317655"/>
                <a:gd name="connsiteX3" fmla="*/ 1389960 w 1389960"/>
                <a:gd name="connsiteY3" fmla="*/ 317655 h 317655"/>
                <a:gd name="connsiteX4" fmla="*/ 0 w 1389960"/>
                <a:gd name="connsiteY4" fmla="*/ 317655 h 317655"/>
                <a:gd name="connsiteX0-1" fmla="*/ 0 w 1393096"/>
                <a:gd name="connsiteY0-2" fmla="*/ 317655 h 317655"/>
                <a:gd name="connsiteX1-3" fmla="*/ 282614 w 1393096"/>
                <a:gd name="connsiteY1-4" fmla="*/ 0 h 317655"/>
                <a:gd name="connsiteX2-5" fmla="*/ 1393096 w 1393096"/>
                <a:gd name="connsiteY2-6" fmla="*/ 3 h 317655"/>
                <a:gd name="connsiteX3-7" fmla="*/ 1389960 w 1393096"/>
                <a:gd name="connsiteY3-8" fmla="*/ 317655 h 317655"/>
                <a:gd name="connsiteX4-9" fmla="*/ 0 w 1393096"/>
                <a:gd name="connsiteY4-10" fmla="*/ 317655 h 317655"/>
                <a:gd name="connsiteX0-11" fmla="*/ 0 w 1393096"/>
                <a:gd name="connsiteY0-12" fmla="*/ 317655 h 325226"/>
                <a:gd name="connsiteX1-13" fmla="*/ 282614 w 1393096"/>
                <a:gd name="connsiteY1-14" fmla="*/ 0 h 325226"/>
                <a:gd name="connsiteX2-15" fmla="*/ 1393096 w 1393096"/>
                <a:gd name="connsiteY2-16" fmla="*/ 3 h 325226"/>
                <a:gd name="connsiteX3-17" fmla="*/ 1389960 w 1393096"/>
                <a:gd name="connsiteY3-18" fmla="*/ 317655 h 325226"/>
                <a:gd name="connsiteX4-19" fmla="*/ 1126244 w 1393096"/>
                <a:gd name="connsiteY4-20" fmla="*/ 325226 h 325226"/>
                <a:gd name="connsiteX5" fmla="*/ 0 w 1393096"/>
                <a:gd name="connsiteY5" fmla="*/ 317655 h 325226"/>
                <a:gd name="connsiteX0-21" fmla="*/ 0 w 1443372"/>
                <a:gd name="connsiteY0-22" fmla="*/ 317655 h 325226"/>
                <a:gd name="connsiteX1-23" fmla="*/ 282614 w 1443372"/>
                <a:gd name="connsiteY1-24" fmla="*/ 0 h 325226"/>
                <a:gd name="connsiteX2-25" fmla="*/ 1393096 w 1443372"/>
                <a:gd name="connsiteY2-26" fmla="*/ 3 h 325226"/>
                <a:gd name="connsiteX3-27" fmla="*/ 1126244 w 1443372"/>
                <a:gd name="connsiteY3-28" fmla="*/ 325226 h 325226"/>
                <a:gd name="connsiteX4-29" fmla="*/ 0 w 1443372"/>
                <a:gd name="connsiteY4-30" fmla="*/ 317655 h 325226"/>
                <a:gd name="connsiteX0-31" fmla="*/ 0 w 1393096"/>
                <a:gd name="connsiteY0-32" fmla="*/ 317655 h 325226"/>
                <a:gd name="connsiteX1-33" fmla="*/ 282614 w 1393096"/>
                <a:gd name="connsiteY1-34" fmla="*/ 0 h 325226"/>
                <a:gd name="connsiteX2-35" fmla="*/ 1393096 w 1393096"/>
                <a:gd name="connsiteY2-36" fmla="*/ 3 h 325226"/>
                <a:gd name="connsiteX3-37" fmla="*/ 1126244 w 1393096"/>
                <a:gd name="connsiteY3-38" fmla="*/ 325226 h 325226"/>
                <a:gd name="connsiteX4-39" fmla="*/ 0 w 1393096"/>
                <a:gd name="connsiteY4-40" fmla="*/ 317655 h 325226"/>
                <a:gd name="connsiteX0-41" fmla="*/ 0 w 1393096"/>
                <a:gd name="connsiteY0-42" fmla="*/ 317655 h 325226"/>
                <a:gd name="connsiteX1-43" fmla="*/ 282614 w 1393096"/>
                <a:gd name="connsiteY1-44" fmla="*/ 0 h 325226"/>
                <a:gd name="connsiteX2-45" fmla="*/ 1393096 w 1393096"/>
                <a:gd name="connsiteY2-46" fmla="*/ 3 h 325226"/>
                <a:gd name="connsiteX3-47" fmla="*/ 1126244 w 1393096"/>
                <a:gd name="connsiteY3-48" fmla="*/ 325226 h 325226"/>
                <a:gd name="connsiteX4-49" fmla="*/ 0 w 1393096"/>
                <a:gd name="connsiteY4-50" fmla="*/ 317655 h 3252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93096" h="325226">
                  <a:moveTo>
                    <a:pt x="0" y="317655"/>
                  </a:moveTo>
                  <a:lnTo>
                    <a:pt x="282614" y="0"/>
                  </a:lnTo>
                  <a:lnTo>
                    <a:pt x="1393096" y="3"/>
                  </a:lnTo>
                  <a:lnTo>
                    <a:pt x="1126244" y="325226"/>
                  </a:lnTo>
                  <a:lnTo>
                    <a:pt x="0" y="317655"/>
                  </a:lnTo>
                  <a:close/>
                </a:path>
              </a:pathLst>
            </a:custGeom>
            <a:solidFill>
              <a:schemeClr val="accent1">
                <a:lumMod val="60000"/>
                <a:lumOff val="40000"/>
              </a:schemeClr>
            </a:solidFill>
            <a:ln>
              <a:noFill/>
            </a:ln>
            <a:effectLst>
              <a:outerShdw blurRad="63500" sx="102000" sy="102000" algn="ctr" rotWithShape="0">
                <a:srgbClr val="ECECE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MH_Other_8"/>
            <p:cNvSpPr txBox="1">
              <a:spLocks noChangeArrowheads="1"/>
            </p:cNvSpPr>
            <p:nvPr>
              <p:custDataLst>
                <p:tags r:id="rId7"/>
              </p:custDataLst>
            </p:nvPr>
          </p:nvSpPr>
          <p:spPr bwMode="auto">
            <a:xfrm>
              <a:off x="2867026" y="4416425"/>
              <a:ext cx="1184275" cy="439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a:lnSpc>
                  <a:spcPct val="100000"/>
                </a:lnSpc>
                <a:spcBef>
                  <a:spcPct val="0"/>
                </a:spcBef>
                <a:buNone/>
                <a:defRPr/>
              </a:pPr>
              <a:r>
                <a:rPr lang="en-US" altLang="zh-CN" sz="4000" dirty="0">
                  <a:solidFill>
                    <a:schemeClr val="accent1">
                      <a:lumMod val="75000"/>
                    </a:schemeClr>
                  </a:solidFill>
                  <a:latin typeface="Impact" panose="020B0806030902050204" pitchFamily="34" charset="0"/>
                  <a:ea typeface="Adobe Gothic Std B" panose="020B0800000000000000" pitchFamily="34" charset="-128"/>
                </a:rPr>
                <a:t>01</a:t>
              </a:r>
              <a:endParaRPr lang="zh-CN" altLang="en-US" sz="4000" dirty="0">
                <a:solidFill>
                  <a:schemeClr val="accent1">
                    <a:lumMod val="75000"/>
                  </a:schemeClr>
                </a:solidFill>
                <a:latin typeface="Impact" panose="020B0806030902050204" pitchFamily="34" charset="0"/>
              </a:endParaRPr>
            </a:p>
          </p:txBody>
        </p:sp>
        <p:sp>
          <p:nvSpPr>
            <p:cNvPr id="26" name="MH_Other_9"/>
            <p:cNvSpPr txBox="1">
              <a:spLocks noChangeArrowheads="1"/>
            </p:cNvSpPr>
            <p:nvPr>
              <p:custDataLst>
                <p:tags r:id="rId8"/>
              </p:custDataLst>
            </p:nvPr>
          </p:nvSpPr>
          <p:spPr bwMode="auto">
            <a:xfrm>
              <a:off x="4665664" y="3532189"/>
              <a:ext cx="1184275" cy="439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a:lnSpc>
                  <a:spcPct val="100000"/>
                </a:lnSpc>
                <a:spcBef>
                  <a:spcPct val="0"/>
                </a:spcBef>
                <a:buNone/>
                <a:defRPr/>
              </a:pPr>
              <a:r>
                <a:rPr lang="en-US" altLang="zh-CN" sz="4000" dirty="0">
                  <a:solidFill>
                    <a:schemeClr val="accent1">
                      <a:lumMod val="75000"/>
                    </a:schemeClr>
                  </a:solidFill>
                  <a:latin typeface="Impact" panose="020B0806030902050204" pitchFamily="34" charset="0"/>
                  <a:ea typeface="Adobe Gothic Std B" panose="020B0800000000000000" pitchFamily="34" charset="-128"/>
                </a:rPr>
                <a:t>02</a:t>
              </a:r>
              <a:endParaRPr lang="zh-CN" altLang="en-US" sz="4000" dirty="0">
                <a:solidFill>
                  <a:schemeClr val="accent1">
                    <a:lumMod val="75000"/>
                  </a:schemeClr>
                </a:solidFill>
                <a:latin typeface="Impact" panose="020B0806030902050204" pitchFamily="34" charset="0"/>
              </a:endParaRPr>
            </a:p>
          </p:txBody>
        </p:sp>
        <p:sp>
          <p:nvSpPr>
            <p:cNvPr id="27" name="MH_Other_10"/>
            <p:cNvSpPr txBox="1">
              <a:spLocks noChangeArrowheads="1"/>
            </p:cNvSpPr>
            <p:nvPr>
              <p:custDataLst>
                <p:tags r:id="rId9"/>
              </p:custDataLst>
            </p:nvPr>
          </p:nvSpPr>
          <p:spPr bwMode="auto">
            <a:xfrm>
              <a:off x="6335714" y="2820989"/>
              <a:ext cx="1184275" cy="439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a:lnSpc>
                  <a:spcPct val="100000"/>
                </a:lnSpc>
                <a:spcBef>
                  <a:spcPct val="0"/>
                </a:spcBef>
                <a:buNone/>
                <a:defRPr/>
              </a:pPr>
              <a:r>
                <a:rPr lang="en-US" altLang="zh-CN" sz="4000" dirty="0">
                  <a:solidFill>
                    <a:schemeClr val="accent1">
                      <a:lumMod val="75000"/>
                    </a:schemeClr>
                  </a:solidFill>
                  <a:latin typeface="Impact" panose="020B0806030902050204" pitchFamily="34" charset="0"/>
                  <a:ea typeface="Adobe Gothic Std B" panose="020B0800000000000000" pitchFamily="34" charset="-128"/>
                </a:rPr>
                <a:t>03</a:t>
              </a:r>
              <a:endParaRPr lang="zh-CN" altLang="en-US" sz="4000" dirty="0">
                <a:solidFill>
                  <a:schemeClr val="accent1">
                    <a:lumMod val="75000"/>
                  </a:schemeClr>
                </a:solidFill>
                <a:latin typeface="Impact" panose="020B0806030902050204" pitchFamily="34" charset="0"/>
              </a:endParaRPr>
            </a:p>
          </p:txBody>
        </p:sp>
      </p:grpSp>
      <p:sp>
        <p:nvSpPr>
          <p:cNvPr id="29" name="矩形 28"/>
          <p:cNvSpPr/>
          <p:nvPr/>
        </p:nvSpPr>
        <p:spPr>
          <a:xfrm>
            <a:off x="2212154" y="4450451"/>
            <a:ext cx="2106585" cy="58746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latin typeface="迷你简准圆" panose="03000509000000000000" pitchFamily="65" charset="-122"/>
                <a:ea typeface="迷你简准圆" panose="03000509000000000000" pitchFamily="65" charset="-122"/>
              </a:rPr>
              <a:t>课前预习，圈画概念，查找例子。</a:t>
            </a:r>
          </a:p>
        </p:txBody>
      </p:sp>
      <p:sp>
        <p:nvSpPr>
          <p:cNvPr id="32" name="矩形 31"/>
          <p:cNvSpPr/>
          <p:nvPr/>
        </p:nvSpPr>
        <p:spPr>
          <a:xfrm>
            <a:off x="2346213" y="5326703"/>
            <a:ext cx="2241974" cy="4303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latin typeface="迷你简准圆" panose="03000509000000000000" pitchFamily="65" charset="-122"/>
                <a:ea typeface="迷你简准圆" panose="03000509000000000000" pitchFamily="65" charset="-122"/>
              </a:rPr>
              <a:t>课前概念举例</a:t>
            </a:r>
          </a:p>
        </p:txBody>
      </p:sp>
      <p:sp>
        <p:nvSpPr>
          <p:cNvPr id="30" name="矩形 29"/>
          <p:cNvSpPr/>
          <p:nvPr/>
        </p:nvSpPr>
        <p:spPr>
          <a:xfrm>
            <a:off x="4659710" y="3504495"/>
            <a:ext cx="2106585" cy="607695"/>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400" dirty="0">
                <a:solidFill>
                  <a:schemeClr val="tx1">
                    <a:lumMod val="50000"/>
                    <a:lumOff val="50000"/>
                  </a:schemeClr>
                </a:solidFill>
                <a:latin typeface="迷你简准圆" panose="03000509000000000000" pitchFamily="65" charset="-122"/>
                <a:ea typeface="迷你简准圆" panose="03000509000000000000" pitchFamily="65" charset="-122"/>
              </a:rPr>
              <a:t>  </a:t>
            </a:r>
            <a:r>
              <a:rPr lang="zh-CN" altLang="en-US" sz="1400" dirty="0">
                <a:solidFill>
                  <a:schemeClr val="tx1">
                    <a:lumMod val="50000"/>
                    <a:lumOff val="50000"/>
                  </a:schemeClr>
                </a:solidFill>
                <a:latin typeface="迷你简准圆" panose="03000509000000000000" pitchFamily="65" charset="-122"/>
                <a:ea typeface="迷你简准圆" panose="03000509000000000000" pitchFamily="65" charset="-122"/>
              </a:rPr>
              <a:t>课上思考探究，</a:t>
            </a:r>
            <a:r>
              <a:rPr lang="zh-CN" altLang="en-US" sz="1400" dirty="0" smtClean="0">
                <a:solidFill>
                  <a:schemeClr val="tx1">
                    <a:lumMod val="50000"/>
                    <a:lumOff val="50000"/>
                  </a:schemeClr>
                </a:solidFill>
                <a:latin typeface="迷你简准圆" panose="03000509000000000000" pitchFamily="65" charset="-122"/>
                <a:ea typeface="迷你简准圆" panose="03000509000000000000" pitchFamily="65" charset="-122"/>
              </a:rPr>
              <a:t>掌握</a:t>
            </a:r>
            <a:r>
              <a:rPr lang="en-US" altLang="zh-CN" sz="1400" dirty="0" smtClean="0">
                <a:solidFill>
                  <a:schemeClr val="tx1">
                    <a:lumMod val="50000"/>
                    <a:lumOff val="50000"/>
                  </a:schemeClr>
                </a:solidFill>
                <a:latin typeface="迷你简准圆" panose="03000509000000000000" pitchFamily="65" charset="-122"/>
                <a:ea typeface="迷你简准圆" panose="03000509000000000000" pitchFamily="65" charset="-122"/>
              </a:rPr>
              <a:t>《</a:t>
            </a:r>
            <a:r>
              <a:rPr lang="zh-CN" altLang="en-US" sz="1400" dirty="0" smtClean="0">
                <a:solidFill>
                  <a:schemeClr val="tx1">
                    <a:lumMod val="50000"/>
                    <a:lumOff val="50000"/>
                  </a:schemeClr>
                </a:solidFill>
                <a:latin typeface="迷你简准圆" panose="03000509000000000000" pitchFamily="65" charset="-122"/>
                <a:ea typeface="迷你简准圆" panose="03000509000000000000" pitchFamily="65" charset="-122"/>
              </a:rPr>
              <a:t>读本</a:t>
            </a:r>
            <a:r>
              <a:rPr lang="en-US" altLang="zh-CN" sz="1400" dirty="0" smtClean="0">
                <a:solidFill>
                  <a:schemeClr val="tx1">
                    <a:lumMod val="50000"/>
                    <a:lumOff val="50000"/>
                  </a:schemeClr>
                </a:solidFill>
                <a:latin typeface="迷你简准圆" panose="03000509000000000000" pitchFamily="65" charset="-122"/>
                <a:ea typeface="迷你简准圆" panose="03000509000000000000" pitchFamily="65" charset="-122"/>
              </a:rPr>
              <a:t>》</a:t>
            </a:r>
            <a:r>
              <a:rPr lang="zh-CN" altLang="en-US" sz="1400" dirty="0" smtClean="0">
                <a:solidFill>
                  <a:schemeClr val="tx1">
                    <a:lumMod val="50000"/>
                    <a:lumOff val="50000"/>
                  </a:schemeClr>
                </a:solidFill>
                <a:latin typeface="迷你简准圆" panose="03000509000000000000" pitchFamily="65" charset="-122"/>
                <a:ea typeface="迷你简准圆" panose="03000509000000000000" pitchFamily="65" charset="-122"/>
              </a:rPr>
              <a:t>重点</a:t>
            </a:r>
            <a:r>
              <a:rPr lang="zh-CN" altLang="en-US" sz="1400" dirty="0">
                <a:solidFill>
                  <a:schemeClr val="tx1">
                    <a:lumMod val="50000"/>
                    <a:lumOff val="50000"/>
                  </a:schemeClr>
                </a:solidFill>
                <a:latin typeface="迷你简准圆" panose="03000509000000000000" pitchFamily="65" charset="-122"/>
                <a:ea typeface="迷你简准圆" panose="03000509000000000000" pitchFamily="65" charset="-122"/>
              </a:rPr>
              <a:t>内容。</a:t>
            </a:r>
          </a:p>
        </p:txBody>
      </p:sp>
      <p:sp>
        <p:nvSpPr>
          <p:cNvPr id="31" name="矩形 30"/>
          <p:cNvSpPr/>
          <p:nvPr/>
        </p:nvSpPr>
        <p:spPr>
          <a:xfrm>
            <a:off x="4856507" y="4474704"/>
            <a:ext cx="2241974" cy="4303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latin typeface="迷你简准圆" panose="03000509000000000000" pitchFamily="65" charset="-122"/>
                <a:ea typeface="迷你简准圆" panose="03000509000000000000" pitchFamily="65" charset="-122"/>
              </a:rPr>
              <a:t>课中思考探究</a:t>
            </a:r>
          </a:p>
        </p:txBody>
      </p:sp>
      <p:sp>
        <p:nvSpPr>
          <p:cNvPr id="33" name="矩形 32"/>
          <p:cNvSpPr/>
          <p:nvPr/>
        </p:nvSpPr>
        <p:spPr>
          <a:xfrm>
            <a:off x="7141362" y="2677361"/>
            <a:ext cx="2106585" cy="58746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latin typeface="迷你简准圆" panose="03000509000000000000" pitchFamily="65" charset="-122"/>
                <a:ea typeface="迷你简准圆" panose="03000509000000000000" pitchFamily="65" charset="-122"/>
              </a:rPr>
              <a:t>针对重点内容，设计作业，落实应用知识。</a:t>
            </a:r>
          </a:p>
        </p:txBody>
      </p:sp>
      <p:sp>
        <p:nvSpPr>
          <p:cNvPr id="34" name="矩形 33"/>
          <p:cNvSpPr/>
          <p:nvPr/>
        </p:nvSpPr>
        <p:spPr>
          <a:xfrm>
            <a:off x="7295631" y="3567949"/>
            <a:ext cx="2241974" cy="4303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latin typeface="迷你简准圆" panose="03000509000000000000" pitchFamily="65" charset="-122"/>
                <a:ea typeface="迷你简准圆" panose="03000509000000000000" pitchFamily="65" charset="-122"/>
              </a:rPr>
              <a:t>课后落实重点</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
          <p:cNvSpPr/>
          <p:nvPr/>
        </p:nvSpPr>
        <p:spPr>
          <a:xfrm>
            <a:off x="0" y="0"/>
            <a:ext cx="12192000" cy="6858000"/>
          </a:xfrm>
          <a:prstGeom prst="rect">
            <a:avLst/>
          </a:prstGeom>
          <a:blipFill>
            <a:blip r:embed="rId3" cstate="print"/>
            <a:stretch>
              <a:fillRect/>
            </a:stretch>
          </a:bli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object 3"/>
          <p:cNvSpPr txBox="1"/>
          <p:nvPr/>
        </p:nvSpPr>
        <p:spPr>
          <a:xfrm>
            <a:off x="263352" y="80139"/>
            <a:ext cx="7061666" cy="981872"/>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3165"/>
              </a:lnSpc>
              <a:spcBef>
                <a:spcPct val="0"/>
              </a:spcBef>
              <a:spcAft>
                <a:spcPct val="0"/>
              </a:spcAft>
            </a:pPr>
            <a:r>
              <a:rPr lang="zh-CN" altLang="en-US" sz="2800" b="1" dirty="0">
                <a:solidFill>
                  <a:schemeClr val="tx2">
                    <a:lumMod val="60000"/>
                    <a:lumOff val="40000"/>
                  </a:schemeClr>
                </a:solidFill>
                <a:latin typeface="微软雅黑" panose="020B0503020204020204" pitchFamily="34" charset="-122"/>
                <a:ea typeface="微软雅黑" panose="020B0503020204020204" pitchFamily="34" charset="-122"/>
                <a:cs typeface="微软雅黑" panose="020B0503020204020204" pitchFamily="34" charset="-122"/>
              </a:rPr>
              <a:t>二、新时代国防和军队现代化建设</a:t>
            </a:r>
          </a:p>
          <a:p>
            <a:pPr marL="0" marR="0">
              <a:lnSpc>
                <a:spcPts val="4750"/>
              </a:lnSpc>
              <a:spcBef>
                <a:spcPct val="0"/>
              </a:spcBef>
              <a:spcAft>
                <a:spcPct val="0"/>
              </a:spcAft>
            </a:pPr>
            <a:endParaRPr sz="3600" b="1" spc="218" dirty="0">
              <a:solidFill>
                <a:srgbClr val="3586FB"/>
              </a:solidFill>
              <a:latin typeface="微软雅黑" panose="020B0503020204020204" pitchFamily="34" charset="-122"/>
              <a:cs typeface="微软雅黑" panose="020B0503020204020204" pitchFamily="34" charset="-122"/>
            </a:endParaRPr>
          </a:p>
        </p:txBody>
      </p:sp>
      <p:sp>
        <p:nvSpPr>
          <p:cNvPr id="5" name="object 5"/>
          <p:cNvSpPr txBox="1"/>
          <p:nvPr/>
        </p:nvSpPr>
        <p:spPr>
          <a:xfrm>
            <a:off x="695400" y="5157192"/>
            <a:ext cx="10891749" cy="369332"/>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latin typeface="微软雅黑" panose="020B0503020204020204" pitchFamily="34" charset="-122"/>
                <a:ea typeface="微软雅黑" panose="020B0503020204020204" pitchFamily="34" charset="-122"/>
              </a:rPr>
              <a:t>       思考：</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新时代国防和军队现代化建设的重要性。</a:t>
            </a:r>
            <a:endParaRPr lang="zh-CN" altLang="zh-CN" sz="2400" dirty="0">
              <a:latin typeface="微软雅黑" panose="020B0503020204020204" pitchFamily="34" charset="-122"/>
              <a:ea typeface="微软雅黑" panose="020B0503020204020204" pitchFamily="34" charset="-122"/>
            </a:endParaRPr>
          </a:p>
        </p:txBody>
      </p:sp>
      <p:sp>
        <p:nvSpPr>
          <p:cNvPr id="10" name="TextBox 9"/>
          <p:cNvSpPr txBox="1"/>
          <p:nvPr/>
        </p:nvSpPr>
        <p:spPr>
          <a:xfrm>
            <a:off x="4367808" y="1268760"/>
            <a:ext cx="3528392" cy="52197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阅读材料，回答问题</a:t>
            </a:r>
          </a:p>
        </p:txBody>
      </p:sp>
      <p:sp>
        <p:nvSpPr>
          <p:cNvPr id="11" name="TextBox 10"/>
          <p:cNvSpPr txBox="1"/>
          <p:nvPr/>
        </p:nvSpPr>
        <p:spPr>
          <a:xfrm>
            <a:off x="479376" y="5877272"/>
            <a:ext cx="11161240" cy="461665"/>
          </a:xfrm>
          <a:prstGeom prst="rect">
            <a:avLst/>
          </a:prstGeom>
          <a:solidFill>
            <a:schemeClr val="tx2">
              <a:lumMod val="20000"/>
              <a:lumOff val="80000"/>
            </a:schemeClr>
          </a:solidFill>
          <a:ln w="3175">
            <a:solidFill>
              <a:schemeClr val="tx1"/>
            </a:solidFill>
          </a:ln>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设计意图：通过阅读材料，回答问题，明确</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新时代国防和军队现代化建设的重要性</a:t>
            </a:r>
            <a:r>
              <a:rPr lang="zh-CN" altLang="en-US" sz="2400" dirty="0">
                <a:latin typeface="微软雅黑" panose="020B0503020204020204" pitchFamily="34" charset="-122"/>
                <a:ea typeface="微软雅黑" panose="020B0503020204020204" pitchFamily="34" charset="-122"/>
              </a:rPr>
              <a:t>。</a:t>
            </a:r>
          </a:p>
        </p:txBody>
      </p:sp>
      <p:sp>
        <p:nvSpPr>
          <p:cNvPr id="12" name="object 5"/>
          <p:cNvSpPr txBox="1"/>
          <p:nvPr/>
        </p:nvSpPr>
        <p:spPr>
          <a:xfrm>
            <a:off x="5663952" y="2204864"/>
            <a:ext cx="5472608" cy="2400657"/>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pPr>
            <a:r>
              <a:rPr lang="zh-CN" altLang="en-US" sz="24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进入新时代，中国军队依据国家安全和发展战略要求，坚决履行党和人民赋予的使命任务，为巩固中国共产党领导和社会主义制度，为捍卫国家主权、统一、领土完整，为维护国家海外利益，为促进世界和平与发展，提供战略支撑。</a:t>
            </a:r>
            <a:endParaRPr lang="zh-CN" altLang="zh-CN" sz="2000" dirty="0">
              <a:latin typeface="微软雅黑" panose="020B0503020204020204" pitchFamily="34" charset="-122"/>
              <a:ea typeface="微软雅黑" panose="020B0503020204020204" pitchFamily="34" charset="-122"/>
            </a:endParaRPr>
          </a:p>
        </p:txBody>
      </p:sp>
      <p:sp>
        <p:nvSpPr>
          <p:cNvPr id="8" name="TextBox 9"/>
          <p:cNvSpPr txBox="1"/>
          <p:nvPr/>
        </p:nvSpPr>
        <p:spPr>
          <a:xfrm>
            <a:off x="278523" y="594215"/>
            <a:ext cx="9001000" cy="523220"/>
          </a:xfrm>
          <a:prstGeom prst="rect">
            <a:avLst/>
          </a:prstGeom>
          <a:noFill/>
        </p:spPr>
        <p:txBody>
          <a:bodyPr wrap="square" rtlCol="0">
            <a:spAutoFit/>
          </a:bodyPr>
          <a:lstStyle/>
          <a:p>
            <a:r>
              <a:rPr lang="en-US" altLang="zh-CN" sz="2800" dirty="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建设一支听党指挥、能打胜仗、作风优良的人民军队</a:t>
            </a:r>
            <a:endParaRPr lang="zh-CN" altLang="en-US" sz="2800" dirty="0">
              <a:latin typeface="微软雅黑" panose="020B0503020204020204" pitchFamily="34" charset="-122"/>
              <a:ea typeface="微软雅黑" panose="020B0503020204020204" pitchFamily="34" charset="-122"/>
            </a:endParaRPr>
          </a:p>
        </p:txBody>
      </p:sp>
      <p:pic>
        <p:nvPicPr>
          <p:cNvPr id="13" name="图片 12" descr="W020170826284083885430.png"/>
          <p:cNvPicPr>
            <a:picLocks noChangeAspect="1"/>
          </p:cNvPicPr>
          <p:nvPr/>
        </p:nvPicPr>
        <p:blipFill>
          <a:blip r:embed="rId4" cstate="print"/>
          <a:stretch>
            <a:fillRect/>
          </a:stretch>
        </p:blipFill>
        <p:spPr>
          <a:xfrm>
            <a:off x="911424" y="2132856"/>
            <a:ext cx="4367807" cy="2555278"/>
          </a:xfrm>
          <a:prstGeom prst="rect">
            <a:avLst/>
          </a:prstGeom>
        </p:spPr>
      </p:pic>
      <p:sp>
        <p:nvSpPr>
          <p:cNvPr id="14" name="object 5"/>
          <p:cNvSpPr txBox="1"/>
          <p:nvPr/>
        </p:nvSpPr>
        <p:spPr>
          <a:xfrm>
            <a:off x="911424" y="4725144"/>
            <a:ext cx="4248472" cy="738664"/>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2017</a:t>
            </a:r>
            <a:r>
              <a:rPr lang="zh-CN" altLang="zh-CN" sz="1200"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年</a:t>
            </a:r>
            <a:r>
              <a:rPr lang="en-US" altLang="zh-CN" sz="1200"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7</a:t>
            </a:r>
            <a:r>
              <a:rPr lang="zh-CN" altLang="zh-CN" sz="1200"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月</a:t>
            </a:r>
            <a:r>
              <a:rPr lang="en-US" altLang="zh-CN" sz="1200"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30</a:t>
            </a:r>
            <a:r>
              <a:rPr lang="zh-CN" altLang="zh-CN" sz="1200"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日，</a:t>
            </a:r>
            <a:r>
              <a:rPr lang="zh-CN" altLang="en-US" sz="1200" dirty="0" smtClean="0">
                <a:solidFill>
                  <a:srgbClr val="000000"/>
                </a:solidFill>
                <a:latin typeface="微软雅黑" panose="020B0503020204020204" pitchFamily="34" charset="-122"/>
                <a:ea typeface="微软雅黑" panose="020B0503020204020204" pitchFamily="34" charset="-122"/>
                <a:cs typeface="Arial" panose="020B0604020202020204" pitchFamily="34" charset="0"/>
              </a:rPr>
              <a:t>庆祝中国人民解放军</a:t>
            </a:r>
            <a:r>
              <a:rPr lang="en-US" altLang="zh-CN" sz="1200" dirty="0" smtClean="0">
                <a:solidFill>
                  <a:srgbClr val="000000"/>
                </a:solidFill>
                <a:latin typeface="微软雅黑" panose="020B0503020204020204" pitchFamily="34" charset="-122"/>
                <a:ea typeface="微软雅黑" panose="020B0503020204020204" pitchFamily="34" charset="-122"/>
                <a:cs typeface="Arial" panose="020B0604020202020204" pitchFamily="34" charset="0"/>
              </a:rPr>
              <a:t>90</a:t>
            </a:r>
            <a:r>
              <a:rPr lang="zh-CN" altLang="en-US" sz="12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周年阅兵在朱日</a:t>
            </a:r>
            <a:r>
              <a:rPr lang="zh-CN" altLang="en-US" sz="1200" dirty="0" smtClean="0">
                <a:solidFill>
                  <a:srgbClr val="000000"/>
                </a:solidFill>
                <a:latin typeface="微软雅黑" panose="020B0503020204020204" pitchFamily="34" charset="-122"/>
                <a:ea typeface="微软雅黑" panose="020B0503020204020204" pitchFamily="34" charset="-122"/>
                <a:cs typeface="Arial" panose="020B0604020202020204" pitchFamily="34" charset="0"/>
              </a:rPr>
              <a:t>和联合训练</a:t>
            </a:r>
            <a:r>
              <a:rPr lang="zh-CN" altLang="en-US" sz="12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基地举行</a:t>
            </a:r>
            <a:endParaRPr lang="zh-CN" altLang="zh-CN" sz="1200" dirty="0">
              <a:effectLst/>
              <a:latin typeface="微软雅黑" panose="020B0503020204020204" pitchFamily="34" charset="-122"/>
              <a:ea typeface="微软雅黑" panose="020B0503020204020204" pitchFamily="34" charset="-122"/>
              <a:cs typeface="Times New Roman" panose="02020603050405020304" pitchFamily="18" charset="0"/>
            </a:endParaRPr>
          </a:p>
          <a:p>
            <a:endParaRPr lang="zh-CN" altLang="zh-CN" sz="2400" dirty="0">
              <a:latin typeface="微软雅黑" panose="020B0503020204020204" pitchFamily="34" charset="-122"/>
              <a:ea typeface="微软雅黑" panose="020B0503020204020204" pitchFamily="34" charset="-122"/>
            </a:endParaRPr>
          </a:p>
        </p:txBody>
      </p:sp>
      <p:sp>
        <p:nvSpPr>
          <p:cNvPr id="15" name="任意多边形 14"/>
          <p:cNvSpPr/>
          <p:nvPr/>
        </p:nvSpPr>
        <p:spPr>
          <a:xfrm>
            <a:off x="479376" y="1052736"/>
            <a:ext cx="3024336" cy="849069"/>
          </a:xfrm>
          <a:custGeom>
            <a:avLst/>
            <a:gdLst>
              <a:gd name="connsiteX0" fmla="*/ 1311004 w 2519930"/>
              <a:gd name="connsiteY0" fmla="*/ 129 h 935639"/>
              <a:gd name="connsiteX1" fmla="*/ 1417718 w 2519930"/>
              <a:gd name="connsiteY1" fmla="*/ 63691 h 935639"/>
              <a:gd name="connsiteX2" fmla="*/ 1474368 w 2519930"/>
              <a:gd name="connsiteY2" fmla="*/ 151166 h 935639"/>
              <a:gd name="connsiteX3" fmla="*/ 1494124 w 2519930"/>
              <a:gd name="connsiteY3" fmla="*/ 179639 h 935639"/>
              <a:gd name="connsiteX4" fmla="*/ 2467817 w 2519930"/>
              <a:gd name="connsiteY4" fmla="*/ 179639 h 935639"/>
              <a:gd name="connsiteX5" fmla="*/ 2519930 w 2519930"/>
              <a:gd name="connsiteY5" fmla="*/ 231752 h 935639"/>
              <a:gd name="connsiteX6" fmla="*/ 2519930 w 2519930"/>
              <a:gd name="connsiteY6" fmla="*/ 300326 h 935639"/>
              <a:gd name="connsiteX7" fmla="*/ 2467817 w 2519930"/>
              <a:gd name="connsiteY7" fmla="*/ 352439 h 935639"/>
              <a:gd name="connsiteX8" fmla="*/ 1564561 w 2519930"/>
              <a:gd name="connsiteY8" fmla="*/ 352439 h 935639"/>
              <a:gd name="connsiteX9" fmla="*/ 1564561 w 2519930"/>
              <a:gd name="connsiteY9" fmla="*/ 374039 h 935639"/>
              <a:gd name="connsiteX10" fmla="*/ 2012872 w 2519930"/>
              <a:gd name="connsiteY10" fmla="*/ 374039 h 935639"/>
              <a:gd name="connsiteX11" fmla="*/ 2064985 w 2519930"/>
              <a:gd name="connsiteY11" fmla="*/ 426152 h 935639"/>
              <a:gd name="connsiteX12" fmla="*/ 2064985 w 2519930"/>
              <a:gd name="connsiteY12" fmla="*/ 494726 h 935639"/>
              <a:gd name="connsiteX13" fmla="*/ 2012872 w 2519930"/>
              <a:gd name="connsiteY13" fmla="*/ 546839 h 935639"/>
              <a:gd name="connsiteX14" fmla="*/ 1564561 w 2519930"/>
              <a:gd name="connsiteY14" fmla="*/ 546839 h 935639"/>
              <a:gd name="connsiteX15" fmla="*/ 1564561 w 2519930"/>
              <a:gd name="connsiteY15" fmla="*/ 568439 h 935639"/>
              <a:gd name="connsiteX16" fmla="*/ 2012872 w 2519930"/>
              <a:gd name="connsiteY16" fmla="*/ 568439 h 935639"/>
              <a:gd name="connsiteX17" fmla="*/ 2064985 w 2519930"/>
              <a:gd name="connsiteY17" fmla="*/ 620552 h 935639"/>
              <a:gd name="connsiteX18" fmla="*/ 2064985 w 2519930"/>
              <a:gd name="connsiteY18" fmla="*/ 689126 h 935639"/>
              <a:gd name="connsiteX19" fmla="*/ 2012872 w 2519930"/>
              <a:gd name="connsiteY19" fmla="*/ 741239 h 935639"/>
              <a:gd name="connsiteX20" fmla="*/ 1564561 w 2519930"/>
              <a:gd name="connsiteY20" fmla="*/ 741239 h 935639"/>
              <a:gd name="connsiteX21" fmla="*/ 1564561 w 2519930"/>
              <a:gd name="connsiteY21" fmla="*/ 762839 h 935639"/>
              <a:gd name="connsiteX22" fmla="*/ 2012872 w 2519930"/>
              <a:gd name="connsiteY22" fmla="*/ 762839 h 935639"/>
              <a:gd name="connsiteX23" fmla="*/ 2064985 w 2519930"/>
              <a:gd name="connsiteY23" fmla="*/ 814952 h 935639"/>
              <a:gd name="connsiteX24" fmla="*/ 2064985 w 2519930"/>
              <a:gd name="connsiteY24" fmla="*/ 883526 h 935639"/>
              <a:gd name="connsiteX25" fmla="*/ 2012872 w 2519930"/>
              <a:gd name="connsiteY25" fmla="*/ 935639 h 935639"/>
              <a:gd name="connsiteX26" fmla="*/ 874191 w 2519930"/>
              <a:gd name="connsiteY26" fmla="*/ 935639 h 935639"/>
              <a:gd name="connsiteX27" fmla="*/ 710279 w 2519930"/>
              <a:gd name="connsiteY27" fmla="*/ 935639 h 935639"/>
              <a:gd name="connsiteX28" fmla="*/ 378000 w 2519930"/>
              <a:gd name="connsiteY28" fmla="*/ 935639 h 935639"/>
              <a:gd name="connsiteX29" fmla="*/ 0 w 2519930"/>
              <a:gd name="connsiteY29" fmla="*/ 557639 h 935639"/>
              <a:gd name="connsiteX30" fmla="*/ 378000 w 2519930"/>
              <a:gd name="connsiteY30" fmla="*/ 179639 h 935639"/>
              <a:gd name="connsiteX31" fmla="*/ 700753 w 2519930"/>
              <a:gd name="connsiteY31" fmla="*/ 179639 h 935639"/>
              <a:gd name="connsiteX32" fmla="*/ 874191 w 2519930"/>
              <a:gd name="connsiteY32" fmla="*/ 179639 h 935639"/>
              <a:gd name="connsiteX33" fmla="*/ 917354 w 2519930"/>
              <a:gd name="connsiteY33" fmla="*/ 179639 h 935639"/>
              <a:gd name="connsiteX34" fmla="*/ 1267762 w 2519930"/>
              <a:gd name="connsiteY34" fmla="*/ 11127 h 935639"/>
              <a:gd name="connsiteX35" fmla="*/ 1311004 w 2519930"/>
              <a:gd name="connsiteY35" fmla="*/ 129 h 93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19930" h="935639">
                <a:moveTo>
                  <a:pt x="1311004" y="129"/>
                </a:moveTo>
                <a:cubicBezTo>
                  <a:pt x="1354740" y="-1977"/>
                  <a:pt x="1397548" y="21748"/>
                  <a:pt x="1417718" y="63691"/>
                </a:cubicBezTo>
                <a:cubicBezTo>
                  <a:pt x="1430252" y="88880"/>
                  <a:pt x="1452310" y="120022"/>
                  <a:pt x="1474368" y="151166"/>
                </a:cubicBezTo>
                <a:lnTo>
                  <a:pt x="1494124" y="179639"/>
                </a:lnTo>
                <a:lnTo>
                  <a:pt x="2467817" y="179639"/>
                </a:lnTo>
                <a:cubicBezTo>
                  <a:pt x="2496598" y="179639"/>
                  <a:pt x="2519930" y="202971"/>
                  <a:pt x="2519930" y="231752"/>
                </a:cubicBezTo>
                <a:lnTo>
                  <a:pt x="2519930" y="300326"/>
                </a:lnTo>
                <a:cubicBezTo>
                  <a:pt x="2519930" y="329107"/>
                  <a:pt x="2496598" y="352439"/>
                  <a:pt x="2467817" y="352439"/>
                </a:cubicBezTo>
                <a:lnTo>
                  <a:pt x="1564561" y="352439"/>
                </a:lnTo>
                <a:lnTo>
                  <a:pt x="1564561" y="374039"/>
                </a:lnTo>
                <a:lnTo>
                  <a:pt x="2012872" y="374039"/>
                </a:lnTo>
                <a:cubicBezTo>
                  <a:pt x="2041653" y="374039"/>
                  <a:pt x="2064985" y="397371"/>
                  <a:pt x="2064985" y="426152"/>
                </a:cubicBezTo>
                <a:lnTo>
                  <a:pt x="2064985" y="494726"/>
                </a:lnTo>
                <a:cubicBezTo>
                  <a:pt x="2064985" y="523507"/>
                  <a:pt x="2041653" y="546839"/>
                  <a:pt x="2012872" y="546839"/>
                </a:cubicBezTo>
                <a:lnTo>
                  <a:pt x="1564561" y="546839"/>
                </a:lnTo>
                <a:lnTo>
                  <a:pt x="1564561" y="568439"/>
                </a:lnTo>
                <a:lnTo>
                  <a:pt x="2012872" y="568439"/>
                </a:lnTo>
                <a:cubicBezTo>
                  <a:pt x="2041653" y="568439"/>
                  <a:pt x="2064985" y="591771"/>
                  <a:pt x="2064985" y="620552"/>
                </a:cubicBezTo>
                <a:lnTo>
                  <a:pt x="2064985" y="689126"/>
                </a:lnTo>
                <a:cubicBezTo>
                  <a:pt x="2064985" y="717907"/>
                  <a:pt x="2041653" y="741239"/>
                  <a:pt x="2012872" y="741239"/>
                </a:cubicBezTo>
                <a:lnTo>
                  <a:pt x="1564561" y="741239"/>
                </a:lnTo>
                <a:lnTo>
                  <a:pt x="1564561" y="762839"/>
                </a:lnTo>
                <a:lnTo>
                  <a:pt x="2012872" y="762839"/>
                </a:lnTo>
                <a:cubicBezTo>
                  <a:pt x="2041653" y="762839"/>
                  <a:pt x="2064985" y="786171"/>
                  <a:pt x="2064985" y="814952"/>
                </a:cubicBezTo>
                <a:lnTo>
                  <a:pt x="2064985" y="883526"/>
                </a:lnTo>
                <a:cubicBezTo>
                  <a:pt x="2064985" y="912307"/>
                  <a:pt x="2041653" y="935639"/>
                  <a:pt x="2012872" y="935639"/>
                </a:cubicBezTo>
                <a:lnTo>
                  <a:pt x="874191" y="935639"/>
                </a:lnTo>
                <a:lnTo>
                  <a:pt x="710279" y="935639"/>
                </a:lnTo>
                <a:lnTo>
                  <a:pt x="378000" y="935639"/>
                </a:lnTo>
                <a:cubicBezTo>
                  <a:pt x="169236" y="935639"/>
                  <a:pt x="0" y="766403"/>
                  <a:pt x="0" y="557639"/>
                </a:cubicBezTo>
                <a:cubicBezTo>
                  <a:pt x="0" y="348875"/>
                  <a:pt x="169236" y="179639"/>
                  <a:pt x="378000" y="179639"/>
                </a:cubicBezTo>
                <a:lnTo>
                  <a:pt x="700753" y="179639"/>
                </a:lnTo>
                <a:lnTo>
                  <a:pt x="874191" y="179639"/>
                </a:lnTo>
                <a:lnTo>
                  <a:pt x="917354" y="179639"/>
                </a:lnTo>
                <a:lnTo>
                  <a:pt x="1267762" y="11127"/>
                </a:lnTo>
                <a:cubicBezTo>
                  <a:pt x="1281743" y="4403"/>
                  <a:pt x="1296425" y="831"/>
                  <a:pt x="1311004" y="129"/>
                </a:cubicBezTo>
                <a:close/>
              </a:path>
            </a:pathLst>
          </a:custGeom>
          <a:solidFill>
            <a:srgbClr val="51A73A"/>
          </a:solidFill>
          <a:ln>
            <a:noFill/>
          </a:ln>
        </p:spPr>
        <p:style>
          <a:lnRef idx="2">
            <a:schemeClr val="accent1">
              <a:shade val="50000"/>
            </a:schemeClr>
          </a:lnRef>
          <a:fillRef idx="1">
            <a:schemeClr val="accent1"/>
          </a:fillRef>
          <a:effectRef idx="0">
            <a:schemeClr val="accent1"/>
          </a:effectRef>
          <a:fontRef idx="minor">
            <a:schemeClr val="lt1"/>
          </a:fontRef>
        </p:style>
        <p:txBody>
          <a:bodyPr lIns="215972" tIns="143981" bIns="46794" anchor="ctr"/>
          <a:lstStyle/>
          <a:p>
            <a:pPr>
              <a:defRPr/>
            </a:pPr>
            <a:r>
              <a:rPr lang="zh-CN" altLang="en-US" sz="2800" dirty="0">
                <a:solidFill>
                  <a:srgbClr val="FFFFFF"/>
                </a:solidFill>
                <a:latin typeface="微软雅黑" panose="020B0503020204020204" pitchFamily="34" charset="-122"/>
                <a:ea typeface="微软雅黑" panose="020B0503020204020204" pitchFamily="34" charset="-122"/>
              </a:rPr>
              <a:t>学生活动</a:t>
            </a:r>
          </a:p>
        </p:txBody>
      </p:sp>
      <p:sp>
        <p:nvSpPr>
          <p:cNvPr id="16" name="矩形 15"/>
          <p:cNvSpPr/>
          <p:nvPr/>
        </p:nvSpPr>
        <p:spPr>
          <a:xfrm>
            <a:off x="4223792" y="1268760"/>
            <a:ext cx="3672408" cy="547211"/>
          </a:xfrm>
          <a:prstGeom prst="rect">
            <a:avLst/>
          </a:prstGeom>
          <a:noFill/>
          <a:ln>
            <a:solidFill>
              <a:srgbClr val="51A7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 name="圆角矩形 16"/>
          <p:cNvSpPr/>
          <p:nvPr/>
        </p:nvSpPr>
        <p:spPr>
          <a:xfrm>
            <a:off x="5519936" y="2132856"/>
            <a:ext cx="5832648" cy="2592288"/>
          </a:xfrm>
          <a:prstGeom prst="roundRect">
            <a:avLst/>
          </a:prstGeom>
          <a:no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10"/>
          <p:cNvSpPr/>
          <p:nvPr/>
        </p:nvSpPr>
        <p:spPr bwMode="auto">
          <a:xfrm>
            <a:off x="335360" y="5733256"/>
            <a:ext cx="11521280" cy="720080"/>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7030A0"/>
            </a:solidFill>
            <a:round/>
          </a:ln>
        </p:spPr>
        <p:txBody>
          <a:bodyPr lIns="38558" tIns="19279" rIns="38558" bIns="19279"/>
          <a:lstStyle/>
          <a:p>
            <a:endParaRPr lang="zh-CN" altLang="en-US" sz="79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
          <p:cNvSpPr/>
          <p:nvPr/>
        </p:nvSpPr>
        <p:spPr>
          <a:xfrm>
            <a:off x="0" y="0"/>
            <a:ext cx="12192000" cy="6858000"/>
          </a:xfrm>
          <a:prstGeom prst="rect">
            <a:avLst/>
          </a:prstGeom>
          <a:blipFill>
            <a:blip r:embed="rId3" cstate="print"/>
            <a:stretch>
              <a:fillRect/>
            </a:stretch>
          </a:bli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 name="object 3"/>
          <p:cNvSpPr txBox="1"/>
          <p:nvPr/>
        </p:nvSpPr>
        <p:spPr>
          <a:xfrm>
            <a:off x="392257" y="0"/>
            <a:ext cx="7061666" cy="547137"/>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750"/>
              </a:lnSpc>
              <a:spcBef>
                <a:spcPct val="0"/>
              </a:spcBef>
              <a:spcAft>
                <a:spcPct val="0"/>
              </a:spcAft>
            </a:pPr>
            <a:r>
              <a:rPr lang="zh-CN" altLang="en-US" sz="2800" b="1" spc="235" dirty="0">
                <a:solidFill>
                  <a:srgbClr val="3586FB"/>
                </a:solidFill>
                <a:latin typeface="微软雅黑" panose="020B0503020204020204" pitchFamily="34" charset="-122"/>
                <a:ea typeface="微软雅黑" panose="020B0503020204020204" pitchFamily="34" charset="-122"/>
                <a:cs typeface="微软雅黑" panose="020B0503020204020204" pitchFamily="34" charset="-122"/>
              </a:rPr>
              <a:t>二、新时代国防和军队现代化建设</a:t>
            </a:r>
            <a:endParaRPr sz="3600" b="1" spc="218" dirty="0">
              <a:solidFill>
                <a:srgbClr val="3586FB"/>
              </a:solidFill>
              <a:latin typeface="微软雅黑" panose="020B0503020204020204" pitchFamily="34" charset="-122"/>
              <a:cs typeface="微软雅黑" panose="020B0503020204020204" pitchFamily="34" charset="-122"/>
            </a:endParaRPr>
          </a:p>
        </p:txBody>
      </p:sp>
      <p:sp>
        <p:nvSpPr>
          <p:cNvPr id="10" name="TextBox 9"/>
          <p:cNvSpPr txBox="1"/>
          <p:nvPr/>
        </p:nvSpPr>
        <p:spPr>
          <a:xfrm>
            <a:off x="839416" y="908720"/>
            <a:ext cx="9001000" cy="523220"/>
          </a:xfrm>
          <a:prstGeom prst="rect">
            <a:avLst/>
          </a:prstGeom>
          <a:noFill/>
        </p:spPr>
        <p:txBody>
          <a:bodyPr wrap="square" rtlCol="0">
            <a:spAutoFit/>
          </a:bodyPr>
          <a:lstStyle/>
          <a:p>
            <a:r>
              <a:rPr lang="en-US" altLang="zh-CN" sz="2800" dirty="0">
                <a:latin typeface="微软雅黑" panose="020B0503020204020204" pitchFamily="34" charset="-122"/>
                <a:ea typeface="微软雅黑" panose="020B0503020204020204" pitchFamily="34" charset="-122"/>
              </a:rPr>
              <a:t>1.  </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建设一支听党指挥、能打胜仗、作风优良的人民军队</a:t>
            </a:r>
            <a:endParaRPr lang="zh-CN" altLang="en-US" sz="2800" dirty="0">
              <a:latin typeface="微软雅黑" panose="020B0503020204020204" pitchFamily="34" charset="-122"/>
              <a:ea typeface="微软雅黑" panose="020B0503020204020204" pitchFamily="34" charset="-122"/>
            </a:endParaRPr>
          </a:p>
        </p:txBody>
      </p:sp>
      <p:sp>
        <p:nvSpPr>
          <p:cNvPr id="7" name="object 5"/>
          <p:cNvSpPr txBox="1"/>
          <p:nvPr/>
        </p:nvSpPr>
        <p:spPr>
          <a:xfrm>
            <a:off x="1919605" y="2348865"/>
            <a:ext cx="8003540" cy="2215515"/>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pPr>
            <a:r>
              <a:rPr lang="zh-CN" altLang="en-US" sz="2400" dirty="0">
                <a:latin typeface="微软雅黑" panose="020B0503020204020204" pitchFamily="34" charset="-122"/>
                <a:ea typeface="微软雅黑" panose="020B0503020204020204" pitchFamily="34" charset="-122"/>
              </a:rPr>
              <a:t>       强国必须强军，军强才能国安。巩固国防和强大军队是新时代坚持和发展中国特色社会主义、实现中华民族伟大复兴的战略支撑。强国必须强军成为民族走向复兴、中国走向世界的必然选择。</a:t>
            </a:r>
            <a:endParaRPr lang="zh-CN" altLang="zh-CN" sz="2400" dirty="0">
              <a:latin typeface="微软雅黑" panose="020B0503020204020204" pitchFamily="34" charset="-122"/>
              <a:ea typeface="微软雅黑" panose="020B0503020204020204" pitchFamily="34" charset="-122"/>
            </a:endParaRPr>
          </a:p>
        </p:txBody>
      </p:sp>
      <p:sp>
        <p:nvSpPr>
          <p:cNvPr id="6" name="圆角矩形 5"/>
          <p:cNvSpPr/>
          <p:nvPr/>
        </p:nvSpPr>
        <p:spPr>
          <a:xfrm>
            <a:off x="1703512" y="2348880"/>
            <a:ext cx="8640960" cy="223224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
          <p:cNvSpPr/>
          <p:nvPr/>
        </p:nvSpPr>
        <p:spPr>
          <a:xfrm>
            <a:off x="0" y="0"/>
            <a:ext cx="12192000" cy="6858000"/>
          </a:xfrm>
          <a:prstGeom prst="rect">
            <a:avLst/>
          </a:prstGeom>
          <a:blipFill>
            <a:blip r:embed="rId3" cstate="print"/>
            <a:stretch>
              <a:fillRect/>
            </a:stretch>
          </a:bli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object 3"/>
          <p:cNvSpPr txBox="1"/>
          <p:nvPr/>
        </p:nvSpPr>
        <p:spPr>
          <a:xfrm>
            <a:off x="263352" y="0"/>
            <a:ext cx="7061666" cy="1231106"/>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750"/>
              </a:lnSpc>
              <a:spcBef>
                <a:spcPct val="0"/>
              </a:spcBef>
              <a:spcAft>
                <a:spcPct val="0"/>
              </a:spcAft>
            </a:pPr>
            <a:r>
              <a:rPr lang="zh-CN" altLang="en-US" sz="2800" b="1" spc="235" dirty="0">
                <a:solidFill>
                  <a:srgbClr val="3586FB"/>
                </a:solidFill>
                <a:latin typeface="微软雅黑" panose="020B0503020204020204" pitchFamily="34" charset="-122"/>
                <a:ea typeface="微软雅黑" panose="020B0503020204020204" pitchFamily="34" charset="-122"/>
                <a:cs typeface="微软雅黑" panose="020B0503020204020204" pitchFamily="34" charset="-122"/>
              </a:rPr>
              <a:t>二、新时代国防和军队现代化建设</a:t>
            </a:r>
            <a:endParaRPr lang="zh-CN" altLang="en-US" sz="3600" b="1" spc="218" dirty="0">
              <a:solidFill>
                <a:srgbClr val="3586FB"/>
              </a:solidFill>
              <a:latin typeface="微软雅黑" panose="020B0503020204020204" pitchFamily="34" charset="-122"/>
              <a:cs typeface="微软雅黑" panose="020B0503020204020204" pitchFamily="34" charset="-122"/>
            </a:endParaRPr>
          </a:p>
          <a:p>
            <a:pPr marL="0" marR="0">
              <a:lnSpc>
                <a:spcPts val="4750"/>
              </a:lnSpc>
              <a:spcBef>
                <a:spcPct val="0"/>
              </a:spcBef>
              <a:spcAft>
                <a:spcPct val="0"/>
              </a:spcAft>
            </a:pPr>
            <a:endParaRPr sz="3600" b="1" spc="218" dirty="0">
              <a:solidFill>
                <a:srgbClr val="3586FB"/>
              </a:solidFill>
              <a:latin typeface="微软雅黑" panose="020B0503020204020204" pitchFamily="34" charset="-122"/>
              <a:cs typeface="微软雅黑" panose="020B0503020204020204" pitchFamily="34" charset="-122"/>
            </a:endParaRPr>
          </a:p>
        </p:txBody>
      </p:sp>
      <p:sp>
        <p:nvSpPr>
          <p:cNvPr id="5" name="object 5"/>
          <p:cNvSpPr txBox="1"/>
          <p:nvPr/>
        </p:nvSpPr>
        <p:spPr>
          <a:xfrm>
            <a:off x="335360" y="4551969"/>
            <a:ext cx="11449272" cy="1477328"/>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latin typeface="微软雅黑" panose="020B0503020204020204" pitchFamily="34" charset="-122"/>
                <a:ea typeface="微软雅黑" panose="020B0503020204020204" pitchFamily="34" charset="-122"/>
              </a:rPr>
              <a:t>       在庆祝新中国成立</a:t>
            </a:r>
            <a:r>
              <a:rPr lang="en-US" altLang="zh-CN" sz="2400" dirty="0">
                <a:latin typeface="微软雅黑" panose="020B0503020204020204" pitchFamily="34" charset="-122"/>
                <a:ea typeface="微软雅黑" panose="020B0503020204020204" pitchFamily="34" charset="-122"/>
              </a:rPr>
              <a:t>70</a:t>
            </a:r>
            <a:r>
              <a:rPr lang="zh-CN" altLang="en-US" sz="2400" dirty="0">
                <a:latin typeface="微软雅黑" panose="020B0503020204020204" pitchFamily="34" charset="-122"/>
                <a:ea typeface="微软雅黑" panose="020B0503020204020204" pitchFamily="34" charset="-122"/>
              </a:rPr>
              <a:t>周年阅兵式上，一个个新方队、新名称展示在世人面前。领导指挥方队、火箭军方队、战略支援部队方队、联勤保障部队方队等，走过天安门，接受检阅，这是中国特色社会主义进入新时代的首次国庆阅兵。</a:t>
            </a:r>
            <a:endParaRPr lang="en-US" altLang="zh-CN" sz="2400" dirty="0">
              <a:latin typeface="微软雅黑" panose="020B0503020204020204" pitchFamily="34" charset="-122"/>
              <a:ea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rPr>
              <a:t>       合作探究：中国共产党在新时代的强军目标是什么？</a:t>
            </a:r>
            <a:endParaRPr lang="zh-CN" altLang="zh-CN" sz="2400" dirty="0">
              <a:latin typeface="微软雅黑" panose="020B0503020204020204" pitchFamily="34" charset="-122"/>
              <a:ea typeface="微软雅黑" panose="020B0503020204020204" pitchFamily="34" charset="-122"/>
            </a:endParaRPr>
          </a:p>
        </p:txBody>
      </p:sp>
      <p:sp>
        <p:nvSpPr>
          <p:cNvPr id="10" name="TextBox 9"/>
          <p:cNvSpPr txBox="1"/>
          <p:nvPr/>
        </p:nvSpPr>
        <p:spPr>
          <a:xfrm>
            <a:off x="4295800" y="1196752"/>
            <a:ext cx="3406636" cy="52197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阅读材料，合作探究</a:t>
            </a:r>
          </a:p>
        </p:txBody>
      </p:sp>
      <p:sp>
        <p:nvSpPr>
          <p:cNvPr id="11" name="TextBox 10"/>
          <p:cNvSpPr txBox="1"/>
          <p:nvPr/>
        </p:nvSpPr>
        <p:spPr>
          <a:xfrm>
            <a:off x="479376" y="6165304"/>
            <a:ext cx="11089232" cy="400110"/>
          </a:xfrm>
          <a:prstGeom prst="rect">
            <a:avLst/>
          </a:prstGeom>
          <a:solidFill>
            <a:schemeClr val="tx2">
              <a:lumMod val="20000"/>
              <a:lumOff val="80000"/>
            </a:schemeClr>
          </a:solidFill>
          <a:ln w="3175">
            <a:solidFill>
              <a:schemeClr val="tx1"/>
            </a:solidFill>
          </a:ln>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设计意图：通过阅读材料，合作探究，理解中国共产党在新时代的强军目标，坚定“四个自信”。</a:t>
            </a:r>
          </a:p>
        </p:txBody>
      </p:sp>
      <p:pic>
        <p:nvPicPr>
          <p:cNvPr id="4" name="图片 3"/>
          <p:cNvPicPr>
            <a:picLocks noChangeAspect="1"/>
          </p:cNvPicPr>
          <p:nvPr/>
        </p:nvPicPr>
        <p:blipFill>
          <a:blip r:embed="rId4"/>
          <a:stretch>
            <a:fillRect/>
          </a:stretch>
        </p:blipFill>
        <p:spPr>
          <a:xfrm>
            <a:off x="551384" y="1916832"/>
            <a:ext cx="5112568" cy="2558286"/>
          </a:xfrm>
          <a:prstGeom prst="rect">
            <a:avLst/>
          </a:prstGeom>
        </p:spPr>
      </p:pic>
      <p:pic>
        <p:nvPicPr>
          <p:cNvPr id="13" name="图片 12"/>
          <p:cNvPicPr>
            <a:picLocks noChangeAspect="1"/>
          </p:cNvPicPr>
          <p:nvPr/>
        </p:nvPicPr>
        <p:blipFill>
          <a:blip r:embed="rId5"/>
          <a:stretch>
            <a:fillRect/>
          </a:stretch>
        </p:blipFill>
        <p:spPr>
          <a:xfrm>
            <a:off x="6312024" y="1916832"/>
            <a:ext cx="5231557" cy="2562379"/>
          </a:xfrm>
          <a:prstGeom prst="rect">
            <a:avLst/>
          </a:prstGeom>
        </p:spPr>
      </p:pic>
      <p:sp>
        <p:nvSpPr>
          <p:cNvPr id="12" name="TextBox 9"/>
          <p:cNvSpPr txBox="1"/>
          <p:nvPr/>
        </p:nvSpPr>
        <p:spPr>
          <a:xfrm>
            <a:off x="-168696" y="554817"/>
            <a:ext cx="9301480" cy="521970"/>
          </a:xfrm>
          <a:prstGeom prst="rect">
            <a:avLst/>
          </a:prstGeom>
          <a:noFill/>
        </p:spPr>
        <p:txBody>
          <a:bodyPr wrap="square" rtlCol="0">
            <a:spAutoFit/>
          </a:bodyPr>
          <a:lstStyle/>
          <a:p>
            <a:r>
              <a:rPr lang="en-US" altLang="zh-CN" sz="2800" dirty="0">
                <a:latin typeface="微软雅黑" panose="020B0503020204020204" pitchFamily="34" charset="-122"/>
                <a:ea typeface="微软雅黑" panose="020B0503020204020204" pitchFamily="34" charset="-122"/>
              </a:rPr>
              <a:t>  1.  </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建设一支听党指挥、能打胜仗、作风优良的人民军队</a:t>
            </a:r>
            <a:endParaRPr lang="zh-CN" altLang="en-US" sz="2800" dirty="0">
              <a:latin typeface="微软雅黑" panose="020B0503020204020204" pitchFamily="34" charset="-122"/>
              <a:ea typeface="微软雅黑" panose="020B0503020204020204" pitchFamily="34" charset="-122"/>
            </a:endParaRPr>
          </a:p>
        </p:txBody>
      </p:sp>
      <p:sp>
        <p:nvSpPr>
          <p:cNvPr id="14" name="任意多边形 13"/>
          <p:cNvSpPr/>
          <p:nvPr/>
        </p:nvSpPr>
        <p:spPr>
          <a:xfrm>
            <a:off x="407368" y="980728"/>
            <a:ext cx="3024336" cy="849069"/>
          </a:xfrm>
          <a:custGeom>
            <a:avLst/>
            <a:gdLst>
              <a:gd name="connsiteX0" fmla="*/ 1311004 w 2519930"/>
              <a:gd name="connsiteY0" fmla="*/ 129 h 935639"/>
              <a:gd name="connsiteX1" fmla="*/ 1417718 w 2519930"/>
              <a:gd name="connsiteY1" fmla="*/ 63691 h 935639"/>
              <a:gd name="connsiteX2" fmla="*/ 1474368 w 2519930"/>
              <a:gd name="connsiteY2" fmla="*/ 151166 h 935639"/>
              <a:gd name="connsiteX3" fmla="*/ 1494124 w 2519930"/>
              <a:gd name="connsiteY3" fmla="*/ 179639 h 935639"/>
              <a:gd name="connsiteX4" fmla="*/ 2467817 w 2519930"/>
              <a:gd name="connsiteY4" fmla="*/ 179639 h 935639"/>
              <a:gd name="connsiteX5" fmla="*/ 2519930 w 2519930"/>
              <a:gd name="connsiteY5" fmla="*/ 231752 h 935639"/>
              <a:gd name="connsiteX6" fmla="*/ 2519930 w 2519930"/>
              <a:gd name="connsiteY6" fmla="*/ 300326 h 935639"/>
              <a:gd name="connsiteX7" fmla="*/ 2467817 w 2519930"/>
              <a:gd name="connsiteY7" fmla="*/ 352439 h 935639"/>
              <a:gd name="connsiteX8" fmla="*/ 1564561 w 2519930"/>
              <a:gd name="connsiteY8" fmla="*/ 352439 h 935639"/>
              <a:gd name="connsiteX9" fmla="*/ 1564561 w 2519930"/>
              <a:gd name="connsiteY9" fmla="*/ 374039 h 935639"/>
              <a:gd name="connsiteX10" fmla="*/ 2012872 w 2519930"/>
              <a:gd name="connsiteY10" fmla="*/ 374039 h 935639"/>
              <a:gd name="connsiteX11" fmla="*/ 2064985 w 2519930"/>
              <a:gd name="connsiteY11" fmla="*/ 426152 h 935639"/>
              <a:gd name="connsiteX12" fmla="*/ 2064985 w 2519930"/>
              <a:gd name="connsiteY12" fmla="*/ 494726 h 935639"/>
              <a:gd name="connsiteX13" fmla="*/ 2012872 w 2519930"/>
              <a:gd name="connsiteY13" fmla="*/ 546839 h 935639"/>
              <a:gd name="connsiteX14" fmla="*/ 1564561 w 2519930"/>
              <a:gd name="connsiteY14" fmla="*/ 546839 h 935639"/>
              <a:gd name="connsiteX15" fmla="*/ 1564561 w 2519930"/>
              <a:gd name="connsiteY15" fmla="*/ 568439 h 935639"/>
              <a:gd name="connsiteX16" fmla="*/ 2012872 w 2519930"/>
              <a:gd name="connsiteY16" fmla="*/ 568439 h 935639"/>
              <a:gd name="connsiteX17" fmla="*/ 2064985 w 2519930"/>
              <a:gd name="connsiteY17" fmla="*/ 620552 h 935639"/>
              <a:gd name="connsiteX18" fmla="*/ 2064985 w 2519930"/>
              <a:gd name="connsiteY18" fmla="*/ 689126 h 935639"/>
              <a:gd name="connsiteX19" fmla="*/ 2012872 w 2519930"/>
              <a:gd name="connsiteY19" fmla="*/ 741239 h 935639"/>
              <a:gd name="connsiteX20" fmla="*/ 1564561 w 2519930"/>
              <a:gd name="connsiteY20" fmla="*/ 741239 h 935639"/>
              <a:gd name="connsiteX21" fmla="*/ 1564561 w 2519930"/>
              <a:gd name="connsiteY21" fmla="*/ 762839 h 935639"/>
              <a:gd name="connsiteX22" fmla="*/ 2012872 w 2519930"/>
              <a:gd name="connsiteY22" fmla="*/ 762839 h 935639"/>
              <a:gd name="connsiteX23" fmla="*/ 2064985 w 2519930"/>
              <a:gd name="connsiteY23" fmla="*/ 814952 h 935639"/>
              <a:gd name="connsiteX24" fmla="*/ 2064985 w 2519930"/>
              <a:gd name="connsiteY24" fmla="*/ 883526 h 935639"/>
              <a:gd name="connsiteX25" fmla="*/ 2012872 w 2519930"/>
              <a:gd name="connsiteY25" fmla="*/ 935639 h 935639"/>
              <a:gd name="connsiteX26" fmla="*/ 874191 w 2519930"/>
              <a:gd name="connsiteY26" fmla="*/ 935639 h 935639"/>
              <a:gd name="connsiteX27" fmla="*/ 710279 w 2519930"/>
              <a:gd name="connsiteY27" fmla="*/ 935639 h 935639"/>
              <a:gd name="connsiteX28" fmla="*/ 378000 w 2519930"/>
              <a:gd name="connsiteY28" fmla="*/ 935639 h 935639"/>
              <a:gd name="connsiteX29" fmla="*/ 0 w 2519930"/>
              <a:gd name="connsiteY29" fmla="*/ 557639 h 935639"/>
              <a:gd name="connsiteX30" fmla="*/ 378000 w 2519930"/>
              <a:gd name="connsiteY30" fmla="*/ 179639 h 935639"/>
              <a:gd name="connsiteX31" fmla="*/ 700753 w 2519930"/>
              <a:gd name="connsiteY31" fmla="*/ 179639 h 935639"/>
              <a:gd name="connsiteX32" fmla="*/ 874191 w 2519930"/>
              <a:gd name="connsiteY32" fmla="*/ 179639 h 935639"/>
              <a:gd name="connsiteX33" fmla="*/ 917354 w 2519930"/>
              <a:gd name="connsiteY33" fmla="*/ 179639 h 935639"/>
              <a:gd name="connsiteX34" fmla="*/ 1267762 w 2519930"/>
              <a:gd name="connsiteY34" fmla="*/ 11127 h 935639"/>
              <a:gd name="connsiteX35" fmla="*/ 1311004 w 2519930"/>
              <a:gd name="connsiteY35" fmla="*/ 129 h 93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19930" h="935639">
                <a:moveTo>
                  <a:pt x="1311004" y="129"/>
                </a:moveTo>
                <a:cubicBezTo>
                  <a:pt x="1354740" y="-1977"/>
                  <a:pt x="1397548" y="21748"/>
                  <a:pt x="1417718" y="63691"/>
                </a:cubicBezTo>
                <a:cubicBezTo>
                  <a:pt x="1430252" y="88880"/>
                  <a:pt x="1452310" y="120022"/>
                  <a:pt x="1474368" y="151166"/>
                </a:cubicBezTo>
                <a:lnTo>
                  <a:pt x="1494124" y="179639"/>
                </a:lnTo>
                <a:lnTo>
                  <a:pt x="2467817" y="179639"/>
                </a:lnTo>
                <a:cubicBezTo>
                  <a:pt x="2496598" y="179639"/>
                  <a:pt x="2519930" y="202971"/>
                  <a:pt x="2519930" y="231752"/>
                </a:cubicBezTo>
                <a:lnTo>
                  <a:pt x="2519930" y="300326"/>
                </a:lnTo>
                <a:cubicBezTo>
                  <a:pt x="2519930" y="329107"/>
                  <a:pt x="2496598" y="352439"/>
                  <a:pt x="2467817" y="352439"/>
                </a:cubicBezTo>
                <a:lnTo>
                  <a:pt x="1564561" y="352439"/>
                </a:lnTo>
                <a:lnTo>
                  <a:pt x="1564561" y="374039"/>
                </a:lnTo>
                <a:lnTo>
                  <a:pt x="2012872" y="374039"/>
                </a:lnTo>
                <a:cubicBezTo>
                  <a:pt x="2041653" y="374039"/>
                  <a:pt x="2064985" y="397371"/>
                  <a:pt x="2064985" y="426152"/>
                </a:cubicBezTo>
                <a:lnTo>
                  <a:pt x="2064985" y="494726"/>
                </a:lnTo>
                <a:cubicBezTo>
                  <a:pt x="2064985" y="523507"/>
                  <a:pt x="2041653" y="546839"/>
                  <a:pt x="2012872" y="546839"/>
                </a:cubicBezTo>
                <a:lnTo>
                  <a:pt x="1564561" y="546839"/>
                </a:lnTo>
                <a:lnTo>
                  <a:pt x="1564561" y="568439"/>
                </a:lnTo>
                <a:lnTo>
                  <a:pt x="2012872" y="568439"/>
                </a:lnTo>
                <a:cubicBezTo>
                  <a:pt x="2041653" y="568439"/>
                  <a:pt x="2064985" y="591771"/>
                  <a:pt x="2064985" y="620552"/>
                </a:cubicBezTo>
                <a:lnTo>
                  <a:pt x="2064985" y="689126"/>
                </a:lnTo>
                <a:cubicBezTo>
                  <a:pt x="2064985" y="717907"/>
                  <a:pt x="2041653" y="741239"/>
                  <a:pt x="2012872" y="741239"/>
                </a:cubicBezTo>
                <a:lnTo>
                  <a:pt x="1564561" y="741239"/>
                </a:lnTo>
                <a:lnTo>
                  <a:pt x="1564561" y="762839"/>
                </a:lnTo>
                <a:lnTo>
                  <a:pt x="2012872" y="762839"/>
                </a:lnTo>
                <a:cubicBezTo>
                  <a:pt x="2041653" y="762839"/>
                  <a:pt x="2064985" y="786171"/>
                  <a:pt x="2064985" y="814952"/>
                </a:cubicBezTo>
                <a:lnTo>
                  <a:pt x="2064985" y="883526"/>
                </a:lnTo>
                <a:cubicBezTo>
                  <a:pt x="2064985" y="912307"/>
                  <a:pt x="2041653" y="935639"/>
                  <a:pt x="2012872" y="935639"/>
                </a:cubicBezTo>
                <a:lnTo>
                  <a:pt x="874191" y="935639"/>
                </a:lnTo>
                <a:lnTo>
                  <a:pt x="710279" y="935639"/>
                </a:lnTo>
                <a:lnTo>
                  <a:pt x="378000" y="935639"/>
                </a:lnTo>
                <a:cubicBezTo>
                  <a:pt x="169236" y="935639"/>
                  <a:pt x="0" y="766403"/>
                  <a:pt x="0" y="557639"/>
                </a:cubicBezTo>
                <a:cubicBezTo>
                  <a:pt x="0" y="348875"/>
                  <a:pt x="169236" y="179639"/>
                  <a:pt x="378000" y="179639"/>
                </a:cubicBezTo>
                <a:lnTo>
                  <a:pt x="700753" y="179639"/>
                </a:lnTo>
                <a:lnTo>
                  <a:pt x="874191" y="179639"/>
                </a:lnTo>
                <a:lnTo>
                  <a:pt x="917354" y="179639"/>
                </a:lnTo>
                <a:lnTo>
                  <a:pt x="1267762" y="11127"/>
                </a:lnTo>
                <a:cubicBezTo>
                  <a:pt x="1281743" y="4403"/>
                  <a:pt x="1296425" y="831"/>
                  <a:pt x="1311004" y="129"/>
                </a:cubicBezTo>
                <a:close/>
              </a:path>
            </a:pathLst>
          </a:custGeom>
          <a:solidFill>
            <a:srgbClr val="51A73A"/>
          </a:solidFill>
          <a:ln>
            <a:noFill/>
          </a:ln>
        </p:spPr>
        <p:style>
          <a:lnRef idx="2">
            <a:schemeClr val="accent1">
              <a:shade val="50000"/>
            </a:schemeClr>
          </a:lnRef>
          <a:fillRef idx="1">
            <a:schemeClr val="accent1"/>
          </a:fillRef>
          <a:effectRef idx="0">
            <a:schemeClr val="accent1"/>
          </a:effectRef>
          <a:fontRef idx="minor">
            <a:schemeClr val="lt1"/>
          </a:fontRef>
        </p:style>
        <p:txBody>
          <a:bodyPr lIns="215972" tIns="143981" bIns="46794" anchor="ctr"/>
          <a:lstStyle/>
          <a:p>
            <a:pPr>
              <a:defRPr/>
            </a:pPr>
            <a:r>
              <a:rPr lang="zh-CN" altLang="en-US" sz="2800" dirty="0">
                <a:solidFill>
                  <a:srgbClr val="FFFFFF"/>
                </a:solidFill>
                <a:latin typeface="微软雅黑" panose="020B0503020204020204" pitchFamily="34" charset="-122"/>
                <a:ea typeface="微软雅黑" panose="020B0503020204020204" pitchFamily="34" charset="-122"/>
              </a:rPr>
              <a:t>学生活动</a:t>
            </a:r>
          </a:p>
        </p:txBody>
      </p:sp>
      <p:sp>
        <p:nvSpPr>
          <p:cNvPr id="15" name="矩形 14"/>
          <p:cNvSpPr/>
          <p:nvPr/>
        </p:nvSpPr>
        <p:spPr>
          <a:xfrm>
            <a:off x="4151784" y="1196752"/>
            <a:ext cx="3672408" cy="547211"/>
          </a:xfrm>
          <a:prstGeom prst="rect">
            <a:avLst/>
          </a:prstGeom>
          <a:noFill/>
          <a:ln>
            <a:solidFill>
              <a:srgbClr val="51A7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 name="Freeform 10"/>
          <p:cNvSpPr/>
          <p:nvPr/>
        </p:nvSpPr>
        <p:spPr bwMode="auto">
          <a:xfrm>
            <a:off x="335360" y="6093296"/>
            <a:ext cx="11449272" cy="576064"/>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7030A0"/>
            </a:solidFill>
            <a:round/>
          </a:ln>
        </p:spPr>
        <p:txBody>
          <a:bodyPr lIns="38558" tIns="19279" rIns="38558" bIns="19279"/>
          <a:lstStyle/>
          <a:p>
            <a:endParaRPr lang="zh-CN" altLang="en-US" sz="79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
          <p:cNvSpPr/>
          <p:nvPr/>
        </p:nvSpPr>
        <p:spPr>
          <a:xfrm>
            <a:off x="0" y="0"/>
            <a:ext cx="12192000" cy="6858000"/>
          </a:xfrm>
          <a:prstGeom prst="rect">
            <a:avLst/>
          </a:prstGeom>
          <a:blipFill>
            <a:blip r:embed="rId3" cstate="print"/>
            <a:stretch>
              <a:fillRect/>
            </a:stretch>
          </a:bli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 name="object 3"/>
          <p:cNvSpPr txBox="1"/>
          <p:nvPr/>
        </p:nvSpPr>
        <p:spPr>
          <a:xfrm>
            <a:off x="610870" y="0"/>
            <a:ext cx="6714490" cy="608965"/>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750"/>
              </a:lnSpc>
              <a:spcBef>
                <a:spcPct val="0"/>
              </a:spcBef>
              <a:spcAft>
                <a:spcPct val="0"/>
              </a:spcAft>
            </a:pPr>
            <a:r>
              <a:rPr lang="zh-CN" altLang="en-US" sz="2800" b="1" spc="235" dirty="0">
                <a:solidFill>
                  <a:srgbClr val="3586FB"/>
                </a:solidFill>
                <a:latin typeface="微软雅黑" panose="020B0503020204020204" pitchFamily="34" charset="-122"/>
                <a:ea typeface="微软雅黑" panose="020B0503020204020204" pitchFamily="34" charset="-122"/>
                <a:cs typeface="微软雅黑" panose="020B0503020204020204" pitchFamily="34" charset="-122"/>
              </a:rPr>
              <a:t>二、新时代国防和军队现代化建设</a:t>
            </a:r>
            <a:endParaRPr sz="3600" b="1" spc="218" dirty="0">
              <a:solidFill>
                <a:srgbClr val="3586FB"/>
              </a:solidFill>
              <a:latin typeface="微软雅黑" panose="020B0503020204020204" pitchFamily="34" charset="-122"/>
              <a:cs typeface="微软雅黑" panose="020B0503020204020204" pitchFamily="34" charset="-122"/>
            </a:endParaRPr>
          </a:p>
        </p:txBody>
      </p:sp>
      <p:sp>
        <p:nvSpPr>
          <p:cNvPr id="10" name="TextBox 9"/>
          <p:cNvSpPr txBox="1"/>
          <p:nvPr/>
        </p:nvSpPr>
        <p:spPr>
          <a:xfrm>
            <a:off x="479425" y="980440"/>
            <a:ext cx="9301480" cy="521970"/>
          </a:xfrm>
          <a:prstGeom prst="rect">
            <a:avLst/>
          </a:prstGeom>
          <a:noFill/>
        </p:spPr>
        <p:txBody>
          <a:bodyPr wrap="square" rtlCol="0">
            <a:spAutoFit/>
          </a:bodyPr>
          <a:lstStyle/>
          <a:p>
            <a:r>
              <a:rPr lang="en-US" altLang="zh-CN" sz="2800" dirty="0">
                <a:latin typeface="微软雅黑" panose="020B0503020204020204" pitchFamily="34" charset="-122"/>
                <a:ea typeface="微软雅黑" panose="020B0503020204020204" pitchFamily="34" charset="-122"/>
              </a:rPr>
              <a:t>  1.  </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建设一支听党指挥、能打胜仗、作风优良的人民军队</a:t>
            </a:r>
            <a:endParaRPr lang="zh-CN" altLang="en-US" sz="2800" dirty="0">
              <a:latin typeface="微软雅黑" panose="020B0503020204020204" pitchFamily="34" charset="-122"/>
              <a:ea typeface="微软雅黑" panose="020B0503020204020204" pitchFamily="34" charset="-122"/>
            </a:endParaRPr>
          </a:p>
        </p:txBody>
      </p:sp>
      <p:sp>
        <p:nvSpPr>
          <p:cNvPr id="7" name="object 5"/>
          <p:cNvSpPr txBox="1"/>
          <p:nvPr/>
        </p:nvSpPr>
        <p:spPr>
          <a:xfrm>
            <a:off x="983432" y="2348622"/>
            <a:ext cx="10225136" cy="2769870"/>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pPr>
            <a:r>
              <a:rPr lang="zh-CN" altLang="en-US" sz="2400" dirty="0">
                <a:latin typeface="微软雅黑" panose="020B0503020204020204" pitchFamily="34" charset="-122"/>
                <a:ea typeface="微软雅黑" panose="020B0503020204020204" pitchFamily="34" charset="-122"/>
              </a:rPr>
              <a:t>       党在新时代的强军目标是建设一支听党指挥、能打胜仗、作风优良的人民军队，把人民军队建设成为世界一流军队。听党指挥是灵魂，决定军队建设的政治方向；能打胜仗是核心，反映军队的根本职能和军队建设的根本指向；作风优良是保证，关系军队的性质、宗旨、本色。这三条明确了加强军队建设的聚焦点和着力点，决定着军队发展方向，也决定着军队生死存亡。</a:t>
            </a:r>
            <a:endParaRPr lang="zh-CN" altLang="zh-CN" sz="2400" dirty="0">
              <a:latin typeface="微软雅黑" panose="020B0503020204020204" pitchFamily="34" charset="-122"/>
              <a:ea typeface="微软雅黑" panose="020B0503020204020204" pitchFamily="34" charset="-122"/>
            </a:endParaRPr>
          </a:p>
        </p:txBody>
      </p:sp>
      <p:sp>
        <p:nvSpPr>
          <p:cNvPr id="6" name="圆角矩形 5"/>
          <p:cNvSpPr/>
          <p:nvPr/>
        </p:nvSpPr>
        <p:spPr>
          <a:xfrm>
            <a:off x="767408" y="2276872"/>
            <a:ext cx="10513168" cy="295232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
          <p:cNvSpPr/>
          <p:nvPr/>
        </p:nvSpPr>
        <p:spPr>
          <a:xfrm>
            <a:off x="0" y="0"/>
            <a:ext cx="12192000" cy="6858000"/>
          </a:xfrm>
          <a:prstGeom prst="rect">
            <a:avLst/>
          </a:prstGeom>
          <a:blipFill>
            <a:blip r:embed="rId3" cstate="print"/>
            <a:stretch>
              <a:fillRect/>
            </a:stretch>
          </a:bli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object 3"/>
          <p:cNvSpPr txBox="1"/>
          <p:nvPr/>
        </p:nvSpPr>
        <p:spPr>
          <a:xfrm>
            <a:off x="263352" y="80139"/>
            <a:ext cx="7061666" cy="981872"/>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3165"/>
              </a:lnSpc>
              <a:spcBef>
                <a:spcPct val="0"/>
              </a:spcBef>
              <a:spcAft>
                <a:spcPct val="0"/>
              </a:spcAft>
            </a:pPr>
            <a:r>
              <a:rPr lang="zh-CN" altLang="en-US" sz="2800" b="1" dirty="0">
                <a:solidFill>
                  <a:schemeClr val="tx2">
                    <a:lumMod val="60000"/>
                    <a:lumOff val="40000"/>
                  </a:schemeClr>
                </a:solidFill>
                <a:latin typeface="微软雅黑" panose="020B0503020204020204" pitchFamily="34" charset="-122"/>
                <a:ea typeface="微软雅黑" panose="020B0503020204020204" pitchFamily="34" charset="-122"/>
                <a:cs typeface="微软雅黑" panose="020B0503020204020204" pitchFamily="34" charset="-122"/>
              </a:rPr>
              <a:t>二、新时代国防和军队现代化建设</a:t>
            </a:r>
          </a:p>
          <a:p>
            <a:pPr marL="0" marR="0">
              <a:lnSpc>
                <a:spcPts val="4750"/>
              </a:lnSpc>
              <a:spcBef>
                <a:spcPct val="0"/>
              </a:spcBef>
              <a:spcAft>
                <a:spcPct val="0"/>
              </a:spcAft>
            </a:pPr>
            <a:endParaRPr sz="3600" b="1" spc="218" dirty="0">
              <a:solidFill>
                <a:srgbClr val="3586FB"/>
              </a:solidFill>
              <a:latin typeface="微软雅黑" panose="020B0503020204020204" pitchFamily="34" charset="-122"/>
              <a:cs typeface="微软雅黑" panose="020B0503020204020204" pitchFamily="34" charset="-122"/>
            </a:endParaRPr>
          </a:p>
        </p:txBody>
      </p:sp>
      <p:sp>
        <p:nvSpPr>
          <p:cNvPr id="5" name="object 5"/>
          <p:cNvSpPr txBox="1"/>
          <p:nvPr/>
        </p:nvSpPr>
        <p:spPr>
          <a:xfrm>
            <a:off x="551180" y="2186305"/>
            <a:ext cx="11264265" cy="2769870"/>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pP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毛泽东曾经指出：“我们的原则是党指挥枪，而决不容许枪指挥党。”</a:t>
            </a:r>
            <a:r>
              <a:rPr lang="zh-CN" altLang="en-US" sz="2000" dirty="0">
                <a:latin typeface="微软雅黑" panose="020B0503020204020204" pitchFamily="34" charset="-122"/>
                <a:ea typeface="微软雅黑" panose="020B0503020204020204" pitchFamily="34" charset="-122"/>
              </a:rPr>
              <a:t>党对军队绝对领导的根本原则和制度，发端于南昌起义，奠基于三湾改编，定型于古田会议，是人民军队完全区别于一切旧军队的政治特质和根本优势。千千万万革命将士矢志不渝听党话、跟党走，在挫折中愈加奋起，在困苦中勇往直前，铸就了拖不垮、打不烂、攻无不克、战无不胜的钢铁雄师。在风雨如磐的漫长革命道路上，我军将士讲得最多的一句话是：只要跟党走，一定能胜利。忠诚，造就了人民军队对党的赤胆忠心，造就了人民军队和人民的鱼水情意，造就了人民军队为党和人民冲锋陷阵的坚定意志。</a:t>
            </a:r>
            <a:endParaRPr lang="zh-CN" altLang="zh-CN" sz="2000" dirty="0">
              <a:latin typeface="微软雅黑" panose="020B0503020204020204" pitchFamily="34" charset="-122"/>
              <a:ea typeface="微软雅黑" panose="020B0503020204020204" pitchFamily="34" charset="-122"/>
            </a:endParaRPr>
          </a:p>
        </p:txBody>
      </p:sp>
      <p:sp>
        <p:nvSpPr>
          <p:cNvPr id="10" name="TextBox 9"/>
          <p:cNvSpPr txBox="1"/>
          <p:nvPr/>
        </p:nvSpPr>
        <p:spPr>
          <a:xfrm>
            <a:off x="4511824" y="1196752"/>
            <a:ext cx="3584440"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阅读</a:t>
            </a:r>
            <a:r>
              <a:rPr lang="en-US" altLang="zh-CN"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读本</a:t>
            </a:r>
            <a:r>
              <a:rPr lang="en-US" altLang="zh-CN"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回答问题</a:t>
            </a:r>
          </a:p>
        </p:txBody>
      </p:sp>
      <p:sp>
        <p:nvSpPr>
          <p:cNvPr id="11" name="TextBox 10"/>
          <p:cNvSpPr txBox="1"/>
          <p:nvPr/>
        </p:nvSpPr>
        <p:spPr>
          <a:xfrm>
            <a:off x="479376" y="5877272"/>
            <a:ext cx="11233248" cy="707886"/>
          </a:xfrm>
          <a:prstGeom prst="rect">
            <a:avLst/>
          </a:prstGeom>
          <a:solidFill>
            <a:schemeClr val="tx2">
              <a:lumMod val="20000"/>
              <a:lumOff val="80000"/>
            </a:schemeClr>
          </a:solidFill>
          <a:ln w="3175">
            <a:solidFill>
              <a:schemeClr val="tx1"/>
            </a:solidFill>
          </a:ln>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设计意图：通过</a:t>
            </a:r>
            <a:r>
              <a:rPr lang="zh-CN" altLang="en-US" sz="2000" dirty="0" smtClean="0">
                <a:latin typeface="微软雅黑" panose="020B0503020204020204" pitchFamily="34" charset="-122"/>
                <a:ea typeface="微软雅黑" panose="020B0503020204020204" pitchFamily="34" charset="-122"/>
              </a:rPr>
              <a:t>阅读</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读本</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回答问题，明确</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党对人民军队的绝对领导是人民军队的建军之本、强军之魂，</a:t>
            </a:r>
            <a:r>
              <a:rPr lang="zh-CN" altLang="en-US" sz="2000" dirty="0">
                <a:latin typeface="微软雅黑" panose="020B0503020204020204" pitchFamily="34" charset="-122"/>
                <a:ea typeface="微软雅黑" panose="020B0503020204020204" pitchFamily="34" charset="-122"/>
              </a:rPr>
              <a:t>坚定政治认同。</a:t>
            </a:r>
          </a:p>
        </p:txBody>
      </p:sp>
      <p:sp>
        <p:nvSpPr>
          <p:cNvPr id="7" name="TextBox 9"/>
          <p:cNvSpPr txBox="1"/>
          <p:nvPr/>
        </p:nvSpPr>
        <p:spPr>
          <a:xfrm>
            <a:off x="407368" y="571075"/>
            <a:ext cx="9001000" cy="502702"/>
          </a:xfrm>
          <a:prstGeom prst="rect">
            <a:avLst/>
          </a:prstGeom>
          <a:noFill/>
        </p:spPr>
        <p:txBody>
          <a:bodyPr wrap="square" rtlCol="0">
            <a:spAutoFit/>
          </a:bodyPr>
          <a:lstStyle/>
          <a:p>
            <a:pPr marL="0" marR="0">
              <a:lnSpc>
                <a:spcPts val="3165"/>
              </a:lnSpc>
              <a:spcBef>
                <a:spcPts val="1100"/>
              </a:spcBef>
              <a:spcAft>
                <a:spcPct val="0"/>
              </a:spcAft>
            </a:pPr>
            <a:r>
              <a:rPr lang="en-US" altLang="zh-CN"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坚持党对人民军队的绝对领导</a:t>
            </a:r>
          </a:p>
        </p:txBody>
      </p:sp>
      <p:sp>
        <p:nvSpPr>
          <p:cNvPr id="8" name="任意多边形 7"/>
          <p:cNvSpPr/>
          <p:nvPr/>
        </p:nvSpPr>
        <p:spPr>
          <a:xfrm>
            <a:off x="407368" y="1124744"/>
            <a:ext cx="3024336" cy="849069"/>
          </a:xfrm>
          <a:custGeom>
            <a:avLst/>
            <a:gdLst>
              <a:gd name="connsiteX0" fmla="*/ 1311004 w 2519930"/>
              <a:gd name="connsiteY0" fmla="*/ 129 h 935639"/>
              <a:gd name="connsiteX1" fmla="*/ 1417718 w 2519930"/>
              <a:gd name="connsiteY1" fmla="*/ 63691 h 935639"/>
              <a:gd name="connsiteX2" fmla="*/ 1474368 w 2519930"/>
              <a:gd name="connsiteY2" fmla="*/ 151166 h 935639"/>
              <a:gd name="connsiteX3" fmla="*/ 1494124 w 2519930"/>
              <a:gd name="connsiteY3" fmla="*/ 179639 h 935639"/>
              <a:gd name="connsiteX4" fmla="*/ 2467817 w 2519930"/>
              <a:gd name="connsiteY4" fmla="*/ 179639 h 935639"/>
              <a:gd name="connsiteX5" fmla="*/ 2519930 w 2519930"/>
              <a:gd name="connsiteY5" fmla="*/ 231752 h 935639"/>
              <a:gd name="connsiteX6" fmla="*/ 2519930 w 2519930"/>
              <a:gd name="connsiteY6" fmla="*/ 300326 h 935639"/>
              <a:gd name="connsiteX7" fmla="*/ 2467817 w 2519930"/>
              <a:gd name="connsiteY7" fmla="*/ 352439 h 935639"/>
              <a:gd name="connsiteX8" fmla="*/ 1564561 w 2519930"/>
              <a:gd name="connsiteY8" fmla="*/ 352439 h 935639"/>
              <a:gd name="connsiteX9" fmla="*/ 1564561 w 2519930"/>
              <a:gd name="connsiteY9" fmla="*/ 374039 h 935639"/>
              <a:gd name="connsiteX10" fmla="*/ 2012872 w 2519930"/>
              <a:gd name="connsiteY10" fmla="*/ 374039 h 935639"/>
              <a:gd name="connsiteX11" fmla="*/ 2064985 w 2519930"/>
              <a:gd name="connsiteY11" fmla="*/ 426152 h 935639"/>
              <a:gd name="connsiteX12" fmla="*/ 2064985 w 2519930"/>
              <a:gd name="connsiteY12" fmla="*/ 494726 h 935639"/>
              <a:gd name="connsiteX13" fmla="*/ 2012872 w 2519930"/>
              <a:gd name="connsiteY13" fmla="*/ 546839 h 935639"/>
              <a:gd name="connsiteX14" fmla="*/ 1564561 w 2519930"/>
              <a:gd name="connsiteY14" fmla="*/ 546839 h 935639"/>
              <a:gd name="connsiteX15" fmla="*/ 1564561 w 2519930"/>
              <a:gd name="connsiteY15" fmla="*/ 568439 h 935639"/>
              <a:gd name="connsiteX16" fmla="*/ 2012872 w 2519930"/>
              <a:gd name="connsiteY16" fmla="*/ 568439 h 935639"/>
              <a:gd name="connsiteX17" fmla="*/ 2064985 w 2519930"/>
              <a:gd name="connsiteY17" fmla="*/ 620552 h 935639"/>
              <a:gd name="connsiteX18" fmla="*/ 2064985 w 2519930"/>
              <a:gd name="connsiteY18" fmla="*/ 689126 h 935639"/>
              <a:gd name="connsiteX19" fmla="*/ 2012872 w 2519930"/>
              <a:gd name="connsiteY19" fmla="*/ 741239 h 935639"/>
              <a:gd name="connsiteX20" fmla="*/ 1564561 w 2519930"/>
              <a:gd name="connsiteY20" fmla="*/ 741239 h 935639"/>
              <a:gd name="connsiteX21" fmla="*/ 1564561 w 2519930"/>
              <a:gd name="connsiteY21" fmla="*/ 762839 h 935639"/>
              <a:gd name="connsiteX22" fmla="*/ 2012872 w 2519930"/>
              <a:gd name="connsiteY22" fmla="*/ 762839 h 935639"/>
              <a:gd name="connsiteX23" fmla="*/ 2064985 w 2519930"/>
              <a:gd name="connsiteY23" fmla="*/ 814952 h 935639"/>
              <a:gd name="connsiteX24" fmla="*/ 2064985 w 2519930"/>
              <a:gd name="connsiteY24" fmla="*/ 883526 h 935639"/>
              <a:gd name="connsiteX25" fmla="*/ 2012872 w 2519930"/>
              <a:gd name="connsiteY25" fmla="*/ 935639 h 935639"/>
              <a:gd name="connsiteX26" fmla="*/ 874191 w 2519930"/>
              <a:gd name="connsiteY26" fmla="*/ 935639 h 935639"/>
              <a:gd name="connsiteX27" fmla="*/ 710279 w 2519930"/>
              <a:gd name="connsiteY27" fmla="*/ 935639 h 935639"/>
              <a:gd name="connsiteX28" fmla="*/ 378000 w 2519930"/>
              <a:gd name="connsiteY28" fmla="*/ 935639 h 935639"/>
              <a:gd name="connsiteX29" fmla="*/ 0 w 2519930"/>
              <a:gd name="connsiteY29" fmla="*/ 557639 h 935639"/>
              <a:gd name="connsiteX30" fmla="*/ 378000 w 2519930"/>
              <a:gd name="connsiteY30" fmla="*/ 179639 h 935639"/>
              <a:gd name="connsiteX31" fmla="*/ 700753 w 2519930"/>
              <a:gd name="connsiteY31" fmla="*/ 179639 h 935639"/>
              <a:gd name="connsiteX32" fmla="*/ 874191 w 2519930"/>
              <a:gd name="connsiteY32" fmla="*/ 179639 h 935639"/>
              <a:gd name="connsiteX33" fmla="*/ 917354 w 2519930"/>
              <a:gd name="connsiteY33" fmla="*/ 179639 h 935639"/>
              <a:gd name="connsiteX34" fmla="*/ 1267762 w 2519930"/>
              <a:gd name="connsiteY34" fmla="*/ 11127 h 935639"/>
              <a:gd name="connsiteX35" fmla="*/ 1311004 w 2519930"/>
              <a:gd name="connsiteY35" fmla="*/ 129 h 93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19930" h="935639">
                <a:moveTo>
                  <a:pt x="1311004" y="129"/>
                </a:moveTo>
                <a:cubicBezTo>
                  <a:pt x="1354740" y="-1977"/>
                  <a:pt x="1397548" y="21748"/>
                  <a:pt x="1417718" y="63691"/>
                </a:cubicBezTo>
                <a:cubicBezTo>
                  <a:pt x="1430252" y="88880"/>
                  <a:pt x="1452310" y="120022"/>
                  <a:pt x="1474368" y="151166"/>
                </a:cubicBezTo>
                <a:lnTo>
                  <a:pt x="1494124" y="179639"/>
                </a:lnTo>
                <a:lnTo>
                  <a:pt x="2467817" y="179639"/>
                </a:lnTo>
                <a:cubicBezTo>
                  <a:pt x="2496598" y="179639"/>
                  <a:pt x="2519930" y="202971"/>
                  <a:pt x="2519930" y="231752"/>
                </a:cubicBezTo>
                <a:lnTo>
                  <a:pt x="2519930" y="300326"/>
                </a:lnTo>
                <a:cubicBezTo>
                  <a:pt x="2519930" y="329107"/>
                  <a:pt x="2496598" y="352439"/>
                  <a:pt x="2467817" y="352439"/>
                </a:cubicBezTo>
                <a:lnTo>
                  <a:pt x="1564561" y="352439"/>
                </a:lnTo>
                <a:lnTo>
                  <a:pt x="1564561" y="374039"/>
                </a:lnTo>
                <a:lnTo>
                  <a:pt x="2012872" y="374039"/>
                </a:lnTo>
                <a:cubicBezTo>
                  <a:pt x="2041653" y="374039"/>
                  <a:pt x="2064985" y="397371"/>
                  <a:pt x="2064985" y="426152"/>
                </a:cubicBezTo>
                <a:lnTo>
                  <a:pt x="2064985" y="494726"/>
                </a:lnTo>
                <a:cubicBezTo>
                  <a:pt x="2064985" y="523507"/>
                  <a:pt x="2041653" y="546839"/>
                  <a:pt x="2012872" y="546839"/>
                </a:cubicBezTo>
                <a:lnTo>
                  <a:pt x="1564561" y="546839"/>
                </a:lnTo>
                <a:lnTo>
                  <a:pt x="1564561" y="568439"/>
                </a:lnTo>
                <a:lnTo>
                  <a:pt x="2012872" y="568439"/>
                </a:lnTo>
                <a:cubicBezTo>
                  <a:pt x="2041653" y="568439"/>
                  <a:pt x="2064985" y="591771"/>
                  <a:pt x="2064985" y="620552"/>
                </a:cubicBezTo>
                <a:lnTo>
                  <a:pt x="2064985" y="689126"/>
                </a:lnTo>
                <a:cubicBezTo>
                  <a:pt x="2064985" y="717907"/>
                  <a:pt x="2041653" y="741239"/>
                  <a:pt x="2012872" y="741239"/>
                </a:cubicBezTo>
                <a:lnTo>
                  <a:pt x="1564561" y="741239"/>
                </a:lnTo>
                <a:lnTo>
                  <a:pt x="1564561" y="762839"/>
                </a:lnTo>
                <a:lnTo>
                  <a:pt x="2012872" y="762839"/>
                </a:lnTo>
                <a:cubicBezTo>
                  <a:pt x="2041653" y="762839"/>
                  <a:pt x="2064985" y="786171"/>
                  <a:pt x="2064985" y="814952"/>
                </a:cubicBezTo>
                <a:lnTo>
                  <a:pt x="2064985" y="883526"/>
                </a:lnTo>
                <a:cubicBezTo>
                  <a:pt x="2064985" y="912307"/>
                  <a:pt x="2041653" y="935639"/>
                  <a:pt x="2012872" y="935639"/>
                </a:cubicBezTo>
                <a:lnTo>
                  <a:pt x="874191" y="935639"/>
                </a:lnTo>
                <a:lnTo>
                  <a:pt x="710279" y="935639"/>
                </a:lnTo>
                <a:lnTo>
                  <a:pt x="378000" y="935639"/>
                </a:lnTo>
                <a:cubicBezTo>
                  <a:pt x="169236" y="935639"/>
                  <a:pt x="0" y="766403"/>
                  <a:pt x="0" y="557639"/>
                </a:cubicBezTo>
                <a:cubicBezTo>
                  <a:pt x="0" y="348875"/>
                  <a:pt x="169236" y="179639"/>
                  <a:pt x="378000" y="179639"/>
                </a:cubicBezTo>
                <a:lnTo>
                  <a:pt x="700753" y="179639"/>
                </a:lnTo>
                <a:lnTo>
                  <a:pt x="874191" y="179639"/>
                </a:lnTo>
                <a:lnTo>
                  <a:pt x="917354" y="179639"/>
                </a:lnTo>
                <a:lnTo>
                  <a:pt x="1267762" y="11127"/>
                </a:lnTo>
                <a:cubicBezTo>
                  <a:pt x="1281743" y="4403"/>
                  <a:pt x="1296425" y="831"/>
                  <a:pt x="1311004" y="129"/>
                </a:cubicBezTo>
                <a:close/>
              </a:path>
            </a:pathLst>
          </a:custGeom>
          <a:solidFill>
            <a:srgbClr val="51A73A"/>
          </a:solidFill>
          <a:ln>
            <a:noFill/>
          </a:ln>
        </p:spPr>
        <p:style>
          <a:lnRef idx="2">
            <a:schemeClr val="accent1">
              <a:shade val="50000"/>
            </a:schemeClr>
          </a:lnRef>
          <a:fillRef idx="1">
            <a:schemeClr val="accent1"/>
          </a:fillRef>
          <a:effectRef idx="0">
            <a:schemeClr val="accent1"/>
          </a:effectRef>
          <a:fontRef idx="minor">
            <a:schemeClr val="lt1"/>
          </a:fontRef>
        </p:style>
        <p:txBody>
          <a:bodyPr lIns="215972" tIns="143981" bIns="46794" anchor="ctr"/>
          <a:lstStyle/>
          <a:p>
            <a:pPr>
              <a:defRPr/>
            </a:pPr>
            <a:r>
              <a:rPr lang="zh-CN" altLang="en-US" sz="2800" dirty="0">
                <a:solidFill>
                  <a:srgbClr val="FFFFFF"/>
                </a:solidFill>
                <a:latin typeface="微软雅黑" panose="020B0503020204020204" pitchFamily="34" charset="-122"/>
                <a:ea typeface="微软雅黑" panose="020B0503020204020204" pitchFamily="34" charset="-122"/>
              </a:rPr>
              <a:t>学生活动</a:t>
            </a:r>
          </a:p>
        </p:txBody>
      </p:sp>
      <p:sp>
        <p:nvSpPr>
          <p:cNvPr id="13" name="矩形 12"/>
          <p:cNvSpPr/>
          <p:nvPr/>
        </p:nvSpPr>
        <p:spPr>
          <a:xfrm>
            <a:off x="4439816" y="1196752"/>
            <a:ext cx="3656448" cy="475203"/>
          </a:xfrm>
          <a:prstGeom prst="rect">
            <a:avLst/>
          </a:prstGeom>
          <a:noFill/>
          <a:ln>
            <a:solidFill>
              <a:srgbClr val="51A7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 name="圆角矩形 14"/>
          <p:cNvSpPr/>
          <p:nvPr/>
        </p:nvSpPr>
        <p:spPr>
          <a:xfrm>
            <a:off x="371475" y="2132330"/>
            <a:ext cx="11673205" cy="3004185"/>
          </a:xfrm>
          <a:prstGeom prst="roundRect">
            <a:avLst/>
          </a:prstGeom>
          <a:no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10"/>
          <p:cNvSpPr/>
          <p:nvPr/>
        </p:nvSpPr>
        <p:spPr bwMode="auto">
          <a:xfrm>
            <a:off x="263352" y="5805264"/>
            <a:ext cx="11665296" cy="864096"/>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7030A0"/>
            </a:solidFill>
            <a:round/>
          </a:ln>
        </p:spPr>
        <p:txBody>
          <a:bodyPr lIns="38558" tIns="19279" rIns="38558" bIns="19279"/>
          <a:lstStyle/>
          <a:p>
            <a:endParaRPr lang="zh-CN" altLang="en-US" sz="790"/>
          </a:p>
        </p:txBody>
      </p:sp>
      <p:sp>
        <p:nvSpPr>
          <p:cNvPr id="2" name="文本框 1"/>
          <p:cNvSpPr txBox="1"/>
          <p:nvPr/>
        </p:nvSpPr>
        <p:spPr>
          <a:xfrm>
            <a:off x="496570" y="5224145"/>
            <a:ext cx="11356340" cy="706755"/>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sym typeface="+mn-ea"/>
              </a:rPr>
              <a:t>思考：</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毛泽东曾经指出：“我们的原则是党指挥枪，而决不容许枪指挥党。”谈谈对这句话的理解。</a:t>
            </a:r>
            <a:endParaRPr lang="zh-CN" altLang="zh-CN" sz="2000" dirty="0">
              <a:latin typeface="微软雅黑" panose="020B0503020204020204" pitchFamily="34" charset="-122"/>
              <a:ea typeface="微软雅黑" panose="020B0503020204020204" pitchFamily="34" charset="-122"/>
            </a:endParaRPr>
          </a:p>
          <a:p>
            <a:endParaRPr lang="zh-CN" altLang="en-US" sz="200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0"/>
            <a:ext cx="12192000" cy="6858000"/>
          </a:xfrm>
          <a:prstGeom prst="rect">
            <a:avLst/>
          </a:prstGeom>
          <a:blipFill>
            <a:blip r:embed="rId3" cstate="print"/>
            <a:stretch>
              <a:fillRect/>
            </a:stretch>
          </a:bli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 name="object 3"/>
          <p:cNvSpPr txBox="1"/>
          <p:nvPr/>
        </p:nvSpPr>
        <p:spPr>
          <a:xfrm>
            <a:off x="263352" y="0"/>
            <a:ext cx="7061666" cy="547137"/>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750"/>
              </a:lnSpc>
              <a:spcBef>
                <a:spcPct val="0"/>
              </a:spcBef>
              <a:spcAft>
                <a:spcPct val="0"/>
              </a:spcAft>
            </a:pPr>
            <a:r>
              <a:rPr lang="zh-CN" altLang="en-US" sz="2800" b="1" spc="235" dirty="0">
                <a:solidFill>
                  <a:srgbClr val="3586FB"/>
                </a:solidFill>
                <a:latin typeface="微软雅黑" panose="020B0503020204020204" pitchFamily="34" charset="-122"/>
                <a:ea typeface="微软雅黑" panose="020B0503020204020204" pitchFamily="34" charset="-122"/>
                <a:cs typeface="微软雅黑" panose="020B0503020204020204" pitchFamily="34" charset="-122"/>
              </a:rPr>
              <a:t>二、新时代国防和军队现代化建设</a:t>
            </a:r>
            <a:endParaRPr sz="3600" b="1" spc="218" dirty="0">
              <a:solidFill>
                <a:srgbClr val="3586FB"/>
              </a:solidFill>
              <a:latin typeface="微软雅黑" panose="020B0503020204020204" pitchFamily="34" charset="-122"/>
              <a:cs typeface="微软雅黑" panose="020B0503020204020204" pitchFamily="34" charset="-122"/>
            </a:endParaRPr>
          </a:p>
        </p:txBody>
      </p:sp>
      <p:sp>
        <p:nvSpPr>
          <p:cNvPr id="10" name="TextBox 9"/>
          <p:cNvSpPr txBox="1"/>
          <p:nvPr/>
        </p:nvSpPr>
        <p:spPr>
          <a:xfrm>
            <a:off x="479376" y="980728"/>
            <a:ext cx="9001000" cy="502702"/>
          </a:xfrm>
          <a:prstGeom prst="rect">
            <a:avLst/>
          </a:prstGeom>
          <a:noFill/>
        </p:spPr>
        <p:txBody>
          <a:bodyPr wrap="square" rtlCol="0">
            <a:spAutoFit/>
          </a:bodyPr>
          <a:lstStyle/>
          <a:p>
            <a:pPr marL="0" marR="0">
              <a:lnSpc>
                <a:spcPts val="3165"/>
              </a:lnSpc>
              <a:spcBef>
                <a:spcPts val="1100"/>
              </a:spcBef>
              <a:spcAft>
                <a:spcPct val="0"/>
              </a:spcAft>
            </a:pPr>
            <a:r>
              <a:rPr lang="en-US" altLang="zh-CN"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坚持党对人民军队的绝对领导</a:t>
            </a:r>
          </a:p>
        </p:txBody>
      </p:sp>
      <p:sp>
        <p:nvSpPr>
          <p:cNvPr id="7" name="object 5"/>
          <p:cNvSpPr txBox="1"/>
          <p:nvPr/>
        </p:nvSpPr>
        <p:spPr>
          <a:xfrm>
            <a:off x="1055440" y="1763596"/>
            <a:ext cx="10225136" cy="3877945"/>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pPr>
            <a:r>
              <a:rPr lang="zh-CN" altLang="en-US" sz="2400" dirty="0">
                <a:latin typeface="微软雅黑" panose="020B0503020204020204" pitchFamily="34" charset="-122"/>
                <a:ea typeface="微软雅黑" panose="020B0503020204020204" pitchFamily="34" charset="-122"/>
              </a:rPr>
              <a:t>       人民军队是中国特色社会主义的坚强柱石，党对人民军队的绝对领导是人民军队的建军之本、强军之魂。人民军队是党缔造的，一诞生便与党紧紧地联系在一起，始终在党的绝对领导下行动和战斗。</a:t>
            </a:r>
            <a:r>
              <a:rPr lang="en-US" altLang="zh-CN" sz="2400" dirty="0">
                <a:latin typeface="微软雅黑" panose="020B0503020204020204" pitchFamily="34" charset="-122"/>
                <a:ea typeface="微软雅黑" panose="020B0503020204020204" pitchFamily="34" charset="-122"/>
              </a:rPr>
              <a:t>90</a:t>
            </a:r>
            <a:r>
              <a:rPr lang="zh-CN" altLang="en-US" sz="2400" dirty="0">
                <a:latin typeface="微软雅黑" panose="020B0503020204020204" pitchFamily="34" charset="-122"/>
                <a:ea typeface="微软雅黑" panose="020B0503020204020204" pitchFamily="34" charset="-122"/>
              </a:rPr>
              <a:t>多年来，人民军队能始终保持强大凝聚力、向心力、创造力、战斗力，经受住各种考验，战胜各种困难，不断从胜利走向胜利，最根本的就是坚定不移听党话、跟党走。全军对党要绝对忠诚。对党忠诚必须是唯一的、彻底的、无条件的、不掺任何杂质的、没有任何水分的忠诚。</a:t>
            </a:r>
            <a:endParaRPr lang="zh-CN" altLang="zh-CN" sz="2400" dirty="0">
              <a:latin typeface="微软雅黑" panose="020B0503020204020204" pitchFamily="34" charset="-122"/>
              <a:ea typeface="微软雅黑" panose="020B0503020204020204" pitchFamily="34" charset="-122"/>
            </a:endParaRPr>
          </a:p>
        </p:txBody>
      </p:sp>
      <p:sp>
        <p:nvSpPr>
          <p:cNvPr id="6" name="圆角矩形 5"/>
          <p:cNvSpPr/>
          <p:nvPr/>
        </p:nvSpPr>
        <p:spPr>
          <a:xfrm>
            <a:off x="767408" y="1700808"/>
            <a:ext cx="10657184" cy="403244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1"/>
          <p:cNvSpPr/>
          <p:nvPr/>
        </p:nvSpPr>
        <p:spPr>
          <a:xfrm>
            <a:off x="0" y="0"/>
            <a:ext cx="12192000" cy="6858000"/>
          </a:xfrm>
          <a:prstGeom prst="rect">
            <a:avLst/>
          </a:prstGeom>
          <a:blipFill>
            <a:blip r:embed="rId3" cstate="print"/>
            <a:stretch>
              <a:fillRect/>
            </a:stretch>
          </a:bli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 name="object 5"/>
          <p:cNvSpPr txBox="1"/>
          <p:nvPr/>
        </p:nvSpPr>
        <p:spPr>
          <a:xfrm>
            <a:off x="2351584" y="2348880"/>
            <a:ext cx="8712968" cy="2051844"/>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165"/>
              </a:lnSpc>
              <a:spcBef>
                <a:spcPct val="0"/>
              </a:spcBef>
              <a:spcAft>
                <a:spcPct val="0"/>
              </a:spcAft>
            </a:pPr>
            <a:r>
              <a:rPr lang="zh-CN" altLang="en-US" sz="2400" spc="60" dirty="0">
                <a:solidFill>
                  <a:srgbClr val="262626"/>
                </a:solidFill>
                <a:latin typeface="微软雅黑" panose="020B0503020204020204" pitchFamily="34" charset="-122"/>
                <a:cs typeface="微软雅黑" panose="020B0503020204020204" pitchFamily="34" charset="-122"/>
              </a:rPr>
              <a:t>      </a:t>
            </a:r>
            <a:r>
              <a:rPr lang="zh-CN" altLang="en-US" sz="2400" spc="60" dirty="0" smtClean="0">
                <a:solidFill>
                  <a:srgbClr val="262626"/>
                </a:solidFill>
                <a:latin typeface="微软雅黑" panose="020B0503020204020204" pitchFamily="34" charset="-122"/>
                <a:cs typeface="微软雅黑" panose="020B0503020204020204" pitchFamily="34" charset="-122"/>
              </a:rPr>
              <a:t> 全军</a:t>
            </a:r>
            <a:r>
              <a:rPr lang="zh-CN" altLang="en-US" sz="2400" spc="60" dirty="0">
                <a:solidFill>
                  <a:srgbClr val="262626"/>
                </a:solidFill>
                <a:latin typeface="微软雅黑" panose="020B0503020204020204" pitchFamily="34" charset="-122"/>
                <a:cs typeface="微软雅黑" panose="020B0503020204020204" pitchFamily="34" charset="-122"/>
              </a:rPr>
              <a:t>要强化政治意识、大局意识、核心意识、看齐意识，坚决维护党中央权威，坚决贯彻党对军队绝对领导的根本原则和制度，坚决听从党中央和中央军委指挥。在这个重大原则问题上，头脑要特别清醒，态度要特别鲜明，行动要特别坚决，不能有任何动摇、任何迟疑、任何含糊。</a:t>
            </a:r>
            <a:endParaRPr sz="2400" dirty="0">
              <a:solidFill>
                <a:srgbClr val="262626"/>
              </a:solidFill>
              <a:latin typeface="微软雅黑" panose="020B0503020204020204" pitchFamily="34" charset="-122"/>
              <a:cs typeface="微软雅黑" panose="020B0503020204020204" pitchFamily="34" charset="-122"/>
            </a:endParaRPr>
          </a:p>
        </p:txBody>
      </p:sp>
      <p:sp>
        <p:nvSpPr>
          <p:cNvPr id="6" name="object 6"/>
          <p:cNvSpPr txBox="1"/>
          <p:nvPr/>
        </p:nvSpPr>
        <p:spPr>
          <a:xfrm>
            <a:off x="7968208" y="4263765"/>
            <a:ext cx="1725421" cy="440382"/>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3165"/>
              </a:lnSpc>
              <a:spcBef>
                <a:spcPct val="0"/>
              </a:spcBef>
              <a:spcAft>
                <a:spcPct val="0"/>
              </a:spcAft>
            </a:pPr>
            <a:r>
              <a:rPr sz="2400" dirty="0">
                <a:solidFill>
                  <a:srgbClr val="262626"/>
                </a:solidFill>
                <a:latin typeface="微软雅黑" panose="020B0503020204020204" pitchFamily="34" charset="-122"/>
                <a:cs typeface="微软雅黑" panose="020B0503020204020204" pitchFamily="34" charset="-122"/>
              </a:rPr>
              <a:t>——</a:t>
            </a:r>
            <a:r>
              <a:rPr sz="2400" dirty="0" err="1">
                <a:solidFill>
                  <a:srgbClr val="262626"/>
                </a:solidFill>
                <a:latin typeface="微软雅黑" panose="020B0503020204020204" pitchFamily="34" charset="-122"/>
                <a:cs typeface="微软雅黑" panose="020B0503020204020204" pitchFamily="34" charset="-122"/>
              </a:rPr>
              <a:t>习近平</a:t>
            </a:r>
            <a:endParaRPr sz="2400" dirty="0">
              <a:solidFill>
                <a:srgbClr val="262626"/>
              </a:solidFill>
              <a:latin typeface="微软雅黑" panose="020B0503020204020204" pitchFamily="34" charset="-122"/>
              <a:cs typeface="微软雅黑" panose="020B0503020204020204" pitchFamily="34" charset="-122"/>
            </a:endParaRPr>
          </a:p>
        </p:txBody>
      </p:sp>
      <p:sp>
        <p:nvSpPr>
          <p:cNvPr id="8" name="TextBox 7"/>
          <p:cNvSpPr txBox="1"/>
          <p:nvPr/>
        </p:nvSpPr>
        <p:spPr>
          <a:xfrm>
            <a:off x="4511824" y="1412776"/>
            <a:ext cx="4227382" cy="523220"/>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诵读“金句</a:t>
            </a:r>
            <a:r>
              <a:rPr lang="en-US" altLang="zh-CN" sz="2800" dirty="0" smtClean="0">
                <a:latin typeface="微软雅黑" panose="020B0503020204020204" pitchFamily="34" charset="-122"/>
                <a:ea typeface="微软雅黑" panose="020B0503020204020204" pitchFamily="34" charset="-122"/>
              </a:rPr>
              <a:t>”</a:t>
            </a:r>
            <a:r>
              <a:rPr lang="zh-CN" altLang="en-US" sz="2800" dirty="0" smtClean="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回答问题</a:t>
            </a:r>
          </a:p>
        </p:txBody>
      </p:sp>
      <p:sp>
        <p:nvSpPr>
          <p:cNvPr id="9" name="object 8"/>
          <p:cNvSpPr txBox="1"/>
          <p:nvPr/>
        </p:nvSpPr>
        <p:spPr>
          <a:xfrm>
            <a:off x="1271464" y="4869160"/>
            <a:ext cx="10009112" cy="644535"/>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2645"/>
              </a:lnSpc>
              <a:spcBef>
                <a:spcPct val="0"/>
              </a:spcBef>
              <a:spcAft>
                <a:spcPct val="0"/>
              </a:spcAft>
            </a:pPr>
            <a:r>
              <a:rPr sz="20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思考</a:t>
            </a:r>
            <a:r>
              <a:rPr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我们党在领导人民军队的伟大实践中形成的党对人民军队的绝对领导制度，其本质内涵是什么？</a:t>
            </a:r>
            <a:endParaRPr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TextBox 9"/>
          <p:cNvSpPr txBox="1"/>
          <p:nvPr/>
        </p:nvSpPr>
        <p:spPr>
          <a:xfrm>
            <a:off x="1199456" y="5805264"/>
            <a:ext cx="10009112" cy="706755"/>
          </a:xfrm>
          <a:prstGeom prst="rect">
            <a:avLst/>
          </a:prstGeom>
          <a:solidFill>
            <a:schemeClr val="tx2">
              <a:lumMod val="20000"/>
              <a:lumOff val="80000"/>
            </a:schemeClr>
          </a:solidFill>
          <a:ln w="3175">
            <a:solidFill>
              <a:schemeClr val="tx1"/>
            </a:solidFill>
          </a:ln>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设计意图：通过</a:t>
            </a:r>
            <a:r>
              <a:rPr lang="zh-CN" altLang="en-US" sz="2000" dirty="0" smtClean="0">
                <a:latin typeface="微软雅黑" panose="020B0503020204020204" pitchFamily="34" charset="-122"/>
                <a:ea typeface="微软雅黑" panose="020B0503020204020204" pitchFamily="34" charset="-122"/>
              </a:rPr>
              <a:t>诵读“金句</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回答问题，明确</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党对人民军队的绝对领导制度的本质内涵，坚定政治认同</a:t>
            </a:r>
            <a:r>
              <a:rPr lang="zh-CN" altLang="en-US" sz="2000" dirty="0">
                <a:latin typeface="微软雅黑" panose="020B0503020204020204" pitchFamily="34" charset="-122"/>
                <a:ea typeface="微软雅黑" panose="020B0503020204020204" pitchFamily="34" charset="-122"/>
              </a:rPr>
              <a:t>。</a:t>
            </a:r>
          </a:p>
        </p:txBody>
      </p:sp>
      <p:sp>
        <p:nvSpPr>
          <p:cNvPr id="3" name="文本框 2"/>
          <p:cNvSpPr txBox="1"/>
          <p:nvPr/>
        </p:nvSpPr>
        <p:spPr>
          <a:xfrm>
            <a:off x="6661150" y="848360"/>
            <a:ext cx="1811020" cy="368300"/>
          </a:xfrm>
          <a:prstGeom prst="rect">
            <a:avLst/>
          </a:prstGeom>
          <a:noFill/>
        </p:spPr>
        <p:txBody>
          <a:bodyPr wrap="square" rtlCol="0">
            <a:spAutoFit/>
          </a:bodyPr>
          <a:lstStyle/>
          <a:p>
            <a:endParaRPr lang="zh-CN" altLang="en-US"/>
          </a:p>
        </p:txBody>
      </p:sp>
      <p:sp>
        <p:nvSpPr>
          <p:cNvPr id="11" name="object 3"/>
          <p:cNvSpPr txBox="1"/>
          <p:nvPr/>
        </p:nvSpPr>
        <p:spPr>
          <a:xfrm>
            <a:off x="263352" y="0"/>
            <a:ext cx="7061666" cy="547137"/>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750"/>
              </a:lnSpc>
              <a:spcBef>
                <a:spcPct val="0"/>
              </a:spcBef>
              <a:spcAft>
                <a:spcPct val="0"/>
              </a:spcAft>
            </a:pPr>
            <a:r>
              <a:rPr lang="zh-CN" altLang="en-US" sz="2800" b="1" spc="235" dirty="0">
                <a:solidFill>
                  <a:srgbClr val="3586FB"/>
                </a:solidFill>
                <a:latin typeface="微软雅黑" panose="020B0503020204020204" pitchFamily="34" charset="-122"/>
                <a:ea typeface="微软雅黑" panose="020B0503020204020204" pitchFamily="34" charset="-122"/>
                <a:cs typeface="微软雅黑" panose="020B0503020204020204" pitchFamily="34" charset="-122"/>
              </a:rPr>
              <a:t>二、新时代国防和军队现代化建设</a:t>
            </a:r>
            <a:endParaRPr sz="3600" b="1" spc="218" dirty="0">
              <a:solidFill>
                <a:srgbClr val="3586FB"/>
              </a:solidFill>
              <a:latin typeface="微软雅黑" panose="020B0503020204020204" pitchFamily="34" charset="-122"/>
              <a:cs typeface="微软雅黑" panose="020B0503020204020204" pitchFamily="34" charset="-122"/>
            </a:endParaRPr>
          </a:p>
        </p:txBody>
      </p:sp>
      <p:sp>
        <p:nvSpPr>
          <p:cNvPr id="12" name="TextBox 9"/>
          <p:cNvSpPr txBox="1"/>
          <p:nvPr/>
        </p:nvSpPr>
        <p:spPr>
          <a:xfrm>
            <a:off x="407368" y="599757"/>
            <a:ext cx="9001000" cy="497205"/>
          </a:xfrm>
          <a:prstGeom prst="rect">
            <a:avLst/>
          </a:prstGeom>
          <a:noFill/>
        </p:spPr>
        <p:txBody>
          <a:bodyPr wrap="square" rtlCol="0">
            <a:spAutoFit/>
          </a:bodyPr>
          <a:lstStyle/>
          <a:p>
            <a:pPr marL="0" marR="0">
              <a:lnSpc>
                <a:spcPts val="3165"/>
              </a:lnSpc>
              <a:spcBef>
                <a:spcPts val="1100"/>
              </a:spcBef>
              <a:spcAft>
                <a:spcPct val="0"/>
              </a:spcAft>
            </a:pPr>
            <a:r>
              <a:rPr lang="en-US" altLang="zh-CN"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坚持党对人民军队的绝对领导</a:t>
            </a:r>
          </a:p>
        </p:txBody>
      </p:sp>
      <p:sp>
        <p:nvSpPr>
          <p:cNvPr id="13" name="任意多边形 12"/>
          <p:cNvSpPr/>
          <p:nvPr/>
        </p:nvSpPr>
        <p:spPr>
          <a:xfrm>
            <a:off x="479376" y="1196752"/>
            <a:ext cx="3024336" cy="849069"/>
          </a:xfrm>
          <a:custGeom>
            <a:avLst/>
            <a:gdLst>
              <a:gd name="connsiteX0" fmla="*/ 1311004 w 2519930"/>
              <a:gd name="connsiteY0" fmla="*/ 129 h 935639"/>
              <a:gd name="connsiteX1" fmla="*/ 1417718 w 2519930"/>
              <a:gd name="connsiteY1" fmla="*/ 63691 h 935639"/>
              <a:gd name="connsiteX2" fmla="*/ 1474368 w 2519930"/>
              <a:gd name="connsiteY2" fmla="*/ 151166 h 935639"/>
              <a:gd name="connsiteX3" fmla="*/ 1494124 w 2519930"/>
              <a:gd name="connsiteY3" fmla="*/ 179639 h 935639"/>
              <a:gd name="connsiteX4" fmla="*/ 2467817 w 2519930"/>
              <a:gd name="connsiteY4" fmla="*/ 179639 h 935639"/>
              <a:gd name="connsiteX5" fmla="*/ 2519930 w 2519930"/>
              <a:gd name="connsiteY5" fmla="*/ 231752 h 935639"/>
              <a:gd name="connsiteX6" fmla="*/ 2519930 w 2519930"/>
              <a:gd name="connsiteY6" fmla="*/ 300326 h 935639"/>
              <a:gd name="connsiteX7" fmla="*/ 2467817 w 2519930"/>
              <a:gd name="connsiteY7" fmla="*/ 352439 h 935639"/>
              <a:gd name="connsiteX8" fmla="*/ 1564561 w 2519930"/>
              <a:gd name="connsiteY8" fmla="*/ 352439 h 935639"/>
              <a:gd name="connsiteX9" fmla="*/ 1564561 w 2519930"/>
              <a:gd name="connsiteY9" fmla="*/ 374039 h 935639"/>
              <a:gd name="connsiteX10" fmla="*/ 2012872 w 2519930"/>
              <a:gd name="connsiteY10" fmla="*/ 374039 h 935639"/>
              <a:gd name="connsiteX11" fmla="*/ 2064985 w 2519930"/>
              <a:gd name="connsiteY11" fmla="*/ 426152 h 935639"/>
              <a:gd name="connsiteX12" fmla="*/ 2064985 w 2519930"/>
              <a:gd name="connsiteY12" fmla="*/ 494726 h 935639"/>
              <a:gd name="connsiteX13" fmla="*/ 2012872 w 2519930"/>
              <a:gd name="connsiteY13" fmla="*/ 546839 h 935639"/>
              <a:gd name="connsiteX14" fmla="*/ 1564561 w 2519930"/>
              <a:gd name="connsiteY14" fmla="*/ 546839 h 935639"/>
              <a:gd name="connsiteX15" fmla="*/ 1564561 w 2519930"/>
              <a:gd name="connsiteY15" fmla="*/ 568439 h 935639"/>
              <a:gd name="connsiteX16" fmla="*/ 2012872 w 2519930"/>
              <a:gd name="connsiteY16" fmla="*/ 568439 h 935639"/>
              <a:gd name="connsiteX17" fmla="*/ 2064985 w 2519930"/>
              <a:gd name="connsiteY17" fmla="*/ 620552 h 935639"/>
              <a:gd name="connsiteX18" fmla="*/ 2064985 w 2519930"/>
              <a:gd name="connsiteY18" fmla="*/ 689126 h 935639"/>
              <a:gd name="connsiteX19" fmla="*/ 2012872 w 2519930"/>
              <a:gd name="connsiteY19" fmla="*/ 741239 h 935639"/>
              <a:gd name="connsiteX20" fmla="*/ 1564561 w 2519930"/>
              <a:gd name="connsiteY20" fmla="*/ 741239 h 935639"/>
              <a:gd name="connsiteX21" fmla="*/ 1564561 w 2519930"/>
              <a:gd name="connsiteY21" fmla="*/ 762839 h 935639"/>
              <a:gd name="connsiteX22" fmla="*/ 2012872 w 2519930"/>
              <a:gd name="connsiteY22" fmla="*/ 762839 h 935639"/>
              <a:gd name="connsiteX23" fmla="*/ 2064985 w 2519930"/>
              <a:gd name="connsiteY23" fmla="*/ 814952 h 935639"/>
              <a:gd name="connsiteX24" fmla="*/ 2064985 w 2519930"/>
              <a:gd name="connsiteY24" fmla="*/ 883526 h 935639"/>
              <a:gd name="connsiteX25" fmla="*/ 2012872 w 2519930"/>
              <a:gd name="connsiteY25" fmla="*/ 935639 h 935639"/>
              <a:gd name="connsiteX26" fmla="*/ 874191 w 2519930"/>
              <a:gd name="connsiteY26" fmla="*/ 935639 h 935639"/>
              <a:gd name="connsiteX27" fmla="*/ 710279 w 2519930"/>
              <a:gd name="connsiteY27" fmla="*/ 935639 h 935639"/>
              <a:gd name="connsiteX28" fmla="*/ 378000 w 2519930"/>
              <a:gd name="connsiteY28" fmla="*/ 935639 h 935639"/>
              <a:gd name="connsiteX29" fmla="*/ 0 w 2519930"/>
              <a:gd name="connsiteY29" fmla="*/ 557639 h 935639"/>
              <a:gd name="connsiteX30" fmla="*/ 378000 w 2519930"/>
              <a:gd name="connsiteY30" fmla="*/ 179639 h 935639"/>
              <a:gd name="connsiteX31" fmla="*/ 700753 w 2519930"/>
              <a:gd name="connsiteY31" fmla="*/ 179639 h 935639"/>
              <a:gd name="connsiteX32" fmla="*/ 874191 w 2519930"/>
              <a:gd name="connsiteY32" fmla="*/ 179639 h 935639"/>
              <a:gd name="connsiteX33" fmla="*/ 917354 w 2519930"/>
              <a:gd name="connsiteY33" fmla="*/ 179639 h 935639"/>
              <a:gd name="connsiteX34" fmla="*/ 1267762 w 2519930"/>
              <a:gd name="connsiteY34" fmla="*/ 11127 h 935639"/>
              <a:gd name="connsiteX35" fmla="*/ 1311004 w 2519930"/>
              <a:gd name="connsiteY35" fmla="*/ 129 h 93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19930" h="935639">
                <a:moveTo>
                  <a:pt x="1311004" y="129"/>
                </a:moveTo>
                <a:cubicBezTo>
                  <a:pt x="1354740" y="-1977"/>
                  <a:pt x="1397548" y="21748"/>
                  <a:pt x="1417718" y="63691"/>
                </a:cubicBezTo>
                <a:cubicBezTo>
                  <a:pt x="1430252" y="88880"/>
                  <a:pt x="1452310" y="120022"/>
                  <a:pt x="1474368" y="151166"/>
                </a:cubicBezTo>
                <a:lnTo>
                  <a:pt x="1494124" y="179639"/>
                </a:lnTo>
                <a:lnTo>
                  <a:pt x="2467817" y="179639"/>
                </a:lnTo>
                <a:cubicBezTo>
                  <a:pt x="2496598" y="179639"/>
                  <a:pt x="2519930" y="202971"/>
                  <a:pt x="2519930" y="231752"/>
                </a:cubicBezTo>
                <a:lnTo>
                  <a:pt x="2519930" y="300326"/>
                </a:lnTo>
                <a:cubicBezTo>
                  <a:pt x="2519930" y="329107"/>
                  <a:pt x="2496598" y="352439"/>
                  <a:pt x="2467817" y="352439"/>
                </a:cubicBezTo>
                <a:lnTo>
                  <a:pt x="1564561" y="352439"/>
                </a:lnTo>
                <a:lnTo>
                  <a:pt x="1564561" y="374039"/>
                </a:lnTo>
                <a:lnTo>
                  <a:pt x="2012872" y="374039"/>
                </a:lnTo>
                <a:cubicBezTo>
                  <a:pt x="2041653" y="374039"/>
                  <a:pt x="2064985" y="397371"/>
                  <a:pt x="2064985" y="426152"/>
                </a:cubicBezTo>
                <a:lnTo>
                  <a:pt x="2064985" y="494726"/>
                </a:lnTo>
                <a:cubicBezTo>
                  <a:pt x="2064985" y="523507"/>
                  <a:pt x="2041653" y="546839"/>
                  <a:pt x="2012872" y="546839"/>
                </a:cubicBezTo>
                <a:lnTo>
                  <a:pt x="1564561" y="546839"/>
                </a:lnTo>
                <a:lnTo>
                  <a:pt x="1564561" y="568439"/>
                </a:lnTo>
                <a:lnTo>
                  <a:pt x="2012872" y="568439"/>
                </a:lnTo>
                <a:cubicBezTo>
                  <a:pt x="2041653" y="568439"/>
                  <a:pt x="2064985" y="591771"/>
                  <a:pt x="2064985" y="620552"/>
                </a:cubicBezTo>
                <a:lnTo>
                  <a:pt x="2064985" y="689126"/>
                </a:lnTo>
                <a:cubicBezTo>
                  <a:pt x="2064985" y="717907"/>
                  <a:pt x="2041653" y="741239"/>
                  <a:pt x="2012872" y="741239"/>
                </a:cubicBezTo>
                <a:lnTo>
                  <a:pt x="1564561" y="741239"/>
                </a:lnTo>
                <a:lnTo>
                  <a:pt x="1564561" y="762839"/>
                </a:lnTo>
                <a:lnTo>
                  <a:pt x="2012872" y="762839"/>
                </a:lnTo>
                <a:cubicBezTo>
                  <a:pt x="2041653" y="762839"/>
                  <a:pt x="2064985" y="786171"/>
                  <a:pt x="2064985" y="814952"/>
                </a:cubicBezTo>
                <a:lnTo>
                  <a:pt x="2064985" y="883526"/>
                </a:lnTo>
                <a:cubicBezTo>
                  <a:pt x="2064985" y="912307"/>
                  <a:pt x="2041653" y="935639"/>
                  <a:pt x="2012872" y="935639"/>
                </a:cubicBezTo>
                <a:lnTo>
                  <a:pt x="874191" y="935639"/>
                </a:lnTo>
                <a:lnTo>
                  <a:pt x="710279" y="935639"/>
                </a:lnTo>
                <a:lnTo>
                  <a:pt x="378000" y="935639"/>
                </a:lnTo>
                <a:cubicBezTo>
                  <a:pt x="169236" y="935639"/>
                  <a:pt x="0" y="766403"/>
                  <a:pt x="0" y="557639"/>
                </a:cubicBezTo>
                <a:cubicBezTo>
                  <a:pt x="0" y="348875"/>
                  <a:pt x="169236" y="179639"/>
                  <a:pt x="378000" y="179639"/>
                </a:cubicBezTo>
                <a:lnTo>
                  <a:pt x="700753" y="179639"/>
                </a:lnTo>
                <a:lnTo>
                  <a:pt x="874191" y="179639"/>
                </a:lnTo>
                <a:lnTo>
                  <a:pt x="917354" y="179639"/>
                </a:lnTo>
                <a:lnTo>
                  <a:pt x="1267762" y="11127"/>
                </a:lnTo>
                <a:cubicBezTo>
                  <a:pt x="1281743" y="4403"/>
                  <a:pt x="1296425" y="831"/>
                  <a:pt x="1311004" y="129"/>
                </a:cubicBezTo>
                <a:close/>
              </a:path>
            </a:pathLst>
          </a:custGeom>
          <a:solidFill>
            <a:srgbClr val="51A73A"/>
          </a:solidFill>
          <a:ln>
            <a:noFill/>
          </a:ln>
        </p:spPr>
        <p:style>
          <a:lnRef idx="2">
            <a:schemeClr val="accent1">
              <a:shade val="50000"/>
            </a:schemeClr>
          </a:lnRef>
          <a:fillRef idx="1">
            <a:schemeClr val="accent1"/>
          </a:fillRef>
          <a:effectRef idx="0">
            <a:schemeClr val="accent1"/>
          </a:effectRef>
          <a:fontRef idx="minor">
            <a:schemeClr val="lt1"/>
          </a:fontRef>
        </p:style>
        <p:txBody>
          <a:bodyPr lIns="215972" tIns="143981" bIns="46794" anchor="ctr"/>
          <a:lstStyle/>
          <a:p>
            <a:pPr>
              <a:defRPr/>
            </a:pPr>
            <a:r>
              <a:rPr lang="zh-CN" altLang="en-US" sz="2800" dirty="0">
                <a:solidFill>
                  <a:srgbClr val="FFFFFF"/>
                </a:solidFill>
                <a:latin typeface="微软雅黑" panose="020B0503020204020204" pitchFamily="34" charset="-122"/>
                <a:ea typeface="微软雅黑" panose="020B0503020204020204" pitchFamily="34" charset="-122"/>
              </a:rPr>
              <a:t>学生活动</a:t>
            </a:r>
          </a:p>
        </p:txBody>
      </p:sp>
      <p:sp>
        <p:nvSpPr>
          <p:cNvPr id="14" name="矩形 13"/>
          <p:cNvSpPr/>
          <p:nvPr/>
        </p:nvSpPr>
        <p:spPr>
          <a:xfrm>
            <a:off x="4367808" y="1412776"/>
            <a:ext cx="4371398" cy="547211"/>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 name="Freeform 10"/>
          <p:cNvSpPr/>
          <p:nvPr/>
        </p:nvSpPr>
        <p:spPr bwMode="auto">
          <a:xfrm>
            <a:off x="1055440" y="5733256"/>
            <a:ext cx="10441160" cy="864096"/>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7030A0"/>
            </a:solidFill>
            <a:round/>
          </a:ln>
        </p:spPr>
        <p:txBody>
          <a:bodyPr lIns="38558" tIns="19279" rIns="38558" bIns="19279"/>
          <a:lstStyle/>
          <a:p>
            <a:endParaRPr lang="zh-CN" altLang="en-US" sz="79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
          <p:cNvSpPr/>
          <p:nvPr/>
        </p:nvSpPr>
        <p:spPr>
          <a:xfrm>
            <a:off x="0" y="0"/>
            <a:ext cx="12192000" cy="6858000"/>
          </a:xfrm>
          <a:prstGeom prst="rect">
            <a:avLst/>
          </a:prstGeom>
          <a:blipFill>
            <a:blip r:embed="rId3" cstate="print"/>
            <a:stretch>
              <a:fillRect/>
            </a:stretch>
          </a:bli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 name="object 3"/>
          <p:cNvSpPr txBox="1"/>
          <p:nvPr/>
        </p:nvSpPr>
        <p:spPr>
          <a:xfrm>
            <a:off x="263352" y="0"/>
            <a:ext cx="7061666" cy="547137"/>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750"/>
              </a:lnSpc>
              <a:spcBef>
                <a:spcPct val="0"/>
              </a:spcBef>
              <a:spcAft>
                <a:spcPct val="0"/>
              </a:spcAft>
            </a:pPr>
            <a:r>
              <a:rPr lang="zh-CN" altLang="en-US" sz="2800" b="1" spc="235" dirty="0">
                <a:solidFill>
                  <a:srgbClr val="3586FB"/>
                </a:solidFill>
                <a:latin typeface="微软雅黑" panose="020B0503020204020204" pitchFamily="34" charset="-122"/>
                <a:ea typeface="微软雅黑" panose="020B0503020204020204" pitchFamily="34" charset="-122"/>
                <a:cs typeface="微软雅黑" panose="020B0503020204020204" pitchFamily="34" charset="-122"/>
              </a:rPr>
              <a:t>二、新时代国防和军队现代化建设</a:t>
            </a:r>
            <a:endParaRPr sz="3600" b="1" spc="218" dirty="0">
              <a:solidFill>
                <a:srgbClr val="3586FB"/>
              </a:solidFill>
              <a:latin typeface="微软雅黑" panose="020B0503020204020204" pitchFamily="34" charset="-122"/>
              <a:cs typeface="微软雅黑" panose="020B0503020204020204" pitchFamily="34" charset="-122"/>
            </a:endParaRPr>
          </a:p>
        </p:txBody>
      </p:sp>
      <p:sp>
        <p:nvSpPr>
          <p:cNvPr id="10" name="TextBox 9"/>
          <p:cNvSpPr txBox="1"/>
          <p:nvPr/>
        </p:nvSpPr>
        <p:spPr>
          <a:xfrm>
            <a:off x="479376" y="980728"/>
            <a:ext cx="9001000" cy="497205"/>
          </a:xfrm>
          <a:prstGeom prst="rect">
            <a:avLst/>
          </a:prstGeom>
          <a:noFill/>
        </p:spPr>
        <p:txBody>
          <a:bodyPr wrap="square" rtlCol="0">
            <a:spAutoFit/>
          </a:bodyPr>
          <a:lstStyle/>
          <a:p>
            <a:pPr marL="0" marR="0">
              <a:lnSpc>
                <a:spcPts val="3165"/>
              </a:lnSpc>
              <a:spcBef>
                <a:spcPts val="1100"/>
              </a:spcBef>
              <a:spcAft>
                <a:spcPct val="0"/>
              </a:spcAft>
            </a:pPr>
            <a:r>
              <a:rPr lang="en-US" altLang="zh-CN"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坚持党对人民军队的绝对领导</a:t>
            </a:r>
          </a:p>
        </p:txBody>
      </p:sp>
      <p:sp>
        <p:nvSpPr>
          <p:cNvPr id="7" name="object 5"/>
          <p:cNvSpPr txBox="1"/>
          <p:nvPr/>
        </p:nvSpPr>
        <p:spPr>
          <a:xfrm>
            <a:off x="983432" y="2132469"/>
            <a:ext cx="10225136" cy="2769870"/>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pPr>
            <a:r>
              <a:rPr lang="zh-CN" altLang="en-US" sz="2400" dirty="0">
                <a:latin typeface="微软雅黑" panose="020B0503020204020204" pitchFamily="34" charset="-122"/>
                <a:ea typeface="微软雅黑" panose="020B0503020204020204" pitchFamily="34" charset="-122"/>
              </a:rPr>
              <a:t>       我们党在领导人民军队的伟大实践中形成的党对人民军队的绝对领导制度，其本质内涵就是中国共产党是人民军队唯一的领导者和指挥者，人民军队必须完全地置于中国共产党的领导之下，最高领导权和指挥权属于党中央。我国宪法明确规定，中央军委领导全国武装力量，中央军委实行主席负责制。这就从制度上明确了全国武装力量由中央军委主席统一领导和指挥。</a:t>
            </a:r>
            <a:endParaRPr lang="zh-CN" altLang="zh-CN" sz="2400" dirty="0">
              <a:latin typeface="微软雅黑" panose="020B0503020204020204" pitchFamily="34" charset="-122"/>
              <a:ea typeface="微软雅黑" panose="020B0503020204020204" pitchFamily="34" charset="-122"/>
            </a:endParaRPr>
          </a:p>
        </p:txBody>
      </p:sp>
      <p:sp>
        <p:nvSpPr>
          <p:cNvPr id="6" name="圆角矩形 5"/>
          <p:cNvSpPr/>
          <p:nvPr/>
        </p:nvSpPr>
        <p:spPr>
          <a:xfrm>
            <a:off x="767408" y="1988840"/>
            <a:ext cx="10657184" cy="309634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95325" y="1052374"/>
            <a:ext cx="10667169" cy="4234001"/>
            <a:chOff x="1066" y="2158"/>
            <a:chExt cx="16799" cy="6668"/>
          </a:xfrm>
        </p:grpSpPr>
        <p:grpSp>
          <p:nvGrpSpPr>
            <p:cNvPr id="5" name="组合 4"/>
            <p:cNvGrpSpPr/>
            <p:nvPr/>
          </p:nvGrpSpPr>
          <p:grpSpPr>
            <a:xfrm>
              <a:off x="7677" y="7659"/>
              <a:ext cx="9907" cy="1167"/>
              <a:chOff x="4874940" y="4863634"/>
              <a:chExt cx="6291041" cy="740752"/>
            </a:xfrm>
          </p:grpSpPr>
          <p:sp>
            <p:nvSpPr>
              <p:cNvPr id="29" name="圆角矩形 21"/>
              <p:cNvSpPr/>
              <p:nvPr/>
            </p:nvSpPr>
            <p:spPr bwMode="auto">
              <a:xfrm>
                <a:off x="4874940" y="4958212"/>
                <a:ext cx="6291041" cy="646174"/>
              </a:xfrm>
              <a:prstGeom prst="roundRect">
                <a:avLst>
                  <a:gd name="adj" fmla="val 7848"/>
                </a:avLst>
              </a:prstGeom>
              <a:noFill/>
              <a:ln w="12700">
                <a:solidFill>
                  <a:srgbClr val="C00000"/>
                </a:solidFill>
                <a:prstDash val="sysDash"/>
              </a:ln>
              <a:effectLst/>
            </p:spPr>
            <p:txBody>
              <a:bodyPr rtlCol="0" anchor="ctr"/>
              <a:lstStyle/>
              <a:p>
                <a:pPr marL="0" marR="0" lvl="2"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Calibri" panose="020F0502020204030204"/>
                  <a:ea typeface="宋体" panose="02010600030101010101" pitchFamily="2" charset="-122"/>
                  <a:cs typeface="+mn-cs"/>
                </a:endParaRPr>
              </a:p>
            </p:txBody>
          </p:sp>
          <p:sp>
            <p:nvSpPr>
              <p:cNvPr id="27" name="圆角矩形 21"/>
              <p:cNvSpPr/>
              <p:nvPr/>
            </p:nvSpPr>
            <p:spPr bwMode="auto">
              <a:xfrm>
                <a:off x="4996862" y="4863634"/>
                <a:ext cx="5991317" cy="646174"/>
              </a:xfrm>
              <a:prstGeom prst="roundRect">
                <a:avLst>
                  <a:gd name="adj" fmla="val 7848"/>
                </a:avLst>
              </a:prstGeom>
              <a:solidFill>
                <a:schemeClr val="tx2">
                  <a:lumMod val="60000"/>
                  <a:lumOff val="40000"/>
                </a:schemeClr>
              </a:solidFill>
              <a:ln w="12700">
                <a:noFill/>
                <a:prstDash val="sysDash"/>
              </a:ln>
              <a:effectLst/>
            </p:spPr>
            <p:txBody>
              <a:bodyPr rtlCol="0" anchor="ctr"/>
              <a:lstStyle/>
              <a:p>
                <a:pPr marL="0" marR="0" lvl="2"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Calibri" panose="020F0502020204030204"/>
                  <a:ea typeface="宋体" panose="02010600030101010101" pitchFamily="2" charset="-122"/>
                  <a:cs typeface="+mn-cs"/>
                </a:endParaRPr>
              </a:p>
            </p:txBody>
          </p:sp>
          <p:sp>
            <p:nvSpPr>
              <p:cNvPr id="38" name="矩形 37"/>
              <p:cNvSpPr/>
              <p:nvPr/>
            </p:nvSpPr>
            <p:spPr>
              <a:xfrm>
                <a:off x="5115609" y="5002009"/>
                <a:ext cx="5933531" cy="521764"/>
              </a:xfrm>
              <a:prstGeom prst="rect">
                <a:avLst/>
              </a:prstGeom>
            </p:spPr>
            <p:txBody>
              <a:bodyPr wrap="square">
                <a:spAutoFit/>
              </a:bodyPr>
              <a:lstStyle/>
              <a:p>
                <a:pPr lvl="0" eaLnBrk="1" fontAlgn="auto" hangingPunct="1">
                  <a:spcBef>
                    <a:spcPts val="0"/>
                  </a:spcBef>
                  <a:spcAft>
                    <a:spcPts val="0"/>
                  </a:spcAft>
                  <a:buClr>
                    <a:schemeClr val="tx1">
                      <a:lumMod val="85000"/>
                      <a:lumOff val="15000"/>
                    </a:schemeClr>
                  </a:buClr>
                  <a:defRPr/>
                </a:pPr>
                <a:r>
                  <a:rPr lang="zh-CN" altLang="en-US" sz="2800" dirty="0">
                    <a:solidFill>
                      <a:schemeClr val="bg1"/>
                    </a:solidFill>
                    <a:latin typeface="微软雅黑" panose="020B0503020204020204" pitchFamily="34" charset="-122"/>
                    <a:ea typeface="微软雅黑" panose="020B0503020204020204" pitchFamily="34" charset="-122"/>
                  </a:rPr>
                  <a:t>坚持</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一国两制</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，推进祖国统一</a:t>
                </a:r>
              </a:p>
            </p:txBody>
          </p:sp>
        </p:grpSp>
        <p:grpSp>
          <p:nvGrpSpPr>
            <p:cNvPr id="4" name="组合 3"/>
            <p:cNvGrpSpPr/>
            <p:nvPr/>
          </p:nvGrpSpPr>
          <p:grpSpPr>
            <a:xfrm>
              <a:off x="7575" y="5124"/>
              <a:ext cx="9942" cy="1306"/>
              <a:chOff x="4810084" y="3254085"/>
              <a:chExt cx="6313267" cy="828982"/>
            </a:xfrm>
          </p:grpSpPr>
          <p:sp>
            <p:nvSpPr>
              <p:cNvPr id="30" name="圆角矩形 21"/>
              <p:cNvSpPr/>
              <p:nvPr/>
            </p:nvSpPr>
            <p:spPr bwMode="auto">
              <a:xfrm>
                <a:off x="4810084" y="3436893"/>
                <a:ext cx="6313267" cy="646174"/>
              </a:xfrm>
              <a:prstGeom prst="roundRect">
                <a:avLst>
                  <a:gd name="adj" fmla="val 7848"/>
                </a:avLst>
              </a:prstGeom>
              <a:noFill/>
              <a:ln w="12700">
                <a:solidFill>
                  <a:srgbClr val="C00000"/>
                </a:solidFill>
                <a:prstDash val="sysDash"/>
              </a:ln>
              <a:effectLst/>
            </p:spPr>
            <p:txBody>
              <a:bodyPr rtlCol="0" anchor="ctr"/>
              <a:lstStyle/>
              <a:p>
                <a:pPr marL="0" marR="0" lvl="2"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Calibri" panose="020F0502020204030204"/>
                  <a:ea typeface="宋体" panose="02010600030101010101" pitchFamily="2" charset="-122"/>
                  <a:cs typeface="+mn-cs"/>
                </a:endParaRPr>
              </a:p>
            </p:txBody>
          </p:sp>
          <p:sp>
            <p:nvSpPr>
              <p:cNvPr id="31" name="圆角矩形 21"/>
              <p:cNvSpPr/>
              <p:nvPr/>
            </p:nvSpPr>
            <p:spPr bwMode="auto">
              <a:xfrm>
                <a:off x="4944706" y="3254085"/>
                <a:ext cx="5983697" cy="646174"/>
              </a:xfrm>
              <a:prstGeom prst="roundRect">
                <a:avLst>
                  <a:gd name="adj" fmla="val 7848"/>
                </a:avLst>
              </a:prstGeom>
              <a:solidFill>
                <a:schemeClr val="tx2">
                  <a:lumMod val="60000"/>
                  <a:lumOff val="40000"/>
                </a:schemeClr>
              </a:solidFill>
              <a:ln w="12700">
                <a:noFill/>
                <a:prstDash val="sysDash"/>
              </a:ln>
              <a:effectLst/>
            </p:spPr>
            <p:txBody>
              <a:bodyPr rtlCol="0" anchor="ctr"/>
              <a:lstStyle/>
              <a:p>
                <a:pPr marL="0" marR="0" lvl="2"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Calibri" panose="020F0502020204030204"/>
                  <a:ea typeface="宋体" panose="02010600030101010101" pitchFamily="2" charset="-122"/>
                  <a:cs typeface="+mn-cs"/>
                </a:endParaRPr>
              </a:p>
            </p:txBody>
          </p:sp>
        </p:grpSp>
        <p:grpSp>
          <p:nvGrpSpPr>
            <p:cNvPr id="7" name="组合 6"/>
            <p:cNvGrpSpPr/>
            <p:nvPr/>
          </p:nvGrpSpPr>
          <p:grpSpPr>
            <a:xfrm>
              <a:off x="7575" y="2158"/>
              <a:ext cx="10290" cy="1878"/>
              <a:chOff x="4810311" y="1370414"/>
              <a:chExt cx="6534054" cy="1192058"/>
            </a:xfrm>
          </p:grpSpPr>
          <p:sp>
            <p:nvSpPr>
              <p:cNvPr id="42" name="圆角矩形 21"/>
              <p:cNvSpPr/>
              <p:nvPr/>
            </p:nvSpPr>
            <p:spPr bwMode="auto">
              <a:xfrm>
                <a:off x="4810311" y="1916298"/>
                <a:ext cx="6283421" cy="646174"/>
              </a:xfrm>
              <a:prstGeom prst="roundRect">
                <a:avLst>
                  <a:gd name="adj" fmla="val 7848"/>
                </a:avLst>
              </a:prstGeom>
              <a:noFill/>
              <a:ln w="12700">
                <a:solidFill>
                  <a:srgbClr val="C00000"/>
                </a:solidFill>
                <a:prstDash val="sysDash"/>
              </a:ln>
              <a:effectLst/>
            </p:spPr>
            <p:txBody>
              <a:bodyPr rtlCol="0" anchor="ctr"/>
              <a:lstStyle/>
              <a:p>
                <a:pPr marL="0" marR="0" lvl="2"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Calibri" panose="020F0502020204030204"/>
                  <a:ea typeface="宋体" panose="02010600030101010101" pitchFamily="2" charset="-122"/>
                  <a:cs typeface="+mn-cs"/>
                </a:endParaRPr>
              </a:p>
            </p:txBody>
          </p:sp>
          <p:sp>
            <p:nvSpPr>
              <p:cNvPr id="43" name="圆角矩形 21"/>
              <p:cNvSpPr/>
              <p:nvPr/>
            </p:nvSpPr>
            <p:spPr bwMode="auto">
              <a:xfrm>
                <a:off x="4944298" y="1739838"/>
                <a:ext cx="5978617" cy="646174"/>
              </a:xfrm>
              <a:prstGeom prst="roundRect">
                <a:avLst>
                  <a:gd name="adj" fmla="val 7848"/>
                </a:avLst>
              </a:prstGeom>
              <a:solidFill>
                <a:schemeClr val="tx2">
                  <a:lumMod val="60000"/>
                  <a:lumOff val="40000"/>
                </a:schemeClr>
              </a:solidFill>
              <a:ln w="12700">
                <a:noFill/>
                <a:prstDash val="sysDash"/>
              </a:ln>
              <a:effectLst/>
            </p:spPr>
            <p:txBody>
              <a:bodyPr rtlCol="0" anchor="ctr"/>
              <a:lstStyle/>
              <a:p>
                <a:pPr marL="0" marR="0" lvl="2"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Calibri" panose="020F0502020204030204"/>
                  <a:ea typeface="宋体" panose="02010600030101010101" pitchFamily="2" charset="-122"/>
                  <a:cs typeface="+mn-cs"/>
                </a:endParaRPr>
              </a:p>
            </p:txBody>
          </p:sp>
          <p:sp>
            <p:nvSpPr>
              <p:cNvPr id="45" name="矩形 44"/>
              <p:cNvSpPr/>
              <p:nvPr/>
            </p:nvSpPr>
            <p:spPr>
              <a:xfrm>
                <a:off x="5115398" y="1370414"/>
                <a:ext cx="6228967" cy="369332"/>
              </a:xfrm>
              <a:prstGeom prst="rect">
                <a:avLst/>
              </a:prstGeom>
            </p:spPr>
            <p:txBody>
              <a:bodyPr wrap="square">
                <a:spAutoFit/>
              </a:bodyPr>
              <a:lstStyle/>
              <a:p>
                <a:pPr lvl="0" eaLnBrk="1" fontAlgn="auto" hangingPunct="1">
                  <a:spcBef>
                    <a:spcPts val="0"/>
                  </a:spcBef>
                  <a:spcAft>
                    <a:spcPts val="0"/>
                  </a:spcAft>
                  <a:buClr>
                    <a:schemeClr val="tx1">
                      <a:lumMod val="85000"/>
                      <a:lumOff val="15000"/>
                    </a:schemeClr>
                  </a:buClr>
                  <a:defRPr/>
                </a:pPr>
                <a:r>
                  <a:rPr lang="zh-CN" altLang="en-US" dirty="0">
                    <a:solidFill>
                      <a:schemeClr val="bg1"/>
                    </a:solidFill>
                    <a:latin typeface="微软雅黑" panose="020B0503020204020204" pitchFamily="34" charset="-122"/>
                    <a:ea typeface="微软雅黑" panose="020B0503020204020204" pitchFamily="34" charset="-122"/>
                  </a:rPr>
                  <a:t>社会利益关系日趋复杂</a:t>
                </a:r>
              </a:p>
            </p:txBody>
          </p:sp>
        </p:grpSp>
        <p:grpSp>
          <p:nvGrpSpPr>
            <p:cNvPr id="10" name="组合 9"/>
            <p:cNvGrpSpPr/>
            <p:nvPr/>
          </p:nvGrpSpPr>
          <p:grpSpPr>
            <a:xfrm>
              <a:off x="5694" y="3508"/>
              <a:ext cx="1881" cy="4804"/>
              <a:chOff x="3615397" y="2227822"/>
              <a:chExt cx="1194598" cy="3050473"/>
            </a:xfrm>
          </p:grpSpPr>
          <p:sp>
            <p:nvSpPr>
              <p:cNvPr id="41" name="半闭框 40"/>
              <p:cNvSpPr/>
              <p:nvPr/>
            </p:nvSpPr>
            <p:spPr bwMode="auto">
              <a:xfrm>
                <a:off x="4162842" y="2227822"/>
                <a:ext cx="647153" cy="2164033"/>
              </a:xfrm>
              <a:prstGeom prst="halfFrame">
                <a:avLst>
                  <a:gd name="adj1" fmla="val 0"/>
                  <a:gd name="adj2" fmla="val 0"/>
                </a:avLst>
              </a:prstGeom>
              <a:solidFill>
                <a:srgbClr val="C00000"/>
              </a:solidFill>
              <a:ln w="12700">
                <a:solidFill>
                  <a:srgbClr val="C00000"/>
                </a:solidFill>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4" name="半闭框 43"/>
              <p:cNvSpPr/>
              <p:nvPr/>
            </p:nvSpPr>
            <p:spPr bwMode="auto">
              <a:xfrm flipV="1">
                <a:off x="4163056" y="2544405"/>
                <a:ext cx="646939" cy="2733890"/>
              </a:xfrm>
              <a:prstGeom prst="halfFrame">
                <a:avLst>
                  <a:gd name="adj1" fmla="val 0"/>
                  <a:gd name="adj2" fmla="val 0"/>
                </a:avLst>
              </a:prstGeom>
              <a:solidFill>
                <a:srgbClr val="C00000"/>
              </a:solidFill>
              <a:ln w="12700">
                <a:solidFill>
                  <a:srgbClr val="C00000"/>
                </a:solidFill>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cxnSp>
            <p:nvCxnSpPr>
              <p:cNvPr id="47" name="直接连接符 46"/>
              <p:cNvCxnSpPr/>
              <p:nvPr/>
            </p:nvCxnSpPr>
            <p:spPr>
              <a:xfrm rot="16200000" flipH="1" flipV="1">
                <a:off x="4485127" y="3350692"/>
                <a:ext cx="2797" cy="646939"/>
              </a:xfrm>
              <a:prstGeom prst="line">
                <a:avLst/>
              </a:prstGeom>
              <a:solidFill>
                <a:srgbClr val="C00000"/>
              </a:solidFill>
              <a:ln w="12700">
                <a:solidFill>
                  <a:srgbClr val="C00000"/>
                </a:solidFill>
              </a:ln>
              <a:effectLst/>
            </p:spPr>
          </p:cxnSp>
          <p:cxnSp>
            <p:nvCxnSpPr>
              <p:cNvPr id="53" name="直接连接符 52"/>
              <p:cNvCxnSpPr/>
              <p:nvPr/>
            </p:nvCxnSpPr>
            <p:spPr>
              <a:xfrm flipH="1">
                <a:off x="3615397" y="3673100"/>
                <a:ext cx="547660" cy="0"/>
              </a:xfrm>
              <a:prstGeom prst="line">
                <a:avLst/>
              </a:prstGeom>
              <a:solidFill>
                <a:srgbClr val="C00000"/>
              </a:solidFill>
              <a:ln w="12700">
                <a:solidFill>
                  <a:srgbClr val="C00000"/>
                </a:solidFill>
              </a:ln>
              <a:effectLst/>
            </p:spPr>
          </p:cxnSp>
        </p:grpSp>
        <p:sp>
          <p:nvSpPr>
            <p:cNvPr id="55" name="iSlïḋè"/>
            <p:cNvSpPr/>
            <p:nvPr/>
          </p:nvSpPr>
          <p:spPr bwMode="auto">
            <a:xfrm>
              <a:off x="1066" y="2709"/>
              <a:ext cx="5099" cy="5099"/>
            </a:xfrm>
            <a:prstGeom prst="ellipse">
              <a:avLst/>
            </a:prstGeom>
            <a:solidFill>
              <a:srgbClr val="FFE699">
                <a:alpha val="23137"/>
              </a:srgbClr>
            </a:solidFill>
            <a:ln w="889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nvGrpSpPr>
            <p:cNvPr id="56" name="组合 57"/>
            <p:cNvGrpSpPr/>
            <p:nvPr/>
          </p:nvGrpSpPr>
          <p:grpSpPr bwMode="auto">
            <a:xfrm>
              <a:off x="1545" y="3275"/>
              <a:ext cx="4149" cy="3966"/>
              <a:chOff x="1141582" y="2268125"/>
              <a:chExt cx="1707832" cy="1632628"/>
            </a:xfrm>
          </p:grpSpPr>
          <p:sp>
            <p:nvSpPr>
              <p:cNvPr id="57" name="Oval 2"/>
              <p:cNvSpPr>
                <a:spLocks noChangeAspect="1" noChangeArrowheads="1"/>
              </p:cNvSpPr>
              <p:nvPr/>
            </p:nvSpPr>
            <p:spPr bwMode="auto">
              <a:xfrm>
                <a:off x="1141582" y="2268125"/>
                <a:ext cx="1631270" cy="1632628"/>
              </a:xfrm>
              <a:prstGeom prst="ellipse">
                <a:avLst/>
              </a:prstGeom>
              <a:gradFill>
                <a:gsLst>
                  <a:gs pos="0">
                    <a:srgbClr val="14CD68"/>
                  </a:gs>
                  <a:gs pos="100000">
                    <a:srgbClr val="0B6E38"/>
                  </a:gs>
                </a:gsLst>
                <a:lin ang="5400000" scaled="0"/>
              </a:gradFill>
              <a:ln w="50800">
                <a:noFill/>
              </a:ln>
              <a:effectLst/>
            </p:spPr>
            <p:txBody>
              <a:bodyPr rot="0" spcFirstLastPara="0"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FR" altLang="zh-CN" sz="1800" b="1"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58" name="TextBox 147"/>
              <p:cNvSpPr txBox="1">
                <a:spLocks noChangeArrowheads="1"/>
              </p:cNvSpPr>
              <p:nvPr/>
            </p:nvSpPr>
            <p:spPr bwMode="auto">
              <a:xfrm>
                <a:off x="1141582" y="2769707"/>
                <a:ext cx="1707832" cy="801083"/>
              </a:xfrm>
              <a:prstGeom prst="rect">
                <a:avLst/>
              </a:prstGeom>
              <a:noFill/>
              <a:ln w="9525">
                <a:noFill/>
                <a:miter lim="800000"/>
              </a:ln>
            </p:spPr>
            <p:txBody>
              <a:bodyPr wrap="square" anchor="ctr">
                <a:spAutoFit/>
              </a:bodyPr>
              <a:lstStyle/>
              <a:p>
                <a:pPr marL="0" marR="0" algn="ctr">
                  <a:lnSpc>
                    <a:spcPts val="3165"/>
                  </a:lnSpc>
                  <a:spcBef>
                    <a:spcPct val="0"/>
                  </a:spcBef>
                  <a:spcAft>
                    <a:spcPct val="0"/>
                  </a:spcAft>
                </a:pPr>
                <a:r>
                  <a:rPr lang="zh-CN" altLang="en-US" sz="24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sz="24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7</a:t>
                </a:r>
                <a:r>
                  <a:rPr lang="zh-CN" altLang="en-US" sz="24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讲</a:t>
                </a:r>
                <a:r>
                  <a:rPr lang="en-US" altLang="zh-CN" sz="24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安邦定国</a:t>
                </a:r>
                <a:r>
                  <a:rPr lang="en-US" sz="24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sz="24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algn="ctr">
                  <a:lnSpc>
                    <a:spcPts val="2880"/>
                  </a:lnSpc>
                  <a:spcBef>
                    <a:spcPct val="0"/>
                  </a:spcBef>
                  <a:spcAft>
                    <a:spcPct val="0"/>
                  </a:spcAft>
                </a:pPr>
                <a:r>
                  <a:rPr lang="zh-CN" altLang="en-US" sz="24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民族复兴的坚强</a:t>
                </a:r>
                <a:endParaRPr lang="en-US" altLang="zh-CN" sz="24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algn="ctr">
                  <a:lnSpc>
                    <a:spcPts val="2880"/>
                  </a:lnSpc>
                  <a:spcBef>
                    <a:spcPct val="0"/>
                  </a:spcBef>
                  <a:spcAft>
                    <a:spcPct val="0"/>
                  </a:spcAft>
                </a:pPr>
                <a:r>
                  <a:rPr lang="zh-CN" altLang="en-US" sz="24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保障</a:t>
                </a:r>
                <a:endParaRPr kumimoji="1" lang="zh-CN" altLang="en-US" sz="2400" b="1" dirty="0">
                  <a:solidFill>
                    <a:srgbClr val="FFFFFF"/>
                  </a:solidFill>
                  <a:latin typeface="微软雅黑" panose="020B0503020204020204" pitchFamily="34" charset="-122"/>
                  <a:ea typeface="微软雅黑" panose="020B0503020204020204" pitchFamily="34" charset="-122"/>
                </a:endParaRPr>
              </a:p>
            </p:txBody>
          </p:sp>
        </p:grpSp>
      </p:grpSp>
      <p:sp>
        <p:nvSpPr>
          <p:cNvPr id="9" name="矩形 8"/>
          <p:cNvSpPr/>
          <p:nvPr/>
        </p:nvSpPr>
        <p:spPr>
          <a:xfrm>
            <a:off x="5176520" y="1489710"/>
            <a:ext cx="6182995" cy="521970"/>
          </a:xfrm>
          <a:prstGeom prst="rect">
            <a:avLst/>
          </a:prstGeom>
        </p:spPr>
        <p:txBody>
          <a:bodyPr wrap="square">
            <a:spAutoFit/>
          </a:bodyPr>
          <a:lstStyle/>
          <a:p>
            <a:pPr lvl="0" eaLnBrk="1" fontAlgn="auto" hangingPunct="1">
              <a:spcBef>
                <a:spcPts val="0"/>
              </a:spcBef>
              <a:spcAft>
                <a:spcPts val="0"/>
              </a:spcAft>
              <a:buClr>
                <a:schemeClr val="tx1">
                  <a:lumMod val="85000"/>
                  <a:lumOff val="15000"/>
                </a:schemeClr>
              </a:buClr>
              <a:defRPr/>
            </a:pPr>
            <a:r>
              <a:rPr lang="zh-CN" altLang="en-US" sz="2800" dirty="0">
                <a:solidFill>
                  <a:schemeClr val="bg1"/>
                </a:solidFill>
                <a:latin typeface="微软雅黑" panose="020B0503020204020204" pitchFamily="34" charset="-122"/>
                <a:ea typeface="微软雅黑" panose="020B0503020204020204" pitchFamily="34" charset="-122"/>
              </a:rPr>
              <a:t>坚持总体国家安全观</a:t>
            </a:r>
          </a:p>
        </p:txBody>
      </p:sp>
      <p:sp>
        <p:nvSpPr>
          <p:cNvPr id="11" name="矩形 10"/>
          <p:cNvSpPr/>
          <p:nvPr/>
        </p:nvSpPr>
        <p:spPr>
          <a:xfrm>
            <a:off x="5176309" y="3048179"/>
            <a:ext cx="6228872" cy="521970"/>
          </a:xfrm>
          <a:prstGeom prst="rect">
            <a:avLst/>
          </a:prstGeom>
        </p:spPr>
        <p:txBody>
          <a:bodyPr wrap="square">
            <a:spAutoFit/>
          </a:bodyPr>
          <a:lstStyle/>
          <a:p>
            <a:pPr lvl="0" eaLnBrk="1" fontAlgn="auto" hangingPunct="1">
              <a:spcBef>
                <a:spcPts val="0"/>
              </a:spcBef>
              <a:spcAft>
                <a:spcPts val="0"/>
              </a:spcAft>
              <a:buClr>
                <a:schemeClr val="tx1">
                  <a:lumMod val="85000"/>
                  <a:lumOff val="15000"/>
                </a:schemeClr>
              </a:buClr>
              <a:defRPr/>
            </a:pPr>
            <a:r>
              <a:rPr lang="zh-CN" altLang="en-US" sz="2800" dirty="0">
                <a:solidFill>
                  <a:schemeClr val="bg1"/>
                </a:solidFill>
                <a:latin typeface="微软雅黑" panose="020B0503020204020204" pitchFamily="34" charset="-122"/>
                <a:ea typeface="微软雅黑" panose="020B0503020204020204" pitchFamily="34" charset="-122"/>
              </a:rPr>
              <a:t>新时代国防和军队现代化建设</a:t>
            </a:r>
          </a:p>
        </p:txBody>
      </p:sp>
      <p:sp>
        <p:nvSpPr>
          <p:cNvPr id="12" name="object 3"/>
          <p:cNvSpPr txBox="1"/>
          <p:nvPr/>
        </p:nvSpPr>
        <p:spPr>
          <a:xfrm>
            <a:off x="407796" y="260581"/>
            <a:ext cx="3032759" cy="641523"/>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4750"/>
              </a:lnSpc>
              <a:spcBef>
                <a:spcPct val="0"/>
              </a:spcBef>
              <a:spcAft>
                <a:spcPct val="0"/>
              </a:spcAft>
            </a:pPr>
            <a:r>
              <a:rPr sz="3600" b="1" spc="216">
                <a:solidFill>
                  <a:schemeClr val="tx1"/>
                </a:solidFill>
                <a:effectLst>
                  <a:outerShdw blurRad="38100" dist="19050" dir="2700000" algn="tl" rotWithShape="0">
                    <a:schemeClr val="dk1">
                      <a:alpha val="40000"/>
                    </a:schemeClr>
                  </a:outerShdw>
                </a:effectLst>
                <a:latin typeface="微软雅黑" panose="020B0503020204020204" pitchFamily="34" charset="-122"/>
                <a:cs typeface="微软雅黑" panose="020B0503020204020204" pitchFamily="34" charset="-122"/>
              </a:rPr>
              <a:t>本讲内容框架</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
          <p:cNvSpPr/>
          <p:nvPr/>
        </p:nvSpPr>
        <p:spPr>
          <a:xfrm>
            <a:off x="16042" y="-7055"/>
            <a:ext cx="12192000" cy="6858000"/>
          </a:xfrm>
          <a:prstGeom prst="rect">
            <a:avLst/>
          </a:prstGeom>
          <a:blipFill>
            <a:blip r:embed="rId3" cstate="print"/>
            <a:stretch>
              <a:fillRect/>
            </a:stretch>
          </a:bli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sp>
        <p:nvSpPr>
          <p:cNvPr id="3" name="object 3"/>
          <p:cNvSpPr txBox="1"/>
          <p:nvPr/>
        </p:nvSpPr>
        <p:spPr>
          <a:xfrm>
            <a:off x="263352" y="80139"/>
            <a:ext cx="7061666" cy="981872"/>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3165"/>
              </a:lnSpc>
              <a:spcBef>
                <a:spcPct val="0"/>
              </a:spcBef>
              <a:spcAft>
                <a:spcPct val="0"/>
              </a:spcAft>
            </a:pPr>
            <a:r>
              <a:rPr lang="zh-CN" altLang="en-US" sz="2800" b="1" dirty="0">
                <a:solidFill>
                  <a:schemeClr val="tx2">
                    <a:lumMod val="60000"/>
                    <a:lumOff val="40000"/>
                  </a:schemeClr>
                </a:solidFill>
                <a:latin typeface="微软雅黑" panose="020B0503020204020204" pitchFamily="34" charset="-122"/>
                <a:ea typeface="微软雅黑" panose="020B0503020204020204" pitchFamily="34" charset="-122"/>
                <a:cs typeface="微软雅黑" panose="020B0503020204020204" pitchFamily="34" charset="-122"/>
              </a:rPr>
              <a:t>二、新时代国防和军队现代化建设</a:t>
            </a:r>
          </a:p>
          <a:p>
            <a:pPr marL="0" marR="0">
              <a:lnSpc>
                <a:spcPts val="4750"/>
              </a:lnSpc>
              <a:spcBef>
                <a:spcPct val="0"/>
              </a:spcBef>
              <a:spcAft>
                <a:spcPct val="0"/>
              </a:spcAft>
            </a:pPr>
            <a:endParaRPr sz="3600" b="1" spc="218" dirty="0">
              <a:solidFill>
                <a:srgbClr val="3586FB"/>
              </a:solidFill>
              <a:latin typeface="微软雅黑" panose="020B0503020204020204" pitchFamily="34" charset="-122"/>
              <a:cs typeface="微软雅黑" panose="020B0503020204020204" pitchFamily="34" charset="-122"/>
            </a:endParaRPr>
          </a:p>
        </p:txBody>
      </p:sp>
      <p:sp>
        <p:nvSpPr>
          <p:cNvPr id="5" name="object 5"/>
          <p:cNvSpPr txBox="1"/>
          <p:nvPr/>
        </p:nvSpPr>
        <p:spPr>
          <a:xfrm>
            <a:off x="1145450" y="5198937"/>
            <a:ext cx="9757084" cy="369332"/>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latin typeface="微软雅黑" panose="020B0503020204020204" pitchFamily="34" charset="-122"/>
                <a:ea typeface="微软雅黑" panose="020B0503020204020204" pitchFamily="34" charset="-122"/>
              </a:rPr>
              <a:t>       思考：结合材料，</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谈谈应该如何全面推进国防和军队现代化。</a:t>
            </a:r>
            <a:endParaRPr lang="zh-CN" altLang="zh-CN" sz="2400" dirty="0">
              <a:latin typeface="微软雅黑" panose="020B0503020204020204" pitchFamily="34" charset="-122"/>
              <a:ea typeface="微软雅黑" panose="020B0503020204020204" pitchFamily="34" charset="-122"/>
            </a:endParaRPr>
          </a:p>
        </p:txBody>
      </p:sp>
      <p:sp>
        <p:nvSpPr>
          <p:cNvPr id="10" name="TextBox 9"/>
          <p:cNvSpPr txBox="1"/>
          <p:nvPr/>
        </p:nvSpPr>
        <p:spPr>
          <a:xfrm>
            <a:off x="4367808" y="1140596"/>
            <a:ext cx="3486614" cy="52197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阅读材料，回答问题</a:t>
            </a:r>
          </a:p>
        </p:txBody>
      </p:sp>
      <p:sp>
        <p:nvSpPr>
          <p:cNvPr id="11" name="TextBox 10"/>
          <p:cNvSpPr txBox="1"/>
          <p:nvPr/>
        </p:nvSpPr>
        <p:spPr>
          <a:xfrm>
            <a:off x="953598" y="5880375"/>
            <a:ext cx="10284804" cy="461665"/>
          </a:xfrm>
          <a:prstGeom prst="rect">
            <a:avLst/>
          </a:prstGeom>
          <a:solidFill>
            <a:schemeClr val="tx2">
              <a:lumMod val="20000"/>
              <a:lumOff val="80000"/>
            </a:schemeClr>
          </a:solidFill>
          <a:ln w="3175">
            <a:solidFill>
              <a:schemeClr val="tx1"/>
            </a:solidFill>
          </a:ln>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设计意图：通过阅读材料，回答问题，明确如何</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全面推进国防和军队现代化</a:t>
            </a:r>
            <a:r>
              <a:rPr lang="zh-CN" altLang="en-US" sz="2400" dirty="0">
                <a:latin typeface="微软雅黑" panose="020B0503020204020204" pitchFamily="34" charset="-122"/>
                <a:ea typeface="微软雅黑" panose="020B0503020204020204" pitchFamily="34" charset="-122"/>
              </a:rPr>
              <a:t>。</a:t>
            </a:r>
          </a:p>
        </p:txBody>
      </p:sp>
      <p:sp>
        <p:nvSpPr>
          <p:cNvPr id="6" name="文本框 5"/>
          <p:cNvSpPr txBox="1"/>
          <p:nvPr/>
        </p:nvSpPr>
        <p:spPr>
          <a:xfrm>
            <a:off x="2839084" y="2647893"/>
            <a:ext cx="1819908" cy="2215991"/>
          </a:xfrm>
          <a:prstGeom prst="rect">
            <a:avLst/>
          </a:prstGeom>
          <a:noFill/>
          <a:ln>
            <a:noFill/>
          </a:ln>
        </p:spPr>
        <p:txBody>
          <a:bodyPr wrap="square" rtlCol="0">
            <a:spAutoFit/>
          </a:bodyPr>
          <a:lstStyle/>
          <a:p>
            <a:r>
              <a:rPr lang="zh-CN" altLang="en-US" dirty="0">
                <a:solidFill>
                  <a:srgbClr val="0070C0"/>
                </a:solidFill>
                <a:latin typeface="微软雅黑" panose="020B0503020204020204" pitchFamily="34" charset="-122"/>
                <a:ea typeface="微软雅黑" panose="020B0503020204020204" pitchFamily="34" charset="-122"/>
              </a:rPr>
              <a:t>基本实现机械化</a:t>
            </a:r>
            <a:endParaRPr lang="en-US" altLang="zh-CN" dirty="0">
              <a:solidFill>
                <a:srgbClr val="0070C0"/>
              </a:solidFill>
              <a:latin typeface="微软雅黑" panose="020B0503020204020204" pitchFamily="34" charset="-122"/>
              <a:ea typeface="微软雅黑" panose="020B0503020204020204" pitchFamily="34" charset="-122"/>
            </a:endParaRPr>
          </a:p>
          <a:p>
            <a:endParaRPr lang="en-US" altLang="zh-CN" dirty="0">
              <a:solidFill>
                <a:srgbClr val="0070C0"/>
              </a:solidFill>
              <a:latin typeface="微软雅黑" panose="020B0503020204020204" pitchFamily="34" charset="-122"/>
              <a:ea typeface="微软雅黑" panose="020B0503020204020204" pitchFamily="34" charset="-122"/>
            </a:endParaRPr>
          </a:p>
          <a:p>
            <a:r>
              <a:rPr lang="zh-CN" altLang="en-US" dirty="0">
                <a:solidFill>
                  <a:srgbClr val="0070C0"/>
                </a:solidFill>
                <a:latin typeface="微软雅黑" panose="020B0503020204020204" pitchFamily="34" charset="-122"/>
                <a:ea typeface="微软雅黑" panose="020B0503020204020204" pitchFamily="34" charset="-122"/>
              </a:rPr>
              <a:t>信息化建设取得重大进展</a:t>
            </a:r>
            <a:endParaRPr lang="en-US" altLang="zh-CN" dirty="0">
              <a:solidFill>
                <a:srgbClr val="0070C0"/>
              </a:solidFill>
              <a:latin typeface="微软雅黑" panose="020B0503020204020204" pitchFamily="34" charset="-122"/>
              <a:ea typeface="微软雅黑" panose="020B0503020204020204" pitchFamily="34" charset="-122"/>
            </a:endParaRPr>
          </a:p>
          <a:p>
            <a:endParaRPr lang="en-US" altLang="zh-CN" dirty="0">
              <a:solidFill>
                <a:srgbClr val="0070C0"/>
              </a:solidFill>
              <a:latin typeface="微软雅黑" panose="020B0503020204020204" pitchFamily="34" charset="-122"/>
              <a:ea typeface="微软雅黑" panose="020B0503020204020204" pitchFamily="34" charset="-122"/>
            </a:endParaRPr>
          </a:p>
          <a:p>
            <a:r>
              <a:rPr lang="zh-CN" altLang="en-US" dirty="0">
                <a:solidFill>
                  <a:srgbClr val="0070C0"/>
                </a:solidFill>
                <a:latin typeface="微软雅黑" panose="020B0503020204020204" pitchFamily="34" charset="-122"/>
                <a:ea typeface="微软雅黑" panose="020B0503020204020204" pitchFamily="34" charset="-122"/>
              </a:rPr>
              <a:t>战略能力有大的提升</a:t>
            </a:r>
            <a:endParaRPr lang="en-US" altLang="zh-CN" dirty="0">
              <a:solidFill>
                <a:srgbClr val="0070C0"/>
              </a:solidFill>
              <a:latin typeface="微软雅黑" panose="020B0503020204020204" pitchFamily="34" charset="-122"/>
              <a:ea typeface="微软雅黑" panose="020B0503020204020204" pitchFamily="34" charset="-122"/>
            </a:endParaRPr>
          </a:p>
          <a:p>
            <a:endParaRPr lang="zh-CN" altLang="en-US" sz="1200" dirty="0">
              <a:solidFill>
                <a:srgbClr val="0070C0"/>
              </a:solidFill>
              <a:latin typeface="微软雅黑" panose="020B0503020204020204" pitchFamily="34" charset="-122"/>
              <a:ea typeface="微软雅黑" panose="020B0503020204020204" pitchFamily="34" charset="-122"/>
            </a:endParaRPr>
          </a:p>
        </p:txBody>
      </p:sp>
      <p:sp>
        <p:nvSpPr>
          <p:cNvPr id="7" name="星形: 五角 6"/>
          <p:cNvSpPr/>
          <p:nvPr/>
        </p:nvSpPr>
        <p:spPr>
          <a:xfrm>
            <a:off x="2868784" y="2791571"/>
            <a:ext cx="45719" cy="5825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星形: 五角 15"/>
          <p:cNvSpPr/>
          <p:nvPr/>
        </p:nvSpPr>
        <p:spPr>
          <a:xfrm>
            <a:off x="2868784" y="3334595"/>
            <a:ext cx="45719" cy="5825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星形: 五角 16"/>
          <p:cNvSpPr/>
          <p:nvPr/>
        </p:nvSpPr>
        <p:spPr>
          <a:xfrm>
            <a:off x="2868784" y="4161022"/>
            <a:ext cx="45719" cy="5825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5054294" y="2647892"/>
            <a:ext cx="1819907" cy="2215991"/>
          </a:xfrm>
          <a:prstGeom prst="rect">
            <a:avLst/>
          </a:prstGeom>
          <a:noFill/>
          <a:ln>
            <a:noFill/>
          </a:ln>
        </p:spPr>
        <p:txBody>
          <a:bodyPr wrap="square" rtlCol="0">
            <a:spAutoFit/>
          </a:bodyPr>
          <a:lstStyle/>
          <a:p>
            <a:r>
              <a:rPr lang="zh-CN" altLang="en-US" dirty="0">
                <a:solidFill>
                  <a:srgbClr val="0070C0"/>
                </a:solidFill>
                <a:latin typeface="微软雅黑" panose="020B0503020204020204" pitchFamily="34" charset="-122"/>
                <a:ea typeface="微软雅黑" panose="020B0503020204020204" pitchFamily="34" charset="-122"/>
              </a:rPr>
              <a:t>   全面推进军事理论、军队组织形态、军事人员、武器装备现代化</a:t>
            </a:r>
            <a:endParaRPr lang="en-US" altLang="zh-CN" dirty="0">
              <a:solidFill>
                <a:srgbClr val="0070C0"/>
              </a:solidFill>
              <a:latin typeface="微软雅黑" panose="020B0503020204020204" pitchFamily="34" charset="-122"/>
              <a:ea typeface="微软雅黑" panose="020B0503020204020204" pitchFamily="34" charset="-122"/>
            </a:endParaRPr>
          </a:p>
          <a:p>
            <a:endParaRPr lang="en-US" altLang="zh-CN" dirty="0">
              <a:solidFill>
                <a:srgbClr val="0070C0"/>
              </a:solidFill>
              <a:latin typeface="微软雅黑" panose="020B0503020204020204" pitchFamily="34" charset="-122"/>
              <a:ea typeface="微软雅黑" panose="020B0503020204020204" pitchFamily="34" charset="-122"/>
            </a:endParaRPr>
          </a:p>
          <a:p>
            <a:r>
              <a:rPr lang="zh-CN" altLang="en-US" dirty="0">
                <a:solidFill>
                  <a:srgbClr val="0070C0"/>
                </a:solidFill>
                <a:latin typeface="微软雅黑" panose="020B0503020204020204" pitchFamily="34" charset="-122"/>
                <a:ea typeface="微软雅黑" panose="020B0503020204020204" pitchFamily="34" charset="-122"/>
              </a:rPr>
              <a:t>  基本实现国防和军队现代化</a:t>
            </a:r>
            <a:endParaRPr lang="en-US" altLang="zh-CN" dirty="0">
              <a:solidFill>
                <a:srgbClr val="0070C0"/>
              </a:solidFill>
              <a:latin typeface="微软雅黑" panose="020B0503020204020204" pitchFamily="34" charset="-122"/>
              <a:ea typeface="微软雅黑" panose="020B0503020204020204" pitchFamily="34" charset="-122"/>
            </a:endParaRPr>
          </a:p>
          <a:p>
            <a:endParaRPr lang="zh-CN" altLang="en-US" sz="1200" dirty="0">
              <a:solidFill>
                <a:srgbClr val="0070C0"/>
              </a:solidFill>
              <a:latin typeface="微软雅黑" panose="020B0503020204020204" pitchFamily="34" charset="-122"/>
              <a:ea typeface="微软雅黑" panose="020B0503020204020204" pitchFamily="34" charset="-122"/>
            </a:endParaRPr>
          </a:p>
        </p:txBody>
      </p:sp>
      <p:sp>
        <p:nvSpPr>
          <p:cNvPr id="19" name="星形: 五角 18"/>
          <p:cNvSpPr/>
          <p:nvPr/>
        </p:nvSpPr>
        <p:spPr>
          <a:xfrm>
            <a:off x="5231904" y="2815041"/>
            <a:ext cx="45719" cy="5825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星形: 五角 19"/>
          <p:cNvSpPr/>
          <p:nvPr/>
        </p:nvSpPr>
        <p:spPr>
          <a:xfrm>
            <a:off x="5231904" y="4154731"/>
            <a:ext cx="45719" cy="5825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7281232" y="2650624"/>
            <a:ext cx="1767096" cy="2215991"/>
          </a:xfrm>
          <a:prstGeom prst="rect">
            <a:avLst/>
          </a:prstGeom>
          <a:noFill/>
          <a:ln>
            <a:noFill/>
          </a:ln>
        </p:spPr>
        <p:txBody>
          <a:bodyPr wrap="square" rtlCol="0">
            <a:spAutoFit/>
          </a:bodyPr>
          <a:lstStyle/>
          <a:p>
            <a:r>
              <a:rPr lang="zh-CN" altLang="en-US" dirty="0">
                <a:solidFill>
                  <a:srgbClr val="0070C0"/>
                </a:solidFill>
                <a:latin typeface="微软雅黑" panose="020B0503020204020204" pitchFamily="34" charset="-122"/>
                <a:ea typeface="微软雅黑" panose="020B0503020204020204" pitchFamily="34" charset="-122"/>
              </a:rPr>
              <a:t>    把人民军队全面建成世界一流军队</a:t>
            </a:r>
            <a:endParaRPr lang="en-US" altLang="zh-CN" dirty="0">
              <a:solidFill>
                <a:srgbClr val="0070C0"/>
              </a:solidFill>
              <a:latin typeface="微软雅黑" panose="020B0503020204020204" pitchFamily="34" charset="-122"/>
              <a:ea typeface="微软雅黑" panose="020B0503020204020204" pitchFamily="34" charset="-122"/>
            </a:endParaRPr>
          </a:p>
          <a:p>
            <a:endParaRPr lang="en-US" altLang="zh-CN" sz="1200" dirty="0">
              <a:solidFill>
                <a:srgbClr val="0070C0"/>
              </a:solidFill>
              <a:latin typeface="微软雅黑" panose="020B0503020204020204" pitchFamily="34" charset="-122"/>
              <a:ea typeface="微软雅黑" panose="020B0503020204020204" pitchFamily="34" charset="-122"/>
            </a:endParaRPr>
          </a:p>
          <a:p>
            <a:endParaRPr lang="en-US" altLang="zh-CN" sz="1200" dirty="0">
              <a:solidFill>
                <a:srgbClr val="0070C0"/>
              </a:solidFill>
              <a:latin typeface="微软雅黑" panose="020B0503020204020204" pitchFamily="34" charset="-122"/>
              <a:ea typeface="微软雅黑" panose="020B0503020204020204" pitchFamily="34" charset="-122"/>
            </a:endParaRPr>
          </a:p>
          <a:p>
            <a:endParaRPr lang="en-US" altLang="zh-CN" sz="1200" dirty="0">
              <a:solidFill>
                <a:srgbClr val="0070C0"/>
              </a:solidFill>
              <a:latin typeface="微软雅黑" panose="020B0503020204020204" pitchFamily="34" charset="-122"/>
              <a:ea typeface="微软雅黑" panose="020B0503020204020204" pitchFamily="34" charset="-122"/>
            </a:endParaRPr>
          </a:p>
          <a:p>
            <a:endParaRPr lang="en-US" altLang="zh-CN" sz="1200" dirty="0">
              <a:solidFill>
                <a:srgbClr val="0070C0"/>
              </a:solidFill>
              <a:latin typeface="微软雅黑" panose="020B0503020204020204" pitchFamily="34" charset="-122"/>
              <a:ea typeface="微软雅黑" panose="020B0503020204020204" pitchFamily="34" charset="-122"/>
            </a:endParaRPr>
          </a:p>
          <a:p>
            <a:endParaRPr lang="en-US" altLang="zh-CN" sz="1200" dirty="0">
              <a:solidFill>
                <a:srgbClr val="0070C0"/>
              </a:solidFill>
              <a:latin typeface="微软雅黑" panose="020B0503020204020204" pitchFamily="34" charset="-122"/>
              <a:ea typeface="微软雅黑" panose="020B0503020204020204" pitchFamily="34" charset="-122"/>
            </a:endParaRPr>
          </a:p>
          <a:p>
            <a:endParaRPr lang="en-US" altLang="zh-CN" sz="1200" dirty="0">
              <a:solidFill>
                <a:srgbClr val="0070C0"/>
              </a:solidFill>
              <a:latin typeface="微软雅黑" panose="020B0503020204020204" pitchFamily="34" charset="-122"/>
              <a:ea typeface="微软雅黑" panose="020B0503020204020204" pitchFamily="34" charset="-122"/>
            </a:endParaRPr>
          </a:p>
          <a:p>
            <a:endParaRPr lang="zh-CN" altLang="en-US" sz="1200" dirty="0">
              <a:solidFill>
                <a:srgbClr val="0070C0"/>
              </a:solidFill>
              <a:latin typeface="微软雅黑" panose="020B0503020204020204" pitchFamily="34" charset="-122"/>
              <a:ea typeface="微软雅黑" panose="020B0503020204020204" pitchFamily="34" charset="-122"/>
            </a:endParaRPr>
          </a:p>
        </p:txBody>
      </p:sp>
      <p:sp>
        <p:nvSpPr>
          <p:cNvPr id="22" name="星形: 五角 21"/>
          <p:cNvSpPr/>
          <p:nvPr/>
        </p:nvSpPr>
        <p:spPr>
          <a:xfrm>
            <a:off x="7459174" y="2812013"/>
            <a:ext cx="45719" cy="5825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形 23" descr="v 形箭头"/>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4722837" y="3569493"/>
            <a:ext cx="241176" cy="241176"/>
          </a:xfrm>
          <a:prstGeom prst="rect">
            <a:avLst/>
          </a:prstGeom>
        </p:spPr>
      </p:pic>
      <p:pic>
        <p:nvPicPr>
          <p:cNvPr id="25" name="图形 24" descr="v 形箭头"/>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6944386" y="3569493"/>
            <a:ext cx="241176" cy="241176"/>
          </a:xfrm>
          <a:prstGeom prst="rect">
            <a:avLst/>
          </a:prstGeom>
        </p:spPr>
      </p:pic>
      <p:sp>
        <p:nvSpPr>
          <p:cNvPr id="23" name="TextBox 9"/>
          <p:cNvSpPr txBox="1"/>
          <p:nvPr/>
        </p:nvSpPr>
        <p:spPr>
          <a:xfrm>
            <a:off x="407368" y="593054"/>
            <a:ext cx="4968552" cy="502702"/>
          </a:xfrm>
          <a:prstGeom prst="rect">
            <a:avLst/>
          </a:prstGeom>
          <a:noFill/>
        </p:spPr>
        <p:txBody>
          <a:bodyPr wrap="square" rtlCol="0">
            <a:spAutoFit/>
          </a:bodyPr>
          <a:lstStyle/>
          <a:p>
            <a:pPr marL="0" marR="0">
              <a:lnSpc>
                <a:spcPts val="3170"/>
              </a:lnSpc>
              <a:spcBef>
                <a:spcPts val="1150"/>
              </a:spcBef>
              <a:spcAft>
                <a:spcPct val="0"/>
              </a:spcAft>
            </a:pPr>
            <a:r>
              <a:rPr lang="en-US" altLang="zh-CN"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全面推进国防和军队现代化</a:t>
            </a:r>
          </a:p>
        </p:txBody>
      </p:sp>
      <p:sp>
        <p:nvSpPr>
          <p:cNvPr id="26" name="任意多边形 12"/>
          <p:cNvSpPr/>
          <p:nvPr/>
        </p:nvSpPr>
        <p:spPr>
          <a:xfrm>
            <a:off x="167339" y="1029868"/>
            <a:ext cx="3024336" cy="849069"/>
          </a:xfrm>
          <a:custGeom>
            <a:avLst/>
            <a:gdLst>
              <a:gd name="connsiteX0" fmla="*/ 1311004 w 2519930"/>
              <a:gd name="connsiteY0" fmla="*/ 129 h 935639"/>
              <a:gd name="connsiteX1" fmla="*/ 1417718 w 2519930"/>
              <a:gd name="connsiteY1" fmla="*/ 63691 h 935639"/>
              <a:gd name="connsiteX2" fmla="*/ 1474368 w 2519930"/>
              <a:gd name="connsiteY2" fmla="*/ 151166 h 935639"/>
              <a:gd name="connsiteX3" fmla="*/ 1494124 w 2519930"/>
              <a:gd name="connsiteY3" fmla="*/ 179639 h 935639"/>
              <a:gd name="connsiteX4" fmla="*/ 2467817 w 2519930"/>
              <a:gd name="connsiteY4" fmla="*/ 179639 h 935639"/>
              <a:gd name="connsiteX5" fmla="*/ 2519930 w 2519930"/>
              <a:gd name="connsiteY5" fmla="*/ 231752 h 935639"/>
              <a:gd name="connsiteX6" fmla="*/ 2519930 w 2519930"/>
              <a:gd name="connsiteY6" fmla="*/ 300326 h 935639"/>
              <a:gd name="connsiteX7" fmla="*/ 2467817 w 2519930"/>
              <a:gd name="connsiteY7" fmla="*/ 352439 h 935639"/>
              <a:gd name="connsiteX8" fmla="*/ 1564561 w 2519930"/>
              <a:gd name="connsiteY8" fmla="*/ 352439 h 935639"/>
              <a:gd name="connsiteX9" fmla="*/ 1564561 w 2519930"/>
              <a:gd name="connsiteY9" fmla="*/ 374039 h 935639"/>
              <a:gd name="connsiteX10" fmla="*/ 2012872 w 2519930"/>
              <a:gd name="connsiteY10" fmla="*/ 374039 h 935639"/>
              <a:gd name="connsiteX11" fmla="*/ 2064985 w 2519930"/>
              <a:gd name="connsiteY11" fmla="*/ 426152 h 935639"/>
              <a:gd name="connsiteX12" fmla="*/ 2064985 w 2519930"/>
              <a:gd name="connsiteY12" fmla="*/ 494726 h 935639"/>
              <a:gd name="connsiteX13" fmla="*/ 2012872 w 2519930"/>
              <a:gd name="connsiteY13" fmla="*/ 546839 h 935639"/>
              <a:gd name="connsiteX14" fmla="*/ 1564561 w 2519930"/>
              <a:gd name="connsiteY14" fmla="*/ 546839 h 935639"/>
              <a:gd name="connsiteX15" fmla="*/ 1564561 w 2519930"/>
              <a:gd name="connsiteY15" fmla="*/ 568439 h 935639"/>
              <a:gd name="connsiteX16" fmla="*/ 2012872 w 2519930"/>
              <a:gd name="connsiteY16" fmla="*/ 568439 h 935639"/>
              <a:gd name="connsiteX17" fmla="*/ 2064985 w 2519930"/>
              <a:gd name="connsiteY17" fmla="*/ 620552 h 935639"/>
              <a:gd name="connsiteX18" fmla="*/ 2064985 w 2519930"/>
              <a:gd name="connsiteY18" fmla="*/ 689126 h 935639"/>
              <a:gd name="connsiteX19" fmla="*/ 2012872 w 2519930"/>
              <a:gd name="connsiteY19" fmla="*/ 741239 h 935639"/>
              <a:gd name="connsiteX20" fmla="*/ 1564561 w 2519930"/>
              <a:gd name="connsiteY20" fmla="*/ 741239 h 935639"/>
              <a:gd name="connsiteX21" fmla="*/ 1564561 w 2519930"/>
              <a:gd name="connsiteY21" fmla="*/ 762839 h 935639"/>
              <a:gd name="connsiteX22" fmla="*/ 2012872 w 2519930"/>
              <a:gd name="connsiteY22" fmla="*/ 762839 h 935639"/>
              <a:gd name="connsiteX23" fmla="*/ 2064985 w 2519930"/>
              <a:gd name="connsiteY23" fmla="*/ 814952 h 935639"/>
              <a:gd name="connsiteX24" fmla="*/ 2064985 w 2519930"/>
              <a:gd name="connsiteY24" fmla="*/ 883526 h 935639"/>
              <a:gd name="connsiteX25" fmla="*/ 2012872 w 2519930"/>
              <a:gd name="connsiteY25" fmla="*/ 935639 h 935639"/>
              <a:gd name="connsiteX26" fmla="*/ 874191 w 2519930"/>
              <a:gd name="connsiteY26" fmla="*/ 935639 h 935639"/>
              <a:gd name="connsiteX27" fmla="*/ 710279 w 2519930"/>
              <a:gd name="connsiteY27" fmla="*/ 935639 h 935639"/>
              <a:gd name="connsiteX28" fmla="*/ 378000 w 2519930"/>
              <a:gd name="connsiteY28" fmla="*/ 935639 h 935639"/>
              <a:gd name="connsiteX29" fmla="*/ 0 w 2519930"/>
              <a:gd name="connsiteY29" fmla="*/ 557639 h 935639"/>
              <a:gd name="connsiteX30" fmla="*/ 378000 w 2519930"/>
              <a:gd name="connsiteY30" fmla="*/ 179639 h 935639"/>
              <a:gd name="connsiteX31" fmla="*/ 700753 w 2519930"/>
              <a:gd name="connsiteY31" fmla="*/ 179639 h 935639"/>
              <a:gd name="connsiteX32" fmla="*/ 874191 w 2519930"/>
              <a:gd name="connsiteY32" fmla="*/ 179639 h 935639"/>
              <a:gd name="connsiteX33" fmla="*/ 917354 w 2519930"/>
              <a:gd name="connsiteY33" fmla="*/ 179639 h 935639"/>
              <a:gd name="connsiteX34" fmla="*/ 1267762 w 2519930"/>
              <a:gd name="connsiteY34" fmla="*/ 11127 h 935639"/>
              <a:gd name="connsiteX35" fmla="*/ 1311004 w 2519930"/>
              <a:gd name="connsiteY35" fmla="*/ 129 h 93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19930" h="935639">
                <a:moveTo>
                  <a:pt x="1311004" y="129"/>
                </a:moveTo>
                <a:cubicBezTo>
                  <a:pt x="1354740" y="-1977"/>
                  <a:pt x="1397548" y="21748"/>
                  <a:pt x="1417718" y="63691"/>
                </a:cubicBezTo>
                <a:cubicBezTo>
                  <a:pt x="1430252" y="88880"/>
                  <a:pt x="1452310" y="120022"/>
                  <a:pt x="1474368" y="151166"/>
                </a:cubicBezTo>
                <a:lnTo>
                  <a:pt x="1494124" y="179639"/>
                </a:lnTo>
                <a:lnTo>
                  <a:pt x="2467817" y="179639"/>
                </a:lnTo>
                <a:cubicBezTo>
                  <a:pt x="2496598" y="179639"/>
                  <a:pt x="2519930" y="202971"/>
                  <a:pt x="2519930" y="231752"/>
                </a:cubicBezTo>
                <a:lnTo>
                  <a:pt x="2519930" y="300326"/>
                </a:lnTo>
                <a:cubicBezTo>
                  <a:pt x="2519930" y="329107"/>
                  <a:pt x="2496598" y="352439"/>
                  <a:pt x="2467817" y="352439"/>
                </a:cubicBezTo>
                <a:lnTo>
                  <a:pt x="1564561" y="352439"/>
                </a:lnTo>
                <a:lnTo>
                  <a:pt x="1564561" y="374039"/>
                </a:lnTo>
                <a:lnTo>
                  <a:pt x="2012872" y="374039"/>
                </a:lnTo>
                <a:cubicBezTo>
                  <a:pt x="2041653" y="374039"/>
                  <a:pt x="2064985" y="397371"/>
                  <a:pt x="2064985" y="426152"/>
                </a:cubicBezTo>
                <a:lnTo>
                  <a:pt x="2064985" y="494726"/>
                </a:lnTo>
                <a:cubicBezTo>
                  <a:pt x="2064985" y="523507"/>
                  <a:pt x="2041653" y="546839"/>
                  <a:pt x="2012872" y="546839"/>
                </a:cubicBezTo>
                <a:lnTo>
                  <a:pt x="1564561" y="546839"/>
                </a:lnTo>
                <a:lnTo>
                  <a:pt x="1564561" y="568439"/>
                </a:lnTo>
                <a:lnTo>
                  <a:pt x="2012872" y="568439"/>
                </a:lnTo>
                <a:cubicBezTo>
                  <a:pt x="2041653" y="568439"/>
                  <a:pt x="2064985" y="591771"/>
                  <a:pt x="2064985" y="620552"/>
                </a:cubicBezTo>
                <a:lnTo>
                  <a:pt x="2064985" y="689126"/>
                </a:lnTo>
                <a:cubicBezTo>
                  <a:pt x="2064985" y="717907"/>
                  <a:pt x="2041653" y="741239"/>
                  <a:pt x="2012872" y="741239"/>
                </a:cubicBezTo>
                <a:lnTo>
                  <a:pt x="1564561" y="741239"/>
                </a:lnTo>
                <a:lnTo>
                  <a:pt x="1564561" y="762839"/>
                </a:lnTo>
                <a:lnTo>
                  <a:pt x="2012872" y="762839"/>
                </a:lnTo>
                <a:cubicBezTo>
                  <a:pt x="2041653" y="762839"/>
                  <a:pt x="2064985" y="786171"/>
                  <a:pt x="2064985" y="814952"/>
                </a:cubicBezTo>
                <a:lnTo>
                  <a:pt x="2064985" y="883526"/>
                </a:lnTo>
                <a:cubicBezTo>
                  <a:pt x="2064985" y="912307"/>
                  <a:pt x="2041653" y="935639"/>
                  <a:pt x="2012872" y="935639"/>
                </a:cubicBezTo>
                <a:lnTo>
                  <a:pt x="874191" y="935639"/>
                </a:lnTo>
                <a:lnTo>
                  <a:pt x="710279" y="935639"/>
                </a:lnTo>
                <a:lnTo>
                  <a:pt x="378000" y="935639"/>
                </a:lnTo>
                <a:cubicBezTo>
                  <a:pt x="169236" y="935639"/>
                  <a:pt x="0" y="766403"/>
                  <a:pt x="0" y="557639"/>
                </a:cubicBezTo>
                <a:cubicBezTo>
                  <a:pt x="0" y="348875"/>
                  <a:pt x="169236" y="179639"/>
                  <a:pt x="378000" y="179639"/>
                </a:cubicBezTo>
                <a:lnTo>
                  <a:pt x="700753" y="179639"/>
                </a:lnTo>
                <a:lnTo>
                  <a:pt x="874191" y="179639"/>
                </a:lnTo>
                <a:lnTo>
                  <a:pt x="917354" y="179639"/>
                </a:lnTo>
                <a:lnTo>
                  <a:pt x="1267762" y="11127"/>
                </a:lnTo>
                <a:cubicBezTo>
                  <a:pt x="1281743" y="4403"/>
                  <a:pt x="1296425" y="831"/>
                  <a:pt x="1311004" y="129"/>
                </a:cubicBezTo>
                <a:close/>
              </a:path>
            </a:pathLst>
          </a:custGeom>
          <a:solidFill>
            <a:srgbClr val="51A73A"/>
          </a:solidFill>
          <a:ln>
            <a:noFill/>
          </a:ln>
        </p:spPr>
        <p:style>
          <a:lnRef idx="2">
            <a:schemeClr val="accent1">
              <a:shade val="50000"/>
            </a:schemeClr>
          </a:lnRef>
          <a:fillRef idx="1">
            <a:schemeClr val="accent1"/>
          </a:fillRef>
          <a:effectRef idx="0">
            <a:schemeClr val="accent1"/>
          </a:effectRef>
          <a:fontRef idx="minor">
            <a:schemeClr val="lt1"/>
          </a:fontRef>
        </p:style>
        <p:txBody>
          <a:bodyPr lIns="215972" tIns="143981" bIns="46794" anchor="ctr"/>
          <a:lstStyle/>
          <a:p>
            <a:pPr>
              <a:defRPr/>
            </a:pPr>
            <a:r>
              <a:rPr lang="zh-CN" altLang="en-US" sz="2800" dirty="0">
                <a:solidFill>
                  <a:srgbClr val="FFFFFF"/>
                </a:solidFill>
                <a:latin typeface="微软雅黑" panose="020B0503020204020204" pitchFamily="34" charset="-122"/>
                <a:ea typeface="微软雅黑" panose="020B0503020204020204" pitchFamily="34" charset="-122"/>
              </a:rPr>
              <a:t>学生活动</a:t>
            </a:r>
          </a:p>
        </p:txBody>
      </p:sp>
      <p:sp>
        <p:nvSpPr>
          <p:cNvPr id="2" name="矩形: 圆角 1"/>
          <p:cNvSpPr/>
          <p:nvPr/>
        </p:nvSpPr>
        <p:spPr>
          <a:xfrm>
            <a:off x="2855640" y="1782459"/>
            <a:ext cx="6336704" cy="35153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noFill/>
            </a:endParaRPr>
          </a:p>
        </p:txBody>
      </p:sp>
      <p:sp>
        <p:nvSpPr>
          <p:cNvPr id="27" name="矩形 26"/>
          <p:cNvSpPr/>
          <p:nvPr/>
        </p:nvSpPr>
        <p:spPr>
          <a:xfrm>
            <a:off x="4404612" y="1170490"/>
            <a:ext cx="3382776" cy="475203"/>
          </a:xfrm>
          <a:prstGeom prst="rect">
            <a:avLst/>
          </a:prstGeom>
          <a:noFill/>
          <a:ln>
            <a:solidFill>
              <a:srgbClr val="51A7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 name="文本框 3"/>
          <p:cNvSpPr txBox="1"/>
          <p:nvPr/>
        </p:nvSpPr>
        <p:spPr>
          <a:xfrm>
            <a:off x="4103099" y="1773973"/>
            <a:ext cx="3888432" cy="369332"/>
          </a:xfrm>
          <a:prstGeom prst="rect">
            <a:avLst/>
          </a:prstGeom>
          <a:noFill/>
          <a:ln>
            <a:noFill/>
          </a:ln>
        </p:spPr>
        <p:txBody>
          <a:bodyPr wrap="square" rtlCol="0">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全面推进国防和军队现代化战略安排</a:t>
            </a:r>
          </a:p>
        </p:txBody>
      </p:sp>
      <p:sp>
        <p:nvSpPr>
          <p:cNvPr id="28" name="矩形: 圆角 27"/>
          <p:cNvSpPr/>
          <p:nvPr/>
        </p:nvSpPr>
        <p:spPr>
          <a:xfrm>
            <a:off x="3152056" y="2209911"/>
            <a:ext cx="1215752" cy="35153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noFill/>
            </a:endParaRPr>
          </a:p>
        </p:txBody>
      </p:sp>
      <p:sp>
        <p:nvSpPr>
          <p:cNvPr id="18" name="文本框 17"/>
          <p:cNvSpPr txBox="1"/>
          <p:nvPr/>
        </p:nvSpPr>
        <p:spPr>
          <a:xfrm>
            <a:off x="3260068" y="2193971"/>
            <a:ext cx="999728" cy="369332"/>
          </a:xfrm>
          <a:prstGeom prst="rect">
            <a:avLst/>
          </a:prstGeom>
          <a:noFill/>
        </p:spPr>
        <p:txBody>
          <a:bodyPr wrap="square" rtlCol="0">
            <a:spAutoFit/>
          </a:bodyPr>
          <a:lstStyle/>
          <a:p>
            <a:pPr algn="ctr"/>
            <a:r>
              <a:rPr lang="en-US" altLang="zh-CN" sz="1800" dirty="0">
                <a:solidFill>
                  <a:schemeClr val="bg1"/>
                </a:solidFill>
                <a:latin typeface="微软雅黑" panose="020B0503020204020204" pitchFamily="34" charset="-122"/>
                <a:ea typeface="微软雅黑" panose="020B0503020204020204" pitchFamily="34" charset="-122"/>
              </a:rPr>
              <a:t>2020</a:t>
            </a:r>
            <a:r>
              <a:rPr lang="zh-CN" altLang="en-US" sz="1800" dirty="0">
                <a:solidFill>
                  <a:schemeClr val="bg1"/>
                </a:solidFill>
                <a:latin typeface="微软雅黑" panose="020B0503020204020204" pitchFamily="34" charset="-122"/>
                <a:ea typeface="微软雅黑" panose="020B0503020204020204" pitchFamily="34" charset="-122"/>
              </a:rPr>
              <a:t>年</a:t>
            </a:r>
          </a:p>
        </p:txBody>
      </p:sp>
      <p:sp>
        <p:nvSpPr>
          <p:cNvPr id="30" name="矩形: 圆角 29"/>
          <p:cNvSpPr/>
          <p:nvPr/>
        </p:nvSpPr>
        <p:spPr>
          <a:xfrm>
            <a:off x="5327851" y="2198871"/>
            <a:ext cx="1215752" cy="35153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noFill/>
            </a:endParaRPr>
          </a:p>
        </p:txBody>
      </p:sp>
      <p:sp>
        <p:nvSpPr>
          <p:cNvPr id="29" name="文本框 28"/>
          <p:cNvSpPr txBox="1"/>
          <p:nvPr/>
        </p:nvSpPr>
        <p:spPr>
          <a:xfrm>
            <a:off x="5412306" y="2181057"/>
            <a:ext cx="999728" cy="369332"/>
          </a:xfrm>
          <a:prstGeom prst="rect">
            <a:avLst/>
          </a:prstGeom>
          <a:noFill/>
        </p:spPr>
        <p:txBody>
          <a:bodyPr wrap="square" rtlCol="0">
            <a:spAutoFit/>
          </a:bodyPr>
          <a:lstStyle/>
          <a:p>
            <a:pPr algn="ctr"/>
            <a:r>
              <a:rPr lang="en-US" altLang="zh-CN" sz="1800" dirty="0">
                <a:solidFill>
                  <a:schemeClr val="bg1"/>
                </a:solidFill>
                <a:latin typeface="微软雅黑" panose="020B0503020204020204" pitchFamily="34" charset="-122"/>
                <a:ea typeface="微软雅黑" panose="020B0503020204020204" pitchFamily="34" charset="-122"/>
              </a:rPr>
              <a:t>2035</a:t>
            </a:r>
            <a:r>
              <a:rPr lang="zh-CN" altLang="en-US" sz="1800" dirty="0">
                <a:solidFill>
                  <a:schemeClr val="bg1"/>
                </a:solidFill>
                <a:latin typeface="微软雅黑" panose="020B0503020204020204" pitchFamily="34" charset="-122"/>
                <a:ea typeface="微软雅黑" panose="020B0503020204020204" pitchFamily="34" charset="-122"/>
              </a:rPr>
              <a:t>年</a:t>
            </a:r>
          </a:p>
        </p:txBody>
      </p:sp>
      <p:sp>
        <p:nvSpPr>
          <p:cNvPr id="31" name="矩形: 圆角 30"/>
          <p:cNvSpPr/>
          <p:nvPr/>
        </p:nvSpPr>
        <p:spPr>
          <a:xfrm>
            <a:off x="7426291" y="2192304"/>
            <a:ext cx="1460961" cy="35153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noFill/>
            </a:endParaRPr>
          </a:p>
        </p:txBody>
      </p:sp>
      <p:sp>
        <p:nvSpPr>
          <p:cNvPr id="32" name="文本框 31"/>
          <p:cNvSpPr txBox="1"/>
          <p:nvPr/>
        </p:nvSpPr>
        <p:spPr>
          <a:xfrm>
            <a:off x="7473404" y="2188869"/>
            <a:ext cx="1366733" cy="369332"/>
          </a:xfrm>
          <a:prstGeom prst="rect">
            <a:avLst/>
          </a:prstGeom>
          <a:noFill/>
        </p:spPr>
        <p:txBody>
          <a:bodyPr wrap="square" rtlCol="0">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本世纪中叶</a:t>
            </a:r>
          </a:p>
        </p:txBody>
      </p:sp>
      <p:sp>
        <p:nvSpPr>
          <p:cNvPr id="33" name="圆角矩形 5"/>
          <p:cNvSpPr/>
          <p:nvPr/>
        </p:nvSpPr>
        <p:spPr>
          <a:xfrm>
            <a:off x="2743414" y="2646039"/>
            <a:ext cx="1883753" cy="2215992"/>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5"/>
          <p:cNvSpPr/>
          <p:nvPr/>
        </p:nvSpPr>
        <p:spPr>
          <a:xfrm>
            <a:off x="5012323" y="2659738"/>
            <a:ext cx="1883753" cy="2215992"/>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5"/>
          <p:cNvSpPr/>
          <p:nvPr/>
        </p:nvSpPr>
        <p:spPr>
          <a:xfrm>
            <a:off x="7249407" y="2659738"/>
            <a:ext cx="1883753" cy="2215992"/>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10"/>
          <p:cNvSpPr/>
          <p:nvPr/>
        </p:nvSpPr>
        <p:spPr bwMode="auto">
          <a:xfrm>
            <a:off x="767408" y="5733256"/>
            <a:ext cx="10729192" cy="792088"/>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7030A0"/>
            </a:solidFill>
            <a:round/>
          </a:ln>
        </p:spPr>
        <p:txBody>
          <a:bodyPr lIns="38558" tIns="19279" rIns="38558" bIns="19279"/>
          <a:lstStyle/>
          <a:p>
            <a:endParaRPr lang="zh-CN" altLang="en-US" sz="79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
          <p:cNvSpPr/>
          <p:nvPr/>
        </p:nvSpPr>
        <p:spPr>
          <a:xfrm>
            <a:off x="0" y="0"/>
            <a:ext cx="12192000" cy="6858000"/>
          </a:xfrm>
          <a:prstGeom prst="rect">
            <a:avLst/>
          </a:prstGeom>
          <a:blipFill>
            <a:blip r:embed="rId3" cstate="print"/>
            <a:stretch>
              <a:fillRect/>
            </a:stretch>
          </a:bli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 name="object 3"/>
          <p:cNvSpPr txBox="1"/>
          <p:nvPr/>
        </p:nvSpPr>
        <p:spPr>
          <a:xfrm>
            <a:off x="263352" y="0"/>
            <a:ext cx="7061666" cy="547137"/>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750"/>
              </a:lnSpc>
              <a:spcBef>
                <a:spcPct val="0"/>
              </a:spcBef>
              <a:spcAft>
                <a:spcPct val="0"/>
              </a:spcAft>
            </a:pPr>
            <a:r>
              <a:rPr lang="zh-CN" altLang="en-US" sz="2800" b="1" spc="235" dirty="0">
                <a:solidFill>
                  <a:srgbClr val="3586FB"/>
                </a:solidFill>
                <a:latin typeface="微软雅黑" panose="020B0503020204020204" pitchFamily="34" charset="-122"/>
                <a:ea typeface="微软雅黑" panose="020B0503020204020204" pitchFamily="34" charset="-122"/>
                <a:cs typeface="微软雅黑" panose="020B0503020204020204" pitchFamily="34" charset="-122"/>
              </a:rPr>
              <a:t>二、新时代国防和军队现代化建设</a:t>
            </a:r>
            <a:endParaRPr sz="3600" b="1" spc="218" dirty="0">
              <a:solidFill>
                <a:srgbClr val="3586FB"/>
              </a:solidFill>
              <a:latin typeface="微软雅黑" panose="020B0503020204020204" pitchFamily="34" charset="-122"/>
              <a:cs typeface="微软雅黑" panose="020B0503020204020204" pitchFamily="34" charset="-122"/>
            </a:endParaRPr>
          </a:p>
        </p:txBody>
      </p:sp>
      <p:sp>
        <p:nvSpPr>
          <p:cNvPr id="10" name="TextBox 9"/>
          <p:cNvSpPr txBox="1"/>
          <p:nvPr/>
        </p:nvSpPr>
        <p:spPr>
          <a:xfrm>
            <a:off x="335360" y="836712"/>
            <a:ext cx="4968552" cy="502702"/>
          </a:xfrm>
          <a:prstGeom prst="rect">
            <a:avLst/>
          </a:prstGeom>
          <a:noFill/>
        </p:spPr>
        <p:txBody>
          <a:bodyPr wrap="square" rtlCol="0">
            <a:spAutoFit/>
          </a:bodyPr>
          <a:lstStyle/>
          <a:p>
            <a:pPr marL="0" marR="0">
              <a:lnSpc>
                <a:spcPts val="3170"/>
              </a:lnSpc>
              <a:spcBef>
                <a:spcPts val="1150"/>
              </a:spcBef>
              <a:spcAft>
                <a:spcPct val="0"/>
              </a:spcAft>
            </a:pPr>
            <a:r>
              <a:rPr lang="en-US" altLang="zh-CN"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全面推进国防和军队现代化</a:t>
            </a:r>
          </a:p>
        </p:txBody>
      </p:sp>
      <p:sp>
        <p:nvSpPr>
          <p:cNvPr id="7" name="object 5"/>
          <p:cNvSpPr txBox="1"/>
          <p:nvPr/>
        </p:nvSpPr>
        <p:spPr>
          <a:xfrm>
            <a:off x="551384" y="1700803"/>
            <a:ext cx="11161240" cy="104272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pPr>
            <a:r>
              <a:rPr lang="zh-CN" altLang="en-US" sz="2400" dirty="0">
                <a:latin typeface="微软雅黑" panose="020B0503020204020204" pitchFamily="34" charset="-122"/>
                <a:ea typeface="微软雅黑" panose="020B0503020204020204" pitchFamily="34" charset="-122"/>
              </a:rPr>
              <a:t>       国防和军队现代化进程必须同国家现代化进程相适应，军事能力必须同中华民族伟大复兴的战略需求相适应。</a:t>
            </a:r>
            <a:endParaRPr lang="zh-CN" altLang="zh-CN" sz="2400" dirty="0">
              <a:latin typeface="微软雅黑" panose="020B0503020204020204" pitchFamily="34" charset="-122"/>
              <a:ea typeface="微软雅黑" panose="020B0503020204020204" pitchFamily="34" charset="-122"/>
            </a:endParaRPr>
          </a:p>
        </p:txBody>
      </p:sp>
      <p:sp>
        <p:nvSpPr>
          <p:cNvPr id="6" name="object 5"/>
          <p:cNvSpPr txBox="1"/>
          <p:nvPr/>
        </p:nvSpPr>
        <p:spPr>
          <a:xfrm>
            <a:off x="479425" y="2743835"/>
            <a:ext cx="11553825" cy="3877985"/>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pPr>
            <a:r>
              <a:rPr lang="zh-CN" altLang="en-US" sz="2400" dirty="0">
                <a:latin typeface="微软雅黑" panose="020B0503020204020204" pitchFamily="34" charset="-122"/>
                <a:ea typeface="微软雅黑" panose="020B0503020204020204" pitchFamily="34" charset="-122"/>
              </a:rPr>
              <a:t>       中国特色强军之路必须紧紧围绕党在新时代的强军目标。国防和军队现代化建设是一个系统工程，必须坚持政治建军、改革强军、人才强军、科技强军、依法治军，更加注重聚焦</a:t>
            </a:r>
            <a:r>
              <a:rPr lang="zh-CN" altLang="en-US" sz="2400" dirty="0" smtClean="0">
                <a:latin typeface="微软雅黑" panose="020B0503020204020204" pitchFamily="34" charset="-122"/>
                <a:ea typeface="微软雅黑" panose="020B0503020204020204" pitchFamily="34" charset="-122"/>
              </a:rPr>
              <a:t>实战、更加</a:t>
            </a:r>
            <a:r>
              <a:rPr lang="zh-CN" altLang="en-US" sz="2400" dirty="0">
                <a:latin typeface="微软雅黑" panose="020B0503020204020204" pitchFamily="34" charset="-122"/>
                <a:ea typeface="微软雅黑" panose="020B0503020204020204" pitchFamily="34" charset="-122"/>
              </a:rPr>
              <a:t>注重创新</a:t>
            </a:r>
            <a:r>
              <a:rPr lang="zh-CN" altLang="en-US" sz="2400" dirty="0" smtClean="0">
                <a:latin typeface="微软雅黑" panose="020B0503020204020204" pitchFamily="34" charset="-122"/>
                <a:ea typeface="微软雅黑" panose="020B0503020204020204" pitchFamily="34" charset="-122"/>
              </a:rPr>
              <a:t>驱动、更加</a:t>
            </a:r>
            <a:r>
              <a:rPr lang="zh-CN" altLang="en-US" sz="2400" dirty="0">
                <a:latin typeface="微软雅黑" panose="020B0503020204020204" pitchFamily="34" charset="-122"/>
                <a:ea typeface="微软雅黑" panose="020B0503020204020204" pitchFamily="34" charset="-122"/>
              </a:rPr>
              <a:t>注重体系</a:t>
            </a:r>
            <a:r>
              <a:rPr lang="zh-CN" altLang="en-US" sz="2400" dirty="0" smtClean="0">
                <a:latin typeface="微软雅黑" panose="020B0503020204020204" pitchFamily="34" charset="-122"/>
                <a:ea typeface="微软雅黑" panose="020B0503020204020204" pitchFamily="34" charset="-122"/>
              </a:rPr>
              <a:t>建设、更加</a:t>
            </a:r>
            <a:r>
              <a:rPr lang="zh-CN" altLang="en-US" sz="2400" dirty="0">
                <a:latin typeface="微软雅黑" panose="020B0503020204020204" pitchFamily="34" charset="-122"/>
                <a:ea typeface="微软雅黑" panose="020B0503020204020204" pitchFamily="34" charset="-122"/>
              </a:rPr>
              <a:t>注重集约</a:t>
            </a:r>
            <a:r>
              <a:rPr lang="zh-CN" altLang="en-US" sz="2400" dirty="0" smtClean="0">
                <a:latin typeface="微软雅黑" panose="020B0503020204020204" pitchFamily="34" charset="-122"/>
                <a:ea typeface="微软雅黑" panose="020B0503020204020204" pitchFamily="34" charset="-122"/>
              </a:rPr>
              <a:t>高效、更加</a:t>
            </a:r>
            <a:r>
              <a:rPr lang="zh-CN" altLang="en-US" sz="2400" dirty="0">
                <a:latin typeface="微软雅黑" panose="020B0503020204020204" pitchFamily="34" charset="-122"/>
                <a:ea typeface="微软雅黑" panose="020B0503020204020204" pitchFamily="34" charset="-122"/>
              </a:rPr>
              <a:t>注重军民融合，不断提高人民军队建设质量，努力开创国防和军队现代化建设新局面。</a:t>
            </a:r>
            <a:endParaRPr lang="en-US" altLang="zh-CN" sz="2400" dirty="0">
              <a:latin typeface="微软雅黑" panose="020B0503020204020204" pitchFamily="34" charset="-122"/>
              <a:ea typeface="微软雅黑" panose="020B0503020204020204" pitchFamily="34" charset="-122"/>
            </a:endParaRPr>
          </a:p>
          <a:p>
            <a:pPr fontAlgn="auto">
              <a:lnSpc>
                <a:spcPct val="150000"/>
              </a:lnSpc>
            </a:pP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军民融合发展是兴国之举、强军之策，目标是构建一体化的国家战略体系和能力，逐步实现国家各领域战略布局一体融合、战略资源一体整合、战略力量一体运用。</a:t>
            </a:r>
            <a:endParaRPr lang="zh-CN" altLang="zh-CN" sz="2400"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63352" y="0"/>
            <a:ext cx="7061666" cy="547137"/>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750"/>
              </a:lnSpc>
              <a:spcBef>
                <a:spcPct val="0"/>
              </a:spcBef>
              <a:spcAft>
                <a:spcPct val="0"/>
              </a:spcAft>
            </a:pPr>
            <a:r>
              <a:rPr lang="zh-CN" altLang="en-US" sz="2800" b="1" spc="235" dirty="0">
                <a:solidFill>
                  <a:srgbClr val="3586FB"/>
                </a:solidFill>
                <a:latin typeface="微软雅黑" panose="020B0503020204020204" pitchFamily="34" charset="-122"/>
                <a:ea typeface="微软雅黑" panose="020B0503020204020204" pitchFamily="34" charset="-122"/>
                <a:cs typeface="微软雅黑" panose="020B0503020204020204" pitchFamily="34" charset="-122"/>
              </a:rPr>
              <a:t>二、新时代国防和军队现代化建设</a:t>
            </a:r>
            <a:endParaRPr sz="3600" b="1" spc="218" dirty="0">
              <a:solidFill>
                <a:srgbClr val="3586FB"/>
              </a:solidFill>
              <a:latin typeface="微软雅黑" panose="020B0503020204020204" pitchFamily="34" charset="-122"/>
              <a:cs typeface="微软雅黑" panose="020B0503020204020204" pitchFamily="34" charset="-122"/>
            </a:endParaRPr>
          </a:p>
        </p:txBody>
      </p:sp>
      <p:sp>
        <p:nvSpPr>
          <p:cNvPr id="10" name="TextBox 9"/>
          <p:cNvSpPr txBox="1"/>
          <p:nvPr/>
        </p:nvSpPr>
        <p:spPr>
          <a:xfrm>
            <a:off x="551384" y="649121"/>
            <a:ext cx="9001000" cy="502702"/>
          </a:xfrm>
          <a:prstGeom prst="rect">
            <a:avLst/>
          </a:prstGeom>
          <a:noFill/>
        </p:spPr>
        <p:txBody>
          <a:bodyPr wrap="square" rtlCol="0">
            <a:spAutoFit/>
          </a:bodyPr>
          <a:lstStyle/>
          <a:p>
            <a:pPr marL="0" marR="0">
              <a:lnSpc>
                <a:spcPts val="3170"/>
              </a:lnSpc>
              <a:spcBef>
                <a:spcPts val="1150"/>
              </a:spcBef>
              <a:spcAft>
                <a:spcPct val="0"/>
              </a:spcAft>
            </a:pPr>
            <a:r>
              <a:rPr lang="en-US" altLang="zh-CN"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全面推进国防和军队现代化</a:t>
            </a:r>
          </a:p>
        </p:txBody>
      </p:sp>
      <p:sp>
        <p:nvSpPr>
          <p:cNvPr id="12" name="object 5"/>
          <p:cNvSpPr txBox="1"/>
          <p:nvPr/>
        </p:nvSpPr>
        <p:spPr>
          <a:xfrm>
            <a:off x="839416" y="1628800"/>
            <a:ext cx="4752528" cy="4431665"/>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pP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习近平强军思想的核心要义就是“十个明确”，即：</a:t>
            </a:r>
            <a:endParaRPr lang="en-US" altLang="zh-CN" sz="1200" dirty="0">
              <a:latin typeface="微软雅黑" panose="020B0503020204020204" pitchFamily="34" charset="-122"/>
              <a:ea typeface="微软雅黑" panose="020B0503020204020204" pitchFamily="34" charset="-122"/>
            </a:endParaRPr>
          </a:p>
          <a:p>
            <a:pPr fontAlgn="auto">
              <a:lnSpc>
                <a:spcPct val="150000"/>
              </a:lnSpc>
            </a:pPr>
            <a:r>
              <a:rPr lang="zh-CN" altLang="en-US" sz="1200" dirty="0">
                <a:latin typeface="微软雅黑" panose="020B0503020204020204" pitchFamily="34" charset="-122"/>
                <a:ea typeface="微软雅黑" panose="020B0503020204020204" pitchFamily="34" charset="-122"/>
              </a:rPr>
              <a:t>       明确强国必须强军，巩固国防和强大人民军队是新时代坚持和发展中国特色社会主义、实现中华民族伟大复兴的战略支撑。</a:t>
            </a:r>
            <a:endParaRPr lang="en-US" altLang="zh-CN" sz="1200" dirty="0">
              <a:latin typeface="微软雅黑" panose="020B0503020204020204" pitchFamily="34" charset="-122"/>
              <a:ea typeface="微软雅黑" panose="020B0503020204020204" pitchFamily="34" charset="-122"/>
            </a:endParaRPr>
          </a:p>
          <a:p>
            <a:pPr fontAlgn="auto">
              <a:lnSpc>
                <a:spcPct val="150000"/>
              </a:lnSpc>
            </a:pPr>
            <a:r>
              <a:rPr lang="en-US" altLang="zh-CN" sz="1200"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明确党在新时代的强军目标是建设一支听党指挥、能打胜仗、作风优良的人民军队，必须</a:t>
            </a:r>
            <a:r>
              <a:rPr lang="zh-CN" altLang="en-US" sz="1200" spc="100" dirty="0">
                <a:latin typeface="微软雅黑" panose="020B0503020204020204" pitchFamily="34" charset="-122"/>
                <a:ea typeface="微软雅黑" panose="020B0503020204020204" pitchFamily="34" charset="-122"/>
              </a:rPr>
              <a:t>同国家现代化进程相一致，力争到</a:t>
            </a:r>
            <a:r>
              <a:rPr lang="en-US" altLang="zh-CN" sz="1200" spc="100" dirty="0">
                <a:latin typeface="微软雅黑" panose="020B0503020204020204" pitchFamily="34" charset="-122"/>
                <a:ea typeface="微软雅黑" panose="020B0503020204020204" pitchFamily="34" charset="-122"/>
              </a:rPr>
              <a:t>2035</a:t>
            </a:r>
            <a:r>
              <a:rPr lang="zh-CN" altLang="en-US" sz="1200" spc="100" dirty="0">
                <a:latin typeface="微软雅黑" panose="020B0503020204020204" pitchFamily="34" charset="-122"/>
                <a:ea typeface="微软雅黑" panose="020B0503020204020204" pitchFamily="34" charset="-122"/>
              </a:rPr>
              <a:t>年基本</a:t>
            </a:r>
            <a:r>
              <a:rPr lang="zh-CN" altLang="en-US" sz="1200" dirty="0">
                <a:latin typeface="微软雅黑" panose="020B0503020204020204" pitchFamily="34" charset="-122"/>
                <a:ea typeface="微软雅黑" panose="020B0503020204020204" pitchFamily="34" charset="-122"/>
              </a:rPr>
              <a:t>实现国防和军队现代化，到本世纪中叶把人民军队全面建成世界一流军队。</a:t>
            </a:r>
            <a:endParaRPr lang="en-US" altLang="zh-CN" sz="1200" dirty="0">
              <a:latin typeface="微软雅黑" panose="020B0503020204020204" pitchFamily="34" charset="-122"/>
              <a:ea typeface="微软雅黑" panose="020B0503020204020204" pitchFamily="34" charset="-122"/>
            </a:endParaRPr>
          </a:p>
          <a:p>
            <a:pPr fontAlgn="auto">
              <a:lnSpc>
                <a:spcPct val="150000"/>
              </a:lnSpc>
            </a:pPr>
            <a:r>
              <a:rPr lang="en-US" altLang="zh-CN" sz="1200"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明确党对军队绝对领导是人民军队建军之本、强军之魂，必须全面贯彻党领导军队的一系列根本原则和制度，确保部队绝对忠诚、绝对纯洁、绝对可靠。</a:t>
            </a:r>
            <a:endParaRPr lang="en-US" altLang="zh-CN" sz="1200" dirty="0">
              <a:latin typeface="微软雅黑" panose="020B0503020204020204" pitchFamily="34" charset="-122"/>
              <a:ea typeface="微软雅黑" panose="020B0503020204020204" pitchFamily="34" charset="-122"/>
            </a:endParaRPr>
          </a:p>
          <a:p>
            <a:pPr fontAlgn="auto">
              <a:lnSpc>
                <a:spcPct val="150000"/>
              </a:lnSpc>
            </a:pPr>
            <a:r>
              <a:rPr lang="en-US" altLang="zh-CN" sz="1200"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明确军队是要准备打仗的，必须聚焦能打仗、打胜仗，创新发展军事战略指导，构建中国特色现代作战体系，全面提高新时代备战打仗能力，有效塑造态势、管控危机、遏制战争、打赢战争。</a:t>
            </a:r>
            <a:endParaRPr lang="en-US" altLang="zh-CN" sz="1200" dirty="0">
              <a:latin typeface="微软雅黑" panose="020B0503020204020204" pitchFamily="34" charset="-122"/>
              <a:ea typeface="微软雅黑" panose="020B0503020204020204" pitchFamily="34" charset="-122"/>
            </a:endParaRPr>
          </a:p>
          <a:p>
            <a:pPr fontAlgn="auto">
              <a:lnSpc>
                <a:spcPct val="150000"/>
              </a:lnSpc>
            </a:pPr>
            <a:r>
              <a:rPr lang="zh-CN" altLang="en-US" sz="1200" dirty="0">
                <a:latin typeface="微软雅黑" panose="020B0503020204020204" pitchFamily="34" charset="-122"/>
                <a:ea typeface="微软雅黑" panose="020B0503020204020204" pitchFamily="34" charset="-122"/>
              </a:rPr>
              <a:t>       明确作风优良是我军鲜明特色和政治优势，必须加强作风建设、纪律建设，坚定不移正风肃纪、反腐惩恶，大力弘扬我党我军光荣传统和优良作风，永葆人民军队性质、宗旨、本色。</a:t>
            </a:r>
            <a:endParaRPr lang="en-US" altLang="zh-CN" sz="1200" dirty="0">
              <a:latin typeface="微软雅黑" panose="020B0503020204020204" pitchFamily="34" charset="-122"/>
              <a:ea typeface="微软雅黑" panose="020B0503020204020204" pitchFamily="34" charset="-122"/>
            </a:endParaRPr>
          </a:p>
        </p:txBody>
      </p:sp>
      <p:sp>
        <p:nvSpPr>
          <p:cNvPr id="6" name="object 5"/>
          <p:cNvSpPr txBox="1"/>
          <p:nvPr/>
        </p:nvSpPr>
        <p:spPr>
          <a:xfrm>
            <a:off x="6384032" y="1628800"/>
            <a:ext cx="4752529" cy="4676345"/>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pPr>
            <a:r>
              <a:rPr lang="zh-CN" altLang="en-US" sz="1200" dirty="0">
                <a:latin typeface="微软雅黑" panose="020B0503020204020204" pitchFamily="34" charset="-122"/>
                <a:ea typeface="微软雅黑" panose="020B0503020204020204" pitchFamily="34" charset="-122"/>
              </a:rPr>
              <a:t>       明确推进强军事业必须坚持政治建军、改革强军、科技兴军、依法治军，更加注重聚焦实战、更加注重创新驱动、更加注重体系建设、更加注重集约高效、更加注重军民融合，全面提高革命化现代化正规化水平。</a:t>
            </a:r>
            <a:endParaRPr lang="en-US" altLang="zh-CN" sz="1200" dirty="0">
              <a:latin typeface="微软雅黑" panose="020B0503020204020204" pitchFamily="34" charset="-122"/>
              <a:ea typeface="微软雅黑" panose="020B0503020204020204" pitchFamily="34" charset="-122"/>
            </a:endParaRPr>
          </a:p>
          <a:p>
            <a:pPr fontAlgn="auto">
              <a:lnSpc>
                <a:spcPct val="150000"/>
              </a:lnSpc>
            </a:pPr>
            <a:r>
              <a:rPr lang="en-US" altLang="zh-CN" sz="1200"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明确改革是强军的必由之路，必须推进军队组织形态现代化，构建中国特色现代军事力量体系，完善中国特色社会主义军事制度。</a:t>
            </a:r>
            <a:endParaRPr lang="en-US" altLang="zh-CN" sz="1200" dirty="0">
              <a:latin typeface="微软雅黑" panose="020B0503020204020204" pitchFamily="34" charset="-122"/>
              <a:ea typeface="微软雅黑" panose="020B0503020204020204" pitchFamily="34" charset="-122"/>
            </a:endParaRPr>
          </a:p>
          <a:p>
            <a:pPr fontAlgn="auto">
              <a:lnSpc>
                <a:spcPct val="150000"/>
              </a:lnSpc>
            </a:pPr>
            <a:r>
              <a:rPr lang="en-US" altLang="zh-CN" sz="1200"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明确创新是引领发展的第一动力，必须坚持向科技创新要战斗力，统筹推进军事理论、技术、组织、管理、文化等各方面创新，建设创新型人民军队。</a:t>
            </a:r>
            <a:endParaRPr lang="en-US" altLang="zh-CN" sz="1200" dirty="0">
              <a:latin typeface="微软雅黑" panose="020B0503020204020204" pitchFamily="34" charset="-122"/>
              <a:ea typeface="微软雅黑" panose="020B0503020204020204" pitchFamily="34" charset="-122"/>
            </a:endParaRPr>
          </a:p>
          <a:p>
            <a:pPr fontAlgn="auto">
              <a:lnSpc>
                <a:spcPct val="150000"/>
              </a:lnSpc>
            </a:pPr>
            <a:r>
              <a:rPr lang="en-US" altLang="zh-CN" sz="1200"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明确现代化军队必须构建中国特色军事法治体系，推动治军方式根本性转变，提高国防和军队建设法治化水平。</a:t>
            </a:r>
            <a:endParaRPr lang="en-US" altLang="zh-CN" sz="1200" dirty="0">
              <a:latin typeface="微软雅黑" panose="020B0503020204020204" pitchFamily="34" charset="-122"/>
              <a:ea typeface="微软雅黑" panose="020B0503020204020204" pitchFamily="34" charset="-122"/>
            </a:endParaRPr>
          </a:p>
          <a:p>
            <a:pPr fontAlgn="auto">
              <a:lnSpc>
                <a:spcPct val="150000"/>
              </a:lnSpc>
            </a:pPr>
            <a:r>
              <a:rPr lang="en-US" altLang="zh-CN" sz="1200"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明确军民融合发展是兴国之举、强军之策，必须坚持发展和安全兼顾、富国和强军统一，形成全要素、多领域、高效益军民融合深度发展格局，构建一体化的国家战略体系和能力。</a:t>
            </a:r>
            <a:endParaRPr lang="en-US" altLang="zh-CN" sz="1200" dirty="0">
              <a:latin typeface="微软雅黑" panose="020B0503020204020204" pitchFamily="34" charset="-122"/>
              <a:ea typeface="微软雅黑" panose="020B0503020204020204" pitchFamily="34" charset="-122"/>
            </a:endParaRPr>
          </a:p>
          <a:p>
            <a:pPr fontAlgn="auto">
              <a:lnSpc>
                <a:spcPct val="150000"/>
              </a:lnSpc>
            </a:pPr>
            <a:endParaRPr lang="en-US" altLang="zh-CN" sz="1200" dirty="0">
              <a:latin typeface="微软雅黑" panose="020B0503020204020204" pitchFamily="34" charset="-122"/>
              <a:ea typeface="微软雅黑" panose="020B0503020204020204" pitchFamily="34" charset="-122"/>
            </a:endParaRPr>
          </a:p>
          <a:p>
            <a:pPr fontAlgn="auto">
              <a:lnSpc>
                <a:spcPct val="150000"/>
              </a:lnSpc>
            </a:pPr>
            <a:endParaRPr lang="en-US" altLang="zh-CN" sz="1200" dirty="0">
              <a:latin typeface="微软雅黑" panose="020B0503020204020204" pitchFamily="34" charset="-122"/>
              <a:ea typeface="微软雅黑" panose="020B0503020204020204" pitchFamily="34" charset="-122"/>
            </a:endParaRPr>
          </a:p>
          <a:p>
            <a:pPr fontAlgn="auto">
              <a:lnSpc>
                <a:spcPct val="150000"/>
              </a:lnSpc>
            </a:pPr>
            <a:endParaRPr lang="zh-CN" altLang="zh-CN" sz="1200" dirty="0">
              <a:latin typeface="微软雅黑" panose="020B0503020204020204" pitchFamily="34" charset="-122"/>
              <a:ea typeface="微软雅黑" panose="020B0503020204020204" pitchFamily="34" charset="-122"/>
            </a:endParaRPr>
          </a:p>
        </p:txBody>
      </p:sp>
      <p:sp>
        <p:nvSpPr>
          <p:cNvPr id="9" name="圆角矩形 24"/>
          <p:cNvSpPr/>
          <p:nvPr/>
        </p:nvSpPr>
        <p:spPr>
          <a:xfrm>
            <a:off x="623392" y="1412776"/>
            <a:ext cx="5112568" cy="4968552"/>
          </a:xfrm>
          <a:prstGeom prst="roundRect">
            <a:avLst/>
          </a:prstGeom>
          <a:no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24"/>
          <p:cNvSpPr/>
          <p:nvPr/>
        </p:nvSpPr>
        <p:spPr>
          <a:xfrm>
            <a:off x="6240016" y="1412775"/>
            <a:ext cx="5112568" cy="4968552"/>
          </a:xfrm>
          <a:prstGeom prst="roundRect">
            <a:avLst/>
          </a:prstGeom>
          <a:no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
          <p:cNvSpPr/>
          <p:nvPr/>
        </p:nvSpPr>
        <p:spPr>
          <a:xfrm>
            <a:off x="15806" y="0"/>
            <a:ext cx="12192000" cy="6858000"/>
          </a:xfrm>
          <a:prstGeom prst="rect">
            <a:avLst/>
          </a:prstGeom>
          <a:blipFill>
            <a:blip r:embed="rId3" cstate="print"/>
            <a:stretch>
              <a:fillRect/>
            </a:stretch>
          </a:bli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object 3"/>
          <p:cNvSpPr txBox="1"/>
          <p:nvPr/>
        </p:nvSpPr>
        <p:spPr>
          <a:xfrm>
            <a:off x="263352" y="80139"/>
            <a:ext cx="7061666" cy="981872"/>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3165"/>
              </a:lnSpc>
              <a:spcBef>
                <a:spcPct val="0"/>
              </a:spcBef>
              <a:spcAft>
                <a:spcPct val="0"/>
              </a:spcAft>
            </a:pPr>
            <a:r>
              <a:rPr lang="zh-CN" altLang="en-US" sz="2800" b="1" dirty="0">
                <a:solidFill>
                  <a:schemeClr val="tx2">
                    <a:lumMod val="60000"/>
                    <a:lumOff val="40000"/>
                  </a:schemeClr>
                </a:solidFill>
                <a:latin typeface="微软雅黑" panose="020B0503020204020204" pitchFamily="34" charset="-122"/>
                <a:ea typeface="微软雅黑" panose="020B0503020204020204" pitchFamily="34" charset="-122"/>
                <a:cs typeface="微软雅黑" panose="020B0503020204020204" pitchFamily="34" charset="-122"/>
              </a:rPr>
              <a:t>三、坚持“一国两制”，推进祖国统一</a:t>
            </a:r>
          </a:p>
          <a:p>
            <a:pPr marL="0" marR="0">
              <a:lnSpc>
                <a:spcPts val="4750"/>
              </a:lnSpc>
              <a:spcBef>
                <a:spcPct val="0"/>
              </a:spcBef>
              <a:spcAft>
                <a:spcPct val="0"/>
              </a:spcAft>
            </a:pPr>
            <a:endParaRPr sz="3600" b="1" spc="218" dirty="0">
              <a:solidFill>
                <a:srgbClr val="3586FB"/>
              </a:solidFill>
              <a:latin typeface="微软雅黑" panose="020B0503020204020204" pitchFamily="34" charset="-122"/>
              <a:cs typeface="微软雅黑" panose="020B0503020204020204" pitchFamily="34" charset="-122"/>
            </a:endParaRPr>
          </a:p>
        </p:txBody>
      </p:sp>
      <p:sp>
        <p:nvSpPr>
          <p:cNvPr id="5" name="object 5"/>
          <p:cNvSpPr txBox="1"/>
          <p:nvPr/>
        </p:nvSpPr>
        <p:spPr>
          <a:xfrm>
            <a:off x="650125" y="5063621"/>
            <a:ext cx="10891749" cy="369332"/>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latin typeface="微软雅黑" panose="020B0503020204020204" pitchFamily="34" charset="-122"/>
                <a:ea typeface="微软雅黑" panose="020B0503020204020204" pitchFamily="34" charset="-122"/>
              </a:rPr>
              <a:t>       思考：</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你是如何理解“某些制度可以不动</a:t>
            </a:r>
            <a:r>
              <a:rPr lang="zh-CN" altLang="en-US" sz="24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生活方式可以不动”的？</a:t>
            </a:r>
            <a:endParaRPr lang="zh-CN" altLang="zh-CN" sz="2400" dirty="0">
              <a:latin typeface="微软雅黑" panose="020B0503020204020204" pitchFamily="34" charset="-122"/>
              <a:ea typeface="微软雅黑" panose="020B0503020204020204" pitchFamily="34" charset="-122"/>
            </a:endParaRPr>
          </a:p>
        </p:txBody>
      </p:sp>
      <p:sp>
        <p:nvSpPr>
          <p:cNvPr id="10" name="TextBox 9"/>
          <p:cNvSpPr txBox="1"/>
          <p:nvPr/>
        </p:nvSpPr>
        <p:spPr>
          <a:xfrm>
            <a:off x="4295800" y="1219478"/>
            <a:ext cx="3456384" cy="52197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阅读材料，回答问题</a:t>
            </a:r>
          </a:p>
        </p:txBody>
      </p:sp>
      <p:sp>
        <p:nvSpPr>
          <p:cNvPr id="11" name="TextBox 10"/>
          <p:cNvSpPr txBox="1"/>
          <p:nvPr/>
        </p:nvSpPr>
        <p:spPr>
          <a:xfrm>
            <a:off x="479376" y="5708735"/>
            <a:ext cx="11161240" cy="830997"/>
          </a:xfrm>
          <a:prstGeom prst="rect">
            <a:avLst/>
          </a:prstGeom>
          <a:solidFill>
            <a:schemeClr val="tx2">
              <a:lumMod val="20000"/>
              <a:lumOff val="80000"/>
            </a:schemeClr>
          </a:solidFill>
          <a:ln w="3175">
            <a:solidFill>
              <a:schemeClr val="tx1"/>
            </a:solidFill>
          </a:ln>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设计意图：通过阅读材料，回答问题，理解什么是“一国两制”，明确</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“一国两制”是中国特色社会主义的一个伟大创举，</a:t>
            </a:r>
            <a:r>
              <a:rPr lang="zh-CN" altLang="en-US" sz="2400" dirty="0">
                <a:latin typeface="微软雅黑" panose="020B0503020204020204" pitchFamily="34" charset="-122"/>
                <a:ea typeface="微软雅黑" panose="020B0503020204020204" pitchFamily="34" charset="-122"/>
              </a:rPr>
              <a:t>坚定“四个自信” 。</a:t>
            </a:r>
          </a:p>
        </p:txBody>
      </p:sp>
      <p:sp>
        <p:nvSpPr>
          <p:cNvPr id="13" name="object 5"/>
          <p:cNvSpPr txBox="1"/>
          <p:nvPr/>
        </p:nvSpPr>
        <p:spPr>
          <a:xfrm>
            <a:off x="665931" y="2017862"/>
            <a:ext cx="10891749" cy="2769870"/>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pPr>
            <a:r>
              <a:rPr lang="zh-CN" altLang="en-US" sz="2400" dirty="0">
                <a:latin typeface="微软雅黑" panose="020B0503020204020204" pitchFamily="34" charset="-122"/>
                <a:ea typeface="微软雅黑" panose="020B0503020204020204" pitchFamily="34" charset="-122"/>
              </a:rPr>
              <a:t>       “一国两制”伟大构想是从我国实际出发，尊重历史，尊重现实，经过深思熟虑提出的创造性科学构想。</a:t>
            </a:r>
            <a:r>
              <a:rPr lang="en-US" altLang="zh-CN" sz="2400" dirty="0">
                <a:latin typeface="微软雅黑" panose="020B0503020204020204" pitchFamily="34" charset="-122"/>
                <a:ea typeface="微软雅黑" panose="020B0503020204020204" pitchFamily="34" charset="-122"/>
              </a:rPr>
              <a:t>1978</a:t>
            </a:r>
            <a:r>
              <a:rPr lang="zh-CN" altLang="en-US" sz="2400" dirty="0">
                <a:latin typeface="微软雅黑" panose="020B0503020204020204" pitchFamily="34" charset="-122"/>
                <a:ea typeface="微软雅黑" panose="020B0503020204020204" pitchFamily="34" charset="-122"/>
              </a:rPr>
              <a:t>年</a:t>
            </a:r>
            <a:r>
              <a:rPr lang="en-US" altLang="zh-CN" sz="2400" dirty="0">
                <a:latin typeface="微软雅黑" panose="020B0503020204020204" pitchFamily="34" charset="-122"/>
                <a:ea typeface="微软雅黑" panose="020B0503020204020204" pitchFamily="34" charset="-122"/>
              </a:rPr>
              <a:t>11</a:t>
            </a:r>
            <a:r>
              <a:rPr lang="zh-CN" altLang="en-US" sz="2400" dirty="0">
                <a:latin typeface="微软雅黑" panose="020B0503020204020204" pitchFamily="34" charset="-122"/>
                <a:ea typeface="微软雅黑" panose="020B0503020204020204" pitchFamily="34" charset="-122"/>
              </a:rPr>
              <a:t>月，邓小平在会见外宾时说，“在解决台湾问题时，我们会尊重台湾的现实。比如，台湾的某些制度可以不动</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那边的生活方式可以不动”。</a:t>
            </a:r>
            <a:r>
              <a:rPr lang="en-US" altLang="zh-CN" sz="2400" dirty="0">
                <a:latin typeface="微软雅黑" panose="020B0503020204020204" pitchFamily="34" charset="-122"/>
                <a:ea typeface="微软雅黑" panose="020B0503020204020204" pitchFamily="34" charset="-122"/>
              </a:rPr>
              <a:t>1982</a:t>
            </a:r>
            <a:r>
              <a:rPr lang="zh-CN" altLang="en-US" sz="2400" dirty="0">
                <a:latin typeface="微软雅黑" panose="020B0503020204020204" pitchFamily="34" charset="-122"/>
                <a:ea typeface="微软雅黑" panose="020B0503020204020204" pitchFamily="34" charset="-122"/>
              </a:rPr>
              <a:t>年</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月，邓小平第一次正式提出“一个国家，两种制度”的构想，并且明确指出，不仅是台湾问题，港澳问题也同样适用。</a:t>
            </a:r>
            <a:endParaRPr lang="zh-CN" altLang="zh-CN" sz="2400" dirty="0">
              <a:latin typeface="微软雅黑" panose="020B0503020204020204" pitchFamily="34" charset="-122"/>
              <a:ea typeface="微软雅黑" panose="020B0503020204020204" pitchFamily="34" charset="-122"/>
            </a:endParaRPr>
          </a:p>
        </p:txBody>
      </p:sp>
      <p:sp>
        <p:nvSpPr>
          <p:cNvPr id="8" name="TextBox 9"/>
          <p:cNvSpPr txBox="1"/>
          <p:nvPr/>
        </p:nvSpPr>
        <p:spPr>
          <a:xfrm>
            <a:off x="31830" y="578500"/>
            <a:ext cx="9001000" cy="502702"/>
          </a:xfrm>
          <a:prstGeom prst="rect">
            <a:avLst/>
          </a:prstGeom>
          <a:noFill/>
        </p:spPr>
        <p:txBody>
          <a:bodyPr wrap="square" rtlCol="0">
            <a:spAutoFit/>
          </a:bodyPr>
          <a:lstStyle/>
          <a:p>
            <a:pPr marL="0" marR="0">
              <a:lnSpc>
                <a:spcPts val="3165"/>
              </a:lnSpc>
              <a:spcBef>
                <a:spcPct val="0"/>
              </a:spcBef>
              <a:spcAft>
                <a:spcPct val="0"/>
              </a:spcAft>
            </a:pPr>
            <a:r>
              <a:rPr lang="en-US" altLang="zh-CN"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“一国两制”是中国特色社会主义的一个伟大创举</a:t>
            </a:r>
            <a:endParaRPr lang="zh-CN" altLang="en-US" sz="28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任意多边形 12"/>
          <p:cNvSpPr/>
          <p:nvPr/>
        </p:nvSpPr>
        <p:spPr>
          <a:xfrm>
            <a:off x="167339" y="1029868"/>
            <a:ext cx="3024336" cy="849069"/>
          </a:xfrm>
          <a:custGeom>
            <a:avLst/>
            <a:gdLst>
              <a:gd name="connsiteX0" fmla="*/ 1311004 w 2519930"/>
              <a:gd name="connsiteY0" fmla="*/ 129 h 935639"/>
              <a:gd name="connsiteX1" fmla="*/ 1417718 w 2519930"/>
              <a:gd name="connsiteY1" fmla="*/ 63691 h 935639"/>
              <a:gd name="connsiteX2" fmla="*/ 1474368 w 2519930"/>
              <a:gd name="connsiteY2" fmla="*/ 151166 h 935639"/>
              <a:gd name="connsiteX3" fmla="*/ 1494124 w 2519930"/>
              <a:gd name="connsiteY3" fmla="*/ 179639 h 935639"/>
              <a:gd name="connsiteX4" fmla="*/ 2467817 w 2519930"/>
              <a:gd name="connsiteY4" fmla="*/ 179639 h 935639"/>
              <a:gd name="connsiteX5" fmla="*/ 2519930 w 2519930"/>
              <a:gd name="connsiteY5" fmla="*/ 231752 h 935639"/>
              <a:gd name="connsiteX6" fmla="*/ 2519930 w 2519930"/>
              <a:gd name="connsiteY6" fmla="*/ 300326 h 935639"/>
              <a:gd name="connsiteX7" fmla="*/ 2467817 w 2519930"/>
              <a:gd name="connsiteY7" fmla="*/ 352439 h 935639"/>
              <a:gd name="connsiteX8" fmla="*/ 1564561 w 2519930"/>
              <a:gd name="connsiteY8" fmla="*/ 352439 h 935639"/>
              <a:gd name="connsiteX9" fmla="*/ 1564561 w 2519930"/>
              <a:gd name="connsiteY9" fmla="*/ 374039 h 935639"/>
              <a:gd name="connsiteX10" fmla="*/ 2012872 w 2519930"/>
              <a:gd name="connsiteY10" fmla="*/ 374039 h 935639"/>
              <a:gd name="connsiteX11" fmla="*/ 2064985 w 2519930"/>
              <a:gd name="connsiteY11" fmla="*/ 426152 h 935639"/>
              <a:gd name="connsiteX12" fmla="*/ 2064985 w 2519930"/>
              <a:gd name="connsiteY12" fmla="*/ 494726 h 935639"/>
              <a:gd name="connsiteX13" fmla="*/ 2012872 w 2519930"/>
              <a:gd name="connsiteY13" fmla="*/ 546839 h 935639"/>
              <a:gd name="connsiteX14" fmla="*/ 1564561 w 2519930"/>
              <a:gd name="connsiteY14" fmla="*/ 546839 h 935639"/>
              <a:gd name="connsiteX15" fmla="*/ 1564561 w 2519930"/>
              <a:gd name="connsiteY15" fmla="*/ 568439 h 935639"/>
              <a:gd name="connsiteX16" fmla="*/ 2012872 w 2519930"/>
              <a:gd name="connsiteY16" fmla="*/ 568439 h 935639"/>
              <a:gd name="connsiteX17" fmla="*/ 2064985 w 2519930"/>
              <a:gd name="connsiteY17" fmla="*/ 620552 h 935639"/>
              <a:gd name="connsiteX18" fmla="*/ 2064985 w 2519930"/>
              <a:gd name="connsiteY18" fmla="*/ 689126 h 935639"/>
              <a:gd name="connsiteX19" fmla="*/ 2012872 w 2519930"/>
              <a:gd name="connsiteY19" fmla="*/ 741239 h 935639"/>
              <a:gd name="connsiteX20" fmla="*/ 1564561 w 2519930"/>
              <a:gd name="connsiteY20" fmla="*/ 741239 h 935639"/>
              <a:gd name="connsiteX21" fmla="*/ 1564561 w 2519930"/>
              <a:gd name="connsiteY21" fmla="*/ 762839 h 935639"/>
              <a:gd name="connsiteX22" fmla="*/ 2012872 w 2519930"/>
              <a:gd name="connsiteY22" fmla="*/ 762839 h 935639"/>
              <a:gd name="connsiteX23" fmla="*/ 2064985 w 2519930"/>
              <a:gd name="connsiteY23" fmla="*/ 814952 h 935639"/>
              <a:gd name="connsiteX24" fmla="*/ 2064985 w 2519930"/>
              <a:gd name="connsiteY24" fmla="*/ 883526 h 935639"/>
              <a:gd name="connsiteX25" fmla="*/ 2012872 w 2519930"/>
              <a:gd name="connsiteY25" fmla="*/ 935639 h 935639"/>
              <a:gd name="connsiteX26" fmla="*/ 874191 w 2519930"/>
              <a:gd name="connsiteY26" fmla="*/ 935639 h 935639"/>
              <a:gd name="connsiteX27" fmla="*/ 710279 w 2519930"/>
              <a:gd name="connsiteY27" fmla="*/ 935639 h 935639"/>
              <a:gd name="connsiteX28" fmla="*/ 378000 w 2519930"/>
              <a:gd name="connsiteY28" fmla="*/ 935639 h 935639"/>
              <a:gd name="connsiteX29" fmla="*/ 0 w 2519930"/>
              <a:gd name="connsiteY29" fmla="*/ 557639 h 935639"/>
              <a:gd name="connsiteX30" fmla="*/ 378000 w 2519930"/>
              <a:gd name="connsiteY30" fmla="*/ 179639 h 935639"/>
              <a:gd name="connsiteX31" fmla="*/ 700753 w 2519930"/>
              <a:gd name="connsiteY31" fmla="*/ 179639 h 935639"/>
              <a:gd name="connsiteX32" fmla="*/ 874191 w 2519930"/>
              <a:gd name="connsiteY32" fmla="*/ 179639 h 935639"/>
              <a:gd name="connsiteX33" fmla="*/ 917354 w 2519930"/>
              <a:gd name="connsiteY33" fmla="*/ 179639 h 935639"/>
              <a:gd name="connsiteX34" fmla="*/ 1267762 w 2519930"/>
              <a:gd name="connsiteY34" fmla="*/ 11127 h 935639"/>
              <a:gd name="connsiteX35" fmla="*/ 1311004 w 2519930"/>
              <a:gd name="connsiteY35" fmla="*/ 129 h 93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19930" h="935639">
                <a:moveTo>
                  <a:pt x="1311004" y="129"/>
                </a:moveTo>
                <a:cubicBezTo>
                  <a:pt x="1354740" y="-1977"/>
                  <a:pt x="1397548" y="21748"/>
                  <a:pt x="1417718" y="63691"/>
                </a:cubicBezTo>
                <a:cubicBezTo>
                  <a:pt x="1430252" y="88880"/>
                  <a:pt x="1452310" y="120022"/>
                  <a:pt x="1474368" y="151166"/>
                </a:cubicBezTo>
                <a:lnTo>
                  <a:pt x="1494124" y="179639"/>
                </a:lnTo>
                <a:lnTo>
                  <a:pt x="2467817" y="179639"/>
                </a:lnTo>
                <a:cubicBezTo>
                  <a:pt x="2496598" y="179639"/>
                  <a:pt x="2519930" y="202971"/>
                  <a:pt x="2519930" y="231752"/>
                </a:cubicBezTo>
                <a:lnTo>
                  <a:pt x="2519930" y="300326"/>
                </a:lnTo>
                <a:cubicBezTo>
                  <a:pt x="2519930" y="329107"/>
                  <a:pt x="2496598" y="352439"/>
                  <a:pt x="2467817" y="352439"/>
                </a:cubicBezTo>
                <a:lnTo>
                  <a:pt x="1564561" y="352439"/>
                </a:lnTo>
                <a:lnTo>
                  <a:pt x="1564561" y="374039"/>
                </a:lnTo>
                <a:lnTo>
                  <a:pt x="2012872" y="374039"/>
                </a:lnTo>
                <a:cubicBezTo>
                  <a:pt x="2041653" y="374039"/>
                  <a:pt x="2064985" y="397371"/>
                  <a:pt x="2064985" y="426152"/>
                </a:cubicBezTo>
                <a:lnTo>
                  <a:pt x="2064985" y="494726"/>
                </a:lnTo>
                <a:cubicBezTo>
                  <a:pt x="2064985" y="523507"/>
                  <a:pt x="2041653" y="546839"/>
                  <a:pt x="2012872" y="546839"/>
                </a:cubicBezTo>
                <a:lnTo>
                  <a:pt x="1564561" y="546839"/>
                </a:lnTo>
                <a:lnTo>
                  <a:pt x="1564561" y="568439"/>
                </a:lnTo>
                <a:lnTo>
                  <a:pt x="2012872" y="568439"/>
                </a:lnTo>
                <a:cubicBezTo>
                  <a:pt x="2041653" y="568439"/>
                  <a:pt x="2064985" y="591771"/>
                  <a:pt x="2064985" y="620552"/>
                </a:cubicBezTo>
                <a:lnTo>
                  <a:pt x="2064985" y="689126"/>
                </a:lnTo>
                <a:cubicBezTo>
                  <a:pt x="2064985" y="717907"/>
                  <a:pt x="2041653" y="741239"/>
                  <a:pt x="2012872" y="741239"/>
                </a:cubicBezTo>
                <a:lnTo>
                  <a:pt x="1564561" y="741239"/>
                </a:lnTo>
                <a:lnTo>
                  <a:pt x="1564561" y="762839"/>
                </a:lnTo>
                <a:lnTo>
                  <a:pt x="2012872" y="762839"/>
                </a:lnTo>
                <a:cubicBezTo>
                  <a:pt x="2041653" y="762839"/>
                  <a:pt x="2064985" y="786171"/>
                  <a:pt x="2064985" y="814952"/>
                </a:cubicBezTo>
                <a:lnTo>
                  <a:pt x="2064985" y="883526"/>
                </a:lnTo>
                <a:cubicBezTo>
                  <a:pt x="2064985" y="912307"/>
                  <a:pt x="2041653" y="935639"/>
                  <a:pt x="2012872" y="935639"/>
                </a:cubicBezTo>
                <a:lnTo>
                  <a:pt x="874191" y="935639"/>
                </a:lnTo>
                <a:lnTo>
                  <a:pt x="710279" y="935639"/>
                </a:lnTo>
                <a:lnTo>
                  <a:pt x="378000" y="935639"/>
                </a:lnTo>
                <a:cubicBezTo>
                  <a:pt x="169236" y="935639"/>
                  <a:pt x="0" y="766403"/>
                  <a:pt x="0" y="557639"/>
                </a:cubicBezTo>
                <a:cubicBezTo>
                  <a:pt x="0" y="348875"/>
                  <a:pt x="169236" y="179639"/>
                  <a:pt x="378000" y="179639"/>
                </a:cubicBezTo>
                <a:lnTo>
                  <a:pt x="700753" y="179639"/>
                </a:lnTo>
                <a:lnTo>
                  <a:pt x="874191" y="179639"/>
                </a:lnTo>
                <a:lnTo>
                  <a:pt x="917354" y="179639"/>
                </a:lnTo>
                <a:lnTo>
                  <a:pt x="1267762" y="11127"/>
                </a:lnTo>
                <a:cubicBezTo>
                  <a:pt x="1281743" y="4403"/>
                  <a:pt x="1296425" y="831"/>
                  <a:pt x="1311004" y="129"/>
                </a:cubicBezTo>
                <a:close/>
              </a:path>
            </a:pathLst>
          </a:custGeom>
          <a:solidFill>
            <a:srgbClr val="51A73A"/>
          </a:solidFill>
          <a:ln>
            <a:noFill/>
          </a:ln>
        </p:spPr>
        <p:style>
          <a:lnRef idx="2">
            <a:schemeClr val="accent1">
              <a:shade val="50000"/>
            </a:schemeClr>
          </a:lnRef>
          <a:fillRef idx="1">
            <a:schemeClr val="accent1"/>
          </a:fillRef>
          <a:effectRef idx="0">
            <a:schemeClr val="accent1"/>
          </a:effectRef>
          <a:fontRef idx="minor">
            <a:schemeClr val="lt1"/>
          </a:fontRef>
        </p:style>
        <p:txBody>
          <a:bodyPr lIns="215972" tIns="143981" bIns="46794" anchor="ctr"/>
          <a:lstStyle/>
          <a:p>
            <a:pPr>
              <a:defRPr/>
            </a:pPr>
            <a:r>
              <a:rPr lang="zh-CN" altLang="en-US" sz="2800" dirty="0">
                <a:solidFill>
                  <a:srgbClr val="FFFFFF"/>
                </a:solidFill>
                <a:latin typeface="微软雅黑" panose="020B0503020204020204" pitchFamily="34" charset="-122"/>
                <a:ea typeface="微软雅黑" panose="020B0503020204020204" pitchFamily="34" charset="-122"/>
              </a:rPr>
              <a:t>学生活动</a:t>
            </a:r>
          </a:p>
        </p:txBody>
      </p:sp>
      <p:sp>
        <p:nvSpPr>
          <p:cNvPr id="14" name="矩形 13"/>
          <p:cNvSpPr/>
          <p:nvPr/>
        </p:nvSpPr>
        <p:spPr>
          <a:xfrm>
            <a:off x="4316964" y="1249612"/>
            <a:ext cx="3382776" cy="475203"/>
          </a:xfrm>
          <a:prstGeom prst="rect">
            <a:avLst/>
          </a:prstGeom>
          <a:noFill/>
          <a:ln>
            <a:solidFill>
              <a:srgbClr val="51A7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 name="圆角矩形 24"/>
          <p:cNvSpPr/>
          <p:nvPr/>
        </p:nvSpPr>
        <p:spPr>
          <a:xfrm>
            <a:off x="479376" y="2017213"/>
            <a:ext cx="11233248" cy="2851948"/>
          </a:xfrm>
          <a:prstGeom prst="roundRect">
            <a:avLst/>
          </a:prstGeom>
          <a:no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10"/>
          <p:cNvSpPr/>
          <p:nvPr/>
        </p:nvSpPr>
        <p:spPr bwMode="auto">
          <a:xfrm>
            <a:off x="335360" y="5608388"/>
            <a:ext cx="11593288" cy="1060972"/>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7030A0"/>
            </a:solidFill>
            <a:round/>
          </a:ln>
        </p:spPr>
        <p:txBody>
          <a:bodyPr lIns="38558" tIns="19279" rIns="38558" bIns="19279"/>
          <a:lstStyle/>
          <a:p>
            <a:endParaRPr lang="zh-CN" altLang="en-US" sz="79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
          <p:cNvSpPr/>
          <p:nvPr/>
        </p:nvSpPr>
        <p:spPr>
          <a:xfrm>
            <a:off x="0" y="0"/>
            <a:ext cx="12192000" cy="6858000"/>
          </a:xfrm>
          <a:prstGeom prst="rect">
            <a:avLst/>
          </a:prstGeom>
          <a:blipFill>
            <a:blip r:embed="rId3" cstate="print"/>
            <a:stretch>
              <a:fillRect/>
            </a:stretch>
          </a:bli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 name="object 3"/>
          <p:cNvSpPr txBox="1"/>
          <p:nvPr/>
        </p:nvSpPr>
        <p:spPr>
          <a:xfrm>
            <a:off x="263352" y="0"/>
            <a:ext cx="7061666" cy="547137"/>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750"/>
              </a:lnSpc>
              <a:spcBef>
                <a:spcPct val="0"/>
              </a:spcBef>
              <a:spcAft>
                <a:spcPct val="0"/>
              </a:spcAft>
            </a:pPr>
            <a:r>
              <a:rPr lang="zh-CN" altLang="en-US" sz="2800" b="1" spc="235" dirty="0">
                <a:solidFill>
                  <a:srgbClr val="3586FB"/>
                </a:solidFill>
                <a:latin typeface="微软雅黑" panose="020B0503020204020204" pitchFamily="34" charset="-122"/>
                <a:ea typeface="微软雅黑" panose="020B0503020204020204" pitchFamily="34" charset="-122"/>
                <a:cs typeface="微软雅黑" panose="020B0503020204020204" pitchFamily="34" charset="-122"/>
              </a:rPr>
              <a:t>三、坚持“一国两制”，推进祖国统一</a:t>
            </a:r>
            <a:endParaRPr sz="3600" b="1" spc="218" dirty="0">
              <a:solidFill>
                <a:srgbClr val="3586FB"/>
              </a:solidFill>
              <a:latin typeface="微软雅黑" panose="020B0503020204020204" pitchFamily="34" charset="-122"/>
              <a:cs typeface="微软雅黑" panose="020B0503020204020204" pitchFamily="34" charset="-122"/>
            </a:endParaRPr>
          </a:p>
        </p:txBody>
      </p:sp>
      <p:sp>
        <p:nvSpPr>
          <p:cNvPr id="10" name="TextBox 9"/>
          <p:cNvSpPr txBox="1"/>
          <p:nvPr/>
        </p:nvSpPr>
        <p:spPr>
          <a:xfrm>
            <a:off x="479376" y="980728"/>
            <a:ext cx="9001000" cy="502702"/>
          </a:xfrm>
          <a:prstGeom prst="rect">
            <a:avLst/>
          </a:prstGeom>
          <a:noFill/>
        </p:spPr>
        <p:txBody>
          <a:bodyPr wrap="square" rtlCol="0">
            <a:spAutoFit/>
          </a:bodyPr>
          <a:lstStyle/>
          <a:p>
            <a:pPr marL="0" marR="0">
              <a:lnSpc>
                <a:spcPts val="3165"/>
              </a:lnSpc>
              <a:spcBef>
                <a:spcPct val="0"/>
              </a:spcBef>
              <a:spcAft>
                <a:spcPct val="0"/>
              </a:spcAft>
            </a:pPr>
            <a:r>
              <a:rPr lang="en-US" altLang="zh-CN"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“一国两制”是中国特色社会主义的一个伟大创举</a:t>
            </a:r>
            <a:endParaRPr lang="zh-CN" altLang="en-US" sz="28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object 5"/>
          <p:cNvSpPr txBox="1"/>
          <p:nvPr/>
        </p:nvSpPr>
        <p:spPr>
          <a:xfrm>
            <a:off x="754342" y="1700808"/>
            <a:ext cx="10225136" cy="1661795"/>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pPr>
            <a:r>
              <a:rPr lang="zh-CN" altLang="en-US" sz="2400" dirty="0">
                <a:latin typeface="微软雅黑" panose="020B0503020204020204" pitchFamily="34" charset="-122"/>
                <a:ea typeface="微软雅黑" panose="020B0503020204020204" pitchFamily="34" charset="-122"/>
              </a:rPr>
              <a:t>       实现祖国完全统一是中华民族根本利益所在，是实现中华民族伟大复兴的必然要求。“一国两制”是党领导人民实现祖国统一的一项重要制度，是中国特色社会主义的一个伟大创举。</a:t>
            </a:r>
            <a:endParaRPr lang="zh-CN" altLang="zh-CN" sz="2400" dirty="0">
              <a:latin typeface="微软雅黑" panose="020B0503020204020204" pitchFamily="34" charset="-122"/>
              <a:ea typeface="微软雅黑" panose="020B0503020204020204" pitchFamily="34" charset="-122"/>
            </a:endParaRPr>
          </a:p>
        </p:txBody>
      </p:sp>
      <p:sp>
        <p:nvSpPr>
          <p:cNvPr id="6" name="object 5"/>
          <p:cNvSpPr txBox="1"/>
          <p:nvPr/>
        </p:nvSpPr>
        <p:spPr>
          <a:xfrm>
            <a:off x="754342" y="3310533"/>
            <a:ext cx="10225136" cy="2215515"/>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pPr>
            <a:r>
              <a:rPr lang="zh-CN" altLang="en-US" sz="2400" dirty="0">
                <a:latin typeface="微软雅黑" panose="020B0503020204020204" pitchFamily="34" charset="-122"/>
                <a:ea typeface="微软雅黑" panose="020B0503020204020204" pitchFamily="34" charset="-122"/>
              </a:rPr>
              <a:t>       香港、澳门回归以来的成功实践充分证明，“一国两制”是解决历史遗留的香港、澳门问题的最佳方案，也是香港、澳门回归后保持长期繁荣稳定的最佳制度，是完全行得通、办得到、得人心的，是有强大生命力的。“一国两制”也是解决台湾问题的基本方针，是实现祖国统一的最佳方式。</a:t>
            </a:r>
            <a:endParaRPr lang="zh-CN" altLang="zh-CN" sz="2400"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
          <p:cNvSpPr/>
          <p:nvPr/>
        </p:nvSpPr>
        <p:spPr>
          <a:xfrm>
            <a:off x="0" y="0"/>
            <a:ext cx="12192000" cy="6858000"/>
          </a:xfrm>
          <a:prstGeom prst="rect">
            <a:avLst/>
          </a:prstGeom>
          <a:blipFill>
            <a:blip r:embed="rId3" cstate="print"/>
            <a:stretch>
              <a:fillRect/>
            </a:stretch>
          </a:bli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object 3"/>
          <p:cNvSpPr txBox="1"/>
          <p:nvPr/>
        </p:nvSpPr>
        <p:spPr>
          <a:xfrm>
            <a:off x="263352" y="0"/>
            <a:ext cx="7061666" cy="1231106"/>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750"/>
              </a:lnSpc>
              <a:spcBef>
                <a:spcPct val="0"/>
              </a:spcBef>
              <a:spcAft>
                <a:spcPct val="0"/>
              </a:spcAft>
            </a:pPr>
            <a:r>
              <a:rPr lang="zh-CN" altLang="en-US" sz="2800" b="1" spc="235" dirty="0">
                <a:solidFill>
                  <a:srgbClr val="3586FB"/>
                </a:solidFill>
                <a:latin typeface="微软雅黑" panose="020B0503020204020204" pitchFamily="34" charset="-122"/>
                <a:ea typeface="微软雅黑" panose="020B0503020204020204" pitchFamily="34" charset="-122"/>
                <a:cs typeface="微软雅黑" panose="020B0503020204020204" pitchFamily="34" charset="-122"/>
              </a:rPr>
              <a:t>三、坚持“一国两制”，推进祖国统一</a:t>
            </a:r>
            <a:endParaRPr lang="zh-CN" altLang="en-US" sz="3600" b="1" spc="218" dirty="0">
              <a:solidFill>
                <a:srgbClr val="3586FB"/>
              </a:solidFill>
              <a:latin typeface="微软雅黑" panose="020B0503020204020204" pitchFamily="34" charset="-122"/>
              <a:cs typeface="微软雅黑" panose="020B0503020204020204" pitchFamily="34" charset="-122"/>
            </a:endParaRPr>
          </a:p>
          <a:p>
            <a:pPr marL="0" marR="0">
              <a:lnSpc>
                <a:spcPts val="4750"/>
              </a:lnSpc>
              <a:spcBef>
                <a:spcPct val="0"/>
              </a:spcBef>
              <a:spcAft>
                <a:spcPct val="0"/>
              </a:spcAft>
            </a:pPr>
            <a:endParaRPr sz="3600" b="1" spc="218" dirty="0">
              <a:solidFill>
                <a:srgbClr val="3586FB"/>
              </a:solidFill>
              <a:latin typeface="微软雅黑" panose="020B0503020204020204" pitchFamily="34" charset="-122"/>
              <a:cs typeface="微软雅黑" panose="020B0503020204020204" pitchFamily="34" charset="-122"/>
            </a:endParaRPr>
          </a:p>
        </p:txBody>
      </p:sp>
      <p:sp>
        <p:nvSpPr>
          <p:cNvPr id="10" name="TextBox 9"/>
          <p:cNvSpPr txBox="1"/>
          <p:nvPr/>
        </p:nvSpPr>
        <p:spPr>
          <a:xfrm>
            <a:off x="5291455" y="1432560"/>
            <a:ext cx="3412490" cy="52197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阅读材料，合作探究</a:t>
            </a:r>
          </a:p>
        </p:txBody>
      </p:sp>
      <p:pic>
        <p:nvPicPr>
          <p:cNvPr id="6" name="图片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560496" y="812263"/>
            <a:ext cx="998809" cy="1087004"/>
          </a:xfrm>
          <a:prstGeom prst="rect">
            <a:avLst/>
          </a:prstGeom>
        </p:spPr>
      </p:pic>
      <p:sp>
        <p:nvSpPr>
          <p:cNvPr id="12" name="object 5"/>
          <p:cNvSpPr txBox="1"/>
          <p:nvPr/>
        </p:nvSpPr>
        <p:spPr>
          <a:xfrm>
            <a:off x="695400" y="2420888"/>
            <a:ext cx="11017224" cy="3323987"/>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4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材料一：</a:t>
            </a:r>
            <a:r>
              <a:rPr lang="en-US" altLang="zh-CN" sz="2000" dirty="0">
                <a:latin typeface="微软雅黑" panose="020B0503020204020204" pitchFamily="34" charset="-122"/>
                <a:ea typeface="微软雅黑" panose="020B0503020204020204" pitchFamily="34" charset="-122"/>
              </a:rPr>
              <a:t>2020</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28</a:t>
            </a:r>
            <a:r>
              <a:rPr lang="zh-CN" altLang="en-US" sz="2000" dirty="0">
                <a:latin typeface="微软雅黑" panose="020B0503020204020204" pitchFamily="34" charset="-122"/>
                <a:ea typeface="微软雅黑" panose="020B0503020204020204" pitchFamily="34" charset="-122"/>
              </a:rPr>
              <a:t>日，十三届</a:t>
            </a:r>
            <a:r>
              <a:rPr lang="zh-CN" altLang="en-US" sz="2000" dirty="0" smtClean="0">
                <a:latin typeface="微软雅黑" panose="020B0503020204020204" pitchFamily="34" charset="-122"/>
                <a:ea typeface="微软雅黑" panose="020B0503020204020204" pitchFamily="34" charset="-122"/>
              </a:rPr>
              <a:t>全国人大常委会第三</a:t>
            </a:r>
            <a:r>
              <a:rPr lang="zh-CN" altLang="en-US" sz="2000" dirty="0">
                <a:latin typeface="微软雅黑" panose="020B0503020204020204" pitchFamily="34" charset="-122"/>
                <a:ea typeface="微软雅黑" panose="020B0503020204020204" pitchFamily="34" charset="-122"/>
              </a:rPr>
              <a:t>次会议通过了</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全国人民代表大会关于建立健全香港特别行政区维护国家安全的法律制度和执行机制的决定</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，作出了包括授权全国人大常委会制定相关法律、中央政府在香港设立国家安全机构等重大制度安排。</a:t>
            </a:r>
            <a:r>
              <a:rPr lang="en-US" altLang="zh-CN" sz="2000" dirty="0">
                <a:latin typeface="微软雅黑" panose="020B0503020204020204" pitchFamily="34" charset="-122"/>
                <a:ea typeface="微软雅黑" panose="020B0503020204020204" pitchFamily="34" charset="-122"/>
              </a:rPr>
              <a:t>2020</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6</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30</a:t>
            </a:r>
            <a:r>
              <a:rPr lang="zh-CN" altLang="en-US" sz="2000" dirty="0">
                <a:latin typeface="微软雅黑" panose="020B0503020204020204" pitchFamily="34" charset="-122"/>
                <a:ea typeface="微软雅黑" panose="020B0503020204020204" pitchFamily="34" charset="-122"/>
              </a:rPr>
              <a:t>日，十三届全国人大常委会第二十次会议表决通过</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中华人民共和国香港特别行政区维护国家安全法</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简称</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香港国安法</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，并决定将该法列入</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香港基本法</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附件三</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，由香港特别行政区在当地公布实施。制定</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香港国安法</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，根本目的是维护国家主权、安全、发展利益，保障香港的长治久安和长期繁荣稳定，确保“一国两制”实践行稳致远。</a:t>
            </a:r>
            <a:endParaRPr lang="zh-CN" altLang="zh-CN" sz="2000" dirty="0">
              <a:latin typeface="微软雅黑" panose="020B0503020204020204" pitchFamily="34" charset="-122"/>
              <a:ea typeface="微软雅黑" panose="020B0503020204020204" pitchFamily="34" charset="-122"/>
            </a:endParaRPr>
          </a:p>
        </p:txBody>
      </p:sp>
      <p:sp>
        <p:nvSpPr>
          <p:cNvPr id="13" name="TextBox 9"/>
          <p:cNvSpPr txBox="1"/>
          <p:nvPr/>
        </p:nvSpPr>
        <p:spPr>
          <a:xfrm>
            <a:off x="231667" y="699188"/>
            <a:ext cx="9001000" cy="502702"/>
          </a:xfrm>
          <a:prstGeom prst="rect">
            <a:avLst/>
          </a:prstGeom>
          <a:noFill/>
        </p:spPr>
        <p:txBody>
          <a:bodyPr wrap="square" rtlCol="0">
            <a:spAutoFit/>
          </a:bodyPr>
          <a:lstStyle/>
          <a:p>
            <a:pPr marL="0" marR="0">
              <a:lnSpc>
                <a:spcPts val="3165"/>
              </a:lnSpc>
              <a:spcBef>
                <a:spcPts val="1100"/>
              </a:spcBef>
              <a:spcAft>
                <a:spcPct val="0"/>
              </a:spcAft>
            </a:pPr>
            <a:r>
              <a:rPr lang="en-US" altLang="zh-CN"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正确理解和处理“一国”与“两制”的关系</a:t>
            </a:r>
          </a:p>
        </p:txBody>
      </p:sp>
      <p:sp>
        <p:nvSpPr>
          <p:cNvPr id="8" name="任意多边形 12"/>
          <p:cNvSpPr/>
          <p:nvPr/>
        </p:nvSpPr>
        <p:spPr>
          <a:xfrm>
            <a:off x="335360" y="1253389"/>
            <a:ext cx="3024336" cy="849069"/>
          </a:xfrm>
          <a:custGeom>
            <a:avLst/>
            <a:gdLst>
              <a:gd name="connsiteX0" fmla="*/ 1311004 w 2519930"/>
              <a:gd name="connsiteY0" fmla="*/ 129 h 935639"/>
              <a:gd name="connsiteX1" fmla="*/ 1417718 w 2519930"/>
              <a:gd name="connsiteY1" fmla="*/ 63691 h 935639"/>
              <a:gd name="connsiteX2" fmla="*/ 1474368 w 2519930"/>
              <a:gd name="connsiteY2" fmla="*/ 151166 h 935639"/>
              <a:gd name="connsiteX3" fmla="*/ 1494124 w 2519930"/>
              <a:gd name="connsiteY3" fmla="*/ 179639 h 935639"/>
              <a:gd name="connsiteX4" fmla="*/ 2467817 w 2519930"/>
              <a:gd name="connsiteY4" fmla="*/ 179639 h 935639"/>
              <a:gd name="connsiteX5" fmla="*/ 2519930 w 2519930"/>
              <a:gd name="connsiteY5" fmla="*/ 231752 h 935639"/>
              <a:gd name="connsiteX6" fmla="*/ 2519930 w 2519930"/>
              <a:gd name="connsiteY6" fmla="*/ 300326 h 935639"/>
              <a:gd name="connsiteX7" fmla="*/ 2467817 w 2519930"/>
              <a:gd name="connsiteY7" fmla="*/ 352439 h 935639"/>
              <a:gd name="connsiteX8" fmla="*/ 1564561 w 2519930"/>
              <a:gd name="connsiteY8" fmla="*/ 352439 h 935639"/>
              <a:gd name="connsiteX9" fmla="*/ 1564561 w 2519930"/>
              <a:gd name="connsiteY9" fmla="*/ 374039 h 935639"/>
              <a:gd name="connsiteX10" fmla="*/ 2012872 w 2519930"/>
              <a:gd name="connsiteY10" fmla="*/ 374039 h 935639"/>
              <a:gd name="connsiteX11" fmla="*/ 2064985 w 2519930"/>
              <a:gd name="connsiteY11" fmla="*/ 426152 h 935639"/>
              <a:gd name="connsiteX12" fmla="*/ 2064985 w 2519930"/>
              <a:gd name="connsiteY12" fmla="*/ 494726 h 935639"/>
              <a:gd name="connsiteX13" fmla="*/ 2012872 w 2519930"/>
              <a:gd name="connsiteY13" fmla="*/ 546839 h 935639"/>
              <a:gd name="connsiteX14" fmla="*/ 1564561 w 2519930"/>
              <a:gd name="connsiteY14" fmla="*/ 546839 h 935639"/>
              <a:gd name="connsiteX15" fmla="*/ 1564561 w 2519930"/>
              <a:gd name="connsiteY15" fmla="*/ 568439 h 935639"/>
              <a:gd name="connsiteX16" fmla="*/ 2012872 w 2519930"/>
              <a:gd name="connsiteY16" fmla="*/ 568439 h 935639"/>
              <a:gd name="connsiteX17" fmla="*/ 2064985 w 2519930"/>
              <a:gd name="connsiteY17" fmla="*/ 620552 h 935639"/>
              <a:gd name="connsiteX18" fmla="*/ 2064985 w 2519930"/>
              <a:gd name="connsiteY18" fmla="*/ 689126 h 935639"/>
              <a:gd name="connsiteX19" fmla="*/ 2012872 w 2519930"/>
              <a:gd name="connsiteY19" fmla="*/ 741239 h 935639"/>
              <a:gd name="connsiteX20" fmla="*/ 1564561 w 2519930"/>
              <a:gd name="connsiteY20" fmla="*/ 741239 h 935639"/>
              <a:gd name="connsiteX21" fmla="*/ 1564561 w 2519930"/>
              <a:gd name="connsiteY21" fmla="*/ 762839 h 935639"/>
              <a:gd name="connsiteX22" fmla="*/ 2012872 w 2519930"/>
              <a:gd name="connsiteY22" fmla="*/ 762839 h 935639"/>
              <a:gd name="connsiteX23" fmla="*/ 2064985 w 2519930"/>
              <a:gd name="connsiteY23" fmla="*/ 814952 h 935639"/>
              <a:gd name="connsiteX24" fmla="*/ 2064985 w 2519930"/>
              <a:gd name="connsiteY24" fmla="*/ 883526 h 935639"/>
              <a:gd name="connsiteX25" fmla="*/ 2012872 w 2519930"/>
              <a:gd name="connsiteY25" fmla="*/ 935639 h 935639"/>
              <a:gd name="connsiteX26" fmla="*/ 874191 w 2519930"/>
              <a:gd name="connsiteY26" fmla="*/ 935639 h 935639"/>
              <a:gd name="connsiteX27" fmla="*/ 710279 w 2519930"/>
              <a:gd name="connsiteY27" fmla="*/ 935639 h 935639"/>
              <a:gd name="connsiteX28" fmla="*/ 378000 w 2519930"/>
              <a:gd name="connsiteY28" fmla="*/ 935639 h 935639"/>
              <a:gd name="connsiteX29" fmla="*/ 0 w 2519930"/>
              <a:gd name="connsiteY29" fmla="*/ 557639 h 935639"/>
              <a:gd name="connsiteX30" fmla="*/ 378000 w 2519930"/>
              <a:gd name="connsiteY30" fmla="*/ 179639 h 935639"/>
              <a:gd name="connsiteX31" fmla="*/ 700753 w 2519930"/>
              <a:gd name="connsiteY31" fmla="*/ 179639 h 935639"/>
              <a:gd name="connsiteX32" fmla="*/ 874191 w 2519930"/>
              <a:gd name="connsiteY32" fmla="*/ 179639 h 935639"/>
              <a:gd name="connsiteX33" fmla="*/ 917354 w 2519930"/>
              <a:gd name="connsiteY33" fmla="*/ 179639 h 935639"/>
              <a:gd name="connsiteX34" fmla="*/ 1267762 w 2519930"/>
              <a:gd name="connsiteY34" fmla="*/ 11127 h 935639"/>
              <a:gd name="connsiteX35" fmla="*/ 1311004 w 2519930"/>
              <a:gd name="connsiteY35" fmla="*/ 129 h 93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19930" h="935639">
                <a:moveTo>
                  <a:pt x="1311004" y="129"/>
                </a:moveTo>
                <a:cubicBezTo>
                  <a:pt x="1354740" y="-1977"/>
                  <a:pt x="1397548" y="21748"/>
                  <a:pt x="1417718" y="63691"/>
                </a:cubicBezTo>
                <a:cubicBezTo>
                  <a:pt x="1430252" y="88880"/>
                  <a:pt x="1452310" y="120022"/>
                  <a:pt x="1474368" y="151166"/>
                </a:cubicBezTo>
                <a:lnTo>
                  <a:pt x="1494124" y="179639"/>
                </a:lnTo>
                <a:lnTo>
                  <a:pt x="2467817" y="179639"/>
                </a:lnTo>
                <a:cubicBezTo>
                  <a:pt x="2496598" y="179639"/>
                  <a:pt x="2519930" y="202971"/>
                  <a:pt x="2519930" y="231752"/>
                </a:cubicBezTo>
                <a:lnTo>
                  <a:pt x="2519930" y="300326"/>
                </a:lnTo>
                <a:cubicBezTo>
                  <a:pt x="2519930" y="329107"/>
                  <a:pt x="2496598" y="352439"/>
                  <a:pt x="2467817" y="352439"/>
                </a:cubicBezTo>
                <a:lnTo>
                  <a:pt x="1564561" y="352439"/>
                </a:lnTo>
                <a:lnTo>
                  <a:pt x="1564561" y="374039"/>
                </a:lnTo>
                <a:lnTo>
                  <a:pt x="2012872" y="374039"/>
                </a:lnTo>
                <a:cubicBezTo>
                  <a:pt x="2041653" y="374039"/>
                  <a:pt x="2064985" y="397371"/>
                  <a:pt x="2064985" y="426152"/>
                </a:cubicBezTo>
                <a:lnTo>
                  <a:pt x="2064985" y="494726"/>
                </a:lnTo>
                <a:cubicBezTo>
                  <a:pt x="2064985" y="523507"/>
                  <a:pt x="2041653" y="546839"/>
                  <a:pt x="2012872" y="546839"/>
                </a:cubicBezTo>
                <a:lnTo>
                  <a:pt x="1564561" y="546839"/>
                </a:lnTo>
                <a:lnTo>
                  <a:pt x="1564561" y="568439"/>
                </a:lnTo>
                <a:lnTo>
                  <a:pt x="2012872" y="568439"/>
                </a:lnTo>
                <a:cubicBezTo>
                  <a:pt x="2041653" y="568439"/>
                  <a:pt x="2064985" y="591771"/>
                  <a:pt x="2064985" y="620552"/>
                </a:cubicBezTo>
                <a:lnTo>
                  <a:pt x="2064985" y="689126"/>
                </a:lnTo>
                <a:cubicBezTo>
                  <a:pt x="2064985" y="717907"/>
                  <a:pt x="2041653" y="741239"/>
                  <a:pt x="2012872" y="741239"/>
                </a:cubicBezTo>
                <a:lnTo>
                  <a:pt x="1564561" y="741239"/>
                </a:lnTo>
                <a:lnTo>
                  <a:pt x="1564561" y="762839"/>
                </a:lnTo>
                <a:lnTo>
                  <a:pt x="2012872" y="762839"/>
                </a:lnTo>
                <a:cubicBezTo>
                  <a:pt x="2041653" y="762839"/>
                  <a:pt x="2064985" y="786171"/>
                  <a:pt x="2064985" y="814952"/>
                </a:cubicBezTo>
                <a:lnTo>
                  <a:pt x="2064985" y="883526"/>
                </a:lnTo>
                <a:cubicBezTo>
                  <a:pt x="2064985" y="912307"/>
                  <a:pt x="2041653" y="935639"/>
                  <a:pt x="2012872" y="935639"/>
                </a:cubicBezTo>
                <a:lnTo>
                  <a:pt x="874191" y="935639"/>
                </a:lnTo>
                <a:lnTo>
                  <a:pt x="710279" y="935639"/>
                </a:lnTo>
                <a:lnTo>
                  <a:pt x="378000" y="935639"/>
                </a:lnTo>
                <a:cubicBezTo>
                  <a:pt x="169236" y="935639"/>
                  <a:pt x="0" y="766403"/>
                  <a:pt x="0" y="557639"/>
                </a:cubicBezTo>
                <a:cubicBezTo>
                  <a:pt x="0" y="348875"/>
                  <a:pt x="169236" y="179639"/>
                  <a:pt x="378000" y="179639"/>
                </a:cubicBezTo>
                <a:lnTo>
                  <a:pt x="700753" y="179639"/>
                </a:lnTo>
                <a:lnTo>
                  <a:pt x="874191" y="179639"/>
                </a:lnTo>
                <a:lnTo>
                  <a:pt x="917354" y="179639"/>
                </a:lnTo>
                <a:lnTo>
                  <a:pt x="1267762" y="11127"/>
                </a:lnTo>
                <a:cubicBezTo>
                  <a:pt x="1281743" y="4403"/>
                  <a:pt x="1296425" y="831"/>
                  <a:pt x="1311004" y="129"/>
                </a:cubicBezTo>
                <a:close/>
              </a:path>
            </a:pathLst>
          </a:custGeom>
          <a:solidFill>
            <a:srgbClr val="51A73A"/>
          </a:solidFill>
          <a:ln>
            <a:noFill/>
          </a:ln>
        </p:spPr>
        <p:style>
          <a:lnRef idx="2">
            <a:schemeClr val="accent1">
              <a:shade val="50000"/>
            </a:schemeClr>
          </a:lnRef>
          <a:fillRef idx="1">
            <a:schemeClr val="accent1"/>
          </a:fillRef>
          <a:effectRef idx="0">
            <a:schemeClr val="accent1"/>
          </a:effectRef>
          <a:fontRef idx="minor">
            <a:schemeClr val="lt1"/>
          </a:fontRef>
        </p:style>
        <p:txBody>
          <a:bodyPr lIns="215972" tIns="143981" bIns="46794" anchor="ctr"/>
          <a:lstStyle/>
          <a:p>
            <a:pPr>
              <a:defRPr/>
            </a:pPr>
            <a:r>
              <a:rPr lang="zh-CN" altLang="en-US" sz="2800" dirty="0">
                <a:solidFill>
                  <a:srgbClr val="FFFFFF"/>
                </a:solidFill>
                <a:latin typeface="微软雅黑" panose="020B0503020204020204" pitchFamily="34" charset="-122"/>
                <a:ea typeface="微软雅黑" panose="020B0503020204020204" pitchFamily="34" charset="-122"/>
              </a:rPr>
              <a:t>学生活动</a:t>
            </a:r>
          </a:p>
        </p:txBody>
      </p:sp>
      <p:sp>
        <p:nvSpPr>
          <p:cNvPr id="11" name="矩形 10"/>
          <p:cNvSpPr/>
          <p:nvPr/>
        </p:nvSpPr>
        <p:spPr>
          <a:xfrm>
            <a:off x="5256530" y="1456055"/>
            <a:ext cx="3386455" cy="474980"/>
          </a:xfrm>
          <a:prstGeom prst="rect">
            <a:avLst/>
          </a:prstGeom>
          <a:noFill/>
          <a:ln>
            <a:solidFill>
              <a:srgbClr val="51A7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 name="圆角矩形 24"/>
          <p:cNvSpPr/>
          <p:nvPr/>
        </p:nvSpPr>
        <p:spPr>
          <a:xfrm>
            <a:off x="479376" y="2348880"/>
            <a:ext cx="11305256" cy="3600400"/>
          </a:xfrm>
          <a:prstGeom prst="roundRect">
            <a:avLst/>
          </a:prstGeom>
          <a:no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
          <p:cNvSpPr/>
          <p:nvPr/>
        </p:nvSpPr>
        <p:spPr>
          <a:xfrm>
            <a:off x="0" y="0"/>
            <a:ext cx="12192000" cy="6858000"/>
          </a:xfrm>
          <a:prstGeom prst="rect">
            <a:avLst/>
          </a:prstGeom>
          <a:blipFill>
            <a:blip r:embed="rId3" cstate="print"/>
            <a:stretch>
              <a:fillRect/>
            </a:stretch>
          </a:bli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object 3"/>
          <p:cNvSpPr txBox="1"/>
          <p:nvPr/>
        </p:nvSpPr>
        <p:spPr>
          <a:xfrm>
            <a:off x="263352" y="0"/>
            <a:ext cx="7061666" cy="1231106"/>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750"/>
              </a:lnSpc>
              <a:spcBef>
                <a:spcPct val="0"/>
              </a:spcBef>
              <a:spcAft>
                <a:spcPct val="0"/>
              </a:spcAft>
            </a:pPr>
            <a:r>
              <a:rPr lang="zh-CN" altLang="en-US" sz="2800" b="1" spc="235" dirty="0">
                <a:solidFill>
                  <a:srgbClr val="3586FB"/>
                </a:solidFill>
                <a:latin typeface="微软雅黑" panose="020B0503020204020204" pitchFamily="34" charset="-122"/>
                <a:ea typeface="微软雅黑" panose="020B0503020204020204" pitchFamily="34" charset="-122"/>
                <a:cs typeface="微软雅黑" panose="020B0503020204020204" pitchFamily="34" charset="-122"/>
              </a:rPr>
              <a:t>三、坚持“一国两制”，推进祖国统一</a:t>
            </a:r>
            <a:endParaRPr lang="zh-CN" altLang="en-US" sz="3600" b="1" spc="218" dirty="0">
              <a:solidFill>
                <a:srgbClr val="3586FB"/>
              </a:solidFill>
              <a:latin typeface="微软雅黑" panose="020B0503020204020204" pitchFamily="34" charset="-122"/>
              <a:cs typeface="微软雅黑" panose="020B0503020204020204" pitchFamily="34" charset="-122"/>
            </a:endParaRPr>
          </a:p>
          <a:p>
            <a:pPr marL="0" marR="0">
              <a:lnSpc>
                <a:spcPts val="4750"/>
              </a:lnSpc>
              <a:spcBef>
                <a:spcPct val="0"/>
              </a:spcBef>
              <a:spcAft>
                <a:spcPct val="0"/>
              </a:spcAft>
            </a:pPr>
            <a:endParaRPr sz="3600" b="1" spc="218" dirty="0">
              <a:solidFill>
                <a:srgbClr val="3586FB"/>
              </a:solidFill>
              <a:latin typeface="微软雅黑" panose="020B0503020204020204" pitchFamily="34" charset="-122"/>
              <a:cs typeface="微软雅黑" panose="020B0503020204020204" pitchFamily="34" charset="-122"/>
            </a:endParaRPr>
          </a:p>
        </p:txBody>
      </p:sp>
      <p:sp>
        <p:nvSpPr>
          <p:cNvPr id="10" name="TextBox 9"/>
          <p:cNvSpPr txBox="1"/>
          <p:nvPr/>
        </p:nvSpPr>
        <p:spPr>
          <a:xfrm>
            <a:off x="4322445" y="1432560"/>
            <a:ext cx="3619500" cy="52197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阅读材料，合作探究</a:t>
            </a:r>
          </a:p>
        </p:txBody>
      </p:sp>
      <p:pic>
        <p:nvPicPr>
          <p:cNvPr id="6" name="图片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560496" y="812263"/>
            <a:ext cx="998809" cy="1087004"/>
          </a:xfrm>
          <a:prstGeom prst="rect">
            <a:avLst/>
          </a:prstGeom>
        </p:spPr>
      </p:pic>
      <p:sp>
        <p:nvSpPr>
          <p:cNvPr id="12" name="object 5"/>
          <p:cNvSpPr txBox="1"/>
          <p:nvPr/>
        </p:nvSpPr>
        <p:spPr>
          <a:xfrm>
            <a:off x="695400" y="2420888"/>
            <a:ext cx="11017224" cy="2253950"/>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latin typeface="微软雅黑" panose="020B0503020204020204" pitchFamily="34" charset="-122"/>
                <a:ea typeface="微软雅黑" panose="020B0503020204020204" pitchFamily="34" charset="-122"/>
              </a:rPr>
              <a:t>       材料二：澳门的成功实践表明，“一国两制”完全行得通、办得到、得人心。近几个月来，香港局势牵动着大家的心。没有和谐稳定的环境，怎会有安居乐业的家园！真诚希望香港好、香港同胞好。香港繁荣稳定是香港同胞的心愿，也是祖国人民的期盼。</a:t>
            </a:r>
          </a:p>
          <a:p>
            <a:r>
              <a:rPr lang="en-US" altLang="zh-CN" sz="2400" dirty="0">
                <a:latin typeface="微软雅黑" panose="020B0503020204020204" pitchFamily="34" charset="-122"/>
                <a:ea typeface="微软雅黑" panose="020B0503020204020204" pitchFamily="34" charset="-122"/>
              </a:rPr>
              <a:t>                           ——2019</a:t>
            </a:r>
            <a:r>
              <a:rPr lang="zh-CN" altLang="en-US" sz="2400" dirty="0">
                <a:latin typeface="微软雅黑" panose="020B0503020204020204" pitchFamily="34" charset="-122"/>
                <a:ea typeface="微软雅黑" panose="020B0503020204020204" pitchFamily="34" charset="-122"/>
              </a:rPr>
              <a:t>年</a:t>
            </a:r>
            <a:r>
              <a:rPr lang="en-US" altLang="zh-CN" sz="2400" dirty="0">
                <a:latin typeface="微软雅黑" panose="020B0503020204020204" pitchFamily="34" charset="-122"/>
                <a:ea typeface="微软雅黑" panose="020B0503020204020204" pitchFamily="34" charset="-122"/>
              </a:rPr>
              <a:t>12</a:t>
            </a:r>
            <a:r>
              <a:rPr lang="zh-CN" altLang="en-US" sz="2400" dirty="0">
                <a:latin typeface="微软雅黑" panose="020B0503020204020204" pitchFamily="34" charset="-122"/>
                <a:ea typeface="微软雅黑" panose="020B0503020204020204" pitchFamily="34" charset="-122"/>
              </a:rPr>
              <a:t>月</a:t>
            </a:r>
            <a:r>
              <a:rPr lang="en-US" altLang="zh-CN" sz="2400" dirty="0">
                <a:latin typeface="微软雅黑" panose="020B0503020204020204" pitchFamily="34" charset="-122"/>
                <a:ea typeface="微软雅黑" panose="020B0503020204020204" pitchFamily="34" charset="-122"/>
              </a:rPr>
              <a:t>31</a:t>
            </a:r>
            <a:r>
              <a:rPr lang="zh-CN" altLang="en-US" sz="2400" dirty="0">
                <a:latin typeface="微软雅黑" panose="020B0503020204020204" pitchFamily="34" charset="-122"/>
                <a:ea typeface="微软雅黑" panose="020B0503020204020204" pitchFamily="34" charset="-122"/>
              </a:rPr>
              <a:t>日，习近平在二〇二〇年新年贺词中的讲话</a:t>
            </a:r>
            <a:endParaRPr lang="en-US" altLang="zh-CN" sz="2400" dirty="0">
              <a:latin typeface="微软雅黑" panose="020B0503020204020204" pitchFamily="34" charset="-122"/>
              <a:ea typeface="微软雅黑" panose="020B0503020204020204" pitchFamily="34" charset="-122"/>
            </a:endParaRPr>
          </a:p>
          <a:p>
            <a:pPr>
              <a:lnSpc>
                <a:spcPct val="150000"/>
              </a:lnSpc>
            </a:pPr>
            <a:endParaRPr lang="zh-CN" altLang="zh-CN" sz="2000" dirty="0">
              <a:latin typeface="微软雅黑" panose="020B0503020204020204" pitchFamily="34" charset="-122"/>
              <a:ea typeface="微软雅黑" panose="020B0503020204020204" pitchFamily="34" charset="-122"/>
            </a:endParaRPr>
          </a:p>
        </p:txBody>
      </p:sp>
      <p:sp>
        <p:nvSpPr>
          <p:cNvPr id="13" name="TextBox 9"/>
          <p:cNvSpPr txBox="1"/>
          <p:nvPr/>
        </p:nvSpPr>
        <p:spPr>
          <a:xfrm>
            <a:off x="231667" y="699188"/>
            <a:ext cx="9001000" cy="502702"/>
          </a:xfrm>
          <a:prstGeom prst="rect">
            <a:avLst/>
          </a:prstGeom>
          <a:noFill/>
        </p:spPr>
        <p:txBody>
          <a:bodyPr wrap="square" rtlCol="0">
            <a:spAutoFit/>
          </a:bodyPr>
          <a:lstStyle/>
          <a:p>
            <a:pPr marL="0" marR="0">
              <a:lnSpc>
                <a:spcPts val="3165"/>
              </a:lnSpc>
              <a:spcBef>
                <a:spcPts val="1100"/>
              </a:spcBef>
              <a:spcAft>
                <a:spcPct val="0"/>
              </a:spcAft>
            </a:pPr>
            <a:r>
              <a:rPr lang="en-US" altLang="zh-CN"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正确理解和处理“一国”与“两制”的关系</a:t>
            </a:r>
          </a:p>
        </p:txBody>
      </p:sp>
      <p:sp>
        <p:nvSpPr>
          <p:cNvPr id="8" name="任意多边形 12"/>
          <p:cNvSpPr/>
          <p:nvPr/>
        </p:nvSpPr>
        <p:spPr>
          <a:xfrm>
            <a:off x="335360" y="1253389"/>
            <a:ext cx="3024336" cy="849069"/>
          </a:xfrm>
          <a:custGeom>
            <a:avLst/>
            <a:gdLst>
              <a:gd name="connsiteX0" fmla="*/ 1311004 w 2519930"/>
              <a:gd name="connsiteY0" fmla="*/ 129 h 935639"/>
              <a:gd name="connsiteX1" fmla="*/ 1417718 w 2519930"/>
              <a:gd name="connsiteY1" fmla="*/ 63691 h 935639"/>
              <a:gd name="connsiteX2" fmla="*/ 1474368 w 2519930"/>
              <a:gd name="connsiteY2" fmla="*/ 151166 h 935639"/>
              <a:gd name="connsiteX3" fmla="*/ 1494124 w 2519930"/>
              <a:gd name="connsiteY3" fmla="*/ 179639 h 935639"/>
              <a:gd name="connsiteX4" fmla="*/ 2467817 w 2519930"/>
              <a:gd name="connsiteY4" fmla="*/ 179639 h 935639"/>
              <a:gd name="connsiteX5" fmla="*/ 2519930 w 2519930"/>
              <a:gd name="connsiteY5" fmla="*/ 231752 h 935639"/>
              <a:gd name="connsiteX6" fmla="*/ 2519930 w 2519930"/>
              <a:gd name="connsiteY6" fmla="*/ 300326 h 935639"/>
              <a:gd name="connsiteX7" fmla="*/ 2467817 w 2519930"/>
              <a:gd name="connsiteY7" fmla="*/ 352439 h 935639"/>
              <a:gd name="connsiteX8" fmla="*/ 1564561 w 2519930"/>
              <a:gd name="connsiteY8" fmla="*/ 352439 h 935639"/>
              <a:gd name="connsiteX9" fmla="*/ 1564561 w 2519930"/>
              <a:gd name="connsiteY9" fmla="*/ 374039 h 935639"/>
              <a:gd name="connsiteX10" fmla="*/ 2012872 w 2519930"/>
              <a:gd name="connsiteY10" fmla="*/ 374039 h 935639"/>
              <a:gd name="connsiteX11" fmla="*/ 2064985 w 2519930"/>
              <a:gd name="connsiteY11" fmla="*/ 426152 h 935639"/>
              <a:gd name="connsiteX12" fmla="*/ 2064985 w 2519930"/>
              <a:gd name="connsiteY12" fmla="*/ 494726 h 935639"/>
              <a:gd name="connsiteX13" fmla="*/ 2012872 w 2519930"/>
              <a:gd name="connsiteY13" fmla="*/ 546839 h 935639"/>
              <a:gd name="connsiteX14" fmla="*/ 1564561 w 2519930"/>
              <a:gd name="connsiteY14" fmla="*/ 546839 h 935639"/>
              <a:gd name="connsiteX15" fmla="*/ 1564561 w 2519930"/>
              <a:gd name="connsiteY15" fmla="*/ 568439 h 935639"/>
              <a:gd name="connsiteX16" fmla="*/ 2012872 w 2519930"/>
              <a:gd name="connsiteY16" fmla="*/ 568439 h 935639"/>
              <a:gd name="connsiteX17" fmla="*/ 2064985 w 2519930"/>
              <a:gd name="connsiteY17" fmla="*/ 620552 h 935639"/>
              <a:gd name="connsiteX18" fmla="*/ 2064985 w 2519930"/>
              <a:gd name="connsiteY18" fmla="*/ 689126 h 935639"/>
              <a:gd name="connsiteX19" fmla="*/ 2012872 w 2519930"/>
              <a:gd name="connsiteY19" fmla="*/ 741239 h 935639"/>
              <a:gd name="connsiteX20" fmla="*/ 1564561 w 2519930"/>
              <a:gd name="connsiteY20" fmla="*/ 741239 h 935639"/>
              <a:gd name="connsiteX21" fmla="*/ 1564561 w 2519930"/>
              <a:gd name="connsiteY21" fmla="*/ 762839 h 935639"/>
              <a:gd name="connsiteX22" fmla="*/ 2012872 w 2519930"/>
              <a:gd name="connsiteY22" fmla="*/ 762839 h 935639"/>
              <a:gd name="connsiteX23" fmla="*/ 2064985 w 2519930"/>
              <a:gd name="connsiteY23" fmla="*/ 814952 h 935639"/>
              <a:gd name="connsiteX24" fmla="*/ 2064985 w 2519930"/>
              <a:gd name="connsiteY24" fmla="*/ 883526 h 935639"/>
              <a:gd name="connsiteX25" fmla="*/ 2012872 w 2519930"/>
              <a:gd name="connsiteY25" fmla="*/ 935639 h 935639"/>
              <a:gd name="connsiteX26" fmla="*/ 874191 w 2519930"/>
              <a:gd name="connsiteY26" fmla="*/ 935639 h 935639"/>
              <a:gd name="connsiteX27" fmla="*/ 710279 w 2519930"/>
              <a:gd name="connsiteY27" fmla="*/ 935639 h 935639"/>
              <a:gd name="connsiteX28" fmla="*/ 378000 w 2519930"/>
              <a:gd name="connsiteY28" fmla="*/ 935639 h 935639"/>
              <a:gd name="connsiteX29" fmla="*/ 0 w 2519930"/>
              <a:gd name="connsiteY29" fmla="*/ 557639 h 935639"/>
              <a:gd name="connsiteX30" fmla="*/ 378000 w 2519930"/>
              <a:gd name="connsiteY30" fmla="*/ 179639 h 935639"/>
              <a:gd name="connsiteX31" fmla="*/ 700753 w 2519930"/>
              <a:gd name="connsiteY31" fmla="*/ 179639 h 935639"/>
              <a:gd name="connsiteX32" fmla="*/ 874191 w 2519930"/>
              <a:gd name="connsiteY32" fmla="*/ 179639 h 935639"/>
              <a:gd name="connsiteX33" fmla="*/ 917354 w 2519930"/>
              <a:gd name="connsiteY33" fmla="*/ 179639 h 935639"/>
              <a:gd name="connsiteX34" fmla="*/ 1267762 w 2519930"/>
              <a:gd name="connsiteY34" fmla="*/ 11127 h 935639"/>
              <a:gd name="connsiteX35" fmla="*/ 1311004 w 2519930"/>
              <a:gd name="connsiteY35" fmla="*/ 129 h 93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19930" h="935639">
                <a:moveTo>
                  <a:pt x="1311004" y="129"/>
                </a:moveTo>
                <a:cubicBezTo>
                  <a:pt x="1354740" y="-1977"/>
                  <a:pt x="1397548" y="21748"/>
                  <a:pt x="1417718" y="63691"/>
                </a:cubicBezTo>
                <a:cubicBezTo>
                  <a:pt x="1430252" y="88880"/>
                  <a:pt x="1452310" y="120022"/>
                  <a:pt x="1474368" y="151166"/>
                </a:cubicBezTo>
                <a:lnTo>
                  <a:pt x="1494124" y="179639"/>
                </a:lnTo>
                <a:lnTo>
                  <a:pt x="2467817" y="179639"/>
                </a:lnTo>
                <a:cubicBezTo>
                  <a:pt x="2496598" y="179639"/>
                  <a:pt x="2519930" y="202971"/>
                  <a:pt x="2519930" y="231752"/>
                </a:cubicBezTo>
                <a:lnTo>
                  <a:pt x="2519930" y="300326"/>
                </a:lnTo>
                <a:cubicBezTo>
                  <a:pt x="2519930" y="329107"/>
                  <a:pt x="2496598" y="352439"/>
                  <a:pt x="2467817" y="352439"/>
                </a:cubicBezTo>
                <a:lnTo>
                  <a:pt x="1564561" y="352439"/>
                </a:lnTo>
                <a:lnTo>
                  <a:pt x="1564561" y="374039"/>
                </a:lnTo>
                <a:lnTo>
                  <a:pt x="2012872" y="374039"/>
                </a:lnTo>
                <a:cubicBezTo>
                  <a:pt x="2041653" y="374039"/>
                  <a:pt x="2064985" y="397371"/>
                  <a:pt x="2064985" y="426152"/>
                </a:cubicBezTo>
                <a:lnTo>
                  <a:pt x="2064985" y="494726"/>
                </a:lnTo>
                <a:cubicBezTo>
                  <a:pt x="2064985" y="523507"/>
                  <a:pt x="2041653" y="546839"/>
                  <a:pt x="2012872" y="546839"/>
                </a:cubicBezTo>
                <a:lnTo>
                  <a:pt x="1564561" y="546839"/>
                </a:lnTo>
                <a:lnTo>
                  <a:pt x="1564561" y="568439"/>
                </a:lnTo>
                <a:lnTo>
                  <a:pt x="2012872" y="568439"/>
                </a:lnTo>
                <a:cubicBezTo>
                  <a:pt x="2041653" y="568439"/>
                  <a:pt x="2064985" y="591771"/>
                  <a:pt x="2064985" y="620552"/>
                </a:cubicBezTo>
                <a:lnTo>
                  <a:pt x="2064985" y="689126"/>
                </a:lnTo>
                <a:cubicBezTo>
                  <a:pt x="2064985" y="717907"/>
                  <a:pt x="2041653" y="741239"/>
                  <a:pt x="2012872" y="741239"/>
                </a:cubicBezTo>
                <a:lnTo>
                  <a:pt x="1564561" y="741239"/>
                </a:lnTo>
                <a:lnTo>
                  <a:pt x="1564561" y="762839"/>
                </a:lnTo>
                <a:lnTo>
                  <a:pt x="2012872" y="762839"/>
                </a:lnTo>
                <a:cubicBezTo>
                  <a:pt x="2041653" y="762839"/>
                  <a:pt x="2064985" y="786171"/>
                  <a:pt x="2064985" y="814952"/>
                </a:cubicBezTo>
                <a:lnTo>
                  <a:pt x="2064985" y="883526"/>
                </a:lnTo>
                <a:cubicBezTo>
                  <a:pt x="2064985" y="912307"/>
                  <a:pt x="2041653" y="935639"/>
                  <a:pt x="2012872" y="935639"/>
                </a:cubicBezTo>
                <a:lnTo>
                  <a:pt x="874191" y="935639"/>
                </a:lnTo>
                <a:lnTo>
                  <a:pt x="710279" y="935639"/>
                </a:lnTo>
                <a:lnTo>
                  <a:pt x="378000" y="935639"/>
                </a:lnTo>
                <a:cubicBezTo>
                  <a:pt x="169236" y="935639"/>
                  <a:pt x="0" y="766403"/>
                  <a:pt x="0" y="557639"/>
                </a:cubicBezTo>
                <a:cubicBezTo>
                  <a:pt x="0" y="348875"/>
                  <a:pt x="169236" y="179639"/>
                  <a:pt x="378000" y="179639"/>
                </a:cubicBezTo>
                <a:lnTo>
                  <a:pt x="700753" y="179639"/>
                </a:lnTo>
                <a:lnTo>
                  <a:pt x="874191" y="179639"/>
                </a:lnTo>
                <a:lnTo>
                  <a:pt x="917354" y="179639"/>
                </a:lnTo>
                <a:lnTo>
                  <a:pt x="1267762" y="11127"/>
                </a:lnTo>
                <a:cubicBezTo>
                  <a:pt x="1281743" y="4403"/>
                  <a:pt x="1296425" y="831"/>
                  <a:pt x="1311004" y="129"/>
                </a:cubicBezTo>
                <a:close/>
              </a:path>
            </a:pathLst>
          </a:custGeom>
          <a:solidFill>
            <a:srgbClr val="51A73A"/>
          </a:solidFill>
          <a:ln>
            <a:noFill/>
          </a:ln>
        </p:spPr>
        <p:style>
          <a:lnRef idx="2">
            <a:schemeClr val="accent1">
              <a:shade val="50000"/>
            </a:schemeClr>
          </a:lnRef>
          <a:fillRef idx="1">
            <a:schemeClr val="accent1"/>
          </a:fillRef>
          <a:effectRef idx="0">
            <a:schemeClr val="accent1"/>
          </a:effectRef>
          <a:fontRef idx="minor">
            <a:schemeClr val="lt1"/>
          </a:fontRef>
        </p:style>
        <p:txBody>
          <a:bodyPr lIns="215972" tIns="143981" bIns="46794" anchor="ctr"/>
          <a:lstStyle/>
          <a:p>
            <a:pPr>
              <a:defRPr/>
            </a:pPr>
            <a:r>
              <a:rPr lang="zh-CN" altLang="en-US" sz="2800" dirty="0">
                <a:solidFill>
                  <a:srgbClr val="FFFFFF"/>
                </a:solidFill>
                <a:latin typeface="微软雅黑" panose="020B0503020204020204" pitchFamily="34" charset="-122"/>
                <a:ea typeface="微软雅黑" panose="020B0503020204020204" pitchFamily="34" charset="-122"/>
              </a:rPr>
              <a:t>学生活动</a:t>
            </a:r>
          </a:p>
        </p:txBody>
      </p:sp>
      <p:sp>
        <p:nvSpPr>
          <p:cNvPr id="11" name="矩形 10"/>
          <p:cNvSpPr/>
          <p:nvPr/>
        </p:nvSpPr>
        <p:spPr>
          <a:xfrm>
            <a:off x="4307840" y="1456055"/>
            <a:ext cx="3410585" cy="474980"/>
          </a:xfrm>
          <a:prstGeom prst="rect">
            <a:avLst/>
          </a:prstGeom>
          <a:noFill/>
          <a:ln>
            <a:solidFill>
              <a:srgbClr val="51A7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 name="圆角矩形 24"/>
          <p:cNvSpPr/>
          <p:nvPr/>
        </p:nvSpPr>
        <p:spPr>
          <a:xfrm>
            <a:off x="479376" y="2348880"/>
            <a:ext cx="11305256" cy="2027563"/>
          </a:xfrm>
          <a:prstGeom prst="roundRect">
            <a:avLst/>
          </a:prstGeom>
          <a:no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object 5"/>
          <p:cNvSpPr txBox="1"/>
          <p:nvPr/>
        </p:nvSpPr>
        <p:spPr>
          <a:xfrm>
            <a:off x="676854" y="4622865"/>
            <a:ext cx="10243682" cy="369332"/>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latin typeface="微软雅黑" panose="020B0503020204020204" pitchFamily="34" charset="-122"/>
                <a:ea typeface="微软雅黑" panose="020B0503020204020204" pitchFamily="34" charset="-122"/>
              </a:rPr>
              <a:t>合作探究：结合材料，谈谈香港长治久安和长期繁荣稳定的关键是什么？</a:t>
            </a:r>
            <a:endParaRPr lang="zh-CN" altLang="zh-CN" sz="2400" dirty="0">
              <a:latin typeface="微软雅黑" panose="020B0503020204020204" pitchFamily="34" charset="-122"/>
              <a:ea typeface="微软雅黑" panose="020B0503020204020204" pitchFamily="34" charset="-122"/>
            </a:endParaRPr>
          </a:p>
        </p:txBody>
      </p:sp>
      <p:sp>
        <p:nvSpPr>
          <p:cNvPr id="16" name="TextBox 10"/>
          <p:cNvSpPr txBox="1"/>
          <p:nvPr/>
        </p:nvSpPr>
        <p:spPr>
          <a:xfrm>
            <a:off x="371364" y="5523433"/>
            <a:ext cx="11449272" cy="829945"/>
          </a:xfrm>
          <a:prstGeom prst="rect">
            <a:avLst/>
          </a:prstGeom>
          <a:solidFill>
            <a:schemeClr val="tx2">
              <a:lumMod val="20000"/>
              <a:lumOff val="80000"/>
            </a:schemeClr>
          </a:solidFill>
          <a:ln w="3175">
            <a:solidFill>
              <a:schemeClr val="tx1"/>
            </a:solidFill>
          </a:ln>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设计意图：通过阅读材料，合作探究，</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正确理解和处理“一国”与“两制”的关系，坚定政治认同，树立法治意识</a:t>
            </a:r>
            <a:r>
              <a:rPr lang="zh-CN" altLang="en-US" sz="2400" dirty="0">
                <a:latin typeface="微软雅黑" panose="020B0503020204020204" pitchFamily="34" charset="-122"/>
                <a:ea typeface="微软雅黑" panose="020B0503020204020204" pitchFamily="34" charset="-122"/>
              </a:rPr>
              <a:t>。</a:t>
            </a:r>
          </a:p>
        </p:txBody>
      </p:sp>
      <p:sp>
        <p:nvSpPr>
          <p:cNvPr id="17" name="Freeform 10"/>
          <p:cNvSpPr/>
          <p:nvPr/>
        </p:nvSpPr>
        <p:spPr bwMode="auto">
          <a:xfrm>
            <a:off x="231667" y="5400586"/>
            <a:ext cx="11840997" cy="1060972"/>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7030A0"/>
            </a:solidFill>
            <a:round/>
          </a:ln>
        </p:spPr>
        <p:txBody>
          <a:bodyPr lIns="38558" tIns="19279" rIns="38558" bIns="19279"/>
          <a:lstStyle/>
          <a:p>
            <a:endParaRPr lang="zh-CN" altLang="en-US" sz="79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
          <p:cNvSpPr/>
          <p:nvPr/>
        </p:nvSpPr>
        <p:spPr>
          <a:xfrm>
            <a:off x="0" y="0"/>
            <a:ext cx="12192000" cy="6858000"/>
          </a:xfrm>
          <a:prstGeom prst="rect">
            <a:avLst/>
          </a:prstGeom>
          <a:blipFill>
            <a:blip r:embed="rId3" cstate="print"/>
            <a:stretch>
              <a:fillRect/>
            </a:stretch>
          </a:bli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 name="object 3"/>
          <p:cNvSpPr txBox="1"/>
          <p:nvPr/>
        </p:nvSpPr>
        <p:spPr>
          <a:xfrm>
            <a:off x="263352" y="0"/>
            <a:ext cx="7061666" cy="547137"/>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750"/>
              </a:lnSpc>
              <a:spcBef>
                <a:spcPct val="0"/>
              </a:spcBef>
              <a:spcAft>
                <a:spcPct val="0"/>
              </a:spcAft>
            </a:pPr>
            <a:r>
              <a:rPr lang="zh-CN" altLang="en-US" sz="2800" b="1" spc="235" dirty="0">
                <a:solidFill>
                  <a:srgbClr val="3586FB"/>
                </a:solidFill>
                <a:latin typeface="微软雅黑" panose="020B0503020204020204" pitchFamily="34" charset="-122"/>
                <a:ea typeface="微软雅黑" panose="020B0503020204020204" pitchFamily="34" charset="-122"/>
                <a:cs typeface="微软雅黑" panose="020B0503020204020204" pitchFamily="34" charset="-122"/>
              </a:rPr>
              <a:t>三、坚持“一国两制”，推进祖国统一</a:t>
            </a:r>
            <a:endParaRPr sz="3600" b="1" spc="218" dirty="0">
              <a:solidFill>
                <a:srgbClr val="3586FB"/>
              </a:solidFill>
              <a:latin typeface="微软雅黑" panose="020B0503020204020204" pitchFamily="34" charset="-122"/>
              <a:cs typeface="微软雅黑" panose="020B0503020204020204" pitchFamily="34" charset="-122"/>
            </a:endParaRPr>
          </a:p>
        </p:txBody>
      </p:sp>
      <p:sp>
        <p:nvSpPr>
          <p:cNvPr id="10" name="TextBox 9"/>
          <p:cNvSpPr txBox="1"/>
          <p:nvPr/>
        </p:nvSpPr>
        <p:spPr>
          <a:xfrm>
            <a:off x="479376" y="980728"/>
            <a:ext cx="9001000" cy="502702"/>
          </a:xfrm>
          <a:prstGeom prst="rect">
            <a:avLst/>
          </a:prstGeom>
          <a:noFill/>
        </p:spPr>
        <p:txBody>
          <a:bodyPr wrap="square" rtlCol="0">
            <a:spAutoFit/>
          </a:bodyPr>
          <a:lstStyle/>
          <a:p>
            <a:pPr marL="0" marR="0">
              <a:lnSpc>
                <a:spcPts val="3165"/>
              </a:lnSpc>
              <a:spcBef>
                <a:spcPts val="1100"/>
              </a:spcBef>
              <a:spcAft>
                <a:spcPct val="0"/>
              </a:spcAft>
            </a:pPr>
            <a:r>
              <a:rPr lang="en-US" altLang="zh-CN"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正确理解和处理“一国”与“两制”的关系</a:t>
            </a:r>
          </a:p>
        </p:txBody>
      </p:sp>
      <p:sp>
        <p:nvSpPr>
          <p:cNvPr id="7" name="object 5"/>
          <p:cNvSpPr txBox="1"/>
          <p:nvPr/>
        </p:nvSpPr>
        <p:spPr>
          <a:xfrm>
            <a:off x="767715" y="1844675"/>
            <a:ext cx="10951845" cy="1784985"/>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ts val="3480"/>
              </a:lnSpc>
            </a:pPr>
            <a:r>
              <a:rPr lang="zh-CN" altLang="en-US" sz="2400" dirty="0">
                <a:latin typeface="微软雅黑" panose="020B0503020204020204" pitchFamily="34" charset="-122"/>
                <a:ea typeface="微软雅黑" panose="020B0503020204020204" pitchFamily="34" charset="-122"/>
              </a:rPr>
              <a:t>       “一国两制”是一个国家两种制度的简称。“一个国家”是指中国是统一的国家，主权和领土不容分割。“两种制度”是指在坚持一个中国的前提下，国家的主体坚持社会主义制度，香港、澳门、台湾保持原有的资本主义制度和生活方式长期不变，实行高度自治。</a:t>
            </a:r>
            <a:endParaRPr lang="zh-CN" altLang="zh-CN" sz="2400" dirty="0">
              <a:latin typeface="微软雅黑" panose="020B0503020204020204" pitchFamily="34" charset="-122"/>
              <a:ea typeface="微软雅黑" panose="020B0503020204020204" pitchFamily="34" charset="-122"/>
            </a:endParaRPr>
          </a:p>
        </p:txBody>
      </p:sp>
      <p:sp>
        <p:nvSpPr>
          <p:cNvPr id="6" name="object 5"/>
          <p:cNvSpPr txBox="1"/>
          <p:nvPr/>
        </p:nvSpPr>
        <p:spPr>
          <a:xfrm>
            <a:off x="695324" y="3860800"/>
            <a:ext cx="10729267" cy="2167255"/>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ts val="3380"/>
              </a:lnSpc>
            </a:pPr>
            <a:r>
              <a:rPr lang="zh-CN" altLang="en-US" sz="2400" dirty="0">
                <a:latin typeface="微软雅黑" panose="020B0503020204020204" pitchFamily="34" charset="-122"/>
                <a:ea typeface="微软雅黑" panose="020B0503020204020204" pitchFamily="34" charset="-122"/>
              </a:rPr>
              <a:t>      “一国”是实行“两制”的前提和基础。 </a:t>
            </a:r>
            <a:endParaRPr lang="en-US" altLang="zh-CN" sz="2400" dirty="0">
              <a:latin typeface="微软雅黑" panose="020B0503020204020204" pitchFamily="34" charset="-122"/>
              <a:ea typeface="微软雅黑" panose="020B0503020204020204" pitchFamily="34" charset="-122"/>
            </a:endParaRPr>
          </a:p>
          <a:p>
            <a:pPr fontAlgn="auto">
              <a:lnSpc>
                <a:spcPts val="3380"/>
              </a:lnSpc>
            </a:pPr>
            <a:r>
              <a:rPr lang="zh-CN" altLang="en-US" sz="2400" dirty="0">
                <a:latin typeface="微软雅黑" panose="020B0503020204020204" pitchFamily="34" charset="-122"/>
                <a:ea typeface="微软雅黑" panose="020B0503020204020204" pitchFamily="34" charset="-122"/>
              </a:rPr>
              <a:t>      “两制”从属和派生于“一国”并统一于“一国”之内。</a:t>
            </a:r>
            <a:endParaRPr lang="en-US" altLang="zh-CN" sz="2400" dirty="0">
              <a:latin typeface="微软雅黑" panose="020B0503020204020204" pitchFamily="34" charset="-122"/>
              <a:ea typeface="微软雅黑" panose="020B0503020204020204" pitchFamily="34" charset="-122"/>
            </a:endParaRPr>
          </a:p>
          <a:p>
            <a:pPr fontAlgn="auto">
              <a:lnSpc>
                <a:spcPts val="3380"/>
              </a:lnSpc>
            </a:pP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要把坚持“一国”原则和尊重“两制”差异有机结合起来，做到坚守“一国”之本，实现“两制”和谐相处、相互促进，推进“一国两制”在香港、澳门的实践行稳致远。</a:t>
            </a:r>
            <a:endParaRPr lang="zh-CN" altLang="zh-CN" sz="2400"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
          <p:cNvSpPr/>
          <p:nvPr/>
        </p:nvSpPr>
        <p:spPr>
          <a:xfrm>
            <a:off x="0" y="0"/>
            <a:ext cx="12192000" cy="6858000"/>
          </a:xfrm>
          <a:prstGeom prst="rect">
            <a:avLst/>
          </a:prstGeom>
          <a:blipFill>
            <a:blip r:embed="rId3" cstate="print"/>
            <a:stretch>
              <a:fillRect/>
            </a:stretch>
          </a:bli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 name="object 5"/>
          <p:cNvSpPr txBox="1"/>
          <p:nvPr/>
        </p:nvSpPr>
        <p:spPr>
          <a:xfrm>
            <a:off x="2279576" y="2348880"/>
            <a:ext cx="9001000" cy="201850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165"/>
              </a:lnSpc>
              <a:spcBef>
                <a:spcPct val="0"/>
              </a:spcBef>
              <a:spcAft>
                <a:spcPct val="0"/>
              </a:spcAft>
            </a:pPr>
            <a:r>
              <a:rPr lang="zh-CN" altLang="en-US" sz="2400" dirty="0">
                <a:solidFill>
                  <a:srgbClr val="262626"/>
                </a:solidFill>
                <a:latin typeface="微软雅黑" panose="020B0503020204020204" pitchFamily="34" charset="-122"/>
                <a:cs typeface="微软雅黑" panose="020B0503020204020204" pitchFamily="34" charset="-122"/>
              </a:rPr>
              <a:t>       中国梦是两岸同胞共同的梦，民族复兴、国家强盛，两岸中国人才能过上富足美好的生活。在中华民族走向伟大复兴的进程中，台湾同胞定然不会缺席。两岸同胞要携手同心，共圆中国梦，共担民族复兴的责任，共享民族复兴的荣耀。台湾问题因民族弱乱而产生，必将随着民族复兴而终结</a:t>
            </a:r>
            <a:r>
              <a:rPr lang="en-US" altLang="zh-CN" sz="2400" dirty="0">
                <a:solidFill>
                  <a:srgbClr val="262626"/>
                </a:solidFill>
                <a:latin typeface="微软雅黑" panose="020B0503020204020204" pitchFamily="34" charset="-122"/>
                <a:cs typeface="微软雅黑" panose="020B0503020204020204" pitchFamily="34" charset="-122"/>
              </a:rPr>
              <a:t>!</a:t>
            </a:r>
            <a:endParaRPr sz="2400" dirty="0">
              <a:solidFill>
                <a:srgbClr val="262626"/>
              </a:solidFill>
              <a:latin typeface="微软雅黑" panose="020B0503020204020204" pitchFamily="34" charset="-122"/>
              <a:cs typeface="微软雅黑" panose="020B0503020204020204" pitchFamily="34" charset="-122"/>
            </a:endParaRPr>
          </a:p>
        </p:txBody>
      </p:sp>
      <p:sp>
        <p:nvSpPr>
          <p:cNvPr id="6" name="object 6"/>
          <p:cNvSpPr txBox="1"/>
          <p:nvPr/>
        </p:nvSpPr>
        <p:spPr>
          <a:xfrm>
            <a:off x="7968208" y="4263765"/>
            <a:ext cx="1725421" cy="440382"/>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3165"/>
              </a:lnSpc>
              <a:spcBef>
                <a:spcPct val="0"/>
              </a:spcBef>
              <a:spcAft>
                <a:spcPct val="0"/>
              </a:spcAft>
            </a:pPr>
            <a:r>
              <a:rPr sz="2400" dirty="0">
                <a:solidFill>
                  <a:srgbClr val="262626"/>
                </a:solidFill>
                <a:latin typeface="微软雅黑" panose="020B0503020204020204" pitchFamily="34" charset="-122"/>
                <a:cs typeface="微软雅黑" panose="020B0503020204020204" pitchFamily="34" charset="-122"/>
              </a:rPr>
              <a:t>——</a:t>
            </a:r>
            <a:r>
              <a:rPr sz="2400" dirty="0" err="1">
                <a:solidFill>
                  <a:srgbClr val="262626"/>
                </a:solidFill>
                <a:latin typeface="微软雅黑" panose="020B0503020204020204" pitchFamily="34" charset="-122"/>
                <a:cs typeface="微软雅黑" panose="020B0503020204020204" pitchFamily="34" charset="-122"/>
              </a:rPr>
              <a:t>习近平</a:t>
            </a:r>
            <a:endParaRPr sz="2400" dirty="0">
              <a:solidFill>
                <a:srgbClr val="262626"/>
              </a:solidFill>
              <a:latin typeface="微软雅黑" panose="020B0503020204020204" pitchFamily="34" charset="-122"/>
              <a:cs typeface="微软雅黑" panose="020B0503020204020204" pitchFamily="34" charset="-122"/>
            </a:endParaRPr>
          </a:p>
        </p:txBody>
      </p:sp>
      <p:sp>
        <p:nvSpPr>
          <p:cNvPr id="8" name="TextBox 7"/>
          <p:cNvSpPr txBox="1"/>
          <p:nvPr/>
        </p:nvSpPr>
        <p:spPr>
          <a:xfrm>
            <a:off x="4414010" y="1269226"/>
            <a:ext cx="4753823" cy="523220"/>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诵读“金句</a:t>
            </a:r>
            <a:r>
              <a:rPr lang="en-US" altLang="zh-CN" sz="2800" dirty="0" smtClean="0">
                <a:latin typeface="微软雅黑" panose="020B0503020204020204" pitchFamily="34" charset="-122"/>
                <a:ea typeface="微软雅黑" panose="020B0503020204020204" pitchFamily="34" charset="-122"/>
              </a:rPr>
              <a:t>”</a:t>
            </a:r>
            <a:r>
              <a:rPr lang="zh-CN" altLang="en-US" sz="2800" dirty="0" smtClean="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回答问题</a:t>
            </a:r>
          </a:p>
        </p:txBody>
      </p:sp>
      <p:sp>
        <p:nvSpPr>
          <p:cNvPr id="9" name="object 8"/>
          <p:cNvSpPr txBox="1"/>
          <p:nvPr/>
        </p:nvSpPr>
        <p:spPr>
          <a:xfrm>
            <a:off x="1127448" y="4922238"/>
            <a:ext cx="10009112" cy="339090"/>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2645"/>
              </a:lnSpc>
              <a:spcBef>
                <a:spcPct val="0"/>
              </a:spcBef>
              <a:spcAft>
                <a:spcPct val="0"/>
              </a:spcAft>
            </a:pPr>
            <a:r>
              <a:rPr sz="20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思考</a:t>
            </a:r>
            <a:r>
              <a:rPr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台湾问题因民族弱乱而产生，必将随着民族复兴而终结</a:t>
            </a:r>
            <a:r>
              <a:rPr lang="en-US" altLang="zh-CN"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”你是如何理解这句话的？</a:t>
            </a:r>
            <a:endParaRPr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TextBox 9"/>
          <p:cNvSpPr txBox="1"/>
          <p:nvPr/>
        </p:nvSpPr>
        <p:spPr>
          <a:xfrm>
            <a:off x="1127448" y="5600770"/>
            <a:ext cx="10009112" cy="830997"/>
          </a:xfrm>
          <a:prstGeom prst="rect">
            <a:avLst/>
          </a:prstGeom>
          <a:solidFill>
            <a:schemeClr val="tx2">
              <a:lumMod val="20000"/>
              <a:lumOff val="80000"/>
            </a:schemeClr>
          </a:solidFill>
          <a:ln w="3175">
            <a:solidFill>
              <a:schemeClr val="tx1"/>
            </a:solidFill>
          </a:ln>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设计意图：通过</a:t>
            </a:r>
            <a:r>
              <a:rPr lang="zh-CN" altLang="en-US" sz="2400" dirty="0" smtClean="0">
                <a:latin typeface="微软雅黑" panose="020B0503020204020204" pitchFamily="34" charset="-122"/>
                <a:ea typeface="微软雅黑" panose="020B0503020204020204" pitchFamily="34" charset="-122"/>
              </a:rPr>
              <a:t>诵读</a:t>
            </a:r>
            <a:r>
              <a:rPr lang="zh-CN" altLang="en-US"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金句</a:t>
            </a:r>
            <a:r>
              <a:rPr lang="en-US" altLang="zh-CN"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回答问题，明确如何</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推进两岸关系和平发展和祖国统一进程，坚定政治认同，</a:t>
            </a:r>
            <a:r>
              <a:rPr lang="zh-CN" altLang="en-US" sz="2400" dirty="0">
                <a:latin typeface="微软雅黑" panose="020B0503020204020204" pitchFamily="34" charset="-122"/>
                <a:ea typeface="微软雅黑" panose="020B0503020204020204" pitchFamily="34" charset="-122"/>
              </a:rPr>
              <a:t>培养公共参与意识</a:t>
            </a:r>
            <a:r>
              <a:rPr lang="zh-CN" altLang="zh-CN" sz="2400" dirty="0">
                <a:latin typeface="微软雅黑" panose="020B0503020204020204" pitchFamily="34" charset="-122"/>
                <a:ea typeface="微软雅黑" panose="020B0503020204020204" pitchFamily="34" charset="-122"/>
              </a:rPr>
              <a:t>。 </a:t>
            </a:r>
            <a:endParaRPr lang="zh-CN" altLang="en-US" sz="2400" dirty="0">
              <a:latin typeface="微软雅黑" panose="020B0503020204020204" pitchFamily="34" charset="-122"/>
              <a:ea typeface="微软雅黑" panose="020B0503020204020204" pitchFamily="34" charset="-122"/>
            </a:endParaRPr>
          </a:p>
        </p:txBody>
      </p:sp>
      <p:sp>
        <p:nvSpPr>
          <p:cNvPr id="11" name="object 3"/>
          <p:cNvSpPr txBox="1"/>
          <p:nvPr/>
        </p:nvSpPr>
        <p:spPr>
          <a:xfrm>
            <a:off x="263352" y="0"/>
            <a:ext cx="7061666" cy="547137"/>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750"/>
              </a:lnSpc>
              <a:spcBef>
                <a:spcPct val="0"/>
              </a:spcBef>
              <a:spcAft>
                <a:spcPct val="0"/>
              </a:spcAft>
            </a:pPr>
            <a:r>
              <a:rPr lang="zh-CN" altLang="en-US" sz="2800" b="1" spc="235" dirty="0">
                <a:solidFill>
                  <a:srgbClr val="3586FB"/>
                </a:solidFill>
                <a:latin typeface="微软雅黑" panose="020B0503020204020204" pitchFamily="34" charset="-122"/>
                <a:ea typeface="微软雅黑" panose="020B0503020204020204" pitchFamily="34" charset="-122"/>
                <a:cs typeface="微软雅黑" panose="020B0503020204020204" pitchFamily="34" charset="-122"/>
              </a:rPr>
              <a:t>三、坚持“一国两制”，推进祖国统一</a:t>
            </a:r>
            <a:endParaRPr sz="3600" b="1" spc="218" dirty="0">
              <a:solidFill>
                <a:srgbClr val="3586FB"/>
              </a:solidFill>
              <a:latin typeface="微软雅黑" panose="020B0503020204020204" pitchFamily="34" charset="-122"/>
              <a:cs typeface="微软雅黑" panose="020B0503020204020204" pitchFamily="34" charset="-122"/>
            </a:endParaRPr>
          </a:p>
        </p:txBody>
      </p:sp>
      <p:sp>
        <p:nvSpPr>
          <p:cNvPr id="12" name="TextBox 9"/>
          <p:cNvSpPr txBox="1"/>
          <p:nvPr/>
        </p:nvSpPr>
        <p:spPr>
          <a:xfrm>
            <a:off x="335360" y="562214"/>
            <a:ext cx="9001000" cy="502702"/>
          </a:xfrm>
          <a:prstGeom prst="rect">
            <a:avLst/>
          </a:prstGeom>
          <a:noFill/>
        </p:spPr>
        <p:txBody>
          <a:bodyPr wrap="square" rtlCol="0">
            <a:spAutoFit/>
          </a:bodyPr>
          <a:lstStyle/>
          <a:p>
            <a:pPr marL="0" marR="0">
              <a:lnSpc>
                <a:spcPts val="3165"/>
              </a:lnSpc>
              <a:spcBef>
                <a:spcPts val="1100"/>
              </a:spcBef>
              <a:spcAft>
                <a:spcPct val="0"/>
              </a:spcAft>
            </a:pPr>
            <a:r>
              <a:rPr lang="en-US" altLang="zh-CN"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推进两岸关系和平发展和祖国统一进程</a:t>
            </a:r>
          </a:p>
        </p:txBody>
      </p:sp>
      <p:sp>
        <p:nvSpPr>
          <p:cNvPr id="13" name="任意多边形 12"/>
          <p:cNvSpPr/>
          <p:nvPr/>
        </p:nvSpPr>
        <p:spPr>
          <a:xfrm>
            <a:off x="335360" y="1086694"/>
            <a:ext cx="3024336" cy="849069"/>
          </a:xfrm>
          <a:custGeom>
            <a:avLst/>
            <a:gdLst>
              <a:gd name="connsiteX0" fmla="*/ 1311004 w 2519930"/>
              <a:gd name="connsiteY0" fmla="*/ 129 h 935639"/>
              <a:gd name="connsiteX1" fmla="*/ 1417718 w 2519930"/>
              <a:gd name="connsiteY1" fmla="*/ 63691 h 935639"/>
              <a:gd name="connsiteX2" fmla="*/ 1474368 w 2519930"/>
              <a:gd name="connsiteY2" fmla="*/ 151166 h 935639"/>
              <a:gd name="connsiteX3" fmla="*/ 1494124 w 2519930"/>
              <a:gd name="connsiteY3" fmla="*/ 179639 h 935639"/>
              <a:gd name="connsiteX4" fmla="*/ 2467817 w 2519930"/>
              <a:gd name="connsiteY4" fmla="*/ 179639 h 935639"/>
              <a:gd name="connsiteX5" fmla="*/ 2519930 w 2519930"/>
              <a:gd name="connsiteY5" fmla="*/ 231752 h 935639"/>
              <a:gd name="connsiteX6" fmla="*/ 2519930 w 2519930"/>
              <a:gd name="connsiteY6" fmla="*/ 300326 h 935639"/>
              <a:gd name="connsiteX7" fmla="*/ 2467817 w 2519930"/>
              <a:gd name="connsiteY7" fmla="*/ 352439 h 935639"/>
              <a:gd name="connsiteX8" fmla="*/ 1564561 w 2519930"/>
              <a:gd name="connsiteY8" fmla="*/ 352439 h 935639"/>
              <a:gd name="connsiteX9" fmla="*/ 1564561 w 2519930"/>
              <a:gd name="connsiteY9" fmla="*/ 374039 h 935639"/>
              <a:gd name="connsiteX10" fmla="*/ 2012872 w 2519930"/>
              <a:gd name="connsiteY10" fmla="*/ 374039 h 935639"/>
              <a:gd name="connsiteX11" fmla="*/ 2064985 w 2519930"/>
              <a:gd name="connsiteY11" fmla="*/ 426152 h 935639"/>
              <a:gd name="connsiteX12" fmla="*/ 2064985 w 2519930"/>
              <a:gd name="connsiteY12" fmla="*/ 494726 h 935639"/>
              <a:gd name="connsiteX13" fmla="*/ 2012872 w 2519930"/>
              <a:gd name="connsiteY13" fmla="*/ 546839 h 935639"/>
              <a:gd name="connsiteX14" fmla="*/ 1564561 w 2519930"/>
              <a:gd name="connsiteY14" fmla="*/ 546839 h 935639"/>
              <a:gd name="connsiteX15" fmla="*/ 1564561 w 2519930"/>
              <a:gd name="connsiteY15" fmla="*/ 568439 h 935639"/>
              <a:gd name="connsiteX16" fmla="*/ 2012872 w 2519930"/>
              <a:gd name="connsiteY16" fmla="*/ 568439 h 935639"/>
              <a:gd name="connsiteX17" fmla="*/ 2064985 w 2519930"/>
              <a:gd name="connsiteY17" fmla="*/ 620552 h 935639"/>
              <a:gd name="connsiteX18" fmla="*/ 2064985 w 2519930"/>
              <a:gd name="connsiteY18" fmla="*/ 689126 h 935639"/>
              <a:gd name="connsiteX19" fmla="*/ 2012872 w 2519930"/>
              <a:gd name="connsiteY19" fmla="*/ 741239 h 935639"/>
              <a:gd name="connsiteX20" fmla="*/ 1564561 w 2519930"/>
              <a:gd name="connsiteY20" fmla="*/ 741239 h 935639"/>
              <a:gd name="connsiteX21" fmla="*/ 1564561 w 2519930"/>
              <a:gd name="connsiteY21" fmla="*/ 762839 h 935639"/>
              <a:gd name="connsiteX22" fmla="*/ 2012872 w 2519930"/>
              <a:gd name="connsiteY22" fmla="*/ 762839 h 935639"/>
              <a:gd name="connsiteX23" fmla="*/ 2064985 w 2519930"/>
              <a:gd name="connsiteY23" fmla="*/ 814952 h 935639"/>
              <a:gd name="connsiteX24" fmla="*/ 2064985 w 2519930"/>
              <a:gd name="connsiteY24" fmla="*/ 883526 h 935639"/>
              <a:gd name="connsiteX25" fmla="*/ 2012872 w 2519930"/>
              <a:gd name="connsiteY25" fmla="*/ 935639 h 935639"/>
              <a:gd name="connsiteX26" fmla="*/ 874191 w 2519930"/>
              <a:gd name="connsiteY26" fmla="*/ 935639 h 935639"/>
              <a:gd name="connsiteX27" fmla="*/ 710279 w 2519930"/>
              <a:gd name="connsiteY27" fmla="*/ 935639 h 935639"/>
              <a:gd name="connsiteX28" fmla="*/ 378000 w 2519930"/>
              <a:gd name="connsiteY28" fmla="*/ 935639 h 935639"/>
              <a:gd name="connsiteX29" fmla="*/ 0 w 2519930"/>
              <a:gd name="connsiteY29" fmla="*/ 557639 h 935639"/>
              <a:gd name="connsiteX30" fmla="*/ 378000 w 2519930"/>
              <a:gd name="connsiteY30" fmla="*/ 179639 h 935639"/>
              <a:gd name="connsiteX31" fmla="*/ 700753 w 2519930"/>
              <a:gd name="connsiteY31" fmla="*/ 179639 h 935639"/>
              <a:gd name="connsiteX32" fmla="*/ 874191 w 2519930"/>
              <a:gd name="connsiteY32" fmla="*/ 179639 h 935639"/>
              <a:gd name="connsiteX33" fmla="*/ 917354 w 2519930"/>
              <a:gd name="connsiteY33" fmla="*/ 179639 h 935639"/>
              <a:gd name="connsiteX34" fmla="*/ 1267762 w 2519930"/>
              <a:gd name="connsiteY34" fmla="*/ 11127 h 935639"/>
              <a:gd name="connsiteX35" fmla="*/ 1311004 w 2519930"/>
              <a:gd name="connsiteY35" fmla="*/ 129 h 93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19930" h="935639">
                <a:moveTo>
                  <a:pt x="1311004" y="129"/>
                </a:moveTo>
                <a:cubicBezTo>
                  <a:pt x="1354740" y="-1977"/>
                  <a:pt x="1397548" y="21748"/>
                  <a:pt x="1417718" y="63691"/>
                </a:cubicBezTo>
                <a:cubicBezTo>
                  <a:pt x="1430252" y="88880"/>
                  <a:pt x="1452310" y="120022"/>
                  <a:pt x="1474368" y="151166"/>
                </a:cubicBezTo>
                <a:lnTo>
                  <a:pt x="1494124" y="179639"/>
                </a:lnTo>
                <a:lnTo>
                  <a:pt x="2467817" y="179639"/>
                </a:lnTo>
                <a:cubicBezTo>
                  <a:pt x="2496598" y="179639"/>
                  <a:pt x="2519930" y="202971"/>
                  <a:pt x="2519930" y="231752"/>
                </a:cubicBezTo>
                <a:lnTo>
                  <a:pt x="2519930" y="300326"/>
                </a:lnTo>
                <a:cubicBezTo>
                  <a:pt x="2519930" y="329107"/>
                  <a:pt x="2496598" y="352439"/>
                  <a:pt x="2467817" y="352439"/>
                </a:cubicBezTo>
                <a:lnTo>
                  <a:pt x="1564561" y="352439"/>
                </a:lnTo>
                <a:lnTo>
                  <a:pt x="1564561" y="374039"/>
                </a:lnTo>
                <a:lnTo>
                  <a:pt x="2012872" y="374039"/>
                </a:lnTo>
                <a:cubicBezTo>
                  <a:pt x="2041653" y="374039"/>
                  <a:pt x="2064985" y="397371"/>
                  <a:pt x="2064985" y="426152"/>
                </a:cubicBezTo>
                <a:lnTo>
                  <a:pt x="2064985" y="494726"/>
                </a:lnTo>
                <a:cubicBezTo>
                  <a:pt x="2064985" y="523507"/>
                  <a:pt x="2041653" y="546839"/>
                  <a:pt x="2012872" y="546839"/>
                </a:cubicBezTo>
                <a:lnTo>
                  <a:pt x="1564561" y="546839"/>
                </a:lnTo>
                <a:lnTo>
                  <a:pt x="1564561" y="568439"/>
                </a:lnTo>
                <a:lnTo>
                  <a:pt x="2012872" y="568439"/>
                </a:lnTo>
                <a:cubicBezTo>
                  <a:pt x="2041653" y="568439"/>
                  <a:pt x="2064985" y="591771"/>
                  <a:pt x="2064985" y="620552"/>
                </a:cubicBezTo>
                <a:lnTo>
                  <a:pt x="2064985" y="689126"/>
                </a:lnTo>
                <a:cubicBezTo>
                  <a:pt x="2064985" y="717907"/>
                  <a:pt x="2041653" y="741239"/>
                  <a:pt x="2012872" y="741239"/>
                </a:cubicBezTo>
                <a:lnTo>
                  <a:pt x="1564561" y="741239"/>
                </a:lnTo>
                <a:lnTo>
                  <a:pt x="1564561" y="762839"/>
                </a:lnTo>
                <a:lnTo>
                  <a:pt x="2012872" y="762839"/>
                </a:lnTo>
                <a:cubicBezTo>
                  <a:pt x="2041653" y="762839"/>
                  <a:pt x="2064985" y="786171"/>
                  <a:pt x="2064985" y="814952"/>
                </a:cubicBezTo>
                <a:lnTo>
                  <a:pt x="2064985" y="883526"/>
                </a:lnTo>
                <a:cubicBezTo>
                  <a:pt x="2064985" y="912307"/>
                  <a:pt x="2041653" y="935639"/>
                  <a:pt x="2012872" y="935639"/>
                </a:cubicBezTo>
                <a:lnTo>
                  <a:pt x="874191" y="935639"/>
                </a:lnTo>
                <a:lnTo>
                  <a:pt x="710279" y="935639"/>
                </a:lnTo>
                <a:lnTo>
                  <a:pt x="378000" y="935639"/>
                </a:lnTo>
                <a:cubicBezTo>
                  <a:pt x="169236" y="935639"/>
                  <a:pt x="0" y="766403"/>
                  <a:pt x="0" y="557639"/>
                </a:cubicBezTo>
                <a:cubicBezTo>
                  <a:pt x="0" y="348875"/>
                  <a:pt x="169236" y="179639"/>
                  <a:pt x="378000" y="179639"/>
                </a:cubicBezTo>
                <a:lnTo>
                  <a:pt x="700753" y="179639"/>
                </a:lnTo>
                <a:lnTo>
                  <a:pt x="874191" y="179639"/>
                </a:lnTo>
                <a:lnTo>
                  <a:pt x="917354" y="179639"/>
                </a:lnTo>
                <a:lnTo>
                  <a:pt x="1267762" y="11127"/>
                </a:lnTo>
                <a:cubicBezTo>
                  <a:pt x="1281743" y="4403"/>
                  <a:pt x="1296425" y="831"/>
                  <a:pt x="1311004" y="129"/>
                </a:cubicBezTo>
                <a:close/>
              </a:path>
            </a:pathLst>
          </a:custGeom>
          <a:solidFill>
            <a:srgbClr val="51A73A"/>
          </a:solidFill>
          <a:ln>
            <a:noFill/>
          </a:ln>
        </p:spPr>
        <p:style>
          <a:lnRef idx="2">
            <a:schemeClr val="accent1">
              <a:shade val="50000"/>
            </a:schemeClr>
          </a:lnRef>
          <a:fillRef idx="1">
            <a:schemeClr val="accent1"/>
          </a:fillRef>
          <a:effectRef idx="0">
            <a:schemeClr val="accent1"/>
          </a:effectRef>
          <a:fontRef idx="minor">
            <a:schemeClr val="lt1"/>
          </a:fontRef>
        </p:style>
        <p:txBody>
          <a:bodyPr lIns="215972" tIns="143981" bIns="46794" anchor="ctr"/>
          <a:lstStyle/>
          <a:p>
            <a:pPr>
              <a:defRPr/>
            </a:pPr>
            <a:r>
              <a:rPr lang="zh-CN" altLang="en-US" sz="2800" dirty="0">
                <a:solidFill>
                  <a:srgbClr val="FFFFFF"/>
                </a:solidFill>
                <a:latin typeface="微软雅黑" panose="020B0503020204020204" pitchFamily="34" charset="-122"/>
                <a:ea typeface="微软雅黑" panose="020B0503020204020204" pitchFamily="34" charset="-122"/>
              </a:rPr>
              <a:t>学生活动</a:t>
            </a:r>
          </a:p>
        </p:txBody>
      </p:sp>
      <p:sp>
        <p:nvSpPr>
          <p:cNvPr id="14" name="矩形 13"/>
          <p:cNvSpPr/>
          <p:nvPr/>
        </p:nvSpPr>
        <p:spPr>
          <a:xfrm>
            <a:off x="4445586" y="1257230"/>
            <a:ext cx="4222181" cy="547211"/>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 name="Freeform 10"/>
          <p:cNvSpPr/>
          <p:nvPr/>
        </p:nvSpPr>
        <p:spPr bwMode="auto">
          <a:xfrm>
            <a:off x="911425" y="5485782"/>
            <a:ext cx="10585176" cy="1060972"/>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7030A0"/>
            </a:solidFill>
            <a:round/>
          </a:ln>
        </p:spPr>
        <p:txBody>
          <a:bodyPr lIns="38558" tIns="19279" rIns="38558" bIns="19279"/>
          <a:lstStyle/>
          <a:p>
            <a:endParaRPr lang="zh-CN" altLang="en-US" sz="79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
          <p:cNvSpPr/>
          <p:nvPr/>
        </p:nvSpPr>
        <p:spPr>
          <a:xfrm>
            <a:off x="0" y="0"/>
            <a:ext cx="12192000" cy="6858000"/>
          </a:xfrm>
          <a:prstGeom prst="rect">
            <a:avLst/>
          </a:prstGeom>
          <a:blipFill>
            <a:blip r:embed="rId3" cstate="print"/>
            <a:stretch>
              <a:fillRect/>
            </a:stretch>
          </a:bli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 name="object 3"/>
          <p:cNvSpPr txBox="1"/>
          <p:nvPr/>
        </p:nvSpPr>
        <p:spPr>
          <a:xfrm>
            <a:off x="263352" y="0"/>
            <a:ext cx="7061666" cy="547137"/>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750"/>
              </a:lnSpc>
              <a:spcBef>
                <a:spcPct val="0"/>
              </a:spcBef>
              <a:spcAft>
                <a:spcPct val="0"/>
              </a:spcAft>
            </a:pPr>
            <a:r>
              <a:rPr lang="zh-CN" altLang="en-US" sz="2800" b="1" spc="235" dirty="0">
                <a:solidFill>
                  <a:srgbClr val="3586FB"/>
                </a:solidFill>
                <a:latin typeface="微软雅黑" panose="020B0503020204020204" pitchFamily="34" charset="-122"/>
                <a:ea typeface="微软雅黑" panose="020B0503020204020204" pitchFamily="34" charset="-122"/>
                <a:cs typeface="微软雅黑" panose="020B0503020204020204" pitchFamily="34" charset="-122"/>
              </a:rPr>
              <a:t>三、坚持“一国两制”，推进祖国统一</a:t>
            </a:r>
            <a:endParaRPr sz="3600" b="1" spc="218" dirty="0">
              <a:solidFill>
                <a:srgbClr val="3586FB"/>
              </a:solidFill>
              <a:latin typeface="微软雅黑" panose="020B0503020204020204" pitchFamily="34" charset="-122"/>
              <a:cs typeface="微软雅黑" panose="020B0503020204020204" pitchFamily="34" charset="-122"/>
            </a:endParaRPr>
          </a:p>
        </p:txBody>
      </p:sp>
      <p:sp>
        <p:nvSpPr>
          <p:cNvPr id="10" name="TextBox 9"/>
          <p:cNvSpPr txBox="1"/>
          <p:nvPr/>
        </p:nvSpPr>
        <p:spPr>
          <a:xfrm>
            <a:off x="479376" y="980728"/>
            <a:ext cx="9001000" cy="502702"/>
          </a:xfrm>
          <a:prstGeom prst="rect">
            <a:avLst/>
          </a:prstGeom>
          <a:noFill/>
        </p:spPr>
        <p:txBody>
          <a:bodyPr wrap="square" rtlCol="0">
            <a:spAutoFit/>
          </a:bodyPr>
          <a:lstStyle/>
          <a:p>
            <a:pPr marL="0" marR="0">
              <a:lnSpc>
                <a:spcPts val="3165"/>
              </a:lnSpc>
              <a:spcBef>
                <a:spcPts val="1100"/>
              </a:spcBef>
              <a:spcAft>
                <a:spcPct val="0"/>
              </a:spcAft>
            </a:pPr>
            <a:r>
              <a:rPr lang="en-US" altLang="zh-CN"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推进两岸关系和平发展和祖国统一进程</a:t>
            </a:r>
          </a:p>
        </p:txBody>
      </p:sp>
      <p:sp>
        <p:nvSpPr>
          <p:cNvPr id="7" name="object 5"/>
          <p:cNvSpPr txBox="1"/>
          <p:nvPr/>
        </p:nvSpPr>
        <p:spPr>
          <a:xfrm>
            <a:off x="754342" y="1700808"/>
            <a:ext cx="10225136" cy="1661795"/>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pPr>
            <a:r>
              <a:rPr lang="zh-CN" altLang="en-US" sz="2400" dirty="0">
                <a:latin typeface="微软雅黑" panose="020B0503020204020204" pitchFamily="34" charset="-122"/>
                <a:ea typeface="微软雅黑" panose="020B0503020204020204" pitchFamily="34" charset="-122"/>
              </a:rPr>
              <a:t>       解决台湾问题、实现祖国完全统一，是全体中华儿女的共同愿望，必须继续坚持“一国两制”方针，探索“两制”台湾方案，推进两岸关系和平发展、祖国统一进程。</a:t>
            </a:r>
            <a:endParaRPr lang="zh-CN" altLang="zh-CN" sz="2400" dirty="0">
              <a:latin typeface="微软雅黑" panose="020B0503020204020204" pitchFamily="34" charset="-122"/>
              <a:ea typeface="微软雅黑" panose="020B0503020204020204" pitchFamily="34" charset="-122"/>
            </a:endParaRPr>
          </a:p>
        </p:txBody>
      </p:sp>
      <p:sp>
        <p:nvSpPr>
          <p:cNvPr id="6" name="object 5"/>
          <p:cNvSpPr txBox="1"/>
          <p:nvPr/>
        </p:nvSpPr>
        <p:spPr>
          <a:xfrm>
            <a:off x="695400" y="3428881"/>
            <a:ext cx="10225136" cy="2954655"/>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pPr>
            <a:r>
              <a:rPr lang="zh-CN" altLang="en-US" sz="2400" dirty="0">
                <a:latin typeface="微软雅黑" panose="020B0503020204020204" pitchFamily="34" charset="-122"/>
                <a:ea typeface="微软雅黑" panose="020B0503020204020204" pitchFamily="34" charset="-122"/>
              </a:rPr>
              <a:t>       一个中国原则是两岸关系的政治基础。</a:t>
            </a:r>
            <a:endParaRPr lang="en-US" altLang="zh-CN" sz="2400" dirty="0">
              <a:latin typeface="微软雅黑" panose="020B0503020204020204" pitchFamily="34" charset="-122"/>
              <a:ea typeface="微软雅黑" panose="020B0503020204020204" pitchFamily="34" charset="-122"/>
            </a:endParaRPr>
          </a:p>
          <a:p>
            <a:pPr fontAlgn="auto">
              <a:lnSpc>
                <a:spcPct val="150000"/>
              </a:lnSpc>
            </a:pPr>
            <a:r>
              <a:rPr lang="zh-CN" altLang="en-US" sz="2400" dirty="0">
                <a:latin typeface="微软雅黑" panose="020B0503020204020204" pitchFamily="34" charset="-122"/>
                <a:ea typeface="微软雅黑" panose="020B0503020204020204" pitchFamily="34" charset="-122"/>
              </a:rPr>
              <a:t>       秉持“两岸一家亲”理念。</a:t>
            </a:r>
            <a:endParaRPr lang="en-US" altLang="zh-CN" sz="2400" dirty="0">
              <a:latin typeface="微软雅黑" panose="020B0503020204020204" pitchFamily="34" charset="-122"/>
              <a:ea typeface="微软雅黑" panose="020B0503020204020204" pitchFamily="34" charset="-122"/>
            </a:endParaRPr>
          </a:p>
          <a:p>
            <a:pPr fontAlgn="auto">
              <a:lnSpc>
                <a:spcPct val="150000"/>
              </a:lnSpc>
            </a:pPr>
            <a:r>
              <a:rPr lang="zh-CN" altLang="en-US" sz="2400" dirty="0">
                <a:latin typeface="微软雅黑" panose="020B0503020204020204" pitchFamily="34" charset="-122"/>
                <a:ea typeface="微软雅黑" panose="020B0503020204020204" pitchFamily="34" charset="-122"/>
              </a:rPr>
              <a:t>       推进两岸经济社会融合发展。</a:t>
            </a:r>
            <a:endParaRPr lang="en-US" altLang="zh-CN" sz="2400" dirty="0">
              <a:latin typeface="微软雅黑" panose="020B0503020204020204" pitchFamily="34" charset="-122"/>
              <a:ea typeface="微软雅黑" panose="020B0503020204020204" pitchFamily="34" charset="-122"/>
            </a:endParaRPr>
          </a:p>
          <a:p>
            <a:pPr fontAlgn="auto">
              <a:lnSpc>
                <a:spcPct val="150000"/>
              </a:lnSpc>
            </a:pPr>
            <a:r>
              <a:rPr lang="zh-CN" altLang="en-US" sz="2400" dirty="0">
                <a:latin typeface="微软雅黑" panose="020B0503020204020204" pitchFamily="34" charset="-122"/>
                <a:ea typeface="微软雅黑" panose="020B0503020204020204" pitchFamily="34" charset="-122"/>
              </a:rPr>
              <a:t>       推动两岸关系和平发展。</a:t>
            </a:r>
            <a:endParaRPr lang="en-US" altLang="zh-CN" sz="2400" dirty="0">
              <a:latin typeface="微软雅黑" panose="020B0503020204020204" pitchFamily="34" charset="-122"/>
              <a:ea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rPr>
              <a:t> </a:t>
            </a:r>
            <a:endParaRPr lang="en-US" altLang="zh-CN" sz="2400" dirty="0">
              <a:latin typeface="微软雅黑" panose="020B0503020204020204" pitchFamily="34" charset="-122"/>
              <a:ea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rPr>
              <a:t>       </a:t>
            </a:r>
            <a:endParaRPr lang="zh-CN" altLang="zh-CN" sz="2400"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
          <p:cNvSpPr/>
          <p:nvPr/>
        </p:nvSpPr>
        <p:spPr>
          <a:xfrm>
            <a:off x="0" y="0"/>
            <a:ext cx="12192000" cy="6858000"/>
          </a:xfrm>
          <a:prstGeom prst="rect">
            <a:avLst/>
          </a:prstGeom>
          <a:blipFill>
            <a:blip r:embed="rId3" cstate="print"/>
            <a:stretch>
              <a:fillRect/>
            </a:stretch>
          </a:bli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object 3"/>
          <p:cNvSpPr txBox="1"/>
          <p:nvPr/>
        </p:nvSpPr>
        <p:spPr>
          <a:xfrm>
            <a:off x="5944489" y="1349443"/>
            <a:ext cx="1572768" cy="506758"/>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3690"/>
              </a:lnSpc>
              <a:spcBef>
                <a:spcPct val="0"/>
              </a:spcBef>
              <a:spcAft>
                <a:spcPct val="0"/>
              </a:spcAft>
            </a:pPr>
            <a:r>
              <a:rPr sz="2800" b="1">
                <a:solidFill>
                  <a:srgbClr val="4F8EFA"/>
                </a:solidFill>
                <a:latin typeface="微软雅黑" panose="020B0503020204020204" pitchFamily="34" charset="-122"/>
                <a:cs typeface="微软雅黑" panose="020B0503020204020204" pitchFamily="34" charset="-122"/>
              </a:rPr>
              <a:t>教材分析</a:t>
            </a:r>
          </a:p>
        </p:txBody>
      </p:sp>
      <p:sp>
        <p:nvSpPr>
          <p:cNvPr id="4" name="object 4"/>
          <p:cNvSpPr txBox="1"/>
          <p:nvPr/>
        </p:nvSpPr>
        <p:spPr>
          <a:xfrm>
            <a:off x="5074284" y="1412390"/>
            <a:ext cx="329945" cy="39319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2795"/>
              </a:lnSpc>
              <a:spcBef>
                <a:spcPct val="0"/>
              </a:spcBef>
              <a:spcAft>
                <a:spcPct val="0"/>
              </a:spcAft>
            </a:pPr>
            <a:r>
              <a:rPr sz="2800">
                <a:solidFill>
                  <a:srgbClr val="FFFFFF"/>
                </a:solidFill>
                <a:latin typeface="楷体" panose="02010609060101010101" charset="-122"/>
                <a:cs typeface="楷体" panose="02010609060101010101" charset="-122"/>
              </a:rPr>
              <a:t>1</a:t>
            </a:r>
          </a:p>
        </p:txBody>
      </p:sp>
      <p:sp>
        <p:nvSpPr>
          <p:cNvPr id="5" name="object 5"/>
          <p:cNvSpPr txBox="1"/>
          <p:nvPr/>
        </p:nvSpPr>
        <p:spPr>
          <a:xfrm>
            <a:off x="5949060" y="2367406"/>
            <a:ext cx="1597152" cy="2405176"/>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3695"/>
              </a:lnSpc>
              <a:spcBef>
                <a:spcPct val="0"/>
              </a:spcBef>
              <a:spcAft>
                <a:spcPct val="0"/>
              </a:spcAft>
            </a:pPr>
            <a:r>
              <a:rPr sz="2800" b="1" dirty="0" err="1">
                <a:solidFill>
                  <a:srgbClr val="4F8EFA"/>
                </a:solidFill>
                <a:latin typeface="微软雅黑" panose="020B0503020204020204" pitchFamily="34" charset="-122"/>
                <a:cs typeface="微软雅黑" panose="020B0503020204020204" pitchFamily="34" charset="-122"/>
              </a:rPr>
              <a:t>学情分析</a:t>
            </a:r>
            <a:endParaRPr sz="2800" b="1" dirty="0">
              <a:solidFill>
                <a:srgbClr val="4F8EFA"/>
              </a:solidFill>
              <a:latin typeface="微软雅黑" panose="020B0503020204020204" pitchFamily="34" charset="-122"/>
              <a:cs typeface="微软雅黑" panose="020B0503020204020204" pitchFamily="34" charset="-122"/>
            </a:endParaRPr>
          </a:p>
          <a:p>
            <a:pPr marL="24130" marR="0">
              <a:lnSpc>
                <a:spcPts val="3690"/>
              </a:lnSpc>
              <a:spcBef>
                <a:spcPts val="3785"/>
              </a:spcBef>
              <a:spcAft>
                <a:spcPct val="0"/>
              </a:spcAft>
            </a:pPr>
            <a:r>
              <a:rPr sz="2800" b="1" dirty="0" err="1">
                <a:solidFill>
                  <a:srgbClr val="4F8EFA"/>
                </a:solidFill>
                <a:latin typeface="微软雅黑" panose="020B0503020204020204" pitchFamily="34" charset="-122"/>
                <a:cs typeface="微软雅黑" panose="020B0503020204020204" pitchFamily="34" charset="-122"/>
              </a:rPr>
              <a:t>教学目标</a:t>
            </a:r>
            <a:endParaRPr sz="2800" b="1" dirty="0">
              <a:solidFill>
                <a:srgbClr val="4F8EFA"/>
              </a:solidFill>
              <a:latin typeface="微软雅黑" panose="020B0503020204020204" pitchFamily="34" charset="-122"/>
              <a:cs typeface="微软雅黑" panose="020B0503020204020204" pitchFamily="34" charset="-122"/>
            </a:endParaRPr>
          </a:p>
          <a:p>
            <a:pPr marL="10795" marR="0">
              <a:lnSpc>
                <a:spcPts val="3695"/>
              </a:lnSpc>
              <a:spcBef>
                <a:spcPts val="3730"/>
              </a:spcBef>
              <a:spcAft>
                <a:spcPct val="0"/>
              </a:spcAft>
            </a:pPr>
            <a:r>
              <a:rPr sz="2800" b="1" dirty="0" err="1">
                <a:solidFill>
                  <a:srgbClr val="4F8EFA"/>
                </a:solidFill>
                <a:latin typeface="微软雅黑" panose="020B0503020204020204" pitchFamily="34" charset="-122"/>
                <a:cs typeface="微软雅黑" panose="020B0503020204020204" pitchFamily="34" charset="-122"/>
              </a:rPr>
              <a:t>教学重点</a:t>
            </a:r>
            <a:endParaRPr sz="2800" b="1" dirty="0">
              <a:solidFill>
                <a:srgbClr val="4F8EFA"/>
              </a:solidFill>
              <a:latin typeface="微软雅黑" panose="020B0503020204020204" pitchFamily="34" charset="-122"/>
              <a:cs typeface="微软雅黑" panose="020B0503020204020204" pitchFamily="34" charset="-122"/>
            </a:endParaRPr>
          </a:p>
        </p:txBody>
      </p:sp>
      <p:sp>
        <p:nvSpPr>
          <p:cNvPr id="6" name="object 6"/>
          <p:cNvSpPr txBox="1"/>
          <p:nvPr/>
        </p:nvSpPr>
        <p:spPr>
          <a:xfrm>
            <a:off x="5058155" y="2455060"/>
            <a:ext cx="357378" cy="227025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 marR="0">
              <a:lnSpc>
                <a:spcPts val="2795"/>
              </a:lnSpc>
              <a:spcBef>
                <a:spcPct val="0"/>
              </a:spcBef>
              <a:spcAft>
                <a:spcPct val="0"/>
              </a:spcAft>
            </a:pPr>
            <a:r>
              <a:rPr sz="2800">
                <a:solidFill>
                  <a:srgbClr val="FFFFFF"/>
                </a:solidFill>
                <a:latin typeface="楷体" panose="02010609060101010101" charset="-122"/>
                <a:cs typeface="楷体" panose="02010609060101010101" charset="-122"/>
              </a:rPr>
              <a:t>2</a:t>
            </a:r>
          </a:p>
          <a:p>
            <a:pPr marL="27305" marR="0">
              <a:lnSpc>
                <a:spcPts val="2795"/>
              </a:lnSpc>
              <a:spcBef>
                <a:spcPts val="4725"/>
              </a:spcBef>
              <a:spcAft>
                <a:spcPct val="0"/>
              </a:spcAft>
            </a:pPr>
            <a:r>
              <a:rPr sz="2800">
                <a:solidFill>
                  <a:srgbClr val="FFFFFF"/>
                </a:solidFill>
                <a:latin typeface="楷体" panose="02010609060101010101" charset="-122"/>
                <a:cs typeface="楷体" panose="02010609060101010101" charset="-122"/>
              </a:rPr>
              <a:t>3</a:t>
            </a:r>
          </a:p>
          <a:p>
            <a:pPr marL="0" marR="0">
              <a:lnSpc>
                <a:spcPts val="2795"/>
              </a:lnSpc>
              <a:spcBef>
                <a:spcPts val="4460"/>
              </a:spcBef>
              <a:spcAft>
                <a:spcPct val="0"/>
              </a:spcAft>
            </a:pPr>
            <a:r>
              <a:rPr sz="2800">
                <a:solidFill>
                  <a:srgbClr val="FFFFFF"/>
                </a:solidFill>
                <a:latin typeface="楷体" panose="02010609060101010101" charset="-122"/>
                <a:cs typeface="楷体" panose="02010609060101010101" charset="-122"/>
              </a:rPr>
              <a:t>4</a:t>
            </a:r>
          </a:p>
        </p:txBody>
      </p:sp>
      <p:sp>
        <p:nvSpPr>
          <p:cNvPr id="7" name="object 7"/>
          <p:cNvSpPr txBox="1"/>
          <p:nvPr/>
        </p:nvSpPr>
        <p:spPr>
          <a:xfrm>
            <a:off x="1518792" y="3132097"/>
            <a:ext cx="1728215" cy="393192"/>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2795"/>
              </a:lnSpc>
              <a:spcBef>
                <a:spcPct val="0"/>
              </a:spcBef>
              <a:spcAft>
                <a:spcPct val="0"/>
              </a:spcAft>
            </a:pPr>
            <a:r>
              <a:rPr sz="2800" spc="403">
                <a:solidFill>
                  <a:srgbClr val="FFFFFF"/>
                </a:solidFill>
                <a:latin typeface="宋体" panose="02010600030101010101" pitchFamily="2" charset="-122"/>
                <a:cs typeface="宋体" panose="02010600030101010101" pitchFamily="2" charset="-122"/>
              </a:rPr>
              <a:t>说课内容</a:t>
            </a:r>
          </a:p>
        </p:txBody>
      </p:sp>
      <p:sp>
        <p:nvSpPr>
          <p:cNvPr id="8" name="object 8"/>
          <p:cNvSpPr txBox="1"/>
          <p:nvPr/>
        </p:nvSpPr>
        <p:spPr>
          <a:xfrm>
            <a:off x="5973445" y="5288373"/>
            <a:ext cx="1572767" cy="506758"/>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3690"/>
              </a:lnSpc>
              <a:spcBef>
                <a:spcPct val="0"/>
              </a:spcBef>
              <a:spcAft>
                <a:spcPct val="0"/>
              </a:spcAft>
            </a:pPr>
            <a:r>
              <a:rPr sz="2800" b="1">
                <a:solidFill>
                  <a:srgbClr val="4F8EFA"/>
                </a:solidFill>
                <a:latin typeface="微软雅黑" panose="020B0503020204020204" pitchFamily="34" charset="-122"/>
                <a:cs typeface="微软雅黑" panose="020B0503020204020204" pitchFamily="34" charset="-122"/>
              </a:rPr>
              <a:t>教学过程</a:t>
            </a:r>
          </a:p>
        </p:txBody>
      </p:sp>
      <p:sp>
        <p:nvSpPr>
          <p:cNvPr id="9" name="object 9"/>
          <p:cNvSpPr txBox="1"/>
          <p:nvPr/>
        </p:nvSpPr>
        <p:spPr>
          <a:xfrm>
            <a:off x="5063616" y="5367780"/>
            <a:ext cx="329945" cy="39319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2795"/>
              </a:lnSpc>
              <a:spcBef>
                <a:spcPct val="0"/>
              </a:spcBef>
              <a:spcAft>
                <a:spcPct val="0"/>
              </a:spcAft>
            </a:pPr>
            <a:r>
              <a:rPr sz="2800">
                <a:solidFill>
                  <a:srgbClr val="FFFFFF"/>
                </a:solidFill>
                <a:latin typeface="楷体" panose="02010609060101010101" charset="-122"/>
                <a:cs typeface="楷体" panose="02010609060101010101" charset="-122"/>
              </a:rPr>
              <a:t>5</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
          <p:cNvSpPr/>
          <p:nvPr/>
        </p:nvSpPr>
        <p:spPr>
          <a:xfrm>
            <a:off x="0" y="0"/>
            <a:ext cx="12192000" cy="6858000"/>
          </a:xfrm>
          <a:prstGeom prst="rect">
            <a:avLst/>
          </a:prstGeom>
          <a:blipFill>
            <a:blip r:embed="rId3" cstate="print"/>
            <a:stretch>
              <a:fillRect/>
            </a:stretch>
          </a:bli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 name="TextBox 9"/>
          <p:cNvSpPr txBox="1"/>
          <p:nvPr/>
        </p:nvSpPr>
        <p:spPr>
          <a:xfrm>
            <a:off x="1343472" y="3573016"/>
            <a:ext cx="9289032" cy="1753235"/>
          </a:xfrm>
          <a:prstGeom prst="rect">
            <a:avLst/>
          </a:prstGeom>
          <a:noFill/>
        </p:spPr>
        <p:txBody>
          <a:bodyPr wrap="square" rtlCol="0">
            <a:spAutoFit/>
          </a:bodyPr>
          <a:lstStyle/>
          <a:p>
            <a:pPr fontAlgn="auto">
              <a:lnSpc>
                <a:spcPct val="150000"/>
              </a:lnSpc>
            </a:pPr>
            <a:r>
              <a:rPr lang="zh-CN" altLang="en-US" sz="2400" dirty="0">
                <a:latin typeface="微软雅黑" panose="020B0503020204020204" pitchFamily="34" charset="-122"/>
                <a:ea typeface="微软雅黑" panose="020B0503020204020204" pitchFamily="34" charset="-122"/>
              </a:rPr>
              <a:t>根据本讲重点内容，搜集相关时事，进行“时事评析”。</a:t>
            </a:r>
          </a:p>
          <a:p>
            <a:pPr fontAlgn="auto">
              <a:lnSpc>
                <a:spcPct val="150000"/>
              </a:lnSpc>
            </a:pPr>
            <a:r>
              <a:rPr lang="zh-CN" altLang="en-US" sz="2400" dirty="0">
                <a:latin typeface="微软雅黑" panose="020B0503020204020204" pitchFamily="34" charset="-122"/>
                <a:ea typeface="微软雅黑" panose="020B0503020204020204" pitchFamily="34" charset="-122"/>
                <a:sym typeface="Wingdings" panose="05000000000000000000" pitchFamily="2" charset="2"/>
              </a:rPr>
              <a:t>（</a:t>
            </a:r>
            <a:r>
              <a:rPr lang="en-US" altLang="zh-CN" sz="2400" dirty="0">
                <a:latin typeface="微软雅黑" panose="020B0503020204020204" pitchFamily="34" charset="-122"/>
                <a:ea typeface="微软雅黑" panose="020B0503020204020204" pitchFamily="34" charset="-122"/>
                <a:sym typeface="Wingdings" panose="05000000000000000000" pitchFamily="2" charset="2"/>
              </a:rPr>
              <a:t>1</a:t>
            </a:r>
            <a:r>
              <a:rPr lang="zh-CN" altLang="en-US" sz="2400" dirty="0">
                <a:latin typeface="微软雅黑" panose="020B0503020204020204" pitchFamily="34" charset="-122"/>
                <a:ea typeface="微软雅黑" panose="020B0503020204020204" pitchFamily="34" charset="-122"/>
                <a:sym typeface="Wingdings" panose="05000000000000000000" pitchFamily="2" charset="2"/>
              </a:rPr>
              <a:t>）搜集并介绍相关时事热点内容；</a:t>
            </a:r>
            <a:endParaRPr lang="en-US" altLang="zh-CN" sz="2400" dirty="0">
              <a:latin typeface="微软雅黑" panose="020B0503020204020204" pitchFamily="34" charset="-122"/>
              <a:ea typeface="微软雅黑" panose="020B0503020204020204" pitchFamily="34" charset="-122"/>
              <a:sym typeface="Wingdings" panose="05000000000000000000" pitchFamily="2" charset="2"/>
            </a:endParaRPr>
          </a:p>
          <a:p>
            <a:pPr fontAlgn="auto">
              <a:lnSpc>
                <a:spcPct val="150000"/>
              </a:lnSpc>
            </a:pPr>
            <a:r>
              <a:rPr lang="zh-CN" altLang="en-US" sz="2400" dirty="0">
                <a:latin typeface="微软雅黑" panose="020B0503020204020204" pitchFamily="34" charset="-122"/>
                <a:ea typeface="微软雅黑" panose="020B0503020204020204" pitchFamily="34" charset="-122"/>
                <a:sym typeface="Wingdings" panose="05000000000000000000" pitchFamily="2" charset="2"/>
              </a:rPr>
              <a:t>（</a:t>
            </a:r>
            <a:r>
              <a:rPr lang="en-US" altLang="zh-CN" sz="2400" dirty="0">
                <a:latin typeface="微软雅黑" panose="020B0503020204020204" pitchFamily="34" charset="-122"/>
                <a:ea typeface="微软雅黑" panose="020B0503020204020204" pitchFamily="34" charset="-122"/>
                <a:sym typeface="Wingdings" panose="05000000000000000000" pitchFamily="2" charset="2"/>
              </a:rPr>
              <a:t>2</a:t>
            </a:r>
            <a:r>
              <a:rPr lang="zh-CN" altLang="en-US" sz="2400" dirty="0">
                <a:latin typeface="微软雅黑" panose="020B0503020204020204" pitchFamily="34" charset="-122"/>
                <a:ea typeface="微软雅黑" panose="020B0503020204020204" pitchFamily="34" charset="-122"/>
                <a:sym typeface="Wingdings" panose="05000000000000000000" pitchFamily="2" charset="2"/>
              </a:rPr>
              <a:t>）运用本讲内容和已有知识，对时事进行评析。</a:t>
            </a:r>
            <a:endParaRPr lang="zh-CN" altLang="en-US" sz="2400" dirty="0">
              <a:latin typeface="微软雅黑" panose="020B0503020204020204" pitchFamily="34" charset="-122"/>
              <a:ea typeface="微软雅黑" panose="020B0503020204020204" pitchFamily="34" charset="-122"/>
            </a:endParaRPr>
          </a:p>
        </p:txBody>
      </p:sp>
      <p:sp>
        <p:nvSpPr>
          <p:cNvPr id="5" name="MH_SubTitle_2"/>
          <p:cNvSpPr/>
          <p:nvPr/>
        </p:nvSpPr>
        <p:spPr>
          <a:xfrm rot="21600000">
            <a:off x="335360" y="44624"/>
            <a:ext cx="1872208" cy="531440"/>
          </a:xfrm>
          <a:custGeom>
            <a:avLst/>
            <a:gdLst>
              <a:gd name="connsiteX0" fmla="*/ 1588141 w 2018486"/>
              <a:gd name="connsiteY0" fmla="*/ 0 h 791835"/>
              <a:gd name="connsiteX1" fmla="*/ 1571877 w 2018486"/>
              <a:gd name="connsiteY1" fmla="*/ 25609 h 791835"/>
              <a:gd name="connsiteX2" fmla="*/ 399963 w 2018486"/>
              <a:gd name="connsiteY2" fmla="*/ 28650 h 791835"/>
              <a:gd name="connsiteX3" fmla="*/ 31615 w 2018486"/>
              <a:gd name="connsiteY3" fmla="*/ 398407 h 791835"/>
              <a:gd name="connsiteX4" fmla="*/ 401876 w 2018486"/>
              <a:gd name="connsiteY4" fmla="*/ 766249 h 791835"/>
              <a:gd name="connsiteX5" fmla="*/ 2018486 w 2018486"/>
              <a:gd name="connsiteY5" fmla="*/ 762051 h 791835"/>
              <a:gd name="connsiteX6" fmla="*/ 2017111 w 2018486"/>
              <a:gd name="connsiteY6" fmla="*/ 787629 h 791835"/>
              <a:gd name="connsiteX7" fmla="*/ 395935 w 2018486"/>
              <a:gd name="connsiteY7" fmla="*/ 791834 h 791835"/>
              <a:gd name="connsiteX8" fmla="*/ 2 w 2018486"/>
              <a:gd name="connsiteY8" fmla="*/ 398485 h 791835"/>
              <a:gd name="connsiteX9" fmla="*/ 393892 w 2018486"/>
              <a:gd name="connsiteY9" fmla="*/ 3093 h 79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8486" h="791835">
                <a:moveTo>
                  <a:pt x="1588141" y="0"/>
                </a:moveTo>
                <a:lnTo>
                  <a:pt x="1571877" y="25609"/>
                </a:lnTo>
                <a:lnTo>
                  <a:pt x="399963" y="28650"/>
                </a:lnTo>
                <a:cubicBezTo>
                  <a:pt x="196003" y="29178"/>
                  <a:pt x="31089" y="194721"/>
                  <a:pt x="31615" y="398407"/>
                </a:cubicBezTo>
                <a:cubicBezTo>
                  <a:pt x="32144" y="602086"/>
                  <a:pt x="197915" y="766778"/>
                  <a:pt x="401876" y="766249"/>
                </a:cubicBezTo>
                <a:lnTo>
                  <a:pt x="2018486" y="762051"/>
                </a:lnTo>
                <a:lnTo>
                  <a:pt x="2017111" y="787629"/>
                </a:lnTo>
                <a:lnTo>
                  <a:pt x="395935" y="791834"/>
                </a:lnTo>
                <a:cubicBezTo>
                  <a:pt x="177835" y="792399"/>
                  <a:pt x="566" y="616292"/>
                  <a:pt x="2" y="398485"/>
                </a:cubicBezTo>
                <a:cubicBezTo>
                  <a:pt x="-563" y="180681"/>
                  <a:pt x="175787" y="3659"/>
                  <a:pt x="393892" y="3093"/>
                </a:cubicBezTo>
                <a:close/>
              </a:path>
            </a:pathLst>
          </a:custGeom>
          <a:solidFill>
            <a:srgbClr val="85BD27"/>
          </a:solidFill>
          <a:ln w="25400" cap="flat" cmpd="sng" algn="ctr">
            <a:solidFill>
              <a:srgbClr val="A5CD47"/>
            </a:solidFill>
            <a:prstDash val="solid"/>
          </a:ln>
          <a:effectLst/>
        </p:spPr>
        <p:txBody>
          <a:bodyPr wrap="square"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6" name="TextBox 9"/>
          <p:cNvSpPr txBox="1"/>
          <p:nvPr/>
        </p:nvSpPr>
        <p:spPr>
          <a:xfrm>
            <a:off x="479376" y="41303"/>
            <a:ext cx="2592288"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布置作业：</a:t>
            </a:r>
          </a:p>
        </p:txBody>
      </p:sp>
      <p:pic>
        <p:nvPicPr>
          <p:cNvPr id="4" name="图片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135560" y="1256977"/>
            <a:ext cx="3392085" cy="1908048"/>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816080" y="1256977"/>
            <a:ext cx="3159248" cy="1908048"/>
          </a:xfrm>
          <a:prstGeom prst="rect">
            <a:avLst/>
          </a:prstGeom>
        </p:spPr>
      </p:pic>
      <p:sp>
        <p:nvSpPr>
          <p:cNvPr id="11" name="圆角矩形 24"/>
          <p:cNvSpPr/>
          <p:nvPr/>
        </p:nvSpPr>
        <p:spPr>
          <a:xfrm>
            <a:off x="1055440" y="3429000"/>
            <a:ext cx="10081120" cy="1908049"/>
          </a:xfrm>
          <a:prstGeom prst="roundRect">
            <a:avLst/>
          </a:prstGeom>
          <a:no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0"/>
          <p:cNvSpPr txBox="1"/>
          <p:nvPr/>
        </p:nvSpPr>
        <p:spPr>
          <a:xfrm>
            <a:off x="1127448" y="5859832"/>
            <a:ext cx="9937104" cy="460375"/>
          </a:xfrm>
          <a:prstGeom prst="rect">
            <a:avLst/>
          </a:prstGeom>
          <a:solidFill>
            <a:schemeClr val="tx2">
              <a:lumMod val="20000"/>
              <a:lumOff val="80000"/>
            </a:schemeClr>
          </a:solidFill>
          <a:ln w="3175">
            <a:solidFill>
              <a:schemeClr val="tx1"/>
            </a:solidFill>
          </a:ln>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设计意图：通过布置作业，达到学以致用，坚定“四个自信” 。</a:t>
            </a:r>
          </a:p>
        </p:txBody>
      </p:sp>
      <p:sp>
        <p:nvSpPr>
          <p:cNvPr id="13" name="Freeform 10"/>
          <p:cNvSpPr/>
          <p:nvPr/>
        </p:nvSpPr>
        <p:spPr bwMode="auto">
          <a:xfrm>
            <a:off x="839416" y="5665476"/>
            <a:ext cx="10585176" cy="864096"/>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7030A0"/>
            </a:solidFill>
            <a:round/>
          </a:ln>
        </p:spPr>
        <p:txBody>
          <a:bodyPr lIns="38558" tIns="19279" rIns="38558" bIns="19279"/>
          <a:lstStyle/>
          <a:p>
            <a:endParaRPr lang="zh-CN" altLang="en-US" sz="79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1"/>
          <p:cNvSpPr/>
          <p:nvPr/>
        </p:nvSpPr>
        <p:spPr>
          <a:xfrm>
            <a:off x="0" y="0"/>
            <a:ext cx="12192000" cy="6858000"/>
          </a:xfrm>
          <a:prstGeom prst="rect">
            <a:avLst/>
          </a:prstGeom>
          <a:blipFill>
            <a:blip r:embed="rId3" cstate="print"/>
            <a:stretch>
              <a:fillRect/>
            </a:stretch>
          </a:bli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object 3"/>
          <p:cNvSpPr txBox="1"/>
          <p:nvPr/>
        </p:nvSpPr>
        <p:spPr>
          <a:xfrm>
            <a:off x="5352288" y="2465347"/>
            <a:ext cx="2591104" cy="1647229"/>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12670"/>
              </a:lnSpc>
              <a:spcBef>
                <a:spcPct val="0"/>
              </a:spcBef>
              <a:spcAft>
                <a:spcPct val="0"/>
              </a:spcAft>
            </a:pPr>
            <a:r>
              <a:rPr sz="9600" b="1">
                <a:solidFill>
                  <a:srgbClr val="1D6295"/>
                </a:solidFill>
                <a:latin typeface="微软雅黑" panose="020B0503020204020204" pitchFamily="34" charset="-122"/>
                <a:cs typeface="微软雅黑" panose="020B0503020204020204" pitchFamily="34" charset="-122"/>
              </a:rPr>
              <a:t>谢谢</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
          <p:cNvSpPr/>
          <p:nvPr/>
        </p:nvSpPr>
        <p:spPr>
          <a:xfrm>
            <a:off x="0" y="0"/>
            <a:ext cx="12192000" cy="6858000"/>
          </a:xfrm>
          <a:prstGeom prst="rect">
            <a:avLst/>
          </a:prstGeom>
          <a:blipFill>
            <a:blip r:embed="rId3" cstate="print"/>
            <a:stretch>
              <a:fillRect/>
            </a:stretch>
          </a:bli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object 3"/>
          <p:cNvSpPr txBox="1"/>
          <p:nvPr/>
        </p:nvSpPr>
        <p:spPr>
          <a:xfrm>
            <a:off x="263550" y="-27963"/>
            <a:ext cx="3034029" cy="641523"/>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4750"/>
              </a:lnSpc>
              <a:spcBef>
                <a:spcPct val="0"/>
              </a:spcBef>
              <a:spcAft>
                <a:spcPct val="0"/>
              </a:spcAft>
            </a:pPr>
            <a:r>
              <a:rPr sz="3600" b="1" spc="218" dirty="0" err="1">
                <a:solidFill>
                  <a:srgbClr val="3586FB"/>
                </a:solidFill>
                <a:latin typeface="微软雅黑" panose="020B0503020204020204" pitchFamily="34" charset="-122"/>
                <a:cs typeface="微软雅黑" panose="020B0503020204020204" pitchFamily="34" charset="-122"/>
              </a:rPr>
              <a:t>一、教材分析</a:t>
            </a:r>
            <a:endParaRPr sz="3600" b="1" spc="218" dirty="0">
              <a:solidFill>
                <a:srgbClr val="3586FB"/>
              </a:solidFill>
              <a:latin typeface="微软雅黑" panose="020B0503020204020204" pitchFamily="34" charset="-122"/>
              <a:cs typeface="微软雅黑" panose="020B0503020204020204" pitchFamily="34" charset="-122"/>
            </a:endParaRPr>
          </a:p>
        </p:txBody>
      </p:sp>
      <p:sp>
        <p:nvSpPr>
          <p:cNvPr id="10" name="object 5"/>
          <p:cNvSpPr txBox="1"/>
          <p:nvPr/>
        </p:nvSpPr>
        <p:spPr>
          <a:xfrm>
            <a:off x="623697" y="2060464"/>
            <a:ext cx="7526470" cy="1496692"/>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3165"/>
              </a:lnSpc>
              <a:spcBef>
                <a:spcPct val="0"/>
              </a:spcBef>
              <a:spcAft>
                <a:spcPct val="0"/>
              </a:spcAft>
            </a:pPr>
            <a:r>
              <a:rPr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建设一支听党指挥、能打胜仗、作风优良的人民军队</a:t>
            </a:r>
            <a:endParaRPr sz="2400" dirty="0">
              <a:latin typeface="微软雅黑" panose="020B0503020204020204" pitchFamily="34" charset="-122"/>
              <a:ea typeface="微软雅黑" panose="020B0503020204020204" pitchFamily="34" charset="-122"/>
              <a:cs typeface="微软雅黑" panose="020B0503020204020204" pitchFamily="34" charset="-122"/>
            </a:endParaRPr>
          </a:p>
          <a:p>
            <a:pPr marL="0" marR="0">
              <a:lnSpc>
                <a:spcPts val="3165"/>
              </a:lnSpc>
              <a:spcBef>
                <a:spcPts val="1100"/>
              </a:spcBef>
              <a:spcAft>
                <a:spcPct val="0"/>
              </a:spcAft>
            </a:pPr>
            <a:r>
              <a:rPr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坚持党对人民军队的绝对领导</a:t>
            </a:r>
            <a:endParaRPr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a:lnSpc>
                <a:spcPts val="3170"/>
              </a:lnSpc>
              <a:spcBef>
                <a:spcPts val="1150"/>
              </a:spcBef>
              <a:spcAft>
                <a:spcPct val="0"/>
              </a:spcAft>
            </a:pPr>
            <a:r>
              <a:rPr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全面推进国防和军队现代化</a:t>
            </a:r>
            <a:endParaRPr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object 4"/>
          <p:cNvSpPr txBox="1"/>
          <p:nvPr/>
        </p:nvSpPr>
        <p:spPr>
          <a:xfrm>
            <a:off x="652272" y="1268672"/>
            <a:ext cx="4723648" cy="381002"/>
          </a:xfrm>
          <a:prstGeom prst="rect">
            <a:avLst/>
          </a:prstGeom>
          <a:solidFill>
            <a:schemeClr val="tx2">
              <a:lumMod val="60000"/>
              <a:lumOff val="40000"/>
            </a:schemeClr>
          </a:solidFill>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3165"/>
              </a:lnSpc>
              <a:spcBef>
                <a:spcPct val="0"/>
              </a:spcBef>
              <a:spcAft>
                <a:spcPct val="0"/>
              </a:spcAft>
            </a:pPr>
            <a:r>
              <a:rPr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二</a:t>
            </a:r>
            <a:r>
              <a:rPr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新时代国防和军队现代化建设</a:t>
            </a:r>
            <a:endParaRPr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object 4"/>
          <p:cNvSpPr txBox="1"/>
          <p:nvPr/>
        </p:nvSpPr>
        <p:spPr>
          <a:xfrm>
            <a:off x="619806" y="4144536"/>
            <a:ext cx="5332178" cy="381002"/>
          </a:xfrm>
          <a:prstGeom prst="rect">
            <a:avLst/>
          </a:prstGeom>
          <a:solidFill>
            <a:schemeClr val="tx2">
              <a:lumMod val="60000"/>
              <a:lumOff val="40000"/>
            </a:schemeClr>
          </a:solidFill>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3165"/>
              </a:lnSpc>
              <a:spcBef>
                <a:spcPct val="0"/>
              </a:spcBef>
              <a:spcAft>
                <a:spcPct val="0"/>
              </a:spcAft>
            </a:pPr>
            <a:r>
              <a:rPr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三</a:t>
            </a:r>
            <a:r>
              <a:rPr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坚持“一国两制”，推进祖国统一</a:t>
            </a:r>
            <a:endParaRPr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object 5"/>
          <p:cNvSpPr txBox="1"/>
          <p:nvPr/>
        </p:nvSpPr>
        <p:spPr>
          <a:xfrm>
            <a:off x="619807" y="4814890"/>
            <a:ext cx="7526470" cy="1506855"/>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3165"/>
              </a:lnSpc>
              <a:spcBef>
                <a:spcPct val="0"/>
              </a:spcBef>
              <a:spcAft>
                <a:spcPct val="0"/>
              </a:spcAft>
            </a:pPr>
            <a:r>
              <a:rPr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“一国两制”是中国特色社会主义的一个伟大创举</a:t>
            </a:r>
            <a:endParaRPr sz="2400" dirty="0">
              <a:latin typeface="微软雅黑" panose="020B0503020204020204" pitchFamily="34" charset="-122"/>
              <a:ea typeface="微软雅黑" panose="020B0503020204020204" pitchFamily="34" charset="-122"/>
              <a:cs typeface="微软雅黑" panose="020B0503020204020204" pitchFamily="34" charset="-122"/>
            </a:endParaRPr>
          </a:p>
          <a:p>
            <a:pPr marL="0" marR="0">
              <a:lnSpc>
                <a:spcPts val="3165"/>
              </a:lnSpc>
              <a:spcBef>
                <a:spcPts val="1100"/>
              </a:spcBef>
              <a:spcAft>
                <a:spcPct val="0"/>
              </a:spcAft>
            </a:pPr>
            <a:r>
              <a:rPr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正确理解和处理“一国”与“两制”的关系</a:t>
            </a:r>
            <a:endParaRPr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a:lnSpc>
                <a:spcPts val="3170"/>
              </a:lnSpc>
              <a:spcBef>
                <a:spcPts val="1150"/>
              </a:spcBef>
              <a:spcAft>
                <a:spcPct val="0"/>
              </a:spcAft>
            </a:pPr>
            <a:r>
              <a:rPr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推进两岸关系和平发展和祖国统一进程</a:t>
            </a:r>
            <a:endParaRPr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
          <p:cNvSpPr/>
          <p:nvPr/>
        </p:nvSpPr>
        <p:spPr>
          <a:xfrm>
            <a:off x="0" y="0"/>
            <a:ext cx="12192000" cy="6858000"/>
          </a:xfrm>
          <a:prstGeom prst="rect">
            <a:avLst/>
          </a:prstGeom>
          <a:blipFill>
            <a:blip r:embed="rId3" cstate="print"/>
            <a:stretch>
              <a:fillRect/>
            </a:stretch>
          </a:bli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object 3"/>
          <p:cNvSpPr txBox="1"/>
          <p:nvPr/>
        </p:nvSpPr>
        <p:spPr>
          <a:xfrm>
            <a:off x="25" y="-27963"/>
            <a:ext cx="3034029" cy="641523"/>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4750"/>
              </a:lnSpc>
              <a:spcBef>
                <a:spcPct val="0"/>
              </a:spcBef>
              <a:spcAft>
                <a:spcPct val="0"/>
              </a:spcAft>
            </a:pPr>
            <a:r>
              <a:rPr sz="3600" b="1" spc="218" dirty="0" err="1">
                <a:solidFill>
                  <a:srgbClr val="3586FB"/>
                </a:solidFill>
                <a:latin typeface="微软雅黑" panose="020B0503020204020204" pitchFamily="34" charset="-122"/>
                <a:cs typeface="微软雅黑" panose="020B0503020204020204" pitchFamily="34" charset="-122"/>
              </a:rPr>
              <a:t>一、教材分析</a:t>
            </a:r>
            <a:endParaRPr sz="3600" b="1" spc="218" dirty="0">
              <a:solidFill>
                <a:srgbClr val="3586FB"/>
              </a:solidFill>
              <a:latin typeface="微软雅黑" panose="020B0503020204020204" pitchFamily="34" charset="-122"/>
              <a:cs typeface="微软雅黑" panose="020B0503020204020204" pitchFamily="34" charset="-122"/>
            </a:endParaRPr>
          </a:p>
        </p:txBody>
      </p:sp>
      <p:sp>
        <p:nvSpPr>
          <p:cNvPr id="5" name="object 5"/>
          <p:cNvSpPr txBox="1"/>
          <p:nvPr/>
        </p:nvSpPr>
        <p:spPr>
          <a:xfrm>
            <a:off x="567283" y="1380092"/>
            <a:ext cx="10891749" cy="2585323"/>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       </a:t>
            </a:r>
            <a:r>
              <a:rPr lang="zh-CN" altLang="zh-CN" sz="24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坚持党对人民军队的绝对领导。建设一支听党指挥、能打胜仗、作风优良的人民军队，是实现“两个一百年”奋斗目标、实现中华民族伟大复兴的战略支撑。必须全面贯彻党领导人民军队的一系列根本原则和制度，确立新时代党的强军思想在国防和军队建设中的指导地位，坚持政治建军、改革强军、科技兴军、依法治军，更加注重聚焦实战，更加注重创新驱动，更加注重体系建设，更加注重集约高效，更加注重军民融合，实现党在新时代的强军目标。</a:t>
            </a:r>
            <a:endParaRPr lang="zh-CN" altLang="zh-CN" sz="2400" dirty="0">
              <a:effectLst/>
              <a:latin typeface="微软雅黑" panose="020B0503020204020204" pitchFamily="34" charset="-122"/>
              <a:ea typeface="微软雅黑" panose="020B0503020204020204" pitchFamily="34" charset="-122"/>
              <a:cs typeface="宋体" panose="02010600030101010101" pitchFamily="2" charset="-122"/>
            </a:endParaRPr>
          </a:p>
          <a:p>
            <a:endParaRPr lang="zh-CN" altLang="zh-CN" sz="2400" dirty="0">
              <a:latin typeface="微软雅黑" panose="020B0503020204020204" pitchFamily="34" charset="-122"/>
              <a:ea typeface="微软雅黑" panose="020B0503020204020204" pitchFamily="34" charset="-122"/>
            </a:endParaRPr>
          </a:p>
        </p:txBody>
      </p:sp>
      <p:sp>
        <p:nvSpPr>
          <p:cNvPr id="6" name="object 6"/>
          <p:cNvSpPr txBox="1"/>
          <p:nvPr/>
        </p:nvSpPr>
        <p:spPr>
          <a:xfrm>
            <a:off x="2569023" y="3657638"/>
            <a:ext cx="8716874" cy="307340"/>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——2017</a:t>
            </a:r>
            <a:r>
              <a:rPr lang="zh-CN" altLang="en-US"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18</a:t>
            </a:r>
            <a:r>
              <a:rPr lang="zh-CN" altLang="en-US"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日，</a:t>
            </a:r>
            <a:r>
              <a:rPr lang="zh-CN" altLang="en-US"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mn-ea"/>
              </a:rPr>
              <a:t>习近平</a:t>
            </a:r>
            <a:r>
              <a:rPr lang="zh-CN" altLang="en-US"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在中国共产党第十九次全国代表大会上的报告</a:t>
            </a:r>
            <a:endParaRPr lang="zh-CN" altLang="zh-CN" sz="2000" dirty="0">
              <a:latin typeface="微软雅黑" panose="020B0503020204020204" pitchFamily="34" charset="-122"/>
              <a:ea typeface="微软雅黑" panose="020B0503020204020204" pitchFamily="34" charset="-122"/>
            </a:endParaRPr>
          </a:p>
        </p:txBody>
      </p:sp>
      <p:sp>
        <p:nvSpPr>
          <p:cNvPr id="7" name="object 7"/>
          <p:cNvSpPr txBox="1"/>
          <p:nvPr/>
        </p:nvSpPr>
        <p:spPr>
          <a:xfrm>
            <a:off x="537268" y="4382487"/>
            <a:ext cx="11199824" cy="221599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       </a:t>
            </a:r>
            <a:r>
              <a:rPr lang="zh-CN" altLang="zh-CN" sz="24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强国必须强军，军强才能国安。坚持和发展中国特色社会主义，实现中华民族伟大复兴，必须统筹发展和安全、富国和强军，确保国防和军队现代化进程同国家现代化进程相适应，军事能力同国家战略需求相适应。当前和今后一个时期是国防和军队现代化建设的关键时期，要统一思想、坚定信心、鼓足干劲、抓紧工作，奋力推进国防和军队现代化建设。</a:t>
            </a:r>
            <a:endParaRPr lang="zh-CN" altLang="zh-CN" sz="2400" dirty="0">
              <a:effectLst/>
              <a:latin typeface="微软雅黑" panose="020B0503020204020204" pitchFamily="34" charset="-122"/>
              <a:ea typeface="微软雅黑" panose="020B0503020204020204" pitchFamily="34" charset="-122"/>
              <a:cs typeface="宋体" panose="02010600030101010101" pitchFamily="2" charset="-122"/>
            </a:endParaRPr>
          </a:p>
          <a:p>
            <a:endParaRPr lang="zh-CN" altLang="zh-CN" sz="2400" dirty="0">
              <a:latin typeface="微软雅黑" panose="020B0503020204020204" pitchFamily="34" charset="-122"/>
              <a:ea typeface="微软雅黑" panose="020B0503020204020204" pitchFamily="34" charset="-122"/>
            </a:endParaRPr>
          </a:p>
        </p:txBody>
      </p:sp>
      <p:sp>
        <p:nvSpPr>
          <p:cNvPr id="8" name="object 8"/>
          <p:cNvSpPr txBox="1"/>
          <p:nvPr/>
        </p:nvSpPr>
        <p:spPr>
          <a:xfrm>
            <a:off x="2569023" y="6272341"/>
            <a:ext cx="8741951" cy="333425"/>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2645"/>
              </a:lnSpc>
              <a:spcBef>
                <a:spcPct val="0"/>
              </a:spcBef>
              <a:spcAft>
                <a:spcPct val="0"/>
              </a:spcAft>
            </a:pPr>
            <a:r>
              <a:rPr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——20</a:t>
            </a:r>
            <a:r>
              <a:rPr lang="en-US"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20</a:t>
            </a:r>
            <a:r>
              <a:rPr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年</a:t>
            </a:r>
            <a:r>
              <a:rPr lang="en-US"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7</a:t>
            </a:r>
            <a:r>
              <a:rPr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月</a:t>
            </a:r>
            <a:r>
              <a:rPr lang="en-US"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30</a:t>
            </a:r>
            <a:r>
              <a:rPr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日</a:t>
            </a:r>
            <a:r>
              <a:rPr lang="zh-CN"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a:t>
            </a:r>
            <a:r>
              <a:rPr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mn-ea"/>
              </a:rPr>
              <a:t>习近平</a:t>
            </a:r>
            <a:r>
              <a:rPr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在</a:t>
            </a:r>
            <a:r>
              <a:rPr lang="zh-CN" altLang="zh-CN" sz="2000" dirty="0">
                <a:solidFill>
                  <a:srgbClr val="000000"/>
                </a:solidFill>
                <a:effectLst/>
                <a:ea typeface="微软雅黑" panose="020B0503020204020204" pitchFamily="34" charset="-122"/>
                <a:cs typeface="Times New Roman" panose="02020603050405020304" pitchFamily="18" charset="0"/>
              </a:rPr>
              <a:t>中共中央政治局第二十二次集体学习</a:t>
            </a:r>
            <a:r>
              <a:rPr lang="zh-CN" altLang="en-US" sz="2000" dirty="0" smtClean="0">
                <a:solidFill>
                  <a:srgbClr val="262626"/>
                </a:solidFill>
                <a:effectLst/>
                <a:latin typeface="微软雅黑" panose="020B0503020204020204" pitchFamily="34" charset="-122"/>
                <a:ea typeface="微软雅黑" panose="020B0503020204020204" pitchFamily="34" charset="-122"/>
                <a:cs typeface="Times New Roman" panose="02020603050405020304" pitchFamily="18" charset="0"/>
              </a:rPr>
              <a:t>时</a:t>
            </a:r>
            <a:r>
              <a:rPr lang="zh-CN" altLang="en-US" sz="2000" dirty="0" smtClean="0">
                <a:solidFill>
                  <a:srgbClr val="262626"/>
                </a:solidFill>
                <a:effectLst/>
                <a:latin typeface="微软雅黑" panose="020B0503020204020204" pitchFamily="34" charset="-122"/>
                <a:ea typeface="微软雅黑" panose="020B0503020204020204" pitchFamily="34" charset="-122"/>
                <a:cs typeface="Times New Roman" panose="02020603050405020304" pitchFamily="18" charset="0"/>
              </a:rPr>
              <a:t>的</a:t>
            </a:r>
            <a:r>
              <a:rPr lang="zh-CN" altLang="en-US" sz="2000" dirty="0" smtClean="0">
                <a:solidFill>
                  <a:srgbClr val="262626"/>
                </a:solidFill>
                <a:effectLst/>
                <a:latin typeface="微软雅黑" panose="020B0503020204020204" pitchFamily="34" charset="-122"/>
                <a:ea typeface="微软雅黑" panose="020B0503020204020204" pitchFamily="34" charset="-122"/>
                <a:cs typeface="Times New Roman" panose="02020603050405020304" pitchFamily="18" charset="0"/>
              </a:rPr>
              <a:t>讲话</a:t>
            </a:r>
            <a:endParaRPr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3058795" y="692150"/>
            <a:ext cx="5845175" cy="460375"/>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关于新时代国防和军队现代化建设的论述</a:t>
            </a:r>
          </a:p>
        </p:txBody>
      </p:sp>
      <p:sp>
        <p:nvSpPr>
          <p:cNvPr id="10" name="圆角矩形 9"/>
          <p:cNvSpPr/>
          <p:nvPr/>
        </p:nvSpPr>
        <p:spPr>
          <a:xfrm>
            <a:off x="479376" y="1268760"/>
            <a:ext cx="11161240" cy="28083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479376" y="4293096"/>
            <a:ext cx="11161240" cy="24482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
          <p:cNvSpPr/>
          <p:nvPr/>
        </p:nvSpPr>
        <p:spPr>
          <a:xfrm>
            <a:off x="0" y="0"/>
            <a:ext cx="12192000" cy="6858000"/>
          </a:xfrm>
          <a:prstGeom prst="rect">
            <a:avLst/>
          </a:prstGeom>
          <a:blipFill>
            <a:blip r:embed="rId3" cstate="print"/>
            <a:stretch>
              <a:fillRect/>
            </a:stretch>
          </a:bli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object 3"/>
          <p:cNvSpPr txBox="1"/>
          <p:nvPr/>
        </p:nvSpPr>
        <p:spPr>
          <a:xfrm>
            <a:off x="263550" y="-23"/>
            <a:ext cx="3034029" cy="641523"/>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4750"/>
              </a:lnSpc>
              <a:spcBef>
                <a:spcPct val="0"/>
              </a:spcBef>
              <a:spcAft>
                <a:spcPct val="0"/>
              </a:spcAft>
            </a:pPr>
            <a:r>
              <a:rPr sz="3600" b="1" spc="218" dirty="0" err="1">
                <a:solidFill>
                  <a:srgbClr val="3586FB"/>
                </a:solidFill>
                <a:latin typeface="微软雅黑" panose="020B0503020204020204" pitchFamily="34" charset="-122"/>
                <a:cs typeface="微软雅黑" panose="020B0503020204020204" pitchFamily="34" charset="-122"/>
              </a:rPr>
              <a:t>一、教材分析</a:t>
            </a:r>
            <a:endParaRPr sz="3600" b="1" spc="218" dirty="0">
              <a:solidFill>
                <a:srgbClr val="3586FB"/>
              </a:solidFill>
              <a:latin typeface="微软雅黑" panose="020B0503020204020204" pitchFamily="34" charset="-122"/>
              <a:cs typeface="微软雅黑" panose="020B0503020204020204" pitchFamily="34" charset="-122"/>
            </a:endParaRPr>
          </a:p>
        </p:txBody>
      </p:sp>
      <p:sp>
        <p:nvSpPr>
          <p:cNvPr id="5" name="object 5"/>
          <p:cNvSpPr txBox="1"/>
          <p:nvPr/>
        </p:nvSpPr>
        <p:spPr>
          <a:xfrm>
            <a:off x="1199515" y="2060575"/>
            <a:ext cx="10066655" cy="3213735"/>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ts val="3580"/>
              </a:lnSpc>
            </a:pPr>
            <a:r>
              <a:rPr lang="en-US" altLang="zh-CN" sz="2400" dirty="0">
                <a:solidFill>
                  <a:srgbClr val="000000"/>
                </a:solidFill>
                <a:effectLst/>
                <a:ea typeface="微软雅黑" panose="020B0503020204020204" pitchFamily="34" charset="-122"/>
                <a:cs typeface="Times New Roman" panose="02020603050405020304" pitchFamily="18" charset="0"/>
              </a:rPr>
              <a:t>         </a:t>
            </a:r>
            <a:r>
              <a:rPr lang="zh-CN" altLang="zh-CN" sz="2400" dirty="0">
                <a:solidFill>
                  <a:srgbClr val="000000"/>
                </a:solidFill>
                <a:effectLst/>
                <a:ea typeface="微软雅黑" panose="020B0503020204020204" pitchFamily="34" charset="-122"/>
                <a:cs typeface="Times New Roman" panose="02020603050405020304" pitchFamily="18" charset="0"/>
              </a:rPr>
              <a:t>坚持“一国两制”和推进祖国统一。保持香港、澳门长期繁荣稳定，实现祖国完全统一，是实现中华民族伟大复兴的必然要求。必须把维护中央对香港、澳门特别行政区全面管治权和保障特别行政区高度自治权有机结合起来，确保“一国两制”方针不会变、不动摇，确保“一国两制”实践不变形、不走样。必须坚持一个中国原则，坚持“九二共识”，推动两岸关系和平发展，深化两岸经济合作和文化往来，推动两岸同胞共同反对一切分裂国家的活动，共同为实现中华民族伟大复兴而奋斗。</a:t>
            </a:r>
            <a:endParaRPr lang="zh-CN" altLang="zh-CN" sz="2400" dirty="0">
              <a:latin typeface="微软雅黑" panose="020B0503020204020204" pitchFamily="34" charset="-122"/>
              <a:ea typeface="微软雅黑" panose="020B0503020204020204" pitchFamily="34" charset="-122"/>
            </a:endParaRPr>
          </a:p>
        </p:txBody>
      </p:sp>
      <p:sp>
        <p:nvSpPr>
          <p:cNvPr id="6" name="object 6"/>
          <p:cNvSpPr txBox="1"/>
          <p:nvPr/>
        </p:nvSpPr>
        <p:spPr>
          <a:xfrm>
            <a:off x="2567608" y="5516092"/>
            <a:ext cx="8716874" cy="307340"/>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——2017</a:t>
            </a:r>
            <a:r>
              <a:rPr lang="zh-CN" altLang="en-US"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18</a:t>
            </a:r>
            <a:r>
              <a:rPr lang="zh-CN" altLang="en-US"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日，</a:t>
            </a:r>
            <a:r>
              <a:rPr lang="zh-CN" altLang="en-US"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mn-ea"/>
              </a:rPr>
              <a:t>习近平</a:t>
            </a:r>
            <a:r>
              <a:rPr lang="zh-CN" altLang="en-US"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在中国共产党第十九次全国代表大会上的报告</a:t>
            </a:r>
            <a:endParaRPr lang="zh-CN" altLang="zh-CN" sz="2000" dirty="0">
              <a:latin typeface="微软雅黑" panose="020B0503020204020204" pitchFamily="34" charset="-122"/>
              <a:ea typeface="微软雅黑" panose="020B0503020204020204" pitchFamily="34" charset="-122"/>
            </a:endParaRPr>
          </a:p>
        </p:txBody>
      </p:sp>
      <p:sp>
        <p:nvSpPr>
          <p:cNvPr id="2" name="文本框 1"/>
          <p:cNvSpPr txBox="1"/>
          <p:nvPr/>
        </p:nvSpPr>
        <p:spPr>
          <a:xfrm>
            <a:off x="3085465" y="1177290"/>
            <a:ext cx="6682105" cy="460375"/>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关于坚持“一国两制”和推进祖国统一的论述</a:t>
            </a:r>
          </a:p>
        </p:txBody>
      </p:sp>
      <p:sp>
        <p:nvSpPr>
          <p:cNvPr id="7" name="圆角矩形 6"/>
          <p:cNvSpPr/>
          <p:nvPr/>
        </p:nvSpPr>
        <p:spPr>
          <a:xfrm>
            <a:off x="911424" y="1988840"/>
            <a:ext cx="10585176" cy="39604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
          <p:cNvSpPr/>
          <p:nvPr/>
        </p:nvSpPr>
        <p:spPr>
          <a:xfrm>
            <a:off x="0" y="0"/>
            <a:ext cx="12192000" cy="6858000"/>
          </a:xfrm>
          <a:prstGeom prst="rect">
            <a:avLst/>
          </a:prstGeom>
          <a:blipFill>
            <a:blip r:embed="rId3" cstate="print"/>
            <a:stretch>
              <a:fillRect/>
            </a:stretch>
          </a:bli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object 3"/>
          <p:cNvSpPr txBox="1"/>
          <p:nvPr/>
        </p:nvSpPr>
        <p:spPr>
          <a:xfrm>
            <a:off x="263525" y="0"/>
            <a:ext cx="3027680" cy="608965"/>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4750"/>
              </a:lnSpc>
              <a:spcBef>
                <a:spcPct val="0"/>
              </a:spcBef>
              <a:spcAft>
                <a:spcPct val="0"/>
              </a:spcAft>
            </a:pPr>
            <a:r>
              <a:rPr sz="3600" b="1" spc="218" dirty="0" err="1">
                <a:solidFill>
                  <a:srgbClr val="3586FB"/>
                </a:solidFill>
                <a:latin typeface="微软雅黑" panose="020B0503020204020204" pitchFamily="34" charset="-122"/>
                <a:cs typeface="微软雅黑" panose="020B0503020204020204" pitchFamily="34" charset="-122"/>
              </a:rPr>
              <a:t>一、教材分析</a:t>
            </a:r>
            <a:endParaRPr sz="3600" b="1" spc="218" dirty="0">
              <a:solidFill>
                <a:srgbClr val="3586FB"/>
              </a:solidFill>
              <a:latin typeface="微软雅黑" panose="020B0503020204020204" pitchFamily="34" charset="-122"/>
              <a:cs typeface="微软雅黑" panose="020B0503020204020204" pitchFamily="34" charset="-122"/>
            </a:endParaRPr>
          </a:p>
        </p:txBody>
      </p:sp>
      <p:sp>
        <p:nvSpPr>
          <p:cNvPr id="7" name="object 7"/>
          <p:cNvSpPr txBox="1"/>
          <p:nvPr/>
        </p:nvSpPr>
        <p:spPr>
          <a:xfrm>
            <a:off x="551384" y="1916832"/>
            <a:ext cx="11199824" cy="3693160"/>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我们要全面准确贯彻“一国两制”、“港人治港”、“澳人治澳”、高度自治的方针，落实中央对香港、澳门特别行政区全面管治权，落实特别行政区维护国家安全的法律制度和执行机制，维护国家主权、安全、发展利益，维护特别行政区社会大局稳定，保持香港、澳门长期繁荣稳定。</a:t>
            </a:r>
          </a:p>
          <a:p>
            <a:pPr algn="just"/>
            <a:r>
              <a:rPr lang="en-US"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解决台湾问题、实现祖国完全统</a:t>
            </a:r>
            <a:r>
              <a:rPr lang="zh-CN" altLang="en-US" sz="2400" kern="100" dirty="0">
                <a:effectLst/>
                <a:latin typeface="微软雅黑" panose="020B0503020204020204" pitchFamily="34" charset="-122"/>
                <a:ea typeface="微软雅黑" panose="020B0503020204020204" pitchFamily="34" charset="-122"/>
                <a:cs typeface="Times New Roman" panose="02020603050405020304" pitchFamily="18" charset="0"/>
              </a:rPr>
              <a:t>一</a:t>
            </a:r>
            <a:r>
              <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，是中国共产党矢志不渝的历史任务，是全体中华儿女的共同愿望。要坚持一个中国原则和“九二共识”，推进祖国和平统</a:t>
            </a:r>
            <a:r>
              <a:rPr lang="zh-CN" altLang="en-US" sz="2400" kern="100" dirty="0">
                <a:effectLst/>
                <a:latin typeface="微软雅黑" panose="020B0503020204020204" pitchFamily="34" charset="-122"/>
                <a:ea typeface="微软雅黑" panose="020B0503020204020204" pitchFamily="34" charset="-122"/>
                <a:cs typeface="Times New Roman" panose="02020603050405020304" pitchFamily="18" charset="0"/>
              </a:rPr>
              <a:t>一</a:t>
            </a:r>
            <a:r>
              <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进程。包括两岸同胞在内的所有中华儿女，要和衷共济、团结向前，坚决粉碎任何“台独”图谋，共创民族复兴美好未来。任何人都不要低估中国人民捍卫国家主权和领土完整的坚强决心、坚定意志、强大能力</a:t>
            </a:r>
            <a:r>
              <a:rPr lang="en-US"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endParaRPr lang="zh-CN" altLang="zh-CN" sz="2400" dirty="0">
              <a:latin typeface="微软雅黑" panose="020B0503020204020204" pitchFamily="34" charset="-122"/>
              <a:ea typeface="微软雅黑" panose="020B0503020204020204" pitchFamily="34" charset="-122"/>
            </a:endParaRPr>
          </a:p>
        </p:txBody>
      </p:sp>
      <p:sp>
        <p:nvSpPr>
          <p:cNvPr id="8" name="object 8"/>
          <p:cNvSpPr txBox="1"/>
          <p:nvPr/>
        </p:nvSpPr>
        <p:spPr>
          <a:xfrm>
            <a:off x="2639616" y="5744598"/>
            <a:ext cx="8513385" cy="339090"/>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2645"/>
              </a:lnSpc>
              <a:spcBef>
                <a:spcPct val="0"/>
              </a:spcBef>
              <a:spcAft>
                <a:spcPct val="0"/>
              </a:spcAft>
            </a:pPr>
            <a:r>
              <a:rPr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——20</a:t>
            </a:r>
            <a:r>
              <a:rPr lang="en-US"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21</a:t>
            </a:r>
            <a:r>
              <a:rPr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年</a:t>
            </a:r>
            <a:r>
              <a:rPr lang="en-US"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7</a:t>
            </a:r>
            <a:r>
              <a:rPr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月</a:t>
            </a:r>
            <a:r>
              <a:rPr lang="en-US"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1</a:t>
            </a:r>
            <a:r>
              <a:rPr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日</a:t>
            </a:r>
            <a:r>
              <a:rPr lang="zh-CN"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，习近平</a:t>
            </a:r>
            <a:r>
              <a:rPr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在</a:t>
            </a:r>
            <a:r>
              <a:rPr lang="zh-CN" altLang="en-US" sz="2000" dirty="0">
                <a:solidFill>
                  <a:srgbClr val="000000"/>
                </a:solidFill>
                <a:effectLst/>
                <a:ea typeface="微软雅黑" panose="020B0503020204020204" pitchFamily="34" charset="-122"/>
                <a:cs typeface="Times New Roman" panose="02020603050405020304" pitchFamily="18" charset="0"/>
              </a:rPr>
              <a:t>庆祝中国共产党成立</a:t>
            </a:r>
            <a:r>
              <a:rPr lang="en-US" altLang="zh-CN" sz="2000" dirty="0">
                <a:solidFill>
                  <a:srgbClr val="000000"/>
                </a:solidFill>
                <a:effectLst/>
                <a:ea typeface="微软雅黑" panose="020B0503020204020204" pitchFamily="34" charset="-122"/>
                <a:cs typeface="Times New Roman" panose="02020603050405020304" pitchFamily="18" charset="0"/>
              </a:rPr>
              <a:t>100</a:t>
            </a:r>
            <a:r>
              <a:rPr lang="zh-CN" altLang="en-US" sz="2000" dirty="0">
                <a:solidFill>
                  <a:srgbClr val="000000"/>
                </a:solidFill>
                <a:effectLst/>
                <a:ea typeface="微软雅黑" panose="020B0503020204020204" pitchFamily="34" charset="-122"/>
                <a:cs typeface="Times New Roman" panose="02020603050405020304" pitchFamily="18" charset="0"/>
              </a:rPr>
              <a:t>周年大会</a:t>
            </a:r>
            <a:r>
              <a:rPr lang="zh-CN" altLang="en-US" sz="2000" dirty="0" smtClean="0">
                <a:solidFill>
                  <a:srgbClr val="262626"/>
                </a:solidFill>
                <a:effectLst/>
                <a:latin typeface="微软雅黑" panose="020B0503020204020204" pitchFamily="34" charset="-122"/>
                <a:ea typeface="微软雅黑" panose="020B0503020204020204" pitchFamily="34" charset="-122"/>
                <a:cs typeface="Times New Roman" panose="02020603050405020304" pitchFamily="18" charset="0"/>
              </a:rPr>
              <a:t>上的讲话</a:t>
            </a:r>
            <a:endParaRPr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2999656" y="980728"/>
            <a:ext cx="6682105" cy="460375"/>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关于坚持“一国两制”和推进祖国统一的论述</a:t>
            </a:r>
          </a:p>
        </p:txBody>
      </p:sp>
      <p:sp>
        <p:nvSpPr>
          <p:cNvPr id="10" name="圆角矩形 9"/>
          <p:cNvSpPr/>
          <p:nvPr/>
        </p:nvSpPr>
        <p:spPr>
          <a:xfrm>
            <a:off x="407368" y="1628800"/>
            <a:ext cx="11449272" cy="45365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
          <p:cNvSpPr/>
          <p:nvPr/>
        </p:nvSpPr>
        <p:spPr>
          <a:xfrm>
            <a:off x="0" y="0"/>
            <a:ext cx="12192000" cy="6858000"/>
          </a:xfrm>
          <a:prstGeom prst="rect">
            <a:avLst/>
          </a:prstGeom>
          <a:blipFill>
            <a:blip r:embed="rId3" cstate="print"/>
            <a:stretch>
              <a:fillRect/>
            </a:stretch>
          </a:bli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object 3"/>
          <p:cNvSpPr txBox="1"/>
          <p:nvPr/>
        </p:nvSpPr>
        <p:spPr>
          <a:xfrm>
            <a:off x="695299" y="-28159"/>
            <a:ext cx="3049828" cy="641925"/>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4755"/>
              </a:lnSpc>
              <a:spcBef>
                <a:spcPct val="0"/>
              </a:spcBef>
              <a:spcAft>
                <a:spcPct val="0"/>
              </a:spcAft>
            </a:pPr>
            <a:r>
              <a:rPr sz="3600" b="1" spc="242">
                <a:solidFill>
                  <a:srgbClr val="3586FB"/>
                </a:solidFill>
                <a:latin typeface="微软雅黑" panose="020B0503020204020204" pitchFamily="34" charset="-122"/>
                <a:cs typeface="微软雅黑" panose="020B0503020204020204" pitchFamily="34" charset="-122"/>
              </a:rPr>
              <a:t>二、学情分析</a:t>
            </a:r>
          </a:p>
        </p:txBody>
      </p:sp>
      <p:sp>
        <p:nvSpPr>
          <p:cNvPr id="5" name="object 5"/>
          <p:cNvSpPr txBox="1"/>
          <p:nvPr/>
        </p:nvSpPr>
        <p:spPr>
          <a:xfrm>
            <a:off x="1739264" y="1165225"/>
            <a:ext cx="9613320" cy="2462213"/>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165"/>
              </a:lnSpc>
              <a:spcBef>
                <a:spcPct val="0"/>
              </a:spcBef>
              <a:spcAft>
                <a:spcPct val="0"/>
              </a:spcAft>
            </a:pPr>
            <a:r>
              <a:rPr lang="zh-CN" altLang="en-US" sz="240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      通过</a:t>
            </a:r>
            <a:r>
              <a:rPr lang="en-US" altLang="zh-CN" sz="240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道德与法治</a:t>
            </a:r>
            <a:r>
              <a:rPr lang="en-US" altLang="zh-CN" sz="240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九年级上第七课“维护祖国统一”</a:t>
            </a:r>
            <a:r>
              <a:rPr sz="240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的学习，</a:t>
            </a:r>
            <a:r>
              <a:rPr sz="2400" spc="12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学生已初步了解</a:t>
            </a:r>
            <a:r>
              <a:rPr lang="zh-CN" altLang="en-US" sz="2400" spc="12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了“一国两制”</a:t>
            </a:r>
            <a:r>
              <a:rPr lang="zh-CN" altLang="en-US" sz="240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的内涵和产生过程，了解了</a:t>
            </a:r>
            <a:r>
              <a:rPr lang="en-US" altLang="zh-CN" sz="240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中华人民共和国宪法</a:t>
            </a:r>
            <a:r>
              <a:rPr lang="en-US" altLang="zh-CN" sz="2400" spc="12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反分裂国家法</a:t>
            </a:r>
            <a:r>
              <a:rPr lang="en-US" altLang="zh-CN" sz="2400" spc="120" dirty="0" smtClean="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中华人民共和国香港特别行政区基本法</a:t>
            </a:r>
            <a:r>
              <a:rPr lang="en-US" altLang="zh-CN" sz="240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部分规定，认识到“一国两制”实践取得的成功，“和平统一、一国两制”是解决台湾问题的基本方针</a:t>
            </a:r>
            <a:r>
              <a:rPr sz="240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对于新时代国防和军队现代化建设，认识有待提高。</a:t>
            </a:r>
            <a:endParaRPr sz="240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object 7"/>
          <p:cNvSpPr txBox="1"/>
          <p:nvPr/>
        </p:nvSpPr>
        <p:spPr>
          <a:xfrm>
            <a:off x="1847214" y="4149090"/>
            <a:ext cx="9361353" cy="1217295"/>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3165"/>
              </a:lnSpc>
              <a:spcBef>
                <a:spcPct val="0"/>
              </a:spcBef>
              <a:spcAft>
                <a:spcPct val="0"/>
              </a:spcAft>
            </a:pPr>
            <a:r>
              <a:rPr lang="zh-CN" altLang="en-US" sz="2400" spc="121" dirty="0">
                <a:solidFill>
                  <a:srgbClr val="404040"/>
                </a:solidFill>
                <a:latin typeface="微软雅黑" panose="020B0503020204020204" pitchFamily="34" charset="-122"/>
                <a:cs typeface="微软雅黑" panose="020B0503020204020204" pitchFamily="34" charset="-122"/>
              </a:rPr>
              <a:t>      </a:t>
            </a:r>
            <a:r>
              <a:rPr lang="zh-CN" altLang="en-US" sz="2400" spc="121"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高中学生在这些已有知识背景和思维能力的基础上，有能力更加深入和系统地理解</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“一国”与“两制”的关系</a:t>
            </a:r>
            <a:r>
              <a:rPr lang="zh-CN" altLang="en-US" sz="2400" spc="121"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、理解</a:t>
            </a:r>
            <a:r>
              <a:rPr lang="zh-CN" altLang="en-US" sz="2400" dirty="0">
                <a:latin typeface="微软雅黑" panose="020B0503020204020204" pitchFamily="34" charset="-122"/>
                <a:ea typeface="微软雅黑" panose="020B0503020204020204" pitchFamily="34" charset="-122"/>
              </a:rPr>
              <a:t>中国共产党在新时代的强军目标。</a:t>
            </a:r>
            <a:endParaRPr sz="2400" spc="121"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
          <p:cNvSpPr/>
          <p:nvPr/>
        </p:nvSpPr>
        <p:spPr>
          <a:xfrm>
            <a:off x="0" y="0"/>
            <a:ext cx="12192000" cy="6858000"/>
          </a:xfrm>
          <a:prstGeom prst="rect">
            <a:avLst/>
          </a:prstGeom>
          <a:blipFill>
            <a:blip r:embed="rId3" cstate="print"/>
            <a:stretch>
              <a:fillRect/>
            </a:stretch>
          </a:bli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object 3"/>
          <p:cNvSpPr txBox="1"/>
          <p:nvPr/>
        </p:nvSpPr>
        <p:spPr>
          <a:xfrm>
            <a:off x="263372" y="-27143"/>
            <a:ext cx="3048558" cy="641925"/>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4755"/>
              </a:lnSpc>
              <a:spcBef>
                <a:spcPct val="0"/>
              </a:spcBef>
              <a:spcAft>
                <a:spcPct val="0"/>
              </a:spcAft>
            </a:pPr>
            <a:r>
              <a:rPr sz="3600" b="1" spc="240" dirty="0" err="1">
                <a:solidFill>
                  <a:srgbClr val="3586FB"/>
                </a:solidFill>
                <a:latin typeface="微软雅黑" panose="020B0503020204020204" pitchFamily="34" charset="-122"/>
                <a:cs typeface="微软雅黑" panose="020B0503020204020204" pitchFamily="34" charset="-122"/>
              </a:rPr>
              <a:t>三、教学目标</a:t>
            </a:r>
            <a:endParaRPr sz="3600" b="1" spc="240" dirty="0">
              <a:solidFill>
                <a:srgbClr val="3586FB"/>
              </a:solidFill>
              <a:latin typeface="微软雅黑" panose="020B0503020204020204" pitchFamily="34" charset="-122"/>
              <a:cs typeface="微软雅黑" panose="020B0503020204020204" pitchFamily="34" charset="-122"/>
            </a:endParaRPr>
          </a:p>
        </p:txBody>
      </p:sp>
      <p:sp>
        <p:nvSpPr>
          <p:cNvPr id="4" name="object 4"/>
          <p:cNvSpPr txBox="1"/>
          <p:nvPr/>
        </p:nvSpPr>
        <p:spPr>
          <a:xfrm>
            <a:off x="1703705" y="1700530"/>
            <a:ext cx="9020810" cy="1358900"/>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650"/>
              </a:lnSpc>
              <a:spcBef>
                <a:spcPct val="0"/>
              </a:spcBef>
              <a:spcAft>
                <a:spcPct val="0"/>
              </a:spcAft>
            </a:pP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结合材料和事例，了解新时代国防和军队现代化建设的重要性、习近平强军思想的核心要义“十个明确”，坚持党对人民军队的绝对领导，理解党在新时代的强军目标，全面推进国防和军队现代化，坚定“四个自信“。</a:t>
            </a:r>
            <a:endParaRPr lang="zh-CN" altLang="en-US" sz="24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object 6"/>
          <p:cNvSpPr txBox="1"/>
          <p:nvPr/>
        </p:nvSpPr>
        <p:spPr>
          <a:xfrm>
            <a:off x="1703070" y="3731260"/>
            <a:ext cx="9100185" cy="1217295"/>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165"/>
              </a:lnSpc>
              <a:spcBef>
                <a:spcPct val="0"/>
              </a:spcBef>
              <a:spcAft>
                <a:spcPct val="0"/>
              </a:spcAft>
            </a:pPr>
            <a:r>
              <a:rPr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通过阅读材料、合作探究</a:t>
            </a:r>
            <a:r>
              <a:rPr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了解“一国两制”是中国特色社会主义的一个伟大创举，了解如何推进两岸关系和平发展和祖国统一进程，正确理解和处理“一国”与“两制”的关系</a:t>
            </a:r>
            <a:r>
              <a:rPr lang="zh-CN"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坚定政治认同。</a:t>
            </a:r>
            <a:endParaRPr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1.05.14"/>
  <p:tag name="AS_TITLE" val="Aspose.Slides for .NET 2.0"/>
  <p:tag name="AS_VERSION" val="21.5"/>
</p:tagLst>
</file>

<file path=ppt/tags/tag10.xml><?xml version="1.0" encoding="utf-8"?>
<p:tagLst xmlns:a="http://schemas.openxmlformats.org/drawingml/2006/main" xmlns:r="http://schemas.openxmlformats.org/officeDocument/2006/relationships" xmlns:p="http://schemas.openxmlformats.org/presentationml/2006/main">
  <p:tag name="MH" val="20170718145711"/>
  <p:tag name="MH_LIBRARY" val="GRAPHIC"/>
  <p:tag name="MH_TYPE" val="Other"/>
  <p:tag name="MH_ORDER" val="10"/>
</p:tagLst>
</file>

<file path=ppt/tags/tag2.xml><?xml version="1.0" encoding="utf-8"?>
<p:tagLst xmlns:a="http://schemas.openxmlformats.org/drawingml/2006/main" xmlns:r="http://schemas.openxmlformats.org/officeDocument/2006/relationships" xmlns:p="http://schemas.openxmlformats.org/presentationml/2006/main">
  <p:tag name="MH" val="20170718145711"/>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0718145711"/>
  <p:tag name="MH_LIBRARY" val="GRAPHIC"/>
  <p:tag name="MH_TYPE" val="Other"/>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70718145711"/>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0718145711"/>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0718145711"/>
  <p:tag name="MH_LIBRARY" val="GRAPHIC"/>
  <p:tag name="MH_TYPE" val="Other"/>
  <p:tag name="MH_ORDER" val="6"/>
</p:tagLst>
</file>

<file path=ppt/tags/tag7.xml><?xml version="1.0" encoding="utf-8"?>
<p:tagLst xmlns:a="http://schemas.openxmlformats.org/drawingml/2006/main" xmlns:r="http://schemas.openxmlformats.org/officeDocument/2006/relationships" xmlns:p="http://schemas.openxmlformats.org/presentationml/2006/main">
  <p:tag name="MH" val="20170718145711"/>
  <p:tag name="MH_LIBRARY" val="GRAPHIC"/>
  <p:tag name="MH_TYPE" val="Other"/>
  <p:tag name="MH_ORDER" val="7"/>
</p:tagLst>
</file>

<file path=ppt/tags/tag8.xml><?xml version="1.0" encoding="utf-8"?>
<p:tagLst xmlns:a="http://schemas.openxmlformats.org/drawingml/2006/main" xmlns:r="http://schemas.openxmlformats.org/officeDocument/2006/relationships" xmlns:p="http://schemas.openxmlformats.org/presentationml/2006/main">
  <p:tag name="MH" val="20170718145711"/>
  <p:tag name="MH_LIBRARY" val="GRAPHIC"/>
  <p:tag name="MH_TYPE" val="Other"/>
  <p:tag name="MH_ORDER" val="8"/>
</p:tagLst>
</file>

<file path=ppt/tags/tag9.xml><?xml version="1.0" encoding="utf-8"?>
<p:tagLst xmlns:a="http://schemas.openxmlformats.org/drawingml/2006/main" xmlns:r="http://schemas.openxmlformats.org/officeDocument/2006/relationships" xmlns:p="http://schemas.openxmlformats.org/presentationml/2006/main">
  <p:tag name="MH" val="20170718145711"/>
  <p:tag name="MH_LIBRARY" val="GRAPHIC"/>
  <p:tag name="MH_TYPE" val="Other"/>
  <p:tag name="MH_ORDER" val="9"/>
</p:tagLst>
</file>

<file path=ppt/theme/theme1.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4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4062</Words>
  <Application>Microsoft Office PowerPoint</Application>
  <PresentationFormat>自定义</PresentationFormat>
  <Paragraphs>239</Paragraphs>
  <Slides>31</Slides>
  <Notes>31</Notes>
  <HiddenSlides>0</HiddenSlides>
  <MMClips>0</MMClips>
  <ScaleCrop>false</ScaleCrop>
  <HeadingPairs>
    <vt:vector size="6" baseType="variant">
      <vt:variant>
        <vt:lpstr>已用的字体</vt:lpstr>
      </vt:variant>
      <vt:variant>
        <vt:i4>14</vt:i4>
      </vt:variant>
      <vt:variant>
        <vt:lpstr>主题</vt:lpstr>
      </vt:variant>
      <vt:variant>
        <vt:i4>4</vt:i4>
      </vt:variant>
      <vt:variant>
        <vt:lpstr>幻灯片标题</vt:lpstr>
      </vt:variant>
      <vt:variant>
        <vt:i4>31</vt:i4>
      </vt:variant>
    </vt:vector>
  </HeadingPairs>
  <TitlesOfParts>
    <vt:vector size="49" baseType="lpstr">
      <vt:lpstr>Arial</vt:lpstr>
      <vt:lpstr>宋体</vt:lpstr>
      <vt:lpstr>Calibri</vt:lpstr>
      <vt:lpstr>黑体</vt:lpstr>
      <vt:lpstr>微软雅黑</vt:lpstr>
      <vt:lpstr>Times New Roman</vt:lpstr>
      <vt:lpstr>楷体</vt:lpstr>
      <vt:lpstr>方正清刻本悦宋简体</vt:lpstr>
      <vt:lpstr>Impact</vt:lpstr>
      <vt:lpstr>Adobe Gothic Std B</vt:lpstr>
      <vt:lpstr>迷你简准圆</vt:lpstr>
      <vt:lpstr>Wingdings</vt:lpstr>
      <vt:lpstr>Helvetica</vt:lpstr>
      <vt:lpstr>华文行楷</vt:lpstr>
      <vt:lpstr>Theme Office</vt:lpstr>
      <vt:lpstr>Theme Office</vt:lpstr>
      <vt:lpstr>Theme Office</vt:lpstr>
      <vt:lpstr>4_Theme Office</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聂</cp:lastModifiedBy>
  <cp:revision>281</cp:revision>
  <cp:lastPrinted>2021-08-26T21:39:00Z</cp:lastPrinted>
  <dcterms:created xsi:type="dcterms:W3CDTF">2021-08-26T13:39:00Z</dcterms:created>
  <dcterms:modified xsi:type="dcterms:W3CDTF">2021-09-08T02:20:51Z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47442E8F34BB4761A73DA5D09215B23D</vt:lpwstr>
  </property>
  <property fmtid="{D5CDD505-2E9C-101B-9397-08002B2CF9AE}" pid="3" name="KSOProductBuildVer">
    <vt:lpwstr>2052-11.1.0.10314</vt:lpwstr>
  </property>
</Properties>
</file>