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1" r:id="rId2"/>
    <p:sldMasterId id="2147483653" r:id="rId3"/>
  </p:sldMasterIdLst>
  <p:notesMasterIdLst>
    <p:notesMasterId r:id="rId25"/>
  </p:notesMasterIdLst>
  <p:sldIdLst>
    <p:sldId id="259" r:id="rId4"/>
    <p:sldId id="391" r:id="rId5"/>
    <p:sldId id="265" r:id="rId6"/>
    <p:sldId id="424" r:id="rId7"/>
    <p:sldId id="372" r:id="rId8"/>
    <p:sldId id="370" r:id="rId9"/>
    <p:sldId id="371" r:id="rId10"/>
    <p:sldId id="377" r:id="rId11"/>
    <p:sldId id="423" r:id="rId12"/>
    <p:sldId id="376" r:id="rId13"/>
    <p:sldId id="378" r:id="rId14"/>
    <p:sldId id="307" r:id="rId15"/>
    <p:sldId id="379" r:id="rId16"/>
    <p:sldId id="381" r:id="rId17"/>
    <p:sldId id="382" r:id="rId18"/>
    <p:sldId id="383" r:id="rId19"/>
    <p:sldId id="384" r:id="rId20"/>
    <p:sldId id="385" r:id="rId21"/>
    <p:sldId id="386" r:id="rId22"/>
    <p:sldId id="380" r:id="rId23"/>
    <p:sldId id="367" r:id="rId24"/>
  </p:sldIdLst>
  <p:sldSz cx="12192000" cy="6858000"/>
  <p:notesSz cx="6858000" cy="9144000"/>
  <p:embeddedFontLst>
    <p:embeddedFont>
      <p:font typeface="Calibri" pitchFamily="34" charset="0"/>
      <p:regular r:id="rId26"/>
      <p:bold r:id="rId27"/>
      <p:italic r:id="rId28"/>
      <p:boldItalic r:id="rId29"/>
    </p:embeddedFont>
    <p:embeddedFont>
      <p:font typeface="黑体" pitchFamily="49" charset="-122"/>
      <p:regular r:id="rId30"/>
    </p:embeddedFont>
    <p:embeddedFont>
      <p:font typeface="微软雅黑" pitchFamily="34" charset="-122"/>
      <p:regular r:id="rId31"/>
      <p:bold r:id="rId32"/>
    </p:embeddedFont>
    <p:embeddedFont>
      <p:font typeface="楷体" pitchFamily="49" charset="-122"/>
      <p:regular r:id="rId33"/>
    </p:embeddedFont>
    <p:embeddedFont>
      <p:font typeface="Impact" pitchFamily="34" charset="0"/>
      <p:regular r:id="rId34"/>
    </p:embeddedFont>
    <p:embeddedFont>
      <p:font typeface="Tahoma" pitchFamily="34" charset="0"/>
      <p:regular r:id="rId35"/>
      <p:bold r:id="rId36"/>
    </p:embeddedFont>
    <p:embeddedFont>
      <p:font typeface="华文行楷" pitchFamily="2" charset="-122"/>
      <p:regular r:id="rId37"/>
    </p:embeddedFont>
  </p:embeddedFontLst>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1" name="admin" initials="a" lastIdx="0" clrIdx="0"/>
  <p:cmAuthor id="8" name="宋洁然" initials="宋" lastIdx="0" clrIdx="1"/>
  <p:cmAuthor id="2" name="作者" initials="A" lastIdx="0" clrIdx="1"/>
  <p:cmAuthor id="9" name="ming qiu" initials="m" lastIdx="0" clrIdx="1"/>
  <p:cmAuthor id="3" name="Administrator" initials="A" lastIdx="2" clrIdx="2"/>
  <p:cmAuthor id="5" name="阮 幸云" initials="阮" lastIdx="0" clrIdx="0"/>
  <p:cmAuthor id="6" name="lenovo" initials="l"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00"/>
    <p:restoredTop sz="93443" autoAdjust="0"/>
  </p:normalViewPr>
  <p:slideViewPr>
    <p:cSldViewPr>
      <p:cViewPr varScale="1">
        <p:scale>
          <a:sx n="83" d="100"/>
          <a:sy n="83" d="100"/>
        </p:scale>
        <p:origin x="-768" y="-78"/>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2021/9/8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p>
        </p:txBody>
      </p:sp>
      <p:sp>
        <p:nvSpPr>
          <p:cNvPr id="3" name="Text 2"/>
          <p:cNvSpPr>
            <a:spLocks noGrp="1"/>
          </p:cNvSpPr>
          <p:nvPr>
            <p:ph type="body" idx="1" hasCustomPrompt="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pPr/>
              <a:t>9/8/2021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一">
    <p:bg>
      <p:bgPr>
        <a:solidFill>
          <a:srgbClr val="FFFFF5"/>
        </a:solidFill>
        <a:effectLst/>
      </p:bgPr>
    </p:bg>
    <p:spTree>
      <p:nvGrpSpPr>
        <p:cNvPr id="1" name=""/>
        <p:cNvGrpSpPr/>
        <p:nvPr/>
      </p:nvGrpSpPr>
      <p:grpSpPr>
        <a:xfrm>
          <a:off x="0" y="0"/>
          <a:ext cx="0" cy="0"/>
          <a:chOff x="0" y="0"/>
          <a:chExt cx="0" cy="0"/>
        </a:xfrm>
      </p:grpSpPr>
      <p:sp>
        <p:nvSpPr>
          <p:cNvPr id="8" name="TextBox 2"/>
          <p:cNvSpPr txBox="1">
            <a:spLocks noChangeArrowheads="1"/>
          </p:cNvSpPr>
          <p:nvPr userDrawn="1"/>
        </p:nvSpPr>
        <p:spPr bwMode="auto">
          <a:xfrm>
            <a:off x="263352" y="116632"/>
            <a:ext cx="6585585" cy="307775"/>
          </a:xfrm>
          <a:prstGeom prst="rect">
            <a:avLst/>
          </a:prstGeom>
          <a:noFill/>
          <a:ln>
            <a:noFill/>
          </a:ln>
        </p:spPr>
        <p:txBody>
          <a:bodyPr wrap="square" lIns="91436" tIns="45719" rIns="91436" bIns="45719" anchor="ctr">
            <a:spAutoFit/>
          </a:bodyPr>
          <a:lstStyle>
            <a:lvl1pPr marL="285750" indent="-285750"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13703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18275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22847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27419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marL="0" indent="0" eaLnBrk="1" hangingPunct="1"/>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一、</a:t>
            </a: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推进社会治理现代化</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9" name="直接箭头连接符 79"/>
          <p:cNvCxnSpPr/>
          <p:nvPr userDrawn="1"/>
        </p:nvCxnSpPr>
        <p:spPr bwMode="auto">
          <a:xfrm>
            <a:off x="2498725" y="260648"/>
            <a:ext cx="9358313" cy="0"/>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340360" y="6597650"/>
            <a:ext cx="7507069" cy="0"/>
          </a:xfrm>
          <a:prstGeom prst="line">
            <a:avLst/>
          </a:prstGeom>
          <a:ln>
            <a:solidFill>
              <a:srgbClr val="C00000">
                <a:alpha val="70000"/>
              </a:srgb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7872829" y="6439263"/>
            <a:ext cx="4176713" cy="307777"/>
            <a:chOff x="7680325" y="6455305"/>
            <a:chExt cx="4176713" cy="307777"/>
          </a:xfrm>
        </p:grpSpPr>
        <p:sp>
          <p:nvSpPr>
            <p:cNvPr id="15" name="文本框 14"/>
            <p:cNvSpPr txBox="1">
              <a:spLocks noChangeArrowheads="1"/>
            </p:cNvSpPr>
            <p:nvPr userDrawn="1"/>
          </p:nvSpPr>
          <p:spPr bwMode="auto">
            <a:xfrm>
              <a:off x="7680325" y="6483350"/>
              <a:ext cx="3108325" cy="277813"/>
            </a:xfrm>
            <a:prstGeom prst="rect">
              <a:avLst/>
            </a:prstGeom>
            <a:noFill/>
            <a:ln>
              <a:noFill/>
            </a:ln>
          </p:spPr>
          <p:txBody>
            <a:bodyPr wrap="none">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eaLnBrk="1" hangingPunct="1">
                <a:defRPr/>
              </a:pPr>
              <a:r>
                <a:rPr lang="zh-CN" altLang="en-US" sz="1200" b="1" dirty="0">
                  <a:solidFill>
                    <a:srgbClr val="7F7F7F"/>
                  </a:solidFill>
                  <a:latin typeface="微软雅黑" panose="020B0503020204020204" pitchFamily="34" charset="-122"/>
                  <a:ea typeface="微软雅黑" panose="020B0503020204020204" pitchFamily="34" charset="-122"/>
                </a:rPr>
                <a:t>习近平新时代中国特色社会主义思想三十讲</a:t>
              </a:r>
              <a:endParaRPr lang="zh-CN" altLang="en-US" sz="1200" b="1" dirty="0">
                <a:solidFill>
                  <a:srgbClr val="7F7F7F"/>
                </a:solidFill>
                <a:latin typeface="华文行楷" panose="02010800040101010101" pitchFamily="2" charset="-122"/>
                <a:ea typeface="华文行楷" panose="02010800040101010101" pitchFamily="2" charset="-122"/>
              </a:endParaRPr>
            </a:p>
          </p:txBody>
        </p:sp>
        <p:sp>
          <p:nvSpPr>
            <p:cNvPr id="16" name="矩形 15"/>
            <p:cNvSpPr>
              <a:spLocks noChangeArrowheads="1"/>
            </p:cNvSpPr>
            <p:nvPr userDrawn="1"/>
          </p:nvSpPr>
          <p:spPr bwMode="auto">
            <a:xfrm>
              <a:off x="10633075" y="6455305"/>
              <a:ext cx="1223963" cy="307777"/>
            </a:xfrm>
            <a:prstGeom prst="rect">
              <a:avLst/>
            </a:prstGeom>
            <a:noFill/>
            <a:ln>
              <a:noFill/>
            </a:ln>
          </p:spPr>
          <p:txBody>
            <a:bodyPr anchor="ctr">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defRPr/>
              </a:pPr>
              <a:r>
                <a:rPr lang="zh-CN" altLang="en-US" sz="1400" dirty="0">
                  <a:solidFill>
                    <a:srgbClr val="C00000"/>
                  </a:solidFill>
                  <a:latin typeface="华文行楷" panose="02010800040101010101" pitchFamily="2" charset="-122"/>
                  <a:ea typeface="华文行楷" panose="02010800040101010101" pitchFamily="2" charset="-122"/>
                </a:rPr>
                <a:t>第二十一讲</a:t>
              </a:r>
              <a:endParaRPr lang="zh-CN" altLang="en-US" sz="1400" dirty="0">
                <a:solidFill>
                  <a:srgbClr val="C00000"/>
                </a:solidFill>
              </a:endParaRPr>
            </a:p>
          </p:txBody>
        </p:sp>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p>
        </p:txBody>
      </p:sp>
      <p:sp>
        <p:nvSpPr>
          <p:cNvPr id="3" name="Text 2"/>
          <p:cNvSpPr>
            <a:spLocks noGrp="1"/>
          </p:cNvSpPr>
          <p:nvPr>
            <p:ph type="body" idx="1" hasCustomPrompt="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pPr/>
              <a:t>9/8/2021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p>
        </p:txBody>
      </p:sp>
      <p:sp>
        <p:nvSpPr>
          <p:cNvPr id="3" name="Text 2"/>
          <p:cNvSpPr>
            <a:spLocks noGrp="1"/>
          </p:cNvSpPr>
          <p:nvPr>
            <p:ph type="body" idx="1" hasCustomPrompt="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pPr/>
              <a:t>9/8/2021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a:pPr/>
              <a:t>9/8/2021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a:pPr/>
              <a:t>9/8/2021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52"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a:pPr/>
              <a:t>9/8/2021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54"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jpeg"/><Relationship Id="rId5" Type="http://schemas.openxmlformats.org/officeDocument/2006/relationships/tags" Target="../tags/tag6.xml"/><Relationship Id="rId10"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115214" y="1398928"/>
            <a:ext cx="9433679" cy="39319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2795"/>
              </a:lnSpc>
              <a:spcBef>
                <a:spcPct val="0"/>
              </a:spcBef>
              <a:spcAft>
                <a:spcPct val="0"/>
              </a:spcAft>
            </a:pPr>
            <a:r>
              <a:rPr sz="2800" spc="10">
                <a:solidFill>
                  <a:srgbClr val="264457"/>
                </a:solidFill>
                <a:latin typeface="黑体" panose="02010609060101010101" charset="-122"/>
                <a:cs typeface="黑体" panose="02010609060101010101" charset="-122"/>
              </a:rPr>
              <a:t>《习近平新时代中国特色社会主义思想学生读本》（高中）</a:t>
            </a:r>
          </a:p>
        </p:txBody>
      </p:sp>
      <p:sp>
        <p:nvSpPr>
          <p:cNvPr id="4" name="object 4"/>
          <p:cNvSpPr txBox="1"/>
          <p:nvPr/>
        </p:nvSpPr>
        <p:spPr>
          <a:xfrm>
            <a:off x="2423592" y="2510081"/>
            <a:ext cx="7279802" cy="54229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230"/>
              </a:lnSpc>
              <a:spcBef>
                <a:spcPct val="0"/>
              </a:spcBef>
              <a:spcAft>
                <a:spcPct val="0"/>
              </a:spcAft>
            </a:pPr>
            <a:r>
              <a:rPr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7</a:t>
            </a:r>
            <a:r>
              <a:rPr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讲</a:t>
            </a:r>
            <a:r>
              <a:rPr sz="3200" b="1" spc="1102" dirty="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安邦定国</a:t>
            </a:r>
            <a:r>
              <a:rPr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民族复兴的坚强保障</a:t>
            </a:r>
            <a:endParaRPr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object 5"/>
          <p:cNvSpPr txBox="1"/>
          <p:nvPr/>
        </p:nvSpPr>
        <p:spPr>
          <a:xfrm>
            <a:off x="5306314" y="3627732"/>
            <a:ext cx="2778769" cy="64152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750"/>
              </a:lnSpc>
              <a:spcBef>
                <a:spcPct val="0"/>
              </a:spcBef>
              <a:spcAft>
                <a:spcPct val="0"/>
              </a:spcAft>
            </a:pPr>
            <a:r>
              <a:rPr sz="3600" b="1" dirty="0">
                <a:solidFill>
                  <a:srgbClr val="000000"/>
                </a:solidFill>
                <a:latin typeface="微软雅黑" panose="020B0503020204020204" pitchFamily="34" charset="-122"/>
                <a:cs typeface="微软雅黑" panose="020B0503020204020204" pitchFamily="34" charset="-122"/>
              </a:rPr>
              <a:t>说课</a:t>
            </a:r>
            <a:r>
              <a:rPr sz="2400" b="1" dirty="0">
                <a:solidFill>
                  <a:srgbClr val="000000"/>
                </a:solidFill>
                <a:latin typeface="微软雅黑" panose="020B0503020204020204" pitchFamily="34" charset="-122"/>
                <a:cs typeface="微软雅黑" panose="020B0503020204020204" pitchFamily="34" charset="-122"/>
              </a:rPr>
              <a:t>（第1课时）</a:t>
            </a:r>
          </a:p>
        </p:txBody>
      </p:sp>
      <p:sp>
        <p:nvSpPr>
          <p:cNvPr id="6" name="object 6"/>
          <p:cNvSpPr txBox="1"/>
          <p:nvPr/>
        </p:nvSpPr>
        <p:spPr>
          <a:xfrm>
            <a:off x="3673475" y="5415958"/>
            <a:ext cx="2286000" cy="38100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报告人</a:t>
            </a: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李建</a:t>
            </a:r>
            <a:endPar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object 7"/>
          <p:cNvSpPr txBox="1"/>
          <p:nvPr/>
        </p:nvSpPr>
        <p:spPr>
          <a:xfrm>
            <a:off x="3673475" y="5964903"/>
            <a:ext cx="4995671" cy="38081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a:t>
            </a:r>
            <a:r>
              <a:rPr sz="2400" spc="1535" dirty="0">
                <a:solidFill>
                  <a:srgbClr val="000000"/>
                </a:solidFill>
                <a:latin typeface="微软雅黑" panose="020B0503020204020204" pitchFamily="34" charset="-122"/>
                <a:ea typeface="微软雅黑" panose="020B0503020204020204" pitchFamily="34" charset="-122"/>
                <a:cs typeface="Times New Roman" panose="02020603050405020304"/>
              </a:rPr>
              <a:t> </a:t>
            </a:r>
            <a:r>
              <a:rPr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位：北京市昌平区</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第二中学</a:t>
            </a:r>
            <a:endPar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352" y="0"/>
            <a:ext cx="7061666" cy="123110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一、坚持总体国家安全观</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650125" y="2458911"/>
            <a:ext cx="10891749" cy="2150717"/>
          </a:xfrm>
          <a:prstGeom prst="rect">
            <a:avLst/>
          </a:prstGeom>
          <a:ln w="19050">
            <a:noFill/>
            <a:prstDash val="dash"/>
          </a:ln>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dirty="0">
                <a:latin typeface="微软雅黑" panose="020B0503020204020204" pitchFamily="34" charset="-122"/>
                <a:ea typeface="微软雅黑" panose="020B0503020204020204" pitchFamily="34" charset="-122"/>
              </a:rPr>
              <a:t>       国家安全是国家生存发展的基本前提，巩固国防和强大军队是新时代坚持和发展中国特色社会主义、实现中华民族伟大复兴的战略支撑，国家统一是大势所趋、大义所在、民心所向。维护国家安全，全面推进国防和军队现代化，维护和实现祖国统一，是实现中华民族伟大复兴的必然要求和坚强保障。</a:t>
            </a:r>
            <a:endParaRPr lang="zh-CN" altLang="zh-CN" sz="240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1055440" y="5517232"/>
            <a:ext cx="10009112" cy="830997"/>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设计意图：通过阅读导语，了解本讲主要内容，引出</a:t>
            </a:r>
            <a:r>
              <a:rPr lang="zh-CN" altLang="zh-CN" sz="2400" dirty="0">
                <a:latin typeface="微软雅黑" panose="020B0503020204020204" pitchFamily="34" charset="-122"/>
                <a:ea typeface="微软雅黑" panose="020B0503020204020204" pitchFamily="34" charset="-122"/>
              </a:rPr>
              <a:t>国家安全的重要性</a:t>
            </a:r>
            <a:r>
              <a:rPr lang="zh-CN" altLang="en-US" sz="2400" dirty="0">
                <a:latin typeface="微软雅黑" panose="020B0503020204020204" pitchFamily="34" charset="-122"/>
                <a:ea typeface="微软雅黑" panose="020B0503020204020204" pitchFamily="34" charset="-122"/>
              </a:rPr>
              <a:t>和</a:t>
            </a:r>
            <a:r>
              <a:rPr lang="zh-CN" altLang="zh-CN" sz="2400" dirty="0">
                <a:latin typeface="微软雅黑" panose="020B0503020204020204" pitchFamily="34" charset="-122"/>
                <a:ea typeface="微软雅黑" panose="020B0503020204020204" pitchFamily="34" charset="-122"/>
              </a:rPr>
              <a:t>概念</a:t>
            </a:r>
            <a:r>
              <a:rPr lang="zh-CN" altLang="en-US" sz="2400" dirty="0">
                <a:latin typeface="微软雅黑" panose="020B0503020204020204" pitchFamily="34" charset="-122"/>
                <a:ea typeface="微软雅黑" panose="020B0503020204020204" pitchFamily="34" charset="-122"/>
              </a:rPr>
              <a:t>，了解我国面临的安全和发展环境。</a:t>
            </a:r>
          </a:p>
        </p:txBody>
      </p:sp>
      <p:sp>
        <p:nvSpPr>
          <p:cNvPr id="7" name="TextBox 9"/>
          <p:cNvSpPr txBox="1"/>
          <p:nvPr/>
        </p:nvSpPr>
        <p:spPr>
          <a:xfrm>
            <a:off x="407368" y="692696"/>
            <a:ext cx="3600400"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统筹发展和安全</a:t>
            </a:r>
          </a:p>
        </p:txBody>
      </p:sp>
      <p:sp>
        <p:nvSpPr>
          <p:cNvPr id="8" name="TextBox 9"/>
          <p:cNvSpPr txBox="1"/>
          <p:nvPr/>
        </p:nvSpPr>
        <p:spPr>
          <a:xfrm>
            <a:off x="4079776" y="1556792"/>
            <a:ext cx="4243590"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阅读导语，了解主要内容</a:t>
            </a:r>
          </a:p>
        </p:txBody>
      </p:sp>
      <p:sp>
        <p:nvSpPr>
          <p:cNvPr id="13" name="任意多边形 12"/>
          <p:cNvSpPr/>
          <p:nvPr/>
        </p:nvSpPr>
        <p:spPr>
          <a:xfrm>
            <a:off x="479376" y="1340768"/>
            <a:ext cx="3024336" cy="849069"/>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51A73A"/>
          </a:solidFill>
          <a:ln>
            <a:noFill/>
          </a:ln>
        </p:spPr>
        <p:style>
          <a:lnRef idx="2">
            <a:schemeClr val="accent1">
              <a:shade val="50000"/>
            </a:schemeClr>
          </a:lnRef>
          <a:fillRef idx="1">
            <a:schemeClr val="accent1"/>
          </a:fillRef>
          <a:effectRef idx="0">
            <a:schemeClr val="accent1"/>
          </a:effectRef>
          <a:fontRef idx="minor">
            <a:schemeClr val="lt1"/>
          </a:fontRef>
        </p:style>
        <p:txBody>
          <a:bodyPr lIns="215972" tIns="143981" bIns="46794" anchor="ctr"/>
          <a:lstStyle/>
          <a:p>
            <a:pPr>
              <a:defRPr/>
            </a:pPr>
            <a:r>
              <a:rPr lang="zh-CN" altLang="en-US" sz="2800" dirty="0">
                <a:solidFill>
                  <a:srgbClr val="FFFFFF"/>
                </a:solidFill>
                <a:latin typeface="微软雅黑" panose="020B0503020204020204" pitchFamily="34" charset="-122"/>
                <a:ea typeface="微软雅黑" panose="020B0503020204020204" pitchFamily="34" charset="-122"/>
              </a:rPr>
              <a:t>学生活动</a:t>
            </a:r>
          </a:p>
        </p:txBody>
      </p:sp>
      <p:sp>
        <p:nvSpPr>
          <p:cNvPr id="15" name="Freeform 10"/>
          <p:cNvSpPr/>
          <p:nvPr/>
        </p:nvSpPr>
        <p:spPr bwMode="auto">
          <a:xfrm>
            <a:off x="839416" y="5373216"/>
            <a:ext cx="10585176" cy="1152128"/>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
        <p:nvSpPr>
          <p:cNvPr id="16" name="矩形 15"/>
          <p:cNvSpPr/>
          <p:nvPr/>
        </p:nvSpPr>
        <p:spPr>
          <a:xfrm>
            <a:off x="4007768" y="1556792"/>
            <a:ext cx="4248472" cy="547211"/>
          </a:xfrm>
          <a:prstGeom prst="rect">
            <a:avLst/>
          </a:prstGeom>
          <a:noFill/>
          <a:ln>
            <a:solidFill>
              <a:srgbClr val="51A7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圆角矩形 16"/>
          <p:cNvSpPr/>
          <p:nvPr/>
        </p:nvSpPr>
        <p:spPr>
          <a:xfrm>
            <a:off x="551384" y="2492896"/>
            <a:ext cx="10945216" cy="2232248"/>
          </a:xfrm>
          <a:prstGeom prst="round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352" y="0"/>
            <a:ext cx="7061666" cy="123110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一、坚持总体国家安全观</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479376" y="1412776"/>
            <a:ext cx="10891749" cy="1596719"/>
          </a:xfrm>
          <a:prstGeom prst="rect">
            <a:avLst/>
          </a:prstGeom>
          <a:ln>
            <a:noFill/>
          </a:ln>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dirty="0">
                <a:latin typeface="微软雅黑" panose="020B0503020204020204" pitchFamily="34" charset="-122"/>
                <a:ea typeface="微软雅黑" panose="020B0503020204020204" pitchFamily="34" charset="-122"/>
              </a:rPr>
              <a:t>       保证国家安全是安邦定国的头等大事。国家安全是指国家政权、主权、统一和领土完整、人民福祉、经济社会可持续发展和国家其他重大利益相对处于没有危险和不受内外威胁的状态，以及保障持续安全状态的能力。</a:t>
            </a:r>
            <a:endParaRPr lang="zh-CN" altLang="zh-CN" sz="24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479376" y="836712"/>
            <a:ext cx="3600400"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统筹发展和安全</a:t>
            </a:r>
          </a:p>
        </p:txBody>
      </p:sp>
      <p:sp>
        <p:nvSpPr>
          <p:cNvPr id="7" name="object 5"/>
          <p:cNvSpPr txBox="1"/>
          <p:nvPr/>
        </p:nvSpPr>
        <p:spPr>
          <a:xfrm>
            <a:off x="479377" y="3212976"/>
            <a:ext cx="10873208" cy="3323987"/>
          </a:xfrm>
          <a:prstGeom prst="rect">
            <a:avLst/>
          </a:prstGeom>
          <a:ln>
            <a:noFill/>
          </a:ln>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dirty="0">
                <a:latin typeface="微软雅黑" panose="020B0503020204020204" pitchFamily="34" charset="-122"/>
                <a:ea typeface="微软雅黑" panose="020B0503020204020204" pitchFamily="34" charset="-122"/>
              </a:rPr>
              <a:t>       当前，我国面临复杂多变的安全和发展环境，传统安全和非传统安全问题复杂交织，各种可以预见和难以预见的风险因素明显增多，各方面风险可能不断积累甚至集中显露。国家安全的内涵和外延比历史上任何时候都要丰富，时空领域比历史上任何时候都要宽广，内外因素比历史上任何时候都要复杂，维护国家安全和社会稳定的任务十分艰巨。越是接近实现中华民族伟大复兴的目标，越是需要增强忧患意识，努力把保障国家安全各项工作抓实抓牢抓好。</a:t>
            </a:r>
            <a:endParaRPr lang="zh-CN" altLang="zh-CN" sz="2400" dirty="0">
              <a:latin typeface="微软雅黑" panose="020B0503020204020204" pitchFamily="34" charset="-122"/>
              <a:ea typeface="微软雅黑" panose="020B0503020204020204" pitchFamily="34" charset="-122"/>
            </a:endParaRPr>
          </a:p>
        </p:txBody>
      </p:sp>
      <p:sp>
        <p:nvSpPr>
          <p:cNvPr id="8" name="圆角矩形 7"/>
          <p:cNvSpPr/>
          <p:nvPr/>
        </p:nvSpPr>
        <p:spPr>
          <a:xfrm>
            <a:off x="335360" y="1412776"/>
            <a:ext cx="11017224" cy="165618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35360" y="3284984"/>
            <a:ext cx="11017224" cy="338437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1"/>
          <p:cNvSpPr/>
          <p:nvPr/>
        </p:nvSpPr>
        <p:spPr>
          <a:xfrm>
            <a:off x="0" y="0"/>
            <a:ext cx="12192000" cy="6858000"/>
          </a:xfrm>
          <a:prstGeom prst="rect">
            <a:avLst/>
          </a:prstGeom>
          <a:blipFill>
            <a:blip r:embed="rId2" cstate="print"/>
            <a:stretch>
              <a:fillRect/>
            </a:stretch>
          </a:blipFill>
          <a:ln>
            <a:solidFill>
              <a:srgbClr val="FFFF00"/>
            </a:solid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object 5"/>
          <p:cNvSpPr txBox="1"/>
          <p:nvPr/>
        </p:nvSpPr>
        <p:spPr>
          <a:xfrm>
            <a:off x="2783632" y="2348880"/>
            <a:ext cx="7331329" cy="2051844"/>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165"/>
              </a:lnSpc>
              <a:spcBef>
                <a:spcPct val="0"/>
              </a:spcBef>
              <a:spcAft>
                <a:spcPct val="0"/>
              </a:spcAft>
            </a:pPr>
            <a:r>
              <a:rPr lang="zh-CN" altLang="en-US" sz="2400" spc="60" dirty="0">
                <a:solidFill>
                  <a:srgbClr val="262626"/>
                </a:solidFill>
                <a:latin typeface="微软雅黑" panose="020B0503020204020204" pitchFamily="34" charset="-122"/>
                <a:cs typeface="微软雅黑" panose="020B0503020204020204" pitchFamily="34" charset="-122"/>
              </a:rPr>
              <a:t>       改革开放以来，我们党始终高度重视正确处理改革发展稳定关系，始终把维护国家安全和社会安定作为党和国家的一项基础性工作。我们保持了我国社会大局稳定，为改革开放和社会主义现代化建设营造了良好环境。 </a:t>
            </a:r>
            <a:endParaRPr sz="2400" dirty="0">
              <a:solidFill>
                <a:srgbClr val="262626"/>
              </a:solidFill>
              <a:latin typeface="微软雅黑" panose="020B0503020204020204" pitchFamily="34" charset="-122"/>
              <a:cs typeface="微软雅黑" panose="020B0503020204020204" pitchFamily="34" charset="-122"/>
            </a:endParaRPr>
          </a:p>
        </p:txBody>
      </p:sp>
      <p:sp>
        <p:nvSpPr>
          <p:cNvPr id="6" name="object 6"/>
          <p:cNvSpPr txBox="1"/>
          <p:nvPr/>
        </p:nvSpPr>
        <p:spPr>
          <a:xfrm>
            <a:off x="7032104" y="4221088"/>
            <a:ext cx="1725421" cy="44038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sz="2400" dirty="0">
                <a:solidFill>
                  <a:srgbClr val="262626"/>
                </a:solidFill>
                <a:latin typeface="微软雅黑" panose="020B0503020204020204" pitchFamily="34" charset="-122"/>
                <a:cs typeface="微软雅黑" panose="020B0503020204020204" pitchFamily="34" charset="-122"/>
              </a:rPr>
              <a:t>——</a:t>
            </a:r>
            <a:r>
              <a:rPr sz="2400" dirty="0" err="1">
                <a:solidFill>
                  <a:srgbClr val="262626"/>
                </a:solidFill>
                <a:latin typeface="微软雅黑" panose="020B0503020204020204" pitchFamily="34" charset="-122"/>
                <a:cs typeface="微软雅黑" panose="020B0503020204020204" pitchFamily="34" charset="-122"/>
              </a:rPr>
              <a:t>习近平</a:t>
            </a:r>
            <a:endParaRPr sz="2400" dirty="0">
              <a:solidFill>
                <a:srgbClr val="262626"/>
              </a:solidFill>
              <a:latin typeface="微软雅黑" panose="020B0503020204020204" pitchFamily="34" charset="-122"/>
              <a:cs typeface="微软雅黑" panose="020B0503020204020204" pitchFamily="34" charset="-122"/>
            </a:endParaRPr>
          </a:p>
        </p:txBody>
      </p:sp>
      <p:sp>
        <p:nvSpPr>
          <p:cNvPr id="9" name="object 8"/>
          <p:cNvSpPr txBox="1"/>
          <p:nvPr/>
        </p:nvSpPr>
        <p:spPr>
          <a:xfrm>
            <a:off x="1271464" y="4998729"/>
            <a:ext cx="7056784" cy="33342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2645"/>
              </a:lnSpc>
              <a:spcBef>
                <a:spcPct val="0"/>
              </a:spcBef>
              <a:spcAft>
                <a:spcPct val="0"/>
              </a:spcAft>
            </a:pPr>
            <a:r>
              <a:rPr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思考：结合材料，谈谈对</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安全和发展的关系</a:t>
            </a:r>
            <a:r>
              <a:rPr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的理解</a:t>
            </a: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0" name="TextBox 9"/>
          <p:cNvSpPr txBox="1"/>
          <p:nvPr/>
        </p:nvSpPr>
        <p:spPr>
          <a:xfrm>
            <a:off x="1271464" y="5805264"/>
            <a:ext cx="8568952" cy="461665"/>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设计意图：通过诵读金句，回答问题，明确安全和发展的关系。</a:t>
            </a:r>
          </a:p>
        </p:txBody>
      </p:sp>
      <p:sp>
        <p:nvSpPr>
          <p:cNvPr id="11" name="TextBox 7"/>
          <p:cNvSpPr txBox="1"/>
          <p:nvPr/>
        </p:nvSpPr>
        <p:spPr>
          <a:xfrm>
            <a:off x="4295800" y="1412776"/>
            <a:ext cx="4300530" cy="523220"/>
          </a:xfrm>
          <a:prstGeom prst="rect">
            <a:avLst/>
          </a:prstGeom>
          <a:solidFill>
            <a:schemeClr val="bg1"/>
          </a:solid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诵读“金句</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回答问题</a:t>
            </a:r>
          </a:p>
        </p:txBody>
      </p:sp>
      <p:sp>
        <p:nvSpPr>
          <p:cNvPr id="12" name="object 3"/>
          <p:cNvSpPr txBox="1"/>
          <p:nvPr/>
        </p:nvSpPr>
        <p:spPr>
          <a:xfrm>
            <a:off x="263352" y="0"/>
            <a:ext cx="7061666" cy="123110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一、坚持总体国家安全观</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3" name="TextBox 12"/>
          <p:cNvSpPr txBox="1"/>
          <p:nvPr/>
        </p:nvSpPr>
        <p:spPr>
          <a:xfrm>
            <a:off x="479376" y="620688"/>
            <a:ext cx="3600400"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统筹发展和安全</a:t>
            </a:r>
          </a:p>
        </p:txBody>
      </p:sp>
      <p:sp>
        <p:nvSpPr>
          <p:cNvPr id="14" name="任意多边形 13"/>
          <p:cNvSpPr/>
          <p:nvPr/>
        </p:nvSpPr>
        <p:spPr>
          <a:xfrm>
            <a:off x="479376" y="1196752"/>
            <a:ext cx="3024336" cy="849069"/>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51A73A"/>
          </a:solidFill>
          <a:ln>
            <a:noFill/>
          </a:ln>
        </p:spPr>
        <p:style>
          <a:lnRef idx="2">
            <a:schemeClr val="accent1">
              <a:shade val="50000"/>
            </a:schemeClr>
          </a:lnRef>
          <a:fillRef idx="1">
            <a:schemeClr val="accent1"/>
          </a:fillRef>
          <a:effectRef idx="0">
            <a:schemeClr val="accent1"/>
          </a:effectRef>
          <a:fontRef idx="minor">
            <a:schemeClr val="lt1"/>
          </a:fontRef>
        </p:style>
        <p:txBody>
          <a:bodyPr lIns="215972" tIns="143981" bIns="46794" anchor="ctr"/>
          <a:lstStyle/>
          <a:p>
            <a:pPr>
              <a:defRPr/>
            </a:pPr>
            <a:r>
              <a:rPr lang="zh-CN" altLang="en-US" sz="2800" dirty="0">
                <a:solidFill>
                  <a:srgbClr val="FFFFFF"/>
                </a:solidFill>
                <a:latin typeface="微软雅黑" panose="020B0503020204020204" pitchFamily="34" charset="-122"/>
                <a:ea typeface="微软雅黑" panose="020B0503020204020204" pitchFamily="34" charset="-122"/>
              </a:rPr>
              <a:t>学生活动</a:t>
            </a:r>
          </a:p>
        </p:txBody>
      </p:sp>
      <p:sp>
        <p:nvSpPr>
          <p:cNvPr id="16" name="矩形 15"/>
          <p:cNvSpPr/>
          <p:nvPr/>
        </p:nvSpPr>
        <p:spPr>
          <a:xfrm>
            <a:off x="4007768" y="1412776"/>
            <a:ext cx="4874314" cy="54721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Freeform 10"/>
          <p:cNvSpPr/>
          <p:nvPr/>
        </p:nvSpPr>
        <p:spPr bwMode="auto">
          <a:xfrm>
            <a:off x="1127448" y="5661248"/>
            <a:ext cx="8856984" cy="720080"/>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352" y="0"/>
            <a:ext cx="7061666" cy="123110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一、坚持总体国家安全观</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1307659" y="2349004"/>
            <a:ext cx="9577065" cy="2150717"/>
          </a:xfrm>
          <a:prstGeom prst="rect">
            <a:avLst/>
          </a:prstGeom>
          <a:ln>
            <a:noFill/>
          </a:ln>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dirty="0">
                <a:latin typeface="微软雅黑" panose="020B0503020204020204" pitchFamily="34" charset="-122"/>
                <a:ea typeface="微软雅黑" panose="020B0503020204020204" pitchFamily="34" charset="-122"/>
              </a:rPr>
              <a:t>       统筹发展和安全，增强忧患意识，做到居安思危，是我们党治国理政的一个重大原则。发展是安全的基础和目的，没有发展就没有安全，只有发展才会有真正的安全。安全是发展的条件和保障，没有和平的国际环境和稳定的国内环境，发展就无从谈起。</a:t>
            </a:r>
            <a:endParaRPr lang="zh-CN" altLang="zh-CN" sz="24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479376" y="980728"/>
            <a:ext cx="3600400"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统筹发展和安全</a:t>
            </a:r>
          </a:p>
        </p:txBody>
      </p:sp>
      <p:sp>
        <p:nvSpPr>
          <p:cNvPr id="6" name="圆角矩形 5"/>
          <p:cNvSpPr/>
          <p:nvPr/>
        </p:nvSpPr>
        <p:spPr>
          <a:xfrm>
            <a:off x="1127448" y="2492896"/>
            <a:ext cx="9865096" cy="24482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261982" y="0"/>
            <a:ext cx="12192000" cy="6858000"/>
          </a:xfrm>
          <a:prstGeom prst="rect">
            <a:avLst/>
          </a:prstGeom>
          <a:blipFill>
            <a:blip r:embed="rId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352" y="0"/>
            <a:ext cx="7061666" cy="123110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一、坚持总体国家安全观</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2063552" y="2802136"/>
            <a:ext cx="7920880" cy="2031365"/>
          </a:xfrm>
          <a:prstGeom prst="rect">
            <a:avLst/>
          </a:prstGeom>
          <a:ln>
            <a:noFill/>
          </a:ln>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sym typeface="+mn-ea"/>
              </a:rPr>
              <a:t>阅读</a:t>
            </a:r>
            <a:r>
              <a:rPr lang="en-US" altLang="zh-CN" sz="2400" dirty="0" smtClean="0">
                <a:latin typeface="微软雅黑" panose="020B0503020204020204" pitchFamily="34" charset="-122"/>
                <a:ea typeface="微软雅黑" panose="020B0503020204020204" pitchFamily="34" charset="-122"/>
                <a:sym typeface="+mn-ea"/>
              </a:rPr>
              <a:t>《</a:t>
            </a:r>
            <a:r>
              <a:rPr lang="zh-CN" altLang="en-US" sz="2400" dirty="0" smtClean="0">
                <a:latin typeface="微软雅黑" panose="020B0503020204020204" pitchFamily="34" charset="-122"/>
                <a:ea typeface="微软雅黑" panose="020B0503020204020204" pitchFamily="34" charset="-122"/>
                <a:sym typeface="+mn-ea"/>
              </a:rPr>
              <a:t>读本</a:t>
            </a:r>
            <a:r>
              <a:rPr lang="en-US" altLang="zh-CN" sz="2400" dirty="0" smtClean="0">
                <a:latin typeface="微软雅黑" panose="020B0503020204020204" pitchFamily="34" charset="-122"/>
                <a:ea typeface="微软雅黑" panose="020B0503020204020204" pitchFamily="34" charset="-122"/>
                <a:sym typeface="+mn-ea"/>
              </a:rPr>
              <a:t>》</a:t>
            </a:r>
            <a:r>
              <a:rPr lang="zh-CN" altLang="en-US" sz="2400" dirty="0" smtClean="0">
                <a:latin typeface="微软雅黑" panose="020B0503020204020204" pitchFamily="34" charset="-122"/>
                <a:ea typeface="微软雅黑" panose="020B0503020204020204" pitchFamily="34" charset="-122"/>
                <a:sym typeface="+mn-ea"/>
              </a:rPr>
              <a:t>第</a:t>
            </a:r>
            <a:r>
              <a:rPr lang="en-US" altLang="zh-CN" sz="2400" dirty="0" smtClean="0">
                <a:latin typeface="微软雅黑" panose="020B0503020204020204" pitchFamily="34" charset="-122"/>
                <a:ea typeface="微软雅黑" panose="020B0503020204020204" pitchFamily="34" charset="-122"/>
                <a:sym typeface="+mn-ea"/>
              </a:rPr>
              <a:t>91</a:t>
            </a:r>
            <a:r>
              <a:rPr lang="zh-CN" altLang="en-US" sz="2400" dirty="0">
                <a:latin typeface="微软雅黑" panose="020B0503020204020204" pitchFamily="34" charset="-122"/>
                <a:ea typeface="微软雅黑" panose="020B0503020204020204" pitchFamily="34" charset="-122"/>
                <a:sym typeface="+mn-ea"/>
              </a:rPr>
              <a:t>页，</a:t>
            </a:r>
            <a:r>
              <a:rPr lang="zh-CN" altLang="en-US" sz="2400" dirty="0">
                <a:latin typeface="微软雅黑" panose="020B0503020204020204" pitchFamily="34" charset="-122"/>
                <a:ea typeface="微软雅黑" panose="020B0503020204020204" pitchFamily="34" charset="-122"/>
              </a:rPr>
              <a:t>合作探究：总体国家安全观，关键在“总体”，突出的是“大安全”理念，你是如何理解“总体”和“大安全”理念的？</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a:t>
            </a:r>
            <a:endParaRPr lang="zh-CN" altLang="zh-CN" sz="24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4167174" y="1428736"/>
            <a:ext cx="4302240" cy="584775"/>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阅读</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读本</a:t>
            </a:r>
            <a:r>
              <a:rPr lang="en-US" altLang="zh-CN" sz="32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合作探究</a:t>
            </a:r>
          </a:p>
        </p:txBody>
      </p:sp>
      <p:sp>
        <p:nvSpPr>
          <p:cNvPr id="11" name="TextBox 10"/>
          <p:cNvSpPr txBox="1"/>
          <p:nvPr/>
        </p:nvSpPr>
        <p:spPr>
          <a:xfrm>
            <a:off x="1199456" y="5589240"/>
            <a:ext cx="9793088" cy="830997"/>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设计意图：通过</a:t>
            </a:r>
            <a:r>
              <a:rPr lang="zh-CN" altLang="en-US" sz="2400" dirty="0" smtClean="0">
                <a:latin typeface="微软雅黑" panose="020B0503020204020204" pitchFamily="34" charset="-122"/>
                <a:ea typeface="微软雅黑" panose="020B0503020204020204" pitchFamily="34" charset="-122"/>
              </a:rPr>
              <a:t>阅读</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读本</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合作探究，理解总体国家安全观的主要内容，坚定“四个自信”。</a:t>
            </a:r>
          </a:p>
        </p:txBody>
      </p:sp>
      <p:sp>
        <p:nvSpPr>
          <p:cNvPr id="8" name="TextBox 7"/>
          <p:cNvSpPr txBox="1"/>
          <p:nvPr/>
        </p:nvSpPr>
        <p:spPr>
          <a:xfrm>
            <a:off x="263352" y="620689"/>
            <a:ext cx="4896544" cy="954107"/>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总体国家安全观的主要内容</a:t>
            </a:r>
          </a:p>
          <a:p>
            <a:endParaRPr lang="zh-CN" altLang="en-US" sz="2800" dirty="0">
              <a:latin typeface="微软雅黑" panose="020B0503020204020204" pitchFamily="34" charset="-122"/>
              <a:ea typeface="微软雅黑" panose="020B0503020204020204" pitchFamily="34" charset="-122"/>
            </a:endParaRPr>
          </a:p>
        </p:txBody>
      </p:sp>
      <p:sp>
        <p:nvSpPr>
          <p:cNvPr id="12" name="任意多边形 11"/>
          <p:cNvSpPr/>
          <p:nvPr/>
        </p:nvSpPr>
        <p:spPr>
          <a:xfrm>
            <a:off x="479376" y="1196752"/>
            <a:ext cx="3024336" cy="849069"/>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51A73A"/>
          </a:solidFill>
          <a:ln>
            <a:noFill/>
          </a:ln>
        </p:spPr>
        <p:style>
          <a:lnRef idx="2">
            <a:schemeClr val="accent1">
              <a:shade val="50000"/>
            </a:schemeClr>
          </a:lnRef>
          <a:fillRef idx="1">
            <a:schemeClr val="accent1"/>
          </a:fillRef>
          <a:effectRef idx="0">
            <a:schemeClr val="accent1"/>
          </a:effectRef>
          <a:fontRef idx="minor">
            <a:schemeClr val="lt1"/>
          </a:fontRef>
        </p:style>
        <p:txBody>
          <a:bodyPr lIns="215972" tIns="143981" bIns="46794" anchor="ctr"/>
          <a:lstStyle/>
          <a:p>
            <a:pPr>
              <a:defRPr/>
            </a:pPr>
            <a:r>
              <a:rPr lang="zh-CN" altLang="en-US" sz="2800" dirty="0">
                <a:solidFill>
                  <a:srgbClr val="FFFFFF"/>
                </a:solidFill>
                <a:latin typeface="微软雅黑" panose="020B0503020204020204" pitchFamily="34" charset="-122"/>
                <a:ea typeface="微软雅黑" panose="020B0503020204020204" pitchFamily="34" charset="-122"/>
              </a:rPr>
              <a:t>学生活动</a:t>
            </a:r>
          </a:p>
        </p:txBody>
      </p:sp>
      <p:sp>
        <p:nvSpPr>
          <p:cNvPr id="13" name="矩形 12"/>
          <p:cNvSpPr/>
          <p:nvPr/>
        </p:nvSpPr>
        <p:spPr>
          <a:xfrm>
            <a:off x="4007768" y="1412776"/>
            <a:ext cx="4445686" cy="547211"/>
          </a:xfrm>
          <a:prstGeom prst="rect">
            <a:avLst/>
          </a:prstGeom>
          <a:noFill/>
          <a:ln>
            <a:solidFill>
              <a:srgbClr val="51A7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Freeform 10"/>
          <p:cNvSpPr/>
          <p:nvPr/>
        </p:nvSpPr>
        <p:spPr bwMode="auto">
          <a:xfrm>
            <a:off x="1055440" y="5445224"/>
            <a:ext cx="10081120" cy="1152128"/>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
        <p:nvSpPr>
          <p:cNvPr id="16" name="圆角矩形 15"/>
          <p:cNvSpPr/>
          <p:nvPr/>
        </p:nvSpPr>
        <p:spPr>
          <a:xfrm>
            <a:off x="1919536" y="2780546"/>
            <a:ext cx="7992888" cy="1728192"/>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2" cstate="print"/>
            <a:stretch>
              <a:fillRect/>
            </a:stretch>
          </a:blip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352" y="0"/>
            <a:ext cx="7061666" cy="123110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一、坚持总体国家安全观</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623392" y="1484784"/>
            <a:ext cx="10891749" cy="2880320"/>
          </a:xfrm>
          <a:prstGeom prst="rect">
            <a:avLst/>
          </a:prstGeom>
          <a:ln>
            <a:noFill/>
          </a:ln>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dirty="0">
                <a:latin typeface="微软雅黑" panose="020B0503020204020204" pitchFamily="34" charset="-122"/>
                <a:ea typeface="微软雅黑" panose="020B0503020204020204" pitchFamily="34" charset="-122"/>
              </a:rPr>
              <a:t>       总体国家安全观，关键在“总体”，突出的是“大安全”理念，强调的是要涵盖政治、军事、国土、经济、文化、社会、科技、网络、生态、资源、核、海外利益、太空、深海、极地、生物等诸多领域，无所不在，而且将随着社会发展不断拓展。总体国家安全观把我们党对国家安全的认识提升到了新的高度和境界，为破解我国国家安全面临的难题、推进新时代国家安全工作提供了基本遵循。</a:t>
            </a:r>
            <a:endParaRPr lang="zh-CN" altLang="zh-CN" sz="24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335360" y="836712"/>
            <a:ext cx="4896544" cy="954107"/>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总体国家安全观的主要内容</a:t>
            </a:r>
          </a:p>
          <a:p>
            <a:endParaRPr lang="zh-CN" altLang="en-US" sz="2800" dirty="0">
              <a:latin typeface="微软雅黑" panose="020B0503020204020204" pitchFamily="34" charset="-122"/>
              <a:ea typeface="微软雅黑" panose="020B0503020204020204" pitchFamily="34" charset="-122"/>
            </a:endParaRPr>
          </a:p>
        </p:txBody>
      </p:sp>
      <p:sp>
        <p:nvSpPr>
          <p:cNvPr id="6" name="object 5"/>
          <p:cNvSpPr txBox="1"/>
          <p:nvPr/>
        </p:nvSpPr>
        <p:spPr>
          <a:xfrm>
            <a:off x="623392" y="4509120"/>
            <a:ext cx="10891749" cy="1596719"/>
          </a:xfrm>
          <a:prstGeom prst="rect">
            <a:avLst/>
          </a:prstGeom>
          <a:ln>
            <a:noFill/>
          </a:ln>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dirty="0">
                <a:latin typeface="微软雅黑" panose="020B0503020204020204" pitchFamily="34" charset="-122"/>
                <a:ea typeface="微软雅黑" panose="020B0503020204020204" pitchFamily="34" charset="-122"/>
              </a:rPr>
              <a:t>       总体国家安全观的主要内容是：以人民安全为宗旨，以政治安全为根本，以经济安全为基础，以军事、文化、社会安全为保障，以促进国际安全为依托，维护各领域国家安全，构建国家安全体系，走中国特色国家安全道路。</a:t>
            </a:r>
            <a:endParaRPr lang="zh-CN" altLang="zh-CN" sz="2400" dirty="0">
              <a:latin typeface="微软雅黑" panose="020B0503020204020204" pitchFamily="34" charset="-122"/>
              <a:ea typeface="微软雅黑" panose="020B0503020204020204" pitchFamily="34" charset="-122"/>
            </a:endParaRPr>
          </a:p>
        </p:txBody>
      </p:sp>
      <p:sp>
        <p:nvSpPr>
          <p:cNvPr id="7" name="圆角矩形 6"/>
          <p:cNvSpPr/>
          <p:nvPr/>
        </p:nvSpPr>
        <p:spPr>
          <a:xfrm>
            <a:off x="479376" y="1484784"/>
            <a:ext cx="11089232" cy="280831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79376" y="4581128"/>
            <a:ext cx="11089232" cy="172819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352" y="0"/>
            <a:ext cx="7061666" cy="123110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一、坚持总体国家安全观</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695400" y="4869160"/>
            <a:ext cx="10675725" cy="738664"/>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pitchFamily="34" charset="-122"/>
                <a:ea typeface="微软雅黑" panose="020B0503020204020204" pitchFamily="34" charset="-122"/>
              </a:rPr>
              <a:t>       思考：假如你在“网络青春力量”活动中获得了“网络安全公益宣传大使”称号，你将如何开展相关工作？</a:t>
            </a:r>
            <a:endParaRPr lang="zh-CN" altLang="zh-CN" sz="240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767408" y="5805264"/>
            <a:ext cx="10686442" cy="830997"/>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设计意图：通过</a:t>
            </a:r>
            <a:r>
              <a:rPr lang="zh-CN" altLang="en-US" sz="2400" dirty="0" smtClean="0">
                <a:latin typeface="微软雅黑" panose="020B0503020204020204" pitchFamily="34" charset="-122"/>
                <a:ea typeface="微软雅黑" panose="020B0503020204020204" pitchFamily="34" charset="-122"/>
              </a:rPr>
              <a:t>阅读</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读本</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回答问题，明确如何</a:t>
            </a:r>
            <a:r>
              <a:rPr lang="zh-CN" altLang="zh-CN" sz="2400" dirty="0">
                <a:latin typeface="微软雅黑" panose="020B0503020204020204" pitchFamily="34" charset="-122"/>
                <a:ea typeface="微软雅黑" panose="020B0503020204020204" pitchFamily="34" charset="-122"/>
              </a:rPr>
              <a:t>全面贯彻总体国家安全</a:t>
            </a:r>
            <a:r>
              <a:rPr lang="zh-CN" altLang="zh-CN" sz="2400" dirty="0" smtClean="0">
                <a:latin typeface="微软雅黑" panose="020B0503020204020204" pitchFamily="34" charset="-122"/>
                <a:ea typeface="微软雅黑" panose="020B0503020204020204" pitchFamily="34" charset="-122"/>
              </a:rPr>
              <a:t>观</a:t>
            </a:r>
            <a:r>
              <a:rPr lang="zh-CN" altLang="en-US" sz="2400" dirty="0" smtClean="0">
                <a:latin typeface="微软雅黑" panose="020B0503020204020204" pitchFamily="34" charset="-122"/>
                <a:ea typeface="微软雅黑" panose="020B0503020204020204" pitchFamily="34" charset="-122"/>
              </a:rPr>
              <a:t>、维护</a:t>
            </a:r>
            <a:r>
              <a:rPr lang="zh-CN" altLang="en-US" sz="2400" dirty="0">
                <a:latin typeface="微软雅黑" panose="020B0503020204020204" pitchFamily="34" charset="-122"/>
                <a:ea typeface="微软雅黑" panose="020B0503020204020204" pitchFamily="34" charset="-122"/>
              </a:rPr>
              <a:t>重点领域国家</a:t>
            </a:r>
            <a:r>
              <a:rPr lang="zh-CN" altLang="en-US" sz="2400" dirty="0" smtClean="0">
                <a:latin typeface="微软雅黑" panose="020B0503020204020204" pitchFamily="34" charset="-122"/>
                <a:ea typeface="微软雅黑" panose="020B0503020204020204" pitchFamily="34" charset="-122"/>
              </a:rPr>
              <a:t>安全、培养</a:t>
            </a:r>
            <a:r>
              <a:rPr lang="zh-CN" altLang="en-US" sz="2400" dirty="0">
                <a:latin typeface="微软雅黑" panose="020B0503020204020204" pitchFamily="34" charset="-122"/>
                <a:ea typeface="微软雅黑" panose="020B0503020204020204" pitchFamily="34" charset="-122"/>
              </a:rPr>
              <a:t>公共参与意识</a:t>
            </a:r>
            <a:r>
              <a:rPr lang="zh-CN"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
        <p:nvSpPr>
          <p:cNvPr id="8" name="object 5"/>
          <p:cNvSpPr txBox="1"/>
          <p:nvPr/>
        </p:nvSpPr>
        <p:spPr>
          <a:xfrm>
            <a:off x="3863752" y="2564904"/>
            <a:ext cx="7488832" cy="1908175"/>
          </a:xfrm>
          <a:prstGeom prst="rect">
            <a:avLst/>
          </a:prstGeom>
          <a:ln w="19050">
            <a:noFill/>
            <a:prstDash val="sysDash"/>
          </a:ln>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 </a:t>
            </a:r>
            <a:r>
              <a:rPr lang="en-US" altLang="zh-CN" sz="2000" kern="1200" dirty="0" smtClean="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2015</a:t>
            </a:r>
            <a:r>
              <a:rPr lang="zh-CN" altLang="zh-CN" sz="20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年</a:t>
            </a:r>
            <a:r>
              <a:rPr lang="en-US" altLang="zh-CN" sz="20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7</a:t>
            </a:r>
            <a:r>
              <a:rPr lang="zh-CN" altLang="zh-CN" sz="20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月</a:t>
            </a:r>
            <a:r>
              <a:rPr lang="en-US" altLang="zh-CN" sz="20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1</a:t>
            </a:r>
            <a:r>
              <a:rPr lang="zh-CN" altLang="zh-CN" sz="20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日，十二届全国人大常委会第十五次会议通过的《中华人民共和国国家安全法》规定，加强国家安全新闻宣传和舆论引导，通过多种形式开展国家安全宣传教育活动，将国家安全教育纳入国民教育体系和公务员教育培训体系，增强全民国家安全意识。该法决定将每年</a:t>
            </a:r>
            <a:r>
              <a:rPr lang="en-US" altLang="zh-CN" sz="20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4</a:t>
            </a:r>
            <a:r>
              <a:rPr lang="zh-CN" altLang="zh-CN" sz="20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月</a:t>
            </a:r>
            <a:r>
              <a:rPr lang="en-US" altLang="zh-CN" sz="20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15</a:t>
            </a:r>
            <a:r>
              <a:rPr lang="zh-CN" altLang="zh-CN" sz="20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日定为“全民国家安全教育日”。 </a:t>
            </a:r>
            <a:endPar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zh-CN" sz="2400" dirty="0">
              <a:latin typeface="微软雅黑" panose="020B0503020204020204" pitchFamily="34" charset="-122"/>
              <a:ea typeface="微软雅黑" panose="020B0503020204020204" pitchFamily="34" charset="-122"/>
            </a:endParaRPr>
          </a:p>
        </p:txBody>
      </p:sp>
      <p:sp>
        <p:nvSpPr>
          <p:cNvPr id="12" name="object 5"/>
          <p:cNvSpPr txBox="1"/>
          <p:nvPr/>
        </p:nvSpPr>
        <p:spPr>
          <a:xfrm>
            <a:off x="695400" y="4349959"/>
            <a:ext cx="3168352" cy="738664"/>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2020</a:t>
            </a:r>
            <a:r>
              <a:rPr lang="zh-CN" altLang="zh-CN" sz="12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年</a:t>
            </a:r>
            <a:r>
              <a:rPr lang="en-US" altLang="zh-CN" sz="12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9</a:t>
            </a:r>
            <a:r>
              <a:rPr lang="zh-CN" altLang="zh-CN" sz="12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月</a:t>
            </a:r>
            <a:r>
              <a:rPr lang="en-US" altLang="zh-CN" sz="12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16</a:t>
            </a:r>
            <a:r>
              <a:rPr lang="zh-CN" altLang="zh-CN" sz="12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日，</a:t>
            </a:r>
            <a:r>
              <a:rPr lang="zh-CN" altLang="en-US" sz="1200" kern="1200" dirty="0">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“网络青春力量”活动中“网络安全公益宣传大使”颁奖仪式现场</a:t>
            </a:r>
            <a:endParaRPr lang="zh-CN" altLang="zh-CN" sz="1200" dirty="0">
              <a:effectLst/>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zh-CN" sz="2400" dirty="0">
              <a:latin typeface="微软雅黑" panose="020B0503020204020204" pitchFamily="34" charset="-122"/>
              <a:ea typeface="微软雅黑" panose="020B0503020204020204" pitchFamily="34" charset="-122"/>
            </a:endParaRPr>
          </a:p>
        </p:txBody>
      </p:sp>
      <p:sp>
        <p:nvSpPr>
          <p:cNvPr id="14" name="TextBox 13"/>
          <p:cNvSpPr txBox="1"/>
          <p:nvPr/>
        </p:nvSpPr>
        <p:spPr>
          <a:xfrm>
            <a:off x="263352" y="620688"/>
            <a:ext cx="4896544" cy="954107"/>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维护重点领域国家安全</a:t>
            </a:r>
          </a:p>
          <a:p>
            <a:endParaRPr lang="zh-CN" altLang="en-US" sz="2800" dirty="0">
              <a:latin typeface="微软雅黑" panose="020B0503020204020204" pitchFamily="34" charset="-122"/>
              <a:ea typeface="微软雅黑" panose="020B0503020204020204" pitchFamily="34" charset="-122"/>
            </a:endParaRPr>
          </a:p>
        </p:txBody>
      </p:sp>
      <p:sp>
        <p:nvSpPr>
          <p:cNvPr id="15" name="任意多边形 14"/>
          <p:cNvSpPr/>
          <p:nvPr/>
        </p:nvSpPr>
        <p:spPr>
          <a:xfrm>
            <a:off x="479376" y="1196752"/>
            <a:ext cx="3024336" cy="849069"/>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51A73A"/>
          </a:solidFill>
          <a:ln>
            <a:noFill/>
          </a:ln>
        </p:spPr>
        <p:style>
          <a:lnRef idx="2">
            <a:schemeClr val="accent1">
              <a:shade val="50000"/>
            </a:schemeClr>
          </a:lnRef>
          <a:fillRef idx="1">
            <a:schemeClr val="accent1"/>
          </a:fillRef>
          <a:effectRef idx="0">
            <a:schemeClr val="accent1"/>
          </a:effectRef>
          <a:fontRef idx="minor">
            <a:schemeClr val="lt1"/>
          </a:fontRef>
        </p:style>
        <p:txBody>
          <a:bodyPr lIns="215972" tIns="143981" bIns="46794" anchor="ctr"/>
          <a:lstStyle/>
          <a:p>
            <a:pPr>
              <a:defRPr/>
            </a:pPr>
            <a:r>
              <a:rPr lang="zh-CN" altLang="en-US" sz="2800" dirty="0">
                <a:solidFill>
                  <a:srgbClr val="FFFFFF"/>
                </a:solidFill>
                <a:latin typeface="微软雅黑" panose="020B0503020204020204" pitchFamily="34" charset="-122"/>
                <a:ea typeface="微软雅黑" panose="020B0503020204020204" pitchFamily="34" charset="-122"/>
              </a:rPr>
              <a:t>学生活动</a:t>
            </a:r>
          </a:p>
        </p:txBody>
      </p:sp>
      <p:sp>
        <p:nvSpPr>
          <p:cNvPr id="16" name="矩形 15"/>
          <p:cNvSpPr/>
          <p:nvPr/>
        </p:nvSpPr>
        <p:spPr>
          <a:xfrm>
            <a:off x="4079646" y="1340644"/>
            <a:ext cx="4373808" cy="547211"/>
          </a:xfrm>
          <a:prstGeom prst="rect">
            <a:avLst/>
          </a:prstGeom>
          <a:noFill/>
          <a:ln>
            <a:solidFill>
              <a:srgbClr val="51A7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 name="TextBox 17"/>
          <p:cNvSpPr txBox="1"/>
          <p:nvPr/>
        </p:nvSpPr>
        <p:spPr>
          <a:xfrm>
            <a:off x="4151784" y="1340644"/>
            <a:ext cx="4515984"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阅读</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读本</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回答问题</a:t>
            </a:r>
          </a:p>
        </p:txBody>
      </p:sp>
      <p:sp>
        <p:nvSpPr>
          <p:cNvPr id="24" name="Freeform 10"/>
          <p:cNvSpPr/>
          <p:nvPr/>
        </p:nvSpPr>
        <p:spPr bwMode="auto">
          <a:xfrm>
            <a:off x="623392" y="5661248"/>
            <a:ext cx="10945216" cy="1080120"/>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
        <p:nvSpPr>
          <p:cNvPr id="25" name="圆角矩形 24"/>
          <p:cNvSpPr/>
          <p:nvPr/>
        </p:nvSpPr>
        <p:spPr>
          <a:xfrm>
            <a:off x="407368" y="2420888"/>
            <a:ext cx="11305256" cy="2376264"/>
          </a:xfrm>
          <a:prstGeom prst="round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C:\Users\Administrator\Documents\Tencent Files\1361112179\FileRecv\QQ图片20210908094925.jpg"/>
          <p:cNvPicPr>
            <a:picLocks noChangeAspect="1" noChangeArrowheads="1"/>
          </p:cNvPicPr>
          <p:nvPr/>
        </p:nvPicPr>
        <p:blipFill>
          <a:blip r:embed="rId3"/>
          <a:srcRect/>
          <a:stretch>
            <a:fillRect/>
          </a:stretch>
        </p:blipFill>
        <p:spPr bwMode="auto">
          <a:xfrm>
            <a:off x="666712" y="2571744"/>
            <a:ext cx="2886075" cy="1781175"/>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352" y="0"/>
            <a:ext cx="7061666" cy="123110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一、坚持总体国家安全观</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479376" y="1484784"/>
            <a:ext cx="10891749" cy="738664"/>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全面贯彻总体国家安全观，必须具有系统思维和方法，做到“十个坚持”，正确处理“五对关系”，</a:t>
            </a:r>
            <a:r>
              <a:rPr lang="zh-CN" altLang="en-US" sz="2400" dirty="0">
                <a:latin typeface="微软雅黑" panose="020B0503020204020204" pitchFamily="34" charset="-122"/>
                <a:ea typeface="微软雅黑" panose="020B0503020204020204" pitchFamily="34" charset="-122"/>
              </a:rPr>
              <a:t>维护各领域国家安全，</a:t>
            </a:r>
            <a:r>
              <a:rPr lang="zh-CN" altLang="zh-CN" sz="2400" dirty="0">
                <a:latin typeface="微软雅黑" panose="020B0503020204020204" pitchFamily="34" charset="-122"/>
                <a:ea typeface="微软雅黑" panose="020B0503020204020204" pitchFamily="34" charset="-122"/>
              </a:rPr>
              <a:t>构建国家安全体系。</a:t>
            </a:r>
          </a:p>
        </p:txBody>
      </p:sp>
      <p:sp>
        <p:nvSpPr>
          <p:cNvPr id="10" name="TextBox 9"/>
          <p:cNvSpPr txBox="1"/>
          <p:nvPr/>
        </p:nvSpPr>
        <p:spPr>
          <a:xfrm>
            <a:off x="479376" y="836712"/>
            <a:ext cx="4896544" cy="954107"/>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维护重点领域国家安全</a:t>
            </a:r>
          </a:p>
          <a:p>
            <a:endParaRPr lang="zh-CN" altLang="en-US" sz="280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913790" y="2534941"/>
            <a:ext cx="4824487" cy="400110"/>
          </a:xfrm>
          <a:prstGeom prst="rect">
            <a:avLst/>
          </a:prstGeom>
          <a:noFill/>
          <a:ln w="3175">
            <a:noFill/>
          </a:ln>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“十个坚持”</a:t>
            </a:r>
          </a:p>
        </p:txBody>
      </p:sp>
      <p:sp>
        <p:nvSpPr>
          <p:cNvPr id="12" name="object 5"/>
          <p:cNvSpPr txBox="1"/>
          <p:nvPr/>
        </p:nvSpPr>
        <p:spPr>
          <a:xfrm>
            <a:off x="309522" y="3214686"/>
            <a:ext cx="6643734" cy="3203441"/>
          </a:xfrm>
          <a:prstGeom prst="rect">
            <a:avLst/>
          </a:prstGeom>
          <a:ln>
            <a:noFill/>
          </a:ln>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6700">
              <a:lnSpc>
                <a:spcPts val="1100"/>
              </a:lnSpc>
              <a:spcAft>
                <a:spcPts val="1000"/>
              </a:spcAft>
            </a:pPr>
            <a:endParaRPr lang="en-US" altLang="zh-CN" sz="1000"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266700">
              <a:lnSpc>
                <a:spcPts val="1100"/>
              </a:lnSpc>
              <a:spcAft>
                <a:spcPts val="1000"/>
              </a:spcAft>
            </a:pPr>
            <a:r>
              <a:rPr lang="zh-CN" altLang="zh-CN" sz="1100"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坚持党对国家安全工作的绝对领导，坚持党中央对国家安全工作的集中统一领导。</a:t>
            </a:r>
          </a:p>
          <a:p>
            <a:pPr indent="266700">
              <a:spcAft>
                <a:spcPts val="1000"/>
              </a:spcAft>
            </a:pPr>
            <a:r>
              <a:rPr lang="zh-CN" altLang="zh-CN" sz="1100"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坚持中国特色国家安全道路，贯彻总体国家安全观，坚持政治安全、人民安全</a:t>
            </a:r>
            <a:r>
              <a:rPr lang="zh-CN" altLang="zh-CN" sz="1100" dirty="0" smtClean="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、国家利益</a:t>
            </a:r>
            <a:r>
              <a:rPr lang="zh-CN" altLang="zh-CN" sz="1100"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至上有机统一。</a:t>
            </a:r>
          </a:p>
          <a:p>
            <a:pPr indent="266700">
              <a:lnSpc>
                <a:spcPts val="1100"/>
              </a:lnSpc>
              <a:spcAft>
                <a:spcPts val="1000"/>
              </a:spcAft>
            </a:pPr>
            <a:r>
              <a:rPr lang="zh-CN" altLang="zh-CN" sz="1100"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坚持以人民安全为宗旨。</a:t>
            </a:r>
          </a:p>
          <a:p>
            <a:pPr indent="266700">
              <a:lnSpc>
                <a:spcPts val="1100"/>
              </a:lnSpc>
              <a:spcAft>
                <a:spcPts val="1000"/>
              </a:spcAft>
            </a:pPr>
            <a:r>
              <a:rPr lang="zh-CN" altLang="zh-CN" sz="1100"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坚持统筹发展和安全，坚持发展和安全并重。</a:t>
            </a:r>
          </a:p>
          <a:p>
            <a:pPr indent="266700">
              <a:lnSpc>
                <a:spcPts val="1100"/>
              </a:lnSpc>
              <a:spcAft>
                <a:spcPts val="1000"/>
              </a:spcAft>
            </a:pPr>
            <a:r>
              <a:rPr lang="zh-CN" altLang="zh-CN" sz="1100"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坚持把政治安全放在首要位置，维护政权安全和制度安全。</a:t>
            </a:r>
          </a:p>
          <a:p>
            <a:pPr indent="266700">
              <a:lnSpc>
                <a:spcPts val="1100"/>
              </a:lnSpc>
              <a:spcAft>
                <a:spcPts val="1000"/>
              </a:spcAft>
            </a:pPr>
            <a:r>
              <a:rPr lang="zh-CN" altLang="zh-CN" sz="1100"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坚持统筹推进各领域安全，统筹应对传统安全和非传统安全。</a:t>
            </a:r>
          </a:p>
          <a:p>
            <a:pPr indent="266700">
              <a:lnSpc>
                <a:spcPts val="1100"/>
              </a:lnSpc>
              <a:spcAft>
                <a:spcPts val="1000"/>
              </a:spcAft>
            </a:pPr>
            <a:r>
              <a:rPr lang="zh-CN" altLang="zh-CN" sz="1100"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坚持把防范化解国家安全风险摆在突出位置，提高风险预见、预判能力。</a:t>
            </a:r>
          </a:p>
          <a:p>
            <a:pPr indent="266700">
              <a:lnSpc>
                <a:spcPts val="1100"/>
              </a:lnSpc>
              <a:spcAft>
                <a:spcPts val="1000"/>
              </a:spcAft>
            </a:pPr>
            <a:r>
              <a:rPr lang="zh-CN" altLang="zh-CN" sz="1100"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坚持推进国际共同安全，共同构建普遍安全的人类命运共同体。</a:t>
            </a:r>
          </a:p>
          <a:p>
            <a:pPr indent="266700">
              <a:spcAft>
                <a:spcPts val="1000"/>
              </a:spcAft>
            </a:pPr>
            <a:r>
              <a:rPr lang="zh-CN" altLang="zh-CN" sz="1100"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坚持推进国家安全体系和能力现代化，构建系统完备、科学规范、运行有效的国家安全制度体系。</a:t>
            </a:r>
          </a:p>
          <a:p>
            <a:pPr indent="266700">
              <a:lnSpc>
                <a:spcPts val="1100"/>
              </a:lnSpc>
              <a:spcAft>
                <a:spcPts val="1000"/>
              </a:spcAft>
            </a:pPr>
            <a:r>
              <a:rPr lang="zh-CN" altLang="zh-CN" sz="1100"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坚持加强国家安全干部队伍建设，加强国家安全战线党的建设。</a:t>
            </a:r>
          </a:p>
          <a:p>
            <a:endParaRPr lang="zh-CN" altLang="zh-CN" sz="1200" dirty="0">
              <a:latin typeface="微软雅黑" panose="020B0503020204020204" pitchFamily="34" charset="-122"/>
              <a:ea typeface="微软雅黑" panose="020B0503020204020204" pitchFamily="34" charset="-122"/>
            </a:endParaRPr>
          </a:p>
        </p:txBody>
      </p:sp>
      <p:sp>
        <p:nvSpPr>
          <p:cNvPr id="13" name="TextBox 10"/>
          <p:cNvSpPr txBox="1"/>
          <p:nvPr/>
        </p:nvSpPr>
        <p:spPr>
          <a:xfrm>
            <a:off x="8472264" y="2564904"/>
            <a:ext cx="1584175" cy="400110"/>
          </a:xfrm>
          <a:prstGeom prst="rect">
            <a:avLst/>
          </a:prstGeom>
          <a:noFill/>
          <a:ln w="3175">
            <a:solidFill>
              <a:schemeClr val="tx1"/>
            </a:solidFill>
          </a:ln>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“五对关系”</a:t>
            </a:r>
          </a:p>
        </p:txBody>
      </p:sp>
      <p:sp>
        <p:nvSpPr>
          <p:cNvPr id="14" name="object 5"/>
          <p:cNvSpPr txBox="1"/>
          <p:nvPr/>
        </p:nvSpPr>
        <p:spPr>
          <a:xfrm>
            <a:off x="7176120" y="3356992"/>
            <a:ext cx="4824487" cy="3206006"/>
          </a:xfrm>
          <a:prstGeom prst="rect">
            <a:avLst/>
          </a:prstGeom>
          <a:ln>
            <a:noFill/>
          </a:ln>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6700">
              <a:spcAft>
                <a:spcPts val="1000"/>
              </a:spcAft>
            </a:pPr>
            <a:endParaRPr lang="en-US" altLang="zh-CN"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266700">
              <a:spcAft>
                <a:spcPts val="1000"/>
              </a:spcAft>
            </a:pPr>
            <a:r>
              <a:rPr lang="zh-CN" altLang="zh-CN"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既重视外部安全，又重视内部安全；</a:t>
            </a:r>
            <a:endParaRPr lang="en-US" altLang="zh-CN"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266700">
              <a:spcAft>
                <a:spcPts val="1000"/>
              </a:spcAft>
            </a:pPr>
            <a:r>
              <a:rPr lang="zh-CN" altLang="zh-CN"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既重视国土安全，又重视国民安全；</a:t>
            </a:r>
            <a:endParaRPr lang="en-US" altLang="zh-CN"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266700">
              <a:spcAft>
                <a:spcPts val="1000"/>
              </a:spcAft>
            </a:pPr>
            <a:r>
              <a:rPr lang="zh-CN" altLang="zh-CN"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既重视传统安全，又重视非传统安全；</a:t>
            </a:r>
            <a:endParaRPr lang="en-US" altLang="zh-CN"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266700">
              <a:spcAft>
                <a:spcPts val="1000"/>
              </a:spcAft>
            </a:pPr>
            <a:r>
              <a:rPr lang="zh-CN" altLang="zh-CN"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既重视发展问题，又重视安全问题；</a:t>
            </a:r>
            <a:endParaRPr lang="en-US" altLang="zh-CN"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266700">
              <a:spcAft>
                <a:spcPts val="1000"/>
              </a:spcAft>
            </a:pPr>
            <a:r>
              <a:rPr lang="zh-CN" altLang="zh-CN"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rPr>
              <a:t>既重视自身安全，又重视共同安全。</a:t>
            </a:r>
            <a:endParaRPr lang="en-US" altLang="zh-CN" dirty="0">
              <a:solidFill>
                <a:srgbClr val="0070C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266700">
              <a:spcAft>
                <a:spcPts val="1000"/>
              </a:spcAft>
            </a:pPr>
            <a:endParaRPr lang="zh-CN" altLang="zh-CN" dirty="0">
              <a:effectLst/>
              <a:latin typeface="Tahoma" panose="020B0604030504040204" pitchFamily="34" charset="0"/>
              <a:ea typeface="微软雅黑" panose="020B0503020204020204" pitchFamily="34" charset="-122"/>
              <a:cs typeface="Times New Roman" panose="02020603050405020304" pitchFamily="18" charset="0"/>
            </a:endParaRPr>
          </a:p>
          <a:p>
            <a:endParaRPr lang="zh-CN" altLang="zh-CN" sz="2400" dirty="0">
              <a:latin typeface="微软雅黑" panose="020B0503020204020204" pitchFamily="34" charset="-122"/>
              <a:ea typeface="微软雅黑" panose="020B0503020204020204" pitchFamily="34" charset="-122"/>
            </a:endParaRPr>
          </a:p>
        </p:txBody>
      </p:sp>
      <p:sp>
        <p:nvSpPr>
          <p:cNvPr id="15" name="圆角矩形 14"/>
          <p:cNvSpPr/>
          <p:nvPr/>
        </p:nvSpPr>
        <p:spPr>
          <a:xfrm>
            <a:off x="7176120" y="3429000"/>
            <a:ext cx="4248472" cy="2448272"/>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1238216" y="2500306"/>
            <a:ext cx="4752528" cy="576064"/>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238084" y="3213100"/>
            <a:ext cx="6786610" cy="312928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667000" y="2564765"/>
            <a:ext cx="1776730"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“十个坚持”</a:t>
            </a:r>
          </a:p>
        </p:txBody>
      </p:sp>
      <p:sp>
        <p:nvSpPr>
          <p:cNvPr id="19" name="圆角矩形 18"/>
          <p:cNvSpPr/>
          <p:nvPr/>
        </p:nvSpPr>
        <p:spPr>
          <a:xfrm>
            <a:off x="8040216" y="2492896"/>
            <a:ext cx="2520280" cy="576064"/>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8400256" y="2564904"/>
            <a:ext cx="1800200"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“五对关系”</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0" y="0"/>
            <a:ext cx="12192000" cy="276999"/>
          </a:xfrm>
          <a:prstGeom prst="rect">
            <a:avLst/>
          </a:prstGeom>
          <a:blipFill>
            <a:blip r:embed="rId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object 5"/>
          <p:cNvSpPr txBox="1"/>
          <p:nvPr/>
        </p:nvSpPr>
        <p:spPr>
          <a:xfrm>
            <a:off x="2783632" y="2348880"/>
            <a:ext cx="7331329" cy="160813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165"/>
              </a:lnSpc>
              <a:spcBef>
                <a:spcPct val="0"/>
              </a:spcBef>
              <a:spcAft>
                <a:spcPct val="0"/>
              </a:spcAft>
            </a:pPr>
            <a:r>
              <a:rPr lang="zh-CN" altLang="en-US" sz="2400" spc="60" dirty="0">
                <a:solidFill>
                  <a:srgbClr val="262626"/>
                </a:solidFill>
                <a:latin typeface="微软雅黑" panose="020B0503020204020204" pitchFamily="34" charset="-122"/>
                <a:cs typeface="微软雅黑" panose="020B0503020204020204" pitchFamily="34" charset="-122"/>
              </a:rPr>
              <a:t>       一个国家只有立足粮食基本自给，才能掌握粮食安全主动权，进而才能掌控经济社会发展这个大局。靠别人解决吃饭问题是靠不住的。如果口粮依赖进口，我们就会被别人牵着鼻子走。</a:t>
            </a:r>
            <a:endParaRPr sz="2400" dirty="0">
              <a:solidFill>
                <a:srgbClr val="262626"/>
              </a:solidFill>
              <a:latin typeface="微软雅黑" panose="020B0503020204020204" pitchFamily="34" charset="-122"/>
              <a:cs typeface="微软雅黑" panose="020B0503020204020204" pitchFamily="34" charset="-122"/>
            </a:endParaRPr>
          </a:p>
        </p:txBody>
      </p:sp>
      <p:sp>
        <p:nvSpPr>
          <p:cNvPr id="6" name="object 6"/>
          <p:cNvSpPr txBox="1"/>
          <p:nvPr/>
        </p:nvSpPr>
        <p:spPr>
          <a:xfrm>
            <a:off x="7032104" y="4221088"/>
            <a:ext cx="1725421" cy="44038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sz="2400" dirty="0">
                <a:solidFill>
                  <a:srgbClr val="262626"/>
                </a:solidFill>
                <a:latin typeface="微软雅黑" panose="020B0503020204020204" pitchFamily="34" charset="-122"/>
                <a:cs typeface="微软雅黑" panose="020B0503020204020204" pitchFamily="34" charset="-122"/>
              </a:rPr>
              <a:t>——</a:t>
            </a:r>
            <a:r>
              <a:rPr sz="2400" dirty="0" err="1">
                <a:solidFill>
                  <a:srgbClr val="262626"/>
                </a:solidFill>
                <a:latin typeface="微软雅黑" panose="020B0503020204020204" pitchFamily="34" charset="-122"/>
                <a:cs typeface="微软雅黑" panose="020B0503020204020204" pitchFamily="34" charset="-122"/>
              </a:rPr>
              <a:t>习近平</a:t>
            </a:r>
            <a:endParaRPr sz="2400" dirty="0">
              <a:solidFill>
                <a:srgbClr val="262626"/>
              </a:solidFill>
              <a:latin typeface="微软雅黑" panose="020B0503020204020204" pitchFamily="34" charset="-122"/>
              <a:cs typeface="微软雅黑" panose="020B0503020204020204" pitchFamily="34" charset="-122"/>
            </a:endParaRPr>
          </a:p>
        </p:txBody>
      </p:sp>
      <p:sp>
        <p:nvSpPr>
          <p:cNvPr id="9" name="object 8"/>
          <p:cNvSpPr txBox="1"/>
          <p:nvPr/>
        </p:nvSpPr>
        <p:spPr>
          <a:xfrm>
            <a:off x="1271464" y="4869160"/>
            <a:ext cx="9865096" cy="66684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2645"/>
              </a:lnSpc>
              <a:spcBef>
                <a:spcPct val="0"/>
              </a:spcBef>
              <a:spcAft>
                <a:spcPct val="0"/>
              </a:spcAft>
            </a:pPr>
            <a:r>
              <a:rPr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思考：结合材料，谈谈</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粮食安全属于总体国家安全观的哪个领域？你对“重点领域国家安全”又是如何理解的？</a:t>
            </a:r>
            <a:endPar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Box 9"/>
          <p:cNvSpPr txBox="1"/>
          <p:nvPr/>
        </p:nvSpPr>
        <p:spPr>
          <a:xfrm>
            <a:off x="881026" y="5786454"/>
            <a:ext cx="10434984" cy="830997"/>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设计意图：通过</a:t>
            </a:r>
            <a:r>
              <a:rPr lang="zh-CN" altLang="en-US" sz="2400" dirty="0" smtClean="0">
                <a:latin typeface="微软雅黑" panose="020B0503020204020204" pitchFamily="34" charset="-122"/>
                <a:ea typeface="微软雅黑" panose="020B0503020204020204" pitchFamily="34" charset="-122"/>
              </a:rPr>
              <a:t>诵读“金句</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回答问题，明确落实总体国家安全观要聚焦重点。</a:t>
            </a:r>
          </a:p>
        </p:txBody>
      </p:sp>
      <p:sp>
        <p:nvSpPr>
          <p:cNvPr id="11" name="object 3"/>
          <p:cNvSpPr txBox="1"/>
          <p:nvPr/>
        </p:nvSpPr>
        <p:spPr>
          <a:xfrm>
            <a:off x="263352" y="0"/>
            <a:ext cx="7061666" cy="123110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一、坚持总体国家安全观</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2" name="TextBox 9"/>
          <p:cNvSpPr txBox="1"/>
          <p:nvPr/>
        </p:nvSpPr>
        <p:spPr>
          <a:xfrm>
            <a:off x="479376" y="647403"/>
            <a:ext cx="4896544" cy="954107"/>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维护重点领域国家安全</a:t>
            </a:r>
          </a:p>
          <a:p>
            <a:endParaRPr lang="zh-CN" altLang="en-US" sz="2800" dirty="0">
              <a:latin typeface="微软雅黑" panose="020B0503020204020204" pitchFamily="34" charset="-122"/>
              <a:ea typeface="微软雅黑" panose="020B0503020204020204" pitchFamily="34" charset="-122"/>
            </a:endParaRPr>
          </a:p>
        </p:txBody>
      </p:sp>
      <p:sp>
        <p:nvSpPr>
          <p:cNvPr id="13" name="TextBox 7"/>
          <p:cNvSpPr txBox="1"/>
          <p:nvPr/>
        </p:nvSpPr>
        <p:spPr>
          <a:xfrm>
            <a:off x="4756084" y="1369587"/>
            <a:ext cx="4125998" cy="523220"/>
          </a:xfrm>
          <a:prstGeom prst="rect">
            <a:avLst/>
          </a:prstGeom>
          <a:noFill/>
          <a:ln>
            <a:solidFill>
              <a:srgbClr val="FFFF00"/>
            </a:solidFill>
          </a:ln>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诵读</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金句</a:t>
            </a:r>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回答问题</a:t>
            </a:r>
          </a:p>
        </p:txBody>
      </p:sp>
      <p:sp>
        <p:nvSpPr>
          <p:cNvPr id="14" name="任意多边形 13"/>
          <p:cNvSpPr/>
          <p:nvPr/>
        </p:nvSpPr>
        <p:spPr>
          <a:xfrm>
            <a:off x="479376" y="1196752"/>
            <a:ext cx="3024336" cy="849069"/>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51A73A"/>
          </a:solidFill>
          <a:ln>
            <a:noFill/>
          </a:ln>
        </p:spPr>
        <p:style>
          <a:lnRef idx="2">
            <a:schemeClr val="accent1">
              <a:shade val="50000"/>
            </a:schemeClr>
          </a:lnRef>
          <a:fillRef idx="1">
            <a:schemeClr val="accent1"/>
          </a:fillRef>
          <a:effectRef idx="0">
            <a:schemeClr val="accent1"/>
          </a:effectRef>
          <a:fontRef idx="minor">
            <a:schemeClr val="lt1"/>
          </a:fontRef>
        </p:style>
        <p:txBody>
          <a:bodyPr lIns="215972" tIns="143981" bIns="46794" anchor="ctr"/>
          <a:lstStyle/>
          <a:p>
            <a:pPr>
              <a:defRPr/>
            </a:pPr>
            <a:r>
              <a:rPr lang="zh-CN" altLang="en-US" sz="2800" dirty="0">
                <a:solidFill>
                  <a:srgbClr val="FFFFFF"/>
                </a:solidFill>
                <a:latin typeface="微软雅黑" panose="020B0503020204020204" pitchFamily="34" charset="-122"/>
                <a:ea typeface="微软雅黑" panose="020B0503020204020204" pitchFamily="34" charset="-122"/>
              </a:rPr>
              <a:t>学生活动</a:t>
            </a:r>
          </a:p>
        </p:txBody>
      </p:sp>
      <p:sp>
        <p:nvSpPr>
          <p:cNvPr id="17" name="Freeform 10"/>
          <p:cNvSpPr/>
          <p:nvPr/>
        </p:nvSpPr>
        <p:spPr bwMode="auto">
          <a:xfrm>
            <a:off x="809588" y="5661248"/>
            <a:ext cx="10657184" cy="1196752"/>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2" cstate="print"/>
            <a:stretch>
              <a:fillRect/>
            </a:stretch>
          </a:blip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263352" y="0"/>
            <a:ext cx="7061666" cy="123110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28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一、坚持总体国家安全观</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623392" y="1628800"/>
            <a:ext cx="10891749" cy="2954655"/>
          </a:xfrm>
          <a:prstGeom prst="rect">
            <a:avLst/>
          </a:prstGeom>
          <a:ln>
            <a:noFill/>
          </a:ln>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pitchFamily="34" charset="-122"/>
                <a:ea typeface="微软雅黑" panose="020B0503020204020204" pitchFamily="34" charset="-122"/>
              </a:rPr>
              <a:t>       全面贯彻落实总体国家安全观，要聚焦重点，抓纲带目，把确保政治安全作为首要任务，统筹推进各重点领域国家安全工作。</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维护政治安全</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维护国土安全</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维护经济安全</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维护社会安全</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维护网络安全</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维护外部安全</a:t>
            </a:r>
            <a:endParaRPr lang="zh-CN" altLang="zh-CN" sz="24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479376" y="764704"/>
            <a:ext cx="4896544" cy="954107"/>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维护重点领域国家安全</a:t>
            </a:r>
          </a:p>
          <a:p>
            <a:endParaRPr lang="zh-CN" altLang="en-US" sz="280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3359696" y="4869160"/>
            <a:ext cx="7632848" cy="46037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你能为以上重点领域国家安全分别举个例子吗？</a:t>
            </a:r>
          </a:p>
        </p:txBody>
      </p:sp>
      <p:sp>
        <p:nvSpPr>
          <p:cNvPr id="12" name="TextBox 11"/>
          <p:cNvSpPr txBox="1"/>
          <p:nvPr/>
        </p:nvSpPr>
        <p:spPr>
          <a:xfrm>
            <a:off x="911424" y="5877272"/>
            <a:ext cx="10369152" cy="461665"/>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设计意图：通过举例，理解维护重点领域国家安全的内涵，增强政治认同。</a:t>
            </a:r>
          </a:p>
        </p:txBody>
      </p:sp>
      <p:sp>
        <p:nvSpPr>
          <p:cNvPr id="8" name="任意多边形 7"/>
          <p:cNvSpPr/>
          <p:nvPr/>
        </p:nvSpPr>
        <p:spPr>
          <a:xfrm>
            <a:off x="191344" y="4653136"/>
            <a:ext cx="3024336" cy="849069"/>
          </a:xfrm>
          <a:custGeom>
            <a:avLst/>
            <a:gdLst>
              <a:gd name="connsiteX0" fmla="*/ 1311004 w 2519930"/>
              <a:gd name="connsiteY0" fmla="*/ 129 h 935639"/>
              <a:gd name="connsiteX1" fmla="*/ 1417718 w 2519930"/>
              <a:gd name="connsiteY1" fmla="*/ 63691 h 935639"/>
              <a:gd name="connsiteX2" fmla="*/ 1474368 w 2519930"/>
              <a:gd name="connsiteY2" fmla="*/ 151166 h 935639"/>
              <a:gd name="connsiteX3" fmla="*/ 1494124 w 2519930"/>
              <a:gd name="connsiteY3" fmla="*/ 179639 h 935639"/>
              <a:gd name="connsiteX4" fmla="*/ 2467817 w 2519930"/>
              <a:gd name="connsiteY4" fmla="*/ 179639 h 935639"/>
              <a:gd name="connsiteX5" fmla="*/ 2519930 w 2519930"/>
              <a:gd name="connsiteY5" fmla="*/ 231752 h 935639"/>
              <a:gd name="connsiteX6" fmla="*/ 2519930 w 2519930"/>
              <a:gd name="connsiteY6" fmla="*/ 300326 h 935639"/>
              <a:gd name="connsiteX7" fmla="*/ 2467817 w 2519930"/>
              <a:gd name="connsiteY7" fmla="*/ 352439 h 935639"/>
              <a:gd name="connsiteX8" fmla="*/ 1564561 w 2519930"/>
              <a:gd name="connsiteY8" fmla="*/ 352439 h 935639"/>
              <a:gd name="connsiteX9" fmla="*/ 1564561 w 2519930"/>
              <a:gd name="connsiteY9" fmla="*/ 374039 h 935639"/>
              <a:gd name="connsiteX10" fmla="*/ 2012872 w 2519930"/>
              <a:gd name="connsiteY10" fmla="*/ 374039 h 935639"/>
              <a:gd name="connsiteX11" fmla="*/ 2064985 w 2519930"/>
              <a:gd name="connsiteY11" fmla="*/ 426152 h 935639"/>
              <a:gd name="connsiteX12" fmla="*/ 2064985 w 2519930"/>
              <a:gd name="connsiteY12" fmla="*/ 494726 h 935639"/>
              <a:gd name="connsiteX13" fmla="*/ 2012872 w 2519930"/>
              <a:gd name="connsiteY13" fmla="*/ 546839 h 935639"/>
              <a:gd name="connsiteX14" fmla="*/ 1564561 w 2519930"/>
              <a:gd name="connsiteY14" fmla="*/ 546839 h 935639"/>
              <a:gd name="connsiteX15" fmla="*/ 1564561 w 2519930"/>
              <a:gd name="connsiteY15" fmla="*/ 568439 h 935639"/>
              <a:gd name="connsiteX16" fmla="*/ 2012872 w 2519930"/>
              <a:gd name="connsiteY16" fmla="*/ 568439 h 935639"/>
              <a:gd name="connsiteX17" fmla="*/ 2064985 w 2519930"/>
              <a:gd name="connsiteY17" fmla="*/ 620552 h 935639"/>
              <a:gd name="connsiteX18" fmla="*/ 2064985 w 2519930"/>
              <a:gd name="connsiteY18" fmla="*/ 689126 h 935639"/>
              <a:gd name="connsiteX19" fmla="*/ 2012872 w 2519930"/>
              <a:gd name="connsiteY19" fmla="*/ 741239 h 935639"/>
              <a:gd name="connsiteX20" fmla="*/ 1564561 w 2519930"/>
              <a:gd name="connsiteY20" fmla="*/ 741239 h 935639"/>
              <a:gd name="connsiteX21" fmla="*/ 1564561 w 2519930"/>
              <a:gd name="connsiteY21" fmla="*/ 762839 h 935639"/>
              <a:gd name="connsiteX22" fmla="*/ 2012872 w 2519930"/>
              <a:gd name="connsiteY22" fmla="*/ 762839 h 935639"/>
              <a:gd name="connsiteX23" fmla="*/ 2064985 w 2519930"/>
              <a:gd name="connsiteY23" fmla="*/ 814952 h 935639"/>
              <a:gd name="connsiteX24" fmla="*/ 2064985 w 2519930"/>
              <a:gd name="connsiteY24" fmla="*/ 883526 h 935639"/>
              <a:gd name="connsiteX25" fmla="*/ 2012872 w 2519930"/>
              <a:gd name="connsiteY25" fmla="*/ 935639 h 935639"/>
              <a:gd name="connsiteX26" fmla="*/ 874191 w 2519930"/>
              <a:gd name="connsiteY26" fmla="*/ 935639 h 935639"/>
              <a:gd name="connsiteX27" fmla="*/ 710279 w 2519930"/>
              <a:gd name="connsiteY27" fmla="*/ 935639 h 935639"/>
              <a:gd name="connsiteX28" fmla="*/ 378000 w 2519930"/>
              <a:gd name="connsiteY28" fmla="*/ 935639 h 935639"/>
              <a:gd name="connsiteX29" fmla="*/ 0 w 2519930"/>
              <a:gd name="connsiteY29" fmla="*/ 557639 h 935639"/>
              <a:gd name="connsiteX30" fmla="*/ 378000 w 2519930"/>
              <a:gd name="connsiteY30" fmla="*/ 179639 h 935639"/>
              <a:gd name="connsiteX31" fmla="*/ 700753 w 2519930"/>
              <a:gd name="connsiteY31" fmla="*/ 179639 h 935639"/>
              <a:gd name="connsiteX32" fmla="*/ 874191 w 2519930"/>
              <a:gd name="connsiteY32" fmla="*/ 179639 h 935639"/>
              <a:gd name="connsiteX33" fmla="*/ 917354 w 2519930"/>
              <a:gd name="connsiteY33" fmla="*/ 179639 h 935639"/>
              <a:gd name="connsiteX34" fmla="*/ 1267762 w 2519930"/>
              <a:gd name="connsiteY34" fmla="*/ 11127 h 935639"/>
              <a:gd name="connsiteX35" fmla="*/ 1311004 w 2519930"/>
              <a:gd name="connsiteY35" fmla="*/ 129 h 93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19930" h="935639">
                <a:moveTo>
                  <a:pt x="1311004" y="129"/>
                </a:moveTo>
                <a:cubicBezTo>
                  <a:pt x="1354740" y="-1977"/>
                  <a:pt x="1397548" y="21748"/>
                  <a:pt x="1417718" y="63691"/>
                </a:cubicBezTo>
                <a:cubicBezTo>
                  <a:pt x="1430252" y="88880"/>
                  <a:pt x="1452310" y="120022"/>
                  <a:pt x="1474368" y="151166"/>
                </a:cubicBezTo>
                <a:lnTo>
                  <a:pt x="1494124" y="179639"/>
                </a:lnTo>
                <a:lnTo>
                  <a:pt x="2467817" y="179639"/>
                </a:lnTo>
                <a:cubicBezTo>
                  <a:pt x="2496598" y="179639"/>
                  <a:pt x="2519930" y="202971"/>
                  <a:pt x="2519930" y="231752"/>
                </a:cubicBezTo>
                <a:lnTo>
                  <a:pt x="2519930" y="300326"/>
                </a:lnTo>
                <a:cubicBezTo>
                  <a:pt x="2519930" y="329107"/>
                  <a:pt x="2496598" y="352439"/>
                  <a:pt x="2467817" y="352439"/>
                </a:cubicBezTo>
                <a:lnTo>
                  <a:pt x="1564561" y="352439"/>
                </a:lnTo>
                <a:lnTo>
                  <a:pt x="1564561" y="374039"/>
                </a:lnTo>
                <a:lnTo>
                  <a:pt x="2012872" y="374039"/>
                </a:lnTo>
                <a:cubicBezTo>
                  <a:pt x="2041653" y="374039"/>
                  <a:pt x="2064985" y="397371"/>
                  <a:pt x="2064985" y="426152"/>
                </a:cubicBezTo>
                <a:lnTo>
                  <a:pt x="2064985" y="494726"/>
                </a:lnTo>
                <a:cubicBezTo>
                  <a:pt x="2064985" y="523507"/>
                  <a:pt x="2041653" y="546839"/>
                  <a:pt x="2012872" y="546839"/>
                </a:cubicBezTo>
                <a:lnTo>
                  <a:pt x="1564561" y="546839"/>
                </a:lnTo>
                <a:lnTo>
                  <a:pt x="1564561" y="568439"/>
                </a:lnTo>
                <a:lnTo>
                  <a:pt x="2012872" y="568439"/>
                </a:lnTo>
                <a:cubicBezTo>
                  <a:pt x="2041653" y="568439"/>
                  <a:pt x="2064985" y="591771"/>
                  <a:pt x="2064985" y="620552"/>
                </a:cubicBezTo>
                <a:lnTo>
                  <a:pt x="2064985" y="689126"/>
                </a:lnTo>
                <a:cubicBezTo>
                  <a:pt x="2064985" y="717907"/>
                  <a:pt x="2041653" y="741239"/>
                  <a:pt x="2012872" y="741239"/>
                </a:cubicBezTo>
                <a:lnTo>
                  <a:pt x="1564561" y="741239"/>
                </a:lnTo>
                <a:lnTo>
                  <a:pt x="1564561" y="762839"/>
                </a:lnTo>
                <a:lnTo>
                  <a:pt x="2012872" y="762839"/>
                </a:lnTo>
                <a:cubicBezTo>
                  <a:pt x="2041653" y="762839"/>
                  <a:pt x="2064985" y="786171"/>
                  <a:pt x="2064985" y="814952"/>
                </a:cubicBezTo>
                <a:lnTo>
                  <a:pt x="2064985" y="883526"/>
                </a:lnTo>
                <a:cubicBezTo>
                  <a:pt x="2064985" y="912307"/>
                  <a:pt x="2041653" y="935639"/>
                  <a:pt x="2012872" y="935639"/>
                </a:cubicBezTo>
                <a:lnTo>
                  <a:pt x="874191" y="935639"/>
                </a:lnTo>
                <a:lnTo>
                  <a:pt x="710279" y="935639"/>
                </a:lnTo>
                <a:lnTo>
                  <a:pt x="378000" y="935639"/>
                </a:lnTo>
                <a:cubicBezTo>
                  <a:pt x="169236" y="935639"/>
                  <a:pt x="0" y="766403"/>
                  <a:pt x="0" y="557639"/>
                </a:cubicBezTo>
                <a:cubicBezTo>
                  <a:pt x="0" y="348875"/>
                  <a:pt x="169236" y="179639"/>
                  <a:pt x="378000" y="179639"/>
                </a:cubicBezTo>
                <a:lnTo>
                  <a:pt x="700753" y="179639"/>
                </a:lnTo>
                <a:lnTo>
                  <a:pt x="874191" y="179639"/>
                </a:lnTo>
                <a:lnTo>
                  <a:pt x="917354" y="179639"/>
                </a:lnTo>
                <a:lnTo>
                  <a:pt x="1267762" y="11127"/>
                </a:lnTo>
                <a:cubicBezTo>
                  <a:pt x="1281743" y="4403"/>
                  <a:pt x="1296425" y="831"/>
                  <a:pt x="1311004" y="129"/>
                </a:cubicBezTo>
                <a:close/>
              </a:path>
            </a:pathLst>
          </a:custGeom>
          <a:solidFill>
            <a:srgbClr val="51A73A"/>
          </a:solidFill>
          <a:ln>
            <a:noFill/>
          </a:ln>
        </p:spPr>
        <p:style>
          <a:lnRef idx="2">
            <a:schemeClr val="accent1">
              <a:shade val="50000"/>
            </a:schemeClr>
          </a:lnRef>
          <a:fillRef idx="1">
            <a:schemeClr val="accent1"/>
          </a:fillRef>
          <a:effectRef idx="0">
            <a:schemeClr val="accent1"/>
          </a:effectRef>
          <a:fontRef idx="minor">
            <a:schemeClr val="lt1"/>
          </a:fontRef>
        </p:style>
        <p:txBody>
          <a:bodyPr lIns="215972" tIns="143981" bIns="46794" anchor="ctr"/>
          <a:lstStyle/>
          <a:p>
            <a:pPr>
              <a:defRPr/>
            </a:pPr>
            <a:r>
              <a:rPr lang="zh-CN" altLang="en-US" sz="2800" dirty="0">
                <a:solidFill>
                  <a:srgbClr val="FFFFFF"/>
                </a:solidFill>
                <a:latin typeface="微软雅黑" panose="020B0503020204020204" pitchFamily="34" charset="-122"/>
                <a:ea typeface="微软雅黑" panose="020B0503020204020204" pitchFamily="34" charset="-122"/>
              </a:rPr>
              <a:t>学生活动</a:t>
            </a:r>
          </a:p>
        </p:txBody>
      </p:sp>
      <p:sp>
        <p:nvSpPr>
          <p:cNvPr id="13" name="Freeform 10"/>
          <p:cNvSpPr/>
          <p:nvPr/>
        </p:nvSpPr>
        <p:spPr bwMode="auto">
          <a:xfrm>
            <a:off x="767408" y="5661248"/>
            <a:ext cx="10657184" cy="86409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
        <p:nvSpPr>
          <p:cNvPr id="14" name="圆角矩形 13"/>
          <p:cNvSpPr/>
          <p:nvPr/>
        </p:nvSpPr>
        <p:spPr>
          <a:xfrm>
            <a:off x="479376" y="1484784"/>
            <a:ext cx="11089232" cy="3096344"/>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95325" y="1052374"/>
            <a:ext cx="10667169" cy="4234001"/>
            <a:chOff x="1066" y="2158"/>
            <a:chExt cx="16799" cy="6668"/>
          </a:xfrm>
        </p:grpSpPr>
        <p:grpSp>
          <p:nvGrpSpPr>
            <p:cNvPr id="5" name="组合 4"/>
            <p:cNvGrpSpPr/>
            <p:nvPr/>
          </p:nvGrpSpPr>
          <p:grpSpPr>
            <a:xfrm>
              <a:off x="7677" y="7659"/>
              <a:ext cx="9907" cy="1167"/>
              <a:chOff x="4874940" y="4863634"/>
              <a:chExt cx="6291041" cy="740752"/>
            </a:xfrm>
          </p:grpSpPr>
          <p:sp>
            <p:nvSpPr>
              <p:cNvPr id="29" name="圆角矩形 21"/>
              <p:cNvSpPr/>
              <p:nvPr/>
            </p:nvSpPr>
            <p:spPr bwMode="auto">
              <a:xfrm>
                <a:off x="4874940" y="4958212"/>
                <a:ext cx="6291041" cy="646174"/>
              </a:xfrm>
              <a:prstGeom prst="roundRect">
                <a:avLst>
                  <a:gd name="adj" fmla="val 7848"/>
                </a:avLst>
              </a:prstGeom>
              <a:noFill/>
              <a:ln w="12700">
                <a:solidFill>
                  <a:srgbClr val="C00000"/>
                </a:solidFill>
                <a:prstDash val="sysDash"/>
              </a:ln>
              <a:effectLst/>
            </p:spPr>
            <p:txBody>
              <a:bodyPr rtlCol="0" anchor="ctr"/>
              <a:lstStyle/>
              <a:p>
                <a:pPr marL="0" marR="0" lvl="2"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宋体" panose="02010600030101010101" pitchFamily="2" charset="-122"/>
                  <a:cs typeface="+mn-cs"/>
                </a:endParaRPr>
              </a:p>
            </p:txBody>
          </p:sp>
          <p:sp>
            <p:nvSpPr>
              <p:cNvPr id="27" name="圆角矩形 21"/>
              <p:cNvSpPr/>
              <p:nvPr/>
            </p:nvSpPr>
            <p:spPr bwMode="auto">
              <a:xfrm>
                <a:off x="4996862" y="4863634"/>
                <a:ext cx="5991317" cy="646174"/>
              </a:xfrm>
              <a:prstGeom prst="roundRect">
                <a:avLst>
                  <a:gd name="adj" fmla="val 7848"/>
                </a:avLst>
              </a:prstGeom>
              <a:solidFill>
                <a:schemeClr val="tx2">
                  <a:lumMod val="60000"/>
                  <a:lumOff val="40000"/>
                </a:schemeClr>
              </a:solidFill>
              <a:ln w="12700">
                <a:noFill/>
                <a:prstDash val="sysDash"/>
              </a:ln>
              <a:effectLst/>
            </p:spPr>
            <p:txBody>
              <a:bodyPr rtlCol="0" anchor="ctr"/>
              <a:lstStyle/>
              <a:p>
                <a:pPr marL="0" marR="0" lvl="2"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宋体" panose="02010600030101010101" pitchFamily="2" charset="-122"/>
                  <a:cs typeface="+mn-cs"/>
                </a:endParaRPr>
              </a:p>
            </p:txBody>
          </p:sp>
          <p:sp>
            <p:nvSpPr>
              <p:cNvPr id="38" name="矩形 37"/>
              <p:cNvSpPr/>
              <p:nvPr/>
            </p:nvSpPr>
            <p:spPr>
              <a:xfrm>
                <a:off x="5115609" y="5002009"/>
                <a:ext cx="5933531" cy="521764"/>
              </a:xfrm>
              <a:prstGeom prst="rect">
                <a:avLst/>
              </a:prstGeom>
            </p:spPr>
            <p:txBody>
              <a:bodyPr wrap="square">
                <a:spAutoFit/>
              </a:bodyPr>
              <a:lstStyle/>
              <a:p>
                <a:pPr lvl="0" eaLnBrk="1" fontAlgn="auto" hangingPunct="1">
                  <a:spcBef>
                    <a:spcPts val="0"/>
                  </a:spcBef>
                  <a:spcAft>
                    <a:spcPts val="0"/>
                  </a:spcAft>
                  <a:buClr>
                    <a:schemeClr val="tx1">
                      <a:lumMod val="85000"/>
                      <a:lumOff val="15000"/>
                    </a:schemeClr>
                  </a:buClr>
                  <a:defRPr/>
                </a:pPr>
                <a:r>
                  <a:rPr lang="zh-CN" altLang="en-US" sz="2800" dirty="0">
                    <a:solidFill>
                      <a:schemeClr val="bg1"/>
                    </a:solidFill>
                    <a:latin typeface="微软雅黑" panose="020B0503020204020204" pitchFamily="34" charset="-122"/>
                    <a:ea typeface="微软雅黑" panose="020B0503020204020204" pitchFamily="34" charset="-122"/>
                  </a:rPr>
                  <a:t>坚持</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一国两制</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，推进祖国统一</a:t>
                </a:r>
              </a:p>
            </p:txBody>
          </p:sp>
        </p:grpSp>
        <p:grpSp>
          <p:nvGrpSpPr>
            <p:cNvPr id="4" name="组合 3"/>
            <p:cNvGrpSpPr/>
            <p:nvPr/>
          </p:nvGrpSpPr>
          <p:grpSpPr>
            <a:xfrm>
              <a:off x="7575" y="5124"/>
              <a:ext cx="9942" cy="1306"/>
              <a:chOff x="4810084" y="3254085"/>
              <a:chExt cx="6313267" cy="828982"/>
            </a:xfrm>
          </p:grpSpPr>
          <p:sp>
            <p:nvSpPr>
              <p:cNvPr id="30" name="圆角矩形 21"/>
              <p:cNvSpPr/>
              <p:nvPr/>
            </p:nvSpPr>
            <p:spPr bwMode="auto">
              <a:xfrm>
                <a:off x="4810084" y="3436893"/>
                <a:ext cx="6313267" cy="646174"/>
              </a:xfrm>
              <a:prstGeom prst="roundRect">
                <a:avLst>
                  <a:gd name="adj" fmla="val 7848"/>
                </a:avLst>
              </a:prstGeom>
              <a:noFill/>
              <a:ln w="12700">
                <a:solidFill>
                  <a:srgbClr val="C00000"/>
                </a:solidFill>
                <a:prstDash val="sysDash"/>
              </a:ln>
              <a:effectLst/>
            </p:spPr>
            <p:txBody>
              <a:bodyPr rtlCol="0" anchor="ctr"/>
              <a:lstStyle/>
              <a:p>
                <a:pPr marL="0" marR="0" lvl="2"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宋体" panose="02010600030101010101" pitchFamily="2" charset="-122"/>
                  <a:cs typeface="+mn-cs"/>
                </a:endParaRPr>
              </a:p>
            </p:txBody>
          </p:sp>
          <p:sp>
            <p:nvSpPr>
              <p:cNvPr id="31" name="圆角矩形 21"/>
              <p:cNvSpPr/>
              <p:nvPr/>
            </p:nvSpPr>
            <p:spPr bwMode="auto">
              <a:xfrm>
                <a:off x="4944706" y="3254085"/>
                <a:ext cx="5983697" cy="646174"/>
              </a:xfrm>
              <a:prstGeom prst="roundRect">
                <a:avLst>
                  <a:gd name="adj" fmla="val 7848"/>
                </a:avLst>
              </a:prstGeom>
              <a:solidFill>
                <a:schemeClr val="tx2">
                  <a:lumMod val="60000"/>
                  <a:lumOff val="40000"/>
                </a:schemeClr>
              </a:solidFill>
              <a:ln w="12700">
                <a:noFill/>
                <a:prstDash val="sysDash"/>
              </a:ln>
              <a:effectLst/>
            </p:spPr>
            <p:txBody>
              <a:bodyPr rtlCol="0" anchor="ctr"/>
              <a:lstStyle/>
              <a:p>
                <a:pPr marL="0" marR="0" lvl="2"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宋体" panose="02010600030101010101" pitchFamily="2" charset="-122"/>
                  <a:cs typeface="+mn-cs"/>
                </a:endParaRPr>
              </a:p>
            </p:txBody>
          </p:sp>
        </p:grpSp>
        <p:grpSp>
          <p:nvGrpSpPr>
            <p:cNvPr id="7" name="组合 6"/>
            <p:cNvGrpSpPr/>
            <p:nvPr/>
          </p:nvGrpSpPr>
          <p:grpSpPr>
            <a:xfrm>
              <a:off x="7575" y="2158"/>
              <a:ext cx="10290" cy="1878"/>
              <a:chOff x="4810311" y="1370414"/>
              <a:chExt cx="6534054" cy="1192058"/>
            </a:xfrm>
          </p:grpSpPr>
          <p:sp>
            <p:nvSpPr>
              <p:cNvPr id="42" name="圆角矩形 21"/>
              <p:cNvSpPr/>
              <p:nvPr/>
            </p:nvSpPr>
            <p:spPr bwMode="auto">
              <a:xfrm>
                <a:off x="4810311" y="1916298"/>
                <a:ext cx="6283421" cy="646174"/>
              </a:xfrm>
              <a:prstGeom prst="roundRect">
                <a:avLst>
                  <a:gd name="adj" fmla="val 7848"/>
                </a:avLst>
              </a:prstGeom>
              <a:noFill/>
              <a:ln w="12700">
                <a:solidFill>
                  <a:srgbClr val="C00000"/>
                </a:solidFill>
                <a:prstDash val="sysDash"/>
              </a:ln>
              <a:effectLst/>
            </p:spPr>
            <p:txBody>
              <a:bodyPr rtlCol="0" anchor="ctr"/>
              <a:lstStyle/>
              <a:p>
                <a:pPr marL="0" marR="0" lvl="2"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宋体" panose="02010600030101010101" pitchFamily="2" charset="-122"/>
                  <a:cs typeface="+mn-cs"/>
                </a:endParaRPr>
              </a:p>
            </p:txBody>
          </p:sp>
          <p:sp>
            <p:nvSpPr>
              <p:cNvPr id="43" name="圆角矩形 21"/>
              <p:cNvSpPr/>
              <p:nvPr/>
            </p:nvSpPr>
            <p:spPr bwMode="auto">
              <a:xfrm>
                <a:off x="4944298" y="1739838"/>
                <a:ext cx="5978617" cy="646174"/>
              </a:xfrm>
              <a:prstGeom prst="roundRect">
                <a:avLst>
                  <a:gd name="adj" fmla="val 7848"/>
                </a:avLst>
              </a:prstGeom>
              <a:solidFill>
                <a:schemeClr val="tx2">
                  <a:lumMod val="60000"/>
                  <a:lumOff val="40000"/>
                </a:schemeClr>
              </a:solidFill>
              <a:ln w="12700">
                <a:noFill/>
                <a:prstDash val="sysDash"/>
              </a:ln>
              <a:effectLst/>
            </p:spPr>
            <p:txBody>
              <a:bodyPr rtlCol="0" anchor="ctr"/>
              <a:lstStyle/>
              <a:p>
                <a:pPr marL="0" marR="0" lvl="2"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宋体" panose="02010600030101010101" pitchFamily="2" charset="-122"/>
                  <a:cs typeface="+mn-cs"/>
                </a:endParaRPr>
              </a:p>
            </p:txBody>
          </p:sp>
          <p:sp>
            <p:nvSpPr>
              <p:cNvPr id="45" name="矩形 44"/>
              <p:cNvSpPr/>
              <p:nvPr/>
            </p:nvSpPr>
            <p:spPr>
              <a:xfrm>
                <a:off x="5115398" y="1370414"/>
                <a:ext cx="6228967" cy="369332"/>
              </a:xfrm>
              <a:prstGeom prst="rect">
                <a:avLst/>
              </a:prstGeom>
            </p:spPr>
            <p:txBody>
              <a:bodyPr wrap="square">
                <a:spAutoFit/>
              </a:bodyPr>
              <a:lstStyle/>
              <a:p>
                <a:pPr lvl="0" eaLnBrk="1" fontAlgn="auto" hangingPunct="1">
                  <a:spcBef>
                    <a:spcPts val="0"/>
                  </a:spcBef>
                  <a:spcAft>
                    <a:spcPts val="0"/>
                  </a:spcAft>
                  <a:buClr>
                    <a:schemeClr val="tx1">
                      <a:lumMod val="85000"/>
                      <a:lumOff val="15000"/>
                    </a:schemeClr>
                  </a:buClr>
                  <a:defRPr/>
                </a:pPr>
                <a:r>
                  <a:rPr lang="zh-CN" altLang="en-US" dirty="0">
                    <a:solidFill>
                      <a:schemeClr val="bg1"/>
                    </a:solidFill>
                    <a:latin typeface="微软雅黑" panose="020B0503020204020204" pitchFamily="34" charset="-122"/>
                    <a:ea typeface="微软雅黑" panose="020B0503020204020204" pitchFamily="34" charset="-122"/>
                  </a:rPr>
                  <a:t>社会利益关系日趋复杂</a:t>
                </a:r>
              </a:p>
            </p:txBody>
          </p:sp>
        </p:grpSp>
        <p:grpSp>
          <p:nvGrpSpPr>
            <p:cNvPr id="10" name="组合 9"/>
            <p:cNvGrpSpPr/>
            <p:nvPr/>
          </p:nvGrpSpPr>
          <p:grpSpPr>
            <a:xfrm>
              <a:off x="5694" y="3508"/>
              <a:ext cx="1881" cy="4804"/>
              <a:chOff x="3615397" y="2227822"/>
              <a:chExt cx="1194598" cy="3050473"/>
            </a:xfrm>
          </p:grpSpPr>
          <p:sp>
            <p:nvSpPr>
              <p:cNvPr id="41" name="半闭框 40"/>
              <p:cNvSpPr/>
              <p:nvPr/>
            </p:nvSpPr>
            <p:spPr bwMode="auto">
              <a:xfrm>
                <a:off x="4162842" y="2227822"/>
                <a:ext cx="647153" cy="2164033"/>
              </a:xfrm>
              <a:prstGeom prst="halfFrame">
                <a:avLst>
                  <a:gd name="adj1" fmla="val 0"/>
                  <a:gd name="adj2" fmla="val 0"/>
                </a:avLst>
              </a:prstGeom>
              <a:solidFill>
                <a:srgbClr val="C00000"/>
              </a:solidFill>
              <a:ln w="12700">
                <a:solidFill>
                  <a:srgbClr val="C00000"/>
                </a:solidFill>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半闭框 43"/>
              <p:cNvSpPr/>
              <p:nvPr/>
            </p:nvSpPr>
            <p:spPr bwMode="auto">
              <a:xfrm flipV="1">
                <a:off x="4163056" y="2544405"/>
                <a:ext cx="646939" cy="2733890"/>
              </a:xfrm>
              <a:prstGeom prst="halfFrame">
                <a:avLst>
                  <a:gd name="adj1" fmla="val 0"/>
                  <a:gd name="adj2" fmla="val 0"/>
                </a:avLst>
              </a:prstGeom>
              <a:solidFill>
                <a:srgbClr val="C00000"/>
              </a:solidFill>
              <a:ln w="12700">
                <a:solidFill>
                  <a:srgbClr val="C00000"/>
                </a:solidFill>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47" name="直接连接符 46"/>
              <p:cNvCxnSpPr/>
              <p:nvPr/>
            </p:nvCxnSpPr>
            <p:spPr>
              <a:xfrm rot="16200000" flipH="1" flipV="1">
                <a:off x="4485127" y="3350692"/>
                <a:ext cx="2797" cy="646939"/>
              </a:xfrm>
              <a:prstGeom prst="line">
                <a:avLst/>
              </a:prstGeom>
              <a:solidFill>
                <a:srgbClr val="C00000"/>
              </a:solidFill>
              <a:ln w="12700">
                <a:solidFill>
                  <a:srgbClr val="C00000"/>
                </a:solidFill>
              </a:ln>
              <a:effectLst/>
            </p:spPr>
          </p:cxnSp>
          <p:cxnSp>
            <p:nvCxnSpPr>
              <p:cNvPr id="53" name="直接连接符 52"/>
              <p:cNvCxnSpPr/>
              <p:nvPr/>
            </p:nvCxnSpPr>
            <p:spPr>
              <a:xfrm flipH="1">
                <a:off x="3615397" y="3673100"/>
                <a:ext cx="547660" cy="0"/>
              </a:xfrm>
              <a:prstGeom prst="line">
                <a:avLst/>
              </a:prstGeom>
              <a:solidFill>
                <a:srgbClr val="C00000"/>
              </a:solidFill>
              <a:ln w="12700">
                <a:solidFill>
                  <a:srgbClr val="C00000"/>
                </a:solidFill>
              </a:ln>
              <a:effectLst/>
            </p:spPr>
          </p:cxnSp>
        </p:grpSp>
        <p:sp>
          <p:nvSpPr>
            <p:cNvPr id="55" name="iSlïḋè"/>
            <p:cNvSpPr/>
            <p:nvPr/>
          </p:nvSpPr>
          <p:spPr bwMode="auto">
            <a:xfrm>
              <a:off x="1066" y="2709"/>
              <a:ext cx="5099" cy="5099"/>
            </a:xfrm>
            <a:prstGeom prst="ellipse">
              <a:avLst/>
            </a:prstGeom>
            <a:solidFill>
              <a:srgbClr val="FFE699">
                <a:alpha val="23137"/>
              </a:srgbClr>
            </a:solidFill>
            <a:ln w="889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56" name="组合 57"/>
            <p:cNvGrpSpPr/>
            <p:nvPr/>
          </p:nvGrpSpPr>
          <p:grpSpPr bwMode="auto">
            <a:xfrm>
              <a:off x="1545" y="3275"/>
              <a:ext cx="4397" cy="3966"/>
              <a:chOff x="1141582" y="2268125"/>
              <a:chExt cx="1810056" cy="1632628"/>
            </a:xfrm>
          </p:grpSpPr>
          <p:sp>
            <p:nvSpPr>
              <p:cNvPr id="57" name="Oval 2"/>
              <p:cNvSpPr>
                <a:spLocks noChangeAspect="1" noChangeArrowheads="1"/>
              </p:cNvSpPr>
              <p:nvPr/>
            </p:nvSpPr>
            <p:spPr bwMode="auto">
              <a:xfrm>
                <a:off x="1141582" y="2268125"/>
                <a:ext cx="1631270" cy="1632628"/>
              </a:xfrm>
              <a:prstGeom prst="ellipse">
                <a:avLst/>
              </a:prstGeom>
              <a:gradFill>
                <a:gsLst>
                  <a:gs pos="0">
                    <a:srgbClr val="14CD68"/>
                  </a:gs>
                  <a:gs pos="100000">
                    <a:srgbClr val="0B6E38"/>
                  </a:gs>
                </a:gsLst>
                <a:lin ang="5400000" scaled="0"/>
              </a:gradFill>
              <a:ln w="50800">
                <a:noFill/>
              </a:ln>
              <a:effectLst/>
            </p:spPr>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fr-FR" altLang="zh-CN" sz="18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8" name="TextBox 147"/>
              <p:cNvSpPr txBox="1">
                <a:spLocks noChangeArrowheads="1"/>
              </p:cNvSpPr>
              <p:nvPr/>
            </p:nvSpPr>
            <p:spPr bwMode="auto">
              <a:xfrm>
                <a:off x="1141582" y="2769707"/>
                <a:ext cx="1810056" cy="801083"/>
              </a:xfrm>
              <a:prstGeom prst="rect">
                <a:avLst/>
              </a:prstGeom>
              <a:noFill/>
              <a:ln w="9525">
                <a:noFill/>
                <a:miter lim="800000"/>
              </a:ln>
            </p:spPr>
            <p:txBody>
              <a:bodyPr wrap="square" anchor="ctr">
                <a:spAutoFit/>
              </a:bodyPr>
              <a:lstStyle/>
              <a:p>
                <a:pPr marL="0" marR="0" algn="ctr">
                  <a:lnSpc>
                    <a:spcPts val="3165"/>
                  </a:lnSpc>
                  <a:spcBef>
                    <a:spcPct val="0"/>
                  </a:spcBef>
                  <a:spcAft>
                    <a:spcPct val="0"/>
                  </a:spcAft>
                </a:pPr>
                <a:r>
                  <a:rPr lang="zh-CN" altLang="en-US"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讲</a:t>
                </a:r>
                <a:r>
                  <a:rPr lang="en-US" altLang="zh-CN"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安邦定国</a:t>
                </a:r>
                <a:r>
                  <a:rPr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algn="ctr">
                  <a:lnSpc>
                    <a:spcPts val="2880"/>
                  </a:lnSpc>
                  <a:spcBef>
                    <a:spcPct val="0"/>
                  </a:spcBef>
                  <a:spcAft>
                    <a:spcPct val="0"/>
                  </a:spcAft>
                </a:pPr>
                <a:r>
                  <a:rPr lang="zh-CN" altLang="en-US"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民族复兴的坚强</a:t>
                </a:r>
                <a:endParaRPr lang="en-US" altLang="zh-CN"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algn="ctr">
                  <a:lnSpc>
                    <a:spcPts val="2880"/>
                  </a:lnSpc>
                  <a:spcBef>
                    <a:spcPct val="0"/>
                  </a:spcBef>
                  <a:spcAft>
                    <a:spcPct val="0"/>
                  </a:spcAft>
                </a:pPr>
                <a:r>
                  <a:rPr lang="zh-CN" altLang="en-US" sz="24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保障</a:t>
                </a:r>
                <a:endParaRPr kumimoji="1" lang="zh-CN" altLang="en-US" sz="2400" b="1" dirty="0">
                  <a:solidFill>
                    <a:srgbClr val="FFFFFF"/>
                  </a:solidFill>
                  <a:latin typeface="微软雅黑" panose="020B0503020204020204" pitchFamily="34" charset="-122"/>
                  <a:ea typeface="微软雅黑" panose="020B0503020204020204" pitchFamily="34" charset="-122"/>
                </a:endParaRPr>
              </a:p>
            </p:txBody>
          </p:sp>
        </p:grpSp>
      </p:grpSp>
      <p:sp>
        <p:nvSpPr>
          <p:cNvPr id="9" name="矩形 8"/>
          <p:cNvSpPr/>
          <p:nvPr/>
        </p:nvSpPr>
        <p:spPr>
          <a:xfrm>
            <a:off x="5176520" y="1489710"/>
            <a:ext cx="6182995" cy="521970"/>
          </a:xfrm>
          <a:prstGeom prst="rect">
            <a:avLst/>
          </a:prstGeom>
        </p:spPr>
        <p:txBody>
          <a:bodyPr wrap="square">
            <a:spAutoFit/>
          </a:bodyPr>
          <a:lstStyle/>
          <a:p>
            <a:pPr lvl="0" eaLnBrk="1" fontAlgn="auto" hangingPunct="1">
              <a:spcBef>
                <a:spcPts val="0"/>
              </a:spcBef>
              <a:spcAft>
                <a:spcPts val="0"/>
              </a:spcAft>
              <a:buClr>
                <a:schemeClr val="tx1">
                  <a:lumMod val="85000"/>
                  <a:lumOff val="15000"/>
                </a:schemeClr>
              </a:buClr>
              <a:defRPr/>
            </a:pPr>
            <a:r>
              <a:rPr lang="zh-CN" altLang="en-US" sz="2800" dirty="0">
                <a:solidFill>
                  <a:schemeClr val="bg1"/>
                </a:solidFill>
                <a:latin typeface="微软雅黑" panose="020B0503020204020204" pitchFamily="34" charset="-122"/>
                <a:ea typeface="微软雅黑" panose="020B0503020204020204" pitchFamily="34" charset="-122"/>
              </a:rPr>
              <a:t>坚持总体国家安全观</a:t>
            </a:r>
          </a:p>
        </p:txBody>
      </p:sp>
      <p:sp>
        <p:nvSpPr>
          <p:cNvPr id="11" name="矩形 10"/>
          <p:cNvSpPr/>
          <p:nvPr/>
        </p:nvSpPr>
        <p:spPr>
          <a:xfrm>
            <a:off x="5176309" y="3048179"/>
            <a:ext cx="6228872" cy="521970"/>
          </a:xfrm>
          <a:prstGeom prst="rect">
            <a:avLst/>
          </a:prstGeom>
        </p:spPr>
        <p:txBody>
          <a:bodyPr wrap="square">
            <a:spAutoFit/>
          </a:bodyPr>
          <a:lstStyle/>
          <a:p>
            <a:pPr lvl="0" eaLnBrk="1" fontAlgn="auto" hangingPunct="1">
              <a:spcBef>
                <a:spcPts val="0"/>
              </a:spcBef>
              <a:spcAft>
                <a:spcPts val="0"/>
              </a:spcAft>
              <a:buClr>
                <a:schemeClr val="tx1">
                  <a:lumMod val="85000"/>
                  <a:lumOff val="15000"/>
                </a:schemeClr>
              </a:buClr>
              <a:defRPr/>
            </a:pPr>
            <a:r>
              <a:rPr lang="zh-CN" altLang="en-US" sz="2800" dirty="0">
                <a:solidFill>
                  <a:schemeClr val="bg1"/>
                </a:solidFill>
                <a:latin typeface="微软雅黑" panose="020B0503020204020204" pitchFamily="34" charset="-122"/>
                <a:ea typeface="微软雅黑" panose="020B0503020204020204" pitchFamily="34" charset="-122"/>
              </a:rPr>
              <a:t>新时代国防和军队现代化建设</a:t>
            </a:r>
          </a:p>
        </p:txBody>
      </p:sp>
      <p:sp>
        <p:nvSpPr>
          <p:cNvPr id="12" name="object 3"/>
          <p:cNvSpPr txBox="1"/>
          <p:nvPr/>
        </p:nvSpPr>
        <p:spPr>
          <a:xfrm>
            <a:off x="407796" y="260581"/>
            <a:ext cx="3032759" cy="64152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750"/>
              </a:lnSpc>
              <a:spcBef>
                <a:spcPct val="0"/>
              </a:spcBef>
              <a:spcAft>
                <a:spcPct val="0"/>
              </a:spcAft>
            </a:pPr>
            <a:r>
              <a:rPr sz="3600" b="1" spc="216">
                <a:solidFill>
                  <a:schemeClr val="tx1"/>
                </a:solidFill>
                <a:effectLst>
                  <a:outerShdw blurRad="38100" dist="19050" dir="2700000" algn="tl" rotWithShape="0">
                    <a:schemeClr val="dk1">
                      <a:alpha val="40000"/>
                    </a:schemeClr>
                  </a:outerShdw>
                </a:effectLst>
                <a:latin typeface="微软雅黑" panose="020B0503020204020204" pitchFamily="34" charset="-122"/>
                <a:cs typeface="微软雅黑" panose="020B0503020204020204" pitchFamily="34" charset="-122"/>
              </a:rPr>
              <a:t>本讲内容框架</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object 5"/>
          <p:cNvSpPr txBox="1"/>
          <p:nvPr/>
        </p:nvSpPr>
        <p:spPr>
          <a:xfrm>
            <a:off x="6240016" y="1628800"/>
            <a:ext cx="4680520" cy="3323590"/>
          </a:xfrm>
          <a:prstGeom prst="rect">
            <a:avLst/>
          </a:prstGeom>
          <a:ln w="19050">
            <a:solidFill>
              <a:srgbClr val="92D050"/>
            </a:solidFill>
            <a:prstDash val="dash"/>
          </a:ln>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中华人民共和国国家安全法</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第十四条规定，每年</a:t>
            </a: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15</a:t>
            </a:r>
            <a:r>
              <a:rPr lang="zh-CN" altLang="en-US" sz="2400" dirty="0">
                <a:latin typeface="微软雅黑" panose="020B0503020204020204" pitchFamily="34" charset="-122"/>
                <a:ea typeface="微软雅黑" panose="020B0503020204020204" pitchFamily="34" charset="-122"/>
              </a:rPr>
              <a:t>日为全民国家安全教育日。</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       请你以“我认识的总体国家安全观”为题，为全民国家安全教育日设计一幅海报，并说明设计理念。</a:t>
            </a:r>
            <a:endParaRPr lang="zh-CN" altLang="zh-CN" sz="24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479376" y="41303"/>
            <a:ext cx="259228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布置作业：</a:t>
            </a:r>
          </a:p>
        </p:txBody>
      </p:sp>
      <p:sp>
        <p:nvSpPr>
          <p:cNvPr id="11" name="TextBox 10"/>
          <p:cNvSpPr txBox="1"/>
          <p:nvPr/>
        </p:nvSpPr>
        <p:spPr>
          <a:xfrm>
            <a:off x="263352" y="5637118"/>
            <a:ext cx="11593288" cy="829945"/>
          </a:xfrm>
          <a:prstGeom prst="rect">
            <a:avLst/>
          </a:prstGeom>
          <a:solidFill>
            <a:schemeClr val="tx2">
              <a:lumMod val="20000"/>
              <a:lumOff val="80000"/>
            </a:schemeClr>
          </a:solidFill>
          <a:ln w="3175">
            <a:solidFill>
              <a:schemeClr val="tx1"/>
            </a:solidFill>
          </a:ln>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设计意图：通过布置作业，理论联系实际，将总体国家安全观的知识运用到生活中，实现知行合一 。</a:t>
            </a:r>
          </a:p>
        </p:txBody>
      </p:sp>
      <p:pic>
        <p:nvPicPr>
          <p:cNvPr id="7" name="图片 6" descr="微信图片_20210827161137.jpg"/>
          <p:cNvPicPr>
            <a:picLocks noChangeAspect="1"/>
          </p:cNvPicPr>
          <p:nvPr/>
        </p:nvPicPr>
        <p:blipFill>
          <a:blip r:embed="rId3" cstate="print"/>
          <a:stretch>
            <a:fillRect/>
          </a:stretch>
        </p:blipFill>
        <p:spPr>
          <a:xfrm>
            <a:off x="1451484" y="1617308"/>
            <a:ext cx="3456384" cy="3336320"/>
          </a:xfrm>
          <a:prstGeom prst="rect">
            <a:avLst/>
          </a:prstGeom>
        </p:spPr>
      </p:pic>
      <p:sp>
        <p:nvSpPr>
          <p:cNvPr id="14" name="MH_SubTitle_2"/>
          <p:cNvSpPr/>
          <p:nvPr/>
        </p:nvSpPr>
        <p:spPr>
          <a:xfrm rot="21600000">
            <a:off x="335360" y="0"/>
            <a:ext cx="1872208" cy="576064"/>
          </a:xfrm>
          <a:custGeom>
            <a:avLst/>
            <a:gdLst>
              <a:gd name="connsiteX0" fmla="*/ 1588141 w 2018486"/>
              <a:gd name="connsiteY0" fmla="*/ 0 h 791835"/>
              <a:gd name="connsiteX1" fmla="*/ 1571877 w 2018486"/>
              <a:gd name="connsiteY1" fmla="*/ 25609 h 791835"/>
              <a:gd name="connsiteX2" fmla="*/ 399963 w 2018486"/>
              <a:gd name="connsiteY2" fmla="*/ 28650 h 791835"/>
              <a:gd name="connsiteX3" fmla="*/ 31615 w 2018486"/>
              <a:gd name="connsiteY3" fmla="*/ 398407 h 791835"/>
              <a:gd name="connsiteX4" fmla="*/ 401876 w 2018486"/>
              <a:gd name="connsiteY4" fmla="*/ 766249 h 791835"/>
              <a:gd name="connsiteX5" fmla="*/ 2018486 w 2018486"/>
              <a:gd name="connsiteY5" fmla="*/ 762051 h 791835"/>
              <a:gd name="connsiteX6" fmla="*/ 2017111 w 2018486"/>
              <a:gd name="connsiteY6" fmla="*/ 787629 h 791835"/>
              <a:gd name="connsiteX7" fmla="*/ 395935 w 2018486"/>
              <a:gd name="connsiteY7" fmla="*/ 791834 h 791835"/>
              <a:gd name="connsiteX8" fmla="*/ 2 w 2018486"/>
              <a:gd name="connsiteY8" fmla="*/ 398485 h 791835"/>
              <a:gd name="connsiteX9" fmla="*/ 393892 w 2018486"/>
              <a:gd name="connsiteY9" fmla="*/ 3093 h 79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6" h="791835">
                <a:moveTo>
                  <a:pt x="1588141" y="0"/>
                </a:moveTo>
                <a:lnTo>
                  <a:pt x="1571877" y="25609"/>
                </a:lnTo>
                <a:lnTo>
                  <a:pt x="399963" y="28650"/>
                </a:lnTo>
                <a:cubicBezTo>
                  <a:pt x="196003" y="29178"/>
                  <a:pt x="31089" y="194721"/>
                  <a:pt x="31615" y="398407"/>
                </a:cubicBezTo>
                <a:cubicBezTo>
                  <a:pt x="32144" y="602086"/>
                  <a:pt x="197915" y="766778"/>
                  <a:pt x="401876" y="766249"/>
                </a:cubicBezTo>
                <a:lnTo>
                  <a:pt x="2018486" y="762051"/>
                </a:lnTo>
                <a:lnTo>
                  <a:pt x="2017111" y="787629"/>
                </a:lnTo>
                <a:lnTo>
                  <a:pt x="395935" y="791834"/>
                </a:lnTo>
                <a:cubicBezTo>
                  <a:pt x="177835" y="792399"/>
                  <a:pt x="566" y="616292"/>
                  <a:pt x="2" y="398485"/>
                </a:cubicBezTo>
                <a:cubicBezTo>
                  <a:pt x="-563" y="180681"/>
                  <a:pt x="175787" y="3659"/>
                  <a:pt x="393892" y="3093"/>
                </a:cubicBezTo>
                <a:close/>
              </a:path>
            </a:pathLst>
          </a:custGeom>
          <a:solidFill>
            <a:srgbClr val="85BD27"/>
          </a:solidFill>
          <a:ln w="25400" cap="flat" cmpd="sng" algn="ctr">
            <a:solidFill>
              <a:srgbClr val="A5CD47"/>
            </a:solidFill>
            <a:prstDash val="solid"/>
          </a:ln>
          <a:effec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5" name="Freeform 10"/>
          <p:cNvSpPr/>
          <p:nvPr/>
        </p:nvSpPr>
        <p:spPr bwMode="auto">
          <a:xfrm>
            <a:off x="119380" y="5445125"/>
            <a:ext cx="11881485" cy="121348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7030A0"/>
            </a:solidFill>
            <a:round/>
          </a:ln>
        </p:spPr>
        <p:txBody>
          <a:bodyPr lIns="38558" tIns="19279" rIns="38558" bIns="19279"/>
          <a:lstStyle/>
          <a:p>
            <a:endParaRPr lang="zh-CN" altLang="en-US" sz="79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5352288" y="2465347"/>
            <a:ext cx="2591104" cy="164722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12670"/>
              </a:lnSpc>
              <a:spcBef>
                <a:spcPct val="0"/>
              </a:spcBef>
              <a:spcAft>
                <a:spcPct val="0"/>
              </a:spcAft>
            </a:pPr>
            <a:r>
              <a:rPr sz="9600" b="1">
                <a:solidFill>
                  <a:srgbClr val="1D6295"/>
                </a:solidFill>
                <a:latin typeface="微软雅黑" panose="020B0503020204020204" pitchFamily="34" charset="-122"/>
                <a:cs typeface="微软雅黑" panose="020B0503020204020204" pitchFamily="34" charset="-122"/>
              </a:rPr>
              <a:t>谢谢</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5944489" y="1349443"/>
            <a:ext cx="1572768" cy="50675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690"/>
              </a:lnSpc>
              <a:spcBef>
                <a:spcPct val="0"/>
              </a:spcBef>
              <a:spcAft>
                <a:spcPct val="0"/>
              </a:spcAft>
            </a:pPr>
            <a:r>
              <a:rPr sz="2800" b="1" dirty="0" err="1">
                <a:solidFill>
                  <a:srgbClr val="4F8EFA"/>
                </a:solidFill>
                <a:latin typeface="微软雅黑" panose="020B0503020204020204" pitchFamily="34" charset="-122"/>
                <a:cs typeface="微软雅黑" panose="020B0503020204020204" pitchFamily="34" charset="-122"/>
              </a:rPr>
              <a:t>教材分析</a:t>
            </a:r>
            <a:endParaRPr sz="2800" b="1" dirty="0">
              <a:solidFill>
                <a:srgbClr val="4F8EFA"/>
              </a:solidFill>
              <a:latin typeface="微软雅黑" panose="020B0503020204020204" pitchFamily="34" charset="-122"/>
              <a:cs typeface="微软雅黑" panose="020B0503020204020204" pitchFamily="34" charset="-122"/>
            </a:endParaRPr>
          </a:p>
        </p:txBody>
      </p:sp>
      <p:sp>
        <p:nvSpPr>
          <p:cNvPr id="4" name="object 4"/>
          <p:cNvSpPr txBox="1"/>
          <p:nvPr/>
        </p:nvSpPr>
        <p:spPr>
          <a:xfrm>
            <a:off x="5074284" y="1412390"/>
            <a:ext cx="329945" cy="39319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2795"/>
              </a:lnSpc>
              <a:spcBef>
                <a:spcPct val="0"/>
              </a:spcBef>
              <a:spcAft>
                <a:spcPct val="0"/>
              </a:spcAft>
            </a:pPr>
            <a:r>
              <a:rPr sz="2800">
                <a:solidFill>
                  <a:srgbClr val="FFFFFF"/>
                </a:solidFill>
                <a:latin typeface="楷体" panose="02010609060101010101" charset="-122"/>
                <a:cs typeface="楷体" panose="02010609060101010101" charset="-122"/>
              </a:rPr>
              <a:t>1</a:t>
            </a:r>
          </a:p>
        </p:txBody>
      </p:sp>
      <p:sp>
        <p:nvSpPr>
          <p:cNvPr id="5" name="object 5"/>
          <p:cNvSpPr txBox="1"/>
          <p:nvPr/>
        </p:nvSpPr>
        <p:spPr>
          <a:xfrm>
            <a:off x="5949060" y="2367406"/>
            <a:ext cx="1597152" cy="240517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695"/>
              </a:lnSpc>
              <a:spcBef>
                <a:spcPct val="0"/>
              </a:spcBef>
              <a:spcAft>
                <a:spcPct val="0"/>
              </a:spcAft>
            </a:pPr>
            <a:r>
              <a:rPr sz="2800" b="1" dirty="0" err="1">
                <a:solidFill>
                  <a:srgbClr val="4F8EFA"/>
                </a:solidFill>
                <a:latin typeface="微软雅黑" panose="020B0503020204020204" pitchFamily="34" charset="-122"/>
                <a:cs typeface="微软雅黑" panose="020B0503020204020204" pitchFamily="34" charset="-122"/>
              </a:rPr>
              <a:t>学情分析</a:t>
            </a:r>
            <a:endParaRPr sz="2800" b="1" dirty="0">
              <a:solidFill>
                <a:srgbClr val="4F8EFA"/>
              </a:solidFill>
              <a:latin typeface="微软雅黑" panose="020B0503020204020204" pitchFamily="34" charset="-122"/>
              <a:cs typeface="微软雅黑" panose="020B0503020204020204" pitchFamily="34" charset="-122"/>
            </a:endParaRPr>
          </a:p>
          <a:p>
            <a:pPr marL="24130" marR="0">
              <a:lnSpc>
                <a:spcPts val="3690"/>
              </a:lnSpc>
              <a:spcBef>
                <a:spcPts val="3785"/>
              </a:spcBef>
              <a:spcAft>
                <a:spcPct val="0"/>
              </a:spcAft>
            </a:pPr>
            <a:r>
              <a:rPr sz="2800" b="1" dirty="0" err="1">
                <a:solidFill>
                  <a:srgbClr val="4F8EFA"/>
                </a:solidFill>
                <a:latin typeface="微软雅黑" panose="020B0503020204020204" pitchFamily="34" charset="-122"/>
                <a:cs typeface="微软雅黑" panose="020B0503020204020204" pitchFamily="34" charset="-122"/>
              </a:rPr>
              <a:t>教学目标</a:t>
            </a:r>
            <a:endParaRPr sz="2800" b="1" dirty="0">
              <a:solidFill>
                <a:srgbClr val="4F8EFA"/>
              </a:solidFill>
              <a:latin typeface="微软雅黑" panose="020B0503020204020204" pitchFamily="34" charset="-122"/>
              <a:cs typeface="微软雅黑" panose="020B0503020204020204" pitchFamily="34" charset="-122"/>
            </a:endParaRPr>
          </a:p>
          <a:p>
            <a:pPr marL="10795" marR="0">
              <a:lnSpc>
                <a:spcPts val="3695"/>
              </a:lnSpc>
              <a:spcBef>
                <a:spcPts val="3730"/>
              </a:spcBef>
              <a:spcAft>
                <a:spcPct val="0"/>
              </a:spcAft>
            </a:pPr>
            <a:r>
              <a:rPr sz="2800" b="1" dirty="0" err="1">
                <a:solidFill>
                  <a:srgbClr val="4F8EFA"/>
                </a:solidFill>
                <a:latin typeface="微软雅黑" panose="020B0503020204020204" pitchFamily="34" charset="-122"/>
                <a:cs typeface="微软雅黑" panose="020B0503020204020204" pitchFamily="34" charset="-122"/>
              </a:rPr>
              <a:t>教学重点</a:t>
            </a:r>
            <a:endParaRPr sz="2800" b="1" dirty="0">
              <a:solidFill>
                <a:srgbClr val="4F8EFA"/>
              </a:solidFill>
              <a:latin typeface="微软雅黑" panose="020B0503020204020204" pitchFamily="34" charset="-122"/>
              <a:cs typeface="微软雅黑" panose="020B0503020204020204" pitchFamily="34" charset="-122"/>
            </a:endParaRPr>
          </a:p>
        </p:txBody>
      </p:sp>
      <p:sp>
        <p:nvSpPr>
          <p:cNvPr id="6" name="object 6"/>
          <p:cNvSpPr txBox="1"/>
          <p:nvPr/>
        </p:nvSpPr>
        <p:spPr>
          <a:xfrm>
            <a:off x="5058155" y="2455060"/>
            <a:ext cx="357378" cy="227025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 marR="0">
              <a:lnSpc>
                <a:spcPts val="2795"/>
              </a:lnSpc>
              <a:spcBef>
                <a:spcPct val="0"/>
              </a:spcBef>
              <a:spcAft>
                <a:spcPct val="0"/>
              </a:spcAft>
            </a:pPr>
            <a:r>
              <a:rPr sz="2800">
                <a:solidFill>
                  <a:srgbClr val="FFFFFF"/>
                </a:solidFill>
                <a:latin typeface="楷体" panose="02010609060101010101" charset="-122"/>
                <a:cs typeface="楷体" panose="02010609060101010101" charset="-122"/>
              </a:rPr>
              <a:t>2</a:t>
            </a:r>
          </a:p>
          <a:p>
            <a:pPr marL="27305" marR="0">
              <a:lnSpc>
                <a:spcPts val="2795"/>
              </a:lnSpc>
              <a:spcBef>
                <a:spcPts val="4725"/>
              </a:spcBef>
              <a:spcAft>
                <a:spcPct val="0"/>
              </a:spcAft>
            </a:pPr>
            <a:r>
              <a:rPr sz="2800">
                <a:solidFill>
                  <a:srgbClr val="FFFFFF"/>
                </a:solidFill>
                <a:latin typeface="楷体" panose="02010609060101010101" charset="-122"/>
                <a:cs typeface="楷体" panose="02010609060101010101" charset="-122"/>
              </a:rPr>
              <a:t>3</a:t>
            </a:r>
          </a:p>
          <a:p>
            <a:pPr marL="0" marR="0">
              <a:lnSpc>
                <a:spcPts val="2795"/>
              </a:lnSpc>
              <a:spcBef>
                <a:spcPts val="4460"/>
              </a:spcBef>
              <a:spcAft>
                <a:spcPct val="0"/>
              </a:spcAft>
            </a:pPr>
            <a:r>
              <a:rPr sz="2800">
                <a:solidFill>
                  <a:srgbClr val="FFFFFF"/>
                </a:solidFill>
                <a:latin typeface="楷体" panose="02010609060101010101" charset="-122"/>
                <a:cs typeface="楷体" panose="02010609060101010101" charset="-122"/>
              </a:rPr>
              <a:t>4</a:t>
            </a:r>
          </a:p>
        </p:txBody>
      </p:sp>
      <p:sp>
        <p:nvSpPr>
          <p:cNvPr id="7" name="object 7"/>
          <p:cNvSpPr txBox="1"/>
          <p:nvPr/>
        </p:nvSpPr>
        <p:spPr>
          <a:xfrm>
            <a:off x="1518792" y="3132097"/>
            <a:ext cx="1728215" cy="39319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2795"/>
              </a:lnSpc>
              <a:spcBef>
                <a:spcPct val="0"/>
              </a:spcBef>
              <a:spcAft>
                <a:spcPct val="0"/>
              </a:spcAft>
            </a:pPr>
            <a:r>
              <a:rPr sz="2800" spc="403">
                <a:solidFill>
                  <a:srgbClr val="FFFFFF"/>
                </a:solidFill>
                <a:latin typeface="宋体" panose="02010600030101010101" pitchFamily="2" charset="-122"/>
                <a:cs typeface="宋体" panose="02010600030101010101" pitchFamily="2" charset="-122"/>
              </a:rPr>
              <a:t>说课内容</a:t>
            </a:r>
          </a:p>
        </p:txBody>
      </p:sp>
      <p:sp>
        <p:nvSpPr>
          <p:cNvPr id="8" name="object 8"/>
          <p:cNvSpPr txBox="1"/>
          <p:nvPr/>
        </p:nvSpPr>
        <p:spPr>
          <a:xfrm>
            <a:off x="5973445" y="5288373"/>
            <a:ext cx="1572767" cy="50675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690"/>
              </a:lnSpc>
              <a:spcBef>
                <a:spcPct val="0"/>
              </a:spcBef>
              <a:spcAft>
                <a:spcPct val="0"/>
              </a:spcAft>
            </a:pPr>
            <a:r>
              <a:rPr sz="2800" b="1">
                <a:solidFill>
                  <a:srgbClr val="4F8EFA"/>
                </a:solidFill>
                <a:latin typeface="微软雅黑" panose="020B0503020204020204" pitchFamily="34" charset="-122"/>
                <a:cs typeface="微软雅黑" panose="020B0503020204020204" pitchFamily="34" charset="-122"/>
              </a:rPr>
              <a:t>教学过程</a:t>
            </a:r>
          </a:p>
        </p:txBody>
      </p:sp>
      <p:sp>
        <p:nvSpPr>
          <p:cNvPr id="9" name="object 9"/>
          <p:cNvSpPr txBox="1"/>
          <p:nvPr/>
        </p:nvSpPr>
        <p:spPr>
          <a:xfrm>
            <a:off x="5063616" y="5367780"/>
            <a:ext cx="329945" cy="39319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2795"/>
              </a:lnSpc>
              <a:spcBef>
                <a:spcPct val="0"/>
              </a:spcBef>
              <a:spcAft>
                <a:spcPct val="0"/>
              </a:spcAft>
            </a:pPr>
            <a:r>
              <a:rPr sz="2800">
                <a:solidFill>
                  <a:srgbClr val="FFFFFF"/>
                </a:solidFill>
                <a:latin typeface="楷体" panose="02010609060101010101" charset="-122"/>
                <a:cs typeface="楷体" panose="02010609060101010101" charset="-122"/>
              </a:rPr>
              <a:t>5</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335360" y="0"/>
            <a:ext cx="3034029" cy="64152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750"/>
              </a:lnSpc>
              <a:spcBef>
                <a:spcPct val="0"/>
              </a:spcBef>
              <a:spcAft>
                <a:spcPct val="0"/>
              </a:spcAft>
            </a:pPr>
            <a:r>
              <a:rPr sz="3600" b="1" spc="218" dirty="0" err="1">
                <a:solidFill>
                  <a:srgbClr val="3586FB"/>
                </a:solidFill>
                <a:latin typeface="微软雅黑" panose="020B0503020204020204" pitchFamily="34" charset="-122"/>
                <a:cs typeface="微软雅黑" panose="020B0503020204020204" pitchFamily="34" charset="-122"/>
              </a:rPr>
              <a:t>一、教材分析</a:t>
            </a:r>
            <a:endParaRPr sz="3600" b="1" spc="218" dirty="0">
              <a:solidFill>
                <a:srgbClr val="3586FB"/>
              </a:solidFill>
              <a:latin typeface="微软雅黑" panose="020B0503020204020204" pitchFamily="34" charset="-122"/>
              <a:cs typeface="微软雅黑" panose="020B0503020204020204" pitchFamily="34" charset="-122"/>
            </a:endParaRPr>
          </a:p>
        </p:txBody>
      </p:sp>
      <p:grpSp>
        <p:nvGrpSpPr>
          <p:cNvPr id="11" name="组合 17"/>
          <p:cNvGrpSpPr/>
          <p:nvPr/>
        </p:nvGrpSpPr>
        <p:grpSpPr>
          <a:xfrm>
            <a:off x="3575720" y="1052736"/>
            <a:ext cx="4079198" cy="804930"/>
            <a:chOff x="6553438" y="3241135"/>
            <a:chExt cx="4671894" cy="1073239"/>
          </a:xfrm>
          <a:solidFill>
            <a:schemeClr val="tx2">
              <a:lumMod val="40000"/>
              <a:lumOff val="60000"/>
            </a:schemeClr>
          </a:solidFill>
        </p:grpSpPr>
        <p:sp>
          <p:nvSpPr>
            <p:cNvPr id="12" name="圆角矩形 11"/>
            <p:cNvSpPr/>
            <p:nvPr/>
          </p:nvSpPr>
          <p:spPr>
            <a:xfrm>
              <a:off x="6553438" y="3241135"/>
              <a:ext cx="4671894" cy="1073239"/>
            </a:xfrm>
            <a:prstGeom prst="roundRect">
              <a:avLst>
                <a:gd name="adj" fmla="val 50000"/>
              </a:avLst>
            </a:prstGeom>
            <a:grpFill/>
            <a:ln w="15875" cap="flat">
              <a:noFill/>
              <a:prstDash val="solid"/>
              <a:miter lim="800000"/>
            </a:ln>
            <a:effectLst>
              <a:outerShdw blurRad="279400" dist="152400" dir="2700000" sx="102000" sy="102000" algn="tl" rotWithShape="0">
                <a:prstClr val="black">
                  <a:alpha val="38000"/>
                </a:prstClr>
              </a:outerShdw>
            </a:effectLst>
          </p:spPr>
          <p:txBody>
            <a:bodyPr vert="horz" wrap="square" lIns="91412" tIns="45706" rIns="91412" bIns="45706"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13" name="圆角矩形 12"/>
            <p:cNvSpPr/>
            <p:nvPr/>
          </p:nvSpPr>
          <p:spPr>
            <a:xfrm>
              <a:off x="6699621" y="3339543"/>
              <a:ext cx="4415263" cy="873593"/>
            </a:xfrm>
            <a:prstGeom prst="roundRect">
              <a:avLst>
                <a:gd name="adj" fmla="val 50000"/>
              </a:avLst>
            </a:prstGeom>
            <a:grpFill/>
            <a:ln w="222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75000"/>
                    <a:lumOff val="25000"/>
                  </a:prstClr>
                </a:solidFill>
                <a:effectLst/>
                <a:uLnTx/>
                <a:uFillTx/>
                <a:latin typeface="Calibri" panose="020F0502020204030204"/>
                <a:ea typeface="宋体" panose="02010600030101010101" pitchFamily="2" charset="-122"/>
                <a:cs typeface="+mn-ea"/>
                <a:sym typeface="+mn-lt"/>
              </a:endParaRPr>
            </a:p>
          </p:txBody>
        </p:sp>
      </p:grpSp>
      <p:sp>
        <p:nvSpPr>
          <p:cNvPr id="14" name="矩形 13"/>
          <p:cNvSpPr/>
          <p:nvPr/>
        </p:nvSpPr>
        <p:spPr>
          <a:xfrm>
            <a:off x="3791744" y="1196752"/>
            <a:ext cx="3570208" cy="461665"/>
          </a:xfrm>
          <a:prstGeom prst="rect">
            <a:avLst/>
          </a:prstGeom>
        </p:spPr>
        <p:txBody>
          <a:bodyPr wrap="none">
            <a:spAutoFit/>
          </a:bodyPr>
          <a:lstStyle/>
          <a:p>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一、坚持总体国家安全观</a:t>
            </a:r>
            <a:endParaRPr lang="zh-CN" altLang="en-US" sz="2400" dirty="0"/>
          </a:p>
        </p:txBody>
      </p:sp>
      <p:sp>
        <p:nvSpPr>
          <p:cNvPr id="15" name="object 5"/>
          <p:cNvSpPr txBox="1"/>
          <p:nvPr/>
        </p:nvSpPr>
        <p:spPr>
          <a:xfrm>
            <a:off x="3863752" y="2636912"/>
            <a:ext cx="4981338" cy="153774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统筹发展和安全</a:t>
            </a:r>
            <a:endPar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a:lnSpc>
                <a:spcPts val="3165"/>
              </a:lnSpc>
              <a:spcBef>
                <a:spcPts val="1100"/>
              </a:spcBef>
              <a:spcAft>
                <a:spcPct val="0"/>
              </a:spcAft>
            </a:pP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总体国家安全观的主要内容</a:t>
            </a:r>
            <a:endPar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a:lnSpc>
                <a:spcPts val="3170"/>
              </a:lnSpc>
              <a:spcBef>
                <a:spcPts val="1150"/>
              </a:spcBef>
              <a:spcAft>
                <a:spcPct val="0"/>
              </a:spcAft>
            </a:pP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维护重点领域国家安全</a:t>
            </a:r>
            <a:endPar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335360" y="0"/>
            <a:ext cx="3034029" cy="64152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750"/>
              </a:lnSpc>
              <a:spcBef>
                <a:spcPct val="0"/>
              </a:spcBef>
              <a:spcAft>
                <a:spcPct val="0"/>
              </a:spcAft>
            </a:pPr>
            <a:r>
              <a:rPr sz="3600" b="1" spc="218" dirty="0" err="1">
                <a:solidFill>
                  <a:srgbClr val="3586FB"/>
                </a:solidFill>
                <a:latin typeface="微软雅黑" panose="020B0503020204020204" pitchFamily="34" charset="-122"/>
                <a:cs typeface="微软雅黑" panose="020B0503020204020204" pitchFamily="34" charset="-122"/>
              </a:rPr>
              <a:t>一、教材分析</a:t>
            </a: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551384" y="1556792"/>
            <a:ext cx="11017224" cy="1477328"/>
          </a:xfrm>
          <a:prstGeom prst="rect">
            <a:avLst/>
          </a:prstGeom>
          <a:ln cap="sq">
            <a:noFill/>
            <a:round/>
          </a:ln>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当前我国国家安全内涵和外延比历史上任何时候都要丰富，时空领域比历史上任何时候都要宽广，内外因素比历史上任何时候都要复杂，必须坚持总体国家安全观，以人民安全为宗旨，以政治安全为根本，以经济安全为基础，以军事、文化、社会安全为保障，以促进国际安全为依托，走出一条中国特色国家安全道路。</a:t>
            </a:r>
          </a:p>
        </p:txBody>
      </p:sp>
      <p:sp>
        <p:nvSpPr>
          <p:cNvPr id="6" name="object 6"/>
          <p:cNvSpPr txBox="1"/>
          <p:nvPr/>
        </p:nvSpPr>
        <p:spPr>
          <a:xfrm>
            <a:off x="2495600" y="3429000"/>
            <a:ext cx="8716874" cy="30777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2014</a:t>
            </a:r>
            <a:r>
              <a:rPr lang="zh-CN" altLang="zh-CN"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4</a:t>
            </a:r>
            <a:r>
              <a:rPr lang="zh-CN" altLang="zh-CN"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15</a:t>
            </a:r>
            <a:r>
              <a:rPr lang="zh-CN" altLang="zh-CN" sz="2000" dirty="0">
                <a:latin typeface="微软雅黑" panose="020B0503020204020204" pitchFamily="34" charset="-122"/>
                <a:ea typeface="微软雅黑" panose="020B0503020204020204" pitchFamily="34" charset="-122"/>
              </a:rPr>
              <a:t>日</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习近平在中央国家安全委员会第一次会议上的讲话 </a:t>
            </a:r>
          </a:p>
        </p:txBody>
      </p:sp>
      <p:sp>
        <p:nvSpPr>
          <p:cNvPr id="7" name="object 7"/>
          <p:cNvSpPr txBox="1"/>
          <p:nvPr/>
        </p:nvSpPr>
        <p:spPr>
          <a:xfrm>
            <a:off x="551384" y="4077072"/>
            <a:ext cx="11199824" cy="1846659"/>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坚持总体国家安全观。统筹发展和安全，增强忧患意识，做到居安思危，是我们党治国理政的一个重大原则。必须坚持国家利益至上，以人民安全为宗旨，以政治安全为根本，统筹外部安全和内部安全、国土安全和国民安全、传统安全和非传统安全、自身安全和共同安全，完善国家安全制度体系，加强国家安全能力建设，坚决维护国家主权、安全、发展利益。</a:t>
            </a:r>
          </a:p>
        </p:txBody>
      </p:sp>
      <p:sp>
        <p:nvSpPr>
          <p:cNvPr id="8" name="object 8"/>
          <p:cNvSpPr txBox="1"/>
          <p:nvPr/>
        </p:nvSpPr>
        <p:spPr>
          <a:xfrm>
            <a:off x="2567608" y="6021288"/>
            <a:ext cx="8644866" cy="311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2645"/>
              </a:lnSpc>
              <a:spcBef>
                <a:spcPct val="0"/>
              </a:spcBef>
              <a:spcAft>
                <a:spcPct val="0"/>
              </a:spcAft>
            </a:pPr>
            <a:r>
              <a:rPr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2017</a:t>
            </a:r>
            <a:r>
              <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日，</a:t>
            </a:r>
            <a:r>
              <a:rPr sz="2000" dirty="0" err="1">
                <a:solidFill>
                  <a:srgbClr val="262626"/>
                </a:solidFill>
                <a:latin typeface="微软雅黑" panose="020B0503020204020204" pitchFamily="34" charset="-122"/>
                <a:ea typeface="微软雅黑" panose="020B0503020204020204" pitchFamily="34" charset="-122"/>
                <a:cs typeface="微软雅黑" panose="020B0503020204020204" pitchFamily="34" charset="-122"/>
              </a:rPr>
              <a:t>习近平在中国共产党第十九次全国代表大会上的报告</a:t>
            </a:r>
            <a:endParaRPr sz="2000"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object 3"/>
          <p:cNvSpPr txBox="1"/>
          <p:nvPr/>
        </p:nvSpPr>
        <p:spPr>
          <a:xfrm>
            <a:off x="4295800" y="763746"/>
            <a:ext cx="3024336" cy="53489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750"/>
              </a:lnSpc>
              <a:spcBef>
                <a:spcPct val="0"/>
              </a:spcBef>
              <a:spcAft>
                <a:spcPct val="0"/>
              </a:spcAft>
            </a:pPr>
            <a:r>
              <a:rPr lang="zh-CN" altLang="en-US" sz="2400" b="1" spc="218" dirty="0">
                <a:latin typeface="微软雅黑" panose="020B0503020204020204" pitchFamily="34" charset="-122"/>
                <a:ea typeface="微软雅黑" panose="020B0503020204020204" pitchFamily="34" charset="-122"/>
                <a:cs typeface="微软雅黑" panose="020B0503020204020204" pitchFamily="34" charset="-122"/>
              </a:rPr>
              <a:t>关于国家安全的论述</a:t>
            </a:r>
            <a:endParaRPr sz="2400" b="1" spc="218"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nvSpPr>
        <p:spPr>
          <a:xfrm>
            <a:off x="479376" y="1412776"/>
            <a:ext cx="11161240" cy="24482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79376" y="4005064"/>
            <a:ext cx="11161240" cy="25202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322614" y="8020"/>
            <a:ext cx="3049828" cy="64192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755"/>
              </a:lnSpc>
              <a:spcBef>
                <a:spcPct val="0"/>
              </a:spcBef>
              <a:spcAft>
                <a:spcPct val="0"/>
              </a:spcAft>
            </a:pPr>
            <a:r>
              <a:rPr sz="3600" b="1" spc="242" dirty="0" err="1">
                <a:solidFill>
                  <a:srgbClr val="3586FB"/>
                </a:solidFill>
                <a:latin typeface="微软雅黑" panose="020B0503020204020204" pitchFamily="34" charset="-122"/>
                <a:cs typeface="微软雅黑" panose="020B0503020204020204" pitchFamily="34" charset="-122"/>
              </a:rPr>
              <a:t>二、学情分析</a:t>
            </a:r>
            <a:endParaRPr sz="3600" b="1" spc="242" dirty="0">
              <a:solidFill>
                <a:srgbClr val="3586FB"/>
              </a:solidFill>
              <a:latin typeface="微软雅黑" panose="020B0503020204020204" pitchFamily="34" charset="-122"/>
              <a:cs typeface="微软雅黑" panose="020B0503020204020204" pitchFamily="34" charset="-122"/>
            </a:endParaRPr>
          </a:p>
        </p:txBody>
      </p:sp>
      <p:sp>
        <p:nvSpPr>
          <p:cNvPr id="5" name="object 5"/>
          <p:cNvSpPr txBox="1"/>
          <p:nvPr/>
        </p:nvSpPr>
        <p:spPr>
          <a:xfrm>
            <a:off x="1847528" y="1844824"/>
            <a:ext cx="8139048" cy="2051844"/>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165"/>
              </a:lnSpc>
              <a:spcBef>
                <a:spcPct val="0"/>
              </a:spcBef>
              <a:spcAft>
                <a:spcPct val="0"/>
              </a:spcAft>
            </a:pP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通过</a:t>
            </a:r>
            <a:r>
              <a:rPr lang="en-US" altLang="zh-CN"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道德与法治</a:t>
            </a:r>
            <a:r>
              <a:rPr lang="en-US" altLang="zh-CN"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八年级上第九课“树立总体国家安全观”</a:t>
            </a:r>
            <a:r>
              <a:rPr sz="2400" spc="120" dirty="0" err="1">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的学习，学生已初步了解了</a:t>
            </a: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总体国家安全观</a:t>
            </a:r>
            <a:r>
              <a:rPr sz="2400" spc="120" dirty="0" err="1">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的内涵</a:t>
            </a: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和外延，了解了</a:t>
            </a:r>
            <a:r>
              <a:rPr lang="en-US" altLang="zh-CN"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中华人民共和国国家安全法</a:t>
            </a:r>
            <a:r>
              <a:rPr lang="en-US" altLang="zh-CN"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部分规定，认识到国家安全与我们息息相关，我们有履行维护国家安全的法律义务</a:t>
            </a:r>
            <a:r>
              <a:rPr sz="2400" spc="12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7" name="object 7"/>
          <p:cNvSpPr txBox="1"/>
          <p:nvPr/>
        </p:nvSpPr>
        <p:spPr>
          <a:xfrm>
            <a:off x="1847528" y="4149080"/>
            <a:ext cx="8106124" cy="82073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165"/>
              </a:lnSpc>
              <a:spcBef>
                <a:spcPct val="0"/>
              </a:spcBef>
              <a:spcAft>
                <a:spcPct val="0"/>
              </a:spcAft>
            </a:pPr>
            <a:r>
              <a:rPr lang="zh-CN" altLang="en-US" sz="2400" spc="121" dirty="0">
                <a:solidFill>
                  <a:srgbClr val="404040"/>
                </a:solidFill>
                <a:latin typeface="微软雅黑" panose="020B0503020204020204" pitchFamily="34" charset="-122"/>
                <a:cs typeface="微软雅黑" panose="020B0503020204020204" pitchFamily="34" charset="-122"/>
              </a:rPr>
              <a:t>      </a:t>
            </a:r>
            <a:r>
              <a:rPr lang="zh-CN" altLang="en-US" sz="2400" spc="121"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高中学生在这些已有知识背景的基础上，有能力更加深入和系统地理解总体国家安全观。</a:t>
            </a:r>
            <a:endParaRPr sz="2400" spc="121"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object 9"/>
          <p:cNvSpPr txBox="1"/>
          <p:nvPr/>
        </p:nvSpPr>
        <p:spPr>
          <a:xfrm>
            <a:off x="2057145" y="4846859"/>
            <a:ext cx="381000" cy="49530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600"/>
              </a:lnSpc>
              <a:spcBef>
                <a:spcPct val="0"/>
              </a:spcBef>
              <a:spcAft>
                <a:spcPct val="0"/>
              </a:spcAft>
            </a:pPr>
            <a:r>
              <a:rPr sz="3600">
                <a:solidFill>
                  <a:srgbClr val="FFFFFF"/>
                </a:solidFill>
                <a:latin typeface="楷体" panose="02010609060101010101" charset="-122"/>
                <a:cs typeface="楷体" panose="02010609060101010101" charset="-122"/>
              </a:rPr>
              <a:t>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p:cNvSpPr/>
          <p:nvPr/>
        </p:nvSpPr>
        <p:spPr>
          <a:xfrm>
            <a:off x="0" y="0"/>
            <a:ext cx="12192000" cy="6858000"/>
          </a:xfrm>
          <a:prstGeom prst="rect">
            <a:avLst/>
          </a:prstGeom>
          <a:blipFill>
            <a:blip r:embed="rId2" cstate="print"/>
            <a:stretch>
              <a:fillRect/>
            </a:stretch>
          </a:blip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335360" y="0"/>
            <a:ext cx="3048558" cy="64192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4755"/>
              </a:lnSpc>
              <a:spcBef>
                <a:spcPct val="0"/>
              </a:spcBef>
              <a:spcAft>
                <a:spcPct val="0"/>
              </a:spcAft>
            </a:pPr>
            <a:r>
              <a:rPr sz="3600" b="1" spc="240" dirty="0" err="1">
                <a:solidFill>
                  <a:srgbClr val="3586FB"/>
                </a:solidFill>
                <a:latin typeface="微软雅黑" panose="020B0503020204020204" pitchFamily="34" charset="-122"/>
                <a:cs typeface="微软雅黑" panose="020B0503020204020204" pitchFamily="34" charset="-122"/>
              </a:rPr>
              <a:t>三、教学目标</a:t>
            </a:r>
            <a:endParaRPr sz="3600" b="1" spc="240" dirty="0">
              <a:solidFill>
                <a:srgbClr val="3586FB"/>
              </a:solidFill>
              <a:latin typeface="微软雅黑" panose="020B0503020204020204" pitchFamily="34" charset="-122"/>
              <a:cs typeface="微软雅黑" panose="020B0503020204020204" pitchFamily="34" charset="-122"/>
            </a:endParaRPr>
          </a:p>
        </p:txBody>
      </p:sp>
      <p:sp>
        <p:nvSpPr>
          <p:cNvPr id="4" name="object 4"/>
          <p:cNvSpPr txBox="1"/>
          <p:nvPr/>
        </p:nvSpPr>
        <p:spPr>
          <a:xfrm>
            <a:off x="1343472" y="1700808"/>
            <a:ext cx="9548748" cy="1661993"/>
          </a:xfrm>
          <a:prstGeom prst="rect">
            <a:avLst/>
          </a:prstGeom>
          <a:ln>
            <a:noFill/>
          </a:ln>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spcAft>
                <a:spcPct val="0"/>
              </a:spcAft>
            </a:pP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通过阅读材料、合作探究，了解国家安全的重要性、国家安全的概念、当前我国面临复杂多变的安全和发展环境</a:t>
            </a:r>
            <a:r>
              <a:rPr lang="zh-CN" altLang="en-US" sz="24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、安全和发展的</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关系，理解总体国家安全观的主要内容，坚定“四个自信“。</a:t>
            </a:r>
            <a:endParaRPr lang="zh-CN" altLang="en-US" sz="2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object 6"/>
          <p:cNvSpPr txBox="1"/>
          <p:nvPr/>
        </p:nvSpPr>
        <p:spPr>
          <a:xfrm>
            <a:off x="1343278" y="3731075"/>
            <a:ext cx="9577258" cy="1661795"/>
          </a:xfrm>
          <a:prstGeom prst="rect">
            <a:avLst/>
          </a:prstGeom>
          <a:ln>
            <a:noFill/>
          </a:ln>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0"/>
              </a:spcBef>
              <a:spcAft>
                <a:spcPct val="0"/>
              </a:spcAft>
            </a:pP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2.结合</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材料和</a:t>
            </a:r>
            <a:r>
              <a:rPr sz="24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事例</a:t>
            </a:r>
            <a:r>
              <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理解</a:t>
            </a:r>
            <a:r>
              <a:rPr lang="zh-CN" altLang="zh-CN" sz="2400" dirty="0">
                <a:latin typeface="微软雅黑" panose="020B0503020204020204" pitchFamily="34" charset="-122"/>
                <a:ea typeface="微软雅黑" panose="020B0503020204020204" pitchFamily="34" charset="-122"/>
              </a:rPr>
              <a:t>要全面贯彻总体国家安全观，必须具有系统思维和方法，做到“十个坚持”，正确处理“五对关系”，构建国家安全体系，</a:t>
            </a:r>
            <a:r>
              <a:rPr lang="zh-CN" altLang="en-US" sz="2400" dirty="0">
                <a:latin typeface="微软雅黑" panose="020B0503020204020204" pitchFamily="34" charset="-122"/>
                <a:ea typeface="微软雅黑" panose="020B0503020204020204" pitchFamily="34" charset="-122"/>
              </a:rPr>
              <a:t>坚定政治认同。</a:t>
            </a:r>
            <a:endParaRPr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407368" y="0"/>
            <a:ext cx="7061666" cy="123110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36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四、教学重点</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sp>
        <p:nvSpPr>
          <p:cNvPr id="11" name="TextBox 10"/>
          <p:cNvSpPr txBox="1"/>
          <p:nvPr/>
        </p:nvSpPr>
        <p:spPr>
          <a:xfrm>
            <a:off x="3071664" y="3068960"/>
            <a:ext cx="5760640" cy="646331"/>
          </a:xfrm>
          <a:prstGeom prst="rect">
            <a:avLst/>
          </a:prstGeom>
          <a:noFill/>
          <a:ln w="3175">
            <a:noFill/>
          </a:ln>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总体国家安全观的主要内容</a:t>
            </a:r>
          </a:p>
        </p:txBody>
      </p:sp>
      <p:sp>
        <p:nvSpPr>
          <p:cNvPr id="5" name="圆角矩形 4"/>
          <p:cNvSpPr/>
          <p:nvPr/>
        </p:nvSpPr>
        <p:spPr>
          <a:xfrm>
            <a:off x="2927648" y="2924944"/>
            <a:ext cx="5976664" cy="936104"/>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
          <p:cNvSpPr/>
          <p:nvPr/>
        </p:nvSpPr>
        <p:spPr>
          <a:xfrm>
            <a:off x="0" y="0"/>
            <a:ext cx="12192000" cy="6858000"/>
          </a:xfrm>
          <a:prstGeom prst="rect">
            <a:avLst/>
          </a:prstGeom>
          <a:blipFill>
            <a:blip r:embed="rId11" cstate="print"/>
            <a:stretch>
              <a:fillRect/>
            </a:stretch>
          </a:bli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object 3"/>
          <p:cNvSpPr txBox="1"/>
          <p:nvPr/>
        </p:nvSpPr>
        <p:spPr>
          <a:xfrm>
            <a:off x="389750" y="-3175"/>
            <a:ext cx="7061666" cy="121793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750"/>
              </a:lnSpc>
              <a:spcBef>
                <a:spcPct val="0"/>
              </a:spcBef>
              <a:spcAft>
                <a:spcPct val="0"/>
              </a:spcAft>
            </a:pPr>
            <a:r>
              <a:rPr lang="zh-CN" altLang="en-US" sz="3600" b="1" spc="235" dirty="0">
                <a:solidFill>
                  <a:srgbClr val="3586FB"/>
                </a:solidFill>
                <a:latin typeface="微软雅黑" panose="020B0503020204020204" pitchFamily="34" charset="-122"/>
                <a:ea typeface="微软雅黑" panose="020B0503020204020204" pitchFamily="34" charset="-122"/>
                <a:cs typeface="微软雅黑" panose="020B0503020204020204" pitchFamily="34" charset="-122"/>
              </a:rPr>
              <a:t>五、教学过程</a:t>
            </a:r>
          </a:p>
          <a:p>
            <a:pPr marL="0" marR="0">
              <a:lnSpc>
                <a:spcPts val="4750"/>
              </a:lnSpc>
              <a:spcBef>
                <a:spcPct val="0"/>
              </a:spcBef>
              <a:spcAft>
                <a:spcPct val="0"/>
              </a:spcAft>
            </a:pPr>
            <a:endParaRPr sz="3600" b="1" spc="218" dirty="0">
              <a:solidFill>
                <a:srgbClr val="3586FB"/>
              </a:solidFill>
              <a:latin typeface="微软雅黑" panose="020B0503020204020204" pitchFamily="34" charset="-122"/>
              <a:cs typeface="微软雅黑" panose="020B0503020204020204" pitchFamily="34" charset="-122"/>
            </a:endParaRPr>
          </a:p>
        </p:txBody>
      </p:sp>
      <p:grpSp>
        <p:nvGrpSpPr>
          <p:cNvPr id="13" name="组合 12"/>
          <p:cNvGrpSpPr/>
          <p:nvPr/>
        </p:nvGrpSpPr>
        <p:grpSpPr>
          <a:xfrm>
            <a:off x="2135560" y="2172753"/>
            <a:ext cx="7348967" cy="3114675"/>
            <a:chOff x="2632075" y="2820989"/>
            <a:chExt cx="5260975" cy="3114675"/>
          </a:xfrm>
        </p:grpSpPr>
        <p:sp>
          <p:nvSpPr>
            <p:cNvPr id="19" name="MH_Other_2"/>
            <p:cNvSpPr/>
            <p:nvPr>
              <p:custDataLst>
                <p:tags r:id="rId1"/>
              </p:custDataLst>
            </p:nvPr>
          </p:nvSpPr>
          <p:spPr>
            <a:xfrm>
              <a:off x="5964239" y="3927475"/>
              <a:ext cx="1927225" cy="223838"/>
            </a:xfrm>
            <a:custGeom>
              <a:avLst/>
              <a:gdLst>
                <a:gd name="connsiteX0" fmla="*/ 0 w 2401677"/>
                <a:gd name="connsiteY0" fmla="*/ 0 h 275422"/>
                <a:gd name="connsiteX1" fmla="*/ 2401677 w 2401677"/>
                <a:gd name="connsiteY1" fmla="*/ 0 h 275422"/>
                <a:gd name="connsiteX2" fmla="*/ 2401677 w 2401677"/>
                <a:gd name="connsiteY2" fmla="*/ 275422 h 275422"/>
                <a:gd name="connsiteX3" fmla="*/ 0 w 2401677"/>
                <a:gd name="connsiteY3" fmla="*/ 275422 h 275422"/>
                <a:gd name="connsiteX4" fmla="*/ 0 w 2401677"/>
                <a:gd name="connsiteY4" fmla="*/ 0 h 275422"/>
                <a:gd name="connsiteX0-1" fmla="*/ 0 w 2401677"/>
                <a:gd name="connsiteY0-2" fmla="*/ 2982 h 278404"/>
                <a:gd name="connsiteX1-3" fmla="*/ 309930 w 2401677"/>
                <a:gd name="connsiteY1-4" fmla="*/ 0 h 278404"/>
                <a:gd name="connsiteX2-5" fmla="*/ 2401677 w 2401677"/>
                <a:gd name="connsiteY2-6" fmla="*/ 2982 h 278404"/>
                <a:gd name="connsiteX3-7" fmla="*/ 2401677 w 2401677"/>
                <a:gd name="connsiteY3-8" fmla="*/ 278404 h 278404"/>
                <a:gd name="connsiteX4-9" fmla="*/ 0 w 2401677"/>
                <a:gd name="connsiteY4-10" fmla="*/ 278404 h 278404"/>
                <a:gd name="connsiteX5" fmla="*/ 0 w 2401677"/>
                <a:gd name="connsiteY5" fmla="*/ 2982 h 278404"/>
                <a:gd name="connsiteX0-11" fmla="*/ 0 w 2401677"/>
                <a:gd name="connsiteY0-12" fmla="*/ 278404 h 278404"/>
                <a:gd name="connsiteX1-13" fmla="*/ 309930 w 2401677"/>
                <a:gd name="connsiteY1-14" fmla="*/ 0 h 278404"/>
                <a:gd name="connsiteX2-15" fmla="*/ 2401677 w 2401677"/>
                <a:gd name="connsiteY2-16" fmla="*/ 2982 h 278404"/>
                <a:gd name="connsiteX3-17" fmla="*/ 2401677 w 2401677"/>
                <a:gd name="connsiteY3-18" fmla="*/ 278404 h 278404"/>
                <a:gd name="connsiteX4-19" fmla="*/ 0 w 2401677"/>
                <a:gd name="connsiteY4-20" fmla="*/ 278404 h 278404"/>
                <a:gd name="connsiteX0-21" fmla="*/ 0 w 2401677"/>
                <a:gd name="connsiteY0-22" fmla="*/ 278404 h 278404"/>
                <a:gd name="connsiteX1-23" fmla="*/ 309930 w 2401677"/>
                <a:gd name="connsiteY1-24" fmla="*/ 0 h 278404"/>
                <a:gd name="connsiteX2-25" fmla="*/ 2401677 w 2401677"/>
                <a:gd name="connsiteY2-26" fmla="*/ 2982 h 278404"/>
                <a:gd name="connsiteX3-27" fmla="*/ 2401677 w 2401677"/>
                <a:gd name="connsiteY3-28" fmla="*/ 278404 h 278404"/>
                <a:gd name="connsiteX4-29" fmla="*/ 2075230 w 2401677"/>
                <a:gd name="connsiteY4-30" fmla="*/ 273050 h 278404"/>
                <a:gd name="connsiteX5-31" fmla="*/ 0 w 2401677"/>
                <a:gd name="connsiteY5-32" fmla="*/ 278404 h 278404"/>
                <a:gd name="connsiteX0-33" fmla="*/ 0 w 2401677"/>
                <a:gd name="connsiteY0-34" fmla="*/ 278404 h 278404"/>
                <a:gd name="connsiteX1-35" fmla="*/ 309930 w 2401677"/>
                <a:gd name="connsiteY1-36" fmla="*/ 0 h 278404"/>
                <a:gd name="connsiteX2-37" fmla="*/ 2401677 w 2401677"/>
                <a:gd name="connsiteY2-38" fmla="*/ 2982 h 278404"/>
                <a:gd name="connsiteX3-39" fmla="*/ 2075230 w 2401677"/>
                <a:gd name="connsiteY3-40" fmla="*/ 273050 h 278404"/>
                <a:gd name="connsiteX4-41" fmla="*/ 0 w 2401677"/>
                <a:gd name="connsiteY4-42" fmla="*/ 278404 h 2784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01677" h="278404">
                  <a:moveTo>
                    <a:pt x="0" y="278404"/>
                  </a:moveTo>
                  <a:lnTo>
                    <a:pt x="309930" y="0"/>
                  </a:lnTo>
                  <a:lnTo>
                    <a:pt x="2401677" y="2982"/>
                  </a:lnTo>
                  <a:lnTo>
                    <a:pt x="2075230" y="273050"/>
                  </a:lnTo>
                  <a:lnTo>
                    <a:pt x="0" y="278404"/>
                  </a:lnTo>
                  <a:close/>
                </a:path>
              </a:pathLst>
            </a:custGeom>
            <a:solidFill>
              <a:schemeClr val="accent1"/>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MH_Other_3"/>
            <p:cNvSpPr/>
            <p:nvPr>
              <p:custDataLst>
                <p:tags r:id="rId2"/>
              </p:custDataLst>
            </p:nvPr>
          </p:nvSpPr>
          <p:spPr>
            <a:xfrm>
              <a:off x="2632075" y="5715001"/>
              <a:ext cx="1906588" cy="220663"/>
            </a:xfrm>
            <a:custGeom>
              <a:avLst/>
              <a:gdLst>
                <a:gd name="connsiteX0" fmla="*/ 0 w 2401677"/>
                <a:gd name="connsiteY0" fmla="*/ 0 h 275422"/>
                <a:gd name="connsiteX1" fmla="*/ 2401677 w 2401677"/>
                <a:gd name="connsiteY1" fmla="*/ 0 h 275422"/>
                <a:gd name="connsiteX2" fmla="*/ 2401677 w 2401677"/>
                <a:gd name="connsiteY2" fmla="*/ 275422 h 275422"/>
                <a:gd name="connsiteX3" fmla="*/ 0 w 2401677"/>
                <a:gd name="connsiteY3" fmla="*/ 275422 h 275422"/>
                <a:gd name="connsiteX4" fmla="*/ 0 w 2401677"/>
                <a:gd name="connsiteY4" fmla="*/ 0 h 275422"/>
                <a:gd name="connsiteX0-1" fmla="*/ 0 w 2401677"/>
                <a:gd name="connsiteY0-2" fmla="*/ 0 h 275422"/>
                <a:gd name="connsiteX1-3" fmla="*/ 2401677 w 2401677"/>
                <a:gd name="connsiteY1-4" fmla="*/ 0 h 275422"/>
                <a:gd name="connsiteX2-5" fmla="*/ 2401677 w 2401677"/>
                <a:gd name="connsiteY2-6" fmla="*/ 275422 h 275422"/>
                <a:gd name="connsiteX3-7" fmla="*/ 2076450 w 2401677"/>
                <a:gd name="connsiteY3-8" fmla="*/ 273127 h 275422"/>
                <a:gd name="connsiteX4-9" fmla="*/ 0 w 2401677"/>
                <a:gd name="connsiteY4-10" fmla="*/ 275422 h 275422"/>
                <a:gd name="connsiteX5" fmla="*/ 0 w 2401677"/>
                <a:gd name="connsiteY5" fmla="*/ 0 h 275422"/>
                <a:gd name="connsiteX0-11" fmla="*/ 0 w 2401677"/>
                <a:gd name="connsiteY0-12" fmla="*/ 0 h 275422"/>
                <a:gd name="connsiteX1-13" fmla="*/ 2401677 w 2401677"/>
                <a:gd name="connsiteY1-14" fmla="*/ 0 h 275422"/>
                <a:gd name="connsiteX2-15" fmla="*/ 2076450 w 2401677"/>
                <a:gd name="connsiteY2-16" fmla="*/ 273127 h 275422"/>
                <a:gd name="connsiteX3-17" fmla="*/ 0 w 2401677"/>
                <a:gd name="connsiteY3-18" fmla="*/ 275422 h 275422"/>
                <a:gd name="connsiteX4-19" fmla="*/ 0 w 2401677"/>
                <a:gd name="connsiteY4-20" fmla="*/ 0 h 275422"/>
                <a:gd name="connsiteX0-21" fmla="*/ 0 w 2376277"/>
                <a:gd name="connsiteY0-22" fmla="*/ 0 h 275422"/>
                <a:gd name="connsiteX1-23" fmla="*/ 2376277 w 2376277"/>
                <a:gd name="connsiteY1-24" fmla="*/ 0 h 275422"/>
                <a:gd name="connsiteX2-25" fmla="*/ 2076450 w 2376277"/>
                <a:gd name="connsiteY2-26" fmla="*/ 273127 h 275422"/>
                <a:gd name="connsiteX3-27" fmla="*/ 0 w 2376277"/>
                <a:gd name="connsiteY3-28" fmla="*/ 275422 h 275422"/>
                <a:gd name="connsiteX4-29" fmla="*/ 0 w 2376277"/>
                <a:gd name="connsiteY4-30" fmla="*/ 0 h 2754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76277" h="275422">
                  <a:moveTo>
                    <a:pt x="0" y="0"/>
                  </a:moveTo>
                  <a:lnTo>
                    <a:pt x="2376277" y="0"/>
                  </a:lnTo>
                  <a:lnTo>
                    <a:pt x="2076450" y="273127"/>
                  </a:lnTo>
                  <a:lnTo>
                    <a:pt x="0" y="275422"/>
                  </a:lnTo>
                  <a:lnTo>
                    <a:pt x="0" y="0"/>
                  </a:lnTo>
                  <a:close/>
                </a:path>
              </a:pathLst>
            </a:custGeom>
            <a:solidFill>
              <a:schemeClr val="accent1"/>
            </a:solidFill>
            <a:ln>
              <a:noFill/>
            </a:ln>
            <a:effectLst>
              <a:outerShdw blurRad="635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MH_Other_4"/>
            <p:cNvSpPr/>
            <p:nvPr>
              <p:custDataLst>
                <p:tags r:id="rId3"/>
              </p:custDataLst>
            </p:nvPr>
          </p:nvSpPr>
          <p:spPr>
            <a:xfrm>
              <a:off x="4294189" y="4821239"/>
              <a:ext cx="1927225" cy="223837"/>
            </a:xfrm>
            <a:custGeom>
              <a:avLst/>
              <a:gdLst>
                <a:gd name="connsiteX0" fmla="*/ 0 w 2401677"/>
                <a:gd name="connsiteY0" fmla="*/ 0 h 275422"/>
                <a:gd name="connsiteX1" fmla="*/ 2401677 w 2401677"/>
                <a:gd name="connsiteY1" fmla="*/ 0 h 275422"/>
                <a:gd name="connsiteX2" fmla="*/ 2401677 w 2401677"/>
                <a:gd name="connsiteY2" fmla="*/ 275422 h 275422"/>
                <a:gd name="connsiteX3" fmla="*/ 0 w 2401677"/>
                <a:gd name="connsiteY3" fmla="*/ 275422 h 275422"/>
                <a:gd name="connsiteX4" fmla="*/ 0 w 2401677"/>
                <a:gd name="connsiteY4" fmla="*/ 0 h 275422"/>
                <a:gd name="connsiteX0-1" fmla="*/ 0 w 2401677"/>
                <a:gd name="connsiteY0-2" fmla="*/ 2982 h 278404"/>
                <a:gd name="connsiteX1-3" fmla="*/ 309930 w 2401677"/>
                <a:gd name="connsiteY1-4" fmla="*/ 0 h 278404"/>
                <a:gd name="connsiteX2-5" fmla="*/ 2401677 w 2401677"/>
                <a:gd name="connsiteY2-6" fmla="*/ 2982 h 278404"/>
                <a:gd name="connsiteX3-7" fmla="*/ 2401677 w 2401677"/>
                <a:gd name="connsiteY3-8" fmla="*/ 278404 h 278404"/>
                <a:gd name="connsiteX4-9" fmla="*/ 0 w 2401677"/>
                <a:gd name="connsiteY4-10" fmla="*/ 278404 h 278404"/>
                <a:gd name="connsiteX5" fmla="*/ 0 w 2401677"/>
                <a:gd name="connsiteY5" fmla="*/ 2982 h 278404"/>
                <a:gd name="connsiteX0-11" fmla="*/ 0 w 2401677"/>
                <a:gd name="connsiteY0-12" fmla="*/ 278404 h 278404"/>
                <a:gd name="connsiteX1-13" fmla="*/ 309930 w 2401677"/>
                <a:gd name="connsiteY1-14" fmla="*/ 0 h 278404"/>
                <a:gd name="connsiteX2-15" fmla="*/ 2401677 w 2401677"/>
                <a:gd name="connsiteY2-16" fmla="*/ 2982 h 278404"/>
                <a:gd name="connsiteX3-17" fmla="*/ 2401677 w 2401677"/>
                <a:gd name="connsiteY3-18" fmla="*/ 278404 h 278404"/>
                <a:gd name="connsiteX4-19" fmla="*/ 0 w 2401677"/>
                <a:gd name="connsiteY4-20" fmla="*/ 278404 h 278404"/>
                <a:gd name="connsiteX0-21" fmla="*/ 0 w 2401677"/>
                <a:gd name="connsiteY0-22" fmla="*/ 278404 h 278404"/>
                <a:gd name="connsiteX1-23" fmla="*/ 309930 w 2401677"/>
                <a:gd name="connsiteY1-24" fmla="*/ 0 h 278404"/>
                <a:gd name="connsiteX2-25" fmla="*/ 2401677 w 2401677"/>
                <a:gd name="connsiteY2-26" fmla="*/ 2982 h 278404"/>
                <a:gd name="connsiteX3-27" fmla="*/ 2401677 w 2401677"/>
                <a:gd name="connsiteY3-28" fmla="*/ 278404 h 278404"/>
                <a:gd name="connsiteX4-29" fmla="*/ 2075230 w 2401677"/>
                <a:gd name="connsiteY4-30" fmla="*/ 273050 h 278404"/>
                <a:gd name="connsiteX5-31" fmla="*/ 0 w 2401677"/>
                <a:gd name="connsiteY5-32" fmla="*/ 278404 h 278404"/>
                <a:gd name="connsiteX0-33" fmla="*/ 0 w 2401677"/>
                <a:gd name="connsiteY0-34" fmla="*/ 278404 h 278404"/>
                <a:gd name="connsiteX1-35" fmla="*/ 309930 w 2401677"/>
                <a:gd name="connsiteY1-36" fmla="*/ 0 h 278404"/>
                <a:gd name="connsiteX2-37" fmla="*/ 2401677 w 2401677"/>
                <a:gd name="connsiteY2-38" fmla="*/ 2982 h 278404"/>
                <a:gd name="connsiteX3-39" fmla="*/ 2075230 w 2401677"/>
                <a:gd name="connsiteY3-40" fmla="*/ 273050 h 278404"/>
                <a:gd name="connsiteX4-41" fmla="*/ 0 w 2401677"/>
                <a:gd name="connsiteY4-42" fmla="*/ 278404 h 2784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01677" h="278404">
                  <a:moveTo>
                    <a:pt x="0" y="278404"/>
                  </a:moveTo>
                  <a:lnTo>
                    <a:pt x="309930" y="0"/>
                  </a:lnTo>
                  <a:lnTo>
                    <a:pt x="2401677" y="2982"/>
                  </a:lnTo>
                  <a:lnTo>
                    <a:pt x="2075230" y="273050"/>
                  </a:lnTo>
                  <a:lnTo>
                    <a:pt x="0" y="278404"/>
                  </a:lnTo>
                  <a:close/>
                </a:path>
              </a:pathLst>
            </a:custGeom>
            <a:solidFill>
              <a:schemeClr val="accent1"/>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MH_Other_5"/>
            <p:cNvSpPr/>
            <p:nvPr>
              <p:custDataLst>
                <p:tags r:id="rId4"/>
              </p:custDataLst>
            </p:nvPr>
          </p:nvSpPr>
          <p:spPr>
            <a:xfrm rot="16200000" flipV="1">
              <a:off x="3859213" y="5246688"/>
              <a:ext cx="1117600" cy="260350"/>
            </a:xfrm>
            <a:custGeom>
              <a:avLst/>
              <a:gdLst>
                <a:gd name="connsiteX0" fmla="*/ 0 w 1389960"/>
                <a:gd name="connsiteY0" fmla="*/ 317655 h 317655"/>
                <a:gd name="connsiteX1" fmla="*/ 282614 w 1389960"/>
                <a:gd name="connsiteY1" fmla="*/ 0 h 317655"/>
                <a:gd name="connsiteX2" fmla="*/ 1107346 w 1389960"/>
                <a:gd name="connsiteY2" fmla="*/ 0 h 317655"/>
                <a:gd name="connsiteX3" fmla="*/ 1389960 w 1389960"/>
                <a:gd name="connsiteY3" fmla="*/ 317655 h 317655"/>
                <a:gd name="connsiteX4" fmla="*/ 0 w 1389960"/>
                <a:gd name="connsiteY4" fmla="*/ 317655 h 317655"/>
                <a:gd name="connsiteX0-1" fmla="*/ 0 w 1393096"/>
                <a:gd name="connsiteY0-2" fmla="*/ 317655 h 317655"/>
                <a:gd name="connsiteX1-3" fmla="*/ 282614 w 1393096"/>
                <a:gd name="connsiteY1-4" fmla="*/ 0 h 317655"/>
                <a:gd name="connsiteX2-5" fmla="*/ 1393096 w 1393096"/>
                <a:gd name="connsiteY2-6" fmla="*/ 3 h 317655"/>
                <a:gd name="connsiteX3-7" fmla="*/ 1389960 w 1393096"/>
                <a:gd name="connsiteY3-8" fmla="*/ 317655 h 317655"/>
                <a:gd name="connsiteX4-9" fmla="*/ 0 w 1393096"/>
                <a:gd name="connsiteY4-10" fmla="*/ 317655 h 317655"/>
                <a:gd name="connsiteX0-11" fmla="*/ 0 w 1393096"/>
                <a:gd name="connsiteY0-12" fmla="*/ 317655 h 325226"/>
                <a:gd name="connsiteX1-13" fmla="*/ 282614 w 1393096"/>
                <a:gd name="connsiteY1-14" fmla="*/ 0 h 325226"/>
                <a:gd name="connsiteX2-15" fmla="*/ 1393096 w 1393096"/>
                <a:gd name="connsiteY2-16" fmla="*/ 3 h 325226"/>
                <a:gd name="connsiteX3-17" fmla="*/ 1389960 w 1393096"/>
                <a:gd name="connsiteY3-18" fmla="*/ 317655 h 325226"/>
                <a:gd name="connsiteX4-19" fmla="*/ 1126244 w 1393096"/>
                <a:gd name="connsiteY4-20" fmla="*/ 325226 h 325226"/>
                <a:gd name="connsiteX5" fmla="*/ 0 w 1393096"/>
                <a:gd name="connsiteY5" fmla="*/ 317655 h 325226"/>
                <a:gd name="connsiteX0-21" fmla="*/ 0 w 1443372"/>
                <a:gd name="connsiteY0-22" fmla="*/ 317655 h 325226"/>
                <a:gd name="connsiteX1-23" fmla="*/ 282614 w 1443372"/>
                <a:gd name="connsiteY1-24" fmla="*/ 0 h 325226"/>
                <a:gd name="connsiteX2-25" fmla="*/ 1393096 w 1443372"/>
                <a:gd name="connsiteY2-26" fmla="*/ 3 h 325226"/>
                <a:gd name="connsiteX3-27" fmla="*/ 1126244 w 1443372"/>
                <a:gd name="connsiteY3-28" fmla="*/ 325226 h 325226"/>
                <a:gd name="connsiteX4-29" fmla="*/ 0 w 1443372"/>
                <a:gd name="connsiteY4-30" fmla="*/ 317655 h 325226"/>
                <a:gd name="connsiteX0-31" fmla="*/ 0 w 1393096"/>
                <a:gd name="connsiteY0-32" fmla="*/ 317655 h 325226"/>
                <a:gd name="connsiteX1-33" fmla="*/ 282614 w 1393096"/>
                <a:gd name="connsiteY1-34" fmla="*/ 0 h 325226"/>
                <a:gd name="connsiteX2-35" fmla="*/ 1393096 w 1393096"/>
                <a:gd name="connsiteY2-36" fmla="*/ 3 h 325226"/>
                <a:gd name="connsiteX3-37" fmla="*/ 1126244 w 1393096"/>
                <a:gd name="connsiteY3-38" fmla="*/ 325226 h 325226"/>
                <a:gd name="connsiteX4-39" fmla="*/ 0 w 1393096"/>
                <a:gd name="connsiteY4-40" fmla="*/ 317655 h 325226"/>
                <a:gd name="connsiteX0-41" fmla="*/ 0 w 1393096"/>
                <a:gd name="connsiteY0-42" fmla="*/ 317655 h 325226"/>
                <a:gd name="connsiteX1-43" fmla="*/ 282614 w 1393096"/>
                <a:gd name="connsiteY1-44" fmla="*/ 0 h 325226"/>
                <a:gd name="connsiteX2-45" fmla="*/ 1393096 w 1393096"/>
                <a:gd name="connsiteY2-46" fmla="*/ 3 h 325226"/>
                <a:gd name="connsiteX3-47" fmla="*/ 1126244 w 1393096"/>
                <a:gd name="connsiteY3-48" fmla="*/ 325226 h 325226"/>
                <a:gd name="connsiteX4-49" fmla="*/ 0 w 1393096"/>
                <a:gd name="connsiteY4-50" fmla="*/ 317655 h 3252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93096" h="325226">
                  <a:moveTo>
                    <a:pt x="0" y="317655"/>
                  </a:moveTo>
                  <a:lnTo>
                    <a:pt x="282614" y="0"/>
                  </a:lnTo>
                  <a:lnTo>
                    <a:pt x="1393096" y="3"/>
                  </a:lnTo>
                  <a:lnTo>
                    <a:pt x="1126244" y="325226"/>
                  </a:lnTo>
                  <a:lnTo>
                    <a:pt x="0" y="317655"/>
                  </a:lnTo>
                  <a:close/>
                </a:path>
              </a:pathLst>
            </a:custGeom>
            <a:solidFill>
              <a:schemeClr val="accent1">
                <a:lumMod val="60000"/>
                <a:lumOff val="40000"/>
              </a:schemeClr>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MH_Other_6"/>
            <p:cNvSpPr/>
            <p:nvPr>
              <p:custDataLst>
                <p:tags r:id="rId5"/>
              </p:custDataLst>
            </p:nvPr>
          </p:nvSpPr>
          <p:spPr>
            <a:xfrm rot="16200000" flipV="1">
              <a:off x="5531644" y="4352131"/>
              <a:ext cx="1117600" cy="261938"/>
            </a:xfrm>
            <a:custGeom>
              <a:avLst/>
              <a:gdLst>
                <a:gd name="connsiteX0" fmla="*/ 0 w 1389960"/>
                <a:gd name="connsiteY0" fmla="*/ 317655 h 317655"/>
                <a:gd name="connsiteX1" fmla="*/ 282614 w 1389960"/>
                <a:gd name="connsiteY1" fmla="*/ 0 h 317655"/>
                <a:gd name="connsiteX2" fmla="*/ 1107346 w 1389960"/>
                <a:gd name="connsiteY2" fmla="*/ 0 h 317655"/>
                <a:gd name="connsiteX3" fmla="*/ 1389960 w 1389960"/>
                <a:gd name="connsiteY3" fmla="*/ 317655 h 317655"/>
                <a:gd name="connsiteX4" fmla="*/ 0 w 1389960"/>
                <a:gd name="connsiteY4" fmla="*/ 317655 h 317655"/>
                <a:gd name="connsiteX0-1" fmla="*/ 0 w 1393096"/>
                <a:gd name="connsiteY0-2" fmla="*/ 317655 h 317655"/>
                <a:gd name="connsiteX1-3" fmla="*/ 282614 w 1393096"/>
                <a:gd name="connsiteY1-4" fmla="*/ 0 h 317655"/>
                <a:gd name="connsiteX2-5" fmla="*/ 1393096 w 1393096"/>
                <a:gd name="connsiteY2-6" fmla="*/ 3 h 317655"/>
                <a:gd name="connsiteX3-7" fmla="*/ 1389960 w 1393096"/>
                <a:gd name="connsiteY3-8" fmla="*/ 317655 h 317655"/>
                <a:gd name="connsiteX4-9" fmla="*/ 0 w 1393096"/>
                <a:gd name="connsiteY4-10" fmla="*/ 317655 h 317655"/>
                <a:gd name="connsiteX0-11" fmla="*/ 0 w 1393096"/>
                <a:gd name="connsiteY0-12" fmla="*/ 317655 h 325226"/>
                <a:gd name="connsiteX1-13" fmla="*/ 282614 w 1393096"/>
                <a:gd name="connsiteY1-14" fmla="*/ 0 h 325226"/>
                <a:gd name="connsiteX2-15" fmla="*/ 1393096 w 1393096"/>
                <a:gd name="connsiteY2-16" fmla="*/ 3 h 325226"/>
                <a:gd name="connsiteX3-17" fmla="*/ 1389960 w 1393096"/>
                <a:gd name="connsiteY3-18" fmla="*/ 317655 h 325226"/>
                <a:gd name="connsiteX4-19" fmla="*/ 1126244 w 1393096"/>
                <a:gd name="connsiteY4-20" fmla="*/ 325226 h 325226"/>
                <a:gd name="connsiteX5" fmla="*/ 0 w 1393096"/>
                <a:gd name="connsiteY5" fmla="*/ 317655 h 325226"/>
                <a:gd name="connsiteX0-21" fmla="*/ 0 w 1443372"/>
                <a:gd name="connsiteY0-22" fmla="*/ 317655 h 325226"/>
                <a:gd name="connsiteX1-23" fmla="*/ 282614 w 1443372"/>
                <a:gd name="connsiteY1-24" fmla="*/ 0 h 325226"/>
                <a:gd name="connsiteX2-25" fmla="*/ 1393096 w 1443372"/>
                <a:gd name="connsiteY2-26" fmla="*/ 3 h 325226"/>
                <a:gd name="connsiteX3-27" fmla="*/ 1126244 w 1443372"/>
                <a:gd name="connsiteY3-28" fmla="*/ 325226 h 325226"/>
                <a:gd name="connsiteX4-29" fmla="*/ 0 w 1443372"/>
                <a:gd name="connsiteY4-30" fmla="*/ 317655 h 325226"/>
                <a:gd name="connsiteX0-31" fmla="*/ 0 w 1393096"/>
                <a:gd name="connsiteY0-32" fmla="*/ 317655 h 325226"/>
                <a:gd name="connsiteX1-33" fmla="*/ 282614 w 1393096"/>
                <a:gd name="connsiteY1-34" fmla="*/ 0 h 325226"/>
                <a:gd name="connsiteX2-35" fmla="*/ 1393096 w 1393096"/>
                <a:gd name="connsiteY2-36" fmla="*/ 3 h 325226"/>
                <a:gd name="connsiteX3-37" fmla="*/ 1126244 w 1393096"/>
                <a:gd name="connsiteY3-38" fmla="*/ 325226 h 325226"/>
                <a:gd name="connsiteX4-39" fmla="*/ 0 w 1393096"/>
                <a:gd name="connsiteY4-40" fmla="*/ 317655 h 325226"/>
                <a:gd name="connsiteX0-41" fmla="*/ 0 w 1393096"/>
                <a:gd name="connsiteY0-42" fmla="*/ 317655 h 325226"/>
                <a:gd name="connsiteX1-43" fmla="*/ 282614 w 1393096"/>
                <a:gd name="connsiteY1-44" fmla="*/ 0 h 325226"/>
                <a:gd name="connsiteX2-45" fmla="*/ 1393096 w 1393096"/>
                <a:gd name="connsiteY2-46" fmla="*/ 3 h 325226"/>
                <a:gd name="connsiteX3-47" fmla="*/ 1126244 w 1393096"/>
                <a:gd name="connsiteY3-48" fmla="*/ 325226 h 325226"/>
                <a:gd name="connsiteX4-49" fmla="*/ 0 w 1393096"/>
                <a:gd name="connsiteY4-50" fmla="*/ 317655 h 3252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93096" h="325226">
                  <a:moveTo>
                    <a:pt x="0" y="317655"/>
                  </a:moveTo>
                  <a:lnTo>
                    <a:pt x="282614" y="0"/>
                  </a:lnTo>
                  <a:lnTo>
                    <a:pt x="1393096" y="3"/>
                  </a:lnTo>
                  <a:lnTo>
                    <a:pt x="1126244" y="325226"/>
                  </a:lnTo>
                  <a:lnTo>
                    <a:pt x="0" y="317655"/>
                  </a:lnTo>
                  <a:close/>
                </a:path>
              </a:pathLst>
            </a:custGeom>
            <a:solidFill>
              <a:schemeClr val="accent1">
                <a:lumMod val="60000"/>
                <a:lumOff val="40000"/>
              </a:schemeClr>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MH_Other_7"/>
            <p:cNvSpPr/>
            <p:nvPr>
              <p:custDataLst>
                <p:tags r:id="rId6"/>
              </p:custDataLst>
            </p:nvPr>
          </p:nvSpPr>
          <p:spPr>
            <a:xfrm rot="16200000" flipV="1">
              <a:off x="7204075" y="3462338"/>
              <a:ext cx="1117600" cy="260350"/>
            </a:xfrm>
            <a:custGeom>
              <a:avLst/>
              <a:gdLst>
                <a:gd name="connsiteX0" fmla="*/ 0 w 1389960"/>
                <a:gd name="connsiteY0" fmla="*/ 317655 h 317655"/>
                <a:gd name="connsiteX1" fmla="*/ 282614 w 1389960"/>
                <a:gd name="connsiteY1" fmla="*/ 0 h 317655"/>
                <a:gd name="connsiteX2" fmla="*/ 1107346 w 1389960"/>
                <a:gd name="connsiteY2" fmla="*/ 0 h 317655"/>
                <a:gd name="connsiteX3" fmla="*/ 1389960 w 1389960"/>
                <a:gd name="connsiteY3" fmla="*/ 317655 h 317655"/>
                <a:gd name="connsiteX4" fmla="*/ 0 w 1389960"/>
                <a:gd name="connsiteY4" fmla="*/ 317655 h 317655"/>
                <a:gd name="connsiteX0-1" fmla="*/ 0 w 1393096"/>
                <a:gd name="connsiteY0-2" fmla="*/ 317655 h 317655"/>
                <a:gd name="connsiteX1-3" fmla="*/ 282614 w 1393096"/>
                <a:gd name="connsiteY1-4" fmla="*/ 0 h 317655"/>
                <a:gd name="connsiteX2-5" fmla="*/ 1393096 w 1393096"/>
                <a:gd name="connsiteY2-6" fmla="*/ 3 h 317655"/>
                <a:gd name="connsiteX3-7" fmla="*/ 1389960 w 1393096"/>
                <a:gd name="connsiteY3-8" fmla="*/ 317655 h 317655"/>
                <a:gd name="connsiteX4-9" fmla="*/ 0 w 1393096"/>
                <a:gd name="connsiteY4-10" fmla="*/ 317655 h 317655"/>
                <a:gd name="connsiteX0-11" fmla="*/ 0 w 1393096"/>
                <a:gd name="connsiteY0-12" fmla="*/ 317655 h 325226"/>
                <a:gd name="connsiteX1-13" fmla="*/ 282614 w 1393096"/>
                <a:gd name="connsiteY1-14" fmla="*/ 0 h 325226"/>
                <a:gd name="connsiteX2-15" fmla="*/ 1393096 w 1393096"/>
                <a:gd name="connsiteY2-16" fmla="*/ 3 h 325226"/>
                <a:gd name="connsiteX3-17" fmla="*/ 1389960 w 1393096"/>
                <a:gd name="connsiteY3-18" fmla="*/ 317655 h 325226"/>
                <a:gd name="connsiteX4-19" fmla="*/ 1126244 w 1393096"/>
                <a:gd name="connsiteY4-20" fmla="*/ 325226 h 325226"/>
                <a:gd name="connsiteX5" fmla="*/ 0 w 1393096"/>
                <a:gd name="connsiteY5" fmla="*/ 317655 h 325226"/>
                <a:gd name="connsiteX0-21" fmla="*/ 0 w 1443372"/>
                <a:gd name="connsiteY0-22" fmla="*/ 317655 h 325226"/>
                <a:gd name="connsiteX1-23" fmla="*/ 282614 w 1443372"/>
                <a:gd name="connsiteY1-24" fmla="*/ 0 h 325226"/>
                <a:gd name="connsiteX2-25" fmla="*/ 1393096 w 1443372"/>
                <a:gd name="connsiteY2-26" fmla="*/ 3 h 325226"/>
                <a:gd name="connsiteX3-27" fmla="*/ 1126244 w 1443372"/>
                <a:gd name="connsiteY3-28" fmla="*/ 325226 h 325226"/>
                <a:gd name="connsiteX4-29" fmla="*/ 0 w 1443372"/>
                <a:gd name="connsiteY4-30" fmla="*/ 317655 h 325226"/>
                <a:gd name="connsiteX0-31" fmla="*/ 0 w 1393096"/>
                <a:gd name="connsiteY0-32" fmla="*/ 317655 h 325226"/>
                <a:gd name="connsiteX1-33" fmla="*/ 282614 w 1393096"/>
                <a:gd name="connsiteY1-34" fmla="*/ 0 h 325226"/>
                <a:gd name="connsiteX2-35" fmla="*/ 1393096 w 1393096"/>
                <a:gd name="connsiteY2-36" fmla="*/ 3 h 325226"/>
                <a:gd name="connsiteX3-37" fmla="*/ 1126244 w 1393096"/>
                <a:gd name="connsiteY3-38" fmla="*/ 325226 h 325226"/>
                <a:gd name="connsiteX4-39" fmla="*/ 0 w 1393096"/>
                <a:gd name="connsiteY4-40" fmla="*/ 317655 h 325226"/>
                <a:gd name="connsiteX0-41" fmla="*/ 0 w 1393096"/>
                <a:gd name="connsiteY0-42" fmla="*/ 317655 h 325226"/>
                <a:gd name="connsiteX1-43" fmla="*/ 282614 w 1393096"/>
                <a:gd name="connsiteY1-44" fmla="*/ 0 h 325226"/>
                <a:gd name="connsiteX2-45" fmla="*/ 1393096 w 1393096"/>
                <a:gd name="connsiteY2-46" fmla="*/ 3 h 325226"/>
                <a:gd name="connsiteX3-47" fmla="*/ 1126244 w 1393096"/>
                <a:gd name="connsiteY3-48" fmla="*/ 325226 h 325226"/>
                <a:gd name="connsiteX4-49" fmla="*/ 0 w 1393096"/>
                <a:gd name="connsiteY4-50" fmla="*/ 317655 h 3252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93096" h="325226">
                  <a:moveTo>
                    <a:pt x="0" y="317655"/>
                  </a:moveTo>
                  <a:lnTo>
                    <a:pt x="282614" y="0"/>
                  </a:lnTo>
                  <a:lnTo>
                    <a:pt x="1393096" y="3"/>
                  </a:lnTo>
                  <a:lnTo>
                    <a:pt x="1126244" y="325226"/>
                  </a:lnTo>
                  <a:lnTo>
                    <a:pt x="0" y="317655"/>
                  </a:lnTo>
                  <a:close/>
                </a:path>
              </a:pathLst>
            </a:custGeom>
            <a:solidFill>
              <a:schemeClr val="accent1">
                <a:lumMod val="60000"/>
                <a:lumOff val="40000"/>
              </a:schemeClr>
            </a:solidFill>
            <a:ln>
              <a:noFill/>
            </a:ln>
            <a:effectLst>
              <a:outerShdw blurRad="63500" sx="102000" sy="102000" algn="ctr" rotWithShape="0">
                <a:srgbClr val="ECECE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MH_Other_8"/>
            <p:cNvSpPr txBox="1">
              <a:spLocks noChangeArrowheads="1"/>
            </p:cNvSpPr>
            <p:nvPr>
              <p:custDataLst>
                <p:tags r:id="rId7"/>
              </p:custDataLst>
            </p:nvPr>
          </p:nvSpPr>
          <p:spPr bwMode="auto">
            <a:xfrm>
              <a:off x="2867026" y="4416425"/>
              <a:ext cx="1184275" cy="43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defRPr/>
              </a:pPr>
              <a:r>
                <a:rPr lang="en-US" altLang="zh-CN" sz="4000" dirty="0">
                  <a:solidFill>
                    <a:schemeClr val="accent1">
                      <a:lumMod val="75000"/>
                    </a:schemeClr>
                  </a:solidFill>
                  <a:latin typeface="Impact" panose="020B0806030902050204" pitchFamily="34" charset="0"/>
                  <a:ea typeface="Adobe Gothic Std B" panose="020B0800000000000000" pitchFamily="34" charset="-128"/>
                </a:rPr>
                <a:t>01</a:t>
              </a:r>
              <a:endParaRPr lang="zh-CN" altLang="en-US" sz="4000" dirty="0">
                <a:solidFill>
                  <a:schemeClr val="accent1">
                    <a:lumMod val="75000"/>
                  </a:schemeClr>
                </a:solidFill>
                <a:latin typeface="Impact" panose="020B0806030902050204" pitchFamily="34" charset="0"/>
              </a:endParaRPr>
            </a:p>
          </p:txBody>
        </p:sp>
        <p:sp>
          <p:nvSpPr>
            <p:cNvPr id="26" name="MH_Other_9"/>
            <p:cNvSpPr txBox="1">
              <a:spLocks noChangeArrowheads="1"/>
            </p:cNvSpPr>
            <p:nvPr>
              <p:custDataLst>
                <p:tags r:id="rId8"/>
              </p:custDataLst>
            </p:nvPr>
          </p:nvSpPr>
          <p:spPr bwMode="auto">
            <a:xfrm>
              <a:off x="4665664" y="3532189"/>
              <a:ext cx="1184275" cy="439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defRPr/>
              </a:pPr>
              <a:r>
                <a:rPr lang="en-US" altLang="zh-CN" sz="4000" dirty="0">
                  <a:solidFill>
                    <a:schemeClr val="accent1">
                      <a:lumMod val="75000"/>
                    </a:schemeClr>
                  </a:solidFill>
                  <a:latin typeface="Impact" panose="020B0806030902050204" pitchFamily="34" charset="0"/>
                  <a:ea typeface="Adobe Gothic Std B" panose="020B0800000000000000" pitchFamily="34" charset="-128"/>
                </a:rPr>
                <a:t>02</a:t>
              </a:r>
              <a:endParaRPr lang="zh-CN" altLang="en-US" sz="4000" dirty="0">
                <a:solidFill>
                  <a:schemeClr val="accent1">
                    <a:lumMod val="75000"/>
                  </a:schemeClr>
                </a:solidFill>
                <a:latin typeface="Impact" panose="020B0806030902050204" pitchFamily="34" charset="0"/>
              </a:endParaRPr>
            </a:p>
          </p:txBody>
        </p:sp>
        <p:sp>
          <p:nvSpPr>
            <p:cNvPr id="27" name="MH_Other_10"/>
            <p:cNvSpPr txBox="1">
              <a:spLocks noChangeArrowheads="1"/>
            </p:cNvSpPr>
            <p:nvPr>
              <p:custDataLst>
                <p:tags r:id="rId9"/>
              </p:custDataLst>
            </p:nvPr>
          </p:nvSpPr>
          <p:spPr bwMode="auto">
            <a:xfrm>
              <a:off x="6335714" y="2820989"/>
              <a:ext cx="1184275" cy="439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a:lnSpc>
                  <a:spcPct val="100000"/>
                </a:lnSpc>
                <a:spcBef>
                  <a:spcPct val="0"/>
                </a:spcBef>
                <a:buNone/>
                <a:defRPr/>
              </a:pPr>
              <a:r>
                <a:rPr lang="en-US" altLang="zh-CN" sz="4000" dirty="0">
                  <a:solidFill>
                    <a:schemeClr val="accent1">
                      <a:lumMod val="75000"/>
                    </a:schemeClr>
                  </a:solidFill>
                  <a:latin typeface="Impact" panose="020B0806030902050204" pitchFamily="34" charset="0"/>
                  <a:ea typeface="Adobe Gothic Std B" panose="020B0800000000000000" pitchFamily="34" charset="-128"/>
                </a:rPr>
                <a:t>03</a:t>
              </a:r>
              <a:endParaRPr lang="zh-CN" altLang="en-US" sz="4000" dirty="0">
                <a:solidFill>
                  <a:schemeClr val="accent1">
                    <a:lumMod val="75000"/>
                  </a:schemeClr>
                </a:solidFill>
                <a:latin typeface="Impact" panose="020B0806030902050204" pitchFamily="34" charset="0"/>
              </a:endParaRPr>
            </a:p>
          </p:txBody>
        </p:sp>
      </p:grpSp>
      <p:sp>
        <p:nvSpPr>
          <p:cNvPr id="29" name="矩形 28"/>
          <p:cNvSpPr/>
          <p:nvPr/>
        </p:nvSpPr>
        <p:spPr>
          <a:xfrm>
            <a:off x="2212154" y="4450451"/>
            <a:ext cx="2106585" cy="6076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latin typeface="迷你简准圆" panose="03000509000000000000" pitchFamily="65" charset="-122"/>
                <a:ea typeface="迷你简准圆" panose="03000509000000000000" pitchFamily="65" charset="-122"/>
              </a:rPr>
              <a:t>课前预习，了解概念，查找例子。</a:t>
            </a:r>
          </a:p>
        </p:txBody>
      </p:sp>
      <p:sp>
        <p:nvSpPr>
          <p:cNvPr id="32" name="矩形 31"/>
          <p:cNvSpPr/>
          <p:nvPr/>
        </p:nvSpPr>
        <p:spPr>
          <a:xfrm>
            <a:off x="2346213" y="5326703"/>
            <a:ext cx="2241974"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迷你简准圆" panose="03000509000000000000" pitchFamily="65" charset="-122"/>
                <a:ea typeface="迷你简准圆" panose="03000509000000000000" pitchFamily="65" charset="-122"/>
              </a:rPr>
              <a:t>课前概念举例</a:t>
            </a:r>
          </a:p>
        </p:txBody>
      </p:sp>
      <p:sp>
        <p:nvSpPr>
          <p:cNvPr id="30" name="矩形 29"/>
          <p:cNvSpPr/>
          <p:nvPr/>
        </p:nvSpPr>
        <p:spPr>
          <a:xfrm>
            <a:off x="4659710" y="3504495"/>
            <a:ext cx="2106585"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latin typeface="迷你简准圆" panose="03000509000000000000" pitchFamily="65" charset="-122"/>
                <a:ea typeface="迷你简准圆" panose="03000509000000000000" pitchFamily="65" charset="-122"/>
              </a:rPr>
              <a:t>通过课上思考探究，</a:t>
            </a:r>
            <a:r>
              <a:rPr lang="zh-CN" altLang="en-US" sz="1400" dirty="0" smtClean="0">
                <a:solidFill>
                  <a:schemeClr val="tx1">
                    <a:lumMod val="50000"/>
                    <a:lumOff val="50000"/>
                  </a:schemeClr>
                </a:solidFill>
                <a:latin typeface="迷你简准圆" panose="03000509000000000000" pitchFamily="65" charset="-122"/>
                <a:ea typeface="迷你简准圆" panose="03000509000000000000" pitchFamily="65" charset="-122"/>
              </a:rPr>
              <a:t>掌握</a:t>
            </a:r>
            <a:r>
              <a:rPr lang="en-US" altLang="zh-CN" sz="1400" dirty="0" smtClean="0">
                <a:solidFill>
                  <a:schemeClr val="tx1">
                    <a:lumMod val="50000"/>
                    <a:lumOff val="50000"/>
                  </a:schemeClr>
                </a:solidFill>
                <a:latin typeface="迷你简准圆" panose="03000509000000000000" pitchFamily="65" charset="-122"/>
                <a:ea typeface="迷你简准圆" panose="03000509000000000000" pitchFamily="65" charset="-122"/>
              </a:rPr>
              <a:t>《</a:t>
            </a:r>
            <a:r>
              <a:rPr lang="zh-CN" altLang="en-US" sz="1400" dirty="0" smtClean="0">
                <a:solidFill>
                  <a:schemeClr val="tx1">
                    <a:lumMod val="50000"/>
                    <a:lumOff val="50000"/>
                  </a:schemeClr>
                </a:solidFill>
                <a:latin typeface="迷你简准圆" panose="03000509000000000000" pitchFamily="65" charset="-122"/>
                <a:ea typeface="迷你简准圆" panose="03000509000000000000" pitchFamily="65" charset="-122"/>
              </a:rPr>
              <a:t>读本</a:t>
            </a:r>
            <a:r>
              <a:rPr lang="en-US" altLang="zh-CN" sz="1400" dirty="0" smtClean="0">
                <a:solidFill>
                  <a:schemeClr val="tx1">
                    <a:lumMod val="50000"/>
                    <a:lumOff val="50000"/>
                  </a:schemeClr>
                </a:solidFill>
                <a:latin typeface="迷你简准圆" panose="03000509000000000000" pitchFamily="65" charset="-122"/>
                <a:ea typeface="迷你简准圆" panose="03000509000000000000" pitchFamily="65" charset="-122"/>
              </a:rPr>
              <a:t>》</a:t>
            </a:r>
            <a:r>
              <a:rPr lang="zh-CN" altLang="en-US" sz="1400" dirty="0" smtClean="0">
                <a:solidFill>
                  <a:schemeClr val="tx1">
                    <a:lumMod val="50000"/>
                    <a:lumOff val="50000"/>
                  </a:schemeClr>
                </a:solidFill>
                <a:latin typeface="迷你简准圆" panose="03000509000000000000" pitchFamily="65" charset="-122"/>
                <a:ea typeface="迷你简准圆" panose="03000509000000000000" pitchFamily="65" charset="-122"/>
              </a:rPr>
              <a:t>重点</a:t>
            </a:r>
            <a:r>
              <a:rPr lang="zh-CN" altLang="en-US" sz="1400" dirty="0">
                <a:solidFill>
                  <a:schemeClr val="tx1">
                    <a:lumMod val="50000"/>
                    <a:lumOff val="50000"/>
                  </a:schemeClr>
                </a:solidFill>
                <a:latin typeface="迷你简准圆" panose="03000509000000000000" pitchFamily="65" charset="-122"/>
                <a:ea typeface="迷你简准圆" panose="03000509000000000000" pitchFamily="65" charset="-122"/>
              </a:rPr>
              <a:t>内容。</a:t>
            </a:r>
          </a:p>
        </p:txBody>
      </p:sp>
      <p:sp>
        <p:nvSpPr>
          <p:cNvPr id="31" name="矩形 30"/>
          <p:cNvSpPr/>
          <p:nvPr/>
        </p:nvSpPr>
        <p:spPr>
          <a:xfrm>
            <a:off x="4856507" y="4474704"/>
            <a:ext cx="2241974"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迷你简准圆" panose="03000509000000000000" pitchFamily="65" charset="-122"/>
                <a:ea typeface="迷你简准圆" panose="03000509000000000000" pitchFamily="65" charset="-122"/>
              </a:rPr>
              <a:t>课中思考探究</a:t>
            </a:r>
          </a:p>
        </p:txBody>
      </p:sp>
      <p:sp>
        <p:nvSpPr>
          <p:cNvPr id="33" name="矩形 32"/>
          <p:cNvSpPr/>
          <p:nvPr/>
        </p:nvSpPr>
        <p:spPr>
          <a:xfrm>
            <a:off x="7141362" y="2677361"/>
            <a:ext cx="2106585" cy="58746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latin typeface="迷你简准圆" panose="03000509000000000000" pitchFamily="65" charset="-122"/>
                <a:ea typeface="迷你简准圆" panose="03000509000000000000" pitchFamily="65" charset="-122"/>
              </a:rPr>
              <a:t>针对重点内容，设计作业，落实应用知识。</a:t>
            </a:r>
          </a:p>
        </p:txBody>
      </p:sp>
      <p:sp>
        <p:nvSpPr>
          <p:cNvPr id="34" name="矩形 33"/>
          <p:cNvSpPr/>
          <p:nvPr/>
        </p:nvSpPr>
        <p:spPr>
          <a:xfrm>
            <a:off x="7295631" y="3567949"/>
            <a:ext cx="2241974"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迷你简准圆" panose="03000509000000000000" pitchFamily="65" charset="-122"/>
                <a:ea typeface="迷你简准圆" panose="03000509000000000000" pitchFamily="65" charset="-122"/>
              </a:rPr>
              <a:t>课后落实重点</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1.05.14"/>
  <p:tag name="AS_TITLE" val="Aspose.Slides for .NET 2.0"/>
  <p:tag name="AS_VERSION" val="21.5"/>
</p:tagLst>
</file>

<file path=ppt/tags/tag10.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10"/>
</p:tagLst>
</file>

<file path=ppt/tags/tag2.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70718145711"/>
  <p:tag name="MH_LIBRARY" val="GRAPHIC"/>
  <p:tag name="MH_TYPE" val="Other"/>
  <p:tag name="MH_ORDER" val="9"/>
</p:tagLst>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A000120150209A03KPBG</Template>
  <TotalTime>31</TotalTime>
  <Words>2108</Words>
  <Application>WPS 演示</Application>
  <PresentationFormat>自定义</PresentationFormat>
  <Paragraphs>143</Paragraphs>
  <Slides>21</Slides>
  <Notes>0</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21</vt:i4>
      </vt:variant>
    </vt:vector>
  </HeadingPairs>
  <TitlesOfParts>
    <vt:vector size="37" baseType="lpstr">
      <vt:lpstr>Arial</vt:lpstr>
      <vt:lpstr>宋体</vt:lpstr>
      <vt:lpstr>Calibri</vt:lpstr>
      <vt:lpstr>黑体</vt:lpstr>
      <vt:lpstr>微软雅黑</vt:lpstr>
      <vt:lpstr>Times New Roman</vt:lpstr>
      <vt:lpstr>楷体</vt:lpstr>
      <vt:lpstr>Impact</vt:lpstr>
      <vt:lpstr>Adobe Gothic Std B</vt:lpstr>
      <vt:lpstr>迷你简准圆</vt:lpstr>
      <vt:lpstr>Tahoma</vt:lpstr>
      <vt:lpstr>Helvetica</vt:lpstr>
      <vt:lpstr>华文行楷</vt:lpstr>
      <vt:lpstr>Theme Office</vt:lpstr>
      <vt:lpstr>Theme Office</vt:lpstr>
      <vt:lpstr>Theme Office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聂</cp:lastModifiedBy>
  <cp:revision>195</cp:revision>
  <cp:lastPrinted>2021-08-26T21:39:00Z</cp:lastPrinted>
  <dcterms:created xsi:type="dcterms:W3CDTF">2021-08-26T13:39:00Z</dcterms:created>
  <dcterms:modified xsi:type="dcterms:W3CDTF">2021-09-08T02:31:53Z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263200AC7653480898D0FD1BDE803E21</vt:lpwstr>
  </property>
  <property fmtid="{D5CDD505-2E9C-101B-9397-08002B2CF9AE}" pid="3" name="KSOProductBuildVer">
    <vt:lpwstr>2052-11.1.0.10314</vt:lpwstr>
  </property>
</Properties>
</file>