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9.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Default Extension="m4a" ContentType="audio/mp4"/>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39"/>
  </p:notesMasterIdLst>
  <p:handoutMasterIdLst>
    <p:handoutMasterId r:id="rId40"/>
  </p:handoutMasterIdLst>
  <p:sldIdLst>
    <p:sldId id="729" r:id="rId3"/>
    <p:sldId id="1378" r:id="rId4"/>
    <p:sldId id="1155" r:id="rId5"/>
    <p:sldId id="1412" r:id="rId6"/>
    <p:sldId id="1245" r:id="rId7"/>
    <p:sldId id="1345" r:id="rId8"/>
    <p:sldId id="1312" r:id="rId9"/>
    <p:sldId id="1247" r:id="rId10"/>
    <p:sldId id="1214" r:id="rId11"/>
    <p:sldId id="1244" r:id="rId12"/>
    <p:sldId id="1176" r:id="rId13"/>
    <p:sldId id="1216" r:id="rId14"/>
    <p:sldId id="1181" r:id="rId15"/>
    <p:sldId id="1279" r:id="rId16"/>
    <p:sldId id="1280" r:id="rId17"/>
    <p:sldId id="1315" r:id="rId18"/>
    <p:sldId id="1296" r:id="rId19"/>
    <p:sldId id="1344" r:id="rId20"/>
    <p:sldId id="1188" r:id="rId21"/>
    <p:sldId id="1316" r:id="rId22"/>
    <p:sldId id="1190" r:id="rId23"/>
    <p:sldId id="1219" r:id="rId24"/>
    <p:sldId id="1380" r:id="rId25"/>
    <p:sldId id="1282" r:id="rId26"/>
    <p:sldId id="1283" r:id="rId27"/>
    <p:sldId id="946" r:id="rId28"/>
    <p:sldId id="1146" r:id="rId29"/>
    <p:sldId id="1149" r:id="rId30"/>
    <p:sldId id="1347" r:id="rId31"/>
    <p:sldId id="1151" r:id="rId32"/>
    <p:sldId id="1348" r:id="rId33"/>
    <p:sldId id="1153" r:id="rId34"/>
    <p:sldId id="1285" r:id="rId35"/>
    <p:sldId id="1286" r:id="rId36"/>
    <p:sldId id="1381" r:id="rId37"/>
    <p:sldId id="270" r:id="rId3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1" name="admin" initials="a" lastIdx="0" clrIdx="0"/>
  <p:cmAuthor id="8" name="宋洁然" initials="宋" lastIdx="0" clrIdx="1"/>
  <p:cmAuthor id="2" name="作者" initials="A" lastIdx="0" clrIdx="1"/>
  <p:cmAuthor id="9" name="ming qiu" initials="m" lastIdx="0" clrIdx="1"/>
  <p:cmAuthor id="3" name="Administrator" initials="A" lastIdx="2" clrIdx="2"/>
  <p:cmAuthor id="5" name="阮 幸云" initials="阮" lastIdx="0" clrIdx="0"/>
  <p:cmAuthor id="6" name="lenovo" initials="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2EC0A"/>
    <a:srgbClr val="9EEBAC"/>
    <a:srgbClr val="AFD9B7"/>
    <a:srgbClr val="006600"/>
    <a:srgbClr val="0000CC"/>
    <a:srgbClr val="00724D"/>
    <a:srgbClr val="CAF6DF"/>
    <a:srgbClr val="5DEFA9"/>
    <a:srgbClr val="003300"/>
    <a:srgbClr val="F2FC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30"/>
    <p:restoredTop sz="88296" autoAdjust="0"/>
  </p:normalViewPr>
  <p:slideViewPr>
    <p:cSldViewPr snapToGrid="0" showGuides="1">
      <p:cViewPr varScale="1">
        <p:scale>
          <a:sx n="78" d="100"/>
          <a:sy n="78" d="100"/>
        </p:scale>
        <p:origin x="-1194" y="-72"/>
      </p:cViewPr>
      <p:guideLst>
        <p:guide orient="horz" pos="2160"/>
        <p:guide pos="400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2021/9/3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pPr lvl="0" algn="r" eaLnBrk="1" hangingPunct="1">
                <a:buNone/>
              </a:pPr>
              <a:t>‹#›</a:t>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0699DE5-FA88-4DA1-A685-7773E6232806}"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latin typeface="楷体" panose="02010609060101010101" pitchFamily="49" charset="-122"/>
              <a:ea typeface="楷体" panose="02010609060101010101" pitchFamily="49" charset="-122"/>
              <a:sym typeface="Helvetica"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dirty="0"/>
          </a:p>
        </p:txBody>
      </p:sp>
      <p:sp>
        <p:nvSpPr>
          <p:cNvPr id="4" name="灯片编号占位符 3"/>
          <p:cNvSpPr>
            <a:spLocks noGrp="1"/>
          </p:cNvSpPr>
          <p:nvPr>
            <p:ph type="sldNum" sz="quarter" idx="10"/>
          </p:nvPr>
        </p:nvSpPr>
        <p:spPr/>
        <p:txBody>
          <a:bodyPr/>
          <a:lstStyle/>
          <a:p>
            <a:fld id="{40699DE5-FA88-4DA1-A685-7773E6232806}"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536E63-CF9A-4232-A3D9-9A480CD8EADF}" type="slidenum">
              <a:rPr lang="zh-CN" altLang="en-US" smtClean="0"/>
              <a:pPr/>
              <a:t>26</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10"/>
          </p:nvPr>
        </p:nvSpPr>
        <p:spPr/>
        <p:txBody>
          <a:bodyPr/>
          <a:lstStyle/>
          <a:p>
            <a:fld id="{4E536E63-CF9A-4232-A3D9-9A480CD8EADF}" type="slidenum">
              <a:rPr lang="zh-CN" altLang="en-US" smtClean="0"/>
              <a:pPr/>
              <a:t>27</a:t>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solidFill>
                <a:schemeClr val="accent3">
                  <a:lumMod val="50000"/>
                </a:schemeClr>
              </a:solidFill>
              <a:effectLst/>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pPr lvl="0" fontAlgn="auto">
              <a:lnSpc>
                <a:spcPts val="4080"/>
              </a:lnSpc>
              <a:spcBef>
                <a:spcPts val="0"/>
              </a:spcBef>
              <a:spcAft>
                <a:spcPts val="800"/>
              </a:spcAft>
              <a:buSzPct val="100000"/>
            </a:pPr>
            <a:endParaRPr lang="zh-CN" altLang="en-US"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latin typeface="楷体" panose="02010609060101010101" pitchFamily="49" charset="-122"/>
              <a:ea typeface="楷体" panose="02010609060101010101" pitchFamily="49" charset="-122"/>
              <a:cs typeface="微软雅黑" panose="020B0503020204020204" pitchFamily="34" charset="-122"/>
            </a:endParaRPr>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pPr lvl="0" fontAlgn="auto">
              <a:lnSpc>
                <a:spcPts val="4080"/>
              </a:lnSpc>
              <a:spcBef>
                <a:spcPts val="0"/>
              </a:spcBef>
              <a:spcAft>
                <a:spcPts val="800"/>
              </a:spcAft>
              <a:buSzPct val="100000"/>
            </a:pP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microsoft.com/office/2007/relationships/hdphoto" Target="../media/image9.wdp"/><Relationship Id="rId3" Type="http://schemas.openxmlformats.org/officeDocument/2006/relationships/tags" Target="../tags/tag6.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microsoft.com/office/2007/relationships/hdphoto" Target="../media/image7.wdp"/><Relationship Id="rId5" Type="http://schemas.openxmlformats.org/officeDocument/2006/relationships/image" Target="../media/image6.jpe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microsoft.com/office/2007/relationships/hdphoto" Target="../media/image11.wdp"/><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microsoft.com/office/2007/relationships/hdphoto" Target="../media/image7.wdp"/><Relationship Id="rId5" Type="http://schemas.openxmlformats.org/officeDocument/2006/relationships/image" Target="../media/image6.jpe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image7.wdp"/><Relationship Id="rId5" Type="http://schemas.openxmlformats.org/officeDocument/2006/relationships/image" Target="../media/image6.jpeg"/><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6887" y="80827"/>
            <a:ext cx="12158731" cy="6697227"/>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pPr/>
              <a:t>2021/9/3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pPr/>
              <a:t>‹#›</a:t>
            </a:fld>
            <a:endParaRPr lang="zh-CN" altLang="en-US"/>
          </a:p>
        </p:txBody>
      </p:sp>
      <p:pic>
        <p:nvPicPr>
          <p:cNvPr id="7" name="图片 6"/>
          <p:cNvPicPr>
            <a:picLocks noChangeAspect="1"/>
          </p:cNvPicPr>
          <p:nvPr userDrawn="1"/>
        </p:nvPicPr>
        <p:blipFill rotWithShape="1">
          <a:blip r:embed="rId2">
            <a:extLst>
              <a:ext uri="{28A0092B-C50C-407E-A947-70E740481C1C}">
                <a14:useLocalDpi xmlns:a14="http://schemas.microsoft.com/office/drawing/2010/main" xmlns="" val="0"/>
              </a:ext>
            </a:extLst>
          </a:blip>
          <a:srcRect r="2640" b="2614"/>
          <a:stretch>
            <a:fillRect/>
          </a:stretch>
        </p:blipFill>
        <p:spPr>
          <a:xfrm>
            <a:off x="0" y="1815"/>
            <a:ext cx="12192000" cy="6856185"/>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5">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val="0"/>
              </a:ext>
            </a:extLst>
          </a:blip>
          <a:srcRect r="23478"/>
          <a:stretch>
            <a:fillRect/>
          </a:stretch>
        </p:blipFill>
        <p:spPr bwMode="auto">
          <a:xfrm>
            <a:off x="0" y="0"/>
            <a:ext cx="12191999" cy="6857999"/>
          </a:xfrm>
          <a:prstGeom prst="rect">
            <a:avLst/>
          </a:prstGeom>
          <a:noFill/>
          <a:ln>
            <a:solidFill>
              <a:srgbClr val="1F497D"/>
            </a:solidFill>
          </a:ln>
          <a:extLst>
            <a:ext uri="{909E8E84-426E-40DD-AFC4-6F175D3DCCD1}">
              <a14:hiddenFill xmlns:a14="http://schemas.microsoft.com/office/drawing/2010/main" xmlns="">
                <a:solidFill>
                  <a:srgbClr val="FFFFFF"/>
                </a:solidFill>
              </a14:hiddenFill>
            </a:ext>
          </a:extLst>
        </p:spPr>
      </p:pic>
      <p:cxnSp>
        <p:nvCxnSpPr>
          <p:cNvPr id="26" name="直接连接符 25"/>
          <p:cNvCxnSpPr/>
          <p:nvPr userDrawn="1"/>
        </p:nvCxnSpPr>
        <p:spPr>
          <a:xfrm flipV="1">
            <a:off x="1270837" y="872085"/>
            <a:ext cx="9530501" cy="1"/>
          </a:xfrm>
          <a:prstGeom prst="line">
            <a:avLst/>
          </a:prstGeom>
          <a:noFill/>
          <a:ln w="15875" cap="flat" cmpd="sng" algn="ctr">
            <a:solidFill>
              <a:srgbClr val="118C3B"/>
            </a:solidFill>
            <a:prstDash val="solid"/>
          </a:ln>
          <a:effectLst/>
        </p:spPr>
      </p:cxnSp>
      <p:sp>
        <p:nvSpPr>
          <p:cNvPr id="41" name="KSO_Shape"/>
          <p:cNvSpPr/>
          <p:nvPr userDrawn="1"/>
        </p:nvSpPr>
        <p:spPr bwMode="auto">
          <a:xfrm>
            <a:off x="10940516" y="400672"/>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314063" y="220781"/>
            <a:ext cx="554864" cy="554864"/>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2" tIns="67678" rIns="135362" bIns="67678" anchor="ctr"/>
          <a:lstStyle/>
          <a:p>
            <a:pPr algn="ctr"/>
            <a:endParaRPr lang="en-US" sz="100">
              <a:solidFill>
                <a:prstClr val="white"/>
              </a:solidFill>
              <a:sym typeface="+mn-lt"/>
            </a:endParaRPr>
          </a:p>
        </p:txBody>
      </p:sp>
      <p:sp>
        <p:nvSpPr>
          <p:cNvPr id="43" name="MH_Other_4"/>
          <p:cNvSpPr/>
          <p:nvPr userDrawn="1">
            <p:custDataLst>
              <p:tags r:id="rId2"/>
            </p:custDataLst>
          </p:nvPr>
        </p:nvSpPr>
        <p:spPr>
          <a:xfrm>
            <a:off x="-91413" y="674336"/>
            <a:ext cx="362583" cy="362583"/>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2" tIns="67678" rIns="135362" bIns="67678" anchor="ctr"/>
          <a:lstStyle/>
          <a:p>
            <a:pPr algn="ctr"/>
            <a:endParaRPr lang="en-US" sz="100">
              <a:solidFill>
                <a:prstClr val="white"/>
              </a:solidFill>
              <a:sym typeface="+mn-lt"/>
            </a:endParaRPr>
          </a:p>
        </p:txBody>
      </p:sp>
      <p:sp>
        <p:nvSpPr>
          <p:cNvPr id="44" name="椭圆 43"/>
          <p:cNvSpPr/>
          <p:nvPr userDrawn="1"/>
        </p:nvSpPr>
        <p:spPr>
          <a:xfrm>
            <a:off x="780124" y="417420"/>
            <a:ext cx="432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solidFill>
                <a:prstClr val="white"/>
              </a:solidFill>
            </a:endParaRPr>
          </a:p>
        </p:txBody>
      </p:sp>
      <p:sp>
        <p:nvSpPr>
          <p:cNvPr id="45" name="MH_Other_4"/>
          <p:cNvSpPr/>
          <p:nvPr userDrawn="1">
            <p:custDataLst>
              <p:tags r:id="rId3"/>
            </p:custDataLst>
          </p:nvPr>
        </p:nvSpPr>
        <p:spPr>
          <a:xfrm>
            <a:off x="211608" y="15873"/>
            <a:ext cx="204908" cy="204908"/>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2" tIns="67678" rIns="135362" bIns="67678" anchor="ctr"/>
          <a:lstStyle/>
          <a:p>
            <a:pPr algn="ctr"/>
            <a:endParaRPr lang="en-US" sz="100">
              <a:solidFill>
                <a:prstClr val="white"/>
              </a:solidFill>
              <a:sym typeface="+mn-lt"/>
            </a:endParaRPr>
          </a:p>
        </p:txBody>
      </p:sp>
      <p:sp>
        <p:nvSpPr>
          <p:cNvPr id="64" name="矩形 3"/>
          <p:cNvSpPr>
            <a:spLocks noChangeArrowheads="1"/>
          </p:cNvSpPr>
          <p:nvPr userDrawn="1"/>
        </p:nvSpPr>
        <p:spPr bwMode="auto">
          <a:xfrm>
            <a:off x="1445277" y="515725"/>
            <a:ext cx="2172335" cy="378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91442" tIns="45722" rIns="91442" bIns="45722">
            <a:spAutoFit/>
          </a:bodyPr>
          <a:lstStyle/>
          <a:p>
            <a:pPr marL="0" lvl="1" algn="ctr"/>
            <a:r>
              <a:rPr lang="en-US" altLang="zh-CN" sz="1865" dirty="0" smtClean="0">
                <a:solidFill>
                  <a:schemeClr val="tx1">
                    <a:lumMod val="50000"/>
                    <a:lumOff val="50000"/>
                  </a:schemeClr>
                </a:solidFill>
                <a:latin typeface="微软雅黑" panose="020B0503020204020204" pitchFamily="34" charset="-122"/>
                <a:ea typeface="微软雅黑" panose="020B0503020204020204" pitchFamily="34" charset="-122"/>
              </a:rPr>
              <a:t>Teaching Analysis</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标题 1"/>
          <p:cNvSpPr txBox="1"/>
          <p:nvPr userDrawn="1"/>
        </p:nvSpPr>
        <p:spPr>
          <a:xfrm>
            <a:off x="1433391" y="90204"/>
            <a:ext cx="153924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vert="horz" wrap="none" lIns="91442" tIns="45722" rIns="91442" bIns="4572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665" b="1" kern="0" dirty="0" smtClean="0">
                <a:solidFill>
                  <a:schemeClr val="accent1">
                    <a:lumMod val="75000"/>
                  </a:schemeClr>
                </a:solidFill>
              </a:rPr>
              <a:t>教学分析</a:t>
            </a:r>
            <a:endParaRPr lang="zh-CN" altLang="en-US" sz="2665" b="1" kern="0" dirty="0">
              <a:solidFill>
                <a:schemeClr val="accent1">
                  <a:lumMod val="75000"/>
                </a:schemeClr>
              </a:solidFill>
            </a:endParaRPr>
          </a:p>
        </p:txBody>
      </p:sp>
      <p:pic>
        <p:nvPicPr>
          <p:cNvPr id="11" name="图片 10"/>
          <p:cNvPicPr>
            <a:picLocks noChangeAspect="1"/>
          </p:cNvPicPr>
          <p:nvPr userDrawn="1"/>
        </p:nvPicPr>
        <p:blipFill rotWithShape="1">
          <a:blip r:embed="rId7" cstate="print">
            <a:extLst>
              <a:ext uri="{BEBA8EAE-BF5A-486C-A8C5-ECC9F3942E4B}">
                <a14:imgProps xmlns:a14="http://schemas.microsoft.com/office/drawing/2010/main" xmlns="">
                  <a14:imgLayer r:embed="rId8">
                    <a14:imgEffect>
                      <a14:sharpenSoften amount="25000"/>
                    </a14:imgEffect>
                  </a14:imgLayer>
                </a14:imgProps>
              </a:ext>
              <a:ext uri="{28A0092B-C50C-407E-A947-70E740481C1C}">
                <a14:useLocalDpi xmlns:a14="http://schemas.microsoft.com/office/drawing/2010/main" xmlns="" val="0"/>
              </a:ext>
            </a:extLst>
          </a:blip>
          <a:srcRect l="-2601" r="1"/>
          <a:stretch>
            <a:fillRect/>
          </a:stretch>
        </p:blipFill>
        <p:spPr>
          <a:xfrm flipH="1">
            <a:off x="10838851" y="5752592"/>
            <a:ext cx="2016073" cy="18984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0" name="图片 29"/>
          <p:cNvPicPr>
            <a:picLocks noChangeAspect="1"/>
          </p:cNvPicPr>
          <p:nvPr userDrawn="1"/>
        </p:nvPicPr>
        <p:blipFill>
          <a:blip r:embed="rId4"/>
          <a:stretch>
            <a:fillRect/>
          </a:stretch>
        </p:blipFill>
        <p:spPr>
          <a:xfrm>
            <a:off x="10290904" y="1"/>
            <a:ext cx="1901095" cy="2728685"/>
          </a:xfrm>
          <a:prstGeom prst="rect">
            <a:avLst/>
          </a:prstGeom>
        </p:spPr>
      </p:pic>
      <p:pic>
        <p:nvPicPr>
          <p:cNvPr id="31" name="图片 30"/>
          <p:cNvPicPr>
            <a:picLocks noChangeAspect="1"/>
          </p:cNvPicPr>
          <p:nvPr userDrawn="1"/>
        </p:nvPicPr>
        <p:blipFill>
          <a:blip r:embed="rId5"/>
          <a:stretch>
            <a:fillRect/>
          </a:stretch>
        </p:blipFill>
        <p:spPr>
          <a:xfrm>
            <a:off x="11148889" y="5001831"/>
            <a:ext cx="1043111" cy="1166740"/>
          </a:xfrm>
          <a:prstGeom prst="rect">
            <a:avLst/>
          </a:prstGeom>
        </p:spPr>
      </p:pic>
      <p:pic>
        <p:nvPicPr>
          <p:cNvPr id="32" name="图片 31"/>
          <p:cNvPicPr>
            <a:picLocks noChangeAspect="1"/>
          </p:cNvPicPr>
          <p:nvPr userDrawn="1"/>
        </p:nvPicPr>
        <p:blipFill>
          <a:blip r:embed="rId6"/>
          <a:stretch>
            <a:fillRect/>
          </a:stretch>
        </p:blipFill>
        <p:spPr>
          <a:xfrm>
            <a:off x="-92947" y="5699270"/>
            <a:ext cx="1165760" cy="1466286"/>
          </a:xfrm>
          <a:prstGeom prst="rect">
            <a:avLst/>
          </a:prstGeom>
        </p:spPr>
      </p:pic>
      <p:pic>
        <p:nvPicPr>
          <p:cNvPr id="33" name="图片 32"/>
          <p:cNvPicPr>
            <a:picLocks noChangeAspect="1"/>
          </p:cNvPicPr>
          <p:nvPr userDrawn="1"/>
        </p:nvPicPr>
        <p:blipFill>
          <a:blip r:embed="rId7"/>
          <a:stretch>
            <a:fillRect/>
          </a:stretch>
        </p:blipFill>
        <p:spPr>
          <a:xfrm>
            <a:off x="6020621" y="5571620"/>
            <a:ext cx="1567018" cy="1918426"/>
          </a:xfrm>
          <a:prstGeom prst="rect">
            <a:avLst/>
          </a:prstGeom>
        </p:spPr>
      </p:pic>
      <p:pic>
        <p:nvPicPr>
          <p:cNvPr id="34" name="图片 33"/>
          <p:cNvPicPr>
            <a:picLocks noChangeAspect="1"/>
          </p:cNvPicPr>
          <p:nvPr userDrawn="1"/>
        </p:nvPicPr>
        <p:blipFill>
          <a:blip r:embed="rId8"/>
          <a:stretch>
            <a:fillRect/>
          </a:stretch>
        </p:blipFill>
        <p:spPr>
          <a:xfrm>
            <a:off x="2909471" y="0"/>
            <a:ext cx="1430916" cy="994305"/>
          </a:xfrm>
          <a:prstGeom prst="rect">
            <a:avLst/>
          </a:prstGeom>
        </p:spPr>
      </p:pic>
      <p:pic>
        <p:nvPicPr>
          <p:cNvPr id="35" name="图片 34"/>
          <p:cNvPicPr>
            <a:picLocks noChangeAspect="1"/>
          </p:cNvPicPr>
          <p:nvPr userDrawn="1"/>
        </p:nvPicPr>
        <p:blipFill>
          <a:blip r:embed="rId9"/>
          <a:stretch>
            <a:fillRect/>
          </a:stretch>
        </p:blipFill>
        <p:spPr>
          <a:xfrm>
            <a:off x="745315" y="2948024"/>
            <a:ext cx="654996" cy="3029186"/>
          </a:xfrm>
          <a:prstGeom prst="rect">
            <a:avLst/>
          </a:prstGeom>
        </p:spPr>
      </p:pic>
      <p:pic>
        <p:nvPicPr>
          <p:cNvPr id="36" name="图片 35"/>
          <p:cNvPicPr>
            <a:picLocks noChangeAspect="1"/>
          </p:cNvPicPr>
          <p:nvPr userDrawn="1"/>
        </p:nvPicPr>
        <p:blipFill>
          <a:blip r:embed="rId10"/>
          <a:stretch>
            <a:fillRect/>
          </a:stretch>
        </p:blipFill>
        <p:spPr>
          <a:xfrm>
            <a:off x="289304" y="138920"/>
            <a:ext cx="1567017" cy="1956456"/>
          </a:xfrm>
          <a:prstGeom prst="rect">
            <a:avLst/>
          </a:prstGeom>
        </p:spPr>
      </p:pic>
      <p:pic>
        <p:nvPicPr>
          <p:cNvPr id="37" name="图片 36"/>
          <p:cNvPicPr>
            <a:picLocks noChangeAspect="1"/>
          </p:cNvPicPr>
          <p:nvPr userDrawn="1"/>
        </p:nvPicPr>
        <p:blipFill>
          <a:blip r:embed="rId11"/>
          <a:stretch>
            <a:fillRect/>
          </a:stretch>
        </p:blipFill>
        <p:spPr>
          <a:xfrm>
            <a:off x="2969062" y="4470400"/>
            <a:ext cx="2109331" cy="2158650"/>
          </a:xfrm>
          <a:prstGeom prst="rect">
            <a:avLst/>
          </a:prstGeom>
        </p:spPr>
      </p:pic>
      <p:pic>
        <p:nvPicPr>
          <p:cNvPr id="38" name="图片 37"/>
          <p:cNvPicPr>
            <a:picLocks noChangeAspect="1"/>
          </p:cNvPicPr>
          <p:nvPr userDrawn="1"/>
        </p:nvPicPr>
        <p:blipFill>
          <a:blip r:embed="rId12"/>
          <a:stretch>
            <a:fillRect/>
          </a:stretch>
        </p:blipFill>
        <p:spPr>
          <a:xfrm flipH="1">
            <a:off x="1429796" y="5001831"/>
            <a:ext cx="766814" cy="1534296"/>
          </a:xfrm>
          <a:prstGeom prst="rect">
            <a:avLst/>
          </a:prstGeom>
        </p:spPr>
      </p:pic>
      <p:pic>
        <p:nvPicPr>
          <p:cNvPr id="39" name="图片 38"/>
          <p:cNvPicPr>
            <a:picLocks noChangeAspect="1"/>
          </p:cNvPicPr>
          <p:nvPr userDrawn="1"/>
        </p:nvPicPr>
        <p:blipFill>
          <a:blip r:embed="rId13"/>
          <a:stretch>
            <a:fillRect/>
          </a:stretch>
        </p:blipFill>
        <p:spPr>
          <a:xfrm>
            <a:off x="7648214" y="301309"/>
            <a:ext cx="2597120" cy="2589459"/>
          </a:xfrm>
          <a:prstGeom prst="rect">
            <a:avLst/>
          </a:prstGeom>
        </p:spPr>
      </p:pic>
      <p:sp>
        <p:nvSpPr>
          <p:cNvPr id="15" name="矩形 14"/>
          <p:cNvSpPr/>
          <p:nvPr userDrawn="1"/>
        </p:nvSpPr>
        <p:spPr>
          <a:xfrm>
            <a:off x="435430" y="301308"/>
            <a:ext cx="11538856" cy="6327742"/>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638629" y="449943"/>
            <a:ext cx="11553370" cy="588263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7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77000">
                                          <p:cBhvr additive="base">
                                            <p:cTn id="7" dur="1000" fill="hold"/>
                                            <p:tgtEl>
                                              <p:spTgt spid="34"/>
                                            </p:tgtEl>
                                            <p:attrNameLst>
                                              <p:attrName>ppt_x</p:attrName>
                                            </p:attrNameLst>
                                          </p:cBhvr>
                                          <p:tavLst>
                                            <p:tav tm="0">
                                              <p:val>
                                                <p:strVal val="#ppt_x"/>
                                              </p:val>
                                            </p:tav>
                                            <p:tav tm="100000">
                                              <p:val>
                                                <p:strVal val="#ppt_x"/>
                                              </p:val>
                                            </p:tav>
                                          </p:tavLst>
                                        </p:anim>
                                        <p:anim calcmode="lin" valueType="num" p14:bounceEnd="77000">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77000">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14:bounceEnd="77000">
                                          <p:cBhvr additive="base">
                                            <p:cTn id="11" dur="1000" fill="hold"/>
                                            <p:tgtEl>
                                              <p:spTgt spid="36"/>
                                            </p:tgtEl>
                                            <p:attrNameLst>
                                              <p:attrName>ppt_x</p:attrName>
                                            </p:attrNameLst>
                                          </p:cBhvr>
                                          <p:tavLst>
                                            <p:tav tm="0">
                                              <p:val>
                                                <p:strVal val="0-#ppt_w/2"/>
                                              </p:val>
                                            </p:tav>
                                            <p:tav tm="100000">
                                              <p:val>
                                                <p:strVal val="#ppt_x"/>
                                              </p:val>
                                            </p:tav>
                                          </p:tavLst>
                                        </p:anim>
                                        <p:anim calcmode="lin" valueType="num" p14:bounceEnd="77000">
                                          <p:cBhvr additive="base">
                                            <p:cTn id="12" dur="10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77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77000">
                                          <p:cBhvr additive="base">
                                            <p:cTn id="15" dur="1000" fill="hold"/>
                                            <p:tgtEl>
                                              <p:spTgt spid="35"/>
                                            </p:tgtEl>
                                            <p:attrNameLst>
                                              <p:attrName>ppt_x</p:attrName>
                                            </p:attrNameLst>
                                          </p:cBhvr>
                                          <p:tavLst>
                                            <p:tav tm="0">
                                              <p:val>
                                                <p:strVal val="#ppt_x"/>
                                              </p:val>
                                            </p:tav>
                                            <p:tav tm="100000">
                                              <p:val>
                                                <p:strVal val="#ppt_x"/>
                                              </p:val>
                                            </p:tav>
                                          </p:tavLst>
                                        </p:anim>
                                        <p:anim calcmode="lin" valueType="num" p14:bounceEnd="77000">
                                          <p:cBhvr additive="base">
                                            <p:cTn id="16" dur="1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77000">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14:bounceEnd="77000">
                                          <p:cBhvr additive="base">
                                            <p:cTn id="19" dur="1000" fill="hold"/>
                                            <p:tgtEl>
                                              <p:spTgt spid="32"/>
                                            </p:tgtEl>
                                            <p:attrNameLst>
                                              <p:attrName>ppt_x</p:attrName>
                                            </p:attrNameLst>
                                          </p:cBhvr>
                                          <p:tavLst>
                                            <p:tav tm="0">
                                              <p:val>
                                                <p:strVal val="0-#ppt_w/2"/>
                                              </p:val>
                                            </p:tav>
                                            <p:tav tm="100000">
                                              <p:val>
                                                <p:strVal val="#ppt_x"/>
                                              </p:val>
                                            </p:tav>
                                          </p:tavLst>
                                        </p:anim>
                                        <p:anim calcmode="lin" valueType="num" p14:bounceEnd="77000">
                                          <p:cBhvr additive="base">
                                            <p:cTn id="20" dur="10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7000">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14:bounceEnd="77000">
                                          <p:cBhvr additive="base">
                                            <p:cTn id="23" dur="1000" fill="hold"/>
                                            <p:tgtEl>
                                              <p:spTgt spid="38"/>
                                            </p:tgtEl>
                                            <p:attrNameLst>
                                              <p:attrName>ppt_x</p:attrName>
                                            </p:attrNameLst>
                                          </p:cBhvr>
                                          <p:tavLst>
                                            <p:tav tm="0">
                                              <p:val>
                                                <p:strVal val="#ppt_x"/>
                                              </p:val>
                                            </p:tav>
                                            <p:tav tm="100000">
                                              <p:val>
                                                <p:strVal val="#ppt_x"/>
                                              </p:val>
                                            </p:tav>
                                          </p:tavLst>
                                        </p:anim>
                                        <p:anim calcmode="lin" valueType="num" p14:bounceEnd="77000">
                                          <p:cBhvr additive="base">
                                            <p:cTn id="24" dur="10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7000">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14:bounceEnd="77000">
                                          <p:cBhvr additive="base">
                                            <p:cTn id="27" dur="1000" fill="hold"/>
                                            <p:tgtEl>
                                              <p:spTgt spid="37"/>
                                            </p:tgtEl>
                                            <p:attrNameLst>
                                              <p:attrName>ppt_x</p:attrName>
                                            </p:attrNameLst>
                                          </p:cBhvr>
                                          <p:tavLst>
                                            <p:tav tm="0">
                                              <p:val>
                                                <p:strVal val="#ppt_x"/>
                                              </p:val>
                                            </p:tav>
                                            <p:tav tm="100000">
                                              <p:val>
                                                <p:strVal val="#ppt_x"/>
                                              </p:val>
                                            </p:tav>
                                          </p:tavLst>
                                        </p:anim>
                                        <p:anim calcmode="lin" valueType="num" p14:bounceEnd="77000">
                                          <p:cBhvr additive="base">
                                            <p:cTn id="28" dur="10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2" fill="hold" nodeType="withEffect" p14:presetBounceEnd="77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77000">
                                          <p:cBhvr additive="base">
                                            <p:cTn id="31" dur="1000" fill="hold"/>
                                            <p:tgtEl>
                                              <p:spTgt spid="31"/>
                                            </p:tgtEl>
                                            <p:attrNameLst>
                                              <p:attrName>ppt_x</p:attrName>
                                            </p:attrNameLst>
                                          </p:cBhvr>
                                          <p:tavLst>
                                            <p:tav tm="0">
                                              <p:val>
                                                <p:strVal val="1+#ppt_w/2"/>
                                              </p:val>
                                            </p:tav>
                                            <p:tav tm="100000">
                                              <p:val>
                                                <p:strVal val="#ppt_x"/>
                                              </p:val>
                                            </p:tav>
                                          </p:tavLst>
                                        </p:anim>
                                        <p:anim calcmode="lin" valueType="num" p14:bounceEnd="77000">
                                          <p:cBhvr additive="base">
                                            <p:cTn id="32" dur="10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6" fill="hold" nodeType="withEffect" p14:presetBounceEnd="77000">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14:bounceEnd="77000">
                                          <p:cBhvr additive="base">
                                            <p:cTn id="35" dur="1000" fill="hold"/>
                                            <p:tgtEl>
                                              <p:spTgt spid="39"/>
                                            </p:tgtEl>
                                            <p:attrNameLst>
                                              <p:attrName>ppt_x</p:attrName>
                                            </p:attrNameLst>
                                          </p:cBhvr>
                                          <p:tavLst>
                                            <p:tav tm="0">
                                              <p:val>
                                                <p:strVal val="1+#ppt_w/2"/>
                                              </p:val>
                                            </p:tav>
                                            <p:tav tm="100000">
                                              <p:val>
                                                <p:strVal val="#ppt_x"/>
                                              </p:val>
                                            </p:tav>
                                          </p:tavLst>
                                        </p:anim>
                                        <p:anim calcmode="lin" valueType="num" p14:bounceEnd="77000">
                                          <p:cBhvr additive="base">
                                            <p:cTn id="36" dur="10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2" fill="hold" nodeType="withEffect" p14:presetBounceEnd="77000">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14:bounceEnd="77000">
                                          <p:cBhvr additive="base">
                                            <p:cTn id="39" dur="1000" fill="hold"/>
                                            <p:tgtEl>
                                              <p:spTgt spid="30"/>
                                            </p:tgtEl>
                                            <p:attrNameLst>
                                              <p:attrName>ppt_x</p:attrName>
                                            </p:attrNameLst>
                                          </p:cBhvr>
                                          <p:tavLst>
                                            <p:tav tm="0">
                                              <p:val>
                                                <p:strVal val="1+#ppt_w/2"/>
                                              </p:val>
                                            </p:tav>
                                            <p:tav tm="100000">
                                              <p:val>
                                                <p:strVal val="#ppt_x"/>
                                              </p:val>
                                            </p:tav>
                                          </p:tavLst>
                                        </p:anim>
                                        <p:anim calcmode="lin" valueType="num" p14:bounceEnd="77000">
                                          <p:cBhvr additive="base">
                                            <p:cTn id="40" dur="100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14:presetBounceEnd="77000">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14:bounceEnd="77000">
                                          <p:cBhvr additive="base">
                                            <p:cTn id="43" dur="1000" fill="hold"/>
                                            <p:tgtEl>
                                              <p:spTgt spid="33"/>
                                            </p:tgtEl>
                                            <p:attrNameLst>
                                              <p:attrName>ppt_x</p:attrName>
                                            </p:attrNameLst>
                                          </p:cBhvr>
                                          <p:tavLst>
                                            <p:tav tm="0">
                                              <p:val>
                                                <p:strVal val="#ppt_x"/>
                                              </p:val>
                                            </p:tav>
                                            <p:tav tm="100000">
                                              <p:val>
                                                <p:strVal val="#ppt_x"/>
                                              </p:val>
                                            </p:tav>
                                          </p:tavLst>
                                        </p:anim>
                                        <p:anim calcmode="lin" valueType="num" p14:bounceEnd="77000">
                                          <p:cBhvr additive="base">
                                            <p:cTn id="44"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14:presetBounceEnd="83000">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14:bounceEnd="83000">
                                          <p:cBhvr additive="base">
                                            <p:cTn id="49" dur="1500" fill="hold"/>
                                            <p:tgtEl>
                                              <p:spTgt spid="19"/>
                                            </p:tgtEl>
                                            <p:attrNameLst>
                                              <p:attrName>ppt_x</p:attrName>
                                            </p:attrNameLst>
                                          </p:cBhvr>
                                          <p:tavLst>
                                            <p:tav tm="0">
                                              <p:val>
                                                <p:strVal val="1+#ppt_w/2"/>
                                              </p:val>
                                            </p:tav>
                                            <p:tav tm="100000">
                                              <p:val>
                                                <p:strVal val="#ppt_x"/>
                                              </p:val>
                                            </p:tav>
                                          </p:tavLst>
                                        </p:anim>
                                        <p:anim calcmode="lin" valueType="num" p14:bounceEnd="83000">
                                          <p:cBhvr additive="base">
                                            <p:cTn id="50" dur="1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83000">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14:bounceEnd="83000">
                                          <p:cBhvr additive="base">
                                            <p:cTn id="53" dur="1500" fill="hold"/>
                                            <p:tgtEl>
                                              <p:spTgt spid="15"/>
                                            </p:tgtEl>
                                            <p:attrNameLst>
                                              <p:attrName>ppt_x</p:attrName>
                                            </p:attrNameLst>
                                          </p:cBhvr>
                                          <p:tavLst>
                                            <p:tav tm="0">
                                              <p:val>
                                                <p:strVal val="0-#ppt_w/2"/>
                                              </p:val>
                                            </p:tav>
                                            <p:tav tm="100000">
                                              <p:val>
                                                <p:strVal val="#ppt_x"/>
                                              </p:val>
                                            </p:tav>
                                          </p:tavLst>
                                        </p:anim>
                                        <p:anim calcmode="lin" valueType="num" p14:bounceEnd="83000">
                                          <p:cBhvr additive="base">
                                            <p:cTn id="54"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bldLvl="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ppt_x"/>
                                              </p:val>
                                            </p:tav>
                                            <p:tav tm="100000">
                                              <p:val>
                                                <p:strVal val="#ppt_x"/>
                                              </p:val>
                                            </p:tav>
                                          </p:tavLst>
                                        </p:anim>
                                        <p:anim calcmode="lin" valueType="num">
                                          <p:cBhvr additive="base">
                                            <p:cTn id="16" dur="1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0-#ppt_w/2"/>
                                              </p:val>
                                            </p:tav>
                                            <p:tav tm="100000">
                                              <p:val>
                                                <p:strVal val="#ppt_x"/>
                                              </p:val>
                                            </p:tav>
                                          </p:tavLst>
                                        </p:anim>
                                        <p:anim calcmode="lin" valueType="num">
                                          <p:cBhvr additive="base">
                                            <p:cTn id="20" dur="10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000" fill="hold"/>
                                            <p:tgtEl>
                                              <p:spTgt spid="38"/>
                                            </p:tgtEl>
                                            <p:attrNameLst>
                                              <p:attrName>ppt_x</p:attrName>
                                            </p:attrNameLst>
                                          </p:cBhvr>
                                          <p:tavLst>
                                            <p:tav tm="0">
                                              <p:val>
                                                <p:strVal val="#ppt_x"/>
                                              </p:val>
                                            </p:tav>
                                            <p:tav tm="100000">
                                              <p:val>
                                                <p:strVal val="#ppt_x"/>
                                              </p:val>
                                            </p:tav>
                                          </p:tavLst>
                                        </p:anim>
                                        <p:anim calcmode="lin" valueType="num">
                                          <p:cBhvr additive="base">
                                            <p:cTn id="24" dur="10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000" fill="hold"/>
                                            <p:tgtEl>
                                              <p:spTgt spid="37"/>
                                            </p:tgtEl>
                                            <p:attrNameLst>
                                              <p:attrName>ppt_x</p:attrName>
                                            </p:attrNameLst>
                                          </p:cBhvr>
                                          <p:tavLst>
                                            <p:tav tm="0">
                                              <p:val>
                                                <p:strVal val="#ppt_x"/>
                                              </p:val>
                                            </p:tav>
                                            <p:tav tm="100000">
                                              <p:val>
                                                <p:strVal val="#ppt_x"/>
                                              </p:val>
                                            </p:tav>
                                          </p:tavLst>
                                        </p:anim>
                                        <p:anim calcmode="lin" valueType="num">
                                          <p:cBhvr additive="base">
                                            <p:cTn id="28" dur="10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1+#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000" fill="hold"/>
                                            <p:tgtEl>
                                              <p:spTgt spid="39"/>
                                            </p:tgtEl>
                                            <p:attrNameLst>
                                              <p:attrName>ppt_x</p:attrName>
                                            </p:attrNameLst>
                                          </p:cBhvr>
                                          <p:tavLst>
                                            <p:tav tm="0">
                                              <p:val>
                                                <p:strVal val="1+#ppt_w/2"/>
                                              </p:val>
                                            </p:tav>
                                            <p:tav tm="100000">
                                              <p:val>
                                                <p:strVal val="#ppt_x"/>
                                              </p:val>
                                            </p:tav>
                                          </p:tavLst>
                                        </p:anim>
                                        <p:anim calcmode="lin" valueType="num">
                                          <p:cBhvr additive="base">
                                            <p:cTn id="36" dur="10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1+#ppt_w/2"/>
                                              </p:val>
                                            </p:tav>
                                            <p:tav tm="100000">
                                              <p:val>
                                                <p:strVal val="#ppt_x"/>
                                              </p:val>
                                            </p:tav>
                                          </p:tavLst>
                                        </p:anim>
                                        <p:anim calcmode="lin" valueType="num">
                                          <p:cBhvr additive="base">
                                            <p:cTn id="40" dur="100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1000" fill="hold"/>
                                            <p:tgtEl>
                                              <p:spTgt spid="33"/>
                                            </p:tgtEl>
                                            <p:attrNameLst>
                                              <p:attrName>ppt_x</p:attrName>
                                            </p:attrNameLst>
                                          </p:cBhvr>
                                          <p:tavLst>
                                            <p:tav tm="0">
                                              <p:val>
                                                <p:strVal val="#ppt_x"/>
                                              </p:val>
                                            </p:tav>
                                            <p:tav tm="100000">
                                              <p:val>
                                                <p:strVal val="#ppt_x"/>
                                              </p:val>
                                            </p:tav>
                                          </p:tavLst>
                                        </p:anim>
                                        <p:anim calcmode="lin" valueType="num">
                                          <p:cBhvr additive="base">
                                            <p:cTn id="44"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500" fill="hold"/>
                                            <p:tgtEl>
                                              <p:spTgt spid="19"/>
                                            </p:tgtEl>
                                            <p:attrNameLst>
                                              <p:attrName>ppt_x</p:attrName>
                                            </p:attrNameLst>
                                          </p:cBhvr>
                                          <p:tavLst>
                                            <p:tav tm="0">
                                              <p:val>
                                                <p:strVal val="1+#ppt_w/2"/>
                                              </p:val>
                                            </p:tav>
                                            <p:tav tm="100000">
                                              <p:val>
                                                <p:strVal val="#ppt_x"/>
                                              </p:val>
                                            </p:tav>
                                          </p:tavLst>
                                        </p:anim>
                                        <p:anim calcmode="lin" valueType="num">
                                          <p:cBhvr additive="base">
                                            <p:cTn id="50" dur="1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1500" fill="hold"/>
                                            <p:tgtEl>
                                              <p:spTgt spid="15"/>
                                            </p:tgtEl>
                                            <p:attrNameLst>
                                              <p:attrName>ppt_x</p:attrName>
                                            </p:attrNameLst>
                                          </p:cBhvr>
                                          <p:tavLst>
                                            <p:tav tm="0">
                                              <p:val>
                                                <p:strVal val="0-#ppt_w/2"/>
                                              </p:val>
                                            </p:tav>
                                            <p:tav tm="100000">
                                              <p:val>
                                                <p:strVal val="#ppt_x"/>
                                              </p:val>
                                            </p:tav>
                                          </p:tavLst>
                                        </p:anim>
                                        <p:anim calcmode="lin" valueType="num">
                                          <p:cBhvr additive="base">
                                            <p:cTn id="54"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bldLvl="0" animBg="1"/>
        </p:bld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一部分">
    <p:bg>
      <p:bgPr>
        <a:solidFill>
          <a:srgbClr val="FFFFF5"/>
        </a:solidFill>
        <a:effectLst/>
      </p:bgPr>
    </p:bg>
    <p:spTree>
      <p:nvGrpSpPr>
        <p:cNvPr id="1" name=""/>
        <p:cNvGrpSpPr/>
        <p:nvPr/>
      </p:nvGrpSpPr>
      <p:grpSpPr>
        <a:xfrm>
          <a:off x="0" y="0"/>
          <a:ext cx="0" cy="0"/>
          <a:chOff x="0" y="0"/>
          <a:chExt cx="0" cy="0"/>
        </a:xfrm>
      </p:grpSpPr>
      <p:sp>
        <p:nvSpPr>
          <p:cNvPr id="40" name="TextBox 2"/>
          <p:cNvSpPr txBox="1">
            <a:spLocks noChangeArrowheads="1"/>
          </p:cNvSpPr>
          <p:nvPr userDrawn="1"/>
        </p:nvSpPr>
        <p:spPr bwMode="auto">
          <a:xfrm>
            <a:off x="263352" y="104386"/>
            <a:ext cx="4127673" cy="307775"/>
          </a:xfrm>
          <a:prstGeom prst="rect">
            <a:avLst/>
          </a:prstGeom>
          <a:noFill/>
          <a:ln>
            <a:noFill/>
          </a:ln>
        </p:spPr>
        <p:txBody>
          <a:bodyPr wrap="square" lIns="91436" tIns="45719" rIns="91436" bIns="45719" anchor="ctr">
            <a:spAutoFit/>
          </a:bodyPr>
          <a:lstStyle>
            <a:lvl1pPr marL="285750" indent="-285750"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13703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18275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22847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27419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marL="0" indent="0" eaLnBrk="1" hangingPunct="1"/>
            <a:r>
              <a:rPr lang="zh-CN" altLang="en-US" sz="1400" b="1" kern="0" spc="120" dirty="0">
                <a:solidFill>
                  <a:schemeClr val="tx1">
                    <a:lumMod val="85000"/>
                    <a:lumOff val="15000"/>
                  </a:schemeClr>
                </a:solidFill>
                <a:latin typeface="微软雅黑" panose="020B0503020204020204" pitchFamily="34" charset="-122"/>
                <a:ea typeface="微软雅黑" panose="020B0503020204020204" pitchFamily="34" charset="-122"/>
              </a:rPr>
              <a:t>一、立足时代之基、回答时代之问的科学理论</a:t>
            </a:r>
          </a:p>
        </p:txBody>
      </p:sp>
      <p:cxnSp>
        <p:nvCxnSpPr>
          <p:cNvPr id="41" name="直接箭头连接符 79"/>
          <p:cNvCxnSpPr>
            <a:stCxn id="40" idx="3"/>
          </p:cNvCxnSpPr>
          <p:nvPr userDrawn="1"/>
        </p:nvCxnSpPr>
        <p:spPr bwMode="auto">
          <a:xfrm>
            <a:off x="4391025" y="258274"/>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p:cNvSpPr txBox="1">
            <a:spLocks noChangeArrowheads="1"/>
          </p:cNvSpPr>
          <p:nvPr userDrawn="1"/>
        </p:nvSpPr>
        <p:spPr bwMode="auto">
          <a:xfrm>
            <a:off x="7900268" y="6444476"/>
            <a:ext cx="3390672" cy="276999"/>
          </a:xfrm>
          <a:prstGeom prst="rect">
            <a:avLst/>
          </a:prstGeom>
          <a:noFill/>
          <a:ln>
            <a:noFill/>
          </a:ln>
        </p:spPr>
        <p:txBody>
          <a:bodyPr wrap="none">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eaLnBrk="1" hangingPunct="1">
              <a:defRPr/>
            </a:pPr>
            <a:r>
              <a:rPr lang="zh-CN" altLang="en-US" sz="1200" b="1" kern="0" spc="120" dirty="0">
                <a:solidFill>
                  <a:schemeClr val="tx1">
                    <a:lumMod val="50000"/>
                    <a:lumOff val="50000"/>
                  </a:schemeClr>
                </a:solidFill>
                <a:latin typeface="微软雅黑" panose="020B0503020204020204" pitchFamily="34" charset="-122"/>
                <a:ea typeface="微软雅黑" panose="020B0503020204020204" pitchFamily="34" charset="-122"/>
              </a:rPr>
              <a:t>习近平新时代中国特色社会主义思想三十讲</a:t>
            </a:r>
            <a:endParaRPr lang="zh-CN" altLang="en-US" sz="1200" b="1" kern="0" spc="120" dirty="0">
              <a:solidFill>
                <a:schemeClr val="tx1">
                  <a:lumMod val="50000"/>
                  <a:lumOff val="50000"/>
                </a:schemeClr>
              </a:solidFill>
              <a:latin typeface="华文行楷" panose="02010800040101010101" pitchFamily="2" charset="-122"/>
              <a:ea typeface="华文行楷" panose="02010800040101010101" pitchFamily="2" charset="-122"/>
            </a:endParaRPr>
          </a:p>
        </p:txBody>
      </p:sp>
      <p:sp>
        <p:nvSpPr>
          <p:cNvPr id="43" name="矩形 42"/>
          <p:cNvSpPr>
            <a:spLocks noChangeArrowheads="1"/>
          </p:cNvSpPr>
          <p:nvPr userDrawn="1"/>
        </p:nvSpPr>
        <p:spPr bwMode="auto">
          <a:xfrm>
            <a:off x="11053584" y="6414299"/>
            <a:ext cx="1008112" cy="307777"/>
          </a:xfrm>
          <a:prstGeom prst="rect">
            <a:avLst/>
          </a:prstGeom>
          <a:noFill/>
          <a:ln>
            <a:noFill/>
          </a:ln>
        </p:spPr>
        <p:txBody>
          <a:bodyPr wrap="square" anchor="ctr">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defRPr/>
            </a:pPr>
            <a:r>
              <a:rPr lang="zh-CN" altLang="en-US" sz="1400" dirty="0">
                <a:solidFill>
                  <a:srgbClr val="C00000"/>
                </a:solidFill>
                <a:latin typeface="华文行楷" panose="02010800040101010101" pitchFamily="2" charset="-122"/>
                <a:ea typeface="华文行楷" panose="02010800040101010101" pitchFamily="2" charset="-122"/>
              </a:rPr>
              <a:t>第一讲</a:t>
            </a:r>
            <a:endParaRPr lang="zh-CN" altLang="en-US" sz="1400" dirty="0">
              <a:solidFill>
                <a:srgbClr val="C00000"/>
              </a:solidFill>
            </a:endParaRPr>
          </a:p>
        </p:txBody>
      </p:sp>
      <p:cxnSp>
        <p:nvCxnSpPr>
          <p:cNvPr id="10" name="直接连接符 9"/>
          <p:cNvCxnSpPr/>
          <p:nvPr userDrawn="1"/>
        </p:nvCxnSpPr>
        <p:spPr>
          <a:xfrm>
            <a:off x="340964" y="6582976"/>
            <a:ext cx="75128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1F1F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二部分">
    <p:bg>
      <p:bgPr>
        <a:solidFill>
          <a:srgbClr val="FFFFF5"/>
        </a:solidFill>
        <a:effectLst/>
      </p:bgPr>
    </p:bg>
    <p:spTree>
      <p:nvGrpSpPr>
        <p:cNvPr id="1" name=""/>
        <p:cNvGrpSpPr/>
        <p:nvPr/>
      </p:nvGrpSpPr>
      <p:grpSpPr>
        <a:xfrm>
          <a:off x="0" y="0"/>
          <a:ext cx="0" cy="0"/>
          <a:chOff x="0" y="0"/>
          <a:chExt cx="0" cy="0"/>
        </a:xfrm>
      </p:grpSpPr>
      <p:sp>
        <p:nvSpPr>
          <p:cNvPr id="35" name="TextBox 2"/>
          <p:cNvSpPr txBox="1">
            <a:spLocks noChangeArrowheads="1"/>
          </p:cNvSpPr>
          <p:nvPr userDrawn="1"/>
        </p:nvSpPr>
        <p:spPr bwMode="auto">
          <a:xfrm>
            <a:off x="263351" y="105556"/>
            <a:ext cx="6243327" cy="305435"/>
          </a:xfrm>
          <a:prstGeom prst="rect">
            <a:avLst/>
          </a:prstGeom>
          <a:noFill/>
          <a:ln>
            <a:noFill/>
          </a:ln>
        </p:spPr>
        <p:txBody>
          <a:bodyPr wrap="square" lIns="91404" tIns="45702" rIns="91404" bIns="45702" anchor="ctr">
            <a:spAutoFit/>
          </a:bodyPr>
          <a:lstStyle>
            <a:lvl1pPr marL="285750" indent="-285750"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13703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18275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22847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27419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marL="0" indent="0" eaLnBrk="1" hangingPunct="1"/>
            <a:r>
              <a:rPr lang="zh-CN" altLang="en-US" sz="1400" b="1" kern="0" spc="120" dirty="0">
                <a:solidFill>
                  <a:schemeClr val="tx1">
                    <a:lumMod val="85000"/>
                    <a:lumOff val="15000"/>
                  </a:schemeClr>
                </a:solidFill>
                <a:latin typeface="微软雅黑" panose="020B0503020204020204" pitchFamily="34" charset="-122"/>
                <a:ea typeface="微软雅黑" panose="020B0503020204020204" pitchFamily="34" charset="-122"/>
              </a:rPr>
              <a:t>二、坚定中国特色社会主义道路自信、理论自信、制度自信、文化自信</a:t>
            </a:r>
          </a:p>
        </p:txBody>
      </p:sp>
      <p:cxnSp>
        <p:nvCxnSpPr>
          <p:cNvPr id="36" name="直接箭头连接符 79"/>
          <p:cNvCxnSpPr>
            <a:stCxn id="35" idx="3"/>
          </p:cNvCxnSpPr>
          <p:nvPr userDrawn="1"/>
        </p:nvCxnSpPr>
        <p:spPr bwMode="auto">
          <a:xfrm>
            <a:off x="6507949" y="258274"/>
            <a:ext cx="5349962" cy="2374"/>
          </a:xfrm>
          <a:prstGeom prst="straightConnector1">
            <a:avLst/>
          </a:prstGeom>
          <a:ln w="31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文本框 6"/>
          <p:cNvSpPr txBox="1">
            <a:spLocks noChangeArrowheads="1"/>
          </p:cNvSpPr>
          <p:nvPr userDrawn="1"/>
        </p:nvSpPr>
        <p:spPr bwMode="auto">
          <a:xfrm>
            <a:off x="7900268" y="6444476"/>
            <a:ext cx="3368040" cy="275590"/>
          </a:xfrm>
          <a:prstGeom prst="rect">
            <a:avLst/>
          </a:prstGeom>
          <a:noFill/>
          <a:ln>
            <a:noFill/>
          </a:ln>
        </p:spPr>
        <p:txBody>
          <a:bodyPr wrap="none">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eaLnBrk="1" hangingPunct="1">
              <a:defRPr/>
            </a:pPr>
            <a:r>
              <a:rPr lang="zh-CN" altLang="en-US" sz="1200" b="1" kern="0" spc="120" dirty="0">
                <a:solidFill>
                  <a:schemeClr val="tx1">
                    <a:lumMod val="50000"/>
                    <a:lumOff val="50000"/>
                  </a:schemeClr>
                </a:solidFill>
                <a:latin typeface="微软雅黑" panose="020B0503020204020204" pitchFamily="34" charset="-122"/>
                <a:ea typeface="微软雅黑" panose="020B0503020204020204" pitchFamily="34" charset="-122"/>
              </a:rPr>
              <a:t>习近平新时代中国特色社会主义思想三十讲</a:t>
            </a:r>
            <a:endParaRPr lang="zh-CN" altLang="en-US" sz="1200" b="1" kern="0" spc="120" dirty="0">
              <a:solidFill>
                <a:schemeClr val="tx1">
                  <a:lumMod val="50000"/>
                  <a:lumOff val="50000"/>
                </a:schemeClr>
              </a:solidFill>
              <a:latin typeface="华文行楷" panose="02010800040101010101" pitchFamily="2" charset="-122"/>
              <a:ea typeface="华文行楷" panose="02010800040101010101" pitchFamily="2" charset="-122"/>
            </a:endParaRPr>
          </a:p>
        </p:txBody>
      </p:sp>
      <p:sp>
        <p:nvSpPr>
          <p:cNvPr id="8" name="矩形 7"/>
          <p:cNvSpPr>
            <a:spLocks noChangeArrowheads="1"/>
          </p:cNvSpPr>
          <p:nvPr userDrawn="1"/>
        </p:nvSpPr>
        <p:spPr bwMode="auto">
          <a:xfrm>
            <a:off x="11053584" y="6423544"/>
            <a:ext cx="1008112" cy="306705"/>
          </a:xfrm>
          <a:prstGeom prst="rect">
            <a:avLst/>
          </a:prstGeom>
          <a:noFill/>
          <a:ln>
            <a:noFill/>
          </a:ln>
        </p:spPr>
        <p:txBody>
          <a:bodyPr wrap="square" anchor="ctr">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defRPr/>
            </a:pPr>
            <a:r>
              <a:rPr lang="zh-CN" altLang="en-US" sz="1400" dirty="0">
                <a:solidFill>
                  <a:srgbClr val="C00000"/>
                </a:solidFill>
                <a:latin typeface="华文行楷" panose="02010800040101010101" pitchFamily="2" charset="-122"/>
                <a:ea typeface="华文行楷" panose="02010800040101010101" pitchFamily="2" charset="-122"/>
              </a:rPr>
              <a:t>第二讲</a:t>
            </a:r>
            <a:endParaRPr lang="zh-CN" altLang="en-US" sz="1400" dirty="0">
              <a:solidFill>
                <a:srgbClr val="C00000"/>
              </a:solidFill>
            </a:endParaRPr>
          </a:p>
        </p:txBody>
      </p:sp>
      <p:cxnSp>
        <p:nvCxnSpPr>
          <p:cNvPr id="9" name="直接连接符 8"/>
          <p:cNvCxnSpPr/>
          <p:nvPr userDrawn="1"/>
        </p:nvCxnSpPr>
        <p:spPr>
          <a:xfrm>
            <a:off x="345240" y="6582976"/>
            <a:ext cx="748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第二章">
    <p:bg>
      <p:bgPr>
        <a:solidFill>
          <a:srgbClr val="FFFFF5"/>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D997B5FA-0921-464F-AAE1-844C04324D75}" type="datetimeFigureOut">
              <a:rPr lang="zh-CN" altLang="en-US" smtClean="0"/>
              <a:pPr/>
              <a:t>2021/9/3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565CE74E-AB26-4998-AD42-012C4C1AD076}"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教学设计">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5">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val="0"/>
              </a:ext>
            </a:extLst>
          </a:blip>
          <a:srcRect r="23478"/>
          <a:stretch>
            <a:fillRect/>
          </a:stretch>
        </p:blipFill>
        <p:spPr bwMode="auto">
          <a:xfrm>
            <a:off x="0" y="0"/>
            <a:ext cx="12191999" cy="6857999"/>
          </a:xfrm>
          <a:prstGeom prst="rect">
            <a:avLst/>
          </a:prstGeom>
          <a:noFill/>
          <a:ln>
            <a:solidFill>
              <a:srgbClr val="1F497D"/>
            </a:solidFill>
          </a:ln>
          <a:extLst>
            <a:ext uri="{909E8E84-426E-40DD-AFC4-6F175D3DCCD1}">
              <a14:hiddenFill xmlns:a14="http://schemas.microsoft.com/office/drawing/2010/main" xmlns="">
                <a:solidFill>
                  <a:srgbClr val="FFFFFF"/>
                </a:solidFill>
              </a14:hiddenFill>
            </a:ext>
          </a:extLst>
        </p:spPr>
      </p:pic>
      <p:cxnSp>
        <p:nvCxnSpPr>
          <p:cNvPr id="26" name="直接连接符 25"/>
          <p:cNvCxnSpPr/>
          <p:nvPr userDrawn="1"/>
        </p:nvCxnSpPr>
        <p:spPr>
          <a:xfrm flipV="1">
            <a:off x="1270837" y="872085"/>
            <a:ext cx="9530501" cy="1"/>
          </a:xfrm>
          <a:prstGeom prst="line">
            <a:avLst/>
          </a:prstGeom>
          <a:noFill/>
          <a:ln w="15875" cap="flat" cmpd="sng" algn="ctr">
            <a:solidFill>
              <a:srgbClr val="118C3B"/>
            </a:solidFill>
            <a:prstDash val="solid"/>
          </a:ln>
          <a:effectLst/>
        </p:spPr>
      </p:cxnSp>
      <p:sp>
        <p:nvSpPr>
          <p:cNvPr id="41" name="KSO_Shape"/>
          <p:cNvSpPr/>
          <p:nvPr userDrawn="1"/>
        </p:nvSpPr>
        <p:spPr bwMode="auto">
          <a:xfrm>
            <a:off x="10940516" y="400672"/>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314063" y="220781"/>
            <a:ext cx="554864" cy="554864"/>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2" tIns="67678" rIns="135362" bIns="67678" anchor="ctr"/>
          <a:lstStyle/>
          <a:p>
            <a:pPr algn="ctr"/>
            <a:endParaRPr lang="en-US" sz="100">
              <a:solidFill>
                <a:prstClr val="white"/>
              </a:solidFill>
              <a:sym typeface="+mn-lt"/>
            </a:endParaRPr>
          </a:p>
        </p:txBody>
      </p:sp>
      <p:sp>
        <p:nvSpPr>
          <p:cNvPr id="43" name="MH_Other_4"/>
          <p:cNvSpPr/>
          <p:nvPr userDrawn="1">
            <p:custDataLst>
              <p:tags r:id="rId2"/>
            </p:custDataLst>
          </p:nvPr>
        </p:nvSpPr>
        <p:spPr>
          <a:xfrm>
            <a:off x="-91413" y="674336"/>
            <a:ext cx="362583" cy="362583"/>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2" tIns="67678" rIns="135362" bIns="67678" anchor="ctr"/>
          <a:lstStyle/>
          <a:p>
            <a:pPr algn="ctr"/>
            <a:endParaRPr lang="en-US" sz="100">
              <a:solidFill>
                <a:prstClr val="white"/>
              </a:solidFill>
              <a:sym typeface="+mn-lt"/>
            </a:endParaRPr>
          </a:p>
        </p:txBody>
      </p:sp>
      <p:sp>
        <p:nvSpPr>
          <p:cNvPr id="44" name="椭圆 43"/>
          <p:cNvSpPr/>
          <p:nvPr userDrawn="1"/>
        </p:nvSpPr>
        <p:spPr>
          <a:xfrm>
            <a:off x="780124" y="417420"/>
            <a:ext cx="432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solidFill>
                <a:prstClr val="white"/>
              </a:solidFill>
            </a:endParaRPr>
          </a:p>
        </p:txBody>
      </p:sp>
      <p:sp>
        <p:nvSpPr>
          <p:cNvPr id="45" name="MH_Other_4"/>
          <p:cNvSpPr/>
          <p:nvPr userDrawn="1">
            <p:custDataLst>
              <p:tags r:id="rId3"/>
            </p:custDataLst>
          </p:nvPr>
        </p:nvSpPr>
        <p:spPr>
          <a:xfrm>
            <a:off x="211608" y="15873"/>
            <a:ext cx="204908" cy="204908"/>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2" tIns="67678" rIns="135362" bIns="67678" anchor="ctr"/>
          <a:lstStyle/>
          <a:p>
            <a:pPr algn="ctr"/>
            <a:endParaRPr lang="en-US" sz="100">
              <a:solidFill>
                <a:prstClr val="white"/>
              </a:solidFill>
              <a:sym typeface="+mn-lt"/>
            </a:endParaRPr>
          </a:p>
        </p:txBody>
      </p:sp>
      <p:sp>
        <p:nvSpPr>
          <p:cNvPr id="64" name="矩形 3"/>
          <p:cNvSpPr>
            <a:spLocks noChangeArrowheads="1"/>
          </p:cNvSpPr>
          <p:nvPr userDrawn="1"/>
        </p:nvSpPr>
        <p:spPr bwMode="auto">
          <a:xfrm>
            <a:off x="1452309" y="515725"/>
            <a:ext cx="2042160" cy="378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91442" tIns="45722" rIns="91442" bIns="45722">
            <a:spAutoFit/>
          </a:bodyPr>
          <a:lstStyle/>
          <a:p>
            <a:pPr marL="0" lvl="1" algn="ctr"/>
            <a:r>
              <a:rPr lang="en-US" altLang="zh-CN" sz="1865" dirty="0" smtClean="0">
                <a:solidFill>
                  <a:schemeClr val="tx1">
                    <a:lumMod val="50000"/>
                    <a:lumOff val="50000"/>
                  </a:schemeClr>
                </a:solidFill>
                <a:latin typeface="微软雅黑" panose="020B0503020204020204" pitchFamily="34" charset="-122"/>
                <a:ea typeface="微软雅黑" panose="020B0503020204020204" pitchFamily="34" charset="-122"/>
              </a:rPr>
              <a:t>Teaching Design</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标题 1"/>
          <p:cNvSpPr txBox="1"/>
          <p:nvPr userDrawn="1"/>
        </p:nvSpPr>
        <p:spPr>
          <a:xfrm>
            <a:off x="1433391" y="90204"/>
            <a:ext cx="153924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vert="horz" wrap="none" lIns="91442" tIns="45722" rIns="91442" bIns="4572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665" b="1" kern="0" dirty="0" smtClean="0">
                <a:solidFill>
                  <a:schemeClr val="accent1">
                    <a:lumMod val="75000"/>
                  </a:schemeClr>
                </a:solidFill>
              </a:rPr>
              <a:t>教学设计</a:t>
            </a:r>
            <a:endParaRPr lang="zh-CN" altLang="en-US" sz="2665" b="1" kern="0" dirty="0">
              <a:solidFill>
                <a:schemeClr val="accent1">
                  <a:lumMod val="7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5">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val="0"/>
              </a:ext>
            </a:extLst>
          </a:blip>
          <a:srcRect r="23478"/>
          <a:stretch>
            <a:fillRect/>
          </a:stretch>
        </p:blipFill>
        <p:spPr bwMode="auto">
          <a:xfrm>
            <a:off x="0" y="0"/>
            <a:ext cx="12191999" cy="6857999"/>
          </a:xfrm>
          <a:prstGeom prst="rect">
            <a:avLst/>
          </a:prstGeom>
          <a:noFill/>
          <a:ln>
            <a:solidFill>
              <a:srgbClr val="1F497D"/>
            </a:solidFill>
          </a:ln>
          <a:extLst>
            <a:ext uri="{909E8E84-426E-40DD-AFC4-6F175D3DCCD1}">
              <a14:hiddenFill xmlns:a14="http://schemas.microsoft.com/office/drawing/2010/main" xmlns="">
                <a:solidFill>
                  <a:srgbClr val="FFFFFF"/>
                </a:solidFill>
              </a14:hiddenFill>
            </a:ext>
          </a:extLst>
        </p:spPr>
      </p:pic>
      <p:cxnSp>
        <p:nvCxnSpPr>
          <p:cNvPr id="26" name="直接连接符 25"/>
          <p:cNvCxnSpPr/>
          <p:nvPr userDrawn="1"/>
        </p:nvCxnSpPr>
        <p:spPr>
          <a:xfrm flipV="1">
            <a:off x="1270837" y="872085"/>
            <a:ext cx="9530501" cy="1"/>
          </a:xfrm>
          <a:prstGeom prst="line">
            <a:avLst/>
          </a:prstGeom>
          <a:noFill/>
          <a:ln w="15875" cap="flat" cmpd="sng" algn="ctr">
            <a:solidFill>
              <a:srgbClr val="118C3B"/>
            </a:solidFill>
            <a:prstDash val="solid"/>
          </a:ln>
          <a:effectLst/>
        </p:spPr>
      </p:cxnSp>
      <p:sp>
        <p:nvSpPr>
          <p:cNvPr id="41" name="KSO_Shape"/>
          <p:cNvSpPr/>
          <p:nvPr userDrawn="1"/>
        </p:nvSpPr>
        <p:spPr bwMode="auto">
          <a:xfrm>
            <a:off x="10940516" y="400672"/>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314063" y="220781"/>
            <a:ext cx="554864" cy="554864"/>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2" tIns="67678" rIns="135362" bIns="67678" anchor="ctr"/>
          <a:lstStyle/>
          <a:p>
            <a:pPr algn="ctr"/>
            <a:endParaRPr lang="en-US" sz="100">
              <a:solidFill>
                <a:prstClr val="white"/>
              </a:solidFill>
              <a:sym typeface="+mn-lt"/>
            </a:endParaRPr>
          </a:p>
        </p:txBody>
      </p:sp>
      <p:sp>
        <p:nvSpPr>
          <p:cNvPr id="43" name="MH_Other_4"/>
          <p:cNvSpPr/>
          <p:nvPr userDrawn="1">
            <p:custDataLst>
              <p:tags r:id="rId2"/>
            </p:custDataLst>
          </p:nvPr>
        </p:nvSpPr>
        <p:spPr>
          <a:xfrm>
            <a:off x="-91413" y="674336"/>
            <a:ext cx="362583" cy="362583"/>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2" tIns="67678" rIns="135362" bIns="67678" anchor="ctr"/>
          <a:lstStyle/>
          <a:p>
            <a:pPr algn="ctr"/>
            <a:endParaRPr lang="en-US" sz="100">
              <a:solidFill>
                <a:prstClr val="white"/>
              </a:solidFill>
              <a:sym typeface="+mn-lt"/>
            </a:endParaRPr>
          </a:p>
        </p:txBody>
      </p:sp>
      <p:sp>
        <p:nvSpPr>
          <p:cNvPr id="44" name="椭圆 43"/>
          <p:cNvSpPr/>
          <p:nvPr userDrawn="1"/>
        </p:nvSpPr>
        <p:spPr>
          <a:xfrm>
            <a:off x="780124" y="417420"/>
            <a:ext cx="432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solidFill>
                <a:prstClr val="white"/>
              </a:solidFill>
            </a:endParaRPr>
          </a:p>
        </p:txBody>
      </p:sp>
      <p:sp>
        <p:nvSpPr>
          <p:cNvPr id="45" name="MH_Other_4"/>
          <p:cNvSpPr/>
          <p:nvPr userDrawn="1">
            <p:custDataLst>
              <p:tags r:id="rId3"/>
            </p:custDataLst>
          </p:nvPr>
        </p:nvSpPr>
        <p:spPr>
          <a:xfrm>
            <a:off x="211608" y="15873"/>
            <a:ext cx="204908" cy="204908"/>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2" tIns="67678" rIns="135362" bIns="67678" anchor="ctr"/>
          <a:lstStyle/>
          <a:p>
            <a:pPr algn="ctr"/>
            <a:endParaRPr lang="en-US" sz="100">
              <a:solidFill>
                <a:prstClr val="white"/>
              </a:solidFill>
              <a:sym typeface="+mn-lt"/>
            </a:endParaRPr>
          </a:p>
        </p:txBody>
      </p:sp>
      <p:sp>
        <p:nvSpPr>
          <p:cNvPr id="64" name="矩形 3"/>
          <p:cNvSpPr>
            <a:spLocks noChangeArrowheads="1"/>
          </p:cNvSpPr>
          <p:nvPr userDrawn="1"/>
        </p:nvSpPr>
        <p:spPr bwMode="auto">
          <a:xfrm>
            <a:off x="1475122" y="515725"/>
            <a:ext cx="2112645" cy="378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91442" tIns="45722" rIns="91442" bIns="45722">
            <a:spAutoFit/>
          </a:bodyPr>
          <a:lstStyle/>
          <a:p>
            <a:pPr marL="0" lvl="1" algn="ctr"/>
            <a:r>
              <a:rPr lang="en-US" altLang="zh-CN" sz="1865" dirty="0" smtClean="0">
                <a:solidFill>
                  <a:schemeClr val="tx1">
                    <a:lumMod val="50000"/>
                    <a:lumOff val="50000"/>
                  </a:schemeClr>
                </a:solidFill>
                <a:latin typeface="微软雅黑" panose="020B0503020204020204" pitchFamily="34" charset="-122"/>
                <a:ea typeface="微软雅黑" panose="020B0503020204020204" pitchFamily="34" charset="-122"/>
              </a:rPr>
              <a:t>Teaching Process</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标题 1"/>
          <p:cNvSpPr txBox="1"/>
          <p:nvPr userDrawn="1"/>
        </p:nvSpPr>
        <p:spPr>
          <a:xfrm>
            <a:off x="1433391" y="90204"/>
            <a:ext cx="153924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vert="horz" wrap="none" lIns="91442" tIns="45722" rIns="91442" bIns="4572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665" b="1" kern="0" dirty="0" smtClean="0">
                <a:solidFill>
                  <a:schemeClr val="accent1">
                    <a:lumMod val="75000"/>
                  </a:schemeClr>
                </a:solidFill>
              </a:rPr>
              <a:t>教学过程</a:t>
            </a:r>
            <a:endParaRPr lang="zh-CN" altLang="en-US" sz="2665" b="1" kern="0" dirty="0">
              <a:solidFill>
                <a:schemeClr val="accent1">
                  <a:lumMod val="7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7" name="矩形 6"/>
          <p:cNvSpPr/>
          <p:nvPr userDrawn="1"/>
        </p:nvSpPr>
        <p:spPr>
          <a:xfrm>
            <a:off x="1" y="1"/>
            <a:ext cx="12192001" cy="8001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21" name="矩形 20"/>
          <p:cNvSpPr/>
          <p:nvPr userDrawn="1"/>
        </p:nvSpPr>
        <p:spPr>
          <a:xfrm>
            <a:off x="8173367" y="1819"/>
            <a:ext cx="1860889" cy="802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userDrawn="1"/>
        </p:nvGrpSpPr>
        <p:grpSpPr bwMode="auto">
          <a:xfrm>
            <a:off x="1826685" y="141815"/>
            <a:ext cx="1773767" cy="601702"/>
            <a:chOff x="1399441" y="1145221"/>
            <a:chExt cx="1329556" cy="451131"/>
          </a:xfrm>
        </p:grpSpPr>
        <p:sp>
          <p:nvSpPr>
            <p:cNvPr id="9" name="圆角矩形 8"/>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135"/>
            </a:p>
          </p:txBody>
        </p:sp>
        <p:sp>
          <p:nvSpPr>
            <p:cNvPr id="10" name="TextBox 15"/>
            <p:cNvSpPr txBox="1">
              <a:spLocks noChangeArrowheads="1"/>
            </p:cNvSpPr>
            <p:nvPr/>
          </p:nvSpPr>
          <p:spPr bwMode="auto">
            <a:xfrm>
              <a:off x="1691214" y="1281176"/>
              <a:ext cx="232276" cy="315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sz="2135">
                <a:solidFill>
                  <a:schemeClr val="bg1"/>
                </a:solidFill>
                <a:latin typeface="微软雅黑" panose="020B0503020204020204" pitchFamily="34" charset="-122"/>
                <a:ea typeface="微软雅黑" panose="020B0503020204020204" pitchFamily="34" charset="-122"/>
              </a:endParaRPr>
            </a:p>
          </p:txBody>
        </p:sp>
      </p:grpSp>
      <p:sp>
        <p:nvSpPr>
          <p:cNvPr id="11" name="TextBox 16">
            <a:hlinkClick r:id="" action="ppaction://noaction" highlightClick="1"/>
            <a:hlinkHover r:id="" action="ppaction://noaction" highlightClick="1"/>
          </p:cNvPr>
          <p:cNvSpPr txBox="1"/>
          <p:nvPr userDrawn="1"/>
        </p:nvSpPr>
        <p:spPr>
          <a:xfrm>
            <a:off x="2563705" y="188171"/>
            <a:ext cx="1668993" cy="420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2135" dirty="0" smtClean="0">
                <a:solidFill>
                  <a:schemeClr val="bg1">
                    <a:lumMod val="85000"/>
                  </a:schemeClr>
                </a:solidFill>
                <a:effectLst/>
                <a:latin typeface="方正尚酷简体" panose="02000000000000000000" pitchFamily="2" charset="-122"/>
                <a:ea typeface="方正尚酷简体" panose="02000000000000000000" pitchFamily="2" charset="-122"/>
              </a:rPr>
              <a:t>教学背景</a:t>
            </a:r>
            <a:endParaRPr lang="zh-CN" altLang="en-US" sz="2135" dirty="0">
              <a:solidFill>
                <a:schemeClr val="bg1">
                  <a:lumMod val="85000"/>
                </a:schemeClr>
              </a:solidFill>
              <a:effectLst/>
              <a:latin typeface="方正尚酷简体" panose="02000000000000000000" pitchFamily="2" charset="-122"/>
              <a:ea typeface="方正尚酷简体" panose="02000000000000000000" pitchFamily="2" charset="-122"/>
            </a:endParaRPr>
          </a:p>
        </p:txBody>
      </p:sp>
      <p:sp>
        <p:nvSpPr>
          <p:cNvPr id="12" name="TextBox 17">
            <a:hlinkClick r:id="" action="ppaction://hlinkshowjump?jump=nextslide" highlightClick="1"/>
            <a:hlinkHover r:id="" action="ppaction://noaction" highlightClick="1"/>
          </p:cNvPr>
          <p:cNvSpPr txBox="1"/>
          <p:nvPr userDrawn="1"/>
        </p:nvSpPr>
        <p:spPr>
          <a:xfrm>
            <a:off x="4343131" y="188171"/>
            <a:ext cx="1776313" cy="420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itchFamily="2" charset="-122"/>
                <a:ea typeface="华文中宋" pitchFamily="2" charset="-122"/>
              </a:defRPr>
            </a:lvl1pPr>
          </a:lstStyle>
          <a:p>
            <a:pPr>
              <a:defRPr/>
            </a:pPr>
            <a:r>
              <a:rPr lang="zh-CN" altLang="en-US" sz="2135" dirty="0" smtClean="0">
                <a:solidFill>
                  <a:schemeClr val="bg1">
                    <a:lumMod val="85000"/>
                  </a:schemeClr>
                </a:solidFill>
                <a:effectLst/>
                <a:latin typeface="方正尚酷简体" panose="02000000000000000000" pitchFamily="2" charset="-122"/>
                <a:ea typeface="方正尚酷简体" panose="02000000000000000000" pitchFamily="2" charset="-122"/>
              </a:rPr>
              <a:t>教学分析</a:t>
            </a:r>
            <a:endParaRPr lang="zh-CN" altLang="en-US" sz="2135" dirty="0">
              <a:solidFill>
                <a:schemeClr val="bg1">
                  <a:lumMod val="85000"/>
                </a:schemeClr>
              </a:solidFill>
              <a:effectLst/>
              <a:latin typeface="方正尚酷简体" panose="02000000000000000000" pitchFamily="2" charset="-122"/>
              <a:ea typeface="方正尚酷简体" panose="02000000000000000000" pitchFamily="2" charset="-122"/>
            </a:endParaRPr>
          </a:p>
        </p:txBody>
      </p:sp>
      <p:sp>
        <p:nvSpPr>
          <p:cNvPr id="13" name="TextBox 18">
            <a:hlinkClick r:id="" action="ppaction://noaction" highlightClick="1"/>
            <a:hlinkHover r:id="" action="ppaction://noaction" highlightClick="1"/>
          </p:cNvPr>
          <p:cNvSpPr txBox="1"/>
          <p:nvPr userDrawn="1"/>
        </p:nvSpPr>
        <p:spPr>
          <a:xfrm>
            <a:off x="6221409" y="188171"/>
            <a:ext cx="1791527" cy="420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itchFamily="2" charset="-122"/>
                <a:ea typeface="华文中宋" pitchFamily="2" charset="-122"/>
              </a:defRPr>
            </a:lvl1pPr>
          </a:lstStyle>
          <a:p>
            <a:pPr>
              <a:defRPr/>
            </a:pPr>
            <a:r>
              <a:rPr lang="zh-CN" altLang="en-US" sz="2135" dirty="0" smtClean="0">
                <a:solidFill>
                  <a:schemeClr val="bg1">
                    <a:lumMod val="85000"/>
                  </a:schemeClr>
                </a:solidFill>
                <a:effectLst/>
                <a:latin typeface="方正尚酷简体" panose="02000000000000000000" pitchFamily="2" charset="-122"/>
                <a:ea typeface="方正尚酷简体" panose="02000000000000000000" pitchFamily="2" charset="-122"/>
              </a:rPr>
              <a:t>学法分析</a:t>
            </a:r>
            <a:endParaRPr lang="zh-CN" altLang="en-US" sz="2135" dirty="0">
              <a:solidFill>
                <a:schemeClr val="bg1">
                  <a:lumMod val="85000"/>
                </a:schemeClr>
              </a:solidFill>
              <a:effectLst/>
              <a:latin typeface="方正尚酷简体" panose="02000000000000000000" pitchFamily="2" charset="-122"/>
              <a:ea typeface="方正尚酷简体" panose="02000000000000000000" pitchFamily="2" charset="-122"/>
            </a:endParaRPr>
          </a:p>
        </p:txBody>
      </p:sp>
      <p:sp>
        <p:nvSpPr>
          <p:cNvPr id="14" name="TextBox 19">
            <a:hlinkClick r:id="" action="ppaction://noaction" highlightClick="1"/>
            <a:hlinkHover r:id="" action="ppaction://noaction" highlightClick="1"/>
          </p:cNvPr>
          <p:cNvSpPr txBox="1"/>
          <p:nvPr userDrawn="1"/>
        </p:nvSpPr>
        <p:spPr>
          <a:xfrm>
            <a:off x="8123368" y="188171"/>
            <a:ext cx="1902751" cy="420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itchFamily="2" charset="-122"/>
                <a:ea typeface="华文中宋" pitchFamily="2" charset="-122"/>
              </a:defRPr>
            </a:lvl1pPr>
          </a:lstStyle>
          <a:p>
            <a:pPr>
              <a:defRPr/>
            </a:pPr>
            <a:r>
              <a:rPr lang="zh-CN" altLang="en-US" sz="2135" dirty="0" smtClean="0">
                <a:solidFill>
                  <a:schemeClr val="bg1"/>
                </a:solidFill>
                <a:effectLst/>
                <a:latin typeface="方正尚酷简体" panose="02000000000000000000" pitchFamily="2" charset="-122"/>
                <a:ea typeface="方正尚酷简体" panose="02000000000000000000" pitchFamily="2" charset="-122"/>
              </a:rPr>
              <a:t>教学过程</a:t>
            </a:r>
            <a:endParaRPr lang="zh-CN" altLang="en-US" sz="2135" dirty="0">
              <a:solidFill>
                <a:schemeClr val="bg1"/>
              </a:solidFill>
              <a:effectLst/>
              <a:latin typeface="方正尚酷简体" panose="02000000000000000000" pitchFamily="2" charset="-122"/>
              <a:ea typeface="方正尚酷简体" panose="02000000000000000000" pitchFamily="2" charset="-122"/>
            </a:endParaRPr>
          </a:p>
        </p:txBody>
      </p:sp>
      <p:sp>
        <p:nvSpPr>
          <p:cNvPr id="15" name="TextBox 20">
            <a:hlinkClick r:id="" action="ppaction://noaction" highlightClick="1"/>
            <a:hlinkHover r:id="" action="ppaction://noaction" highlightClick="1"/>
          </p:cNvPr>
          <p:cNvSpPr txBox="1"/>
          <p:nvPr userDrawn="1"/>
        </p:nvSpPr>
        <p:spPr>
          <a:xfrm>
            <a:off x="10297417" y="188171"/>
            <a:ext cx="1564216" cy="420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itchFamily="2" charset="-122"/>
                <a:ea typeface="华文中宋" pitchFamily="2" charset="-122"/>
              </a:defRPr>
            </a:lvl1pPr>
          </a:lstStyle>
          <a:p>
            <a:pPr>
              <a:defRPr/>
            </a:pPr>
            <a:r>
              <a:rPr lang="zh-CN" altLang="en-US" sz="2135" dirty="0" smtClean="0">
                <a:solidFill>
                  <a:schemeClr val="bg1">
                    <a:lumMod val="85000"/>
                  </a:schemeClr>
                </a:solidFill>
                <a:effectLst/>
                <a:latin typeface="方正尚酷简体" panose="02000000000000000000" pitchFamily="2" charset="-122"/>
                <a:ea typeface="方正尚酷简体" panose="02000000000000000000" pitchFamily="2" charset="-122"/>
              </a:rPr>
              <a:t>教学效果</a:t>
            </a:r>
            <a:endParaRPr lang="zh-CN" altLang="en-US" sz="2135" dirty="0">
              <a:solidFill>
                <a:schemeClr val="bg1">
                  <a:lumMod val="85000"/>
                </a:schemeClr>
              </a:solidFill>
              <a:effectLst/>
              <a:latin typeface="方正尚酷简体" panose="02000000000000000000" pitchFamily="2" charset="-122"/>
              <a:ea typeface="方正尚酷简体" panose="02000000000000000000" pitchFamily="2" charset="-122"/>
            </a:endParaRPr>
          </a:p>
        </p:txBody>
      </p:sp>
      <p:cxnSp>
        <p:nvCxnSpPr>
          <p:cNvPr id="26" name="直接连接符 25"/>
          <p:cNvCxnSpPr/>
          <p:nvPr userDrawn="1"/>
        </p:nvCxnSpPr>
        <p:spPr>
          <a:xfrm>
            <a:off x="4352248" y="1"/>
            <a:ext cx="0" cy="821257"/>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6222889" y="1"/>
            <a:ext cx="0" cy="821257"/>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a:off x="12022064" y="1"/>
            <a:ext cx="0" cy="821257"/>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TextBox 16">
            <a:hlinkClick r:id="" action="ppaction://noaction" highlightClick="1"/>
            <a:hlinkHover r:id="" action="ppaction://noaction" highlightClick="1"/>
          </p:cNvPr>
          <p:cNvSpPr txBox="1"/>
          <p:nvPr userDrawn="1"/>
        </p:nvSpPr>
        <p:spPr>
          <a:xfrm>
            <a:off x="166035" y="211111"/>
            <a:ext cx="2150029" cy="37846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865" dirty="0" smtClean="0">
                <a:solidFill>
                  <a:schemeClr val="bg1"/>
                </a:solidFill>
                <a:effectLst/>
                <a:latin typeface="方正尚酷简体" panose="02000000000000000000" pitchFamily="2" charset="-122"/>
                <a:ea typeface="方正尚酷简体" panose="02000000000000000000" pitchFamily="2" charset="-122"/>
              </a:rPr>
              <a:t>点击添加学校名称</a:t>
            </a:r>
            <a:endParaRPr lang="zh-CN" altLang="en-US" sz="1865" dirty="0">
              <a:solidFill>
                <a:schemeClr val="bg1"/>
              </a:solidFill>
              <a:effectLst/>
              <a:latin typeface="方正尚酷简体" panose="02000000000000000000" pitchFamily="2" charset="-122"/>
              <a:ea typeface="方正尚酷简体" panose="02000000000000000000" pitchFamily="2" charset="-122"/>
            </a:endParaRPr>
          </a:p>
        </p:txBody>
      </p:sp>
      <p:cxnSp>
        <p:nvCxnSpPr>
          <p:cNvPr id="17" name="直接连接符 16"/>
          <p:cNvCxnSpPr/>
          <p:nvPr userDrawn="1"/>
        </p:nvCxnSpPr>
        <p:spPr>
          <a:xfrm>
            <a:off x="2513779" y="1"/>
            <a:ext cx="0" cy="821257"/>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7" name="矩形 6"/>
          <p:cNvSpPr/>
          <p:nvPr userDrawn="1"/>
        </p:nvSpPr>
        <p:spPr>
          <a:xfrm>
            <a:off x="1" y="1"/>
            <a:ext cx="12192001" cy="8001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21" name="矩形 20"/>
          <p:cNvSpPr/>
          <p:nvPr userDrawn="1"/>
        </p:nvSpPr>
        <p:spPr>
          <a:xfrm>
            <a:off x="10171500" y="1819"/>
            <a:ext cx="1860889" cy="802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userDrawn="1"/>
        </p:nvGrpSpPr>
        <p:grpSpPr bwMode="auto">
          <a:xfrm>
            <a:off x="1826685" y="141815"/>
            <a:ext cx="1773767" cy="601702"/>
            <a:chOff x="1399441" y="1145221"/>
            <a:chExt cx="1329556" cy="451131"/>
          </a:xfrm>
        </p:grpSpPr>
        <p:sp>
          <p:nvSpPr>
            <p:cNvPr id="9" name="圆角矩形 8"/>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135"/>
            </a:p>
          </p:txBody>
        </p:sp>
        <p:sp>
          <p:nvSpPr>
            <p:cNvPr id="10" name="TextBox 15"/>
            <p:cNvSpPr txBox="1">
              <a:spLocks noChangeArrowheads="1"/>
            </p:cNvSpPr>
            <p:nvPr/>
          </p:nvSpPr>
          <p:spPr bwMode="auto">
            <a:xfrm>
              <a:off x="1691214" y="1281176"/>
              <a:ext cx="232276" cy="315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sz="2135">
                <a:solidFill>
                  <a:schemeClr val="bg1"/>
                </a:solidFill>
                <a:latin typeface="微软雅黑" panose="020B0503020204020204" pitchFamily="34" charset="-122"/>
                <a:ea typeface="微软雅黑" panose="020B0503020204020204" pitchFamily="34" charset="-122"/>
              </a:endParaRPr>
            </a:p>
          </p:txBody>
        </p:sp>
      </p:grpSp>
      <p:sp>
        <p:nvSpPr>
          <p:cNvPr id="11" name="TextBox 16">
            <a:hlinkClick r:id="" action="ppaction://noaction" highlightClick="1"/>
            <a:hlinkHover r:id="" action="ppaction://noaction" highlightClick="1"/>
          </p:cNvPr>
          <p:cNvSpPr txBox="1"/>
          <p:nvPr userDrawn="1"/>
        </p:nvSpPr>
        <p:spPr>
          <a:xfrm>
            <a:off x="2563705" y="188171"/>
            <a:ext cx="1668993" cy="420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2135" dirty="0" smtClean="0">
                <a:solidFill>
                  <a:schemeClr val="bg1">
                    <a:lumMod val="85000"/>
                  </a:schemeClr>
                </a:solidFill>
                <a:effectLst/>
                <a:latin typeface="方正尚酷简体" panose="02000000000000000000" pitchFamily="2" charset="-122"/>
                <a:ea typeface="方正尚酷简体" panose="02000000000000000000" pitchFamily="2" charset="-122"/>
              </a:rPr>
              <a:t>教学背景</a:t>
            </a:r>
            <a:endParaRPr lang="zh-CN" altLang="en-US" sz="2135" dirty="0">
              <a:solidFill>
                <a:schemeClr val="bg1">
                  <a:lumMod val="85000"/>
                </a:schemeClr>
              </a:solidFill>
              <a:effectLst/>
              <a:latin typeface="方正尚酷简体" panose="02000000000000000000" pitchFamily="2" charset="-122"/>
              <a:ea typeface="方正尚酷简体" panose="02000000000000000000" pitchFamily="2" charset="-122"/>
            </a:endParaRPr>
          </a:p>
        </p:txBody>
      </p:sp>
      <p:sp>
        <p:nvSpPr>
          <p:cNvPr id="12" name="TextBox 17">
            <a:hlinkClick r:id="" action="ppaction://hlinkshowjump?jump=nextslide" highlightClick="1"/>
            <a:hlinkHover r:id="" action="ppaction://noaction" highlightClick="1"/>
          </p:cNvPr>
          <p:cNvSpPr txBox="1"/>
          <p:nvPr userDrawn="1"/>
        </p:nvSpPr>
        <p:spPr>
          <a:xfrm>
            <a:off x="4343131" y="188171"/>
            <a:ext cx="1776313" cy="420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itchFamily="2" charset="-122"/>
                <a:ea typeface="华文中宋" pitchFamily="2" charset="-122"/>
              </a:defRPr>
            </a:lvl1pPr>
          </a:lstStyle>
          <a:p>
            <a:pPr>
              <a:defRPr/>
            </a:pPr>
            <a:r>
              <a:rPr lang="zh-CN" altLang="en-US" sz="2135" dirty="0" smtClean="0">
                <a:solidFill>
                  <a:schemeClr val="bg1">
                    <a:lumMod val="85000"/>
                  </a:schemeClr>
                </a:solidFill>
                <a:effectLst/>
                <a:latin typeface="方正尚酷简体" panose="02000000000000000000" pitchFamily="2" charset="-122"/>
                <a:ea typeface="方正尚酷简体" panose="02000000000000000000" pitchFamily="2" charset="-122"/>
              </a:rPr>
              <a:t>教学分析</a:t>
            </a:r>
            <a:endParaRPr lang="zh-CN" altLang="en-US" sz="2135" dirty="0">
              <a:solidFill>
                <a:schemeClr val="bg1">
                  <a:lumMod val="85000"/>
                </a:schemeClr>
              </a:solidFill>
              <a:effectLst/>
              <a:latin typeface="方正尚酷简体" panose="02000000000000000000" pitchFamily="2" charset="-122"/>
              <a:ea typeface="方正尚酷简体" panose="02000000000000000000" pitchFamily="2" charset="-122"/>
            </a:endParaRPr>
          </a:p>
        </p:txBody>
      </p:sp>
      <p:sp>
        <p:nvSpPr>
          <p:cNvPr id="13" name="TextBox 18">
            <a:hlinkClick r:id="" action="ppaction://noaction" highlightClick="1"/>
            <a:hlinkHover r:id="" action="ppaction://noaction" highlightClick="1"/>
          </p:cNvPr>
          <p:cNvSpPr txBox="1"/>
          <p:nvPr userDrawn="1"/>
        </p:nvSpPr>
        <p:spPr>
          <a:xfrm>
            <a:off x="6221409" y="188171"/>
            <a:ext cx="1791527" cy="420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itchFamily="2" charset="-122"/>
                <a:ea typeface="华文中宋" pitchFamily="2" charset="-122"/>
              </a:defRPr>
            </a:lvl1pPr>
          </a:lstStyle>
          <a:p>
            <a:pPr>
              <a:defRPr/>
            </a:pPr>
            <a:r>
              <a:rPr lang="zh-CN" altLang="en-US" sz="2135" dirty="0" smtClean="0">
                <a:solidFill>
                  <a:schemeClr val="bg1">
                    <a:lumMod val="85000"/>
                  </a:schemeClr>
                </a:solidFill>
                <a:effectLst/>
                <a:latin typeface="方正尚酷简体" panose="02000000000000000000" pitchFamily="2" charset="-122"/>
                <a:ea typeface="方正尚酷简体" panose="02000000000000000000" pitchFamily="2" charset="-122"/>
              </a:rPr>
              <a:t>学法分析</a:t>
            </a:r>
            <a:endParaRPr lang="zh-CN" altLang="en-US" sz="2135" dirty="0">
              <a:solidFill>
                <a:schemeClr val="bg1">
                  <a:lumMod val="85000"/>
                </a:schemeClr>
              </a:solidFill>
              <a:effectLst/>
              <a:latin typeface="方正尚酷简体" panose="02000000000000000000" pitchFamily="2" charset="-122"/>
              <a:ea typeface="方正尚酷简体" panose="02000000000000000000" pitchFamily="2" charset="-122"/>
            </a:endParaRPr>
          </a:p>
        </p:txBody>
      </p:sp>
      <p:sp>
        <p:nvSpPr>
          <p:cNvPr id="14" name="TextBox 19">
            <a:hlinkClick r:id="" action="ppaction://noaction" highlightClick="1"/>
            <a:hlinkHover r:id="" action="ppaction://noaction" highlightClick="1"/>
          </p:cNvPr>
          <p:cNvSpPr txBox="1"/>
          <p:nvPr userDrawn="1"/>
        </p:nvSpPr>
        <p:spPr>
          <a:xfrm>
            <a:off x="8123368" y="188171"/>
            <a:ext cx="1902751" cy="420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itchFamily="2" charset="-122"/>
                <a:ea typeface="华文中宋" pitchFamily="2" charset="-122"/>
              </a:defRPr>
            </a:lvl1pPr>
          </a:lstStyle>
          <a:p>
            <a:pPr>
              <a:defRPr/>
            </a:pPr>
            <a:r>
              <a:rPr lang="zh-CN" altLang="en-US" sz="2135" dirty="0" smtClean="0">
                <a:solidFill>
                  <a:schemeClr val="bg1">
                    <a:lumMod val="85000"/>
                  </a:schemeClr>
                </a:solidFill>
                <a:effectLst/>
                <a:latin typeface="方正尚酷简体" panose="02000000000000000000" pitchFamily="2" charset="-122"/>
                <a:ea typeface="方正尚酷简体" panose="02000000000000000000" pitchFamily="2" charset="-122"/>
              </a:rPr>
              <a:t>教学过程</a:t>
            </a:r>
            <a:endParaRPr lang="zh-CN" altLang="en-US" sz="2135" dirty="0">
              <a:solidFill>
                <a:schemeClr val="bg1">
                  <a:lumMod val="85000"/>
                </a:schemeClr>
              </a:solidFill>
              <a:effectLst/>
              <a:latin typeface="方正尚酷简体" panose="02000000000000000000" pitchFamily="2" charset="-122"/>
              <a:ea typeface="方正尚酷简体" panose="02000000000000000000" pitchFamily="2" charset="-122"/>
            </a:endParaRPr>
          </a:p>
        </p:txBody>
      </p:sp>
      <p:sp>
        <p:nvSpPr>
          <p:cNvPr id="15" name="TextBox 20">
            <a:hlinkClick r:id="" action="ppaction://noaction" highlightClick="1"/>
            <a:hlinkHover r:id="" action="ppaction://noaction" highlightClick="1"/>
          </p:cNvPr>
          <p:cNvSpPr txBox="1"/>
          <p:nvPr userDrawn="1"/>
        </p:nvSpPr>
        <p:spPr>
          <a:xfrm>
            <a:off x="10297417" y="188171"/>
            <a:ext cx="1564216" cy="420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itchFamily="2" charset="-122"/>
                <a:ea typeface="华文中宋" pitchFamily="2" charset="-122"/>
              </a:defRPr>
            </a:lvl1pPr>
          </a:lstStyle>
          <a:p>
            <a:pPr>
              <a:defRPr/>
            </a:pPr>
            <a:r>
              <a:rPr lang="zh-CN" altLang="en-US" sz="2135" dirty="0" smtClean="0">
                <a:solidFill>
                  <a:schemeClr val="bg1"/>
                </a:solidFill>
                <a:effectLst/>
                <a:latin typeface="方正尚酷简体" panose="02000000000000000000" pitchFamily="2" charset="-122"/>
                <a:ea typeface="方正尚酷简体" panose="02000000000000000000" pitchFamily="2" charset="-122"/>
              </a:rPr>
              <a:t>教学效果</a:t>
            </a:r>
            <a:endParaRPr lang="zh-CN" altLang="en-US" sz="2135" dirty="0">
              <a:solidFill>
                <a:schemeClr val="bg1"/>
              </a:solidFill>
              <a:effectLst/>
              <a:latin typeface="方正尚酷简体" panose="02000000000000000000" pitchFamily="2" charset="-122"/>
              <a:ea typeface="方正尚酷简体" panose="02000000000000000000" pitchFamily="2" charset="-122"/>
            </a:endParaRPr>
          </a:p>
        </p:txBody>
      </p:sp>
      <p:cxnSp>
        <p:nvCxnSpPr>
          <p:cNvPr id="26" name="直接连接符 25"/>
          <p:cNvCxnSpPr/>
          <p:nvPr userDrawn="1"/>
        </p:nvCxnSpPr>
        <p:spPr>
          <a:xfrm>
            <a:off x="4352248" y="1"/>
            <a:ext cx="0" cy="821257"/>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6222889" y="1"/>
            <a:ext cx="0" cy="821257"/>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a:off x="8085064" y="1"/>
            <a:ext cx="0" cy="821257"/>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TextBox 16">
            <a:hlinkClick r:id="" action="ppaction://noaction" highlightClick="1"/>
            <a:hlinkHover r:id="" action="ppaction://noaction" highlightClick="1"/>
          </p:cNvPr>
          <p:cNvSpPr txBox="1"/>
          <p:nvPr userDrawn="1"/>
        </p:nvSpPr>
        <p:spPr>
          <a:xfrm>
            <a:off x="166035" y="211111"/>
            <a:ext cx="2150029" cy="37846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865" dirty="0" smtClean="0">
                <a:solidFill>
                  <a:schemeClr val="bg1"/>
                </a:solidFill>
                <a:effectLst/>
                <a:latin typeface="方正尚酷简体" panose="02000000000000000000" pitchFamily="2" charset="-122"/>
                <a:ea typeface="方正尚酷简体" panose="02000000000000000000" pitchFamily="2" charset="-122"/>
              </a:rPr>
              <a:t>点击添加学校名称</a:t>
            </a:r>
            <a:endParaRPr lang="zh-CN" altLang="en-US" sz="1865" dirty="0">
              <a:solidFill>
                <a:schemeClr val="bg1"/>
              </a:solidFill>
              <a:effectLst/>
              <a:latin typeface="方正尚酷简体" panose="02000000000000000000" pitchFamily="2" charset="-122"/>
              <a:ea typeface="方正尚酷简体" panose="02000000000000000000" pitchFamily="2" charset="-122"/>
            </a:endParaRPr>
          </a:p>
        </p:txBody>
      </p:sp>
      <p:cxnSp>
        <p:nvCxnSpPr>
          <p:cNvPr id="17" name="直接连接符 16"/>
          <p:cNvCxnSpPr/>
          <p:nvPr userDrawn="1"/>
        </p:nvCxnSpPr>
        <p:spPr>
          <a:xfrm>
            <a:off x="2513779" y="1"/>
            <a:ext cx="0" cy="821257"/>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pPr/>
              <a:t>2021/9/3</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2021/9/3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2021/9/3</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9"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20"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tags" Target="../tags/tag74.xml"/><Relationship Id="rId3" Type="http://schemas.openxmlformats.org/officeDocument/2006/relationships/tags" Target="../tags/tag51.xml"/><Relationship Id="rId21" Type="http://schemas.openxmlformats.org/officeDocument/2006/relationships/tags" Target="../tags/tag69.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29" Type="http://schemas.openxmlformats.org/officeDocument/2006/relationships/tags" Target="../tags/tag77.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notesSlide" Target="../notesSlides/notesSlide22.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10" Type="http://schemas.openxmlformats.org/officeDocument/2006/relationships/tags" Target="../tags/tag58.xml"/><Relationship Id="rId19" Type="http://schemas.openxmlformats.org/officeDocument/2006/relationships/tags" Target="../tags/tag67.xml"/><Relationship Id="rId31" Type="http://schemas.openxmlformats.org/officeDocument/2006/relationships/slideLayout" Target="../slideLayouts/slideLayout16.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video" Target="file:///C:\Users\94246\Desktop\&#35835;&#26412;&#24405;&#21046;&#36164;&#26009;\634dc04a8f05a731d04765ef2333aa54-38a67c16ac2741d79d4b7ba667c7257e-2.mp4" TargetMode="External"/><Relationship Id="rId5" Type="http://schemas.openxmlformats.org/officeDocument/2006/relationships/image" Target="../media/image22.png"/><Relationship Id="rId4" Type="http://schemas.microsoft.com/office/2007/relationships/media" Target="file:///C:\Users\94246\Desktop\&#35835;&#26412;&#24405;&#21046;&#36164;&#26009;\634dc04a8f05a731d04765ef2333aa54-38a67c16ac2741d79d4b7ba667c7257e-2.mp4"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5.png"/><Relationship Id="rId2" Type="http://schemas.openxmlformats.org/officeDocument/2006/relationships/slideLayout" Target="../slideLayouts/slideLayout19.xml"/><Relationship Id="rId1" Type="http://schemas.openxmlformats.org/officeDocument/2006/relationships/video" Target="NULL" TargetMode="External"/><Relationship Id="rId6" Type="http://schemas.microsoft.com/office/2007/relationships/media" Target="file:///C:\Users\94246\Desktop\&#35835;&#26412;&#24405;&#21046;&#36164;&#26009;\mda-me4a0dgzyf2tn6ca.mp4" TargetMode="External"/><Relationship Id="rId5" Type="http://schemas.openxmlformats.org/officeDocument/2006/relationships/image" Target="../media/image24.png"/><Relationship Id="rId4" Type="http://schemas.microsoft.com/office/2007/relationships/media" Target="../media/media1.m4a"/></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slideLayout" Target="../slideLayouts/slideLayout9.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0" name="文本框 24"/>
          <p:cNvSpPr/>
          <p:nvPr/>
        </p:nvSpPr>
        <p:spPr>
          <a:xfrm>
            <a:off x="3581400" y="5280025"/>
            <a:ext cx="6681788" cy="1198880"/>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a:t>
            </a:r>
            <a:r>
              <a:rPr lang="zh-CN" altLang="en-US" sz="2400" dirty="0" smtClean="0">
                <a:latin typeface="微软雅黑" panose="020B0503020204020204" pitchFamily="34" charset="-122"/>
                <a:ea typeface="微软雅黑" panose="020B0503020204020204" pitchFamily="34" charset="-122"/>
                <a:sym typeface="Calibri" panose="020F0502020204030204" charset="0"/>
              </a:rPr>
              <a:t>：李彩芹</a:t>
            </a: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单   位</a:t>
            </a:r>
            <a:r>
              <a:rPr lang="zh-CN" altLang="en-US" sz="2400" dirty="0" smtClean="0">
                <a:latin typeface="微软雅黑" panose="020B0503020204020204" pitchFamily="34" charset="-122"/>
                <a:ea typeface="微软雅黑" panose="020B0503020204020204" pitchFamily="34" charset="-122"/>
                <a:sym typeface="Calibri" panose="020F0502020204030204" charset="0"/>
              </a:rPr>
              <a:t>：北京市昌平区教师进修学校</a:t>
            </a:r>
          </a:p>
        </p:txBody>
      </p:sp>
      <p:sp>
        <p:nvSpPr>
          <p:cNvPr id="27652" name="文本框 22"/>
          <p:cNvSpPr/>
          <p:nvPr/>
        </p:nvSpPr>
        <p:spPr>
          <a:xfrm>
            <a:off x="163830" y="2418080"/>
            <a:ext cx="12096750" cy="2616101"/>
          </a:xfrm>
          <a:prstGeom prst="rect">
            <a:avLst/>
          </a:prstGeom>
          <a:noFill/>
          <a:ln w="9525">
            <a:noFill/>
          </a:ln>
        </p:spPr>
        <p:txBody>
          <a:bodyPr wrap="square" anchor="t">
            <a:spAutoFit/>
          </a:bodyPr>
          <a:lstStyle/>
          <a:p>
            <a:pPr algn="l">
              <a:buFont typeface="Arial" panose="020B0604020202020204" pitchFamily="34" charset="0"/>
            </a:pPr>
            <a:r>
              <a:rPr lang="en-US" altLang="zh-CN" sz="3200" b="1" dirty="0" smtClean="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3200" b="1" dirty="0" smtClean="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3200" b="1" dirty="0" smtClean="0">
                <a:latin typeface="微软雅黑" panose="020B0503020204020204" pitchFamily="34" charset="-122"/>
                <a:ea typeface="微软雅黑" panose="020B0503020204020204" pitchFamily="34" charset="-122"/>
                <a:sym typeface="微软雅黑" panose="020B0503020204020204" pitchFamily="34" charset="-122"/>
              </a:rPr>
              <a:t>讲  指导思想：习近平新时代中国特色社会主义思想</a:t>
            </a:r>
            <a:endParaRPr lang="en-US" altLang="zh-CN" sz="32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en-US" altLang="zh-CN" sz="3200" b="1" dirty="0">
                <a:latin typeface="微软雅黑" panose="020B0503020204020204" pitchFamily="34" charset="-122"/>
                <a:ea typeface="微软雅黑" panose="020B0503020204020204" pitchFamily="34" charset="-122"/>
                <a:sym typeface="微软雅黑" panose="020B0503020204020204" pitchFamily="34" charset="-122"/>
              </a:rPr>
              <a:t>           </a:t>
            </a:r>
          </a:p>
          <a:p>
            <a:pPr algn="ctr">
              <a:buFont typeface="Arial" panose="020B0604020202020204" pitchFamily="34" charset="0"/>
            </a:pPr>
            <a:r>
              <a:rPr lang="zh-CN" altLang="en-US" sz="3200" b="1" dirty="0" smtClean="0">
                <a:latin typeface="微软雅黑" panose="020B0503020204020204" pitchFamily="34" charset="-122"/>
                <a:ea typeface="微软雅黑" panose="020B0503020204020204" pitchFamily="34" charset="-122"/>
                <a:sym typeface="微软雅黑" panose="020B0503020204020204" pitchFamily="34" charset="-122"/>
              </a:rPr>
              <a:t>第二课时</a:t>
            </a:r>
            <a:endParaRPr lang="en-US" altLang="zh-CN" sz="32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endParaRPr lang="en-US" altLang="zh-CN" sz="32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zh-CN" altLang="en-US" sz="3600" b="1" dirty="0" smtClean="0">
                <a:latin typeface="微软雅黑" panose="020B0503020204020204" pitchFamily="34" charset="-122"/>
                <a:ea typeface="微软雅黑" panose="020B0503020204020204" pitchFamily="34" charset="-122"/>
                <a:sym typeface="微软雅黑" panose="020B0503020204020204" pitchFamily="34" charset="-122"/>
              </a:rPr>
              <a:t>说 课</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smtClean="0">
                <a:solidFill>
                  <a:srgbClr val="264457"/>
                </a:solidFill>
                <a:latin typeface="黑体" panose="02010609060101010101" charset="-122"/>
                <a:ea typeface="黑体" panose="02010609060101010101" charset="-122"/>
              </a:rPr>
              <a:t>（高中）</a:t>
            </a:r>
            <a:endParaRPr lang="zh-CN" altLang="en-US" sz="2800" b="1" dirty="0">
              <a:solidFill>
                <a:srgbClr val="264457"/>
              </a:solidFill>
              <a:latin typeface="黑体" panose="02010609060101010101" charset="-122"/>
              <a:ea typeface="黑体" panose="02010609060101010101" charset="-122"/>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68580" y="76200"/>
            <a:ext cx="3160395" cy="1031240"/>
            <a:chOff x="3590568" y="400194"/>
            <a:chExt cx="5213316" cy="1031890"/>
          </a:xfrm>
        </p:grpSpPr>
        <p:grpSp>
          <p:nvGrpSpPr>
            <p:cNvPr id="48" name="组合 47"/>
            <p:cNvGrpSpPr/>
            <p:nvPr/>
          </p:nvGrpSpPr>
          <p:grpSpPr>
            <a:xfrm>
              <a:off x="3590568" y="400194"/>
              <a:ext cx="5213316" cy="1031890"/>
              <a:chOff x="7038412" y="5298115"/>
              <a:chExt cx="3099874" cy="517828"/>
            </a:xfrm>
          </p:grpSpPr>
          <p:grpSp>
            <p:nvGrpSpPr>
              <p:cNvPr id="53" name="组合 52"/>
              <p:cNvGrpSpPr/>
              <p:nvPr/>
            </p:nvGrpSpPr>
            <p:grpSpPr>
              <a:xfrm>
                <a:off x="7038412" y="5298115"/>
                <a:ext cx="3099874" cy="517828"/>
                <a:chOff x="5718131" y="5650928"/>
                <a:chExt cx="4596458" cy="767829"/>
              </a:xfrm>
            </p:grpSpPr>
            <p:sp>
              <p:nvSpPr>
                <p:cNvPr id="56" name="圆角矩形 55"/>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圆角矩形 56"/>
                <p:cNvSpPr/>
                <p:nvPr/>
              </p:nvSpPr>
              <p:spPr>
                <a:xfrm>
                  <a:off x="5864050" y="5738396"/>
                  <a:ext cx="4287996" cy="575399"/>
                </a:xfrm>
                <a:prstGeom prst="roundRect">
                  <a:avLst>
                    <a:gd name="adj" fmla="val 50000"/>
                  </a:avLst>
                </a:prstGeom>
                <a:gradFill>
                  <a:gsLst>
                    <a:gs pos="0">
                      <a:srgbClr val="14CD68"/>
                    </a:gs>
                    <a:gs pos="100000">
                      <a:srgbClr val="035C7D"/>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4" name="TextBox 19"/>
              <p:cNvSpPr txBox="1"/>
              <p:nvPr/>
            </p:nvSpPr>
            <p:spPr>
              <a:xfrm>
                <a:off x="7752953" y="5433395"/>
                <a:ext cx="209170" cy="153965"/>
              </a:xfrm>
              <a:prstGeom prst="rect">
                <a:avLst/>
              </a:prstGeom>
              <a:noFill/>
            </p:spPr>
            <p:txBody>
              <a:bodyPr wrap="squar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4055479" y="549114"/>
              <a:ext cx="4283494" cy="707200"/>
            </a:xfrm>
            <a:prstGeom prst="rect">
              <a:avLst/>
            </a:prstGeom>
          </p:spPr>
          <p:txBody>
            <a:bodyPr wrap="square">
              <a:spAutoFit/>
            </a:bodyPr>
            <a:lstStyle/>
            <a:p>
              <a:pPr algn="ctr"/>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教学重点</a:t>
              </a:r>
            </a:p>
          </p:txBody>
        </p:sp>
      </p:grpSp>
      <p:grpSp>
        <p:nvGrpSpPr>
          <p:cNvPr id="2" name="组合 1"/>
          <p:cNvGrpSpPr/>
          <p:nvPr/>
        </p:nvGrpSpPr>
        <p:grpSpPr>
          <a:xfrm>
            <a:off x="3004185" y="1358265"/>
            <a:ext cx="7352030" cy="3949065"/>
            <a:chOff x="7618" y="2113"/>
            <a:chExt cx="8161" cy="6219"/>
          </a:xfrm>
        </p:grpSpPr>
        <p:sp>
          <p:nvSpPr>
            <p:cNvPr id="5" name="圆角矩形 4"/>
            <p:cNvSpPr/>
            <p:nvPr/>
          </p:nvSpPr>
          <p:spPr bwMode="auto">
            <a:xfrm>
              <a:off x="11861" y="2856"/>
              <a:ext cx="3918" cy="4515"/>
            </a:xfrm>
            <a:prstGeom prst="roundRect">
              <a:avLst>
                <a:gd name="adj" fmla="val 5070"/>
              </a:avLst>
            </a:prstGeom>
            <a:noFill/>
            <a:ln w="38100" cap="flat" cmpd="sng" algn="ctr">
              <a:solidFill>
                <a:srgbClr val="027ED2"/>
              </a:solid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a:solidFill>
                  <a:srgbClr val="009DD9">
                    <a:lumMod val="75000"/>
                  </a:srgbClr>
                </a:solidFill>
              </a:endParaRPr>
            </a:p>
          </p:txBody>
        </p:sp>
        <p:sp>
          <p:nvSpPr>
            <p:cNvPr id="6" name="矩形 26"/>
            <p:cNvSpPr>
              <a:spLocks noChangeArrowheads="1"/>
            </p:cNvSpPr>
            <p:nvPr/>
          </p:nvSpPr>
          <p:spPr bwMode="auto">
            <a:xfrm>
              <a:off x="12246" y="3375"/>
              <a:ext cx="3192" cy="3165"/>
            </a:xfrm>
            <a:prstGeom prst="rect">
              <a:avLst/>
            </a:prstGeom>
            <a:noFill/>
            <a:ln w="9525">
              <a:noFill/>
              <a:miter lim="800000"/>
            </a:ln>
          </p:spPr>
          <p:txBody>
            <a:bodyPr wrap="square">
              <a:spAutoFit/>
            </a:bodyPr>
            <a:lstStyle/>
            <a:p>
              <a:pPr>
                <a:lnSpc>
                  <a:spcPct val="130000"/>
                </a:lnSpc>
              </a:pPr>
              <a:r>
                <a:rPr lang="zh-CN" altLang="en-US" sz="2400" dirty="0" smtClean="0">
                  <a:solidFill>
                    <a:schemeClr val="tx1"/>
                  </a:solidFill>
                  <a:latin typeface="微软雅黑" panose="020B0503020204020204" pitchFamily="34" charset="-122"/>
                  <a:ea typeface="微软雅黑" panose="020B0503020204020204" pitchFamily="34" charset="-122"/>
                </a:rPr>
                <a:t>习近平新时代中国特色社会主义思想的理论意义和实践影响</a:t>
              </a:r>
            </a:p>
          </p:txBody>
        </p:sp>
        <p:sp>
          <p:nvSpPr>
            <p:cNvPr id="7" name="圆角矩形 6"/>
            <p:cNvSpPr/>
            <p:nvPr/>
          </p:nvSpPr>
          <p:spPr bwMode="auto">
            <a:xfrm>
              <a:off x="7618" y="2856"/>
              <a:ext cx="3918" cy="4515"/>
            </a:xfrm>
            <a:prstGeom prst="roundRect">
              <a:avLst>
                <a:gd name="adj" fmla="val 5070"/>
              </a:avLst>
            </a:prstGeom>
            <a:noFill/>
            <a:ln w="38100" cap="flat" cmpd="sng" algn="ctr">
              <a:solidFill>
                <a:srgbClr val="027ED2"/>
              </a:solid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a:solidFill>
                  <a:srgbClr val="009DD9">
                    <a:lumMod val="75000"/>
                  </a:srgbClr>
                </a:solidFill>
              </a:endParaRPr>
            </a:p>
          </p:txBody>
        </p:sp>
        <p:sp>
          <p:nvSpPr>
            <p:cNvPr id="8" name="矩形 7"/>
            <p:cNvSpPr>
              <a:spLocks noChangeArrowheads="1"/>
            </p:cNvSpPr>
            <p:nvPr/>
          </p:nvSpPr>
          <p:spPr bwMode="auto">
            <a:xfrm>
              <a:off x="8043" y="3753"/>
              <a:ext cx="3114" cy="2409"/>
            </a:xfrm>
            <a:prstGeom prst="rect">
              <a:avLst/>
            </a:prstGeom>
            <a:noFill/>
            <a:ln w="9525">
              <a:noFill/>
              <a:miter lim="800000"/>
            </a:ln>
          </p:spPr>
          <p:txBody>
            <a:bodyPr wrap="square">
              <a:spAutoFit/>
            </a:bodyPr>
            <a:lstStyle/>
            <a:p>
              <a:pPr>
                <a:lnSpc>
                  <a:spcPct val="130000"/>
                </a:lnSpc>
              </a:pPr>
              <a:r>
                <a:rPr lang="zh-CN" altLang="en-US" sz="2400" dirty="0">
                  <a:solidFill>
                    <a:schemeClr val="tx1"/>
                  </a:solidFill>
                  <a:latin typeface="微软雅黑" panose="020B0503020204020204" pitchFamily="34" charset="-122"/>
                  <a:ea typeface="微软雅黑" panose="020B0503020204020204" pitchFamily="34" charset="-122"/>
                </a:rPr>
                <a:t>习近平新时代中国特色社会主义思想的主题和主要内容</a:t>
              </a:r>
            </a:p>
          </p:txBody>
        </p:sp>
        <p:sp>
          <p:nvSpPr>
            <p:cNvPr id="12" name="燕尾形 11"/>
            <p:cNvSpPr/>
            <p:nvPr/>
          </p:nvSpPr>
          <p:spPr>
            <a:xfrm rot="16200000" flipH="1" flipV="1">
              <a:off x="13509" y="7501"/>
              <a:ext cx="621" cy="1041"/>
            </a:xfrm>
            <a:prstGeom prst="chevron">
              <a:avLst>
                <a:gd name="adj" fmla="val 39402"/>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00000"/>
                </a:solidFill>
              </a:endParaRPr>
            </a:p>
          </p:txBody>
        </p:sp>
        <p:sp>
          <p:nvSpPr>
            <p:cNvPr id="13" name="圆角矩形 12"/>
            <p:cNvSpPr/>
            <p:nvPr/>
          </p:nvSpPr>
          <p:spPr>
            <a:xfrm>
              <a:off x="7641" y="2113"/>
              <a:ext cx="3918" cy="673"/>
            </a:xfrm>
            <a:prstGeom prst="roundRect">
              <a:avLst/>
            </a:prstGeom>
            <a:solidFill>
              <a:srgbClr val="027E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
          <p:nvSpPr>
            <p:cNvPr id="17" name="矩形 16"/>
            <p:cNvSpPr>
              <a:spLocks noChangeArrowheads="1"/>
            </p:cNvSpPr>
            <p:nvPr/>
          </p:nvSpPr>
          <p:spPr bwMode="auto">
            <a:xfrm>
              <a:off x="12083" y="2113"/>
              <a:ext cx="3518" cy="725"/>
            </a:xfrm>
            <a:prstGeom prst="rect">
              <a:avLst/>
            </a:prstGeom>
            <a:noFill/>
            <a:ln>
              <a:noFill/>
            </a:ln>
            <a:scene3d>
              <a:camera prst="orthographicFront"/>
              <a:lightRig rig="threePt" dir="t"/>
            </a:scene3d>
            <a:sp3d/>
          </p:spPr>
          <p:txBody>
            <a:bodyPr wrap="square">
              <a:spAutoFit/>
            </a:bodyPr>
            <a:lstStyle/>
            <a:p>
              <a:pPr algn="ctr">
                <a:defRPr/>
              </a:pPr>
              <a:r>
                <a:rPr lang="zh-CN" altLang="en-US" sz="2400" b="1" dirty="0">
                  <a:solidFill>
                    <a:prstClr val="white"/>
                  </a:solidFill>
                  <a:latin typeface="微软雅黑" panose="020B0503020204020204" pitchFamily="34" charset="-122"/>
                  <a:ea typeface="微软雅黑" panose="020B0503020204020204" pitchFamily="34" charset="-122"/>
                </a:rPr>
                <a:t>重点</a:t>
              </a:r>
              <a:r>
                <a:rPr lang="en-US" altLang="zh-CN" sz="2400" b="1" dirty="0">
                  <a:solidFill>
                    <a:prstClr val="white"/>
                  </a:solidFill>
                  <a:latin typeface="微软雅黑" panose="020B0503020204020204" pitchFamily="34" charset="-122"/>
                  <a:ea typeface="微软雅黑" panose="020B0503020204020204" pitchFamily="34" charset="-122"/>
                </a:rPr>
                <a:t>3</a:t>
              </a:r>
            </a:p>
          </p:txBody>
        </p:sp>
        <p:sp>
          <p:nvSpPr>
            <p:cNvPr id="18" name="矩形 17"/>
            <p:cNvSpPr>
              <a:spLocks noChangeArrowheads="1"/>
            </p:cNvSpPr>
            <p:nvPr/>
          </p:nvSpPr>
          <p:spPr bwMode="auto">
            <a:xfrm>
              <a:off x="7841" y="2113"/>
              <a:ext cx="3518" cy="725"/>
            </a:xfrm>
            <a:prstGeom prst="rect">
              <a:avLst/>
            </a:prstGeom>
            <a:noFill/>
            <a:ln>
              <a:noFill/>
            </a:ln>
            <a:scene3d>
              <a:camera prst="orthographicFront"/>
              <a:lightRig rig="threePt" dir="t"/>
            </a:scene3d>
            <a:sp3d/>
          </p:spPr>
          <p:txBody>
            <a:bodyPr wrap="square">
              <a:spAutoFit/>
            </a:bodyPr>
            <a:lstStyle/>
            <a:p>
              <a:pPr algn="ctr">
                <a:defRPr/>
              </a:pPr>
              <a:r>
                <a:rPr lang="zh-CN" altLang="en-US" sz="2400" b="1" dirty="0">
                  <a:solidFill>
                    <a:prstClr val="white"/>
                  </a:solidFill>
                  <a:latin typeface="微软雅黑" panose="020B0503020204020204" pitchFamily="34" charset="-122"/>
                  <a:ea typeface="微软雅黑" panose="020B0503020204020204" pitchFamily="34" charset="-122"/>
                </a:rPr>
                <a:t>重点</a:t>
              </a:r>
              <a:r>
                <a:rPr lang="en-US" altLang="zh-CN" sz="2400" b="1" dirty="0">
                  <a:solidFill>
                    <a:prstClr val="white"/>
                  </a:solidFill>
                  <a:latin typeface="微软雅黑" panose="020B0503020204020204" pitchFamily="34" charset="-122"/>
                  <a:ea typeface="微软雅黑" panose="020B0503020204020204" pitchFamily="34" charset="-122"/>
                </a:rPr>
                <a:t>1</a:t>
              </a:r>
            </a:p>
          </p:txBody>
        </p:sp>
        <p:sp>
          <p:nvSpPr>
            <p:cNvPr id="19" name="燕尾形 18"/>
            <p:cNvSpPr/>
            <p:nvPr/>
          </p:nvSpPr>
          <p:spPr>
            <a:xfrm rot="16200000" flipH="1" flipV="1">
              <a:off x="9351" y="7501"/>
              <a:ext cx="621" cy="1041"/>
            </a:xfrm>
            <a:prstGeom prst="chevron">
              <a:avLst>
                <a:gd name="adj" fmla="val 39402"/>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grpSp>
      <p:sp>
        <p:nvSpPr>
          <p:cNvPr id="14" name="圆角矩形 13"/>
          <p:cNvSpPr/>
          <p:nvPr/>
        </p:nvSpPr>
        <p:spPr>
          <a:xfrm>
            <a:off x="6896100" y="1358264"/>
            <a:ext cx="3386455" cy="427355"/>
          </a:xfrm>
          <a:prstGeom prst="roundRect">
            <a:avLst/>
          </a:prstGeom>
          <a:solidFill>
            <a:srgbClr val="027E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重点</a:t>
            </a: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450" decel="100000" fill="hold"/>
                                        <p:tgtEl>
                                          <p:spTgt spid="1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1845" y="1951990"/>
            <a:ext cx="6218555" cy="2923877"/>
          </a:xfrm>
          <a:prstGeom prst="rect">
            <a:avLst/>
          </a:prstGeom>
          <a:noFill/>
        </p:spPr>
        <p:txBody>
          <a:bodyPr wrap="square" rtlCol="0">
            <a:spAutoFit/>
          </a:bodyPr>
          <a:lstStyle/>
          <a:p>
            <a:r>
              <a:rPr lang="en-US" altLang="zh-CN" sz="2400" b="1" dirty="0">
                <a:latin typeface="黑体" panose="02010609060101010101" charset="-122"/>
                <a:ea typeface="黑体" panose="02010609060101010101" charset="-122"/>
                <a:cs typeface="黑体" panose="02010609060101010101" charset="-122"/>
              </a:rPr>
              <a:t>   </a:t>
            </a:r>
            <a:r>
              <a:rPr lang="en-US" altLang="zh-CN" sz="2000" b="1" dirty="0">
                <a:latin typeface="楷体" panose="02010609060101010101" pitchFamily="49" charset="-122"/>
                <a:ea typeface="楷体" panose="02010609060101010101" pitchFamily="49" charset="-122"/>
                <a:cs typeface="楷体" panose="02010609060101010101" pitchFamily="49" charset="-122"/>
              </a:rPr>
              <a:t> </a:t>
            </a:r>
            <a:r>
              <a:rPr lang="en-US" altLang="zh-CN" sz="2000" dirty="0">
                <a:latin typeface="楷体" panose="02010609060101010101" pitchFamily="49" charset="-122"/>
                <a:ea typeface="楷体" panose="02010609060101010101" pitchFamily="49" charset="-122"/>
                <a:cs typeface="楷体" panose="02010609060101010101" pitchFamily="49" charset="-122"/>
              </a:rPr>
              <a:t>2017</a:t>
            </a:r>
            <a:r>
              <a:rPr lang="zh-CN" altLang="en-US" sz="2000" dirty="0">
                <a:latin typeface="楷体" panose="02010609060101010101" pitchFamily="49" charset="-122"/>
                <a:ea typeface="楷体" panose="02010609060101010101" pitchFamily="49" charset="-122"/>
                <a:cs typeface="楷体" panose="02010609060101010101" pitchFamily="49" charset="-122"/>
              </a:rPr>
              <a:t>年</a:t>
            </a:r>
            <a:r>
              <a:rPr lang="en-US" altLang="zh-CN" sz="2000" dirty="0">
                <a:latin typeface="楷体" panose="02010609060101010101" pitchFamily="49" charset="-122"/>
                <a:ea typeface="楷体" panose="02010609060101010101" pitchFamily="49" charset="-122"/>
                <a:cs typeface="楷体" panose="02010609060101010101" pitchFamily="49" charset="-122"/>
              </a:rPr>
              <a:t>10</a:t>
            </a:r>
            <a:r>
              <a:rPr lang="zh-CN" altLang="en-US" sz="2000" dirty="0">
                <a:latin typeface="楷体" panose="02010609060101010101" pitchFamily="49" charset="-122"/>
                <a:ea typeface="楷体" panose="02010609060101010101" pitchFamily="49" charset="-122"/>
                <a:cs typeface="楷体" panose="02010609060101010101" pitchFamily="49" charset="-122"/>
              </a:rPr>
              <a:t>月，中国共产党</a:t>
            </a:r>
            <a:r>
              <a:rPr lang="zh-CN" altLang="en-US" sz="2000" spc="-100" dirty="0">
                <a:latin typeface="楷体" panose="02010609060101010101" pitchFamily="49" charset="-122"/>
                <a:ea typeface="楷体" panose="02010609060101010101" pitchFamily="49" charset="-122"/>
                <a:cs typeface="楷体" panose="02010609060101010101" pitchFamily="49" charset="-122"/>
              </a:rPr>
              <a:t>第十九次全国代表大会</a:t>
            </a:r>
            <a:r>
              <a:rPr lang="zh-CN" altLang="en-US" sz="2000" dirty="0">
                <a:latin typeface="楷体" panose="02010609060101010101" pitchFamily="49" charset="-122"/>
                <a:ea typeface="楷体" panose="02010609060101010101" pitchFamily="49" charset="-122"/>
                <a:cs typeface="楷体" panose="02010609060101010101" pitchFamily="49" charset="-122"/>
              </a:rPr>
              <a:t>在北京举行。这是在全面建成小康社会决胜阶段、中国特色社会主义进入新时代的关键时期召开的一次十分</a:t>
            </a:r>
            <a:r>
              <a:rPr lang="zh-CN" altLang="en-US" sz="2000" spc="100" dirty="0">
                <a:latin typeface="楷体" panose="02010609060101010101" pitchFamily="49" charset="-122"/>
                <a:ea typeface="楷体" panose="02010609060101010101" pitchFamily="49" charset="-122"/>
                <a:cs typeface="楷体" panose="02010609060101010101" pitchFamily="49" charset="-122"/>
              </a:rPr>
              <a:t>重要的大会</a:t>
            </a:r>
            <a:r>
              <a:rPr lang="zh-CN" altLang="en-US" sz="2000" dirty="0">
                <a:latin typeface="楷体" panose="02010609060101010101" pitchFamily="49" charset="-122"/>
                <a:ea typeface="楷体" panose="02010609060101010101" pitchFamily="49" charset="-122"/>
                <a:cs typeface="楷体" panose="02010609060101010101" pitchFamily="49" charset="-122"/>
              </a:rPr>
              <a:t>。</a:t>
            </a:r>
            <a:r>
              <a:rPr lang="zh-CN" altLang="en-US" sz="2000" spc="100" dirty="0">
                <a:latin typeface="楷体" panose="02010609060101010101" pitchFamily="49" charset="-122"/>
                <a:ea typeface="楷体" panose="02010609060101010101" pitchFamily="49" charset="-122"/>
                <a:cs typeface="楷体" panose="02010609060101010101" pitchFamily="49" charset="-122"/>
              </a:rPr>
              <a:t>习近平代表十八届中央委员会作了</a:t>
            </a:r>
            <a:r>
              <a:rPr lang="zh-CN" altLang="en-US" sz="2000" dirty="0">
                <a:latin typeface="楷体" panose="02010609060101010101" pitchFamily="49" charset="-122"/>
                <a:ea typeface="楷体" panose="02010609060101010101" pitchFamily="49" charset="-122"/>
                <a:cs typeface="楷体" panose="02010609060101010101" pitchFamily="49" charset="-122"/>
              </a:rPr>
              <a:t>《决胜全面建成小康社会</a:t>
            </a:r>
            <a:r>
              <a:rPr lang="en-US" altLang="zh-CN" sz="2000" dirty="0">
                <a:latin typeface="楷体" panose="02010609060101010101" pitchFamily="49" charset="-122"/>
                <a:ea typeface="楷体" panose="02010609060101010101" pitchFamily="49" charset="-122"/>
                <a:cs typeface="楷体" panose="02010609060101010101" pitchFamily="49" charset="-122"/>
              </a:rPr>
              <a:t>  </a:t>
            </a:r>
            <a:r>
              <a:rPr lang="zh-CN" altLang="en-US" sz="2000" dirty="0">
                <a:latin typeface="楷体" panose="02010609060101010101" pitchFamily="49" charset="-122"/>
                <a:ea typeface="楷体" panose="02010609060101010101" pitchFamily="49" charset="-122"/>
                <a:cs typeface="楷体" panose="02010609060101010101" pitchFamily="49" charset="-122"/>
              </a:rPr>
              <a:t>夺取新时代中国特色社会主义伟大胜利》的报告，大会审议通过的《中国共产党章程（修正案）》将习近平新时代中国特色社会主义思想写入党章，确立为我们党必须长期坚持的指导思想。</a:t>
            </a:r>
          </a:p>
        </p:txBody>
      </p:sp>
      <p:pic>
        <p:nvPicPr>
          <p:cNvPr id="100" name="图片 99"/>
          <p:cNvPicPr/>
          <p:nvPr/>
        </p:nvPicPr>
        <p:blipFill>
          <a:blip r:embed="rId3"/>
          <a:stretch>
            <a:fillRect/>
          </a:stretch>
        </p:blipFill>
        <p:spPr>
          <a:xfrm>
            <a:off x="7586345" y="2109470"/>
            <a:ext cx="3586480" cy="2185670"/>
          </a:xfrm>
          <a:prstGeom prst="rect">
            <a:avLst/>
          </a:prstGeom>
          <a:noFill/>
          <a:ln w="9525">
            <a:noFill/>
          </a:ln>
        </p:spPr>
      </p:pic>
      <p:sp>
        <p:nvSpPr>
          <p:cNvPr id="4" name="圆角矩形 3"/>
          <p:cNvSpPr/>
          <p:nvPr/>
        </p:nvSpPr>
        <p:spPr>
          <a:xfrm>
            <a:off x="344170" y="5882640"/>
            <a:ext cx="11343005" cy="70802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algn="l">
              <a:lnSpc>
                <a:spcPct val="100000"/>
              </a:lnSpc>
              <a:spcBef>
                <a:spcPct val="0"/>
              </a:spcBef>
              <a:buFont typeface="Arial" panose="020B0604020202020204" pitchFamily="34" charset="0"/>
              <a:buNone/>
            </a:pPr>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设计意图：了解习近平新时代中国特色社会主义思想创立的背景，认同习近平新时代中国特色社会主义思想，坚定理论自信。</a:t>
            </a:r>
          </a:p>
        </p:txBody>
      </p:sp>
      <p:grpSp>
        <p:nvGrpSpPr>
          <p:cNvPr id="5" name="组合 4"/>
          <p:cNvGrpSpPr/>
          <p:nvPr/>
        </p:nvGrpSpPr>
        <p:grpSpPr>
          <a:xfrm>
            <a:off x="74930" y="0"/>
            <a:ext cx="10225405" cy="1725295"/>
            <a:chOff x="118" y="0"/>
            <a:chExt cx="16103" cy="2717"/>
          </a:xfrm>
        </p:grpSpPr>
        <p:sp>
          <p:nvSpPr>
            <p:cNvPr id="3" name="文本框 2"/>
            <p:cNvSpPr txBox="1"/>
            <p:nvPr/>
          </p:nvSpPr>
          <p:spPr>
            <a:xfrm>
              <a:off x="807" y="0"/>
              <a:ext cx="13168" cy="822"/>
            </a:xfrm>
            <a:prstGeom prst="rect">
              <a:avLst/>
            </a:prstGeom>
            <a:noFill/>
          </p:spPr>
          <p:txBody>
            <a:bodyPr wrap="none" rtlCol="0">
              <a:spAutoFit/>
              <a:scene3d>
                <a:camera prst="orthographicFront"/>
                <a:lightRig rig="threePt" dir="t"/>
              </a:scene3d>
            </a:bodyPr>
            <a:lstStyle/>
            <a:p>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
          <p:nvSpPr>
            <p:cNvPr id="8" name="文本框 7"/>
            <p:cNvSpPr txBox="1"/>
            <p:nvPr/>
          </p:nvSpPr>
          <p:spPr>
            <a:xfrm>
              <a:off x="118" y="1093"/>
              <a:ext cx="15601" cy="72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rPr>
                <a:t>1.  </a:t>
              </a:r>
              <a:r>
                <a:rPr lang="zh-CN" altLang="en-US" sz="2400" b="1" dirty="0">
                  <a:solidFill>
                    <a:schemeClr val="accent3">
                      <a:lumMod val="50000"/>
                    </a:schemeClr>
                  </a:solidFill>
                  <a:effectLst/>
                  <a:latin typeface="微软雅黑" panose="020B0503020204020204" pitchFamily="34" charset="-122"/>
                  <a:ea typeface="微软雅黑" panose="020B0503020204020204" pitchFamily="34" charset="-122"/>
                  <a:sym typeface="+mn-ea"/>
                </a:rPr>
                <a:t>习近平新时代中国特色社会主义思想的形成</a:t>
              </a:r>
            </a:p>
          </p:txBody>
        </p:sp>
        <p:sp>
          <p:nvSpPr>
            <p:cNvPr id="13" name="文本框 12"/>
            <p:cNvSpPr txBox="1"/>
            <p:nvPr/>
          </p:nvSpPr>
          <p:spPr>
            <a:xfrm>
              <a:off x="807" y="2089"/>
              <a:ext cx="15414" cy="628"/>
            </a:xfrm>
            <a:prstGeom prst="rect">
              <a:avLst/>
            </a:prstGeom>
            <a:noFill/>
          </p:spPr>
          <p:txBody>
            <a:bodyPr wrap="square" rtlCol="0">
              <a:spAutoFit/>
              <a:scene3d>
                <a:camera prst="orthographicFront"/>
                <a:lightRig rig="threePt" dir="t"/>
              </a:scene3d>
            </a:bodyPr>
            <a:lstStyle/>
            <a:p>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rPr>
                <a:t>学生活动：查阅资料，分享感悟</a:t>
              </a:r>
            </a:p>
          </p:txBody>
        </p:sp>
      </p:grpSp>
      <p:sp>
        <p:nvSpPr>
          <p:cNvPr id="7" name="文本框 6"/>
          <p:cNvSpPr txBox="1"/>
          <p:nvPr/>
        </p:nvSpPr>
        <p:spPr>
          <a:xfrm>
            <a:off x="584200" y="4918710"/>
            <a:ext cx="11457940" cy="70675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0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课前查阅党的十九大的成果，课上与同学分享。</a:t>
            </a:r>
          </a:p>
          <a:p>
            <a:pPr>
              <a:lnSpc>
                <a:spcPct val="10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阅读材料，了解并阐述习近平新时代中国特色社会主义思想的形成。</a:t>
            </a:r>
          </a:p>
        </p:txBody>
      </p:sp>
      <p:sp>
        <p:nvSpPr>
          <p:cNvPr id="6" name="文本框 5"/>
          <p:cNvSpPr txBox="1"/>
          <p:nvPr/>
        </p:nvSpPr>
        <p:spPr>
          <a:xfrm>
            <a:off x="725805" y="5773420"/>
            <a:ext cx="309880" cy="460375"/>
          </a:xfrm>
          <a:prstGeom prst="rect">
            <a:avLst/>
          </a:prstGeom>
          <a:noFill/>
        </p:spPr>
        <p:txBody>
          <a:bodyPr wrap="none" rtlCol="0" anchor="t">
            <a:spAutoFit/>
          </a:bodyPr>
          <a:lstStyle/>
          <a:p>
            <a:endParaRPr lang="zh-CN" altLang="en-US" sz="24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852170" y="2103120"/>
            <a:ext cx="9877425" cy="3969385"/>
          </a:xfrm>
          <a:prstGeom prst="rect">
            <a:avLst/>
          </a:prstGeom>
        </p:spPr>
        <p:txBody>
          <a:bodyPr wrap="square">
            <a:spAutoFit/>
          </a:bodyPr>
          <a:lstStyle/>
          <a:p>
            <a:pPr lvl="0" indent="457200" algn="just" fontAlgn="base">
              <a:lnSpc>
                <a:spcPct val="150000"/>
              </a:lnSpc>
              <a:spcAft>
                <a:spcPct val="0"/>
              </a:spcAft>
              <a:defRPr/>
            </a:pPr>
            <a:r>
              <a:rPr lang="zh-CN" altLang="en-US" sz="24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Helvetica" panose="020B0604020202020204" pitchFamily="34" charset="0"/>
              </a:rPr>
              <a:t>世界多极化、经济全球化、社会信息化、文化多样化深入发展，新一轮科技革命和产业革命蓬勃兴起，全球治理体系和国际秩序变革加速推进，和平、发展、合作、共赢的时代潮流不可阻挡。 </a:t>
            </a:r>
          </a:p>
          <a:p>
            <a:pPr lvl="0" indent="457200" algn="just" fontAlgn="base">
              <a:lnSpc>
                <a:spcPct val="150000"/>
              </a:lnSpc>
              <a:spcAft>
                <a:spcPct val="0"/>
              </a:spcAft>
              <a:defRPr/>
            </a:pPr>
            <a:r>
              <a:rPr lang="zh-CN" altLang="en-US" sz="24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Helvetica" panose="020B0604020202020204" pitchFamily="34" charset="0"/>
              </a:rPr>
              <a:t> 世界面临的不稳定性不确定性突出，世界经济增长乏力，单边主义、保护主义、霸权主义抬头，数字鸿沟和贫富差距扩大，极端主义和恐怖主义蔓延，网络安全、重大传染性疾病、气候变化等全球性挑战上升。世界怎么了？应该怎么办？</a:t>
            </a:r>
          </a:p>
        </p:txBody>
      </p:sp>
      <p:grpSp>
        <p:nvGrpSpPr>
          <p:cNvPr id="7" name="组合 6"/>
          <p:cNvGrpSpPr/>
          <p:nvPr/>
        </p:nvGrpSpPr>
        <p:grpSpPr>
          <a:xfrm>
            <a:off x="104140" y="0"/>
            <a:ext cx="10196830" cy="1877695"/>
            <a:chOff x="164" y="0"/>
            <a:chExt cx="16058" cy="2957"/>
          </a:xfrm>
        </p:grpSpPr>
        <p:sp>
          <p:nvSpPr>
            <p:cNvPr id="8" name="文本框 7"/>
            <p:cNvSpPr txBox="1"/>
            <p:nvPr/>
          </p:nvSpPr>
          <p:spPr>
            <a:xfrm>
              <a:off x="807" y="0"/>
              <a:ext cx="13168" cy="822"/>
            </a:xfrm>
            <a:prstGeom prst="rect">
              <a:avLst/>
            </a:prstGeom>
            <a:noFill/>
          </p:spPr>
          <p:txBody>
            <a:bodyPr wrap="none" rtlCol="0">
              <a:spAutoFit/>
              <a:scene3d>
                <a:camera prst="orthographicFront"/>
                <a:lightRig rig="threePt" dir="t"/>
              </a:scene3d>
            </a:bodyPr>
            <a:lstStyle/>
            <a:p>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
          <p:nvSpPr>
            <p:cNvPr id="12" name="文本框 11"/>
            <p:cNvSpPr txBox="1"/>
            <p:nvPr/>
          </p:nvSpPr>
          <p:spPr>
            <a:xfrm>
              <a:off x="164" y="1152"/>
              <a:ext cx="15601" cy="72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rPr>
                <a:t> 1.  </a:t>
              </a:r>
              <a:r>
                <a:rPr lang="zh-CN" altLang="en-US" sz="2400" b="1" dirty="0">
                  <a:solidFill>
                    <a:schemeClr val="accent3">
                      <a:lumMod val="50000"/>
                    </a:schemeClr>
                  </a:solidFill>
                  <a:effectLst/>
                  <a:latin typeface="微软雅黑" panose="020B0503020204020204" pitchFamily="34" charset="-122"/>
                  <a:ea typeface="微软雅黑" panose="020B0503020204020204" pitchFamily="34" charset="-122"/>
                  <a:sym typeface="+mn-ea"/>
                </a:rPr>
                <a:t>习近平新时代中国特色社会主义思想的形成</a:t>
              </a:r>
            </a:p>
          </p:txBody>
        </p:sp>
        <p:sp>
          <p:nvSpPr>
            <p:cNvPr id="20" name="文本框 19"/>
            <p:cNvSpPr txBox="1"/>
            <p:nvPr/>
          </p:nvSpPr>
          <p:spPr>
            <a:xfrm>
              <a:off x="1095" y="2329"/>
              <a:ext cx="15127" cy="628"/>
            </a:xfrm>
            <a:prstGeom prst="rect">
              <a:avLst/>
            </a:prstGeom>
            <a:noFill/>
          </p:spPr>
          <p:txBody>
            <a:bodyPr wrap="square" rtlCol="0">
              <a:spAutoFit/>
              <a:scene3d>
                <a:camera prst="orthographicFront"/>
                <a:lightRig rig="threePt" dir="t"/>
              </a:scene3d>
            </a:bodyPr>
            <a:lstStyle/>
            <a:p>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rPr>
                <a:t>学生活动：阅读材料，回答问题</a:t>
              </a: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4815" y="2338070"/>
            <a:ext cx="9795510" cy="3415030"/>
            <a:chOff x="-103" y="1795"/>
            <a:chExt cx="15426" cy="5378"/>
          </a:xfrm>
        </p:grpSpPr>
        <p:sp>
          <p:nvSpPr>
            <p:cNvPr id="40" name="矩形 39"/>
            <p:cNvSpPr/>
            <p:nvPr/>
          </p:nvSpPr>
          <p:spPr>
            <a:xfrm>
              <a:off x="-103" y="1795"/>
              <a:ext cx="9096" cy="5378"/>
            </a:xfrm>
            <a:prstGeom prst="rect">
              <a:avLst/>
            </a:prstGeom>
          </p:spPr>
          <p:txBody>
            <a:bodyPr wrap="square">
              <a:spAutoFit/>
            </a:bodyPr>
            <a:lstStyle/>
            <a:p>
              <a:pPr lvl="0" indent="457200" eaLnBrk="0" fontAlgn="base" hangingPunct="0">
                <a:lnSpc>
                  <a:spcPct val="150000"/>
                </a:lnSpc>
                <a:spcAft>
                  <a:spcPct val="0"/>
                </a:spcAft>
                <a:defRPr/>
              </a:pPr>
              <a:r>
                <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rPr>
                <a:t> </a:t>
              </a:r>
              <a:r>
                <a:rPr lang="zh-CN" altLang="en-US" sz="2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rPr>
                <a:t> </a:t>
              </a:r>
              <a:r>
                <a:rPr lang="zh-CN" altLang="en-US" sz="2400" dirty="0" smtClean="0">
                  <a:latin typeface="楷体" panose="02010609060101010101" pitchFamily="49" charset="-122"/>
                  <a:ea typeface="楷体" panose="02010609060101010101" pitchFamily="49" charset="-122"/>
                  <a:sym typeface="Helvetica" panose="020B0604020202020204" pitchFamily="34" charset="0"/>
                </a:rPr>
                <a:t>以</a:t>
              </a:r>
              <a:r>
                <a:rPr lang="zh-CN" altLang="en-US" sz="2400" dirty="0">
                  <a:latin typeface="楷体" panose="02010609060101010101" pitchFamily="49" charset="-122"/>
                  <a:ea typeface="楷体" panose="02010609060101010101" pitchFamily="49" charset="-122"/>
                  <a:sym typeface="Helvetica" panose="020B0604020202020204" pitchFamily="34" charset="0"/>
                </a:rPr>
                <a:t>习近平同志为核心的党中央领导中国前所未有地走近世界舞台中央，中国的发展理念、发展道路、发展模式的影响力吸引力显著增强，中国日益发挥着世界和平的建设者、全球发展贡献者、国际秩序维护者的重要作用。</a:t>
              </a:r>
            </a:p>
          </p:txBody>
        </p:sp>
        <p:sp>
          <p:nvSpPr>
            <p:cNvPr id="2" name="矩形 1"/>
            <p:cNvSpPr/>
            <p:nvPr/>
          </p:nvSpPr>
          <p:spPr>
            <a:xfrm>
              <a:off x="10073" y="5999"/>
              <a:ext cx="5250" cy="906"/>
            </a:xfrm>
            <a:prstGeom prst="rect">
              <a:avLst/>
            </a:prstGeom>
          </p:spPr>
          <p:txBody>
            <a:bodyPr wrap="square">
              <a:spAutoFit/>
            </a:bodyPr>
            <a:lstStyle/>
            <a:p>
              <a:pPr algn="ctr">
                <a:lnSpc>
                  <a:spcPct val="120000"/>
                </a:lnSpc>
              </a:pPr>
              <a:r>
                <a:rPr lang="en-US" altLang="zh-CN" sz="1400" dirty="0">
                  <a:solidFill>
                    <a:srgbClr val="393939"/>
                  </a:solidFill>
                  <a:latin typeface="仿宋" panose="02010609060101010101" pitchFamily="49" charset="-122"/>
                  <a:ea typeface="仿宋" panose="02010609060101010101" pitchFamily="49" charset="-122"/>
                </a:rPr>
                <a:t>2015</a:t>
              </a:r>
              <a:r>
                <a:rPr lang="zh-CN" altLang="en-US" sz="1400" dirty="0">
                  <a:solidFill>
                    <a:srgbClr val="393939"/>
                  </a:solidFill>
                  <a:latin typeface="仿宋" panose="02010609060101010101" pitchFamily="49" charset="-122"/>
                  <a:ea typeface="仿宋" panose="02010609060101010101" pitchFamily="49" charset="-122"/>
                </a:rPr>
                <a:t>年</a:t>
              </a:r>
              <a:r>
                <a:rPr lang="en-US" altLang="zh-CN" sz="1400" dirty="0">
                  <a:solidFill>
                    <a:srgbClr val="393939"/>
                  </a:solidFill>
                  <a:latin typeface="仿宋" panose="02010609060101010101" pitchFamily="49" charset="-122"/>
                  <a:ea typeface="仿宋" panose="02010609060101010101" pitchFamily="49" charset="-122"/>
                </a:rPr>
                <a:t>9</a:t>
              </a:r>
              <a:r>
                <a:rPr lang="zh-CN" altLang="en-US" sz="1400" dirty="0">
                  <a:solidFill>
                    <a:srgbClr val="393939"/>
                  </a:solidFill>
                  <a:latin typeface="仿宋" panose="02010609060101010101" pitchFamily="49" charset="-122"/>
                  <a:ea typeface="仿宋" panose="02010609060101010101" pitchFamily="49" charset="-122"/>
                </a:rPr>
                <a:t>月</a:t>
              </a:r>
              <a:r>
                <a:rPr lang="en-US" altLang="zh-CN" sz="1400" dirty="0">
                  <a:solidFill>
                    <a:srgbClr val="393939"/>
                  </a:solidFill>
                  <a:latin typeface="仿宋" panose="02010609060101010101" pitchFamily="49" charset="-122"/>
                  <a:ea typeface="仿宋" panose="02010609060101010101" pitchFamily="49" charset="-122"/>
                </a:rPr>
                <a:t>28</a:t>
              </a:r>
              <a:r>
                <a:rPr lang="zh-CN" altLang="en-US" sz="1400" dirty="0">
                  <a:solidFill>
                    <a:srgbClr val="393939"/>
                  </a:solidFill>
                  <a:latin typeface="仿宋" panose="02010609060101010101" pitchFamily="49" charset="-122"/>
                  <a:ea typeface="仿宋" panose="02010609060101010101" pitchFamily="49" charset="-122"/>
                </a:rPr>
                <a:t>日，习近平在</a:t>
              </a:r>
              <a:r>
                <a:rPr lang="zh-CN" altLang="en-US" sz="1400" dirty="0" smtClean="0">
                  <a:solidFill>
                    <a:srgbClr val="393939"/>
                  </a:solidFill>
                  <a:latin typeface="仿宋" panose="02010609060101010101" pitchFamily="49" charset="-122"/>
                  <a:ea typeface="仿宋" panose="02010609060101010101" pitchFamily="49" charset="-122"/>
                </a:rPr>
                <a:t>纽约联合国</a:t>
              </a:r>
              <a:endParaRPr lang="en-US" altLang="zh-CN" sz="1400" dirty="0" smtClean="0">
                <a:solidFill>
                  <a:srgbClr val="393939"/>
                </a:solidFill>
                <a:latin typeface="仿宋" panose="02010609060101010101" pitchFamily="49" charset="-122"/>
                <a:ea typeface="仿宋" panose="02010609060101010101" pitchFamily="49" charset="-122"/>
              </a:endParaRPr>
            </a:p>
            <a:p>
              <a:pPr algn="ctr">
                <a:lnSpc>
                  <a:spcPct val="120000"/>
                </a:lnSpc>
              </a:pPr>
              <a:r>
                <a:rPr lang="zh-CN" altLang="en-US" sz="1400" dirty="0" smtClean="0">
                  <a:solidFill>
                    <a:srgbClr val="393939"/>
                  </a:solidFill>
                  <a:latin typeface="仿宋" panose="02010609060101010101" pitchFamily="49" charset="-122"/>
                  <a:ea typeface="仿宋" panose="02010609060101010101" pitchFamily="49" charset="-122"/>
                </a:rPr>
                <a:t>总部出席联合国</a:t>
              </a:r>
              <a:r>
                <a:rPr lang="zh-CN" altLang="en-US" sz="1400" dirty="0">
                  <a:solidFill>
                    <a:srgbClr val="393939"/>
                  </a:solidFill>
                  <a:latin typeface="仿宋" panose="02010609060101010101" pitchFamily="49" charset="-122"/>
                  <a:ea typeface="仿宋" panose="02010609060101010101" pitchFamily="49" charset="-122"/>
                </a:rPr>
                <a:t>维和峰会并发表讲话</a:t>
              </a:r>
              <a:endParaRPr lang="zh-CN" altLang="en-US" sz="1400" b="1" dirty="0">
                <a:latin typeface="仿宋" panose="02010609060101010101" pitchFamily="49" charset="-122"/>
                <a:ea typeface="仿宋" panose="02010609060101010101" pitchFamily="49" charset="-122"/>
              </a:endParaRPr>
            </a:p>
          </p:txBody>
        </p:sp>
      </p:grpSp>
      <p:grpSp>
        <p:nvGrpSpPr>
          <p:cNvPr id="4" name="组合 3"/>
          <p:cNvGrpSpPr/>
          <p:nvPr/>
        </p:nvGrpSpPr>
        <p:grpSpPr>
          <a:xfrm>
            <a:off x="104140" y="0"/>
            <a:ext cx="10196195" cy="1877060"/>
            <a:chOff x="164" y="0"/>
            <a:chExt cx="16057" cy="2956"/>
          </a:xfrm>
        </p:grpSpPr>
        <p:sp>
          <p:nvSpPr>
            <p:cNvPr id="9" name="文本框 8"/>
            <p:cNvSpPr txBox="1"/>
            <p:nvPr/>
          </p:nvSpPr>
          <p:spPr>
            <a:xfrm>
              <a:off x="807" y="0"/>
              <a:ext cx="13168" cy="822"/>
            </a:xfrm>
            <a:prstGeom prst="rect">
              <a:avLst/>
            </a:prstGeom>
            <a:noFill/>
          </p:spPr>
          <p:txBody>
            <a:bodyPr wrap="none" rtlCol="0">
              <a:spAutoFit/>
              <a:scene3d>
                <a:camera prst="orthographicFront"/>
                <a:lightRig rig="threePt" dir="t"/>
              </a:scene3d>
            </a:bodyPr>
            <a:lstStyle/>
            <a:p>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
          <p:nvSpPr>
            <p:cNvPr id="11" name="文本框 10"/>
            <p:cNvSpPr txBox="1"/>
            <p:nvPr/>
          </p:nvSpPr>
          <p:spPr>
            <a:xfrm>
              <a:off x="164" y="1098"/>
              <a:ext cx="15601" cy="72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rPr>
                <a:t>1.  </a:t>
              </a:r>
              <a:r>
                <a:rPr lang="zh-CN" altLang="en-US" sz="2400" b="1" dirty="0">
                  <a:solidFill>
                    <a:schemeClr val="accent3">
                      <a:lumMod val="50000"/>
                    </a:schemeClr>
                  </a:solidFill>
                  <a:effectLst/>
                  <a:latin typeface="微软雅黑" panose="020B0503020204020204" pitchFamily="34" charset="-122"/>
                  <a:ea typeface="微软雅黑" panose="020B0503020204020204" pitchFamily="34" charset="-122"/>
                  <a:sym typeface="+mn-ea"/>
                </a:rPr>
                <a:t>习近平新时代中国特色社会主义思想的形成</a:t>
              </a:r>
            </a:p>
          </p:txBody>
        </p:sp>
        <p:sp>
          <p:nvSpPr>
            <p:cNvPr id="14" name="文本框 13"/>
            <p:cNvSpPr txBox="1"/>
            <p:nvPr/>
          </p:nvSpPr>
          <p:spPr>
            <a:xfrm>
              <a:off x="807" y="2328"/>
              <a:ext cx="15414" cy="628"/>
            </a:xfrm>
            <a:prstGeom prst="rect">
              <a:avLst/>
            </a:prstGeom>
            <a:noFill/>
          </p:spPr>
          <p:txBody>
            <a:bodyPr wrap="square" rtlCol="0">
              <a:spAutoFit/>
              <a:scene3d>
                <a:camera prst="orthographicFront"/>
                <a:lightRig rig="threePt" dir="t"/>
              </a:scene3d>
            </a:bodyPr>
            <a:lstStyle/>
            <a:p>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rPr>
                <a:t>学生活动：阅读材料，回答问题</a:t>
              </a:r>
            </a:p>
          </p:txBody>
        </p:sp>
      </p:grpSp>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53225" y="2176145"/>
            <a:ext cx="3733800" cy="266954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6520" y="0"/>
            <a:ext cx="10006330" cy="1922780"/>
            <a:chOff x="152" y="0"/>
            <a:chExt cx="15758" cy="3028"/>
          </a:xfrm>
        </p:grpSpPr>
        <p:sp>
          <p:nvSpPr>
            <p:cNvPr id="2" name="文本框 1"/>
            <p:cNvSpPr txBox="1"/>
            <p:nvPr/>
          </p:nvSpPr>
          <p:spPr>
            <a:xfrm>
              <a:off x="807" y="0"/>
              <a:ext cx="13168" cy="822"/>
            </a:xfrm>
            <a:prstGeom prst="rect">
              <a:avLst/>
            </a:prstGeom>
            <a:noFill/>
          </p:spPr>
          <p:txBody>
            <a:bodyPr wrap="none" rtlCol="0">
              <a:spAutoFit/>
              <a:scene3d>
                <a:camera prst="orthographicFront"/>
                <a:lightRig rig="threePt" dir="t"/>
              </a:scene3d>
            </a:bodyPr>
            <a:lstStyle/>
            <a:p>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
          <p:nvSpPr>
            <p:cNvPr id="3" name="文本框 2"/>
            <p:cNvSpPr txBox="1"/>
            <p:nvPr/>
          </p:nvSpPr>
          <p:spPr>
            <a:xfrm>
              <a:off x="152" y="1187"/>
              <a:ext cx="15601" cy="72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rPr>
                <a:t>1.  </a:t>
              </a:r>
              <a:r>
                <a:rPr lang="zh-CN" altLang="en-US" sz="2400" b="1" dirty="0">
                  <a:solidFill>
                    <a:schemeClr val="accent3">
                      <a:lumMod val="50000"/>
                    </a:schemeClr>
                  </a:solidFill>
                  <a:effectLst/>
                  <a:latin typeface="微软雅黑" panose="020B0503020204020204" pitchFamily="34" charset="-122"/>
                  <a:ea typeface="微软雅黑" panose="020B0503020204020204" pitchFamily="34" charset="-122"/>
                  <a:sym typeface="+mn-ea"/>
                </a:rPr>
                <a:t>习近平新时代中国特色社会主义思想的形成</a:t>
              </a:r>
            </a:p>
          </p:txBody>
        </p:sp>
        <p:sp>
          <p:nvSpPr>
            <p:cNvPr id="13" name="文本框 12"/>
            <p:cNvSpPr txBox="1"/>
            <p:nvPr/>
          </p:nvSpPr>
          <p:spPr>
            <a:xfrm>
              <a:off x="496" y="2400"/>
              <a:ext cx="15414" cy="628"/>
            </a:xfrm>
            <a:prstGeom prst="rect">
              <a:avLst/>
            </a:prstGeom>
            <a:noFill/>
          </p:spPr>
          <p:txBody>
            <a:bodyPr wrap="square" rtlCol="0">
              <a:spAutoFit/>
              <a:scene3d>
                <a:camera prst="orthographicFront"/>
                <a:lightRig rig="threePt" dir="t"/>
              </a:scene3d>
            </a:bodyPr>
            <a:lstStyle/>
            <a:p>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rPr>
                <a:t>学生活动：阅读材料，回答问题</a:t>
              </a:r>
            </a:p>
          </p:txBody>
        </p:sp>
      </p:grpSp>
      <p:sp>
        <p:nvSpPr>
          <p:cNvPr id="40" name="矩形 39"/>
          <p:cNvSpPr/>
          <p:nvPr/>
        </p:nvSpPr>
        <p:spPr>
          <a:xfrm>
            <a:off x="722630" y="2130425"/>
            <a:ext cx="6869430" cy="3566795"/>
          </a:xfrm>
          <a:prstGeom prst="rect">
            <a:avLst/>
          </a:prstGeom>
        </p:spPr>
        <p:txBody>
          <a:bodyPr wrap="square">
            <a:spAutoFit/>
          </a:bodyPr>
          <a:lstStyle/>
          <a:p>
            <a:pPr lvl="0" indent="457200" algn="just">
              <a:lnSpc>
                <a:spcPts val="3980"/>
              </a:lnSpc>
              <a:spcAft>
                <a:spcPct val="0"/>
              </a:spcAft>
              <a:defRPr/>
            </a:pPr>
            <a:r>
              <a:rPr lang="en-US" altLang="zh-CN" sz="24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Helvetica" panose="020B0604020202020204" pitchFamily="34" charset="0"/>
              </a:rPr>
              <a:t> </a:t>
            </a:r>
            <a:r>
              <a:rPr lang="zh-CN" altLang="en-US" sz="24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Helvetica" panose="020B0604020202020204" pitchFamily="34" charset="0"/>
              </a:rPr>
              <a:t>在新中国成立以来特别是改革开放以来取得的重大成就基础上，我国发展站到了新的历史起点上。社会生产力水平总体上显著提高，国家经济实力、科技实力、国防实力、综合国力、国际影响力显著提升。</a:t>
            </a:r>
          </a:p>
          <a:p>
            <a:pPr lvl="0" indent="457200" algn="just">
              <a:lnSpc>
                <a:spcPct val="100000"/>
              </a:lnSpc>
              <a:spcAft>
                <a:spcPct val="0"/>
              </a:spcAft>
              <a:defRPr/>
            </a:pPr>
            <a:endParaRPr lang="zh-CN" altLang="en-US" sz="24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Helvetica" panose="020B0604020202020204" pitchFamily="34" charset="0"/>
            </a:endParaRPr>
          </a:p>
          <a:p>
            <a:pPr lvl="0" indent="457200" algn="just">
              <a:lnSpc>
                <a:spcPct val="150000"/>
              </a:lnSpc>
              <a:spcAft>
                <a:spcPct val="0"/>
              </a:spcAft>
              <a:defRPr/>
            </a:pPr>
            <a:endParaRPr lang="zh-CN" altLang="en-US" sz="24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Helvetica" panose="020B0604020202020204" pitchFamily="34" charset="0"/>
            </a:endParaRPr>
          </a:p>
        </p:txBody>
      </p:sp>
      <p:grpSp>
        <p:nvGrpSpPr>
          <p:cNvPr id="17" name="组合 16"/>
          <p:cNvGrpSpPr/>
          <p:nvPr/>
        </p:nvGrpSpPr>
        <p:grpSpPr>
          <a:xfrm>
            <a:off x="7502830" y="2130425"/>
            <a:ext cx="4339859" cy="3221896"/>
            <a:chOff x="2870" y="2905"/>
            <a:chExt cx="12464" cy="5951"/>
          </a:xfrm>
        </p:grpSpPr>
        <p:grpSp>
          <p:nvGrpSpPr>
            <p:cNvPr id="18" name="组合 17"/>
            <p:cNvGrpSpPr/>
            <p:nvPr/>
          </p:nvGrpSpPr>
          <p:grpSpPr>
            <a:xfrm>
              <a:off x="2870" y="2905"/>
              <a:ext cx="12464" cy="5951"/>
              <a:chOff x="2870" y="2905"/>
              <a:chExt cx="12464" cy="5951"/>
            </a:xfrm>
          </p:grpSpPr>
          <p:grpSp>
            <p:nvGrpSpPr>
              <p:cNvPr id="19" name="组合 18"/>
              <p:cNvGrpSpPr/>
              <p:nvPr/>
            </p:nvGrpSpPr>
            <p:grpSpPr>
              <a:xfrm>
                <a:off x="10414" y="2905"/>
                <a:ext cx="4920" cy="5951"/>
                <a:chOff x="7292372" y="1988840"/>
                <a:chExt cx="3124108" cy="3169753"/>
              </a:xfrm>
              <a:effectLst>
                <a:outerShdw blurRad="50800" dist="38100" dir="2700000" algn="tl" rotWithShape="0">
                  <a:prstClr val="black">
                    <a:alpha val="40000"/>
                  </a:prstClr>
                </a:outerShdw>
                <a:reflection blurRad="6350" stA="52000" endA="300" endPos="35000" dir="5400000" sy="-100000" algn="bl" rotWithShape="0"/>
              </a:effectLst>
            </p:grpSpPr>
            <p:sp>
              <p:nvSpPr>
                <p:cNvPr id="20" name="iṧļíḋé"/>
                <p:cNvSpPr/>
                <p:nvPr/>
              </p:nvSpPr>
              <p:spPr bwMode="auto">
                <a:xfrm rot="10800000">
                  <a:off x="9036772" y="1988840"/>
                  <a:ext cx="1379708" cy="3142498"/>
                </a:xfrm>
                <a:prstGeom prst="roundRect">
                  <a:avLst>
                    <a:gd name="adj" fmla="val 0"/>
                  </a:avLst>
                </a:prstGeom>
                <a:solidFill>
                  <a:srgbClr val="C00000"/>
                </a:solidFill>
                <a:ln w="38100">
                  <a:solidFill>
                    <a:schemeClr val="bg1"/>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lang="zh-CN" altLang="en-US" b="1" dirty="0">
                    <a:solidFill>
                      <a:schemeClr val="bg1"/>
                    </a:solidFill>
                  </a:endParaRPr>
                </a:p>
              </p:txBody>
            </p:sp>
            <p:sp>
              <p:nvSpPr>
                <p:cNvPr id="21" name="îṡ1iḍe"/>
                <p:cNvSpPr/>
                <p:nvPr/>
              </p:nvSpPr>
              <p:spPr bwMode="auto">
                <a:xfrm rot="5400000">
                  <a:off x="6587953" y="2693259"/>
                  <a:ext cx="3169753" cy="17609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0 w 10000"/>
                    <a:gd name="connsiteY0-2" fmla="*/ 0 h 10050"/>
                    <a:gd name="connsiteX1-3" fmla="*/ 10000 w 10000"/>
                    <a:gd name="connsiteY1-4" fmla="*/ 0 h 10050"/>
                    <a:gd name="connsiteX2-5" fmla="*/ 8777 w 10000"/>
                    <a:gd name="connsiteY2-6" fmla="*/ 10050 h 10050"/>
                    <a:gd name="connsiteX3-7" fmla="*/ 2000 w 10000"/>
                    <a:gd name="connsiteY3-8" fmla="*/ 10000 h 10050"/>
                    <a:gd name="connsiteX4-9" fmla="*/ 0 w 10000"/>
                    <a:gd name="connsiteY4-10" fmla="*/ 0 h 10050"/>
                    <a:gd name="connsiteX0-11" fmla="*/ 0 w 10000"/>
                    <a:gd name="connsiteY0-12" fmla="*/ 0 h 10050"/>
                    <a:gd name="connsiteX1-13" fmla="*/ 10000 w 10000"/>
                    <a:gd name="connsiteY1-14" fmla="*/ 0 h 10050"/>
                    <a:gd name="connsiteX2-15" fmla="*/ 8777 w 10000"/>
                    <a:gd name="connsiteY2-16" fmla="*/ 10050 h 10050"/>
                    <a:gd name="connsiteX3-17" fmla="*/ 1126 w 10000"/>
                    <a:gd name="connsiteY3-18" fmla="*/ 10000 h 10050"/>
                    <a:gd name="connsiteX4-19" fmla="*/ 0 w 10000"/>
                    <a:gd name="connsiteY4-20" fmla="*/ 0 h 1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50">
                      <a:moveTo>
                        <a:pt x="0" y="0"/>
                      </a:moveTo>
                      <a:lnTo>
                        <a:pt x="10000" y="0"/>
                      </a:lnTo>
                      <a:lnTo>
                        <a:pt x="8777" y="10050"/>
                      </a:lnTo>
                      <a:lnTo>
                        <a:pt x="1126" y="10000"/>
                      </a:lnTo>
                      <a:lnTo>
                        <a:pt x="0" y="0"/>
                      </a:lnTo>
                      <a:close/>
                    </a:path>
                  </a:pathLst>
                </a:custGeom>
                <a:solidFill>
                  <a:schemeClr val="accent1">
                    <a:alpha val="10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grpSp>
            <p:nvGrpSpPr>
              <p:cNvPr id="22" name="组合 21"/>
              <p:cNvGrpSpPr/>
              <p:nvPr/>
            </p:nvGrpSpPr>
            <p:grpSpPr>
              <a:xfrm>
                <a:off x="6391" y="3586"/>
                <a:ext cx="4178" cy="4645"/>
                <a:chOff x="4655839" y="2338006"/>
                <a:chExt cx="2653045" cy="2444166"/>
              </a:xfrm>
              <a:effectLst>
                <a:outerShdw blurRad="50800" dist="38100" dir="2700000" algn="tl" rotWithShape="0">
                  <a:prstClr val="black">
                    <a:alpha val="40000"/>
                  </a:prstClr>
                </a:outerShdw>
                <a:reflection blurRad="6350" stA="52000" endA="300" endPos="35000" dir="5400000" sy="-100000" algn="bl" rotWithShape="0"/>
              </a:effectLst>
            </p:grpSpPr>
            <p:sp>
              <p:nvSpPr>
                <p:cNvPr id="23" name="iṡ1îdé"/>
                <p:cNvSpPr/>
                <p:nvPr/>
              </p:nvSpPr>
              <p:spPr bwMode="auto">
                <a:xfrm rot="10800000">
                  <a:off x="5929176" y="2338006"/>
                  <a:ext cx="1379708" cy="2444165"/>
                </a:xfrm>
                <a:prstGeom prst="roundRect">
                  <a:avLst>
                    <a:gd name="adj" fmla="val 0"/>
                  </a:avLst>
                </a:prstGeom>
                <a:solidFill>
                  <a:srgbClr val="DE0000"/>
                </a:solidFill>
                <a:ln w="38100">
                  <a:solidFill>
                    <a:schemeClr val="bg1"/>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lang="zh-CN" altLang="en-US" b="1" dirty="0">
                    <a:solidFill>
                      <a:schemeClr val="bg1"/>
                    </a:solidFill>
                  </a:endParaRPr>
                </a:p>
              </p:txBody>
            </p:sp>
            <p:sp>
              <p:nvSpPr>
                <p:cNvPr id="24" name="ïSḷídè"/>
                <p:cNvSpPr/>
                <p:nvPr/>
              </p:nvSpPr>
              <p:spPr bwMode="auto">
                <a:xfrm rot="5400000">
                  <a:off x="4092309" y="2928790"/>
                  <a:ext cx="2416912" cy="128985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0 w 10000"/>
                    <a:gd name="connsiteY0-2" fmla="*/ 0 h 10050"/>
                    <a:gd name="connsiteX1-3" fmla="*/ 10000 w 10000"/>
                    <a:gd name="connsiteY1-4" fmla="*/ 0 h 10050"/>
                    <a:gd name="connsiteX2-5" fmla="*/ 8777 w 10000"/>
                    <a:gd name="connsiteY2-6" fmla="*/ 10050 h 10050"/>
                    <a:gd name="connsiteX3-7" fmla="*/ 2000 w 10000"/>
                    <a:gd name="connsiteY3-8" fmla="*/ 10000 h 10050"/>
                    <a:gd name="connsiteX4-9" fmla="*/ 0 w 10000"/>
                    <a:gd name="connsiteY4-10" fmla="*/ 0 h 10050"/>
                    <a:gd name="connsiteX0-11" fmla="*/ 0 w 10000"/>
                    <a:gd name="connsiteY0-12" fmla="*/ 0 h 10050"/>
                    <a:gd name="connsiteX1-13" fmla="*/ 10000 w 10000"/>
                    <a:gd name="connsiteY1-14" fmla="*/ 0 h 10050"/>
                    <a:gd name="connsiteX2-15" fmla="*/ 8777 w 10000"/>
                    <a:gd name="connsiteY2-16" fmla="*/ 10050 h 10050"/>
                    <a:gd name="connsiteX3-17" fmla="*/ 1126 w 10000"/>
                    <a:gd name="connsiteY3-18" fmla="*/ 10000 h 10050"/>
                    <a:gd name="connsiteX4-19" fmla="*/ 0 w 10000"/>
                    <a:gd name="connsiteY4-20" fmla="*/ 0 h 10050"/>
                    <a:gd name="connsiteX0-21" fmla="*/ 0 w 10000"/>
                    <a:gd name="connsiteY0-22" fmla="*/ 0 h 10050"/>
                    <a:gd name="connsiteX1-23" fmla="*/ 10000 w 10000"/>
                    <a:gd name="connsiteY1-24" fmla="*/ 0 h 10050"/>
                    <a:gd name="connsiteX2-25" fmla="*/ 8590 w 10000"/>
                    <a:gd name="connsiteY2-26" fmla="*/ 10050 h 10050"/>
                    <a:gd name="connsiteX3-27" fmla="*/ 1126 w 10000"/>
                    <a:gd name="connsiteY3-28" fmla="*/ 10000 h 10050"/>
                    <a:gd name="connsiteX4-29" fmla="*/ 0 w 10000"/>
                    <a:gd name="connsiteY4-30" fmla="*/ 0 h 10050"/>
                    <a:gd name="connsiteX0-31" fmla="*/ 0 w 10000"/>
                    <a:gd name="connsiteY0-32" fmla="*/ 0 h 10061"/>
                    <a:gd name="connsiteX1-33" fmla="*/ 10000 w 10000"/>
                    <a:gd name="connsiteY1-34" fmla="*/ 0 h 10061"/>
                    <a:gd name="connsiteX2-35" fmla="*/ 8590 w 10000"/>
                    <a:gd name="connsiteY2-36" fmla="*/ 10050 h 10061"/>
                    <a:gd name="connsiteX3-37" fmla="*/ 1313 w 10000"/>
                    <a:gd name="connsiteY3-38" fmla="*/ 10061 h 10061"/>
                    <a:gd name="connsiteX4-39" fmla="*/ 0 w 10000"/>
                    <a:gd name="connsiteY4-40" fmla="*/ 0 h 100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61">
                      <a:moveTo>
                        <a:pt x="0" y="0"/>
                      </a:moveTo>
                      <a:lnTo>
                        <a:pt x="10000" y="0"/>
                      </a:lnTo>
                      <a:lnTo>
                        <a:pt x="8590" y="10050"/>
                      </a:lnTo>
                      <a:lnTo>
                        <a:pt x="1313" y="10061"/>
                      </a:lnTo>
                      <a:lnTo>
                        <a:pt x="0" y="0"/>
                      </a:lnTo>
                      <a:close/>
                    </a:path>
                  </a:pathLst>
                </a:custGeom>
                <a:solidFill>
                  <a:schemeClr val="accent1">
                    <a:alpha val="10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grpSp>
            <p:nvGrpSpPr>
              <p:cNvPr id="25" name="组合 24"/>
              <p:cNvGrpSpPr/>
              <p:nvPr/>
            </p:nvGrpSpPr>
            <p:grpSpPr>
              <a:xfrm>
                <a:off x="2870" y="4266"/>
                <a:ext cx="3521" cy="3393"/>
                <a:chOff x="1775519" y="2687173"/>
                <a:chExt cx="2235538" cy="1745833"/>
              </a:xfrm>
              <a:effectLst>
                <a:outerShdw blurRad="50800" dist="38100" dir="2700000" algn="tl" rotWithShape="0">
                  <a:prstClr val="black">
                    <a:alpha val="40000"/>
                  </a:prstClr>
                </a:outerShdw>
                <a:reflection blurRad="6350" stA="52000" endA="300" endPos="35000" dir="5400000" sy="-100000" algn="bl" rotWithShape="0"/>
              </a:effectLst>
            </p:grpSpPr>
            <p:sp>
              <p:nvSpPr>
                <p:cNvPr id="26" name="iṣļiḋê"/>
                <p:cNvSpPr/>
                <p:nvPr/>
              </p:nvSpPr>
              <p:spPr bwMode="auto">
                <a:xfrm rot="10800000">
                  <a:off x="2631349" y="2687173"/>
                  <a:ext cx="1379708" cy="1745832"/>
                </a:xfrm>
                <a:prstGeom prst="roundRect">
                  <a:avLst>
                    <a:gd name="adj" fmla="val 0"/>
                  </a:avLst>
                </a:prstGeom>
                <a:solidFill>
                  <a:srgbClr val="FF4B21"/>
                </a:solidFill>
                <a:ln w="38100">
                  <a:solidFill>
                    <a:schemeClr val="bg1"/>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lang="zh-CN" altLang="en-US" b="1" dirty="0">
                    <a:solidFill>
                      <a:schemeClr val="bg1"/>
                    </a:solidFill>
                  </a:endParaRPr>
                </a:p>
              </p:txBody>
            </p:sp>
            <p:sp>
              <p:nvSpPr>
                <p:cNvPr id="34" name="îSļiḍe"/>
                <p:cNvSpPr/>
                <p:nvPr/>
              </p:nvSpPr>
              <p:spPr bwMode="auto">
                <a:xfrm rot="5400000">
                  <a:off x="1338775" y="3123918"/>
                  <a:ext cx="1745832" cy="8723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0 w 10000"/>
                    <a:gd name="connsiteY0-2" fmla="*/ 0 h 10050"/>
                    <a:gd name="connsiteX1-3" fmla="*/ 10000 w 10000"/>
                    <a:gd name="connsiteY1-4" fmla="*/ 0 h 10050"/>
                    <a:gd name="connsiteX2-5" fmla="*/ 8777 w 10000"/>
                    <a:gd name="connsiteY2-6" fmla="*/ 10050 h 10050"/>
                    <a:gd name="connsiteX3-7" fmla="*/ 2000 w 10000"/>
                    <a:gd name="connsiteY3-8" fmla="*/ 10000 h 10050"/>
                    <a:gd name="connsiteX4-9" fmla="*/ 0 w 10000"/>
                    <a:gd name="connsiteY4-10" fmla="*/ 0 h 10050"/>
                    <a:gd name="connsiteX0-11" fmla="*/ 0 w 10000"/>
                    <a:gd name="connsiteY0-12" fmla="*/ 0 h 10050"/>
                    <a:gd name="connsiteX1-13" fmla="*/ 10000 w 10000"/>
                    <a:gd name="connsiteY1-14" fmla="*/ 0 h 10050"/>
                    <a:gd name="connsiteX2-15" fmla="*/ 8777 w 10000"/>
                    <a:gd name="connsiteY2-16" fmla="*/ 10050 h 10050"/>
                    <a:gd name="connsiteX3-17" fmla="*/ 1126 w 10000"/>
                    <a:gd name="connsiteY3-18" fmla="*/ 10000 h 10050"/>
                    <a:gd name="connsiteX4-19" fmla="*/ 0 w 10000"/>
                    <a:gd name="connsiteY4-20" fmla="*/ 0 h 10050"/>
                    <a:gd name="connsiteX0-21" fmla="*/ 0 w 10000"/>
                    <a:gd name="connsiteY0-22" fmla="*/ 0 h 10050"/>
                    <a:gd name="connsiteX1-23" fmla="*/ 10000 w 10000"/>
                    <a:gd name="connsiteY1-24" fmla="*/ 0 h 10050"/>
                    <a:gd name="connsiteX2-25" fmla="*/ 8590 w 10000"/>
                    <a:gd name="connsiteY2-26" fmla="*/ 10050 h 10050"/>
                    <a:gd name="connsiteX3-27" fmla="*/ 1126 w 10000"/>
                    <a:gd name="connsiteY3-28" fmla="*/ 10000 h 10050"/>
                    <a:gd name="connsiteX4-29" fmla="*/ 0 w 10000"/>
                    <a:gd name="connsiteY4-30" fmla="*/ 0 h 10050"/>
                    <a:gd name="connsiteX0-31" fmla="*/ 0 w 10000"/>
                    <a:gd name="connsiteY0-32" fmla="*/ 0 h 10061"/>
                    <a:gd name="connsiteX1-33" fmla="*/ 10000 w 10000"/>
                    <a:gd name="connsiteY1-34" fmla="*/ 0 h 10061"/>
                    <a:gd name="connsiteX2-35" fmla="*/ 8590 w 10000"/>
                    <a:gd name="connsiteY2-36" fmla="*/ 10050 h 10061"/>
                    <a:gd name="connsiteX3-37" fmla="*/ 1313 w 10000"/>
                    <a:gd name="connsiteY3-38" fmla="*/ 10061 h 10061"/>
                    <a:gd name="connsiteX4-39" fmla="*/ 0 w 10000"/>
                    <a:gd name="connsiteY4-40" fmla="*/ 0 h 10061"/>
                    <a:gd name="connsiteX0-41" fmla="*/ 0 w 10000"/>
                    <a:gd name="connsiteY0-42" fmla="*/ 0 h 10061"/>
                    <a:gd name="connsiteX1-43" fmla="*/ 10000 w 10000"/>
                    <a:gd name="connsiteY1-44" fmla="*/ 0 h 10061"/>
                    <a:gd name="connsiteX2-45" fmla="*/ 7391 w 10000"/>
                    <a:gd name="connsiteY2-46" fmla="*/ 10050 h 10061"/>
                    <a:gd name="connsiteX3-47" fmla="*/ 1313 w 10000"/>
                    <a:gd name="connsiteY3-48" fmla="*/ 10061 h 10061"/>
                    <a:gd name="connsiteX4-49" fmla="*/ 0 w 10000"/>
                    <a:gd name="connsiteY4-50" fmla="*/ 0 h 10061"/>
                    <a:gd name="connsiteX0-51" fmla="*/ 0 w 10000"/>
                    <a:gd name="connsiteY0-52" fmla="*/ 0 h 10050"/>
                    <a:gd name="connsiteX1-53" fmla="*/ 10000 w 10000"/>
                    <a:gd name="connsiteY1-54" fmla="*/ 0 h 10050"/>
                    <a:gd name="connsiteX2-55" fmla="*/ 7391 w 10000"/>
                    <a:gd name="connsiteY2-56" fmla="*/ 10050 h 10050"/>
                    <a:gd name="connsiteX3-57" fmla="*/ 2654 w 10000"/>
                    <a:gd name="connsiteY3-58" fmla="*/ 10024 h 10050"/>
                    <a:gd name="connsiteX4-59" fmla="*/ 0 w 10000"/>
                    <a:gd name="connsiteY4-60" fmla="*/ 0 h 1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50">
                      <a:moveTo>
                        <a:pt x="0" y="0"/>
                      </a:moveTo>
                      <a:lnTo>
                        <a:pt x="10000" y="0"/>
                      </a:lnTo>
                      <a:lnTo>
                        <a:pt x="7391" y="10050"/>
                      </a:lnTo>
                      <a:lnTo>
                        <a:pt x="2654" y="10024"/>
                      </a:lnTo>
                      <a:lnTo>
                        <a:pt x="0" y="0"/>
                      </a:lnTo>
                      <a:close/>
                    </a:path>
                  </a:pathLst>
                </a:custGeom>
                <a:solidFill>
                  <a:schemeClr val="accent1">
                    <a:alpha val="10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grpSp>
        <p:sp>
          <p:nvSpPr>
            <p:cNvPr id="35" name="文本框 34"/>
            <p:cNvSpPr txBox="1"/>
            <p:nvPr/>
          </p:nvSpPr>
          <p:spPr>
            <a:xfrm>
              <a:off x="4089" y="4577"/>
              <a:ext cx="1762" cy="2607"/>
            </a:xfrm>
            <a:prstGeom prst="rect">
              <a:avLst/>
            </a:prstGeom>
            <a:noFill/>
          </p:spPr>
          <p:txBody>
            <a:bodyPr vert="eaVert"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站起来</a:t>
              </a:r>
            </a:p>
          </p:txBody>
        </p:sp>
        <p:sp>
          <p:nvSpPr>
            <p:cNvPr id="36" name="文本框 35"/>
            <p:cNvSpPr txBox="1"/>
            <p:nvPr/>
          </p:nvSpPr>
          <p:spPr>
            <a:xfrm>
              <a:off x="8271" y="4302"/>
              <a:ext cx="1939" cy="3107"/>
            </a:xfrm>
            <a:prstGeom prst="rect">
              <a:avLst/>
            </a:prstGeom>
            <a:noFill/>
          </p:spPr>
          <p:txBody>
            <a:bodyPr vert="eaVert" wrap="square" rtlCol="0">
              <a:spAutoFit/>
            </a:bodyPr>
            <a:lstStyle/>
            <a:p>
              <a:r>
                <a:rPr lang="zh-CN" altLang="en-US" sz="32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富起来</a:t>
              </a:r>
            </a:p>
          </p:txBody>
        </p:sp>
        <p:sp>
          <p:nvSpPr>
            <p:cNvPr id="37" name="文本框 36"/>
            <p:cNvSpPr txBox="1"/>
            <p:nvPr/>
          </p:nvSpPr>
          <p:spPr>
            <a:xfrm>
              <a:off x="12764" y="3969"/>
              <a:ext cx="2292" cy="3470"/>
            </a:xfrm>
            <a:prstGeom prst="rect">
              <a:avLst/>
            </a:prstGeom>
            <a:noFill/>
          </p:spPr>
          <p:txBody>
            <a:bodyPr vert="eaVert" wrap="square" rtlCol="0">
              <a:spAutoFit/>
            </a:bodyPr>
            <a:lstStyle/>
            <a:p>
              <a:r>
                <a:rPr lang="zh-CN" altLang="en-US" sz="40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强起来</a:t>
              </a:r>
            </a:p>
          </p:txBody>
        </p:sp>
      </p:grpSp>
      <p:sp>
        <p:nvSpPr>
          <p:cNvPr id="38" name="文本框 37"/>
          <p:cNvSpPr txBox="1"/>
          <p:nvPr/>
        </p:nvSpPr>
        <p:spPr>
          <a:xfrm>
            <a:off x="659765" y="4852035"/>
            <a:ext cx="6769735" cy="1111885"/>
          </a:xfrm>
          <a:prstGeom prst="rect">
            <a:avLst/>
          </a:prstGeom>
          <a:noFill/>
        </p:spPr>
        <p:txBody>
          <a:bodyPr wrap="square" rtlCol="0" anchor="t">
            <a:spAutoFit/>
          </a:bodyPr>
          <a:lstStyle/>
          <a:p>
            <a:pPr lvl="0" indent="457200" algn="just">
              <a:lnSpc>
                <a:spcPts val="3980"/>
              </a:lnSpc>
              <a:spcAft>
                <a:spcPct val="0"/>
              </a:spcAft>
              <a:defRPr/>
            </a:pPr>
            <a:r>
              <a:rPr lang="zh-CN" altLang="en-US" sz="2400"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Helvetica" panose="020B0604020202020204" pitchFamily="34" charset="0"/>
              </a:rPr>
              <a:t> 我们</a:t>
            </a:r>
            <a:r>
              <a:rPr lang="zh-CN" altLang="en-US" sz="24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Helvetica" panose="020B0604020202020204" pitchFamily="34" charset="0"/>
              </a:rPr>
              <a:t>正处于近代以来最好的发展时期，从来没有像今天这样接近民族复兴的伟大梦想。</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035685" y="1671955"/>
            <a:ext cx="10120630" cy="4399915"/>
          </a:xfrm>
          <a:prstGeom prst="rect">
            <a:avLst/>
          </a:prstGeom>
          <a:noFill/>
        </p:spPr>
        <p:txBody>
          <a:bodyPr wrap="square" rtlCol="0">
            <a:spAutoFit/>
            <a:scene3d>
              <a:camera prst="orthographicFront"/>
              <a:lightRig rig="threePt" dir="t"/>
            </a:scene3d>
          </a:bodyPr>
          <a:lstStyle/>
          <a:p>
            <a:pPr>
              <a:lnSpc>
                <a:spcPts val="3000"/>
              </a:lnSpc>
            </a:pPr>
            <a:r>
              <a:rPr lang="en-US" altLang="zh-CN" sz="20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p>
          <a:p>
            <a:pPr>
              <a:lnSpc>
                <a:spcPts val="3400"/>
              </a:lnSpc>
            </a:pPr>
            <a:r>
              <a:rPr lang="en-US" altLang="zh-CN" sz="20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dirty="0" smtClean="0">
                <a:latin typeface="楷体" panose="02010609060101010101" pitchFamily="49" charset="-122"/>
                <a:ea typeface="楷体" panose="02010609060101010101" pitchFamily="49" charset="-122"/>
                <a:cs typeface="楷体" panose="02010609060101010101" pitchFamily="49" charset="-122"/>
                <a:sym typeface="+mn-ea"/>
              </a:rPr>
              <a:t>2013年6月18日</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，习近平在党的群众路线教育实践活动工作会议上的</a:t>
            </a:r>
            <a:r>
              <a:rPr lang="zh-CN" altLang="en-US" sz="2000" dirty="0" smtClean="0">
                <a:latin typeface="楷体" panose="02010609060101010101" pitchFamily="49" charset="-122"/>
                <a:ea typeface="楷体" panose="02010609060101010101" pitchFamily="49" charset="-122"/>
                <a:cs typeface="楷体" panose="02010609060101010101" pitchFamily="49" charset="-122"/>
                <a:sym typeface="+mn-ea"/>
              </a:rPr>
              <a:t>讲话中指出</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面对世情、国情、党情的深刻变化，精神懈怠危险、能力不足危险、脱离群众危险、消极腐败危险更加尖锐地摆在全党面前，党内脱离群众的现象大量存在，集中表现在形式主义、官僚主义、享乐主义和奢靡之风这‘四风’上。我们要对作风之弊、行为之垢来一次大排查、大检修、大扫除。”</a:t>
            </a:r>
          </a:p>
          <a:p>
            <a:pPr>
              <a:lnSpc>
                <a:spcPts val="3400"/>
              </a:lnSpc>
            </a:pP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dirty="0" err="1">
                <a:latin typeface="楷体" panose="02010609060101010101" pitchFamily="49" charset="-122"/>
                <a:ea typeface="楷体" panose="02010609060101010101" pitchFamily="49" charset="-122"/>
                <a:cs typeface="楷体" panose="02010609060101010101" pitchFamily="49" charset="-122"/>
                <a:sym typeface="+mn-ea"/>
              </a:rPr>
              <a:t>有腐必反、有贪必肃。党中央坚定不移全面从严治党，坚持“老</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虎</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”“苍蝇”一起打，保持反腐败高压态势。坚持无禁区、全覆盖、零容忍，坚持重遏制、强高压、长震慑，坚持受贿行贿一起查。2020年，中央纪委国家监委立案审查调查中管干部24人</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全国纪检监察机关共立案61.8万件，处分60.4万人。</a:t>
            </a:r>
          </a:p>
        </p:txBody>
      </p:sp>
      <p:grpSp>
        <p:nvGrpSpPr>
          <p:cNvPr id="2" name="组合 1"/>
          <p:cNvGrpSpPr/>
          <p:nvPr/>
        </p:nvGrpSpPr>
        <p:grpSpPr>
          <a:xfrm>
            <a:off x="104140" y="0"/>
            <a:ext cx="10357485" cy="1847215"/>
            <a:chOff x="164" y="0"/>
            <a:chExt cx="16311" cy="2909"/>
          </a:xfrm>
        </p:grpSpPr>
        <p:sp>
          <p:nvSpPr>
            <p:cNvPr id="5" name="文本框 4"/>
            <p:cNvSpPr txBox="1"/>
            <p:nvPr/>
          </p:nvSpPr>
          <p:spPr>
            <a:xfrm>
              <a:off x="807" y="0"/>
              <a:ext cx="13168" cy="822"/>
            </a:xfrm>
            <a:prstGeom prst="rect">
              <a:avLst/>
            </a:prstGeom>
            <a:noFill/>
          </p:spPr>
          <p:txBody>
            <a:bodyPr wrap="none" rtlCol="0">
              <a:spAutoFit/>
              <a:scene3d>
                <a:camera prst="orthographicFront"/>
                <a:lightRig rig="threePt" dir="t"/>
              </a:scene3d>
            </a:bodyPr>
            <a:lstStyle/>
            <a:p>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
          <p:nvSpPr>
            <p:cNvPr id="6" name="文本框 5"/>
            <p:cNvSpPr txBox="1"/>
            <p:nvPr/>
          </p:nvSpPr>
          <p:spPr>
            <a:xfrm>
              <a:off x="164" y="1072"/>
              <a:ext cx="15601" cy="72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rPr>
                <a:t>1.  </a:t>
              </a:r>
              <a:r>
                <a:rPr lang="zh-CN" altLang="en-US" sz="2400" b="1" dirty="0">
                  <a:solidFill>
                    <a:schemeClr val="accent3">
                      <a:lumMod val="50000"/>
                    </a:schemeClr>
                  </a:solidFill>
                  <a:effectLst/>
                  <a:latin typeface="微软雅黑" panose="020B0503020204020204" pitchFamily="34" charset="-122"/>
                  <a:ea typeface="微软雅黑" panose="020B0503020204020204" pitchFamily="34" charset="-122"/>
                  <a:sym typeface="+mn-ea"/>
                </a:rPr>
                <a:t>习近平新时代中国特色社会主义思想的形成</a:t>
              </a:r>
            </a:p>
          </p:txBody>
        </p:sp>
        <p:sp>
          <p:nvSpPr>
            <p:cNvPr id="13" name="文本框 12"/>
            <p:cNvSpPr txBox="1"/>
            <p:nvPr/>
          </p:nvSpPr>
          <p:spPr>
            <a:xfrm>
              <a:off x="1061" y="2281"/>
              <a:ext cx="15414" cy="628"/>
            </a:xfrm>
            <a:prstGeom prst="rect">
              <a:avLst/>
            </a:prstGeom>
            <a:noFill/>
          </p:spPr>
          <p:txBody>
            <a:bodyPr wrap="square" rtlCol="0">
              <a:spAutoFit/>
              <a:scene3d>
                <a:camera prst="orthographicFront"/>
                <a:lightRig rig="threePt" dir="t"/>
              </a:scene3d>
            </a:bodyPr>
            <a:lstStyle/>
            <a:p>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rPr>
                <a:t>学生活动：阅读材料，回答问题</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140" y="13970"/>
            <a:ext cx="10371455" cy="1833245"/>
            <a:chOff x="164" y="22"/>
            <a:chExt cx="16333" cy="2887"/>
          </a:xfrm>
        </p:grpSpPr>
        <p:sp>
          <p:nvSpPr>
            <p:cNvPr id="5" name="文本框 4"/>
            <p:cNvSpPr txBox="1"/>
            <p:nvPr/>
          </p:nvSpPr>
          <p:spPr>
            <a:xfrm>
              <a:off x="807" y="22"/>
              <a:ext cx="13168" cy="822"/>
            </a:xfrm>
            <a:prstGeom prst="rect">
              <a:avLst/>
            </a:prstGeom>
            <a:noFill/>
          </p:spPr>
          <p:txBody>
            <a:bodyPr wrap="none" rtlCol="0">
              <a:spAutoFit/>
              <a:scene3d>
                <a:camera prst="orthographicFront"/>
                <a:lightRig rig="threePt" dir="t"/>
              </a:scene3d>
            </a:bodyPr>
            <a:lstStyle/>
            <a:p>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
          <p:nvSpPr>
            <p:cNvPr id="6" name="文本框 5"/>
            <p:cNvSpPr txBox="1"/>
            <p:nvPr/>
          </p:nvSpPr>
          <p:spPr>
            <a:xfrm>
              <a:off x="164" y="1106"/>
              <a:ext cx="15601" cy="72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1.  </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习近平新时代中国特色社会主义思想的形成</a:t>
              </a:r>
            </a:p>
          </p:txBody>
        </p:sp>
        <p:sp>
          <p:nvSpPr>
            <p:cNvPr id="13" name="文本框 12"/>
            <p:cNvSpPr txBox="1"/>
            <p:nvPr/>
          </p:nvSpPr>
          <p:spPr>
            <a:xfrm>
              <a:off x="1083" y="2281"/>
              <a:ext cx="15414" cy="628"/>
            </a:xfrm>
            <a:prstGeom prst="rect">
              <a:avLst/>
            </a:prstGeom>
            <a:noFill/>
          </p:spPr>
          <p:txBody>
            <a:bodyPr wrap="square" rtlCol="0">
              <a:spAutoFit/>
              <a:scene3d>
                <a:camera prst="orthographicFront"/>
                <a:lightRig rig="threePt" dir="t"/>
              </a:scene3d>
            </a:bodyPr>
            <a:lstStyle/>
            <a:p>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rPr>
                <a:t>学生活动：阅读材料，回答问题</a:t>
              </a:r>
            </a:p>
          </p:txBody>
        </p:sp>
      </p:grpSp>
      <p:sp>
        <p:nvSpPr>
          <p:cNvPr id="20" name="文本框 19"/>
          <p:cNvSpPr txBox="1"/>
          <p:nvPr/>
        </p:nvSpPr>
        <p:spPr>
          <a:xfrm>
            <a:off x="1057910" y="1686560"/>
            <a:ext cx="10514330" cy="4354195"/>
          </a:xfrm>
          <a:prstGeom prst="rect">
            <a:avLst/>
          </a:prstGeom>
          <a:noFill/>
        </p:spPr>
        <p:txBody>
          <a:bodyPr wrap="square" rtlCol="0">
            <a:spAutoFit/>
            <a:scene3d>
              <a:camera prst="orthographicFront"/>
              <a:lightRig rig="threePt" dir="t"/>
            </a:scene3d>
          </a:bodyPr>
          <a:lstStyle/>
          <a:p>
            <a:pPr>
              <a:lnSpc>
                <a:spcPts val="3000"/>
              </a:lnSpc>
            </a:pPr>
            <a:r>
              <a:rPr lang="en-US" altLang="zh-CN" sz="20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p>
          <a:p>
            <a:pPr>
              <a:lnSpc>
                <a:spcPct val="150000"/>
              </a:lnSpc>
            </a:pPr>
            <a:r>
              <a:rPr lang="en-US" altLang="zh-CN" sz="20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20世纪80年代末90年代初，世界社会主义遭受严重曲折。</a:t>
            </a:r>
            <a:r>
              <a:rPr lang="en-US" altLang="zh-CN" sz="2400" dirty="0" err="1">
                <a:latin typeface="楷体" panose="02010609060101010101" pitchFamily="49" charset="-122"/>
                <a:ea typeface="楷体" panose="02010609060101010101" pitchFamily="49" charset="-122"/>
                <a:cs typeface="楷体" panose="02010609060101010101" pitchFamily="49" charset="-122"/>
                <a:sym typeface="+mn-ea"/>
              </a:rPr>
              <a:t>有人宣称“历史已经终结”于资本主义制度</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，还</a:t>
            </a:r>
            <a:r>
              <a:rPr lang="en-US" altLang="zh-CN" sz="2400" dirty="0" err="1">
                <a:latin typeface="楷体" panose="02010609060101010101" pitchFamily="49" charset="-122"/>
                <a:ea typeface="楷体" panose="02010609060101010101" pitchFamily="49" charset="-122"/>
                <a:cs typeface="楷体" panose="02010609060101010101" pitchFamily="49" charset="-122"/>
                <a:sym typeface="+mn-ea"/>
              </a:rPr>
              <a:t>有人甚至妄称社会主义中国也将随着“</a:t>
            </a:r>
            <a:r>
              <a:rPr lang="en-US" altLang="zh-CN" sz="2400" dirty="0" err="1" smtClean="0">
                <a:latin typeface="楷体" panose="02010609060101010101" pitchFamily="49" charset="-122"/>
                <a:ea typeface="楷体" panose="02010609060101010101" pitchFamily="49" charset="-122"/>
                <a:cs typeface="楷体" panose="02010609060101010101" pitchFamily="49" charset="-122"/>
                <a:sym typeface="+mn-ea"/>
              </a:rPr>
              <a:t>多米诺骨牌效应</a:t>
            </a:r>
            <a:r>
              <a:rPr lang="zh-CN" altLang="en-US" sz="2400" dirty="0" smtClean="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dirty="0" err="1" smtClean="0">
                <a:latin typeface="楷体" panose="02010609060101010101" pitchFamily="49" charset="-122"/>
                <a:ea typeface="楷体" panose="02010609060101010101" pitchFamily="49" charset="-122"/>
                <a:cs typeface="楷体" panose="02010609060101010101" pitchFamily="49" charset="-122"/>
                <a:sym typeface="+mn-ea"/>
              </a:rPr>
              <a:t>而倒下</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但我们挺直了腰杆，顶住了冲击，经受住了考验，科学社会主义在曲折中奋起。进入新时代，以习近平同志为核心的党中央，带领全党全国各族人民推动中国特色社会主义事业取得举世瞩目的伟大成就，以不可辩驳的事实彰显了科学社会主义的鲜活生命力。人们正在见证</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历史终结论</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的终结，</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smtClean="0">
                <a:latin typeface="楷体" panose="02010609060101010101" pitchFamily="49" charset="-122"/>
                <a:ea typeface="楷体" panose="02010609060101010101" pitchFamily="49" charset="-122"/>
                <a:cs typeface="楷体" panose="02010609060101010101" pitchFamily="49" charset="-122"/>
                <a:sym typeface="+mn-ea"/>
              </a:rPr>
              <a:t>中国崩溃</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论</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的崩溃，</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社会主义失败论</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的失败。</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79830" y="1562100"/>
            <a:ext cx="9386570" cy="396938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      </a:t>
            </a:r>
            <a:r>
              <a:rPr lang="zh-CN" sz="2400" dirty="0">
                <a:latin typeface="微软雅黑" panose="020B0503020204020204" pitchFamily="34" charset="-122"/>
                <a:ea typeface="微软雅黑" panose="020B0503020204020204" pitchFamily="34" charset="-122"/>
              </a:rPr>
              <a:t>习近平新时代中国特色社会主义思想，是在顺应时代</a:t>
            </a:r>
            <a:r>
              <a:rPr lang="zh-CN" sz="2400" dirty="0" smtClean="0">
                <a:latin typeface="微软雅黑" panose="020B0503020204020204" pitchFamily="34" charset="-122"/>
                <a:ea typeface="微软雅黑" panose="020B0503020204020204" pitchFamily="34" charset="-122"/>
              </a:rPr>
              <a:t>发展</a:t>
            </a:r>
            <a:r>
              <a:rPr lang="zh-CN" altLang="en-US" sz="2400" dirty="0" smtClean="0">
                <a:latin typeface="微软雅黑" panose="020B0503020204020204" pitchFamily="34" charset="-122"/>
                <a:ea typeface="微软雅黑" panose="020B0503020204020204" pitchFamily="34" charset="-122"/>
              </a:rPr>
              <a:t>，</a:t>
            </a:r>
            <a:r>
              <a:rPr lang="zh-CN" sz="2400" dirty="0" smtClean="0">
                <a:latin typeface="微软雅黑" panose="020B0503020204020204" pitchFamily="34" charset="-122"/>
                <a:ea typeface="微软雅黑" panose="020B0503020204020204" pitchFamily="34" charset="-122"/>
              </a:rPr>
              <a:t>把握</a:t>
            </a:r>
            <a:r>
              <a:rPr lang="zh-CN" sz="2400" dirty="0">
                <a:latin typeface="微软雅黑" panose="020B0503020204020204" pitchFamily="34" charset="-122"/>
                <a:ea typeface="微软雅黑" panose="020B0503020204020204" pitchFamily="34" charset="-122"/>
              </a:rPr>
              <a:t>世界发展大势，应对全球共同挑战，维护人类命运共同利益的过程中，在中华民族迎来了站起来、富起来到强起来的伟大飞跃中，在不断推进党的自我</a:t>
            </a:r>
            <a:r>
              <a:rPr lang="zh-CN" sz="2400" dirty="0" smtClean="0">
                <a:latin typeface="微软雅黑" panose="020B0503020204020204" pitchFamily="34" charset="-122"/>
                <a:ea typeface="微软雅黑" panose="020B0503020204020204" pitchFamily="34" charset="-122"/>
              </a:rPr>
              <a:t>革命</a:t>
            </a:r>
            <a:r>
              <a:rPr lang="zh-CN" altLang="en-US" sz="2400" dirty="0" smtClean="0">
                <a:latin typeface="微软雅黑" panose="020B0503020204020204" pitchFamily="34" charset="-122"/>
                <a:ea typeface="微软雅黑" panose="020B0503020204020204" pitchFamily="34" charset="-122"/>
              </a:rPr>
              <a:t>，</a:t>
            </a:r>
            <a:r>
              <a:rPr lang="zh-CN" sz="2400" dirty="0" smtClean="0">
                <a:latin typeface="微软雅黑" panose="020B0503020204020204" pitchFamily="34" charset="-122"/>
                <a:ea typeface="微软雅黑" panose="020B0503020204020204" pitchFamily="34" charset="-122"/>
              </a:rPr>
              <a:t>实现</a:t>
            </a:r>
            <a:r>
              <a:rPr lang="zh-CN" sz="2400" dirty="0">
                <a:latin typeface="微软雅黑" panose="020B0503020204020204" pitchFamily="34" charset="-122"/>
                <a:ea typeface="微软雅黑" panose="020B0503020204020204" pitchFamily="34" charset="-122"/>
              </a:rPr>
              <a:t>党自我净化、自我完善、自我革新、自我提高的过程中，在对科学社会主义理论与实践的深邃思考、深刻总结，对坚持和发展中国特色社会主义的不懈探索、砥砺前行中创立并不断丰富发展的。</a:t>
            </a:r>
            <a:endParaRPr lang="zh-CN" altLang="en-US" sz="2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12445" y="0"/>
            <a:ext cx="8361680" cy="521970"/>
          </a:xfrm>
          <a:prstGeom prst="rect">
            <a:avLst/>
          </a:prstGeom>
          <a:noFill/>
        </p:spPr>
        <p:txBody>
          <a:bodyPr wrap="none" rtlCol="0">
            <a:spAutoFit/>
            <a:scene3d>
              <a:camera prst="orthographicFront"/>
              <a:lightRig rig="threePt" dir="t"/>
            </a:scene3d>
          </a:bodyPr>
          <a:lstStyle/>
          <a:p>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
        <p:nvSpPr>
          <p:cNvPr id="6" name="文本框 5"/>
          <p:cNvSpPr txBox="1"/>
          <p:nvPr/>
        </p:nvSpPr>
        <p:spPr>
          <a:xfrm>
            <a:off x="104140" y="760095"/>
            <a:ext cx="9906635" cy="46037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1.  </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习近平新时代中国特色社会主义思想的形成</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35635" y="4170680"/>
            <a:ext cx="10920095" cy="2306955"/>
          </a:xfrm>
          <a:prstGeom prst="rect">
            <a:avLst/>
          </a:prstGeom>
          <a:solidFill>
            <a:schemeClr val="bg1"/>
          </a:solidFill>
          <a:ln w="9525">
            <a:noFill/>
          </a:ln>
        </p:spPr>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sz="2400" dirty="0" smtClean="0">
                <a:latin typeface="微软雅黑" panose="020B0503020204020204" pitchFamily="34" charset="-122"/>
                <a:ea typeface="微软雅黑" panose="020B0503020204020204" pitchFamily="34" charset="-122"/>
              </a:rPr>
              <a:t>习近平</a:t>
            </a:r>
            <a:r>
              <a:rPr lang="zh-CN" sz="2400" dirty="0">
                <a:latin typeface="微软雅黑" panose="020B0503020204020204" pitchFamily="34" charset="-122"/>
                <a:ea typeface="微软雅黑" panose="020B0503020204020204" pitchFamily="34" charset="-122"/>
              </a:rPr>
              <a:t>新时代中国特色社会主义思想，是马克思主义中国化最新成果，是党和人民实践经验和集体智慧的结晶，是中国特色社会主义理论体系的重要组成部分，是全党全国人民为实现中华民族伟大复兴而奋斗的行动指南。</a:t>
            </a:r>
            <a:r>
              <a:rPr lang="zh-CN" sz="2400" dirty="0">
                <a:latin typeface="微软雅黑" panose="020B0503020204020204" pitchFamily="34" charset="-122"/>
                <a:ea typeface="微软雅黑" panose="020B0503020204020204" pitchFamily="34" charset="-122"/>
                <a:sym typeface="+mn-ea"/>
              </a:rPr>
              <a:t>习近平总书记是这一思想的主要创立者。</a:t>
            </a:r>
            <a:endParaRPr lang="zh-CN" altLang="en-US" sz="24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1171575" y="1087755"/>
            <a:ext cx="9544685" cy="2875916"/>
            <a:chOff x="722947" y="5515058"/>
            <a:chExt cx="10072594" cy="4313707"/>
          </a:xfrm>
        </p:grpSpPr>
        <p:sp>
          <p:nvSpPr>
            <p:cNvPr id="10" name="圆角矩形 20"/>
            <p:cNvSpPr/>
            <p:nvPr/>
          </p:nvSpPr>
          <p:spPr bwMode="auto">
            <a:xfrm>
              <a:off x="722947" y="5515058"/>
              <a:ext cx="10072594" cy="4160144"/>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2" name="矩形 146"/>
            <p:cNvSpPr>
              <a:spLocks noChangeArrowheads="1"/>
            </p:cNvSpPr>
            <p:nvPr/>
          </p:nvSpPr>
          <p:spPr bwMode="auto">
            <a:xfrm>
              <a:off x="999708" y="5676025"/>
              <a:ext cx="9402473" cy="4152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indent="0" algn="just">
                <a:lnSpc>
                  <a:spcPct val="150000"/>
                </a:lnSpc>
                <a:spcBef>
                  <a:spcPct val="0"/>
                </a:spcBef>
                <a:buNone/>
              </a:pPr>
              <a:r>
                <a:rPr lang="zh-CN" altLang="en-US" sz="1800" dirty="0" smtClean="0">
                  <a:solidFill>
                    <a:schemeClr val="tx1">
                      <a:lumMod val="85000"/>
                      <a:lumOff val="15000"/>
                    </a:schemeClr>
                  </a:solidFill>
                  <a:latin typeface="Helvetica" panose="020B0604020202020204" pitchFamily="34" charset="0"/>
                  <a:ea typeface="微软雅黑" panose="020B0503020204020204" pitchFamily="34" charset="-122"/>
                </a:rPr>
                <a:t>　　</a:t>
              </a:r>
              <a:r>
                <a:rPr lang="en-US" altLang="zh-CN" sz="1800" dirty="0" smtClean="0">
                  <a:solidFill>
                    <a:schemeClr val="tx1">
                      <a:lumMod val="85000"/>
                      <a:lumOff val="15000"/>
                    </a:schemeClr>
                  </a:solidFill>
                  <a:latin typeface="Helvetica" panose="020B0604020202020204" pitchFamily="34" charset="0"/>
                  <a:ea typeface="微软雅黑" panose="020B0503020204020204" pitchFamily="34" charset="-122"/>
                </a:rPr>
                <a:t>  </a:t>
              </a:r>
              <a:r>
                <a:rPr lang="zh-CN" sz="2400" dirty="0" smtClean="0">
                  <a:solidFill>
                    <a:schemeClr val="tx1">
                      <a:lumMod val="85000"/>
                      <a:lumOff val="15000"/>
                    </a:schemeClr>
                  </a:solidFill>
                  <a:latin typeface="微软雅黑" panose="020B0503020204020204" pitchFamily="34" charset="-122"/>
                  <a:ea typeface="微软雅黑" panose="020B0503020204020204" pitchFamily="34" charset="-122"/>
                </a:rPr>
                <a:t>这么大一个国家，责任非常重、工作非常艰巨。我将无我，不负人民。我愿意做到一个“无我”的状态，为中国的发展奉献自己。</a:t>
              </a:r>
            </a:p>
            <a:p>
              <a:pPr indent="0" algn="just">
                <a:lnSpc>
                  <a:spcPct val="150000"/>
                </a:lnSpc>
                <a:spcBef>
                  <a:spcPct val="0"/>
                </a:spcBef>
                <a:buNone/>
              </a:pPr>
              <a:r>
                <a:rPr lang="zh-CN" sz="24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24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2000" dirty="0" smtClean="0">
                  <a:solidFill>
                    <a:schemeClr val="tx1">
                      <a:lumMod val="85000"/>
                      <a:lumOff val="15000"/>
                    </a:schemeClr>
                  </a:solidFill>
                  <a:latin typeface="楷体" panose="02010609060101010101" pitchFamily="49" charset="-122"/>
                  <a:ea typeface="楷体" panose="02010609060101010101" pitchFamily="49" charset="-122"/>
                </a:rPr>
                <a:t>——2019年3月22日</a:t>
              </a:r>
              <a:r>
                <a:rPr lang="zh-CN" altLang="en-US" sz="2000" dirty="0" smtClean="0">
                  <a:solidFill>
                    <a:schemeClr val="tx1">
                      <a:lumMod val="85000"/>
                      <a:lumOff val="15000"/>
                    </a:schemeClr>
                  </a:solidFill>
                  <a:latin typeface="楷体" panose="02010609060101010101" pitchFamily="49" charset="-122"/>
                  <a:ea typeface="楷体" panose="02010609060101010101" pitchFamily="49" charset="-122"/>
                </a:rPr>
                <a:t>，</a:t>
              </a:r>
              <a:r>
                <a:rPr lang="en-US" altLang="zh-CN" sz="2000" dirty="0" err="1" smtClean="0">
                  <a:solidFill>
                    <a:schemeClr val="tx1">
                      <a:lumMod val="85000"/>
                      <a:lumOff val="15000"/>
                    </a:schemeClr>
                  </a:solidFill>
                  <a:latin typeface="楷体" panose="02010609060101010101" pitchFamily="49" charset="-122"/>
                  <a:ea typeface="楷体" panose="02010609060101010101" pitchFamily="49" charset="-122"/>
                </a:rPr>
                <a:t>习近平</a:t>
              </a:r>
              <a:r>
                <a:rPr lang="zh-CN" altLang="en-US" sz="2000" dirty="0" smtClean="0">
                  <a:solidFill>
                    <a:schemeClr val="tx1">
                      <a:lumMod val="85000"/>
                      <a:lumOff val="15000"/>
                    </a:schemeClr>
                  </a:solidFill>
                  <a:latin typeface="楷体" panose="02010609060101010101" pitchFamily="49" charset="-122"/>
                  <a:ea typeface="楷体" panose="02010609060101010101" pitchFamily="49" charset="-122"/>
                </a:rPr>
                <a:t>赴意大利进行</a:t>
              </a:r>
              <a:r>
                <a:rPr lang="en-US" altLang="zh-CN" sz="2000" dirty="0" err="1" smtClean="0">
                  <a:solidFill>
                    <a:schemeClr val="tx1">
                      <a:lumMod val="85000"/>
                      <a:lumOff val="15000"/>
                    </a:schemeClr>
                  </a:solidFill>
                  <a:latin typeface="楷体" panose="02010609060101010101" pitchFamily="49" charset="-122"/>
                  <a:ea typeface="楷体" panose="02010609060101010101" pitchFamily="49" charset="-122"/>
                </a:rPr>
                <a:t>国事访问期间的一番肺腑之言</a:t>
              </a:r>
              <a:endParaRPr lang="en-US" altLang="zh-CN" sz="2000" dirty="0" smtClean="0">
                <a:solidFill>
                  <a:srgbClr val="000000"/>
                </a:solidFill>
                <a:latin typeface="楷体" panose="02010609060101010101" pitchFamily="49" charset="-122"/>
                <a:ea typeface="楷体" panose="02010609060101010101" pitchFamily="49" charset="-122"/>
              </a:endParaRPr>
            </a:p>
            <a:p>
              <a:pPr indent="0" algn="r">
                <a:lnSpc>
                  <a:spcPct val="150000"/>
                </a:lnSpc>
                <a:spcBef>
                  <a:spcPct val="0"/>
                </a:spcBef>
                <a:buNone/>
              </a:pPr>
              <a:endParaRPr lang="zh-CN" altLang="en-US" sz="2000" dirty="0">
                <a:solidFill>
                  <a:srgbClr val="000000"/>
                </a:solidFill>
                <a:latin typeface="微软雅黑" panose="020B0503020204020204" pitchFamily="34" charset="-122"/>
                <a:ea typeface="微软雅黑" panose="020B0503020204020204" pitchFamily="34" charset="-122"/>
                <a:sym typeface="Helvetica" panose="020B0604020202020204" pitchFamily="34" charset="0"/>
              </a:endParaRPr>
            </a:p>
          </p:txBody>
        </p:sp>
      </p:grpSp>
      <p:sp>
        <p:nvSpPr>
          <p:cNvPr id="6" name="Oval 19"/>
          <p:cNvSpPr>
            <a:spLocks noChangeArrowheads="1"/>
          </p:cNvSpPr>
          <p:nvPr/>
        </p:nvSpPr>
        <p:spPr bwMode="auto">
          <a:xfrm>
            <a:off x="1150620" y="991235"/>
            <a:ext cx="921385" cy="821055"/>
          </a:xfrm>
          <a:prstGeom prst="ellipse">
            <a:avLst/>
          </a:prstGeom>
          <a:gradFill>
            <a:gsLst>
              <a:gs pos="100000">
                <a:srgbClr val="7C5E29"/>
              </a:gs>
              <a:gs pos="0">
                <a:srgbClr val="CAAF4E"/>
              </a:gs>
            </a:gsLst>
            <a:lin ang="5400000" scaled="1"/>
          </a:gradFill>
          <a:ln w="9525">
            <a:noFill/>
            <a:round/>
          </a:ln>
          <a:effectLst>
            <a:glow rad="63500">
              <a:schemeClr val="accent1">
                <a:satMod val="175000"/>
                <a:alpha val="40000"/>
              </a:schemeClr>
            </a:glow>
          </a:effectLst>
          <a:scene3d>
            <a:camera prst="perspectiveLeft"/>
            <a:lightRig rig="threePt" dir="t"/>
          </a:scene3d>
        </p:spPr>
        <p:txBody>
          <a:bodyPr lIns="62104" tIns="31051" rIns="62104" bIns="31051" anchor="ctr"/>
          <a:lstStyle/>
          <a:p>
            <a:pPr algn="ctr">
              <a:lnSpc>
                <a:spcPct val="120000"/>
              </a:lnSpc>
              <a:defRPr/>
            </a:pPr>
            <a:r>
              <a:rPr lang="zh-CN" altLang="en-US" sz="2000" b="1" kern="0" dirty="0">
                <a:solidFill>
                  <a:schemeClr val="bg1"/>
                </a:solidFill>
                <a:latin typeface="Arial" panose="020B0604020202020204" pitchFamily="34" charset="0"/>
                <a:ea typeface="微软雅黑" panose="020B0503020204020204" pitchFamily="34" charset="-122"/>
              </a:rPr>
              <a:t>金句</a:t>
            </a:r>
          </a:p>
        </p:txBody>
      </p:sp>
      <p:sp>
        <p:nvSpPr>
          <p:cNvPr id="5" name="文本框 4"/>
          <p:cNvSpPr txBox="1"/>
          <p:nvPr/>
        </p:nvSpPr>
        <p:spPr>
          <a:xfrm>
            <a:off x="512445" y="0"/>
            <a:ext cx="8361680" cy="521970"/>
          </a:xfrm>
          <a:prstGeom prst="rect">
            <a:avLst/>
          </a:prstGeom>
          <a:noFill/>
        </p:spPr>
        <p:txBody>
          <a:bodyPr wrap="none" rtlCol="0">
            <a:spAutoFit/>
            <a:scene3d>
              <a:camera prst="orthographicFront"/>
              <a:lightRig rig="threePt" dir="t"/>
            </a:scene3d>
          </a:bodyPr>
          <a:lstStyle/>
          <a:p>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910" y="0"/>
            <a:ext cx="8731885" cy="521970"/>
          </a:xfrm>
          <a:prstGeom prst="rect">
            <a:avLst/>
          </a:prstGeom>
          <a:noFill/>
        </p:spPr>
        <p:txBody>
          <a:bodyPr wrap="square" rtlCol="0">
            <a:spAutoFit/>
            <a:scene3d>
              <a:camera prst="orthographicFront"/>
              <a:lightRig rig="threePt" dir="t"/>
            </a:scene3d>
          </a:bodyPr>
          <a:lstStyle/>
          <a:p>
            <a:r>
              <a:rPr lang="en-US" altLang="zh-CN" sz="2800" dirty="0">
                <a:solidFill>
                  <a:schemeClr val="accent3">
                    <a:lumMod val="50000"/>
                  </a:schemeClr>
                </a:solidFill>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
        <p:nvSpPr>
          <p:cNvPr id="6" name="文本框 5"/>
          <p:cNvSpPr txBox="1"/>
          <p:nvPr/>
        </p:nvSpPr>
        <p:spPr>
          <a:xfrm>
            <a:off x="286385" y="5198110"/>
            <a:ext cx="11764645" cy="460375"/>
          </a:xfrm>
          <a:prstGeom prst="rect">
            <a:avLst/>
          </a:prstGeom>
          <a:noFill/>
          <a:ln>
            <a:solidFill>
              <a:schemeClr val="bg1"/>
            </a:solidFill>
          </a:ln>
        </p:spPr>
        <p:txBody>
          <a:bodyPr wrap="square" rtlCol="0">
            <a:spAutoFit/>
            <a:scene3d>
              <a:camera prst="orthographicFront"/>
              <a:lightRig rig="threePt" dir="t"/>
            </a:scene3d>
          </a:bodyPr>
          <a:lstStyle/>
          <a:p>
            <a:r>
              <a:rPr lang="zh-CN" altLang="en-US" sz="2400" dirty="0">
                <a:solidFill>
                  <a:schemeClr val="accent3">
                    <a:lumMod val="50000"/>
                  </a:schemeClr>
                </a:solidFill>
                <a:effectLst/>
                <a:latin typeface="黑体" panose="02010609060101010101" charset="-122"/>
                <a:ea typeface="黑体" panose="02010609060101010101" charset="-122"/>
              </a:rPr>
              <a:t>诵读金句，</a:t>
            </a:r>
            <a:r>
              <a:rPr lang="zh-CN" altLang="en-US" sz="2400" dirty="0" smtClean="0">
                <a:solidFill>
                  <a:schemeClr val="accent3">
                    <a:lumMod val="50000"/>
                  </a:schemeClr>
                </a:solidFill>
                <a:effectLst/>
                <a:latin typeface="黑体" panose="02010609060101010101" charset="-122"/>
                <a:ea typeface="黑体" panose="02010609060101010101" charset="-122"/>
              </a:rPr>
              <a:t>结合读本第</a:t>
            </a:r>
            <a:r>
              <a:rPr lang="en-US" altLang="zh-CN" sz="2400" dirty="0">
                <a:solidFill>
                  <a:schemeClr val="accent3">
                    <a:lumMod val="50000"/>
                  </a:schemeClr>
                </a:solidFill>
                <a:effectLst/>
                <a:latin typeface="黑体" panose="02010609060101010101" charset="-122"/>
                <a:ea typeface="黑体" panose="02010609060101010101" charset="-122"/>
              </a:rPr>
              <a:t>8</a:t>
            </a:r>
            <a:r>
              <a:rPr lang="zh-CN" altLang="en-US" sz="2400" dirty="0">
                <a:solidFill>
                  <a:schemeClr val="accent3">
                    <a:lumMod val="50000"/>
                  </a:schemeClr>
                </a:solidFill>
                <a:effectLst/>
                <a:latin typeface="黑体" panose="02010609060101010101" charset="-122"/>
                <a:ea typeface="黑体" panose="02010609060101010101" charset="-122"/>
              </a:rPr>
              <a:t>页，谈谈习近平新时代中国特色社会主义思想的主题是什么。</a:t>
            </a:r>
          </a:p>
        </p:txBody>
      </p:sp>
      <p:grpSp>
        <p:nvGrpSpPr>
          <p:cNvPr id="3" name="组合 2"/>
          <p:cNvGrpSpPr/>
          <p:nvPr/>
        </p:nvGrpSpPr>
        <p:grpSpPr>
          <a:xfrm>
            <a:off x="1438275" y="2154555"/>
            <a:ext cx="8953499" cy="2809549"/>
            <a:chOff x="843569" y="5515057"/>
            <a:chExt cx="10072594" cy="4214160"/>
          </a:xfrm>
        </p:grpSpPr>
        <p:sp>
          <p:nvSpPr>
            <p:cNvPr id="10" name="圆角矩形 20"/>
            <p:cNvSpPr/>
            <p:nvPr/>
          </p:nvSpPr>
          <p:spPr bwMode="auto">
            <a:xfrm>
              <a:off x="843569" y="5515057"/>
              <a:ext cx="10072594" cy="4160144"/>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2" name="矩形 146"/>
            <p:cNvSpPr>
              <a:spLocks noChangeArrowheads="1"/>
            </p:cNvSpPr>
            <p:nvPr/>
          </p:nvSpPr>
          <p:spPr bwMode="auto">
            <a:xfrm>
              <a:off x="1393338" y="5643641"/>
              <a:ext cx="9273252" cy="4085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indent="0" algn="just">
                <a:lnSpc>
                  <a:spcPct val="150000"/>
                </a:lnSpc>
                <a:spcBef>
                  <a:spcPct val="0"/>
                </a:spcBef>
                <a:buNone/>
              </a:pPr>
              <a:r>
                <a:rPr lang="zh-CN" altLang="en-US" sz="1800" dirty="0" smtClean="0">
                  <a:solidFill>
                    <a:schemeClr val="tx1">
                      <a:lumMod val="85000"/>
                      <a:lumOff val="15000"/>
                    </a:schemeClr>
                  </a:solidFill>
                  <a:latin typeface="Helvetica" panose="020B0604020202020204" pitchFamily="34" charset="0"/>
                  <a:ea typeface="微软雅黑" panose="020B0503020204020204" pitchFamily="34" charset="-122"/>
                </a:rPr>
                <a:t>　　</a:t>
              </a:r>
              <a:endParaRPr lang="en-US" altLang="zh-CN" sz="1800" dirty="0" smtClean="0">
                <a:solidFill>
                  <a:schemeClr val="tx1">
                    <a:lumMod val="85000"/>
                    <a:lumOff val="15000"/>
                  </a:schemeClr>
                </a:solidFill>
                <a:latin typeface="Helvetica" panose="020B0604020202020204" pitchFamily="34" charset="0"/>
                <a:ea typeface="微软雅黑" panose="020B0503020204020204" pitchFamily="34" charset="-122"/>
              </a:endParaRPr>
            </a:p>
            <a:p>
              <a:pPr indent="0" algn="just">
                <a:lnSpc>
                  <a:spcPct val="150000"/>
                </a:lnSpc>
                <a:spcBef>
                  <a:spcPct val="0"/>
                </a:spcBef>
                <a:buNone/>
              </a:pPr>
              <a:r>
                <a:rPr lang="en-US" altLang="zh-CN" sz="1800" dirty="0">
                  <a:solidFill>
                    <a:schemeClr val="tx1">
                      <a:lumMod val="85000"/>
                      <a:lumOff val="15000"/>
                    </a:schemeClr>
                  </a:solidFill>
                  <a:latin typeface="Helvetica" panose="020B0604020202020204" pitchFamily="34" charset="0"/>
                  <a:ea typeface="微软雅黑" panose="020B0503020204020204" pitchFamily="34" charset="-122"/>
                  <a:sym typeface="+mn-ea"/>
                </a:rPr>
                <a:t> </a:t>
              </a:r>
              <a:r>
                <a:rPr lang="en-US" altLang="zh-CN" sz="1800" dirty="0" smtClean="0">
                  <a:solidFill>
                    <a:schemeClr val="tx1">
                      <a:lumMod val="85000"/>
                      <a:lumOff val="15000"/>
                    </a:schemeClr>
                  </a:solidFill>
                  <a:latin typeface="Helvetica" panose="020B0604020202020204" pitchFamily="34" charset="0"/>
                  <a:ea typeface="微软雅黑" panose="020B0503020204020204" pitchFamily="34" charset="-122"/>
                  <a:sym typeface="+mn-ea"/>
                </a:rPr>
                <a:t>         </a:t>
              </a:r>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中国特色社会主义是植根于中国大地，反映中国人民意愿、适应中国和时代发展进步要求的科学社会主义</a:t>
              </a:r>
              <a:r>
                <a:rPr lang="zh-CN" sz="24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indent="0" algn="just">
                <a:lnSpc>
                  <a:spcPct val="150000"/>
                </a:lnSpc>
                <a:spcBef>
                  <a:spcPct val="0"/>
                </a:spcBef>
                <a:buNone/>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24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2400" dirty="0" smtClean="0">
                  <a:solidFill>
                    <a:schemeClr val="tx1">
                      <a:lumMod val="85000"/>
                      <a:lumOff val="15000"/>
                    </a:schemeClr>
                  </a:solidFill>
                  <a:latin typeface="楷体" panose="02010609060101010101" pitchFamily="49" charset="-122"/>
                  <a:ea typeface="楷体" panose="02010609060101010101" pitchFamily="49" charset="-122"/>
                </a:rPr>
                <a:t>——</a:t>
              </a:r>
              <a:r>
                <a:rPr lang="zh-CN" altLang="en-US" sz="2400" dirty="0" smtClean="0">
                  <a:solidFill>
                    <a:schemeClr val="tx1">
                      <a:lumMod val="85000"/>
                      <a:lumOff val="15000"/>
                    </a:schemeClr>
                  </a:solidFill>
                  <a:latin typeface="楷体" panose="02010609060101010101" pitchFamily="49" charset="-122"/>
                  <a:ea typeface="楷体" panose="02010609060101010101" pitchFamily="49" charset="-122"/>
                </a:rPr>
                <a:t>习近平</a:t>
              </a:r>
              <a:endParaRPr lang="en-US" altLang="zh-CN" sz="2400" dirty="0" smtClean="0">
                <a:solidFill>
                  <a:srgbClr val="000000"/>
                </a:solidFill>
                <a:latin typeface="楷体" panose="02010609060101010101" pitchFamily="49" charset="-122"/>
                <a:ea typeface="楷体" panose="02010609060101010101" pitchFamily="49" charset="-122"/>
              </a:endParaRPr>
            </a:p>
            <a:p>
              <a:pPr indent="0" algn="r">
                <a:lnSpc>
                  <a:spcPct val="150000"/>
                </a:lnSpc>
                <a:spcBef>
                  <a:spcPct val="0"/>
                </a:spcBef>
                <a:buNone/>
              </a:pPr>
              <a:endParaRPr lang="zh-CN" altLang="en-US" sz="2400" dirty="0">
                <a:solidFill>
                  <a:srgbClr val="000000"/>
                </a:solidFill>
                <a:latin typeface="微软雅黑" panose="020B0503020204020204" pitchFamily="34" charset="-122"/>
                <a:ea typeface="微软雅黑" panose="020B0503020204020204" pitchFamily="34" charset="-122"/>
                <a:sym typeface="Helvetica" panose="020B0604020202020204" pitchFamily="34" charset="0"/>
              </a:endParaRPr>
            </a:p>
          </p:txBody>
        </p:sp>
      </p:grpSp>
      <p:sp>
        <p:nvSpPr>
          <p:cNvPr id="36" name="Oval 19"/>
          <p:cNvSpPr>
            <a:spLocks noChangeArrowheads="1"/>
          </p:cNvSpPr>
          <p:nvPr/>
        </p:nvSpPr>
        <p:spPr bwMode="auto">
          <a:xfrm>
            <a:off x="1438275" y="2096134"/>
            <a:ext cx="921385" cy="821055"/>
          </a:xfrm>
          <a:prstGeom prst="ellipse">
            <a:avLst/>
          </a:prstGeom>
          <a:gradFill>
            <a:gsLst>
              <a:gs pos="100000">
                <a:srgbClr val="7C5E29"/>
              </a:gs>
              <a:gs pos="0">
                <a:srgbClr val="CAAF4E"/>
              </a:gs>
            </a:gsLst>
            <a:lin ang="5400000" scaled="1"/>
          </a:gradFill>
          <a:ln w="9525">
            <a:noFill/>
            <a:round/>
          </a:ln>
          <a:effectLst>
            <a:glow rad="63500">
              <a:schemeClr val="accent1">
                <a:satMod val="175000"/>
                <a:alpha val="40000"/>
              </a:schemeClr>
            </a:glow>
          </a:effectLst>
          <a:scene3d>
            <a:camera prst="perspectiveLeft"/>
            <a:lightRig rig="threePt" dir="t"/>
          </a:scene3d>
        </p:spPr>
        <p:txBody>
          <a:bodyPr lIns="62104" tIns="31051" rIns="62104" bIns="31051" anchor="ctr"/>
          <a:lstStyle/>
          <a:p>
            <a:pPr algn="ctr">
              <a:lnSpc>
                <a:spcPct val="120000"/>
              </a:lnSpc>
              <a:defRPr/>
            </a:pPr>
            <a:r>
              <a:rPr lang="zh-CN" altLang="en-US" sz="2000" b="1" kern="0" dirty="0">
                <a:solidFill>
                  <a:schemeClr val="bg1"/>
                </a:solidFill>
                <a:latin typeface="Arial" panose="020B0604020202020204" pitchFamily="34" charset="0"/>
                <a:ea typeface="微软雅黑" panose="020B0503020204020204" pitchFamily="34" charset="-122"/>
              </a:rPr>
              <a:t>金句</a:t>
            </a:r>
          </a:p>
        </p:txBody>
      </p:sp>
      <p:sp>
        <p:nvSpPr>
          <p:cNvPr id="4" name="圆角矩形 3"/>
          <p:cNvSpPr/>
          <p:nvPr/>
        </p:nvSpPr>
        <p:spPr>
          <a:xfrm>
            <a:off x="286385" y="5862955"/>
            <a:ext cx="11553190" cy="79692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algn="l">
              <a:lnSpc>
                <a:spcPct val="100000"/>
              </a:lnSpc>
              <a:spcBef>
                <a:spcPct val="0"/>
              </a:spcBef>
              <a:buFont typeface="Arial" panose="020B0604020202020204" pitchFamily="34" charset="0"/>
              <a:buNone/>
            </a:pPr>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设计意图：了解坚持和发展中国特色社会主义，是改革开放以来我们党的全部理论和实践的主题，是当代中国发展进步的根本方向，也是习近平新时代中国特色社会主义思想的主题。</a:t>
            </a:r>
            <a:endParaRPr kumimoji="0" lang="zh-CN" altLang="en-US" sz="2000" b="1" i="0" u="none" strike="noStrike" kern="100" cap="none" normalizeH="0" baseline="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l" eaLnBrk="1" hangingPunct="1">
              <a:lnSpc>
                <a:spcPct val="150000"/>
              </a:lnSpc>
              <a:spcBef>
                <a:spcPct val="0"/>
              </a:spcBef>
              <a:buFont typeface="Arial" panose="020B0604020202020204" pitchFamily="34" charset="0"/>
              <a:buNone/>
            </a:pPr>
            <a:endParaRPr lang="zh-CN" altLang="en-US" sz="2000" b="1"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2" name="文本框 11"/>
          <p:cNvSpPr txBox="1"/>
          <p:nvPr/>
        </p:nvSpPr>
        <p:spPr>
          <a:xfrm>
            <a:off x="104140" y="629285"/>
            <a:ext cx="9906635" cy="46037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2.  </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习近平新时代中国特色社会主义思想的主题</a:t>
            </a:r>
          </a:p>
        </p:txBody>
      </p:sp>
      <p:sp>
        <p:nvSpPr>
          <p:cNvPr id="13" name="文本框 12"/>
          <p:cNvSpPr txBox="1"/>
          <p:nvPr/>
        </p:nvSpPr>
        <p:spPr>
          <a:xfrm>
            <a:off x="504825" y="1317625"/>
            <a:ext cx="9787890" cy="398780"/>
          </a:xfrm>
          <a:prstGeom prst="rect">
            <a:avLst/>
          </a:prstGeom>
          <a:noFill/>
        </p:spPr>
        <p:txBody>
          <a:bodyPr wrap="square" rtlCol="0">
            <a:spAutoFit/>
            <a:scene3d>
              <a:camera prst="orthographicFront"/>
              <a:lightRig rig="threePt" dir="t"/>
            </a:scene3d>
          </a:bodyPr>
          <a:lstStyle/>
          <a:p>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000" dirty="0">
                <a:solidFill>
                  <a:schemeClr val="accent3">
                    <a:lumMod val="50000"/>
                  </a:schemeClr>
                </a:solidFill>
                <a:effectLst/>
                <a:latin typeface="微软雅黑" panose="020B0503020204020204" pitchFamily="34" charset="-122"/>
                <a:ea typeface="微软雅黑" panose="020B0503020204020204" pitchFamily="34" charset="-122"/>
              </a:rPr>
              <a:t> </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rPr>
              <a:t>学生活动：诵读金句，回答问题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Elbow Connector 62"/>
          <p:cNvCxnSpPr/>
          <p:nvPr/>
        </p:nvCxnSpPr>
        <p:spPr>
          <a:xfrm rot="10800000" flipV="1">
            <a:off x="6139180" y="858520"/>
            <a:ext cx="708025" cy="420370"/>
          </a:xfrm>
          <a:prstGeom prst="bentConnector3">
            <a:avLst>
              <a:gd name="adj1" fmla="val 49955"/>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45865" y="980440"/>
            <a:ext cx="2437130" cy="1504950"/>
            <a:chOff x="5009182" y="4160627"/>
            <a:chExt cx="2307533" cy="944471"/>
          </a:xfrm>
        </p:grpSpPr>
        <p:sp>
          <p:nvSpPr>
            <p:cNvPr id="59" name="Rounded Rectangle 34"/>
            <p:cNvSpPr/>
            <p:nvPr/>
          </p:nvSpPr>
          <p:spPr>
            <a:xfrm>
              <a:off x="5009182" y="4160627"/>
              <a:ext cx="2307533" cy="944471"/>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Rounded Rectangle 34"/>
            <p:cNvSpPr/>
            <p:nvPr/>
          </p:nvSpPr>
          <p:spPr>
            <a:xfrm>
              <a:off x="5142969" y="4194898"/>
              <a:ext cx="2101742" cy="780284"/>
            </a:xfrm>
            <a:prstGeom prst="roundRect">
              <a:avLst>
                <a:gd name="adj" fmla="val 7260"/>
              </a:avLst>
            </a:prstGeom>
            <a:solidFill>
              <a:schemeClr val="accent3">
                <a:lumMod val="60000"/>
                <a:lumOff val="4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Rectangle 15"/>
            <p:cNvSpPr/>
            <p:nvPr/>
          </p:nvSpPr>
          <p:spPr>
            <a:xfrm>
              <a:off x="5228031" y="4223592"/>
              <a:ext cx="1869835" cy="751592"/>
            </a:xfrm>
            <a:prstGeom prst="rect">
              <a:avLst/>
            </a:prstGeom>
            <a:solidFill>
              <a:schemeClr val="accent3">
                <a:lumMod val="60000"/>
                <a:lumOff val="40000"/>
              </a:schemeClr>
            </a:solidFill>
          </p:spPr>
          <p:txBody>
            <a:bodyPr wrap="square" lIns="91412" tIns="45705" rIns="91412" bIns="45705">
              <a:spAutoFit/>
            </a:bodyPr>
            <a:lstStyle/>
            <a:p>
              <a:pPr algn="ct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中国特色</a:t>
              </a:r>
              <a:r>
                <a:rPr lang="en-US" altLang="zh-CN"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社会主义</a:t>
              </a:r>
              <a:r>
                <a:rPr lang="en-US" altLang="zh-CN"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进入新时代</a:t>
              </a:r>
            </a:p>
          </p:txBody>
        </p:sp>
      </p:grpSp>
      <p:sp>
        <p:nvSpPr>
          <p:cNvPr id="47" name="Rounded Rectangle 34"/>
          <p:cNvSpPr/>
          <p:nvPr/>
        </p:nvSpPr>
        <p:spPr>
          <a:xfrm>
            <a:off x="919480" y="2714625"/>
            <a:ext cx="1612265" cy="2784475"/>
          </a:xfrm>
          <a:prstGeom prst="roundRect">
            <a:avLst>
              <a:gd name="adj" fmla="val 7260"/>
            </a:avLst>
          </a:prstGeom>
          <a:solidFill>
            <a:srgbClr val="00B050"/>
          </a:solidFill>
          <a:ln w="28575" cap="flat">
            <a:gradFill>
              <a:gsLst>
                <a:gs pos="0">
                  <a:schemeClr val="accent4"/>
                </a:gs>
                <a:gs pos="100000">
                  <a:schemeClr val="accent4">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08" tIns="45702" rIns="91408" bIns="45702" numCol="1" anchor="t" anchorCtr="0" compatLnSpc="1"/>
          <a:lstStyle/>
          <a:p>
            <a:pPr algn="l"/>
            <a:r>
              <a:rPr lang="zh-CN" altLang="en-US" sz="24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4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讲</a:t>
            </a:r>
            <a:r>
              <a:rPr lang="en-US" altLang="zh-CN" sz="24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指导思想：习近平新时代中国特色社会主义思想</a:t>
            </a:r>
          </a:p>
        </p:txBody>
      </p:sp>
      <p:cxnSp>
        <p:nvCxnSpPr>
          <p:cNvPr id="50" name="Elbow Connector 49"/>
          <p:cNvCxnSpPr/>
          <p:nvPr/>
        </p:nvCxnSpPr>
        <p:spPr>
          <a:xfrm rot="5400000">
            <a:off x="2251238" y="2420198"/>
            <a:ext cx="1944009" cy="937087"/>
          </a:xfrm>
          <a:prstGeom prst="bentConnector3">
            <a:avLst>
              <a:gd name="adj1" fmla="val 50033"/>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6200000" flipV="1">
            <a:off x="2103308" y="4583851"/>
            <a:ext cx="2231612" cy="929468"/>
          </a:xfrm>
          <a:prstGeom prst="bentConnector3">
            <a:avLst>
              <a:gd name="adj1" fmla="val 50000"/>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0800000" flipV="1">
            <a:off x="2883533" y="3932741"/>
            <a:ext cx="958883" cy="5005"/>
          </a:xfrm>
          <a:prstGeom prst="bentConnector3">
            <a:avLst>
              <a:gd name="adj1" fmla="val 50000"/>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10800000" flipV="1">
            <a:off x="6202680" y="2998470"/>
            <a:ext cx="528320" cy="506095"/>
          </a:xfrm>
          <a:prstGeom prst="bentConnector3">
            <a:avLst>
              <a:gd name="adj1" fmla="val 49880"/>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rot="10800000">
            <a:off x="5983605" y="6165215"/>
            <a:ext cx="636905" cy="215265"/>
          </a:xfrm>
          <a:prstGeom prst="bentConnector3">
            <a:avLst>
              <a:gd name="adj1" fmla="val 49950"/>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6847205" y="619125"/>
            <a:ext cx="4765675" cy="611505"/>
            <a:chOff x="8221875" y="1292228"/>
            <a:chExt cx="2307741" cy="768174"/>
          </a:xfrm>
        </p:grpSpPr>
        <p:sp>
          <p:nvSpPr>
            <p:cNvPr id="84" name="Rounded Rectangle 34"/>
            <p:cNvSpPr/>
            <p:nvPr/>
          </p:nvSpPr>
          <p:spPr>
            <a:xfrm>
              <a:off x="8221875" y="1292228"/>
              <a:ext cx="2307741" cy="768174"/>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Rounded Rectangle 34"/>
            <p:cNvSpPr/>
            <p:nvPr/>
          </p:nvSpPr>
          <p:spPr>
            <a:xfrm>
              <a:off x="8237557" y="1371095"/>
              <a:ext cx="2234250" cy="611062"/>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Rectangle 45"/>
            <p:cNvSpPr/>
            <p:nvPr/>
          </p:nvSpPr>
          <p:spPr>
            <a:xfrm>
              <a:off x="8439711" y="1427430"/>
              <a:ext cx="1872771" cy="499353"/>
            </a:xfrm>
            <a:prstGeom prst="rect">
              <a:avLst/>
            </a:prstGeom>
            <a:noFill/>
          </p:spPr>
          <p:txBody>
            <a:bodyPr wrap="square" lIns="91412" tIns="45705" rIns="91412" bIns="45705">
              <a:spAutoFit/>
            </a:bodyPr>
            <a:lstStyle/>
            <a:p>
              <a:pPr algn="l"/>
              <a:r>
                <a:rPr lang="en-US" altLang="zh-CN"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中国特色社会主义发展历程</a:t>
              </a:r>
            </a:p>
          </p:txBody>
        </p:sp>
      </p:grpSp>
      <p:cxnSp>
        <p:nvCxnSpPr>
          <p:cNvPr id="79" name="Elbow Connector 63"/>
          <p:cNvCxnSpPr/>
          <p:nvPr/>
        </p:nvCxnSpPr>
        <p:spPr>
          <a:xfrm rot="10800000">
            <a:off x="6110695" y="1916128"/>
            <a:ext cx="1002480" cy="362517"/>
          </a:xfrm>
          <a:prstGeom prst="bentConnector3">
            <a:avLst>
              <a:gd name="adj1" fmla="val 49968"/>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92405" y="-26670"/>
            <a:ext cx="3155315" cy="1031240"/>
            <a:chOff x="3590568" y="400194"/>
            <a:chExt cx="5213316" cy="1031890"/>
          </a:xfrm>
        </p:grpSpPr>
        <p:grpSp>
          <p:nvGrpSpPr>
            <p:cNvPr id="48" name="组合 47"/>
            <p:cNvGrpSpPr/>
            <p:nvPr/>
          </p:nvGrpSpPr>
          <p:grpSpPr>
            <a:xfrm>
              <a:off x="3590568" y="400194"/>
              <a:ext cx="5213316" cy="1031890"/>
              <a:chOff x="7038412" y="5298115"/>
              <a:chExt cx="3099874" cy="517828"/>
            </a:xfrm>
          </p:grpSpPr>
          <p:grpSp>
            <p:nvGrpSpPr>
              <p:cNvPr id="53" name="组合 52"/>
              <p:cNvGrpSpPr/>
              <p:nvPr/>
            </p:nvGrpSpPr>
            <p:grpSpPr>
              <a:xfrm>
                <a:off x="7038412" y="5298115"/>
                <a:ext cx="3099874" cy="517828"/>
                <a:chOff x="5718131" y="5650928"/>
                <a:chExt cx="4596458" cy="767829"/>
              </a:xfrm>
            </p:grpSpPr>
            <p:sp>
              <p:nvSpPr>
                <p:cNvPr id="56" name="圆角矩形 55"/>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圆角矩形 56"/>
                <p:cNvSpPr/>
                <p:nvPr/>
              </p:nvSpPr>
              <p:spPr>
                <a:xfrm>
                  <a:off x="5828825" y="5747159"/>
                  <a:ext cx="4373372" cy="575365"/>
                </a:xfrm>
                <a:prstGeom prst="roundRect">
                  <a:avLst>
                    <a:gd name="adj" fmla="val 50000"/>
                  </a:avLst>
                </a:prstGeom>
                <a:gradFill>
                  <a:gsLst>
                    <a:gs pos="0">
                      <a:srgbClr val="14CD68"/>
                    </a:gs>
                    <a:gs pos="100000">
                      <a:srgbClr val="035C7D"/>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4" name="TextBox 19"/>
              <p:cNvSpPr txBox="1"/>
              <p:nvPr/>
            </p:nvSpPr>
            <p:spPr>
              <a:xfrm>
                <a:off x="7752953" y="5433395"/>
                <a:ext cx="209170" cy="153965"/>
              </a:xfrm>
              <a:prstGeom prst="rect">
                <a:avLst/>
              </a:prstGeom>
              <a:noFill/>
            </p:spPr>
            <p:txBody>
              <a:bodyPr wrap="squar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4055761" y="565351"/>
              <a:ext cx="4283816" cy="707200"/>
            </a:xfrm>
            <a:prstGeom prst="rect">
              <a:avLst/>
            </a:prstGeom>
          </p:spPr>
          <p:txBody>
            <a:bodyPr wrap="square">
              <a:spAutoFit/>
            </a:bodyPr>
            <a:lstStyle/>
            <a:p>
              <a:pPr algn="ctr"/>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教学内容</a:t>
              </a:r>
            </a:p>
          </p:txBody>
        </p:sp>
      </p:grpSp>
      <p:cxnSp>
        <p:nvCxnSpPr>
          <p:cNvPr id="10" name="Elbow Connector 62"/>
          <p:cNvCxnSpPr/>
          <p:nvPr/>
        </p:nvCxnSpPr>
        <p:spPr>
          <a:xfrm rot="10800000" flipV="1">
            <a:off x="6025515" y="5088255"/>
            <a:ext cx="544830" cy="476250"/>
          </a:xfrm>
          <a:prstGeom prst="bentConnector3">
            <a:avLst>
              <a:gd name="adj1" fmla="val 49883"/>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Rectangle 45"/>
          <p:cNvSpPr/>
          <p:nvPr/>
        </p:nvSpPr>
        <p:spPr>
          <a:xfrm>
            <a:off x="8698065" y="3230281"/>
            <a:ext cx="2244309" cy="397510"/>
          </a:xfrm>
          <a:prstGeom prst="rect">
            <a:avLst/>
          </a:prstGeom>
          <a:noFill/>
        </p:spPr>
        <p:txBody>
          <a:bodyPr wrap="square" lIns="91412" tIns="45705" rIns="91412" bIns="45705">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挑战与应对</a:t>
            </a:r>
          </a:p>
        </p:txBody>
      </p:sp>
      <p:cxnSp>
        <p:nvCxnSpPr>
          <p:cNvPr id="18" name="Elbow Connector 63"/>
          <p:cNvCxnSpPr/>
          <p:nvPr/>
        </p:nvCxnSpPr>
        <p:spPr>
          <a:xfrm rot="10800000">
            <a:off x="6181725" y="4120515"/>
            <a:ext cx="584835" cy="295910"/>
          </a:xfrm>
          <a:prstGeom prst="bentConnector3">
            <a:avLst>
              <a:gd name="adj1" fmla="val 49946"/>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798449" y="2771935"/>
            <a:ext cx="2454455" cy="1919249"/>
            <a:chOff x="7928" y="4040"/>
            <a:chExt cx="3866" cy="3023"/>
          </a:xfrm>
        </p:grpSpPr>
        <p:grpSp>
          <p:nvGrpSpPr>
            <p:cNvPr id="28" name="组合 27"/>
            <p:cNvGrpSpPr/>
            <p:nvPr/>
          </p:nvGrpSpPr>
          <p:grpSpPr>
            <a:xfrm>
              <a:off x="7928" y="4040"/>
              <a:ext cx="3866" cy="3023"/>
              <a:chOff x="8190" y="4154"/>
              <a:chExt cx="3866" cy="3023"/>
            </a:xfrm>
          </p:grpSpPr>
          <p:sp>
            <p:nvSpPr>
              <p:cNvPr id="11" name="Rounded Rectangle 34"/>
              <p:cNvSpPr/>
              <p:nvPr/>
            </p:nvSpPr>
            <p:spPr>
              <a:xfrm>
                <a:off x="8190" y="4154"/>
                <a:ext cx="3866" cy="3023"/>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Rounded Rectangle 34"/>
              <p:cNvSpPr/>
              <p:nvPr/>
            </p:nvSpPr>
            <p:spPr>
              <a:xfrm>
                <a:off x="8301" y="4319"/>
                <a:ext cx="3561" cy="2621"/>
              </a:xfrm>
              <a:prstGeom prst="roundRect">
                <a:avLst>
                  <a:gd name="adj" fmla="val 7260"/>
                </a:avLst>
              </a:prstGeom>
              <a:solidFill>
                <a:schemeClr val="accent3">
                  <a:lumMod val="60000"/>
                  <a:lumOff val="4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Rectangle 15"/>
            <p:cNvSpPr/>
            <p:nvPr/>
          </p:nvSpPr>
          <p:spPr>
            <a:xfrm>
              <a:off x="8226" y="4384"/>
              <a:ext cx="3324" cy="2468"/>
            </a:xfrm>
            <a:prstGeom prst="rect">
              <a:avLst/>
            </a:prstGeom>
            <a:noFill/>
          </p:spPr>
          <p:txBody>
            <a:bodyPr wrap="square" lIns="91412" tIns="45705" rIns="91412" bIns="45705">
              <a:spAutoFit/>
              <a:scene3d>
                <a:camera prst="orthographicFront"/>
                <a:lightRig rig="threePt" dir="t"/>
              </a:scene3d>
            </a:bodyPr>
            <a:lstStyle/>
            <a:p>
              <a:pPr algn="ct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新时代孕育</a:t>
              </a:r>
              <a:r>
                <a:rPr lang="en-US" altLang="zh-CN"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习近平新时代中国特色社会主义思想</a:t>
              </a:r>
            </a:p>
          </p:txBody>
        </p:sp>
      </p:grpSp>
      <p:grpSp>
        <p:nvGrpSpPr>
          <p:cNvPr id="30" name="组合 29"/>
          <p:cNvGrpSpPr/>
          <p:nvPr/>
        </p:nvGrpSpPr>
        <p:grpSpPr>
          <a:xfrm>
            <a:off x="3747135" y="5036185"/>
            <a:ext cx="2505710" cy="1670067"/>
            <a:chOff x="7928" y="3822"/>
            <a:chExt cx="3634" cy="2631"/>
          </a:xfrm>
        </p:grpSpPr>
        <p:grpSp>
          <p:nvGrpSpPr>
            <p:cNvPr id="31" name="组合 30"/>
            <p:cNvGrpSpPr/>
            <p:nvPr/>
          </p:nvGrpSpPr>
          <p:grpSpPr>
            <a:xfrm>
              <a:off x="7928" y="3822"/>
              <a:ext cx="3634" cy="2609"/>
              <a:chOff x="8190" y="3936"/>
              <a:chExt cx="3634" cy="2609"/>
            </a:xfrm>
          </p:grpSpPr>
          <p:sp>
            <p:nvSpPr>
              <p:cNvPr id="32" name="Rounded Rectangle 34"/>
              <p:cNvSpPr/>
              <p:nvPr/>
            </p:nvSpPr>
            <p:spPr>
              <a:xfrm>
                <a:off x="8190" y="3936"/>
                <a:ext cx="3634" cy="2609"/>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Rounded Rectangle 34"/>
              <p:cNvSpPr/>
              <p:nvPr/>
            </p:nvSpPr>
            <p:spPr>
              <a:xfrm>
                <a:off x="8344" y="4014"/>
                <a:ext cx="3310" cy="2469"/>
              </a:xfrm>
              <a:prstGeom prst="roundRect">
                <a:avLst>
                  <a:gd name="adj" fmla="val 7260"/>
                </a:avLst>
              </a:prstGeom>
              <a:solidFill>
                <a:schemeClr val="accent3">
                  <a:lumMod val="60000"/>
                  <a:lumOff val="4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Rectangle 15"/>
            <p:cNvSpPr/>
            <p:nvPr/>
          </p:nvSpPr>
          <p:spPr>
            <a:xfrm>
              <a:off x="8192" y="3984"/>
              <a:ext cx="3231" cy="2469"/>
            </a:xfrm>
            <a:prstGeom prst="rect">
              <a:avLst/>
            </a:prstGeom>
            <a:noFill/>
          </p:spPr>
          <p:txBody>
            <a:bodyPr wrap="square" lIns="91412" tIns="45705" rIns="91412" bIns="45705">
              <a:spAutoFit/>
            </a:bodyPr>
            <a:lstStyle/>
            <a:p>
              <a:pPr algn="ct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习近平新时代中国特色社会主义思想引领新时代</a:t>
              </a:r>
            </a:p>
          </p:txBody>
        </p:sp>
      </p:grpSp>
      <p:grpSp>
        <p:nvGrpSpPr>
          <p:cNvPr id="37" name="组合 36"/>
          <p:cNvGrpSpPr/>
          <p:nvPr/>
        </p:nvGrpSpPr>
        <p:grpSpPr>
          <a:xfrm>
            <a:off x="6845935" y="1916430"/>
            <a:ext cx="4755515" cy="813071"/>
            <a:chOff x="8221875" y="1292228"/>
            <a:chExt cx="2307741" cy="1021775"/>
          </a:xfrm>
        </p:grpSpPr>
        <p:sp>
          <p:nvSpPr>
            <p:cNvPr id="38" name="Rounded Rectangle 34"/>
            <p:cNvSpPr/>
            <p:nvPr/>
          </p:nvSpPr>
          <p:spPr>
            <a:xfrm>
              <a:off x="8221875" y="1292228"/>
              <a:ext cx="2307741" cy="768174"/>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Rounded Rectangle 34"/>
            <p:cNvSpPr/>
            <p:nvPr/>
          </p:nvSpPr>
          <p:spPr>
            <a:xfrm>
              <a:off x="8237591" y="1371230"/>
              <a:ext cx="2252274" cy="611264"/>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Rectangle 45"/>
            <p:cNvSpPr/>
            <p:nvPr/>
          </p:nvSpPr>
          <p:spPr>
            <a:xfrm>
              <a:off x="8439711" y="1427430"/>
              <a:ext cx="1872771" cy="886573"/>
            </a:xfrm>
            <a:prstGeom prst="rect">
              <a:avLst/>
            </a:prstGeom>
            <a:noFill/>
          </p:spPr>
          <p:txBody>
            <a:bodyPr wrap="square" lIns="91412" tIns="45705" rIns="91412" bIns="45705">
              <a:spAutoFit/>
            </a:bodyPr>
            <a:lstStyle/>
            <a:p>
              <a:pPr algn="l"/>
              <a:r>
                <a:rPr lang="en-US" altLang="zh-CN"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新时代我国社会主要矛盾</a:t>
              </a:r>
            </a:p>
            <a:p>
              <a:pPr algn="l"/>
              <a:endPar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endParaRPr>
            </a:p>
          </p:txBody>
        </p:sp>
      </p:grpSp>
      <p:grpSp>
        <p:nvGrpSpPr>
          <p:cNvPr id="41" name="组合 40"/>
          <p:cNvGrpSpPr/>
          <p:nvPr/>
        </p:nvGrpSpPr>
        <p:grpSpPr>
          <a:xfrm>
            <a:off x="6520817" y="2777490"/>
            <a:ext cx="5659614" cy="640080"/>
            <a:chOff x="8221616" y="1292228"/>
            <a:chExt cx="2312702" cy="804070"/>
          </a:xfrm>
        </p:grpSpPr>
        <p:sp>
          <p:nvSpPr>
            <p:cNvPr id="42" name="Rounded Rectangle 34"/>
            <p:cNvSpPr/>
            <p:nvPr/>
          </p:nvSpPr>
          <p:spPr>
            <a:xfrm>
              <a:off x="8221875" y="1292228"/>
              <a:ext cx="2312443" cy="804070"/>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Rounded Rectangle 34"/>
            <p:cNvSpPr/>
            <p:nvPr/>
          </p:nvSpPr>
          <p:spPr>
            <a:xfrm>
              <a:off x="8237557" y="1371095"/>
              <a:ext cx="2234250" cy="611062"/>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Rectangle 45"/>
            <p:cNvSpPr/>
            <p:nvPr/>
          </p:nvSpPr>
          <p:spPr>
            <a:xfrm>
              <a:off x="8221616" y="1427037"/>
              <a:ext cx="2247681" cy="499353"/>
            </a:xfrm>
            <a:prstGeom prst="rect">
              <a:avLst/>
            </a:prstGeom>
            <a:noFill/>
          </p:spPr>
          <p:txBody>
            <a:bodyPr wrap="square" lIns="91412" tIns="45705" rIns="91412" bIns="45705">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习近平新时代中国特色社会主义思想的形成</a:t>
              </a:r>
            </a:p>
          </p:txBody>
        </p:sp>
      </p:grpSp>
      <p:grpSp>
        <p:nvGrpSpPr>
          <p:cNvPr id="58" name="组合 57"/>
          <p:cNvGrpSpPr/>
          <p:nvPr/>
        </p:nvGrpSpPr>
        <p:grpSpPr>
          <a:xfrm>
            <a:off x="6522085" y="3395345"/>
            <a:ext cx="5669915" cy="611505"/>
            <a:chOff x="8221592" y="1292228"/>
            <a:chExt cx="2308024" cy="768174"/>
          </a:xfrm>
        </p:grpSpPr>
        <p:sp>
          <p:nvSpPr>
            <p:cNvPr id="60" name="Rounded Rectangle 34"/>
            <p:cNvSpPr/>
            <p:nvPr/>
          </p:nvSpPr>
          <p:spPr>
            <a:xfrm>
              <a:off x="8221875" y="1292228"/>
              <a:ext cx="2307741" cy="768174"/>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Rounded Rectangle 34"/>
            <p:cNvSpPr/>
            <p:nvPr/>
          </p:nvSpPr>
          <p:spPr>
            <a:xfrm>
              <a:off x="8237557" y="1371095"/>
              <a:ext cx="2234250" cy="611062"/>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Rectangle 45"/>
            <p:cNvSpPr/>
            <p:nvPr/>
          </p:nvSpPr>
          <p:spPr>
            <a:xfrm>
              <a:off x="8221592" y="1427037"/>
              <a:ext cx="2269189" cy="499353"/>
            </a:xfrm>
            <a:prstGeom prst="rect">
              <a:avLst/>
            </a:prstGeom>
            <a:noFill/>
          </p:spPr>
          <p:txBody>
            <a:bodyPr wrap="square" lIns="91412" tIns="45705" rIns="91412" bIns="45705">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习近平新时代中国特色社会主义思想的主题</a:t>
              </a:r>
            </a:p>
          </p:txBody>
        </p:sp>
      </p:grpSp>
      <p:grpSp>
        <p:nvGrpSpPr>
          <p:cNvPr id="68" name="组合 67"/>
          <p:cNvGrpSpPr/>
          <p:nvPr/>
        </p:nvGrpSpPr>
        <p:grpSpPr>
          <a:xfrm>
            <a:off x="6522085" y="3985260"/>
            <a:ext cx="5669915" cy="611505"/>
            <a:chOff x="8207607" y="1292228"/>
            <a:chExt cx="2322009" cy="768174"/>
          </a:xfrm>
        </p:grpSpPr>
        <p:sp>
          <p:nvSpPr>
            <p:cNvPr id="69" name="Rounded Rectangle 34"/>
            <p:cNvSpPr/>
            <p:nvPr/>
          </p:nvSpPr>
          <p:spPr>
            <a:xfrm>
              <a:off x="8221875" y="1292228"/>
              <a:ext cx="2307741" cy="768174"/>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Rounded Rectangle 34"/>
            <p:cNvSpPr/>
            <p:nvPr/>
          </p:nvSpPr>
          <p:spPr>
            <a:xfrm>
              <a:off x="8223859" y="1371199"/>
              <a:ext cx="2247951" cy="611029"/>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Rectangle 45"/>
            <p:cNvSpPr/>
            <p:nvPr/>
          </p:nvSpPr>
          <p:spPr>
            <a:xfrm>
              <a:off x="8207607" y="1427037"/>
              <a:ext cx="2322009" cy="499353"/>
            </a:xfrm>
            <a:prstGeom prst="rect">
              <a:avLst/>
            </a:prstGeom>
            <a:noFill/>
          </p:spPr>
          <p:txBody>
            <a:bodyPr wrap="square" lIns="91412" tIns="45705" rIns="91412" bIns="45705">
              <a:spAutoFit/>
            </a:bodyPr>
            <a:lstStyle/>
            <a:p>
              <a:pPr algn="l"/>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习近平新时代中国特色社会主义思想的主要内容</a:t>
              </a:r>
            </a:p>
          </p:txBody>
        </p:sp>
      </p:grpSp>
      <p:grpSp>
        <p:nvGrpSpPr>
          <p:cNvPr id="80" name="组合 79"/>
          <p:cNvGrpSpPr/>
          <p:nvPr/>
        </p:nvGrpSpPr>
        <p:grpSpPr>
          <a:xfrm>
            <a:off x="6523355" y="4796155"/>
            <a:ext cx="5668645" cy="640080"/>
            <a:chOff x="8221875" y="1292228"/>
            <a:chExt cx="2302206" cy="804070"/>
          </a:xfrm>
        </p:grpSpPr>
        <p:sp>
          <p:nvSpPr>
            <p:cNvPr id="83" name="Rounded Rectangle 34"/>
            <p:cNvSpPr/>
            <p:nvPr/>
          </p:nvSpPr>
          <p:spPr>
            <a:xfrm>
              <a:off x="8221875" y="1292228"/>
              <a:ext cx="2302206" cy="804070"/>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Rounded Rectangle 34"/>
            <p:cNvSpPr/>
            <p:nvPr/>
          </p:nvSpPr>
          <p:spPr>
            <a:xfrm>
              <a:off x="8237557" y="1371095"/>
              <a:ext cx="2234250" cy="611062"/>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Rectangle 45"/>
            <p:cNvSpPr/>
            <p:nvPr/>
          </p:nvSpPr>
          <p:spPr>
            <a:xfrm>
              <a:off x="8439711" y="1427430"/>
              <a:ext cx="1872771" cy="499353"/>
            </a:xfrm>
            <a:prstGeom prst="rect">
              <a:avLst/>
            </a:prstGeom>
            <a:noFill/>
          </p:spPr>
          <p:txBody>
            <a:bodyPr wrap="square" lIns="91412" tIns="45705" rIns="91412" bIns="45705">
              <a:spAutoFit/>
            </a:bodyPr>
            <a:lstStyle/>
            <a:p>
              <a:pPr algn="l"/>
              <a:r>
                <a:rPr lang="en-US" altLang="zh-CN"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马克思主义中国化最新成果</a:t>
              </a:r>
            </a:p>
          </p:txBody>
        </p:sp>
      </p:grpSp>
      <p:grpSp>
        <p:nvGrpSpPr>
          <p:cNvPr id="88" name="组合 87"/>
          <p:cNvGrpSpPr/>
          <p:nvPr/>
        </p:nvGrpSpPr>
        <p:grpSpPr>
          <a:xfrm>
            <a:off x="6561802" y="5436235"/>
            <a:ext cx="5675283" cy="640080"/>
            <a:chOff x="8175801" y="1292228"/>
            <a:chExt cx="2380259" cy="804070"/>
          </a:xfrm>
        </p:grpSpPr>
        <p:sp>
          <p:nvSpPr>
            <p:cNvPr id="89" name="Rounded Rectangle 34"/>
            <p:cNvSpPr/>
            <p:nvPr/>
          </p:nvSpPr>
          <p:spPr>
            <a:xfrm>
              <a:off x="8221875" y="1292228"/>
              <a:ext cx="2302206" cy="804070"/>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Rounded Rectangle 34"/>
            <p:cNvSpPr/>
            <p:nvPr/>
          </p:nvSpPr>
          <p:spPr>
            <a:xfrm>
              <a:off x="8175801" y="1371199"/>
              <a:ext cx="2295980" cy="611029"/>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Rectangle 45"/>
            <p:cNvSpPr/>
            <p:nvPr/>
          </p:nvSpPr>
          <p:spPr>
            <a:xfrm>
              <a:off x="8222262" y="1427037"/>
              <a:ext cx="2333798" cy="499353"/>
            </a:xfrm>
            <a:prstGeom prst="rect">
              <a:avLst/>
            </a:prstGeom>
            <a:noFill/>
          </p:spPr>
          <p:txBody>
            <a:bodyPr wrap="square" lIns="91412" tIns="45705" rIns="91412" bIns="45705">
              <a:spAutoFit/>
            </a:bodyPr>
            <a:lstStyle/>
            <a:p>
              <a:pPr algn="l"/>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中国特色社会主义理论体系的重要组成部分</a:t>
              </a:r>
            </a:p>
          </p:txBody>
        </p:sp>
      </p:grpSp>
      <p:grpSp>
        <p:nvGrpSpPr>
          <p:cNvPr id="92" name="组合 91"/>
          <p:cNvGrpSpPr/>
          <p:nvPr/>
        </p:nvGrpSpPr>
        <p:grpSpPr>
          <a:xfrm>
            <a:off x="6521450" y="6076315"/>
            <a:ext cx="5663565" cy="640080"/>
            <a:chOff x="8221875" y="1292228"/>
            <a:chExt cx="2302206" cy="804070"/>
          </a:xfrm>
        </p:grpSpPr>
        <p:sp>
          <p:nvSpPr>
            <p:cNvPr id="93" name="Rounded Rectangle 34"/>
            <p:cNvSpPr/>
            <p:nvPr/>
          </p:nvSpPr>
          <p:spPr>
            <a:xfrm>
              <a:off x="8221875" y="1292228"/>
              <a:ext cx="2302206" cy="804070"/>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Rounded Rectangle 34"/>
            <p:cNvSpPr/>
            <p:nvPr/>
          </p:nvSpPr>
          <p:spPr>
            <a:xfrm>
              <a:off x="8237557" y="1371095"/>
              <a:ext cx="2234250" cy="611062"/>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zh-CN" alt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Rectangle 45"/>
            <p:cNvSpPr/>
            <p:nvPr/>
          </p:nvSpPr>
          <p:spPr>
            <a:xfrm>
              <a:off x="8237520" y="1427037"/>
              <a:ext cx="2250498" cy="499353"/>
            </a:xfrm>
            <a:prstGeom prst="rect">
              <a:avLst/>
            </a:prstGeom>
            <a:noFill/>
          </p:spPr>
          <p:txBody>
            <a:bodyPr wrap="square" lIns="91412" tIns="45705" rIns="91412" bIns="45705">
              <a:spAutoFit/>
            </a:bodyPr>
            <a:lstStyle/>
            <a:p>
              <a:pPr algn="l"/>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社会主义现代化和中华民族伟大复兴的行动指南</a:t>
              </a:r>
            </a:p>
          </p:txBody>
        </p:sp>
      </p:grpSp>
      <p:grpSp>
        <p:nvGrpSpPr>
          <p:cNvPr id="96" name="组合 95"/>
          <p:cNvGrpSpPr/>
          <p:nvPr/>
        </p:nvGrpSpPr>
        <p:grpSpPr>
          <a:xfrm>
            <a:off x="6847205" y="1250315"/>
            <a:ext cx="4754245" cy="640080"/>
            <a:chOff x="8221875" y="1292228"/>
            <a:chExt cx="2302206" cy="804070"/>
          </a:xfrm>
        </p:grpSpPr>
        <p:sp>
          <p:nvSpPr>
            <p:cNvPr id="97" name="Rounded Rectangle 34"/>
            <p:cNvSpPr/>
            <p:nvPr/>
          </p:nvSpPr>
          <p:spPr>
            <a:xfrm>
              <a:off x="8221875" y="1292228"/>
              <a:ext cx="2302206" cy="804070"/>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Rounded Rectangle 34"/>
            <p:cNvSpPr/>
            <p:nvPr/>
          </p:nvSpPr>
          <p:spPr>
            <a:xfrm>
              <a:off x="8237557" y="1371095"/>
              <a:ext cx="2234250" cy="611062"/>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 name="Rectangle 45"/>
            <p:cNvSpPr/>
            <p:nvPr/>
          </p:nvSpPr>
          <p:spPr>
            <a:xfrm>
              <a:off x="8439711" y="1427430"/>
              <a:ext cx="1872771" cy="499353"/>
            </a:xfrm>
            <a:prstGeom prst="rect">
              <a:avLst/>
            </a:prstGeom>
            <a:noFill/>
          </p:spPr>
          <p:txBody>
            <a:bodyPr wrap="square" lIns="91412" tIns="45705" rIns="91412" bIns="45705">
              <a:spAutoFit/>
            </a:bodyPr>
            <a:lstStyle/>
            <a:p>
              <a:pPr algn="l"/>
              <a:r>
                <a:rPr lang="en-US" altLang="zh-CN"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新时代的丰富内涵和重大意义</a:t>
              </a:r>
            </a:p>
          </p:txBody>
        </p:sp>
      </p:gr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65225" y="1993265"/>
            <a:ext cx="9862185" cy="3415030"/>
          </a:xfrm>
          <a:prstGeom prst="rect">
            <a:avLst/>
          </a:prstGeom>
          <a:solidFill>
            <a:schemeClr val="bg1"/>
          </a:solidFill>
          <a:ln w="9525">
            <a:noFill/>
          </a:ln>
        </p:spPr>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     </a:t>
            </a:r>
            <a:r>
              <a:rPr lang="en-US" altLang="zh-CN" sz="2400" b="1" dirty="0">
                <a:latin typeface="微软雅黑" panose="020B0503020204020204" pitchFamily="34" charset="-122"/>
                <a:ea typeface="微软雅黑" panose="020B0503020204020204" pitchFamily="34" charset="-122"/>
              </a:rPr>
              <a:t>  </a:t>
            </a:r>
            <a:r>
              <a:rPr lang="zh-CN" sz="2400" b="1" dirty="0">
                <a:latin typeface="微软雅黑" panose="020B0503020204020204" pitchFamily="34" charset="-122"/>
                <a:ea typeface="微软雅黑" panose="020B0503020204020204" pitchFamily="34" charset="-122"/>
              </a:rPr>
              <a:t>坚持和发展中国特色社会主义</a:t>
            </a:r>
            <a:r>
              <a:rPr lang="zh-CN" sz="2400" dirty="0">
                <a:latin typeface="微软雅黑" panose="020B0503020204020204" pitchFamily="34" charset="-122"/>
                <a:ea typeface="微软雅黑" panose="020B0503020204020204" pitchFamily="34" charset="-122"/>
              </a:rPr>
              <a:t>，是改革开放以来我们党的全部理论和实践的主题，是当代中国发展进步的根本方向，也是习近平新时代中国特色社会主义思想的主题。</a:t>
            </a:r>
          </a:p>
          <a:p>
            <a:pPr>
              <a:lnSpc>
                <a:spcPct val="150000"/>
              </a:lnSpc>
            </a:pPr>
            <a:r>
              <a:rPr lang="zh-CN"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中国特色社会主义，不是从天上掉下来的，是党和人民历尽千辛万苦、付出巨大代价取得的宝贵成果。</a:t>
            </a:r>
            <a:endParaRPr lang="zh-CN" sz="2400" dirty="0">
              <a:latin typeface="微软雅黑" panose="020B0503020204020204" pitchFamily="34" charset="-122"/>
              <a:ea typeface="微软雅黑" panose="020B0503020204020204" pitchFamily="34" charset="-122"/>
            </a:endParaRPr>
          </a:p>
          <a:p>
            <a:pPr>
              <a:lnSpc>
                <a:spcPct val="150000"/>
              </a:lnSpc>
            </a:pPr>
            <a:endParaRPr lang="zh-CN" sz="2400" dirty="0">
              <a:latin typeface="微软雅黑" panose="020B0503020204020204" pitchFamily="34" charset="-122"/>
              <a:ea typeface="微软雅黑" panose="020B0503020204020204" pitchFamily="34" charset="-122"/>
            </a:endParaRPr>
          </a:p>
        </p:txBody>
      </p:sp>
      <p:sp>
        <p:nvSpPr>
          <p:cNvPr id="3" name="文本框 4"/>
          <p:cNvSpPr txBox="1"/>
          <p:nvPr/>
        </p:nvSpPr>
        <p:spPr>
          <a:xfrm>
            <a:off x="168910" y="0"/>
            <a:ext cx="8992870" cy="521970"/>
          </a:xfrm>
          <a:prstGeom prst="rect">
            <a:avLst/>
          </a:prstGeom>
          <a:noFill/>
        </p:spPr>
        <p:txBody>
          <a:bodyPr wrap="square" rtlCol="0">
            <a:spAutoFit/>
            <a:scene3d>
              <a:camera prst="orthographicFront"/>
              <a:lightRig rig="threePt" dir="t"/>
            </a:scene3d>
          </a:bodyPr>
          <a:lstStyle/>
          <a:p>
            <a:r>
              <a:rPr lang="en-US" altLang="zh-CN" sz="2800" dirty="0">
                <a:solidFill>
                  <a:schemeClr val="accent3">
                    <a:lumMod val="50000"/>
                  </a:schemeClr>
                </a:solidFill>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
        <p:nvSpPr>
          <p:cNvPr id="4" name="文本框 11"/>
          <p:cNvSpPr txBox="1"/>
          <p:nvPr/>
        </p:nvSpPr>
        <p:spPr>
          <a:xfrm>
            <a:off x="0" y="897509"/>
            <a:ext cx="9906635" cy="46037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2.  </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习近平新时代中国特色社会主义思想的主题</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箭头连接符 6"/>
          <p:cNvCxnSpPr/>
          <p:nvPr/>
        </p:nvCxnSpPr>
        <p:spPr>
          <a:xfrm>
            <a:off x="1486789" y="2153285"/>
            <a:ext cx="9233535" cy="14605"/>
          </a:xfrm>
          <a:prstGeom prst="straightConnector1">
            <a:avLst/>
          </a:prstGeom>
          <a:l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686560" y="2356485"/>
            <a:ext cx="8818880" cy="3321685"/>
            <a:chOff x="2595" y="3907"/>
            <a:chExt cx="13888" cy="5231"/>
          </a:xfrm>
        </p:grpSpPr>
        <p:sp>
          <p:nvSpPr>
            <p:cNvPr id="3" name="ïSliďe"/>
            <p:cNvSpPr/>
            <p:nvPr/>
          </p:nvSpPr>
          <p:spPr>
            <a:xfrm>
              <a:off x="2789" y="3907"/>
              <a:ext cx="6343" cy="2384"/>
            </a:xfrm>
            <a:prstGeom prst="snip2DiagRect">
              <a:avLst/>
            </a:prstGeom>
            <a:solidFill>
              <a:srgbClr val="E62A2A"/>
            </a:solidFill>
            <a:ln w="38100" cmpd="sng">
              <a:solidFill>
                <a:schemeClr val="bg1"/>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wrap="square" lIns="91408" tIns="45703" rIns="91408" bIns="45703" anchor="ctr">
              <a:normAutofit/>
            </a:bodyPr>
            <a:lstStyle/>
            <a:p>
              <a:pPr algn="ctr">
                <a:spcBef>
                  <a:spcPct val="0"/>
                </a:spcBef>
              </a:pPr>
              <a:endParaRPr lang="en-US" altLang="zh-CN" sz="2000" b="1" i="1" dirty="0">
                <a:solidFill>
                  <a:schemeClr val="bg1"/>
                </a:solidFill>
              </a:endParaRPr>
            </a:p>
            <a:p>
              <a:pPr algn="ctr">
                <a:spcBef>
                  <a:spcPct val="0"/>
                </a:spcBef>
              </a:pPr>
              <a:endParaRPr lang="en-US" altLang="zh-CN" sz="2000" b="1" i="1" dirty="0">
                <a:solidFill>
                  <a:schemeClr val="bg1"/>
                </a:solidFill>
              </a:endParaRPr>
            </a:p>
            <a:p>
              <a:pPr algn="ctr">
                <a:spcBef>
                  <a:spcPct val="0"/>
                </a:spcBef>
              </a:pPr>
              <a:endParaRPr lang="en-US" altLang="zh-CN" sz="2000" b="1" i="1" dirty="0">
                <a:solidFill>
                  <a:schemeClr val="bg1"/>
                </a:solidFill>
              </a:endParaRPr>
            </a:p>
          </p:txBody>
        </p:sp>
        <p:sp>
          <p:nvSpPr>
            <p:cNvPr id="4" name="ïSliďe"/>
            <p:cNvSpPr/>
            <p:nvPr/>
          </p:nvSpPr>
          <p:spPr>
            <a:xfrm>
              <a:off x="10141" y="3907"/>
              <a:ext cx="6343" cy="2384"/>
            </a:xfrm>
            <a:prstGeom prst="snip2DiagRect">
              <a:avLst/>
            </a:prstGeom>
            <a:solidFill>
              <a:srgbClr val="E62A2A"/>
            </a:solidFill>
            <a:ln w="38100" cmpd="sng">
              <a:solidFill>
                <a:schemeClr val="bg1"/>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wrap="square" lIns="91408" tIns="45703" rIns="91408" bIns="45703" anchor="ctr">
              <a:normAutofit/>
            </a:bodyPr>
            <a:lstStyle/>
            <a:p>
              <a:pPr algn="ctr">
                <a:spcBef>
                  <a:spcPct val="0"/>
                </a:spcBef>
              </a:pPr>
              <a:endParaRPr lang="en-US" altLang="zh-CN" sz="2000" b="1" i="1" dirty="0">
                <a:solidFill>
                  <a:schemeClr val="bg1"/>
                </a:solidFill>
              </a:endParaRPr>
            </a:p>
            <a:p>
              <a:pPr algn="ctr">
                <a:spcBef>
                  <a:spcPct val="0"/>
                </a:spcBef>
              </a:pPr>
              <a:endParaRPr lang="en-US" altLang="zh-CN" sz="2000" b="1" i="1" dirty="0">
                <a:solidFill>
                  <a:schemeClr val="bg1"/>
                </a:solidFill>
              </a:endParaRPr>
            </a:p>
            <a:p>
              <a:pPr algn="ctr">
                <a:spcBef>
                  <a:spcPct val="0"/>
                </a:spcBef>
              </a:pPr>
              <a:endParaRPr lang="en-US" altLang="zh-CN" sz="2000" b="1" i="1" dirty="0">
                <a:solidFill>
                  <a:schemeClr val="bg1"/>
                </a:solidFill>
              </a:endParaRPr>
            </a:p>
          </p:txBody>
        </p:sp>
        <p:sp>
          <p:nvSpPr>
            <p:cNvPr id="5" name="ïSliďe"/>
            <p:cNvSpPr/>
            <p:nvPr/>
          </p:nvSpPr>
          <p:spPr>
            <a:xfrm>
              <a:off x="10141" y="6754"/>
              <a:ext cx="6343" cy="2384"/>
            </a:xfrm>
            <a:prstGeom prst="snip2DiagRect">
              <a:avLst/>
            </a:prstGeom>
            <a:solidFill>
              <a:srgbClr val="E62A2A"/>
            </a:solidFill>
            <a:ln w="38100" cmpd="sng">
              <a:solidFill>
                <a:schemeClr val="bg1"/>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wrap="square" lIns="91408" tIns="45703" rIns="91408" bIns="45703" anchor="ctr">
              <a:normAutofit/>
            </a:bodyPr>
            <a:lstStyle/>
            <a:p>
              <a:pPr algn="ctr">
                <a:spcBef>
                  <a:spcPct val="0"/>
                </a:spcBef>
              </a:pPr>
              <a:endParaRPr lang="en-US" altLang="zh-CN" sz="2000" b="1" i="1" dirty="0">
                <a:solidFill>
                  <a:schemeClr val="bg1"/>
                </a:solidFill>
              </a:endParaRPr>
            </a:p>
            <a:p>
              <a:pPr algn="ctr">
                <a:spcBef>
                  <a:spcPct val="0"/>
                </a:spcBef>
              </a:pPr>
              <a:endParaRPr lang="en-US" altLang="zh-CN" sz="2000" b="1" i="1" dirty="0">
                <a:solidFill>
                  <a:schemeClr val="bg1"/>
                </a:solidFill>
              </a:endParaRPr>
            </a:p>
            <a:p>
              <a:pPr algn="ctr">
                <a:spcBef>
                  <a:spcPct val="0"/>
                </a:spcBef>
              </a:pPr>
              <a:endParaRPr lang="en-US" altLang="zh-CN" sz="2000" b="1" i="1" dirty="0">
                <a:solidFill>
                  <a:schemeClr val="bg1"/>
                </a:solidFill>
              </a:endParaRPr>
            </a:p>
          </p:txBody>
        </p:sp>
        <p:sp>
          <p:nvSpPr>
            <p:cNvPr id="6" name="ïSliďe"/>
            <p:cNvSpPr/>
            <p:nvPr/>
          </p:nvSpPr>
          <p:spPr>
            <a:xfrm>
              <a:off x="2789" y="6754"/>
              <a:ext cx="6343" cy="2384"/>
            </a:xfrm>
            <a:prstGeom prst="snip2DiagRect">
              <a:avLst/>
            </a:prstGeom>
            <a:solidFill>
              <a:srgbClr val="E62A2A"/>
            </a:solidFill>
            <a:ln w="38100" cmpd="sng">
              <a:solidFill>
                <a:schemeClr val="bg1"/>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wrap="square" lIns="91408" tIns="45703" rIns="91408" bIns="45703" anchor="ctr">
              <a:normAutofit/>
            </a:bodyPr>
            <a:lstStyle/>
            <a:p>
              <a:pPr algn="ctr">
                <a:spcBef>
                  <a:spcPct val="0"/>
                </a:spcBef>
              </a:pPr>
              <a:endParaRPr lang="en-US" altLang="zh-CN" sz="2000" b="1" i="1" dirty="0">
                <a:solidFill>
                  <a:schemeClr val="bg1"/>
                </a:solidFill>
              </a:endParaRPr>
            </a:p>
            <a:p>
              <a:pPr algn="ctr">
                <a:spcBef>
                  <a:spcPct val="0"/>
                </a:spcBef>
              </a:pPr>
              <a:endParaRPr lang="en-US" altLang="zh-CN" sz="2000" b="1" i="1" dirty="0">
                <a:solidFill>
                  <a:schemeClr val="bg1"/>
                </a:solidFill>
              </a:endParaRPr>
            </a:p>
            <a:p>
              <a:pPr algn="ctr">
                <a:spcBef>
                  <a:spcPct val="0"/>
                </a:spcBef>
              </a:pPr>
              <a:endParaRPr lang="en-US" altLang="zh-CN" sz="2000" b="1" i="1" dirty="0">
                <a:solidFill>
                  <a:schemeClr val="bg1"/>
                </a:solidFill>
              </a:endParaRPr>
            </a:p>
          </p:txBody>
        </p:sp>
        <p:sp>
          <p:nvSpPr>
            <p:cNvPr id="24" name="矩形 23"/>
            <p:cNvSpPr/>
            <p:nvPr/>
          </p:nvSpPr>
          <p:spPr>
            <a:xfrm>
              <a:off x="3130" y="4470"/>
              <a:ext cx="5661" cy="1422"/>
            </a:xfrm>
            <a:prstGeom prst="rect">
              <a:avLst/>
            </a:prstGeom>
            <a:effectLst>
              <a:outerShdw blurRad="76200" dir="13500000" sy="23000" kx="1200000" algn="br" rotWithShape="0">
                <a:prstClr val="black">
                  <a:alpha val="20000"/>
                </a:prstClr>
              </a:outerShdw>
            </a:effectLst>
          </p:spPr>
          <p:txBody>
            <a:bodyPr wrap="square">
              <a:spAutoFit/>
            </a:bodyPr>
            <a:lstStyle/>
            <a:p>
              <a:pPr algn="ctr">
                <a:lnSpc>
                  <a:spcPct val="120000"/>
                </a:lnSpc>
              </a:pPr>
              <a:r>
                <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rPr>
                <a:t>中国特色社会主义道路</a:t>
              </a:r>
              <a:endParaRPr lang="en-US" altLang="zh-CN"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endParaRPr>
            </a:p>
            <a:p>
              <a:pPr algn="ctr">
                <a:lnSpc>
                  <a:spcPct val="120000"/>
                </a:lnSpc>
              </a:pPr>
              <a:r>
                <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rPr>
                <a:t>是实现途径</a:t>
              </a:r>
              <a:endPar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9" name="矩形 38"/>
            <p:cNvSpPr/>
            <p:nvPr/>
          </p:nvSpPr>
          <p:spPr>
            <a:xfrm>
              <a:off x="10688" y="4536"/>
              <a:ext cx="5568" cy="1422"/>
            </a:xfrm>
            <a:prstGeom prst="rect">
              <a:avLst/>
            </a:prstGeom>
            <a:effectLst>
              <a:outerShdw blurRad="76200" dir="13500000" sy="23000" kx="1200000" algn="br" rotWithShape="0">
                <a:prstClr val="black">
                  <a:alpha val="20000"/>
                </a:prstClr>
              </a:outerShdw>
            </a:effectLst>
          </p:spPr>
          <p:txBody>
            <a:bodyPr wrap="none">
              <a:spAutoFit/>
            </a:bodyPr>
            <a:lstStyle/>
            <a:p>
              <a:pPr algn="ctr">
                <a:lnSpc>
                  <a:spcPct val="120000"/>
                </a:lnSpc>
              </a:pPr>
              <a:r>
                <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rPr>
                <a:t>中国特色社会主义理论体系</a:t>
              </a:r>
              <a:endParaRPr lang="en-US" altLang="zh-CN"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endParaRPr>
            </a:p>
            <a:p>
              <a:pPr algn="ctr">
                <a:lnSpc>
                  <a:spcPct val="120000"/>
                </a:lnSpc>
              </a:pPr>
              <a:r>
                <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rPr>
                <a:t>是行动指南</a:t>
              </a:r>
              <a:endPar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40"/>
            <p:cNvSpPr/>
            <p:nvPr/>
          </p:nvSpPr>
          <p:spPr>
            <a:xfrm>
              <a:off x="2595" y="7260"/>
              <a:ext cx="6732" cy="1422"/>
            </a:xfrm>
            <a:prstGeom prst="rect">
              <a:avLst/>
            </a:prstGeom>
            <a:effectLst>
              <a:outerShdw blurRad="76200" dir="13500000" sy="23000" kx="1200000" algn="br" rotWithShape="0">
                <a:prstClr val="black">
                  <a:alpha val="20000"/>
                </a:prstClr>
              </a:outerShdw>
            </a:effectLst>
          </p:spPr>
          <p:txBody>
            <a:bodyPr wrap="square">
              <a:spAutoFit/>
            </a:bodyPr>
            <a:lstStyle/>
            <a:p>
              <a:pPr algn="ctr">
                <a:lnSpc>
                  <a:spcPct val="120000"/>
                </a:lnSpc>
              </a:pPr>
              <a:r>
                <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rPr>
                <a:t>中国特色社会主义制度</a:t>
              </a:r>
              <a:endParaRPr lang="en-US" altLang="zh-CN"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endParaRPr>
            </a:p>
            <a:p>
              <a:pPr algn="ctr">
                <a:lnSpc>
                  <a:spcPct val="120000"/>
                </a:lnSpc>
              </a:pPr>
              <a:r>
                <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rPr>
                <a:t>是根本保障</a:t>
              </a:r>
              <a:endPar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 name="矩形 39"/>
            <p:cNvSpPr/>
            <p:nvPr/>
          </p:nvSpPr>
          <p:spPr>
            <a:xfrm>
              <a:off x="10968" y="7260"/>
              <a:ext cx="4688" cy="1422"/>
            </a:xfrm>
            <a:prstGeom prst="rect">
              <a:avLst/>
            </a:prstGeom>
            <a:effectLst>
              <a:outerShdw blurRad="76200" dir="13500000" sy="23000" kx="1200000" algn="br" rotWithShape="0">
                <a:prstClr val="black">
                  <a:alpha val="20000"/>
                </a:prstClr>
              </a:outerShdw>
            </a:effectLst>
          </p:spPr>
          <p:txBody>
            <a:bodyPr wrap="none">
              <a:spAutoFit/>
            </a:bodyPr>
            <a:lstStyle/>
            <a:p>
              <a:pPr algn="ctr">
                <a:lnSpc>
                  <a:spcPct val="120000"/>
                </a:lnSpc>
              </a:pPr>
              <a:r>
                <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rPr>
                <a:t>中国特色社会主义文化</a:t>
              </a:r>
              <a:endParaRPr lang="en-US" altLang="zh-CN"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endParaRPr>
            </a:p>
            <a:p>
              <a:pPr algn="ctr">
                <a:lnSpc>
                  <a:spcPct val="120000"/>
                </a:lnSpc>
              </a:pPr>
              <a:r>
                <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 panose="020B0604020202020204" pitchFamily="34" charset="0"/>
                </a:rPr>
                <a:t>是精神力量</a:t>
              </a:r>
              <a:endPar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8" name="文本框 7"/>
          <p:cNvSpPr txBox="1"/>
          <p:nvPr/>
        </p:nvSpPr>
        <p:spPr>
          <a:xfrm>
            <a:off x="913003" y="1217168"/>
            <a:ext cx="10591165" cy="82994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道路、理论、制度、文化是中国特色社会主义的四个支柱，是我们改革开放以来取得一切成就和进步的根本原因，也是中国特色社会主义的根本标志。</a:t>
            </a:r>
          </a:p>
        </p:txBody>
      </p:sp>
      <p:sp>
        <p:nvSpPr>
          <p:cNvPr id="9" name="文本框 8"/>
          <p:cNvSpPr txBox="1"/>
          <p:nvPr/>
        </p:nvSpPr>
        <p:spPr>
          <a:xfrm>
            <a:off x="708025" y="5882640"/>
            <a:ext cx="11125200" cy="82994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四者统一于中国特色社会主义伟大实践。在当代中国，坚持和发展中国特色社会主义，必须坚定道路自信、理论自信、制度自信和文化自信。</a:t>
            </a:r>
          </a:p>
        </p:txBody>
      </p:sp>
      <p:sp>
        <p:nvSpPr>
          <p:cNvPr id="15" name="文本框 11"/>
          <p:cNvSpPr txBox="1"/>
          <p:nvPr/>
        </p:nvSpPr>
        <p:spPr>
          <a:xfrm>
            <a:off x="0" y="702437"/>
            <a:ext cx="9906635" cy="46037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2.  </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习近平新时代中国特色社会主义思想的主题</a:t>
            </a:r>
          </a:p>
        </p:txBody>
      </p:sp>
      <p:sp>
        <p:nvSpPr>
          <p:cNvPr id="16" name="文本框 4"/>
          <p:cNvSpPr txBox="1"/>
          <p:nvPr/>
        </p:nvSpPr>
        <p:spPr>
          <a:xfrm>
            <a:off x="168910" y="0"/>
            <a:ext cx="9612630" cy="521970"/>
          </a:xfrm>
          <a:prstGeom prst="rect">
            <a:avLst/>
          </a:prstGeom>
          <a:noFill/>
        </p:spPr>
        <p:txBody>
          <a:bodyPr wrap="square" rtlCol="0">
            <a:spAutoFit/>
            <a:scene3d>
              <a:camera prst="orthographicFront"/>
              <a:lightRig rig="threePt" dir="t"/>
            </a:scene3d>
          </a:bodyPr>
          <a:lstStyle/>
          <a:p>
            <a:r>
              <a:rPr lang="en-US" altLang="zh-CN" sz="2800" dirty="0">
                <a:solidFill>
                  <a:schemeClr val="accent3">
                    <a:lumMod val="50000"/>
                  </a:schemeClr>
                </a:solidFill>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910" y="0"/>
            <a:ext cx="8935085" cy="521970"/>
          </a:xfrm>
          <a:prstGeom prst="rect">
            <a:avLst/>
          </a:prstGeom>
          <a:noFill/>
        </p:spPr>
        <p:txBody>
          <a:bodyPr wrap="square" rtlCol="0">
            <a:spAutoFit/>
            <a:scene3d>
              <a:camera prst="orthographicFront"/>
              <a:lightRig rig="threePt" dir="t"/>
            </a:scene3d>
          </a:bodyPr>
          <a:lstStyle/>
          <a:p>
            <a:r>
              <a:rPr lang="en-US" altLang="zh-CN" sz="28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
        <p:nvSpPr>
          <p:cNvPr id="6" name="文本框 5"/>
          <p:cNvSpPr txBox="1"/>
          <p:nvPr/>
        </p:nvSpPr>
        <p:spPr>
          <a:xfrm>
            <a:off x="619760" y="1430655"/>
            <a:ext cx="5744845" cy="119888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bodyPr>
          <a:lstStyle/>
          <a:p>
            <a:pPr>
              <a:lnSpc>
                <a:spcPct val="150000"/>
              </a:lnSpc>
              <a:buFont typeface="Arial" panose="020B0604020202020204" pitchFamily="34" charset="0"/>
            </a:pP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  </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rPr>
              <a:t>学生活动：搜集</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rPr>
              <a:t>金句</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a:t>
            </a:r>
            <a:r>
              <a:rPr lang="zh-CN" altLang="en-US" sz="24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rPr>
              <a:t>感悟思想</a:t>
            </a:r>
          </a:p>
          <a:p>
            <a:pPr>
              <a:lnSpc>
                <a:spcPct val="150000"/>
              </a:lnSpc>
              <a:buFont typeface="Arial" panose="020B0604020202020204" pitchFamily="34" charset="0"/>
            </a:pPr>
            <a:r>
              <a:rPr lang="en-US" altLang="zh-CN" sz="24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圆角矩形 3"/>
          <p:cNvSpPr/>
          <p:nvPr/>
        </p:nvSpPr>
        <p:spPr>
          <a:xfrm>
            <a:off x="6734810" y="2414905"/>
            <a:ext cx="4665980" cy="2687320"/>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algn="l" eaLnBrk="1" hangingPunct="1">
              <a:lnSpc>
                <a:spcPct val="150000"/>
              </a:lnSpc>
              <a:spcBef>
                <a:spcPct val="0"/>
              </a:spcBef>
              <a:buFont typeface="Arial" panose="020B0604020202020204" pitchFamily="34" charset="0"/>
              <a:buNone/>
            </a:pPr>
            <a:r>
              <a:rPr lang="zh-CN" altLang="en-US" sz="1800" b="1" kern="100" dirty="0" smtClean="0">
                <a:latin typeface="+mn-ea"/>
                <a:cs typeface="Times New Roman" panose="02020603050405020304" pitchFamily="18" charset="0"/>
                <a:sym typeface="+mn-ea"/>
              </a:rPr>
              <a:t>设计意图：通过课前搜集习近平总书记在不同场合的</a:t>
            </a:r>
            <a:r>
              <a:rPr lang="en-US" altLang="zh-CN" sz="1800" b="1" kern="100" dirty="0" smtClean="0">
                <a:latin typeface="+mn-ea"/>
                <a:cs typeface="Times New Roman" panose="02020603050405020304" pitchFamily="18" charset="0"/>
                <a:sym typeface="+mn-ea"/>
              </a:rPr>
              <a:t>“</a:t>
            </a:r>
            <a:r>
              <a:rPr lang="zh-CN" altLang="en-US" sz="1800" b="1" kern="100" dirty="0" smtClean="0">
                <a:latin typeface="+mn-ea"/>
                <a:cs typeface="Times New Roman" panose="02020603050405020304" pitchFamily="18" charset="0"/>
                <a:sym typeface="+mn-ea"/>
              </a:rPr>
              <a:t>金句</a:t>
            </a:r>
            <a:r>
              <a:rPr lang="en-US" altLang="zh-CN" sz="1800" b="1" kern="100" dirty="0" smtClean="0">
                <a:latin typeface="+mn-ea"/>
                <a:cs typeface="Times New Roman" panose="02020603050405020304" pitchFamily="18" charset="0"/>
                <a:sym typeface="+mn-ea"/>
              </a:rPr>
              <a:t>”</a:t>
            </a:r>
            <a:r>
              <a:rPr lang="zh-CN" altLang="en-US" sz="1800" b="1" kern="100" dirty="0" smtClean="0">
                <a:latin typeface="+mn-ea"/>
                <a:cs typeface="Times New Roman" panose="02020603050405020304" pitchFamily="18" charset="0"/>
                <a:sym typeface="+mn-ea"/>
              </a:rPr>
              <a:t>，课上结合这些</a:t>
            </a:r>
            <a:r>
              <a:rPr lang="en-US" altLang="zh-CN" sz="1800" b="1" kern="100" dirty="0" smtClean="0">
                <a:latin typeface="+mn-ea"/>
                <a:cs typeface="Times New Roman" panose="02020603050405020304" pitchFamily="18" charset="0"/>
                <a:sym typeface="+mn-ea"/>
              </a:rPr>
              <a:t>“</a:t>
            </a:r>
            <a:r>
              <a:rPr lang="zh-CN" altLang="en-US" sz="1800" b="1" kern="100" dirty="0" smtClean="0">
                <a:latin typeface="+mn-ea"/>
                <a:cs typeface="Times New Roman" panose="02020603050405020304" pitchFamily="18" charset="0"/>
                <a:sym typeface="+mn-ea"/>
              </a:rPr>
              <a:t>金句</a:t>
            </a:r>
            <a:r>
              <a:rPr lang="en-US" altLang="zh-CN" sz="1800" b="1" kern="100" dirty="0" smtClean="0">
                <a:latin typeface="+mn-ea"/>
                <a:cs typeface="Times New Roman" panose="02020603050405020304" pitchFamily="18" charset="0"/>
                <a:sym typeface="+mn-ea"/>
              </a:rPr>
              <a:t>”</a:t>
            </a:r>
            <a:r>
              <a:rPr lang="zh-CN" altLang="en-US" sz="1800" b="1" kern="100" dirty="0" smtClean="0">
                <a:latin typeface="+mn-ea"/>
                <a:cs typeface="Times New Roman" panose="02020603050405020304" pitchFamily="18" charset="0"/>
                <a:sym typeface="+mn-ea"/>
              </a:rPr>
              <a:t>谈对习近平新时代中国特色社会主义思想的理解，深化、领悟习近平新时代中国特色社会主义思想的主要内容，坚定</a:t>
            </a:r>
            <a:r>
              <a:rPr lang="en-US" altLang="zh-CN" sz="1800" b="1" kern="100" dirty="0" smtClean="0">
                <a:latin typeface="+mn-ea"/>
                <a:cs typeface="Times New Roman" panose="02020603050405020304" pitchFamily="18" charset="0"/>
                <a:sym typeface="+mn-ea"/>
              </a:rPr>
              <a:t>“</a:t>
            </a:r>
            <a:r>
              <a:rPr lang="zh-CN" altLang="en-US" sz="1800" b="1" kern="100" dirty="0" smtClean="0">
                <a:latin typeface="+mn-ea"/>
                <a:cs typeface="Times New Roman" panose="02020603050405020304" pitchFamily="18" charset="0"/>
                <a:sym typeface="+mn-ea"/>
              </a:rPr>
              <a:t>四个自信</a:t>
            </a:r>
            <a:r>
              <a:rPr lang="en-US" altLang="zh-CN" sz="1800" b="1" kern="100" dirty="0" smtClean="0">
                <a:latin typeface="+mn-ea"/>
                <a:cs typeface="Times New Roman" panose="02020603050405020304" pitchFamily="18" charset="0"/>
                <a:sym typeface="+mn-ea"/>
              </a:rPr>
              <a:t>”</a:t>
            </a:r>
            <a:r>
              <a:rPr lang="zh-CN" altLang="en-US" sz="1800" b="1" kern="100" dirty="0" smtClean="0">
                <a:latin typeface="+mn-ea"/>
                <a:cs typeface="Times New Roman" panose="02020603050405020304" pitchFamily="18" charset="0"/>
                <a:sym typeface="+mn-ea"/>
              </a:rPr>
              <a:t>。</a:t>
            </a:r>
          </a:p>
        </p:txBody>
      </p:sp>
      <p:sp>
        <p:nvSpPr>
          <p:cNvPr id="2" name="文本框 1"/>
          <p:cNvSpPr txBox="1"/>
          <p:nvPr/>
        </p:nvSpPr>
        <p:spPr>
          <a:xfrm>
            <a:off x="455295" y="746125"/>
            <a:ext cx="7503160" cy="460375"/>
          </a:xfrm>
          <a:prstGeom prst="rect">
            <a:avLst/>
          </a:prstGeom>
          <a:noFill/>
        </p:spPr>
        <p:txBody>
          <a:bodyPr wrap="square" rtlCol="0" anchor="t">
            <a:spAutoFit/>
          </a:bodyPr>
          <a:lstStyle/>
          <a:p>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  </a:t>
            </a: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sym typeface="+mn-ea"/>
              </a:rPr>
              <a:t>3.  </a:t>
            </a:r>
            <a:r>
              <a:rPr lang="zh-CN" altLang="en-US" sz="2400" b="1" dirty="0">
                <a:solidFill>
                  <a:schemeClr val="accent3">
                    <a:lumMod val="50000"/>
                  </a:schemeClr>
                </a:solidFill>
                <a:effectLst/>
                <a:latin typeface="微软雅黑" panose="020B0503020204020204" pitchFamily="34" charset="-122"/>
                <a:ea typeface="微软雅黑" panose="020B0503020204020204" pitchFamily="34" charset="-122"/>
                <a:sym typeface="+mn-ea"/>
              </a:rPr>
              <a:t>习近平新时代中国特色社会主义思想的主要内容</a:t>
            </a:r>
          </a:p>
        </p:txBody>
      </p:sp>
      <p:sp>
        <p:nvSpPr>
          <p:cNvPr id="8" name="文本框 7"/>
          <p:cNvSpPr txBox="1"/>
          <p:nvPr/>
        </p:nvSpPr>
        <p:spPr>
          <a:xfrm>
            <a:off x="619760" y="2241550"/>
            <a:ext cx="5469890" cy="286131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bodyPr>
          <a:lstStyle/>
          <a:p>
            <a:pPr>
              <a:lnSpc>
                <a:spcPct val="150000"/>
              </a:lnSpc>
              <a:buFont typeface="Arial" panose="020B0604020202020204" pitchFamily="34" charset="0"/>
            </a:pPr>
            <a:r>
              <a:rPr lang="en-US" altLang="zh-CN" sz="24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课前搜集习近平总书记</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在不同场合道出的蕴含真理力量、思想力量、智慧力量、人格力量的“金句”</a:t>
            </a:r>
            <a:r>
              <a:rPr lang="zh-CN" altLang="en-US" sz="24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请课上结合</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金句</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谈谈</a:t>
            </a:r>
            <a:r>
              <a:rPr lang="zh-CN" altLang="en-US" sz="24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对</a:t>
            </a:r>
            <a:r>
              <a:rPr lang="zh-CN" altLang="en-US" sz="2400" dirty="0">
                <a:solidFill>
                  <a:srgbClr val="17375E"/>
                </a:solidFill>
                <a:latin typeface="微软雅黑" panose="020B0503020204020204" pitchFamily="34" charset="-122"/>
                <a:ea typeface="微软雅黑" panose="020B0503020204020204" pitchFamily="34" charset="-122"/>
                <a:cs typeface="微软雅黑" panose="020B0503020204020204" pitchFamily="34" charset="-122"/>
                <a:sym typeface="+mn-ea"/>
              </a:rPr>
              <a:t>习近平新时代中国特色社会主义思想的理解。</a:t>
            </a:r>
            <a:endParaRPr lang="zh-CN" altLang="en-US" sz="24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11293" y="5977467"/>
            <a:ext cx="10969413" cy="106680"/>
          </a:xfrm>
          <a:prstGeom prst="rect">
            <a:avLst/>
          </a:prstGeom>
          <a:noFill/>
        </p:spPr>
        <p:txBody>
          <a:bodyPr wrap="square" rtlCol="0">
            <a:spAutoFit/>
          </a:bodyPr>
          <a:lstStyle/>
          <a:p>
            <a:r>
              <a:rPr lang="zh-CN" altLang="en-US" sz="100" b="1">
                <a:latin typeface="微软雅黑" panose="020B0503020204020204" pitchFamily="34" charset="-122"/>
                <a:ea typeface="微软雅黑" panose="020B0503020204020204" pitchFamily="34" charset="-122"/>
                <a:cs typeface="微软雅黑" panose="020B0503020204020204" pitchFamily="34" charset="-122"/>
              </a:rPr>
              <a:t>思考：看到这些</a:t>
            </a:r>
            <a:r>
              <a:rPr lang="en-US" altLang="zh-CN" sz="1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 b="1">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sz="1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 b="1">
                <a:latin typeface="微软雅黑" panose="020B0503020204020204" pitchFamily="34" charset="-122"/>
                <a:ea typeface="微软雅黑" panose="020B0503020204020204" pitchFamily="34" charset="-122"/>
                <a:cs typeface="微软雅黑" panose="020B0503020204020204" pitchFamily="34" charset="-122"/>
              </a:rPr>
              <a:t>，你有什么感受？这些</a:t>
            </a:r>
            <a:r>
              <a:rPr lang="en-US" altLang="zh-CN" sz="1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 b="1">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sz="1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 b="1">
                <a:latin typeface="微软雅黑" panose="020B0503020204020204" pitchFamily="34" charset="-122"/>
                <a:ea typeface="微软雅黑" panose="020B0503020204020204" pitchFamily="34" charset="-122"/>
                <a:cs typeface="微软雅黑" panose="020B0503020204020204" pitchFamily="34" charset="-122"/>
              </a:rPr>
              <a:t>体现了习近平新时代中国特色社会主义思想的哪些核心内容？</a:t>
            </a:r>
          </a:p>
        </p:txBody>
      </p:sp>
      <p:grpSp>
        <p:nvGrpSpPr>
          <p:cNvPr id="3" name="组合 2"/>
          <p:cNvGrpSpPr/>
          <p:nvPr/>
        </p:nvGrpSpPr>
        <p:grpSpPr>
          <a:xfrm>
            <a:off x="1988820" y="1016000"/>
            <a:ext cx="3018155" cy="2814320"/>
            <a:chOff x="2758402" y="1752747"/>
            <a:chExt cx="3283385" cy="1653097"/>
          </a:xfrm>
        </p:grpSpPr>
        <p:sp>
          <p:nvSpPr>
            <p:cNvPr id="2" name="MH_Other_1"/>
            <p:cNvSpPr/>
            <p:nvPr>
              <p:custDataLst>
                <p:tags r:id="rId26"/>
              </p:custDataLst>
            </p:nvPr>
          </p:nvSpPr>
          <p:spPr>
            <a:xfrm rot="21098730">
              <a:off x="2887299" y="1957551"/>
              <a:ext cx="3154488" cy="1393681"/>
            </a:xfrm>
            <a:prstGeom prst="roundRect">
              <a:avLst>
                <a:gd name="adj" fmla="val 24179"/>
              </a:avLst>
            </a:prstGeom>
            <a:solidFill>
              <a:srgbClr val="FFFFFF"/>
            </a:solidFill>
            <a:ln>
              <a:noFill/>
            </a:ln>
            <a:effectLst>
              <a:outerShdw blurRad="381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15" name="MH_Text_1"/>
            <p:cNvSpPr/>
            <p:nvPr>
              <p:custDataLst>
                <p:tags r:id="rId27"/>
              </p:custDataLst>
            </p:nvPr>
          </p:nvSpPr>
          <p:spPr>
            <a:xfrm rot="21098730">
              <a:off x="3028896" y="2037780"/>
              <a:ext cx="2906853" cy="1363215"/>
            </a:xfrm>
            <a:prstGeom prst="roundRect">
              <a:avLst>
                <a:gd name="adj" fmla="val 241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normAutofit/>
            </a:bodyPr>
            <a:lstStyle/>
            <a:p>
              <a:pPr algn="ctr">
                <a:defRPr/>
              </a:pPr>
              <a:endParaRPr lang="zh-CN" altLang="en-US" dirty="0">
                <a:solidFill>
                  <a:srgbClr val="FEFEFD"/>
                </a:solidFill>
              </a:endParaRPr>
            </a:p>
          </p:txBody>
        </p:sp>
        <p:sp>
          <p:nvSpPr>
            <p:cNvPr id="16" name="MH_Other_2"/>
            <p:cNvSpPr/>
            <p:nvPr>
              <p:custDataLst>
                <p:tags r:id="rId28"/>
              </p:custDataLst>
            </p:nvPr>
          </p:nvSpPr>
          <p:spPr>
            <a:xfrm rot="20641342">
              <a:off x="2758402" y="1775923"/>
              <a:ext cx="1116262" cy="278601"/>
            </a:xfrm>
            <a:prstGeom prst="roundRect">
              <a:avLst>
                <a:gd name="adj" fmla="val 24179"/>
              </a:avLst>
            </a:prstGeom>
            <a:solidFill>
              <a:schemeClr val="accent1">
                <a:lumMod val="75000"/>
              </a:schemeClr>
            </a:solidFill>
            <a:ln>
              <a:noFill/>
            </a:ln>
            <a:effectLst>
              <a:outerShdw blurRad="25400" dist="12700" dir="60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17" name="MH_SubTitle_1"/>
            <p:cNvSpPr/>
            <p:nvPr>
              <p:custDataLst>
                <p:tags r:id="rId29"/>
              </p:custDataLst>
            </p:nvPr>
          </p:nvSpPr>
          <p:spPr>
            <a:xfrm rot="20641342">
              <a:off x="2830152" y="1838211"/>
              <a:ext cx="1008319" cy="222068"/>
            </a:xfrm>
            <a:prstGeom prst="roundRect">
              <a:avLst>
                <a:gd name="adj" fmla="val 18193"/>
              </a:avLst>
            </a:prstGeom>
            <a:solidFill>
              <a:srgbClr val="FEFEF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a:bodyPr>
            <a:lstStyle/>
            <a:p>
              <a:pPr algn="ctr">
                <a:defRPr/>
              </a:pPr>
              <a:endParaRPr lang="en-US" altLang="zh-CN" sz="1600" b="1" dirty="0">
                <a:solidFill>
                  <a:schemeClr val="accent1">
                    <a:lumMod val="75000"/>
                  </a:schemeClr>
                </a:solidFill>
              </a:endParaRPr>
            </a:p>
          </p:txBody>
        </p:sp>
        <p:sp>
          <p:nvSpPr>
            <p:cNvPr id="18" name="MH_Other_3"/>
            <p:cNvSpPr/>
            <p:nvPr>
              <p:custDataLst>
                <p:tags r:id="rId30"/>
              </p:custDataLst>
            </p:nvPr>
          </p:nvSpPr>
          <p:spPr>
            <a:xfrm>
              <a:off x="2992151" y="2110659"/>
              <a:ext cx="162000" cy="162000"/>
            </a:xfrm>
            <a:prstGeom prst="ellipse">
              <a:avLst/>
            </a:prstGeom>
            <a:solidFill>
              <a:srgbClr val="FFFFFF"/>
            </a:solidFill>
            <a:ln w="3175">
              <a:noFill/>
            </a:ln>
            <a:effectLst>
              <a:innerShdw blurRad="76200">
                <a:prstClr val="black">
                  <a:alpha val="6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a:defRPr/>
              </a:pPr>
              <a:endParaRPr lang="zh-CN" altLang="en-US"/>
            </a:p>
          </p:txBody>
        </p:sp>
        <p:sp>
          <p:nvSpPr>
            <p:cNvPr id="37" name="矩形 36"/>
            <p:cNvSpPr/>
            <p:nvPr/>
          </p:nvSpPr>
          <p:spPr>
            <a:xfrm rot="21041983">
              <a:off x="3161140" y="2050767"/>
              <a:ext cx="2542154" cy="1355077"/>
            </a:xfrm>
            <a:prstGeom prst="rect">
              <a:avLst/>
            </a:prstGeom>
          </p:spPr>
          <p:txBody>
            <a:bodyPr wrap="square">
              <a:spAutoFit/>
              <a:scene3d>
                <a:camera prst="orthographicFront"/>
                <a:lightRig rig="threePt" dir="t"/>
              </a:scene3d>
              <a:sp3d contourW="12700"/>
            </a:bodyPr>
            <a:lstStyle/>
            <a:p>
              <a:pPr lvl="0" indent="457200" algn="l" eaLnBrk="1" fontAlgn="auto" hangingPunct="1">
                <a:lnSpc>
                  <a:spcPct val="120000"/>
                </a:lnSpc>
                <a:spcBef>
                  <a:spcPts val="0"/>
                </a:spcBef>
                <a:spcAft>
                  <a:spcPts val="0"/>
                </a:spcAft>
                <a:defRPr/>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小康路上一个都不能掉队”催动世界最大规模人口的脱贫攻坚，创造每小时1500人脱贫的人类纪录。</a:t>
              </a:r>
              <a:endParaRPr lang="zh-CN" altLang="en-US" sz="2000" b="1" dirty="0">
                <a:solidFill>
                  <a:schemeClr val="bg1"/>
                </a:solidFill>
                <a:latin typeface="迷你简准圆" panose="03000509000000000000" pitchFamily="65" charset="-122"/>
                <a:ea typeface="迷你简准圆" panose="03000509000000000000" pitchFamily="65" charset="-122"/>
              </a:endParaRPr>
            </a:p>
          </p:txBody>
        </p:sp>
        <p:sp>
          <p:nvSpPr>
            <p:cNvPr id="56" name="矩形 55"/>
            <p:cNvSpPr/>
            <p:nvPr/>
          </p:nvSpPr>
          <p:spPr>
            <a:xfrm rot="21041983">
              <a:off x="3256976" y="1752747"/>
              <a:ext cx="634708" cy="270419"/>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000" b="1" dirty="0" smtClean="0">
                  <a:solidFill>
                    <a:schemeClr val="tx1">
                      <a:lumMod val="65000"/>
                      <a:lumOff val="35000"/>
                    </a:schemeClr>
                  </a:solidFill>
                  <a:latin typeface="迷你简准圆" panose="03000509000000000000" pitchFamily="65" charset="-122"/>
                  <a:ea typeface="迷你简准圆" panose="03000509000000000000" pitchFamily="65" charset="-122"/>
                </a:rPr>
                <a:t>01</a:t>
              </a:r>
              <a:endPar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endParaRPr>
            </a:p>
          </p:txBody>
        </p:sp>
      </p:grpSp>
      <p:grpSp>
        <p:nvGrpSpPr>
          <p:cNvPr id="20" name="组合 19"/>
          <p:cNvGrpSpPr/>
          <p:nvPr/>
        </p:nvGrpSpPr>
        <p:grpSpPr>
          <a:xfrm>
            <a:off x="5569585" y="781685"/>
            <a:ext cx="2775585" cy="2818130"/>
            <a:chOff x="2758402" y="1752747"/>
            <a:chExt cx="3283385" cy="1655335"/>
          </a:xfrm>
        </p:grpSpPr>
        <p:sp>
          <p:nvSpPr>
            <p:cNvPr id="21" name="MH_Other_1"/>
            <p:cNvSpPr/>
            <p:nvPr>
              <p:custDataLst>
                <p:tags r:id="rId21"/>
              </p:custDataLst>
            </p:nvPr>
          </p:nvSpPr>
          <p:spPr>
            <a:xfrm rot="21098730">
              <a:off x="2887299" y="1957551"/>
              <a:ext cx="3154488" cy="1393681"/>
            </a:xfrm>
            <a:prstGeom prst="roundRect">
              <a:avLst>
                <a:gd name="adj" fmla="val 24179"/>
              </a:avLst>
            </a:prstGeom>
            <a:solidFill>
              <a:srgbClr val="FFFFFF"/>
            </a:solidFill>
            <a:ln>
              <a:noFill/>
            </a:ln>
            <a:effectLst>
              <a:outerShdw blurRad="381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2" name="MH_Text_1"/>
            <p:cNvSpPr/>
            <p:nvPr>
              <p:custDataLst>
                <p:tags r:id="rId22"/>
              </p:custDataLst>
            </p:nvPr>
          </p:nvSpPr>
          <p:spPr>
            <a:xfrm rot="21098730">
              <a:off x="3028896" y="2037780"/>
              <a:ext cx="2906853" cy="1363215"/>
            </a:xfrm>
            <a:prstGeom prst="roundRect">
              <a:avLst>
                <a:gd name="adj" fmla="val 241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normAutofit/>
            </a:bodyPr>
            <a:lstStyle/>
            <a:p>
              <a:pPr algn="ctr">
                <a:defRPr/>
              </a:pPr>
              <a:endParaRPr lang="zh-CN" altLang="en-US" dirty="0">
                <a:solidFill>
                  <a:srgbClr val="FEFEFD"/>
                </a:solidFill>
              </a:endParaRPr>
            </a:p>
          </p:txBody>
        </p:sp>
        <p:sp>
          <p:nvSpPr>
            <p:cNvPr id="23" name="MH_Other_2"/>
            <p:cNvSpPr/>
            <p:nvPr>
              <p:custDataLst>
                <p:tags r:id="rId23"/>
              </p:custDataLst>
            </p:nvPr>
          </p:nvSpPr>
          <p:spPr>
            <a:xfrm rot="20641342">
              <a:off x="2758402" y="1775923"/>
              <a:ext cx="1116262" cy="278601"/>
            </a:xfrm>
            <a:prstGeom prst="roundRect">
              <a:avLst>
                <a:gd name="adj" fmla="val 24179"/>
              </a:avLst>
            </a:prstGeom>
            <a:solidFill>
              <a:schemeClr val="accent1">
                <a:lumMod val="75000"/>
              </a:schemeClr>
            </a:solidFill>
            <a:ln>
              <a:noFill/>
            </a:ln>
            <a:effectLst>
              <a:outerShdw blurRad="25400" dist="12700" dir="60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4" name="MH_SubTitle_1"/>
            <p:cNvSpPr/>
            <p:nvPr>
              <p:custDataLst>
                <p:tags r:id="rId24"/>
              </p:custDataLst>
            </p:nvPr>
          </p:nvSpPr>
          <p:spPr>
            <a:xfrm rot="20641342">
              <a:off x="2830152" y="1838211"/>
              <a:ext cx="1008319" cy="222068"/>
            </a:xfrm>
            <a:prstGeom prst="roundRect">
              <a:avLst>
                <a:gd name="adj" fmla="val 18193"/>
              </a:avLst>
            </a:prstGeom>
            <a:solidFill>
              <a:srgbClr val="FEFEF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a:bodyPr>
            <a:lstStyle/>
            <a:p>
              <a:pPr algn="ctr">
                <a:defRPr/>
              </a:pPr>
              <a:endParaRPr lang="en-US" altLang="zh-CN" sz="1600" b="1" dirty="0">
                <a:solidFill>
                  <a:schemeClr val="accent1">
                    <a:lumMod val="75000"/>
                  </a:schemeClr>
                </a:solidFill>
              </a:endParaRPr>
            </a:p>
          </p:txBody>
        </p:sp>
        <p:sp>
          <p:nvSpPr>
            <p:cNvPr id="25" name="MH_Other_3"/>
            <p:cNvSpPr/>
            <p:nvPr>
              <p:custDataLst>
                <p:tags r:id="rId25"/>
              </p:custDataLst>
            </p:nvPr>
          </p:nvSpPr>
          <p:spPr>
            <a:xfrm>
              <a:off x="2992151" y="2110659"/>
              <a:ext cx="162000" cy="162000"/>
            </a:xfrm>
            <a:prstGeom prst="ellipse">
              <a:avLst/>
            </a:prstGeom>
            <a:solidFill>
              <a:srgbClr val="FFFFFF"/>
            </a:solidFill>
            <a:ln w="3175">
              <a:noFill/>
            </a:ln>
            <a:effectLst>
              <a:innerShdw blurRad="76200">
                <a:prstClr val="black">
                  <a:alpha val="6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a:defRPr/>
              </a:pPr>
              <a:endParaRPr lang="zh-CN" altLang="en-US"/>
            </a:p>
          </p:txBody>
        </p:sp>
        <p:sp>
          <p:nvSpPr>
            <p:cNvPr id="26" name="矩形 25"/>
            <p:cNvSpPr/>
            <p:nvPr/>
          </p:nvSpPr>
          <p:spPr>
            <a:xfrm rot="21041983">
              <a:off x="3161783" y="2053005"/>
              <a:ext cx="2468360" cy="1355077"/>
            </a:xfrm>
            <a:prstGeom prst="rect">
              <a:avLst/>
            </a:prstGeom>
          </p:spPr>
          <p:txBody>
            <a:bodyPr wrap="square">
              <a:spAutoFit/>
              <a:scene3d>
                <a:camera prst="orthographicFront"/>
                <a:lightRig rig="threePt" dir="t"/>
              </a:scene3d>
              <a:sp3d contourW="12700"/>
            </a:bodyPr>
            <a:lstStyle/>
            <a:p>
              <a:pPr lvl="0" indent="457200" algn="l" fontAlgn="auto">
                <a:lnSpc>
                  <a:spcPct val="120000"/>
                </a:lnSpc>
                <a:spcBef>
                  <a:spcPts val="0"/>
                </a:spcBef>
                <a:spcAft>
                  <a:spcPts val="0"/>
                </a:spcAft>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中国全力以赴救治患者，不遗漏一个感染者，不放弃每一位病患者。</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indent="457200" algn="l" fontAlgn="auto">
                <a:lnSpc>
                  <a:spcPct val="120000"/>
                </a:lnSpc>
                <a:spcBef>
                  <a:spcPts val="0"/>
                </a:spcBef>
                <a:spcAft>
                  <a:spcPts val="0"/>
                </a:spcAft>
                <a:defRPr/>
              </a:pPr>
              <a:endParaRPr lang="zh-CN" altLang="en-US" sz="2000" b="1" dirty="0">
                <a:solidFill>
                  <a:schemeClr val="bg1"/>
                </a:solidFill>
                <a:latin typeface="迷你简准圆" panose="03000509000000000000" pitchFamily="65" charset="-122"/>
                <a:ea typeface="迷你简准圆" panose="03000509000000000000" pitchFamily="65" charset="-122"/>
              </a:endParaRPr>
            </a:p>
          </p:txBody>
        </p:sp>
        <p:sp>
          <p:nvSpPr>
            <p:cNvPr id="27" name="矩形 26"/>
            <p:cNvSpPr/>
            <p:nvPr/>
          </p:nvSpPr>
          <p:spPr>
            <a:xfrm rot="21041983">
              <a:off x="3256976" y="1752747"/>
              <a:ext cx="634708" cy="270419"/>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000" b="1" dirty="0" smtClean="0">
                  <a:solidFill>
                    <a:schemeClr val="tx1">
                      <a:lumMod val="65000"/>
                      <a:lumOff val="35000"/>
                    </a:schemeClr>
                  </a:solidFill>
                  <a:latin typeface="迷你简准圆" panose="03000509000000000000" pitchFamily="65" charset="-122"/>
                  <a:ea typeface="迷你简准圆" panose="03000509000000000000" pitchFamily="65" charset="-122"/>
                </a:rPr>
                <a:t>02</a:t>
              </a:r>
              <a:endPar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endParaRPr>
            </a:p>
          </p:txBody>
        </p:sp>
      </p:grpSp>
      <p:grpSp>
        <p:nvGrpSpPr>
          <p:cNvPr id="28" name="组合 27"/>
          <p:cNvGrpSpPr/>
          <p:nvPr/>
        </p:nvGrpSpPr>
        <p:grpSpPr>
          <a:xfrm>
            <a:off x="8706485" y="596900"/>
            <a:ext cx="3183890" cy="2965450"/>
            <a:chOff x="2758402" y="1752747"/>
            <a:chExt cx="3283385" cy="1648248"/>
          </a:xfrm>
        </p:grpSpPr>
        <p:sp>
          <p:nvSpPr>
            <p:cNvPr id="29" name="MH_Other_1"/>
            <p:cNvSpPr/>
            <p:nvPr>
              <p:custDataLst>
                <p:tags r:id="rId16"/>
              </p:custDataLst>
            </p:nvPr>
          </p:nvSpPr>
          <p:spPr>
            <a:xfrm rot="21098730">
              <a:off x="2887299" y="1957551"/>
              <a:ext cx="3154488" cy="1393681"/>
            </a:xfrm>
            <a:prstGeom prst="roundRect">
              <a:avLst>
                <a:gd name="adj" fmla="val 24179"/>
              </a:avLst>
            </a:prstGeom>
            <a:solidFill>
              <a:srgbClr val="FFFFFF"/>
            </a:solidFill>
            <a:ln>
              <a:noFill/>
            </a:ln>
            <a:effectLst>
              <a:outerShdw blurRad="381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30" name="MH_Text_1"/>
            <p:cNvSpPr/>
            <p:nvPr>
              <p:custDataLst>
                <p:tags r:id="rId17"/>
              </p:custDataLst>
            </p:nvPr>
          </p:nvSpPr>
          <p:spPr>
            <a:xfrm rot="21098730">
              <a:off x="3028896" y="2037780"/>
              <a:ext cx="2906853" cy="1363215"/>
            </a:xfrm>
            <a:prstGeom prst="roundRect">
              <a:avLst>
                <a:gd name="adj" fmla="val 241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normAutofit/>
            </a:bodyPr>
            <a:lstStyle/>
            <a:p>
              <a:pPr algn="ctr">
                <a:defRPr/>
              </a:pPr>
              <a:endParaRPr lang="zh-CN" altLang="en-US" dirty="0">
                <a:solidFill>
                  <a:srgbClr val="FEFEFD"/>
                </a:solidFill>
              </a:endParaRPr>
            </a:p>
          </p:txBody>
        </p:sp>
        <p:sp>
          <p:nvSpPr>
            <p:cNvPr id="31" name="MH_Other_2"/>
            <p:cNvSpPr/>
            <p:nvPr>
              <p:custDataLst>
                <p:tags r:id="rId18"/>
              </p:custDataLst>
            </p:nvPr>
          </p:nvSpPr>
          <p:spPr>
            <a:xfrm rot="20641342">
              <a:off x="2758402" y="1775923"/>
              <a:ext cx="1116262" cy="278601"/>
            </a:xfrm>
            <a:prstGeom prst="roundRect">
              <a:avLst>
                <a:gd name="adj" fmla="val 24179"/>
              </a:avLst>
            </a:prstGeom>
            <a:solidFill>
              <a:schemeClr val="accent1">
                <a:lumMod val="75000"/>
              </a:schemeClr>
            </a:solidFill>
            <a:ln>
              <a:noFill/>
            </a:ln>
            <a:effectLst>
              <a:outerShdw blurRad="25400" dist="12700" dir="60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32" name="MH_SubTitle_1"/>
            <p:cNvSpPr/>
            <p:nvPr>
              <p:custDataLst>
                <p:tags r:id="rId19"/>
              </p:custDataLst>
            </p:nvPr>
          </p:nvSpPr>
          <p:spPr>
            <a:xfrm rot="20641342">
              <a:off x="2830152" y="1838211"/>
              <a:ext cx="1008319" cy="222068"/>
            </a:xfrm>
            <a:prstGeom prst="roundRect">
              <a:avLst>
                <a:gd name="adj" fmla="val 18193"/>
              </a:avLst>
            </a:prstGeom>
            <a:solidFill>
              <a:srgbClr val="FEFEF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a:bodyPr>
            <a:lstStyle/>
            <a:p>
              <a:pPr algn="ctr">
                <a:defRPr/>
              </a:pPr>
              <a:endParaRPr lang="en-US" altLang="zh-CN" sz="1600" b="1" dirty="0">
                <a:solidFill>
                  <a:schemeClr val="accent1">
                    <a:lumMod val="75000"/>
                  </a:schemeClr>
                </a:solidFill>
              </a:endParaRPr>
            </a:p>
          </p:txBody>
        </p:sp>
        <p:sp>
          <p:nvSpPr>
            <p:cNvPr id="33" name="MH_Other_3"/>
            <p:cNvSpPr/>
            <p:nvPr>
              <p:custDataLst>
                <p:tags r:id="rId20"/>
              </p:custDataLst>
            </p:nvPr>
          </p:nvSpPr>
          <p:spPr>
            <a:xfrm>
              <a:off x="2992151" y="2110659"/>
              <a:ext cx="162000" cy="162000"/>
            </a:xfrm>
            <a:prstGeom prst="ellipse">
              <a:avLst/>
            </a:prstGeom>
            <a:solidFill>
              <a:srgbClr val="FFFFFF"/>
            </a:solidFill>
            <a:ln w="3175">
              <a:noFill/>
            </a:ln>
            <a:effectLst>
              <a:innerShdw blurRad="76200">
                <a:prstClr val="black">
                  <a:alpha val="6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47500" lnSpcReduction="20000"/>
            </a:bodyPr>
            <a:lstStyle/>
            <a:p>
              <a:pPr algn="ctr">
                <a:defRPr/>
              </a:pPr>
              <a:endParaRPr lang="zh-CN" altLang="en-US"/>
            </a:p>
          </p:txBody>
        </p:sp>
        <p:sp>
          <p:nvSpPr>
            <p:cNvPr id="34" name="矩形 33"/>
            <p:cNvSpPr/>
            <p:nvPr/>
          </p:nvSpPr>
          <p:spPr>
            <a:xfrm rot="21041983">
              <a:off x="3002255" y="2043307"/>
              <a:ext cx="3025025" cy="1282245"/>
            </a:xfrm>
            <a:prstGeom prst="rect">
              <a:avLst/>
            </a:prstGeom>
          </p:spPr>
          <p:txBody>
            <a:bodyPr wrap="square">
              <a:spAutoFit/>
              <a:scene3d>
                <a:camera prst="orthographicFront"/>
                <a:lightRig rig="threePt" dir="t"/>
              </a:scene3d>
              <a:sp3d contourW="12700"/>
            </a:bodyPr>
            <a:lstStyle/>
            <a:p>
              <a:pPr lvl="0" indent="457200" algn="l" eaLnBrk="1" fontAlgn="auto" hangingPunct="1">
                <a:lnSpc>
                  <a:spcPct val="120000"/>
                </a:lnSpc>
                <a:spcBef>
                  <a:spcPts val="0"/>
                </a:spcBef>
                <a:spcAft>
                  <a:spcPts val="0"/>
                </a:spcAft>
                <a:defRPr/>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一带一路</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建设</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秉持共商、共建、共享原则，不是封闭的，而是开放包容的；不是中国一家的独奏，而是沿线国家的合唱。</a:t>
              </a:r>
              <a:endParaRPr lang="zh-CN" altLang="en-US" sz="2000" b="1" dirty="0">
                <a:solidFill>
                  <a:schemeClr val="bg1"/>
                </a:solidFill>
                <a:latin typeface="迷你简准圆" panose="03000509000000000000" pitchFamily="65" charset="-122"/>
                <a:ea typeface="迷你简准圆" panose="03000509000000000000" pitchFamily="65" charset="-122"/>
              </a:endParaRPr>
            </a:p>
          </p:txBody>
        </p:sp>
        <p:sp>
          <p:nvSpPr>
            <p:cNvPr id="35" name="矩形 34"/>
            <p:cNvSpPr/>
            <p:nvPr/>
          </p:nvSpPr>
          <p:spPr>
            <a:xfrm rot="21041983">
              <a:off x="3256976" y="1752747"/>
              <a:ext cx="634708" cy="255884"/>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000" b="1" dirty="0" smtClean="0">
                  <a:solidFill>
                    <a:schemeClr val="tx1">
                      <a:lumMod val="65000"/>
                      <a:lumOff val="35000"/>
                    </a:schemeClr>
                  </a:solidFill>
                  <a:latin typeface="迷你简准圆" panose="03000509000000000000" pitchFamily="65" charset="-122"/>
                  <a:ea typeface="迷你简准圆" panose="03000509000000000000" pitchFamily="65" charset="-122"/>
                </a:rPr>
                <a:t>03</a:t>
              </a:r>
              <a:endPar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endParaRPr>
            </a:p>
          </p:txBody>
        </p:sp>
      </p:grpSp>
      <p:grpSp>
        <p:nvGrpSpPr>
          <p:cNvPr id="36" name="组合 35"/>
          <p:cNvGrpSpPr/>
          <p:nvPr/>
        </p:nvGrpSpPr>
        <p:grpSpPr>
          <a:xfrm>
            <a:off x="907415" y="3681730"/>
            <a:ext cx="2892336" cy="2960370"/>
            <a:chOff x="2758402" y="1752747"/>
            <a:chExt cx="3283385" cy="1863091"/>
          </a:xfrm>
        </p:grpSpPr>
        <p:sp>
          <p:nvSpPr>
            <p:cNvPr id="38" name="MH_Other_1"/>
            <p:cNvSpPr/>
            <p:nvPr>
              <p:custDataLst>
                <p:tags r:id="rId11"/>
              </p:custDataLst>
            </p:nvPr>
          </p:nvSpPr>
          <p:spPr>
            <a:xfrm rot="21098730">
              <a:off x="2887299" y="1957551"/>
              <a:ext cx="3154488" cy="1393681"/>
            </a:xfrm>
            <a:prstGeom prst="roundRect">
              <a:avLst>
                <a:gd name="adj" fmla="val 24179"/>
              </a:avLst>
            </a:prstGeom>
            <a:solidFill>
              <a:srgbClr val="FFFFFF"/>
            </a:solidFill>
            <a:ln>
              <a:noFill/>
            </a:ln>
            <a:effectLst>
              <a:outerShdw blurRad="381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39" name="MH_Text_1"/>
            <p:cNvSpPr/>
            <p:nvPr>
              <p:custDataLst>
                <p:tags r:id="rId12"/>
              </p:custDataLst>
            </p:nvPr>
          </p:nvSpPr>
          <p:spPr>
            <a:xfrm rot="21098730">
              <a:off x="3053069" y="2036593"/>
              <a:ext cx="2906727" cy="1579245"/>
            </a:xfrm>
            <a:prstGeom prst="roundRect">
              <a:avLst>
                <a:gd name="adj" fmla="val 241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normAutofit/>
            </a:bodyPr>
            <a:lstStyle/>
            <a:p>
              <a:pPr algn="l">
                <a:lnSpc>
                  <a:spcPct val="150000"/>
                </a:lnSpc>
                <a:defRPr/>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社会主义法治必须坚持党的</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领导</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，党的领导必须依靠社会主义法治。</a:t>
              </a:r>
            </a:p>
          </p:txBody>
        </p:sp>
        <p:sp>
          <p:nvSpPr>
            <p:cNvPr id="40" name="MH_Other_2"/>
            <p:cNvSpPr/>
            <p:nvPr>
              <p:custDataLst>
                <p:tags r:id="rId13"/>
              </p:custDataLst>
            </p:nvPr>
          </p:nvSpPr>
          <p:spPr>
            <a:xfrm rot="20641342">
              <a:off x="2758402" y="1775923"/>
              <a:ext cx="1116262" cy="278601"/>
            </a:xfrm>
            <a:prstGeom prst="roundRect">
              <a:avLst>
                <a:gd name="adj" fmla="val 24179"/>
              </a:avLst>
            </a:prstGeom>
            <a:solidFill>
              <a:schemeClr val="accent1">
                <a:lumMod val="75000"/>
              </a:schemeClr>
            </a:solidFill>
            <a:ln>
              <a:noFill/>
            </a:ln>
            <a:effectLst>
              <a:outerShdw blurRad="25400" dist="12700" dir="60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41" name="MH_SubTitle_1"/>
            <p:cNvSpPr/>
            <p:nvPr>
              <p:custDataLst>
                <p:tags r:id="rId14"/>
              </p:custDataLst>
            </p:nvPr>
          </p:nvSpPr>
          <p:spPr>
            <a:xfrm rot="20641342">
              <a:off x="2830152" y="1838211"/>
              <a:ext cx="1008319" cy="222068"/>
            </a:xfrm>
            <a:prstGeom prst="roundRect">
              <a:avLst>
                <a:gd name="adj" fmla="val 18193"/>
              </a:avLst>
            </a:prstGeom>
            <a:solidFill>
              <a:srgbClr val="FEFEF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a:bodyPr>
            <a:lstStyle/>
            <a:p>
              <a:pPr algn="ctr">
                <a:defRPr/>
              </a:pPr>
              <a:endParaRPr lang="en-US" altLang="zh-CN" sz="1600" b="1" dirty="0">
                <a:solidFill>
                  <a:schemeClr val="accent1">
                    <a:lumMod val="75000"/>
                  </a:schemeClr>
                </a:solidFill>
              </a:endParaRPr>
            </a:p>
          </p:txBody>
        </p:sp>
        <p:sp>
          <p:nvSpPr>
            <p:cNvPr id="42" name="MH_Other_3"/>
            <p:cNvSpPr/>
            <p:nvPr>
              <p:custDataLst>
                <p:tags r:id="rId15"/>
              </p:custDataLst>
            </p:nvPr>
          </p:nvSpPr>
          <p:spPr>
            <a:xfrm>
              <a:off x="2992151" y="2110659"/>
              <a:ext cx="162000" cy="162000"/>
            </a:xfrm>
            <a:prstGeom prst="ellipse">
              <a:avLst/>
            </a:prstGeom>
            <a:solidFill>
              <a:srgbClr val="FFFFFF"/>
            </a:solidFill>
            <a:ln w="3175">
              <a:noFill/>
            </a:ln>
            <a:effectLst>
              <a:innerShdw blurRad="76200">
                <a:prstClr val="black">
                  <a:alpha val="6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a:defRPr/>
              </a:pPr>
              <a:endParaRPr lang="zh-CN" altLang="en-US"/>
            </a:p>
          </p:txBody>
        </p:sp>
        <p:sp>
          <p:nvSpPr>
            <p:cNvPr id="44" name="矩形 43"/>
            <p:cNvSpPr/>
            <p:nvPr/>
          </p:nvSpPr>
          <p:spPr>
            <a:xfrm rot="21041983">
              <a:off x="3256976" y="1752747"/>
              <a:ext cx="634708" cy="289734"/>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000" b="1" dirty="0" smtClean="0">
                  <a:solidFill>
                    <a:schemeClr val="tx1">
                      <a:lumMod val="65000"/>
                      <a:lumOff val="35000"/>
                    </a:schemeClr>
                  </a:solidFill>
                  <a:latin typeface="迷你简准圆" panose="03000509000000000000" pitchFamily="65" charset="-122"/>
                  <a:ea typeface="迷你简准圆" panose="03000509000000000000" pitchFamily="65" charset="-122"/>
                </a:rPr>
                <a:t>04</a:t>
              </a:r>
              <a:endPar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endParaRPr>
            </a:p>
          </p:txBody>
        </p:sp>
      </p:grpSp>
      <p:grpSp>
        <p:nvGrpSpPr>
          <p:cNvPr id="45" name="组合 44"/>
          <p:cNvGrpSpPr/>
          <p:nvPr/>
        </p:nvGrpSpPr>
        <p:grpSpPr>
          <a:xfrm>
            <a:off x="4344670" y="3702050"/>
            <a:ext cx="3101340" cy="2960370"/>
            <a:chOff x="2758402" y="1752747"/>
            <a:chExt cx="3366384" cy="1863091"/>
          </a:xfrm>
        </p:grpSpPr>
        <p:sp>
          <p:nvSpPr>
            <p:cNvPr id="46" name="MH_Other_1"/>
            <p:cNvSpPr/>
            <p:nvPr>
              <p:custDataLst>
                <p:tags r:id="rId6"/>
              </p:custDataLst>
            </p:nvPr>
          </p:nvSpPr>
          <p:spPr>
            <a:xfrm rot="21098730">
              <a:off x="2887299" y="1957551"/>
              <a:ext cx="3154488" cy="1393681"/>
            </a:xfrm>
            <a:prstGeom prst="roundRect">
              <a:avLst>
                <a:gd name="adj" fmla="val 24179"/>
              </a:avLst>
            </a:prstGeom>
            <a:solidFill>
              <a:srgbClr val="FFFFFF"/>
            </a:solidFill>
            <a:ln>
              <a:noFill/>
            </a:ln>
            <a:effectLst>
              <a:outerShdw blurRad="381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47" name="MH_Text_1"/>
            <p:cNvSpPr/>
            <p:nvPr>
              <p:custDataLst>
                <p:tags r:id="rId7"/>
              </p:custDataLst>
            </p:nvPr>
          </p:nvSpPr>
          <p:spPr>
            <a:xfrm rot="21098730">
              <a:off x="3053069" y="2036593"/>
              <a:ext cx="2906727" cy="1579245"/>
            </a:xfrm>
            <a:prstGeom prst="roundRect">
              <a:avLst>
                <a:gd name="adj" fmla="val 241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noAutofit/>
            </a:bodyPr>
            <a:lstStyle/>
            <a:p>
              <a:pPr algn="l">
                <a:defRPr/>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像保护眼睛一样保护生态环境，像对待生命一样对待生态环境，让自然生态美景永驻人间，还自然以宁静、和谐、美丽。</a:t>
              </a:r>
            </a:p>
          </p:txBody>
        </p:sp>
        <p:sp>
          <p:nvSpPr>
            <p:cNvPr id="48" name="MH_Other_2"/>
            <p:cNvSpPr/>
            <p:nvPr>
              <p:custDataLst>
                <p:tags r:id="rId8"/>
              </p:custDataLst>
            </p:nvPr>
          </p:nvSpPr>
          <p:spPr>
            <a:xfrm rot="20641342">
              <a:off x="2758402" y="1775923"/>
              <a:ext cx="1116262" cy="278601"/>
            </a:xfrm>
            <a:prstGeom prst="roundRect">
              <a:avLst>
                <a:gd name="adj" fmla="val 24179"/>
              </a:avLst>
            </a:prstGeom>
            <a:solidFill>
              <a:schemeClr val="accent1">
                <a:lumMod val="75000"/>
              </a:schemeClr>
            </a:solidFill>
            <a:ln>
              <a:noFill/>
            </a:ln>
            <a:effectLst>
              <a:outerShdw blurRad="25400" dist="12700" dir="60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49" name="MH_SubTitle_1"/>
            <p:cNvSpPr/>
            <p:nvPr>
              <p:custDataLst>
                <p:tags r:id="rId9"/>
              </p:custDataLst>
            </p:nvPr>
          </p:nvSpPr>
          <p:spPr>
            <a:xfrm rot="20641342">
              <a:off x="2830152" y="1838211"/>
              <a:ext cx="1008319" cy="222068"/>
            </a:xfrm>
            <a:prstGeom prst="roundRect">
              <a:avLst>
                <a:gd name="adj" fmla="val 18193"/>
              </a:avLst>
            </a:prstGeom>
            <a:solidFill>
              <a:srgbClr val="FEFEF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a:bodyPr>
            <a:lstStyle/>
            <a:p>
              <a:pPr algn="ctr">
                <a:defRPr/>
              </a:pPr>
              <a:endParaRPr lang="en-US" altLang="zh-CN" sz="1600" b="1" dirty="0">
                <a:solidFill>
                  <a:schemeClr val="accent1">
                    <a:lumMod val="75000"/>
                  </a:schemeClr>
                </a:solidFill>
              </a:endParaRPr>
            </a:p>
          </p:txBody>
        </p:sp>
        <p:sp>
          <p:nvSpPr>
            <p:cNvPr id="50" name="MH_Other_3"/>
            <p:cNvSpPr/>
            <p:nvPr>
              <p:custDataLst>
                <p:tags r:id="rId10"/>
              </p:custDataLst>
            </p:nvPr>
          </p:nvSpPr>
          <p:spPr>
            <a:xfrm>
              <a:off x="2992151" y="2110659"/>
              <a:ext cx="162000" cy="162000"/>
            </a:xfrm>
            <a:prstGeom prst="ellipse">
              <a:avLst/>
            </a:prstGeom>
            <a:solidFill>
              <a:srgbClr val="FFFFFF"/>
            </a:solidFill>
            <a:ln w="3175">
              <a:noFill/>
            </a:ln>
            <a:effectLst>
              <a:innerShdw blurRad="76200">
                <a:prstClr val="black">
                  <a:alpha val="6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a:defRPr/>
              </a:pPr>
              <a:endParaRPr lang="zh-CN" altLang="en-US"/>
            </a:p>
          </p:txBody>
        </p:sp>
        <p:sp>
          <p:nvSpPr>
            <p:cNvPr id="51" name="矩形 50"/>
            <p:cNvSpPr/>
            <p:nvPr/>
          </p:nvSpPr>
          <p:spPr>
            <a:xfrm rot="21041983">
              <a:off x="3197164" y="2049648"/>
              <a:ext cx="2927622" cy="270419"/>
            </a:xfrm>
            <a:prstGeom prst="rect">
              <a:avLst/>
            </a:prstGeom>
          </p:spPr>
          <p:txBody>
            <a:bodyPr wrap="square">
              <a:spAutoFit/>
              <a:scene3d>
                <a:camera prst="orthographicFront"/>
                <a:lightRig rig="threePt" dir="t"/>
              </a:scene3d>
              <a:sp3d contourW="12700"/>
            </a:bodyPr>
            <a:lstStyle/>
            <a:p>
              <a:pPr lvl="0" indent="457200" algn="l" eaLnBrk="1" fontAlgn="auto" hangingPunct="1">
                <a:lnSpc>
                  <a:spcPct val="120000"/>
                </a:lnSpc>
                <a:spcBef>
                  <a:spcPts val="0"/>
                </a:spcBef>
                <a:spcAft>
                  <a:spcPts val="0"/>
                </a:spcAft>
                <a:defRPr/>
              </a:pP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52" name="矩形 51"/>
            <p:cNvSpPr/>
            <p:nvPr/>
          </p:nvSpPr>
          <p:spPr>
            <a:xfrm rot="21041983">
              <a:off x="3256976" y="1752747"/>
              <a:ext cx="634708" cy="289734"/>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000" b="1" dirty="0" smtClean="0">
                  <a:solidFill>
                    <a:schemeClr val="tx1">
                      <a:lumMod val="65000"/>
                      <a:lumOff val="35000"/>
                    </a:schemeClr>
                  </a:solidFill>
                  <a:latin typeface="迷你简准圆" panose="03000509000000000000" pitchFamily="65" charset="-122"/>
                  <a:ea typeface="迷你简准圆" panose="03000509000000000000" pitchFamily="65" charset="-122"/>
                </a:rPr>
                <a:t>05</a:t>
              </a:r>
              <a:endPar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endParaRPr>
            </a:p>
          </p:txBody>
        </p:sp>
      </p:grpSp>
      <p:grpSp>
        <p:nvGrpSpPr>
          <p:cNvPr id="53" name="组合 52"/>
          <p:cNvGrpSpPr/>
          <p:nvPr/>
        </p:nvGrpSpPr>
        <p:grpSpPr>
          <a:xfrm>
            <a:off x="7809229" y="3815715"/>
            <a:ext cx="3336281" cy="2954655"/>
            <a:chOff x="2758402" y="1752747"/>
            <a:chExt cx="3366384" cy="1859494"/>
          </a:xfrm>
        </p:grpSpPr>
        <p:sp>
          <p:nvSpPr>
            <p:cNvPr id="54" name="MH_Other_1"/>
            <p:cNvSpPr/>
            <p:nvPr>
              <p:custDataLst>
                <p:tags r:id="rId1"/>
              </p:custDataLst>
            </p:nvPr>
          </p:nvSpPr>
          <p:spPr>
            <a:xfrm rot="21098730">
              <a:off x="2887299" y="1957551"/>
              <a:ext cx="3154488" cy="1393681"/>
            </a:xfrm>
            <a:prstGeom prst="roundRect">
              <a:avLst>
                <a:gd name="adj" fmla="val 24179"/>
              </a:avLst>
            </a:prstGeom>
            <a:solidFill>
              <a:srgbClr val="FFFFFF"/>
            </a:solidFill>
            <a:ln>
              <a:noFill/>
            </a:ln>
            <a:effectLst>
              <a:outerShdw blurRad="381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55" name="MH_Text_1"/>
            <p:cNvSpPr/>
            <p:nvPr>
              <p:custDataLst>
                <p:tags r:id="rId2"/>
              </p:custDataLst>
            </p:nvPr>
          </p:nvSpPr>
          <p:spPr>
            <a:xfrm rot="21098730">
              <a:off x="2978278" y="2032890"/>
              <a:ext cx="3145818" cy="1579351"/>
            </a:xfrm>
            <a:prstGeom prst="roundRect">
              <a:avLst>
                <a:gd name="adj" fmla="val 241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noAutofit/>
            </a:bodyPr>
            <a:lstStyle/>
            <a:p>
              <a:pPr algn="l">
                <a:defRPr/>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坚持富国和强军相统一，建设同我国国际地位相称、同国家安全和发展利益相适应的巩固国防和强大军队，是我国社会主义现代化建设的战略任务。</a:t>
              </a:r>
            </a:p>
          </p:txBody>
        </p:sp>
        <p:sp>
          <p:nvSpPr>
            <p:cNvPr id="57" name="MH_Other_2"/>
            <p:cNvSpPr/>
            <p:nvPr>
              <p:custDataLst>
                <p:tags r:id="rId3"/>
              </p:custDataLst>
            </p:nvPr>
          </p:nvSpPr>
          <p:spPr>
            <a:xfrm rot="20641342">
              <a:off x="2758402" y="1775923"/>
              <a:ext cx="1116262" cy="278601"/>
            </a:xfrm>
            <a:prstGeom prst="roundRect">
              <a:avLst>
                <a:gd name="adj" fmla="val 24179"/>
              </a:avLst>
            </a:prstGeom>
            <a:solidFill>
              <a:schemeClr val="accent1">
                <a:lumMod val="75000"/>
              </a:schemeClr>
            </a:solidFill>
            <a:ln>
              <a:noFill/>
            </a:ln>
            <a:effectLst>
              <a:outerShdw blurRad="25400" dist="12700" dir="60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58" name="MH_SubTitle_1"/>
            <p:cNvSpPr/>
            <p:nvPr>
              <p:custDataLst>
                <p:tags r:id="rId4"/>
              </p:custDataLst>
            </p:nvPr>
          </p:nvSpPr>
          <p:spPr>
            <a:xfrm rot="20641342">
              <a:off x="2830152" y="1838211"/>
              <a:ext cx="1008319" cy="222068"/>
            </a:xfrm>
            <a:prstGeom prst="roundRect">
              <a:avLst>
                <a:gd name="adj" fmla="val 18193"/>
              </a:avLst>
            </a:prstGeom>
            <a:solidFill>
              <a:srgbClr val="FEFEF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a:bodyPr>
            <a:lstStyle/>
            <a:p>
              <a:pPr algn="ctr">
                <a:defRPr/>
              </a:pPr>
              <a:endParaRPr lang="en-US" altLang="zh-CN" sz="1600" b="1" dirty="0">
                <a:solidFill>
                  <a:schemeClr val="accent1">
                    <a:lumMod val="75000"/>
                  </a:schemeClr>
                </a:solidFill>
              </a:endParaRPr>
            </a:p>
          </p:txBody>
        </p:sp>
        <p:sp>
          <p:nvSpPr>
            <p:cNvPr id="59" name="MH_Other_3"/>
            <p:cNvSpPr/>
            <p:nvPr>
              <p:custDataLst>
                <p:tags r:id="rId5"/>
              </p:custDataLst>
            </p:nvPr>
          </p:nvSpPr>
          <p:spPr>
            <a:xfrm>
              <a:off x="2992151" y="2110659"/>
              <a:ext cx="162000" cy="162000"/>
            </a:xfrm>
            <a:prstGeom prst="ellipse">
              <a:avLst/>
            </a:prstGeom>
            <a:solidFill>
              <a:srgbClr val="FFFFFF"/>
            </a:solidFill>
            <a:ln w="3175">
              <a:noFill/>
            </a:ln>
            <a:effectLst>
              <a:innerShdw blurRad="76200">
                <a:prstClr val="black">
                  <a:alpha val="6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a:defRPr/>
              </a:pPr>
              <a:endParaRPr lang="zh-CN" altLang="en-US"/>
            </a:p>
          </p:txBody>
        </p:sp>
        <p:sp>
          <p:nvSpPr>
            <p:cNvPr id="60" name="矩形 59"/>
            <p:cNvSpPr/>
            <p:nvPr/>
          </p:nvSpPr>
          <p:spPr>
            <a:xfrm rot="21041983">
              <a:off x="3197164" y="2049648"/>
              <a:ext cx="2927622" cy="270419"/>
            </a:xfrm>
            <a:prstGeom prst="rect">
              <a:avLst/>
            </a:prstGeom>
          </p:spPr>
          <p:txBody>
            <a:bodyPr wrap="square">
              <a:spAutoFit/>
              <a:scene3d>
                <a:camera prst="orthographicFront"/>
                <a:lightRig rig="threePt" dir="t"/>
              </a:scene3d>
              <a:sp3d contourW="12700"/>
            </a:bodyPr>
            <a:lstStyle/>
            <a:p>
              <a:pPr lvl="0" indent="457200" algn="l" eaLnBrk="1" fontAlgn="auto" hangingPunct="1">
                <a:lnSpc>
                  <a:spcPct val="120000"/>
                </a:lnSpc>
                <a:spcBef>
                  <a:spcPts val="0"/>
                </a:spcBef>
                <a:spcAft>
                  <a:spcPts val="0"/>
                </a:spcAft>
                <a:defRPr/>
              </a:pP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61" name="矩形 60"/>
            <p:cNvSpPr/>
            <p:nvPr/>
          </p:nvSpPr>
          <p:spPr>
            <a:xfrm rot="21041983">
              <a:off x="3256976" y="1752747"/>
              <a:ext cx="634708" cy="289734"/>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000" b="1" dirty="0" smtClean="0">
                  <a:solidFill>
                    <a:schemeClr val="tx1">
                      <a:lumMod val="65000"/>
                      <a:lumOff val="35000"/>
                    </a:schemeClr>
                  </a:solidFill>
                  <a:latin typeface="迷你简准圆" panose="03000509000000000000" pitchFamily="65" charset="-122"/>
                  <a:ea typeface="迷你简准圆" panose="03000509000000000000" pitchFamily="65" charset="-122"/>
                </a:rPr>
                <a:t>06</a:t>
              </a:r>
              <a:endPar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endParaRPr>
            </a:p>
          </p:txBody>
        </p:sp>
      </p:grpSp>
      <p:sp>
        <p:nvSpPr>
          <p:cNvPr id="13" name="文本框 12"/>
          <p:cNvSpPr txBox="1"/>
          <p:nvPr/>
        </p:nvSpPr>
        <p:spPr>
          <a:xfrm>
            <a:off x="162560" y="151130"/>
            <a:ext cx="9787890" cy="398780"/>
          </a:xfrm>
          <a:prstGeom prst="rect">
            <a:avLst/>
          </a:prstGeom>
          <a:noFill/>
        </p:spPr>
        <p:txBody>
          <a:bodyPr wrap="square" rtlCol="0">
            <a:spAutoFit/>
            <a:scene3d>
              <a:camera prst="orthographicFront"/>
              <a:lightRig rig="threePt" dir="t"/>
            </a:scene3d>
          </a:bodyPr>
          <a:lstStyle/>
          <a:p>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学生搜集的</a:t>
            </a:r>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金句</a:t>
            </a:r>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fltVal val="0"/>
                                          </p:val>
                                        </p:tav>
                                        <p:tav tm="100000">
                                          <p:val>
                                            <p:strVal val="#ppt_w"/>
                                          </p:val>
                                        </p:tav>
                                      </p:tavLst>
                                    </p:anim>
                                    <p:anim calcmode="lin" valueType="num">
                                      <p:cBhvr>
                                        <p:cTn id="25" dur="1000" fill="hold"/>
                                        <p:tgtEl>
                                          <p:spTgt spid="28"/>
                                        </p:tgtEl>
                                        <p:attrNameLst>
                                          <p:attrName>ppt_h</p:attrName>
                                        </p:attrNameLst>
                                      </p:cBhvr>
                                      <p:tavLst>
                                        <p:tav tm="0">
                                          <p:val>
                                            <p:fltVal val="0"/>
                                          </p:val>
                                        </p:tav>
                                        <p:tav tm="100000">
                                          <p:val>
                                            <p:strVal val="#ppt_h"/>
                                          </p:val>
                                        </p:tav>
                                      </p:tavLst>
                                    </p:anim>
                                    <p:anim calcmode="lin" valueType="num">
                                      <p:cBhvr>
                                        <p:cTn id="26" dur="1000" fill="hold"/>
                                        <p:tgtEl>
                                          <p:spTgt spid="28"/>
                                        </p:tgtEl>
                                        <p:attrNameLst>
                                          <p:attrName>style.rotation</p:attrName>
                                        </p:attrNameLst>
                                      </p:cBhvr>
                                      <p:tavLst>
                                        <p:tav tm="0">
                                          <p:val>
                                            <p:fltVal val="90"/>
                                          </p:val>
                                        </p:tav>
                                        <p:tav tm="100000">
                                          <p:val>
                                            <p:fltVal val="0"/>
                                          </p:val>
                                        </p:tav>
                                      </p:tavLst>
                                    </p:anim>
                                    <p:animEffect transition="in" filter="fade">
                                      <p:cBhvr>
                                        <p:cTn id="27" dur="1000"/>
                                        <p:tgtEl>
                                          <p:spTgt spid="28"/>
                                        </p:tgtEl>
                                      </p:cBhvr>
                                    </p:animEffect>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fltVal val="0"/>
                                          </p:val>
                                        </p:tav>
                                        <p:tav tm="100000">
                                          <p:val>
                                            <p:strVal val="#ppt_w"/>
                                          </p:val>
                                        </p:tav>
                                      </p:tavLst>
                                    </p:anim>
                                    <p:anim calcmode="lin" valueType="num">
                                      <p:cBhvr>
                                        <p:cTn id="32" dur="1000" fill="hold"/>
                                        <p:tgtEl>
                                          <p:spTgt spid="36"/>
                                        </p:tgtEl>
                                        <p:attrNameLst>
                                          <p:attrName>ppt_h</p:attrName>
                                        </p:attrNameLst>
                                      </p:cBhvr>
                                      <p:tavLst>
                                        <p:tav tm="0">
                                          <p:val>
                                            <p:fltVal val="0"/>
                                          </p:val>
                                        </p:tav>
                                        <p:tav tm="100000">
                                          <p:val>
                                            <p:strVal val="#ppt_h"/>
                                          </p:val>
                                        </p:tav>
                                      </p:tavLst>
                                    </p:anim>
                                    <p:anim calcmode="lin" valueType="num">
                                      <p:cBhvr>
                                        <p:cTn id="33" dur="1000" fill="hold"/>
                                        <p:tgtEl>
                                          <p:spTgt spid="36"/>
                                        </p:tgtEl>
                                        <p:attrNameLst>
                                          <p:attrName>style.rotation</p:attrName>
                                        </p:attrNameLst>
                                      </p:cBhvr>
                                      <p:tavLst>
                                        <p:tav tm="0">
                                          <p:val>
                                            <p:fltVal val="90"/>
                                          </p:val>
                                        </p:tav>
                                        <p:tav tm="100000">
                                          <p:val>
                                            <p:fltVal val="0"/>
                                          </p:val>
                                        </p:tav>
                                      </p:tavLst>
                                    </p:anim>
                                    <p:animEffect transition="in" filter="fade">
                                      <p:cBhvr>
                                        <p:cTn id="34" dur="1000"/>
                                        <p:tgtEl>
                                          <p:spTgt spid="36"/>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1000" fill="hold"/>
                                        <p:tgtEl>
                                          <p:spTgt spid="45"/>
                                        </p:tgtEl>
                                        <p:attrNameLst>
                                          <p:attrName>ppt_w</p:attrName>
                                        </p:attrNameLst>
                                      </p:cBhvr>
                                      <p:tavLst>
                                        <p:tav tm="0">
                                          <p:val>
                                            <p:fltVal val="0"/>
                                          </p:val>
                                        </p:tav>
                                        <p:tav tm="100000">
                                          <p:val>
                                            <p:strVal val="#ppt_w"/>
                                          </p:val>
                                        </p:tav>
                                      </p:tavLst>
                                    </p:anim>
                                    <p:anim calcmode="lin" valueType="num">
                                      <p:cBhvr>
                                        <p:cTn id="39" dur="1000" fill="hold"/>
                                        <p:tgtEl>
                                          <p:spTgt spid="45"/>
                                        </p:tgtEl>
                                        <p:attrNameLst>
                                          <p:attrName>ppt_h</p:attrName>
                                        </p:attrNameLst>
                                      </p:cBhvr>
                                      <p:tavLst>
                                        <p:tav tm="0">
                                          <p:val>
                                            <p:fltVal val="0"/>
                                          </p:val>
                                        </p:tav>
                                        <p:tav tm="100000">
                                          <p:val>
                                            <p:strVal val="#ppt_h"/>
                                          </p:val>
                                        </p:tav>
                                      </p:tavLst>
                                    </p:anim>
                                    <p:anim calcmode="lin" valueType="num">
                                      <p:cBhvr>
                                        <p:cTn id="40" dur="1000" fill="hold"/>
                                        <p:tgtEl>
                                          <p:spTgt spid="45"/>
                                        </p:tgtEl>
                                        <p:attrNameLst>
                                          <p:attrName>style.rotation</p:attrName>
                                        </p:attrNameLst>
                                      </p:cBhvr>
                                      <p:tavLst>
                                        <p:tav tm="0">
                                          <p:val>
                                            <p:fltVal val="90"/>
                                          </p:val>
                                        </p:tav>
                                        <p:tav tm="100000">
                                          <p:val>
                                            <p:fltVal val="0"/>
                                          </p:val>
                                        </p:tav>
                                      </p:tavLst>
                                    </p:anim>
                                    <p:animEffect transition="in" filter="fade">
                                      <p:cBhvr>
                                        <p:cTn id="41" dur="1000"/>
                                        <p:tgtEl>
                                          <p:spTgt spid="4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1000" fill="hold"/>
                                        <p:tgtEl>
                                          <p:spTgt spid="53"/>
                                        </p:tgtEl>
                                        <p:attrNameLst>
                                          <p:attrName>ppt_w</p:attrName>
                                        </p:attrNameLst>
                                      </p:cBhvr>
                                      <p:tavLst>
                                        <p:tav tm="0">
                                          <p:val>
                                            <p:fltVal val="0"/>
                                          </p:val>
                                        </p:tav>
                                        <p:tav tm="100000">
                                          <p:val>
                                            <p:strVal val="#ppt_w"/>
                                          </p:val>
                                        </p:tav>
                                      </p:tavLst>
                                    </p:anim>
                                    <p:anim calcmode="lin" valueType="num">
                                      <p:cBhvr>
                                        <p:cTn id="46" dur="1000" fill="hold"/>
                                        <p:tgtEl>
                                          <p:spTgt spid="53"/>
                                        </p:tgtEl>
                                        <p:attrNameLst>
                                          <p:attrName>ppt_h</p:attrName>
                                        </p:attrNameLst>
                                      </p:cBhvr>
                                      <p:tavLst>
                                        <p:tav tm="0">
                                          <p:val>
                                            <p:fltVal val="0"/>
                                          </p:val>
                                        </p:tav>
                                        <p:tav tm="100000">
                                          <p:val>
                                            <p:strVal val="#ppt_h"/>
                                          </p:val>
                                        </p:tav>
                                      </p:tavLst>
                                    </p:anim>
                                    <p:anim calcmode="lin" valueType="num">
                                      <p:cBhvr>
                                        <p:cTn id="47" dur="1000" fill="hold"/>
                                        <p:tgtEl>
                                          <p:spTgt spid="53"/>
                                        </p:tgtEl>
                                        <p:attrNameLst>
                                          <p:attrName>style.rotation</p:attrName>
                                        </p:attrNameLst>
                                      </p:cBhvr>
                                      <p:tavLst>
                                        <p:tav tm="0">
                                          <p:val>
                                            <p:fltVal val="90"/>
                                          </p:val>
                                        </p:tav>
                                        <p:tav tm="100000">
                                          <p:val>
                                            <p:fltVal val="0"/>
                                          </p:val>
                                        </p:tav>
                                      </p:tavLst>
                                    </p:anim>
                                    <p:animEffect transition="in" filter="fade">
                                      <p:cBhvr>
                                        <p:cTn id="48"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5"/>
          <p:cNvSpPr txBox="1"/>
          <p:nvPr/>
        </p:nvSpPr>
        <p:spPr>
          <a:xfrm>
            <a:off x="1844675" y="881380"/>
            <a:ext cx="9380855" cy="460375"/>
          </a:xfrm>
          <a:prstGeom prst="rect">
            <a:avLst/>
          </a:prstGeom>
          <a:noFill/>
          <a:ln>
            <a:noFill/>
          </a:ln>
        </p:spPr>
        <p:txBody>
          <a:bodyPr vert="horz" wrap="square" rtlCol="0">
            <a:spAutoFit/>
          </a:bodyPr>
          <a:lstStyle>
            <a:defPPr>
              <a:defRPr lang="zh-CN"/>
            </a:defPPr>
            <a:lvl1pPr algn="ctr" fontAlgn="base">
              <a:lnSpc>
                <a:spcPct val="150000"/>
              </a:lnSpc>
              <a:spcBef>
                <a:spcPct val="0"/>
              </a:spcBef>
              <a:spcAft>
                <a:spcPct val="0"/>
              </a:spcAft>
              <a:defRPr sz="2400" b="1" kern="0" spc="120">
                <a:solidFill>
                  <a:schemeClr val="tx1">
                    <a:lumMod val="85000"/>
                    <a:lumOff val="15000"/>
                  </a:schemeClr>
                </a:solidFill>
                <a:latin typeface="微软雅黑" panose="020B0503020204020204" pitchFamily="34" charset="-122"/>
                <a:ea typeface="微软雅黑" panose="020B0503020204020204" pitchFamily="34" charset="-122"/>
                <a:sym typeface="Helvetica" panose="020B0604020202020204" pitchFamily="34" charset="0"/>
              </a:defRPr>
            </a:lvl1pPr>
            <a:lvl2pPr marL="227330" indent="2305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455930" indent="4591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684530" indent="6877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9131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lvl="0">
              <a:lnSpc>
                <a:spcPct val="100000"/>
              </a:lnSpc>
            </a:pPr>
            <a:r>
              <a:rPr lang="zh-CN" altLang="en-US" dirty="0">
                <a:solidFill>
                  <a:schemeClr val="tx1"/>
                </a:solidFill>
              </a:rPr>
              <a:t>习近平新时代中国特色社会主义思想的核心内容</a:t>
            </a:r>
          </a:p>
        </p:txBody>
      </p:sp>
      <p:sp>
        <p:nvSpPr>
          <p:cNvPr id="8" name="文本框 7"/>
          <p:cNvSpPr txBox="1"/>
          <p:nvPr/>
        </p:nvSpPr>
        <p:spPr>
          <a:xfrm>
            <a:off x="1400810" y="1510665"/>
            <a:ext cx="9984105" cy="156845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bodyPr>
          <a:lstStyle/>
          <a:p>
            <a:pPr>
              <a:lnSpc>
                <a:spcPct val="150000"/>
              </a:lnSpc>
              <a:buFont typeface="Arial" panose="020B0604020202020204" pitchFamily="34" charset="0"/>
            </a:pPr>
            <a:r>
              <a:rPr lang="en-US" altLang="zh-CN" sz="24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smtClean="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习近平</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新时代中国特色社会主义思想从理论和实践结合上系统回答了新时代坚持和发展什么样的中国特色社会主义、怎样坚持</a:t>
            </a:r>
            <a:r>
              <a:rPr lang="zh-CN" altLang="en-US" sz="2000" spc="1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和发展中国特色社会主义，其核心内容是</a:t>
            </a:r>
            <a:r>
              <a:rPr lang="en-US" altLang="zh-CN" sz="20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八个明确</a:t>
            </a:r>
            <a:r>
              <a:rPr lang="en-US" altLang="zh-CN" sz="20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20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十四个坚持</a:t>
            </a:r>
            <a:r>
              <a:rPr lang="en-US" altLang="zh-CN" sz="20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5" name="矩形 4"/>
          <p:cNvSpPr/>
          <p:nvPr/>
        </p:nvSpPr>
        <p:spPr>
          <a:xfrm>
            <a:off x="5237487" y="3099814"/>
            <a:ext cx="2011680" cy="46037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八个明确</a:t>
            </a: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b="1"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3714750" y="3580765"/>
            <a:ext cx="2746375" cy="3046095"/>
          </a:xfrm>
          <a:prstGeom prst="rect">
            <a:avLst/>
          </a:prstGeom>
          <a:noFill/>
        </p:spPr>
        <p:txBody>
          <a:bodyPr wrap="square" rtlCol="0">
            <a:spAutoFit/>
          </a:bodyPr>
          <a:lstStyle/>
          <a:p>
            <a:pPr indent="-285750">
              <a:lnSpc>
                <a:spcPct val="200000"/>
              </a:lnSpc>
              <a:buClr>
                <a:srgbClr val="C00000"/>
              </a:buClr>
              <a:buSzPct val="80000"/>
              <a:buFont typeface="Wingdings" panose="05000000000000000000" pitchFamily="2" charset="2"/>
              <a:buChar char="u"/>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总任务</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285750">
              <a:lnSpc>
                <a:spcPct val="200000"/>
              </a:lnSpc>
              <a:buClr>
                <a:srgbClr val="C00000"/>
              </a:buClr>
              <a:buSzPct val="80000"/>
              <a:buFont typeface="Wingdings" panose="05000000000000000000" pitchFamily="2" charset="2"/>
              <a:buChar char="u"/>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总依据</a:t>
            </a:r>
          </a:p>
          <a:p>
            <a:pPr indent="-285750">
              <a:lnSpc>
                <a:spcPct val="200000"/>
              </a:lnSpc>
              <a:buClr>
                <a:srgbClr val="C00000"/>
              </a:buClr>
              <a:buSzPct val="80000"/>
              <a:buFont typeface="Wingdings" panose="05000000000000000000" pitchFamily="2" charset="2"/>
              <a:buChar char="u"/>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发展布局</a:t>
            </a:r>
          </a:p>
          <a:p>
            <a:pPr indent="-285750">
              <a:lnSpc>
                <a:spcPct val="200000"/>
              </a:lnSpc>
              <a:buClr>
                <a:srgbClr val="C00000"/>
              </a:buClr>
              <a:buSzPct val="80000"/>
              <a:buFont typeface="Wingdings" panose="05000000000000000000" pitchFamily="2" charset="2"/>
              <a:buChar char="u"/>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发展动力</a:t>
            </a:r>
          </a:p>
        </p:txBody>
      </p:sp>
      <p:sp>
        <p:nvSpPr>
          <p:cNvPr id="9" name="矩形 8"/>
          <p:cNvSpPr/>
          <p:nvPr/>
        </p:nvSpPr>
        <p:spPr>
          <a:xfrm>
            <a:off x="6986270" y="3536315"/>
            <a:ext cx="2824480" cy="3046095"/>
          </a:xfrm>
          <a:prstGeom prst="rect">
            <a:avLst/>
          </a:prstGeom>
        </p:spPr>
        <p:txBody>
          <a:bodyPr wrap="square">
            <a:spAutoFit/>
          </a:bodyPr>
          <a:lstStyle/>
          <a:p>
            <a:pPr indent="-285750">
              <a:lnSpc>
                <a:spcPct val="200000"/>
              </a:lnSpc>
              <a:buClr>
                <a:srgbClr val="C00000"/>
              </a:buClr>
              <a:buSzPct val="80000"/>
              <a:buFont typeface="Wingdings" panose="05000000000000000000" pitchFamily="2" charset="2"/>
              <a:buChar char="u"/>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治国方略</a:t>
            </a:r>
          </a:p>
          <a:p>
            <a:pPr indent="-285750">
              <a:lnSpc>
                <a:spcPct val="200000"/>
              </a:lnSpc>
              <a:buClr>
                <a:srgbClr val="C00000"/>
              </a:buClr>
              <a:buSzPct val="80000"/>
              <a:buFont typeface="Wingdings" panose="05000000000000000000" pitchFamily="2" charset="2"/>
              <a:buChar char="u"/>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战略保障</a:t>
            </a:r>
          </a:p>
          <a:p>
            <a:pPr indent="-285750">
              <a:lnSpc>
                <a:spcPct val="200000"/>
              </a:lnSpc>
              <a:buClr>
                <a:srgbClr val="C00000"/>
              </a:buClr>
              <a:buSzPct val="80000"/>
              <a:buFont typeface="Wingdings" panose="05000000000000000000" pitchFamily="2" charset="2"/>
              <a:buChar char="u"/>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外部条件</a:t>
            </a:r>
          </a:p>
          <a:p>
            <a:pPr indent="-285750">
              <a:lnSpc>
                <a:spcPct val="200000"/>
              </a:lnSpc>
              <a:buClr>
                <a:srgbClr val="C00000"/>
              </a:buClr>
              <a:buSzPct val="80000"/>
              <a:buFont typeface="Wingdings" panose="05000000000000000000" pitchFamily="2" charset="2"/>
              <a:buChar char="u"/>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政治保障</a:t>
            </a:r>
          </a:p>
        </p:txBody>
      </p:sp>
      <p:cxnSp>
        <p:nvCxnSpPr>
          <p:cNvPr id="10" name="直接箭头连接符 9"/>
          <p:cNvCxnSpPr/>
          <p:nvPr/>
        </p:nvCxnSpPr>
        <p:spPr>
          <a:xfrm flipV="1">
            <a:off x="3164205" y="3644265"/>
            <a:ext cx="6593205" cy="40640"/>
          </a:xfrm>
          <a:prstGeom prst="straightConnector1">
            <a:avLst/>
          </a:prstGeom>
          <a:l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文本框 4"/>
          <p:cNvSpPr txBox="1"/>
          <p:nvPr/>
        </p:nvSpPr>
        <p:spPr>
          <a:xfrm>
            <a:off x="168910" y="0"/>
            <a:ext cx="9180195" cy="521970"/>
          </a:xfrm>
          <a:prstGeom prst="rect">
            <a:avLst/>
          </a:prstGeom>
          <a:noFill/>
        </p:spPr>
        <p:txBody>
          <a:bodyPr wrap="square" rtlCol="0">
            <a:spAutoFit/>
            <a:scene3d>
              <a:camera prst="orthographicFront"/>
              <a:lightRig rig="threePt" dir="t"/>
            </a:scene3d>
          </a:bodyPr>
          <a:lstStyle/>
          <a:p>
            <a:r>
              <a:rPr lang="en-US" altLang="zh-CN" sz="28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64870" y="1124585"/>
            <a:ext cx="10462260" cy="4915535"/>
            <a:chOff x="1360" y="885"/>
            <a:chExt cx="16476" cy="7741"/>
          </a:xfrm>
        </p:grpSpPr>
        <p:grpSp>
          <p:nvGrpSpPr>
            <p:cNvPr id="20" name="组合 19"/>
            <p:cNvGrpSpPr/>
            <p:nvPr/>
          </p:nvGrpSpPr>
          <p:grpSpPr>
            <a:xfrm>
              <a:off x="1360" y="2233"/>
              <a:ext cx="16476" cy="6376"/>
              <a:chOff x="6720115" y="1582247"/>
              <a:chExt cx="3836876" cy="4369988"/>
            </a:xfrm>
          </p:grpSpPr>
          <p:sp>
            <p:nvSpPr>
              <p:cNvPr id="21" name="矩形 20"/>
              <p:cNvSpPr/>
              <p:nvPr/>
            </p:nvSpPr>
            <p:spPr>
              <a:xfrm rot="195771">
                <a:off x="6967310" y="1594267"/>
                <a:ext cx="3589681" cy="4239424"/>
              </a:xfrm>
              <a:prstGeom prst="rect">
                <a:avLst/>
              </a:prstGeom>
              <a:solidFill>
                <a:schemeClr val="bg1"/>
              </a:solidFill>
              <a:ln>
                <a:noFill/>
              </a:ln>
              <a:effectLst>
                <a:outerShdw blurRad="635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720115" y="1582247"/>
                <a:ext cx="3810868" cy="4369988"/>
              </a:xfrm>
              <a:prstGeom prst="rect">
                <a:avLst/>
              </a:prstGeom>
              <a:solidFill>
                <a:schemeClr val="bg1"/>
              </a:solidFill>
              <a:ln>
                <a:noFill/>
              </a:ln>
              <a:effectLst>
                <a:outerShdw blurRad="635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2652" y="2121"/>
              <a:ext cx="7082" cy="6505"/>
            </a:xfrm>
            <a:prstGeom prst="rect">
              <a:avLst/>
            </a:prstGeom>
            <a:noFill/>
            <a:ln w="9525">
              <a:noFill/>
            </a:ln>
          </p:spPr>
          <p:txBody>
            <a:bodyPr wrap="square">
              <a:spAutoFit/>
            </a:bodyPr>
            <a:lstStyle/>
            <a:p>
              <a:pPr marL="0" algn="just" latinLnBrk="0">
                <a:lnSpc>
                  <a:spcPts val="4500"/>
                </a:lnSpc>
              </a:pP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一是坚持</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党</a:t>
              </a: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对一切工作的领导</a:t>
              </a:r>
            </a:p>
            <a:p>
              <a:pPr marL="0" algn="just" latinLnBrk="0">
                <a:lnSpc>
                  <a:spcPts val="4500"/>
                </a:lnSpc>
              </a:pP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二是坚持以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人民</a:t>
              </a: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为中心</a:t>
              </a:r>
            </a:p>
            <a:p>
              <a:pPr marL="0" algn="just" latinLnBrk="0">
                <a:lnSpc>
                  <a:spcPts val="4500"/>
                </a:lnSpc>
              </a:pP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三是坚持全面深化</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改革</a:t>
              </a:r>
              <a:endPar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latinLnBrk="0">
                <a:lnSpc>
                  <a:spcPts val="4500"/>
                </a:lnSpc>
              </a:pP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四是坚持</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新发展理念</a:t>
              </a:r>
              <a:endPar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latinLnBrk="0">
                <a:lnSpc>
                  <a:spcPts val="4500"/>
                </a:lnSpc>
              </a:pP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五是坚持</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人民当家作主</a:t>
              </a:r>
              <a:endPar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latinLnBrk="0">
                <a:lnSpc>
                  <a:spcPts val="4500"/>
                </a:lnSpc>
              </a:pP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六是坚持</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全面依法治国</a:t>
              </a:r>
              <a:endPar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latinLnBrk="0">
                <a:lnSpc>
                  <a:spcPts val="4500"/>
                </a:lnSpc>
              </a:pP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七是坚持社会主义</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核心价值体系</a:t>
              </a:r>
              <a:endParaRPr 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TextBox 5"/>
            <p:cNvSpPr txBox="1"/>
            <p:nvPr/>
          </p:nvSpPr>
          <p:spPr>
            <a:xfrm>
              <a:off x="1661" y="885"/>
              <a:ext cx="15875" cy="841"/>
            </a:xfrm>
            <a:prstGeom prst="rect">
              <a:avLst/>
            </a:prstGeom>
            <a:noFill/>
            <a:ln>
              <a:noFill/>
            </a:ln>
          </p:spPr>
          <p:txBody>
            <a:bodyPr vert="horz" wrap="square" rtlCol="0">
              <a:spAutoFit/>
            </a:bodyPr>
            <a:lstStyle>
              <a:defPPr>
                <a:defRPr lang="zh-CN"/>
              </a:defPPr>
              <a:lvl1pPr algn="ctr" fontAlgn="base">
                <a:lnSpc>
                  <a:spcPct val="150000"/>
                </a:lnSpc>
                <a:spcBef>
                  <a:spcPct val="0"/>
                </a:spcBef>
                <a:spcAft>
                  <a:spcPct val="0"/>
                </a:spcAft>
                <a:defRPr sz="2400" b="1" kern="0" spc="120">
                  <a:solidFill>
                    <a:schemeClr val="tx1">
                      <a:lumMod val="85000"/>
                      <a:lumOff val="15000"/>
                    </a:schemeClr>
                  </a:solidFill>
                  <a:latin typeface="微软雅黑" panose="020B0503020204020204" pitchFamily="34" charset="-122"/>
                  <a:ea typeface="微软雅黑" panose="020B0503020204020204" pitchFamily="34" charset="-122"/>
                  <a:sym typeface="Helvetica" panose="020B0604020202020204" pitchFamily="34" charset="0"/>
                </a:defRPr>
              </a:lvl1pPr>
              <a:lvl2pPr marL="227330" indent="2305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455930" indent="4591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684530" indent="6877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9131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lvl="0">
                <a:lnSpc>
                  <a:spcPct val="120000"/>
                </a:lnSpc>
              </a:pPr>
              <a:r>
                <a:rPr lang="zh-CN" altLang="en-US" b="0" dirty="0">
                  <a:solidFill>
                    <a:schemeClr val="accent3">
                      <a:lumMod val="50000"/>
                    </a:schemeClr>
                  </a:solidFill>
                </a:rPr>
                <a:t>“十四个坚持”</a:t>
              </a:r>
            </a:p>
          </p:txBody>
        </p:sp>
        <p:sp>
          <p:nvSpPr>
            <p:cNvPr id="18" name="文本框 17"/>
            <p:cNvSpPr txBox="1"/>
            <p:nvPr/>
          </p:nvSpPr>
          <p:spPr>
            <a:xfrm>
              <a:off x="9987" y="2119"/>
              <a:ext cx="7270" cy="6507"/>
            </a:xfrm>
            <a:prstGeom prst="rect">
              <a:avLst/>
            </a:prstGeom>
            <a:noFill/>
            <a:ln w="9525">
              <a:noFill/>
            </a:ln>
          </p:spPr>
          <p:txBody>
            <a:bodyPr wrap="square">
              <a:spAutoFit/>
            </a:bodyPr>
            <a:lstStyle/>
            <a:p>
              <a:pPr algn="just">
                <a:lnSpc>
                  <a:spcPts val="45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八是坚持在发展中保障和改善民生</a:t>
              </a:r>
            </a:p>
            <a:p>
              <a:pPr algn="just">
                <a:lnSpc>
                  <a:spcPts val="45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九是坚持</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人与自然</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和谐共生</a:t>
              </a:r>
            </a:p>
            <a:p>
              <a:pPr algn="just">
                <a:lnSpc>
                  <a:spcPts val="45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十是坚持总体</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国家安全</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观</a:t>
              </a:r>
            </a:p>
            <a:p>
              <a:pPr algn="just">
                <a:lnSpc>
                  <a:spcPts val="45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十一是坚持党对</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人民军队</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的绝对领导</a:t>
              </a:r>
            </a:p>
            <a:p>
              <a:pPr algn="just">
                <a:lnSpc>
                  <a:spcPts val="45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十二是坚持“一国两制”和推进</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祖国统一</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ts val="45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十三是坚持推动构建</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人类命运共同体</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ts val="45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十四是坚持</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全面从严治党</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TextBox 5"/>
          <p:cNvSpPr txBox="1"/>
          <p:nvPr/>
        </p:nvSpPr>
        <p:spPr>
          <a:xfrm>
            <a:off x="1056005" y="647065"/>
            <a:ext cx="10080625" cy="460375"/>
          </a:xfrm>
          <a:prstGeom prst="rect">
            <a:avLst/>
          </a:prstGeom>
          <a:noFill/>
          <a:ln>
            <a:noFill/>
          </a:ln>
        </p:spPr>
        <p:txBody>
          <a:bodyPr vert="horz" wrap="square" rtlCol="0">
            <a:spAutoFit/>
          </a:bodyPr>
          <a:lstStyle>
            <a:defPPr>
              <a:defRPr lang="zh-CN"/>
            </a:defPPr>
            <a:lvl1pPr algn="ctr" fontAlgn="base">
              <a:lnSpc>
                <a:spcPct val="150000"/>
              </a:lnSpc>
              <a:spcBef>
                <a:spcPct val="0"/>
              </a:spcBef>
              <a:spcAft>
                <a:spcPct val="0"/>
              </a:spcAft>
              <a:defRPr sz="2400" b="1" kern="0" spc="120">
                <a:solidFill>
                  <a:schemeClr val="tx1">
                    <a:lumMod val="85000"/>
                    <a:lumOff val="15000"/>
                  </a:schemeClr>
                </a:solidFill>
                <a:latin typeface="微软雅黑" panose="020B0503020204020204" pitchFamily="34" charset="-122"/>
                <a:ea typeface="微软雅黑" panose="020B0503020204020204" pitchFamily="34" charset="-122"/>
                <a:sym typeface="Helvetica" panose="020B0604020202020204" pitchFamily="34" charset="0"/>
              </a:defRPr>
            </a:lvl1pPr>
            <a:lvl2pPr marL="227330" indent="2305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455930" indent="4591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684530" indent="6877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9131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lvl="0">
              <a:lnSpc>
                <a:spcPct val="100000"/>
              </a:lnSpc>
            </a:pPr>
            <a:r>
              <a:rPr lang="zh-CN" altLang="en-US" dirty="0">
                <a:solidFill>
                  <a:schemeClr val="tx1"/>
                </a:solidFill>
              </a:rPr>
              <a:t>习近平新时代中国特色社会主义思想的核心内容</a:t>
            </a:r>
          </a:p>
        </p:txBody>
      </p:sp>
      <p:sp>
        <p:nvSpPr>
          <p:cNvPr id="10" name="文本框 4"/>
          <p:cNvSpPr txBox="1"/>
          <p:nvPr/>
        </p:nvSpPr>
        <p:spPr>
          <a:xfrm>
            <a:off x="168910" y="0"/>
            <a:ext cx="8992870" cy="521970"/>
          </a:xfrm>
          <a:prstGeom prst="rect">
            <a:avLst/>
          </a:prstGeom>
          <a:noFill/>
        </p:spPr>
        <p:txBody>
          <a:bodyPr wrap="square" rtlCol="0">
            <a:spAutoFit/>
            <a:scene3d>
              <a:camera prst="orthographicFront"/>
              <a:lightRig rig="threePt" dir="t"/>
            </a:scene3d>
          </a:bodyPr>
          <a:lstStyle/>
          <a:p>
            <a:r>
              <a:rPr lang="en-US" altLang="zh-CN" sz="28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二、新时代孕育习近平新时代中国特色社会主义思想</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123" y="4988052"/>
            <a:ext cx="11069320" cy="1644168"/>
          </a:xfrm>
          <a:prstGeom prst="rect">
            <a:avLst/>
          </a:prstGeom>
        </p:spPr>
        <p:txBody>
          <a:bodyPr wrap="square">
            <a:spAutoFit/>
          </a:bodyPr>
          <a:lstStyle/>
          <a:p>
            <a:pPr algn="just">
              <a:lnSpc>
                <a:spcPts val="3080"/>
              </a:lnSpc>
            </a:pPr>
            <a:r>
              <a:rPr lang="zh-CN" altLang="en-US" sz="2000" kern="100" dirty="0" smtClean="0">
                <a:latin typeface="微软雅黑" panose="020B0503020204020204" pitchFamily="34" charset="-122"/>
                <a:ea typeface="微软雅黑" panose="020B0503020204020204" pitchFamily="34" charset="-122"/>
                <a:cs typeface="微软雅黑" panose="020B0503020204020204" pitchFamily="34" charset="-122"/>
              </a:rPr>
              <a:t>问题：</a:t>
            </a:r>
            <a:endParaRPr lang="en-US" altLang="zh-CN" sz="2000" kern="100"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ts val="3080"/>
              </a:lnSpc>
            </a:pPr>
            <a:r>
              <a:rPr lang="en-US" altLang="zh-CN" sz="2000" kern="1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kern="100" dirty="0" smtClean="0">
                <a:latin typeface="微软雅黑" panose="020B0503020204020204" pitchFamily="34" charset="-122"/>
                <a:ea typeface="微软雅黑" panose="020B0503020204020204" pitchFamily="34" charset="-122"/>
                <a:cs typeface="微软雅黑" panose="020B0503020204020204" pitchFamily="34" charset="-122"/>
              </a:rPr>
              <a:t>视频中多国人士夸赞中国成就了不起，请说明取得这些成就最重要最根本的原因是什么？</a:t>
            </a:r>
            <a:r>
              <a:rPr lang="en-US" altLang="zh-CN" sz="2000" kern="100" dirty="0" smtClean="0">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2000" kern="100" dirty="0" smtClean="0">
                <a:latin typeface="微软雅黑" panose="020B0503020204020204" pitchFamily="34" charset="-122"/>
                <a:ea typeface="微软雅黑" panose="020B0503020204020204" pitchFamily="34" charset="-122"/>
                <a:cs typeface="微软雅黑" panose="020B0503020204020204" pitchFamily="34" charset="-122"/>
              </a:rPr>
              <a:t>了解</a:t>
            </a:r>
            <a:r>
              <a:rPr lang="zh-CN" altLang="zh-CN"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中国共产党在领导中国革</a:t>
            </a:r>
            <a:r>
              <a:rPr lang="zh-CN" altLang="zh-CN" sz="2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命、建设、改革的长期实践中，不断推进马克思主义中国化，实现了两次历史性飞跃。</a:t>
            </a:r>
            <a:endParaRPr lang="zh-CN" altLang="en-US" sz="2000" kern="1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2468245" y="4747895"/>
            <a:ext cx="3329305" cy="398780"/>
          </a:xfrm>
          <a:prstGeom prst="rect">
            <a:avLst/>
          </a:prstGeom>
          <a:noFill/>
        </p:spPr>
        <p:txBody>
          <a:bodyPr wrap="square" rtlCol="0">
            <a:spAutoFit/>
            <a:scene3d>
              <a:camera prst="orthographicFront"/>
              <a:lightRig rig="threePt" dir="t"/>
            </a:scene3d>
          </a:bodyPr>
          <a:lstStyle/>
          <a:p>
            <a:pPr algn="l"/>
            <a:r>
              <a:rPr lang="en-US" altLang="zh-CN" sz="20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  </a:t>
            </a:r>
            <a:r>
              <a:rPr lang="zh-CN" altLang="en-US" sz="20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视频：中国成就了不起</a:t>
            </a:r>
          </a:p>
        </p:txBody>
      </p:sp>
      <p:pic>
        <p:nvPicPr>
          <p:cNvPr id="2" name="04讲-43页视频" descr="C:/Users/94246/AppData/Local/Temp/picturecompress_20210820193552/output_1.pngoutput_1">
            <a:hlinkClick r:id="" action="ppaction://media"/>
          </p:cNvPr>
          <p:cNvPicPr>
            <a:picLocks noChangeAspect="1"/>
          </p:cNvPicPr>
          <p:nvPr>
            <a:videoFile r:link="rId1"/>
            <p:extLst>
              <p:ext uri="{DAA4B4D4-6D71-4841-9C94-3DE7FCFB9230}">
                <p14:media xmlns:p14="http://schemas.microsoft.com/office/powerpoint/2010/main" xmlns="" r:link="rId4"/>
              </p:ext>
            </p:extLst>
          </p:nvPr>
        </p:nvPicPr>
        <p:blipFill>
          <a:blip r:embed="rId5"/>
          <a:stretch>
            <a:fillRect/>
          </a:stretch>
        </p:blipFill>
        <p:spPr>
          <a:xfrm>
            <a:off x="1758950" y="1806575"/>
            <a:ext cx="4747895" cy="2665730"/>
          </a:xfrm>
          <a:prstGeom prst="rect">
            <a:avLst/>
          </a:prstGeom>
        </p:spPr>
      </p:pic>
      <p:sp>
        <p:nvSpPr>
          <p:cNvPr id="5" name="圆角矩形 4"/>
          <p:cNvSpPr/>
          <p:nvPr/>
        </p:nvSpPr>
        <p:spPr>
          <a:xfrm>
            <a:off x="6925945" y="1993900"/>
            <a:ext cx="4631055" cy="265811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algn="l" eaLnBrk="1" hangingPunct="1">
              <a:lnSpc>
                <a:spcPct val="150000"/>
              </a:lnSpc>
              <a:spcBef>
                <a:spcPct val="0"/>
              </a:spcBef>
              <a:buFont typeface="Arial" panose="020B0604020202020204" pitchFamily="34" charset="0"/>
              <a:buNone/>
            </a:pPr>
            <a:r>
              <a:rPr lang="zh-CN" altLang="en-US"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设计意图：通过观看视频，明确取得成就的最根本、最重要的原因是习近平新时代中国特色社会主义思想的科学指引，以习近平同志为核心的党中央的坚强领导，从而坚定</a:t>
            </a:r>
            <a:r>
              <a:rPr lang="en-US" altLang="zh-CN"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四个自信</a:t>
            </a:r>
            <a:r>
              <a:rPr lang="en-US" altLang="zh-CN"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grpSp>
        <p:nvGrpSpPr>
          <p:cNvPr id="7" name="组合 6"/>
          <p:cNvGrpSpPr/>
          <p:nvPr/>
        </p:nvGrpSpPr>
        <p:grpSpPr>
          <a:xfrm>
            <a:off x="104140" y="0"/>
            <a:ext cx="10250805" cy="1687830"/>
            <a:chOff x="164" y="0"/>
            <a:chExt cx="16143" cy="2658"/>
          </a:xfrm>
        </p:grpSpPr>
        <p:sp>
          <p:nvSpPr>
            <p:cNvPr id="6" name="文本框 5"/>
            <p:cNvSpPr txBox="1"/>
            <p:nvPr/>
          </p:nvSpPr>
          <p:spPr>
            <a:xfrm>
              <a:off x="356" y="0"/>
              <a:ext cx="13181" cy="822"/>
            </a:xfrm>
            <a:prstGeom prst="rect">
              <a:avLst/>
            </a:prstGeom>
            <a:noFill/>
          </p:spPr>
          <p:txBody>
            <a:bodyPr wrap="square" rtlCol="0">
              <a:spAutoFit/>
              <a:scene3d>
                <a:camera prst="orthographicFront"/>
                <a:lightRig rig="threePt" dir="t"/>
              </a:scene3d>
            </a:bodyPr>
            <a:lstStyle/>
            <a:p>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三、习近平新时代中国特色社会主义思想引领新时代</a:t>
              </a:r>
            </a:p>
          </p:txBody>
        </p:sp>
        <p:sp>
          <p:nvSpPr>
            <p:cNvPr id="12" name="文本框 11"/>
            <p:cNvSpPr txBox="1"/>
            <p:nvPr/>
          </p:nvSpPr>
          <p:spPr>
            <a:xfrm>
              <a:off x="164" y="1118"/>
              <a:ext cx="15601" cy="72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1.   </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马克思主义</a:t>
              </a:r>
              <a:r>
                <a:rPr lang="zh-CN" altLang="en-US" sz="2400" dirty="0" smtClean="0">
                  <a:solidFill>
                    <a:schemeClr val="accent3">
                      <a:lumMod val="50000"/>
                    </a:schemeClr>
                  </a:solidFill>
                  <a:effectLst/>
                  <a:latin typeface="微软雅黑" panose="020B0503020204020204" pitchFamily="34" charset="-122"/>
                  <a:ea typeface="微软雅黑" panose="020B0503020204020204" pitchFamily="34" charset="-122"/>
                  <a:sym typeface="+mn-ea"/>
                </a:rPr>
                <a:t>中国化最新</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成果</a:t>
              </a:r>
            </a:p>
          </p:txBody>
        </p:sp>
        <p:sp>
          <p:nvSpPr>
            <p:cNvPr id="13" name="文本框 12"/>
            <p:cNvSpPr txBox="1"/>
            <p:nvPr/>
          </p:nvSpPr>
          <p:spPr>
            <a:xfrm>
              <a:off x="893" y="2030"/>
              <a:ext cx="15414" cy="628"/>
            </a:xfrm>
            <a:prstGeom prst="rect">
              <a:avLst/>
            </a:prstGeom>
            <a:noFill/>
          </p:spPr>
          <p:txBody>
            <a:bodyPr wrap="square" rtlCol="0">
              <a:spAutoFit/>
              <a:scene3d>
                <a:camera prst="orthographicFront"/>
                <a:lightRig rig="threePt" dir="t"/>
              </a:scene3d>
            </a:bodyPr>
            <a:lstStyle/>
            <a:p>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rPr>
                <a:t>学生活动：观看视频，探究问题</a:t>
              </a:r>
            </a:p>
          </p:txBody>
        </p:sp>
      </p:gr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50" fill="hold"/>
                                        <p:tgtEl>
                                          <p:spTgt spid="4"/>
                                        </p:tgtEl>
                                        <p:attrNameLst>
                                          <p:attrName>ppt_w</p:attrName>
                                        </p:attrNameLst>
                                      </p:cBhvr>
                                      <p:tavLst>
                                        <p:tav tm="0">
                                          <p:val>
                                            <p:fltVal val="0"/>
                                          </p:val>
                                        </p:tav>
                                        <p:tav tm="100000">
                                          <p:val>
                                            <p:strVal val="#ppt_w"/>
                                          </p:val>
                                        </p:tav>
                                      </p:tavLst>
                                    </p:anim>
                                    <p:anim calcmode="lin" valueType="num">
                                      <p:cBhvr>
                                        <p:cTn id="8" dur="650" fill="hold"/>
                                        <p:tgtEl>
                                          <p:spTgt spid="4"/>
                                        </p:tgtEl>
                                        <p:attrNameLst>
                                          <p:attrName>ppt_h</p:attrName>
                                        </p:attrNameLst>
                                      </p:cBhvr>
                                      <p:tavLst>
                                        <p:tav tm="0">
                                          <p:val>
                                            <p:fltVal val="0"/>
                                          </p:val>
                                        </p:tav>
                                        <p:tav tm="100000">
                                          <p:val>
                                            <p:strVal val="#ppt_h"/>
                                          </p:val>
                                        </p:tav>
                                      </p:tavLst>
                                    </p:anim>
                                    <p:anim calcmode="lin" valueType="num">
                                      <p:cBhvr>
                                        <p:cTn id="9" dur="650" fill="hold"/>
                                        <p:tgtEl>
                                          <p:spTgt spid="4"/>
                                        </p:tgtEl>
                                        <p:attrNameLst>
                                          <p:attrName>style.rotation</p:attrName>
                                        </p:attrNameLst>
                                      </p:cBhvr>
                                      <p:tavLst>
                                        <p:tav tm="0">
                                          <p:val>
                                            <p:fltVal val="90"/>
                                          </p:val>
                                        </p:tav>
                                        <p:tav tm="100000">
                                          <p:val>
                                            <p:fltVal val="0"/>
                                          </p:val>
                                        </p:tav>
                                      </p:tavLst>
                                    </p:anim>
                                    <p:animEffect transition="in" filter="fade">
                                      <p:cBhvr>
                                        <p:cTn id="10" dur="6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remove" display="0">
                  <p:stCondLst>
                    <p:cond delay="indefinite"/>
                  </p:stCondLst>
                </p:cTn>
                <p:tgtEl>
                  <p:spTgt spid="2"/>
                </p:tgtEl>
              </p:cMediaNode>
            </p:video>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78710" y="1321435"/>
            <a:ext cx="3700145" cy="479996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nSpc>
                <a:spcPts val="4080"/>
              </a:lnSpc>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第一次飞跃发生在新民主主义革命时期，形成了被实践证明了的关于中国革命和建设的正确的理论原则和经验总结</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毛泽东思想。</a:t>
            </a:r>
          </a:p>
          <a:p>
            <a:pPr>
              <a:lnSpc>
                <a:spcPts val="408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ts val="408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ts val="408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ts val="408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677660" y="1321435"/>
            <a:ext cx="3904615" cy="479996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nSpc>
                <a:spcPts val="4080"/>
              </a:lnSpc>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第二次飞跃发生在党的十一届三中全会以后，形成了被实践证明了的关于在中国建设、巩固、发展社会主义的正确的理论原则和经验总结，这就是包括邓小平理论、</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三个代表</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重要思想、科学发展观、习近平新时代中国特色社会主义思想在内的中国特色社会主义理论体系。</a:t>
            </a:r>
          </a:p>
        </p:txBody>
      </p:sp>
      <p:sp>
        <p:nvSpPr>
          <p:cNvPr id="3" name="文本框 2"/>
          <p:cNvSpPr txBox="1"/>
          <p:nvPr/>
        </p:nvSpPr>
        <p:spPr>
          <a:xfrm>
            <a:off x="1345565" y="1656715"/>
            <a:ext cx="1168400" cy="2676525"/>
          </a:xfrm>
          <a:prstGeom prst="rect">
            <a:avLst/>
          </a:prstGeom>
          <a:noFill/>
        </p:spPr>
        <p:txBody>
          <a:bodyPr wrap="square" rtlCol="0">
            <a:spAutoFit/>
            <a:scene3d>
              <a:camera prst="orthographicFront"/>
              <a:lightRig rig="threePt" dir="t"/>
            </a:scene3d>
          </a:bodyPr>
          <a:lstStyle/>
          <a:p>
            <a:r>
              <a:rPr lang="zh-CN" altLang="en-US" sz="24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两</a:t>
            </a:r>
          </a:p>
          <a:p>
            <a:r>
              <a:rPr lang="zh-CN" altLang="en-US" sz="24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次</a:t>
            </a:r>
          </a:p>
          <a:p>
            <a:r>
              <a:rPr lang="zh-CN" altLang="en-US" sz="24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历</a:t>
            </a:r>
          </a:p>
          <a:p>
            <a:r>
              <a:rPr lang="zh-CN" altLang="en-US" sz="24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史</a:t>
            </a:r>
          </a:p>
          <a:p>
            <a:r>
              <a:rPr lang="zh-CN" altLang="en-US" sz="24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性</a:t>
            </a:r>
          </a:p>
          <a:p>
            <a:r>
              <a:rPr lang="zh-CN" altLang="en-US" sz="24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飞</a:t>
            </a:r>
          </a:p>
          <a:p>
            <a:r>
              <a:rPr lang="zh-CN" altLang="en-US" sz="24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跃</a:t>
            </a:r>
            <a:endParaRPr lang="zh-CN" altLang="en-US"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226060" y="0"/>
            <a:ext cx="9699625" cy="521970"/>
          </a:xfrm>
          <a:prstGeom prst="rect">
            <a:avLst/>
          </a:prstGeom>
          <a:noFill/>
        </p:spPr>
        <p:txBody>
          <a:bodyPr wrap="square" rtlCol="0">
            <a:spAutoFit/>
            <a:scene3d>
              <a:camera prst="orthographicFront"/>
              <a:lightRig rig="threePt" dir="t"/>
            </a:scene3d>
          </a:bodyPr>
          <a:lstStyle/>
          <a:p>
            <a:r>
              <a:rPr lang="en-US" altLang="zh-CN" sz="2800" dirty="0">
                <a:solidFill>
                  <a:schemeClr val="accent3">
                    <a:lumMod val="50000"/>
                  </a:schemeClr>
                </a:solidFill>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三、习近平新时代中国特色社会主义思想引领新时代</a:t>
            </a:r>
          </a:p>
        </p:txBody>
      </p:sp>
      <p:sp>
        <p:nvSpPr>
          <p:cNvPr id="12" name="文本框 11"/>
          <p:cNvSpPr txBox="1"/>
          <p:nvPr/>
        </p:nvSpPr>
        <p:spPr>
          <a:xfrm>
            <a:off x="122555" y="651510"/>
            <a:ext cx="9906635" cy="46037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1.   </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马克思主义</a:t>
            </a:r>
            <a:r>
              <a:rPr lang="zh-CN" altLang="en-US" sz="2400" dirty="0" smtClean="0">
                <a:solidFill>
                  <a:schemeClr val="accent3">
                    <a:lumMod val="50000"/>
                  </a:schemeClr>
                </a:solidFill>
                <a:effectLst/>
                <a:latin typeface="微软雅黑" panose="020B0503020204020204" pitchFamily="34" charset="-122"/>
                <a:ea typeface="微软雅黑" panose="020B0503020204020204" pitchFamily="34" charset="-122"/>
                <a:sym typeface="+mn-ea"/>
              </a:rPr>
              <a:t>中国化最新</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成果</a:t>
            </a: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8895080" y="1805305"/>
            <a:ext cx="2758440" cy="3819525"/>
          </a:xfrm>
          <a:prstGeom prst="roundRect">
            <a:avLst/>
          </a:prstGeom>
          <a:solidFill>
            <a:schemeClr val="accent3">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algn="l" eaLnBrk="1" hangingPunct="1">
              <a:lnSpc>
                <a:spcPct val="150000"/>
              </a:lnSpc>
              <a:spcBef>
                <a:spcPct val="0"/>
              </a:spcBef>
              <a:buFont typeface="Arial" panose="020B0604020202020204" pitchFamily="34" charset="0"/>
              <a:buNone/>
            </a:pPr>
            <a:r>
              <a:rPr lang="zh-CN" altLang="en-US"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设计意图：明确习近平新时代中国特色社主义思想是马克思主义中国化的最新理论成果，是坚持和发展马克思主义的典范，是当代中国马克思主义、</a:t>
            </a:r>
            <a:r>
              <a:rPr lang="en-US" altLang="zh-CN"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世纪马克思主义。</a:t>
            </a:r>
          </a:p>
        </p:txBody>
      </p:sp>
      <p:sp>
        <p:nvSpPr>
          <p:cNvPr id="2" name="文本框 1"/>
          <p:cNvSpPr txBox="1"/>
          <p:nvPr/>
        </p:nvSpPr>
        <p:spPr>
          <a:xfrm>
            <a:off x="350520" y="5208270"/>
            <a:ext cx="9059545" cy="583565"/>
          </a:xfrm>
          <a:prstGeom prst="rect">
            <a:avLst/>
          </a:prstGeom>
          <a:noFill/>
        </p:spPr>
        <p:txBody>
          <a:bodyPr wrap="square" rtlCol="0" anchor="t">
            <a:spAutoFit/>
          </a:bodyPr>
          <a:lstStyle/>
          <a:p>
            <a:pPr marL="0" marR="0" lvl="0" indent="0" algn="just" defTabSz="914400" rtl="0" eaLnBrk="1" fontAlgn="auto" latinLnBrk="0" hangingPunct="0">
              <a:lnSpc>
                <a:spcPct val="160000"/>
              </a:lnSpc>
              <a:spcBef>
                <a:spcPts val="0"/>
              </a:spcBef>
              <a:spcAft>
                <a:spcPts val="0"/>
              </a:spcAft>
              <a:buClrTx/>
              <a:buSzTx/>
              <a:buFontTx/>
              <a:buNone/>
              <a:defRPr/>
            </a:pPr>
            <a:r>
              <a:rPr lang="en-US" altLang="zh-CN" sz="2000" b="1" noProof="0" dirty="0">
                <a:ln>
                  <a:noFill/>
                </a:ln>
                <a:solidFill>
                  <a:schemeClr val="tx1">
                    <a:lumMod val="85000"/>
                    <a:lumOff val="15000"/>
                  </a:schemeClr>
                </a:solidFill>
                <a:effectLst/>
                <a:uLnTx/>
                <a:uFillTx/>
                <a:latin typeface="黑体" panose="02010609060101010101" charset="-122"/>
                <a:ea typeface="黑体" panose="02010609060101010101" charset="-122"/>
              </a:rPr>
              <a:t>     </a:t>
            </a:r>
            <a:r>
              <a:rPr lang="zh-CN" altLang="zh-CN"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谈谈对材料的理解。</a:t>
            </a:r>
          </a:p>
        </p:txBody>
      </p:sp>
      <p:sp>
        <p:nvSpPr>
          <p:cNvPr id="4" name="文本框 3"/>
          <p:cNvSpPr txBox="1"/>
          <p:nvPr/>
        </p:nvSpPr>
        <p:spPr>
          <a:xfrm>
            <a:off x="934085" y="2089785"/>
            <a:ext cx="7712710" cy="297688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0" marR="0" lvl="0" indent="0" algn="just" defTabSz="914400" rtl="0" fontAlgn="auto" hangingPunct="0">
              <a:lnSpc>
                <a:spcPts val="2500"/>
              </a:lnSpc>
              <a:spcBef>
                <a:spcPts val="0"/>
              </a:spcBef>
              <a:spcAft>
                <a:spcPts val="0"/>
              </a:spcAft>
              <a:buClrTx/>
              <a:buSzTx/>
              <a:buFontTx/>
              <a:buNone/>
              <a:defRPr/>
            </a:pPr>
            <a:r>
              <a:rPr lang="en-US" altLang="zh-CN"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     </a:t>
            </a:r>
            <a:r>
              <a:rPr lang="en-US" altLang="zh-CN" sz="18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 </a:t>
            </a:r>
            <a:r>
              <a:rPr lang="zh-CN" altLang="en-US" sz="2000" dirty="0" smtClean="0">
                <a:latin typeface="楷体" panose="02010609060101010101" pitchFamily="49" charset="-122"/>
                <a:ea typeface="楷体" panose="02010609060101010101" pitchFamily="49" charset="-122"/>
                <a:cs typeface="楷体" panose="02010609060101010101" pitchFamily="49" charset="-122"/>
                <a:sym typeface="+mn-ea"/>
              </a:rPr>
              <a:t>习近平</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新时代中国特色社会主义思想，坚持和运用马克思主义基本原理，对马克思主义哲学、政治经济学、科学社会主义作出了许多重大原理性创新。比如，在马克思主义哲学方面，提出新时代我国社会主要矛盾发生变化的思想，是对马克思主义社会矛盾学说的新发展；强调要提高科学思维能力，要观大势、定大局、谋大事，要坚持系统观念，要强化问题导向，要抓重点、抓关键、</a:t>
            </a:r>
            <a:r>
              <a:rPr lang="zh-CN" altLang="en-US" sz="2000" dirty="0" smtClean="0">
                <a:latin typeface="楷体" panose="02010609060101010101" pitchFamily="49" charset="-122"/>
                <a:ea typeface="楷体" panose="02010609060101010101" pitchFamily="49" charset="-122"/>
                <a:cs typeface="楷体" panose="02010609060101010101" pitchFamily="49" charset="-122"/>
                <a:sym typeface="+mn-ea"/>
              </a:rPr>
              <a:t>抓“牛鼻子”等</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，是对马克思主义认识论、实践论的新发展。比如，在马克思主义政治经济学方面，提出创新、协调、绿色、开放、共享的发展理念，是对马克思主义生产力理论的新发展。</a:t>
            </a:r>
          </a:p>
        </p:txBody>
      </p:sp>
      <p:grpSp>
        <p:nvGrpSpPr>
          <p:cNvPr id="7" name="组合 6"/>
          <p:cNvGrpSpPr/>
          <p:nvPr/>
        </p:nvGrpSpPr>
        <p:grpSpPr>
          <a:xfrm>
            <a:off x="104140" y="0"/>
            <a:ext cx="10257790" cy="1683385"/>
            <a:chOff x="164" y="0"/>
            <a:chExt cx="16154" cy="2651"/>
          </a:xfrm>
        </p:grpSpPr>
        <p:sp>
          <p:nvSpPr>
            <p:cNvPr id="8" name="文本框 7"/>
            <p:cNvSpPr txBox="1"/>
            <p:nvPr/>
          </p:nvSpPr>
          <p:spPr>
            <a:xfrm>
              <a:off x="356" y="0"/>
              <a:ext cx="13181" cy="822"/>
            </a:xfrm>
            <a:prstGeom prst="rect">
              <a:avLst/>
            </a:prstGeom>
            <a:noFill/>
          </p:spPr>
          <p:txBody>
            <a:bodyPr wrap="square" rtlCol="0">
              <a:spAutoFit/>
              <a:scene3d>
                <a:camera prst="orthographicFront"/>
                <a:lightRig rig="threePt" dir="t"/>
              </a:scene3d>
            </a:bodyPr>
            <a:lstStyle/>
            <a:p>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三、习近平新时代中国特色社会主义思想引领新时代</a:t>
              </a:r>
            </a:p>
          </p:txBody>
        </p:sp>
        <p:sp>
          <p:nvSpPr>
            <p:cNvPr id="12" name="文本框 11"/>
            <p:cNvSpPr txBox="1"/>
            <p:nvPr/>
          </p:nvSpPr>
          <p:spPr>
            <a:xfrm>
              <a:off x="164" y="991"/>
              <a:ext cx="15601" cy="72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1.   </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马克思主义</a:t>
              </a:r>
              <a:r>
                <a:rPr lang="zh-CN" altLang="en-US" sz="2400" dirty="0" smtClean="0">
                  <a:solidFill>
                    <a:schemeClr val="accent3">
                      <a:lumMod val="50000"/>
                    </a:schemeClr>
                  </a:solidFill>
                  <a:effectLst/>
                  <a:latin typeface="微软雅黑" panose="020B0503020204020204" pitchFamily="34" charset="-122"/>
                  <a:ea typeface="微软雅黑" panose="020B0503020204020204" pitchFamily="34" charset="-122"/>
                  <a:sym typeface="+mn-ea"/>
                </a:rPr>
                <a:t>中国化最新</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成果</a:t>
              </a:r>
            </a:p>
          </p:txBody>
        </p:sp>
        <p:sp>
          <p:nvSpPr>
            <p:cNvPr id="13" name="文本框 12"/>
            <p:cNvSpPr txBox="1"/>
            <p:nvPr/>
          </p:nvSpPr>
          <p:spPr>
            <a:xfrm>
              <a:off x="904" y="2023"/>
              <a:ext cx="15414" cy="628"/>
            </a:xfrm>
            <a:prstGeom prst="rect">
              <a:avLst/>
            </a:prstGeom>
            <a:noFill/>
          </p:spPr>
          <p:txBody>
            <a:bodyPr wrap="square" rtlCol="0">
              <a:spAutoFit/>
              <a:scene3d>
                <a:camera prst="orthographicFront"/>
                <a:lightRig rig="threePt" dir="t"/>
              </a:scene3d>
            </a:bodyPr>
            <a:lstStyle/>
            <a:p>
              <a:r>
                <a:rPr lang="en-US" altLang="zh-CN" sz="2000"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000" dirty="0">
                  <a:solidFill>
                    <a:schemeClr val="accent3">
                      <a:lumMod val="50000"/>
                    </a:schemeClr>
                  </a:solidFill>
                  <a:effectLst/>
                  <a:latin typeface="微软雅黑" panose="020B0503020204020204" pitchFamily="34" charset="-122"/>
                  <a:ea typeface="微软雅黑" panose="020B0503020204020204" pitchFamily="34" charset="-122"/>
                </a:rPr>
                <a:t>学生活动：阅读材料，回答问题</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67817" y="1501267"/>
            <a:ext cx="10321925" cy="341503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      </a:t>
            </a:r>
            <a:r>
              <a:rPr lang="zh-CN" sz="2400" dirty="0">
                <a:latin typeface="微软雅黑" panose="020B0503020204020204" pitchFamily="34" charset="-122"/>
                <a:ea typeface="微软雅黑" panose="020B0503020204020204" pitchFamily="34" charset="-122"/>
              </a:rPr>
              <a:t>习近平新时代中国特色社会主义思想，始终坚持以马克思主义为指导，始终贯穿着马克思主义立场观点方法，始终把马克思主义作为理论起点、逻辑起点、价值起点，集中体现了马克思主义的理论品格和精神实质，是马克思主义的典范。同时，这一思想围绕新时代坚持和发展中国特色社会主义，以一系列具有原创性的新思想新观点新论断发展了马克思主义，是马克思主义的典范，是当代中国马克思主义、</a:t>
            </a:r>
            <a:r>
              <a:rPr lang="en-US" altLang="zh-CN" sz="2400" dirty="0">
                <a:latin typeface="微软雅黑" panose="020B0503020204020204" pitchFamily="34" charset="-122"/>
                <a:ea typeface="微软雅黑" panose="020B0503020204020204" pitchFamily="34" charset="-122"/>
              </a:rPr>
              <a:t>21</a:t>
            </a:r>
            <a:r>
              <a:rPr lang="zh-CN" altLang="en-US" sz="2400" dirty="0">
                <a:latin typeface="微软雅黑" panose="020B0503020204020204" pitchFamily="34" charset="-122"/>
                <a:ea typeface="微软雅黑" panose="020B0503020204020204" pitchFamily="34" charset="-122"/>
              </a:rPr>
              <a:t>世纪马克思主义</a:t>
            </a:r>
            <a:r>
              <a:rPr lang="zh-CN"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3" name="文本框 7"/>
          <p:cNvSpPr txBox="1"/>
          <p:nvPr/>
        </p:nvSpPr>
        <p:spPr>
          <a:xfrm>
            <a:off x="226060" y="0"/>
            <a:ext cx="8369935" cy="521970"/>
          </a:xfrm>
          <a:prstGeom prst="rect">
            <a:avLst/>
          </a:prstGeom>
          <a:noFill/>
        </p:spPr>
        <p:txBody>
          <a:bodyPr wrap="square" rtlCol="0">
            <a:spAutoFit/>
            <a:scene3d>
              <a:camera prst="orthographicFront"/>
              <a:lightRig rig="threePt" dir="t"/>
            </a:scene3d>
          </a:bodyPr>
          <a:lstStyle/>
          <a:p>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三、习近平新时代中国特色社会主义思想引领新时代</a:t>
            </a:r>
          </a:p>
        </p:txBody>
      </p:sp>
      <p:sp>
        <p:nvSpPr>
          <p:cNvPr id="4" name="文本框 11"/>
          <p:cNvSpPr txBox="1"/>
          <p:nvPr/>
        </p:nvSpPr>
        <p:spPr>
          <a:xfrm>
            <a:off x="256032" y="726821"/>
            <a:ext cx="9906635" cy="46037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dirty="0">
                <a:solidFill>
                  <a:schemeClr val="accent3">
                    <a:lumMod val="50000"/>
                  </a:schemeClr>
                </a:solidFill>
                <a:effectLst/>
                <a:latin typeface="微软雅黑" panose="020B0503020204020204" pitchFamily="34" charset="-122"/>
                <a:ea typeface="微软雅黑" panose="020B0503020204020204" pitchFamily="34" charset="-122"/>
              </a:rPr>
              <a:t>1.   </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马克思主义</a:t>
            </a:r>
            <a:r>
              <a:rPr lang="zh-CN" altLang="en-US" sz="2400" dirty="0" smtClean="0">
                <a:solidFill>
                  <a:schemeClr val="accent3">
                    <a:lumMod val="50000"/>
                  </a:schemeClr>
                </a:solidFill>
                <a:effectLst/>
                <a:latin typeface="微软雅黑" panose="020B0503020204020204" pitchFamily="34" charset="-122"/>
                <a:ea typeface="微软雅黑" panose="020B0503020204020204" pitchFamily="34" charset="-122"/>
                <a:sym typeface="+mn-ea"/>
              </a:rPr>
              <a:t>中国化最新</a:t>
            </a:r>
            <a:r>
              <a:rPr lang="zh-CN" altLang="en-US" sz="2400" dirty="0">
                <a:solidFill>
                  <a:schemeClr val="accent3">
                    <a:lumMod val="50000"/>
                  </a:schemeClr>
                </a:solidFill>
                <a:effectLst/>
                <a:latin typeface="微软雅黑" panose="020B0503020204020204" pitchFamily="34" charset="-122"/>
                <a:ea typeface="微软雅黑" panose="020B0503020204020204" pitchFamily="34" charset="-122"/>
                <a:sym typeface="+mn-ea"/>
              </a:rPr>
              <a:t>成果</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Elbow Connector 62"/>
          <p:cNvCxnSpPr/>
          <p:nvPr/>
        </p:nvCxnSpPr>
        <p:spPr>
          <a:xfrm rot="10800000" flipV="1">
            <a:off x="6139180" y="858520"/>
            <a:ext cx="708025" cy="420370"/>
          </a:xfrm>
          <a:prstGeom prst="bentConnector3">
            <a:avLst>
              <a:gd name="adj1" fmla="val 49955"/>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45865" y="980440"/>
            <a:ext cx="2437130" cy="1504950"/>
            <a:chOff x="5009182" y="4160627"/>
            <a:chExt cx="2307533" cy="944471"/>
          </a:xfrm>
        </p:grpSpPr>
        <p:sp>
          <p:nvSpPr>
            <p:cNvPr id="59" name="Rounded Rectangle 34"/>
            <p:cNvSpPr/>
            <p:nvPr/>
          </p:nvSpPr>
          <p:spPr>
            <a:xfrm>
              <a:off x="5009182" y="4160627"/>
              <a:ext cx="2307533" cy="944471"/>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Rounded Rectangle 34"/>
            <p:cNvSpPr/>
            <p:nvPr/>
          </p:nvSpPr>
          <p:spPr>
            <a:xfrm>
              <a:off x="5142969" y="4194898"/>
              <a:ext cx="2101742" cy="780284"/>
            </a:xfrm>
            <a:prstGeom prst="roundRect">
              <a:avLst>
                <a:gd name="adj" fmla="val 7260"/>
              </a:avLst>
            </a:prstGeom>
            <a:solidFill>
              <a:schemeClr val="accent2">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Rectangle 15"/>
            <p:cNvSpPr/>
            <p:nvPr/>
          </p:nvSpPr>
          <p:spPr>
            <a:xfrm>
              <a:off x="5228031" y="4223592"/>
              <a:ext cx="1869835" cy="751592"/>
            </a:xfrm>
            <a:prstGeom prst="rect">
              <a:avLst/>
            </a:prstGeom>
            <a:solidFill>
              <a:schemeClr val="accent1">
                <a:lumMod val="60000"/>
                <a:lumOff val="40000"/>
              </a:schemeClr>
            </a:solidFill>
          </p:spPr>
          <p:txBody>
            <a:bodyPr wrap="square" lIns="91412" tIns="45705" rIns="91412" bIns="45705">
              <a:spAutoFit/>
            </a:bodyPr>
            <a:lstStyle/>
            <a:p>
              <a:pPr algn="ct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中国特色</a:t>
              </a:r>
              <a:r>
                <a:rPr lang="en-US" altLang="zh-CN"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社会主义</a:t>
              </a:r>
              <a:r>
                <a:rPr lang="en-US" altLang="zh-CN"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进入新时代</a:t>
              </a:r>
            </a:p>
          </p:txBody>
        </p:sp>
      </p:grpSp>
      <p:sp>
        <p:nvSpPr>
          <p:cNvPr id="47" name="Rounded Rectangle 34"/>
          <p:cNvSpPr/>
          <p:nvPr/>
        </p:nvSpPr>
        <p:spPr>
          <a:xfrm>
            <a:off x="4445" y="3317875"/>
            <a:ext cx="2635250" cy="1660525"/>
          </a:xfrm>
          <a:prstGeom prst="roundRect">
            <a:avLst>
              <a:gd name="adj" fmla="val 7260"/>
            </a:avLst>
          </a:prstGeom>
          <a:solidFill>
            <a:srgbClr val="00B050"/>
          </a:solidFill>
          <a:ln w="28575" cap="flat">
            <a:gradFill>
              <a:gsLst>
                <a:gs pos="0">
                  <a:schemeClr val="accent4"/>
                </a:gs>
                <a:gs pos="100000">
                  <a:schemeClr val="accent4">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08" tIns="45702" rIns="91408" bIns="45702" numCol="1" anchor="t" anchorCtr="0" compatLnSpc="1"/>
          <a:lstStyle/>
          <a:p>
            <a:pPr algn="ctr"/>
            <a:r>
              <a:rPr lang="zh-CN" altLang="en-US" sz="24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4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讲</a:t>
            </a:r>
            <a:r>
              <a:rPr lang="en-US" altLang="zh-CN" sz="24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指导思想</a:t>
            </a:r>
          </a:p>
          <a:p>
            <a:pPr algn="ctr"/>
            <a:r>
              <a:rPr lang="zh-CN" altLang="en-US" sz="24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习近平新时代中国特色社会主义思想</a:t>
            </a:r>
          </a:p>
        </p:txBody>
      </p:sp>
      <p:cxnSp>
        <p:nvCxnSpPr>
          <p:cNvPr id="50" name="Elbow Connector 49"/>
          <p:cNvCxnSpPr/>
          <p:nvPr/>
        </p:nvCxnSpPr>
        <p:spPr>
          <a:xfrm rot="5400000">
            <a:off x="2251238" y="2420198"/>
            <a:ext cx="1944009" cy="937087"/>
          </a:xfrm>
          <a:prstGeom prst="bentConnector3">
            <a:avLst>
              <a:gd name="adj1" fmla="val 50033"/>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6200000" flipV="1">
            <a:off x="2103308" y="4583851"/>
            <a:ext cx="2231612" cy="929468"/>
          </a:xfrm>
          <a:prstGeom prst="bentConnector3">
            <a:avLst>
              <a:gd name="adj1" fmla="val 50000"/>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0800000" flipV="1">
            <a:off x="2883533" y="3932741"/>
            <a:ext cx="958883" cy="5005"/>
          </a:xfrm>
          <a:prstGeom prst="bentConnector3">
            <a:avLst>
              <a:gd name="adj1" fmla="val 50000"/>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10800000" flipV="1">
            <a:off x="6202680" y="2998470"/>
            <a:ext cx="528320" cy="506095"/>
          </a:xfrm>
          <a:prstGeom prst="bentConnector3">
            <a:avLst>
              <a:gd name="adj1" fmla="val 49880"/>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rot="10800000">
            <a:off x="5983605" y="6165215"/>
            <a:ext cx="636905" cy="215265"/>
          </a:xfrm>
          <a:prstGeom prst="bentConnector3">
            <a:avLst>
              <a:gd name="adj1" fmla="val 49950"/>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6847205" y="619125"/>
            <a:ext cx="4765675" cy="611505"/>
            <a:chOff x="8221875" y="1292228"/>
            <a:chExt cx="2307741" cy="768174"/>
          </a:xfrm>
        </p:grpSpPr>
        <p:sp>
          <p:nvSpPr>
            <p:cNvPr id="84" name="Rounded Rectangle 34"/>
            <p:cNvSpPr/>
            <p:nvPr/>
          </p:nvSpPr>
          <p:spPr>
            <a:xfrm>
              <a:off x="8221875" y="1292228"/>
              <a:ext cx="2307741" cy="768174"/>
            </a:xfrm>
            <a:prstGeom prst="roundRect">
              <a:avLst>
                <a:gd name="adj" fmla="val 7260"/>
              </a:avLst>
            </a:prstGeom>
            <a:solidFill>
              <a:srgbClr val="F3F3F3"/>
            </a:solidFill>
            <a:ln w="22225">
              <a:gradFill>
                <a:gsLst>
                  <a:gs pos="0">
                    <a:schemeClr val="accent1"/>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Rounded Rectangle 34"/>
            <p:cNvSpPr/>
            <p:nvPr/>
          </p:nvSpPr>
          <p:spPr>
            <a:xfrm>
              <a:off x="8237557" y="1371095"/>
              <a:ext cx="2234250" cy="611062"/>
            </a:xfrm>
            <a:prstGeom prst="roundRect">
              <a:avLst>
                <a:gd name="adj" fmla="val 7260"/>
              </a:avLst>
            </a:prstGeom>
            <a:solidFill>
              <a:schemeClr val="accent1"/>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Rectangle 45"/>
            <p:cNvSpPr/>
            <p:nvPr/>
          </p:nvSpPr>
          <p:spPr>
            <a:xfrm>
              <a:off x="8439711" y="1427430"/>
              <a:ext cx="1872771" cy="499353"/>
            </a:xfrm>
            <a:prstGeom prst="rect">
              <a:avLst/>
            </a:prstGeom>
            <a:noFill/>
          </p:spPr>
          <p:txBody>
            <a:bodyPr wrap="square" lIns="91412" tIns="45705" rIns="91412" bIns="45705">
              <a:spAutoFit/>
            </a:bodyPr>
            <a:lstStyle/>
            <a:p>
              <a:pPr algn="l"/>
              <a:r>
                <a:rPr lang="en-US" altLang="zh-CN"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中国特色社会主义发展历程</a:t>
              </a:r>
            </a:p>
          </p:txBody>
        </p:sp>
      </p:grpSp>
      <p:cxnSp>
        <p:nvCxnSpPr>
          <p:cNvPr id="79" name="Elbow Connector 63"/>
          <p:cNvCxnSpPr/>
          <p:nvPr/>
        </p:nvCxnSpPr>
        <p:spPr>
          <a:xfrm rot="10800000">
            <a:off x="6110695" y="1916128"/>
            <a:ext cx="1002480" cy="362517"/>
          </a:xfrm>
          <a:prstGeom prst="bentConnector3">
            <a:avLst>
              <a:gd name="adj1" fmla="val 49968"/>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92405" y="-26670"/>
            <a:ext cx="3155315" cy="1031240"/>
            <a:chOff x="3590568" y="400194"/>
            <a:chExt cx="5213316" cy="1031890"/>
          </a:xfrm>
        </p:grpSpPr>
        <p:grpSp>
          <p:nvGrpSpPr>
            <p:cNvPr id="48" name="组合 47"/>
            <p:cNvGrpSpPr/>
            <p:nvPr/>
          </p:nvGrpSpPr>
          <p:grpSpPr>
            <a:xfrm>
              <a:off x="3590568" y="400194"/>
              <a:ext cx="5213316" cy="1031890"/>
              <a:chOff x="7038412" y="5298115"/>
              <a:chExt cx="3099874" cy="517828"/>
            </a:xfrm>
          </p:grpSpPr>
          <p:grpSp>
            <p:nvGrpSpPr>
              <p:cNvPr id="53" name="组合 52"/>
              <p:cNvGrpSpPr/>
              <p:nvPr/>
            </p:nvGrpSpPr>
            <p:grpSpPr>
              <a:xfrm>
                <a:off x="7038412" y="5298115"/>
                <a:ext cx="3099874" cy="517828"/>
                <a:chOff x="5718131" y="5650928"/>
                <a:chExt cx="4596458" cy="767829"/>
              </a:xfrm>
            </p:grpSpPr>
            <p:sp>
              <p:nvSpPr>
                <p:cNvPr id="56" name="圆角矩形 55"/>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圆角矩形 56"/>
                <p:cNvSpPr/>
                <p:nvPr/>
              </p:nvSpPr>
              <p:spPr>
                <a:xfrm>
                  <a:off x="5828825" y="5747159"/>
                  <a:ext cx="4373372" cy="575365"/>
                </a:xfrm>
                <a:prstGeom prst="roundRect">
                  <a:avLst>
                    <a:gd name="adj" fmla="val 50000"/>
                  </a:avLst>
                </a:prstGeom>
                <a:gradFill>
                  <a:gsLst>
                    <a:gs pos="0">
                      <a:srgbClr val="14CD68"/>
                    </a:gs>
                    <a:gs pos="100000">
                      <a:srgbClr val="035C7D"/>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4" name="TextBox 19"/>
              <p:cNvSpPr txBox="1"/>
              <p:nvPr/>
            </p:nvSpPr>
            <p:spPr>
              <a:xfrm>
                <a:off x="7752953" y="5433395"/>
                <a:ext cx="209170" cy="153965"/>
              </a:xfrm>
              <a:prstGeom prst="rect">
                <a:avLst/>
              </a:prstGeom>
              <a:noFill/>
            </p:spPr>
            <p:txBody>
              <a:bodyPr wrap="squar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4055761" y="565351"/>
              <a:ext cx="4283816" cy="707200"/>
            </a:xfrm>
            <a:prstGeom prst="rect">
              <a:avLst/>
            </a:prstGeom>
          </p:spPr>
          <p:txBody>
            <a:bodyPr wrap="square">
              <a:spAutoFit/>
            </a:bodyPr>
            <a:lstStyle/>
            <a:p>
              <a:pPr algn="ctr"/>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教学内容</a:t>
              </a:r>
            </a:p>
          </p:txBody>
        </p:sp>
      </p:grpSp>
      <p:cxnSp>
        <p:nvCxnSpPr>
          <p:cNvPr id="10" name="Elbow Connector 62"/>
          <p:cNvCxnSpPr/>
          <p:nvPr/>
        </p:nvCxnSpPr>
        <p:spPr>
          <a:xfrm rot="10800000" flipV="1">
            <a:off x="6025515" y="5088255"/>
            <a:ext cx="544830" cy="476250"/>
          </a:xfrm>
          <a:prstGeom prst="bentConnector3">
            <a:avLst>
              <a:gd name="adj1" fmla="val 49883"/>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Rectangle 45"/>
          <p:cNvSpPr/>
          <p:nvPr/>
        </p:nvSpPr>
        <p:spPr>
          <a:xfrm>
            <a:off x="8698065" y="3230281"/>
            <a:ext cx="2244309" cy="397510"/>
          </a:xfrm>
          <a:prstGeom prst="rect">
            <a:avLst/>
          </a:prstGeom>
          <a:noFill/>
        </p:spPr>
        <p:txBody>
          <a:bodyPr wrap="square" lIns="91412" tIns="45705" rIns="91412" bIns="45705">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挑战与应对</a:t>
            </a:r>
          </a:p>
        </p:txBody>
      </p:sp>
      <p:cxnSp>
        <p:nvCxnSpPr>
          <p:cNvPr id="18" name="Elbow Connector 63"/>
          <p:cNvCxnSpPr/>
          <p:nvPr/>
        </p:nvCxnSpPr>
        <p:spPr>
          <a:xfrm rot="10800000">
            <a:off x="6181725" y="4120515"/>
            <a:ext cx="584835" cy="295910"/>
          </a:xfrm>
          <a:prstGeom prst="bentConnector3">
            <a:avLst>
              <a:gd name="adj1" fmla="val 49946"/>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798449" y="2771935"/>
            <a:ext cx="2454455" cy="1919249"/>
            <a:chOff x="7928" y="4040"/>
            <a:chExt cx="3866" cy="3023"/>
          </a:xfrm>
        </p:grpSpPr>
        <p:grpSp>
          <p:nvGrpSpPr>
            <p:cNvPr id="28" name="组合 27"/>
            <p:cNvGrpSpPr/>
            <p:nvPr/>
          </p:nvGrpSpPr>
          <p:grpSpPr>
            <a:xfrm>
              <a:off x="7928" y="4040"/>
              <a:ext cx="3866" cy="3023"/>
              <a:chOff x="8190" y="4154"/>
              <a:chExt cx="3866" cy="3023"/>
            </a:xfrm>
          </p:grpSpPr>
          <p:sp>
            <p:nvSpPr>
              <p:cNvPr id="11" name="Rounded Rectangle 34"/>
              <p:cNvSpPr/>
              <p:nvPr/>
            </p:nvSpPr>
            <p:spPr>
              <a:xfrm>
                <a:off x="8190" y="4154"/>
                <a:ext cx="3866" cy="3023"/>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Rounded Rectangle 34"/>
              <p:cNvSpPr/>
              <p:nvPr/>
            </p:nvSpPr>
            <p:spPr>
              <a:xfrm>
                <a:off x="8301" y="4319"/>
                <a:ext cx="3561" cy="2621"/>
              </a:xfrm>
              <a:prstGeom prst="roundRect">
                <a:avLst>
                  <a:gd name="adj" fmla="val 7260"/>
                </a:avLst>
              </a:prstGeom>
              <a:solidFill>
                <a:schemeClr val="accent3">
                  <a:lumMod val="60000"/>
                  <a:lumOff val="4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Rectangle 15"/>
            <p:cNvSpPr/>
            <p:nvPr/>
          </p:nvSpPr>
          <p:spPr>
            <a:xfrm>
              <a:off x="8226" y="4384"/>
              <a:ext cx="3324" cy="2468"/>
            </a:xfrm>
            <a:prstGeom prst="rect">
              <a:avLst/>
            </a:prstGeom>
            <a:noFill/>
          </p:spPr>
          <p:txBody>
            <a:bodyPr wrap="square" lIns="91412" tIns="45705" rIns="91412" bIns="45705">
              <a:spAutoFit/>
              <a:scene3d>
                <a:camera prst="orthographicFront"/>
                <a:lightRig rig="threePt" dir="t"/>
              </a:scene3d>
            </a:bodyPr>
            <a:lstStyle/>
            <a:p>
              <a:pPr algn="ct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新时代孕育</a:t>
              </a:r>
              <a:r>
                <a:rPr lang="en-US" altLang="zh-CN"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习近平新时代中国特色社会主义思想</a:t>
              </a:r>
            </a:p>
          </p:txBody>
        </p:sp>
      </p:grpSp>
      <p:grpSp>
        <p:nvGrpSpPr>
          <p:cNvPr id="30" name="组合 29"/>
          <p:cNvGrpSpPr/>
          <p:nvPr/>
        </p:nvGrpSpPr>
        <p:grpSpPr>
          <a:xfrm>
            <a:off x="3747135" y="5036185"/>
            <a:ext cx="2505710" cy="1670067"/>
            <a:chOff x="7928" y="3822"/>
            <a:chExt cx="3634" cy="2631"/>
          </a:xfrm>
        </p:grpSpPr>
        <p:grpSp>
          <p:nvGrpSpPr>
            <p:cNvPr id="31" name="组合 30"/>
            <p:cNvGrpSpPr/>
            <p:nvPr/>
          </p:nvGrpSpPr>
          <p:grpSpPr>
            <a:xfrm>
              <a:off x="7928" y="3822"/>
              <a:ext cx="3634" cy="2609"/>
              <a:chOff x="8190" y="3936"/>
              <a:chExt cx="3634" cy="2609"/>
            </a:xfrm>
          </p:grpSpPr>
          <p:sp>
            <p:nvSpPr>
              <p:cNvPr id="32" name="Rounded Rectangle 34"/>
              <p:cNvSpPr/>
              <p:nvPr/>
            </p:nvSpPr>
            <p:spPr>
              <a:xfrm>
                <a:off x="8190" y="3936"/>
                <a:ext cx="3634" cy="2609"/>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Rounded Rectangle 34"/>
              <p:cNvSpPr/>
              <p:nvPr/>
            </p:nvSpPr>
            <p:spPr>
              <a:xfrm>
                <a:off x="8344" y="4014"/>
                <a:ext cx="3310" cy="2469"/>
              </a:xfrm>
              <a:prstGeom prst="roundRect">
                <a:avLst>
                  <a:gd name="adj" fmla="val 7260"/>
                </a:avLst>
              </a:prstGeom>
              <a:solidFill>
                <a:schemeClr val="accent3">
                  <a:lumMod val="60000"/>
                  <a:lumOff val="4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Rectangle 15"/>
            <p:cNvSpPr/>
            <p:nvPr/>
          </p:nvSpPr>
          <p:spPr>
            <a:xfrm>
              <a:off x="8192" y="3984"/>
              <a:ext cx="3231" cy="2469"/>
            </a:xfrm>
            <a:prstGeom prst="rect">
              <a:avLst/>
            </a:prstGeom>
            <a:noFill/>
          </p:spPr>
          <p:txBody>
            <a:bodyPr wrap="square" lIns="91412" tIns="45705" rIns="91412" bIns="45705">
              <a:spAutoFit/>
            </a:bodyPr>
            <a:lstStyle/>
            <a:p>
              <a:pPr algn="ct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Light"/>
                  <a:sym typeface="微软雅黑" panose="020B0503020204020204" pitchFamily="34" charset="-122"/>
                </a:rPr>
                <a:t>习近平新时代中国特色社会主义思想引领新时代</a:t>
              </a:r>
            </a:p>
          </p:txBody>
        </p:sp>
      </p:grpSp>
      <p:grpSp>
        <p:nvGrpSpPr>
          <p:cNvPr id="37" name="组合 36"/>
          <p:cNvGrpSpPr/>
          <p:nvPr/>
        </p:nvGrpSpPr>
        <p:grpSpPr>
          <a:xfrm>
            <a:off x="6845935" y="1916430"/>
            <a:ext cx="4755515" cy="813071"/>
            <a:chOff x="8221875" y="1292228"/>
            <a:chExt cx="2307741" cy="1021775"/>
          </a:xfrm>
        </p:grpSpPr>
        <p:sp>
          <p:nvSpPr>
            <p:cNvPr id="38" name="Rounded Rectangle 34"/>
            <p:cNvSpPr/>
            <p:nvPr/>
          </p:nvSpPr>
          <p:spPr>
            <a:xfrm>
              <a:off x="8221875" y="1292228"/>
              <a:ext cx="2307741" cy="768174"/>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Rounded Rectangle 34"/>
            <p:cNvSpPr/>
            <p:nvPr/>
          </p:nvSpPr>
          <p:spPr>
            <a:xfrm>
              <a:off x="8237591" y="1371230"/>
              <a:ext cx="2252274" cy="611264"/>
            </a:xfrm>
            <a:prstGeom prst="roundRect">
              <a:avLst>
                <a:gd name="adj" fmla="val 7260"/>
              </a:avLst>
            </a:prstGeom>
            <a:solidFill>
              <a:schemeClr val="bg2"/>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Rectangle 45"/>
            <p:cNvSpPr/>
            <p:nvPr/>
          </p:nvSpPr>
          <p:spPr>
            <a:xfrm>
              <a:off x="8439711" y="1427430"/>
              <a:ext cx="1872771" cy="886573"/>
            </a:xfrm>
            <a:prstGeom prst="rect">
              <a:avLst/>
            </a:prstGeom>
            <a:noFill/>
          </p:spPr>
          <p:txBody>
            <a:bodyPr wrap="square" lIns="91412" tIns="45705" rIns="91412" bIns="45705">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新时代我国社会主要矛盾</a:t>
              </a:r>
            </a:p>
            <a:p>
              <a:pPr algn="l"/>
              <a:endPar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endParaRPr>
            </a:p>
          </p:txBody>
        </p:sp>
      </p:grpSp>
      <p:grpSp>
        <p:nvGrpSpPr>
          <p:cNvPr id="41" name="组合 40"/>
          <p:cNvGrpSpPr/>
          <p:nvPr/>
        </p:nvGrpSpPr>
        <p:grpSpPr>
          <a:xfrm>
            <a:off x="6520817" y="2777490"/>
            <a:ext cx="5659614" cy="640080"/>
            <a:chOff x="8221616" y="1292228"/>
            <a:chExt cx="2312702" cy="804070"/>
          </a:xfrm>
        </p:grpSpPr>
        <p:sp>
          <p:nvSpPr>
            <p:cNvPr id="42" name="Rounded Rectangle 34"/>
            <p:cNvSpPr/>
            <p:nvPr/>
          </p:nvSpPr>
          <p:spPr>
            <a:xfrm>
              <a:off x="8221875" y="1292228"/>
              <a:ext cx="2312443" cy="804070"/>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Rounded Rectangle 34"/>
            <p:cNvSpPr/>
            <p:nvPr/>
          </p:nvSpPr>
          <p:spPr>
            <a:xfrm>
              <a:off x="8237557" y="1371095"/>
              <a:ext cx="2234250" cy="611062"/>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Rectangle 45"/>
            <p:cNvSpPr/>
            <p:nvPr/>
          </p:nvSpPr>
          <p:spPr>
            <a:xfrm>
              <a:off x="8221616" y="1427037"/>
              <a:ext cx="2232735" cy="499353"/>
            </a:xfrm>
            <a:prstGeom prst="rect">
              <a:avLst/>
            </a:prstGeom>
            <a:noFill/>
          </p:spPr>
          <p:txBody>
            <a:bodyPr wrap="square" lIns="91412" tIns="45705" rIns="91412" bIns="45705">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习近平新时代中国特色社会主义思想的形成</a:t>
              </a:r>
            </a:p>
          </p:txBody>
        </p:sp>
      </p:grpSp>
      <p:grpSp>
        <p:nvGrpSpPr>
          <p:cNvPr id="58" name="组合 57"/>
          <p:cNvGrpSpPr/>
          <p:nvPr/>
        </p:nvGrpSpPr>
        <p:grpSpPr>
          <a:xfrm>
            <a:off x="6522085" y="3395345"/>
            <a:ext cx="5669915" cy="611505"/>
            <a:chOff x="8221592" y="1292228"/>
            <a:chExt cx="2308024" cy="768174"/>
          </a:xfrm>
        </p:grpSpPr>
        <p:sp>
          <p:nvSpPr>
            <p:cNvPr id="60" name="Rounded Rectangle 34"/>
            <p:cNvSpPr/>
            <p:nvPr/>
          </p:nvSpPr>
          <p:spPr>
            <a:xfrm>
              <a:off x="8221875" y="1292228"/>
              <a:ext cx="2307741" cy="768174"/>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Rounded Rectangle 34"/>
            <p:cNvSpPr/>
            <p:nvPr/>
          </p:nvSpPr>
          <p:spPr>
            <a:xfrm>
              <a:off x="8237557" y="1371095"/>
              <a:ext cx="2234250" cy="611062"/>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Rectangle 45"/>
            <p:cNvSpPr/>
            <p:nvPr/>
          </p:nvSpPr>
          <p:spPr>
            <a:xfrm>
              <a:off x="8221592" y="1427037"/>
              <a:ext cx="2269189" cy="499353"/>
            </a:xfrm>
            <a:prstGeom prst="rect">
              <a:avLst/>
            </a:prstGeom>
            <a:noFill/>
          </p:spPr>
          <p:txBody>
            <a:bodyPr wrap="square" lIns="91412" tIns="45705" rIns="91412" bIns="45705">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习近平新时代中国特色社会主义思想的主题</a:t>
              </a:r>
            </a:p>
          </p:txBody>
        </p:sp>
      </p:grpSp>
      <p:grpSp>
        <p:nvGrpSpPr>
          <p:cNvPr id="68" name="组合 67"/>
          <p:cNvGrpSpPr/>
          <p:nvPr/>
        </p:nvGrpSpPr>
        <p:grpSpPr>
          <a:xfrm>
            <a:off x="6522085" y="3985260"/>
            <a:ext cx="5669915" cy="611505"/>
            <a:chOff x="8207607" y="1292228"/>
            <a:chExt cx="2322009" cy="768174"/>
          </a:xfrm>
        </p:grpSpPr>
        <p:sp>
          <p:nvSpPr>
            <p:cNvPr id="69" name="Rounded Rectangle 34"/>
            <p:cNvSpPr/>
            <p:nvPr/>
          </p:nvSpPr>
          <p:spPr>
            <a:xfrm>
              <a:off x="8221875" y="1292228"/>
              <a:ext cx="2307741" cy="768174"/>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Rounded Rectangle 34"/>
            <p:cNvSpPr/>
            <p:nvPr/>
          </p:nvSpPr>
          <p:spPr>
            <a:xfrm>
              <a:off x="8223859" y="1371199"/>
              <a:ext cx="2247951" cy="611029"/>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Rectangle 45"/>
            <p:cNvSpPr/>
            <p:nvPr/>
          </p:nvSpPr>
          <p:spPr>
            <a:xfrm>
              <a:off x="8207607" y="1427037"/>
              <a:ext cx="2322009" cy="499353"/>
            </a:xfrm>
            <a:prstGeom prst="rect">
              <a:avLst/>
            </a:prstGeom>
            <a:noFill/>
          </p:spPr>
          <p:txBody>
            <a:bodyPr wrap="square" lIns="91412" tIns="45705" rIns="91412" bIns="45705">
              <a:spAutoFit/>
            </a:bodyPr>
            <a:lstStyle/>
            <a:p>
              <a:pPr algn="l"/>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习近平新时代中国特色社会主义思想的主要内容</a:t>
              </a:r>
            </a:p>
          </p:txBody>
        </p:sp>
      </p:grpSp>
      <p:grpSp>
        <p:nvGrpSpPr>
          <p:cNvPr id="80" name="组合 79"/>
          <p:cNvGrpSpPr/>
          <p:nvPr/>
        </p:nvGrpSpPr>
        <p:grpSpPr>
          <a:xfrm>
            <a:off x="6523355" y="4796155"/>
            <a:ext cx="5668645" cy="640080"/>
            <a:chOff x="8221875" y="1292228"/>
            <a:chExt cx="2302206" cy="804070"/>
          </a:xfrm>
        </p:grpSpPr>
        <p:sp>
          <p:nvSpPr>
            <p:cNvPr id="83" name="Rounded Rectangle 34"/>
            <p:cNvSpPr/>
            <p:nvPr/>
          </p:nvSpPr>
          <p:spPr>
            <a:xfrm>
              <a:off x="8221875" y="1292228"/>
              <a:ext cx="2302206" cy="804070"/>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Rounded Rectangle 34"/>
            <p:cNvSpPr/>
            <p:nvPr/>
          </p:nvSpPr>
          <p:spPr>
            <a:xfrm>
              <a:off x="8237557" y="1371095"/>
              <a:ext cx="2234250" cy="611062"/>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Rectangle 45"/>
            <p:cNvSpPr/>
            <p:nvPr/>
          </p:nvSpPr>
          <p:spPr>
            <a:xfrm>
              <a:off x="8439711" y="1427430"/>
              <a:ext cx="1872771" cy="499353"/>
            </a:xfrm>
            <a:prstGeom prst="rect">
              <a:avLst/>
            </a:prstGeom>
            <a:noFill/>
          </p:spPr>
          <p:txBody>
            <a:bodyPr wrap="square" lIns="91412" tIns="45705" rIns="91412" bIns="45705">
              <a:spAutoFit/>
            </a:bodyPr>
            <a:lstStyle/>
            <a:p>
              <a:pPr algn="l"/>
              <a:r>
                <a:rPr lang="en-US" altLang="zh-CN"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马克思主义中国化最新成果</a:t>
              </a:r>
            </a:p>
          </p:txBody>
        </p:sp>
      </p:grpSp>
      <p:grpSp>
        <p:nvGrpSpPr>
          <p:cNvPr id="88" name="组合 87"/>
          <p:cNvGrpSpPr/>
          <p:nvPr/>
        </p:nvGrpSpPr>
        <p:grpSpPr>
          <a:xfrm>
            <a:off x="6561802" y="5436235"/>
            <a:ext cx="5675283" cy="640080"/>
            <a:chOff x="8175801" y="1292228"/>
            <a:chExt cx="2380259" cy="804070"/>
          </a:xfrm>
        </p:grpSpPr>
        <p:sp>
          <p:nvSpPr>
            <p:cNvPr id="89" name="Rounded Rectangle 34"/>
            <p:cNvSpPr/>
            <p:nvPr/>
          </p:nvSpPr>
          <p:spPr>
            <a:xfrm>
              <a:off x="8221875" y="1292228"/>
              <a:ext cx="2302206" cy="804070"/>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Rounded Rectangle 34"/>
            <p:cNvSpPr/>
            <p:nvPr/>
          </p:nvSpPr>
          <p:spPr>
            <a:xfrm>
              <a:off x="8175801" y="1371199"/>
              <a:ext cx="2295980" cy="611029"/>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Rectangle 45"/>
            <p:cNvSpPr/>
            <p:nvPr/>
          </p:nvSpPr>
          <p:spPr>
            <a:xfrm>
              <a:off x="8222262" y="1427037"/>
              <a:ext cx="2333798" cy="499353"/>
            </a:xfrm>
            <a:prstGeom prst="rect">
              <a:avLst/>
            </a:prstGeom>
            <a:noFill/>
          </p:spPr>
          <p:txBody>
            <a:bodyPr wrap="square" lIns="91412" tIns="45705" rIns="91412" bIns="45705">
              <a:spAutoFit/>
            </a:bodyPr>
            <a:lstStyle/>
            <a:p>
              <a:pPr algn="l"/>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中国特色社会主义理论体系的重要组成部分</a:t>
              </a:r>
            </a:p>
          </p:txBody>
        </p:sp>
      </p:grpSp>
      <p:grpSp>
        <p:nvGrpSpPr>
          <p:cNvPr id="92" name="组合 91"/>
          <p:cNvGrpSpPr/>
          <p:nvPr/>
        </p:nvGrpSpPr>
        <p:grpSpPr>
          <a:xfrm>
            <a:off x="6521450" y="6076315"/>
            <a:ext cx="5663565" cy="640080"/>
            <a:chOff x="8221875" y="1292228"/>
            <a:chExt cx="2302206" cy="804070"/>
          </a:xfrm>
        </p:grpSpPr>
        <p:sp>
          <p:nvSpPr>
            <p:cNvPr id="93" name="Rounded Rectangle 34"/>
            <p:cNvSpPr/>
            <p:nvPr/>
          </p:nvSpPr>
          <p:spPr>
            <a:xfrm>
              <a:off x="8221875" y="1292228"/>
              <a:ext cx="2302206" cy="804070"/>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Rounded Rectangle 34"/>
            <p:cNvSpPr/>
            <p:nvPr/>
          </p:nvSpPr>
          <p:spPr>
            <a:xfrm>
              <a:off x="8237557" y="1371095"/>
              <a:ext cx="2234250" cy="611062"/>
            </a:xfrm>
            <a:prstGeom prst="roundRect">
              <a:avLst>
                <a:gd name="adj" fmla="val 7260"/>
              </a:avLst>
            </a:prstGeom>
            <a:solidFill>
              <a:schemeClr val="accent1">
                <a:lumMod val="75000"/>
              </a:schemeClr>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zh-CN" alt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Rectangle 45"/>
            <p:cNvSpPr/>
            <p:nvPr/>
          </p:nvSpPr>
          <p:spPr>
            <a:xfrm>
              <a:off x="8237520" y="1427037"/>
              <a:ext cx="2250498" cy="499353"/>
            </a:xfrm>
            <a:prstGeom prst="rect">
              <a:avLst/>
            </a:prstGeom>
            <a:noFill/>
          </p:spPr>
          <p:txBody>
            <a:bodyPr wrap="square" lIns="91412" tIns="45705" rIns="91412" bIns="45705">
              <a:spAutoFit/>
            </a:bodyPr>
            <a:lstStyle/>
            <a:p>
              <a:pPr algn="l"/>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社会主义现代化和中华民族伟大复兴的行动指南</a:t>
              </a:r>
            </a:p>
          </p:txBody>
        </p:sp>
      </p:grpSp>
      <p:grpSp>
        <p:nvGrpSpPr>
          <p:cNvPr id="96" name="组合 95"/>
          <p:cNvGrpSpPr/>
          <p:nvPr/>
        </p:nvGrpSpPr>
        <p:grpSpPr>
          <a:xfrm>
            <a:off x="6847205" y="1250315"/>
            <a:ext cx="4754245" cy="640080"/>
            <a:chOff x="8221875" y="1292228"/>
            <a:chExt cx="2302206" cy="804070"/>
          </a:xfrm>
        </p:grpSpPr>
        <p:sp>
          <p:nvSpPr>
            <p:cNvPr id="97" name="Rounded Rectangle 34"/>
            <p:cNvSpPr/>
            <p:nvPr/>
          </p:nvSpPr>
          <p:spPr>
            <a:xfrm>
              <a:off x="8221875" y="1292228"/>
              <a:ext cx="2302206" cy="804070"/>
            </a:xfrm>
            <a:prstGeom prst="roundRect">
              <a:avLst>
                <a:gd name="adj" fmla="val 726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Rounded Rectangle 34"/>
            <p:cNvSpPr/>
            <p:nvPr/>
          </p:nvSpPr>
          <p:spPr>
            <a:xfrm>
              <a:off x="8237557" y="1371095"/>
              <a:ext cx="2234250" cy="611062"/>
            </a:xfrm>
            <a:prstGeom prst="roundRect">
              <a:avLst>
                <a:gd name="adj" fmla="val 7260"/>
              </a:avLst>
            </a:prstGeom>
            <a:solidFill>
              <a:schemeClr val="accent1"/>
            </a:soli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08" tIns="45702" rIns="91408" bIns="45702" numCol="1" anchor="t" anchorCtr="0" compatLnSpc="1"/>
            <a:lstStyle/>
            <a:p>
              <a:endParaRPr lang="bg-BG" sz="134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 name="Rectangle 45"/>
            <p:cNvSpPr/>
            <p:nvPr/>
          </p:nvSpPr>
          <p:spPr>
            <a:xfrm>
              <a:off x="8439711" y="1427430"/>
              <a:ext cx="1872771" cy="499353"/>
            </a:xfrm>
            <a:prstGeom prst="rect">
              <a:avLst/>
            </a:prstGeom>
            <a:noFill/>
          </p:spPr>
          <p:txBody>
            <a:bodyPr wrap="square" lIns="91412" tIns="45705" rIns="91412" bIns="45705">
              <a:spAutoFit/>
            </a:bodyPr>
            <a:lstStyle/>
            <a:p>
              <a:pPr algn="l"/>
              <a:r>
                <a:rPr lang="en-US" altLang="zh-CN"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Open Sans Light"/>
                  <a:sym typeface="微软雅黑" panose="020B0503020204020204" pitchFamily="34" charset="-122"/>
                </a:rPr>
                <a:t>新时代的丰富内涵和重大意义</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86105" y="1215390"/>
            <a:ext cx="10736580" cy="398780"/>
          </a:xfrm>
          <a:prstGeom prst="rect">
            <a:avLst/>
          </a:prstGeom>
          <a:noFill/>
        </p:spPr>
        <p:txBody>
          <a:bodyPr wrap="square" rtlCol="0">
            <a:spAutoFit/>
            <a:scene3d>
              <a:camera prst="orthographicFront"/>
              <a:lightRig rig="threePt" dir="t"/>
            </a:scene3d>
          </a:bodyPr>
          <a:lstStyle/>
          <a:p>
            <a:r>
              <a:rPr lang="en-US" altLang="zh-CN" sz="2000" dirty="0">
                <a:solidFill>
                  <a:schemeClr val="accent5">
                    <a:lumMod val="75000"/>
                  </a:schemeClr>
                </a:solidFill>
                <a:effectLst/>
                <a:latin typeface="微软雅黑" panose="020B0503020204020204" pitchFamily="34" charset="-122"/>
                <a:ea typeface="微软雅黑" panose="020B0503020204020204" pitchFamily="34" charset="-122"/>
              </a:rPr>
              <a:t>    </a:t>
            </a:r>
            <a:r>
              <a:rPr lang="zh-CN" altLang="en-US" sz="2000" dirty="0">
                <a:solidFill>
                  <a:schemeClr val="accent5">
                    <a:lumMod val="75000"/>
                  </a:schemeClr>
                </a:solidFill>
                <a:effectLst/>
                <a:latin typeface="微软雅黑" panose="020B0503020204020204" pitchFamily="34" charset="-122"/>
                <a:ea typeface="微软雅黑" panose="020B0503020204020204" pitchFamily="34" charset="-122"/>
              </a:rPr>
              <a:t>学生活动：回顾历程，领悟思想</a:t>
            </a:r>
          </a:p>
        </p:txBody>
      </p:sp>
      <p:sp>
        <p:nvSpPr>
          <p:cNvPr id="3" name="文本框 2"/>
          <p:cNvSpPr txBox="1"/>
          <p:nvPr/>
        </p:nvSpPr>
        <p:spPr>
          <a:xfrm>
            <a:off x="49530" y="0"/>
            <a:ext cx="8824595" cy="521970"/>
          </a:xfrm>
          <a:prstGeom prst="rect">
            <a:avLst/>
          </a:prstGeom>
          <a:noFill/>
        </p:spPr>
        <p:txBody>
          <a:bodyPr wrap="square" rtlCol="0">
            <a:spAutoFit/>
            <a:scene3d>
              <a:camera prst="orthographicFront"/>
              <a:lightRig rig="threePt" dir="t"/>
            </a:scene3d>
          </a:bodyPr>
          <a:lstStyle/>
          <a:p>
            <a:r>
              <a:rPr lang="en-US" altLang="zh-CN" sz="28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三、习近平新时代中国特色社会主义思想引领新时代</a:t>
            </a:r>
          </a:p>
        </p:txBody>
      </p:sp>
      <p:sp>
        <p:nvSpPr>
          <p:cNvPr id="5" name="圆角矩形 4"/>
          <p:cNvSpPr/>
          <p:nvPr/>
        </p:nvSpPr>
        <p:spPr>
          <a:xfrm>
            <a:off x="8552815" y="1680845"/>
            <a:ext cx="2497455" cy="3959225"/>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algn="l" eaLnBrk="1" hangingPunct="1">
              <a:lnSpc>
                <a:spcPct val="150000"/>
              </a:lnSpc>
              <a:spcBef>
                <a:spcPct val="0"/>
              </a:spcBef>
              <a:buFont typeface="Arial" panose="020B0604020202020204" pitchFamily="34" charset="0"/>
              <a:buNone/>
            </a:pPr>
            <a:r>
              <a:rPr lang="zh-CN" altLang="en-US"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设计意图：</a:t>
            </a:r>
            <a:r>
              <a:rPr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回顾“中国特色社会主义</a:t>
            </a:r>
            <a:r>
              <a:rPr lang="zh-CN"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理论体系</a:t>
            </a:r>
            <a:r>
              <a:rPr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发展历程”</a:t>
            </a:r>
            <a:r>
              <a:rPr lang="zh-CN"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，领悟习近平新时代中国特色社会主义思想是中国特色社会主义理论体系的重要组成部分。</a:t>
            </a:r>
          </a:p>
        </p:txBody>
      </p:sp>
      <p:sp>
        <p:nvSpPr>
          <p:cNvPr id="6" name="文本框 5"/>
          <p:cNvSpPr txBox="1"/>
          <p:nvPr/>
        </p:nvSpPr>
        <p:spPr>
          <a:xfrm>
            <a:off x="805180" y="4273550"/>
            <a:ext cx="7087235" cy="14763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bodyPr>
          <a:lstStyle/>
          <a:p>
            <a:pPr algn="just" fontAlgn="auto" hangingPunct="0">
              <a:lnSpc>
                <a:spcPct val="150000"/>
              </a:lnSpc>
              <a:spcBef>
                <a:spcPts val="0"/>
              </a:spcBef>
              <a:spcAft>
                <a:spcPts val="0"/>
              </a:spcAft>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回顾</a:t>
            </a:r>
            <a:r>
              <a:rPr lang="en-US" altLang="zh-CN"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中国特色社会主义理论体系发展历程</a:t>
            </a:r>
            <a:r>
              <a:rPr lang="en-US" altLang="zh-CN"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，阐述中国特色社会主义理论体系，领悟习近平新时代中国特色社会主义思想是中国特色社会主义理论体系的重要组成部分。</a:t>
            </a:r>
            <a:endPar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2" name="文本框 11"/>
          <p:cNvSpPr txBox="1"/>
          <p:nvPr/>
        </p:nvSpPr>
        <p:spPr>
          <a:xfrm>
            <a:off x="104140" y="577850"/>
            <a:ext cx="9906635" cy="46037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rPr>
              <a:t>2.   </a:t>
            </a:r>
            <a:r>
              <a:rPr lang="zh-CN" altLang="en-US" sz="2400" b="1" dirty="0">
                <a:solidFill>
                  <a:schemeClr val="accent3">
                    <a:lumMod val="50000"/>
                  </a:schemeClr>
                </a:solidFill>
                <a:effectLst/>
                <a:latin typeface="微软雅黑" panose="020B0503020204020204" pitchFamily="34" charset="-122"/>
                <a:ea typeface="微软雅黑" panose="020B0503020204020204" pitchFamily="34" charset="-122"/>
                <a:sym typeface="+mn-ea"/>
              </a:rPr>
              <a:t>中国特色社会主义理论体系的重要组成部分</a:t>
            </a:r>
          </a:p>
        </p:txBody>
      </p:sp>
      <p:pic>
        <p:nvPicPr>
          <p:cNvPr id="4" name="图片 3"/>
          <p:cNvPicPr>
            <a:picLocks noChangeAspect="1"/>
          </p:cNvPicPr>
          <p:nvPr/>
        </p:nvPicPr>
        <p:blipFill>
          <a:blip r:embed="rId3"/>
          <a:srcRect t="20870" r="7792" b="28963"/>
          <a:stretch>
            <a:fillRect/>
          </a:stretch>
        </p:blipFill>
        <p:spPr>
          <a:xfrm>
            <a:off x="900430" y="1889760"/>
            <a:ext cx="6670675" cy="2041525"/>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65811" y="1303909"/>
            <a:ext cx="10402570" cy="4523105"/>
          </a:xfrm>
          <a:prstGeom prst="rect">
            <a:avLst/>
          </a:prstGeom>
          <a:solidFill>
            <a:schemeClr val="bg1"/>
          </a:solidFill>
          <a:ln w="9525">
            <a:noFill/>
          </a:ln>
        </p:spPr>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       </a:t>
            </a:r>
            <a:r>
              <a:rPr lang="zh-CN" sz="2400" dirty="0">
                <a:latin typeface="微软雅黑" panose="020B0503020204020204" pitchFamily="34" charset="-122"/>
                <a:ea typeface="微软雅黑" panose="020B0503020204020204" pitchFamily="34" charset="-122"/>
              </a:rPr>
              <a:t>习近平新时代中国特色社会主义思想，创造性地回答了新时代坚持和发展什么样的中国特色社会主义、怎样坚持和发展中国特色社会主义这一重大时代课题，进一步回答了什么是社会主义、怎样建设社会主义，建设什么样的党、怎样建设党，实现什么样的发展、怎样发展等重大理论和实践问题，深化了对共产党执政规律、社会主义建设规律、人类社会发展规律的认识，为</a:t>
            </a:r>
            <a:r>
              <a:rPr lang="zh-CN" sz="2400" dirty="0">
                <a:latin typeface="微软雅黑" panose="020B0503020204020204" pitchFamily="34" charset="-122"/>
                <a:ea typeface="微软雅黑" panose="020B0503020204020204" pitchFamily="34" charset="-122"/>
                <a:sym typeface="+mn-ea"/>
              </a:rPr>
              <a:t>解决我国“发展起来以后”怎么办，破解“成长中的烦恼”，夺取新时代伟大胜利，提供了科学指引和根本遵循。</a:t>
            </a:r>
          </a:p>
          <a:p>
            <a:pPr>
              <a:lnSpc>
                <a:spcPct val="150000"/>
              </a:lnSpc>
            </a:pPr>
            <a:endParaRPr lang="zh-CN" sz="24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9530" y="0"/>
            <a:ext cx="8824595" cy="521970"/>
          </a:xfrm>
          <a:prstGeom prst="rect">
            <a:avLst/>
          </a:prstGeom>
          <a:noFill/>
        </p:spPr>
        <p:txBody>
          <a:bodyPr wrap="square" rtlCol="0">
            <a:spAutoFit/>
            <a:scene3d>
              <a:camera prst="orthographicFront"/>
              <a:lightRig rig="threePt" dir="t"/>
            </a:scene3d>
          </a:bodyPr>
          <a:lstStyle/>
          <a:p>
            <a:r>
              <a:rPr lang="en-US" altLang="zh-CN" sz="28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三、习近平新时代中国特色社会主义思想引领新时代</a:t>
            </a:r>
          </a:p>
        </p:txBody>
      </p:sp>
      <p:sp>
        <p:nvSpPr>
          <p:cNvPr id="4" name="文本框 11"/>
          <p:cNvSpPr txBox="1"/>
          <p:nvPr/>
        </p:nvSpPr>
        <p:spPr>
          <a:xfrm>
            <a:off x="0" y="809498"/>
            <a:ext cx="9906635" cy="46037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rPr>
              <a:t>2.   </a:t>
            </a:r>
            <a:r>
              <a:rPr lang="zh-CN" altLang="en-US" sz="2400" b="1" dirty="0">
                <a:solidFill>
                  <a:schemeClr val="accent3">
                    <a:lumMod val="50000"/>
                  </a:schemeClr>
                </a:solidFill>
                <a:effectLst/>
                <a:latin typeface="微软雅黑" panose="020B0503020204020204" pitchFamily="34" charset="-122"/>
                <a:ea typeface="微软雅黑" panose="020B0503020204020204" pitchFamily="34" charset="-122"/>
                <a:sym typeface="+mn-ea"/>
              </a:rPr>
              <a:t>中国特色社会主义理论体系的重要组成部分</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 y="0"/>
            <a:ext cx="8824595" cy="521970"/>
          </a:xfrm>
          <a:prstGeom prst="rect">
            <a:avLst/>
          </a:prstGeom>
          <a:noFill/>
        </p:spPr>
        <p:txBody>
          <a:bodyPr wrap="square" rtlCol="0">
            <a:spAutoFit/>
            <a:scene3d>
              <a:camera prst="orthographicFront"/>
              <a:lightRig rig="threePt" dir="t"/>
            </a:scene3d>
          </a:bodyPr>
          <a:lstStyle/>
          <a:p>
            <a:r>
              <a:rPr lang="en-US" altLang="zh-CN" sz="28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三、习近平新时代中国特色社会主义思想引领新时代</a:t>
            </a:r>
          </a:p>
        </p:txBody>
      </p:sp>
      <p:sp>
        <p:nvSpPr>
          <p:cNvPr id="5" name="圆角矩形 4"/>
          <p:cNvSpPr/>
          <p:nvPr/>
        </p:nvSpPr>
        <p:spPr>
          <a:xfrm>
            <a:off x="6454140" y="2018030"/>
            <a:ext cx="4661535" cy="2871470"/>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algn="l" eaLnBrk="1" hangingPunct="1">
              <a:lnSpc>
                <a:spcPct val="150000"/>
              </a:lnSpc>
              <a:spcBef>
                <a:spcPct val="0"/>
              </a:spcBef>
              <a:buFont typeface="Arial" panose="020B0604020202020204" pitchFamily="34" charset="0"/>
              <a:buNone/>
            </a:pPr>
            <a:r>
              <a:rPr lang="zh-CN" altLang="en-US"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设计意图：理解习近平新时代中国特色社会主义思想是社会主义现代化和中华民族伟大复兴的行动指南，是当代马克思主义、</a:t>
            </a:r>
            <a:r>
              <a:rPr lang="en-US" altLang="zh-CN"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1800"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世纪马克思主义，是引领党和国家事业不断从胜利走向新的胜利的强大思想武器和行动指南。</a:t>
            </a:r>
          </a:p>
          <a:p>
            <a:pPr algn="l" eaLnBrk="1" hangingPunct="1">
              <a:lnSpc>
                <a:spcPct val="150000"/>
              </a:lnSpc>
              <a:spcBef>
                <a:spcPct val="0"/>
              </a:spcBef>
              <a:buFont typeface="Arial" panose="020B0604020202020204" pitchFamily="34" charset="0"/>
              <a:buNone/>
            </a:pPr>
            <a:r>
              <a:rPr lang="zh-CN" altLang="en-US" sz="1800" b="1" kern="100" dirty="0" smtClean="0">
                <a:latin typeface="+mn-ea"/>
                <a:cs typeface="Times New Roman" panose="02020603050405020304" pitchFamily="18" charset="0"/>
                <a:sym typeface="+mn-ea"/>
              </a:rPr>
              <a:t>  </a:t>
            </a:r>
          </a:p>
        </p:txBody>
      </p:sp>
      <p:pic>
        <p:nvPicPr>
          <p:cNvPr id="6" name="WeiQingCheng_7bfc94777a79c2004dd78188567a77f0">
            <a:hlinkClick r:id="" action="ppaction://media"/>
          </p:cNvPr>
          <p:cNvPicPr/>
          <p:nvPr>
            <a:videoFile r:link="rId1"/>
            <p:extLst>
              <p:ext uri="{DAA4B4D4-6D71-4841-9C94-3DE7FCFB9230}">
                <p14:media xmlns:p14="http://schemas.microsoft.com/office/powerpoint/2010/main" xmlns="" r:embed="rId4"/>
              </p:ext>
            </p:extLst>
          </p:nvPr>
        </p:nvPicPr>
        <p:blipFill>
          <a:blip r:embed="rId5"/>
          <a:stretch>
            <a:fillRect/>
          </a:stretch>
        </p:blipFill>
        <p:spPr>
          <a:xfrm>
            <a:off x="4307205" y="2266315"/>
            <a:ext cx="309880" cy="309880"/>
          </a:xfrm>
          <a:prstGeom prst="rect">
            <a:avLst/>
          </a:prstGeom>
        </p:spPr>
      </p:pic>
      <p:pic>
        <p:nvPicPr>
          <p:cNvPr id="9" name="04讲-43页视频" descr="C:/Users/94246/AppData/Local/Temp/picturecompress_20210820193552/output_1.pngoutput_1">
            <a:hlinkClick r:id="" action="ppaction://media"/>
          </p:cNvPr>
          <p:cNvPicPr>
            <a:picLocks noChangeAspect="1"/>
          </p:cNvPicPr>
          <p:nvPr>
            <a:videoFile r:link="rId1"/>
            <p:extLst>
              <p:ext uri="{DAA4B4D4-6D71-4841-9C94-3DE7FCFB9230}">
                <p14:media xmlns:p14="http://schemas.microsoft.com/office/powerpoint/2010/main" xmlns="" r:link="rId6">
                  <p14:trim end="89642.000000"/>
                </p14:media>
              </p:ext>
            </p:extLst>
          </p:nvPr>
        </p:nvPicPr>
        <p:blipFill>
          <a:blip r:embed="rId7"/>
          <a:stretch>
            <a:fillRect/>
          </a:stretch>
        </p:blipFill>
        <p:spPr>
          <a:xfrm>
            <a:off x="869315" y="2018030"/>
            <a:ext cx="5037455" cy="2821305"/>
          </a:xfrm>
          <a:prstGeom prst="rect">
            <a:avLst/>
          </a:prstGeom>
        </p:spPr>
      </p:pic>
      <p:sp>
        <p:nvSpPr>
          <p:cNvPr id="4" name="文本框 3"/>
          <p:cNvSpPr txBox="1"/>
          <p:nvPr/>
        </p:nvSpPr>
        <p:spPr>
          <a:xfrm>
            <a:off x="2499995" y="5139055"/>
            <a:ext cx="2021840" cy="368300"/>
          </a:xfrm>
          <a:prstGeom prst="rect">
            <a:avLst/>
          </a:prstGeom>
          <a:noFill/>
        </p:spPr>
        <p:txBody>
          <a:bodyPr wrap="none" rtlCol="0" anchor="t">
            <a:spAutoFit/>
          </a:bodyPr>
          <a:lstStyle/>
          <a:p>
            <a:r>
              <a:rPr lang="zh-CN" altLang="en-US" b="1" noProof="0" dirty="0">
                <a:ln>
                  <a:noFill/>
                </a:ln>
                <a:solidFill>
                  <a:schemeClr val="tx1">
                    <a:lumMod val="85000"/>
                    <a:lumOff val="15000"/>
                  </a:schemeClr>
                </a:solidFill>
                <a:effectLst/>
                <a:uLnTx/>
                <a:uFillTx/>
                <a:latin typeface="黑体" panose="02010609060101010101" charset="-122"/>
                <a:ea typeface="黑体" panose="02010609060101010101" charset="-122"/>
                <a:sym typeface="+mn-ea"/>
              </a:rPr>
              <a:t>视频：每日一习话</a:t>
            </a:r>
            <a:endParaRPr lang="zh-CN" altLang="en-US"/>
          </a:p>
        </p:txBody>
      </p:sp>
      <p:sp>
        <p:nvSpPr>
          <p:cNvPr id="7" name="文本框 6"/>
          <p:cNvSpPr txBox="1"/>
          <p:nvPr/>
        </p:nvSpPr>
        <p:spPr>
          <a:xfrm>
            <a:off x="786130" y="5807075"/>
            <a:ext cx="10020300" cy="706755"/>
          </a:xfrm>
          <a:prstGeom prst="rect">
            <a:avLst/>
          </a:prstGeom>
          <a:noFill/>
          <a:ln>
            <a:solidFill>
              <a:schemeClr val="bg1"/>
            </a:solidFill>
          </a:ln>
        </p:spPr>
        <p:txBody>
          <a:bodyPr wrap="square" rtlCol="0" anchor="t">
            <a:spAutoFit/>
          </a:bodyPr>
          <a:lstStyle/>
          <a:p>
            <a:pPr marL="0" marR="0" lvl="0" indent="0" algn="just" defTabSz="914400" rtl="0" fontAlgn="auto" hangingPunct="0">
              <a:lnSpc>
                <a:spcPct val="100000"/>
              </a:lnSpc>
              <a:spcBef>
                <a:spcPts val="0"/>
              </a:spcBef>
              <a:spcAft>
                <a:spcPts val="0"/>
              </a:spcAft>
              <a:buClrTx/>
              <a:buSzTx/>
              <a:buFontTx/>
              <a:buNone/>
              <a:defRPr/>
            </a:pP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观看视频，结合材料</a:t>
            </a:r>
            <a:r>
              <a:rPr lang="en-US" altLang="zh-CN" sz="2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这些成绩很亮眼</a:t>
            </a:r>
            <a:r>
              <a:rPr lang="en-US" altLang="zh-CN" sz="2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，谈谈对习近平新时代中国特色社会主义思想</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是社会主义现代化和中华民族伟大复兴的行动指南的理解</a:t>
            </a:r>
            <a:r>
              <a:rPr lang="zh-CN" altLang="en-US" sz="2000" kern="1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12" name="文本框 11"/>
          <p:cNvSpPr txBox="1"/>
          <p:nvPr/>
        </p:nvSpPr>
        <p:spPr>
          <a:xfrm>
            <a:off x="104140" y="570865"/>
            <a:ext cx="9906635" cy="82994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rPr>
              <a:t>3.   </a:t>
            </a:r>
            <a:r>
              <a:rPr lang="zh-CN" altLang="en-US" sz="2400" b="1" dirty="0">
                <a:solidFill>
                  <a:schemeClr val="accent5">
                    <a:lumMod val="75000"/>
                  </a:schemeClr>
                </a:solidFill>
                <a:effectLst/>
                <a:latin typeface="微软雅黑" panose="020B0503020204020204" pitchFamily="34" charset="-122"/>
                <a:ea typeface="微软雅黑" panose="020B0503020204020204" pitchFamily="34" charset="-122"/>
                <a:sym typeface="+mn-ea"/>
              </a:rPr>
              <a:t>社会主义现代化和中华民族伟大复兴的行动指南</a:t>
            </a:r>
            <a:endParaRPr lang="zh-CN" altLang="en-US" sz="2400" b="1" dirty="0">
              <a:solidFill>
                <a:schemeClr val="accent5">
                  <a:lumMod val="75000"/>
                </a:schemeClr>
              </a:solidFill>
              <a:effectLst/>
              <a:latin typeface="微软雅黑" panose="020B0503020204020204" pitchFamily="34" charset="-122"/>
              <a:ea typeface="微软雅黑" panose="020B0503020204020204" pitchFamily="34" charset="-122"/>
            </a:endParaRPr>
          </a:p>
          <a:p>
            <a:endParaRPr lang="zh-CN" altLang="en-US" sz="2400" b="1" dirty="0">
              <a:solidFill>
                <a:schemeClr val="accent3">
                  <a:lumMod val="50000"/>
                </a:schemeClr>
              </a:solidFill>
              <a:effectLst/>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40715" y="1370965"/>
            <a:ext cx="3738880" cy="398780"/>
          </a:xfrm>
          <a:prstGeom prst="rect">
            <a:avLst/>
          </a:prstGeom>
          <a:noFill/>
        </p:spPr>
        <p:txBody>
          <a:bodyPr wrap="none" rtlCol="0" anchor="t">
            <a:spAutoFit/>
          </a:bodyPr>
          <a:lstStyle/>
          <a:p>
            <a:r>
              <a:rPr lang="zh-CN" altLang="zh-CN"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学生活动：阅读材料</a:t>
            </a: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，回答问题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35932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4480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1">
                  <p:stCondLst>
                    <p:cond delay="indefinite"/>
                  </p:stCondLst>
                  <p:endCondLst>
                    <p:cond evt="onNext" delay="0">
                      <p:tgtEl>
                        <p:sldTgt/>
                      </p:tgtEl>
                    </p:cond>
                    <p:cond evt="onPrev" delay="0">
                      <p:tgtEl>
                        <p:sldTgt/>
                      </p:tgtEl>
                    </p:cond>
                    <p:cond evt="onStopAudio" delay="0">
                      <p:tgtEl>
                        <p:sldTgt/>
                      </p:tgtEl>
                    </p:cond>
                  </p:endCondLst>
                </p:cTn>
                <p:tgtEl>
                  <p:spTgt spid="6"/>
                </p:tgtEl>
              </p:cMediaNode>
            </p:video>
            <p:video>
              <p:cMediaNode vol="80000">
                <p:cTn id="12" fill="remove" display="0">
                  <p:stCondLst>
                    <p:cond delay="indefinite"/>
                  </p:stCondLst>
                </p:cTn>
                <p:tgtEl>
                  <p:spTgt spid="9"/>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 name="组合 259"/>
          <p:cNvGrpSpPr/>
          <p:nvPr/>
        </p:nvGrpSpPr>
        <p:grpSpPr>
          <a:xfrm>
            <a:off x="0" y="491229"/>
            <a:ext cx="5092571" cy="710592"/>
            <a:chOff x="-4682" y="3573016"/>
            <a:chExt cx="5092570" cy="710592"/>
          </a:xfrm>
        </p:grpSpPr>
        <p:grpSp>
          <p:nvGrpSpPr>
            <p:cNvPr id="261" name="组合 260"/>
            <p:cNvGrpSpPr/>
            <p:nvPr/>
          </p:nvGrpSpPr>
          <p:grpSpPr>
            <a:xfrm>
              <a:off x="-4682" y="3573016"/>
              <a:ext cx="5092570" cy="710592"/>
              <a:chOff x="1224357" y="986482"/>
              <a:chExt cx="7001057" cy="1722438"/>
            </a:xfrm>
          </p:grpSpPr>
          <p:sp>
            <p:nvSpPr>
              <p:cNvPr id="263" name="Rectangle 23"/>
              <p:cNvSpPr>
                <a:spLocks noChangeArrowheads="1"/>
              </p:cNvSpPr>
              <p:nvPr/>
            </p:nvSpPr>
            <p:spPr bwMode="auto">
              <a:xfrm>
                <a:off x="2544365" y="986482"/>
                <a:ext cx="5681049" cy="1722438"/>
              </a:xfrm>
              <a:prstGeom prst="rect">
                <a:avLst/>
              </a:prstGeom>
              <a:solidFill>
                <a:srgbClr val="C907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r>
                  <a:rPr lang="en-US" altLang="zh-CN" sz="135"/>
                  <a:t>sh</a:t>
                </a:r>
                <a:r>
                  <a:rPr lang="zh-CN" altLang="en-US" sz="135"/>
                  <a:t>这些</a:t>
                </a:r>
              </a:p>
            </p:txBody>
          </p:sp>
          <p:sp>
            <p:nvSpPr>
              <p:cNvPr id="264" name="Freeform 27"/>
              <p:cNvSpPr/>
              <p:nvPr/>
            </p:nvSpPr>
            <p:spPr bwMode="auto">
              <a:xfrm>
                <a:off x="1925240" y="986482"/>
                <a:ext cx="619125" cy="1722438"/>
              </a:xfrm>
              <a:custGeom>
                <a:avLst/>
                <a:gdLst>
                  <a:gd name="T0" fmla="*/ 0 w 390"/>
                  <a:gd name="T1" fmla="*/ 883 h 1085"/>
                  <a:gd name="T2" fmla="*/ 16 w 390"/>
                  <a:gd name="T3" fmla="*/ 166 h 1085"/>
                  <a:gd name="T4" fmla="*/ 390 w 390"/>
                  <a:gd name="T5" fmla="*/ 0 h 1085"/>
                  <a:gd name="T6" fmla="*/ 390 w 390"/>
                  <a:gd name="T7" fmla="*/ 1085 h 1085"/>
                  <a:gd name="T8" fmla="*/ 0 w 390"/>
                  <a:gd name="T9" fmla="*/ 883 h 1085"/>
                </a:gdLst>
                <a:ahLst/>
                <a:cxnLst>
                  <a:cxn ang="0">
                    <a:pos x="T0" y="T1"/>
                  </a:cxn>
                  <a:cxn ang="0">
                    <a:pos x="T2" y="T3"/>
                  </a:cxn>
                  <a:cxn ang="0">
                    <a:pos x="T4" y="T5"/>
                  </a:cxn>
                  <a:cxn ang="0">
                    <a:pos x="T6" y="T7"/>
                  </a:cxn>
                  <a:cxn ang="0">
                    <a:pos x="T8" y="T9"/>
                  </a:cxn>
                </a:cxnLst>
                <a:rect l="0" t="0" r="r" b="b"/>
                <a:pathLst>
                  <a:path w="390" h="1085">
                    <a:moveTo>
                      <a:pt x="0" y="883"/>
                    </a:moveTo>
                    <a:lnTo>
                      <a:pt x="16" y="166"/>
                    </a:lnTo>
                    <a:lnTo>
                      <a:pt x="390" y="0"/>
                    </a:lnTo>
                    <a:lnTo>
                      <a:pt x="390" y="1085"/>
                    </a:lnTo>
                    <a:lnTo>
                      <a:pt x="0" y="883"/>
                    </a:lnTo>
                    <a:close/>
                  </a:path>
                </a:pathLst>
              </a:custGeom>
              <a:solidFill>
                <a:srgbClr val="A41D1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265" name="Rectangle 28"/>
              <p:cNvSpPr>
                <a:spLocks noChangeArrowheads="1"/>
              </p:cNvSpPr>
              <p:nvPr/>
            </p:nvSpPr>
            <p:spPr bwMode="auto">
              <a:xfrm>
                <a:off x="1224357" y="1250008"/>
                <a:ext cx="726281" cy="1147764"/>
              </a:xfrm>
              <a:prstGeom prst="rect">
                <a:avLst/>
              </a:prstGeom>
              <a:solidFill>
                <a:srgbClr val="C907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
              </a:p>
            </p:txBody>
          </p:sp>
        </p:grpSp>
        <p:sp>
          <p:nvSpPr>
            <p:cNvPr id="262" name="矩形 261"/>
            <p:cNvSpPr/>
            <p:nvPr/>
          </p:nvSpPr>
          <p:spPr>
            <a:xfrm>
              <a:off x="2866749" y="3573016"/>
              <a:ext cx="309880" cy="645160"/>
            </a:xfrm>
            <a:prstGeom prst="rect">
              <a:avLst/>
            </a:prstGeom>
          </p:spPr>
          <p:txBody>
            <a:bodyPr wrap="none">
              <a:spAutoFit/>
            </a:bodyPr>
            <a:lstStyle/>
            <a:p>
              <a:pPr lvl="0" algn="ctr">
                <a:lnSpc>
                  <a:spcPct val="150000"/>
                </a:lnSpc>
                <a:buClr>
                  <a:srgbClr val="E46C0A"/>
                </a:buClr>
              </a:pPr>
              <a:endParaRPr lang="en-US" altLang="zh-CN" sz="2400" b="1" kern="0" spc="120" dirty="0">
                <a:solidFill>
                  <a:schemeClr val="bg1"/>
                </a:solidFill>
                <a:latin typeface="微软雅黑" panose="020B0503020204020204" pitchFamily="34" charset="-122"/>
                <a:ea typeface="微软雅黑" panose="020B0503020204020204" pitchFamily="34" charset="-122"/>
              </a:endParaRPr>
            </a:p>
          </p:txBody>
        </p:sp>
      </p:grpSp>
      <p:cxnSp>
        <p:nvCxnSpPr>
          <p:cNvPr id="234" name="Straight Connector 29"/>
          <p:cNvCxnSpPr/>
          <p:nvPr/>
        </p:nvCxnSpPr>
        <p:spPr>
          <a:xfrm flipH="1">
            <a:off x="1203431" y="2271509"/>
            <a:ext cx="9964415" cy="0"/>
          </a:xfrm>
          <a:prstGeom prst="line">
            <a:avLst/>
          </a:prstGeom>
          <a:ln w="28575">
            <a:solidFill>
              <a:srgbClr val="C90719"/>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90119" y="1256665"/>
            <a:ext cx="5593715" cy="4782822"/>
            <a:chOff x="2774574" y="2504977"/>
            <a:chExt cx="1666240" cy="4841583"/>
          </a:xfrm>
        </p:grpSpPr>
        <p:grpSp>
          <p:nvGrpSpPr>
            <p:cNvPr id="235" name="组合 234"/>
            <p:cNvGrpSpPr/>
            <p:nvPr/>
          </p:nvGrpSpPr>
          <p:grpSpPr>
            <a:xfrm>
              <a:off x="2774574" y="2504977"/>
              <a:ext cx="1666240" cy="1644015"/>
              <a:chOff x="2371" y="3321"/>
              <a:chExt cx="2624" cy="2589"/>
            </a:xfrm>
          </p:grpSpPr>
          <p:sp>
            <p:nvSpPr>
              <p:cNvPr id="236" name="Freeform 50"/>
              <p:cNvSpPr/>
              <p:nvPr/>
            </p:nvSpPr>
            <p:spPr>
              <a:xfrm rot="16200000">
                <a:off x="2546" y="3461"/>
                <a:ext cx="2458" cy="2439"/>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F8C00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schemeClr val="bg1"/>
                  </a:solidFill>
                  <a:latin typeface="Arial" panose="020B0604020202020204" pitchFamily="34" charset="0"/>
                  <a:ea typeface="Microsoft YaHei UI" panose="020B0503020204020204" pitchFamily="34" charset="-122"/>
                  <a:sym typeface="Arial" panose="020B0604020202020204" pitchFamily="34" charset="0"/>
                </a:endParaRPr>
              </a:p>
            </p:txBody>
          </p:sp>
          <p:sp>
            <p:nvSpPr>
              <p:cNvPr id="237" name="Freeform 44"/>
              <p:cNvSpPr/>
              <p:nvPr/>
            </p:nvSpPr>
            <p:spPr>
              <a:xfrm rot="16200000">
                <a:off x="2432" y="3260"/>
                <a:ext cx="2458" cy="2580"/>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C907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schemeClr val="bg1"/>
                  </a:solidFill>
                  <a:latin typeface="Arial" panose="020B0604020202020204" pitchFamily="34" charset="0"/>
                  <a:ea typeface="Microsoft YaHei UI" panose="020B0503020204020204" pitchFamily="34" charset="-122"/>
                  <a:sym typeface="Arial" panose="020B0604020202020204" pitchFamily="34" charset="0"/>
                </a:endParaRPr>
              </a:p>
            </p:txBody>
          </p:sp>
        </p:grpSp>
        <p:sp>
          <p:nvSpPr>
            <p:cNvPr id="251" name="TextBox 13"/>
            <p:cNvSpPr txBox="1">
              <a:spLocks noChangeArrowheads="1"/>
            </p:cNvSpPr>
            <p:nvPr/>
          </p:nvSpPr>
          <p:spPr bwMode="auto">
            <a:xfrm>
              <a:off x="2785516" y="4355605"/>
              <a:ext cx="1649189" cy="299095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indent="457200" algn="l" eaLnBrk="1" fontAlgn="auto" hangingPunct="1">
                <a:lnSpc>
                  <a:spcPct val="120000"/>
                </a:lnSpc>
                <a:spcBef>
                  <a:spcPts val="0"/>
                </a:spcBef>
                <a:spcAft>
                  <a:spcPts val="0"/>
                </a:spcAft>
                <a:defRPr/>
              </a:pP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到2020年底，中国现行</a:t>
              </a:r>
              <a:r>
                <a:rPr lang="zh-CN" altLang="en-US" sz="2000" b="1" spc="100" dirty="0">
                  <a:latin typeface="楷体" panose="02010609060101010101" pitchFamily="49" charset="-122"/>
                  <a:ea typeface="楷体" panose="02010609060101010101" pitchFamily="49" charset="-122"/>
                  <a:cs typeface="楷体" panose="02010609060101010101" pitchFamily="49" charset="-122"/>
                  <a:sym typeface="+mn-ea"/>
                </a:rPr>
                <a:t>标准下9899万农村贫困</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人口全部脱贫，832个贫困县全部摘帽，12.8万个贫困村</a:t>
              </a:r>
              <a:r>
                <a:rPr lang="zh-CN" altLang="en-US" sz="2000" b="1" spc="100" dirty="0">
                  <a:latin typeface="楷体" panose="02010609060101010101" pitchFamily="49" charset="-122"/>
                  <a:ea typeface="楷体" panose="02010609060101010101" pitchFamily="49" charset="-122"/>
                  <a:cs typeface="楷体" panose="02010609060101010101" pitchFamily="49" charset="-122"/>
                  <a:sym typeface="+mn-ea"/>
                </a:rPr>
                <a:t>全部出列，区域性整体贫困得到解决。</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按照世界银行国际贫困</a:t>
              </a:r>
              <a:r>
                <a:rPr lang="zh-CN" altLang="en-US" sz="2000" b="1" spc="100" dirty="0">
                  <a:latin typeface="楷体" panose="02010609060101010101" pitchFamily="49" charset="-122"/>
                  <a:ea typeface="楷体" panose="02010609060101010101" pitchFamily="49" charset="-122"/>
                  <a:cs typeface="楷体" panose="02010609060101010101" pitchFamily="49" charset="-122"/>
                  <a:sym typeface="+mn-ea"/>
                </a:rPr>
                <a:t>标准，中国减贫人口占同期</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全球减贫人口70%以上。中国提前10年</a:t>
              </a:r>
              <a:r>
                <a:rPr lang="zh-CN" altLang="en-US" sz="2000" b="1" dirty="0" smtClean="0">
                  <a:latin typeface="楷体" panose="02010609060101010101" pitchFamily="49" charset="-122"/>
                  <a:ea typeface="楷体" panose="02010609060101010101" pitchFamily="49" charset="-122"/>
                  <a:cs typeface="楷体" panose="02010609060101010101" pitchFamily="49" charset="-122"/>
                  <a:sym typeface="+mn-ea"/>
                </a:rPr>
                <a:t>实现联合</a:t>
              </a:r>
              <a:r>
                <a:rPr lang="zh-CN" altLang="en-US" sz="2000" b="1" spc="100" dirty="0" smtClean="0">
                  <a:latin typeface="楷体" panose="02010609060101010101" pitchFamily="49" charset="-122"/>
                  <a:ea typeface="楷体" panose="02010609060101010101" pitchFamily="49" charset="-122"/>
                  <a:cs typeface="楷体" panose="02010609060101010101" pitchFamily="49" charset="-122"/>
                  <a:sym typeface="+mn-ea"/>
                </a:rPr>
                <a:t>国</a:t>
              </a:r>
              <a:r>
                <a:rPr lang="zh-CN" altLang="en-US" sz="2000" b="1" spc="100" dirty="0">
                  <a:latin typeface="楷体" panose="02010609060101010101" pitchFamily="49" charset="-122"/>
                  <a:ea typeface="楷体" panose="02010609060101010101" pitchFamily="49" charset="-122"/>
                  <a:cs typeface="楷体" panose="02010609060101010101" pitchFamily="49" charset="-122"/>
                  <a:sym typeface="+mn-ea"/>
                </a:rPr>
                <a:t>2030年可持续发展</a:t>
              </a:r>
              <a:r>
                <a:rPr lang="zh-CN" altLang="en-US" sz="2000" b="1" spc="100" dirty="0" smtClean="0">
                  <a:latin typeface="楷体" panose="02010609060101010101" pitchFamily="49" charset="-122"/>
                  <a:ea typeface="楷体" panose="02010609060101010101" pitchFamily="49" charset="-122"/>
                  <a:cs typeface="楷体" panose="02010609060101010101" pitchFamily="49" charset="-122"/>
                  <a:sym typeface="+mn-ea"/>
                </a:rPr>
                <a:t>议程减</a:t>
              </a:r>
              <a:r>
                <a:rPr lang="zh-CN" altLang="en-US" sz="2000" b="1" spc="100" dirty="0">
                  <a:latin typeface="楷体" panose="02010609060101010101" pitchFamily="49" charset="-122"/>
                  <a:ea typeface="楷体" panose="02010609060101010101" pitchFamily="49" charset="-122"/>
                  <a:cs typeface="楷体" panose="02010609060101010101" pitchFamily="49" charset="-122"/>
                  <a:sym typeface="+mn-ea"/>
                </a:rPr>
                <a:t>贫目标，为全球减</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贫事业发展和人类发展进步作出了重大贡献。</a:t>
              </a:r>
              <a:endParaRPr lang="zh-CN" altLang="en-US" sz="2000" b="1" dirty="0">
                <a:latin typeface="楷体" panose="02010609060101010101" pitchFamily="49" charset="-122"/>
                <a:ea typeface="楷体" panose="02010609060101010101" pitchFamily="49" charset="-122"/>
                <a:cs typeface="楷体" panose="02010609060101010101" pitchFamily="49" charset="-122"/>
              </a:endParaRPr>
            </a:p>
            <a:p>
              <a:pPr lvl="0" indent="457200" algn="l" eaLnBrk="1" fontAlgn="auto" hangingPunct="1">
                <a:lnSpc>
                  <a:spcPct val="120000"/>
                </a:lnSpc>
                <a:spcBef>
                  <a:spcPts val="0"/>
                </a:spcBef>
                <a:spcAft>
                  <a:spcPts val="0"/>
                </a:spcAft>
                <a:defRPr/>
              </a:pPr>
              <a:endParaRPr lang="zh-CN" altLang="en-US" sz="2000" b="1" dirty="0">
                <a:solidFill>
                  <a:schemeClr val="tx1">
                    <a:lumMod val="85000"/>
                    <a:lumOff val="15000"/>
                  </a:schemeClr>
                </a:solidFill>
                <a:latin typeface="Microsoft YaHei UI" panose="020B0503020204020204" pitchFamily="34" charset="-122"/>
                <a:ea typeface="Microsoft YaHei UI" panose="020B0503020204020204" pitchFamily="34" charset="-122"/>
                <a:sym typeface="+mn-ea"/>
              </a:endParaRPr>
            </a:p>
          </p:txBody>
        </p:sp>
        <p:sp>
          <p:nvSpPr>
            <p:cNvPr id="226" name="矩形 225"/>
            <p:cNvSpPr/>
            <p:nvPr/>
          </p:nvSpPr>
          <p:spPr>
            <a:xfrm>
              <a:off x="3117559" y="2564904"/>
              <a:ext cx="955040" cy="1400664"/>
            </a:xfrm>
            <a:prstGeom prst="rect">
              <a:avLst/>
            </a:prstGeom>
          </p:spPr>
          <p:txBody>
            <a:bodyPr wrap="square">
              <a:spAutoFit/>
            </a:bodyPr>
            <a:lstStyle/>
            <a:p>
              <a:pPr algn="ctr"/>
              <a:endParaRPr lang="zh-CN" altLang="en-US" sz="2800" b="1" dirty="0">
                <a:solidFill>
                  <a:srgbClr val="FFFCDB"/>
                </a:solidFill>
                <a:latin typeface="微软雅黑" panose="020B0503020204020204" pitchFamily="34" charset="-122"/>
                <a:ea typeface="微软雅黑" panose="020B0503020204020204" pitchFamily="34" charset="-122"/>
              </a:endParaRPr>
            </a:p>
            <a:p>
              <a:pPr algn="ctr"/>
              <a:r>
                <a:rPr lang="zh-CN" altLang="en-US" sz="2800" b="1" dirty="0">
                  <a:solidFill>
                    <a:srgbClr val="FFFCDB"/>
                  </a:solidFill>
                  <a:latin typeface="微软雅黑" panose="020B0503020204020204" pitchFamily="34" charset="-122"/>
                  <a:ea typeface="微软雅黑" panose="020B0503020204020204" pitchFamily="34" charset="-122"/>
                </a:rPr>
                <a:t>小康路上</a:t>
              </a:r>
              <a:endParaRPr lang="en-US" altLang="zh-CN" sz="2800" b="1" dirty="0">
                <a:solidFill>
                  <a:srgbClr val="FFFCDB"/>
                </a:solidFill>
                <a:latin typeface="微软雅黑" panose="020B0503020204020204" pitchFamily="34" charset="-122"/>
                <a:ea typeface="微软雅黑" panose="020B0503020204020204" pitchFamily="34" charset="-122"/>
              </a:endParaRPr>
            </a:p>
            <a:p>
              <a:pPr algn="ctr"/>
              <a:endParaRPr lang="zh-CN" altLang="en-US" sz="2800" dirty="0">
                <a:solidFill>
                  <a:srgbClr val="FFFCDB"/>
                </a:solidFill>
              </a:endParaRPr>
            </a:p>
          </p:txBody>
        </p:sp>
      </p:grpSp>
      <p:grpSp>
        <p:nvGrpSpPr>
          <p:cNvPr id="5" name="组合 4"/>
          <p:cNvGrpSpPr/>
          <p:nvPr/>
        </p:nvGrpSpPr>
        <p:grpSpPr>
          <a:xfrm>
            <a:off x="6068662" y="1169670"/>
            <a:ext cx="5932805" cy="4846932"/>
            <a:chOff x="5231125" y="2504977"/>
            <a:chExt cx="1892955" cy="4890176"/>
          </a:xfrm>
        </p:grpSpPr>
        <p:grpSp>
          <p:nvGrpSpPr>
            <p:cNvPr id="239" name="组合 238"/>
            <p:cNvGrpSpPr/>
            <p:nvPr/>
          </p:nvGrpSpPr>
          <p:grpSpPr>
            <a:xfrm>
              <a:off x="5314574" y="2504977"/>
              <a:ext cx="1727200" cy="1647190"/>
              <a:chOff x="6371" y="3321"/>
              <a:chExt cx="2720" cy="2594"/>
            </a:xfrm>
          </p:grpSpPr>
          <p:sp>
            <p:nvSpPr>
              <p:cNvPr id="240" name="Freeform 51"/>
              <p:cNvSpPr/>
              <p:nvPr/>
            </p:nvSpPr>
            <p:spPr>
              <a:xfrm rot="16200000">
                <a:off x="6538" y="3362"/>
                <a:ext cx="2455" cy="2650"/>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F8C00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schemeClr val="bg1"/>
                  </a:solidFill>
                  <a:latin typeface="Arial" panose="020B0604020202020204" pitchFamily="34" charset="0"/>
                  <a:ea typeface="Microsoft YaHei UI" panose="020B0503020204020204" pitchFamily="34" charset="-122"/>
                  <a:sym typeface="Arial" panose="020B0604020202020204" pitchFamily="34" charset="0"/>
                </a:endParaRPr>
              </a:p>
            </p:txBody>
          </p:sp>
          <p:sp>
            <p:nvSpPr>
              <p:cNvPr id="241" name="Freeform 53"/>
              <p:cNvSpPr/>
              <p:nvPr/>
            </p:nvSpPr>
            <p:spPr>
              <a:xfrm rot="16200000">
                <a:off x="6501" y="3191"/>
                <a:ext cx="2458" cy="271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C907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schemeClr val="bg1"/>
                  </a:solidFill>
                  <a:latin typeface="Arial" panose="020B0604020202020204" pitchFamily="34" charset="0"/>
                  <a:ea typeface="Microsoft YaHei UI" panose="020B0503020204020204" pitchFamily="34" charset="-122"/>
                  <a:sym typeface="Arial" panose="020B0604020202020204" pitchFamily="34" charset="0"/>
                </a:endParaRPr>
              </a:p>
            </p:txBody>
          </p:sp>
        </p:grpSp>
        <p:sp>
          <p:nvSpPr>
            <p:cNvPr id="271" name="矩形 270"/>
            <p:cNvSpPr/>
            <p:nvPr/>
          </p:nvSpPr>
          <p:spPr>
            <a:xfrm>
              <a:off x="5699813" y="2940988"/>
              <a:ext cx="955040" cy="526627"/>
            </a:xfrm>
            <a:prstGeom prst="rect">
              <a:avLst/>
            </a:prstGeom>
          </p:spPr>
          <p:txBody>
            <a:bodyPr wrap="square">
              <a:spAutoFit/>
            </a:bodyPr>
            <a:lstStyle/>
            <a:p>
              <a:pPr algn="ctr"/>
              <a:r>
                <a:rPr lang="zh-CN" altLang="en-US" sz="2800" b="1" dirty="0">
                  <a:solidFill>
                    <a:srgbClr val="FFFCDB"/>
                  </a:solidFill>
                  <a:latin typeface="微软雅黑" panose="020B0503020204020204" pitchFamily="34" charset="-122"/>
                  <a:ea typeface="微软雅黑" panose="020B0503020204020204" pitchFamily="34" charset="-122"/>
                </a:rPr>
                <a:t>经济方面</a:t>
              </a:r>
            </a:p>
          </p:txBody>
        </p:sp>
        <p:sp>
          <p:nvSpPr>
            <p:cNvPr id="273" name="TextBox 13"/>
            <p:cNvSpPr txBox="1">
              <a:spLocks noChangeArrowheads="1"/>
            </p:cNvSpPr>
            <p:nvPr/>
          </p:nvSpPr>
          <p:spPr bwMode="auto">
            <a:xfrm>
              <a:off x="5231125" y="4434638"/>
              <a:ext cx="1892955" cy="296051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nSpc>
                  <a:spcPct val="130000"/>
                </a:lnSpc>
                <a:buClr>
                  <a:srgbClr val="E46C0A"/>
                </a:buClr>
              </a:pPr>
              <a:r>
                <a:rPr lang="en-US" altLang="zh-CN" sz="2665"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2013年国内生产总值从54</a:t>
              </a:r>
              <a:r>
                <a:rPr lang="zh-CN" altLang="en-US" sz="2000" b="1" spc="100" dirty="0">
                  <a:latin typeface="楷体" panose="02010609060101010101" pitchFamily="49" charset="-122"/>
                  <a:ea typeface="楷体" panose="02010609060101010101" pitchFamily="49" charset="-122"/>
                  <a:cs typeface="楷体" panose="02010609060101010101" pitchFamily="49" charset="-122"/>
                  <a:sym typeface="+mn-ea"/>
                </a:rPr>
                <a:t>万亿元增长到2017年</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的82.7万亿元，年均增长7.1%，对世界经济增长贡献率超过30%，2020年受</a:t>
              </a:r>
              <a:r>
                <a:rPr lang="zh-CN" altLang="en-US" sz="2000" b="1" spc="100" dirty="0">
                  <a:latin typeface="楷体" panose="02010609060101010101" pitchFamily="49" charset="-122"/>
                  <a:ea typeface="楷体" panose="02010609060101010101" pitchFamily="49" charset="-122"/>
                  <a:cs typeface="楷体" panose="02010609060101010101" pitchFamily="49" charset="-122"/>
                  <a:sym typeface="+mn-ea"/>
                </a:rPr>
                <a:t>疫情影响全球</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经济</a:t>
              </a:r>
              <a:r>
                <a:rPr lang="zh-CN" altLang="en-US" sz="2000" b="1" spc="100" dirty="0">
                  <a:latin typeface="楷体" panose="02010609060101010101" pitchFamily="49" charset="-122"/>
                  <a:ea typeface="楷体" panose="02010609060101010101" pitchFamily="49" charset="-122"/>
                  <a:cs typeface="楷体" panose="02010609060101010101" pitchFamily="49" charset="-122"/>
                  <a:sym typeface="+mn-ea"/>
                </a:rPr>
                <a:t>萎缩，我国</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统筹疫情防控和经济社会发展取得重大战略成果，经济总量再上新台阶，突破百万亿元大关。</a:t>
              </a:r>
              <a:r>
                <a:rPr lang="en-US" altLang="zh-CN" sz="2000" b="1" dirty="0">
                  <a:latin typeface="楷体" panose="02010609060101010101" pitchFamily="49" charset="-122"/>
                  <a:ea typeface="楷体" panose="02010609060101010101" pitchFamily="49" charset="-122"/>
                  <a:cs typeface="楷体" panose="02010609060101010101" pitchFamily="49" charset="-122"/>
                  <a:sym typeface="+mn-ea"/>
                </a:rPr>
                <a:t>2020</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年全年国内生产总值达101.6</a:t>
              </a:r>
              <a:r>
                <a:rPr lang="zh-CN" altLang="en-US" sz="2000" b="1" spc="100" dirty="0">
                  <a:latin typeface="楷体" panose="02010609060101010101" pitchFamily="49" charset="-122"/>
                  <a:ea typeface="楷体" panose="02010609060101010101" pitchFamily="49" charset="-122"/>
                  <a:cs typeface="楷体" panose="02010609060101010101" pitchFamily="49" charset="-122"/>
                  <a:sym typeface="+mn-ea"/>
                </a:rPr>
                <a:t>万亿元，比上年增长2</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.3%，是全球唯一实现经济正增长的主要经济体。</a:t>
              </a:r>
            </a:p>
          </p:txBody>
        </p:sp>
      </p:grpSp>
      <p:sp>
        <p:nvSpPr>
          <p:cNvPr id="7" name="文本框 6"/>
          <p:cNvSpPr txBox="1"/>
          <p:nvPr/>
        </p:nvSpPr>
        <p:spPr>
          <a:xfrm>
            <a:off x="1265767" y="528320"/>
            <a:ext cx="3539067" cy="583565"/>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这些成绩很亮眼</a:t>
            </a:r>
          </a:p>
        </p:txBody>
      </p:sp>
      <p:sp>
        <p:nvSpPr>
          <p:cNvPr id="22" name="文本框 2"/>
          <p:cNvSpPr txBox="1"/>
          <p:nvPr/>
        </p:nvSpPr>
        <p:spPr>
          <a:xfrm>
            <a:off x="49530" y="0"/>
            <a:ext cx="8824595" cy="521970"/>
          </a:xfrm>
          <a:prstGeom prst="rect">
            <a:avLst/>
          </a:prstGeom>
          <a:noFill/>
        </p:spPr>
        <p:txBody>
          <a:bodyPr wrap="square" rtlCol="0">
            <a:spAutoFit/>
            <a:scene3d>
              <a:camera prst="orthographicFront"/>
              <a:lightRig rig="threePt" dir="t"/>
            </a:scene3d>
          </a:bodyPr>
          <a:lstStyle/>
          <a:p>
            <a:r>
              <a:rPr lang="en-US" altLang="zh-CN" sz="28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三、习近平新时代中国特色社会主义思想引领新时代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additive="base">
                                        <p:cTn id="7" dur="500" fill="hold"/>
                                        <p:tgtEl>
                                          <p:spTgt spid="260"/>
                                        </p:tgtEl>
                                        <p:attrNameLst>
                                          <p:attrName>ppt_x</p:attrName>
                                        </p:attrNameLst>
                                      </p:cBhvr>
                                      <p:tavLst>
                                        <p:tav tm="0">
                                          <p:val>
                                            <p:strVal val="0-#ppt_w/2"/>
                                          </p:val>
                                        </p:tav>
                                        <p:tav tm="100000">
                                          <p:val>
                                            <p:strVal val="#ppt_x"/>
                                          </p:val>
                                        </p:tav>
                                      </p:tavLst>
                                    </p:anim>
                                    <p:anim calcmode="lin" valueType="num">
                                      <p:cBhvr additive="base">
                                        <p:cTn id="8" dur="500" fill="hold"/>
                                        <p:tgtEl>
                                          <p:spTgt spid="2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500"/>
                                        <p:tgtEl>
                                          <p:spTgt spid="234"/>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 name="组合 259"/>
          <p:cNvGrpSpPr/>
          <p:nvPr/>
        </p:nvGrpSpPr>
        <p:grpSpPr>
          <a:xfrm>
            <a:off x="0" y="539997"/>
            <a:ext cx="5092571" cy="710592"/>
            <a:chOff x="-4682" y="3573016"/>
            <a:chExt cx="5092570" cy="710592"/>
          </a:xfrm>
        </p:grpSpPr>
        <p:grpSp>
          <p:nvGrpSpPr>
            <p:cNvPr id="261" name="组合 260"/>
            <p:cNvGrpSpPr/>
            <p:nvPr/>
          </p:nvGrpSpPr>
          <p:grpSpPr>
            <a:xfrm>
              <a:off x="-4682" y="3573016"/>
              <a:ext cx="5092570" cy="710592"/>
              <a:chOff x="1224357" y="986482"/>
              <a:chExt cx="7001057" cy="1722438"/>
            </a:xfrm>
          </p:grpSpPr>
          <p:sp>
            <p:nvSpPr>
              <p:cNvPr id="263" name="Rectangle 23"/>
              <p:cNvSpPr>
                <a:spLocks noChangeArrowheads="1"/>
              </p:cNvSpPr>
              <p:nvPr/>
            </p:nvSpPr>
            <p:spPr bwMode="auto">
              <a:xfrm>
                <a:off x="2544365" y="986482"/>
                <a:ext cx="5681049" cy="1722438"/>
              </a:xfrm>
              <a:prstGeom prst="rect">
                <a:avLst/>
              </a:prstGeom>
              <a:solidFill>
                <a:srgbClr val="C907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r>
                  <a:rPr lang="en-US" altLang="zh-CN" sz="135"/>
                  <a:t>sh</a:t>
                </a:r>
                <a:r>
                  <a:rPr lang="zh-CN" altLang="en-US" sz="135"/>
                  <a:t>这些</a:t>
                </a:r>
              </a:p>
            </p:txBody>
          </p:sp>
          <p:sp>
            <p:nvSpPr>
              <p:cNvPr id="264" name="Freeform 27"/>
              <p:cNvSpPr/>
              <p:nvPr/>
            </p:nvSpPr>
            <p:spPr bwMode="auto">
              <a:xfrm>
                <a:off x="1925240" y="986482"/>
                <a:ext cx="619125" cy="1722438"/>
              </a:xfrm>
              <a:custGeom>
                <a:avLst/>
                <a:gdLst>
                  <a:gd name="T0" fmla="*/ 0 w 390"/>
                  <a:gd name="T1" fmla="*/ 883 h 1085"/>
                  <a:gd name="T2" fmla="*/ 16 w 390"/>
                  <a:gd name="T3" fmla="*/ 166 h 1085"/>
                  <a:gd name="T4" fmla="*/ 390 w 390"/>
                  <a:gd name="T5" fmla="*/ 0 h 1085"/>
                  <a:gd name="T6" fmla="*/ 390 w 390"/>
                  <a:gd name="T7" fmla="*/ 1085 h 1085"/>
                  <a:gd name="T8" fmla="*/ 0 w 390"/>
                  <a:gd name="T9" fmla="*/ 883 h 1085"/>
                </a:gdLst>
                <a:ahLst/>
                <a:cxnLst>
                  <a:cxn ang="0">
                    <a:pos x="T0" y="T1"/>
                  </a:cxn>
                  <a:cxn ang="0">
                    <a:pos x="T2" y="T3"/>
                  </a:cxn>
                  <a:cxn ang="0">
                    <a:pos x="T4" y="T5"/>
                  </a:cxn>
                  <a:cxn ang="0">
                    <a:pos x="T6" y="T7"/>
                  </a:cxn>
                  <a:cxn ang="0">
                    <a:pos x="T8" y="T9"/>
                  </a:cxn>
                </a:cxnLst>
                <a:rect l="0" t="0" r="r" b="b"/>
                <a:pathLst>
                  <a:path w="390" h="1085">
                    <a:moveTo>
                      <a:pt x="0" y="883"/>
                    </a:moveTo>
                    <a:lnTo>
                      <a:pt x="16" y="166"/>
                    </a:lnTo>
                    <a:lnTo>
                      <a:pt x="390" y="0"/>
                    </a:lnTo>
                    <a:lnTo>
                      <a:pt x="390" y="1085"/>
                    </a:lnTo>
                    <a:lnTo>
                      <a:pt x="0" y="883"/>
                    </a:lnTo>
                    <a:close/>
                  </a:path>
                </a:pathLst>
              </a:custGeom>
              <a:solidFill>
                <a:srgbClr val="A41D1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265" name="Rectangle 28"/>
              <p:cNvSpPr>
                <a:spLocks noChangeArrowheads="1"/>
              </p:cNvSpPr>
              <p:nvPr/>
            </p:nvSpPr>
            <p:spPr bwMode="auto">
              <a:xfrm>
                <a:off x="1224357" y="1250008"/>
                <a:ext cx="726281" cy="1147764"/>
              </a:xfrm>
              <a:prstGeom prst="rect">
                <a:avLst/>
              </a:prstGeom>
              <a:solidFill>
                <a:srgbClr val="C907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
              </a:p>
            </p:txBody>
          </p:sp>
        </p:grpSp>
        <p:sp>
          <p:nvSpPr>
            <p:cNvPr id="262" name="矩形 261"/>
            <p:cNvSpPr/>
            <p:nvPr/>
          </p:nvSpPr>
          <p:spPr>
            <a:xfrm>
              <a:off x="2866749" y="3573016"/>
              <a:ext cx="309880" cy="645160"/>
            </a:xfrm>
            <a:prstGeom prst="rect">
              <a:avLst/>
            </a:prstGeom>
          </p:spPr>
          <p:txBody>
            <a:bodyPr wrap="none">
              <a:spAutoFit/>
            </a:bodyPr>
            <a:lstStyle/>
            <a:p>
              <a:pPr lvl="0" algn="ctr">
                <a:lnSpc>
                  <a:spcPct val="150000"/>
                </a:lnSpc>
                <a:buClr>
                  <a:srgbClr val="E46C0A"/>
                </a:buClr>
              </a:pPr>
              <a:endParaRPr lang="en-US" altLang="zh-CN" sz="2400" b="1" kern="0" spc="120" dirty="0">
                <a:solidFill>
                  <a:schemeClr val="bg1"/>
                </a:solidFill>
                <a:latin typeface="微软雅黑" panose="020B0503020204020204" pitchFamily="34" charset="-122"/>
                <a:ea typeface="微软雅黑" panose="020B0503020204020204" pitchFamily="34" charset="-122"/>
              </a:endParaRPr>
            </a:p>
          </p:txBody>
        </p:sp>
      </p:grpSp>
      <p:cxnSp>
        <p:nvCxnSpPr>
          <p:cNvPr id="234" name="Straight Connector 29"/>
          <p:cNvCxnSpPr/>
          <p:nvPr/>
        </p:nvCxnSpPr>
        <p:spPr>
          <a:xfrm flipH="1">
            <a:off x="1203431" y="2271509"/>
            <a:ext cx="9964415" cy="0"/>
          </a:xfrm>
          <a:prstGeom prst="line">
            <a:avLst/>
          </a:prstGeom>
          <a:ln w="28575">
            <a:solidFill>
              <a:srgbClr val="C90719"/>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00339" y="1308094"/>
            <a:ext cx="5390861" cy="5107305"/>
            <a:chOff x="4842769" y="2505612"/>
            <a:chExt cx="2295433" cy="5153194"/>
          </a:xfrm>
        </p:grpSpPr>
        <p:grpSp>
          <p:nvGrpSpPr>
            <p:cNvPr id="239" name="组合 238"/>
            <p:cNvGrpSpPr/>
            <p:nvPr/>
          </p:nvGrpSpPr>
          <p:grpSpPr>
            <a:xfrm>
              <a:off x="4842769" y="2505612"/>
              <a:ext cx="2199005" cy="1646555"/>
              <a:chOff x="5628" y="3322"/>
              <a:chExt cx="3463" cy="2593"/>
            </a:xfrm>
          </p:grpSpPr>
          <p:sp>
            <p:nvSpPr>
              <p:cNvPr id="240" name="Freeform 51"/>
              <p:cNvSpPr/>
              <p:nvPr/>
            </p:nvSpPr>
            <p:spPr>
              <a:xfrm rot="16200000">
                <a:off x="6132" y="2956"/>
                <a:ext cx="2455" cy="3462"/>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F8C00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schemeClr val="bg1"/>
                  </a:solidFill>
                  <a:latin typeface="Arial" panose="020B0604020202020204" pitchFamily="34" charset="0"/>
                  <a:ea typeface="Microsoft YaHei UI" panose="020B0503020204020204" pitchFamily="34" charset="-122"/>
                  <a:sym typeface="Arial" panose="020B0604020202020204" pitchFamily="34" charset="0"/>
                </a:endParaRPr>
              </a:p>
            </p:txBody>
          </p:sp>
          <p:sp>
            <p:nvSpPr>
              <p:cNvPr id="241" name="Freeform 53"/>
              <p:cNvSpPr/>
              <p:nvPr/>
            </p:nvSpPr>
            <p:spPr>
              <a:xfrm rot="16200000">
                <a:off x="6130" y="2820"/>
                <a:ext cx="2458" cy="3462"/>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C907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schemeClr val="bg1"/>
                  </a:solidFill>
                  <a:latin typeface="Arial" panose="020B0604020202020204" pitchFamily="34" charset="0"/>
                  <a:ea typeface="Microsoft YaHei UI" panose="020B0503020204020204" pitchFamily="34" charset="-122"/>
                  <a:sym typeface="Arial" panose="020B0604020202020204" pitchFamily="34" charset="0"/>
                </a:endParaRPr>
              </a:p>
            </p:txBody>
          </p:sp>
        </p:grpSp>
        <p:sp>
          <p:nvSpPr>
            <p:cNvPr id="271" name="矩形 270"/>
            <p:cNvSpPr/>
            <p:nvPr/>
          </p:nvSpPr>
          <p:spPr>
            <a:xfrm>
              <a:off x="5604828" y="2564904"/>
              <a:ext cx="955040" cy="526688"/>
            </a:xfrm>
            <a:prstGeom prst="rect">
              <a:avLst/>
            </a:prstGeom>
          </p:spPr>
          <p:txBody>
            <a:bodyPr wrap="square">
              <a:spAutoFit/>
            </a:bodyPr>
            <a:lstStyle/>
            <a:p>
              <a:pPr algn="ctr"/>
              <a:endParaRPr lang="zh-CN" altLang="en-US" sz="2800" b="1" dirty="0">
                <a:solidFill>
                  <a:srgbClr val="FFFCDB"/>
                </a:solidFill>
                <a:latin typeface="微软雅黑" panose="020B0503020204020204" pitchFamily="34" charset="-122"/>
                <a:ea typeface="微软雅黑" panose="020B0503020204020204" pitchFamily="34" charset="-122"/>
              </a:endParaRPr>
            </a:p>
          </p:txBody>
        </p:sp>
        <p:sp>
          <p:nvSpPr>
            <p:cNvPr id="273" name="TextBox 13"/>
            <p:cNvSpPr txBox="1">
              <a:spLocks noChangeArrowheads="1"/>
            </p:cNvSpPr>
            <p:nvPr/>
          </p:nvSpPr>
          <p:spPr bwMode="auto">
            <a:xfrm>
              <a:off x="4880500" y="4294462"/>
              <a:ext cx="2257702" cy="3364344"/>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nSpc>
                  <a:spcPct val="130000"/>
                </a:lnSpc>
                <a:buClr>
                  <a:srgbClr val="E46C0A"/>
                </a:buClr>
              </a:pPr>
              <a:r>
                <a:rPr lang="en-US" altLang="zh-CN" sz="2665"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2000" b="1"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mn-ea"/>
                </a:rPr>
                <a:t> 2020年5月28日，十三届全国人大三次会议表决通过了《中华人民共和国民法典》。民法典自2021年1月1日起施行。</a:t>
              </a:r>
              <a:r>
                <a:rPr lang="en-US" altLang="zh-CN" sz="2000" b="1" dirty="0" err="1">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mn-ea"/>
                </a:rPr>
                <a:t>民法典是新中国第一部以“法典”命名的法律，开创了我国法典编纂立法的先河，</a:t>
              </a:r>
              <a:r>
                <a:rPr lang="en-US" altLang="zh-CN" sz="2000" b="1" dirty="0" err="1"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mn-ea"/>
                </a:rPr>
                <a:t>具有里程碑意义</a:t>
              </a:r>
              <a:r>
                <a:rPr lang="zh-CN" altLang="en-US" sz="20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b="1" dirty="0" err="1"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mn-ea"/>
                </a:rPr>
                <a:t>是推进全面依法治国</a:t>
              </a:r>
              <a:r>
                <a:rPr lang="en-US" altLang="zh-CN" sz="2000" b="1" dirty="0" err="1">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mn-ea"/>
                </a:rPr>
                <a:t>、推进国家治理体系和治理能力现代化的重大举措</a:t>
              </a:r>
              <a:r>
                <a:rPr lang="zh-CN" altLang="en-US" sz="2000" b="1"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mn-ea"/>
                </a:rPr>
                <a:t>。</a:t>
              </a:r>
            </a:p>
            <a:p>
              <a:pPr lvl="0">
                <a:lnSpc>
                  <a:spcPct val="130000"/>
                </a:lnSpc>
                <a:buClr>
                  <a:srgbClr val="E46C0A"/>
                </a:buClr>
              </a:pPr>
              <a:endParaRPr lang="zh-CN" altLang="en-US" sz="2000" b="1"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mn-ea"/>
              </a:endParaRPr>
            </a:p>
          </p:txBody>
        </p:sp>
      </p:grpSp>
      <p:grpSp>
        <p:nvGrpSpPr>
          <p:cNvPr id="6" name="组合 5"/>
          <p:cNvGrpSpPr/>
          <p:nvPr/>
        </p:nvGrpSpPr>
        <p:grpSpPr>
          <a:xfrm>
            <a:off x="6141720" y="1450975"/>
            <a:ext cx="5542915" cy="4964540"/>
            <a:chOff x="7834150" y="2592607"/>
            <a:chExt cx="1743544" cy="5051517"/>
          </a:xfrm>
        </p:grpSpPr>
        <p:grpSp>
          <p:nvGrpSpPr>
            <p:cNvPr id="243" name="组合 242"/>
            <p:cNvGrpSpPr/>
            <p:nvPr/>
          </p:nvGrpSpPr>
          <p:grpSpPr>
            <a:xfrm>
              <a:off x="7834889" y="2592607"/>
              <a:ext cx="1710690" cy="1573530"/>
              <a:chOff x="10340" y="3459"/>
              <a:chExt cx="2694" cy="2478"/>
            </a:xfrm>
          </p:grpSpPr>
          <p:sp>
            <p:nvSpPr>
              <p:cNvPr id="244" name="Freeform 52"/>
              <p:cNvSpPr/>
              <p:nvPr/>
            </p:nvSpPr>
            <p:spPr>
              <a:xfrm rot="16200000">
                <a:off x="10434" y="3365"/>
                <a:ext cx="2455" cy="264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F8C00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schemeClr val="bg1"/>
                  </a:solidFill>
                  <a:latin typeface="Arial" panose="020B0604020202020204" pitchFamily="34" charset="0"/>
                  <a:ea typeface="Microsoft YaHei UI" panose="020B0503020204020204" pitchFamily="34" charset="-122"/>
                  <a:sym typeface="Arial" panose="020B0604020202020204" pitchFamily="34" charset="0"/>
                </a:endParaRPr>
              </a:p>
            </p:txBody>
          </p:sp>
          <p:sp>
            <p:nvSpPr>
              <p:cNvPr id="245" name="Freeform 68"/>
              <p:cNvSpPr/>
              <p:nvPr/>
            </p:nvSpPr>
            <p:spPr>
              <a:xfrm rot="16200000">
                <a:off x="10483" y="3386"/>
                <a:ext cx="2458" cy="2644"/>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C907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schemeClr val="bg1"/>
                  </a:solidFill>
                  <a:latin typeface="Arial" panose="020B0604020202020204" pitchFamily="34" charset="0"/>
                  <a:ea typeface="Microsoft YaHei UI" panose="020B0503020204020204" pitchFamily="34" charset="-122"/>
                  <a:sym typeface="Arial" panose="020B0604020202020204" pitchFamily="34" charset="0"/>
                </a:endParaRPr>
              </a:p>
            </p:txBody>
          </p:sp>
        </p:grpSp>
        <p:sp>
          <p:nvSpPr>
            <p:cNvPr id="272" name="矩形 271"/>
            <p:cNvSpPr/>
            <p:nvPr/>
          </p:nvSpPr>
          <p:spPr>
            <a:xfrm>
              <a:off x="8228327" y="2884714"/>
              <a:ext cx="955040" cy="531115"/>
            </a:xfrm>
            <a:prstGeom prst="rect">
              <a:avLst/>
            </a:prstGeom>
          </p:spPr>
          <p:txBody>
            <a:bodyPr wrap="square">
              <a:spAutoFit/>
            </a:bodyPr>
            <a:lstStyle/>
            <a:p>
              <a:pPr algn="ctr"/>
              <a:r>
                <a:rPr lang="zh-CN" altLang="en-US" sz="2800" b="1" dirty="0">
                  <a:solidFill>
                    <a:srgbClr val="FFFCDB"/>
                  </a:solidFill>
                  <a:latin typeface="微软雅黑" panose="020B0503020204020204" pitchFamily="34" charset="-122"/>
                  <a:ea typeface="微软雅黑" panose="020B0503020204020204" pitchFamily="34" charset="-122"/>
                </a:rPr>
                <a:t>外交方面</a:t>
              </a:r>
            </a:p>
          </p:txBody>
        </p:sp>
        <p:sp>
          <p:nvSpPr>
            <p:cNvPr id="274" name="TextBox 13"/>
            <p:cNvSpPr txBox="1">
              <a:spLocks noChangeArrowheads="1"/>
            </p:cNvSpPr>
            <p:nvPr/>
          </p:nvSpPr>
          <p:spPr bwMode="auto">
            <a:xfrm>
              <a:off x="7834150" y="4251322"/>
              <a:ext cx="1743544" cy="339280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6660" eaLnBrk="1" hangingPunct="1">
                <a:lnSpc>
                  <a:spcPct val="130000"/>
                </a:lnSpc>
                <a:spcBef>
                  <a:spcPct val="20000"/>
                </a:spcBef>
                <a:defRPr/>
              </a:pPr>
              <a:r>
                <a:rPr lang="en-US" altLang="zh-CN" sz="2665"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b="1">
                  <a:latin typeface="楷体" panose="02010609060101010101" pitchFamily="49" charset="-122"/>
                  <a:ea typeface="楷体" panose="02010609060101010101" pitchFamily="49" charset="-122"/>
                  <a:cs typeface="楷体" panose="02010609060101010101" pitchFamily="49" charset="-122"/>
                </a:rPr>
                <a:t>党的十八大以来，中国提出构建人类命运共同体、共建“一带一路”等新思想新倡议，倡导正确义利观和真实亲诚、亲诚惠容理念，在一系列重大国际场合宣布务实合作举措，为破解全球发展难题、推动落实联合国2030年可持续发展议程提出中国方案、贡献中国智慧、注入中国力量，展现出中国为世界作出更大贡献的胸襟和情怀，也赋予中国国际发展合作新的时代使命。</a:t>
              </a:r>
            </a:p>
          </p:txBody>
        </p:sp>
      </p:grpSp>
      <p:sp>
        <p:nvSpPr>
          <p:cNvPr id="7" name="文本框 6"/>
          <p:cNvSpPr txBox="1"/>
          <p:nvPr/>
        </p:nvSpPr>
        <p:spPr>
          <a:xfrm>
            <a:off x="1265767" y="528320"/>
            <a:ext cx="3539067" cy="583565"/>
          </a:xfrm>
          <a:prstGeom prst="rect">
            <a:avLst/>
          </a:prstGeom>
          <a:noFill/>
        </p:spPr>
        <p:txBody>
          <a:bodyPr wrap="square" rtlCol="0">
            <a:spAutoFit/>
          </a:bodyPr>
          <a:lstStyle/>
          <a:p>
            <a:r>
              <a:rPr lang="zh-CN" altLang="en-US" sz="3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这些成绩很亮眼</a:t>
            </a:r>
          </a:p>
        </p:txBody>
      </p:sp>
      <p:sp>
        <p:nvSpPr>
          <p:cNvPr id="2" name="矩形 1"/>
          <p:cNvSpPr/>
          <p:nvPr/>
        </p:nvSpPr>
        <p:spPr>
          <a:xfrm>
            <a:off x="1786890" y="1680210"/>
            <a:ext cx="2908935" cy="521970"/>
          </a:xfrm>
          <a:prstGeom prst="rect">
            <a:avLst/>
          </a:prstGeom>
        </p:spPr>
        <p:txBody>
          <a:bodyPr wrap="square">
            <a:spAutoFit/>
          </a:bodyPr>
          <a:lstStyle/>
          <a:p>
            <a:pPr algn="ctr"/>
            <a:r>
              <a:rPr lang="zh-CN" altLang="en-US" sz="2800" b="1" dirty="0">
                <a:solidFill>
                  <a:srgbClr val="FFFCDB"/>
                </a:solidFill>
                <a:latin typeface="微软雅黑" panose="020B0503020204020204" pitchFamily="34" charset="-122"/>
                <a:ea typeface="微软雅黑" panose="020B0503020204020204" pitchFamily="34" charset="-122"/>
              </a:rPr>
              <a:t>法治方面</a:t>
            </a:r>
          </a:p>
        </p:txBody>
      </p:sp>
      <p:sp>
        <p:nvSpPr>
          <p:cNvPr id="23" name="文本框 2"/>
          <p:cNvSpPr txBox="1"/>
          <p:nvPr/>
        </p:nvSpPr>
        <p:spPr>
          <a:xfrm>
            <a:off x="49530" y="0"/>
            <a:ext cx="8824595" cy="521970"/>
          </a:xfrm>
          <a:prstGeom prst="rect">
            <a:avLst/>
          </a:prstGeom>
          <a:noFill/>
        </p:spPr>
        <p:txBody>
          <a:bodyPr wrap="square" rtlCol="0">
            <a:spAutoFit/>
            <a:scene3d>
              <a:camera prst="orthographicFront"/>
              <a:lightRig rig="threePt" dir="t"/>
            </a:scene3d>
          </a:bodyPr>
          <a:lstStyle/>
          <a:p>
            <a:r>
              <a:rPr lang="en-US" altLang="zh-CN" sz="28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三、习近平新时代中国特色社会主义思想引领新时代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additive="base">
                                        <p:cTn id="7" dur="500" fill="hold"/>
                                        <p:tgtEl>
                                          <p:spTgt spid="260"/>
                                        </p:tgtEl>
                                        <p:attrNameLst>
                                          <p:attrName>ppt_x</p:attrName>
                                        </p:attrNameLst>
                                      </p:cBhvr>
                                      <p:tavLst>
                                        <p:tav tm="0">
                                          <p:val>
                                            <p:strVal val="0-#ppt_w/2"/>
                                          </p:val>
                                        </p:tav>
                                        <p:tav tm="100000">
                                          <p:val>
                                            <p:strVal val="#ppt_x"/>
                                          </p:val>
                                        </p:tav>
                                      </p:tavLst>
                                    </p:anim>
                                    <p:anim calcmode="lin" valueType="num">
                                      <p:cBhvr additive="base">
                                        <p:cTn id="8" dur="500" fill="hold"/>
                                        <p:tgtEl>
                                          <p:spTgt spid="2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500"/>
                                        <p:tgtEl>
                                          <p:spTgt spid="234"/>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20750" y="1534160"/>
            <a:ext cx="10350500" cy="452310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      </a:t>
            </a:r>
            <a:r>
              <a:rPr lang="zh-CN" sz="2400" dirty="0">
                <a:latin typeface="微软雅黑" panose="020B0503020204020204" pitchFamily="34" charset="-122"/>
                <a:ea typeface="微软雅黑" panose="020B0503020204020204" pitchFamily="34" charset="-122"/>
              </a:rPr>
              <a:t>习近平新时代中国特色社会主义思想，</a:t>
            </a:r>
            <a:r>
              <a:rPr lang="zh-CN" altLang="en-US" sz="2400" dirty="0">
                <a:latin typeface="微软雅黑" panose="020B0503020204020204" pitchFamily="34" charset="-122"/>
                <a:ea typeface="微软雅黑" panose="020B0503020204020204" pitchFamily="34" charset="-122"/>
              </a:rPr>
              <a:t>为实现中华民族伟大复兴的中国梦提供了强大精神力量，指明了正确前进方向，也向世界展示了社会主义的光明前景</a:t>
            </a:r>
            <a:r>
              <a:rPr lang="zh-CN" sz="2400" dirty="0">
                <a:latin typeface="微软雅黑" panose="020B0503020204020204" pitchFamily="34" charset="-122"/>
                <a:ea typeface="微软雅黑" panose="020B0503020204020204" pitchFamily="34" charset="-122"/>
                <a:sym typeface="+mn-ea"/>
              </a:rPr>
              <a:t>。</a:t>
            </a:r>
          </a:p>
          <a:p>
            <a:pPr>
              <a:lnSpc>
                <a:spcPct val="150000"/>
              </a:lnSpc>
            </a:pPr>
            <a:r>
              <a:rPr lang="zh-CN" sz="2400" dirty="0">
                <a:latin typeface="微软雅黑" panose="020B0503020204020204" pitchFamily="34" charset="-122"/>
                <a:ea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sym typeface="+mn-ea"/>
              </a:rPr>
              <a:t>习近平新时代中国特色社会主义思想着眼加强党的长期执政能力建设，保持党的先进性和纯洁性，提出全面从严治党，明确新时代党的建设总要求，构建起体现马克思主义政党性质、符合时代发展和长期执政要求、系统完备的党建理论体系，为全面从严治党提供了根本遵循。</a:t>
            </a:r>
            <a:endParaRPr lang="zh-CN" sz="2400" dirty="0">
              <a:latin typeface="微软雅黑" panose="020B0503020204020204" pitchFamily="34" charset="-122"/>
              <a:ea typeface="微软雅黑" panose="020B0503020204020204" pitchFamily="34" charset="-122"/>
              <a:sym typeface="+mn-ea"/>
            </a:endParaRPr>
          </a:p>
          <a:p>
            <a:pPr>
              <a:lnSpc>
                <a:spcPct val="150000"/>
              </a:lnSpc>
            </a:pPr>
            <a:endParaRPr lang="zh-CN" sz="24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9530" y="0"/>
            <a:ext cx="8824595" cy="521970"/>
          </a:xfrm>
          <a:prstGeom prst="rect">
            <a:avLst/>
          </a:prstGeom>
          <a:noFill/>
        </p:spPr>
        <p:txBody>
          <a:bodyPr wrap="square" rtlCol="0">
            <a:spAutoFit/>
            <a:scene3d>
              <a:camera prst="orthographicFront"/>
              <a:lightRig rig="threePt" dir="t"/>
            </a:scene3d>
          </a:bodyPr>
          <a:lstStyle/>
          <a:p>
            <a:r>
              <a:rPr lang="en-US" altLang="zh-CN" sz="28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dirty="0">
                <a:solidFill>
                  <a:schemeClr val="accent3">
                    <a:lumMod val="50000"/>
                  </a:schemeClr>
                </a:solidFill>
                <a:effectLst/>
                <a:latin typeface="微软雅黑" panose="020B0503020204020204" pitchFamily="34" charset="-122"/>
                <a:ea typeface="微软雅黑" panose="020B0503020204020204" pitchFamily="34" charset="-122"/>
              </a:rPr>
              <a:t>三、习近平新时代中国特色社会主义思想引领新时代</a:t>
            </a:r>
          </a:p>
        </p:txBody>
      </p:sp>
      <p:sp>
        <p:nvSpPr>
          <p:cNvPr id="4" name="文本框 11"/>
          <p:cNvSpPr txBox="1"/>
          <p:nvPr/>
        </p:nvSpPr>
        <p:spPr>
          <a:xfrm>
            <a:off x="0" y="753745"/>
            <a:ext cx="9906635" cy="829945"/>
          </a:xfrm>
          <a:prstGeom prst="rect">
            <a:avLst/>
          </a:prstGeom>
          <a:noFill/>
        </p:spPr>
        <p:txBody>
          <a:bodyPr wrap="square" rtlCol="0">
            <a:spAutoFit/>
            <a:scene3d>
              <a:camera prst="orthographicFront"/>
              <a:lightRig rig="threePt" dir="t"/>
            </a:scene3d>
          </a:bodyPr>
          <a:lstStyle/>
          <a:p>
            <a:r>
              <a:rPr lang="en-US" altLang="zh-CN" sz="2400" b="1" dirty="0">
                <a:solidFill>
                  <a:schemeClr val="accent3">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en-US" altLang="zh-CN" sz="2400" b="1" dirty="0">
                <a:solidFill>
                  <a:schemeClr val="accent3">
                    <a:lumMod val="50000"/>
                  </a:schemeClr>
                </a:solidFill>
                <a:effectLst/>
                <a:latin typeface="微软雅黑" panose="020B0503020204020204" pitchFamily="34" charset="-122"/>
                <a:ea typeface="微软雅黑" panose="020B0503020204020204" pitchFamily="34" charset="-122"/>
              </a:rPr>
              <a:t>3.   </a:t>
            </a:r>
            <a:r>
              <a:rPr lang="zh-CN" altLang="en-US" sz="2400" b="1" dirty="0">
                <a:solidFill>
                  <a:schemeClr val="accent5">
                    <a:lumMod val="75000"/>
                  </a:schemeClr>
                </a:solidFill>
                <a:effectLst/>
                <a:latin typeface="微软雅黑" panose="020B0503020204020204" pitchFamily="34" charset="-122"/>
                <a:ea typeface="微软雅黑" panose="020B0503020204020204" pitchFamily="34" charset="-122"/>
                <a:sym typeface="+mn-ea"/>
              </a:rPr>
              <a:t>社会主义现代化和中华民族伟大复兴的行动指南</a:t>
            </a:r>
            <a:endParaRPr lang="zh-CN" altLang="en-US" sz="2400" b="1" dirty="0">
              <a:solidFill>
                <a:schemeClr val="accent5">
                  <a:lumMod val="75000"/>
                </a:schemeClr>
              </a:solidFill>
              <a:effectLst/>
              <a:latin typeface="微软雅黑" panose="020B0503020204020204" pitchFamily="34" charset="-122"/>
              <a:ea typeface="微软雅黑" panose="020B0503020204020204" pitchFamily="34" charset="-122"/>
            </a:endParaRPr>
          </a:p>
          <a:p>
            <a:endParaRPr lang="zh-CN" altLang="en-US" sz="2400" b="1" dirty="0">
              <a:solidFill>
                <a:schemeClr val="accent3">
                  <a:lumMod val="50000"/>
                </a:schemeClr>
              </a:solidFill>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2"/>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ustDataLst>
      <p:tags r:id="rId1"/>
    </p:custData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custDataLst>
              <p:tags r:id="rId1"/>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3" name="椭圆 2"/>
          <p:cNvSpPr/>
          <p:nvPr>
            <p:custDataLst>
              <p:tags r:id="rId2"/>
            </p:custDataLst>
          </p:nvPr>
        </p:nvSpPr>
        <p:spPr>
          <a:xfrm>
            <a:off x="325073" y="2138971"/>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4" name="椭圆 3"/>
          <p:cNvSpPr/>
          <p:nvPr>
            <p:custDataLst>
              <p:tags r:id="rId3"/>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5" name="椭圆 4"/>
          <p:cNvSpPr/>
          <p:nvPr>
            <p:custDataLst>
              <p:tags r:id="rId4"/>
            </p:custDataLst>
          </p:nvPr>
        </p:nvSpPr>
        <p:spPr>
          <a:xfrm>
            <a:off x="560971" y="2349468"/>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cs typeface="+mn-ea"/>
              <a:sym typeface="+mn-lt"/>
            </a:endParaRPr>
          </a:p>
        </p:txBody>
      </p:sp>
      <p:sp>
        <p:nvSpPr>
          <p:cNvPr id="6" name="椭圆 5"/>
          <p:cNvSpPr/>
          <p:nvPr>
            <p:custDataLst>
              <p:tags r:id="rId5"/>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7" name="椭圆 6"/>
          <p:cNvSpPr/>
          <p:nvPr>
            <p:custDataLst>
              <p:tags r:id="rId6"/>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8" name="椭圆 7"/>
          <p:cNvSpPr/>
          <p:nvPr>
            <p:custDataLst>
              <p:tags r:id="rId7"/>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 name="椭圆 8"/>
          <p:cNvSpPr/>
          <p:nvPr>
            <p:custDataLst>
              <p:tags r:id="rId8"/>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0" name="椭圆 9"/>
          <p:cNvSpPr/>
          <p:nvPr>
            <p:custDataLst>
              <p:tags r:id="rId9"/>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1" name="椭圆 10"/>
          <p:cNvSpPr/>
          <p:nvPr>
            <p:custDataLst>
              <p:tags r:id="rId10"/>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2" name="椭圆 11"/>
          <p:cNvSpPr/>
          <p:nvPr>
            <p:custDataLst>
              <p:tags r:id="rId11"/>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3" name="椭圆 12"/>
          <p:cNvSpPr/>
          <p:nvPr>
            <p:custDataLst>
              <p:tags r:id="rId12"/>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4" name="椭圆 13"/>
          <p:cNvSpPr/>
          <p:nvPr>
            <p:custDataLst>
              <p:tags r:id="rId13"/>
            </p:custDataLst>
          </p:nvPr>
        </p:nvSpPr>
        <p:spPr>
          <a:xfrm>
            <a:off x="4333265" y="6222511"/>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5" name="椭圆 14"/>
          <p:cNvSpPr/>
          <p:nvPr>
            <p:custDataLst>
              <p:tags r:id="rId14"/>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6" name="椭圆 15"/>
          <p:cNvSpPr/>
          <p:nvPr>
            <p:custDataLst>
              <p:tags r:id="rId15"/>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7" name="椭圆 16"/>
          <p:cNvSpPr/>
          <p:nvPr>
            <p:custDataLst>
              <p:tags r:id="rId16"/>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8" name="TextBox 971"/>
          <p:cNvSpPr txBox="1"/>
          <p:nvPr>
            <p:custDataLst>
              <p:tags r:id="rId17"/>
            </p:custDataLst>
          </p:nvPr>
        </p:nvSpPr>
        <p:spPr>
          <a:xfrm>
            <a:off x="840226" y="3110773"/>
            <a:ext cx="1832553" cy="523220"/>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2800" b="1" spc="400" dirty="0">
                <a:solidFill>
                  <a:schemeClr val="bg1"/>
                </a:solidFill>
                <a:cs typeface="+mn-ea"/>
                <a:sym typeface="+mn-lt"/>
              </a:rPr>
              <a:t>说课内容</a:t>
            </a:r>
          </a:p>
        </p:txBody>
      </p:sp>
      <p:grpSp>
        <p:nvGrpSpPr>
          <p:cNvPr id="19" name="组合 18"/>
          <p:cNvGrpSpPr/>
          <p:nvPr/>
        </p:nvGrpSpPr>
        <p:grpSpPr>
          <a:xfrm>
            <a:off x="3822398" y="988331"/>
            <a:ext cx="4047251" cy="604838"/>
            <a:chOff x="3818511" y="1079593"/>
            <a:chExt cx="3633809" cy="543051"/>
          </a:xfrm>
          <a:effectLst>
            <a:outerShdw blurRad="127000" dist="127000" dir="5400000" algn="ctr" rotWithShape="0">
              <a:srgbClr val="000000">
                <a:alpha val="43137"/>
              </a:srgbClr>
            </a:outerShdw>
          </a:effectLst>
        </p:grpSpPr>
        <p:grpSp>
          <p:nvGrpSpPr>
            <p:cNvPr id="20" name="组合 19"/>
            <p:cNvGrpSpPr/>
            <p:nvPr/>
          </p:nvGrpSpPr>
          <p:grpSpPr>
            <a:xfrm>
              <a:off x="3818511" y="1084860"/>
              <a:ext cx="3633809" cy="483501"/>
              <a:chOff x="2540000" y="1059582"/>
              <a:chExt cx="6108700" cy="812800"/>
            </a:xfrm>
            <a:solidFill>
              <a:srgbClr val="005DA2"/>
            </a:solidFill>
          </p:grpSpPr>
          <p:sp>
            <p:nvSpPr>
              <p:cNvPr id="23" name="Freeform 5"/>
              <p:cNvSpPr>
                <a:spLocks noEditPoints="1"/>
              </p:cNvSpPr>
              <p:nvPr>
                <p:custDataLst>
                  <p:tags r:id="rId32"/>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4" name="Freeform 6"/>
              <p:cNvSpPr/>
              <p:nvPr>
                <p:custDataLst>
                  <p:tags r:id="rId33"/>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1" name="矩形 20"/>
            <p:cNvSpPr/>
            <p:nvPr>
              <p:custDataLst>
                <p:tags r:id="rId30"/>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楷体" panose="02010609060101010101" pitchFamily="49" charset="-122"/>
                <a:ea typeface="楷体" panose="02010609060101010101" pitchFamily="49" charset="-122"/>
                <a:cs typeface="+mn-ea"/>
                <a:sym typeface="+mn-lt"/>
              </a:endParaRPr>
            </a:p>
          </p:txBody>
        </p:sp>
        <p:sp>
          <p:nvSpPr>
            <p:cNvPr id="22" name="文本框 48"/>
            <p:cNvSpPr txBox="1">
              <a:spLocks noChangeArrowheads="1"/>
            </p:cNvSpPr>
            <p:nvPr>
              <p:custDataLst>
                <p:tags r:id="rId31"/>
              </p:custDataLst>
            </p:nvPr>
          </p:nvSpPr>
          <p:spPr bwMode="auto">
            <a:xfrm>
              <a:off x="4459186" y="1079593"/>
              <a:ext cx="501137" cy="468648"/>
            </a:xfrm>
            <a:prstGeom prst="rect">
              <a:avLst/>
            </a:prstGeom>
            <a:noFill/>
            <a:ln w="9525">
              <a:noFill/>
              <a:miter lim="800000"/>
            </a:ln>
          </p:spPr>
          <p:txBody>
            <a:bodyPr>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1</a:t>
              </a:r>
            </a:p>
          </p:txBody>
        </p:sp>
      </p:grpSp>
      <p:grpSp>
        <p:nvGrpSpPr>
          <p:cNvPr id="25" name="组合 24"/>
          <p:cNvGrpSpPr/>
          <p:nvPr/>
        </p:nvGrpSpPr>
        <p:grpSpPr>
          <a:xfrm>
            <a:off x="3811640" y="1991641"/>
            <a:ext cx="4047251" cy="561150"/>
            <a:chOff x="3818511" y="1744615"/>
            <a:chExt cx="3633809" cy="503827"/>
          </a:xfrm>
          <a:effectLst>
            <a:outerShdw blurRad="127000" dist="127000" dir="5400000" algn="ctr" rotWithShape="0">
              <a:srgbClr val="000000">
                <a:alpha val="43137"/>
              </a:srgbClr>
            </a:outerShdw>
          </a:effectLst>
        </p:grpSpPr>
        <p:grpSp>
          <p:nvGrpSpPr>
            <p:cNvPr id="26" name="组合 25"/>
            <p:cNvGrpSpPr/>
            <p:nvPr/>
          </p:nvGrpSpPr>
          <p:grpSpPr>
            <a:xfrm>
              <a:off x="3818511" y="1744615"/>
              <a:ext cx="3633809" cy="483501"/>
              <a:chOff x="2540000" y="1059582"/>
              <a:chExt cx="6108700" cy="812800"/>
            </a:xfrm>
            <a:solidFill>
              <a:srgbClr val="005DA2"/>
            </a:solidFill>
          </p:grpSpPr>
          <p:sp>
            <p:nvSpPr>
              <p:cNvPr id="28" name="Freeform 5"/>
              <p:cNvSpPr>
                <a:spLocks noEditPoints="1"/>
              </p:cNvSpPr>
              <p:nvPr>
                <p:custDataLst>
                  <p:tags r:id="rId28"/>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9" name="Freeform 6"/>
              <p:cNvSpPr/>
              <p:nvPr>
                <p:custDataLst>
                  <p:tags r:id="rId29"/>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7" name="文本框 48"/>
            <p:cNvSpPr txBox="1">
              <a:spLocks noChangeArrowheads="1"/>
            </p:cNvSpPr>
            <p:nvPr>
              <p:custDataLst>
                <p:tags r:id="rId27"/>
              </p:custDataLst>
            </p:nvPr>
          </p:nvSpPr>
          <p:spPr bwMode="auto">
            <a:xfrm>
              <a:off x="4459186" y="1779793"/>
              <a:ext cx="631582" cy="468649"/>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2</a:t>
              </a:r>
            </a:p>
          </p:txBody>
        </p:sp>
      </p:grpSp>
      <p:grpSp>
        <p:nvGrpSpPr>
          <p:cNvPr id="30" name="组合 29"/>
          <p:cNvGrpSpPr/>
          <p:nvPr/>
        </p:nvGrpSpPr>
        <p:grpSpPr>
          <a:xfrm>
            <a:off x="3866250" y="2979700"/>
            <a:ext cx="4047251" cy="538511"/>
            <a:chOff x="3818511" y="1744615"/>
            <a:chExt cx="3633809" cy="483501"/>
          </a:xfrm>
          <a:effectLst>
            <a:outerShdw blurRad="127000" dist="127000" dir="5400000" algn="ctr" rotWithShape="0">
              <a:srgbClr val="000000">
                <a:alpha val="43137"/>
              </a:srgbClr>
            </a:outerShdw>
          </a:effectLst>
        </p:grpSpPr>
        <p:grpSp>
          <p:nvGrpSpPr>
            <p:cNvPr id="31" name="组合 30"/>
            <p:cNvGrpSpPr/>
            <p:nvPr/>
          </p:nvGrpSpPr>
          <p:grpSpPr>
            <a:xfrm>
              <a:off x="3818511" y="1744615"/>
              <a:ext cx="3633809" cy="483501"/>
              <a:chOff x="2540000" y="1059582"/>
              <a:chExt cx="6108700" cy="812800"/>
            </a:xfrm>
            <a:solidFill>
              <a:srgbClr val="005DA2"/>
            </a:solidFill>
          </p:grpSpPr>
          <p:sp>
            <p:nvSpPr>
              <p:cNvPr id="33" name="Freeform 5"/>
              <p:cNvSpPr>
                <a:spLocks noEditPoints="1"/>
              </p:cNvSpPr>
              <p:nvPr>
                <p:custDataLst>
                  <p:tags r:id="rId25"/>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34" name="Freeform 6"/>
              <p:cNvSpPr/>
              <p:nvPr>
                <p:custDataLst>
                  <p:tags r:id="rId26"/>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32" name="文本框 48"/>
            <p:cNvSpPr txBox="1">
              <a:spLocks noChangeArrowheads="1"/>
            </p:cNvSpPr>
            <p:nvPr>
              <p:custDataLst>
                <p:tags r:id="rId24"/>
              </p:custDataLst>
            </p:nvPr>
          </p:nvSpPr>
          <p:spPr bwMode="auto">
            <a:xfrm>
              <a:off x="4429864" y="175047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3</a:t>
              </a:r>
            </a:p>
          </p:txBody>
        </p:sp>
      </p:grpSp>
      <p:grpSp>
        <p:nvGrpSpPr>
          <p:cNvPr id="35" name="组合 34"/>
          <p:cNvGrpSpPr/>
          <p:nvPr/>
        </p:nvGrpSpPr>
        <p:grpSpPr>
          <a:xfrm>
            <a:off x="3822435" y="3907336"/>
            <a:ext cx="4047251" cy="564646"/>
            <a:chOff x="3818511" y="1721150"/>
            <a:chExt cx="3633809" cy="506966"/>
          </a:xfrm>
          <a:effectLst>
            <a:outerShdw blurRad="127000" dist="127000" dir="5400000" algn="ctr" rotWithShape="0">
              <a:srgbClr val="000000">
                <a:alpha val="43137"/>
              </a:srgbClr>
            </a:outerShdw>
          </a:effectLst>
        </p:grpSpPr>
        <p:grpSp>
          <p:nvGrpSpPr>
            <p:cNvPr id="36" name="组合 35"/>
            <p:cNvGrpSpPr/>
            <p:nvPr/>
          </p:nvGrpSpPr>
          <p:grpSpPr>
            <a:xfrm>
              <a:off x="3818511" y="1744615"/>
              <a:ext cx="3633809" cy="483501"/>
              <a:chOff x="2540000" y="1059582"/>
              <a:chExt cx="6108700" cy="812800"/>
            </a:xfrm>
            <a:solidFill>
              <a:srgbClr val="005DA2"/>
            </a:solidFill>
          </p:grpSpPr>
          <p:sp>
            <p:nvSpPr>
              <p:cNvPr id="38" name="Freeform 5"/>
              <p:cNvSpPr>
                <a:spLocks noEditPoints="1"/>
              </p:cNvSpPr>
              <p:nvPr>
                <p:custDataLst>
                  <p:tags r:id="rId22"/>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39" name="Freeform 6"/>
              <p:cNvSpPr/>
              <p:nvPr>
                <p:custDataLst>
                  <p:tags r:id="rId23"/>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37" name="文本框 48"/>
            <p:cNvSpPr txBox="1">
              <a:spLocks noChangeArrowheads="1"/>
            </p:cNvSpPr>
            <p:nvPr>
              <p:custDataLst>
                <p:tags r:id="rId21"/>
              </p:custDataLst>
            </p:nvPr>
          </p:nvSpPr>
          <p:spPr bwMode="auto">
            <a:xfrm>
              <a:off x="4444525" y="1721150"/>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4</a:t>
              </a:r>
            </a:p>
          </p:txBody>
        </p:sp>
      </p:grpSp>
      <p:grpSp>
        <p:nvGrpSpPr>
          <p:cNvPr id="40" name="组合 39"/>
          <p:cNvGrpSpPr/>
          <p:nvPr/>
        </p:nvGrpSpPr>
        <p:grpSpPr>
          <a:xfrm>
            <a:off x="3811640" y="4827270"/>
            <a:ext cx="4047251" cy="548317"/>
            <a:chOff x="3818511" y="1735811"/>
            <a:chExt cx="3633809" cy="492305"/>
          </a:xfrm>
          <a:effectLst>
            <a:outerShdw blurRad="127000" dist="127000" dir="5400000" algn="ctr" rotWithShape="0">
              <a:srgbClr val="000000">
                <a:alpha val="43137"/>
              </a:srgbClr>
            </a:outerShdw>
          </a:effectLst>
        </p:grpSpPr>
        <p:grpSp>
          <p:nvGrpSpPr>
            <p:cNvPr id="41" name="组合 40"/>
            <p:cNvGrpSpPr/>
            <p:nvPr/>
          </p:nvGrpSpPr>
          <p:grpSpPr>
            <a:xfrm>
              <a:off x="3818511" y="1744615"/>
              <a:ext cx="3633809" cy="483501"/>
              <a:chOff x="2540000" y="1059582"/>
              <a:chExt cx="6108700" cy="812800"/>
            </a:xfrm>
            <a:solidFill>
              <a:srgbClr val="005DA2"/>
            </a:solidFill>
          </p:grpSpPr>
          <p:sp>
            <p:nvSpPr>
              <p:cNvPr id="43" name="Freeform 5"/>
              <p:cNvSpPr>
                <a:spLocks noEditPoints="1"/>
              </p:cNvSpPr>
              <p:nvPr>
                <p:custDataLst>
                  <p:tags r:id="rId19"/>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44" name="Freeform 6"/>
              <p:cNvSpPr/>
              <p:nvPr>
                <p:custDataLst>
                  <p:tags r:id="rId20"/>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42" name="文本框 48"/>
            <p:cNvSpPr txBox="1">
              <a:spLocks noChangeArrowheads="1"/>
            </p:cNvSpPr>
            <p:nvPr>
              <p:custDataLst>
                <p:tags r:id="rId18"/>
              </p:custDataLst>
            </p:nvPr>
          </p:nvSpPr>
          <p:spPr bwMode="auto">
            <a:xfrm>
              <a:off x="4459186" y="173581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5</a:t>
              </a:r>
            </a:p>
          </p:txBody>
        </p:sp>
      </p:grpSp>
      <p:sp>
        <p:nvSpPr>
          <p:cNvPr id="45" name="文本框 44"/>
          <p:cNvSpPr txBox="1"/>
          <p:nvPr/>
        </p:nvSpPr>
        <p:spPr>
          <a:xfrm>
            <a:off x="5405824" y="1022042"/>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教材分析</a:t>
            </a:r>
          </a:p>
        </p:txBody>
      </p:sp>
      <p:sp>
        <p:nvSpPr>
          <p:cNvPr id="46" name="文本框 45"/>
          <p:cNvSpPr txBox="1"/>
          <p:nvPr/>
        </p:nvSpPr>
        <p:spPr>
          <a:xfrm>
            <a:off x="5452110" y="4853305"/>
            <a:ext cx="1665605" cy="521970"/>
          </a:xfrm>
          <a:prstGeom prst="rect">
            <a:avLst/>
          </a:prstGeom>
          <a:noFill/>
        </p:spPr>
        <p:txBody>
          <a:bodyPr wrap="squar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教学过程</a:t>
            </a:r>
          </a:p>
        </p:txBody>
      </p:sp>
      <p:sp>
        <p:nvSpPr>
          <p:cNvPr id="47" name="文本框 46"/>
          <p:cNvSpPr txBox="1"/>
          <p:nvPr/>
        </p:nvSpPr>
        <p:spPr>
          <a:xfrm>
            <a:off x="5406390" y="3949700"/>
            <a:ext cx="1694180" cy="521970"/>
          </a:xfrm>
          <a:prstGeom prst="rect">
            <a:avLst/>
          </a:prstGeom>
          <a:noFill/>
        </p:spPr>
        <p:txBody>
          <a:bodyPr wrap="squar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教学重点</a:t>
            </a:r>
          </a:p>
        </p:txBody>
      </p:sp>
      <p:sp>
        <p:nvSpPr>
          <p:cNvPr id="48" name="文本框 47"/>
          <p:cNvSpPr txBox="1"/>
          <p:nvPr/>
        </p:nvSpPr>
        <p:spPr>
          <a:xfrm>
            <a:off x="5389961" y="2040587"/>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学情分析</a:t>
            </a:r>
          </a:p>
        </p:txBody>
      </p:sp>
      <p:sp>
        <p:nvSpPr>
          <p:cNvPr id="49" name="文本框 48"/>
          <p:cNvSpPr txBox="1"/>
          <p:nvPr/>
        </p:nvSpPr>
        <p:spPr>
          <a:xfrm>
            <a:off x="5389961" y="3000336"/>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教学目标</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7620" y="-129540"/>
            <a:ext cx="3160395" cy="1031240"/>
            <a:chOff x="3590568" y="400194"/>
            <a:chExt cx="5213316" cy="1031890"/>
          </a:xfrm>
        </p:grpSpPr>
        <p:grpSp>
          <p:nvGrpSpPr>
            <p:cNvPr id="48" name="组合 47"/>
            <p:cNvGrpSpPr/>
            <p:nvPr/>
          </p:nvGrpSpPr>
          <p:grpSpPr>
            <a:xfrm>
              <a:off x="3590568" y="400194"/>
              <a:ext cx="5213316" cy="1031890"/>
              <a:chOff x="7038412" y="5298115"/>
              <a:chExt cx="3099874" cy="517828"/>
            </a:xfrm>
          </p:grpSpPr>
          <p:grpSp>
            <p:nvGrpSpPr>
              <p:cNvPr id="53" name="组合 52"/>
              <p:cNvGrpSpPr/>
              <p:nvPr/>
            </p:nvGrpSpPr>
            <p:grpSpPr>
              <a:xfrm>
                <a:off x="7038412" y="5298115"/>
                <a:ext cx="3099874" cy="517828"/>
                <a:chOff x="5718131" y="5650928"/>
                <a:chExt cx="4596458" cy="767829"/>
              </a:xfrm>
            </p:grpSpPr>
            <p:sp>
              <p:nvSpPr>
                <p:cNvPr id="56" name="圆角矩形 55"/>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圆角矩形 56"/>
                <p:cNvSpPr/>
                <p:nvPr/>
              </p:nvSpPr>
              <p:spPr>
                <a:xfrm>
                  <a:off x="5864050" y="5738396"/>
                  <a:ext cx="4287996" cy="575399"/>
                </a:xfrm>
                <a:prstGeom prst="roundRect">
                  <a:avLst>
                    <a:gd name="adj" fmla="val 50000"/>
                  </a:avLst>
                </a:prstGeom>
                <a:gradFill>
                  <a:gsLst>
                    <a:gs pos="0">
                      <a:srgbClr val="14CD68"/>
                    </a:gs>
                    <a:gs pos="100000">
                      <a:srgbClr val="035C7D"/>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4" name="TextBox 19"/>
              <p:cNvSpPr txBox="1"/>
              <p:nvPr/>
            </p:nvSpPr>
            <p:spPr>
              <a:xfrm>
                <a:off x="7752953" y="5433395"/>
                <a:ext cx="209170" cy="153965"/>
              </a:xfrm>
              <a:prstGeom prst="rect">
                <a:avLst/>
              </a:prstGeom>
              <a:noFill/>
            </p:spPr>
            <p:txBody>
              <a:bodyPr wrap="squar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4055479" y="549114"/>
              <a:ext cx="4283494" cy="707200"/>
            </a:xfrm>
            <a:prstGeom prst="rect">
              <a:avLst/>
            </a:prstGeom>
          </p:spPr>
          <p:txBody>
            <a:bodyPr wrap="square">
              <a:spAutoFit/>
            </a:bodyPr>
            <a:lstStyle/>
            <a:p>
              <a:pPr algn="ctr"/>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教材分析</a:t>
              </a:r>
            </a:p>
          </p:txBody>
        </p:sp>
      </p:grpSp>
      <p:sp>
        <p:nvSpPr>
          <p:cNvPr id="39" name="Title 6"/>
          <p:cNvSpPr txBox="1"/>
          <p:nvPr>
            <p:custDataLst>
              <p:tags r:id="rId1"/>
            </p:custDataLst>
          </p:nvPr>
        </p:nvSpPr>
        <p:spPr>
          <a:xfrm>
            <a:off x="1049655" y="1181735"/>
            <a:ext cx="9901555" cy="477012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ts val="4080"/>
              </a:lnSpc>
              <a:spcBef>
                <a:spcPts val="0"/>
              </a:spcBef>
              <a:spcAft>
                <a:spcPts val="800"/>
              </a:spcAft>
              <a:buSzPct val="100000"/>
            </a:pPr>
            <a:r>
              <a:rPr altLang="zh-CN" sz="2400"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    </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新时代孕育习近平新时代中国特色社会主义思想</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系统回答了新时代坚持和发展什么样的中国特色社会主义、怎样坚持和发展中国特色社会主义，其核心内容是“八个明确”和“十四个坚持”。</a:t>
            </a:r>
          </a:p>
          <a:p>
            <a:pPr lvl="0" fontAlgn="auto">
              <a:lnSpc>
                <a:spcPts val="4080"/>
              </a:lnSpc>
              <a:spcBef>
                <a:spcPts val="0"/>
              </a:spcBef>
              <a:spcAft>
                <a:spcPts val="800"/>
              </a:spcAft>
              <a:buSzPct val="100000"/>
            </a:pP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习近平新时代中国特色社会主义思想引领新时代</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主要</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阐述了</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习近</a:t>
            </a:r>
            <a:r>
              <a:rPr lang="zh-CN" altLang="en-US" sz="2400" spc="120" dirty="0" smtClean="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平新时代</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中国特色社会主义思想的理论意义以及习近平新时代中国特色社会主义思想在实践中产生的影响。</a:t>
            </a:r>
            <a:endPar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0285" y="1838325"/>
            <a:ext cx="9679940" cy="2861310"/>
          </a:xfrm>
          <a:prstGeom prst="rect">
            <a:avLst/>
          </a:prstGeom>
          <a:noFill/>
        </p:spPr>
        <p:txBody>
          <a:bodyPr wrap="square" rtlCol="0" anchor="t">
            <a:spAutoFit/>
          </a:bodyPr>
          <a:lstStyle/>
          <a:p>
            <a:pPr>
              <a:lnSpc>
                <a:spcPct val="150000"/>
              </a:lnSpc>
            </a:pPr>
            <a:r>
              <a:rPr lang="en-US" altLang="zh-CN" dirty="0"/>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新时代中国特色社会主义思想，是对马克思列宁主义、毛泽东思想、邓小平理论、“三个代表”重要思想、科学发展观的继承和发展，</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是马克思主义中国化最新成果，是党和人民实践经验和集体智慧的结晶，是中国特色社会主义理论体系的重要组成部分，是全党全国人民为实现中华民族伟大复兴而奋斗的行动指南，必须长期坚持并不断发展。</a:t>
            </a:r>
          </a:p>
        </p:txBody>
      </p:sp>
      <p:sp>
        <p:nvSpPr>
          <p:cNvPr id="3" name="文本框 2"/>
          <p:cNvSpPr txBox="1"/>
          <p:nvPr/>
        </p:nvSpPr>
        <p:spPr>
          <a:xfrm>
            <a:off x="2031365" y="4841875"/>
            <a:ext cx="8648521" cy="461665"/>
          </a:xfrm>
          <a:prstGeom prst="rect">
            <a:avLst/>
          </a:prstGeom>
          <a:noFill/>
        </p:spPr>
        <p:txBody>
          <a:bodyPr wrap="none" rtlCol="0" anchor="t">
            <a:spAutoFit/>
          </a:bodyPr>
          <a:lstStyle/>
          <a:p>
            <a:pPr algn="l" fontAlgn="base">
              <a:lnSpc>
                <a:spcPct val="120000"/>
              </a:lnSpc>
              <a:spcBef>
                <a:spcPts val="1200"/>
              </a:spcBef>
              <a:spcAft>
                <a:spcPct val="0"/>
              </a:spcAft>
              <a:defRPr/>
            </a:pPr>
            <a:r>
              <a:rPr lang="en-US" altLang="zh-CN" sz="2000" dirty="0" smtClean="0">
                <a:solidFill>
                  <a:schemeClr val="tx1">
                    <a:lumMod val="85000"/>
                    <a:lumOff val="15000"/>
                  </a:schemeClr>
                </a:solidFill>
                <a:latin typeface="楷体" panose="02010609060101010101" pitchFamily="49" charset="-122"/>
                <a:ea typeface="楷体" panose="02010609060101010101" pitchFamily="49" charset="-122"/>
                <a:sym typeface="+mn-ea"/>
              </a:rPr>
              <a:t>—2017</a:t>
            </a:r>
            <a:r>
              <a:rPr lang="en-US" altLang="zh-CN" sz="2000" dirty="0">
                <a:solidFill>
                  <a:schemeClr val="tx1">
                    <a:lumMod val="85000"/>
                    <a:lumOff val="15000"/>
                  </a:schemeClr>
                </a:solidFill>
                <a:latin typeface="楷体" panose="02010609060101010101" pitchFamily="49" charset="-122"/>
                <a:ea typeface="楷体" panose="02010609060101010101" pitchFamily="49" charset="-122"/>
                <a:sym typeface="+mn-ea"/>
              </a:rPr>
              <a:t>年10月18日，习近平在中国共产党第十九次全国代表大会上的报告</a:t>
            </a:r>
            <a:endParaRPr lang="zh-CN" altLang="en-US" sz="2000" dirty="0">
              <a:latin typeface="楷体" panose="02010609060101010101" pitchFamily="49" charset="-122"/>
              <a:ea typeface="楷体" panose="02010609060101010101" pitchFamily="49" charset="-122"/>
            </a:endParaRPr>
          </a:p>
        </p:txBody>
      </p:sp>
      <p:sp>
        <p:nvSpPr>
          <p:cNvPr id="13" name="文本框 12"/>
          <p:cNvSpPr txBox="1"/>
          <p:nvPr/>
        </p:nvSpPr>
        <p:spPr>
          <a:xfrm>
            <a:off x="2713990" y="1138555"/>
            <a:ext cx="6764020" cy="46037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关于习近平新时代中国特色社会主义思想的论述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9960" y="1721485"/>
            <a:ext cx="10385425" cy="5024452"/>
          </a:xfrm>
          <a:prstGeom prst="rect">
            <a:avLst/>
          </a:prstGeom>
          <a:noFill/>
        </p:spPr>
        <p:txBody>
          <a:bodyPr wrap="square" rtlCol="0" anchor="t">
            <a:spAutoFit/>
          </a:bodyPr>
          <a:lstStyle/>
          <a:p>
            <a:pPr>
              <a:lnSpc>
                <a:spcPct val="150000"/>
              </a:lnSpc>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       党的十八大以来，党中央团结带领全党全国各族人民，全面审视国际国内新的形势，通过总结实践、展望未来，深刻回答了新时代坚持和发展什么样的中国特色社会主义、怎样坚持和发展中国特色社会主义这个重大时代课题，形成了新时代中国特色社会主义思想，坚持统筹推进“五位一体”总体布局、协调推进“四个全面”战略布局，坚持稳中求进工作总基调，对党和国家各方面工作提出一系列新理念新思想新战略，推动党和国家事业发生历史性变革、取得历史性成就，中国特色社会主义进入了新时代。</a:t>
            </a:r>
          </a:p>
          <a:p>
            <a:pPr>
              <a:lnSpc>
                <a:spcPct val="150000"/>
              </a:lnSpc>
            </a:pPr>
            <a:r>
              <a:rPr lang="en-US" altLang="zh-CN" sz="2400" dirty="0">
                <a:solidFill>
                  <a:schemeClr val="tx1">
                    <a:lumMod val="85000"/>
                    <a:lumOff val="15000"/>
                  </a:schemeClr>
                </a:solidFill>
                <a:latin typeface="楷体" panose="02010609060101010101" pitchFamily="49" charset="-122"/>
                <a:ea typeface="楷体" panose="02010609060101010101" pitchFamily="49" charset="-122"/>
                <a:sym typeface="+mn-ea"/>
              </a:rPr>
              <a:t>             </a:t>
            </a:r>
            <a:r>
              <a:rPr lang="en-US" altLang="zh-CN" sz="2400" dirty="0" smtClean="0">
                <a:solidFill>
                  <a:schemeClr val="tx1">
                    <a:lumMod val="85000"/>
                    <a:lumOff val="15000"/>
                  </a:schemeClr>
                </a:solidFill>
                <a:latin typeface="楷体" panose="02010609060101010101" pitchFamily="49" charset="-122"/>
                <a:ea typeface="楷体" panose="02010609060101010101" pitchFamily="49" charset="-122"/>
                <a:sym typeface="+mn-ea"/>
              </a:rPr>
              <a:t>—</a:t>
            </a:r>
            <a:r>
              <a:rPr lang="en-US" altLang="zh-CN" sz="2000" dirty="0" smtClean="0">
                <a:solidFill>
                  <a:schemeClr val="tx1">
                    <a:lumMod val="85000"/>
                    <a:lumOff val="15000"/>
                  </a:schemeClr>
                </a:solidFill>
                <a:latin typeface="楷体" panose="02010609060101010101" pitchFamily="49" charset="-122"/>
                <a:ea typeface="楷体" panose="02010609060101010101" pitchFamily="49" charset="-122"/>
                <a:cs typeface="微软雅黑" panose="020B0503020204020204" pitchFamily="34" charset="-122"/>
                <a:sym typeface="+mn-ea"/>
              </a:rPr>
              <a:t>2018</a:t>
            </a:r>
            <a:r>
              <a:rPr lang="en-US" altLang="zh-CN" sz="2000" dirty="0">
                <a:solidFill>
                  <a:schemeClr val="tx1">
                    <a:lumMod val="85000"/>
                    <a:lumOff val="15000"/>
                  </a:schemeClr>
                </a:solidFill>
                <a:latin typeface="楷体" panose="02010609060101010101" pitchFamily="49" charset="-122"/>
                <a:ea typeface="楷体" panose="02010609060101010101" pitchFamily="49" charset="-122"/>
                <a:cs typeface="微软雅黑" panose="020B0503020204020204" pitchFamily="34" charset="-122"/>
                <a:sym typeface="+mn-ea"/>
              </a:rPr>
              <a:t>年12月18日，习近平在庆祝改革开放40</a:t>
            </a:r>
            <a:r>
              <a:rPr lang="en-US" altLang="zh-CN" sz="2000" dirty="0" smtClean="0">
                <a:solidFill>
                  <a:schemeClr val="tx1">
                    <a:lumMod val="85000"/>
                    <a:lumOff val="15000"/>
                  </a:schemeClr>
                </a:solidFill>
                <a:latin typeface="楷体" panose="02010609060101010101" pitchFamily="49" charset="-122"/>
                <a:ea typeface="楷体" panose="02010609060101010101" pitchFamily="49" charset="-122"/>
                <a:cs typeface="微软雅黑" panose="020B0503020204020204" pitchFamily="34" charset="-122"/>
                <a:sym typeface="+mn-ea"/>
              </a:rPr>
              <a:t>周年大会</a:t>
            </a:r>
            <a:r>
              <a:rPr lang="zh-CN" altLang="en-US" sz="2000" dirty="0" smtClean="0">
                <a:solidFill>
                  <a:schemeClr val="tx1">
                    <a:lumMod val="85000"/>
                    <a:lumOff val="15000"/>
                  </a:schemeClr>
                </a:solidFill>
                <a:latin typeface="楷体" panose="02010609060101010101" pitchFamily="49" charset="-122"/>
                <a:ea typeface="楷体" panose="02010609060101010101" pitchFamily="49" charset="-122"/>
                <a:cs typeface="微软雅黑" panose="020B0503020204020204" pitchFamily="34" charset="-122"/>
                <a:sym typeface="+mn-ea"/>
              </a:rPr>
              <a:t>上的</a:t>
            </a:r>
            <a:r>
              <a:rPr lang="en-US" altLang="zh-CN" sz="2000" dirty="0" err="1" smtClean="0">
                <a:solidFill>
                  <a:schemeClr val="tx1">
                    <a:lumMod val="85000"/>
                    <a:lumOff val="15000"/>
                  </a:schemeClr>
                </a:solidFill>
                <a:latin typeface="楷体" panose="02010609060101010101" pitchFamily="49" charset="-122"/>
                <a:ea typeface="楷体" panose="02010609060101010101" pitchFamily="49" charset="-122"/>
                <a:cs typeface="微软雅黑" panose="020B0503020204020204" pitchFamily="34" charset="-122"/>
                <a:sym typeface="+mn-ea"/>
              </a:rPr>
              <a:t>讲话</a:t>
            </a:r>
            <a:endParaRPr lang="zh-CN" altLang="en-US" sz="2000" dirty="0">
              <a:latin typeface="楷体" panose="02010609060101010101" pitchFamily="49" charset="-122"/>
              <a:ea typeface="楷体" panose="02010609060101010101" pitchFamily="49" charset="-122"/>
              <a:cs typeface="微软雅黑" panose="020B0503020204020204" pitchFamily="34" charset="-122"/>
            </a:endParaRPr>
          </a:p>
          <a:p>
            <a:pPr>
              <a:lnSpc>
                <a:spcPts val="3880"/>
              </a:lnSpc>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1986915" y="1052830"/>
            <a:ext cx="8218170" cy="46037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关于习近平新时代中国特色社会主义思想的论述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7620" y="-19685"/>
            <a:ext cx="3160395" cy="1031240"/>
            <a:chOff x="3590568" y="400194"/>
            <a:chExt cx="5213316" cy="1031890"/>
          </a:xfrm>
        </p:grpSpPr>
        <p:grpSp>
          <p:nvGrpSpPr>
            <p:cNvPr id="48" name="组合 47"/>
            <p:cNvGrpSpPr/>
            <p:nvPr/>
          </p:nvGrpSpPr>
          <p:grpSpPr>
            <a:xfrm>
              <a:off x="3590568" y="400194"/>
              <a:ext cx="5213316" cy="1031890"/>
              <a:chOff x="7038412" y="5298115"/>
              <a:chExt cx="3099874" cy="517828"/>
            </a:xfrm>
          </p:grpSpPr>
          <p:grpSp>
            <p:nvGrpSpPr>
              <p:cNvPr id="53" name="组合 52"/>
              <p:cNvGrpSpPr/>
              <p:nvPr/>
            </p:nvGrpSpPr>
            <p:grpSpPr>
              <a:xfrm>
                <a:off x="7038412" y="5298115"/>
                <a:ext cx="3099874" cy="517828"/>
                <a:chOff x="5718131" y="5650928"/>
                <a:chExt cx="4596458" cy="767829"/>
              </a:xfrm>
            </p:grpSpPr>
            <p:sp>
              <p:nvSpPr>
                <p:cNvPr id="56" name="圆角矩形 55"/>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圆角矩形 56"/>
                <p:cNvSpPr/>
                <p:nvPr/>
              </p:nvSpPr>
              <p:spPr>
                <a:xfrm>
                  <a:off x="5864050" y="5738396"/>
                  <a:ext cx="4287996" cy="575399"/>
                </a:xfrm>
                <a:prstGeom prst="roundRect">
                  <a:avLst>
                    <a:gd name="adj" fmla="val 50000"/>
                  </a:avLst>
                </a:prstGeom>
                <a:gradFill>
                  <a:gsLst>
                    <a:gs pos="0">
                      <a:srgbClr val="14CD68"/>
                    </a:gs>
                    <a:gs pos="100000">
                      <a:srgbClr val="035C7D"/>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4" name="TextBox 19"/>
              <p:cNvSpPr txBox="1"/>
              <p:nvPr/>
            </p:nvSpPr>
            <p:spPr>
              <a:xfrm>
                <a:off x="7752953" y="5433395"/>
                <a:ext cx="209170" cy="153965"/>
              </a:xfrm>
              <a:prstGeom prst="rect">
                <a:avLst/>
              </a:prstGeom>
              <a:noFill/>
            </p:spPr>
            <p:txBody>
              <a:bodyPr wrap="squar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4055479" y="549114"/>
              <a:ext cx="4283494" cy="707200"/>
            </a:xfrm>
            <a:prstGeom prst="rect">
              <a:avLst/>
            </a:prstGeom>
          </p:spPr>
          <p:txBody>
            <a:bodyPr wrap="square">
              <a:spAutoFit/>
            </a:bodyPr>
            <a:lstStyle/>
            <a:p>
              <a:pPr algn="ctr"/>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学情分析</a:t>
              </a:r>
            </a:p>
          </p:txBody>
        </p:sp>
      </p:grpSp>
      <p:sp>
        <p:nvSpPr>
          <p:cNvPr id="39" name="Title 6"/>
          <p:cNvSpPr txBox="1"/>
          <p:nvPr>
            <p:custDataLst>
              <p:tags r:id="rId1"/>
            </p:custDataLst>
          </p:nvPr>
        </p:nvSpPr>
        <p:spPr>
          <a:xfrm>
            <a:off x="1059053" y="1227328"/>
            <a:ext cx="10170160" cy="477012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ts val="4080"/>
              </a:lnSpc>
              <a:spcBef>
                <a:spcPts val="0"/>
              </a:spcBef>
              <a:spcAft>
                <a:spcPts val="800"/>
              </a:spcAft>
              <a:buSzPct val="100000"/>
            </a:pPr>
            <a:r>
              <a:rPr altLang="zh-CN" sz="2400"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    </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通过历史八年级下册</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中国特色社会主义道路</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的学习，以及道德与法治八年级上册</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维护国家利益</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、八年级下册</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人民当家作主</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、九年级上册</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世界舞台上的中国</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等内容的学习，学生对习近平新时代中国特色社会主义思想的主要内容有了初步的了解。</a:t>
            </a:r>
            <a:endPar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lvl="0" fontAlgn="auto">
              <a:lnSpc>
                <a:spcPts val="4080"/>
              </a:lnSpc>
              <a:spcBef>
                <a:spcPts val="0"/>
              </a:spcBef>
              <a:spcAft>
                <a:spcPts val="800"/>
              </a:spcAft>
              <a:buSzPct val="100000"/>
            </a:pP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spc="120" dirty="0" smtClean="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中学生的身心趋于成熟，知识积累量增多，思想意识日趋活跃，思想活动具有独立性、选择性、可塑性的特点，思维能力明显提高。</a:t>
            </a:r>
          </a:p>
          <a:p>
            <a:pPr lvl="0" fontAlgn="auto">
              <a:lnSpc>
                <a:spcPts val="3880"/>
              </a:lnSpc>
              <a:spcBef>
                <a:spcPts val="0"/>
              </a:spcBef>
              <a:spcAft>
                <a:spcPts val="800"/>
              </a:spcAft>
              <a:buSzPct val="100000"/>
            </a:pPr>
            <a:endPar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93090" y="1526540"/>
            <a:ext cx="11006455" cy="3309372"/>
            <a:chOff x="1567" y="3543"/>
            <a:chExt cx="17261" cy="5563"/>
          </a:xfrm>
        </p:grpSpPr>
        <p:cxnSp>
          <p:nvCxnSpPr>
            <p:cNvPr id="23" name="直接箭头连接符 22"/>
            <p:cNvCxnSpPr/>
            <p:nvPr/>
          </p:nvCxnSpPr>
          <p:spPr>
            <a:xfrm flipV="1">
              <a:off x="3510" y="4050"/>
              <a:ext cx="1719" cy="957"/>
            </a:xfrm>
            <a:prstGeom prst="straightConnector1">
              <a:avLst/>
            </a:prstGeom>
            <a:noFill/>
            <a:ln w="31750" cap="flat" cmpd="sng" algn="ctr">
              <a:solidFill>
                <a:sysClr val="windowText" lastClr="000000">
                  <a:lumMod val="50000"/>
                  <a:lumOff val="50000"/>
                </a:sysClr>
              </a:solidFill>
              <a:prstDash val="solid"/>
              <a:miter lim="800000"/>
              <a:tailEnd type="arrow"/>
            </a:ln>
            <a:effectLst/>
          </p:spPr>
        </p:cxnSp>
        <p:cxnSp>
          <p:nvCxnSpPr>
            <p:cNvPr id="25" name="直接箭头连接符 24"/>
            <p:cNvCxnSpPr/>
            <p:nvPr/>
          </p:nvCxnSpPr>
          <p:spPr>
            <a:xfrm>
              <a:off x="3527" y="7068"/>
              <a:ext cx="1702" cy="1403"/>
            </a:xfrm>
            <a:prstGeom prst="straightConnector1">
              <a:avLst/>
            </a:prstGeom>
            <a:noFill/>
            <a:ln w="31750" cap="flat" cmpd="sng" algn="ctr">
              <a:solidFill>
                <a:sysClr val="windowText" lastClr="000000">
                  <a:lumMod val="50000"/>
                  <a:lumOff val="50000"/>
                </a:sysClr>
              </a:solidFill>
              <a:prstDash val="solid"/>
              <a:miter lim="800000"/>
              <a:tailEnd type="arrow"/>
            </a:ln>
            <a:effectLst/>
          </p:spPr>
        </p:cxnSp>
        <p:sp>
          <p:nvSpPr>
            <p:cNvPr id="27" name="矩形 26"/>
            <p:cNvSpPr/>
            <p:nvPr/>
          </p:nvSpPr>
          <p:spPr>
            <a:xfrm>
              <a:off x="5231" y="3543"/>
              <a:ext cx="13335" cy="2246"/>
            </a:xfrm>
            <a:prstGeom prst="rect">
              <a:avLst/>
            </a:prstGeom>
            <a:noFill/>
            <a:ln w="31750" cap="flat" cmpd="sng" algn="ctr">
              <a:solidFill>
                <a:sysClr val="windowText" lastClr="000000">
                  <a:lumMod val="50000"/>
                  <a:lumOff val="50000"/>
                </a:sysClr>
              </a:solidFill>
              <a:prstDash val="solid"/>
              <a:miter lim="800000"/>
            </a:ln>
            <a:effectLst/>
          </p:spPr>
          <p:txBody>
            <a:bodyPr lIns="91443" tIns="45720" rIns="91443"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TextBox 28"/>
            <p:cNvSpPr txBox="1"/>
            <p:nvPr/>
          </p:nvSpPr>
          <p:spPr>
            <a:xfrm>
              <a:off x="5232" y="3580"/>
              <a:ext cx="13596" cy="2171"/>
            </a:xfrm>
            <a:prstGeom prst="rect">
              <a:avLst/>
            </a:prstGeom>
            <a:noFill/>
          </p:spPr>
          <p:txBody>
            <a:bodyPr wrap="square" lIns="91443" tIns="45720" rIns="91443" bIns="45720" rtlCol="0">
              <a:spAutoFit/>
            </a:bodyPr>
            <a:lstStyle/>
            <a:p>
              <a:pPr>
                <a:lnSpc>
                  <a:spcPct val="130000"/>
                </a:lnSpc>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通过课前搜集</a:t>
              </a:r>
              <a:r>
                <a:rPr lang="en-US" altLang="zh-CN"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金句</a:t>
              </a:r>
              <a:r>
                <a:rPr lang="en-US" altLang="zh-CN"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，课上结合</a:t>
              </a:r>
              <a:r>
                <a:rPr lang="en-US" altLang="zh-CN"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金句</a:t>
              </a:r>
              <a:r>
                <a:rPr lang="en-US" altLang="zh-CN"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谈对习近平新时代中国特色社会主义思想的理解，深化对习近平新时代中国特色社会主义思想主要内容的理解和感悟，坚定</a:t>
              </a:r>
              <a:r>
                <a:rPr lang="en-US" altLang="zh-CN"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四个自信</a:t>
              </a:r>
              <a:r>
                <a:rPr lang="en-US" altLang="zh-CN"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32" name="TextBox 31"/>
            <p:cNvSpPr txBox="1"/>
            <p:nvPr/>
          </p:nvSpPr>
          <p:spPr>
            <a:xfrm>
              <a:off x="5232" y="7107"/>
              <a:ext cx="13596" cy="1809"/>
            </a:xfrm>
            <a:prstGeom prst="rect">
              <a:avLst/>
            </a:prstGeom>
            <a:noFill/>
          </p:spPr>
          <p:txBody>
            <a:bodyPr wrap="square" lIns="91443" tIns="45720" rIns="91443" bIns="45720" rtlCol="0">
              <a:spAutoFit/>
            </a:bodyPr>
            <a:lstStyle/>
            <a:p>
              <a:pPr marL="0" marR="0" lvl="0" indent="0" algn="just" defTabSz="914400" rtl="0" eaLnBrk="1" fontAlgn="auto" latinLnBrk="0" hangingPunct="0">
                <a:lnSpc>
                  <a:spcPct val="160000"/>
                </a:lnSpc>
                <a:spcBef>
                  <a:spcPts val="0"/>
                </a:spcBef>
                <a:spcAft>
                  <a:spcPts val="0"/>
                </a:spcAft>
                <a:buClrTx/>
                <a:buSzTx/>
                <a:buFontTx/>
                <a:buNone/>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结合材料“这些成绩很亮眼”，感悟习近平新时代中国特色社会主义思想是社会主义现代化和中华民族伟大复兴的行动指南。</a:t>
              </a:r>
              <a:endPar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六边形 6"/>
            <p:cNvSpPr/>
            <p:nvPr/>
          </p:nvSpPr>
          <p:spPr>
            <a:xfrm>
              <a:off x="1567" y="4925"/>
              <a:ext cx="2499" cy="2155"/>
            </a:xfrm>
            <a:prstGeom prst="hexagon">
              <a:avLst/>
            </a:prstGeom>
            <a:solidFill>
              <a:srgbClr val="2B6B6F"/>
            </a:solidFill>
            <a:ln w="12700" cap="flat" cmpd="sng" algn="ctr">
              <a:noFill/>
              <a:prstDash val="solid"/>
              <a:miter lim="800000"/>
            </a:ln>
            <a:effectLst/>
          </p:spPr>
          <p:txBody>
            <a:bodyPr lIns="91443" tIns="45720" rIns="91443"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教学目标</a:t>
              </a:r>
            </a:p>
          </p:txBody>
        </p:sp>
        <p:sp>
          <p:nvSpPr>
            <p:cNvPr id="9" name="矩形 8"/>
            <p:cNvSpPr/>
            <p:nvPr/>
          </p:nvSpPr>
          <p:spPr>
            <a:xfrm>
              <a:off x="5232" y="7076"/>
              <a:ext cx="13449" cy="2030"/>
            </a:xfrm>
            <a:prstGeom prst="rect">
              <a:avLst/>
            </a:prstGeom>
            <a:noFill/>
            <a:ln w="31750" cap="flat" cmpd="sng" algn="ctr">
              <a:solidFill>
                <a:sysClr val="windowText" lastClr="000000">
                  <a:lumMod val="50000"/>
                  <a:lumOff val="50000"/>
                </a:sysClr>
              </a:solidFill>
              <a:prstDash val="solid"/>
              <a:miter lim="800000"/>
            </a:ln>
            <a:effectLst/>
          </p:spPr>
          <p:txBody>
            <a:bodyPr lIns="91443" tIns="45720" rIns="91443"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5" name="组合 44"/>
          <p:cNvGrpSpPr/>
          <p:nvPr/>
        </p:nvGrpSpPr>
        <p:grpSpPr>
          <a:xfrm>
            <a:off x="7620" y="-19685"/>
            <a:ext cx="3160395" cy="1031240"/>
            <a:chOff x="3590568" y="400194"/>
            <a:chExt cx="5213316" cy="1031890"/>
          </a:xfrm>
        </p:grpSpPr>
        <p:grpSp>
          <p:nvGrpSpPr>
            <p:cNvPr id="48" name="组合 47"/>
            <p:cNvGrpSpPr/>
            <p:nvPr/>
          </p:nvGrpSpPr>
          <p:grpSpPr>
            <a:xfrm>
              <a:off x="3590568" y="400194"/>
              <a:ext cx="5213316" cy="1031890"/>
              <a:chOff x="7038412" y="5298115"/>
              <a:chExt cx="3099874" cy="517828"/>
            </a:xfrm>
          </p:grpSpPr>
          <p:grpSp>
            <p:nvGrpSpPr>
              <p:cNvPr id="53" name="组合 52"/>
              <p:cNvGrpSpPr/>
              <p:nvPr/>
            </p:nvGrpSpPr>
            <p:grpSpPr>
              <a:xfrm>
                <a:off x="7038412" y="5298115"/>
                <a:ext cx="3099874" cy="517828"/>
                <a:chOff x="5718131" y="5650928"/>
                <a:chExt cx="4596458" cy="767829"/>
              </a:xfrm>
            </p:grpSpPr>
            <p:sp>
              <p:nvSpPr>
                <p:cNvPr id="56" name="圆角矩形 55"/>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圆角矩形 56"/>
                <p:cNvSpPr/>
                <p:nvPr/>
              </p:nvSpPr>
              <p:spPr>
                <a:xfrm>
                  <a:off x="5864050" y="5738396"/>
                  <a:ext cx="4287996" cy="575399"/>
                </a:xfrm>
                <a:prstGeom prst="roundRect">
                  <a:avLst>
                    <a:gd name="adj" fmla="val 50000"/>
                  </a:avLst>
                </a:prstGeom>
                <a:gradFill>
                  <a:gsLst>
                    <a:gs pos="0">
                      <a:srgbClr val="14CD68"/>
                    </a:gs>
                    <a:gs pos="100000">
                      <a:srgbClr val="035C7D"/>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4" name="TextBox 19"/>
              <p:cNvSpPr txBox="1"/>
              <p:nvPr/>
            </p:nvSpPr>
            <p:spPr>
              <a:xfrm>
                <a:off x="7752953" y="5433395"/>
                <a:ext cx="209170" cy="153965"/>
              </a:xfrm>
              <a:prstGeom prst="rect">
                <a:avLst/>
              </a:prstGeom>
              <a:noFill/>
            </p:spPr>
            <p:txBody>
              <a:bodyPr wrap="squar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4055479" y="549114"/>
              <a:ext cx="4283494" cy="707200"/>
            </a:xfrm>
            <a:prstGeom prst="rect">
              <a:avLst/>
            </a:prstGeom>
          </p:spPr>
          <p:txBody>
            <a:bodyPr wrap="square">
              <a:spAutoFit/>
            </a:bodyPr>
            <a:lstStyle/>
            <a:p>
              <a:pPr algn="ctr"/>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教学目标</a:t>
              </a:r>
            </a:p>
          </p:txBody>
        </p:sp>
      </p:grpSp>
      <p:grpSp>
        <p:nvGrpSpPr>
          <p:cNvPr id="2" name="组合 1"/>
          <p:cNvGrpSpPr/>
          <p:nvPr/>
        </p:nvGrpSpPr>
        <p:grpSpPr>
          <a:xfrm>
            <a:off x="7620" y="-129540"/>
            <a:ext cx="3160395" cy="1031240"/>
            <a:chOff x="3590568" y="400194"/>
            <a:chExt cx="5213316" cy="1031890"/>
          </a:xfrm>
        </p:grpSpPr>
        <p:grpSp>
          <p:nvGrpSpPr>
            <p:cNvPr id="3" name="组合 2"/>
            <p:cNvGrpSpPr/>
            <p:nvPr/>
          </p:nvGrpSpPr>
          <p:grpSpPr>
            <a:xfrm>
              <a:off x="3590568" y="400194"/>
              <a:ext cx="5213316" cy="1031890"/>
              <a:chOff x="7038412" y="5298115"/>
              <a:chExt cx="3099874" cy="517828"/>
            </a:xfrm>
          </p:grpSpPr>
          <p:grpSp>
            <p:nvGrpSpPr>
              <p:cNvPr id="4" name="组合 3"/>
              <p:cNvGrpSpPr/>
              <p:nvPr/>
            </p:nvGrpSpPr>
            <p:grpSpPr>
              <a:xfrm>
                <a:off x="7038412" y="5298115"/>
                <a:ext cx="3099874" cy="517828"/>
                <a:chOff x="5718131" y="5650928"/>
                <a:chExt cx="4596458" cy="767829"/>
              </a:xfrm>
            </p:grpSpPr>
            <p:sp>
              <p:nvSpPr>
                <p:cNvPr id="5" name="圆角矩形 4"/>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矩形 5"/>
                <p:cNvSpPr/>
                <p:nvPr/>
              </p:nvSpPr>
              <p:spPr>
                <a:xfrm>
                  <a:off x="5864050" y="5738396"/>
                  <a:ext cx="4287996" cy="575399"/>
                </a:xfrm>
                <a:prstGeom prst="roundRect">
                  <a:avLst>
                    <a:gd name="adj" fmla="val 50000"/>
                  </a:avLst>
                </a:prstGeom>
                <a:gradFill>
                  <a:gsLst>
                    <a:gs pos="0">
                      <a:srgbClr val="14CD68"/>
                    </a:gs>
                    <a:gs pos="100000">
                      <a:srgbClr val="035C7D"/>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 name="TextBox 19"/>
              <p:cNvSpPr txBox="1"/>
              <p:nvPr/>
            </p:nvSpPr>
            <p:spPr>
              <a:xfrm>
                <a:off x="7752953" y="5433395"/>
                <a:ext cx="209170" cy="153965"/>
              </a:xfrm>
              <a:prstGeom prst="rect">
                <a:avLst/>
              </a:prstGeom>
              <a:noFill/>
            </p:spPr>
            <p:txBody>
              <a:bodyPr wrap="squar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矩形 10"/>
            <p:cNvSpPr/>
            <p:nvPr/>
          </p:nvSpPr>
          <p:spPr>
            <a:xfrm>
              <a:off x="4055479" y="549114"/>
              <a:ext cx="4283494" cy="707200"/>
            </a:xfrm>
            <a:prstGeom prst="rect">
              <a:avLst/>
            </a:prstGeom>
          </p:spPr>
          <p:txBody>
            <a:bodyPr wrap="square">
              <a:spAutoFit/>
            </a:bodyPr>
            <a:lstStyle/>
            <a:p>
              <a:pPr algn="ctr"/>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教学目标</a:t>
              </a:r>
            </a:p>
          </p:txBody>
        </p:sp>
      </p:grpSp>
      <p:sp>
        <p:nvSpPr>
          <p:cNvPr id="12" name="文本框 11"/>
          <p:cNvSpPr txBox="1"/>
          <p:nvPr/>
        </p:nvSpPr>
        <p:spPr>
          <a:xfrm>
            <a:off x="5941060" y="3175635"/>
            <a:ext cx="309880" cy="506730"/>
          </a:xfrm>
          <a:prstGeom prst="rect">
            <a:avLst/>
          </a:prstGeom>
          <a:noFill/>
        </p:spPr>
        <p:txBody>
          <a:bodyPr wrap="none" rtlCol="0" anchor="t">
            <a:spAutoFit/>
          </a:bodyPr>
          <a:lstStyle/>
          <a:p>
            <a:pPr algn="just" fontAlgn="auto" hangingPunct="0">
              <a:lnSpc>
                <a:spcPct val="150000"/>
              </a:lnSpc>
              <a:spcBef>
                <a:spcPts val="0"/>
              </a:spcBef>
              <a:spcAft>
                <a:spcPts val="0"/>
              </a:spcAft>
              <a:buClrTx/>
              <a:buSzTx/>
              <a:buFontTx/>
              <a:defRPr/>
            </a:pPr>
            <a:endParaRPr lang="zh-CN" alt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956"/>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957"/>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958"/>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959"/>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960"/>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96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962"/>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963"/>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964"/>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965"/>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966"/>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967"/>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968"/>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969"/>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970"/>
</p:tagLst>
</file>

<file path=ppt/tags/tag29.xml><?xml version="1.0" encoding="utf-8"?>
<p:tagLst xmlns:a="http://schemas.openxmlformats.org/drawingml/2006/main" xmlns:r="http://schemas.openxmlformats.org/officeDocument/2006/relationships" xmlns:p="http://schemas.openxmlformats.org/presentationml/2006/main">
  <p:tag name="KSO_WM_FULL_TEXT_BEAUTIFY_COPY_ID" val="97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972"/>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6.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7.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8.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9.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41.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42.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43.xml><?xml version="1.0" encoding="utf-8"?>
<p:tagLst xmlns:a="http://schemas.openxmlformats.org/drawingml/2006/main" xmlns:r="http://schemas.openxmlformats.org/officeDocument/2006/relationships" xmlns:p="http://schemas.openxmlformats.org/presentationml/2006/main">
  <p:tag name="KSO_WM_FULL_TEXT_BEAUTIFY_COPY_ID" val="976"/>
</p:tagLst>
</file>

<file path=ppt/tags/tag44.xml><?xml version="1.0" encoding="utf-8"?>
<p:tagLst xmlns:a="http://schemas.openxmlformats.org/drawingml/2006/main" xmlns:r="http://schemas.openxmlformats.org/officeDocument/2006/relationships" xmlns:p="http://schemas.openxmlformats.org/presentationml/2006/main">
  <p:tag name="KSO_WM_FULL_TEXT_BEAUTIFY_COPY_ID" val="977"/>
</p:tagLst>
</file>

<file path=ppt/tags/tag45.xml><?xml version="1.0" encoding="utf-8"?>
<p:tagLst xmlns:a="http://schemas.openxmlformats.org/drawingml/2006/main" xmlns:r="http://schemas.openxmlformats.org/officeDocument/2006/relationships" xmlns:p="http://schemas.openxmlformats.org/presentationml/2006/main">
  <p:tag name="KSO_WM_FULL_TEXT_BEAUTIFY_COPY_ID" val="978"/>
</p:tagLst>
</file>

<file path=ppt/tags/tag46.xml><?xml version="1.0" encoding="utf-8"?>
<p:tagLst xmlns:a="http://schemas.openxmlformats.org/drawingml/2006/main" xmlns:r="http://schemas.openxmlformats.org/officeDocument/2006/relationships" xmlns:p="http://schemas.openxmlformats.org/presentationml/2006/main">
  <p:tag name="KSO_WM_FULL_TEXT_BEAUTIFY_COPY_ID" val="979"/>
</p:tagLst>
</file>

<file path=ppt/tags/tag4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4"/>
</p:tagLst>
</file>

<file path=ppt/tags/tag4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4"/>
</p:tagLst>
</file>

<file path=ppt/tags/tag49.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Text"/>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SubTitle"/>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3"/>
</p:tagLst>
</file>

<file path=ppt/tags/tag54.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Text"/>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2"/>
</p:tagLst>
</file>

<file path=ppt/tags/tag57.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SubTitle"/>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Text"/>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SubTitle"/>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Text"/>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3"/>
</p:tagLst>
</file>

<file path=ppt/tags/tag69.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Text"/>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2"/>
</p:tagLst>
</file>

<file path=ppt/tags/tag72.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SubTitle"/>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3"/>
</p:tagLst>
</file>

<file path=ppt/tags/tag74.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Text"/>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SubTitle"/>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3"/>
</p:tagLst>
</file>

<file path=ppt/tags/tag79.xml><?xml version="1.0" encoding="utf-8"?>
<p:tagLst xmlns:a="http://schemas.openxmlformats.org/drawingml/2006/main" xmlns:r="http://schemas.openxmlformats.org/officeDocument/2006/relationships" xmlns:p="http://schemas.openxmlformats.org/presentationml/2006/main">
  <p:tag name="KSO_WM_FULL_TEXT_BEAUTIFY_COPY_ID" val="150995214"/>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0.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4005</Words>
  <Application>WPS 演示</Application>
  <PresentationFormat>自定义</PresentationFormat>
  <Paragraphs>293</Paragraphs>
  <Slides>36</Slides>
  <Notes>32</Notes>
  <HiddenSlides>0</HiddenSlides>
  <MMClips>3</MMClips>
  <ScaleCrop>false</ScaleCrop>
  <HeadingPairs>
    <vt:vector size="4" baseType="variant">
      <vt:variant>
        <vt:lpstr>主题</vt:lpstr>
      </vt:variant>
      <vt:variant>
        <vt:i4>2</vt:i4>
      </vt:variant>
      <vt:variant>
        <vt:lpstr>幻灯片标题</vt:lpstr>
      </vt:variant>
      <vt:variant>
        <vt:i4>36</vt:i4>
      </vt:variant>
    </vt:vector>
  </HeadingPairs>
  <TitlesOfParts>
    <vt:vector size="38"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聂</cp:lastModifiedBy>
  <cp:revision>568</cp:revision>
  <dcterms:created xsi:type="dcterms:W3CDTF">2013-10-25T14:41:00Z</dcterms:created>
  <dcterms:modified xsi:type="dcterms:W3CDTF">2021-09-03T06:41:06Z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511122308_cloud</vt:lpwstr>
  </property>
  <property fmtid="{D5CDD505-2E9C-101B-9397-08002B2CF9AE}" pid="4" name="ICV">
    <vt:lpwstr>948BA28FD3BB4B58A3FA5EBA574AA6BB</vt:lpwstr>
  </property>
</Properties>
</file>