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heme/theme7.xml" ContentType="application/vnd.openxmlformats-officedocument.them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tags/tag58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0" r:id="rId3"/>
    <p:sldMasterId id="2147483663" r:id="rId4"/>
    <p:sldMasterId id="2147483666" r:id="rId5"/>
    <p:sldMasterId id="2147483669" r:id="rId6"/>
  </p:sldMasterIdLst>
  <p:notesMasterIdLst>
    <p:notesMasterId r:id="rId26"/>
  </p:notesMasterIdLst>
  <p:handoutMasterIdLst>
    <p:handoutMasterId r:id="rId27"/>
  </p:handoutMasterIdLst>
  <p:sldIdLst>
    <p:sldId id="729" r:id="rId7"/>
    <p:sldId id="527" r:id="rId8"/>
    <p:sldId id="565" r:id="rId9"/>
    <p:sldId id="743" r:id="rId10"/>
    <p:sldId id="568" r:id="rId11"/>
    <p:sldId id="597" r:id="rId12"/>
    <p:sldId id="598" r:id="rId13"/>
    <p:sldId id="755" r:id="rId14"/>
    <p:sldId id="733" r:id="rId15"/>
    <p:sldId id="756" r:id="rId16"/>
    <p:sldId id="763" r:id="rId17"/>
    <p:sldId id="757" r:id="rId18"/>
    <p:sldId id="764" r:id="rId19"/>
    <p:sldId id="765" r:id="rId20"/>
    <p:sldId id="758" r:id="rId21"/>
    <p:sldId id="766" r:id="rId22"/>
    <p:sldId id="759" r:id="rId23"/>
    <p:sldId id="735" r:id="rId24"/>
    <p:sldId id="270" r:id="rId2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4">
          <p15:clr>
            <a:srgbClr val="A4A3A4"/>
          </p15:clr>
        </p15:guide>
        <p15:guide id="2" pos="38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东生" initials="李东生" lastIdx="1" clrIdx="0"/>
  <p:cmAuthor id="2" name="作者" initials="A" lastIdx="0" clrIdx="1"/>
  <p:cmAuthor id="3" name="Administrator" initials="A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9E5"/>
    <a:srgbClr val="F3EA9D"/>
    <a:srgbClr val="0000CC"/>
    <a:srgbClr val="00724D"/>
    <a:srgbClr val="CAF6DF"/>
    <a:srgbClr val="5DEFA9"/>
    <a:srgbClr val="003300"/>
    <a:srgbClr val="006600"/>
    <a:srgbClr val="F2FC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230"/>
    <p:restoredTop sz="72236" autoAdjust="0"/>
  </p:normalViewPr>
  <p:slideViewPr>
    <p:cSldViewPr snapToGrid="0" showGuides="1">
      <p:cViewPr varScale="1">
        <p:scale>
          <a:sx n="63" d="100"/>
          <a:sy n="63" d="100"/>
        </p:scale>
        <p:origin x="-1596" y="-102"/>
      </p:cViewPr>
      <p:guideLst>
        <p:guide orient="horz" pos="2114"/>
        <p:guide pos="3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F9387-2FC5-49D8-90FA-D4885DDE2C1A}" type="doc">
      <dgm:prSet loTypeId="urn:microsoft.com/office/officeart/2005/8/layout/cycle2" loCatId="cycle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868129EB-EC25-41D0-80B7-CC809279A12E}">
      <dgm:prSet phldrT="[文本]" custT="1"/>
      <dgm:spPr/>
      <dgm:t>
        <a:bodyPr/>
        <a:lstStyle/>
        <a:p>
          <a:r>
            <a:rPr lang="zh-CN" altLang="en-US" sz="2400" dirty="0">
              <a:latin typeface="黑体" panose="02010609060101010101" charset="-122"/>
              <a:ea typeface="黑体" panose="02010609060101010101" charset="-122"/>
            </a:rPr>
            <a:t>政治建军</a:t>
          </a:r>
        </a:p>
      </dgm:t>
    </dgm:pt>
    <dgm:pt modelId="{3562FB16-7558-4D20-AD9D-9712DCEC7B57}" type="parTrans" cxnId="{5D310CEE-17A8-475B-BA7D-57B4D33C6059}">
      <dgm:prSet/>
      <dgm:spPr/>
      <dgm:t>
        <a:bodyPr/>
        <a:lstStyle/>
        <a:p>
          <a:endParaRPr lang="zh-CN" altLang="en-US" sz="2000">
            <a:latin typeface="黑体" panose="02010609060101010101" charset="-122"/>
            <a:ea typeface="黑体" panose="02010609060101010101" charset="-122"/>
          </a:endParaRPr>
        </a:p>
      </dgm:t>
    </dgm:pt>
    <dgm:pt modelId="{87F24644-FC3F-4494-A8E6-D52C6E649F4F}" type="sibTrans" cxnId="{5D310CEE-17A8-475B-BA7D-57B4D33C6059}">
      <dgm:prSet custT="1"/>
      <dgm:spPr/>
      <dgm:t>
        <a:bodyPr/>
        <a:lstStyle/>
        <a:p>
          <a:endParaRPr lang="zh-CN" altLang="en-US" sz="1400">
            <a:latin typeface="黑体" panose="02010609060101010101" charset="-122"/>
            <a:ea typeface="黑体" panose="02010609060101010101" charset="-122"/>
          </a:endParaRPr>
        </a:p>
      </dgm:t>
    </dgm:pt>
    <dgm:pt modelId="{6A716E51-3D32-48C9-A601-A09A7872761A}">
      <dgm:prSet phldrT="[文本]" custT="1"/>
      <dgm:spPr/>
      <dgm:t>
        <a:bodyPr/>
        <a:lstStyle/>
        <a:p>
          <a:r>
            <a:rPr lang="zh-CN" altLang="en-US" sz="2400" dirty="0">
              <a:latin typeface="黑体" panose="02010609060101010101" charset="-122"/>
              <a:ea typeface="黑体" panose="02010609060101010101" charset="-122"/>
            </a:rPr>
            <a:t>科技强军</a:t>
          </a:r>
        </a:p>
      </dgm:t>
    </dgm:pt>
    <dgm:pt modelId="{ADD694AB-C459-4A43-A042-497D38E9696B}" type="parTrans" cxnId="{CAD33CF1-AD7E-4B91-BF07-568BF34EA9F4}">
      <dgm:prSet/>
      <dgm:spPr/>
      <dgm:t>
        <a:bodyPr/>
        <a:lstStyle/>
        <a:p>
          <a:endParaRPr lang="zh-CN" altLang="en-US" sz="2000">
            <a:latin typeface="黑体" panose="02010609060101010101" charset="-122"/>
            <a:ea typeface="黑体" panose="02010609060101010101" charset="-122"/>
          </a:endParaRPr>
        </a:p>
      </dgm:t>
    </dgm:pt>
    <dgm:pt modelId="{C8CA4C02-B8DB-402D-8488-065CC1D4C40E}" type="sibTrans" cxnId="{CAD33CF1-AD7E-4B91-BF07-568BF34EA9F4}">
      <dgm:prSet custT="1"/>
      <dgm:spPr/>
      <dgm:t>
        <a:bodyPr/>
        <a:lstStyle/>
        <a:p>
          <a:endParaRPr lang="zh-CN" altLang="en-US" sz="1400">
            <a:latin typeface="黑体" panose="02010609060101010101" charset="-122"/>
            <a:ea typeface="黑体" panose="02010609060101010101" charset="-122"/>
          </a:endParaRPr>
        </a:p>
      </dgm:t>
    </dgm:pt>
    <dgm:pt modelId="{039497AE-BD3C-4DF7-8A57-0D3E18AA1787}">
      <dgm:prSet phldrT="[文本]" custT="1"/>
      <dgm:spPr/>
      <dgm:t>
        <a:bodyPr/>
        <a:lstStyle/>
        <a:p>
          <a:r>
            <a:rPr lang="zh-CN" altLang="en-US" sz="2400" dirty="0">
              <a:latin typeface="黑体" panose="02010609060101010101" charset="-122"/>
              <a:ea typeface="黑体" panose="02010609060101010101" charset="-122"/>
            </a:rPr>
            <a:t>依法治军</a:t>
          </a:r>
        </a:p>
      </dgm:t>
    </dgm:pt>
    <dgm:pt modelId="{59136EF6-882B-4D5E-ACFE-67E917704BFA}" type="parTrans" cxnId="{D8008DC7-AAFF-4BC6-B9AE-CDE128997F2E}">
      <dgm:prSet/>
      <dgm:spPr/>
      <dgm:t>
        <a:bodyPr/>
        <a:lstStyle/>
        <a:p>
          <a:endParaRPr lang="zh-CN" altLang="en-US" sz="2000">
            <a:latin typeface="黑体" panose="02010609060101010101" charset="-122"/>
            <a:ea typeface="黑体" panose="02010609060101010101" charset="-122"/>
          </a:endParaRPr>
        </a:p>
      </dgm:t>
    </dgm:pt>
    <dgm:pt modelId="{A927180E-545B-45D6-967F-FDA024EC9728}" type="sibTrans" cxnId="{D8008DC7-AAFF-4BC6-B9AE-CDE128997F2E}">
      <dgm:prSet custT="1"/>
      <dgm:spPr/>
      <dgm:t>
        <a:bodyPr/>
        <a:lstStyle/>
        <a:p>
          <a:endParaRPr lang="zh-CN" altLang="en-US" sz="1400">
            <a:latin typeface="黑体" panose="02010609060101010101" charset="-122"/>
            <a:ea typeface="黑体" panose="02010609060101010101" charset="-122"/>
          </a:endParaRPr>
        </a:p>
      </dgm:t>
    </dgm:pt>
    <dgm:pt modelId="{298CC00A-590D-4DDB-8634-8A91B41ABAD2}">
      <dgm:prSet phldrT="[文本]" custT="1"/>
      <dgm:spPr/>
      <dgm:t>
        <a:bodyPr/>
        <a:lstStyle/>
        <a:p>
          <a:r>
            <a:rPr lang="zh-CN" altLang="en-US" sz="2400" dirty="0">
              <a:latin typeface="黑体" panose="02010609060101010101" charset="-122"/>
              <a:ea typeface="黑体" panose="02010609060101010101" charset="-122"/>
            </a:rPr>
            <a:t>人才强军</a:t>
          </a:r>
        </a:p>
      </dgm:t>
    </dgm:pt>
    <dgm:pt modelId="{BCDD3A98-6E6B-4519-A63E-E9F82315171F}" type="parTrans" cxnId="{890F9114-655C-4A05-811B-349603E9560B}">
      <dgm:prSet/>
      <dgm:spPr/>
      <dgm:t>
        <a:bodyPr/>
        <a:lstStyle/>
        <a:p>
          <a:endParaRPr lang="zh-CN" altLang="en-US" sz="2000">
            <a:latin typeface="黑体" panose="02010609060101010101" charset="-122"/>
            <a:ea typeface="黑体" panose="02010609060101010101" charset="-122"/>
          </a:endParaRPr>
        </a:p>
      </dgm:t>
    </dgm:pt>
    <dgm:pt modelId="{7A969F62-6392-4452-A1B2-623C5D0AD233}" type="sibTrans" cxnId="{890F9114-655C-4A05-811B-349603E9560B}">
      <dgm:prSet custT="1"/>
      <dgm:spPr/>
      <dgm:t>
        <a:bodyPr/>
        <a:lstStyle/>
        <a:p>
          <a:endParaRPr lang="zh-CN" altLang="en-US" sz="1400">
            <a:latin typeface="黑体" panose="02010609060101010101" charset="-122"/>
            <a:ea typeface="黑体" panose="02010609060101010101" charset="-122"/>
          </a:endParaRPr>
        </a:p>
      </dgm:t>
    </dgm:pt>
    <dgm:pt modelId="{AD307B09-B0AA-44D5-BDB1-347C55DF91A4}">
      <dgm:prSet phldrT="[文本]" custT="1"/>
      <dgm:spPr/>
      <dgm:t>
        <a:bodyPr/>
        <a:lstStyle/>
        <a:p>
          <a:r>
            <a:rPr lang="zh-CN" altLang="en-US" sz="2400" dirty="0">
              <a:latin typeface="黑体" panose="02010609060101010101" charset="-122"/>
              <a:ea typeface="黑体" panose="02010609060101010101" charset="-122"/>
            </a:rPr>
            <a:t>改革强军</a:t>
          </a:r>
        </a:p>
      </dgm:t>
    </dgm:pt>
    <dgm:pt modelId="{7E874A34-7231-451D-947A-93DE2561A019}" type="parTrans" cxnId="{75880B4F-A03F-4957-AFF9-588C611073B6}">
      <dgm:prSet/>
      <dgm:spPr/>
      <dgm:t>
        <a:bodyPr/>
        <a:lstStyle/>
        <a:p>
          <a:endParaRPr lang="zh-CN" altLang="en-US" sz="2000">
            <a:latin typeface="黑体" panose="02010609060101010101" charset="-122"/>
            <a:ea typeface="黑体" panose="02010609060101010101" charset="-122"/>
          </a:endParaRPr>
        </a:p>
      </dgm:t>
    </dgm:pt>
    <dgm:pt modelId="{4C9C6234-8454-4517-9ACA-1EDE1ECAC9A0}" type="sibTrans" cxnId="{75880B4F-A03F-4957-AFF9-588C611073B6}">
      <dgm:prSet custT="1"/>
      <dgm:spPr/>
      <dgm:t>
        <a:bodyPr/>
        <a:lstStyle/>
        <a:p>
          <a:endParaRPr lang="zh-CN" altLang="en-US" sz="1400">
            <a:latin typeface="黑体" panose="02010609060101010101" charset="-122"/>
            <a:ea typeface="黑体" panose="02010609060101010101" charset="-122"/>
          </a:endParaRPr>
        </a:p>
      </dgm:t>
    </dgm:pt>
    <dgm:pt modelId="{06D2CC8B-87C3-4345-BE34-FCD8E3A71A37}" type="pres">
      <dgm:prSet presAssocID="{49BF9387-2FC5-49D8-90FA-D4885DDE2C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1AD313E-99E7-4403-B458-F6A14E730E91}" type="pres">
      <dgm:prSet presAssocID="{868129EB-EC25-41D0-80B7-CC809279A1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12C859-1483-42D1-B040-0E26C6067A3D}" type="pres">
      <dgm:prSet presAssocID="{87F24644-FC3F-4494-A8E6-D52C6E649F4F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EE6669B7-4C3D-41C9-84E3-E88AD4F976E6}" type="pres">
      <dgm:prSet presAssocID="{87F24644-FC3F-4494-A8E6-D52C6E649F4F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305D9724-668F-47CF-B20B-A749A6EC9828}" type="pres">
      <dgm:prSet presAssocID="{6A716E51-3D32-48C9-A601-A09A787276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C7EB9F-4E1D-4EC1-B483-760CA952274E}" type="pres">
      <dgm:prSet presAssocID="{C8CA4C02-B8DB-402D-8488-065CC1D4C40E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D1AFCB9E-B507-4E3D-A91A-F93BCEE4DC72}" type="pres">
      <dgm:prSet presAssocID="{C8CA4C02-B8DB-402D-8488-065CC1D4C40E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7D62DD92-E79B-44FC-87C1-3CFBFF6B7334}" type="pres">
      <dgm:prSet presAssocID="{039497AE-BD3C-4DF7-8A57-0D3E18AA178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DBA095-655D-45BC-952C-D0BC5B01BFC5}" type="pres">
      <dgm:prSet presAssocID="{A927180E-545B-45D6-967F-FDA024EC9728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03CCD976-EBA1-40BE-9F81-5622135C7ADA}" type="pres">
      <dgm:prSet presAssocID="{A927180E-545B-45D6-967F-FDA024EC9728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5981AA71-8F95-4C37-9AE8-189C967F6E99}" type="pres">
      <dgm:prSet presAssocID="{298CC00A-590D-4DDB-8634-8A91B41ABAD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711449-F364-450C-AD66-9461442936CB}" type="pres">
      <dgm:prSet presAssocID="{7A969F62-6392-4452-A1B2-623C5D0AD233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1B195244-5F8A-4ECA-BE02-167E3C224B6E}" type="pres">
      <dgm:prSet presAssocID="{7A969F62-6392-4452-A1B2-623C5D0AD233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8CC2DDB8-A5D9-4554-95F6-51F6CC5A2AAE}" type="pres">
      <dgm:prSet presAssocID="{AD307B09-B0AA-44D5-BDB1-347C55DF91A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594ED4-B10C-4BC4-9B4D-86DBF9FC3254}" type="pres">
      <dgm:prSet presAssocID="{4C9C6234-8454-4517-9ACA-1EDE1ECAC9A0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1B2FEE59-2B7B-4724-A062-151F88DA9D51}" type="pres">
      <dgm:prSet presAssocID="{4C9C6234-8454-4517-9ACA-1EDE1ECAC9A0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566606DA-8A2C-45A8-B814-C4A0B44E86ED}" type="presOf" srcId="{039497AE-BD3C-4DF7-8A57-0D3E18AA1787}" destId="{7D62DD92-E79B-44FC-87C1-3CFBFF6B7334}" srcOrd="0" destOrd="0" presId="urn:microsoft.com/office/officeart/2005/8/layout/cycle2"/>
    <dgm:cxn modelId="{83BF5912-E49B-494F-9DE2-36A791F6667A}" type="presOf" srcId="{7A969F62-6392-4452-A1B2-623C5D0AD233}" destId="{1B195244-5F8A-4ECA-BE02-167E3C224B6E}" srcOrd="1" destOrd="0" presId="urn:microsoft.com/office/officeart/2005/8/layout/cycle2"/>
    <dgm:cxn modelId="{C6C89AB8-170E-4698-8769-502D4CA9A4D6}" type="presOf" srcId="{C8CA4C02-B8DB-402D-8488-065CC1D4C40E}" destId="{96C7EB9F-4E1D-4EC1-B483-760CA952274E}" srcOrd="0" destOrd="0" presId="urn:microsoft.com/office/officeart/2005/8/layout/cycle2"/>
    <dgm:cxn modelId="{8092D48D-2E74-4A65-8F48-32D1F5CB1B04}" type="presOf" srcId="{4C9C6234-8454-4517-9ACA-1EDE1ECAC9A0}" destId="{1B2FEE59-2B7B-4724-A062-151F88DA9D51}" srcOrd="1" destOrd="0" presId="urn:microsoft.com/office/officeart/2005/8/layout/cycle2"/>
    <dgm:cxn modelId="{523A433C-3143-44E5-A044-F5FC18C8E799}" type="presOf" srcId="{A927180E-545B-45D6-967F-FDA024EC9728}" destId="{03CCD976-EBA1-40BE-9F81-5622135C7ADA}" srcOrd="1" destOrd="0" presId="urn:microsoft.com/office/officeart/2005/8/layout/cycle2"/>
    <dgm:cxn modelId="{1687E2B0-351B-4642-9E83-7AB9CF5BB226}" type="presOf" srcId="{87F24644-FC3F-4494-A8E6-D52C6E649F4F}" destId="{EE6669B7-4C3D-41C9-84E3-E88AD4F976E6}" srcOrd="1" destOrd="0" presId="urn:microsoft.com/office/officeart/2005/8/layout/cycle2"/>
    <dgm:cxn modelId="{F0855C4B-524F-4697-8D4B-43B1AF4AE7CC}" type="presOf" srcId="{7A969F62-6392-4452-A1B2-623C5D0AD233}" destId="{67711449-F364-450C-AD66-9461442936CB}" srcOrd="0" destOrd="0" presId="urn:microsoft.com/office/officeart/2005/8/layout/cycle2"/>
    <dgm:cxn modelId="{1A94DB9B-CCDF-4642-BED3-3195F898D1D6}" type="presOf" srcId="{49BF9387-2FC5-49D8-90FA-D4885DDE2C1A}" destId="{06D2CC8B-87C3-4345-BE34-FCD8E3A71A37}" srcOrd="0" destOrd="0" presId="urn:microsoft.com/office/officeart/2005/8/layout/cycle2"/>
    <dgm:cxn modelId="{CD7EBA96-EF6A-41D4-95AD-A63A9D311E01}" type="presOf" srcId="{A927180E-545B-45D6-967F-FDA024EC9728}" destId="{35DBA095-655D-45BC-952C-D0BC5B01BFC5}" srcOrd="0" destOrd="0" presId="urn:microsoft.com/office/officeart/2005/8/layout/cycle2"/>
    <dgm:cxn modelId="{5D310CEE-17A8-475B-BA7D-57B4D33C6059}" srcId="{49BF9387-2FC5-49D8-90FA-D4885DDE2C1A}" destId="{868129EB-EC25-41D0-80B7-CC809279A12E}" srcOrd="0" destOrd="0" parTransId="{3562FB16-7558-4D20-AD9D-9712DCEC7B57}" sibTransId="{87F24644-FC3F-4494-A8E6-D52C6E649F4F}"/>
    <dgm:cxn modelId="{D8008DC7-AAFF-4BC6-B9AE-CDE128997F2E}" srcId="{49BF9387-2FC5-49D8-90FA-D4885DDE2C1A}" destId="{039497AE-BD3C-4DF7-8A57-0D3E18AA1787}" srcOrd="2" destOrd="0" parTransId="{59136EF6-882B-4D5E-ACFE-67E917704BFA}" sibTransId="{A927180E-545B-45D6-967F-FDA024EC9728}"/>
    <dgm:cxn modelId="{6520B9A6-C05D-49B5-B11D-160F737EF0B1}" type="presOf" srcId="{C8CA4C02-B8DB-402D-8488-065CC1D4C40E}" destId="{D1AFCB9E-B507-4E3D-A91A-F93BCEE4DC72}" srcOrd="1" destOrd="0" presId="urn:microsoft.com/office/officeart/2005/8/layout/cycle2"/>
    <dgm:cxn modelId="{FD39CB62-73EE-451C-965F-F10FABBB3313}" type="presOf" srcId="{AD307B09-B0AA-44D5-BDB1-347C55DF91A4}" destId="{8CC2DDB8-A5D9-4554-95F6-51F6CC5A2AAE}" srcOrd="0" destOrd="0" presId="urn:microsoft.com/office/officeart/2005/8/layout/cycle2"/>
    <dgm:cxn modelId="{8A0830E8-BF5A-4054-8E8E-D2DE82EEE716}" type="presOf" srcId="{6A716E51-3D32-48C9-A601-A09A7872761A}" destId="{305D9724-668F-47CF-B20B-A749A6EC9828}" srcOrd="0" destOrd="0" presId="urn:microsoft.com/office/officeart/2005/8/layout/cycle2"/>
    <dgm:cxn modelId="{4F00937F-8EFA-45C5-A7A9-BBF39EA4DCCA}" type="presOf" srcId="{868129EB-EC25-41D0-80B7-CC809279A12E}" destId="{21AD313E-99E7-4403-B458-F6A14E730E91}" srcOrd="0" destOrd="0" presId="urn:microsoft.com/office/officeart/2005/8/layout/cycle2"/>
    <dgm:cxn modelId="{FCB5CDCE-7267-4623-A1E3-18A5F5356763}" type="presOf" srcId="{4C9C6234-8454-4517-9ACA-1EDE1ECAC9A0}" destId="{4B594ED4-B10C-4BC4-9B4D-86DBF9FC3254}" srcOrd="0" destOrd="0" presId="urn:microsoft.com/office/officeart/2005/8/layout/cycle2"/>
    <dgm:cxn modelId="{34B96C7B-056A-4E74-ACC0-EF327F6A4667}" type="presOf" srcId="{298CC00A-590D-4DDB-8634-8A91B41ABAD2}" destId="{5981AA71-8F95-4C37-9AE8-189C967F6E99}" srcOrd="0" destOrd="0" presId="urn:microsoft.com/office/officeart/2005/8/layout/cycle2"/>
    <dgm:cxn modelId="{96A7E5FD-47FF-4036-A620-D8E79E3CAA55}" type="presOf" srcId="{87F24644-FC3F-4494-A8E6-D52C6E649F4F}" destId="{DB12C859-1483-42D1-B040-0E26C6067A3D}" srcOrd="0" destOrd="0" presId="urn:microsoft.com/office/officeart/2005/8/layout/cycle2"/>
    <dgm:cxn modelId="{890F9114-655C-4A05-811B-349603E9560B}" srcId="{49BF9387-2FC5-49D8-90FA-D4885DDE2C1A}" destId="{298CC00A-590D-4DDB-8634-8A91B41ABAD2}" srcOrd="3" destOrd="0" parTransId="{BCDD3A98-6E6B-4519-A63E-E9F82315171F}" sibTransId="{7A969F62-6392-4452-A1B2-623C5D0AD233}"/>
    <dgm:cxn modelId="{CAD33CF1-AD7E-4B91-BF07-568BF34EA9F4}" srcId="{49BF9387-2FC5-49D8-90FA-D4885DDE2C1A}" destId="{6A716E51-3D32-48C9-A601-A09A7872761A}" srcOrd="1" destOrd="0" parTransId="{ADD694AB-C459-4A43-A042-497D38E9696B}" sibTransId="{C8CA4C02-B8DB-402D-8488-065CC1D4C40E}"/>
    <dgm:cxn modelId="{75880B4F-A03F-4957-AFF9-588C611073B6}" srcId="{49BF9387-2FC5-49D8-90FA-D4885DDE2C1A}" destId="{AD307B09-B0AA-44D5-BDB1-347C55DF91A4}" srcOrd="4" destOrd="0" parTransId="{7E874A34-7231-451D-947A-93DE2561A019}" sibTransId="{4C9C6234-8454-4517-9ACA-1EDE1ECAC9A0}"/>
    <dgm:cxn modelId="{48805EAE-FFA8-4878-A757-74843E717214}" type="presParOf" srcId="{06D2CC8B-87C3-4345-BE34-FCD8E3A71A37}" destId="{21AD313E-99E7-4403-B458-F6A14E730E91}" srcOrd="0" destOrd="0" presId="urn:microsoft.com/office/officeart/2005/8/layout/cycle2"/>
    <dgm:cxn modelId="{867F6C60-D3A9-4B0C-8A44-9929F097D35A}" type="presParOf" srcId="{06D2CC8B-87C3-4345-BE34-FCD8E3A71A37}" destId="{DB12C859-1483-42D1-B040-0E26C6067A3D}" srcOrd="1" destOrd="0" presId="urn:microsoft.com/office/officeart/2005/8/layout/cycle2"/>
    <dgm:cxn modelId="{87D80E6D-86EF-4363-9BE0-E93245DF87D7}" type="presParOf" srcId="{DB12C859-1483-42D1-B040-0E26C6067A3D}" destId="{EE6669B7-4C3D-41C9-84E3-E88AD4F976E6}" srcOrd="0" destOrd="0" presId="urn:microsoft.com/office/officeart/2005/8/layout/cycle2"/>
    <dgm:cxn modelId="{483830B1-DD75-4803-BF7F-2D6109BAA5BE}" type="presParOf" srcId="{06D2CC8B-87C3-4345-BE34-FCD8E3A71A37}" destId="{305D9724-668F-47CF-B20B-A749A6EC9828}" srcOrd="2" destOrd="0" presId="urn:microsoft.com/office/officeart/2005/8/layout/cycle2"/>
    <dgm:cxn modelId="{F3607A99-D7EF-43C1-AAC7-76C9C7D995BC}" type="presParOf" srcId="{06D2CC8B-87C3-4345-BE34-FCD8E3A71A37}" destId="{96C7EB9F-4E1D-4EC1-B483-760CA952274E}" srcOrd="3" destOrd="0" presId="urn:microsoft.com/office/officeart/2005/8/layout/cycle2"/>
    <dgm:cxn modelId="{4FF864CE-3958-4558-A03A-3E9D47674E8B}" type="presParOf" srcId="{96C7EB9F-4E1D-4EC1-B483-760CA952274E}" destId="{D1AFCB9E-B507-4E3D-A91A-F93BCEE4DC72}" srcOrd="0" destOrd="0" presId="urn:microsoft.com/office/officeart/2005/8/layout/cycle2"/>
    <dgm:cxn modelId="{8B60D2EB-3A6A-467B-80D9-1B01263D21AC}" type="presParOf" srcId="{06D2CC8B-87C3-4345-BE34-FCD8E3A71A37}" destId="{7D62DD92-E79B-44FC-87C1-3CFBFF6B7334}" srcOrd="4" destOrd="0" presId="urn:microsoft.com/office/officeart/2005/8/layout/cycle2"/>
    <dgm:cxn modelId="{E0DD7B21-4D61-40C9-BD69-628F51E85B06}" type="presParOf" srcId="{06D2CC8B-87C3-4345-BE34-FCD8E3A71A37}" destId="{35DBA095-655D-45BC-952C-D0BC5B01BFC5}" srcOrd="5" destOrd="0" presId="urn:microsoft.com/office/officeart/2005/8/layout/cycle2"/>
    <dgm:cxn modelId="{24B918D5-EE24-4268-8F0C-7286C18E26D5}" type="presParOf" srcId="{35DBA095-655D-45BC-952C-D0BC5B01BFC5}" destId="{03CCD976-EBA1-40BE-9F81-5622135C7ADA}" srcOrd="0" destOrd="0" presId="urn:microsoft.com/office/officeart/2005/8/layout/cycle2"/>
    <dgm:cxn modelId="{43633B17-7737-41D5-B01E-C79C03CB9123}" type="presParOf" srcId="{06D2CC8B-87C3-4345-BE34-FCD8E3A71A37}" destId="{5981AA71-8F95-4C37-9AE8-189C967F6E99}" srcOrd="6" destOrd="0" presId="urn:microsoft.com/office/officeart/2005/8/layout/cycle2"/>
    <dgm:cxn modelId="{F665E3C1-ADC7-4C8B-B114-D40DF70D0669}" type="presParOf" srcId="{06D2CC8B-87C3-4345-BE34-FCD8E3A71A37}" destId="{67711449-F364-450C-AD66-9461442936CB}" srcOrd="7" destOrd="0" presId="urn:microsoft.com/office/officeart/2005/8/layout/cycle2"/>
    <dgm:cxn modelId="{9663FA51-35D7-430B-B7C6-3D6C7577DEDD}" type="presParOf" srcId="{67711449-F364-450C-AD66-9461442936CB}" destId="{1B195244-5F8A-4ECA-BE02-167E3C224B6E}" srcOrd="0" destOrd="0" presId="urn:microsoft.com/office/officeart/2005/8/layout/cycle2"/>
    <dgm:cxn modelId="{B8F327DE-5836-4A61-AE17-5E726E0CBDCD}" type="presParOf" srcId="{06D2CC8B-87C3-4345-BE34-FCD8E3A71A37}" destId="{8CC2DDB8-A5D9-4554-95F6-51F6CC5A2AAE}" srcOrd="8" destOrd="0" presId="urn:microsoft.com/office/officeart/2005/8/layout/cycle2"/>
    <dgm:cxn modelId="{6714A8C8-2725-4CE0-BBBA-6A5DF956A873}" type="presParOf" srcId="{06D2CC8B-87C3-4345-BE34-FCD8E3A71A37}" destId="{4B594ED4-B10C-4BC4-9B4D-86DBF9FC3254}" srcOrd="9" destOrd="0" presId="urn:microsoft.com/office/officeart/2005/8/layout/cycle2"/>
    <dgm:cxn modelId="{EBA6C7B3-561A-4F30-A20D-23F0DD471BE2}" type="presParOf" srcId="{4B594ED4-B10C-4BC4-9B4D-86DBF9FC3254}" destId="{1B2FEE59-2B7B-4724-A062-151F88DA9D51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D313E-99E7-4403-B458-F6A14E730E91}">
      <dsp:nvSpPr>
        <dsp:cNvPr id="0" name=""/>
        <dsp:cNvSpPr/>
      </dsp:nvSpPr>
      <dsp:spPr>
        <a:xfrm>
          <a:off x="2451640" y="771"/>
          <a:ext cx="957191" cy="95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黑体" panose="02010609060101010101" charset="-122"/>
              <a:ea typeface="黑体" panose="02010609060101010101" charset="-122"/>
            </a:rPr>
            <a:t>政治建军</a:t>
          </a:r>
        </a:p>
      </dsp:txBody>
      <dsp:txXfrm>
        <a:off x="2591817" y="140948"/>
        <a:ext cx="676837" cy="676837"/>
      </dsp:txXfrm>
    </dsp:sp>
    <dsp:sp modelId="{DB12C859-1483-42D1-B040-0E26C6067A3D}">
      <dsp:nvSpPr>
        <dsp:cNvPr id="0" name=""/>
        <dsp:cNvSpPr/>
      </dsp:nvSpPr>
      <dsp:spPr>
        <a:xfrm rot="2160000">
          <a:off x="3378558" y="735969"/>
          <a:ext cx="254363" cy="32305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>
            <a:latin typeface="黑体" panose="02010609060101010101" charset="-122"/>
            <a:ea typeface="黑体" panose="02010609060101010101" charset="-122"/>
          </a:endParaRPr>
        </a:p>
      </dsp:txBody>
      <dsp:txXfrm>
        <a:off x="3385845" y="778152"/>
        <a:ext cx="178054" cy="193832"/>
      </dsp:txXfrm>
    </dsp:sp>
    <dsp:sp modelId="{305D9724-668F-47CF-B20B-A749A6EC9828}">
      <dsp:nvSpPr>
        <dsp:cNvPr id="0" name=""/>
        <dsp:cNvSpPr/>
      </dsp:nvSpPr>
      <dsp:spPr>
        <a:xfrm>
          <a:off x="3614296" y="845490"/>
          <a:ext cx="957191" cy="95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黑体" panose="02010609060101010101" charset="-122"/>
              <a:ea typeface="黑体" panose="02010609060101010101" charset="-122"/>
            </a:rPr>
            <a:t>科技强军</a:t>
          </a:r>
        </a:p>
      </dsp:txBody>
      <dsp:txXfrm>
        <a:off x="3754473" y="985667"/>
        <a:ext cx="676837" cy="676837"/>
      </dsp:txXfrm>
    </dsp:sp>
    <dsp:sp modelId="{96C7EB9F-4E1D-4EC1-B483-760CA952274E}">
      <dsp:nvSpPr>
        <dsp:cNvPr id="0" name=""/>
        <dsp:cNvSpPr/>
      </dsp:nvSpPr>
      <dsp:spPr>
        <a:xfrm rot="6480000">
          <a:off x="3745887" y="1839105"/>
          <a:ext cx="254363" cy="32305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>
            <a:latin typeface="黑体" panose="02010609060101010101" charset="-122"/>
            <a:ea typeface="黑体" panose="02010609060101010101" charset="-122"/>
          </a:endParaRPr>
        </a:p>
      </dsp:txBody>
      <dsp:txXfrm rot="10800000">
        <a:off x="3795832" y="1867428"/>
        <a:ext cx="178054" cy="193832"/>
      </dsp:txXfrm>
    </dsp:sp>
    <dsp:sp modelId="{7D62DD92-E79B-44FC-87C1-3CFBFF6B7334}">
      <dsp:nvSpPr>
        <dsp:cNvPr id="0" name=""/>
        <dsp:cNvSpPr/>
      </dsp:nvSpPr>
      <dsp:spPr>
        <a:xfrm>
          <a:off x="3170201" y="2212274"/>
          <a:ext cx="957191" cy="95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黑体" panose="02010609060101010101" charset="-122"/>
              <a:ea typeface="黑体" panose="02010609060101010101" charset="-122"/>
            </a:rPr>
            <a:t>依法治军</a:t>
          </a:r>
        </a:p>
      </dsp:txBody>
      <dsp:txXfrm>
        <a:off x="3310378" y="2352451"/>
        <a:ext cx="676837" cy="676837"/>
      </dsp:txXfrm>
    </dsp:sp>
    <dsp:sp modelId="{35DBA095-655D-45BC-952C-D0BC5B01BFC5}">
      <dsp:nvSpPr>
        <dsp:cNvPr id="0" name=""/>
        <dsp:cNvSpPr/>
      </dsp:nvSpPr>
      <dsp:spPr>
        <a:xfrm rot="10800000">
          <a:off x="2810253" y="2529344"/>
          <a:ext cx="254363" cy="32305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>
            <a:latin typeface="黑体" panose="02010609060101010101" charset="-122"/>
            <a:ea typeface="黑体" panose="02010609060101010101" charset="-122"/>
          </a:endParaRPr>
        </a:p>
      </dsp:txBody>
      <dsp:txXfrm rot="10800000">
        <a:off x="2886562" y="2593954"/>
        <a:ext cx="178054" cy="193832"/>
      </dsp:txXfrm>
    </dsp:sp>
    <dsp:sp modelId="{5981AA71-8F95-4C37-9AE8-189C967F6E99}">
      <dsp:nvSpPr>
        <dsp:cNvPr id="0" name=""/>
        <dsp:cNvSpPr/>
      </dsp:nvSpPr>
      <dsp:spPr>
        <a:xfrm>
          <a:off x="1733079" y="2212274"/>
          <a:ext cx="957191" cy="95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黑体" panose="02010609060101010101" charset="-122"/>
              <a:ea typeface="黑体" panose="02010609060101010101" charset="-122"/>
            </a:rPr>
            <a:t>人才强军</a:t>
          </a:r>
        </a:p>
      </dsp:txBody>
      <dsp:txXfrm>
        <a:off x="1873256" y="2352451"/>
        <a:ext cx="676837" cy="676837"/>
      </dsp:txXfrm>
    </dsp:sp>
    <dsp:sp modelId="{67711449-F364-450C-AD66-9461442936CB}">
      <dsp:nvSpPr>
        <dsp:cNvPr id="0" name=""/>
        <dsp:cNvSpPr/>
      </dsp:nvSpPr>
      <dsp:spPr>
        <a:xfrm rot="15120000">
          <a:off x="1864670" y="1852799"/>
          <a:ext cx="254363" cy="32305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>
            <a:latin typeface="黑体" panose="02010609060101010101" charset="-122"/>
            <a:ea typeface="黑体" panose="02010609060101010101" charset="-122"/>
          </a:endParaRPr>
        </a:p>
      </dsp:txBody>
      <dsp:txXfrm rot="10800000">
        <a:off x="1914615" y="1953696"/>
        <a:ext cx="178054" cy="193832"/>
      </dsp:txXfrm>
    </dsp:sp>
    <dsp:sp modelId="{8CC2DDB8-A5D9-4554-95F6-51F6CC5A2AAE}">
      <dsp:nvSpPr>
        <dsp:cNvPr id="0" name=""/>
        <dsp:cNvSpPr/>
      </dsp:nvSpPr>
      <dsp:spPr>
        <a:xfrm>
          <a:off x="1288984" y="845490"/>
          <a:ext cx="957191" cy="95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黑体" panose="02010609060101010101" charset="-122"/>
              <a:ea typeface="黑体" panose="02010609060101010101" charset="-122"/>
            </a:rPr>
            <a:t>改革强军</a:t>
          </a:r>
        </a:p>
      </dsp:txBody>
      <dsp:txXfrm>
        <a:off x="1429161" y="985667"/>
        <a:ext cx="676837" cy="676837"/>
      </dsp:txXfrm>
    </dsp:sp>
    <dsp:sp modelId="{4B594ED4-B10C-4BC4-9B4D-86DBF9FC3254}">
      <dsp:nvSpPr>
        <dsp:cNvPr id="0" name=""/>
        <dsp:cNvSpPr/>
      </dsp:nvSpPr>
      <dsp:spPr>
        <a:xfrm rot="19440000">
          <a:off x="2215902" y="744432"/>
          <a:ext cx="254363" cy="32305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>
            <a:latin typeface="黑体" panose="02010609060101010101" charset="-122"/>
            <a:ea typeface="黑体" panose="02010609060101010101" charset="-122"/>
          </a:endParaRPr>
        </a:p>
      </dsp:txBody>
      <dsp:txXfrm>
        <a:off x="2223189" y="831469"/>
        <a:ext cx="178054" cy="193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dirty="0"/>
              <a:pPr lvl="0" algn="r" eaLnBrk="1" hangingPunct="1">
                <a:buNone/>
              </a:pPr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谢谢大家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6AF8F9E-BBF4-4FC3-B441-59CC92440747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2021/10/13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5" descr="01c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1125" y="0"/>
            <a:ext cx="12303125" cy="6919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A7A3100-DE3C-46DE-A901-464DE630C16B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75A56D-B246-4D3E-BAE7-937263F86F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眉头"/>
          <p:cNvSpPr txBox="1"/>
          <p:nvPr userDrawn="1"/>
        </p:nvSpPr>
        <p:spPr>
          <a:xfrm>
            <a:off x="648498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章节标题一</a:t>
            </a:r>
          </a:p>
        </p:txBody>
      </p:sp>
      <p:sp>
        <p:nvSpPr>
          <p:cNvPr id="9" name="眉头"/>
          <p:cNvSpPr txBox="1"/>
          <p:nvPr userDrawn="1"/>
        </p:nvSpPr>
        <p:spPr>
          <a:xfrm>
            <a:off x="2478497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章节标题二</a:t>
            </a:r>
          </a:p>
        </p:txBody>
      </p:sp>
      <p:sp>
        <p:nvSpPr>
          <p:cNvPr id="10" name="眉头"/>
          <p:cNvSpPr txBox="1"/>
          <p:nvPr userDrawn="1"/>
        </p:nvSpPr>
        <p:spPr>
          <a:xfrm>
            <a:off x="4324930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章节标题三</a:t>
            </a:r>
          </a:p>
        </p:txBody>
      </p:sp>
      <p:sp>
        <p:nvSpPr>
          <p:cNvPr id="11" name="眉头"/>
          <p:cNvSpPr txBox="1"/>
          <p:nvPr userDrawn="1"/>
        </p:nvSpPr>
        <p:spPr>
          <a:xfrm>
            <a:off x="6145876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章节标题四</a:t>
            </a:r>
          </a:p>
        </p:txBody>
      </p:sp>
      <p:sp>
        <p:nvSpPr>
          <p:cNvPr id="12" name="眉头"/>
          <p:cNvSpPr txBox="1"/>
          <p:nvPr userDrawn="1"/>
        </p:nvSpPr>
        <p:spPr>
          <a:xfrm>
            <a:off x="7966821" y="97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1600" kern="0">
                <a:solidFill>
                  <a:schemeClr val="bg1"/>
                </a:solidFill>
                <a:latin typeface="方正正黑简体" pitchFamily="2" charset="-122"/>
                <a:ea typeface="方正正黑简体" pitchFamily="2" charset="-122"/>
              </a:rPr>
              <a:t>章节标题五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 descr="0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39700" y="0"/>
            <a:ext cx="12331700" cy="693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/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ransition spd="slow" advClick="0"/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/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 advClick="0"/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ransition spd="slow" advClick="0"/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 descr="01b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93662" y="0"/>
            <a:ext cx="12285662" cy="69103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ransition spd="slow" advClick="0"/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0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" Type="http://schemas.openxmlformats.org/officeDocument/2006/relationships/tags" Target="../tags/tag19.xml"/><Relationship Id="rId21" Type="http://schemas.openxmlformats.org/officeDocument/2006/relationships/tags" Target="../tags/tag37.xml"/><Relationship Id="rId34" Type="http://schemas.openxmlformats.org/officeDocument/2006/relationships/tags" Target="../tags/tag50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tags" Target="../tags/tag47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直接连接符 17"/>
          <p:cNvSpPr/>
          <p:nvPr/>
        </p:nvSpPr>
        <p:spPr>
          <a:xfrm>
            <a:off x="4776788" y="4632325"/>
            <a:ext cx="2622550" cy="1588"/>
          </a:xfrm>
          <a:prstGeom prst="line">
            <a:avLst/>
          </a:prstGeom>
          <a:ln w="6350">
            <a:noFill/>
          </a:ln>
        </p:spPr>
      </p:sp>
      <p:sp>
        <p:nvSpPr>
          <p:cNvPr id="27650" name="文本框 24"/>
          <p:cNvSpPr/>
          <p:nvPr/>
        </p:nvSpPr>
        <p:spPr>
          <a:xfrm>
            <a:off x="3581400" y="5280025"/>
            <a:ext cx="6681788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报告人：黄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敏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rPr>
              <a:t>单   位：中国人民大学附属中学朝阳学校</a:t>
            </a:r>
          </a:p>
        </p:txBody>
      </p:sp>
      <p:sp>
        <p:nvSpPr>
          <p:cNvPr id="27651" name="矩形 2"/>
          <p:cNvSpPr/>
          <p:nvPr/>
        </p:nvSpPr>
        <p:spPr>
          <a:xfrm>
            <a:off x="1036638" y="1647825"/>
            <a:ext cx="11155362" cy="2011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27652" name="文本框 22"/>
          <p:cNvSpPr/>
          <p:nvPr/>
        </p:nvSpPr>
        <p:spPr>
          <a:xfrm>
            <a:off x="-152400" y="2336800"/>
            <a:ext cx="12344400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  筑牢坚不可摧的钢铁长城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第二课  军强才能国安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</a:t>
            </a:r>
          </a:p>
          <a:p>
            <a:pPr algn="ctr">
              <a:buFont typeface="Arial" panose="020B0604020202020204" pitchFamily="34" charset="0"/>
            </a:pP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 课</a:t>
            </a:r>
          </a:p>
        </p:txBody>
      </p:sp>
      <p:sp>
        <p:nvSpPr>
          <p:cNvPr id="27654" name="文本框 99"/>
          <p:cNvSpPr txBox="1"/>
          <p:nvPr/>
        </p:nvSpPr>
        <p:spPr>
          <a:xfrm>
            <a:off x="23813" y="1290638"/>
            <a:ext cx="10739437" cy="52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 dirty="0">
                <a:solidFill>
                  <a:srgbClr val="264457"/>
                </a:solidFill>
                <a:latin typeface="黑体" panose="02010609060101010101" charset="-122"/>
                <a:ea typeface="黑体" panose="02010609060101010101" charset="-122"/>
              </a:rPr>
              <a:t>《习近平新时代中国特色社会主义思想学生读本》</a:t>
            </a:r>
            <a:r>
              <a:rPr lang="zh-CN" altLang="en-US" sz="2800" b="1" dirty="0">
                <a:solidFill>
                  <a:srgbClr val="264457"/>
                </a:solidFill>
                <a:latin typeface="黑体" panose="02010609060101010101" charset="-122"/>
                <a:ea typeface="黑体" panose="02010609060101010101" charset="-122"/>
              </a:rPr>
              <a:t>（初中）</a:t>
            </a:r>
          </a:p>
        </p:txBody>
      </p:sp>
    </p:spTree>
    <p:custDataLst>
      <p:tags r:id="rId1"/>
    </p:custData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2730" y="753745"/>
            <a:ext cx="5281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环节一：政治过硬强信念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8040" y="4098290"/>
            <a:ext cx="10344150" cy="1124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在强军兴军的伟大征程上，人民军队将在古田会议的光芒照耀下继续前进，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古田会议的光芒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8070" y="1483995"/>
            <a:ext cx="4205605" cy="224536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1929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月下旬</a:t>
            </a: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中国共产党红军第四军第九次党代表大会（即古田会议）在福建省上杭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县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古田召开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。大会决议阐明了军队同党的关系，指出军队必须绝对服从党的领导，必须全心全意地为着党的纲领、路线和政策而奋斗。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38215" y="1483995"/>
            <a:ext cx="4205605" cy="224536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全军政治工作会议在古田镇召开，习近平主席指出：坚持从思想上，政治上建设部队，是我军建设的一条基本原则，是能打仗、打胜仗的政治保证。过去我们是这么做的，现在也必须这么做。”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9115" y="5487670"/>
            <a:ext cx="10922635" cy="1198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+mn-ea"/>
                <a:ea typeface="+mn-ea"/>
                <a:cs typeface="+mn-ea"/>
              </a:rPr>
              <a:t>    设计意图：</a:t>
            </a:r>
            <a:r>
              <a:rPr lang="zh-CN" altLang="en-US" sz="2400" b="1" dirty="0">
                <a:latin typeface="+mn-ea"/>
                <a:ea typeface="+mn-ea"/>
                <a:cs typeface="+mn-ea"/>
              </a:rPr>
              <a:t>通过了解两次</a:t>
            </a:r>
            <a:r>
              <a:rPr lang="en-US" altLang="zh-CN" sz="2400" b="1" dirty="0">
                <a:latin typeface="+mn-ea"/>
                <a:ea typeface="+mn-ea"/>
                <a:cs typeface="+mn-ea"/>
              </a:rPr>
              <a:t>“</a:t>
            </a:r>
            <a:r>
              <a:rPr lang="zh-CN" altLang="en-US" sz="2400" b="1" dirty="0">
                <a:latin typeface="+mn-ea"/>
                <a:ea typeface="+mn-ea"/>
                <a:cs typeface="+mn-ea"/>
              </a:rPr>
              <a:t>古田会议</a:t>
            </a:r>
            <a:r>
              <a:rPr lang="en-US" altLang="zh-CN" sz="2400" b="1" dirty="0">
                <a:latin typeface="+mn-ea"/>
                <a:ea typeface="+mn-ea"/>
                <a:cs typeface="+mn-ea"/>
              </a:rPr>
              <a:t>”</a:t>
            </a:r>
            <a:r>
              <a:rPr lang="zh-CN" altLang="en-US" sz="2400" b="1" dirty="0">
                <a:latin typeface="+mn-ea"/>
                <a:ea typeface="+mn-ea"/>
                <a:cs typeface="+mn-ea"/>
              </a:rPr>
              <a:t>的内容，增设提问，引导学生感悟人民军队追根溯源的初心以及新征程薪火相传的决心；增强对</a:t>
            </a:r>
            <a:r>
              <a:rPr lang="en-US" altLang="zh-CN" sz="2400" b="1" dirty="0">
                <a:latin typeface="+mn-ea"/>
                <a:ea typeface="+mn-ea"/>
                <a:cs typeface="+mn-ea"/>
              </a:rPr>
              <a:t>“</a:t>
            </a:r>
            <a:r>
              <a:rPr lang="zh-CN" altLang="en-US" sz="2400" b="1" dirty="0">
                <a:latin typeface="+mn-ea"/>
                <a:ea typeface="+mn-ea"/>
                <a:cs typeface="+mn-ea"/>
              </a:rPr>
              <a:t>党对人民军队的绝对领导</a:t>
            </a:r>
            <a:r>
              <a:rPr lang="en-US" altLang="zh-CN" sz="2400" b="1" dirty="0">
                <a:latin typeface="+mn-ea"/>
                <a:ea typeface="+mn-ea"/>
                <a:cs typeface="+mn-ea"/>
              </a:rPr>
              <a:t>”</a:t>
            </a:r>
            <a:r>
              <a:rPr lang="zh-CN" altLang="en-US" sz="2400" b="1" dirty="0">
                <a:latin typeface="+mn-ea"/>
                <a:ea typeface="+mn-ea"/>
                <a:cs typeface="+mn-ea"/>
              </a:rPr>
              <a:t>的认识。</a:t>
            </a:r>
          </a:p>
        </p:txBody>
      </p:sp>
    </p:spTree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2730" y="753745"/>
            <a:ext cx="5281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环节一：政治过硬强信念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18000"/>
          </a:blip>
          <a:stretch>
            <a:fillRect/>
          </a:stretch>
        </p:blipFill>
        <p:spPr>
          <a:xfrm>
            <a:off x="514350" y="1361440"/>
            <a:ext cx="6366510" cy="20897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3275" y="3729990"/>
            <a:ext cx="10344150" cy="1124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结合资料卡片以及所给材料思考，人民子弟兵为何能在危难关头如此高效地投入战斗、保卫人民？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4350" y="5133975"/>
            <a:ext cx="10922635" cy="1568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+mn-ea"/>
                <a:ea typeface="+mn-ea"/>
                <a:cs typeface="+mn-ea"/>
              </a:rPr>
              <a:t>    设计意图：</a:t>
            </a:r>
            <a:r>
              <a:rPr lang="zh-CN" altLang="en-US" sz="2400" b="1" dirty="0">
                <a:latin typeface="+mn-ea"/>
                <a:ea typeface="+mn-ea"/>
                <a:cs typeface="+mn-ea"/>
              </a:rPr>
              <a:t>疫情防控期间，人民子弟兵义无反顾，奔向最危险的地方，利用学生亲身经历的事件，让学生更加深刻地领会在新时代人民军队的强大力量离不开</a:t>
            </a:r>
            <a:r>
              <a:rPr lang="en-US" altLang="zh-CN" sz="2400" b="1" dirty="0">
                <a:latin typeface="+mn-ea"/>
                <a:ea typeface="+mn-ea"/>
                <a:cs typeface="+mn-ea"/>
              </a:rPr>
              <a:t>“</a:t>
            </a:r>
            <a:r>
              <a:rPr lang="zh-CN" altLang="en-US" sz="2400" b="1" dirty="0">
                <a:latin typeface="+mn-ea"/>
                <a:ea typeface="+mn-ea"/>
                <a:cs typeface="+mn-ea"/>
              </a:rPr>
              <a:t>党对人民军队的绝对领导</a:t>
            </a:r>
            <a:r>
              <a:rPr lang="en-US" altLang="zh-CN" sz="2400" b="1" dirty="0">
                <a:latin typeface="+mn-ea"/>
                <a:ea typeface="+mn-ea"/>
                <a:cs typeface="+mn-ea"/>
              </a:rPr>
              <a:t>”</a:t>
            </a:r>
            <a:r>
              <a:rPr lang="zh-CN" altLang="en-US" sz="2400" b="1" dirty="0">
                <a:latin typeface="+mn-ea"/>
                <a:ea typeface="+mn-ea"/>
                <a:cs typeface="+mn-ea"/>
              </a:rPr>
              <a:t>。回望历史，面向未来，党对人民军队的绝对领导保证了国家的长治久安。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780" y="1214755"/>
            <a:ext cx="3874135" cy="238379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2730" y="753745"/>
            <a:ext cx="5281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环节二：本领高强担使命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000" y="4336415"/>
            <a:ext cx="11233150" cy="1124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结合材料思考，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钢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气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分别指什么？</a:t>
            </a:r>
          </a:p>
          <a:p>
            <a:pPr marL="457200" indent="-4572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新时代我们应该如何继承抗美援朝精神？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59170" y="1532255"/>
            <a:ext cx="5274945" cy="2501900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我军历来以敢打敢拼闻名于世，过去我们钢少气多，现在钢多了，气要更多，骨头要更硬。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  <a:p>
            <a:pPr algn="r">
              <a:lnSpc>
                <a:spcPct val="14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习近平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2730" y="5547360"/>
            <a:ext cx="11233785" cy="1198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       设计意图：</a:t>
            </a:r>
            <a:r>
              <a:rPr lang="zh-CN" altLang="en-US" sz="2400" b="1" dirty="0"/>
              <a:t>结合教材资料卡片内容，让学生了解抗美援朝精神，明确全面提高新时代备战打仗能力的具体要求，新时代的备战不仅是物质的较量，更是精神的比拼。同时让学生思考如何继承发扬抗美援朝精神，增强其责任感。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t="573"/>
          <a:stretch>
            <a:fillRect/>
          </a:stretch>
        </p:blipFill>
        <p:spPr>
          <a:xfrm>
            <a:off x="1036955" y="1316355"/>
            <a:ext cx="4359910" cy="2933700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2730" y="753745"/>
            <a:ext cx="5281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环节二：本领高强担使命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380" y="1180465"/>
            <a:ext cx="5055235" cy="2929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3365" y="4576445"/>
            <a:ext cx="11233150" cy="607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观看视频后，你认为一支本领高强的人民军队还需要具备什么条件？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334385" y="4110355"/>
            <a:ext cx="4213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视频：一分钟，中国军队能做什么？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3365" y="5455920"/>
            <a:ext cx="1123378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    设计意图：</a:t>
            </a:r>
            <a:r>
              <a:rPr lang="zh-CN" altLang="en-US" sz="2400" b="1" dirty="0"/>
              <a:t>通过观看视频，让学生真切感受到中国军队训练之严格，本领之高强；进一步明确全面提高新时代备战打仗能力的具体要求。</a:t>
            </a:r>
          </a:p>
        </p:txBody>
      </p:sp>
    </p:spTree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860925" y="3011170"/>
            <a:ext cx="2604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民 军 队</a:t>
            </a:r>
          </a:p>
        </p:txBody>
      </p:sp>
      <p:sp>
        <p:nvSpPr>
          <p:cNvPr id="9" name="左箭头 8"/>
          <p:cNvSpPr/>
          <p:nvPr/>
        </p:nvSpPr>
        <p:spPr>
          <a:xfrm>
            <a:off x="4037965" y="3063875"/>
            <a:ext cx="647700" cy="5632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264920" y="2480310"/>
            <a:ext cx="2037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政治过硬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0540" y="3887470"/>
            <a:ext cx="3705860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毫不动摇坚持党对</a:t>
            </a:r>
          </a:p>
          <a:p>
            <a:pPr algn="ctr">
              <a:lnSpc>
                <a:spcPct val="11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人民军队的绝对领导</a:t>
            </a:r>
          </a:p>
        </p:txBody>
      </p:sp>
      <p:sp>
        <p:nvSpPr>
          <p:cNvPr id="12" name="右箭头 11"/>
          <p:cNvSpPr/>
          <p:nvPr/>
        </p:nvSpPr>
        <p:spPr>
          <a:xfrm>
            <a:off x="7284085" y="3063875"/>
            <a:ext cx="663575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658860" y="2480310"/>
            <a:ext cx="20377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本领高强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40955" y="3507740"/>
            <a:ext cx="394144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提高实战能力</a:t>
            </a:r>
          </a:p>
          <a:p>
            <a:pPr algn="ctr">
              <a:lnSpc>
                <a:spcPct val="12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培养斗争精神</a:t>
            </a:r>
          </a:p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永葆血性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胆魄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0540" y="902335"/>
            <a:ext cx="4856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如何建设强大的人民军队？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77130" y="2958465"/>
            <a:ext cx="2451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人民军队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29590" y="2052320"/>
            <a:ext cx="3508375" cy="343662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947660" y="2052320"/>
            <a:ext cx="3508375" cy="343662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2730" y="753745"/>
            <a:ext cx="5281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环节三：全民国防助强军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lum bright="12000"/>
          </a:blip>
          <a:stretch>
            <a:fillRect/>
          </a:stretch>
        </p:blipFill>
        <p:spPr>
          <a:xfrm>
            <a:off x="1701165" y="1214120"/>
            <a:ext cx="7662545" cy="40468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0540" y="5587365"/>
            <a:ext cx="1004379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    设计意图：</a:t>
            </a:r>
            <a:r>
              <a:rPr lang="zh-CN" altLang="en-US" sz="2400" b="1" dirty="0"/>
              <a:t>利用时间轴呈现全面推进国防和军队现代化战略安排</a:t>
            </a:r>
            <a:r>
              <a:rPr lang="en-US" altLang="zh-CN" sz="2400" b="1" dirty="0"/>
              <a:t>“</a:t>
            </a:r>
            <a:r>
              <a:rPr lang="zh-CN" altLang="en-US" sz="2400" b="1" dirty="0"/>
              <a:t>三步走</a:t>
            </a:r>
            <a:r>
              <a:rPr lang="en-US" altLang="zh-CN" sz="2400" b="1" dirty="0"/>
              <a:t>”</a:t>
            </a:r>
            <a:r>
              <a:rPr lang="zh-CN" altLang="en-US" sz="2400" b="1" dirty="0"/>
              <a:t>，让学生了解国防和军队现代化建设必须同国家现代化进程相适应。</a:t>
            </a:r>
          </a:p>
        </p:txBody>
      </p:sp>
    </p:spTree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2730" y="753745"/>
            <a:ext cx="5281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环节三：全民国防助强军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0540" y="5587365"/>
            <a:ext cx="10043795" cy="8299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        设计意图：</a:t>
            </a:r>
            <a:r>
              <a:rPr lang="zh-CN" sz="2400" b="1" dirty="0"/>
              <a:t>在学生了解国防</a:t>
            </a:r>
            <a:r>
              <a:rPr lang="zh-CN" altLang="en-US" sz="2400" b="1" dirty="0"/>
              <a:t>和</a:t>
            </a:r>
            <a:r>
              <a:rPr lang="zh-CN" sz="2400" b="1" dirty="0"/>
              <a:t>军队现代化战略安排</a:t>
            </a:r>
            <a:r>
              <a:rPr lang="en-US" altLang="zh-CN" sz="2400" b="1" dirty="0"/>
              <a:t>“</a:t>
            </a:r>
            <a:r>
              <a:rPr lang="zh-CN" altLang="en-US" sz="2400" b="1" dirty="0"/>
              <a:t>三步走</a:t>
            </a:r>
            <a:r>
              <a:rPr lang="en-US" altLang="zh-CN" sz="2400" b="1" dirty="0"/>
              <a:t>”</a:t>
            </a:r>
            <a:r>
              <a:rPr lang="zh-CN" altLang="en-US" sz="2400" b="1" dirty="0"/>
              <a:t>的基础上，进一步启发学生思考，应该从哪些方面着手建设。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7100" y="1464310"/>
            <a:ext cx="9037320" cy="607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要实现国防和军队现代化，你认为应该从哪些方面着手建设？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2382982" y="2246890"/>
          <a:ext cx="5860472" cy="317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2730" y="753745"/>
            <a:ext cx="5281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环节三：全民国防助强军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23395" t="13542" r="22640" b="13542"/>
          <a:stretch>
            <a:fillRect/>
          </a:stretch>
        </p:blipFill>
        <p:spPr>
          <a:xfrm>
            <a:off x="1636395" y="1484630"/>
            <a:ext cx="3495675" cy="26555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260" y="1275715"/>
            <a:ext cx="2176145" cy="28644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2095" y="4140200"/>
            <a:ext cx="11233150" cy="6093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charset="0"/>
              <a:buChar char="Ø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结合材料思考，设立全民国防日、开展“双拥活动”军爱民民拥军有什么意义？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47090" y="5024755"/>
            <a:ext cx="10043795" cy="1568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       设计意图：</a:t>
            </a:r>
            <a:r>
              <a:rPr lang="zh-CN" altLang="en-US" sz="2400" b="1" dirty="0">
                <a:solidFill>
                  <a:schemeClr val="tx1"/>
                </a:solidFill>
              </a:rPr>
              <a:t>结合视频材料及相关书籍材料，让学生对全社会关心国防、热爱国防、建设国防、保卫国防才能为实现中国梦、强国梦凝聚强大的力量有更加深刻的感悟，增强学生的责任感和使命感，引发学生思考如何为国防建设贡献自己的力量。</a:t>
            </a:r>
          </a:p>
        </p:txBody>
      </p:sp>
    </p:spTree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466215" y="1653540"/>
            <a:ext cx="2235835" cy="80391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39900" y="1814195"/>
            <a:ext cx="2348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激发兴趣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466215" y="3524250"/>
            <a:ext cx="2235835" cy="80391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9260" y="3646170"/>
            <a:ext cx="176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形式多样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466215" y="5398135"/>
            <a:ext cx="2235835" cy="80391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99260" y="5516880"/>
            <a:ext cx="2348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搭建桥梁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19700" y="1627505"/>
            <a:ext cx="6048375" cy="953135"/>
          </a:xfrm>
          <a:prstGeom prst="rect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善用有层次有思考意义的问题激发学生，调动学生的积极性。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20335" y="3152775"/>
            <a:ext cx="6047740" cy="1383665"/>
          </a:xfrm>
          <a:prstGeom prst="rect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本课时的内容学生接触较少，充分挖掘多形式（图、文、视频）的教学资源，帮助学生更好地理解读本。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19065" y="5108575"/>
            <a:ext cx="6048375" cy="1383665"/>
          </a:xfrm>
          <a:prstGeom prst="rect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为学生的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知情意行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搭建桥梁，通过有层次的问题追问，帮助学生逐步理解本课时内容，达到知行合一。</a:t>
            </a:r>
          </a:p>
        </p:txBody>
      </p:sp>
      <p:sp>
        <p:nvSpPr>
          <p:cNvPr id="14" name="右箭头 13"/>
          <p:cNvSpPr/>
          <p:nvPr/>
        </p:nvSpPr>
        <p:spPr>
          <a:xfrm>
            <a:off x="4147820" y="1874520"/>
            <a:ext cx="626745" cy="4019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4147820" y="3646170"/>
            <a:ext cx="626745" cy="4019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4147185" y="5576570"/>
            <a:ext cx="626745" cy="4019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3"/>
          <p:cNvSpPr/>
          <p:nvPr>
            <p:custDataLst>
              <p:tags r:id="rId2"/>
            </p:custDataLst>
          </p:nvPr>
        </p:nvSpPr>
        <p:spPr>
          <a:xfrm>
            <a:off x="3054350" y="2535238"/>
            <a:ext cx="703262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9600" b="1" dirty="0">
                <a:solidFill>
                  <a:srgbClr val="1D629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</a:t>
            </a:r>
          </a:p>
        </p:txBody>
      </p:sp>
    </p:spTree>
    <p:custDataLst>
      <p:tags r:id="rId1"/>
    </p:custData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椭圆 955"/>
          <p:cNvSpPr/>
          <p:nvPr>
            <p:custDataLst>
              <p:tags r:id="rId2"/>
            </p:custDataLst>
          </p:nvPr>
        </p:nvSpPr>
        <p:spPr>
          <a:xfrm>
            <a:off x="2362815" y="6376121"/>
            <a:ext cx="556564" cy="55656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7" name="椭圆 956"/>
          <p:cNvSpPr/>
          <p:nvPr>
            <p:custDataLst>
              <p:tags r:id="rId3"/>
            </p:custDataLst>
          </p:nvPr>
        </p:nvSpPr>
        <p:spPr>
          <a:xfrm>
            <a:off x="2047011" y="2125797"/>
            <a:ext cx="2688299" cy="2688299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37000">
                <a:srgbClr val="FFFFFF"/>
              </a:gs>
              <a:gs pos="100000">
                <a:schemeClr val="accent3">
                  <a:tint val="0"/>
                </a:schemeClr>
              </a:gs>
            </a:gsLst>
            <a:lin ang="2700000" scaled="1"/>
          </a:gradFill>
          <a:ln w="28575" cap="flat" cmpd="sng" algn="ctr">
            <a:solidFill>
              <a:srgbClr val="F2F2F2"/>
            </a:solidFill>
            <a:prstDash val="solid"/>
          </a:ln>
          <a:effectLst>
            <a:outerShdw blurRad="254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8" name="椭圆 957"/>
          <p:cNvSpPr/>
          <p:nvPr>
            <p:custDataLst>
              <p:tags r:id="rId4"/>
            </p:custDataLst>
          </p:nvPr>
        </p:nvSpPr>
        <p:spPr>
          <a:xfrm>
            <a:off x="5059714" y="5928709"/>
            <a:ext cx="621152" cy="621152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59" name="椭圆 958"/>
          <p:cNvSpPr/>
          <p:nvPr>
            <p:custDataLst>
              <p:tags r:id="rId5"/>
            </p:custDataLst>
          </p:nvPr>
        </p:nvSpPr>
        <p:spPr>
          <a:xfrm>
            <a:off x="2282909" y="2336294"/>
            <a:ext cx="2267304" cy="2267304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60" name="椭圆 959"/>
          <p:cNvSpPr/>
          <p:nvPr>
            <p:custDataLst>
              <p:tags r:id="rId6"/>
            </p:custDataLst>
          </p:nvPr>
        </p:nvSpPr>
        <p:spPr>
          <a:xfrm>
            <a:off x="8119625" y="6089914"/>
            <a:ext cx="768085" cy="76808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1" name="椭圆 960"/>
          <p:cNvSpPr/>
          <p:nvPr>
            <p:custDataLst>
              <p:tags r:id="rId7"/>
            </p:custDataLst>
          </p:nvPr>
        </p:nvSpPr>
        <p:spPr>
          <a:xfrm>
            <a:off x="6407315" y="6464046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2" name="椭圆 961"/>
          <p:cNvSpPr/>
          <p:nvPr>
            <p:custDataLst>
              <p:tags r:id="rId8"/>
            </p:custDataLst>
          </p:nvPr>
        </p:nvSpPr>
        <p:spPr>
          <a:xfrm>
            <a:off x="325172" y="6055985"/>
            <a:ext cx="609993" cy="60999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3" name="椭圆 962"/>
          <p:cNvSpPr/>
          <p:nvPr>
            <p:custDataLst>
              <p:tags r:id="rId9"/>
            </p:custDataLst>
          </p:nvPr>
        </p:nvSpPr>
        <p:spPr>
          <a:xfrm>
            <a:off x="3379995" y="6304336"/>
            <a:ext cx="723284" cy="723284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4" name="椭圆 963"/>
          <p:cNvSpPr/>
          <p:nvPr>
            <p:custDataLst>
              <p:tags r:id="rId10"/>
            </p:custDataLst>
          </p:nvPr>
        </p:nvSpPr>
        <p:spPr>
          <a:xfrm>
            <a:off x="7303239" y="6239285"/>
            <a:ext cx="618715" cy="61871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5" name="椭圆 964"/>
          <p:cNvSpPr/>
          <p:nvPr>
            <p:custDataLst>
              <p:tags r:id="rId11"/>
            </p:custDataLst>
          </p:nvPr>
        </p:nvSpPr>
        <p:spPr>
          <a:xfrm>
            <a:off x="3757880" y="6087540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6" name="椭圆 965"/>
          <p:cNvSpPr/>
          <p:nvPr>
            <p:custDataLst>
              <p:tags r:id="rId12"/>
            </p:custDataLst>
          </p:nvPr>
        </p:nvSpPr>
        <p:spPr>
          <a:xfrm>
            <a:off x="1119113" y="6548642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7" name="椭圆 966"/>
          <p:cNvSpPr/>
          <p:nvPr>
            <p:custDataLst>
              <p:tags r:id="rId13"/>
            </p:custDataLst>
          </p:nvPr>
        </p:nvSpPr>
        <p:spPr>
          <a:xfrm>
            <a:off x="10107357" y="6473957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8" name="椭圆 967"/>
          <p:cNvSpPr/>
          <p:nvPr>
            <p:custDataLst>
              <p:tags r:id="rId14"/>
            </p:custDataLst>
          </p:nvPr>
        </p:nvSpPr>
        <p:spPr>
          <a:xfrm>
            <a:off x="6055203" y="6209337"/>
            <a:ext cx="180856" cy="180856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69" name="椭圆 968"/>
          <p:cNvSpPr/>
          <p:nvPr>
            <p:custDataLst>
              <p:tags r:id="rId15"/>
            </p:custDataLst>
          </p:nvPr>
        </p:nvSpPr>
        <p:spPr>
          <a:xfrm>
            <a:off x="11877317" y="6336417"/>
            <a:ext cx="212225" cy="212225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0" name="椭圆 969"/>
          <p:cNvSpPr/>
          <p:nvPr>
            <p:custDataLst>
              <p:tags r:id="rId16"/>
            </p:custDataLst>
          </p:nvPr>
        </p:nvSpPr>
        <p:spPr>
          <a:xfrm>
            <a:off x="9544327" y="6239285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1" name="椭圆 970"/>
          <p:cNvSpPr/>
          <p:nvPr>
            <p:custDataLst>
              <p:tags r:id="rId17"/>
            </p:custDataLst>
          </p:nvPr>
        </p:nvSpPr>
        <p:spPr>
          <a:xfrm>
            <a:off x="10992337" y="6406646"/>
            <a:ext cx="384043" cy="384043"/>
          </a:xfrm>
          <a:prstGeom prst="ellipse">
            <a:avLst/>
          </a:prstGeom>
          <a:solidFill>
            <a:srgbClr val="0070C0"/>
          </a:solidFill>
          <a:ln w="28575" cap="flat" cmpd="sng" algn="ctr">
            <a:solidFill>
              <a:srgbClr val="F2F2F2"/>
            </a:solidFill>
            <a:prstDash val="solid"/>
          </a:ln>
          <a:effectLst>
            <a:outerShdw blurRad="127000" dist="190500" dir="2699997" algn="ctr" rotWithShape="0">
              <a:srgbClr val="000000">
                <a:alpha val="23000"/>
              </a:srgbClr>
            </a:outerShdw>
          </a:effectLst>
        </p:spPr>
        <p:txBody>
          <a:bodyPr rtlCol="0" anchor="ctr"/>
          <a:lstStyle/>
          <a:p>
            <a:pPr algn="ctr" defTabSz="1088390">
              <a:defRPr/>
            </a:pPr>
            <a:endParaRPr lang="zh-CN" altLang="en-US" sz="2135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72" name="TextBox 971"/>
          <p:cNvSpPr txBox="1"/>
          <p:nvPr>
            <p:custDataLst>
              <p:tags r:id="rId18"/>
            </p:custDataLst>
          </p:nvPr>
        </p:nvSpPr>
        <p:spPr>
          <a:xfrm>
            <a:off x="2562164" y="3097599"/>
            <a:ext cx="1832553" cy="523220"/>
          </a:xfrm>
          <a:prstGeom prst="rect">
            <a:avLst/>
          </a:prstGeom>
          <a:noFill/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pPr defTabSz="1088390"/>
            <a:r>
              <a:rPr lang="zh-CN" altLang="en-US" sz="2800" b="1" spc="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说课内容</a:t>
            </a:r>
          </a:p>
        </p:txBody>
      </p:sp>
      <p:grpSp>
        <p:nvGrpSpPr>
          <p:cNvPr id="974" name="组合 973"/>
          <p:cNvGrpSpPr/>
          <p:nvPr/>
        </p:nvGrpSpPr>
        <p:grpSpPr>
          <a:xfrm>
            <a:off x="4885772" y="1038965"/>
            <a:ext cx="4047251" cy="604838"/>
            <a:chOff x="3818511" y="1079593"/>
            <a:chExt cx="3633809" cy="54305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975" name="组合 974"/>
            <p:cNvGrpSpPr/>
            <p:nvPr/>
          </p:nvGrpSpPr>
          <p:grpSpPr>
            <a:xfrm>
              <a:off x="3818511" y="1084860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978" name="Freeform 5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979" name="Freeform 6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76" name="矩形 975"/>
            <p:cNvSpPr/>
            <p:nvPr>
              <p:custDataLst>
                <p:tags r:id="rId31"/>
              </p:custDataLst>
            </p:nvPr>
          </p:nvSpPr>
          <p:spPr>
            <a:xfrm>
              <a:off x="5113128" y="1090141"/>
              <a:ext cx="1988770" cy="532503"/>
            </a:xfrm>
            <a:prstGeom prst="rect">
              <a:avLst/>
            </a:prstGeom>
          </p:spPr>
          <p:txBody>
            <a:bodyPr wrap="square" lIns="162613" tIns="81307" rIns="162613" bIns="81307">
              <a:spAutoFit/>
            </a:bodyPr>
            <a:lstStyle/>
            <a:p>
              <a:pPr defTabSz="1088390">
                <a:defRPr/>
              </a:pPr>
              <a:endParaRPr lang="zh-CN" altLang="zh-CN" sz="2800" b="1" kern="100" dirty="0"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977" name="文本框 4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459186" y="1079593"/>
              <a:ext cx="501137" cy="4686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980" name="组合 979"/>
          <p:cNvGrpSpPr/>
          <p:nvPr/>
        </p:nvGrpSpPr>
        <p:grpSpPr>
          <a:xfrm>
            <a:off x="4875014" y="1956010"/>
            <a:ext cx="4047251" cy="561150"/>
            <a:chOff x="3818511" y="1744615"/>
            <a:chExt cx="3633809" cy="503827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981" name="组合 980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984" name="Freeform 5"/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985" name="Freeform 6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83" name="文本框 4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186" y="1779793"/>
              <a:ext cx="631582" cy="4686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29624" y="2857804"/>
            <a:ext cx="4047251" cy="538511"/>
            <a:chOff x="3818511" y="1744615"/>
            <a:chExt cx="3633809" cy="483501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13" name="Freeform 5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4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429864" y="1750471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85809" y="3681922"/>
            <a:ext cx="4047251" cy="564646"/>
            <a:chOff x="3818511" y="1721150"/>
            <a:chExt cx="3633809" cy="506966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21" name="Freeform 5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6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4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44525" y="1721150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75014" y="4498338"/>
            <a:ext cx="4047251" cy="548317"/>
            <a:chOff x="3818511" y="1735811"/>
            <a:chExt cx="3633809" cy="492305"/>
          </a:xfrm>
          <a:effectLst>
            <a:outerShdw blurRad="127000" dist="1270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3818511" y="1744615"/>
              <a:ext cx="3633809" cy="483501"/>
              <a:chOff x="2540000" y="1059582"/>
              <a:chExt cx="6108700" cy="812800"/>
            </a:xfrm>
            <a:solidFill>
              <a:srgbClr val="005DA2"/>
            </a:solidFill>
          </p:grpSpPr>
          <p:sp>
            <p:nvSpPr>
              <p:cNvPr id="26" name="Freeform 5"/>
              <p:cNvSpPr>
                <a:spLocks noEditPoint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540000" y="1069107"/>
                <a:ext cx="6108700" cy="800100"/>
              </a:xfrm>
              <a:custGeom>
                <a:avLst/>
                <a:gdLst>
                  <a:gd name="T0" fmla="*/ 56 w 3848"/>
                  <a:gd name="T1" fmla="*/ 0 h 504"/>
                  <a:gd name="T2" fmla="*/ 720 w 3848"/>
                  <a:gd name="T3" fmla="*/ 0 h 504"/>
                  <a:gd name="T4" fmla="*/ 576 w 3848"/>
                  <a:gd name="T5" fmla="*/ 84 h 504"/>
                  <a:gd name="T6" fmla="*/ 576 w 3848"/>
                  <a:gd name="T7" fmla="*/ 418 h 504"/>
                  <a:gd name="T8" fmla="*/ 726 w 3848"/>
                  <a:gd name="T9" fmla="*/ 504 h 504"/>
                  <a:gd name="T10" fmla="*/ 56 w 3848"/>
                  <a:gd name="T11" fmla="*/ 504 h 504"/>
                  <a:gd name="T12" fmla="*/ 56 w 3848"/>
                  <a:gd name="T13" fmla="*/ 504 h 504"/>
                  <a:gd name="T14" fmla="*/ 44 w 3848"/>
                  <a:gd name="T15" fmla="*/ 504 h 504"/>
                  <a:gd name="T16" fmla="*/ 34 w 3848"/>
                  <a:gd name="T17" fmla="*/ 500 h 504"/>
                  <a:gd name="T18" fmla="*/ 24 w 3848"/>
                  <a:gd name="T19" fmla="*/ 494 h 504"/>
                  <a:gd name="T20" fmla="*/ 16 w 3848"/>
                  <a:gd name="T21" fmla="*/ 488 h 504"/>
                  <a:gd name="T22" fmla="*/ 8 w 3848"/>
                  <a:gd name="T23" fmla="*/ 480 h 504"/>
                  <a:gd name="T24" fmla="*/ 4 w 3848"/>
                  <a:gd name="T25" fmla="*/ 470 h 504"/>
                  <a:gd name="T26" fmla="*/ 0 w 3848"/>
                  <a:gd name="T27" fmla="*/ 460 h 504"/>
                  <a:gd name="T28" fmla="*/ 0 w 3848"/>
                  <a:gd name="T29" fmla="*/ 448 h 504"/>
                  <a:gd name="T30" fmla="*/ 0 w 3848"/>
                  <a:gd name="T31" fmla="*/ 56 h 504"/>
                  <a:gd name="T32" fmla="*/ 0 w 3848"/>
                  <a:gd name="T33" fmla="*/ 56 h 504"/>
                  <a:gd name="T34" fmla="*/ 0 w 3848"/>
                  <a:gd name="T35" fmla="*/ 44 h 504"/>
                  <a:gd name="T36" fmla="*/ 4 w 3848"/>
                  <a:gd name="T37" fmla="*/ 34 h 504"/>
                  <a:gd name="T38" fmla="*/ 8 w 3848"/>
                  <a:gd name="T39" fmla="*/ 24 h 504"/>
                  <a:gd name="T40" fmla="*/ 16 w 3848"/>
                  <a:gd name="T41" fmla="*/ 16 h 504"/>
                  <a:gd name="T42" fmla="*/ 24 w 3848"/>
                  <a:gd name="T43" fmla="*/ 10 h 504"/>
                  <a:gd name="T44" fmla="*/ 34 w 3848"/>
                  <a:gd name="T45" fmla="*/ 4 h 504"/>
                  <a:gd name="T46" fmla="*/ 44 w 3848"/>
                  <a:gd name="T47" fmla="*/ 0 h 504"/>
                  <a:gd name="T48" fmla="*/ 56 w 3848"/>
                  <a:gd name="T49" fmla="*/ 0 h 504"/>
                  <a:gd name="T50" fmla="*/ 56 w 3848"/>
                  <a:gd name="T51" fmla="*/ 0 h 504"/>
                  <a:gd name="T52" fmla="*/ 1010 w 3848"/>
                  <a:gd name="T53" fmla="*/ 0 h 504"/>
                  <a:gd name="T54" fmla="*/ 3792 w 3848"/>
                  <a:gd name="T55" fmla="*/ 0 h 504"/>
                  <a:gd name="T56" fmla="*/ 3792 w 3848"/>
                  <a:gd name="T57" fmla="*/ 0 h 504"/>
                  <a:gd name="T58" fmla="*/ 3804 w 3848"/>
                  <a:gd name="T59" fmla="*/ 0 h 504"/>
                  <a:gd name="T60" fmla="*/ 3814 w 3848"/>
                  <a:gd name="T61" fmla="*/ 4 h 504"/>
                  <a:gd name="T62" fmla="*/ 3824 w 3848"/>
                  <a:gd name="T63" fmla="*/ 10 h 504"/>
                  <a:gd name="T64" fmla="*/ 3832 w 3848"/>
                  <a:gd name="T65" fmla="*/ 16 h 504"/>
                  <a:gd name="T66" fmla="*/ 3838 w 3848"/>
                  <a:gd name="T67" fmla="*/ 24 h 504"/>
                  <a:gd name="T68" fmla="*/ 3844 w 3848"/>
                  <a:gd name="T69" fmla="*/ 34 h 504"/>
                  <a:gd name="T70" fmla="*/ 3848 w 3848"/>
                  <a:gd name="T71" fmla="*/ 44 h 504"/>
                  <a:gd name="T72" fmla="*/ 3848 w 3848"/>
                  <a:gd name="T73" fmla="*/ 56 h 504"/>
                  <a:gd name="T74" fmla="*/ 3848 w 3848"/>
                  <a:gd name="T75" fmla="*/ 448 h 504"/>
                  <a:gd name="T76" fmla="*/ 3848 w 3848"/>
                  <a:gd name="T77" fmla="*/ 448 h 504"/>
                  <a:gd name="T78" fmla="*/ 3848 w 3848"/>
                  <a:gd name="T79" fmla="*/ 460 h 504"/>
                  <a:gd name="T80" fmla="*/ 3844 w 3848"/>
                  <a:gd name="T81" fmla="*/ 470 h 504"/>
                  <a:gd name="T82" fmla="*/ 3838 w 3848"/>
                  <a:gd name="T83" fmla="*/ 480 h 504"/>
                  <a:gd name="T84" fmla="*/ 3832 w 3848"/>
                  <a:gd name="T85" fmla="*/ 488 h 504"/>
                  <a:gd name="T86" fmla="*/ 3824 w 3848"/>
                  <a:gd name="T87" fmla="*/ 494 h 504"/>
                  <a:gd name="T88" fmla="*/ 3814 w 3848"/>
                  <a:gd name="T89" fmla="*/ 500 h 504"/>
                  <a:gd name="T90" fmla="*/ 3804 w 3848"/>
                  <a:gd name="T91" fmla="*/ 504 h 504"/>
                  <a:gd name="T92" fmla="*/ 3792 w 3848"/>
                  <a:gd name="T93" fmla="*/ 504 h 504"/>
                  <a:gd name="T94" fmla="*/ 1004 w 3848"/>
                  <a:gd name="T95" fmla="*/ 504 h 504"/>
                  <a:gd name="T96" fmla="*/ 1154 w 3848"/>
                  <a:gd name="T97" fmla="*/ 418 h 504"/>
                  <a:gd name="T98" fmla="*/ 1154 w 3848"/>
                  <a:gd name="T99" fmla="*/ 84 h 504"/>
                  <a:gd name="T100" fmla="*/ 1010 w 3848"/>
                  <a:gd name="T101" fmla="*/ 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48" h="503">
                    <a:moveTo>
                      <a:pt x="56" y="0"/>
                    </a:moveTo>
                    <a:lnTo>
                      <a:pt x="720" y="0"/>
                    </a:lnTo>
                    <a:lnTo>
                      <a:pt x="576" y="84"/>
                    </a:lnTo>
                    <a:lnTo>
                      <a:pt x="576" y="418"/>
                    </a:lnTo>
                    <a:lnTo>
                      <a:pt x="726" y="504"/>
                    </a:lnTo>
                    <a:lnTo>
                      <a:pt x="56" y="504"/>
                    </a:lnTo>
                    <a:lnTo>
                      <a:pt x="56" y="504"/>
                    </a:lnTo>
                    <a:lnTo>
                      <a:pt x="44" y="504"/>
                    </a:lnTo>
                    <a:lnTo>
                      <a:pt x="34" y="500"/>
                    </a:lnTo>
                    <a:lnTo>
                      <a:pt x="24" y="494"/>
                    </a:lnTo>
                    <a:lnTo>
                      <a:pt x="16" y="488"/>
                    </a:lnTo>
                    <a:lnTo>
                      <a:pt x="8" y="480"/>
                    </a:lnTo>
                    <a:lnTo>
                      <a:pt x="4" y="470"/>
                    </a:lnTo>
                    <a:lnTo>
                      <a:pt x="0" y="460"/>
                    </a:lnTo>
                    <a:lnTo>
                      <a:pt x="0" y="44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4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1010" y="0"/>
                    </a:moveTo>
                    <a:lnTo>
                      <a:pt x="3792" y="0"/>
                    </a:lnTo>
                    <a:lnTo>
                      <a:pt x="3792" y="0"/>
                    </a:lnTo>
                    <a:lnTo>
                      <a:pt x="3804" y="0"/>
                    </a:lnTo>
                    <a:lnTo>
                      <a:pt x="3814" y="4"/>
                    </a:lnTo>
                    <a:lnTo>
                      <a:pt x="3824" y="10"/>
                    </a:lnTo>
                    <a:lnTo>
                      <a:pt x="3832" y="16"/>
                    </a:lnTo>
                    <a:lnTo>
                      <a:pt x="3838" y="24"/>
                    </a:lnTo>
                    <a:lnTo>
                      <a:pt x="3844" y="34"/>
                    </a:lnTo>
                    <a:lnTo>
                      <a:pt x="3848" y="44"/>
                    </a:lnTo>
                    <a:lnTo>
                      <a:pt x="3848" y="56"/>
                    </a:lnTo>
                    <a:lnTo>
                      <a:pt x="3848" y="448"/>
                    </a:lnTo>
                    <a:lnTo>
                      <a:pt x="3848" y="448"/>
                    </a:lnTo>
                    <a:lnTo>
                      <a:pt x="3848" y="460"/>
                    </a:lnTo>
                    <a:lnTo>
                      <a:pt x="3844" y="470"/>
                    </a:lnTo>
                    <a:lnTo>
                      <a:pt x="3838" y="480"/>
                    </a:lnTo>
                    <a:lnTo>
                      <a:pt x="3832" y="488"/>
                    </a:lnTo>
                    <a:lnTo>
                      <a:pt x="3824" y="494"/>
                    </a:lnTo>
                    <a:lnTo>
                      <a:pt x="3814" y="500"/>
                    </a:lnTo>
                    <a:lnTo>
                      <a:pt x="3804" y="504"/>
                    </a:lnTo>
                    <a:lnTo>
                      <a:pt x="3792" y="504"/>
                    </a:lnTo>
                    <a:lnTo>
                      <a:pt x="1004" y="504"/>
                    </a:lnTo>
                    <a:lnTo>
                      <a:pt x="1154" y="418"/>
                    </a:lnTo>
                    <a:lnTo>
                      <a:pt x="1154" y="84"/>
                    </a:lnTo>
                    <a:lnTo>
                      <a:pt x="101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prstDash val="sysDot"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6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3562350" y="1059582"/>
                <a:ext cx="701675" cy="812800"/>
              </a:xfrm>
              <a:custGeom>
                <a:avLst/>
                <a:gdLst>
                  <a:gd name="T0" fmla="*/ 220 w 442"/>
                  <a:gd name="T1" fmla="*/ 0 h 512"/>
                  <a:gd name="T2" fmla="*/ 332 w 442"/>
                  <a:gd name="T3" fmla="*/ 64 h 512"/>
                  <a:gd name="T4" fmla="*/ 442 w 442"/>
                  <a:gd name="T5" fmla="*/ 128 h 512"/>
                  <a:gd name="T6" fmla="*/ 442 w 442"/>
                  <a:gd name="T7" fmla="*/ 256 h 512"/>
                  <a:gd name="T8" fmla="*/ 442 w 442"/>
                  <a:gd name="T9" fmla="*/ 384 h 512"/>
                  <a:gd name="T10" fmla="*/ 332 w 442"/>
                  <a:gd name="T11" fmla="*/ 448 h 512"/>
                  <a:gd name="T12" fmla="*/ 220 w 442"/>
                  <a:gd name="T13" fmla="*/ 512 h 512"/>
                  <a:gd name="T14" fmla="*/ 110 w 442"/>
                  <a:gd name="T15" fmla="*/ 448 h 512"/>
                  <a:gd name="T16" fmla="*/ 0 w 442"/>
                  <a:gd name="T17" fmla="*/ 384 h 512"/>
                  <a:gd name="T18" fmla="*/ 0 w 442"/>
                  <a:gd name="T19" fmla="*/ 256 h 512"/>
                  <a:gd name="T20" fmla="*/ 0 w 442"/>
                  <a:gd name="T21" fmla="*/ 128 h 512"/>
                  <a:gd name="T22" fmla="*/ 110 w 442"/>
                  <a:gd name="T23" fmla="*/ 64 h 512"/>
                  <a:gd name="T24" fmla="*/ 220 w 442"/>
                  <a:gd name="T25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2" h="512">
                    <a:moveTo>
                      <a:pt x="220" y="0"/>
                    </a:moveTo>
                    <a:lnTo>
                      <a:pt x="332" y="64"/>
                    </a:lnTo>
                    <a:lnTo>
                      <a:pt x="442" y="128"/>
                    </a:lnTo>
                    <a:lnTo>
                      <a:pt x="442" y="256"/>
                    </a:lnTo>
                    <a:lnTo>
                      <a:pt x="442" y="384"/>
                    </a:lnTo>
                    <a:lnTo>
                      <a:pt x="332" y="448"/>
                    </a:lnTo>
                    <a:lnTo>
                      <a:pt x="220" y="512"/>
                    </a:lnTo>
                    <a:lnTo>
                      <a:pt x="110" y="448"/>
                    </a:lnTo>
                    <a:lnTo>
                      <a:pt x="0" y="384"/>
                    </a:lnTo>
                    <a:lnTo>
                      <a:pt x="0" y="256"/>
                    </a:lnTo>
                    <a:lnTo>
                      <a:pt x="0" y="128"/>
                    </a:lnTo>
                    <a:lnTo>
                      <a:pt x="110" y="64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88390">
                  <a:defRPr/>
                </a:pPr>
                <a:endParaRPr lang="zh-CN" altLang="en-US" sz="2800" b="1" kern="0"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4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459186" y="1735811"/>
              <a:ext cx="631582" cy="468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088390">
                <a:defRPr/>
              </a:pPr>
              <a:r>
                <a:rPr lang="en-US" altLang="zh-CN" sz="2800" b="1" kern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ea"/>
                  <a:sym typeface="+mn-lt"/>
                </a:rPr>
                <a:t>5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469198" y="1139176"/>
            <a:ext cx="2151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内容分析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516188" y="2929431"/>
            <a:ext cx="162736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教学目标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560003" y="4524525"/>
            <a:ext cx="162736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教学过程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542858" y="3724438"/>
            <a:ext cx="198804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教学重难点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80628" y="2027636"/>
            <a:ext cx="162736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学情分析</a:t>
            </a:r>
          </a:p>
        </p:txBody>
      </p:sp>
    </p:spTree>
    <p:custDataLst>
      <p:tags r:id="rId1"/>
    </p:custData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95072" y="727773"/>
            <a:ext cx="5824474" cy="703922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22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一、内容分析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94945" y="2811780"/>
            <a:ext cx="2976245" cy="13843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335145" y="1431925"/>
            <a:ext cx="2888615" cy="10172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335145" y="4280535"/>
            <a:ext cx="2888615" cy="1041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4945" y="2812415"/>
            <a:ext cx="29756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讲</a:t>
            </a:r>
          </a:p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筑牢坚不可摧的</a:t>
            </a:r>
          </a:p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钢铁长城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15790" y="1496060"/>
            <a:ext cx="2807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</a:p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强国必须强军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35145" y="4368800"/>
            <a:ext cx="2807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课时</a:t>
            </a:r>
          </a:p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军强才能国安</a:t>
            </a:r>
          </a:p>
        </p:txBody>
      </p:sp>
      <p:sp>
        <p:nvSpPr>
          <p:cNvPr id="10" name="矩形 9"/>
          <p:cNvSpPr/>
          <p:nvPr/>
        </p:nvSpPr>
        <p:spPr>
          <a:xfrm>
            <a:off x="4191635" y="2624455"/>
            <a:ext cx="3256915" cy="741045"/>
          </a:xfrm>
          <a:prstGeom prst="rect">
            <a:avLst/>
          </a:prstGeom>
          <a:solidFill>
            <a:srgbClr val="F3EA9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03700" y="2658745"/>
            <a:ext cx="32537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新时代为什么要建设强大的</a:t>
            </a:r>
          </a:p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人民军队？</a:t>
            </a:r>
          </a:p>
        </p:txBody>
      </p:sp>
      <p:sp>
        <p:nvSpPr>
          <p:cNvPr id="13" name="矩形 12"/>
          <p:cNvSpPr/>
          <p:nvPr/>
        </p:nvSpPr>
        <p:spPr>
          <a:xfrm>
            <a:off x="4203700" y="5514975"/>
            <a:ext cx="3244850" cy="437515"/>
          </a:xfrm>
          <a:prstGeom prst="rect">
            <a:avLst/>
          </a:prstGeom>
          <a:solidFill>
            <a:srgbClr val="F3EA9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91635" y="5514975"/>
            <a:ext cx="3032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如何建设强大的人民军队？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3564890" y="1781175"/>
            <a:ext cx="232410" cy="3295015"/>
          </a:xfrm>
          <a:prstGeom prst="leftBrace">
            <a:avLst/>
          </a:prstGeom>
          <a:ln w="44450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008620" y="3667760"/>
            <a:ext cx="3470275" cy="682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008620" y="4793615"/>
            <a:ext cx="3470275" cy="5283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8008620" y="5765165"/>
            <a:ext cx="3470275" cy="5283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74355" y="3676650"/>
            <a:ext cx="3138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始终坚持党对人民军队的</a:t>
            </a:r>
          </a:p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绝对领导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037195" y="4858385"/>
            <a:ext cx="415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全面提高新时代备战打仗能力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037195" y="5829935"/>
            <a:ext cx="41548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推进国防和军队现代化建设</a:t>
            </a:r>
          </a:p>
        </p:txBody>
      </p:sp>
      <p:sp>
        <p:nvSpPr>
          <p:cNvPr id="22" name="左大括号 21"/>
          <p:cNvSpPr/>
          <p:nvPr/>
        </p:nvSpPr>
        <p:spPr>
          <a:xfrm>
            <a:off x="7665720" y="3939540"/>
            <a:ext cx="125730" cy="2183765"/>
          </a:xfrm>
          <a:prstGeom prst="leftBrace">
            <a:avLst/>
          </a:prstGeom>
          <a:ln w="44450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79545" y="3424555"/>
            <a:ext cx="7876540" cy="3213735"/>
          </a:xfrm>
          <a:prstGeom prst="rect">
            <a:avLst/>
          </a:prstGeom>
          <a:noFill/>
          <a:ln w="5080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052195" y="885190"/>
            <a:ext cx="2888615" cy="70993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2195" y="973455"/>
            <a:ext cx="2807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军强才能国安</a:t>
            </a:r>
          </a:p>
        </p:txBody>
      </p:sp>
      <p:sp>
        <p:nvSpPr>
          <p:cNvPr id="13" name="矩形 12"/>
          <p:cNvSpPr/>
          <p:nvPr/>
        </p:nvSpPr>
        <p:spPr>
          <a:xfrm>
            <a:off x="986790" y="2235200"/>
            <a:ext cx="3020060" cy="953135"/>
          </a:xfrm>
          <a:prstGeom prst="rect">
            <a:avLst/>
          </a:prstGeom>
          <a:solidFill>
            <a:srgbClr val="FFF9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55395" y="2225675"/>
            <a:ext cx="26854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如何建设强大的</a:t>
            </a:r>
          </a:p>
          <a:p>
            <a:pPr algn="ctr"/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人民军队？</a:t>
            </a:r>
          </a:p>
        </p:txBody>
      </p:sp>
      <p:sp>
        <p:nvSpPr>
          <p:cNvPr id="3" name="下箭头 2"/>
          <p:cNvSpPr/>
          <p:nvPr/>
        </p:nvSpPr>
        <p:spPr>
          <a:xfrm>
            <a:off x="2129790" y="1673860"/>
            <a:ext cx="437515" cy="5276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77510" y="903605"/>
            <a:ext cx="5342255" cy="69405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19750" y="1020445"/>
            <a:ext cx="1569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政治过硬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766685" y="903605"/>
            <a:ext cx="2942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第一目：始终坚持党对人民军队的绝对领导</a:t>
            </a:r>
          </a:p>
        </p:txBody>
      </p:sp>
      <p:sp>
        <p:nvSpPr>
          <p:cNvPr id="11" name="右箭头 10"/>
          <p:cNvSpPr/>
          <p:nvPr/>
        </p:nvSpPr>
        <p:spPr>
          <a:xfrm>
            <a:off x="7188835" y="1067435"/>
            <a:ext cx="422910" cy="3663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93385" y="2826385"/>
            <a:ext cx="5342255" cy="69405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35625" y="2943225"/>
            <a:ext cx="1569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本领高强</a:t>
            </a:r>
          </a:p>
        </p:txBody>
      </p:sp>
      <p:sp>
        <p:nvSpPr>
          <p:cNvPr id="16" name="右箭头 15"/>
          <p:cNvSpPr/>
          <p:nvPr/>
        </p:nvSpPr>
        <p:spPr>
          <a:xfrm>
            <a:off x="7204710" y="2990215"/>
            <a:ext cx="422910" cy="3663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93050" y="2826385"/>
            <a:ext cx="2942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第二目：全面提高新时代备战打仗能力</a:t>
            </a:r>
          </a:p>
        </p:txBody>
      </p:sp>
      <p:sp>
        <p:nvSpPr>
          <p:cNvPr id="18" name="矩形 17"/>
          <p:cNvSpPr/>
          <p:nvPr/>
        </p:nvSpPr>
        <p:spPr>
          <a:xfrm>
            <a:off x="5509260" y="4756785"/>
            <a:ext cx="5342255" cy="69405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51500" y="4873625"/>
            <a:ext cx="1779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现代化建设</a:t>
            </a:r>
          </a:p>
        </p:txBody>
      </p:sp>
      <p:sp>
        <p:nvSpPr>
          <p:cNvPr id="20" name="右箭头 19"/>
          <p:cNvSpPr/>
          <p:nvPr/>
        </p:nvSpPr>
        <p:spPr>
          <a:xfrm>
            <a:off x="7375525" y="4920615"/>
            <a:ext cx="422910" cy="36639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08925" y="4756785"/>
            <a:ext cx="2942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第三目：推进国防和军队现代化建设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493385" y="1700530"/>
            <a:ext cx="5326380" cy="70675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党对人民军队的绝对领导是党和国家的重要政治优势，是建军之本、强军之魂。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93385" y="3623310"/>
            <a:ext cx="5326380" cy="70675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本领高强，就是指能打仗、打胜仗，确保部队召之即来、来之能战、战之必胜。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09260" y="5637530"/>
            <a:ext cx="5326380" cy="1014730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zh-CN" altLang="en-US" sz="2000" b="1"/>
              <a:t>国防和军队现代化进程必须同国家现代化进程相适应，军事能力必须同实现中华民族伟大复兴的战略需求相适应。</a:t>
            </a:r>
          </a:p>
        </p:txBody>
      </p:sp>
      <p:sp>
        <p:nvSpPr>
          <p:cNvPr id="23" name="矩形 22"/>
          <p:cNvSpPr/>
          <p:nvPr/>
        </p:nvSpPr>
        <p:spPr>
          <a:xfrm>
            <a:off x="986155" y="4806950"/>
            <a:ext cx="3020060" cy="1483360"/>
          </a:xfrm>
          <a:prstGeom prst="rect">
            <a:avLst/>
          </a:prstGeom>
          <a:solidFill>
            <a:srgbClr val="FFF9E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83310" y="4856480"/>
            <a:ext cx="27457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如何全面推进我国的国防和军队现代化建设？</a:t>
            </a:r>
          </a:p>
        </p:txBody>
      </p:sp>
      <p:sp>
        <p:nvSpPr>
          <p:cNvPr id="25" name="十字形 24"/>
          <p:cNvSpPr/>
          <p:nvPr/>
        </p:nvSpPr>
        <p:spPr>
          <a:xfrm>
            <a:off x="2061845" y="3623310"/>
            <a:ext cx="573405" cy="558165"/>
          </a:xfrm>
          <a:prstGeom prst="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4821555" y="1480820"/>
            <a:ext cx="125730" cy="2183765"/>
          </a:xfrm>
          <a:prstGeom prst="leftBrace">
            <a:avLst/>
          </a:prstGeom>
          <a:ln w="44450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4431665" y="5435600"/>
            <a:ext cx="905510" cy="152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3342" y="617089"/>
            <a:ext cx="7924864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二、学情分析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055" y="1379220"/>
            <a:ext cx="3520440" cy="508254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已知点：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《道德与法治》八年级上册第九课《树立总体国家安全观》以及八年级下册第四课《公民义务》与本课时的内容有所关联，对于八年级的学生而言，有一定的知识储备。</a:t>
            </a:r>
          </a:p>
          <a:p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267835" y="1379220"/>
            <a:ext cx="3535680" cy="507746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困惑点：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当代初中生长期处于和平安定的环境下，缺乏对我国发展过程中面临的国际形势的了解以及辩证思考；一些学生认为维护国家安全与自己的关系不大，对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军强才能国安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的理解不够，缺乏关心国防、建设国防的意识。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238490" y="1379220"/>
            <a:ext cx="3446145" cy="5077460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突破点：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了解国际形势的变化和挑战，理解新时代建设强大人民军队的必要性和重要性；了解如何才能建设一支强大人民军队；逐步认同作为青少年也要居安思危，为国防和军队现代化建设贡献力量。</a:t>
            </a:r>
          </a:p>
        </p:txBody>
      </p:sp>
    </p:spTree>
    <p:custDataLst>
      <p:tags r:id="rId1"/>
    </p:custData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4535" y="779780"/>
            <a:ext cx="3447098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三、教学目标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4535" y="1784194"/>
            <a:ext cx="10507058" cy="4310380"/>
          </a:xfrm>
          <a:prstGeom prst="rect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通过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阅读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资料卡片和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材料分析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等活动，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知道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人民军队在党的领导下取得一系列的伟大胜利，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认同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党对人民军队的绝对领导；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通过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观看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视频，结合人民军队的战斗历史，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感受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人民军队的战斗精神和血性胆魄；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通过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图片分析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，</a:t>
            </a:r>
            <a:r>
              <a:rPr lang="zh-CN" altLang="zh-CN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了解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我国推进国防和军队现代化建设战略安排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三步走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内容，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明确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</a:rPr>
              <a:t>国防和军队现代化建设的重要性，自觉关心国防、热爱国防、建设国防、保卫国防。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09605" y="756290"/>
            <a:ext cx="10972876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四、教学重难点</a:t>
            </a:r>
            <a:endParaRPr lang="zh-CN" altLang="en-US" sz="4000" b="1" spc="16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0415" y="1518285"/>
            <a:ext cx="10318750" cy="2379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教学重点：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如何建设强大的人民军队？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学生通过上一目了解到新时代建设强大人民军队的重要性，但对于具体如何建设缺乏认识。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突破：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通过观看视频和阅读读本，让学生了解人民军队战斗历史和训练备战工作，逐步明晰新时代如何建设强大的人民军队。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0415" y="4319905"/>
            <a:ext cx="10318750" cy="2379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教学难点：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如何全面推进我国的国防和军队现代化建设？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一些学生认为维护国家安全与自己的关系不大，对“军强才能国安”的理解不够，缺乏关心国防、建设国防的意识。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突破：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通过观察时间轴以及思考国防安全日、双拥活动的意义，懂得国防和军队现代化建设的重要性，进而自觉关心国防、热爱国防。</a:t>
            </a:r>
          </a:p>
        </p:txBody>
      </p:sp>
    </p:spTree>
    <p:custDataLst>
      <p:tags r:id="rId1"/>
    </p:custData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609562" y="695965"/>
            <a:ext cx="10972876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t" anchorCtr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lang="zh-CN" altLang="en-US" sz="4000" b="1" u="none" spc="24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、教学过程</a:t>
            </a:r>
            <a:endParaRPr lang="zh-CN" altLang="en-US" sz="4400" b="1" u="none" spc="160" dirty="0">
              <a:solidFill>
                <a:schemeClr val="dk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94030" y="1689100"/>
            <a:ext cx="1931670" cy="75438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7060" y="1712595"/>
            <a:ext cx="17049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导入：风雨岁月峥嵘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306445" y="1688465"/>
            <a:ext cx="1931670" cy="75438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69615" y="1689100"/>
            <a:ext cx="20300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环节一</a:t>
            </a:r>
          </a:p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政治过硬强信念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6431280" y="1712595"/>
            <a:ext cx="1931670" cy="75438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37935" y="1736090"/>
            <a:ext cx="2118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环节二</a:t>
            </a:r>
          </a:p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本领高强担使命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9555480" y="1689100"/>
            <a:ext cx="1931670" cy="754380"/>
          </a:xfrm>
          <a:prstGeom prst="roundRect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94520" y="1712595"/>
            <a:ext cx="1993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环节三</a:t>
            </a:r>
          </a:p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全民国防助强军</a:t>
            </a:r>
          </a:p>
        </p:txBody>
      </p:sp>
      <p:sp>
        <p:nvSpPr>
          <p:cNvPr id="12" name="右箭头 11"/>
          <p:cNvSpPr/>
          <p:nvPr/>
        </p:nvSpPr>
        <p:spPr>
          <a:xfrm>
            <a:off x="2644140" y="1923415"/>
            <a:ext cx="407670" cy="28638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5661660" y="1923415"/>
            <a:ext cx="407670" cy="28638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8802370" y="1923415"/>
            <a:ext cx="407670" cy="28638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3365" y="3091180"/>
            <a:ext cx="2172335" cy="1322070"/>
          </a:xfrm>
          <a:prstGeom prst="rect">
            <a:avLst/>
          </a:prstGeom>
          <a:noFill/>
          <a:ln w="508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000" b="1"/>
              <a:t>为什么这支队伍能够在每一个艰难的时刻啃下一个又一个硬骨头？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86430" y="3091180"/>
            <a:ext cx="2172335" cy="1322070"/>
          </a:xfrm>
          <a:prstGeom prst="rect">
            <a:avLst/>
          </a:prstGeom>
          <a:noFill/>
          <a:ln w="508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000" b="1"/>
              <a:t>人民子弟兵为何能在危难关头高效投入战斗、保卫人民？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83960" y="3244850"/>
            <a:ext cx="2172335" cy="1014730"/>
          </a:xfrm>
          <a:prstGeom prst="rect">
            <a:avLst/>
          </a:prstGeom>
          <a:noFill/>
          <a:ln w="508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000" b="1"/>
              <a:t>全面提高新时代备战打仗能力的具体要求是什么？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545955" y="3244850"/>
            <a:ext cx="2172335" cy="1014730"/>
          </a:xfrm>
          <a:prstGeom prst="rect">
            <a:avLst/>
          </a:prstGeom>
          <a:noFill/>
          <a:ln w="508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zh-CN" altLang="en-US" sz="2000" b="1"/>
              <a:t>设立全民国防日、开展双拥活动有什么意义和价值？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3365" y="5085080"/>
            <a:ext cx="2263775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/>
              <a:t>初步感受人民军队的强大力量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152775" y="5061585"/>
            <a:ext cx="2263775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/>
              <a:t>认同党对人民军队的绝对领导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65545" y="5061585"/>
            <a:ext cx="2263775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/>
              <a:t>了解军队提高备战打仗能力的要求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500235" y="5060950"/>
            <a:ext cx="2263775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/>
              <a:t>明确全社会都要为强军梦凝聚力量</a:t>
            </a:r>
          </a:p>
        </p:txBody>
      </p:sp>
      <p:sp>
        <p:nvSpPr>
          <p:cNvPr id="24" name="下箭头 23"/>
          <p:cNvSpPr/>
          <p:nvPr/>
        </p:nvSpPr>
        <p:spPr>
          <a:xfrm>
            <a:off x="1188085" y="2548890"/>
            <a:ext cx="332105" cy="4229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4118610" y="2555875"/>
            <a:ext cx="332105" cy="4229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下箭头 25"/>
          <p:cNvSpPr/>
          <p:nvPr/>
        </p:nvSpPr>
        <p:spPr>
          <a:xfrm>
            <a:off x="7336155" y="2555875"/>
            <a:ext cx="332105" cy="4229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下箭头 26"/>
          <p:cNvSpPr/>
          <p:nvPr/>
        </p:nvSpPr>
        <p:spPr>
          <a:xfrm>
            <a:off x="10466070" y="2548890"/>
            <a:ext cx="332105" cy="4229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下箭头 27"/>
          <p:cNvSpPr/>
          <p:nvPr/>
        </p:nvSpPr>
        <p:spPr>
          <a:xfrm>
            <a:off x="1188085" y="4537710"/>
            <a:ext cx="332105" cy="4229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下箭头 28"/>
          <p:cNvSpPr/>
          <p:nvPr/>
        </p:nvSpPr>
        <p:spPr>
          <a:xfrm>
            <a:off x="4118610" y="4525645"/>
            <a:ext cx="332105" cy="4229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下箭头 29"/>
          <p:cNvSpPr/>
          <p:nvPr/>
        </p:nvSpPr>
        <p:spPr>
          <a:xfrm>
            <a:off x="7336155" y="4525645"/>
            <a:ext cx="332105" cy="4229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下箭头 30"/>
          <p:cNvSpPr/>
          <p:nvPr/>
        </p:nvSpPr>
        <p:spPr>
          <a:xfrm>
            <a:off x="10495915" y="4532630"/>
            <a:ext cx="332105" cy="42291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4030" y="6108065"/>
            <a:ext cx="1569720" cy="460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感性认识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057775" y="6108065"/>
            <a:ext cx="1718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理性思考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770110" y="6108065"/>
            <a:ext cx="150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外化于行</a:t>
            </a:r>
          </a:p>
        </p:txBody>
      </p:sp>
      <p:sp>
        <p:nvSpPr>
          <p:cNvPr id="35" name="矩形 34"/>
          <p:cNvSpPr/>
          <p:nvPr/>
        </p:nvSpPr>
        <p:spPr>
          <a:xfrm>
            <a:off x="415925" y="6035040"/>
            <a:ext cx="11302365" cy="573405"/>
          </a:xfrm>
          <a:prstGeom prst="rect">
            <a:avLst/>
          </a:prstGeom>
          <a:noFill/>
          <a:ln w="50800" cap="flat" cmpd="dbl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2730" y="753745"/>
            <a:ext cx="5281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导入：风雨岁月峥嵘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lum bright="12000" contrast="12000"/>
          </a:blip>
          <a:stretch>
            <a:fillRect/>
          </a:stretch>
        </p:blipFill>
        <p:spPr>
          <a:xfrm>
            <a:off x="252730" y="1344295"/>
            <a:ext cx="7400925" cy="3657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2730" y="5001895"/>
            <a:ext cx="7401560" cy="1050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为什么这支队伍能够在每一个艰难的时刻从无畏惧、绝不屈服，能够啃下一个又一个硬骨头？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72425" y="2486025"/>
            <a:ext cx="3626485" cy="2676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       设计意图：</a:t>
            </a:r>
            <a:r>
              <a:rPr lang="zh-CN" altLang="en-US" sz="2400" b="1" dirty="0"/>
              <a:t>回望历史，人民军队在长期复杂的斗争中啃下一个又一个硬骨头，学生初步感受人民军队的力量，为后面继续探究如何建设强大的人民军队做铺垫。</a:t>
            </a:r>
          </a:p>
        </p:txBody>
      </p:sp>
    </p:spTree>
  </p:cSld>
  <p:clrMapOvr>
    <a:masterClrMapping/>
  </p:clrMapOvr>
  <p:transition spd="slow" advClick="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471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7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83"/>
  <p:tag name="KSO_WM_SLIDE_ID" val="diagram20217083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0-12-10T01:14:26&quot;,&quot;maxSize&quot;:{&quot;size1&quot;:62.600000000000001},&quot;minSize&quot;:{&quot;size1&quot;:37.5},&quot;normalSize&quot;:{&quot;size1&quot;:40.256250000000001},&quot;subLayout&quot;:[{&quot;id&quot;:&quot;2020-12-10T01:14:26&quot;,&quot;margin&quot;:{&quot;bottom&quot;:0,&quot;left&quot;:0,&quot;right&quot;:0.026000002399086952,&quot;top&quot;:0},&quot;type&quot;:0},{&quot;id&quot;:&quot;2020-12-10T01:14:26&quot;,&quot;maxSize&quot;:{&quot;size1&quot;:55.185540294647218},&quot;minSize&quot;:{&quot;size1&quot;:19.585540294647217},&quot;normalSize&quot;:{&quot;size1&quot;:32.152206961313887},&quot;subLayout&quot;:[{&quot;id&quot;:&quot;2020-12-10T01:14:26&quot;,&quot;margin&quot;:{&quot;bottom&quot;:0.026000002399086952,&quot;left&quot;:1.6670000553131104,&quot;right&quot;:2.5399999618530273,&quot;top&quot;:1.6929999589920044},&quot;type&quot;:0},{&quot;id&quot;:&quot;2020-12-10T01:14:26&quot;,&quot;margin&quot;:{&quot;bottom&quot;:1.6929999589920044,&quot;left&quot;:1.6670000553131104,&quot;right&quot;:2.5399999618530273,&quot;top&quot;:0.81999999284744263},&quot;type&quot;:0}]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8d8998712faa657abe0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t&quot;,&quot;lm&quot;,&quot;cb&quot;],&quot;fill_id&quot;:&quot;183eaf374f714a84b2c54a128e6c3011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80f4446c8ea64aa2a1ac5860ca22fbd5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385868f4354430e9671fb4142dbf48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0*0"/>
  <p:tag name="KSO_WM_CHIP_GROUPID" val="5fadf8d8998712faa657abdf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5fd105f21fa9d42129ddd81e"/>
  <p:tag name="KSO_WM_TEMPLATE_ASSEMBLE_GROUPID" val="5fd105f21fa9d42129ddd81e"/>
  <p:tag name="KSO_WM_FULL_TEXT_BEAUTIFY_COPY_ID" val="150995509"/>
  <p:tag name="KSO_WM_SPECIAL_SOURCE" val="bdnul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83_1*a*1"/>
  <p:tag name="KSO_WM_TEMPLATE_CATEGORY" val="diagram"/>
  <p:tag name="KSO_WM_TEMPLATE_INDEX" val="20217083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41d419fc9724de79d89cdf15ffee22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ad87f7c7c390426fae6574bcf630265d"/>
  <p:tag name="KSO_WM_UNIT_TEXT_FILL_FORE_SCHEMECOLOR_INDEX_BRIGHTNESS" val="0"/>
  <p:tag name="KSO_WM_UNIT_TEXT_FILL_FORE_SCHEMECOLOR_INDEX" val="13"/>
  <p:tag name="KSO_WM_UNIT_TEXT_FILL_TYPE" val="1"/>
  <p:tag name="KSO_WM_TEMPLATE_ASSEMBLE_XID" val="5fd105f21fa9d42129ddd81e"/>
  <p:tag name="KSO_WM_TEMPLATE_ASSEMBLE_GROUPID" val="5fd105f21fa9d42129ddd81e"/>
  <p:tag name="KSO_WM_FULL_TEXT_BEAUTIFY_COPY_ID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8609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TEMPLATE_CATEGORY" val="diagram"/>
  <p:tag name="KSO_WM_TEMPLATE_INDEX" val="20208609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8:21:14&quot;,&quot;maxSize&quot;:{&quot;size1&quot;:31.100000000000001},&quot;minSize&quot;:{&quot;size1&quot;:26.699999999999999},&quot;normalSize&quot;:{&quot;size1&quot;:28.899999999999999},&quot;subLayout&quot;:[{&quot;id&quot;:&quot;2020-12-09T18:21:14&quot;,&quot;margin&quot;:{&quot;bottom&quot;:0.026000002399086952,&quot;left&quot;:5.0799999237060547,&quot;right&quot;:6.7729997634887695,&quot;top&quot;:2.9630000591278076},&quot;type&quot;:0},{&quot;id&quot;:&quot;2020-12-09T18:21:14&quot;,&quot;margin&quot;:{&quot;bottom&quot;:4.2329998016357422,&quot;left&quot;:5.0799999237060547,&quot;right&quot;:4.6560001373291016,&quot;top&quot;:0.84700000286102295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c4c25ca0ca5c40f185466383f79d5c7d&quot;,&quot;fill_align&quot;:&quot;lm&quot;,&quot;chip_types&quot;:[&quot;header&quot;]},{&quot;text_align&quot;:&quot;lm&quot;,&quot;text_direction&quot;:&quot;horizontal&quot;,&quot;support_big_font&quot;:false,&quot;fill_id&quot;:&quot;d48b62735a09469bb829c88fb0d6fc75&quot;,&quot;fill_align&quot;:&quot;lm&quot;,&quot;chip_types&quot;:[&quot;diagram&quot;,&quot;pictext&quot;,&quot;text&quot;,&quot;picture&quot;,&quot;chart&quot;,&quot;table&quot;,&quot;video&quot;]}]]"/>
  <p:tag name="KSO_WM_SLIDE_CAN_ADD_NAVIGATION" val="1"/>
  <p:tag name="KSO_WM_CHIP_XID" val="5ef20bd7a491bb0086638afc"/>
  <p:tag name="KSO_WM_CHIP_DECFILLPROP" val="[]"/>
  <p:tag name="KSO_WM_CHIP_GROUPID" val="5ef20bd7a491bb0086638afb"/>
  <p:tag name="KSO_WM_SLIDE_BK_DARK_LIGHT" val="2"/>
  <p:tag name="KSO_WM_SLIDE_BACKGROUND_TYPE" val="general"/>
  <p:tag name="KSO_WM_SLIDE_SUPPORT_FEATURE_TYPE" val="0"/>
  <p:tag name="KSO_WM_TEMPLATE_ASSEMBLE_XID" val="5fd0a51a1fa9d42129dcdd86"/>
  <p:tag name="KSO_WM_TEMPLATE_ASSEMBLE_GROUPID" val="5fd0a51a1fa9d42129dcdd86"/>
  <p:tag name="KSO_WM_FULL_TEXT_BEAUTIFY_COPY_ID" val="150995512"/>
  <p:tag name="KSO_WM_SPECIAL_SOURCE" val="bdnul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09_1*a*1"/>
  <p:tag name="KSO_WM_TEMPLATE_CATEGORY" val="diagram"/>
  <p:tag name="KSO_WM_TEMPLATE_INDEX" val="20208609"/>
  <p:tag name="KSO_WM_UNIT_LAYERLEVEL" val="1"/>
  <p:tag name="KSO_WM_TAG_VERSION" val="1.0"/>
  <p:tag name="KSO_WM_BEAUTIFY_FLAG" val="#wm#"/>
  <p:tag name="KSO_WM_UNIT_PRESET_TEXT" val="单击添加大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1834800cc80c48a6a04ec5804769ad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4247443a86424c3b813d3dc3842ff905"/>
  <p:tag name="KSO_WM_UNIT_TEXT_FILL_FORE_SCHEMECOLOR_INDEX_BRIGHTNESS" val="0"/>
  <p:tag name="KSO_WM_UNIT_TEXT_FILL_FORE_SCHEMECOLOR_INDEX" val="13"/>
  <p:tag name="KSO_WM_UNIT_TEXT_FILL_TYPE" val="1"/>
  <p:tag name="KSO_WM_TEMPLATE_ASSEMBLE_XID" val="5fd0a51a1fa9d42129dcdd86"/>
  <p:tag name="KSO_WM_TEMPLATE_ASSEMBLE_GROUPID" val="5fd0a51a1fa9d42129dcdd86"/>
  <p:tag name="KSO_WM_FULL_TEXT_BEAUTIFY_COPY_ID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91"/>
  <p:tag name="KSO_WM_SLIDE_ID" val="diagram202128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4"/>
  <p:tag name="KSO_WM_SLIDE_POSITION" val="48*48"/>
  <p:tag name="KSO_WM_TAG_VERSION" val="1.0"/>
  <p:tag name="KSO_WM_BEAUTIFY_FLAG" val="#wm#"/>
  <p:tag name="KSO_WM_TEMPLATE_CATEGORY" val="diagram"/>
  <p:tag name="KSO_WM_TEMPLATE_INDEX" val="2021289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20:38:00&quot;,&quot;maxSize&quot;:{&quot;size1&quot;:31.100000000000001},&quot;minSize&quot;:{&quot;size1&quot;:20.100000000000001},&quot;normalSize&quot;:{&quot;size1&quot;:20.100000000000001},&quot;subLayout&quot;:[{&quot;id&quot;:&quot;2020-12-09T20:38:00&quot;,&quot;margin&quot;:{&quot;bottom&quot;:0.026000002399086952,&quot;left&quot;:1.6929999589920044,&quot;right&quot;:1.6929999589920044,&quot;top&quot;:1.6929999589920044},&quot;type&quot;:0},{&quot;id&quot;:&quot;2020-12-09T20:38:00&quot;,&quot;margin&quot;:{&quot;bottom&quot;:1.6929999589920044,&quot;left&quot;:1.6929999589920044,&quot;right&quot;:1.6929999589920044,&quot;top&quot;:0.81999999284744263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96349c98c299aacc02c7"/>
  <p:tag name="KSO_WM_CHIP_FILLPROP" val="[[{&quot;text_align&quot;:&quot;lm&quot;,&quot;text_direction&quot;:&quot;horizontal&quot;,&quot;support_big_font&quot;:false,&quot;picture_toward&quot;:0,&quot;picture_dockside&quot;:[],&quot;fill_id&quot;:&quot;511b1c75f1234b9e8830a0fc8507d58d&quot;,&quot;fill_align&quot;:&quot;l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f59f3e6f069b43bf81b59d708180a1f2&quot;,&quot;fill_align&quot;:&quot;cm&quot;,&quot;chip_types&quot;:[&quot;diagram&quot;,&quot;text&quot;,&quot;picture&quot;,&quot;chart&quot;,&quot;table&quot;,&quot;video&quot;]}]]"/>
  <p:tag name="KSO_WM_CHIP_DECFILLPROP" val="[]"/>
  <p:tag name="KSO_WM_SLIDE_CAN_ADD_NAVIGATION" val="1"/>
  <p:tag name="KSO_WM_CHIP_GROUPID" val="5f6c93987b7ee298d401b017"/>
  <p:tag name="KSO_WM_SLIDE_BK_DARK_LIGHT" val="2"/>
  <p:tag name="KSO_WM_SLIDE_BACKGROUND_TYPE" val="general"/>
  <p:tag name="KSO_WM_SLIDE_SUPPORT_FEATURE_TYPE" val="3"/>
  <p:tag name="KSO_WM_TEMPLATE_ASSEMBLE_XID" val="5fd0c5281fa9d42129dd6fd1"/>
  <p:tag name="KSO_WM_TEMPLATE_ASSEMBLE_GROUPID" val="5fd0c5281fa9d42129dd6fd1"/>
  <p:tag name="KSO_WM_SPECIAL_SOURCE" val="bdnul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890_1*a*1"/>
  <p:tag name="KSO_WM_TEMPLATE_CATEGORY" val="diagram"/>
  <p:tag name="KSO_WM_TEMPLATE_INDEX" val="2021289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acd38fc75de463a9bad827655297ca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tru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8a07cbdab320434fb0267f170ea65714"/>
  <p:tag name="KSO_WM_UNIT_TEXT_FILL_FORE_SCHEMECOLOR_INDEX_BRIGHTNESS" val="0"/>
  <p:tag name="KSO_WM_UNIT_TEXT_FILL_FORE_SCHEMECOLOR_INDEX" val="13"/>
  <p:tag name="KSO_WM_UNIT_TEXT_FILL_TYPE" val="1"/>
  <p:tag name="KSO_WM_TEMPLATE_ASSEMBLE_XID" val="5fd0c5281fa9d42129dd6fd1"/>
  <p:tag name="KSO_WM_TEMPLATE_ASSEMBLE_GROUPID" val="5fd0c5281fa9d42129dd6fd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3676_1"/>
  <p:tag name="KSO_WM_TEMPLATE_SUBCATEGORY" val="2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3676"/>
  <p:tag name="KSO_WM_SLIDE_LAYOUT" val="a_d"/>
  <p:tag name="KSO_WM_SLIDE_LAYOUT_CNT" val="1_1"/>
  <p:tag name="KSO_WM_SLIDE_TYPE" val="text"/>
  <p:tag name="KSO_WM_SLIDE_SUBTYPE" val="picTxt"/>
  <p:tag name="KSO_WM_SLIDE_SIZE" val="864*396"/>
  <p:tag name="KSO_WM_SLIDE_POSITION" val="48*48"/>
  <p:tag name="KSO_WM_TEMPLATE_MASTER_TYPE" val="0"/>
  <p:tag name="KSO_WM_TEMPLATE_COLOR_TYPE" val="1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t&quot;,&quot;text_direction&quot;:&quot;horizontal&quot;,&quot;support_big_font&quot;:false,&quot;fill_id&quot;:&quot;736496b0653343f1bfd4c6dc9c47e1b4&quot;,&quot;fill_align&quot;:&quot;lt&quot;,&quot;chip_types&quot;:[&quot;text&quot;]}],[{&quot;text_align&quot;:&quot;lt&quot;,&quot;text_direction&quot;:&quot;horizontal&quot;,&quot;support_big_font&quot;:false,&quot;fill_id&quot;:&quot;fbc1d1c81b9c4bca8f09873cfc4ac6db&quot;,&quot;fill_align&quot;:&quot;lt&quot;,&quot;chip_types&quot;:[&quot;header&quot;]},{&quot;text_align&quot;:&quot;lm&quot;,&quot;text_direction&quot;:&quot;horizontal&quot;,&quot;support_features&quot;:[&quot;collage&quot;,&quot;carousel&quot;],&quot;support_big_font&quot;:false,&quot;fill_id&quot;:&quot;736496b0653343f1bfd4c6dc9c47e1b4&quot;,&quot;fill_align&quot;:&quot;cm&quot;,&quot;chip_types&quot;:[&quot;diagram&quot;,&quot;pictext&quot;,&quot;picture&quot;,&quot;chart&quot;,&quot;table&quot;,&quot;video&quot;]}]]"/>
  <p:tag name="KSO_WM_CHIP_XID" val="5f696419553136823a5e6172"/>
  <p:tag name="KSO_WM_CHIP_GROUPID" val="5f5ee1ca4d6848d78f644aec"/>
  <p:tag name="KSO_WM_SLIDE_BK_DARK_LIGHT" val="2"/>
  <p:tag name="KSO_WM_SLIDE_BACKGROUND_TYPE" val="general"/>
  <p:tag name="KSO_WM_SLIDE_SUPPORT_FEATURE_TYPE" val="3"/>
  <p:tag name="KSO_WM_TEMPLATE_ASSEMBLE_XID" val="5fd0b9141fa9d42129dd4ca5"/>
  <p:tag name="KSO_WM_TEMPLATE_ASSEMBLE_GROUPID" val="5fd0b9141fa9d42129dd4ca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19:46:28&quot;,&quot;maxSize&quot;:{&quot;size1&quot;:26.699999999999999},&quot;minSize&quot;:{&quot;size1&quot;:17.800000000000001},&quot;normalSize&quot;:{&quot;size1&quot;:17.800000000000001},&quot;subLayout&quot;:[{&quot;id&quot;:&quot;2020-12-09T19:46:28&quot;,&quot;margin&quot;:{&quot;bottom&quot;:0,&quot;left&quot;:1.6929999589920044,&quot;right&quot;:1.6929999589920044,&quot;top&quot;:1.6929999589920044},&quot;type&quot;:0},{&quot;id&quot;:&quot;2020-12-09T19:46:28&quot;,&quot;margin&quot;:{&quot;bottom&quot;:1.6929999589920044,&quot;left&quot;:1.6929999589920044,&quot;right&quot;:1.6929999589920044,&quot;top&quot;:0.84700000286102295},&quot;type&quot;:0}],&quot;type&quot;:0}"/>
  <p:tag name="FIXED_XID_TMP" val="5f5ee1ca4d6848d78f644aec"/>
  <p:tag name="KSO_WM_CHIP_DECFILLPROP" val="[]"/>
  <p:tag name="KSO_WM_FULL_TEXT_BEAUTIFY_COPY_ID" val="150995514"/>
  <p:tag name="KSO_WM_SPECIAL_SOURCE" val="bdnul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3676_1*a*1"/>
  <p:tag name="KSO_WM_TEMPLATE_CATEGORY" val="diagram"/>
  <p:tag name="KSO_WM_TEMPLATE_INDEX" val="20213676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61b91491ab34d0986903b94552322e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d7d2bd0a60e34835badc2d84fd8f1268"/>
  <p:tag name="KSO_WM_UNIT_TEXT_FILL_FORE_SCHEMECOLOR_INDEX_BRIGHTNESS" val="0"/>
  <p:tag name="KSO_WM_UNIT_TEXT_FILL_FORE_SCHEMECOLOR_INDEX" val="13"/>
  <p:tag name="KSO_WM_UNIT_TEXT_FILL_TYPE" val="1"/>
  <p:tag name="KSO_WM_TEMPLATE_ASSEMBLE_XID" val="5fd0b9141fa9d42129dd4ca5"/>
  <p:tag name="KSO_WM_TEMPLATE_ASSEMBLE_GROUPID" val="5fd0b9141fa9d42129dd4ca5"/>
  <p:tag name="KSO_WM_FULL_TEXT_BEAUTIFY_COPY_ID" val="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65,&quot;width&quot;:6450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14"/>
  <p:tag name="KSO_WM_SPECIAL_SOURCE" val="bdnul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1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主题">
  <a:themeElements>
    <a:clrScheme name="水墨江南">
      <a:dk1>
        <a:srgbClr val="000000"/>
      </a:dk1>
      <a:lt1>
        <a:srgbClr val="FFFFFF"/>
      </a:lt1>
      <a:dk2>
        <a:srgbClr val="DEF8FF"/>
      </a:dk2>
      <a:lt2>
        <a:srgbClr val="B9D2FD"/>
      </a:lt2>
      <a:accent1>
        <a:srgbClr val="99C2FD"/>
      </a:accent1>
      <a:accent2>
        <a:srgbClr val="6C92FD"/>
      </a:accent2>
      <a:accent3>
        <a:srgbClr val="4765D8"/>
      </a:accent3>
      <a:accent4>
        <a:srgbClr val="6771AB"/>
      </a:accent4>
      <a:accent5>
        <a:srgbClr val="2E3B72"/>
      </a:accent5>
      <a:accent6>
        <a:srgbClr val="161B32"/>
      </a:accent6>
      <a:hlink>
        <a:srgbClr val="141E26"/>
      </a:hlink>
      <a:folHlink>
        <a:srgbClr val="4C579B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1667</Words>
  <Application>Microsoft Office PowerPoint</Application>
  <PresentationFormat>自定义</PresentationFormat>
  <Paragraphs>152</Paragraphs>
  <Slides>19</Slides>
  <Notes>19</Notes>
  <HiddenSlides>0</HiddenSlides>
  <MMClips>0</MMClips>
  <ScaleCrop>false</ScaleCrop>
  <HeadingPairs>
    <vt:vector size="4" baseType="variant">
      <vt:variant>
        <vt:lpstr>主题</vt:lpstr>
      </vt:variant>
      <vt:variant>
        <vt:i4>6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Office 主题</vt:lpstr>
      <vt:lpstr>1_Office 主题</vt:lpstr>
      <vt:lpstr>5_Office 主题</vt:lpstr>
      <vt:lpstr>7_Office 主题</vt:lpstr>
      <vt:lpstr>9_Office 主题</vt:lpstr>
      <vt:lpstr>6_Office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Nee</dc:creator>
  <cp:lastModifiedBy>聂</cp:lastModifiedBy>
  <cp:revision>469</cp:revision>
  <dcterms:created xsi:type="dcterms:W3CDTF">2013-10-25T14:41:00Z</dcterms:created>
  <dcterms:modified xsi:type="dcterms:W3CDTF">2021-10-13T06:50:28Z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  <property fmtid="{D5CDD505-2E9C-101B-9397-08002B2CF9AE}" pid="3" name="KSOSaveFontToCloudKey">
    <vt:lpwstr>511122308_cloud</vt:lpwstr>
  </property>
  <property fmtid="{D5CDD505-2E9C-101B-9397-08002B2CF9AE}" pid="4" name="ICV">
    <vt:lpwstr>46F29BF21F234464AD5792E09F67FE75</vt:lpwstr>
  </property>
</Properties>
</file>