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0" r:id="rId3"/>
  </p:sldMasterIdLst>
  <p:notesMasterIdLst>
    <p:notesMasterId r:id="rId28"/>
  </p:notesMasterIdLst>
  <p:handoutMasterIdLst>
    <p:handoutMasterId r:id="rId29"/>
  </p:handoutMasterIdLst>
  <p:sldIdLst>
    <p:sldId id="729" r:id="rId4"/>
    <p:sldId id="527" r:id="rId5"/>
    <p:sldId id="757" r:id="rId6"/>
    <p:sldId id="770" r:id="rId7"/>
    <p:sldId id="772" r:id="rId8"/>
    <p:sldId id="786" r:id="rId9"/>
    <p:sldId id="597" r:id="rId10"/>
    <p:sldId id="787" r:id="rId11"/>
    <p:sldId id="805" r:id="rId12"/>
    <p:sldId id="806" r:id="rId13"/>
    <p:sldId id="775" r:id="rId14"/>
    <p:sldId id="789" r:id="rId15"/>
    <p:sldId id="788" r:id="rId16"/>
    <p:sldId id="790" r:id="rId17"/>
    <p:sldId id="791" r:id="rId18"/>
    <p:sldId id="792" r:id="rId19"/>
    <p:sldId id="776" r:id="rId20"/>
    <p:sldId id="803" r:id="rId21"/>
    <p:sldId id="793" r:id="rId22"/>
    <p:sldId id="794" r:id="rId23"/>
    <p:sldId id="795" r:id="rId24"/>
    <p:sldId id="796" r:id="rId25"/>
    <p:sldId id="804" r:id="rId26"/>
    <p:sldId id="270" r:id="rId2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东生" initials="李东生" lastIdx="1" clrIdx="0"/>
  <p:cmAuthor id="2" name="作者" initials="A" lastIdx="0" clrIdx="1"/>
  <p:cmAuthor id="3" name="Administrat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724D"/>
    <a:srgbClr val="CAF6DF"/>
    <a:srgbClr val="5DEFA9"/>
    <a:srgbClr val="003300"/>
    <a:srgbClr val="006600"/>
    <a:srgbClr val="F2FC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30"/>
    <p:restoredTop sz="72236" autoAdjust="0"/>
  </p:normalViewPr>
  <p:slideViewPr>
    <p:cSldViewPr snapToGrid="0" showGuides="1">
      <p:cViewPr varScale="1">
        <p:scale>
          <a:sx n="63" d="100"/>
          <a:sy n="63" d="100"/>
        </p:scale>
        <p:origin x="-1794" y="-102"/>
      </p:cViewPr>
      <p:guideLst>
        <p:guide orient="horz" pos="20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kumimoji="1" lang="zh-CN" altLang="en-US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kumimoji="1" lang="zh-CN" altLang="en-US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 smtClean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 smtClean="0"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kumimoji="0" lang="zh-CN" altLang="zh-C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 smtClean="0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  <a:p>
            <a:endParaRPr kumimoji="0" lang="zh-CN" altLang="zh-C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kumimoji="0" lang="zh-CN" altLang="zh-C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  <a:p>
            <a:endParaRPr lang="zh-CN" altLang="zh-CN" dirty="0" smtClean="0">
              <a:ln>
                <a:noFill/>
              </a:ln>
              <a:effectLst/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zh-CN" dirty="0" smtClean="0">
              <a:ln>
                <a:noFill/>
              </a:ln>
              <a:effectLst/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" descr="01c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1125" y="0"/>
            <a:ext cx="12303125" cy="691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眉头"/>
          <p:cNvSpPr txBox="1"/>
          <p:nvPr userDrawn="1"/>
        </p:nvSpPr>
        <p:spPr>
          <a:xfrm>
            <a:off x="648498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章节标题一</a:t>
            </a:r>
          </a:p>
        </p:txBody>
      </p:sp>
      <p:sp>
        <p:nvSpPr>
          <p:cNvPr id="9" name="眉头"/>
          <p:cNvSpPr txBox="1"/>
          <p:nvPr userDrawn="1"/>
        </p:nvSpPr>
        <p:spPr>
          <a:xfrm>
            <a:off x="2478497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章节标题二</a:t>
            </a:r>
          </a:p>
        </p:txBody>
      </p:sp>
      <p:sp>
        <p:nvSpPr>
          <p:cNvPr id="10" name="眉头"/>
          <p:cNvSpPr txBox="1"/>
          <p:nvPr userDrawn="1"/>
        </p:nvSpPr>
        <p:spPr>
          <a:xfrm>
            <a:off x="4324930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章节标题三</a:t>
            </a:r>
          </a:p>
        </p:txBody>
      </p:sp>
      <p:sp>
        <p:nvSpPr>
          <p:cNvPr id="11" name="眉头"/>
          <p:cNvSpPr txBox="1"/>
          <p:nvPr userDrawn="1"/>
        </p:nvSpPr>
        <p:spPr>
          <a:xfrm>
            <a:off x="6145876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章节标题四</a:t>
            </a:r>
          </a:p>
        </p:txBody>
      </p:sp>
      <p:sp>
        <p:nvSpPr>
          <p:cNvPr id="12" name="眉头"/>
          <p:cNvSpPr txBox="1"/>
          <p:nvPr userDrawn="1"/>
        </p:nvSpPr>
        <p:spPr>
          <a:xfrm>
            <a:off x="7966821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章节标题五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slideLayout" Target="../slideLayouts/slideLayout10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直接连接符 17"/>
          <p:cNvSpPr/>
          <p:nvPr/>
        </p:nvSpPr>
        <p:spPr>
          <a:xfrm>
            <a:off x="4776788" y="4632325"/>
            <a:ext cx="2622550" cy="1588"/>
          </a:xfrm>
          <a:prstGeom prst="line">
            <a:avLst/>
          </a:prstGeom>
          <a:ln w="6350">
            <a:noFill/>
          </a:ln>
        </p:spPr>
      </p:sp>
      <p:sp>
        <p:nvSpPr>
          <p:cNvPr id="27650" name="文本框 24"/>
          <p:cNvSpPr/>
          <p:nvPr/>
        </p:nvSpPr>
        <p:spPr>
          <a:xfrm>
            <a:off x="3581400" y="5280025"/>
            <a:ext cx="6681788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报告人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：郭淑民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单   位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：北京景山学校朝阳学校</a:t>
            </a:r>
          </a:p>
        </p:txBody>
      </p:sp>
      <p:sp>
        <p:nvSpPr>
          <p:cNvPr id="27651" name="矩形 2"/>
          <p:cNvSpPr/>
          <p:nvPr/>
        </p:nvSpPr>
        <p:spPr>
          <a:xfrm>
            <a:off x="1036638" y="1647825"/>
            <a:ext cx="11155362" cy="2011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27652" name="文本框 22"/>
          <p:cNvSpPr/>
          <p:nvPr/>
        </p:nvSpPr>
        <p:spPr>
          <a:xfrm>
            <a:off x="-152400" y="2336800"/>
            <a:ext cx="123444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  筑牢坚不可摧的钢铁长城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第一课  强国必须强军</a:t>
            </a: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</a:pP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</a:t>
            </a:r>
          </a:p>
          <a:p>
            <a:pPr algn="ctr">
              <a:buFont typeface="Arial" panose="020B0604020202020204" pitchFamily="34" charset="0"/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说课</a:t>
            </a:r>
          </a:p>
        </p:txBody>
      </p:sp>
      <p:sp>
        <p:nvSpPr>
          <p:cNvPr id="27654" name="文本框 99"/>
          <p:cNvSpPr txBox="1"/>
          <p:nvPr/>
        </p:nvSpPr>
        <p:spPr>
          <a:xfrm>
            <a:off x="23813" y="1290638"/>
            <a:ext cx="10739437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 dirty="0">
                <a:solidFill>
                  <a:srgbClr val="264457"/>
                </a:solidFill>
                <a:latin typeface="黑体" panose="02010609060101010101" charset="-122"/>
                <a:ea typeface="黑体" panose="02010609060101010101" charset="-122"/>
              </a:rPr>
              <a:t>《习近平新时代中国特色社会主义思想学生读本》</a:t>
            </a:r>
            <a:r>
              <a:rPr lang="zh-CN" altLang="en-US" sz="2800" b="1" dirty="0" smtClean="0">
                <a:solidFill>
                  <a:srgbClr val="264457"/>
                </a:solidFill>
                <a:latin typeface="黑体" panose="02010609060101010101" charset="-122"/>
                <a:ea typeface="黑体" panose="02010609060101010101" charset="-122"/>
              </a:rPr>
              <a:t>（初中）</a:t>
            </a:r>
            <a:endParaRPr lang="zh-CN" altLang="en-US" sz="2800" b="1" dirty="0">
              <a:solidFill>
                <a:srgbClr val="264457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80035" y="636270"/>
            <a:ext cx="6965950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导入：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347345" y="5359400"/>
            <a:ext cx="11497310" cy="127635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从时代主题和国内环境出发，反向设问打开学生思维，打破部分学生所认知的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和平理所应当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，深度思考和平环境的由来，认识强军是强国的保障，引入本课主题。</a:t>
            </a:r>
            <a:endParaRPr lang="en-US" altLang="zh-CN" sz="2000" b="1" dirty="0" smtClean="0">
              <a:ln>
                <a:noFill/>
              </a:ln>
              <a:effectLst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引用古语，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引导学生关心国际局势，增强忧患意识，为环节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一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纵观国际局势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做铺垫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35" y="1410335"/>
            <a:ext cx="6967220" cy="25946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14035" y="2391410"/>
            <a:ext cx="6267450" cy="2508250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450" y="2489835"/>
            <a:ext cx="6231255" cy="2314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环节一：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纵观国际局势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39395" y="5382895"/>
            <a:ext cx="11713210" cy="1246505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从学生熟悉的“辛丑”百年对比切入，引导学生探究面对百年未有之大变局，中国日益崛起、走向世界所面临的挑战，思考国防和军队建设的必要性。在探究中，增强国家自豪感和自信心，增强政治认同。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8537" y="1449521"/>
            <a:ext cx="385572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活动一</a:t>
            </a:r>
            <a:r>
              <a:rPr kumimoji="1"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400" b="1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“辛丑”百年对比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17280" y="2382520"/>
            <a:ext cx="2982595" cy="18637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学生结合图片思考：为什么美方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“没有资格居高临下同中国说话”？</a:t>
            </a:r>
            <a:endParaRPr kumimoji="1" lang="en-US" altLang="zh-CN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30" y="2096135"/>
            <a:ext cx="6975475" cy="3100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环节一：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纵观国际局势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39395" y="5476875"/>
            <a:ext cx="11713210" cy="97536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在“辛丑”百年对比的基础上，以国际形势分析的视频为补充，引导学生思考处在国际形势新的转折点上的中国，为什么要加强国防和军队建设，明白建设一支强大的人民军队的紧迫性。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85" y="2113915"/>
            <a:ext cx="5852795" cy="309435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637780" y="2593340"/>
            <a:ext cx="3347720" cy="18637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学生结合视频思考：处在国际形势新的转折点上的中国，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为什么要加强国防和军队建设？</a:t>
            </a:r>
            <a:endParaRPr kumimoji="1"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8537" y="1449521"/>
            <a:ext cx="204094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国际</a:t>
            </a:r>
            <a:r>
              <a:rPr lang="zh-CN" altLang="en-US" sz="2400" b="1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形势分析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环节一：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纵观国际局势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170815" y="5457825"/>
            <a:ext cx="11713210" cy="612775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设计意图：战争前后图片的对比，给学生带来视觉的冲击，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引导学生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正视并不太平的国际环境。</a:t>
            </a:r>
          </a:p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67420" y="1463675"/>
            <a:ext cx="2077720" cy="9772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学生观看图片思考国际环境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85" y="2113915"/>
            <a:ext cx="3392805" cy="22815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750" y="2588260"/>
            <a:ext cx="4040505" cy="203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915" y="2787650"/>
            <a:ext cx="3801110" cy="1974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8537" y="1449521"/>
            <a:ext cx="32435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活动二</a:t>
            </a:r>
            <a:r>
              <a:rPr kumimoji="1"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400" b="1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局部战争频发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环节一：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纵观国际局势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170815" y="5647690"/>
            <a:ext cx="11713210" cy="94869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设计意图：图片与文字结合，引发学生对国际局势和国家安全的思考，以此为背景，思考军队建设对于国家发展的意义，激发学生居安思危的意识。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8537" y="1449521"/>
            <a:ext cx="32435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活动二</a:t>
            </a:r>
            <a:r>
              <a:rPr kumimoji="1"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400" b="1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局部战争频发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11795" y="2590800"/>
            <a:ext cx="3436493" cy="14219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阅读读本资料卡片。</a:t>
            </a:r>
            <a:endParaRPr kumimoji="1" lang="en-US" altLang="zh-CN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思考：材料说明什么？对我们有什么启示？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70" y="2118995"/>
            <a:ext cx="6840220" cy="3319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环节一：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纵观国际局势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196215" y="5380355"/>
            <a:ext cx="11713210" cy="132334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据调查，学生对于“新军事技术革命”了解甚少。通过视频方式直观地让学生认识“新军事技术革命”，了解世界军事研究前沿，明白增强军事研究的紧迫性。增强学生为军事技术革命贡献力量的责任感和使命感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8537" y="1449521"/>
            <a:ext cx="354965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活动三</a:t>
            </a:r>
            <a:r>
              <a:rPr kumimoji="1"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400" b="1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新军事技术革命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11795" y="2590800"/>
            <a:ext cx="2602865" cy="14204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学生观看视频，了解新军事技术革命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30" y="2113915"/>
            <a:ext cx="6115050" cy="3200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环节一：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纵观国际局势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8537" y="1449521"/>
            <a:ext cx="354965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活动三</a:t>
            </a:r>
            <a:r>
              <a:rPr kumimoji="1"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400" b="1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新军事技术革命</a:t>
            </a:r>
          </a:p>
        </p:txBody>
      </p:sp>
      <p:pic>
        <p:nvPicPr>
          <p:cNvPr id="30723" name="Picture 5"/>
          <p:cNvPicPr>
            <a:picLocks noChangeAspect="1"/>
          </p:cNvPicPr>
          <p:nvPr/>
        </p:nvPicPr>
        <p:blipFill>
          <a:blip r:embed="rId5"/>
          <a:srcRect l="4235"/>
          <a:stretch>
            <a:fillRect/>
          </a:stretch>
        </p:blipFill>
        <p:spPr>
          <a:xfrm>
            <a:off x="2568023" y="1941637"/>
            <a:ext cx="3080385" cy="3361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729040" y="2086057"/>
            <a:ext cx="3665855" cy="27495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学生思考：2021年中国国防支出预算增加6.8%，你认为国防预算会花在军队建设的哪些方面？为什么？说说我国要建设怎样的一支军队？</a:t>
            </a:r>
            <a:endParaRPr kumimoji="1"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239395" y="5572760"/>
            <a:ext cx="11713210" cy="936625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设计意图：认识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新军事技术革命给我国带来的挑战后，结合时政请学生参与国防预算的支出分配，思考我国应该建设一支怎样的军队来应对挑战。引导学生关心国家大事，提高参与意识。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环节一：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纵观国际局势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39395" y="5422265"/>
            <a:ext cx="11713210" cy="99441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通过本环节的学习，学生以小组为单位，完成以上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图表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，分析归纳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强军势在必行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的外在因素，明白建设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一支强大的人民军队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是应对世界形势的必然要求。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80110" y="2018665"/>
            <a:ext cx="7367270" cy="26657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57275" y="2291715"/>
            <a:ext cx="2807335" cy="4921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57275" y="3088005"/>
            <a:ext cx="2807970" cy="4921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57275" y="3884295"/>
            <a:ext cx="2806700" cy="4921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960495" y="2585720"/>
            <a:ext cx="793115" cy="6032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矩形 17"/>
          <p:cNvSpPr/>
          <p:nvPr/>
        </p:nvSpPr>
        <p:spPr>
          <a:xfrm>
            <a:off x="4850765" y="3105150"/>
            <a:ext cx="838835" cy="4749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外因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970655" y="3319145"/>
            <a:ext cx="691515" cy="298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直接连接符 19"/>
          <p:cNvCxnSpPr/>
          <p:nvPr/>
        </p:nvCxnSpPr>
        <p:spPr>
          <a:xfrm flipV="1">
            <a:off x="3979545" y="3538220"/>
            <a:ext cx="774065" cy="597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右箭头 20"/>
          <p:cNvSpPr/>
          <p:nvPr/>
        </p:nvSpPr>
        <p:spPr>
          <a:xfrm>
            <a:off x="5786755" y="3247390"/>
            <a:ext cx="270510" cy="1905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19825" y="2940685"/>
            <a:ext cx="2362200" cy="8216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纵观国际局势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强军势在必行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851900" y="2341880"/>
            <a:ext cx="2602865" cy="9772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学生小组合作，完成图表的填写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7409" y="1391478"/>
            <a:ext cx="226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自主小结</a:t>
            </a:r>
            <a:endParaRPr lang="zh-CN" altLang="en-US" sz="24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环节一：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纵观国际局势</a:t>
            </a:r>
          </a:p>
        </p:txBody>
      </p:sp>
      <p:sp>
        <p:nvSpPr>
          <p:cNvPr id="13" name="矩形 12"/>
          <p:cNvSpPr/>
          <p:nvPr/>
        </p:nvSpPr>
        <p:spPr>
          <a:xfrm>
            <a:off x="1743075" y="2548255"/>
            <a:ext cx="8642350" cy="26657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20240" y="2821305"/>
            <a:ext cx="3293110" cy="4921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zh-CN" sz="2400" b="1" smtClean="0">
                <a:ln>
                  <a:noFill/>
                </a:ln>
                <a:effectLst/>
                <a:sym typeface="+mn-ea"/>
              </a:rPr>
              <a:t>国际格局发生重大变化</a:t>
            </a: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20240" y="3617595"/>
            <a:ext cx="3293745" cy="4921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zh-CN" sz="2400" b="1" smtClean="0">
                <a:ln>
                  <a:noFill/>
                </a:ln>
                <a:effectLst/>
                <a:sym typeface="+mn-ea"/>
              </a:rPr>
              <a:t>国际社会并不太平</a:t>
            </a: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20240" y="4413885"/>
            <a:ext cx="3292475" cy="4921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zh-CN" sz="2400" b="1" smtClean="0">
                <a:ln>
                  <a:noFill/>
                </a:ln>
                <a:effectLst/>
                <a:sym typeface="+mn-ea"/>
              </a:rPr>
              <a:t>新军事革命的竞争</a:t>
            </a: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291455" y="3169920"/>
            <a:ext cx="969010" cy="5454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矩形 17"/>
          <p:cNvSpPr/>
          <p:nvPr/>
        </p:nvSpPr>
        <p:spPr>
          <a:xfrm>
            <a:off x="6236335" y="3735070"/>
            <a:ext cx="983615" cy="4749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外因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361305" y="3877310"/>
            <a:ext cx="810260" cy="292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直接连接符 19"/>
          <p:cNvCxnSpPr/>
          <p:nvPr/>
        </p:nvCxnSpPr>
        <p:spPr>
          <a:xfrm flipV="1">
            <a:off x="5392420" y="4191000"/>
            <a:ext cx="859790" cy="453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右箭头 20"/>
          <p:cNvSpPr/>
          <p:nvPr/>
        </p:nvSpPr>
        <p:spPr>
          <a:xfrm>
            <a:off x="7284720" y="3877310"/>
            <a:ext cx="316865" cy="1905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14920" y="3470275"/>
            <a:ext cx="2770505" cy="8216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纵观国际局势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强军势在必行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8694" y="1467043"/>
            <a:ext cx="22661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小结展示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环节二：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推进复兴伟业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39395" y="4916170"/>
            <a:ext cx="11713210" cy="140081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设计意图：这一环节采用问题链的形式，对学生进行追问，引导学生从实现民族伟大复兴的角度着手，思考实现梦想需要的条件以及我国现在所处的环境，探索如何为梦想的实现创造条件。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培养学生关心国家大事的意识和全面、辩证分析问题的能力。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8537" y="1449521"/>
            <a:ext cx="32435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活动一</a:t>
            </a:r>
            <a:r>
              <a:rPr kumimoji="1"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kumimoji="1"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探寻</a:t>
            </a:r>
            <a:r>
              <a:rPr lang="zh-CN" altLang="en-US" sz="2400" b="1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逐梦条件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33640" y="2355850"/>
            <a:ext cx="2602865" cy="5340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学生思考问题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30" y="2355850"/>
            <a:ext cx="5362575" cy="2171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椭圆 955"/>
          <p:cNvSpPr/>
          <p:nvPr>
            <p:custDataLst>
              <p:tags r:id="rId2"/>
            </p:custDataLst>
          </p:nvPr>
        </p:nvSpPr>
        <p:spPr>
          <a:xfrm>
            <a:off x="2362815" y="6376121"/>
            <a:ext cx="556564" cy="55656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7" name="椭圆 956"/>
          <p:cNvSpPr/>
          <p:nvPr>
            <p:custDataLst>
              <p:tags r:id="rId3"/>
            </p:custDataLst>
          </p:nvPr>
        </p:nvSpPr>
        <p:spPr>
          <a:xfrm>
            <a:off x="2047011" y="2125797"/>
            <a:ext cx="2688299" cy="2688299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37000">
                <a:srgbClr val="FFFFFF"/>
              </a:gs>
              <a:gs pos="100000">
                <a:schemeClr val="accent3">
                  <a:tint val="0"/>
                </a:schemeClr>
              </a:gs>
            </a:gsLst>
            <a:lin ang="2700000" scaled="1"/>
          </a:gradFill>
          <a:ln w="28575" cap="flat" cmpd="sng" algn="ctr">
            <a:solidFill>
              <a:srgbClr val="F2F2F2"/>
            </a:solidFill>
            <a:prstDash val="solid"/>
          </a:ln>
          <a:effectLst>
            <a:outerShdw blurRad="254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9" name="椭圆 958"/>
          <p:cNvSpPr/>
          <p:nvPr>
            <p:custDataLst>
              <p:tags r:id="rId4"/>
            </p:custDataLst>
          </p:nvPr>
        </p:nvSpPr>
        <p:spPr>
          <a:xfrm>
            <a:off x="2282909" y="2336294"/>
            <a:ext cx="2267304" cy="2267304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60" name="椭圆 959"/>
          <p:cNvSpPr/>
          <p:nvPr>
            <p:custDataLst>
              <p:tags r:id="rId5"/>
            </p:custDataLst>
          </p:nvPr>
        </p:nvSpPr>
        <p:spPr>
          <a:xfrm>
            <a:off x="8119625" y="6089914"/>
            <a:ext cx="768085" cy="76808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1" name="椭圆 960"/>
          <p:cNvSpPr/>
          <p:nvPr>
            <p:custDataLst>
              <p:tags r:id="rId6"/>
            </p:custDataLst>
          </p:nvPr>
        </p:nvSpPr>
        <p:spPr>
          <a:xfrm>
            <a:off x="6407315" y="646404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2" name="椭圆 961"/>
          <p:cNvSpPr/>
          <p:nvPr>
            <p:custDataLst>
              <p:tags r:id="rId7"/>
            </p:custDataLst>
          </p:nvPr>
        </p:nvSpPr>
        <p:spPr>
          <a:xfrm>
            <a:off x="325172" y="6055985"/>
            <a:ext cx="609993" cy="60999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3" name="椭圆 962"/>
          <p:cNvSpPr/>
          <p:nvPr>
            <p:custDataLst>
              <p:tags r:id="rId8"/>
            </p:custDataLst>
          </p:nvPr>
        </p:nvSpPr>
        <p:spPr>
          <a:xfrm>
            <a:off x="3379995" y="6304336"/>
            <a:ext cx="723284" cy="72328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4" name="椭圆 963"/>
          <p:cNvSpPr/>
          <p:nvPr>
            <p:custDataLst>
              <p:tags r:id="rId9"/>
            </p:custDataLst>
          </p:nvPr>
        </p:nvSpPr>
        <p:spPr>
          <a:xfrm>
            <a:off x="7303239" y="6239285"/>
            <a:ext cx="618715" cy="61871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5" name="椭圆 964"/>
          <p:cNvSpPr/>
          <p:nvPr>
            <p:custDataLst>
              <p:tags r:id="rId10"/>
            </p:custDataLst>
          </p:nvPr>
        </p:nvSpPr>
        <p:spPr>
          <a:xfrm>
            <a:off x="3757880" y="6087540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6" name="椭圆 965"/>
          <p:cNvSpPr/>
          <p:nvPr>
            <p:custDataLst>
              <p:tags r:id="rId11"/>
            </p:custDataLst>
          </p:nvPr>
        </p:nvSpPr>
        <p:spPr>
          <a:xfrm>
            <a:off x="1119113" y="6548642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7" name="椭圆 966"/>
          <p:cNvSpPr/>
          <p:nvPr>
            <p:custDataLst>
              <p:tags r:id="rId12"/>
            </p:custDataLst>
          </p:nvPr>
        </p:nvSpPr>
        <p:spPr>
          <a:xfrm>
            <a:off x="10107357" y="6473957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9" name="椭圆 968"/>
          <p:cNvSpPr/>
          <p:nvPr>
            <p:custDataLst>
              <p:tags r:id="rId13"/>
            </p:custDataLst>
          </p:nvPr>
        </p:nvSpPr>
        <p:spPr>
          <a:xfrm>
            <a:off x="11877317" y="6336417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0" name="椭圆 969"/>
          <p:cNvSpPr/>
          <p:nvPr>
            <p:custDataLst>
              <p:tags r:id="rId14"/>
            </p:custDataLst>
          </p:nvPr>
        </p:nvSpPr>
        <p:spPr>
          <a:xfrm>
            <a:off x="9544327" y="6239285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1" name="椭圆 970"/>
          <p:cNvSpPr/>
          <p:nvPr>
            <p:custDataLst>
              <p:tags r:id="rId15"/>
            </p:custDataLst>
          </p:nvPr>
        </p:nvSpPr>
        <p:spPr>
          <a:xfrm>
            <a:off x="10992337" y="640664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2" name="TextBox 971"/>
          <p:cNvSpPr txBox="1"/>
          <p:nvPr>
            <p:custDataLst>
              <p:tags r:id="rId16"/>
            </p:custDataLst>
          </p:nvPr>
        </p:nvSpPr>
        <p:spPr>
          <a:xfrm>
            <a:off x="2562164" y="3097599"/>
            <a:ext cx="1832553" cy="523220"/>
          </a:xfrm>
          <a:prstGeom prst="rect">
            <a:avLst/>
          </a:prstGeom>
          <a:noFill/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1088390"/>
            <a:r>
              <a:rPr lang="zh-CN" altLang="en-US" sz="2800" b="1" spc="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说课内容</a:t>
            </a:r>
          </a:p>
        </p:txBody>
      </p:sp>
      <p:grpSp>
        <p:nvGrpSpPr>
          <p:cNvPr id="974" name="组合 973"/>
          <p:cNvGrpSpPr/>
          <p:nvPr/>
        </p:nvGrpSpPr>
        <p:grpSpPr>
          <a:xfrm>
            <a:off x="4892267" y="1359005"/>
            <a:ext cx="4047251" cy="604838"/>
            <a:chOff x="3818511" y="1079593"/>
            <a:chExt cx="3633809" cy="54305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75" name="组合 974"/>
            <p:cNvGrpSpPr/>
            <p:nvPr/>
          </p:nvGrpSpPr>
          <p:grpSpPr>
            <a:xfrm>
              <a:off x="3818511" y="1084860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978" name="Freeform 5"/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979" name="Freeform 6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76" name="矩形 975"/>
            <p:cNvSpPr/>
            <p:nvPr>
              <p:custDataLst>
                <p:tags r:id="rId29"/>
              </p:custDataLst>
            </p:nvPr>
          </p:nvSpPr>
          <p:spPr>
            <a:xfrm>
              <a:off x="5113128" y="1090141"/>
              <a:ext cx="1988770" cy="532503"/>
            </a:xfrm>
            <a:prstGeom prst="rect">
              <a:avLst/>
            </a:prstGeom>
          </p:spPr>
          <p:txBody>
            <a:bodyPr wrap="square" lIns="162613" tIns="81307" rIns="162613" bIns="81307">
              <a:spAutoFit/>
            </a:bodyPr>
            <a:lstStyle/>
            <a:p>
              <a:pPr defTabSz="1088390">
                <a:defRPr/>
              </a:pPr>
              <a:endParaRPr lang="zh-CN" altLang="zh-CN" sz="2800" b="1" kern="100" dirty="0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977" name="文本框 4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59186" y="1079593"/>
              <a:ext cx="501137" cy="4686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980" name="组合 979"/>
          <p:cNvGrpSpPr/>
          <p:nvPr/>
        </p:nvGrpSpPr>
        <p:grpSpPr>
          <a:xfrm>
            <a:off x="4892267" y="2254038"/>
            <a:ext cx="4047251" cy="560705"/>
            <a:chOff x="3818511" y="1744615"/>
            <a:chExt cx="3633809" cy="503827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81" name="组合 980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984" name="Freeform 5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985" name="Freeform 6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83" name="文本框 4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459186" y="1779793"/>
              <a:ext cx="631582" cy="4686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92267" y="3104938"/>
            <a:ext cx="4047251" cy="538480"/>
            <a:chOff x="3818511" y="1744615"/>
            <a:chExt cx="3633809" cy="48350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13" name="Freeform 5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559476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4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470343" y="1750471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92267" y="3933613"/>
            <a:ext cx="4047251" cy="538480"/>
            <a:chOff x="3818511" y="1744615"/>
            <a:chExt cx="3633809" cy="48350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21" name="Freeform 5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6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4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44525" y="1746236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92267" y="4762288"/>
            <a:ext cx="4047251" cy="548005"/>
            <a:chOff x="3818511" y="1735811"/>
            <a:chExt cx="3633809" cy="492305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26" name="Freeform 5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6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59186" y="1735811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5</a:t>
              </a:r>
              <a:endParaRPr lang="en-US" altLang="zh-CN" sz="2800" b="1" kern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577256" y="1403336"/>
            <a:ext cx="2151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内容分析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77256" y="3093071"/>
            <a:ext cx="1627369" cy="522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教学目标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77256" y="4783441"/>
            <a:ext cx="1627369" cy="522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教学过程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77256" y="3938256"/>
            <a:ext cx="1988045" cy="522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教学重难点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77256" y="2247886"/>
            <a:ext cx="1627369" cy="522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学情分析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环节二：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推进复兴伟业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39395" y="5407025"/>
            <a:ext cx="11713210" cy="132969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设计意图：承接上一问题，结合时政思考威胁国家安全的不稳定因素，认识随着我国的快速发展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敌对势力对我国的干涉，感受建设一支强大的人民军队的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紧迫性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，增强对建设世界一流军队的认同感。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8537" y="1449521"/>
            <a:ext cx="32435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活动一</a:t>
            </a:r>
            <a:r>
              <a:rPr kumimoji="1"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：探寻</a:t>
            </a:r>
            <a:r>
              <a:rPr lang="zh-CN" altLang="en-US" sz="2400" b="1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逐梦条件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375" y="2120347"/>
            <a:ext cx="7341704" cy="2823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材料：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新时代维护国家统一、保持社会稳定的任务艰巨繁重。近些年，影响祖国和平统一的根源并未消除，境外势力在台湾、南海等问题上不断挑衅、制造摩擦，宗教极端势力、民族分裂势力、国际恐怖势力等危害仍在。</a:t>
            </a:r>
          </a:p>
        </p:txBody>
      </p:sp>
      <p:sp>
        <p:nvSpPr>
          <p:cNvPr id="8" name="文本框 22"/>
          <p:cNvSpPr txBox="1"/>
          <p:nvPr/>
        </p:nvSpPr>
        <p:spPr>
          <a:xfrm>
            <a:off x="8388626" y="2497455"/>
            <a:ext cx="3061251" cy="18651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阅读材料，这段材料说明什么？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威胁我国发展的不稳定因素有哪些？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环节二：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推进复兴伟业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39395" y="5201920"/>
            <a:ext cx="11713210" cy="98806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引导学生从国家统一、自身发展需要的角度着手，思考复兴道路上的障碍还有哪些，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进一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步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思考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国防和军队建设对复兴伟业的战略保障意义，增强推进民族复兴伟业的责任担当。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8537" y="1449521"/>
            <a:ext cx="32435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 smtClean="0"/>
              <a:t>活动二</a:t>
            </a:r>
            <a:r>
              <a:rPr kumimoji="1"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：深究复兴障碍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42405" y="2296160"/>
            <a:ext cx="2444115" cy="2489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学生结合时政，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从国家统一、自身发展等角度，</a:t>
            </a:r>
            <a:endParaRPr kumimoji="1"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思考国防和军队建设的重要性。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8230" y="2737485"/>
            <a:ext cx="4671695" cy="1641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请从我国国家统一、自身发展等角度，谈谈我们为什么要加强国防和军队建设？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239395" y="5422265"/>
            <a:ext cx="11713210" cy="977900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设计意图：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通过本环节的学习，学生以小组为单位，完成以上</a:t>
            </a:r>
            <a:r>
              <a:rPr lang="zh-CN" altLang="en-US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图表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，分析归纳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强军刻不容缓</a:t>
            </a:r>
            <a:r>
              <a:rPr lang="en-US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zh-CN" sz="2000" b="1" dirty="0" smtClean="0">
                <a:ln>
                  <a:noFill/>
                </a:ln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的内在因素，明白国防和军队建设对中华民族复兴伟业的战略意义。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80109" y="2018665"/>
            <a:ext cx="7701915" cy="26657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57275" y="2291715"/>
            <a:ext cx="2807335" cy="4921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57275" y="3088005"/>
            <a:ext cx="2807970" cy="4921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57275" y="3884295"/>
            <a:ext cx="2806700" cy="4921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960495" y="2585720"/>
            <a:ext cx="793115" cy="6032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矩形 17"/>
          <p:cNvSpPr/>
          <p:nvPr/>
        </p:nvSpPr>
        <p:spPr>
          <a:xfrm>
            <a:off x="4850765" y="3105150"/>
            <a:ext cx="838835" cy="4749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内因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970655" y="3319145"/>
            <a:ext cx="691515" cy="298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直接连接符 19"/>
          <p:cNvCxnSpPr/>
          <p:nvPr/>
        </p:nvCxnSpPr>
        <p:spPr>
          <a:xfrm flipV="1">
            <a:off x="3979545" y="3538220"/>
            <a:ext cx="774065" cy="597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右箭头 20"/>
          <p:cNvSpPr/>
          <p:nvPr/>
        </p:nvSpPr>
        <p:spPr>
          <a:xfrm>
            <a:off x="5786755" y="3247390"/>
            <a:ext cx="270510" cy="1905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19825" y="2940685"/>
            <a:ext cx="2362200" cy="8216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zh-CN" sz="2400" b="1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推进复兴伟业</a:t>
            </a: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zh-CN" sz="2400" b="1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加强国防和军队建设刻不容缓</a:t>
            </a: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51900" y="2341880"/>
            <a:ext cx="2602865" cy="9772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学生小组合作，完成图表的填写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环节二：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推进复兴伟业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1635" y="1338470"/>
            <a:ext cx="258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自主小结</a:t>
            </a:r>
            <a:endParaRPr lang="zh-CN" altLang="en-US" sz="24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43075" y="2548255"/>
            <a:ext cx="8642350" cy="30295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20240" y="2821305"/>
            <a:ext cx="3293110" cy="4921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zh-CN" sz="2400" b="1" smtClean="0">
                <a:ln>
                  <a:noFill/>
                </a:ln>
                <a:effectLst/>
                <a:sym typeface="+mn-ea"/>
              </a:rPr>
              <a:t>伟大复兴的关键期</a:t>
            </a: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20240" y="3617595"/>
            <a:ext cx="3293745" cy="4921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zh-CN" sz="2400" b="1" smtClean="0">
                <a:ln>
                  <a:noFill/>
                </a:ln>
                <a:effectLst/>
                <a:sym typeface="+mn-ea"/>
              </a:rPr>
              <a:t>和平安定环境的需要</a:t>
            </a: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20240" y="4413885"/>
            <a:ext cx="3292475" cy="9004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zh-CN" sz="2400" b="1" smtClean="0">
                <a:ln>
                  <a:noFill/>
                </a:ln>
                <a:effectLst/>
                <a:sym typeface="+mn-ea"/>
              </a:rPr>
              <a:t>维护国家统一、保持社会稳定的需要</a:t>
            </a: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291455" y="3169920"/>
            <a:ext cx="969010" cy="5454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矩形 17"/>
          <p:cNvSpPr/>
          <p:nvPr/>
        </p:nvSpPr>
        <p:spPr>
          <a:xfrm>
            <a:off x="6236335" y="3735070"/>
            <a:ext cx="983615" cy="4749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内因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361305" y="3877310"/>
            <a:ext cx="810260" cy="292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直接连接符 19"/>
          <p:cNvCxnSpPr/>
          <p:nvPr/>
        </p:nvCxnSpPr>
        <p:spPr>
          <a:xfrm flipV="1">
            <a:off x="5392420" y="4191000"/>
            <a:ext cx="859790" cy="4533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右箭头 20"/>
          <p:cNvSpPr/>
          <p:nvPr/>
        </p:nvSpPr>
        <p:spPr>
          <a:xfrm>
            <a:off x="7284720" y="3877310"/>
            <a:ext cx="316865" cy="1905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14920" y="3470275"/>
            <a:ext cx="2770505" cy="8216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zh-CN" sz="2800" b="1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推进复兴伟业</a:t>
            </a:r>
            <a:endParaRPr kumimoji="0" lang="zh-CN" altLang="zh-CN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zh-CN" sz="2800" b="1" smtClean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国防和军队建设刻不容缓</a:t>
            </a:r>
            <a:endParaRPr kumimoji="0" lang="zh-CN" altLang="zh-CN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8694" y="1467043"/>
            <a:ext cx="226612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小结展示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9997" y="63627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3200" b="1" spc="24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环节二：</a:t>
            </a:r>
            <a:r>
              <a:rPr lang="zh-CN" altLang="en-US" sz="3200" b="1" spc="240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推进复兴伟业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3"/>
          <p:cNvSpPr/>
          <p:nvPr>
            <p:custDataLst>
              <p:tags r:id="rId2"/>
            </p:custDataLst>
          </p:nvPr>
        </p:nvSpPr>
        <p:spPr>
          <a:xfrm>
            <a:off x="3054350" y="2535238"/>
            <a:ext cx="70326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9600" b="1" dirty="0">
                <a:solidFill>
                  <a:srgbClr val="1D62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24587" y="586168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600" b="1" spc="22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、内容分析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65430" y="2999105"/>
            <a:ext cx="2512060" cy="1255395"/>
          </a:xfrm>
          <a:prstGeom prst="roundRect">
            <a:avLst/>
          </a:prstGeom>
          <a:solidFill>
            <a:srgbClr val="EBF3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筑牢坚不可摧的钢铁长城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775075" y="2131060"/>
            <a:ext cx="2244725" cy="944880"/>
          </a:xfrm>
          <a:prstGeom prst="roundRect">
            <a:avLst/>
          </a:prstGeom>
          <a:solidFill>
            <a:srgbClr val="EBF3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kumimoji="0" lang="en-US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kumimoji="0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课时</a:t>
            </a: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强国必须强军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09130" y="3027680"/>
            <a:ext cx="41770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第一课时讲述面对风云变幻的世界局势，</a:t>
            </a:r>
            <a:r>
              <a:rPr lang="zh-CN" altLang="en-US" sz="1800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处在实现伟大复兴的关键节点，为什么要建设强大的</a:t>
            </a:r>
            <a:r>
              <a:rPr lang="zh-CN" altLang="en-US" sz="1800" b="1" dirty="0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人民军队</a:t>
            </a:r>
            <a:r>
              <a:rPr lang="zh-CN" altLang="en-US" b="1" dirty="0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；</a:t>
            </a:r>
            <a:r>
              <a:rPr lang="zh-CN" altLang="en-US" sz="1800" b="1" dirty="0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第二</a:t>
            </a:r>
            <a:r>
              <a:rPr lang="zh-CN" altLang="en-US" sz="1800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课时作出回应，新时代如何建设一支强大的人民军队。本课时与第二课时构成因果关系，因为军队建设对于国家十分重要，所以</a:t>
            </a:r>
            <a:r>
              <a:rPr lang="zh-CN" altLang="en-US" sz="1800" b="1" dirty="0" smtClean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要加强军队</a:t>
            </a:r>
            <a:r>
              <a:rPr lang="zh-CN" altLang="en-US" sz="1800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建设。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3054985" y="2557780"/>
            <a:ext cx="442595" cy="213804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右弧形箭头 13"/>
          <p:cNvSpPr/>
          <p:nvPr/>
        </p:nvSpPr>
        <p:spPr>
          <a:xfrm>
            <a:off x="6203950" y="3075940"/>
            <a:ext cx="621030" cy="13970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805555" y="4142740"/>
            <a:ext cx="2244725" cy="944880"/>
          </a:xfrm>
          <a:prstGeom prst="roundRect">
            <a:avLst/>
          </a:prstGeom>
          <a:solidFill>
            <a:srgbClr val="EBF3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课时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军强才能国安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24587" y="586168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600" b="1" spc="22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、内容分析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24460" y="2999105"/>
            <a:ext cx="2512060" cy="1255395"/>
          </a:xfrm>
          <a:prstGeom prst="roundRect">
            <a:avLst/>
          </a:prstGeom>
          <a:solidFill>
            <a:srgbClr val="EBF3FF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筑牢坚不可摧的钢铁长城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331210" y="3154680"/>
            <a:ext cx="2244725" cy="944880"/>
          </a:xfrm>
          <a:prstGeom prst="roundRect">
            <a:avLst/>
          </a:prstGeom>
          <a:solidFill>
            <a:srgbClr val="EBF3FF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kumimoji="0" lang="en-US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kumimoji="0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课时</a:t>
            </a: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强国必须强军</a:t>
            </a:r>
          </a:p>
        </p:txBody>
      </p:sp>
      <p:sp>
        <p:nvSpPr>
          <p:cNvPr id="3" name="右箭头 2"/>
          <p:cNvSpPr/>
          <p:nvPr/>
        </p:nvSpPr>
        <p:spPr>
          <a:xfrm>
            <a:off x="2884805" y="3507740"/>
            <a:ext cx="325120" cy="310515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5576570" y="1948180"/>
            <a:ext cx="479425" cy="34290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158865" y="1687195"/>
            <a:ext cx="3524885" cy="4445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应对世界形势的必然要求</a:t>
            </a:r>
          </a:p>
        </p:txBody>
      </p:sp>
      <p:sp>
        <p:nvSpPr>
          <p:cNvPr id="9" name="矩形 8"/>
          <p:cNvSpPr/>
          <p:nvPr/>
        </p:nvSpPr>
        <p:spPr>
          <a:xfrm>
            <a:off x="6116955" y="2251710"/>
            <a:ext cx="5418455" cy="125603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国际形势正处于新的转折点上，建设一支强大的人民军队日益紧迫，国防和军队现代化的任务前所未有地摆在我们面前。</a:t>
            </a: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强国必须强军</a:t>
            </a: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成为民族走向复兴、中国走向世界的必然选择。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158865" y="3818255"/>
            <a:ext cx="4016375" cy="4445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中华民族复兴伟业的战略支撑</a:t>
            </a:r>
          </a:p>
        </p:txBody>
      </p:sp>
      <p:sp>
        <p:nvSpPr>
          <p:cNvPr id="11" name="矩形 10"/>
          <p:cNvSpPr/>
          <p:nvPr/>
        </p:nvSpPr>
        <p:spPr>
          <a:xfrm>
            <a:off x="6116955" y="4382770"/>
            <a:ext cx="5418455" cy="150939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兵者，国之大事。中华民族正处于实现伟大复兴的关键期，我国仍处于一个大有可为的战略机遇期。但前进的道路不可能一帆风顺，越是前景光明，越要居安思危，增强忧患意识，全面认识和有力应对重大风险挑战。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24587" y="586168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600" b="1" spc="22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、内容分析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904240" y="3190240"/>
            <a:ext cx="2244725" cy="944880"/>
          </a:xfrm>
          <a:prstGeom prst="roundRect">
            <a:avLst/>
          </a:prstGeom>
          <a:solidFill>
            <a:srgbClr val="EBF3FF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kumimoji="0" lang="en-US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kumimoji="0" lang="zh-CN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课时</a:t>
            </a:r>
            <a:endParaRPr kumimoji="0" lang="zh-CN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强国必须强军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3322955" y="1827530"/>
            <a:ext cx="567690" cy="354965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039870" y="1304925"/>
            <a:ext cx="7306310" cy="55181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纵观国际局势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第一目：应对世界形势的必然要求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056630" y="1559560"/>
            <a:ext cx="3175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3" name="矩形 12"/>
          <p:cNvSpPr/>
          <p:nvPr/>
        </p:nvSpPr>
        <p:spPr>
          <a:xfrm>
            <a:off x="4064635" y="2094230"/>
            <a:ext cx="7129780" cy="166560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84015" y="2124710"/>
            <a:ext cx="2807335" cy="492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国际格局发生重大变化</a:t>
            </a:r>
          </a:p>
        </p:txBody>
      </p:sp>
      <p:sp>
        <p:nvSpPr>
          <p:cNvPr id="15" name="矩形 14"/>
          <p:cNvSpPr/>
          <p:nvPr/>
        </p:nvSpPr>
        <p:spPr>
          <a:xfrm>
            <a:off x="4183380" y="2715260"/>
            <a:ext cx="2807970" cy="492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国际社会并不太平</a:t>
            </a:r>
          </a:p>
        </p:txBody>
      </p:sp>
      <p:sp>
        <p:nvSpPr>
          <p:cNvPr id="16" name="矩形 15"/>
          <p:cNvSpPr/>
          <p:nvPr/>
        </p:nvSpPr>
        <p:spPr>
          <a:xfrm>
            <a:off x="4184015" y="3305810"/>
            <a:ext cx="2712720" cy="492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新军事革命的竞争</a:t>
            </a:r>
          </a:p>
        </p:txBody>
      </p:sp>
      <p:cxnSp>
        <p:nvCxnSpPr>
          <p:cNvPr id="17" name="直接连接符 16"/>
          <p:cNvCxnSpPr>
            <a:stCxn id="14" idx="3"/>
          </p:cNvCxnSpPr>
          <p:nvPr/>
        </p:nvCxnSpPr>
        <p:spPr>
          <a:xfrm>
            <a:off x="7005955" y="2371090"/>
            <a:ext cx="535305" cy="345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矩形 17"/>
          <p:cNvSpPr/>
          <p:nvPr/>
        </p:nvSpPr>
        <p:spPr>
          <a:xfrm>
            <a:off x="7424420" y="2715260"/>
            <a:ext cx="838835" cy="4749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外因</a:t>
            </a:r>
          </a:p>
        </p:txBody>
      </p:sp>
      <p:cxnSp>
        <p:nvCxnSpPr>
          <p:cNvPr id="19" name="直接连接符 18"/>
          <p:cNvCxnSpPr>
            <a:endCxn id="18" idx="1"/>
          </p:cNvCxnSpPr>
          <p:nvPr/>
        </p:nvCxnSpPr>
        <p:spPr>
          <a:xfrm>
            <a:off x="6747510" y="2922905"/>
            <a:ext cx="691515" cy="298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直接连接符 19"/>
          <p:cNvCxnSpPr/>
          <p:nvPr/>
        </p:nvCxnSpPr>
        <p:spPr>
          <a:xfrm flipV="1">
            <a:off x="6875780" y="3142615"/>
            <a:ext cx="682625" cy="3511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右箭头 20"/>
          <p:cNvSpPr/>
          <p:nvPr/>
        </p:nvSpPr>
        <p:spPr>
          <a:xfrm>
            <a:off x="8263255" y="2857500"/>
            <a:ext cx="270510" cy="1905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96325" y="2550795"/>
            <a:ext cx="2362200" cy="8216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纵观国际局势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强军势在必行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4032885" y="3978275"/>
            <a:ext cx="7814310" cy="55181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推进复兴伟业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第二目：中华民族复兴伟业的战略支撑</a:t>
            </a: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6056630" y="4239260"/>
            <a:ext cx="3175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5" name="矩形 24"/>
          <p:cNvSpPr/>
          <p:nvPr/>
        </p:nvSpPr>
        <p:spPr>
          <a:xfrm>
            <a:off x="4128135" y="4695190"/>
            <a:ext cx="7129780" cy="19367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84015" y="4709160"/>
            <a:ext cx="2807335" cy="492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伟大复兴的关键期</a:t>
            </a:r>
          </a:p>
        </p:txBody>
      </p:sp>
      <p:sp>
        <p:nvSpPr>
          <p:cNvPr id="27" name="矩形 26"/>
          <p:cNvSpPr/>
          <p:nvPr/>
        </p:nvSpPr>
        <p:spPr>
          <a:xfrm>
            <a:off x="4183380" y="5299710"/>
            <a:ext cx="2807970" cy="492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提供和平安定的环境</a:t>
            </a:r>
          </a:p>
        </p:txBody>
      </p:sp>
      <p:sp>
        <p:nvSpPr>
          <p:cNvPr id="28" name="矩形 27"/>
          <p:cNvSpPr/>
          <p:nvPr/>
        </p:nvSpPr>
        <p:spPr>
          <a:xfrm>
            <a:off x="4184015" y="5890260"/>
            <a:ext cx="2712720" cy="492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维护国家统一、保持社会稳定的需要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6859905" y="4970780"/>
            <a:ext cx="666750" cy="33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矩形 29"/>
          <p:cNvSpPr/>
          <p:nvPr/>
        </p:nvSpPr>
        <p:spPr>
          <a:xfrm>
            <a:off x="7424420" y="5299710"/>
            <a:ext cx="838835" cy="4749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内因</a:t>
            </a:r>
          </a:p>
        </p:txBody>
      </p:sp>
      <p:cxnSp>
        <p:nvCxnSpPr>
          <p:cNvPr id="31" name="直接连接符 30"/>
          <p:cNvCxnSpPr>
            <a:endCxn id="30" idx="1"/>
          </p:cNvCxnSpPr>
          <p:nvPr/>
        </p:nvCxnSpPr>
        <p:spPr>
          <a:xfrm>
            <a:off x="6732905" y="5507355"/>
            <a:ext cx="691515" cy="298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直接连接符 31"/>
          <p:cNvCxnSpPr>
            <a:stCxn id="28" idx="3"/>
          </p:cNvCxnSpPr>
          <p:nvPr/>
        </p:nvCxnSpPr>
        <p:spPr>
          <a:xfrm flipV="1">
            <a:off x="6911340" y="5727065"/>
            <a:ext cx="661670" cy="409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右箭头 32"/>
          <p:cNvSpPr/>
          <p:nvPr/>
        </p:nvSpPr>
        <p:spPr>
          <a:xfrm>
            <a:off x="8263255" y="5441950"/>
            <a:ext cx="270510" cy="1905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696325" y="5148898"/>
            <a:ext cx="2362200" cy="7766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推进复兴伟业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强军刻不容缓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20345" y="4304665"/>
            <a:ext cx="3102610" cy="224536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70C0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pPr marL="0" marR="0" lvl="1" algn="l" defTabSz="914400" rtl="0" ea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5C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价值立意</a:t>
            </a:r>
            <a:r>
              <a:rPr lang="en-US" altLang="zh-CN" sz="2000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——</a:t>
            </a:r>
            <a:r>
              <a:rPr lang="zh-CN" altLang="en-US" sz="2000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帮助学生树立忧患意识，理解强国必须强军有国际国内双重因素，认同加强军队建设的必要性和重要性，做到居安思危，立志为国防和军队现代化建设贡献力量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3342" y="602484"/>
            <a:ext cx="7924864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600" b="1" spc="24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、学情分析</a:t>
            </a:r>
          </a:p>
        </p:txBody>
      </p:sp>
      <p:sp>
        <p:nvSpPr>
          <p:cNvPr id="2" name="空心弧 1"/>
          <p:cNvSpPr/>
          <p:nvPr/>
        </p:nvSpPr>
        <p:spPr>
          <a:xfrm>
            <a:off x="2994660" y="1958975"/>
            <a:ext cx="5568950" cy="1009650"/>
          </a:xfrm>
          <a:prstGeom prst="blockArc">
            <a:avLst>
              <a:gd name="adj1" fmla="val 10800000"/>
              <a:gd name="adj2" fmla="val 0"/>
              <a:gd name="adj3" fmla="val 17013"/>
            </a:avLst>
          </a:prstGeom>
          <a:solidFill>
            <a:schemeClr val="bg2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36770" y="1739265"/>
            <a:ext cx="232791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zh-CN" sz="2800" b="1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强国必须强军</a:t>
            </a:r>
          </a:p>
        </p:txBody>
      </p:sp>
      <p:sp>
        <p:nvSpPr>
          <p:cNvPr id="5" name="矩形 4"/>
          <p:cNvSpPr/>
          <p:nvPr/>
        </p:nvSpPr>
        <p:spPr>
          <a:xfrm>
            <a:off x="2174240" y="2449830"/>
            <a:ext cx="1478915" cy="5187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问题点</a:t>
            </a:r>
          </a:p>
        </p:txBody>
      </p:sp>
      <p:sp>
        <p:nvSpPr>
          <p:cNvPr id="6" name="矩形 5"/>
          <p:cNvSpPr/>
          <p:nvPr/>
        </p:nvSpPr>
        <p:spPr>
          <a:xfrm>
            <a:off x="7919720" y="2449830"/>
            <a:ext cx="1446530" cy="5187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发展点</a:t>
            </a:r>
          </a:p>
        </p:txBody>
      </p:sp>
      <p:sp>
        <p:nvSpPr>
          <p:cNvPr id="7" name="矩形 6"/>
          <p:cNvSpPr/>
          <p:nvPr/>
        </p:nvSpPr>
        <p:spPr>
          <a:xfrm>
            <a:off x="741045" y="3161983"/>
            <a:ext cx="3896360" cy="1044575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涉及强国的国际国内知识点为九年级学习内容，八年级学生多从新闻渠道获取，知识体系松散；强军的知识点课本涉及较少；不能将两者结合起来思考问题</a:t>
            </a:r>
          </a:p>
        </p:txBody>
      </p:sp>
      <p:sp>
        <p:nvSpPr>
          <p:cNvPr id="8" name="左右箭头 7"/>
          <p:cNvSpPr/>
          <p:nvPr/>
        </p:nvSpPr>
        <p:spPr>
          <a:xfrm>
            <a:off x="4901565" y="3509010"/>
            <a:ext cx="1755140" cy="35052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08625" y="3423285"/>
            <a:ext cx="54038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zh-CN" sz="2800" b="1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</a:t>
            </a:r>
          </a:p>
        </p:txBody>
      </p:sp>
      <p:sp>
        <p:nvSpPr>
          <p:cNvPr id="11" name="矩形 10"/>
          <p:cNvSpPr/>
          <p:nvPr/>
        </p:nvSpPr>
        <p:spPr>
          <a:xfrm>
            <a:off x="6920865" y="3267710"/>
            <a:ext cx="4159250" cy="833120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通过问卷调查将学生</a:t>
            </a:r>
            <a:r>
              <a:rPr kumimoji="0" lang="zh-CN" alt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熟知的新闻分类整理，并根据内容补充恰当的素材案例，引导学生了解国际国内局势，知道强国与强军的关系</a:t>
            </a:r>
          </a:p>
        </p:txBody>
      </p:sp>
      <p:sp>
        <p:nvSpPr>
          <p:cNvPr id="12" name="左右箭头 11"/>
          <p:cNvSpPr/>
          <p:nvPr/>
        </p:nvSpPr>
        <p:spPr>
          <a:xfrm>
            <a:off x="4901565" y="4776470"/>
            <a:ext cx="1755140" cy="35052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08625" y="4690745"/>
            <a:ext cx="54038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zh-CN" sz="2800" b="1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情</a:t>
            </a:r>
          </a:p>
        </p:txBody>
      </p:sp>
      <p:sp>
        <p:nvSpPr>
          <p:cNvPr id="14" name="矩形 13"/>
          <p:cNvSpPr/>
          <p:nvPr/>
        </p:nvSpPr>
        <p:spPr>
          <a:xfrm>
            <a:off x="740410" y="4535170"/>
            <a:ext cx="3896360" cy="833120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学生在看到涉及国家和军队的新闻时情绪激动，但这种情绪区别于情感，不持续、不持久</a:t>
            </a:r>
          </a:p>
        </p:txBody>
      </p:sp>
      <p:sp>
        <p:nvSpPr>
          <p:cNvPr id="15" name="矩形 14"/>
          <p:cNvSpPr/>
          <p:nvPr/>
        </p:nvSpPr>
        <p:spPr>
          <a:xfrm>
            <a:off x="6920865" y="4535170"/>
            <a:ext cx="4159885" cy="833120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系统学习强国与强军的关系，认同强国必须强军，增强建设祖国、建设军队的责任感和使命感</a:t>
            </a:r>
          </a:p>
        </p:txBody>
      </p:sp>
      <p:sp>
        <p:nvSpPr>
          <p:cNvPr id="16" name="矩形 15"/>
          <p:cNvSpPr/>
          <p:nvPr/>
        </p:nvSpPr>
        <p:spPr>
          <a:xfrm>
            <a:off x="6920865" y="5760720"/>
            <a:ext cx="4130040" cy="833120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通过本课的学习，学生能初步做到居安思危，立志为国防和军队现代化建设贡献力量，在日常活动中约束自己的行为</a:t>
            </a:r>
          </a:p>
        </p:txBody>
      </p:sp>
      <p:sp>
        <p:nvSpPr>
          <p:cNvPr id="17" name="左右箭头 16"/>
          <p:cNvSpPr/>
          <p:nvPr/>
        </p:nvSpPr>
        <p:spPr>
          <a:xfrm>
            <a:off x="4923155" y="6002020"/>
            <a:ext cx="1755140" cy="350520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30215" y="5916295"/>
            <a:ext cx="540385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zh-CN" sz="2800" b="1" smtClean="0">
                <a:ln>
                  <a:noFill/>
                </a:ln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行</a:t>
            </a:r>
          </a:p>
        </p:txBody>
      </p:sp>
      <p:sp>
        <p:nvSpPr>
          <p:cNvPr id="19" name="矩形 18"/>
          <p:cNvSpPr/>
          <p:nvPr/>
        </p:nvSpPr>
        <p:spPr>
          <a:xfrm>
            <a:off x="740410" y="5760720"/>
            <a:ext cx="3896360" cy="833120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在日常生活中，学生已习惯于和平的国内环境，鲜少将其与我国国防和军队的保障相联系</a:t>
            </a:r>
            <a:r>
              <a:rPr lang="zh-CN" altLang="en-US" sz="1600" b="1" dirty="0" smtClean="0">
                <a:latin typeface="宋体" panose="02010600030101010101" pitchFamily="2" charset="-122"/>
              </a:rPr>
              <a:t>，</a:t>
            </a:r>
            <a:r>
              <a:rPr kumimoji="0" lang="zh-CN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个别学生行为散漫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42570" y="633095"/>
            <a:ext cx="310896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</a:t>
            </a:r>
            <a:r>
              <a:rPr lang="zh-CN" altLang="en-US" sz="3600" b="1" spc="24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、教学目标</a:t>
            </a:r>
            <a:endParaRPr lang="zh-CN" altLang="en-US" sz="3600" b="1" spc="24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076960" y="1732280"/>
            <a:ext cx="9817735" cy="369824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</a:rPr>
              <a:t>通过“纵观国际局势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环节，</a:t>
            </a:r>
            <a:r>
              <a:rPr lang="zh-CN" altLang="zh-CN" sz="2400" b="1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entury Gothic" panose="020B0502020202020204" pitchFamily="34" charset="0"/>
              </a:rPr>
              <a:t>对</a:t>
            </a:r>
            <a:r>
              <a:rPr lang="en-US" altLang="zh-CN" sz="2400" b="1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entury Gothic" panose="020B0502020202020204" pitchFamily="34" charset="0"/>
              </a:rPr>
              <a:t>“</a:t>
            </a:r>
            <a:r>
              <a:rPr lang="zh-CN" altLang="en-US" sz="2400" b="1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entury Gothic" panose="020B0502020202020204" pitchFamily="34" charset="0"/>
              </a:rPr>
              <a:t>辛丑</a:t>
            </a:r>
            <a:r>
              <a:rPr lang="en-US" altLang="zh-CN" sz="2400" b="1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entury Gothic" panose="020B0502020202020204" pitchFamily="34" charset="0"/>
              </a:rPr>
              <a:t>”</a:t>
            </a:r>
            <a:r>
              <a:rPr lang="zh-CN" altLang="en-US" sz="2400" b="1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entury Gothic" panose="020B0502020202020204" pitchFamily="34" charset="0"/>
              </a:rPr>
              <a:t>百年对比、局部战争频发、新军事技术革命的分析，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了解国际形势的变化和挑战，理解建设一支强大的人民军队的必要性和重要性。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 dirty="0" smtClean="0">
                <a:solidFill>
                  <a:schemeClr val="tx1"/>
                </a:solidFill>
                <a:sym typeface="+mn-ea"/>
              </a:rPr>
              <a:t>通过“推进复兴伟业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环节，探寻逐梦条件，深究复兴障碍，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明确中华民族伟大复兴需要人民军队提供坚强后盾和安全保障。激发学生</a:t>
            </a:r>
            <a:r>
              <a:rPr lang="zh-CN" altLang="zh-CN" sz="2400" b="1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为国防和军队现代化建设贡献力量的决心。</a:t>
            </a:r>
            <a:endParaRPr lang="zh-CN" altLang="en-US" sz="2400" b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sz="2400" b="1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58445" y="588010"/>
            <a:ext cx="377952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600" b="1" spc="24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、教学重难点</a:t>
            </a:r>
          </a:p>
        </p:txBody>
      </p:sp>
      <p:sp>
        <p:nvSpPr>
          <p:cNvPr id="12" name="矩形 11"/>
          <p:cNvSpPr/>
          <p:nvPr/>
        </p:nvSpPr>
        <p:spPr>
          <a:xfrm>
            <a:off x="907415" y="1694815"/>
            <a:ext cx="6196965" cy="6407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教学重点：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强国必须强军，懂得居安思危</a:t>
            </a:r>
          </a:p>
        </p:txBody>
      </p:sp>
      <p:sp>
        <p:nvSpPr>
          <p:cNvPr id="13" name="矩形 12"/>
          <p:cNvSpPr/>
          <p:nvPr/>
        </p:nvSpPr>
        <p:spPr>
          <a:xfrm>
            <a:off x="907415" y="4380230"/>
            <a:ext cx="4980940" cy="622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教学难点：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强国与强军的关系</a:t>
            </a:r>
          </a:p>
        </p:txBody>
      </p:sp>
      <p:sp>
        <p:nvSpPr>
          <p:cNvPr id="14" name="矩形 13"/>
          <p:cNvSpPr/>
          <p:nvPr/>
        </p:nvSpPr>
        <p:spPr>
          <a:xfrm>
            <a:off x="1256665" y="2335530"/>
            <a:ext cx="9678670" cy="168148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依据：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学生习惯于和平的环境，也较少思考中华民族的伟大复兴与军队建设的关系，忧患意识不足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。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突破：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通过对国际环境的分析，以及民族复兴所需要的条件的探究，</a:t>
            </a:r>
            <a:r>
              <a:rPr lang="zh-CN" altLang="zh-CN" sz="20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引导学生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深刻认识强军对于强国的重要性和必要性，增强忧患意识，增强为国防和军队现代化建设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做</a:t>
            </a:r>
            <a:r>
              <a:rPr lang="zh-CN" altLang="zh-CN" sz="20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贡献的责任感和使命感。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56665" y="5002530"/>
            <a:ext cx="9527540" cy="1663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依据：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把国家建设与军队建设分开来说，学生能理解二者都重要，但对于二者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之间的关系学生尚不清楚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。</a:t>
            </a:r>
          </a:p>
          <a:p>
            <a:pPr marL="0" marR="0" indent="0" algn="l" defTabSz="914400"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</a:rPr>
              <a:t>突破：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从国际和国内两个视角，以学生熟知的新闻为切入点，通过深入分析，</a:t>
            </a:r>
            <a:r>
              <a:rPr lang="zh-CN" altLang="zh-CN" sz="20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帮助学生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理解强国与强军的关系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3"/>
          <p:cNvGrpSpPr/>
          <p:nvPr/>
        </p:nvGrpSpPr>
        <p:grpSpPr>
          <a:xfrm>
            <a:off x="1633855" y="1363345"/>
            <a:ext cx="3792220" cy="5333371"/>
            <a:chOff x="883734" y="1783716"/>
            <a:chExt cx="3792855" cy="5407017"/>
          </a:xfrm>
        </p:grpSpPr>
        <p:grpSp>
          <p:nvGrpSpPr>
            <p:cNvPr id="4" name="组合 24"/>
            <p:cNvGrpSpPr/>
            <p:nvPr/>
          </p:nvGrpSpPr>
          <p:grpSpPr>
            <a:xfrm>
              <a:off x="2456735" y="1783716"/>
              <a:ext cx="647585" cy="647585"/>
              <a:chOff x="5659119" y="1318295"/>
              <a:chExt cx="720080" cy="72008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659119" y="1318295"/>
                <a:ext cx="720080" cy="720080"/>
              </a:xfrm>
              <a:prstGeom prst="ellipse">
                <a:avLst/>
              </a:prstGeom>
              <a:solidFill>
                <a:srgbClr val="043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80" name="TextBox 21"/>
              <p:cNvSpPr txBox="1"/>
              <p:nvPr/>
            </p:nvSpPr>
            <p:spPr>
              <a:xfrm>
                <a:off x="5709966" y="1477926"/>
                <a:ext cx="603099" cy="4495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25"/>
            <p:cNvGrpSpPr/>
            <p:nvPr/>
          </p:nvGrpSpPr>
          <p:grpSpPr>
            <a:xfrm>
              <a:off x="883734" y="2645728"/>
              <a:ext cx="3792855" cy="4545005"/>
              <a:chOff x="1077744" y="1142682"/>
              <a:chExt cx="3792855" cy="4545005"/>
            </a:xfrm>
          </p:grpSpPr>
          <p:sp>
            <p:nvSpPr>
              <p:cNvPr id="28" name="圆角矩形 1"/>
              <p:cNvSpPr/>
              <p:nvPr/>
            </p:nvSpPr>
            <p:spPr>
              <a:xfrm>
                <a:off x="1077744" y="1142682"/>
                <a:ext cx="3792855" cy="4545005"/>
              </a:xfrm>
              <a:prstGeom prst="roundRect">
                <a:avLst>
                  <a:gd name="adj" fmla="val 7970"/>
                </a:avLst>
              </a:prstGeom>
              <a:noFill/>
              <a:ln>
                <a:solidFill>
                  <a:srgbClr val="25A9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FZHei-B01S" pitchFamily="2" charset="-122"/>
                </a:endParaRPr>
              </a:p>
            </p:txBody>
          </p:sp>
          <p:sp>
            <p:nvSpPr>
              <p:cNvPr id="24584" name="矩形 2"/>
              <p:cNvSpPr/>
              <p:nvPr/>
            </p:nvSpPr>
            <p:spPr>
              <a:xfrm>
                <a:off x="2020794" y="3472302"/>
                <a:ext cx="1940723" cy="513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探究强军的外因</a:t>
                </a:r>
              </a:p>
            </p:txBody>
          </p:sp>
          <p:sp>
            <p:nvSpPr>
              <p:cNvPr id="22564" name="矩形 7"/>
              <p:cNvSpPr/>
              <p:nvPr/>
            </p:nvSpPr>
            <p:spPr>
              <a:xfrm>
                <a:off x="1190784" y="4835845"/>
                <a:ext cx="3600752" cy="6540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00000"/>
                  </a:lnSpc>
                  <a:buNone/>
                </a:pPr>
                <a:r>
                  <a:rPr lang="zh-CN" b="1" strike="noStrike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引导学生关注国际局势，</a:t>
                </a:r>
                <a:r>
                  <a:rPr lang="zh-CN" alt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理解建设一支强大的人民军队的必要性</a:t>
                </a:r>
                <a:endParaRPr lang="zh-CN" altLang="en-US" b="1" strike="noStrike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</p:grpSp>
        <p:sp>
          <p:nvSpPr>
            <p:cNvPr id="24586" name="矩形 26"/>
            <p:cNvSpPr/>
            <p:nvPr/>
          </p:nvSpPr>
          <p:spPr>
            <a:xfrm>
              <a:off x="978357" y="2646534"/>
              <a:ext cx="3599482" cy="7165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000" b="1" u="sng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纵观国际局势，强军</a:t>
              </a:r>
              <a:r>
                <a:rPr lang="zh-CN" altLang="en-US" sz="2000" b="1" u="sng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势在必行</a:t>
              </a:r>
              <a:endParaRPr lang="zh-CN" altLang="en-US" sz="2000" b="1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下箭头 1"/>
          <p:cNvSpPr/>
          <p:nvPr/>
        </p:nvSpPr>
        <p:spPr>
          <a:xfrm>
            <a:off x="3415665" y="3953828"/>
            <a:ext cx="225425" cy="493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3417253" y="5189855"/>
            <a:ext cx="225425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组合 8"/>
          <p:cNvGrpSpPr/>
          <p:nvPr/>
        </p:nvGrpSpPr>
        <p:grpSpPr>
          <a:xfrm>
            <a:off x="6902450" y="1363345"/>
            <a:ext cx="3792855" cy="5318590"/>
            <a:chOff x="883734" y="1783716"/>
            <a:chExt cx="3793172" cy="5317680"/>
          </a:xfrm>
        </p:grpSpPr>
        <p:grpSp>
          <p:nvGrpSpPr>
            <p:cNvPr id="8" name="组合 9"/>
            <p:cNvGrpSpPr/>
            <p:nvPr/>
          </p:nvGrpSpPr>
          <p:grpSpPr>
            <a:xfrm>
              <a:off x="2456735" y="1783716"/>
              <a:ext cx="647585" cy="647585"/>
              <a:chOff x="5659119" y="1318295"/>
              <a:chExt cx="720080" cy="72008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659119" y="1318295"/>
                <a:ext cx="720080" cy="720080"/>
              </a:xfrm>
              <a:prstGeom prst="ellipse">
                <a:avLst/>
              </a:prstGeom>
              <a:solidFill>
                <a:srgbClr val="043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92" name="TextBox 21"/>
              <p:cNvSpPr txBox="1"/>
              <p:nvPr/>
            </p:nvSpPr>
            <p:spPr>
              <a:xfrm>
                <a:off x="5751552" y="1478280"/>
                <a:ext cx="535213" cy="443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15"/>
            <p:cNvGrpSpPr/>
            <p:nvPr/>
          </p:nvGrpSpPr>
          <p:grpSpPr>
            <a:xfrm>
              <a:off x="883734" y="2645728"/>
              <a:ext cx="3793172" cy="4455668"/>
              <a:chOff x="1077744" y="1142682"/>
              <a:chExt cx="3793172" cy="4455668"/>
            </a:xfrm>
          </p:grpSpPr>
          <p:sp>
            <p:nvSpPr>
              <p:cNvPr id="17" name="圆角矩形 1"/>
              <p:cNvSpPr/>
              <p:nvPr/>
            </p:nvSpPr>
            <p:spPr>
              <a:xfrm>
                <a:off x="1077744" y="1142682"/>
                <a:ext cx="3793172" cy="4455668"/>
              </a:xfrm>
              <a:prstGeom prst="roundRect">
                <a:avLst>
                  <a:gd name="adj" fmla="val 7970"/>
                </a:avLst>
              </a:prstGeom>
              <a:noFill/>
              <a:ln>
                <a:solidFill>
                  <a:srgbClr val="26A8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FZHei-B01S" pitchFamily="2" charset="-122"/>
                </a:endParaRPr>
              </a:p>
            </p:txBody>
          </p:sp>
          <p:sp>
            <p:nvSpPr>
              <p:cNvPr id="24596" name="矩形 18"/>
              <p:cNvSpPr/>
              <p:nvPr/>
            </p:nvSpPr>
            <p:spPr>
              <a:xfrm>
                <a:off x="1609874" y="3502240"/>
                <a:ext cx="2730500" cy="368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探究强军的内因</a:t>
                </a:r>
              </a:p>
            </p:txBody>
          </p:sp>
          <p:sp>
            <p:nvSpPr>
              <p:cNvPr id="22555" name="矩形 19"/>
              <p:cNvSpPr/>
              <p:nvPr/>
            </p:nvSpPr>
            <p:spPr>
              <a:xfrm>
                <a:off x="1249843" y="4646013"/>
                <a:ext cx="3416586" cy="9231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00000"/>
                  </a:lnSpc>
                  <a:buNone/>
                </a:pPr>
                <a:r>
                  <a:rPr lang="zh-CN" alt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从国家自身角度出发，明确民族伟大复兴需要一支强大</a:t>
                </a:r>
                <a:r>
                  <a:rPr lang="zh-CN" altLang="en-US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的</a:t>
                </a:r>
                <a:endParaRPr lang="en-US" altLang="zh-CN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algn="ctr" fontAlgn="base">
                  <a:lnSpc>
                    <a:spcPct val="100000"/>
                  </a:lnSpc>
                  <a:buNone/>
                </a:pPr>
                <a:r>
                  <a:rPr lang="zh-CN" altLang="en-US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人民军队</a:t>
                </a:r>
                <a:r>
                  <a:rPr lang="zh-CN" alt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的重要性</a:t>
                </a:r>
                <a:endParaRPr lang="zh-CN" altLang="en-US" b="1" strike="noStrike" noProof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sp>
          <p:nvSpPr>
            <p:cNvPr id="24598" name="矩形 20"/>
            <p:cNvSpPr/>
            <p:nvPr/>
          </p:nvSpPr>
          <p:spPr>
            <a:xfrm>
              <a:off x="885004" y="2645264"/>
              <a:ext cx="3790632" cy="7066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000" b="1" u="sng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推进复兴伟业，强军刻不容缓</a:t>
              </a:r>
            </a:p>
          </p:txBody>
        </p:sp>
      </p:grpSp>
      <p:sp>
        <p:nvSpPr>
          <p:cNvPr id="40" name="下箭头 39"/>
          <p:cNvSpPr/>
          <p:nvPr/>
        </p:nvSpPr>
        <p:spPr>
          <a:xfrm>
            <a:off x="8687435" y="3953510"/>
            <a:ext cx="225425" cy="493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下箭头 40"/>
          <p:cNvSpPr/>
          <p:nvPr/>
        </p:nvSpPr>
        <p:spPr>
          <a:xfrm>
            <a:off x="8686800" y="5039995"/>
            <a:ext cx="225425" cy="493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80035" y="623570"/>
            <a:ext cx="4953000" cy="696595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en-US" sz="3600" b="1" u="none" spc="24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、教学过程</a:t>
            </a:r>
          </a:p>
        </p:txBody>
      </p:sp>
      <p:sp>
        <p:nvSpPr>
          <p:cNvPr id="10" name="矩形 28"/>
          <p:cNvSpPr/>
          <p:nvPr/>
        </p:nvSpPr>
        <p:spPr>
          <a:xfrm>
            <a:off x="1861166" y="3096620"/>
            <a:ext cx="337156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结合视频和材料，谈谈我们为什么要加强国防和军队建设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矩形 17"/>
          <p:cNvSpPr/>
          <p:nvPr/>
        </p:nvSpPr>
        <p:spPr>
          <a:xfrm>
            <a:off x="7074535" y="3106884"/>
            <a:ext cx="34169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请从我国自身发展角度，谈谈我们为什么要加强国防和军队建设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0-12-10T01:14:26&quot;,&quot;maxSize&quot;:{&quot;size1&quot;:62.600000000000001},&quot;minSize&quot;:{&quot;size1&quot;:37.5},&quot;normalSize&quot;:{&quot;size1&quot;:40.256250000000001},&quot;subLayout&quot;:[{&quot;id&quot;:&quot;2020-12-10T01:14:26&quot;,&quot;margin&quot;:{&quot;bottom&quot;:0,&quot;left&quot;:0,&quot;right&quot;:0.026000002399086952,&quot;top&quot;:0},&quot;type&quot;:0},{&quot;id&quot;:&quot;2020-12-10T01:14:26&quot;,&quot;maxSize&quot;:{&quot;size1&quot;:55.185540294647218},&quot;minSize&quot;:{&quot;size1&quot;:19.585540294647217},&quot;normalSize&quot;:{&quot;size1&quot;:32.152206961313887},&quot;subLayout&quot;:[{&quot;id&quot;:&quot;2020-12-10T01:14:26&quot;,&quot;margin&quot;:{&quot;bottom&quot;:0.026000002399086952,&quot;left&quot;:1.6670000553131104,&quot;right&quot;:2.5399999618530273,&quot;top&quot;:1.6929999589920044},&quot;type&quot;:0},{&quot;id&quot;:&quot;2020-12-10T01:14:26&quot;,&quot;margin&quot;:{&quot;bottom&quot;:1.6929999589920044,&quot;left&quot;:1.6670000553131104,&quot;right&quot;:2.5399999618530273,&quot;top&quot;:0.81999999284744263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5fd105f21fa9d42129ddd81e"/>
  <p:tag name="KSO_WM_TEMPLATE_ASSEMBLE_GROUPID" val="5fd105f21fa9d42129ddd81e"/>
  <p:tag name="KSO_WM_FULL_TEXT_BEAUTIFY_COPY_ID" val="150995509"/>
  <p:tag name="KSO_WM_SPECIAL_SOURCE" val="bdnul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0-12-10T01:14:26&quot;,&quot;maxSize&quot;:{&quot;size1&quot;:62.600000000000001},&quot;minSize&quot;:{&quot;size1&quot;:37.5},&quot;normalSize&quot;:{&quot;size1&quot;:40.256250000000001},&quot;subLayout&quot;:[{&quot;id&quot;:&quot;2020-12-10T01:14:26&quot;,&quot;margin&quot;:{&quot;bottom&quot;:0,&quot;left&quot;:0,&quot;right&quot;:0.026000002399086952,&quot;top&quot;:0},&quot;type&quot;:0},{&quot;id&quot;:&quot;2020-12-10T01:14:26&quot;,&quot;maxSize&quot;:{&quot;size1&quot;:55.185540294647218},&quot;minSize&quot;:{&quot;size1&quot;:19.585540294647217},&quot;normalSize&quot;:{&quot;size1&quot;:32.152206961313887},&quot;subLayout&quot;:[{&quot;id&quot;:&quot;2020-12-10T01:14:26&quot;,&quot;margin&quot;:{&quot;bottom&quot;:0.026000002399086952,&quot;left&quot;:1.6670000553131104,&quot;right&quot;:2.5399999618530273,&quot;top&quot;:1.6929999589920044},&quot;type&quot;:0},{&quot;id&quot;:&quot;2020-12-10T01:14:26&quot;,&quot;margin&quot;:{&quot;bottom&quot;:1.6929999589920044,&quot;left&quot;:1.6670000553131104,&quot;right&quot;:2.5399999618530273,&quot;top&quot;:0.81999999284744263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5fd105f21fa9d42129ddd81e"/>
  <p:tag name="KSO_WM_TEMPLATE_ASSEMBLE_GROUPID" val="5fd105f21fa9d42129ddd81e"/>
  <p:tag name="KSO_WM_FULL_TEXT_BEAUTIFY_COPY_ID" val="150995509"/>
  <p:tag name="KSO_WM_SPECIAL_SOURCE" val="bdnul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0-12-10T01:14:26&quot;,&quot;maxSize&quot;:{&quot;size1&quot;:62.600000000000001},&quot;minSize&quot;:{&quot;size1&quot;:37.5},&quot;normalSize&quot;:{&quot;size1&quot;:40.256250000000001},&quot;subLayout&quot;:[{&quot;id&quot;:&quot;2020-12-10T01:14:26&quot;,&quot;margin&quot;:{&quot;bottom&quot;:0,&quot;left&quot;:0,&quot;right&quot;:0.026000002399086952,&quot;top&quot;:0},&quot;type&quot;:0},{&quot;id&quot;:&quot;2020-12-10T01:14:26&quot;,&quot;maxSize&quot;:{&quot;size1&quot;:55.185540294647218},&quot;minSize&quot;:{&quot;size1&quot;:19.585540294647217},&quot;normalSize&quot;:{&quot;size1&quot;:32.152206961313887},&quot;subLayout&quot;:[{&quot;id&quot;:&quot;2020-12-10T01:14:26&quot;,&quot;margin&quot;:{&quot;bottom&quot;:0.026000002399086952,&quot;left&quot;:1.6670000553131104,&quot;right&quot;:2.5399999618530273,&quot;top&quot;:1.6929999589920044},&quot;type&quot;:0},{&quot;id&quot;:&quot;2020-12-10T01:14:26&quot;,&quot;margin&quot;:{&quot;bottom&quot;:1.6929999589920044,&quot;left&quot;:1.6670000553131104,&quot;right&quot;:2.5399999618530273,&quot;top&quot;:0.81999999284744263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5fd105f21fa9d42129ddd81e"/>
  <p:tag name="KSO_WM_TEMPLATE_ASSEMBLE_GROUPID" val="5fd105f21fa9d42129ddd81e"/>
  <p:tag name="KSO_WM_FULL_TEXT_BEAUTIFY_COPY_ID" val="150995509"/>
  <p:tag name="KSO_WM_SPECIAL_SOURCE" val="bdnul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09_1*a*1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834800cc80c48a6a04ec5804769ad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247443a86424c3b813d3dc3842ff905"/>
  <p:tag name="KSO_WM_UNIT_TEXT_FILL_FORE_SCHEMECOLOR_INDEX_BRIGHTNESS" val="0"/>
  <p:tag name="KSO_WM_UNIT_TEXT_FILL_FORE_SCHEMECOLOR_INDEX" val="13"/>
  <p:tag name="KSO_WM_UNIT_TEXT_FILL_TYPE" val="1"/>
  <p:tag name="KSO_WM_TEMPLATE_ASSEMBLE_XID" val="5fd0a51a1fa9d42129dcdd86"/>
  <p:tag name="KSO_WM_TEMPLATE_ASSEMBLE_GROUPID" val="5fd0a51a1fa9d42129dcdd86"/>
  <p:tag name="KSO_WM_FULL_TEXT_BEAUTIFY_COPY_ID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91"/>
  <p:tag name="KSO_WM_SLIDE_ID" val="diagram202128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8*48"/>
  <p:tag name="KSO_WM_TAG_VERSION" val="1.0"/>
  <p:tag name="KSO_WM_BEAUTIFY_FLAG" val="#wm#"/>
  <p:tag name="KSO_WM_TEMPLATE_CATEGORY" val="diagram"/>
  <p:tag name="KSO_WM_TEMPLATE_INDEX" val="2021289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20:38:00&quot;,&quot;maxSize&quot;:{&quot;size1&quot;:31.100000000000001},&quot;minSize&quot;:{&quot;size1&quot;:20.100000000000001},&quot;normalSize&quot;:{&quot;size1&quot;:20.100000000000001},&quot;subLayout&quot;:[{&quot;id&quot;:&quot;2020-12-09T20:38:00&quot;,&quot;margin&quot;:{&quot;bottom&quot;:0.026000002399086952,&quot;left&quot;:1.6929999589920044,&quot;right&quot;:1.6929999589920044,&quot;top&quot;:1.6929999589920044},&quot;type&quot;:0},{&quot;id&quot;:&quot;2020-12-09T20:38:00&quot;,&quot;margin&quot;:{&quot;bottom&quot;:1.6929999589920044,&quot;left&quot;:1.6929999589920044,&quot;right&quot;:1.6929999589920044,&quot;top&quot;:0.81999999284744263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96349c98c299aacc02c7"/>
  <p:tag name="KSO_WM_CHIP_FILLPROP" val="[[{&quot;text_align&quot;:&quot;lm&quot;,&quot;text_direction&quot;:&quot;horizontal&quot;,&quot;support_big_font&quot;:false,&quot;picture_toward&quot;:0,&quot;picture_dockside&quot;:[],&quot;fill_id&quot;:&quot;511b1c75f1234b9e8830a0fc8507d58d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f59f3e6f069b43bf81b59d708180a1f2&quot;,&quot;fill_align&quot;:&quot;cm&quot;,&quot;chip_types&quot;:[&quot;diagram&quot;,&quot;text&quot;,&quot;picture&quot;,&quot;chart&quot;,&quot;table&quot;,&quot;video&quot;]}]]"/>
  <p:tag name="KSO_WM_CHIP_DECFILLPROP" val="[]"/>
  <p:tag name="KSO_WM_SLIDE_CAN_ADD_NAVIGATION" val="1"/>
  <p:tag name="KSO_WM_CHIP_GROUPID" val="5f6c93987b7ee298d401b017"/>
  <p:tag name="KSO_WM_SLIDE_BK_DARK_LIGHT" val="2"/>
  <p:tag name="KSO_WM_SLIDE_BACKGROUND_TYPE" val="general"/>
  <p:tag name="KSO_WM_SLIDE_SUPPORT_FEATURE_TYPE" val="3"/>
  <p:tag name="KSO_WM_TEMPLATE_ASSEMBLE_XID" val="5fd0c5281fa9d42129dd6fd1"/>
  <p:tag name="KSO_WM_TEMPLATE_ASSEMBLE_GROUPID" val="5fd0c5281fa9d42129dd6fd1"/>
  <p:tag name="KSO_WM_SPECIAL_SOURCE" val="bdnul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890_1*a*1"/>
  <p:tag name="KSO_WM_TEMPLATE_CATEGORY" val="diagram"/>
  <p:tag name="KSO_WM_TEMPLATE_INDEX" val="2021289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cd38fc75de463a9bad827655297ca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tru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8a07cbdab320434fb0267f170ea65714"/>
  <p:tag name="KSO_WM_UNIT_TEXT_FILL_FORE_SCHEMECOLOR_INDEX_BRIGHTNESS" val="0"/>
  <p:tag name="KSO_WM_UNIT_TEXT_FILL_FORE_SCHEMECOLOR_INDEX" val="13"/>
  <p:tag name="KSO_WM_UNIT_TEXT_FILL_TYPE" val="1"/>
  <p:tag name="KSO_WM_TEMPLATE_ASSEMBLE_XID" val="5fd0c5281fa9d42129dd6fd1"/>
  <p:tag name="KSO_WM_TEMPLATE_ASSEMBLE_GROUPID" val="5fd0c5281fa9d42129dd6fd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471"/>
  <p:tag name="KSO_WM_SPECIAL_SOURCE" val="bdnul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14"/>
  <p:tag name="KSO_WM_SPECIAL_SOURCE" val="bdnul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6"/>
</p:tagLst>
</file>

<file path=ppt/theme/theme1.xml><?xml version="1.0" encoding="utf-8"?>
<a:theme xmlns:a="http://schemas.openxmlformats.org/drawingml/2006/main" name="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1990</Words>
  <Application>WPS 演示</Application>
  <PresentationFormat>自定义</PresentationFormat>
  <Paragraphs>187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Office 主题</vt:lpstr>
      <vt:lpstr>1_Office 主题</vt:lpstr>
      <vt:lpstr>6_Office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Nee</dc:creator>
  <cp:lastModifiedBy>聂</cp:lastModifiedBy>
  <cp:revision>491</cp:revision>
  <dcterms:created xsi:type="dcterms:W3CDTF">2021-08-23T09:26:00Z</dcterms:created>
  <dcterms:modified xsi:type="dcterms:W3CDTF">2021-10-13T07:24:43Z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KSOSaveFontToCloudKey">
    <vt:lpwstr>511122308_cloud</vt:lpwstr>
  </property>
  <property fmtid="{D5CDD505-2E9C-101B-9397-08002B2CF9AE}" pid="4" name="ICV">
    <vt:lpwstr>C07F16C51C8B4A39A6682A64723106C6</vt:lpwstr>
  </property>
</Properties>
</file>