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heme/theme7.xml" ContentType="application/vnd.openxmlformats-officedocument.theme+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 id="2147483663" r:id="rId4"/>
    <p:sldMasterId id="2147483666" r:id="rId5"/>
  </p:sldMasterIdLst>
  <p:notesMasterIdLst>
    <p:notesMasterId r:id="rId29"/>
  </p:notesMasterIdLst>
  <p:handoutMasterIdLst>
    <p:handoutMasterId r:id="rId30"/>
  </p:handoutMasterIdLst>
  <p:sldIdLst>
    <p:sldId id="729" r:id="rId6"/>
    <p:sldId id="527" r:id="rId7"/>
    <p:sldId id="565" r:id="rId8"/>
    <p:sldId id="744" r:id="rId9"/>
    <p:sldId id="761" r:id="rId10"/>
    <p:sldId id="568" r:id="rId11"/>
    <p:sldId id="597" r:id="rId12"/>
    <p:sldId id="747" r:id="rId13"/>
    <p:sldId id="732" r:id="rId14"/>
    <p:sldId id="762" r:id="rId15"/>
    <p:sldId id="751" r:id="rId16"/>
    <p:sldId id="752" r:id="rId17"/>
    <p:sldId id="763" r:id="rId18"/>
    <p:sldId id="764" r:id="rId19"/>
    <p:sldId id="755" r:id="rId20"/>
    <p:sldId id="765" r:id="rId21"/>
    <p:sldId id="766" r:id="rId22"/>
    <p:sldId id="767" r:id="rId23"/>
    <p:sldId id="768" r:id="rId24"/>
    <p:sldId id="769" r:id="rId25"/>
    <p:sldId id="770" r:id="rId26"/>
    <p:sldId id="759" r:id="rId27"/>
    <p:sldId id="270" r:id="rId2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86FB"/>
    <a:srgbClr val="F9F88C"/>
    <a:srgbClr val="FFFD37"/>
    <a:srgbClr val="0000CC"/>
    <a:srgbClr val="00724D"/>
    <a:srgbClr val="CAF6DF"/>
    <a:srgbClr val="5DEFA9"/>
    <a:srgbClr val="003300"/>
    <a:srgbClr val="0066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72236" autoAdjust="0"/>
  </p:normalViewPr>
  <p:slideViewPr>
    <p:cSldViewPr snapToGrid="0" showGuides="1">
      <p:cViewPr varScale="1">
        <p:scale>
          <a:sx n="63" d="100"/>
          <a:sy n="63" d="100"/>
        </p:scale>
        <p:origin x="-1596" y="-102"/>
      </p:cViewPr>
      <p:guideLst>
        <p:guide orient="horz" pos="2094"/>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C2A87B4-205C-42AA-93A2-B27FC303620D}" type="doc">
      <dgm:prSet loTypeId="urn:microsoft.com/office/officeart/2005/8/layout/cycle6#1" loCatId="cycle" qsTypeId="urn:microsoft.com/office/officeart/2005/8/quickstyle/simple5#1" qsCatId="simple" csTypeId="urn:microsoft.com/office/officeart/2005/8/colors/colorful5#1" csCatId="accent1" phldr="0"/>
      <dgm:spPr/>
      <dgm:t>
        <a:bodyPr/>
        <a:lstStyle/>
        <a:p>
          <a:endParaRPr lang="zh-CN" altLang="en-US"/>
        </a:p>
      </dgm:t>
    </dgm:pt>
    <dgm:pt modelId="{660A22A7-37CA-4B7E-87AA-E35BA5B82556}">
      <dgm:prSet phldrT="[文本]" phldr="0" custT="0"/>
      <dgm:spPr/>
      <dgm:t>
        <a:bodyPr vert="horz" wrap="square"/>
        <a:lstStyle/>
        <a:p>
          <a:pPr>
            <a:lnSpc>
              <a:spcPct val="100000"/>
            </a:lnSpc>
            <a:spcBef>
              <a:spcPct val="0"/>
            </a:spcBef>
            <a:spcAft>
              <a:spcPct val="35000"/>
            </a:spcAft>
          </a:pPr>
          <a:r>
            <a:rPr lang="zh-CN" altLang="en-US" b="1"/>
            <a:t>完备的法律规范体系</a:t>
          </a:r>
        </a:p>
      </dgm:t>
    </dgm:pt>
    <dgm:pt modelId="{AEDCC0F0-F7D6-45D4-984A-B50E110C9D1F}" type="parTrans" cxnId="{6147F862-43D2-49BA-BDD1-B43A6FF039AA}">
      <dgm:prSet/>
      <dgm:spPr/>
      <dgm:t>
        <a:bodyPr/>
        <a:lstStyle/>
        <a:p>
          <a:endParaRPr lang="zh-CN" altLang="en-US"/>
        </a:p>
      </dgm:t>
    </dgm:pt>
    <dgm:pt modelId="{CF218E85-BB5C-4FD9-8936-583B930F1946}" type="sibTrans" cxnId="{6147F862-43D2-49BA-BDD1-B43A6FF039AA}">
      <dgm:prSet/>
      <dgm:spPr/>
      <dgm:t>
        <a:bodyPr/>
        <a:lstStyle/>
        <a:p>
          <a:endParaRPr lang="zh-CN" altLang="en-US"/>
        </a:p>
      </dgm:t>
    </dgm:pt>
    <dgm:pt modelId="{2747EF35-EB19-40B2-B72B-1D28E27677E0}">
      <dgm:prSet phldrT="[文本]" phldr="0" custT="0"/>
      <dgm:spPr/>
      <dgm:t>
        <a:bodyPr vert="horz" wrap="square"/>
        <a:lstStyle/>
        <a:p>
          <a:pPr>
            <a:lnSpc>
              <a:spcPct val="100000"/>
            </a:lnSpc>
            <a:spcBef>
              <a:spcPct val="0"/>
            </a:spcBef>
            <a:spcAft>
              <a:spcPct val="35000"/>
            </a:spcAft>
          </a:pPr>
          <a:r>
            <a:rPr lang="zh-CN" altLang="en-US" b="1"/>
            <a:t>高效的法治实施体系</a:t>
          </a:r>
        </a:p>
      </dgm:t>
    </dgm:pt>
    <dgm:pt modelId="{E8C0C942-F96C-429E-AD44-E4BA5D9680C7}" type="parTrans" cxnId="{8D93B02D-87CF-4C54-8237-A93ED0A37C13}">
      <dgm:prSet/>
      <dgm:spPr/>
      <dgm:t>
        <a:bodyPr/>
        <a:lstStyle/>
        <a:p>
          <a:endParaRPr lang="zh-CN" altLang="en-US"/>
        </a:p>
      </dgm:t>
    </dgm:pt>
    <dgm:pt modelId="{BFFDCB46-D59E-46B2-9C53-DB1ADB0299CC}" type="sibTrans" cxnId="{8D93B02D-87CF-4C54-8237-A93ED0A37C13}">
      <dgm:prSet/>
      <dgm:spPr/>
      <dgm:t>
        <a:bodyPr/>
        <a:lstStyle/>
        <a:p>
          <a:endParaRPr lang="zh-CN" altLang="en-US"/>
        </a:p>
      </dgm:t>
    </dgm:pt>
    <dgm:pt modelId="{B95FB8A5-B612-47B6-989C-9D7BD89F6E18}">
      <dgm:prSet phldrT="[文本]" phldr="0" custT="0"/>
      <dgm:spPr/>
      <dgm:t>
        <a:bodyPr vert="horz" wrap="square"/>
        <a:lstStyle/>
        <a:p>
          <a:pPr>
            <a:lnSpc>
              <a:spcPct val="100000"/>
            </a:lnSpc>
            <a:spcBef>
              <a:spcPct val="0"/>
            </a:spcBef>
            <a:spcAft>
              <a:spcPct val="35000"/>
            </a:spcAft>
          </a:pPr>
          <a:r>
            <a:rPr lang="zh-CN" altLang="en-US" b="1"/>
            <a:t>严密的法治监督体系</a:t>
          </a:r>
        </a:p>
      </dgm:t>
    </dgm:pt>
    <dgm:pt modelId="{1784B15E-8B7A-426B-89B2-02867972B4B8}" type="parTrans" cxnId="{4407E89C-AAF3-4781-904F-7D74DF3689FF}">
      <dgm:prSet/>
      <dgm:spPr/>
      <dgm:t>
        <a:bodyPr/>
        <a:lstStyle/>
        <a:p>
          <a:endParaRPr lang="zh-CN" altLang="en-US"/>
        </a:p>
      </dgm:t>
    </dgm:pt>
    <dgm:pt modelId="{16734FCF-6F10-445A-B6BC-27E3ED457274}" type="sibTrans" cxnId="{4407E89C-AAF3-4781-904F-7D74DF3689FF}">
      <dgm:prSet/>
      <dgm:spPr/>
      <dgm:t>
        <a:bodyPr/>
        <a:lstStyle/>
        <a:p>
          <a:endParaRPr lang="zh-CN" altLang="en-US"/>
        </a:p>
      </dgm:t>
    </dgm:pt>
    <dgm:pt modelId="{2B78A2B5-DCEA-4AFC-B14F-1F24A1DED97A}">
      <dgm:prSet phldrT="[文本]" phldr="0" custT="0"/>
      <dgm:spPr/>
      <dgm:t>
        <a:bodyPr vert="horz" wrap="square"/>
        <a:lstStyle/>
        <a:p>
          <a:pPr>
            <a:lnSpc>
              <a:spcPct val="100000"/>
            </a:lnSpc>
            <a:spcBef>
              <a:spcPct val="0"/>
            </a:spcBef>
            <a:spcAft>
              <a:spcPct val="35000"/>
            </a:spcAft>
          </a:pPr>
          <a:r>
            <a:rPr lang="zh-CN" altLang="en-US" b="1"/>
            <a:t>有力的法治保障体系</a:t>
          </a:r>
        </a:p>
      </dgm:t>
    </dgm:pt>
    <dgm:pt modelId="{3E7F7A29-9086-4454-9597-B1A82629FFC8}" type="parTrans" cxnId="{1B768163-8625-46A4-8C66-350C9139C963}">
      <dgm:prSet/>
      <dgm:spPr/>
      <dgm:t>
        <a:bodyPr/>
        <a:lstStyle/>
        <a:p>
          <a:endParaRPr lang="zh-CN" altLang="en-US"/>
        </a:p>
      </dgm:t>
    </dgm:pt>
    <dgm:pt modelId="{70BDE6F6-3261-4753-9D1B-53909242F67D}" type="sibTrans" cxnId="{1B768163-8625-46A4-8C66-350C9139C963}">
      <dgm:prSet/>
      <dgm:spPr/>
      <dgm:t>
        <a:bodyPr/>
        <a:lstStyle/>
        <a:p>
          <a:endParaRPr lang="zh-CN" altLang="en-US"/>
        </a:p>
      </dgm:t>
    </dgm:pt>
    <dgm:pt modelId="{40AFDA9D-288C-4D29-8AFA-37C0C30C8FF6}">
      <dgm:prSet phldrT="[文本]" phldr="0" custT="0"/>
      <dgm:spPr/>
      <dgm:t>
        <a:bodyPr vert="horz" wrap="square"/>
        <a:lstStyle/>
        <a:p>
          <a:pPr>
            <a:lnSpc>
              <a:spcPct val="100000"/>
            </a:lnSpc>
            <a:spcBef>
              <a:spcPct val="0"/>
            </a:spcBef>
            <a:spcAft>
              <a:spcPct val="35000"/>
            </a:spcAft>
          </a:pPr>
          <a:r>
            <a:rPr lang="zh-CN" altLang="en-US" b="1"/>
            <a:t>完善的党内法规体系</a:t>
          </a:r>
        </a:p>
      </dgm:t>
    </dgm:pt>
    <dgm:pt modelId="{4C1C0800-F64C-44F0-9787-17FB1271D0FC}" type="parTrans" cxnId="{712289AB-0825-4AAE-BDCF-5CA36D410ED0}">
      <dgm:prSet/>
      <dgm:spPr/>
      <dgm:t>
        <a:bodyPr/>
        <a:lstStyle/>
        <a:p>
          <a:endParaRPr lang="zh-CN" altLang="en-US"/>
        </a:p>
      </dgm:t>
    </dgm:pt>
    <dgm:pt modelId="{7FCDBF79-0B4F-4621-8364-C0B41DDF9713}" type="sibTrans" cxnId="{712289AB-0825-4AAE-BDCF-5CA36D410ED0}">
      <dgm:prSet/>
      <dgm:spPr/>
      <dgm:t>
        <a:bodyPr/>
        <a:lstStyle/>
        <a:p>
          <a:endParaRPr lang="zh-CN" altLang="en-US"/>
        </a:p>
      </dgm:t>
    </dgm:pt>
    <dgm:pt modelId="{2984A8B6-85E9-40AE-8B81-BA8B58477DF2}" type="pres">
      <dgm:prSet presAssocID="{CC2A87B4-205C-42AA-93A2-B27FC303620D}" presName="cycle" presStyleCnt="0">
        <dgm:presLayoutVars>
          <dgm:dir/>
          <dgm:resizeHandles val="exact"/>
        </dgm:presLayoutVars>
      </dgm:prSet>
      <dgm:spPr/>
      <dgm:t>
        <a:bodyPr/>
        <a:lstStyle/>
        <a:p>
          <a:endParaRPr lang="zh-CN" altLang="en-US"/>
        </a:p>
      </dgm:t>
    </dgm:pt>
    <dgm:pt modelId="{70BF45C1-8091-454A-8203-C06A7B7590F9}" type="pres">
      <dgm:prSet presAssocID="{660A22A7-37CA-4B7E-87AA-E35BA5B82556}" presName="node" presStyleLbl="node1" presStyleIdx="0" presStyleCnt="5">
        <dgm:presLayoutVars>
          <dgm:bulletEnabled val="1"/>
        </dgm:presLayoutVars>
      </dgm:prSet>
      <dgm:spPr/>
      <dgm:t>
        <a:bodyPr/>
        <a:lstStyle/>
        <a:p>
          <a:endParaRPr lang="zh-CN" altLang="en-US"/>
        </a:p>
      </dgm:t>
    </dgm:pt>
    <dgm:pt modelId="{E9AD9DBB-BD76-47E5-B3B5-DCAABDF708B4}" type="pres">
      <dgm:prSet presAssocID="{660A22A7-37CA-4B7E-87AA-E35BA5B82556}" presName="spNode" presStyleCnt="0"/>
      <dgm:spPr/>
    </dgm:pt>
    <dgm:pt modelId="{FACB0322-C0E5-47B2-A30E-4E65DACE54AB}" type="pres">
      <dgm:prSet presAssocID="{CF218E85-BB5C-4FD9-8936-583B930F1946}" presName="sibTrans" presStyleLbl="sibTrans1D1" presStyleIdx="0" presStyleCnt="5"/>
      <dgm:spPr/>
      <dgm:t>
        <a:bodyPr/>
        <a:lstStyle/>
        <a:p>
          <a:endParaRPr lang="zh-CN" altLang="en-US"/>
        </a:p>
      </dgm:t>
    </dgm:pt>
    <dgm:pt modelId="{5B56F173-CF60-49FA-B101-E6B505C28F2C}" type="pres">
      <dgm:prSet presAssocID="{2747EF35-EB19-40B2-B72B-1D28E27677E0}" presName="node" presStyleLbl="node1" presStyleIdx="1" presStyleCnt="5">
        <dgm:presLayoutVars>
          <dgm:bulletEnabled val="1"/>
        </dgm:presLayoutVars>
      </dgm:prSet>
      <dgm:spPr/>
      <dgm:t>
        <a:bodyPr/>
        <a:lstStyle/>
        <a:p>
          <a:endParaRPr lang="zh-CN" altLang="en-US"/>
        </a:p>
      </dgm:t>
    </dgm:pt>
    <dgm:pt modelId="{FA1B1F1F-4290-44F6-B614-7DA04C6968EA}" type="pres">
      <dgm:prSet presAssocID="{2747EF35-EB19-40B2-B72B-1D28E27677E0}" presName="spNode" presStyleCnt="0"/>
      <dgm:spPr/>
    </dgm:pt>
    <dgm:pt modelId="{890F09E1-A5FD-4242-968C-AD8148ADBA80}" type="pres">
      <dgm:prSet presAssocID="{BFFDCB46-D59E-46B2-9C53-DB1ADB0299CC}" presName="sibTrans" presStyleLbl="sibTrans1D1" presStyleIdx="1" presStyleCnt="5"/>
      <dgm:spPr/>
      <dgm:t>
        <a:bodyPr/>
        <a:lstStyle/>
        <a:p>
          <a:endParaRPr lang="zh-CN" altLang="en-US"/>
        </a:p>
      </dgm:t>
    </dgm:pt>
    <dgm:pt modelId="{F4F0857E-A2A2-4C44-8D9E-738F53CA34B0}" type="pres">
      <dgm:prSet presAssocID="{B95FB8A5-B612-47B6-989C-9D7BD89F6E18}" presName="node" presStyleLbl="node1" presStyleIdx="2" presStyleCnt="5">
        <dgm:presLayoutVars>
          <dgm:bulletEnabled val="1"/>
        </dgm:presLayoutVars>
      </dgm:prSet>
      <dgm:spPr/>
      <dgm:t>
        <a:bodyPr/>
        <a:lstStyle/>
        <a:p>
          <a:endParaRPr lang="zh-CN" altLang="en-US"/>
        </a:p>
      </dgm:t>
    </dgm:pt>
    <dgm:pt modelId="{B43530C4-5C4D-4873-9C40-D1060ACD455B}" type="pres">
      <dgm:prSet presAssocID="{B95FB8A5-B612-47B6-989C-9D7BD89F6E18}" presName="spNode" presStyleCnt="0"/>
      <dgm:spPr/>
    </dgm:pt>
    <dgm:pt modelId="{947E10C1-872E-48ED-A8EA-CDF548C9E170}" type="pres">
      <dgm:prSet presAssocID="{16734FCF-6F10-445A-B6BC-27E3ED457274}" presName="sibTrans" presStyleLbl="sibTrans1D1" presStyleIdx="2" presStyleCnt="5"/>
      <dgm:spPr/>
      <dgm:t>
        <a:bodyPr/>
        <a:lstStyle/>
        <a:p>
          <a:endParaRPr lang="zh-CN" altLang="en-US"/>
        </a:p>
      </dgm:t>
    </dgm:pt>
    <dgm:pt modelId="{9B1E3B87-CFEF-48C3-B3ED-22B7722DA4B2}" type="pres">
      <dgm:prSet presAssocID="{2B78A2B5-DCEA-4AFC-B14F-1F24A1DED97A}" presName="node" presStyleLbl="node1" presStyleIdx="3" presStyleCnt="5">
        <dgm:presLayoutVars>
          <dgm:bulletEnabled val="1"/>
        </dgm:presLayoutVars>
      </dgm:prSet>
      <dgm:spPr/>
      <dgm:t>
        <a:bodyPr/>
        <a:lstStyle/>
        <a:p>
          <a:endParaRPr lang="zh-CN" altLang="en-US"/>
        </a:p>
      </dgm:t>
    </dgm:pt>
    <dgm:pt modelId="{5DA43FA6-2782-48E4-882C-5BEA84898403}" type="pres">
      <dgm:prSet presAssocID="{2B78A2B5-DCEA-4AFC-B14F-1F24A1DED97A}" presName="spNode" presStyleCnt="0"/>
      <dgm:spPr/>
    </dgm:pt>
    <dgm:pt modelId="{D354920F-3C18-4773-98FE-F5105B0C4655}" type="pres">
      <dgm:prSet presAssocID="{70BDE6F6-3261-4753-9D1B-53909242F67D}" presName="sibTrans" presStyleLbl="sibTrans1D1" presStyleIdx="3" presStyleCnt="5"/>
      <dgm:spPr/>
      <dgm:t>
        <a:bodyPr/>
        <a:lstStyle/>
        <a:p>
          <a:endParaRPr lang="zh-CN" altLang="en-US"/>
        </a:p>
      </dgm:t>
    </dgm:pt>
    <dgm:pt modelId="{4A533BBB-6BEA-429E-8541-03477BCE8622}" type="pres">
      <dgm:prSet presAssocID="{40AFDA9D-288C-4D29-8AFA-37C0C30C8FF6}" presName="node" presStyleLbl="node1" presStyleIdx="4" presStyleCnt="5">
        <dgm:presLayoutVars>
          <dgm:bulletEnabled val="1"/>
        </dgm:presLayoutVars>
      </dgm:prSet>
      <dgm:spPr/>
      <dgm:t>
        <a:bodyPr/>
        <a:lstStyle/>
        <a:p>
          <a:endParaRPr lang="zh-CN" altLang="en-US"/>
        </a:p>
      </dgm:t>
    </dgm:pt>
    <dgm:pt modelId="{E2DD3598-5153-4C35-949B-5E7B3A92DCE7}" type="pres">
      <dgm:prSet presAssocID="{40AFDA9D-288C-4D29-8AFA-37C0C30C8FF6}" presName="spNode" presStyleCnt="0"/>
      <dgm:spPr/>
    </dgm:pt>
    <dgm:pt modelId="{80375E59-737B-41DF-B3C9-E8361D136FF9}" type="pres">
      <dgm:prSet presAssocID="{7FCDBF79-0B4F-4621-8364-C0B41DDF9713}" presName="sibTrans" presStyleLbl="sibTrans1D1" presStyleIdx="4" presStyleCnt="5"/>
      <dgm:spPr/>
      <dgm:t>
        <a:bodyPr/>
        <a:lstStyle/>
        <a:p>
          <a:endParaRPr lang="zh-CN" altLang="en-US"/>
        </a:p>
      </dgm:t>
    </dgm:pt>
  </dgm:ptLst>
  <dgm:cxnLst>
    <dgm:cxn modelId="{4407E89C-AAF3-4781-904F-7D74DF3689FF}" srcId="{CC2A87B4-205C-42AA-93A2-B27FC303620D}" destId="{B95FB8A5-B612-47B6-989C-9D7BD89F6E18}" srcOrd="2" destOrd="0" parTransId="{1784B15E-8B7A-426B-89B2-02867972B4B8}" sibTransId="{16734FCF-6F10-445A-B6BC-27E3ED457274}"/>
    <dgm:cxn modelId="{09255DE9-DE16-4A78-8690-5920913773C9}" type="presOf" srcId="{CF218E85-BB5C-4FD9-8936-583B930F1946}" destId="{FACB0322-C0E5-47B2-A30E-4E65DACE54AB}" srcOrd="0" destOrd="0" presId="urn:microsoft.com/office/officeart/2005/8/layout/cycle6#1"/>
    <dgm:cxn modelId="{1A84C5CD-D0D3-4E38-9514-EEE905EE51ED}" type="presOf" srcId="{2B78A2B5-DCEA-4AFC-B14F-1F24A1DED97A}" destId="{9B1E3B87-CFEF-48C3-B3ED-22B7722DA4B2}" srcOrd="0" destOrd="0" presId="urn:microsoft.com/office/officeart/2005/8/layout/cycle6#1"/>
    <dgm:cxn modelId="{1B768163-8625-46A4-8C66-350C9139C963}" srcId="{CC2A87B4-205C-42AA-93A2-B27FC303620D}" destId="{2B78A2B5-DCEA-4AFC-B14F-1F24A1DED97A}" srcOrd="3" destOrd="0" parTransId="{3E7F7A29-9086-4454-9597-B1A82629FFC8}" sibTransId="{70BDE6F6-3261-4753-9D1B-53909242F67D}"/>
    <dgm:cxn modelId="{299C3CFB-01E6-417F-9D61-B9948B0C95E6}" type="presOf" srcId="{16734FCF-6F10-445A-B6BC-27E3ED457274}" destId="{947E10C1-872E-48ED-A8EA-CDF548C9E170}" srcOrd="0" destOrd="0" presId="urn:microsoft.com/office/officeart/2005/8/layout/cycle6#1"/>
    <dgm:cxn modelId="{D6AE29E3-746E-482B-AA0F-CF32B2981B7C}" type="presOf" srcId="{70BDE6F6-3261-4753-9D1B-53909242F67D}" destId="{D354920F-3C18-4773-98FE-F5105B0C4655}" srcOrd="0" destOrd="0" presId="urn:microsoft.com/office/officeart/2005/8/layout/cycle6#1"/>
    <dgm:cxn modelId="{9810388F-7EA3-4892-9690-3940684AD406}" type="presOf" srcId="{2747EF35-EB19-40B2-B72B-1D28E27677E0}" destId="{5B56F173-CF60-49FA-B101-E6B505C28F2C}" srcOrd="0" destOrd="0" presId="urn:microsoft.com/office/officeart/2005/8/layout/cycle6#1"/>
    <dgm:cxn modelId="{3EA2334A-846E-431B-986C-D9F3DC31C430}" type="presOf" srcId="{B95FB8A5-B612-47B6-989C-9D7BD89F6E18}" destId="{F4F0857E-A2A2-4C44-8D9E-738F53CA34B0}" srcOrd="0" destOrd="0" presId="urn:microsoft.com/office/officeart/2005/8/layout/cycle6#1"/>
    <dgm:cxn modelId="{7BC7045B-4E8C-4C28-AF4A-9428C6CB9B93}" type="presOf" srcId="{7FCDBF79-0B4F-4621-8364-C0B41DDF9713}" destId="{80375E59-737B-41DF-B3C9-E8361D136FF9}" srcOrd="0" destOrd="0" presId="urn:microsoft.com/office/officeart/2005/8/layout/cycle6#1"/>
    <dgm:cxn modelId="{8D93B02D-87CF-4C54-8237-A93ED0A37C13}" srcId="{CC2A87B4-205C-42AA-93A2-B27FC303620D}" destId="{2747EF35-EB19-40B2-B72B-1D28E27677E0}" srcOrd="1" destOrd="0" parTransId="{E8C0C942-F96C-429E-AD44-E4BA5D9680C7}" sibTransId="{BFFDCB46-D59E-46B2-9C53-DB1ADB0299CC}"/>
    <dgm:cxn modelId="{712289AB-0825-4AAE-BDCF-5CA36D410ED0}" srcId="{CC2A87B4-205C-42AA-93A2-B27FC303620D}" destId="{40AFDA9D-288C-4D29-8AFA-37C0C30C8FF6}" srcOrd="4" destOrd="0" parTransId="{4C1C0800-F64C-44F0-9787-17FB1271D0FC}" sibTransId="{7FCDBF79-0B4F-4621-8364-C0B41DDF9713}"/>
    <dgm:cxn modelId="{3DB33892-7B71-41B7-A652-D1BA09EE904D}" type="presOf" srcId="{BFFDCB46-D59E-46B2-9C53-DB1ADB0299CC}" destId="{890F09E1-A5FD-4242-968C-AD8148ADBA80}" srcOrd="0" destOrd="0" presId="urn:microsoft.com/office/officeart/2005/8/layout/cycle6#1"/>
    <dgm:cxn modelId="{6F548A4D-4E58-4B91-A860-3B478F62F0AA}" type="presOf" srcId="{CC2A87B4-205C-42AA-93A2-B27FC303620D}" destId="{2984A8B6-85E9-40AE-8B81-BA8B58477DF2}" srcOrd="0" destOrd="0" presId="urn:microsoft.com/office/officeart/2005/8/layout/cycle6#1"/>
    <dgm:cxn modelId="{80533F29-170D-4555-85B5-CF8B6596E78E}" type="presOf" srcId="{660A22A7-37CA-4B7E-87AA-E35BA5B82556}" destId="{70BF45C1-8091-454A-8203-C06A7B7590F9}" srcOrd="0" destOrd="0" presId="urn:microsoft.com/office/officeart/2005/8/layout/cycle6#1"/>
    <dgm:cxn modelId="{690CCCC5-833E-4BF8-A133-1ECF57CED04B}" type="presOf" srcId="{40AFDA9D-288C-4D29-8AFA-37C0C30C8FF6}" destId="{4A533BBB-6BEA-429E-8541-03477BCE8622}" srcOrd="0" destOrd="0" presId="urn:microsoft.com/office/officeart/2005/8/layout/cycle6#1"/>
    <dgm:cxn modelId="{6147F862-43D2-49BA-BDD1-B43A6FF039AA}" srcId="{CC2A87B4-205C-42AA-93A2-B27FC303620D}" destId="{660A22A7-37CA-4B7E-87AA-E35BA5B82556}" srcOrd="0" destOrd="0" parTransId="{AEDCC0F0-F7D6-45D4-984A-B50E110C9D1F}" sibTransId="{CF218E85-BB5C-4FD9-8936-583B930F1946}"/>
    <dgm:cxn modelId="{7F00A3EF-D3C9-432F-A0A5-477C3D463C23}" type="presParOf" srcId="{2984A8B6-85E9-40AE-8B81-BA8B58477DF2}" destId="{70BF45C1-8091-454A-8203-C06A7B7590F9}" srcOrd="0" destOrd="0" presId="urn:microsoft.com/office/officeart/2005/8/layout/cycle6#1"/>
    <dgm:cxn modelId="{1147DE28-1619-4FA6-A92F-7DD93A9DDB0C}" type="presParOf" srcId="{2984A8B6-85E9-40AE-8B81-BA8B58477DF2}" destId="{E9AD9DBB-BD76-47E5-B3B5-DCAABDF708B4}" srcOrd="1" destOrd="0" presId="urn:microsoft.com/office/officeart/2005/8/layout/cycle6#1"/>
    <dgm:cxn modelId="{CDAC5DB2-4354-4E34-B1E6-9EF5B43B4757}" type="presParOf" srcId="{2984A8B6-85E9-40AE-8B81-BA8B58477DF2}" destId="{FACB0322-C0E5-47B2-A30E-4E65DACE54AB}" srcOrd="2" destOrd="0" presId="urn:microsoft.com/office/officeart/2005/8/layout/cycle6#1"/>
    <dgm:cxn modelId="{12F4ACC0-1F97-4A39-A247-35D25D34053A}" type="presParOf" srcId="{2984A8B6-85E9-40AE-8B81-BA8B58477DF2}" destId="{5B56F173-CF60-49FA-B101-E6B505C28F2C}" srcOrd="3" destOrd="0" presId="urn:microsoft.com/office/officeart/2005/8/layout/cycle6#1"/>
    <dgm:cxn modelId="{61AF95A2-4234-4BBF-B171-0FE513D469E3}" type="presParOf" srcId="{2984A8B6-85E9-40AE-8B81-BA8B58477DF2}" destId="{FA1B1F1F-4290-44F6-B614-7DA04C6968EA}" srcOrd="4" destOrd="0" presId="urn:microsoft.com/office/officeart/2005/8/layout/cycle6#1"/>
    <dgm:cxn modelId="{D52B0CC7-0BDE-4E89-8CA2-AD5CCBAFC587}" type="presParOf" srcId="{2984A8B6-85E9-40AE-8B81-BA8B58477DF2}" destId="{890F09E1-A5FD-4242-968C-AD8148ADBA80}" srcOrd="5" destOrd="0" presId="urn:microsoft.com/office/officeart/2005/8/layout/cycle6#1"/>
    <dgm:cxn modelId="{AD3EC93C-0B3F-47E2-B1CA-237CB312FB92}" type="presParOf" srcId="{2984A8B6-85E9-40AE-8B81-BA8B58477DF2}" destId="{F4F0857E-A2A2-4C44-8D9E-738F53CA34B0}" srcOrd="6" destOrd="0" presId="urn:microsoft.com/office/officeart/2005/8/layout/cycle6#1"/>
    <dgm:cxn modelId="{D92D2CAE-61D4-4B6A-8D37-1EFE6FB0F387}" type="presParOf" srcId="{2984A8B6-85E9-40AE-8B81-BA8B58477DF2}" destId="{B43530C4-5C4D-4873-9C40-D1060ACD455B}" srcOrd="7" destOrd="0" presId="urn:microsoft.com/office/officeart/2005/8/layout/cycle6#1"/>
    <dgm:cxn modelId="{94FD47C0-358D-4279-9A9D-85AFCD97E09E}" type="presParOf" srcId="{2984A8B6-85E9-40AE-8B81-BA8B58477DF2}" destId="{947E10C1-872E-48ED-A8EA-CDF548C9E170}" srcOrd="8" destOrd="0" presId="urn:microsoft.com/office/officeart/2005/8/layout/cycle6#1"/>
    <dgm:cxn modelId="{8DDF0EB3-4984-4657-9B4E-E1AC1D6628E3}" type="presParOf" srcId="{2984A8B6-85E9-40AE-8B81-BA8B58477DF2}" destId="{9B1E3B87-CFEF-48C3-B3ED-22B7722DA4B2}" srcOrd="9" destOrd="0" presId="urn:microsoft.com/office/officeart/2005/8/layout/cycle6#1"/>
    <dgm:cxn modelId="{DBFBAB2C-26F3-4644-8E51-94BC246CF40A}" type="presParOf" srcId="{2984A8B6-85E9-40AE-8B81-BA8B58477DF2}" destId="{5DA43FA6-2782-48E4-882C-5BEA84898403}" srcOrd="10" destOrd="0" presId="urn:microsoft.com/office/officeart/2005/8/layout/cycle6#1"/>
    <dgm:cxn modelId="{D57DE6AC-231A-46DE-BE59-876605609F25}" type="presParOf" srcId="{2984A8B6-85E9-40AE-8B81-BA8B58477DF2}" destId="{D354920F-3C18-4773-98FE-F5105B0C4655}" srcOrd="11" destOrd="0" presId="urn:microsoft.com/office/officeart/2005/8/layout/cycle6#1"/>
    <dgm:cxn modelId="{8C13F501-5D7C-421E-8DA1-1E8E64B05FEB}" type="presParOf" srcId="{2984A8B6-85E9-40AE-8B81-BA8B58477DF2}" destId="{4A533BBB-6BEA-429E-8541-03477BCE8622}" srcOrd="12" destOrd="0" presId="urn:microsoft.com/office/officeart/2005/8/layout/cycle6#1"/>
    <dgm:cxn modelId="{775979CB-1225-4B63-8EBA-C67CC709E873}" type="presParOf" srcId="{2984A8B6-85E9-40AE-8B81-BA8B58477DF2}" destId="{E2DD3598-5153-4C35-949B-5E7B3A92DCE7}" srcOrd="13" destOrd="0" presId="urn:microsoft.com/office/officeart/2005/8/layout/cycle6#1"/>
    <dgm:cxn modelId="{5125A9B5-461D-4992-8282-C983FF2ABE80}" type="presParOf" srcId="{2984A8B6-85E9-40AE-8B81-BA8B58477DF2}" destId="{80375E59-737B-41DF-B3C9-E8361D136FF9}" srcOrd="14" destOrd="0" presId="urn:microsoft.com/office/officeart/2005/8/layout/cycle6#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45C1-8091-454A-8203-C06A7B7590F9}">
      <dsp:nvSpPr>
        <dsp:cNvPr id="0" name=""/>
        <dsp:cNvSpPr/>
      </dsp:nvSpPr>
      <dsp:spPr>
        <a:xfrm>
          <a:off x="3174007" y="3145"/>
          <a:ext cx="1779984" cy="11569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b="1" kern="1200"/>
            <a:t>完备的法律规范体系</a:t>
          </a:r>
        </a:p>
      </dsp:txBody>
      <dsp:txXfrm>
        <a:off x="3230487" y="59625"/>
        <a:ext cx="1667024" cy="1044029"/>
      </dsp:txXfrm>
    </dsp:sp>
    <dsp:sp modelId="{FACB0322-C0E5-47B2-A30E-4E65DACE54AB}">
      <dsp:nvSpPr>
        <dsp:cNvPr id="0" name=""/>
        <dsp:cNvSpPr/>
      </dsp:nvSpPr>
      <dsp:spPr>
        <a:xfrm>
          <a:off x="1753964" y="581640"/>
          <a:ext cx="4620071" cy="4620071"/>
        </a:xfrm>
        <a:custGeom>
          <a:avLst/>
          <a:gdLst/>
          <a:ahLst/>
          <a:cxnLst/>
          <a:rect l="0" t="0" r="0" b="0"/>
          <a:pathLst>
            <a:path>
              <a:moveTo>
                <a:pt x="3212236" y="183466"/>
              </a:moveTo>
              <a:arcTo wR="2310035" hR="2310035" stAng="17579350" swAng="195989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56F173-CF60-49FA-B101-E6B505C28F2C}">
      <dsp:nvSpPr>
        <dsp:cNvPr id="0" name=""/>
        <dsp:cNvSpPr/>
      </dsp:nvSpPr>
      <dsp:spPr>
        <a:xfrm>
          <a:off x="5370982" y="1599340"/>
          <a:ext cx="1779984" cy="1156989"/>
        </a:xfrm>
        <a:prstGeom prst="roundRect">
          <a:avLst/>
        </a:prstGeom>
        <a:gradFill rotWithShape="0">
          <a:gsLst>
            <a:gs pos="0">
              <a:schemeClr val="accent5">
                <a:hueOff val="11265"/>
                <a:satOff val="-899"/>
                <a:lumOff val="-4314"/>
                <a:alphaOff val="0"/>
                <a:satMod val="103000"/>
                <a:lumMod val="102000"/>
                <a:tint val="94000"/>
              </a:schemeClr>
            </a:gs>
            <a:gs pos="50000">
              <a:schemeClr val="accent5">
                <a:hueOff val="11265"/>
                <a:satOff val="-899"/>
                <a:lumOff val="-4314"/>
                <a:alphaOff val="0"/>
                <a:satMod val="110000"/>
                <a:lumMod val="100000"/>
                <a:shade val="100000"/>
              </a:schemeClr>
            </a:gs>
            <a:gs pos="100000">
              <a:schemeClr val="accent5">
                <a:hueOff val="11265"/>
                <a:satOff val="-899"/>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b="1" kern="1200"/>
            <a:t>高效的法治实施体系</a:t>
          </a:r>
        </a:p>
      </dsp:txBody>
      <dsp:txXfrm>
        <a:off x="5427462" y="1655820"/>
        <a:ext cx="1667024" cy="1044029"/>
      </dsp:txXfrm>
    </dsp:sp>
    <dsp:sp modelId="{890F09E1-A5FD-4242-968C-AD8148ADBA80}">
      <dsp:nvSpPr>
        <dsp:cNvPr id="0" name=""/>
        <dsp:cNvSpPr/>
      </dsp:nvSpPr>
      <dsp:spPr>
        <a:xfrm>
          <a:off x="1753964" y="581640"/>
          <a:ext cx="4620071" cy="4620071"/>
        </a:xfrm>
        <a:custGeom>
          <a:avLst/>
          <a:gdLst/>
          <a:ahLst/>
          <a:cxnLst/>
          <a:rect l="0" t="0" r="0" b="0"/>
          <a:pathLst>
            <a:path>
              <a:moveTo>
                <a:pt x="4616921" y="2189448"/>
              </a:moveTo>
              <a:arcTo wR="2310035" hR="2310035" stAng="21420463" swAng="2195041"/>
            </a:path>
          </a:pathLst>
        </a:custGeom>
        <a:noFill/>
        <a:ln w="6350" cap="flat" cmpd="sng" algn="ctr">
          <a:solidFill>
            <a:schemeClr val="accent5">
              <a:hueOff val="11265"/>
              <a:satOff val="-899"/>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F0857E-A2A2-4C44-8D9E-738F53CA34B0}">
      <dsp:nvSpPr>
        <dsp:cNvPr id="0" name=""/>
        <dsp:cNvSpPr/>
      </dsp:nvSpPr>
      <dsp:spPr>
        <a:xfrm>
          <a:off x="4531812" y="4182039"/>
          <a:ext cx="1779984" cy="1156989"/>
        </a:xfrm>
        <a:prstGeom prst="roundRect">
          <a:avLst/>
        </a:prstGeom>
        <a:gradFill rotWithShape="0">
          <a:gsLst>
            <a:gs pos="0">
              <a:schemeClr val="accent5">
                <a:hueOff val="22529"/>
                <a:satOff val="-1799"/>
                <a:lumOff val="-8627"/>
                <a:alphaOff val="0"/>
                <a:satMod val="103000"/>
                <a:lumMod val="102000"/>
                <a:tint val="94000"/>
              </a:schemeClr>
            </a:gs>
            <a:gs pos="50000">
              <a:schemeClr val="accent5">
                <a:hueOff val="22529"/>
                <a:satOff val="-1799"/>
                <a:lumOff val="-8627"/>
                <a:alphaOff val="0"/>
                <a:satMod val="110000"/>
                <a:lumMod val="100000"/>
                <a:shade val="100000"/>
              </a:schemeClr>
            </a:gs>
            <a:gs pos="100000">
              <a:schemeClr val="accent5">
                <a:hueOff val="22529"/>
                <a:satOff val="-1799"/>
                <a:lumOff val="-86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b="1" kern="1200"/>
            <a:t>严密的法治监督体系</a:t>
          </a:r>
        </a:p>
      </dsp:txBody>
      <dsp:txXfrm>
        <a:off x="4588292" y="4238519"/>
        <a:ext cx="1667024" cy="1044029"/>
      </dsp:txXfrm>
    </dsp:sp>
    <dsp:sp modelId="{947E10C1-872E-48ED-A8EA-CDF548C9E170}">
      <dsp:nvSpPr>
        <dsp:cNvPr id="0" name=""/>
        <dsp:cNvSpPr/>
      </dsp:nvSpPr>
      <dsp:spPr>
        <a:xfrm>
          <a:off x="1753964" y="581640"/>
          <a:ext cx="4620071" cy="4620071"/>
        </a:xfrm>
        <a:custGeom>
          <a:avLst/>
          <a:gdLst/>
          <a:ahLst/>
          <a:cxnLst/>
          <a:rect l="0" t="0" r="0" b="0"/>
          <a:pathLst>
            <a:path>
              <a:moveTo>
                <a:pt x="2768682" y="4574082"/>
              </a:moveTo>
              <a:arcTo wR="2310035" hR="2310035" stAng="4712886" swAng="1374228"/>
            </a:path>
          </a:pathLst>
        </a:custGeom>
        <a:noFill/>
        <a:ln w="6350" cap="flat" cmpd="sng" algn="ctr">
          <a:solidFill>
            <a:schemeClr val="accent5">
              <a:hueOff val="22529"/>
              <a:satOff val="-1799"/>
              <a:lumOff val="-8627"/>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1E3B87-CFEF-48C3-B3ED-22B7722DA4B2}">
      <dsp:nvSpPr>
        <dsp:cNvPr id="0" name=""/>
        <dsp:cNvSpPr/>
      </dsp:nvSpPr>
      <dsp:spPr>
        <a:xfrm>
          <a:off x="1816202" y="4182039"/>
          <a:ext cx="1779984" cy="1156989"/>
        </a:xfrm>
        <a:prstGeom prst="roundRect">
          <a:avLst/>
        </a:prstGeom>
        <a:gradFill rotWithShape="0">
          <a:gsLst>
            <a:gs pos="0">
              <a:schemeClr val="accent5">
                <a:hueOff val="33794"/>
                <a:satOff val="-2698"/>
                <a:lumOff val="-12941"/>
                <a:alphaOff val="0"/>
                <a:satMod val="103000"/>
                <a:lumMod val="102000"/>
                <a:tint val="94000"/>
              </a:schemeClr>
            </a:gs>
            <a:gs pos="50000">
              <a:schemeClr val="accent5">
                <a:hueOff val="33794"/>
                <a:satOff val="-2698"/>
                <a:lumOff val="-12941"/>
                <a:alphaOff val="0"/>
                <a:satMod val="110000"/>
                <a:lumMod val="100000"/>
                <a:shade val="100000"/>
              </a:schemeClr>
            </a:gs>
            <a:gs pos="100000">
              <a:schemeClr val="accent5">
                <a:hueOff val="33794"/>
                <a:satOff val="-2698"/>
                <a:lumOff val="-1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b="1" kern="1200"/>
            <a:t>有力的法治保障体系</a:t>
          </a:r>
        </a:p>
      </dsp:txBody>
      <dsp:txXfrm>
        <a:off x="1872682" y="4238519"/>
        <a:ext cx="1667024" cy="1044029"/>
      </dsp:txXfrm>
    </dsp:sp>
    <dsp:sp modelId="{D354920F-3C18-4773-98FE-F5105B0C4655}">
      <dsp:nvSpPr>
        <dsp:cNvPr id="0" name=""/>
        <dsp:cNvSpPr/>
      </dsp:nvSpPr>
      <dsp:spPr>
        <a:xfrm>
          <a:off x="1753964" y="581640"/>
          <a:ext cx="4620071" cy="4620071"/>
        </a:xfrm>
        <a:custGeom>
          <a:avLst/>
          <a:gdLst/>
          <a:ahLst/>
          <a:cxnLst/>
          <a:rect l="0" t="0" r="0" b="0"/>
          <a:pathLst>
            <a:path>
              <a:moveTo>
                <a:pt x="385773" y="3588112"/>
              </a:moveTo>
              <a:arcTo wR="2310035" hR="2310035" stAng="8784495" swAng="2195041"/>
            </a:path>
          </a:pathLst>
        </a:custGeom>
        <a:noFill/>
        <a:ln w="6350" cap="flat" cmpd="sng" algn="ctr">
          <a:solidFill>
            <a:schemeClr val="accent5">
              <a:hueOff val="33794"/>
              <a:satOff val="-2698"/>
              <a:lumOff val="-1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33BBB-6BEA-429E-8541-03477BCE8622}">
      <dsp:nvSpPr>
        <dsp:cNvPr id="0" name=""/>
        <dsp:cNvSpPr/>
      </dsp:nvSpPr>
      <dsp:spPr>
        <a:xfrm>
          <a:off x="977033" y="1599340"/>
          <a:ext cx="1779984" cy="1156989"/>
        </a:xfrm>
        <a:prstGeom prst="roundRect">
          <a:avLst/>
        </a:prstGeom>
        <a:gradFill rotWithShape="0">
          <a:gsLst>
            <a:gs pos="0">
              <a:schemeClr val="accent5">
                <a:hueOff val="45059"/>
                <a:satOff val="-3598"/>
                <a:lumOff val="-17255"/>
                <a:alphaOff val="0"/>
                <a:satMod val="103000"/>
                <a:lumMod val="102000"/>
                <a:tint val="94000"/>
              </a:schemeClr>
            </a:gs>
            <a:gs pos="50000">
              <a:schemeClr val="accent5">
                <a:hueOff val="45059"/>
                <a:satOff val="-3598"/>
                <a:lumOff val="-17255"/>
                <a:alphaOff val="0"/>
                <a:satMod val="110000"/>
                <a:lumMod val="100000"/>
                <a:shade val="100000"/>
              </a:schemeClr>
            </a:gs>
            <a:gs pos="100000">
              <a:schemeClr val="accent5">
                <a:hueOff val="45059"/>
                <a:satOff val="-3598"/>
                <a:lumOff val="-17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b="1" kern="1200"/>
            <a:t>完善的党内法规体系</a:t>
          </a:r>
        </a:p>
      </dsp:txBody>
      <dsp:txXfrm>
        <a:off x="1033513" y="1655820"/>
        <a:ext cx="1667024" cy="1044029"/>
      </dsp:txXfrm>
    </dsp:sp>
    <dsp:sp modelId="{80375E59-737B-41DF-B3C9-E8361D136FF9}">
      <dsp:nvSpPr>
        <dsp:cNvPr id="0" name=""/>
        <dsp:cNvSpPr/>
      </dsp:nvSpPr>
      <dsp:spPr>
        <a:xfrm>
          <a:off x="1753964" y="581640"/>
          <a:ext cx="4620071" cy="4620071"/>
        </a:xfrm>
        <a:custGeom>
          <a:avLst/>
          <a:gdLst/>
          <a:ahLst/>
          <a:cxnLst/>
          <a:rect l="0" t="0" r="0" b="0"/>
          <a:pathLst>
            <a:path>
              <a:moveTo>
                <a:pt x="402762" y="1006742"/>
              </a:moveTo>
              <a:arcTo wR="2310035" hR="2310035" stAng="12860753" swAng="1959896"/>
            </a:path>
          </a:pathLst>
        </a:custGeom>
        <a:noFill/>
        <a:ln w="6350" cap="flat" cmpd="sng" algn="ctr">
          <a:solidFill>
            <a:schemeClr val="accent5">
              <a:hueOff val="45059"/>
              <a:satOff val="-3598"/>
              <a:lumOff val="-1725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2021/10/15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dirty="0" smtClean="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sz="1800" dirty="0">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A51D9C-74F3-4A50-80CE-FCA0A046984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pPr lvl="0" fontAlgn="auto">
              <a:lnSpc>
                <a:spcPct val="120000"/>
              </a:lnSpc>
              <a:spcBef>
                <a:spcPts val="0"/>
              </a:spcBef>
              <a:spcAft>
                <a:spcPts val="800"/>
              </a:spcAft>
              <a:buSzPct val="100000"/>
            </a:pPr>
            <a:endParaRPr b="1"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2021/10/15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2021/10/15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2021/10/15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2021/10/15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2021/10/15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2021/10/15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2021/10/15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9"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ransition spd="slow" advClick="0"/>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advClick="0"/>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transition spd="slow" advClick="0"/>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transition spd="slow" advClick="0"/>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16.xml"/><Relationship Id="rId1" Type="http://schemas.openxmlformats.org/officeDocument/2006/relationships/tags" Target="../tags/tag5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59.xml"/><Relationship Id="rId5" Type="http://schemas.openxmlformats.org/officeDocument/2006/relationships/image" Target="file:///C:\Users\AAA\AppData\Local\Temp\wps\INetCache\40d587239a99b5de1c72687f514d5c5b"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60.xml"/><Relationship Id="rId5" Type="http://schemas.openxmlformats.org/officeDocument/2006/relationships/image" Target="file:///C:\Users\AAA\AppData\Local\Temp\wps\INetCache\2a4382016d3e36ee42f7a70b5088d717"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61.xml"/><Relationship Id="rId5" Type="http://schemas.openxmlformats.org/officeDocument/2006/relationships/image" Target="file:///C:\Users\AAA\AppData\Local\Temp\wps\INetCache\95b0bffb950939f8ec90d17eafdf67ab"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6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6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6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notesSlide" Target="../notesSlides/notesSlide2.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66.xml"/><Relationship Id="rId6" Type="http://schemas.openxmlformats.org/officeDocument/2006/relationships/image" Target="file:///C:\Users\AAA\AppData\Local\Temp\wps\INetCache\26229744407ab8cd40d05273244fbdff"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6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98880"/>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：权秀贤</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：中国人民大学附属中学朝阳学校</a:t>
            </a: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2676525"/>
          </a:xfrm>
          <a:prstGeom prst="rect">
            <a:avLst/>
          </a:prstGeom>
          <a:noFill/>
          <a:ln w="9525">
            <a:noFill/>
          </a:ln>
        </p:spPr>
        <p:txBody>
          <a:bodyPr wrap="square" anchor="t">
            <a:spAutoFit/>
          </a:bodyPr>
          <a:lstStyle/>
          <a:p>
            <a:pPr algn="ctr">
              <a:buFont typeface="Arial" panose="020B0604020202020204" pitchFamily="34" charset="0"/>
            </a:pPr>
            <a:r>
              <a:rPr lang="zh-CN" altLang="en-US" sz="36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3600" b="1" dirty="0" smtClean="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3600" b="1" dirty="0" smtClean="0">
                <a:latin typeface="微软雅黑" panose="020B0503020204020204" pitchFamily="34" charset="-122"/>
                <a:ea typeface="微软雅黑" panose="020B0503020204020204" pitchFamily="34" charset="-122"/>
                <a:sym typeface="微软雅黑" panose="020B0503020204020204" pitchFamily="34" charset="-122"/>
              </a:rPr>
              <a:t>讲  法治兴则国兴</a:t>
            </a:r>
          </a:p>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第二课  </a:t>
            </a:r>
            <a:r>
              <a:rPr sz="4400" b="1" dirty="0" smtClean="0">
                <a:latin typeface="微软雅黑" panose="020B0503020204020204" pitchFamily="34" charset="-122"/>
                <a:ea typeface="微软雅黑" panose="020B0503020204020204" pitchFamily="34" charset="-122"/>
                <a:sym typeface="微软雅黑" panose="020B0503020204020204" pitchFamily="34" charset="-122"/>
              </a:rPr>
              <a:t>密织法律之网</a:t>
            </a:r>
            <a:r>
              <a:rPr lang="zh-CN" sz="4400" b="1" dirty="0" smtClean="0">
                <a:latin typeface="微软雅黑" panose="020B0503020204020204" pitchFamily="34" charset="-122"/>
                <a:ea typeface="微软雅黑" panose="020B0503020204020204" pitchFamily="34" charset="-122"/>
                <a:sym typeface="微软雅黑" panose="020B0503020204020204" pitchFamily="34" charset="-122"/>
              </a:rPr>
              <a:t>和</a:t>
            </a:r>
            <a:r>
              <a:rPr sz="4400" b="1" dirty="0" smtClean="0">
                <a:latin typeface="微软雅黑" panose="020B0503020204020204" pitchFamily="34" charset="-122"/>
                <a:ea typeface="微软雅黑" panose="020B0503020204020204" pitchFamily="34" charset="-122"/>
                <a:sym typeface="微软雅黑" panose="020B0503020204020204" pitchFamily="34" charset="-122"/>
              </a:rPr>
              <a:t>强化法治之力</a:t>
            </a: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说课</a:t>
            </a: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smtClean="0">
                <a:solidFill>
                  <a:srgbClr val="264457"/>
                </a:solidFill>
                <a:latin typeface="黑体" panose="02010609060101010101" charset="-122"/>
                <a:ea typeface="黑体" panose="02010609060101010101" charset="-122"/>
              </a:rPr>
              <a:t>（初中）</a:t>
            </a:r>
            <a:endParaRPr lang="zh-CN" altLang="en-US" sz="2800" b="1" dirty="0">
              <a:solidFill>
                <a:srgbClr val="264457"/>
              </a:solidFill>
              <a:latin typeface="黑体" panose="02010609060101010101" charset="-122"/>
              <a:ea typeface="黑体" panose="02010609060101010101" charset="-122"/>
            </a:endParaRPr>
          </a:p>
        </p:txBody>
      </p:sp>
    </p:spTree>
    <p:custDataLst>
      <p:tags r:id="rId1"/>
    </p:custData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732321" y="4701347"/>
            <a:ext cx="5058879" cy="954107"/>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lang="zh-CN" altLang="zh-CN" sz="2800" b="1" dirty="0">
                <a:latin typeface="微软雅黑" panose="020B0503020204020204" pitchFamily="34" charset="-122"/>
                <a:ea typeface="微软雅黑" panose="020B0503020204020204" pitchFamily="34" charset="-122"/>
              </a:rPr>
              <a:t>思考</a:t>
            </a:r>
            <a:r>
              <a:rPr lang="zh-CN" altLang="zh-CN" sz="2800" b="1" dirty="0" smtClean="0">
                <a:latin typeface="微软雅黑" panose="020B0503020204020204" pitchFamily="34" charset="-122"/>
                <a:ea typeface="微软雅黑" panose="020B0503020204020204" pitchFamily="34" charset="-122"/>
              </a:rPr>
              <a:t>：</a:t>
            </a:r>
            <a:r>
              <a:rPr altLang="zh-CN" sz="2800" b="1" dirty="0" smtClean="0">
                <a:latin typeface="微软雅黑" panose="020B0503020204020204" pitchFamily="34" charset="-122"/>
                <a:ea typeface="微软雅黑" panose="020B0503020204020204" pitchFamily="34" charset="-122"/>
              </a:rPr>
              <a:t>阅读读本</a:t>
            </a:r>
            <a:r>
              <a:rPr lang="en-US" sz="2800" b="1" dirty="0">
                <a:latin typeface="微软雅黑" panose="020B0503020204020204" pitchFamily="34" charset="-122"/>
                <a:ea typeface="微软雅黑" panose="020B0503020204020204" pitchFamily="34" charset="-122"/>
              </a:rPr>
              <a:t>56</a:t>
            </a:r>
            <a:r>
              <a:rPr altLang="zh-CN" sz="2800" b="1" dirty="0">
                <a:latin typeface="微软雅黑" panose="020B0503020204020204" pitchFamily="34" charset="-122"/>
                <a:ea typeface="微软雅黑" panose="020B0503020204020204" pitchFamily="34" charset="-122"/>
              </a:rPr>
              <a:t>页，</a:t>
            </a:r>
            <a:r>
              <a:rPr altLang="zh-CN" sz="2800" b="1" dirty="0" smtClean="0">
                <a:latin typeface="微软雅黑" panose="020B0503020204020204" pitchFamily="34" charset="-122"/>
                <a:ea typeface="微软雅黑" panose="020B0503020204020204" pitchFamily="34" charset="-122"/>
              </a:rPr>
              <a:t>结合视频谈谈颁布</a:t>
            </a:r>
            <a:r>
              <a:rPr lang="en-US" altLang="zh-CN" sz="2800" b="1" dirty="0" smtClean="0">
                <a:latin typeface="微软雅黑" panose="020B0503020204020204" pitchFamily="34" charset="-122"/>
                <a:ea typeface="微软雅黑" panose="020B0503020204020204" pitchFamily="34" charset="-122"/>
              </a:rPr>
              <a:t>《</a:t>
            </a:r>
            <a:r>
              <a:rPr altLang="zh-CN" sz="2800" b="1" dirty="0" smtClean="0">
                <a:latin typeface="微软雅黑" panose="020B0503020204020204" pitchFamily="34" charset="-122"/>
                <a:ea typeface="微软雅黑" panose="020B0503020204020204" pitchFamily="34" charset="-122"/>
              </a:rPr>
              <a:t>民法典</a:t>
            </a:r>
            <a:r>
              <a:rPr lang="en-US" alt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的</a:t>
            </a:r>
            <a:r>
              <a:rPr altLang="zh-CN" sz="2800" b="1" dirty="0" err="1" smtClean="0">
                <a:latin typeface="微软雅黑" panose="020B0503020204020204" pitchFamily="34" charset="-122"/>
                <a:ea typeface="微软雅黑" panose="020B0503020204020204" pitchFamily="34" charset="-122"/>
              </a:rPr>
              <a:t>意义</a:t>
            </a:r>
            <a:r>
              <a:rPr lang="zh-CN" altLang="en-US" sz="2800" b="1" dirty="0" smtClean="0">
                <a:latin typeface="微软雅黑" panose="020B0503020204020204" pitchFamily="34" charset="-122"/>
                <a:ea typeface="微软雅黑" panose="020B0503020204020204" pitchFamily="34" charset="-122"/>
              </a:rPr>
              <a:t>。</a:t>
            </a:r>
            <a:endParaRPr altLang="zh-CN" sz="2800" b="1" dirty="0">
              <a:latin typeface="微软雅黑" panose="020B0503020204020204" pitchFamily="34" charset="-122"/>
              <a:ea typeface="微软雅黑" panose="020B0503020204020204" pitchFamily="34" charset="-122"/>
            </a:endParaRPr>
          </a:p>
        </p:txBody>
      </p:sp>
      <p:sp>
        <p:nvSpPr>
          <p:cNvPr id="28678" name="图片 106" descr="C:/Users/Administrator/AppData/Local/Temp/wps/INetCache/2424e5ee0d43e6a210fb5b08c3f9ff16"/>
          <p:cNvSpPr/>
          <p:nvPr/>
        </p:nvSpPr>
        <p:spPr>
          <a:xfrm>
            <a:off x="4015740" y="34290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26631" name="文本框 23"/>
          <p:cNvSpPr txBox="1"/>
          <p:nvPr/>
        </p:nvSpPr>
        <p:spPr>
          <a:xfrm>
            <a:off x="0" y="7938"/>
            <a:ext cx="10827026"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导入：解读民法典，体会法治价值</a:t>
            </a:r>
          </a:p>
        </p:txBody>
      </p:sp>
      <p:sp>
        <p:nvSpPr>
          <p:cNvPr id="5" name="文本框 4"/>
          <p:cNvSpPr txBox="1"/>
          <p:nvPr/>
        </p:nvSpPr>
        <p:spPr>
          <a:xfrm>
            <a:off x="980882" y="1542195"/>
            <a:ext cx="4624788" cy="3000821"/>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150000"/>
              </a:lnSpc>
            </a:pPr>
            <a:r>
              <a:rPr lang="zh-CN" altLang="en-US" dirty="0" smtClean="0">
                <a:solidFill>
                  <a:prstClr val="black"/>
                </a:solidFill>
                <a:latin typeface="华文楷体" panose="02010600040101010101" pitchFamily="2" charset="-122"/>
                <a:ea typeface="华文楷体" panose="02010600040101010101" pitchFamily="2" charset="-122"/>
                <a:sym typeface="+mn-ea"/>
              </a:rPr>
              <a:t>         </a:t>
            </a:r>
            <a:r>
              <a:rPr lang="en-US" altLang="zh-CN" dirty="0" smtClean="0">
                <a:solidFill>
                  <a:prstClr val="black"/>
                </a:solidFill>
                <a:latin typeface="华文楷体" panose="02010600040101010101" pitchFamily="2" charset="-122"/>
                <a:ea typeface="华文楷体" panose="02010600040101010101" pitchFamily="2" charset="-122"/>
                <a:sym typeface="+mn-ea"/>
              </a:rPr>
              <a:t>2020</a:t>
            </a:r>
            <a:r>
              <a:rPr lang="zh-CN" altLang="en-US" dirty="0">
                <a:solidFill>
                  <a:prstClr val="black"/>
                </a:solidFill>
                <a:latin typeface="华文楷体" panose="02010600040101010101" pitchFamily="2" charset="-122"/>
                <a:ea typeface="华文楷体" panose="02010600040101010101" pitchFamily="2" charset="-122"/>
                <a:sym typeface="+mn-ea"/>
              </a:rPr>
              <a:t>年</a:t>
            </a:r>
            <a:r>
              <a:rPr lang="en-US" altLang="zh-CN" dirty="0">
                <a:solidFill>
                  <a:prstClr val="black"/>
                </a:solidFill>
                <a:latin typeface="华文楷体" panose="02010600040101010101" pitchFamily="2" charset="-122"/>
                <a:ea typeface="华文楷体" panose="02010600040101010101" pitchFamily="2" charset="-122"/>
                <a:sym typeface="+mn-ea"/>
              </a:rPr>
              <a:t>5</a:t>
            </a:r>
            <a:r>
              <a:rPr lang="zh-CN" altLang="en-US" dirty="0">
                <a:solidFill>
                  <a:prstClr val="black"/>
                </a:solidFill>
                <a:latin typeface="华文楷体" panose="02010600040101010101" pitchFamily="2" charset="-122"/>
                <a:ea typeface="华文楷体" panose="02010600040101010101" pitchFamily="2" charset="-122"/>
                <a:sym typeface="+mn-ea"/>
              </a:rPr>
              <a:t>月</a:t>
            </a:r>
            <a:r>
              <a:rPr lang="en-US" altLang="zh-CN" dirty="0">
                <a:solidFill>
                  <a:prstClr val="black"/>
                </a:solidFill>
                <a:latin typeface="华文楷体" panose="02010600040101010101" pitchFamily="2" charset="-122"/>
                <a:ea typeface="华文楷体" panose="02010600040101010101" pitchFamily="2" charset="-122"/>
                <a:sym typeface="+mn-ea"/>
              </a:rPr>
              <a:t>28</a:t>
            </a:r>
            <a:r>
              <a:rPr lang="zh-CN" altLang="en-US" dirty="0">
                <a:solidFill>
                  <a:prstClr val="black"/>
                </a:solidFill>
                <a:latin typeface="华文楷体" panose="02010600040101010101" pitchFamily="2" charset="-122"/>
                <a:ea typeface="华文楷体" panose="02010600040101010101" pitchFamily="2" charset="-122"/>
                <a:sym typeface="+mn-ea"/>
              </a:rPr>
              <a:t>日</a:t>
            </a:r>
            <a:r>
              <a:rPr lang="zh-CN" altLang="en-US" dirty="0" smtClean="0">
                <a:solidFill>
                  <a:prstClr val="black"/>
                </a:solidFill>
                <a:latin typeface="华文楷体" panose="02010600040101010101" pitchFamily="2" charset="-122"/>
                <a:ea typeface="华文楷体" panose="02010600040101010101" pitchFamily="2" charset="-122"/>
                <a:sym typeface="+mn-ea"/>
              </a:rPr>
              <a:t>，第十三届全国人民代表大会第三次会议表决</a:t>
            </a:r>
            <a:r>
              <a:rPr lang="zh-CN" altLang="en-US" dirty="0">
                <a:solidFill>
                  <a:prstClr val="black"/>
                </a:solidFill>
                <a:latin typeface="华文楷体" panose="02010600040101010101" pitchFamily="2" charset="-122"/>
                <a:ea typeface="华文楷体" panose="02010600040101010101" pitchFamily="2" charset="-122"/>
                <a:sym typeface="+mn-ea"/>
              </a:rPr>
              <a:t>通过了</a:t>
            </a:r>
            <a:r>
              <a:rPr lang="en-US" altLang="zh-CN" dirty="0">
                <a:solidFill>
                  <a:prstClr val="black"/>
                </a:solidFill>
                <a:latin typeface="华文楷体" panose="02010600040101010101" pitchFamily="2" charset="-122"/>
                <a:ea typeface="华文楷体" panose="02010600040101010101" pitchFamily="2" charset="-122"/>
                <a:sym typeface="+mn-ea"/>
              </a:rPr>
              <a:t>《</a:t>
            </a:r>
            <a:r>
              <a:rPr lang="zh-CN" altLang="en-US" dirty="0">
                <a:solidFill>
                  <a:prstClr val="black"/>
                </a:solidFill>
                <a:latin typeface="华文楷体" panose="02010600040101010101" pitchFamily="2" charset="-122"/>
                <a:ea typeface="华文楷体" panose="02010600040101010101" pitchFamily="2" charset="-122"/>
                <a:sym typeface="+mn-ea"/>
              </a:rPr>
              <a:t>中华人民共和国民法典</a:t>
            </a:r>
            <a:r>
              <a:rPr lang="en-US" altLang="zh-CN" dirty="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a:t>
            </a:r>
            <a:endParaRPr lang="en-US" altLang="zh-CN" dirty="0" smtClean="0">
              <a:solidFill>
                <a:prstClr val="black"/>
              </a:solidFill>
              <a:latin typeface="华文楷体" panose="02010600040101010101" pitchFamily="2" charset="-122"/>
              <a:ea typeface="华文楷体" panose="02010600040101010101" pitchFamily="2" charset="-122"/>
            </a:endParaRPr>
          </a:p>
          <a:p>
            <a:pPr>
              <a:lnSpc>
                <a:spcPct val="150000"/>
              </a:lnSpc>
            </a:pPr>
            <a:r>
              <a:rPr lang="en-US" altLang="zh-CN" dirty="0">
                <a:solidFill>
                  <a:prstClr val="black"/>
                </a:solidFill>
                <a:latin typeface="华文楷体" panose="02010600040101010101" pitchFamily="2" charset="-122"/>
                <a:ea typeface="华文楷体" panose="02010600040101010101" pitchFamily="2" charset="-122"/>
                <a:sym typeface="+mn-ea"/>
              </a:rPr>
              <a:t> </a:t>
            </a:r>
            <a:r>
              <a:rPr lang="en-US" altLang="zh-CN" dirty="0" smtClean="0">
                <a:solidFill>
                  <a:prstClr val="black"/>
                </a:solidFill>
                <a:latin typeface="华文楷体" panose="02010600040101010101" pitchFamily="2" charset="-122"/>
                <a:ea typeface="华文楷体" panose="02010600040101010101" pitchFamily="2" charset="-122"/>
                <a:sym typeface="+mn-ea"/>
              </a:rPr>
              <a:t>   </a:t>
            </a:r>
            <a:r>
              <a:rPr lang="zh-CN" altLang="en-US" dirty="0" smtClean="0">
                <a:solidFill>
                  <a:prstClr val="black"/>
                </a:solidFill>
                <a:latin typeface="华文楷体" panose="02010600040101010101" pitchFamily="2" charset="-122"/>
                <a:ea typeface="华文楷体" panose="02010600040101010101" pitchFamily="2" charset="-122"/>
                <a:sym typeface="+mn-ea"/>
              </a:rPr>
              <a:t>   </a:t>
            </a:r>
            <a:r>
              <a:rPr lang="en-US" altLang="zh-CN" dirty="0" smtClean="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民法典</a:t>
            </a:r>
            <a:r>
              <a:rPr lang="en-US" altLang="zh-CN" dirty="0" smtClean="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被</a:t>
            </a:r>
            <a:r>
              <a:rPr lang="zh-CN" altLang="en-US" dirty="0">
                <a:solidFill>
                  <a:prstClr val="black"/>
                </a:solidFill>
                <a:latin typeface="华文楷体" panose="02010600040101010101" pitchFamily="2" charset="-122"/>
                <a:ea typeface="华文楷体" panose="02010600040101010101" pitchFamily="2" charset="-122"/>
                <a:sym typeface="+mn-ea"/>
              </a:rPr>
              <a:t>称为</a:t>
            </a:r>
            <a:r>
              <a:rPr lang="zh-CN" altLang="en-US" b="1" dirty="0" smtClean="0">
                <a:solidFill>
                  <a:srgbClr val="FF0000"/>
                </a:solidFill>
                <a:latin typeface="华文楷体" panose="02010600040101010101" pitchFamily="2" charset="-122"/>
                <a:ea typeface="华文楷体" panose="02010600040101010101" pitchFamily="2" charset="-122"/>
                <a:sym typeface="+mn-ea"/>
              </a:rPr>
              <a:t>“社会生活的百科全书”</a:t>
            </a:r>
            <a:r>
              <a:rPr lang="zh-CN" altLang="en-US" dirty="0" smtClean="0">
                <a:solidFill>
                  <a:prstClr val="black"/>
                </a:solidFill>
                <a:latin typeface="华文楷体" panose="02010600040101010101" pitchFamily="2" charset="-122"/>
                <a:ea typeface="华文楷体" panose="02010600040101010101" pitchFamily="2" charset="-122"/>
                <a:sym typeface="+mn-ea"/>
              </a:rPr>
              <a:t>，也是</a:t>
            </a:r>
            <a:r>
              <a:rPr lang="zh-CN" altLang="en-US" dirty="0">
                <a:solidFill>
                  <a:prstClr val="black"/>
                </a:solidFill>
                <a:latin typeface="华文楷体" panose="02010600040101010101" pitchFamily="2" charset="-122"/>
                <a:ea typeface="华文楷体" panose="02010600040101010101" pitchFamily="2" charset="-122"/>
                <a:sym typeface="+mn-ea"/>
              </a:rPr>
              <a:t>新中国第一部以法典命名的法律，</a:t>
            </a:r>
            <a:r>
              <a:rPr lang="zh-CN" altLang="en-US" dirty="0" smtClean="0">
                <a:solidFill>
                  <a:prstClr val="black"/>
                </a:solidFill>
                <a:latin typeface="华文楷体" panose="02010600040101010101" pitchFamily="2" charset="-122"/>
                <a:ea typeface="华文楷体" panose="02010600040101010101" pitchFamily="2" charset="-122"/>
                <a:sym typeface="+mn-ea"/>
              </a:rPr>
              <a:t>在法律</a:t>
            </a:r>
            <a:r>
              <a:rPr lang="zh-CN" altLang="en-US" dirty="0">
                <a:solidFill>
                  <a:prstClr val="black"/>
                </a:solidFill>
                <a:latin typeface="华文楷体" panose="02010600040101010101" pitchFamily="2" charset="-122"/>
                <a:ea typeface="华文楷体" panose="02010600040101010101" pitchFamily="2" charset="-122"/>
                <a:sym typeface="+mn-ea"/>
              </a:rPr>
              <a:t>体系</a:t>
            </a:r>
            <a:r>
              <a:rPr lang="zh-CN" altLang="en-US" dirty="0" smtClean="0">
                <a:solidFill>
                  <a:prstClr val="black"/>
                </a:solidFill>
                <a:latin typeface="华文楷体" panose="02010600040101010101" pitchFamily="2" charset="-122"/>
                <a:ea typeface="华文楷体" panose="02010600040101010101" pitchFamily="2" charset="-122"/>
                <a:sym typeface="+mn-ea"/>
              </a:rPr>
              <a:t>中居于</a:t>
            </a:r>
            <a:r>
              <a:rPr lang="zh-CN" altLang="en-US" b="1" dirty="0" smtClean="0">
                <a:solidFill>
                  <a:srgbClr val="FF0000"/>
                </a:solidFill>
                <a:latin typeface="华文楷体" panose="02010600040101010101" pitchFamily="2" charset="-122"/>
                <a:ea typeface="华文楷体" panose="02010600040101010101" pitchFamily="2" charset="-122"/>
                <a:sym typeface="+mn-ea"/>
              </a:rPr>
              <a:t>基础性地位</a:t>
            </a:r>
            <a:r>
              <a:rPr lang="zh-CN" altLang="en-US" dirty="0" smtClean="0">
                <a:solidFill>
                  <a:prstClr val="black"/>
                </a:solidFill>
                <a:latin typeface="华文楷体" panose="02010600040101010101" pitchFamily="2" charset="-122"/>
                <a:ea typeface="华文楷体" panose="02010600040101010101" pitchFamily="2" charset="-122"/>
                <a:sym typeface="+mn-ea"/>
              </a:rPr>
              <a:t>，也是市场经济的</a:t>
            </a:r>
            <a:r>
              <a:rPr lang="zh-CN" altLang="en-US" b="1" dirty="0" smtClean="0">
                <a:solidFill>
                  <a:srgbClr val="FF0000"/>
                </a:solidFill>
                <a:latin typeface="华文楷体" panose="02010600040101010101" pitchFamily="2" charset="-122"/>
                <a:ea typeface="华文楷体" panose="02010600040101010101" pitchFamily="2" charset="-122"/>
                <a:sym typeface="+mn-ea"/>
              </a:rPr>
              <a:t>基本法</a:t>
            </a:r>
            <a:r>
              <a:rPr lang="zh-CN" altLang="en-US" dirty="0" smtClean="0">
                <a:solidFill>
                  <a:prstClr val="black"/>
                </a:solidFill>
                <a:latin typeface="华文楷体" panose="02010600040101010101" pitchFamily="2" charset="-122"/>
                <a:ea typeface="华文楷体" panose="02010600040101010101" pitchFamily="2" charset="-122"/>
                <a:sym typeface="+mn-ea"/>
              </a:rPr>
              <a:t>。</a:t>
            </a:r>
            <a:endParaRPr lang="zh-CN" altLang="en-US" dirty="0"/>
          </a:p>
        </p:txBody>
      </p:sp>
      <p:pic>
        <p:nvPicPr>
          <p:cNvPr id="2" name="图片 1"/>
          <p:cNvPicPr>
            <a:picLocks noChangeAspect="1"/>
          </p:cNvPicPr>
          <p:nvPr/>
        </p:nvPicPr>
        <p:blipFill>
          <a:blip r:embed="rId4"/>
          <a:stretch>
            <a:fillRect/>
          </a:stretch>
        </p:blipFill>
        <p:spPr>
          <a:xfrm>
            <a:off x="6069495" y="1526384"/>
            <a:ext cx="5320085" cy="4082793"/>
          </a:xfrm>
          <a:prstGeom prst="rect">
            <a:avLst/>
          </a:prstGeom>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图片 106" descr="C:/Users/Administrator/AppData/Local/Temp/wps/INetCache/2424e5ee0d43e6a210fb5b08c3f9ff16"/>
          <p:cNvSpPr/>
          <p:nvPr/>
        </p:nvSpPr>
        <p:spPr>
          <a:xfrm>
            <a:off x="4015740" y="34290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18" name="圆角矩形 17"/>
          <p:cNvSpPr/>
          <p:nvPr/>
        </p:nvSpPr>
        <p:spPr>
          <a:xfrm>
            <a:off x="397786" y="4770866"/>
            <a:ext cx="11317605" cy="1530350"/>
          </a:xfrm>
          <a:prstGeom prst="roundRect">
            <a:avLst/>
          </a:prstGeom>
          <a:solidFill>
            <a:schemeClr val="bg1"/>
          </a:solidFill>
          <a:ln w="47625">
            <a:solidFill>
              <a:srgbClr val="7030A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设计</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意图</a:t>
            </a:r>
            <a:r>
              <a:rPr kumimoji="0" lang="zh-CN" altLang="en-US"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：通过</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观看视频和阅读读本，了解</a:t>
            </a:r>
            <a:r>
              <a:rPr kumimoji="0" lang="zh-CN" altLang="en-US"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到</a:t>
            </a:r>
            <a:r>
              <a:rPr kumimoji="0" lang="en-US" altLang="zh-CN"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a:t>
            </a:r>
            <a:r>
              <a:rPr kumimoji="0" lang="zh-CN" altLang="en-US"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民法典</a:t>
            </a:r>
            <a:r>
              <a:rPr kumimoji="0" lang="en-US" altLang="zh-CN"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a:t>
            </a:r>
            <a:r>
              <a:rPr kumimoji="0" lang="zh-CN" altLang="en-US"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保障</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公民权益，进而引出立善法的重要性，体会法治价值，懂得中国特色社会主义法治体系建设的必要性。</a:t>
            </a:r>
            <a:endParaRPr kumimoji="0" lang="zh-CN"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sym typeface="+mn-ea"/>
            </a:endParaRPr>
          </a:p>
        </p:txBody>
      </p:sp>
      <p:sp>
        <p:nvSpPr>
          <p:cNvPr id="26631" name="文本框 23"/>
          <p:cNvSpPr txBox="1"/>
          <p:nvPr/>
        </p:nvSpPr>
        <p:spPr>
          <a:xfrm>
            <a:off x="0" y="0"/>
            <a:ext cx="10177670" cy="584775"/>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dirty="0">
                <a:latin typeface="微软雅黑" panose="020B0503020204020204" pitchFamily="34" charset="-122"/>
              </a:rPr>
              <a:t>导入：</a:t>
            </a:r>
            <a:r>
              <a:rPr lang="zh-CN" altLang="en-US" sz="3200" b="1" dirty="0" smtClean="0">
                <a:latin typeface="微软雅黑" panose="020B0503020204020204" pitchFamily="34" charset="-122"/>
              </a:rPr>
              <a:t>解读</a:t>
            </a:r>
            <a:r>
              <a:rPr lang="en-US" altLang="zh-CN" sz="3200" b="1" dirty="0" smtClean="0">
                <a:latin typeface="微软雅黑" panose="020B0503020204020204" pitchFamily="34" charset="-122"/>
              </a:rPr>
              <a:t>《</a:t>
            </a:r>
            <a:r>
              <a:rPr lang="zh-CN" altLang="en-US" sz="3200" b="1" dirty="0" smtClean="0">
                <a:latin typeface="微软雅黑" panose="020B0503020204020204" pitchFamily="34" charset="-122"/>
              </a:rPr>
              <a:t>民法典</a:t>
            </a:r>
            <a:r>
              <a:rPr lang="en-US" altLang="zh-CN" sz="3200" b="1" dirty="0" smtClean="0">
                <a:latin typeface="微软雅黑" panose="020B0503020204020204" pitchFamily="34" charset="-122"/>
              </a:rPr>
              <a:t>》</a:t>
            </a:r>
            <a:r>
              <a:rPr lang="zh-CN" altLang="en-US" sz="3200" b="1" dirty="0" smtClean="0">
                <a:latin typeface="微软雅黑" panose="020B0503020204020204" pitchFamily="34" charset="-122"/>
              </a:rPr>
              <a:t>，</a:t>
            </a:r>
            <a:r>
              <a:rPr lang="zh-CN" altLang="en-US" sz="3200" b="1" dirty="0">
                <a:latin typeface="微软雅黑" panose="020B0503020204020204" pitchFamily="34" charset="-122"/>
              </a:rPr>
              <a:t>体会法治价值</a:t>
            </a:r>
          </a:p>
        </p:txBody>
      </p:sp>
      <p:sp>
        <p:nvSpPr>
          <p:cNvPr id="12" name="文本框 11"/>
          <p:cNvSpPr txBox="1"/>
          <p:nvPr/>
        </p:nvSpPr>
        <p:spPr>
          <a:xfrm>
            <a:off x="705485" y="1099930"/>
            <a:ext cx="4543425" cy="2062103"/>
          </a:xfrm>
          <a:prstGeom prst="rect">
            <a:avLst/>
          </a:prstGeom>
          <a:noFill/>
          <a:ln>
            <a:solidFill>
              <a:schemeClr val="tx1"/>
            </a:solidFill>
          </a:ln>
        </p:spPr>
        <p:txBody>
          <a:bodyPr wrap="square" rtlCol="0">
            <a:spAutoFit/>
          </a:bodyPr>
          <a:lstStyle/>
          <a:p>
            <a:r>
              <a:rPr lang="zh-CN" altLang="en-US" sz="3200" spc="300" dirty="0" smtClean="0">
                <a:solidFill>
                  <a:schemeClr val="tx1">
                    <a:lumMod val="75000"/>
                    <a:lumOff val="25000"/>
                  </a:schemeClr>
                </a:solidFill>
                <a:latin typeface="黑体" panose="02010609060101010101" charset="-122"/>
                <a:ea typeface="黑体" panose="02010609060101010101" charset="-122"/>
              </a:rPr>
              <a:t>立</a:t>
            </a:r>
            <a:r>
              <a:rPr lang="zh-CN" altLang="en-US" sz="3200" spc="300" dirty="0">
                <a:solidFill>
                  <a:schemeClr val="tx1">
                    <a:lumMod val="75000"/>
                    <a:lumOff val="25000"/>
                  </a:schemeClr>
                </a:solidFill>
                <a:latin typeface="黑体" panose="02010609060101010101" charset="-122"/>
                <a:ea typeface="黑体" panose="02010609060101010101" charset="-122"/>
              </a:rPr>
              <a:t>善法于天下，则天下</a:t>
            </a:r>
            <a:r>
              <a:rPr lang="zh-CN" altLang="en-US" sz="3200" spc="300" dirty="0" smtClean="0">
                <a:solidFill>
                  <a:schemeClr val="tx1">
                    <a:lumMod val="75000"/>
                    <a:lumOff val="25000"/>
                  </a:schemeClr>
                </a:solidFill>
                <a:latin typeface="黑体" panose="02010609060101010101" charset="-122"/>
                <a:ea typeface="黑体" panose="02010609060101010101" charset="-122"/>
              </a:rPr>
              <a:t>治；</a:t>
            </a:r>
            <a:endParaRPr lang="zh-CN" altLang="en-US" sz="3200" spc="300" dirty="0">
              <a:solidFill>
                <a:schemeClr val="tx1">
                  <a:lumMod val="75000"/>
                  <a:lumOff val="25000"/>
                </a:schemeClr>
              </a:solidFill>
              <a:latin typeface="黑体" panose="02010609060101010101" charset="-122"/>
              <a:ea typeface="黑体" panose="02010609060101010101" charset="-122"/>
            </a:endParaRPr>
          </a:p>
          <a:p>
            <a:r>
              <a:rPr lang="zh-CN" altLang="en-US" sz="3200" spc="300" dirty="0" smtClean="0">
                <a:solidFill>
                  <a:schemeClr val="tx1">
                    <a:lumMod val="75000"/>
                    <a:lumOff val="25000"/>
                  </a:schemeClr>
                </a:solidFill>
                <a:latin typeface="黑体" panose="02010609060101010101" charset="-122"/>
                <a:ea typeface="黑体" panose="02010609060101010101" charset="-122"/>
              </a:rPr>
              <a:t>立</a:t>
            </a:r>
            <a:r>
              <a:rPr lang="zh-CN" altLang="en-US" sz="3200" spc="300" dirty="0">
                <a:solidFill>
                  <a:schemeClr val="tx1">
                    <a:lumMod val="75000"/>
                    <a:lumOff val="25000"/>
                  </a:schemeClr>
                </a:solidFill>
                <a:latin typeface="黑体" panose="02010609060101010101" charset="-122"/>
                <a:ea typeface="黑体" panose="02010609060101010101" charset="-122"/>
              </a:rPr>
              <a:t>善法于一国，则一国</a:t>
            </a:r>
            <a:r>
              <a:rPr lang="zh-CN" altLang="en-US" sz="3200" spc="300" dirty="0" smtClean="0">
                <a:solidFill>
                  <a:schemeClr val="tx1">
                    <a:lumMod val="75000"/>
                    <a:lumOff val="25000"/>
                  </a:schemeClr>
                </a:solidFill>
                <a:latin typeface="黑体" panose="02010609060101010101" charset="-122"/>
                <a:ea typeface="黑体" panose="02010609060101010101" charset="-122"/>
              </a:rPr>
              <a:t>治。</a:t>
            </a:r>
            <a:endParaRPr lang="zh-CN" altLang="en-US" sz="3200" spc="300" dirty="0">
              <a:solidFill>
                <a:schemeClr val="tx1">
                  <a:lumMod val="75000"/>
                  <a:lumOff val="25000"/>
                </a:schemeClr>
              </a:solidFill>
              <a:latin typeface="黑体" panose="02010609060101010101" charset="-122"/>
              <a:ea typeface="黑体" panose="02010609060101010101" charset="-122"/>
            </a:endParaRPr>
          </a:p>
        </p:txBody>
      </p:sp>
      <p:grpSp>
        <p:nvGrpSpPr>
          <p:cNvPr id="22" name="组合 21"/>
          <p:cNvGrpSpPr/>
          <p:nvPr/>
        </p:nvGrpSpPr>
        <p:grpSpPr>
          <a:xfrm>
            <a:off x="1957754" y="493767"/>
            <a:ext cx="7819292" cy="3859809"/>
            <a:chOff x="1957754" y="1683757"/>
            <a:chExt cx="7819292" cy="3859809"/>
          </a:xfrm>
        </p:grpSpPr>
        <p:sp>
          <p:nvSpPr>
            <p:cNvPr id="17" name="文本框 16"/>
            <p:cNvSpPr txBox="1"/>
            <p:nvPr/>
          </p:nvSpPr>
          <p:spPr>
            <a:xfrm>
              <a:off x="6595688" y="1683757"/>
              <a:ext cx="2394858" cy="584775"/>
            </a:xfrm>
            <a:prstGeom prst="rect">
              <a:avLst/>
            </a:prstGeom>
            <a:noFill/>
          </p:spPr>
          <p:txBody>
            <a:bodyPr wrap="square" rtlCol="0">
              <a:spAutoFit/>
            </a:bodyPr>
            <a:lstStyle/>
            <a:p>
              <a:r>
                <a:rPr lang="zh-CN" altLang="en-US" sz="3200" spc="300"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2" name="文本框 1"/>
            <p:cNvSpPr txBox="1"/>
            <p:nvPr/>
          </p:nvSpPr>
          <p:spPr>
            <a:xfrm>
              <a:off x="6595688" y="2202283"/>
              <a:ext cx="2394858" cy="584775"/>
            </a:xfrm>
            <a:prstGeom prst="rect">
              <a:avLst/>
            </a:prstGeom>
            <a:noFill/>
          </p:spPr>
          <p:txBody>
            <a:bodyPr wrap="square" rtlCol="0">
              <a:spAutoFit/>
            </a:bodyPr>
            <a:lstStyle/>
            <a:p>
              <a:r>
                <a:rPr lang="en-US" altLang="zh-CN" sz="3200" spc="300" dirty="0">
                  <a:solidFill>
                    <a:schemeClr val="bg1">
                      <a:lumMod val="95000"/>
                    </a:schemeClr>
                  </a:solidFill>
                  <a:latin typeface="思源黑体 CN Light" panose="020B0300000000000000" pitchFamily="34" charset="-122"/>
                  <a:ea typeface="思源黑体 CN Light" panose="020B0300000000000000" pitchFamily="34" charset="-122"/>
                </a:rPr>
                <a:t>2019</a:t>
              </a:r>
              <a:endParaRPr lang="zh-CN" altLang="en-US" sz="3200" spc="300" dirty="0">
                <a:solidFill>
                  <a:schemeClr val="bg1">
                    <a:lumMod val="95000"/>
                  </a:schemeClr>
                </a:solidFill>
                <a:latin typeface="思源黑体 CN Light" panose="020B0300000000000000" pitchFamily="34" charset="-122"/>
                <a:ea typeface="思源黑体 CN Light" panose="020B0300000000000000" pitchFamily="34" charset="-122"/>
              </a:endParaRPr>
            </a:p>
          </p:txBody>
        </p:sp>
        <p:sp>
          <p:nvSpPr>
            <p:cNvPr id="19" name="three-databases-symbol_51334"/>
            <p:cNvSpPr>
              <a:spLocks noChangeAspect="1"/>
            </p:cNvSpPr>
            <p:nvPr/>
          </p:nvSpPr>
          <p:spPr bwMode="auto">
            <a:xfrm>
              <a:off x="8466746" y="2882046"/>
              <a:ext cx="826752" cy="831911"/>
            </a:xfrm>
            <a:custGeom>
              <a:avLst/>
              <a:gdLst>
                <a:gd name="connsiteX0" fmla="*/ 0 w 596445"/>
                <a:gd name="connsiteY0" fmla="*/ 460757 h 600166"/>
                <a:gd name="connsiteX1" fmla="*/ 162584 w 596445"/>
                <a:gd name="connsiteY1" fmla="*/ 515661 h 600166"/>
                <a:gd name="connsiteX2" fmla="*/ 325168 w 596445"/>
                <a:gd name="connsiteY2" fmla="*/ 460757 h 600166"/>
                <a:gd name="connsiteX3" fmla="*/ 325168 w 596445"/>
                <a:gd name="connsiteY3" fmla="*/ 540965 h 600166"/>
                <a:gd name="connsiteX4" fmla="*/ 162584 w 596445"/>
                <a:gd name="connsiteY4" fmla="*/ 600166 h 600166"/>
                <a:gd name="connsiteX5" fmla="*/ 0 w 596445"/>
                <a:gd name="connsiteY5" fmla="*/ 540965 h 600166"/>
                <a:gd name="connsiteX6" fmla="*/ 596251 w 596445"/>
                <a:gd name="connsiteY6" fmla="*/ 369557 h 600166"/>
                <a:gd name="connsiteX7" fmla="*/ 596251 w 596445"/>
                <a:gd name="connsiteY7" fmla="*/ 449765 h 600166"/>
                <a:gd name="connsiteX8" fmla="*/ 433673 w 596445"/>
                <a:gd name="connsiteY8" fmla="*/ 508966 h 600166"/>
                <a:gd name="connsiteX9" fmla="*/ 347602 w 596445"/>
                <a:gd name="connsiteY9" fmla="*/ 499895 h 600166"/>
                <a:gd name="connsiteX10" fmla="*/ 347602 w 596445"/>
                <a:gd name="connsiteY10" fmla="*/ 415390 h 600166"/>
                <a:gd name="connsiteX11" fmla="*/ 433673 w 596445"/>
                <a:gd name="connsiteY11" fmla="*/ 424461 h 600166"/>
                <a:gd name="connsiteX12" fmla="*/ 596251 w 596445"/>
                <a:gd name="connsiteY12" fmla="*/ 369557 h 600166"/>
                <a:gd name="connsiteX13" fmla="*/ 0 w 596445"/>
                <a:gd name="connsiteY13" fmla="*/ 346681 h 600166"/>
                <a:gd name="connsiteX14" fmla="*/ 162584 w 596445"/>
                <a:gd name="connsiteY14" fmla="*/ 401108 h 600166"/>
                <a:gd name="connsiteX15" fmla="*/ 325168 w 596445"/>
                <a:gd name="connsiteY15" fmla="*/ 346681 h 600166"/>
                <a:gd name="connsiteX16" fmla="*/ 325168 w 596445"/>
                <a:gd name="connsiteY16" fmla="*/ 426889 h 600166"/>
                <a:gd name="connsiteX17" fmla="*/ 162584 w 596445"/>
                <a:gd name="connsiteY17" fmla="*/ 486090 h 600166"/>
                <a:gd name="connsiteX18" fmla="*/ 0 w 596445"/>
                <a:gd name="connsiteY18" fmla="*/ 426889 h 600166"/>
                <a:gd name="connsiteX19" fmla="*/ 0 w 596445"/>
                <a:gd name="connsiteY19" fmla="*/ 346681 h 600166"/>
                <a:gd name="connsiteX20" fmla="*/ 596233 w 596445"/>
                <a:gd name="connsiteY20" fmla="*/ 254944 h 600166"/>
                <a:gd name="connsiteX21" fmla="*/ 596233 w 596445"/>
                <a:gd name="connsiteY21" fmla="*/ 335664 h 600166"/>
                <a:gd name="connsiteX22" fmla="*/ 433667 w 596445"/>
                <a:gd name="connsiteY22" fmla="*/ 394891 h 600166"/>
                <a:gd name="connsiteX23" fmla="*/ 347602 w 596445"/>
                <a:gd name="connsiteY23" fmla="*/ 385816 h 600166"/>
                <a:gd name="connsiteX24" fmla="*/ 347602 w 596445"/>
                <a:gd name="connsiteY24" fmla="*/ 301275 h 600166"/>
                <a:gd name="connsiteX25" fmla="*/ 433667 w 596445"/>
                <a:gd name="connsiteY25" fmla="*/ 309872 h 600166"/>
                <a:gd name="connsiteX26" fmla="*/ 596233 w 596445"/>
                <a:gd name="connsiteY26" fmla="*/ 254944 h 600166"/>
                <a:gd name="connsiteX27" fmla="*/ 162555 w 596445"/>
                <a:gd name="connsiteY27" fmla="*/ 205813 h 600166"/>
                <a:gd name="connsiteX28" fmla="*/ 325109 w 596445"/>
                <a:gd name="connsiteY28" fmla="*/ 265022 h 600166"/>
                <a:gd name="connsiteX29" fmla="*/ 325109 w 596445"/>
                <a:gd name="connsiteY29" fmla="*/ 313726 h 600166"/>
                <a:gd name="connsiteX30" fmla="*/ 162555 w 596445"/>
                <a:gd name="connsiteY30" fmla="*/ 372935 h 600166"/>
                <a:gd name="connsiteX31" fmla="*/ 0 w 596445"/>
                <a:gd name="connsiteY31" fmla="*/ 313726 h 600166"/>
                <a:gd name="connsiteX32" fmla="*/ 0 w 596445"/>
                <a:gd name="connsiteY32" fmla="*/ 265022 h 600166"/>
                <a:gd name="connsiteX33" fmla="*/ 162555 w 596445"/>
                <a:gd name="connsiteY33" fmla="*/ 205813 h 600166"/>
                <a:gd name="connsiteX34" fmla="*/ 67402 w 596445"/>
                <a:gd name="connsiteY34" fmla="*/ 140407 h 600166"/>
                <a:gd name="connsiteX35" fmla="*/ 139640 w 596445"/>
                <a:gd name="connsiteY35" fmla="*/ 185286 h 600166"/>
                <a:gd name="connsiteX36" fmla="*/ 67402 w 596445"/>
                <a:gd name="connsiteY36" fmla="*/ 194835 h 600166"/>
                <a:gd name="connsiteX37" fmla="*/ 433697 w 596445"/>
                <a:gd name="connsiteY37" fmla="*/ 114613 h 600166"/>
                <a:gd name="connsiteX38" fmla="*/ 596251 w 596445"/>
                <a:gd name="connsiteY38" fmla="*/ 173822 h 600166"/>
                <a:gd name="connsiteX39" fmla="*/ 596251 w 596445"/>
                <a:gd name="connsiteY39" fmla="*/ 222526 h 600166"/>
                <a:gd name="connsiteX40" fmla="*/ 433697 w 596445"/>
                <a:gd name="connsiteY40" fmla="*/ 281735 h 600166"/>
                <a:gd name="connsiteX41" fmla="*/ 347638 w 596445"/>
                <a:gd name="connsiteY41" fmla="*/ 272663 h 600166"/>
                <a:gd name="connsiteX42" fmla="*/ 347638 w 596445"/>
                <a:gd name="connsiteY42" fmla="*/ 269320 h 600166"/>
                <a:gd name="connsiteX43" fmla="*/ 322299 w 596445"/>
                <a:gd name="connsiteY43" fmla="*/ 223959 h 600166"/>
                <a:gd name="connsiteX44" fmla="*/ 321343 w 596445"/>
                <a:gd name="connsiteY44" fmla="*/ 223481 h 600166"/>
                <a:gd name="connsiteX45" fmla="*/ 271142 w 596445"/>
                <a:gd name="connsiteY45" fmla="*/ 199606 h 600166"/>
                <a:gd name="connsiteX46" fmla="*/ 271142 w 596445"/>
                <a:gd name="connsiteY46" fmla="*/ 173822 h 600166"/>
                <a:gd name="connsiteX47" fmla="*/ 433697 w 596445"/>
                <a:gd name="connsiteY47" fmla="*/ 114613 h 600166"/>
                <a:gd name="connsiteX48" fmla="*/ 229995 w 596445"/>
                <a:gd name="connsiteY48" fmla="*/ 0 h 600166"/>
                <a:gd name="connsiteX49" fmla="*/ 392588 w 596445"/>
                <a:gd name="connsiteY49" fmla="*/ 59209 h 600166"/>
                <a:gd name="connsiteX50" fmla="*/ 392588 w 596445"/>
                <a:gd name="connsiteY50" fmla="*/ 93588 h 600166"/>
                <a:gd name="connsiteX51" fmla="*/ 248167 w 596445"/>
                <a:gd name="connsiteY51" fmla="*/ 166645 h 600166"/>
                <a:gd name="connsiteX52" fmla="*/ 229995 w 596445"/>
                <a:gd name="connsiteY52" fmla="*/ 167122 h 600166"/>
                <a:gd name="connsiteX53" fmla="*/ 67402 w 596445"/>
                <a:gd name="connsiteY53" fmla="*/ 107913 h 600166"/>
                <a:gd name="connsiteX54" fmla="*/ 67402 w 596445"/>
                <a:gd name="connsiteY54" fmla="*/ 59209 h 600166"/>
                <a:gd name="connsiteX55" fmla="*/ 229995 w 596445"/>
                <a:gd name="connsiteY55" fmla="*/ 0 h 60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6445" h="600166">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tx1">
                <a:lumMod val="95000"/>
                <a:lumOff val="5000"/>
                <a:alpha val="35000"/>
              </a:schemeClr>
            </a:solidFill>
            <a:ln>
              <a:noFill/>
            </a:ln>
            <a:effectLst>
              <a:innerShdw blurRad="215900">
                <a:prstClr val="black"/>
              </a:innerShdw>
            </a:effectLst>
          </p:spPr>
        </p:sp>
        <p:sp>
          <p:nvSpPr>
            <p:cNvPr id="3" name="椭圆 2"/>
            <p:cNvSpPr/>
            <p:nvPr/>
          </p:nvSpPr>
          <p:spPr>
            <a:xfrm>
              <a:off x="7615830" y="3664138"/>
              <a:ext cx="734063" cy="734063"/>
            </a:xfrm>
            <a:prstGeom prst="ellipse">
              <a:avLst/>
            </a:pr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a:t>
              </a:r>
            </a:p>
          </p:txBody>
        </p:sp>
        <p:sp>
          <p:nvSpPr>
            <p:cNvPr id="20" name="文本框 19"/>
            <p:cNvSpPr txBox="1"/>
            <p:nvPr/>
          </p:nvSpPr>
          <p:spPr>
            <a:xfrm>
              <a:off x="1957754" y="4712569"/>
              <a:ext cx="7819292" cy="830997"/>
            </a:xfrm>
            <a:prstGeom prst="rect">
              <a:avLst/>
            </a:prstGeom>
            <a:noFill/>
          </p:spPr>
          <p:txBody>
            <a:bodyPr wrap="square" rtlCol="0">
              <a:spAutoFit/>
            </a:bodyPr>
            <a:lstStyle/>
            <a:p>
              <a:pPr algn="l"/>
              <a:r>
                <a:rPr lang="zh-CN" altLang="en-US" sz="2400" spc="300" dirty="0" smtClean="0">
                  <a:solidFill>
                    <a:schemeClr val="accent1">
                      <a:lumMod val="50000"/>
                    </a:schemeClr>
                  </a:solidFill>
                  <a:latin typeface="思源黑体 CN Light" panose="020B0300000000000000" pitchFamily="34" charset="-122"/>
                  <a:ea typeface="思源黑体 CN Light" panose="020B0300000000000000" pitchFamily="34" charset="-122"/>
                </a:rPr>
                <a:t>党的十八</a:t>
              </a:r>
              <a:r>
                <a:rPr lang="zh-CN" altLang="en-US" sz="2400" spc="300" dirty="0">
                  <a:solidFill>
                    <a:schemeClr val="accent1">
                      <a:lumMod val="50000"/>
                    </a:schemeClr>
                  </a:solidFill>
                  <a:latin typeface="思源黑体 CN Light" panose="020B0300000000000000" pitchFamily="34" charset="-122"/>
                  <a:ea typeface="思源黑体 CN Light" panose="020B0300000000000000" pitchFamily="34" charset="-122"/>
                </a:rPr>
                <a:t>大以来，逐步建立健全中国特色社会主义法治体系，为中国的发展进步提供了有力保障。</a:t>
              </a:r>
            </a:p>
          </p:txBody>
        </p:sp>
      </p:grpSp>
      <p:pic>
        <p:nvPicPr>
          <p:cNvPr id="5" name="图片 4"/>
          <p:cNvPicPr>
            <a:picLocks noChangeAspect="1"/>
          </p:cNvPicPr>
          <p:nvPr/>
        </p:nvPicPr>
        <p:blipFill>
          <a:blip r:embed="rId4"/>
          <a:stretch>
            <a:fillRect/>
          </a:stretch>
        </p:blipFill>
        <p:spPr>
          <a:xfrm>
            <a:off x="5936973" y="1032766"/>
            <a:ext cx="4514491" cy="2180914"/>
          </a:xfrm>
          <a:prstGeom prst="rect">
            <a:avLst/>
          </a:prstGeom>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图片 106" descr="C:/Users/Administrator/AppData/Local/Temp/wps/INetCache/2424e5ee0d43e6a210fb5b08c3f9ff16"/>
          <p:cNvSpPr/>
          <p:nvPr/>
        </p:nvSpPr>
        <p:spPr>
          <a:xfrm>
            <a:off x="5854700" y="34290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26631" name="文本框 23"/>
          <p:cNvSpPr txBox="1"/>
          <p:nvPr/>
        </p:nvSpPr>
        <p:spPr>
          <a:xfrm>
            <a:off x="0" y="7938"/>
            <a:ext cx="10323443"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环节一：阅读文本，了解法治体系</a:t>
            </a:r>
          </a:p>
        </p:txBody>
      </p:sp>
      <p:graphicFrame>
        <p:nvGraphicFramePr>
          <p:cNvPr id="2" name="图示 1"/>
          <p:cNvGraphicFramePr/>
          <p:nvPr/>
        </p:nvGraphicFramePr>
        <p:xfrm>
          <a:off x="4595495" y="1165225"/>
          <a:ext cx="8128000" cy="541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文本框 2"/>
          <p:cNvSpPr txBox="1"/>
          <p:nvPr/>
        </p:nvSpPr>
        <p:spPr>
          <a:xfrm>
            <a:off x="7247890" y="3089910"/>
            <a:ext cx="2823210" cy="1568450"/>
          </a:xfrm>
          <a:prstGeom prst="rect">
            <a:avLst/>
          </a:prstGeom>
          <a:noFill/>
        </p:spPr>
        <p:txBody>
          <a:bodyPr wrap="square" rtlCol="0" anchor="t">
            <a:spAutoFit/>
          </a:bodyPr>
          <a:lstStyle/>
          <a:p>
            <a:pPr algn="ctr"/>
            <a:r>
              <a:rPr lang="zh-CN" altLang="en-US" sz="3200" b="1" spc="300" dirty="0">
                <a:solidFill>
                  <a:srgbClr val="FF0000"/>
                </a:solidFill>
                <a:latin typeface="思源黑体 CN Medium" panose="020B0600000000000000" pitchFamily="34" charset="-122"/>
                <a:ea typeface="思源黑体 CN Medium" panose="020B0600000000000000" pitchFamily="34" charset="-122"/>
                <a:sym typeface="+mn-ea"/>
              </a:rPr>
              <a:t>中国</a:t>
            </a:r>
            <a:r>
              <a:rPr lang="zh-CN" altLang="en-US" sz="3200" b="1" spc="300" dirty="0" smtClean="0">
                <a:solidFill>
                  <a:srgbClr val="FF0000"/>
                </a:solidFill>
                <a:latin typeface="思源黑体 CN Medium" panose="020B0600000000000000" pitchFamily="34" charset="-122"/>
                <a:ea typeface="思源黑体 CN Medium" panose="020B0600000000000000" pitchFamily="34" charset="-122"/>
                <a:sym typeface="+mn-ea"/>
              </a:rPr>
              <a:t>特色</a:t>
            </a:r>
            <a:endParaRPr lang="en-US" altLang="zh-CN" sz="3200" b="1" spc="300" dirty="0" smtClean="0">
              <a:solidFill>
                <a:srgbClr val="FF0000"/>
              </a:solidFill>
              <a:latin typeface="思源黑体 CN Medium" panose="020B0600000000000000" pitchFamily="34" charset="-122"/>
              <a:ea typeface="思源黑体 CN Medium" panose="020B0600000000000000" pitchFamily="34" charset="-122"/>
              <a:sym typeface="+mn-ea"/>
            </a:endParaRPr>
          </a:p>
          <a:p>
            <a:pPr algn="ctr"/>
            <a:r>
              <a:rPr lang="zh-CN" altLang="en-US" sz="3200" b="1" spc="300" dirty="0" smtClean="0">
                <a:solidFill>
                  <a:srgbClr val="FF0000"/>
                </a:solidFill>
                <a:latin typeface="思源黑体 CN Medium" panose="020B0600000000000000" pitchFamily="34" charset="-122"/>
                <a:ea typeface="思源黑体 CN Medium" panose="020B0600000000000000" pitchFamily="34" charset="-122"/>
                <a:sym typeface="+mn-ea"/>
              </a:rPr>
              <a:t>社会主义</a:t>
            </a:r>
            <a:endParaRPr lang="en-US" altLang="zh-CN" sz="3200" b="1" spc="300" dirty="0" smtClean="0">
              <a:solidFill>
                <a:srgbClr val="FF0000"/>
              </a:solidFill>
              <a:latin typeface="思源黑体 CN Medium" panose="020B0600000000000000" pitchFamily="34" charset="-122"/>
              <a:ea typeface="思源黑体 CN Medium" panose="020B0600000000000000" pitchFamily="34" charset="-122"/>
              <a:sym typeface="+mn-ea"/>
            </a:endParaRPr>
          </a:p>
          <a:p>
            <a:pPr algn="ctr"/>
            <a:r>
              <a:rPr lang="zh-CN" altLang="en-US" sz="3200" b="1" spc="300" dirty="0" smtClean="0">
                <a:solidFill>
                  <a:srgbClr val="FF0000"/>
                </a:solidFill>
                <a:latin typeface="思源黑体 CN Medium" panose="020B0600000000000000" pitchFamily="34" charset="-122"/>
                <a:ea typeface="思源黑体 CN Medium" panose="020B0600000000000000" pitchFamily="34" charset="-122"/>
                <a:sym typeface="+mn-ea"/>
              </a:rPr>
              <a:t>法治</a:t>
            </a:r>
            <a:r>
              <a:rPr lang="zh-CN" altLang="en-US" sz="3200" b="1" spc="300" dirty="0">
                <a:solidFill>
                  <a:srgbClr val="FF0000"/>
                </a:solidFill>
                <a:latin typeface="思源黑体 CN Medium" panose="020B0600000000000000" pitchFamily="34" charset="-122"/>
                <a:ea typeface="思源黑体 CN Medium" panose="020B0600000000000000" pitchFamily="34" charset="-122"/>
                <a:sym typeface="+mn-ea"/>
              </a:rPr>
              <a:t>体系</a:t>
            </a:r>
          </a:p>
        </p:txBody>
      </p:sp>
      <p:sp>
        <p:nvSpPr>
          <p:cNvPr id="5" name="文本框 4"/>
          <p:cNvSpPr txBox="1"/>
          <p:nvPr/>
        </p:nvSpPr>
        <p:spPr>
          <a:xfrm>
            <a:off x="616447" y="2856120"/>
            <a:ext cx="3978999" cy="2185214"/>
          </a:xfrm>
          <a:prstGeom prst="rect">
            <a:avLst/>
          </a:prstGeom>
          <a:noFill/>
          <a:ln>
            <a:solidFill>
              <a:schemeClr val="tx1"/>
            </a:solidFill>
          </a:ln>
        </p:spPr>
        <p:txBody>
          <a:bodyPr wrap="square" rtlCol="0">
            <a:spAutoFit/>
          </a:bodyPr>
          <a:lstStyle/>
          <a:p>
            <a:r>
              <a:rPr lang="zh-CN" altLang="en-US" sz="4000" b="1" dirty="0">
                <a:solidFill>
                  <a:srgbClr val="FF0000"/>
                </a:solidFill>
              </a:rPr>
              <a:t>地位</a:t>
            </a:r>
            <a:r>
              <a:rPr lang="zh-CN" altLang="en-US" sz="4000" b="1" dirty="0" smtClean="0">
                <a:solidFill>
                  <a:srgbClr val="FF0000"/>
                </a:solidFill>
              </a:rPr>
              <a:t>：</a:t>
            </a:r>
            <a:endParaRPr lang="zh-CN" altLang="en-US" sz="2800" b="1" dirty="0">
              <a:solidFill>
                <a:srgbClr val="FF0000"/>
              </a:solidFill>
            </a:endParaRPr>
          </a:p>
          <a:p>
            <a:r>
              <a:rPr lang="zh-CN" altLang="en-US" sz="3200" dirty="0"/>
              <a:t>全面推进依法治国的</a:t>
            </a:r>
            <a:r>
              <a:rPr lang="zh-CN" altLang="en-US" sz="3200" b="1" dirty="0">
                <a:solidFill>
                  <a:srgbClr val="FF0000"/>
                </a:solidFill>
              </a:rPr>
              <a:t>总</a:t>
            </a:r>
            <a:r>
              <a:rPr lang="zh-CN" altLang="en-US" sz="3200" b="1" dirty="0" smtClean="0">
                <a:solidFill>
                  <a:srgbClr val="FF0000"/>
                </a:solidFill>
              </a:rPr>
              <a:t>抓手</a:t>
            </a:r>
            <a:r>
              <a:rPr lang="zh-CN" altLang="en-US" sz="3200" b="1" dirty="0">
                <a:solidFill>
                  <a:srgbClr val="FF0000"/>
                </a:solidFill>
              </a:rPr>
              <a:t>，</a:t>
            </a:r>
            <a:r>
              <a:rPr lang="zh-CN" altLang="en-US" sz="3200" dirty="0" smtClean="0"/>
              <a:t>国家</a:t>
            </a:r>
            <a:r>
              <a:rPr lang="zh-CN" altLang="en-US" sz="3200" dirty="0"/>
              <a:t>治理体系的</a:t>
            </a:r>
            <a:r>
              <a:rPr lang="zh-CN" altLang="en-US" sz="3200" b="1" dirty="0">
                <a:solidFill>
                  <a:srgbClr val="FF0000"/>
                </a:solidFill>
              </a:rPr>
              <a:t>骨干</a:t>
            </a:r>
            <a:r>
              <a:rPr lang="zh-CN" altLang="en-US" sz="3200" b="1" dirty="0" smtClean="0">
                <a:solidFill>
                  <a:srgbClr val="FF0000"/>
                </a:solidFill>
              </a:rPr>
              <a:t>工程。</a:t>
            </a:r>
            <a:endParaRPr lang="zh-CN" altLang="en-US" sz="3200" b="1" dirty="0">
              <a:solidFill>
                <a:srgbClr val="FF0000"/>
              </a:solidFill>
            </a:endParaRPr>
          </a:p>
        </p:txBody>
      </p:sp>
      <p:sp>
        <p:nvSpPr>
          <p:cNvPr id="4" name="文本框 6"/>
          <p:cNvSpPr txBox="1"/>
          <p:nvPr/>
        </p:nvSpPr>
        <p:spPr>
          <a:xfrm>
            <a:off x="543035" y="1184910"/>
            <a:ext cx="5852160" cy="521970"/>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lang="zh-CN" altLang="zh-CN" sz="2800" b="1" dirty="0">
                <a:latin typeface="微软雅黑" panose="020B0503020204020204" pitchFamily="34" charset="-122"/>
                <a:ea typeface="微软雅黑" panose="020B0503020204020204" pitchFamily="34" charset="-122"/>
              </a:rPr>
              <a:t>任务：阅读读本</a:t>
            </a:r>
            <a:r>
              <a:rPr lang="en-US" altLang="zh-CN" sz="2800" b="1" dirty="0">
                <a:latin typeface="微软雅黑" panose="020B0503020204020204" pitchFamily="34" charset="-122"/>
                <a:ea typeface="微软雅黑" panose="020B0503020204020204" pitchFamily="34" charset="-122"/>
              </a:rPr>
              <a:t>56</a:t>
            </a: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57</a:t>
            </a:r>
            <a:r>
              <a:rPr lang="zh-CN" altLang="zh-CN" sz="2800" b="1" dirty="0">
                <a:latin typeface="微软雅黑" panose="020B0503020204020204" pitchFamily="34" charset="-122"/>
                <a:ea typeface="微软雅黑" panose="020B0503020204020204" pitchFamily="34" charset="-122"/>
              </a:rPr>
              <a:t>页，倾听思考</a:t>
            </a:r>
          </a:p>
        </p:txBody>
      </p:sp>
    </p:spTree>
    <p:custDataLst>
      <p:tags r:id="rId1"/>
    </p:custData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文本框 23"/>
          <p:cNvSpPr txBox="1"/>
          <p:nvPr/>
        </p:nvSpPr>
        <p:spPr>
          <a:xfrm>
            <a:off x="0" y="7938"/>
            <a:ext cx="10005391"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环节一：阅读文本，了解法治体系</a:t>
            </a:r>
          </a:p>
        </p:txBody>
      </p:sp>
      <p:grpSp>
        <p:nvGrpSpPr>
          <p:cNvPr id="2" name="组合 1"/>
          <p:cNvGrpSpPr/>
          <p:nvPr/>
        </p:nvGrpSpPr>
        <p:grpSpPr>
          <a:xfrm>
            <a:off x="861060" y="1275080"/>
            <a:ext cx="9597390" cy="706755"/>
            <a:chOff x="5668607" y="1187590"/>
            <a:chExt cx="918869" cy="4116349"/>
          </a:xfrm>
        </p:grpSpPr>
        <p:sp>
          <p:nvSpPr>
            <p:cNvPr id="11" name="矩形 10"/>
            <p:cNvSpPr/>
            <p:nvPr/>
          </p:nvSpPr>
          <p:spPr>
            <a:xfrm>
              <a:off x="5668607" y="483280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华文隶书" panose="02010800040101010101" charset="-122"/>
                <a:ea typeface="华文隶书" panose="02010800040101010101" charset="-122"/>
              </a:endParaRPr>
            </a:p>
          </p:txBody>
        </p:sp>
        <p:sp>
          <p:nvSpPr>
            <p:cNvPr id="12" name="文本框 11"/>
            <p:cNvSpPr txBox="1"/>
            <p:nvPr/>
          </p:nvSpPr>
          <p:spPr>
            <a:xfrm>
              <a:off x="5720754" y="1187590"/>
              <a:ext cx="866722" cy="4116349"/>
            </a:xfrm>
            <a:prstGeom prst="rect">
              <a:avLst/>
            </a:prstGeom>
            <a:noFill/>
          </p:spPr>
          <p:txBody>
            <a:bodyPr wrap="square" rtlCol="0">
              <a:spAutoFit/>
            </a:bodyPr>
            <a:lstStyle/>
            <a:p>
              <a:r>
                <a:rPr lang="zh-CN" altLang="en-US" sz="4000" spc="300" dirty="0">
                  <a:solidFill>
                    <a:schemeClr val="tx1">
                      <a:lumMod val="75000"/>
                      <a:lumOff val="25000"/>
                    </a:schemeClr>
                  </a:solidFill>
                  <a:latin typeface="华文隶书" panose="02010800040101010101" charset="-122"/>
                  <a:ea typeface="华文隶书" panose="02010800040101010101" charset="-122"/>
                </a:rPr>
                <a:t>中国特色社会主义法律体系已经形成</a:t>
              </a:r>
            </a:p>
          </p:txBody>
        </p:sp>
      </p:grpSp>
      <p:pic>
        <p:nvPicPr>
          <p:cNvPr id="103" name="图片 102"/>
          <p:cNvPicPr/>
          <p:nvPr/>
        </p:nvPicPr>
        <p:blipFill>
          <a:blip r:embed="rId4" r:link="rId5"/>
          <a:stretch>
            <a:fillRect/>
          </a:stretch>
        </p:blipFill>
        <p:spPr>
          <a:xfrm>
            <a:off x="2016125" y="2236470"/>
            <a:ext cx="8044815" cy="4309745"/>
          </a:xfrm>
          <a:prstGeom prst="rect">
            <a:avLst/>
          </a:prstGeom>
          <a:noFill/>
          <a:ln w="9525">
            <a:noFill/>
          </a:ln>
        </p:spPr>
      </p:pic>
    </p:spTree>
    <p:custDataLst>
      <p:tags r:id="rId1"/>
    </p:custData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76636" y="4800241"/>
            <a:ext cx="11339830" cy="1778635"/>
          </a:xfrm>
          <a:prstGeom prst="roundRect">
            <a:avLst/>
          </a:prstGeom>
          <a:solidFill>
            <a:schemeClr val="bg1"/>
          </a:solidFill>
          <a:ln w="47625">
            <a:solidFill>
              <a:srgbClr val="7030A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      </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设计意图：学生通过阅读读本，了解到中国特色社会主义法治体系的地位，通过教师点拨，全面把握了</a:t>
            </a:r>
            <a:r>
              <a:rPr lang="zh-CN" altLang="en-US" sz="2400" b="1" dirty="0">
                <a:ln>
                  <a:noFill/>
                </a:ln>
                <a:solidFill>
                  <a:schemeClr val="tx1"/>
                </a:solidFill>
                <a:effectLst/>
                <a:uLnTx/>
                <a:uFillTx/>
                <a:latin typeface="微软雅黑" panose="020B0503020204020204" pitchFamily="34" charset="-122"/>
                <a:sym typeface="+mn-ea"/>
              </a:rPr>
              <a:t>中国特色社会主义法治体系的内涵，通过生动形象的法律体系树，认识到中国特色社会主义法律体系已经形成，在此基础上，深刻</a:t>
            </a:r>
            <a:r>
              <a:rPr lang="zh-CN" altLang="en-US" sz="2400" b="1" dirty="0" smtClean="0">
                <a:ln>
                  <a:noFill/>
                </a:ln>
                <a:solidFill>
                  <a:schemeClr val="tx1"/>
                </a:solidFill>
                <a:effectLst/>
                <a:uLnTx/>
                <a:uFillTx/>
                <a:latin typeface="微软雅黑" panose="020B0503020204020204" pitchFamily="34" charset="-122"/>
                <a:sym typeface="+mn-ea"/>
              </a:rPr>
              <a:t>理解中国</a:t>
            </a:r>
            <a:r>
              <a:rPr lang="zh-CN" altLang="en-US" sz="2400" b="1" dirty="0">
                <a:ln>
                  <a:noFill/>
                </a:ln>
                <a:solidFill>
                  <a:schemeClr val="tx1"/>
                </a:solidFill>
                <a:effectLst/>
                <a:uLnTx/>
                <a:uFillTx/>
                <a:latin typeface="微软雅黑" panose="020B0503020204020204" pitchFamily="34" charset="-122"/>
                <a:sym typeface="+mn-ea"/>
              </a:rPr>
              <a:t>特色社会主义法治</a:t>
            </a:r>
            <a:r>
              <a:rPr lang="zh-CN" altLang="en-US" sz="2400" b="1" dirty="0" smtClean="0">
                <a:ln>
                  <a:noFill/>
                </a:ln>
                <a:solidFill>
                  <a:schemeClr val="tx1"/>
                </a:solidFill>
                <a:effectLst/>
                <a:uLnTx/>
                <a:uFillTx/>
                <a:latin typeface="微软雅黑" panose="020B0503020204020204" pitchFamily="34" charset="-122"/>
                <a:sym typeface="+mn-ea"/>
              </a:rPr>
              <a:t>体系的重大</a:t>
            </a:r>
            <a:r>
              <a:rPr lang="zh-CN" altLang="en-US" sz="2400" b="1" dirty="0">
                <a:ln>
                  <a:noFill/>
                </a:ln>
                <a:solidFill>
                  <a:schemeClr val="tx1"/>
                </a:solidFill>
                <a:effectLst/>
                <a:uLnTx/>
                <a:uFillTx/>
                <a:latin typeface="微软雅黑" panose="020B0503020204020204" pitchFamily="34" charset="-122"/>
                <a:sym typeface="+mn-ea"/>
              </a:rPr>
              <a:t>意义</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a:t>
            </a:r>
            <a:endParaRPr kumimoji="0" lang="zh-CN"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sym typeface="+mn-ea"/>
            </a:endParaRPr>
          </a:p>
        </p:txBody>
      </p:sp>
      <p:sp>
        <p:nvSpPr>
          <p:cNvPr id="26631" name="文本框 23"/>
          <p:cNvSpPr txBox="1"/>
          <p:nvPr/>
        </p:nvSpPr>
        <p:spPr>
          <a:xfrm>
            <a:off x="0" y="7938"/>
            <a:ext cx="10310191"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环节一：阅读文本，了解法治体系</a:t>
            </a:r>
          </a:p>
        </p:txBody>
      </p:sp>
      <p:sp>
        <p:nvSpPr>
          <p:cNvPr id="22" name="文本框 21"/>
          <p:cNvSpPr txBox="1"/>
          <p:nvPr/>
        </p:nvSpPr>
        <p:spPr>
          <a:xfrm>
            <a:off x="6400800" y="1240155"/>
            <a:ext cx="5240216" cy="2985433"/>
          </a:xfrm>
          <a:prstGeom prst="rect">
            <a:avLst/>
          </a:prstGeom>
          <a:noFill/>
        </p:spPr>
        <p:txBody>
          <a:bodyPr wrap="square" rtlCol="0">
            <a:spAutoFit/>
          </a:bodyPr>
          <a:lstStyle/>
          <a:p>
            <a:r>
              <a:rPr lang="zh-CN" altLang="en-US" sz="4400" spc="3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CN Medium" panose="020B0600000000000000" pitchFamily="34" charset="-122"/>
                <a:ea typeface="思源黑体 CN Medium" panose="020B0600000000000000" pitchFamily="34" charset="-122"/>
              </a:rPr>
              <a:t>意义：</a:t>
            </a:r>
            <a:endParaRPr lang="en-US" altLang="zh-CN" sz="4400" spc="3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CN Medium" panose="020B0600000000000000" pitchFamily="34" charset="-122"/>
              <a:ea typeface="思源黑体 CN Medium" panose="020B0600000000000000" pitchFamily="34" charset="-122"/>
            </a:endParaRPr>
          </a:p>
          <a:p>
            <a:r>
              <a:rPr lang="en-US" altLang="zh-CN" sz="2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    </a:t>
            </a:r>
            <a:r>
              <a:rPr lang="zh-CN" altLang="en-US" sz="2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中华民族正处在伟大复兴的关键时期，坚持和完善中国特色社会主义法治体系，对不断</a:t>
            </a:r>
            <a:r>
              <a:rPr lang="zh-CN" altLang="en-US" sz="2400" b="1" spc="300" dirty="0">
                <a:solidFill>
                  <a:srgbClr val="FF0000"/>
                </a:solidFill>
                <a:latin typeface="思源黑体 CN Medium" panose="020B0600000000000000" pitchFamily="34" charset="-122"/>
                <a:ea typeface="思源黑体 CN Medium" panose="020B0600000000000000" pitchFamily="34" charset="-122"/>
              </a:rPr>
              <a:t>完善和发展中国特色社会主义国家制度和法律制度</a:t>
            </a:r>
            <a:r>
              <a:rPr lang="zh-CN" altLang="en-US" sz="2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r>
              <a:rPr lang="zh-CN" altLang="en-US" sz="2400" spc="300" dirty="0">
                <a:solidFill>
                  <a:schemeClr val="tx1">
                    <a:lumMod val="75000"/>
                    <a:lumOff val="25000"/>
                  </a:schemeClr>
                </a:solidFill>
                <a:latin typeface="黑体" panose="02010609060101010101" charset="-122"/>
                <a:ea typeface="黑体" panose="02010609060101010101" charset="-122"/>
              </a:rPr>
              <a:t>推进</a:t>
            </a:r>
            <a:r>
              <a:rPr lang="zh-CN" altLang="en-US" sz="2400" b="1" spc="300" dirty="0">
                <a:solidFill>
                  <a:srgbClr val="FF0000"/>
                </a:solidFill>
                <a:latin typeface="思源黑体 CN Medium" panose="020B0600000000000000" pitchFamily="34" charset="-122"/>
                <a:ea typeface="思源黑体 CN Medium" panose="020B0600000000000000" pitchFamily="34" charset="-122"/>
              </a:rPr>
              <a:t>国家治理体系和治理能力现代化</a:t>
            </a:r>
            <a:r>
              <a:rPr lang="zh-CN" altLang="en-US" sz="2400" spc="300" dirty="0">
                <a:solidFill>
                  <a:schemeClr val="tx1">
                    <a:lumMod val="75000"/>
                    <a:lumOff val="25000"/>
                  </a:schemeClr>
                </a:solidFill>
                <a:latin typeface="黑体" panose="02010609060101010101" charset="-122"/>
                <a:ea typeface="黑体" panose="02010609060101010101" charset="-122"/>
              </a:rPr>
              <a:t>具有</a:t>
            </a:r>
            <a:r>
              <a:rPr lang="zh-CN" altLang="en-US" sz="2400" b="1" spc="300" dirty="0">
                <a:solidFill>
                  <a:srgbClr val="FF0000"/>
                </a:solidFill>
                <a:latin typeface="思源黑体 CN Medium" panose="020B0600000000000000" pitchFamily="34" charset="-122"/>
                <a:ea typeface="思源黑体 CN Medium" panose="020B0600000000000000" pitchFamily="34" charset="-122"/>
              </a:rPr>
              <a:t>重大意义</a:t>
            </a:r>
            <a:r>
              <a:rPr lang="zh-CN" altLang="en-US" sz="2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a:t>
            </a:r>
          </a:p>
        </p:txBody>
      </p:sp>
      <p:pic>
        <p:nvPicPr>
          <p:cNvPr id="101" name="图片 100"/>
          <p:cNvPicPr/>
          <p:nvPr/>
        </p:nvPicPr>
        <p:blipFill>
          <a:blip r:embed="rId4" r:link="rId5"/>
          <a:srcRect t="22167" r="1986" b="14500"/>
          <a:stretch>
            <a:fillRect/>
          </a:stretch>
        </p:blipFill>
        <p:spPr>
          <a:xfrm>
            <a:off x="463827" y="1040655"/>
            <a:ext cx="5529580" cy="3429000"/>
          </a:xfrm>
          <a:prstGeom prst="rect">
            <a:avLst/>
          </a:prstGeom>
          <a:noFill/>
          <a:ln w="9525">
            <a:solidFill>
              <a:schemeClr val="accent1"/>
            </a:solidFill>
          </a:ln>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768156" y="5670219"/>
            <a:ext cx="10921365" cy="521970"/>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sz="2800" b="1" dirty="0">
                <a:latin typeface="微软雅黑" panose="020B0503020204020204" pitchFamily="34" charset="-122"/>
                <a:ea typeface="微软雅黑" panose="020B0503020204020204" pitchFamily="34" charset="-122"/>
              </a:rPr>
              <a:t>思考： 阅读读本57-58页，</a:t>
            </a:r>
            <a:r>
              <a:rPr sz="2800" b="1" dirty="0" smtClean="0">
                <a:latin typeface="微软雅黑" panose="020B0503020204020204" pitchFamily="34" charset="-122"/>
                <a:ea typeface="微软雅黑" panose="020B0503020204020204" pitchFamily="34" charset="-122"/>
              </a:rPr>
              <a:t>结合视频谈谈对全面依法治国的理解</a:t>
            </a:r>
            <a:r>
              <a:rPr lang="zh-CN" altLang="en-US" sz="2800" b="1" dirty="0">
                <a:latin typeface="微软雅黑" panose="020B0503020204020204" pitchFamily="34" charset="-122"/>
                <a:ea typeface="微软雅黑" panose="020B0503020204020204" pitchFamily="34" charset="-122"/>
              </a:rPr>
              <a:t>。</a:t>
            </a:r>
            <a:endParaRPr sz="2800" b="1" dirty="0">
              <a:latin typeface="微软雅黑" panose="020B0503020204020204" pitchFamily="34" charset="-122"/>
              <a:ea typeface="微软雅黑" panose="020B0503020204020204" pitchFamily="34" charset="-122"/>
            </a:endParaRPr>
          </a:p>
        </p:txBody>
      </p:sp>
      <p:sp>
        <p:nvSpPr>
          <p:cNvPr id="26631" name="文本框 23"/>
          <p:cNvSpPr txBox="1"/>
          <p:nvPr/>
        </p:nvSpPr>
        <p:spPr>
          <a:xfrm>
            <a:off x="0" y="7938"/>
            <a:ext cx="10681252"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pic>
        <p:nvPicPr>
          <p:cNvPr id="104" name="图片 103"/>
          <p:cNvPicPr/>
          <p:nvPr/>
        </p:nvPicPr>
        <p:blipFill>
          <a:blip r:embed="rId4" r:link="rId5"/>
          <a:stretch>
            <a:fillRect/>
          </a:stretch>
        </p:blipFill>
        <p:spPr>
          <a:xfrm>
            <a:off x="3352800" y="1139577"/>
            <a:ext cx="5824496" cy="3631206"/>
          </a:xfrm>
          <a:prstGeom prst="rect">
            <a:avLst/>
          </a:prstGeom>
          <a:noFill/>
          <a:ln w="9525">
            <a:noFill/>
          </a:ln>
        </p:spPr>
      </p:pic>
      <p:sp>
        <p:nvSpPr>
          <p:cNvPr id="19" name="文本框 18"/>
          <p:cNvSpPr txBox="1"/>
          <p:nvPr/>
        </p:nvSpPr>
        <p:spPr>
          <a:xfrm>
            <a:off x="1444046" y="4900157"/>
            <a:ext cx="9488805" cy="583565"/>
          </a:xfrm>
          <a:prstGeom prst="rect">
            <a:avLst/>
          </a:prstGeom>
          <a:noFill/>
        </p:spPr>
        <p:txBody>
          <a:bodyPr wrap="square" rtlCol="0">
            <a:spAutoFit/>
          </a:bodyPr>
          <a:lstStyle/>
          <a:p>
            <a:pPr algn="ctr"/>
            <a:r>
              <a:rPr lang="zh-CN" altLang="en-US" sz="3200" b="1" dirty="0"/>
              <a:t>视频节选《法治中国》</a:t>
            </a:r>
          </a:p>
        </p:txBody>
      </p:sp>
    </p:spTree>
    <p:custDataLst>
      <p:tags r:id="rId1"/>
    </p:custData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图片 106" descr="C:/Users/Administrator/AppData/Local/Temp/wps/INetCache/2424e5ee0d43e6a210fb5b08c3f9ff16"/>
          <p:cNvSpPr/>
          <p:nvPr/>
        </p:nvSpPr>
        <p:spPr>
          <a:xfrm>
            <a:off x="6096000" y="34290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26631" name="文本框 23"/>
          <p:cNvSpPr txBox="1"/>
          <p:nvPr/>
        </p:nvSpPr>
        <p:spPr>
          <a:xfrm>
            <a:off x="0" y="7938"/>
            <a:ext cx="10310191"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grpSp>
        <p:nvGrpSpPr>
          <p:cNvPr id="19" name="组合 18"/>
          <p:cNvGrpSpPr/>
          <p:nvPr/>
        </p:nvGrpSpPr>
        <p:grpSpPr>
          <a:xfrm>
            <a:off x="1143268" y="966001"/>
            <a:ext cx="9671164" cy="5239134"/>
            <a:chOff x="1143268" y="966001"/>
            <a:chExt cx="9671164" cy="5239134"/>
          </a:xfrm>
        </p:grpSpPr>
        <p:grpSp>
          <p:nvGrpSpPr>
            <p:cNvPr id="29" name="组合 28"/>
            <p:cNvGrpSpPr/>
            <p:nvPr/>
          </p:nvGrpSpPr>
          <p:grpSpPr>
            <a:xfrm>
              <a:off x="1143268" y="966001"/>
              <a:ext cx="8902065" cy="5239134"/>
              <a:chOff x="1110017" y="478368"/>
              <a:chExt cx="8902065" cy="5239134"/>
            </a:xfrm>
          </p:grpSpPr>
          <p:sp>
            <p:nvSpPr>
              <p:cNvPr id="31" name="矩形: 圆角 1"/>
              <p:cNvSpPr/>
              <p:nvPr/>
            </p:nvSpPr>
            <p:spPr>
              <a:xfrm>
                <a:off x="3543076" y="478368"/>
                <a:ext cx="4807555" cy="715577"/>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华文楷体" panose="02010600040101010101" pitchFamily="2" charset="-122"/>
                    <a:ea typeface="华文楷体" panose="02010600040101010101" pitchFamily="2" charset="-122"/>
                  </a:rPr>
                  <a:t>全面推进依法治国总目标</a:t>
                </a:r>
              </a:p>
            </p:txBody>
          </p:sp>
          <p:sp>
            <p:nvSpPr>
              <p:cNvPr id="32" name="矩形: 圆角 2"/>
              <p:cNvSpPr/>
              <p:nvPr/>
            </p:nvSpPr>
            <p:spPr>
              <a:xfrm>
                <a:off x="1891067" y="1372448"/>
                <a:ext cx="8121015" cy="6381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华文楷体" panose="02010600040101010101" pitchFamily="2" charset="-122"/>
                    <a:ea typeface="华文楷体" panose="02010600040101010101" pitchFamily="2" charset="-122"/>
                  </a:rPr>
                  <a:t>建设中</a:t>
                </a:r>
                <a:r>
                  <a:rPr lang="zh-CN" altLang="en-US" sz="2400" b="1" dirty="0" smtClean="0">
                    <a:solidFill>
                      <a:schemeClr val="tx1"/>
                    </a:solidFill>
                    <a:latin typeface="华文楷体" panose="02010600040101010101" pitchFamily="2" charset="-122"/>
                    <a:ea typeface="华文楷体" panose="02010600040101010101" pitchFamily="2" charset="-122"/>
                  </a:rPr>
                  <a:t>国</a:t>
                </a:r>
                <a:r>
                  <a:rPr lang="zh-CN" altLang="en-US" sz="2400" b="1" dirty="0">
                    <a:solidFill>
                      <a:schemeClr val="tx1"/>
                    </a:solidFill>
                    <a:latin typeface="华文楷体" panose="02010600040101010101" pitchFamily="2" charset="-122"/>
                    <a:ea typeface="华文楷体" panose="02010600040101010101" pitchFamily="2" charset="-122"/>
                  </a:rPr>
                  <a:t>特色</a:t>
                </a:r>
                <a:r>
                  <a:rPr lang="zh-CN" altLang="en-US" sz="2400" b="1" dirty="0" smtClean="0">
                    <a:solidFill>
                      <a:schemeClr val="tx1"/>
                    </a:solidFill>
                    <a:latin typeface="华文楷体" panose="02010600040101010101" pitchFamily="2" charset="-122"/>
                    <a:ea typeface="华文楷体" panose="02010600040101010101" pitchFamily="2" charset="-122"/>
                  </a:rPr>
                  <a:t>社</a:t>
                </a:r>
                <a:r>
                  <a:rPr lang="zh-CN" altLang="en-US" sz="2400" b="1" dirty="0">
                    <a:solidFill>
                      <a:schemeClr val="tx1"/>
                    </a:solidFill>
                    <a:latin typeface="华文楷体" panose="02010600040101010101" pitchFamily="2" charset="-122"/>
                    <a:ea typeface="华文楷体" panose="02010600040101010101" pitchFamily="2" charset="-122"/>
                  </a:rPr>
                  <a:t>会主义法治体系，建设社会主义法治国家</a:t>
                </a:r>
              </a:p>
            </p:txBody>
          </p:sp>
          <p:sp>
            <p:nvSpPr>
              <p:cNvPr id="33" name="矩形 32"/>
              <p:cNvSpPr/>
              <p:nvPr/>
            </p:nvSpPr>
            <p:spPr>
              <a:xfrm>
                <a:off x="1110017" y="2307391"/>
                <a:ext cx="3062177" cy="240065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4" name="文本框 33"/>
              <p:cNvSpPr txBox="1"/>
              <p:nvPr/>
            </p:nvSpPr>
            <p:spPr>
              <a:xfrm>
                <a:off x="1229256" y="2342374"/>
                <a:ext cx="2817628" cy="2400657"/>
              </a:xfrm>
              <a:prstGeom prst="rect">
                <a:avLst/>
              </a:prstGeom>
              <a:noFill/>
            </p:spPr>
            <p:txBody>
              <a:bodyPr wrap="square" rtlCol="0">
                <a:spAutoFit/>
              </a:bodyPr>
              <a:lstStyle/>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完备的法</a:t>
                </a:r>
                <a:r>
                  <a:rPr lang="zh-CN" altLang="en-US" sz="2000" b="1" dirty="0" smtClean="0">
                    <a:solidFill>
                      <a:srgbClr val="014E6A"/>
                    </a:solidFill>
                    <a:latin typeface="华文楷体" panose="02010600040101010101" pitchFamily="2" charset="-122"/>
                    <a:ea typeface="华文楷体" panose="02010600040101010101" pitchFamily="2" charset="-122"/>
                  </a:rPr>
                  <a:t>律</a:t>
                </a:r>
                <a:r>
                  <a:rPr lang="zh-CN" altLang="en-US" sz="2000" b="1" dirty="0">
                    <a:solidFill>
                      <a:srgbClr val="014E6A"/>
                    </a:solidFill>
                    <a:latin typeface="华文楷体" panose="02010600040101010101" pitchFamily="2" charset="-122"/>
                    <a:ea typeface="华文楷体" panose="02010600040101010101" pitchFamily="2" charset="-122"/>
                  </a:rPr>
                  <a:t>规范</a:t>
                </a:r>
                <a:r>
                  <a:rPr lang="zh-CN" altLang="en-US" sz="2000" b="1" dirty="0" smtClean="0">
                    <a:solidFill>
                      <a:srgbClr val="014E6A"/>
                    </a:solidFill>
                    <a:latin typeface="华文楷体" panose="02010600040101010101" pitchFamily="2" charset="-122"/>
                    <a:ea typeface="华文楷体" panose="02010600040101010101" pitchFamily="2" charset="-122"/>
                  </a:rPr>
                  <a:t>体</a:t>
                </a:r>
                <a:r>
                  <a:rPr lang="zh-CN" altLang="en-US" sz="2000" b="1" dirty="0">
                    <a:solidFill>
                      <a:srgbClr val="014E6A"/>
                    </a:solidFill>
                    <a:latin typeface="华文楷体" panose="02010600040101010101" pitchFamily="2" charset="-122"/>
                    <a:ea typeface="华文楷体" panose="02010600040101010101" pitchFamily="2" charset="-122"/>
                  </a:rPr>
                  <a:t>系</a:t>
                </a:r>
                <a:endParaRPr lang="en-US" altLang="zh-CN" sz="2000" b="1" dirty="0">
                  <a:solidFill>
                    <a:srgbClr val="014E6A"/>
                  </a:solidFill>
                  <a:latin typeface="华文楷体" panose="02010600040101010101" pitchFamily="2" charset="-122"/>
                  <a:ea typeface="华文楷体" panose="02010600040101010101" pitchFamily="2" charset="-122"/>
                </a:endParaRPr>
              </a:p>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高效的法治实施体系</a:t>
                </a:r>
                <a:endParaRPr lang="en-US" altLang="zh-CN" sz="2000" b="1" dirty="0">
                  <a:solidFill>
                    <a:srgbClr val="014E6A"/>
                  </a:solidFill>
                  <a:latin typeface="华文楷体" panose="02010600040101010101" pitchFamily="2" charset="-122"/>
                  <a:ea typeface="华文楷体" panose="02010600040101010101" pitchFamily="2" charset="-122"/>
                </a:endParaRPr>
              </a:p>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严密的法治监督体系</a:t>
                </a:r>
                <a:endParaRPr lang="en-US" altLang="zh-CN" sz="2000" b="1" dirty="0">
                  <a:solidFill>
                    <a:srgbClr val="014E6A"/>
                  </a:solidFill>
                  <a:latin typeface="华文楷体" panose="02010600040101010101" pitchFamily="2" charset="-122"/>
                  <a:ea typeface="华文楷体" panose="02010600040101010101" pitchFamily="2" charset="-122"/>
                </a:endParaRPr>
              </a:p>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有力的法治保障体系</a:t>
                </a:r>
                <a:endParaRPr lang="en-US" altLang="zh-CN" sz="2000" b="1" dirty="0">
                  <a:solidFill>
                    <a:srgbClr val="014E6A"/>
                  </a:solidFill>
                  <a:latin typeface="华文楷体" panose="02010600040101010101" pitchFamily="2" charset="-122"/>
                  <a:ea typeface="华文楷体" panose="02010600040101010101" pitchFamily="2" charset="-122"/>
                </a:endParaRPr>
              </a:p>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完善的党内法规体系</a:t>
                </a:r>
              </a:p>
            </p:txBody>
          </p:sp>
          <p:sp>
            <p:nvSpPr>
              <p:cNvPr id="36" name="文本框 35"/>
              <p:cNvSpPr txBox="1"/>
              <p:nvPr/>
            </p:nvSpPr>
            <p:spPr>
              <a:xfrm>
                <a:off x="5266371" y="2573629"/>
                <a:ext cx="1360968" cy="1477328"/>
              </a:xfrm>
              <a:prstGeom prst="rect">
                <a:avLst/>
              </a:prstGeom>
              <a:solidFill>
                <a:schemeClr val="accent5">
                  <a:lumMod val="20000"/>
                  <a:lumOff val="80000"/>
                </a:schemeClr>
              </a:solidFill>
            </p:spPr>
            <p:txBody>
              <a:bodyPr wrap="square" rtlCol="0">
                <a:spAutoFit/>
              </a:bodyPr>
              <a:lstStyle/>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依法治国</a:t>
                </a:r>
                <a:endParaRPr lang="en-US" altLang="zh-CN" sz="2000" b="1" dirty="0">
                  <a:solidFill>
                    <a:srgbClr val="014E6A"/>
                  </a:solidFill>
                  <a:latin typeface="华文楷体" panose="02010600040101010101" pitchFamily="2" charset="-122"/>
                  <a:ea typeface="华文楷体" panose="02010600040101010101" pitchFamily="2" charset="-122"/>
                </a:endParaRPr>
              </a:p>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依法执政</a:t>
                </a:r>
                <a:endParaRPr lang="en-US" altLang="zh-CN" sz="2000" b="1" dirty="0">
                  <a:solidFill>
                    <a:srgbClr val="014E6A"/>
                  </a:solidFill>
                  <a:latin typeface="华文楷体" panose="02010600040101010101" pitchFamily="2" charset="-122"/>
                  <a:ea typeface="华文楷体" panose="02010600040101010101" pitchFamily="2" charset="-122"/>
                </a:endParaRPr>
              </a:p>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依法行政</a:t>
                </a:r>
              </a:p>
            </p:txBody>
          </p:sp>
          <p:sp>
            <p:nvSpPr>
              <p:cNvPr id="37" name="文本框 36"/>
              <p:cNvSpPr txBox="1"/>
              <p:nvPr/>
            </p:nvSpPr>
            <p:spPr>
              <a:xfrm>
                <a:off x="5341561" y="4101985"/>
                <a:ext cx="1210589" cy="400110"/>
              </a:xfrm>
              <a:prstGeom prst="rect">
                <a:avLst/>
              </a:prstGeom>
              <a:noFill/>
            </p:spPr>
            <p:txBody>
              <a:bodyPr wrap="none" rtlCol="0">
                <a:spAutoFit/>
              </a:bodyPr>
              <a:lstStyle/>
              <a:p>
                <a:pPr algn="ctr"/>
                <a:r>
                  <a:rPr lang="zh-CN" altLang="en-US" sz="2000" b="1" dirty="0">
                    <a:solidFill>
                      <a:srgbClr val="014E6A"/>
                    </a:solidFill>
                    <a:latin typeface="华文楷体" panose="02010600040101010101" pitchFamily="2" charset="-122"/>
                    <a:ea typeface="华文楷体" panose="02010600040101010101" pitchFamily="2" charset="-122"/>
                  </a:rPr>
                  <a:t>共同推进</a:t>
                </a:r>
              </a:p>
            </p:txBody>
          </p:sp>
          <p:sp>
            <p:nvSpPr>
              <p:cNvPr id="39" name="文本框 38"/>
              <p:cNvSpPr txBox="1"/>
              <p:nvPr/>
            </p:nvSpPr>
            <p:spPr>
              <a:xfrm>
                <a:off x="8575157" y="2573629"/>
                <a:ext cx="1360968" cy="1477328"/>
              </a:xfrm>
              <a:prstGeom prst="rect">
                <a:avLst/>
              </a:prstGeom>
              <a:solidFill>
                <a:schemeClr val="accent5">
                  <a:lumMod val="20000"/>
                  <a:lumOff val="80000"/>
                </a:schemeClr>
              </a:solidFill>
            </p:spPr>
            <p:txBody>
              <a:bodyPr wrap="square" rtlCol="0">
                <a:spAutoFit/>
              </a:bodyPr>
              <a:lstStyle/>
              <a:p>
                <a:pPr algn="ctr">
                  <a:lnSpc>
                    <a:spcPct val="150000"/>
                  </a:lnSpc>
                </a:pPr>
                <a:r>
                  <a:rPr lang="zh-CN" altLang="en-US" sz="2000" b="1" dirty="0">
                    <a:solidFill>
                      <a:srgbClr val="014E6A"/>
                    </a:solidFill>
                    <a:latin typeface="华文楷体" panose="02010600040101010101" pitchFamily="2" charset="-122"/>
                    <a:ea typeface="华文楷体" panose="02010600040101010101" pitchFamily="2" charset="-122"/>
                  </a:rPr>
                  <a:t>法治国家法治政府法治社会</a:t>
                </a:r>
              </a:p>
            </p:txBody>
          </p:sp>
          <p:sp>
            <p:nvSpPr>
              <p:cNvPr id="40" name="文本框 39"/>
              <p:cNvSpPr txBox="1"/>
              <p:nvPr/>
            </p:nvSpPr>
            <p:spPr>
              <a:xfrm>
                <a:off x="8644798" y="4139665"/>
                <a:ext cx="1210589" cy="400110"/>
              </a:xfrm>
              <a:prstGeom prst="rect">
                <a:avLst/>
              </a:prstGeom>
              <a:noFill/>
            </p:spPr>
            <p:txBody>
              <a:bodyPr wrap="none" rtlCol="0">
                <a:spAutoFit/>
              </a:bodyPr>
              <a:lstStyle/>
              <a:p>
                <a:pPr algn="ctr"/>
                <a:r>
                  <a:rPr lang="zh-CN" altLang="en-US" sz="2000" b="1" dirty="0">
                    <a:solidFill>
                      <a:srgbClr val="014E6A"/>
                    </a:solidFill>
                    <a:latin typeface="华文楷体" panose="02010600040101010101" pitchFamily="2" charset="-122"/>
                    <a:ea typeface="华文楷体" panose="02010600040101010101" pitchFamily="2" charset="-122"/>
                  </a:rPr>
                  <a:t>一体建设</a:t>
                </a:r>
              </a:p>
            </p:txBody>
          </p:sp>
          <p:sp>
            <p:nvSpPr>
              <p:cNvPr id="41" name="矩形: 圆角 12"/>
              <p:cNvSpPr/>
              <p:nvPr/>
            </p:nvSpPr>
            <p:spPr>
              <a:xfrm>
                <a:off x="2054295" y="4915933"/>
                <a:ext cx="7793665" cy="8015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楷体" panose="02010600040101010101" pitchFamily="2" charset="-122"/>
                  <a:ea typeface="华文楷体" panose="02010600040101010101" pitchFamily="2" charset="-122"/>
                </a:endParaRPr>
              </a:p>
            </p:txBody>
          </p:sp>
          <p:sp>
            <p:nvSpPr>
              <p:cNvPr id="42" name="文本框 41"/>
              <p:cNvSpPr txBox="1"/>
              <p:nvPr/>
            </p:nvSpPr>
            <p:spPr>
              <a:xfrm>
                <a:off x="2474990" y="4886505"/>
                <a:ext cx="6943729" cy="830997"/>
              </a:xfrm>
              <a:prstGeom prst="rect">
                <a:avLst/>
              </a:prstGeom>
              <a:noFill/>
            </p:spPr>
            <p:txBody>
              <a:bodyPr wrap="square" rtlCol="0">
                <a:spAutoFit/>
              </a:bodyPr>
              <a:lstStyle/>
              <a:p>
                <a:pPr algn="ctr"/>
                <a:r>
                  <a:rPr lang="zh-CN" altLang="en-US" sz="2400" b="1" dirty="0">
                    <a:solidFill>
                      <a:schemeClr val="tx1"/>
                    </a:solidFill>
                    <a:latin typeface="华文楷体" panose="02010600040101010101" pitchFamily="2" charset="-122"/>
                    <a:ea typeface="华文楷体" panose="02010600040101010101" pitchFamily="2" charset="-122"/>
                  </a:rPr>
                  <a:t>实现科学立法、严格执法、公正司法、全民守法</a:t>
                </a:r>
                <a:endParaRPr lang="en-US" altLang="zh-CN" sz="2400" b="1" dirty="0">
                  <a:solidFill>
                    <a:schemeClr val="tx1"/>
                  </a:solidFill>
                  <a:latin typeface="华文楷体" panose="02010600040101010101" pitchFamily="2" charset="-122"/>
                  <a:ea typeface="华文楷体" panose="02010600040101010101" pitchFamily="2" charset="-122"/>
                </a:endParaRPr>
              </a:p>
              <a:p>
                <a:pPr algn="ctr"/>
                <a:r>
                  <a:rPr lang="zh-CN" altLang="en-US" sz="2400" b="1" dirty="0" smtClean="0">
                    <a:solidFill>
                      <a:schemeClr val="tx1"/>
                    </a:solidFill>
                    <a:latin typeface="华文楷体" panose="02010600040101010101" pitchFamily="2" charset="-122"/>
                    <a:ea typeface="华文楷体" panose="02010600040101010101" pitchFamily="2" charset="-122"/>
                  </a:rPr>
                  <a:t>推进</a:t>
                </a:r>
                <a:r>
                  <a:rPr lang="zh-CN" altLang="en-US" sz="2400" b="1" dirty="0">
                    <a:solidFill>
                      <a:schemeClr val="tx1"/>
                    </a:solidFill>
                    <a:latin typeface="华文楷体" panose="02010600040101010101" pitchFamily="2" charset="-122"/>
                    <a:ea typeface="华文楷体" panose="02010600040101010101" pitchFamily="2" charset="-122"/>
                  </a:rPr>
                  <a:t>国家治理体系和治理能力现代化</a:t>
                </a:r>
              </a:p>
            </p:txBody>
          </p:sp>
          <p:cxnSp>
            <p:nvCxnSpPr>
              <p:cNvPr id="43" name="直接连接符 42"/>
              <p:cNvCxnSpPr>
                <a:stCxn id="32" idx="2"/>
                <a:endCxn id="24" idx="0"/>
              </p:cNvCxnSpPr>
              <p:nvPr/>
            </p:nvCxnSpPr>
            <p:spPr>
              <a:xfrm>
                <a:off x="5952001" y="2010355"/>
                <a:ext cx="0" cy="288925"/>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50" name="直接连接符 49"/>
            <p:cNvCxnSpPr>
              <a:stCxn id="31" idx="2"/>
              <a:endCxn id="32" idx="0"/>
            </p:cNvCxnSpPr>
            <p:nvPr/>
          </p:nvCxnSpPr>
          <p:spPr>
            <a:xfrm flipH="1">
              <a:off x="5980105" y="1681578"/>
              <a:ext cx="635" cy="1784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449018" y="2786746"/>
              <a:ext cx="3062177" cy="240065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cxnSp>
          <p:nvCxnSpPr>
            <p:cNvPr id="28" name="直接连接符 27"/>
            <p:cNvCxnSpPr/>
            <p:nvPr/>
          </p:nvCxnSpPr>
          <p:spPr>
            <a:xfrm flipH="1">
              <a:off x="9283346" y="2499130"/>
              <a:ext cx="1" cy="288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676869" y="2477925"/>
              <a:ext cx="1" cy="28875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752255" y="2786746"/>
              <a:ext cx="3062177" cy="2400657"/>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grpSp>
      <p:sp>
        <p:nvSpPr>
          <p:cNvPr id="25" name="文本框 24"/>
          <p:cNvSpPr txBox="1"/>
          <p:nvPr/>
        </p:nvSpPr>
        <p:spPr>
          <a:xfrm>
            <a:off x="9817100" y="3229610"/>
            <a:ext cx="907415" cy="398780"/>
          </a:xfrm>
          <a:prstGeom prst="rect">
            <a:avLst/>
          </a:prstGeom>
          <a:noFill/>
        </p:spPr>
        <p:txBody>
          <a:bodyPr wrap="square" rtlCol="0">
            <a:spAutoFit/>
          </a:bodyPr>
          <a:lstStyle/>
          <a:p>
            <a:r>
              <a:rPr lang="zh-CN" altLang="en-US" sz="2000" b="1">
                <a:solidFill>
                  <a:srgbClr val="C00000"/>
                </a:solidFill>
              </a:rPr>
              <a:t>目标</a:t>
            </a:r>
          </a:p>
        </p:txBody>
      </p:sp>
      <p:sp>
        <p:nvSpPr>
          <p:cNvPr id="26" name="文本框 25"/>
          <p:cNvSpPr txBox="1"/>
          <p:nvPr/>
        </p:nvSpPr>
        <p:spPr>
          <a:xfrm>
            <a:off x="9841865" y="3661410"/>
            <a:ext cx="907415" cy="398780"/>
          </a:xfrm>
          <a:prstGeom prst="rect">
            <a:avLst/>
          </a:prstGeom>
          <a:noFill/>
        </p:spPr>
        <p:txBody>
          <a:bodyPr wrap="square" rtlCol="0">
            <a:spAutoFit/>
          </a:bodyPr>
          <a:lstStyle/>
          <a:p>
            <a:r>
              <a:rPr lang="zh-CN" altLang="en-US" sz="2000" b="1">
                <a:solidFill>
                  <a:srgbClr val="C00000"/>
                </a:solidFill>
              </a:rPr>
              <a:t>主体</a:t>
            </a:r>
          </a:p>
        </p:txBody>
      </p:sp>
      <p:sp>
        <p:nvSpPr>
          <p:cNvPr id="27" name="文本框 26"/>
          <p:cNvSpPr txBox="1"/>
          <p:nvPr/>
        </p:nvSpPr>
        <p:spPr>
          <a:xfrm>
            <a:off x="9841865" y="4093210"/>
            <a:ext cx="907415" cy="398780"/>
          </a:xfrm>
          <a:prstGeom prst="rect">
            <a:avLst/>
          </a:prstGeom>
          <a:noFill/>
        </p:spPr>
        <p:txBody>
          <a:bodyPr wrap="square" rtlCol="0">
            <a:spAutoFit/>
          </a:bodyPr>
          <a:lstStyle/>
          <a:p>
            <a:r>
              <a:rPr lang="zh-CN" altLang="en-US" sz="2000" b="1">
                <a:solidFill>
                  <a:srgbClr val="C00000"/>
                </a:solidFill>
              </a:rPr>
              <a:t>基础</a:t>
            </a:r>
          </a:p>
        </p:txBody>
      </p:sp>
      <p:sp>
        <p:nvSpPr>
          <p:cNvPr id="35" name="右大括号 34"/>
          <p:cNvSpPr/>
          <p:nvPr/>
        </p:nvSpPr>
        <p:spPr>
          <a:xfrm>
            <a:off x="10400665" y="3161030"/>
            <a:ext cx="179705" cy="1276985"/>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8" name="文本框 37"/>
          <p:cNvSpPr txBox="1"/>
          <p:nvPr/>
        </p:nvSpPr>
        <p:spPr>
          <a:xfrm>
            <a:off x="10578029" y="3017521"/>
            <a:ext cx="1292662" cy="1600200"/>
          </a:xfrm>
          <a:prstGeom prst="rect">
            <a:avLst/>
          </a:prstGeom>
          <a:solidFill>
            <a:srgbClr val="0070C0"/>
          </a:solidFill>
        </p:spPr>
        <p:txBody>
          <a:bodyPr vert="eaVert" wrap="square" rtlCol="0">
            <a:spAutoFit/>
          </a:bodyPr>
          <a:lstStyle/>
          <a:p>
            <a:pPr algn="ctr"/>
            <a:r>
              <a:rPr lang="zh-CN" altLang="en-US" sz="2400" b="1" dirty="0" smtClean="0">
                <a:solidFill>
                  <a:schemeClr val="bg1"/>
                </a:solidFill>
              </a:rPr>
              <a:t>三者</a:t>
            </a:r>
          </a:p>
          <a:p>
            <a:pPr algn="ctr"/>
            <a:r>
              <a:rPr lang="zh-CN" altLang="en-US" sz="2400" b="1" dirty="0" smtClean="0">
                <a:solidFill>
                  <a:schemeClr val="bg1"/>
                </a:solidFill>
              </a:rPr>
              <a:t>有机统一</a:t>
            </a:r>
          </a:p>
          <a:p>
            <a:pPr algn="ctr"/>
            <a:r>
              <a:rPr lang="zh-CN" altLang="en-US" sz="2400" b="1" dirty="0" smtClean="0">
                <a:solidFill>
                  <a:schemeClr val="bg1"/>
                </a:solidFill>
              </a:rPr>
              <a:t>缺一不可</a:t>
            </a:r>
            <a:endParaRPr lang="zh-CN" altLang="en-US" sz="2400" b="1" dirty="0">
              <a:solidFill>
                <a:schemeClr val="bg1"/>
              </a:solidFill>
            </a:endParaRPr>
          </a:p>
        </p:txBody>
      </p:sp>
    </p:spTree>
    <p:custDataLst>
      <p:tags r:id="rId1"/>
    </p:custData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654050" y="5165725"/>
            <a:ext cx="10884535" cy="460375"/>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lang="zh-CN" altLang="zh-CN" sz="2400" b="1" dirty="0">
                <a:latin typeface="微软雅黑" panose="020B0503020204020204" pitchFamily="34" charset="-122"/>
                <a:ea typeface="微软雅黑" panose="020B0503020204020204" pitchFamily="34" charset="-122"/>
              </a:rPr>
              <a:t>思考</a:t>
            </a:r>
            <a:r>
              <a:rPr lang="zh-CN"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结合上述</a:t>
            </a:r>
            <a:r>
              <a:rPr lang="en-US" altLang="zh-CN" sz="2400" b="1" dirty="0" err="1" smtClean="0">
                <a:latin typeface="微软雅黑" panose="020B0503020204020204" pitchFamily="34" charset="-122"/>
                <a:ea typeface="微软雅黑" panose="020B0503020204020204" pitchFamily="34" charset="-122"/>
              </a:rPr>
              <a:t>法律事例</a:t>
            </a:r>
            <a:r>
              <a:rPr lang="en-US" altLang="zh-CN" sz="2400" b="1" dirty="0" err="1">
                <a:latin typeface="微软雅黑" panose="020B0503020204020204" pitchFamily="34" charset="-122"/>
                <a:ea typeface="微软雅黑" panose="020B0503020204020204" pitchFamily="34" charset="-122"/>
              </a:rPr>
              <a:t>，</a:t>
            </a:r>
            <a:r>
              <a:rPr lang="en-US" altLang="zh-CN" sz="2400" b="1" dirty="0" err="1" smtClean="0">
                <a:latin typeface="微软雅黑" panose="020B0503020204020204" pitchFamily="34" charset="-122"/>
                <a:ea typeface="微软雅黑" panose="020B0503020204020204" pitchFamily="34" charset="-122"/>
              </a:rPr>
              <a:t>谈谈为什么要立良法</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p:txBody>
      </p:sp>
      <p:sp>
        <p:nvSpPr>
          <p:cNvPr id="28678" name="图片 106" descr="C:/Users/Administrator/AppData/Local/Temp/wps/INetCache/2424e5ee0d43e6a210fb5b08c3f9ff16"/>
          <p:cNvSpPr/>
          <p:nvPr/>
        </p:nvSpPr>
        <p:spPr>
          <a:xfrm>
            <a:off x="6096000" y="32004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7" name="文本框 23"/>
          <p:cNvSpPr txBox="1"/>
          <p:nvPr/>
        </p:nvSpPr>
        <p:spPr>
          <a:xfrm>
            <a:off x="0" y="7938"/>
            <a:ext cx="10124661"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sp>
        <p:nvSpPr>
          <p:cNvPr id="103428" name="文本框 3"/>
          <p:cNvSpPr txBox="1">
            <a:spLocks noChangeArrowheads="1"/>
          </p:cNvSpPr>
          <p:nvPr/>
        </p:nvSpPr>
        <p:spPr bwMode="auto">
          <a:xfrm>
            <a:off x="1356995" y="5815965"/>
            <a:ext cx="10229850" cy="706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lvl1pP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defRPr sz="2400">
                <a:solidFill>
                  <a:schemeClr val="tx1"/>
                </a:solidFill>
                <a:latin typeface="Calibri" panose="020F0502020204030204" charset="0"/>
                <a:ea typeface="宋体" panose="02010600030101010101" pitchFamily="2" charset="-122"/>
                <a:sym typeface="Calibri" panose="020F0502020204030204" charset="0"/>
              </a:defRPr>
            </a:lvl2pPr>
            <a:lvl3pPr>
              <a:defRPr sz="2000">
                <a:solidFill>
                  <a:schemeClr val="tx1"/>
                </a:solidFill>
                <a:latin typeface="Calibri" panose="020F0502020204030204" charset="0"/>
                <a:ea typeface="宋体" panose="02010600030101010101" pitchFamily="2" charset="-122"/>
                <a:sym typeface="Calibri" panose="020F0502020204030204" charset="0"/>
              </a:defRPr>
            </a:lvl3pPr>
            <a:lvl4pPr>
              <a:defRPr sz="2000">
                <a:solidFill>
                  <a:schemeClr val="tx1"/>
                </a:solidFill>
                <a:latin typeface="Calibri" panose="020F0502020204030204" charset="0"/>
                <a:ea typeface="宋体" panose="02010600030101010101" pitchFamily="2" charset="-122"/>
                <a:sym typeface="Calibri" panose="020F0502020204030204" charset="0"/>
              </a:defRPr>
            </a:lvl4pPr>
            <a:lvl5pPr>
              <a:defRPr sz="2000">
                <a:solidFill>
                  <a:schemeClr val="tx1"/>
                </a:solidFill>
                <a:latin typeface="Calibri" panose="020F0502020204030204" charset="0"/>
                <a:ea typeface="宋体" panose="02010600030101010101" pitchFamily="2" charset="-122"/>
                <a:sym typeface="Calibri" panose="020F0502020204030204" charset="0"/>
              </a:defRPr>
            </a:lvl5pPr>
            <a:lvl6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6pPr>
            <a:lvl7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7pPr>
            <a:lvl8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8pPr>
            <a:lvl9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9pPr>
          </a:lstStyle>
          <a:p>
            <a:r>
              <a:rPr lang="zh-CN" altLang="en-US" sz="4000" b="1">
                <a:solidFill>
                  <a:srgbClr val="FF0000"/>
                </a:solidFill>
                <a:latin typeface="黑体" panose="02010609060101010101" charset="-122"/>
                <a:ea typeface="黑体" panose="02010609060101010101" charset="-122"/>
              </a:rPr>
              <a:t>提高立法质量，以良法促进发展</a:t>
            </a:r>
          </a:p>
        </p:txBody>
      </p:sp>
      <p:pic>
        <p:nvPicPr>
          <p:cNvPr id="103430" name="图片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68375" y="2119313"/>
            <a:ext cx="2933700" cy="273685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3431" name="图片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91039" y="2101849"/>
            <a:ext cx="3209925" cy="267493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3432" name="图片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289925" y="2116137"/>
            <a:ext cx="3209925" cy="27368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 name="内容占位符 2"/>
          <p:cNvSpPr>
            <a:spLocks noGrp="1"/>
          </p:cNvSpPr>
          <p:nvPr/>
        </p:nvSpPr>
        <p:spPr>
          <a:xfrm>
            <a:off x="1688487" y="1147219"/>
            <a:ext cx="11123612" cy="677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3735" b="1" dirty="0" smtClean="0">
                <a:ea typeface="微软雅黑" panose="020B0503020204020204" pitchFamily="34" charset="-122"/>
              </a:rPr>
              <a:t>首先，推进科学立法、民主立法</a:t>
            </a:r>
            <a:endParaRPr lang="zh-CN" altLang="en-US" sz="3735" b="1" dirty="0">
              <a:solidFill>
                <a:srgbClr val="FF0000"/>
              </a:solidFill>
              <a:ea typeface="微软雅黑" panose="020B0503020204020204" pitchFamily="34" charset="-122"/>
            </a:endParaRPr>
          </a:p>
          <a:p>
            <a:pPr marL="400050" indent="0">
              <a:lnSpc>
                <a:spcPts val="3000"/>
              </a:lnSpc>
              <a:buNone/>
              <a:defRPr/>
            </a:pPr>
            <a:endParaRPr lang="zh-CN" altLang="en-US" sz="3735" b="1" dirty="0">
              <a:solidFill>
                <a:srgbClr val="FF0000"/>
              </a:solidFill>
              <a:ea typeface="微软雅黑" panose="020B0503020204020204" pitchFamily="34" charset="-122"/>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arn(inVertical)">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654050" y="5634355"/>
            <a:ext cx="10884535" cy="460375"/>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lang="zh-CN" altLang="zh-CN" sz="2400" b="1" dirty="0">
                <a:latin typeface="微软雅黑" panose="020B0503020204020204" pitchFamily="34" charset="-122"/>
                <a:ea typeface="微软雅黑" panose="020B0503020204020204" pitchFamily="34" charset="-122"/>
              </a:rPr>
              <a:t>思考</a:t>
            </a:r>
            <a:r>
              <a:rPr lang="zh-CN"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结合</a:t>
            </a:r>
            <a:r>
              <a:rPr lang="en-US" altLang="zh-CN" sz="2400" b="1" dirty="0" err="1" smtClean="0">
                <a:latin typeface="微软雅黑" panose="020B0503020204020204" pitchFamily="34" charset="-122"/>
                <a:ea typeface="微软雅黑" panose="020B0503020204020204" pitchFamily="34" charset="-122"/>
              </a:rPr>
              <a:t>政府的</a:t>
            </a:r>
            <a:r>
              <a:rPr lang="en-US" altLang="zh-CN" sz="2400" b="1" dirty="0" err="1">
                <a:latin typeface="微软雅黑" panose="020B0503020204020204" pitchFamily="34" charset="-122"/>
                <a:ea typeface="微软雅黑" panose="020B0503020204020204" pitchFamily="34" charset="-122"/>
              </a:rPr>
              <a:t>“三张清单</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，说说</a:t>
            </a:r>
            <a:r>
              <a:rPr lang="en-US" altLang="zh-CN" sz="2400" b="1" dirty="0" err="1" smtClean="0">
                <a:latin typeface="微软雅黑" panose="020B0503020204020204" pitchFamily="34" charset="-122"/>
                <a:ea typeface="微软雅黑" panose="020B0503020204020204" pitchFamily="34" charset="-122"/>
              </a:rPr>
              <a:t>依法行政有哪些要求</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p:txBody>
      </p:sp>
      <p:sp>
        <p:nvSpPr>
          <p:cNvPr id="28678" name="图片 106" descr="C:/Users/Administrator/AppData/Local/Temp/wps/INetCache/2424e5ee0d43e6a210fb5b08c3f9ff16"/>
          <p:cNvSpPr/>
          <p:nvPr/>
        </p:nvSpPr>
        <p:spPr>
          <a:xfrm>
            <a:off x="6096000" y="32004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7" name="文本框 23"/>
          <p:cNvSpPr txBox="1"/>
          <p:nvPr/>
        </p:nvSpPr>
        <p:spPr>
          <a:xfrm>
            <a:off x="0" y="7938"/>
            <a:ext cx="10482470"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sp>
        <p:nvSpPr>
          <p:cNvPr id="103428" name="文本框 3"/>
          <p:cNvSpPr txBox="1">
            <a:spLocks noChangeArrowheads="1"/>
          </p:cNvSpPr>
          <p:nvPr/>
        </p:nvSpPr>
        <p:spPr bwMode="auto">
          <a:xfrm>
            <a:off x="1269365" y="6192520"/>
            <a:ext cx="10196195"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lvl1pP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defRPr sz="2400">
                <a:solidFill>
                  <a:schemeClr val="tx1"/>
                </a:solidFill>
                <a:latin typeface="Calibri" panose="020F0502020204030204" charset="0"/>
                <a:ea typeface="宋体" panose="02010600030101010101" pitchFamily="2" charset="-122"/>
                <a:sym typeface="Calibri" panose="020F0502020204030204" charset="0"/>
              </a:defRPr>
            </a:lvl2pPr>
            <a:lvl3pPr>
              <a:defRPr sz="2000">
                <a:solidFill>
                  <a:schemeClr val="tx1"/>
                </a:solidFill>
                <a:latin typeface="Calibri" panose="020F0502020204030204" charset="0"/>
                <a:ea typeface="宋体" panose="02010600030101010101" pitchFamily="2" charset="-122"/>
                <a:sym typeface="Calibri" panose="020F0502020204030204" charset="0"/>
              </a:defRPr>
            </a:lvl3pPr>
            <a:lvl4pPr>
              <a:defRPr sz="2000">
                <a:solidFill>
                  <a:schemeClr val="tx1"/>
                </a:solidFill>
                <a:latin typeface="Calibri" panose="020F0502020204030204" charset="0"/>
                <a:ea typeface="宋体" panose="02010600030101010101" pitchFamily="2" charset="-122"/>
                <a:sym typeface="Calibri" panose="020F0502020204030204" charset="0"/>
              </a:defRPr>
            </a:lvl4pPr>
            <a:lvl5pPr>
              <a:defRPr sz="2000">
                <a:solidFill>
                  <a:schemeClr val="tx1"/>
                </a:solidFill>
                <a:latin typeface="Calibri" panose="020F0502020204030204" charset="0"/>
                <a:ea typeface="宋体" panose="02010600030101010101" pitchFamily="2" charset="-122"/>
                <a:sym typeface="Calibri" panose="020F0502020204030204" charset="0"/>
              </a:defRPr>
            </a:lvl5pPr>
            <a:lvl6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6pPr>
            <a:lvl7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7pPr>
            <a:lvl8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8pPr>
            <a:lvl9pPr eaLnBrk="0" fontAlgn="base" hangingPunct="0">
              <a:spcAft>
                <a:spcPct val="0"/>
              </a:spcAft>
              <a:defRPr sz="2000">
                <a:solidFill>
                  <a:schemeClr val="tx1"/>
                </a:solidFill>
                <a:latin typeface="Calibri" panose="020F0502020204030204" charset="0"/>
                <a:ea typeface="宋体" panose="02010600030101010101" pitchFamily="2" charset="-122"/>
                <a:sym typeface="Calibri" panose="020F0502020204030204" charset="0"/>
              </a:defRPr>
            </a:lvl9pPr>
          </a:lstStyle>
          <a:p>
            <a:r>
              <a:rPr lang="zh-CN" altLang="en-US" sz="3200" b="1">
                <a:solidFill>
                  <a:srgbClr val="FF0000"/>
                </a:solidFill>
                <a:latin typeface="黑体" panose="02010609060101010101" charset="-122"/>
                <a:ea typeface="黑体" panose="02010609060101010101" charset="-122"/>
              </a:rPr>
              <a:t>严格规范公正文明执法，确保法律有效实施</a:t>
            </a:r>
          </a:p>
        </p:txBody>
      </p:sp>
      <p:pic>
        <p:nvPicPr>
          <p:cNvPr id="2" name="图片 1" descr="u=805015034,1898137744&amp;fm=27&amp;gp=0"/>
          <p:cNvPicPr>
            <a:picLocks noChangeAspect="1"/>
          </p:cNvPicPr>
          <p:nvPr/>
        </p:nvPicPr>
        <p:blipFill>
          <a:blip r:embed="rId4"/>
          <a:stretch>
            <a:fillRect/>
          </a:stretch>
        </p:blipFill>
        <p:spPr>
          <a:xfrm>
            <a:off x="732932" y="1898551"/>
            <a:ext cx="3484563" cy="2663825"/>
          </a:xfrm>
          <a:prstGeom prst="rect">
            <a:avLst/>
          </a:prstGeom>
          <a:noFill/>
          <a:ln w="9525">
            <a:noFill/>
          </a:ln>
        </p:spPr>
      </p:pic>
      <p:sp>
        <p:nvSpPr>
          <p:cNvPr id="69645" name="Rectangle 13"/>
          <p:cNvSpPr/>
          <p:nvPr/>
        </p:nvSpPr>
        <p:spPr>
          <a:xfrm>
            <a:off x="948831" y="4633812"/>
            <a:ext cx="2592388" cy="829945"/>
          </a:xfrm>
          <a:prstGeom prst="rect">
            <a:avLst/>
          </a:prstGeom>
          <a:noFill/>
          <a:ln w="9525">
            <a:noFill/>
          </a:ln>
        </p:spPr>
        <p:txBody>
          <a:bodyPr lIns="91440" tIns="45720" rIns="91440" bIns="45720">
            <a:spAutoFit/>
          </a:bodyPr>
          <a:lstStyle/>
          <a:p>
            <a:r>
              <a:rPr lang="zh-CN" altLang="en-US" sz="2400" b="1" dirty="0">
                <a:solidFill>
                  <a:srgbClr val="CC00CC"/>
                </a:solidFill>
                <a:latin typeface="Calibri" panose="020F0502020204030204" charset="0"/>
              </a:rPr>
              <a:t>权力清单</a:t>
            </a:r>
          </a:p>
          <a:p>
            <a:r>
              <a:rPr lang="zh-CN" altLang="en-US" sz="2400" b="1" dirty="0">
                <a:solidFill>
                  <a:srgbClr val="000000"/>
                </a:solidFill>
                <a:latin typeface="Calibri" panose="020F0502020204030204" charset="0"/>
              </a:rPr>
              <a:t>法无授权不可为</a:t>
            </a:r>
          </a:p>
        </p:txBody>
      </p:sp>
      <p:sp>
        <p:nvSpPr>
          <p:cNvPr id="69646" name="Rectangle 14"/>
          <p:cNvSpPr/>
          <p:nvPr/>
        </p:nvSpPr>
        <p:spPr>
          <a:xfrm>
            <a:off x="4909645" y="4706837"/>
            <a:ext cx="2879725" cy="829945"/>
          </a:xfrm>
          <a:prstGeom prst="rect">
            <a:avLst/>
          </a:prstGeom>
          <a:noFill/>
          <a:ln w="9525">
            <a:noFill/>
          </a:ln>
        </p:spPr>
        <p:txBody>
          <a:bodyPr lIns="91440" tIns="45720" rIns="91440" bIns="45720">
            <a:spAutoFit/>
          </a:bodyPr>
          <a:lstStyle/>
          <a:p>
            <a:r>
              <a:rPr lang="zh-CN" altLang="en-US" sz="2400" b="1" dirty="0">
                <a:solidFill>
                  <a:srgbClr val="CC00CC"/>
                </a:solidFill>
                <a:latin typeface="Calibri" panose="020F0502020204030204" charset="0"/>
              </a:rPr>
              <a:t>责任清单</a:t>
            </a:r>
          </a:p>
          <a:p>
            <a:r>
              <a:rPr lang="zh-CN" altLang="en-US" sz="2400" b="1" dirty="0">
                <a:solidFill>
                  <a:srgbClr val="000000"/>
                </a:solidFill>
                <a:latin typeface="Calibri" panose="020F0502020204030204" charset="0"/>
              </a:rPr>
              <a:t>法定责任必须为</a:t>
            </a:r>
          </a:p>
        </p:txBody>
      </p:sp>
      <p:pic>
        <p:nvPicPr>
          <p:cNvPr id="3" name="图片 2" descr="u=245017067,2331197006&amp;fm=27&amp;gp=0"/>
          <p:cNvPicPr>
            <a:picLocks noChangeAspect="1"/>
          </p:cNvPicPr>
          <p:nvPr/>
        </p:nvPicPr>
        <p:blipFill>
          <a:blip r:embed="rId5"/>
          <a:stretch>
            <a:fillRect/>
          </a:stretch>
        </p:blipFill>
        <p:spPr>
          <a:xfrm>
            <a:off x="4404820" y="1825524"/>
            <a:ext cx="3578225" cy="2735263"/>
          </a:xfrm>
          <a:prstGeom prst="rect">
            <a:avLst/>
          </a:prstGeom>
          <a:noFill/>
          <a:ln w="9525">
            <a:noFill/>
          </a:ln>
        </p:spPr>
      </p:pic>
      <p:pic>
        <p:nvPicPr>
          <p:cNvPr id="12" name="图片 11" descr="u=1898330135,1442328346&amp;fm=27&amp;gp=0"/>
          <p:cNvPicPr>
            <a:picLocks noChangeAspect="1"/>
          </p:cNvPicPr>
          <p:nvPr/>
        </p:nvPicPr>
        <p:blipFill>
          <a:blip r:embed="rId6"/>
          <a:srcRect r="560" b="13420"/>
          <a:stretch>
            <a:fillRect/>
          </a:stretch>
        </p:blipFill>
        <p:spPr>
          <a:xfrm>
            <a:off x="8078295" y="1969988"/>
            <a:ext cx="3580305" cy="2236252"/>
          </a:xfrm>
          <a:prstGeom prst="rect">
            <a:avLst/>
          </a:prstGeom>
          <a:noFill/>
          <a:ln w="9525">
            <a:noFill/>
          </a:ln>
        </p:spPr>
      </p:pic>
      <p:sp>
        <p:nvSpPr>
          <p:cNvPr id="69650" name="Rectangle 18"/>
          <p:cNvSpPr/>
          <p:nvPr/>
        </p:nvSpPr>
        <p:spPr>
          <a:xfrm>
            <a:off x="8941895" y="4633812"/>
            <a:ext cx="2592387" cy="829945"/>
          </a:xfrm>
          <a:prstGeom prst="rect">
            <a:avLst/>
          </a:prstGeom>
          <a:noFill/>
          <a:ln w="9525">
            <a:noFill/>
          </a:ln>
        </p:spPr>
        <p:txBody>
          <a:bodyPr lIns="91440" tIns="45720" rIns="91440" bIns="45720">
            <a:spAutoFit/>
          </a:bodyPr>
          <a:lstStyle/>
          <a:p>
            <a:r>
              <a:rPr lang="zh-CN" altLang="en-US" sz="2400" b="1" dirty="0">
                <a:solidFill>
                  <a:srgbClr val="CC00CC"/>
                </a:solidFill>
                <a:latin typeface="Calibri" panose="020F0502020204030204" charset="0"/>
              </a:rPr>
              <a:t>负面清单</a:t>
            </a:r>
          </a:p>
          <a:p>
            <a:r>
              <a:rPr lang="zh-CN" altLang="en-US" sz="2400" b="1" dirty="0">
                <a:latin typeface="Calibri" panose="020F0502020204030204" charset="0"/>
              </a:rPr>
              <a:t>法无禁止皆可为</a:t>
            </a:r>
          </a:p>
        </p:txBody>
      </p:sp>
      <p:sp>
        <p:nvSpPr>
          <p:cNvPr id="4" name="内容占位符 2"/>
          <p:cNvSpPr>
            <a:spLocks noGrp="1"/>
          </p:cNvSpPr>
          <p:nvPr/>
        </p:nvSpPr>
        <p:spPr>
          <a:xfrm>
            <a:off x="1465749" y="1145576"/>
            <a:ext cx="11123612" cy="677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3735" b="1" dirty="0" smtClean="0">
                <a:ea typeface="微软雅黑" panose="020B0503020204020204" pitchFamily="34" charset="-122"/>
              </a:rPr>
              <a:t>其次，推进依法行政</a:t>
            </a:r>
            <a:endParaRPr lang="zh-CN" altLang="en-US" sz="3735" b="1" dirty="0">
              <a:solidFill>
                <a:srgbClr val="FF0000"/>
              </a:solidFill>
              <a:ea typeface="微软雅黑" panose="020B0503020204020204" pitchFamily="34" charset="-122"/>
            </a:endParaRPr>
          </a:p>
          <a:p>
            <a:pPr marL="400050" indent="0">
              <a:lnSpc>
                <a:spcPts val="3000"/>
              </a:lnSpc>
              <a:buNone/>
              <a:defRPr/>
            </a:pPr>
            <a:endParaRPr lang="zh-CN" altLang="en-US" sz="3735" b="1" dirty="0">
              <a:solidFill>
                <a:srgbClr val="FF0000"/>
              </a:solidFill>
              <a:ea typeface="微软雅黑" panose="020B0503020204020204" pitchFamily="34" charset="-122"/>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arn(inVertical)">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485238" y="5457141"/>
            <a:ext cx="10884535" cy="460375"/>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lang="zh-CN" altLang="zh-CN" sz="2400" b="1" dirty="0">
                <a:latin typeface="微软雅黑" panose="020B0503020204020204" pitchFamily="34" charset="-122"/>
                <a:ea typeface="微软雅黑" panose="020B0503020204020204" pitchFamily="34" charset="-122"/>
              </a:rPr>
              <a:t>思考：</a:t>
            </a:r>
            <a:r>
              <a:rPr lang="en-US" altLang="zh-CN" sz="2400" b="1" dirty="0">
                <a:latin typeface="微软雅黑" panose="020B0503020204020204" pitchFamily="34" charset="-122"/>
                <a:ea typeface="微软雅黑" panose="020B0503020204020204" pitchFamily="34" charset="-122"/>
              </a:rPr>
              <a:t>司法机关为什么要对人情案、关系案、金钱案说不？</a:t>
            </a:r>
          </a:p>
        </p:txBody>
      </p:sp>
      <p:sp>
        <p:nvSpPr>
          <p:cNvPr id="28678" name="图片 106" descr="C:/Users/Administrator/AppData/Local/Temp/wps/INetCache/2424e5ee0d43e6a210fb5b08c3f9ff16"/>
          <p:cNvSpPr/>
          <p:nvPr/>
        </p:nvSpPr>
        <p:spPr>
          <a:xfrm>
            <a:off x="6096000" y="32004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7" name="文本框 23"/>
          <p:cNvSpPr txBox="1"/>
          <p:nvPr/>
        </p:nvSpPr>
        <p:spPr>
          <a:xfrm>
            <a:off x="0" y="7938"/>
            <a:ext cx="9621078"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sp>
        <p:nvSpPr>
          <p:cNvPr id="5" name="TextBox 12"/>
          <p:cNvSpPr txBox="1">
            <a:spLocks noChangeArrowheads="1"/>
          </p:cNvSpPr>
          <p:nvPr/>
        </p:nvSpPr>
        <p:spPr bwMode="auto">
          <a:xfrm>
            <a:off x="1926590" y="5950585"/>
            <a:ext cx="8491220" cy="583565"/>
          </a:xfrm>
          <a:prstGeom prst="rect">
            <a:avLst/>
          </a:prstGeom>
          <a:noFill/>
          <a:ln w="28575">
            <a:noFill/>
            <a:miter lim="800000"/>
          </a:ln>
          <a:extLst>
            <a:ext uri="{909E8E84-426E-40DD-AFC4-6F175D3DCCD1}">
              <a14:hiddenFill xmlns:a14="http://schemas.microsoft.com/office/drawing/2010/main" xmlns="">
                <a:solidFill>
                  <a:srgbClr val="F2F2F2"/>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defRPr/>
            </a:pPr>
            <a:r>
              <a:rPr kumimoji="0" lang="zh-CN" altLang="en-US" sz="3200" b="1" i="0" u="none" strike="noStrike" kern="1200" cap="none" spc="0" normalizeH="0" baseline="0">
                <a:solidFill>
                  <a:srgbClr val="FF0000"/>
                </a:solidFill>
                <a:latin typeface="黑体" panose="02010609060101010101" charset="-122"/>
                <a:ea typeface="黑体" panose="02010609060101010101" charset="-122"/>
                <a:cs typeface="+mn-cs"/>
                <a:sym typeface="Calibri" panose="020F0502020204030204" charset="0"/>
              </a:rPr>
              <a:t>全面落实司法责任制，努力实现司法公平正义</a:t>
            </a:r>
          </a:p>
        </p:txBody>
      </p:sp>
      <p:pic>
        <p:nvPicPr>
          <p:cNvPr id="6" name="图片 5"/>
          <p:cNvPicPr>
            <a:picLocks noChangeAspect="1"/>
          </p:cNvPicPr>
          <p:nvPr/>
        </p:nvPicPr>
        <p:blipFill>
          <a:blip r:embed="rId4"/>
          <a:stretch>
            <a:fillRect/>
          </a:stretch>
        </p:blipFill>
        <p:spPr>
          <a:xfrm>
            <a:off x="2056130" y="1738630"/>
            <a:ext cx="7023100" cy="3538855"/>
          </a:xfrm>
          <a:prstGeom prst="rect">
            <a:avLst/>
          </a:prstGeom>
          <a:effectLst>
            <a:innerShdw blurRad="63500" dist="50800" dir="13500000">
              <a:prstClr val="black">
                <a:alpha val="50000"/>
              </a:prstClr>
            </a:innerShdw>
          </a:effectLst>
        </p:spPr>
      </p:pic>
      <p:sp>
        <p:nvSpPr>
          <p:cNvPr id="3" name="内容占位符 2"/>
          <p:cNvSpPr>
            <a:spLocks noGrp="1"/>
          </p:cNvSpPr>
          <p:nvPr/>
        </p:nvSpPr>
        <p:spPr>
          <a:xfrm>
            <a:off x="1196117" y="1035678"/>
            <a:ext cx="11123612" cy="677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3735" b="1" dirty="0">
                <a:ea typeface="微软雅黑" panose="020B0503020204020204" pitchFamily="34" charset="-122"/>
              </a:rPr>
              <a:t>再次</a:t>
            </a:r>
            <a:r>
              <a:rPr lang="zh-CN" altLang="en-US" sz="3735" b="1" dirty="0" smtClean="0">
                <a:ea typeface="微软雅黑" panose="020B0503020204020204" pitchFamily="34" charset="-122"/>
              </a:rPr>
              <a:t>，推进司法公正</a:t>
            </a:r>
            <a:endParaRPr lang="zh-CN" altLang="en-US" sz="3735" b="1" dirty="0">
              <a:solidFill>
                <a:srgbClr val="FF0000"/>
              </a:solidFill>
              <a:ea typeface="微软雅黑" panose="020B0503020204020204" pitchFamily="34" charset="-122"/>
            </a:endParaRPr>
          </a:p>
          <a:p>
            <a:pPr marL="400050" indent="0">
              <a:lnSpc>
                <a:spcPts val="3000"/>
              </a:lnSpc>
              <a:buNone/>
              <a:defRPr/>
            </a:pPr>
            <a:endParaRPr lang="zh-CN" altLang="en-US" sz="3735" b="1" dirty="0">
              <a:solidFill>
                <a:srgbClr val="FF0000"/>
              </a:solidFill>
              <a:ea typeface="微软雅黑" panose="020B0503020204020204" pitchFamily="34" charset="-122"/>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2047011" y="2125797"/>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2282909" y="2336294"/>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3757880" y="6087540"/>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6055203" y="6209337"/>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2562164" y="3097599"/>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latin typeface="黑体" panose="02010609060101010101" charset="-122"/>
                <a:ea typeface="黑体" panose="02010609060101010101" charset="-122"/>
                <a:cs typeface="+mn-ea"/>
                <a:sym typeface="+mn-lt"/>
              </a:rPr>
              <a:t>说课内容</a:t>
            </a:r>
          </a:p>
        </p:txBody>
      </p:sp>
      <p:grpSp>
        <p:nvGrpSpPr>
          <p:cNvPr id="974" name="组合 973"/>
          <p:cNvGrpSpPr/>
          <p:nvPr/>
        </p:nvGrpSpPr>
        <p:grpSpPr>
          <a:xfrm>
            <a:off x="4885772" y="1331065"/>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3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sp>
            <p:nvSpPr>
              <p:cNvPr id="979" name="Freeform 6"/>
              <p:cNvSpPr/>
              <p:nvPr>
                <p:custDataLst>
                  <p:tags r:id="rId3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grpSp>
        <p:sp>
          <p:nvSpPr>
            <p:cNvPr id="976" name="矩形 975"/>
            <p:cNvSpPr/>
            <p:nvPr>
              <p:custDataLst>
                <p:tags r:id="rId31"/>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黑体" panose="02010609060101010101" charset="-122"/>
                <a:ea typeface="黑体" panose="02010609060101010101" charset="-122"/>
                <a:cs typeface="+mn-ea"/>
                <a:sym typeface="+mn-lt"/>
              </a:endParaRPr>
            </a:p>
          </p:txBody>
        </p:sp>
        <p:sp>
          <p:nvSpPr>
            <p:cNvPr id="977" name="文本框 48"/>
            <p:cNvSpPr txBox="1">
              <a:spLocks noChangeArrowheads="1"/>
            </p:cNvSpPr>
            <p:nvPr>
              <p:custDataLst>
                <p:tags r:id="rId32"/>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黑体" panose="02010609060101010101" charset="-122"/>
                  <a:ea typeface="黑体" panose="02010609060101010101" charset="-122"/>
                  <a:cs typeface="+mn-ea"/>
                  <a:sym typeface="+mn-lt"/>
                </a:rPr>
                <a:t>1</a:t>
              </a:r>
            </a:p>
          </p:txBody>
        </p:sp>
      </p:grpSp>
      <p:grpSp>
        <p:nvGrpSpPr>
          <p:cNvPr id="980" name="组合 979"/>
          <p:cNvGrpSpPr/>
          <p:nvPr/>
        </p:nvGrpSpPr>
        <p:grpSpPr>
          <a:xfrm>
            <a:off x="4875014" y="2248110"/>
            <a:ext cx="4047251" cy="561150"/>
            <a:chOff x="3818511" y="1744615"/>
            <a:chExt cx="3633809" cy="503827"/>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9"/>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sp>
            <p:nvSpPr>
              <p:cNvPr id="985" name="Freeform 6"/>
              <p:cNvSpPr/>
              <p:nvPr>
                <p:custDataLst>
                  <p:tags r:id="rId30"/>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grpSp>
        <p:sp>
          <p:nvSpPr>
            <p:cNvPr id="983" name="文本框 48"/>
            <p:cNvSpPr txBox="1">
              <a:spLocks noChangeArrowheads="1"/>
            </p:cNvSpPr>
            <p:nvPr>
              <p:custDataLst>
                <p:tags r:id="rId28"/>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黑体" panose="02010609060101010101" charset="-122"/>
                  <a:ea typeface="黑体" panose="02010609060101010101" charset="-122"/>
                  <a:cs typeface="+mn-ea"/>
                  <a:sym typeface="+mn-lt"/>
                </a:rPr>
                <a:t>2</a:t>
              </a:r>
            </a:p>
          </p:txBody>
        </p:sp>
      </p:grpSp>
      <p:grpSp>
        <p:nvGrpSpPr>
          <p:cNvPr id="9" name="组合 8"/>
          <p:cNvGrpSpPr/>
          <p:nvPr/>
        </p:nvGrpSpPr>
        <p:grpSpPr>
          <a:xfrm>
            <a:off x="4929624" y="3149904"/>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6"/>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sp>
            <p:nvSpPr>
              <p:cNvPr id="15" name="Freeform 6"/>
              <p:cNvSpPr/>
              <p:nvPr>
                <p:custDataLst>
                  <p:tags r:id="rId27"/>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grpSp>
        <p:sp>
          <p:nvSpPr>
            <p:cNvPr id="17" name="文本框 48"/>
            <p:cNvSpPr txBox="1">
              <a:spLocks noChangeArrowheads="1"/>
            </p:cNvSpPr>
            <p:nvPr>
              <p:custDataLst>
                <p:tags r:id="rId25"/>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黑体" panose="02010609060101010101" charset="-122"/>
                  <a:ea typeface="黑体" panose="02010609060101010101" charset="-122"/>
                  <a:cs typeface="+mn-ea"/>
                  <a:sym typeface="+mn-lt"/>
                </a:rPr>
                <a:t>3</a:t>
              </a:r>
            </a:p>
          </p:txBody>
        </p:sp>
      </p:grpSp>
      <p:grpSp>
        <p:nvGrpSpPr>
          <p:cNvPr id="19" name="组合 18"/>
          <p:cNvGrpSpPr/>
          <p:nvPr/>
        </p:nvGrpSpPr>
        <p:grpSpPr>
          <a:xfrm>
            <a:off x="4885809" y="3974022"/>
            <a:ext cx="4047251" cy="564646"/>
            <a:chOff x="3818511" y="1721150"/>
            <a:chExt cx="3633809" cy="506966"/>
          </a:xfrm>
          <a:effectLst>
            <a:outerShdw blurRad="127000" dist="127000" dir="5400000" algn="ctr" rotWithShape="0">
              <a:srgbClr val="000000">
                <a:alpha val="43137"/>
              </a:srgbClr>
            </a:outerShdw>
          </a:effectLst>
        </p:grpSpPr>
        <p:grpSp>
          <p:nvGrpSpPr>
            <p:cNvPr id="20" name="组合 19"/>
            <p:cNvGrpSpPr/>
            <p:nvPr/>
          </p:nvGrpSpPr>
          <p:grpSpPr>
            <a:xfrm>
              <a:off x="3818511" y="1744615"/>
              <a:ext cx="3633809" cy="483501"/>
              <a:chOff x="2540000" y="1059582"/>
              <a:chExt cx="6108700" cy="812800"/>
            </a:xfrm>
            <a:solidFill>
              <a:srgbClr val="005DA2"/>
            </a:solidFill>
          </p:grpSpPr>
          <p:sp>
            <p:nvSpPr>
              <p:cNvPr id="21" name="Freeform 5"/>
              <p:cNvSpPr>
                <a:spLocks noEditPoints="1"/>
              </p:cNvSpPr>
              <p:nvPr>
                <p:custDataLst>
                  <p:tags r:id="rId2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sp>
            <p:nvSpPr>
              <p:cNvPr id="22"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grpSp>
        <p:sp>
          <p:nvSpPr>
            <p:cNvPr id="23" name="文本框 48"/>
            <p:cNvSpPr txBox="1">
              <a:spLocks noChangeArrowheads="1"/>
            </p:cNvSpPr>
            <p:nvPr>
              <p:custDataLst>
                <p:tags r:id="rId22"/>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黑体" panose="02010609060101010101" charset="-122"/>
                  <a:ea typeface="黑体" panose="02010609060101010101" charset="-122"/>
                  <a:cs typeface="+mn-ea"/>
                  <a:sym typeface="+mn-lt"/>
                </a:rPr>
                <a:t>4</a:t>
              </a:r>
            </a:p>
          </p:txBody>
        </p:sp>
      </p:grpSp>
      <p:grpSp>
        <p:nvGrpSpPr>
          <p:cNvPr id="24" name="组合 23"/>
          <p:cNvGrpSpPr/>
          <p:nvPr/>
        </p:nvGrpSpPr>
        <p:grpSpPr>
          <a:xfrm>
            <a:off x="4875014" y="4790438"/>
            <a:ext cx="4047251" cy="548317"/>
            <a:chOff x="3818511" y="1735811"/>
            <a:chExt cx="3633809" cy="492305"/>
          </a:xfrm>
          <a:effectLst>
            <a:outerShdw blurRad="127000" dist="127000" dir="5400000" algn="ctr" rotWithShape="0">
              <a:srgbClr val="000000">
                <a:alpha val="43137"/>
              </a:srgbClr>
            </a:outerShdw>
          </a:effectLst>
        </p:grpSpPr>
        <p:grpSp>
          <p:nvGrpSpPr>
            <p:cNvPr id="25" name="组合 24"/>
            <p:cNvGrpSpPr/>
            <p:nvPr/>
          </p:nvGrpSpPr>
          <p:grpSpPr>
            <a:xfrm>
              <a:off x="3818511" y="1744615"/>
              <a:ext cx="3633809" cy="483501"/>
              <a:chOff x="2540000" y="1059582"/>
              <a:chExt cx="6108700" cy="812800"/>
            </a:xfrm>
            <a:solidFill>
              <a:srgbClr val="005DA2"/>
            </a:solidFill>
          </p:grpSpPr>
          <p:sp>
            <p:nvSpPr>
              <p:cNvPr id="26"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sp>
            <p:nvSpPr>
              <p:cNvPr id="27"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黑体" panose="02010609060101010101" charset="-122"/>
                  <a:ea typeface="黑体" panose="02010609060101010101" charset="-122"/>
                  <a:cs typeface="+mn-ea"/>
                  <a:sym typeface="+mn-lt"/>
                </a:endParaRPr>
              </a:p>
            </p:txBody>
          </p:sp>
        </p:grpSp>
        <p:sp>
          <p:nvSpPr>
            <p:cNvPr id="28" name="文本框 48"/>
            <p:cNvSpPr txBox="1">
              <a:spLocks noChangeArrowheads="1"/>
            </p:cNvSpPr>
            <p:nvPr>
              <p:custDataLst>
                <p:tags r:id="rId19"/>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smtClean="0">
                  <a:solidFill>
                    <a:schemeClr val="bg1"/>
                  </a:solidFill>
                  <a:latin typeface="黑体" panose="02010609060101010101" charset="-122"/>
                  <a:ea typeface="黑体" panose="02010609060101010101" charset="-122"/>
                  <a:cs typeface="+mn-ea"/>
                  <a:sym typeface="+mn-lt"/>
                </a:rPr>
                <a:t>5</a:t>
              </a:r>
              <a:endParaRPr lang="en-US" altLang="zh-CN" sz="2800" b="1" kern="0" dirty="0">
                <a:solidFill>
                  <a:schemeClr val="bg1"/>
                </a:solidFill>
                <a:latin typeface="黑体" panose="02010609060101010101" charset="-122"/>
                <a:ea typeface="黑体" panose="02010609060101010101" charset="-122"/>
                <a:cs typeface="+mn-ea"/>
                <a:sym typeface="+mn-lt"/>
              </a:endParaRPr>
            </a:p>
          </p:txBody>
        </p:sp>
      </p:grpSp>
      <p:sp>
        <p:nvSpPr>
          <p:cNvPr id="29" name="文本框 28"/>
          <p:cNvSpPr txBox="1"/>
          <p:nvPr/>
        </p:nvSpPr>
        <p:spPr>
          <a:xfrm>
            <a:off x="6469198" y="1431276"/>
            <a:ext cx="2151380" cy="521970"/>
          </a:xfrm>
          <a:prstGeom prst="rect">
            <a:avLst/>
          </a:prstGeom>
          <a:noFill/>
        </p:spPr>
        <p:txBody>
          <a:bodyPr wrap="square" rtlCol="0">
            <a:spAutoFit/>
          </a:bodyPr>
          <a:lstStyle/>
          <a:p>
            <a:r>
              <a:rPr lang="zh-CN" altLang="en-US" sz="2800" b="1" dirty="0" smtClean="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内容分析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0" name="文本框 29"/>
          <p:cNvSpPr txBox="1"/>
          <p:nvPr/>
        </p:nvSpPr>
        <p:spPr>
          <a:xfrm>
            <a:off x="6516188" y="3221531"/>
            <a:ext cx="1627369" cy="523220"/>
          </a:xfrm>
          <a:prstGeom prst="rect">
            <a:avLst/>
          </a:prstGeom>
          <a:noFill/>
        </p:spPr>
        <p:txBody>
          <a:bodyPr wrap="none" rtlCol="0" anchor="t">
            <a:spAutoFit/>
          </a:bodyPr>
          <a:lstStyle/>
          <a:p>
            <a:r>
              <a:rPr lang="zh-CN" altLang="en-US" sz="2800" b="1" dirty="0" smtClean="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教学目标</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2" name="文本框 31"/>
          <p:cNvSpPr txBox="1"/>
          <p:nvPr/>
        </p:nvSpPr>
        <p:spPr>
          <a:xfrm>
            <a:off x="6560003" y="4816625"/>
            <a:ext cx="1627369" cy="523220"/>
          </a:xfrm>
          <a:prstGeom prst="rect">
            <a:avLst/>
          </a:prstGeom>
          <a:noFill/>
        </p:spPr>
        <p:txBody>
          <a:bodyPr wrap="none" rtlCol="0" anchor="t">
            <a:spAutoFit/>
          </a:bodyPr>
          <a:lstStyle/>
          <a:p>
            <a:r>
              <a:rPr lang="zh-CN" altLang="en-US" sz="2800" b="1" dirty="0" smtClean="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教学过程</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3" name="文本框 32"/>
          <p:cNvSpPr txBox="1"/>
          <p:nvPr/>
        </p:nvSpPr>
        <p:spPr>
          <a:xfrm>
            <a:off x="6542858" y="4016538"/>
            <a:ext cx="1988045" cy="523220"/>
          </a:xfrm>
          <a:prstGeom prst="rect">
            <a:avLst/>
          </a:prstGeom>
          <a:noFill/>
        </p:spPr>
        <p:txBody>
          <a:bodyPr wrap="none" rtlCol="0" anchor="t">
            <a:spAutoFit/>
          </a:bodyPr>
          <a:lstStyle/>
          <a:p>
            <a:r>
              <a:rPr lang="zh-CN" altLang="en-US" sz="2800" b="1" dirty="0" smtClean="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教学重难点</a:t>
            </a:r>
            <a:endParaRPr lang="zh-CN" altLang="en-US" dirty="0">
              <a:latin typeface="黑体" panose="02010609060101010101" charset="-122"/>
              <a:ea typeface="黑体" panose="02010609060101010101" charset="-122"/>
            </a:endParaRPr>
          </a:p>
        </p:txBody>
      </p:sp>
      <p:sp>
        <p:nvSpPr>
          <p:cNvPr id="34" name="文本框 33"/>
          <p:cNvSpPr txBox="1"/>
          <p:nvPr/>
        </p:nvSpPr>
        <p:spPr>
          <a:xfrm>
            <a:off x="6480628" y="2319736"/>
            <a:ext cx="1627369" cy="523220"/>
          </a:xfrm>
          <a:prstGeom prst="rect">
            <a:avLst/>
          </a:prstGeom>
          <a:noFill/>
        </p:spPr>
        <p:txBody>
          <a:bodyPr wrap="none" rtlCol="0" anchor="t">
            <a:spAutoFit/>
          </a:bodyPr>
          <a:lstStyle/>
          <a:p>
            <a:pPr algn="l">
              <a:buClrTx/>
              <a:buSzTx/>
              <a:buFontTx/>
            </a:pPr>
            <a:r>
              <a:rPr lang="zh-CN" altLang="en-US" sz="2800" b="1" dirty="0" smtClean="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学情分析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ustDataLst>
      <p:tags r:id="rId1"/>
    </p:custData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752475" y="4808220"/>
            <a:ext cx="10884535" cy="460375"/>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lang="zh-CN" altLang="zh-CN" sz="2400" b="1" dirty="0">
                <a:latin typeface="微软雅黑" panose="020B0503020204020204" pitchFamily="34" charset="-122"/>
                <a:ea typeface="微软雅黑" panose="020B0503020204020204" pitchFamily="34" charset="-122"/>
              </a:rPr>
              <a:t>思考：</a:t>
            </a:r>
            <a:r>
              <a:rPr lang="en-US" altLang="zh-CN" sz="2400" b="1" dirty="0" err="1">
                <a:latin typeface="微软雅黑" panose="020B0503020204020204" pitchFamily="34" charset="-122"/>
                <a:ea typeface="微软雅黑" panose="020B0503020204020204" pitchFamily="34" charset="-122"/>
              </a:rPr>
              <a:t>对比两幅图片，谈谈如何解决“中国式过马路</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p:txBody>
      </p:sp>
      <p:sp>
        <p:nvSpPr>
          <p:cNvPr id="28678" name="图片 106" descr="C:/Users/Administrator/AppData/Local/Temp/wps/INetCache/2424e5ee0d43e6a210fb5b08c3f9ff16"/>
          <p:cNvSpPr/>
          <p:nvPr/>
        </p:nvSpPr>
        <p:spPr>
          <a:xfrm>
            <a:off x="6096000" y="384048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7" name="文本框 23"/>
          <p:cNvSpPr txBox="1"/>
          <p:nvPr/>
        </p:nvSpPr>
        <p:spPr>
          <a:xfrm>
            <a:off x="0" y="7938"/>
            <a:ext cx="10363200"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pic>
        <p:nvPicPr>
          <p:cNvPr id="1026" name="Picture 2" descr="http://photocdn.sohu.com/20131030/Img38918190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2500" y="1617980"/>
            <a:ext cx="5077460" cy="29686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椭圆 1"/>
          <p:cNvSpPr/>
          <p:nvPr/>
        </p:nvSpPr>
        <p:spPr>
          <a:xfrm>
            <a:off x="1178742" y="2019443"/>
            <a:ext cx="1333823"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charset="-122"/>
              <a:cs typeface="+mn-cs"/>
            </a:endParaRPr>
          </a:p>
        </p:txBody>
      </p:sp>
      <p:sp>
        <p:nvSpPr>
          <p:cNvPr id="5" name="TextBox 12"/>
          <p:cNvSpPr txBox="1">
            <a:spLocks noChangeArrowheads="1"/>
          </p:cNvSpPr>
          <p:nvPr/>
        </p:nvSpPr>
        <p:spPr bwMode="auto">
          <a:xfrm>
            <a:off x="770255" y="5268595"/>
            <a:ext cx="10650855" cy="1076325"/>
          </a:xfrm>
          <a:prstGeom prst="rect">
            <a:avLst/>
          </a:prstGeom>
          <a:noFill/>
          <a:ln w="28575">
            <a:noFill/>
            <a:miter lim="800000"/>
          </a:ln>
          <a:extLst>
            <a:ext uri="{909E8E84-426E-40DD-AFC4-6F175D3DCCD1}">
              <a14:hiddenFill xmlns:a14="http://schemas.microsoft.com/office/drawing/2010/main" xmlns="">
                <a:solidFill>
                  <a:srgbClr val="F2F2F2"/>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defRPr/>
            </a:pPr>
            <a:r>
              <a:rPr kumimoji="0" lang="zh-CN" altLang="en-US" sz="32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Calibri" panose="020F0502020204030204" charset="0"/>
              </a:rPr>
              <a:t>加大全民普法力度，使尊法学法守法用法成为全体人民的共同追求和自觉行动。</a:t>
            </a:r>
          </a:p>
        </p:txBody>
      </p:sp>
      <p:pic>
        <p:nvPicPr>
          <p:cNvPr id="105" name="图片 104"/>
          <p:cNvPicPr/>
          <p:nvPr/>
        </p:nvPicPr>
        <p:blipFill>
          <a:blip r:embed="rId5" r:link="rId6"/>
          <a:stretch>
            <a:fillRect/>
          </a:stretch>
        </p:blipFill>
        <p:spPr>
          <a:xfrm>
            <a:off x="6221730" y="1617980"/>
            <a:ext cx="4176395" cy="2952115"/>
          </a:xfrm>
          <a:prstGeom prst="rect">
            <a:avLst/>
          </a:prstGeom>
          <a:noFill/>
          <a:ln w="9525">
            <a:noFill/>
          </a:ln>
        </p:spPr>
      </p:pic>
      <p:sp>
        <p:nvSpPr>
          <p:cNvPr id="18" name="圆角矩形 17"/>
          <p:cNvSpPr/>
          <p:nvPr/>
        </p:nvSpPr>
        <p:spPr>
          <a:xfrm>
            <a:off x="472440" y="5367655"/>
            <a:ext cx="11245850" cy="1353185"/>
          </a:xfrm>
          <a:prstGeom prst="roundRect">
            <a:avLst/>
          </a:prstGeom>
          <a:solidFill>
            <a:schemeClr val="bg1"/>
          </a:solidFill>
          <a:ln w="47625">
            <a:solidFill>
              <a:srgbClr val="7030A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      </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设计意图：学生通过分析具体实例，在生动形象的基础上，自然加深了对科学立法、依法行政、司法公正、全民守法的理解，提高了法治素养，激发了参与热情，培育了法治建设的主人翁意识。</a:t>
            </a:r>
          </a:p>
        </p:txBody>
      </p:sp>
      <p:sp>
        <p:nvSpPr>
          <p:cNvPr id="3" name="内容占位符 2"/>
          <p:cNvSpPr>
            <a:spLocks noGrp="1"/>
          </p:cNvSpPr>
          <p:nvPr/>
        </p:nvSpPr>
        <p:spPr>
          <a:xfrm>
            <a:off x="1688487" y="940117"/>
            <a:ext cx="11123612" cy="677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3735" b="1" dirty="0">
                <a:ea typeface="微软雅黑" panose="020B0503020204020204" pitchFamily="34" charset="-122"/>
              </a:rPr>
              <a:t>最后</a:t>
            </a:r>
            <a:r>
              <a:rPr lang="zh-CN" altLang="en-US" sz="3735" b="1" dirty="0" smtClean="0">
                <a:ea typeface="微软雅黑" panose="020B0503020204020204" pitchFamily="34" charset="-122"/>
              </a:rPr>
              <a:t>，推进全民守法</a:t>
            </a:r>
            <a:endParaRPr lang="zh-CN" altLang="en-US" sz="3735" b="1" dirty="0">
              <a:solidFill>
                <a:srgbClr val="FF0000"/>
              </a:solidFill>
              <a:ea typeface="微软雅黑" panose="020B0503020204020204" pitchFamily="34" charset="-122"/>
            </a:endParaRPr>
          </a:p>
          <a:p>
            <a:pPr marL="400050" indent="0">
              <a:lnSpc>
                <a:spcPts val="3000"/>
              </a:lnSpc>
              <a:buNone/>
              <a:defRPr/>
            </a:pPr>
            <a:endParaRPr lang="zh-CN" altLang="en-US" sz="3735" b="1" dirty="0">
              <a:solidFill>
                <a:srgbClr val="FF0000"/>
              </a:solidFill>
              <a:ea typeface="微软雅黑" panose="020B0503020204020204" pitchFamily="34" charset="-122"/>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6"/>
          <p:cNvSpPr txBox="1"/>
          <p:nvPr/>
        </p:nvSpPr>
        <p:spPr>
          <a:xfrm>
            <a:off x="783591" y="2136471"/>
            <a:ext cx="6004072" cy="1569660"/>
          </a:xfrm>
          <a:prstGeom prst="rect">
            <a:avLst/>
          </a:prstGeom>
          <a:solidFill>
            <a:srgbClr val="D9D9D9"/>
          </a:solidFill>
          <a:ln w="15875" cap="flat" cmpd="sng">
            <a:solidFill>
              <a:schemeClr val="tx1"/>
            </a:solidFill>
            <a:prstDash val="solid"/>
            <a:round/>
            <a:headEnd type="none" w="med" len="med"/>
            <a:tailEnd type="none" w="med" len="med"/>
          </a:ln>
        </p:spPr>
        <p:txBody>
          <a:bodyPr wrap="square" anchor="t" anchorCtr="0">
            <a:spAutoFit/>
          </a:bodyPr>
          <a:lstStyle/>
          <a:p>
            <a:r>
              <a:rPr sz="3200" dirty="0">
                <a:latin typeface="微软雅黑" panose="020B0503020204020204" pitchFamily="34" charset="-122"/>
                <a:ea typeface="微软雅黑" panose="020B0503020204020204" pitchFamily="34" charset="-122"/>
              </a:rPr>
              <a:t>思考： </a:t>
            </a:r>
            <a:r>
              <a:rPr lang="zh-CN" altLang="en-US" sz="3200" dirty="0" smtClean="0">
                <a:latin typeface="微软雅黑" panose="020B0503020204020204" pitchFamily="34" charset="-122"/>
                <a:ea typeface="微软雅黑" panose="020B0503020204020204" pitchFamily="34" charset="-122"/>
              </a:rPr>
              <a:t>结合视频</a:t>
            </a:r>
            <a:r>
              <a:rPr sz="3200" dirty="0" smtClean="0">
                <a:latin typeface="微软雅黑" panose="020B0503020204020204" pitchFamily="34" charset="-122"/>
                <a:ea typeface="微软雅黑" panose="020B0503020204020204" pitchFamily="34" charset="-122"/>
              </a:rPr>
              <a:t>，</a:t>
            </a:r>
            <a:r>
              <a:rPr sz="3200" dirty="0">
                <a:latin typeface="微软雅黑" panose="020B0503020204020204" pitchFamily="34" charset="-122"/>
                <a:ea typeface="微软雅黑" panose="020B0503020204020204" pitchFamily="34" charset="-122"/>
              </a:rPr>
              <a:t>谈谈党的十八大以来，我国在全面推进依法治国的过程中作出了哪些努力？</a:t>
            </a:r>
          </a:p>
        </p:txBody>
      </p:sp>
      <p:sp>
        <p:nvSpPr>
          <p:cNvPr id="28678" name="图片 106" descr="C:/Users/Administrator/AppData/Local/Temp/wps/INetCache/2424e5ee0d43e6a210fb5b08c3f9ff16"/>
          <p:cNvSpPr/>
          <p:nvPr/>
        </p:nvSpPr>
        <p:spPr>
          <a:xfrm>
            <a:off x="6096000" y="34290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26631" name="文本框 23"/>
          <p:cNvSpPr txBox="1"/>
          <p:nvPr/>
        </p:nvSpPr>
        <p:spPr>
          <a:xfrm>
            <a:off x="0" y="7938"/>
            <a:ext cx="9925878"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pic>
        <p:nvPicPr>
          <p:cNvPr id="12" name="图片 11"/>
          <p:cNvPicPr>
            <a:picLocks noChangeAspect="1"/>
          </p:cNvPicPr>
          <p:nvPr/>
        </p:nvPicPr>
        <p:blipFill>
          <a:blip r:embed="rId4"/>
          <a:stretch>
            <a:fillRect/>
          </a:stretch>
        </p:blipFill>
        <p:spPr>
          <a:xfrm>
            <a:off x="7263765" y="1219835"/>
            <a:ext cx="4416425" cy="4418330"/>
          </a:xfrm>
          <a:prstGeom prst="rect">
            <a:avLst/>
          </a:prstGeom>
        </p:spPr>
      </p:pic>
      <p:sp>
        <p:nvSpPr>
          <p:cNvPr id="13" name="文本框 12"/>
          <p:cNvSpPr txBox="1"/>
          <p:nvPr/>
        </p:nvSpPr>
        <p:spPr>
          <a:xfrm>
            <a:off x="8261985" y="5638165"/>
            <a:ext cx="2500630" cy="368300"/>
          </a:xfrm>
          <a:prstGeom prst="rect">
            <a:avLst/>
          </a:prstGeom>
          <a:noFill/>
        </p:spPr>
        <p:txBody>
          <a:bodyPr wrap="square" rtlCol="0">
            <a:spAutoFit/>
          </a:bodyPr>
          <a:lstStyle/>
          <a:p>
            <a:r>
              <a:rPr lang="zh-CN" altLang="en-US" b="1"/>
              <a:t>视频《法治中国》片段</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strips(downLeft)">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图片 106" descr="C:/Users/Administrator/AppData/Local/Temp/wps/INetCache/2424e5ee0d43e6a210fb5b08c3f9ff16"/>
          <p:cNvSpPr/>
          <p:nvPr/>
        </p:nvSpPr>
        <p:spPr>
          <a:xfrm>
            <a:off x="6096000" y="3429000"/>
            <a:ext cx="0" cy="0"/>
          </a:xfrm>
          <a:prstGeom prst="rect">
            <a:avLst/>
          </a:prstGeom>
          <a:noFill/>
          <a:ln w="9525">
            <a:noFill/>
          </a:ln>
        </p:spPr>
        <p:txBody>
          <a:bodyPr anchor="t" anchorCtr="0"/>
          <a:lstStyle/>
          <a:p>
            <a:endParaRPr lang="zh-CN" altLang="en-US" dirty="0">
              <a:latin typeface="Arial" panose="020B0604020202020204" pitchFamily="34" charset="0"/>
              <a:ea typeface="微软雅黑" panose="020B0503020204020204" pitchFamily="34" charset="-122"/>
            </a:endParaRPr>
          </a:p>
        </p:txBody>
      </p:sp>
      <p:sp>
        <p:nvSpPr>
          <p:cNvPr id="18" name="圆角矩形 17"/>
          <p:cNvSpPr/>
          <p:nvPr/>
        </p:nvSpPr>
        <p:spPr>
          <a:xfrm>
            <a:off x="628650" y="4753831"/>
            <a:ext cx="11317605" cy="1642110"/>
          </a:xfrm>
          <a:prstGeom prst="roundRect">
            <a:avLst/>
          </a:prstGeom>
          <a:solidFill>
            <a:schemeClr val="bg1"/>
          </a:solidFill>
          <a:ln w="47625">
            <a:solidFill>
              <a:srgbClr val="7030A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10000"/>
              </a:lnSpc>
              <a:spcBef>
                <a:spcPct val="0"/>
              </a:spcBef>
              <a:spcAft>
                <a:spcPct val="0"/>
              </a:spcAft>
              <a:buClrTx/>
              <a:buSzTx/>
              <a:buFontTx/>
              <a:buNone/>
              <a:defRPr/>
            </a:pPr>
            <a:r>
              <a:rPr kumimoji="0" lang="en-US" altLang="zh-CN"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      </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设计意图：学生通过阅读读本和观看视频，了解了</a:t>
            </a:r>
            <a:r>
              <a:rPr lang="zh-CN" altLang="en-US" sz="2400" b="1" dirty="0">
                <a:ln>
                  <a:noFill/>
                </a:ln>
                <a:solidFill>
                  <a:schemeClr val="tx1"/>
                </a:solidFill>
                <a:effectLst/>
                <a:uLnTx/>
                <a:uFillTx/>
                <a:latin typeface="微软雅黑" panose="020B0503020204020204" pitchFamily="34" charset="-122"/>
                <a:sym typeface="+mn-ea"/>
              </a:rPr>
              <a:t>党的十八大以来</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绘就的全面依法治国的斑斓画卷，全面认识到既要继承中华法律文化精华又要学习借鉴世界优秀法治文明成果，在</a:t>
            </a:r>
            <a:r>
              <a:rPr kumimoji="0" lang="zh-CN" altLang="en-US" sz="2400" b="1" i="0" u="none" strike="noStrike" kern="1200" cap="none" spc="0" normalizeH="0" baseline="0" noProof="1" smtClean="0">
                <a:ln>
                  <a:noFill/>
                </a:ln>
                <a:solidFill>
                  <a:schemeClr val="tx1"/>
                </a:solidFill>
                <a:effectLst/>
                <a:uLnTx/>
                <a:uFillTx/>
                <a:latin typeface="微软雅黑" panose="020B0503020204020204" pitchFamily="34" charset="-122"/>
                <a:ea typeface="+mn-ea"/>
                <a:cs typeface="+mn-cs"/>
              </a:rPr>
              <a:t>恢宏的</a:t>
            </a:r>
            <a:r>
              <a:rPr kumimoji="0" lang="zh-CN" altLang="en-US" sz="2400" b="1" i="0" u="none" strike="noStrike" kern="1200" cap="none" spc="0" normalizeH="0" baseline="0" noProof="1">
                <a:ln>
                  <a:noFill/>
                </a:ln>
                <a:solidFill>
                  <a:schemeClr val="tx1"/>
                </a:solidFill>
                <a:effectLst/>
                <a:uLnTx/>
                <a:uFillTx/>
                <a:latin typeface="微软雅黑" panose="020B0503020204020204" pitchFamily="34" charset="-122"/>
                <a:ea typeface="+mn-ea"/>
                <a:cs typeface="+mn-cs"/>
              </a:rPr>
              <a:t>成就感召下，青少年能够提高法治素养，自觉践行法治要求，做现代公民。</a:t>
            </a:r>
          </a:p>
        </p:txBody>
      </p:sp>
      <p:sp>
        <p:nvSpPr>
          <p:cNvPr id="26631" name="文本框 23"/>
          <p:cNvSpPr txBox="1"/>
          <p:nvPr/>
        </p:nvSpPr>
        <p:spPr>
          <a:xfrm>
            <a:off x="649357" y="7938"/>
            <a:ext cx="9780104" cy="645160"/>
          </a:xfrm>
          <a:prstGeom prst="rect">
            <a:avLst/>
          </a:prstGeom>
          <a:solidFill>
            <a:schemeClr val="bg1">
              <a:alpha val="56862"/>
            </a:schemeClr>
          </a:solidFill>
          <a:ln w="9525" cap="flat" cmpd="sng">
            <a:solidFill>
              <a:srgbClr val="000000"/>
            </a:solidFill>
            <a:prstDash val="solid"/>
            <a:miter/>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600" b="1" dirty="0">
                <a:latin typeface="微软雅黑" panose="020B0503020204020204" pitchFamily="34" charset="-122"/>
              </a:rPr>
              <a:t>环节二：分析实例，践行法治要求</a:t>
            </a:r>
          </a:p>
        </p:txBody>
      </p:sp>
      <p:sp>
        <p:nvSpPr>
          <p:cNvPr id="15" name="文本框 14"/>
          <p:cNvSpPr txBox="1"/>
          <p:nvPr/>
        </p:nvSpPr>
        <p:spPr>
          <a:xfrm>
            <a:off x="1109980" y="933450"/>
            <a:ext cx="9972040" cy="329184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4000" b="1"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    </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全面推进依法治国</a:t>
            </a:r>
            <a:r>
              <a:rPr lang="zh-CN" altLang="en-US" sz="4000" b="1" spc="3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从我国实际出发，</a:t>
            </a:r>
            <a:r>
              <a:rPr lang="zh-CN" altLang="en-US" sz="2800" b="1" spc="300" dirty="0">
                <a:solidFill>
                  <a:srgbClr val="C00000"/>
                </a:solidFill>
                <a:latin typeface="楷体" panose="02010609060101010101" pitchFamily="49" charset="-122"/>
                <a:ea typeface="楷体" panose="02010609060101010101" pitchFamily="49" charset="-122"/>
              </a:rPr>
              <a:t>继承</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中华法律文化精华，学习</a:t>
            </a:r>
            <a:r>
              <a:rPr lang="zh-CN" altLang="en-US" sz="2800" b="1" spc="300" dirty="0">
                <a:solidFill>
                  <a:srgbClr val="C00000"/>
                </a:solidFill>
                <a:latin typeface="楷体" panose="02010609060101010101" pitchFamily="49" charset="-122"/>
                <a:ea typeface="楷体" panose="02010609060101010101" pitchFamily="49" charset="-122"/>
              </a:rPr>
              <a:t>借鉴</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世界优秀法治文明成果，</a:t>
            </a:r>
            <a:r>
              <a:rPr lang="zh-CN" altLang="en-US" sz="2800" b="1" spc="300" dirty="0">
                <a:solidFill>
                  <a:srgbClr val="C00000"/>
                </a:solidFill>
                <a:latin typeface="楷体" panose="02010609060101010101" pitchFamily="49" charset="-122"/>
                <a:ea typeface="楷体" panose="02010609060101010101" pitchFamily="49" charset="-122"/>
              </a:rPr>
              <a:t>坚持</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人民主体地位，坚持法律</a:t>
            </a:r>
            <a:r>
              <a:rPr lang="zh-CN" altLang="en-US" sz="2800" b="1" spc="300" dirty="0" smtClean="0">
                <a:solidFill>
                  <a:schemeClr val="tx1">
                    <a:lumMod val="75000"/>
                    <a:lumOff val="25000"/>
                  </a:schemeClr>
                </a:solidFill>
                <a:latin typeface="楷体" panose="02010609060101010101" pitchFamily="49" charset="-122"/>
                <a:ea typeface="楷体" panose="02010609060101010101" pitchFamily="49" charset="-122"/>
              </a:rPr>
              <a:t>面前人人</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平等，坚持依法治国和以德治国相结合，努力</a:t>
            </a:r>
            <a:r>
              <a:rPr lang="zh-CN" altLang="en-US" sz="2800" b="1" spc="300" dirty="0">
                <a:solidFill>
                  <a:srgbClr val="C00000"/>
                </a:solidFill>
                <a:latin typeface="楷体" panose="02010609060101010101" pitchFamily="49" charset="-122"/>
                <a:ea typeface="楷体" panose="02010609060101010101" pitchFamily="49" charset="-122"/>
              </a:rPr>
              <a:t>维护</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最广大人民根本利益，</a:t>
            </a:r>
            <a:r>
              <a:rPr lang="zh-CN" altLang="en-US" sz="2800" b="1" spc="300" dirty="0">
                <a:solidFill>
                  <a:srgbClr val="C00000"/>
                </a:solidFill>
                <a:latin typeface="楷体" panose="02010609060101010101" pitchFamily="49" charset="-122"/>
                <a:ea typeface="楷体" panose="02010609060101010101" pitchFamily="49" charset="-122"/>
              </a:rPr>
              <a:t>保障</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人民群众对美好生活的</a:t>
            </a:r>
            <a:r>
              <a:rPr lang="zh-CN" altLang="en-US" sz="2800" b="1" spc="300" dirty="0" smtClean="0">
                <a:solidFill>
                  <a:schemeClr val="tx1">
                    <a:lumMod val="75000"/>
                    <a:lumOff val="25000"/>
                  </a:schemeClr>
                </a:solidFill>
                <a:latin typeface="楷体" panose="02010609060101010101" pitchFamily="49" charset="-122"/>
                <a:ea typeface="楷体" panose="02010609060101010101" pitchFamily="49" charset="-122"/>
              </a:rPr>
              <a:t>向往和</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追求。</a:t>
            </a:r>
          </a:p>
          <a:p>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   </a:t>
            </a:r>
            <a:r>
              <a:rPr lang="zh-CN" altLang="en-US" sz="2800" b="1" spc="300" dirty="0" smtClean="0">
                <a:solidFill>
                  <a:schemeClr val="tx1">
                    <a:lumMod val="75000"/>
                    <a:lumOff val="25000"/>
                  </a:schemeClr>
                </a:solidFill>
                <a:latin typeface="楷体" panose="02010609060101010101" pitchFamily="49" charset="-122"/>
                <a:ea typeface="楷体" panose="02010609060101010101" pitchFamily="49" charset="-122"/>
              </a:rPr>
              <a:t>青少年</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要自觉养成尊法、学法、守法、用法的行为习惯，提高</a:t>
            </a:r>
            <a:r>
              <a:rPr lang="zh-CN" altLang="en-US" sz="2800" b="1" spc="300" dirty="0">
                <a:solidFill>
                  <a:srgbClr val="C00000"/>
                </a:solidFill>
                <a:latin typeface="楷体" panose="02010609060101010101" pitchFamily="49" charset="-122"/>
                <a:ea typeface="楷体" panose="02010609060101010101" pitchFamily="49" charset="-122"/>
              </a:rPr>
              <a:t>法治素养</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，做遵纪守法的</a:t>
            </a:r>
            <a:r>
              <a:rPr lang="zh-CN" altLang="en-US" sz="2800" b="1" spc="300" dirty="0">
                <a:solidFill>
                  <a:srgbClr val="C00000"/>
                </a:solidFill>
                <a:latin typeface="楷体" panose="02010609060101010101" pitchFamily="49" charset="-122"/>
                <a:ea typeface="楷体" panose="02010609060101010101" pitchFamily="49" charset="-122"/>
              </a:rPr>
              <a:t>现代公民</a:t>
            </a: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a:t>
            </a:r>
            <a:r>
              <a:rPr lang="zh-CN" altLang="en-US" sz="3800" b="1" spc="220" dirty="0" smtClean="0">
                <a:solidFill>
                  <a:schemeClr val="accent1">
                    <a:lumMod val="75000"/>
                  </a:schemeClr>
                </a:solidFill>
                <a:latin typeface="微软雅黑" panose="020B0503020204020204" pitchFamily="34" charset="-122"/>
                <a:ea typeface="微软雅黑" panose="020B0503020204020204" pitchFamily="34" charset="-122"/>
              </a:rPr>
              <a:t>、内容分析</a:t>
            </a:r>
            <a:endPar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596900" y="1429385"/>
            <a:ext cx="10184130" cy="1445260"/>
          </a:xfrm>
          <a:prstGeom prst="rect">
            <a:avLst/>
          </a:prstGeom>
          <a:noFill/>
        </p:spPr>
        <p:txBody>
          <a:bodyPr wrap="square" rtlCol="0">
            <a:spAutoFit/>
          </a:bodyPr>
          <a:lstStyle/>
          <a:p>
            <a:r>
              <a:rPr lang="zh-CN" sz="2200" dirty="0" smtClean="0">
                <a:latin typeface="楷体" panose="02010609060101010101" pitchFamily="49" charset="-122"/>
                <a:ea typeface="楷体" panose="02010609060101010101" pitchFamily="49" charset="-122"/>
              </a:rPr>
              <a:t>第</a:t>
            </a:r>
            <a:r>
              <a:rPr lang="en-US" altLang="zh-CN" sz="2200" dirty="0" smtClean="0">
                <a:latin typeface="楷体" panose="02010609060101010101" pitchFamily="49" charset="-122"/>
                <a:ea typeface="楷体" panose="02010609060101010101" pitchFamily="49" charset="-122"/>
              </a:rPr>
              <a:t>5</a:t>
            </a:r>
            <a:r>
              <a:rPr lang="zh-CN" sz="2200" dirty="0" smtClean="0">
                <a:latin typeface="楷体" panose="02010609060101010101" pitchFamily="49" charset="-122"/>
                <a:ea typeface="楷体" panose="02010609060101010101" pitchFamily="49" charset="-122"/>
              </a:rPr>
              <a:t>讲第二课时是第一课时的深化，具体介绍了</a:t>
            </a:r>
            <a:r>
              <a:rPr sz="2200" dirty="0" smtClean="0">
                <a:latin typeface="楷体" panose="02010609060101010101" pitchFamily="49" charset="-122"/>
                <a:ea typeface="楷体" panose="02010609060101010101" pitchFamily="49" charset="-122"/>
              </a:rPr>
              <a:t>中国特色社会主义</a:t>
            </a:r>
            <a:r>
              <a:rPr lang="zh-CN" sz="2200" dirty="0" smtClean="0">
                <a:latin typeface="楷体" panose="02010609060101010101" pitchFamily="49" charset="-122"/>
                <a:ea typeface="楷体" panose="02010609060101010101" pitchFamily="49" charset="-122"/>
              </a:rPr>
              <a:t>法治</a:t>
            </a:r>
            <a:r>
              <a:rPr lang="zh-CN" altLang="en-US" sz="2200" dirty="0" smtClean="0">
                <a:latin typeface="楷体" panose="02010609060101010101" pitchFamily="49" charset="-122"/>
                <a:ea typeface="楷体" panose="02010609060101010101" pitchFamily="49" charset="-122"/>
              </a:rPr>
              <a:t>体系</a:t>
            </a:r>
            <a:r>
              <a:rPr lang="zh-CN" sz="2200" dirty="0" smtClean="0">
                <a:latin typeface="楷体" panose="02010609060101010101" pitchFamily="49" charset="-122"/>
                <a:ea typeface="楷体" panose="02010609060101010101" pitchFamily="49" charset="-122"/>
              </a:rPr>
              <a:t>，</a:t>
            </a:r>
            <a:r>
              <a:rPr sz="2200" dirty="0" smtClean="0">
                <a:latin typeface="楷体" panose="02010609060101010101" pitchFamily="49" charset="-122"/>
                <a:ea typeface="楷体" panose="02010609060101010101" pitchFamily="49" charset="-122"/>
              </a:rPr>
              <a:t>全面推进依法治国，需要着力推进科学立法、严格执法、公正司法、全民守法，坚持依法治国、依法执政、依法行政共同推进，坚持法治国家、法治政府、法治社会一体建设</a:t>
            </a:r>
            <a:r>
              <a:rPr lang="zh-CN" sz="2200" dirty="0" smtClean="0">
                <a:latin typeface="楷体" panose="02010609060101010101" pitchFamily="49" charset="-122"/>
                <a:ea typeface="楷体" panose="02010609060101010101" pitchFamily="49" charset="-122"/>
              </a:rPr>
              <a:t>，本课也是本讲的落脚点。</a:t>
            </a:r>
          </a:p>
        </p:txBody>
      </p:sp>
      <p:sp>
        <p:nvSpPr>
          <p:cNvPr id="4" name="圆角矩形 3"/>
          <p:cNvSpPr/>
          <p:nvPr/>
        </p:nvSpPr>
        <p:spPr>
          <a:xfrm>
            <a:off x="120015" y="3735705"/>
            <a:ext cx="2499995" cy="117094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1">
                <a:ln>
                  <a:noFill/>
                </a:ln>
                <a:solidFill>
                  <a:schemeClr val="tx1"/>
                </a:solidFill>
                <a:effectLst/>
                <a:uLnTx/>
                <a:uFillTx/>
                <a:latin typeface="+mn-lt"/>
                <a:ea typeface="+mn-ea"/>
                <a:cs typeface="+mn-cs"/>
              </a:rPr>
              <a:t>第</a:t>
            </a:r>
            <a:r>
              <a:rPr kumimoji="0" lang="en-US" altLang="zh-CN" sz="2200" b="1" i="0" u="none" strike="noStrike" kern="1200" cap="none" spc="0" normalizeH="0" baseline="0" noProof="1">
                <a:ln>
                  <a:noFill/>
                </a:ln>
                <a:solidFill>
                  <a:schemeClr val="tx1"/>
                </a:solidFill>
                <a:effectLst/>
                <a:uLnTx/>
                <a:uFillTx/>
                <a:latin typeface="+mn-lt"/>
                <a:ea typeface="+mn-ea"/>
                <a:cs typeface="+mn-cs"/>
              </a:rPr>
              <a:t>5</a:t>
            </a:r>
            <a:r>
              <a:rPr kumimoji="0" lang="zh-CN" altLang="en-US" sz="2200" b="1" i="0" u="none" strike="noStrike" kern="1200" cap="none" spc="0" normalizeH="0" baseline="0" noProof="1">
                <a:ln>
                  <a:noFill/>
                </a:ln>
                <a:solidFill>
                  <a:schemeClr val="tx1"/>
                </a:solidFill>
                <a:effectLst/>
                <a:uLnTx/>
                <a:uFillTx/>
                <a:latin typeface="+mn-lt"/>
                <a:ea typeface="+mn-ea"/>
                <a:cs typeface="+mn-cs"/>
              </a:rPr>
              <a:t>讲</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1">
                <a:ln>
                  <a:noFill/>
                </a:ln>
                <a:solidFill>
                  <a:schemeClr val="tx1"/>
                </a:solidFill>
                <a:effectLst/>
                <a:uLnTx/>
                <a:uFillTx/>
                <a:latin typeface="+mn-lt"/>
                <a:ea typeface="+mn-ea"/>
                <a:cs typeface="+mn-cs"/>
              </a:rPr>
              <a:t>法治兴则国兴</a:t>
            </a:r>
          </a:p>
        </p:txBody>
      </p:sp>
      <p:sp>
        <p:nvSpPr>
          <p:cNvPr id="7" name="圆角矩形 6"/>
          <p:cNvSpPr/>
          <p:nvPr/>
        </p:nvSpPr>
        <p:spPr>
          <a:xfrm>
            <a:off x="3082925" y="3618865"/>
            <a:ext cx="2398395" cy="140462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1">
                <a:ln>
                  <a:noFill/>
                </a:ln>
                <a:solidFill>
                  <a:schemeClr val="tx1"/>
                </a:solidFill>
                <a:effectLst/>
                <a:uLnTx/>
                <a:uFillTx/>
                <a:latin typeface="+mn-lt"/>
                <a:ea typeface="+mn-ea"/>
                <a:cs typeface="+mn-cs"/>
              </a:rPr>
              <a:t>第二课时</a:t>
            </a:r>
          </a:p>
          <a:p>
            <a:pPr marL="0" marR="0" lvl="0" indent="0" algn="ctr" defTabSz="914400" rtl="0" eaLnBrk="1" fontAlgn="base" latinLnBrk="0" hangingPunct="1">
              <a:lnSpc>
                <a:spcPct val="100000"/>
              </a:lnSpc>
              <a:spcBef>
                <a:spcPct val="0"/>
              </a:spcBef>
              <a:spcAft>
                <a:spcPct val="0"/>
              </a:spcAft>
              <a:buClrTx/>
              <a:buSzTx/>
              <a:buFontTx/>
              <a:buNone/>
              <a:defRPr/>
            </a:pPr>
            <a:r>
              <a:rPr kumimoji="0" sz="2200" b="1" i="0" u="none" strike="noStrike" kern="1200" cap="none" spc="0" normalizeH="0" baseline="0" noProof="1">
                <a:ln>
                  <a:noFill/>
                </a:ln>
                <a:solidFill>
                  <a:schemeClr val="tx1"/>
                </a:solidFill>
                <a:effectLst/>
                <a:uLnTx/>
                <a:uFillTx/>
                <a:latin typeface="+mn-lt"/>
                <a:ea typeface="+mn-ea"/>
                <a:cs typeface="+mn-cs"/>
              </a:rPr>
              <a:t>密织法律之网</a:t>
            </a:r>
            <a:r>
              <a:rPr kumimoji="0" lang="zh-CN" sz="2200" b="1" i="0" u="none" strike="noStrike" kern="1200" cap="none" spc="0" normalizeH="0" baseline="0" noProof="1">
                <a:ln>
                  <a:noFill/>
                </a:ln>
                <a:solidFill>
                  <a:schemeClr val="tx1"/>
                </a:solidFill>
                <a:effectLst/>
                <a:uLnTx/>
                <a:uFillTx/>
                <a:latin typeface="+mn-lt"/>
                <a:ea typeface="+mn-ea"/>
                <a:cs typeface="+mn-cs"/>
              </a:rPr>
              <a:t>和</a:t>
            </a:r>
            <a:r>
              <a:rPr kumimoji="0" sz="2200" b="1" i="0" u="none" strike="noStrike" kern="1200" cap="none" spc="0" normalizeH="0" baseline="0" noProof="1">
                <a:ln>
                  <a:noFill/>
                </a:ln>
                <a:solidFill>
                  <a:schemeClr val="tx1"/>
                </a:solidFill>
                <a:effectLst/>
                <a:uLnTx/>
                <a:uFillTx/>
                <a:latin typeface="+mn-lt"/>
                <a:ea typeface="+mn-ea"/>
                <a:cs typeface="+mn-cs"/>
              </a:rPr>
              <a:t>强化法治之力</a:t>
            </a:r>
          </a:p>
        </p:txBody>
      </p:sp>
      <p:sp>
        <p:nvSpPr>
          <p:cNvPr id="11" name="左大括号 10"/>
          <p:cNvSpPr/>
          <p:nvPr/>
        </p:nvSpPr>
        <p:spPr>
          <a:xfrm>
            <a:off x="5621020" y="2995295"/>
            <a:ext cx="293370" cy="2303145"/>
          </a:xfrm>
          <a:prstGeom prst="lef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1">
              <a:ln>
                <a:noFill/>
              </a:ln>
              <a:solidFill>
                <a:schemeClr val="tx1"/>
              </a:solidFill>
              <a:effectLst/>
              <a:uLnTx/>
              <a:uFillTx/>
              <a:latin typeface="+mn-lt"/>
              <a:ea typeface="+mn-ea"/>
              <a:cs typeface="+mn-cs"/>
            </a:endParaRPr>
          </a:p>
        </p:txBody>
      </p:sp>
      <p:sp>
        <p:nvSpPr>
          <p:cNvPr id="12" name="圆角矩形 11"/>
          <p:cNvSpPr/>
          <p:nvPr/>
        </p:nvSpPr>
        <p:spPr>
          <a:xfrm>
            <a:off x="6045200" y="2777490"/>
            <a:ext cx="4968240" cy="434340"/>
          </a:xfrm>
          <a:prstGeom prst="roundRect">
            <a:avLst/>
          </a:prstGeom>
          <a:noFill/>
          <a:ln w="28575">
            <a:solidFill>
              <a:schemeClr val="accent2"/>
            </a:solidFill>
          </a:ln>
          <a:extLst>
            <a:ext uri="{909E8E84-426E-40DD-AFC4-6F175D3DCCD1}">
              <a14:hiddenFill xmlns:a14="http://schemas.microsoft.com/office/drawing/2010/main" xmlns="">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200" b="1" i="0" u="none" strike="noStrike" kern="1200" cap="none" spc="0" normalizeH="0" baseline="0" noProof="1" smtClean="0">
                <a:ln>
                  <a:noFill/>
                </a:ln>
                <a:solidFill>
                  <a:schemeClr val="tx1"/>
                </a:solidFill>
                <a:effectLst/>
                <a:uLnTx/>
                <a:uFillTx/>
                <a:latin typeface="+mn-lt"/>
                <a:ea typeface="+mn-ea"/>
                <a:cs typeface="+mn-cs"/>
              </a:rPr>
              <a:t>1.</a:t>
            </a:r>
            <a:r>
              <a:rPr kumimoji="0" lang="zh-CN" altLang="en-US" sz="2200" b="1" i="0" u="none" strike="noStrike" kern="1200" cap="none" spc="0" normalizeH="0" baseline="0" noProof="1">
                <a:ln>
                  <a:noFill/>
                </a:ln>
                <a:solidFill>
                  <a:schemeClr val="tx1"/>
                </a:solidFill>
                <a:effectLst/>
                <a:uLnTx/>
                <a:uFillTx/>
                <a:latin typeface="+mn-lt"/>
                <a:ea typeface="+mn-ea"/>
                <a:cs typeface="+mn-cs"/>
              </a:rPr>
              <a:t>中国特色社会主义法治体系</a:t>
            </a:r>
          </a:p>
        </p:txBody>
      </p:sp>
      <p:sp>
        <p:nvSpPr>
          <p:cNvPr id="13" name="圆角矩形 12"/>
          <p:cNvSpPr/>
          <p:nvPr/>
        </p:nvSpPr>
        <p:spPr>
          <a:xfrm>
            <a:off x="6041390" y="4489450"/>
            <a:ext cx="4979035" cy="445770"/>
          </a:xfrm>
          <a:prstGeom prst="roundRect">
            <a:avLst/>
          </a:prstGeom>
          <a:noFill/>
          <a:ln w="28575">
            <a:solidFill>
              <a:schemeClr val="accent2"/>
            </a:solidFill>
          </a:ln>
          <a:extLst>
            <a:ext uri="{909E8E84-426E-40DD-AFC4-6F175D3DCCD1}">
              <a14:hiddenFill xmlns:a14="http://schemas.microsoft.com/office/drawing/2010/main" xmlns="">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l" fontAlgn="auto">
              <a:lnSpc>
                <a:spcPct val="100000"/>
              </a:lnSpc>
              <a:spcBef>
                <a:spcPts val="0"/>
              </a:spcBef>
              <a:spcAft>
                <a:spcPts val="0"/>
              </a:spcAft>
              <a:buSzPct val="100000"/>
            </a:pPr>
            <a:r>
              <a:rPr kumimoji="0" lang="en-US" altLang="zh-CN" sz="2200" b="1" i="0" u="none" strike="noStrike" kern="1200" cap="none" spc="0" normalizeH="0" baseline="0" noProof="1" smtClean="0">
                <a:ln>
                  <a:noFill/>
                </a:ln>
                <a:solidFill>
                  <a:schemeClr val="tx1"/>
                </a:solidFill>
                <a:effectLst/>
                <a:uLnTx/>
                <a:uFillTx/>
                <a:latin typeface="+mn-lt"/>
                <a:ea typeface="+mn-ea"/>
                <a:cs typeface="+mn-cs"/>
              </a:rPr>
              <a:t>2.</a:t>
            </a:r>
            <a:r>
              <a:rPr lang="zh-CN" altLang="en-US" sz="2200" b="1">
                <a:ln>
                  <a:noFill/>
                </a:ln>
                <a:solidFill>
                  <a:schemeClr val="tx1"/>
                </a:solidFill>
                <a:effectLst/>
                <a:uLnTx/>
                <a:uFillTx/>
                <a:sym typeface="+mn-ea"/>
              </a:rPr>
              <a:t>全面推进依法治国的基本要求</a:t>
            </a:r>
          </a:p>
        </p:txBody>
      </p:sp>
      <p:sp>
        <p:nvSpPr>
          <p:cNvPr id="18" name="右箭头 17"/>
          <p:cNvSpPr/>
          <p:nvPr/>
        </p:nvSpPr>
        <p:spPr>
          <a:xfrm>
            <a:off x="2682240" y="4224020"/>
            <a:ext cx="338455" cy="26543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200" b="0" i="0" u="none" strike="noStrike" kern="1200" cap="none" spc="0" normalizeH="0" baseline="0" noProof="1">
              <a:ln>
                <a:noFill/>
              </a:ln>
              <a:solidFill>
                <a:schemeClr val="lt1"/>
              </a:solidFill>
              <a:effectLst/>
              <a:uLnTx/>
              <a:uFillTx/>
              <a:latin typeface="+mn-lt"/>
              <a:ea typeface="+mn-ea"/>
              <a:cs typeface="+mn-cs"/>
            </a:endParaRPr>
          </a:p>
        </p:txBody>
      </p:sp>
      <p:sp>
        <p:nvSpPr>
          <p:cNvPr id="21" name="文本框 20"/>
          <p:cNvSpPr txBox="1"/>
          <p:nvPr/>
        </p:nvSpPr>
        <p:spPr>
          <a:xfrm>
            <a:off x="6045200" y="3324860"/>
            <a:ext cx="4970145" cy="837565"/>
          </a:xfrm>
          <a:prstGeom prst="rect">
            <a:avLst/>
          </a:prstGeom>
          <a:solidFill>
            <a:srgbClr val="F9F88C"/>
          </a:solidFill>
          <a:ln>
            <a:solidFill>
              <a:schemeClr val="bg2"/>
            </a:solidFill>
          </a:ln>
        </p:spPr>
        <p:txBody>
          <a:bodyPr wrap="square" rtlCol="0">
            <a:spAutoFit/>
          </a:bodyPr>
          <a:lstStyle/>
          <a:p>
            <a:pPr>
              <a:lnSpc>
                <a:spcPct val="90000"/>
              </a:lnSpc>
            </a:pPr>
            <a:r>
              <a:rPr lang="zh-CN" altLang="en-US"/>
              <a:t>中国特色社会主义法治体系是全面依法治国的总抓手，是国家治理体系的骨干工程，内涵丰富，其中中国特色社会主义法律体系已经形成。</a:t>
            </a:r>
          </a:p>
        </p:txBody>
      </p:sp>
      <p:sp>
        <p:nvSpPr>
          <p:cNvPr id="22" name="文本框 21"/>
          <p:cNvSpPr txBox="1"/>
          <p:nvPr/>
        </p:nvSpPr>
        <p:spPr>
          <a:xfrm>
            <a:off x="6015990" y="5003800"/>
            <a:ext cx="4970145" cy="1086485"/>
          </a:xfrm>
          <a:prstGeom prst="rect">
            <a:avLst/>
          </a:prstGeom>
          <a:solidFill>
            <a:srgbClr val="F9F88C"/>
          </a:solidFill>
          <a:ln>
            <a:solidFill>
              <a:schemeClr val="bg2"/>
            </a:solidFill>
          </a:ln>
        </p:spPr>
        <p:txBody>
          <a:bodyPr wrap="square" rtlCol="0">
            <a:spAutoFit/>
          </a:bodyPr>
          <a:lstStyle/>
          <a:p>
            <a:pPr>
              <a:lnSpc>
                <a:spcPct val="90000"/>
              </a:lnSpc>
            </a:pPr>
            <a:r>
              <a:rPr lang="zh-CN" altLang="en-US"/>
              <a:t>全面推进依法治国，需要着力推进科学立法、严格执法、公正司法、全民守法，坚持依法治国、依法执政、依法行政共同推进，坚持法治国家、法治政府、法治社会一体建设。</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2" grpId="0" animBg="1"/>
      <p:bldP spid="13" grpId="0" animBg="1"/>
      <p:bldP spid="18"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03860" y="930910"/>
            <a:ext cx="6725285" cy="4896386"/>
            <a:chOff x="403860" y="930910"/>
            <a:chExt cx="6725285" cy="4896386"/>
          </a:xfrm>
        </p:grpSpPr>
        <p:sp>
          <p:nvSpPr>
            <p:cNvPr id="3" name="文本框 2"/>
            <p:cNvSpPr txBox="1"/>
            <p:nvPr/>
          </p:nvSpPr>
          <p:spPr>
            <a:xfrm>
              <a:off x="534670" y="930910"/>
              <a:ext cx="498284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b="1">
                  <a:solidFill>
                    <a:srgbClr val="FF0000"/>
                  </a:solidFill>
                </a:rPr>
                <a:t>第一目：</a:t>
              </a:r>
              <a:r>
                <a:rPr lang="zh-CN" altLang="en-US" sz="2000" b="1"/>
                <a:t>中国特色社会主义法治体系</a:t>
              </a:r>
            </a:p>
          </p:txBody>
        </p:sp>
        <p:sp>
          <p:nvSpPr>
            <p:cNvPr id="5" name="文本框 4"/>
            <p:cNvSpPr txBox="1"/>
            <p:nvPr/>
          </p:nvSpPr>
          <p:spPr>
            <a:xfrm>
              <a:off x="534670" y="3538855"/>
              <a:ext cx="646366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b="1">
                  <a:solidFill>
                    <a:srgbClr val="FF0000"/>
                  </a:solidFill>
                </a:rPr>
                <a:t>第二目：</a:t>
              </a:r>
              <a:r>
                <a:rPr sz="2000" b="1">
                  <a:sym typeface="+mn-ea"/>
                </a:rPr>
                <a:t>全面推进依法治国的基本要求</a:t>
              </a:r>
            </a:p>
          </p:txBody>
        </p:sp>
        <p:sp>
          <p:nvSpPr>
            <p:cNvPr id="6" name="文本框 5"/>
            <p:cNvSpPr txBox="1"/>
            <p:nvPr/>
          </p:nvSpPr>
          <p:spPr>
            <a:xfrm>
              <a:off x="403860" y="1496695"/>
              <a:ext cx="6725285" cy="1938992"/>
            </a:xfrm>
            <a:prstGeom prst="rect">
              <a:avLst/>
            </a:prstGeom>
            <a:ln>
              <a:solidFill>
                <a:srgbClr val="F9F88C"/>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b="1" dirty="0">
                  <a:solidFill>
                    <a:srgbClr val="FF0000"/>
                  </a:solidFill>
                  <a:sym typeface="+mn-ea"/>
                </a:rPr>
                <a:t>探索实践：</a:t>
              </a:r>
              <a:r>
                <a:rPr lang="zh-CN" altLang="en-US" sz="2000" b="1" dirty="0"/>
                <a:t>中国特色社会主义法治体系</a:t>
              </a:r>
            </a:p>
            <a:p>
              <a:r>
                <a:rPr lang="zh-CN" altLang="en-US" sz="2000" b="1" dirty="0">
                  <a:solidFill>
                    <a:srgbClr val="FF0000"/>
                  </a:solidFill>
                  <a:sym typeface="+mn-ea"/>
                </a:rPr>
                <a:t>重要地位：</a:t>
              </a:r>
              <a:r>
                <a:rPr lang="zh-CN" altLang="en-US" sz="2000" b="1" dirty="0">
                  <a:sym typeface="+mn-ea"/>
                </a:rPr>
                <a:t>中国特色社会主义法治体系是全面依法治国的总抓手，是国家治理体系的骨干</a:t>
              </a:r>
              <a:r>
                <a:rPr lang="zh-CN" altLang="en-US" sz="2000" b="1" dirty="0" smtClean="0">
                  <a:sym typeface="+mn-ea"/>
                </a:rPr>
                <a:t>工程</a:t>
              </a:r>
              <a:endParaRPr lang="zh-CN" altLang="en-US" sz="2000" b="1" dirty="0">
                <a:sym typeface="+mn-ea"/>
              </a:endParaRPr>
            </a:p>
            <a:p>
              <a:r>
                <a:rPr lang="zh-CN" altLang="en-US" sz="2000" b="1" dirty="0">
                  <a:solidFill>
                    <a:srgbClr val="FF0000"/>
                  </a:solidFill>
                  <a:sym typeface="+mn-ea"/>
                </a:rPr>
                <a:t>已有成果：</a:t>
              </a:r>
              <a:r>
                <a:rPr lang="zh-CN" altLang="en-US" sz="2000" b="1" dirty="0"/>
                <a:t>中国特色社会主义法律体系已经</a:t>
              </a:r>
              <a:r>
                <a:rPr lang="zh-CN" altLang="en-US" sz="2000" b="1" dirty="0" smtClean="0"/>
                <a:t>形成</a:t>
              </a:r>
              <a:endParaRPr lang="zh-CN" altLang="en-US" sz="2000" b="1" dirty="0"/>
            </a:p>
            <a:p>
              <a:r>
                <a:rPr lang="zh-CN" altLang="en-US" sz="2000" b="1" dirty="0">
                  <a:solidFill>
                    <a:srgbClr val="FF0000"/>
                  </a:solidFill>
                  <a:sym typeface="+mn-ea"/>
                </a:rPr>
                <a:t>重大意义：</a:t>
              </a:r>
              <a:r>
                <a:rPr lang="zh-CN" altLang="en-US" sz="2000" b="1" dirty="0">
                  <a:sym typeface="+mn-ea"/>
                </a:rPr>
                <a:t>完善中国特色社会主义国家制度和法律制度，推进国家治理体系和治理能力现代化具有重大</a:t>
              </a:r>
              <a:r>
                <a:rPr lang="zh-CN" altLang="en-US" sz="2000" b="1" dirty="0" smtClean="0">
                  <a:sym typeface="+mn-ea"/>
                </a:rPr>
                <a:t>意义</a:t>
              </a:r>
              <a:endParaRPr lang="zh-CN" altLang="en-US" sz="2000" b="1" dirty="0"/>
            </a:p>
          </p:txBody>
        </p:sp>
        <p:sp>
          <p:nvSpPr>
            <p:cNvPr id="7" name="文本框 6"/>
            <p:cNvSpPr txBox="1"/>
            <p:nvPr/>
          </p:nvSpPr>
          <p:spPr>
            <a:xfrm>
              <a:off x="403860" y="4196080"/>
              <a:ext cx="6725285" cy="1631216"/>
            </a:xfrm>
            <a:prstGeom prst="rect">
              <a:avLst/>
            </a:prstGeom>
            <a:solidFill>
              <a:schemeClr val="lt1"/>
            </a:solidFill>
            <a:ln w="12700" cmpd="sng">
              <a:solidFill>
                <a:srgbClr val="F9F88C"/>
              </a:solidFill>
              <a:prstDash val="solid"/>
            </a:ln>
          </p:spPr>
          <p:txBody>
            <a:bodyPr wrap="square" rtlCol="0">
              <a:spAutoFit/>
            </a:bodyPr>
            <a:lstStyle/>
            <a:p>
              <a:r>
                <a:rPr lang="zh-CN" altLang="en-US" sz="2000" b="1" dirty="0">
                  <a:solidFill>
                    <a:srgbClr val="FF0000"/>
                  </a:solidFill>
                </a:rPr>
                <a:t>共同推进：</a:t>
              </a:r>
              <a:r>
                <a:rPr lang="zh-CN" altLang="en-US" sz="2000" b="1" dirty="0"/>
                <a:t>依法治国、依法执政、依法行政</a:t>
              </a:r>
            </a:p>
            <a:p>
              <a:r>
                <a:rPr lang="zh-CN" altLang="en-US" sz="2000" b="1" dirty="0">
                  <a:solidFill>
                    <a:srgbClr val="FF0000"/>
                  </a:solidFill>
                  <a:sym typeface="+mn-ea"/>
                </a:rPr>
                <a:t>一体建设：</a:t>
              </a:r>
              <a:r>
                <a:rPr lang="zh-CN" altLang="en-US" sz="2000" b="1" dirty="0">
                  <a:sym typeface="+mn-ea"/>
                </a:rPr>
                <a:t>法治国家、法治政府、法治社会</a:t>
              </a:r>
            </a:p>
            <a:p>
              <a:r>
                <a:rPr lang="zh-CN" altLang="en-US" sz="2000" b="1" dirty="0">
                  <a:solidFill>
                    <a:srgbClr val="FF0000"/>
                  </a:solidFill>
                  <a:sym typeface="+mn-ea"/>
                </a:rPr>
                <a:t>基本要求：</a:t>
              </a:r>
              <a:r>
                <a:rPr sz="2000" b="1" dirty="0"/>
                <a:t>科学立法、严格执法、公正司法、全民守法</a:t>
              </a:r>
            </a:p>
            <a:p>
              <a:r>
                <a:rPr lang="zh-CN" altLang="en-US" sz="2000" b="1" dirty="0">
                  <a:solidFill>
                    <a:srgbClr val="FF0000"/>
                  </a:solidFill>
                  <a:sym typeface="+mn-ea"/>
                </a:rPr>
                <a:t>实践行动：</a:t>
              </a:r>
              <a:r>
                <a:rPr lang="zh-CN" sz="2000" b="1" dirty="0">
                  <a:sym typeface="+mn-ea"/>
                </a:rPr>
                <a:t>继承中华法律文化精华，学习借鉴</a:t>
              </a:r>
              <a:r>
                <a:rPr lang="zh-CN" altLang="en-US" sz="2000" b="1" dirty="0">
                  <a:sym typeface="+mn-ea"/>
                </a:rPr>
                <a:t>世界优秀法治文明成果，青少年自觉践行法治</a:t>
              </a:r>
              <a:r>
                <a:rPr lang="zh-CN" altLang="en-US" sz="2000" b="1" dirty="0" smtClean="0">
                  <a:sym typeface="+mn-ea"/>
                </a:rPr>
                <a:t>要求</a:t>
              </a:r>
              <a:endParaRPr lang="zh-CN" altLang="en-US" sz="2000" b="1" dirty="0">
                <a:sym typeface="+mn-ea"/>
              </a:endParaRPr>
            </a:p>
          </p:txBody>
        </p:sp>
      </p:grpSp>
      <p:grpSp>
        <p:nvGrpSpPr>
          <p:cNvPr id="109571" name="组合 2"/>
          <p:cNvGrpSpPr/>
          <p:nvPr/>
        </p:nvGrpSpPr>
        <p:grpSpPr>
          <a:xfrm>
            <a:off x="7676799" y="1190984"/>
            <a:ext cx="4139566" cy="3843655"/>
            <a:chOff x="1253132" y="764704"/>
            <a:chExt cx="6061987" cy="4732335"/>
          </a:xfrm>
        </p:grpSpPr>
        <p:sp>
          <p:nvSpPr>
            <p:cNvPr id="11" name="矩形 10"/>
            <p:cNvSpPr/>
            <p:nvPr/>
          </p:nvSpPr>
          <p:spPr>
            <a:xfrm>
              <a:off x="3114783" y="764704"/>
              <a:ext cx="3171872" cy="93661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600" b="1" dirty="0">
                  <a:ln>
                    <a:noFill/>
                  </a:ln>
                  <a:solidFill>
                    <a:schemeClr val="tx1"/>
                  </a:solidFill>
                  <a:effectLst/>
                  <a:uLnTx/>
                  <a:uFillTx/>
                  <a:latin typeface="黑体" panose="02010609060101010101" charset="-122"/>
                  <a:ea typeface="黑体" panose="02010609060101010101" charset="-122"/>
                  <a:sym typeface="+mn-ea"/>
                </a:rPr>
                <a:t>法治兴则国家兴</a:t>
              </a:r>
              <a:endParaRPr lang="zh-CN" altLang="en-US" sz="1600" b="1" strike="noStrike" noProof="1">
                <a:ln>
                  <a:noFill/>
                </a:ln>
                <a:solidFill>
                  <a:schemeClr val="tx1"/>
                </a:solidFill>
                <a:effectLst/>
                <a:uLnTx/>
                <a:uFillTx/>
                <a:latin typeface="黑体" panose="02010609060101010101" charset="-122"/>
                <a:ea typeface="黑体" panose="02010609060101010101" charset="-122"/>
                <a:sym typeface="+mn-ea"/>
              </a:endParaRPr>
            </a:p>
          </p:txBody>
        </p:sp>
        <p:cxnSp>
          <p:nvCxnSpPr>
            <p:cNvPr id="12" name="直接连接符 11"/>
            <p:cNvCxnSpPr/>
            <p:nvPr/>
          </p:nvCxnSpPr>
          <p:spPr>
            <a:xfrm flipH="1">
              <a:off x="4499344" y="1772707"/>
              <a:ext cx="0" cy="792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51666" y="2564822"/>
              <a:ext cx="5112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346121" y="3501391"/>
              <a:ext cx="0" cy="1217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051666" y="2564822"/>
              <a:ext cx="0" cy="144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64487" y="2564822"/>
              <a:ext cx="0" cy="144454"/>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67271" y="2709082"/>
              <a:ext cx="3012860" cy="7919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defRPr/>
              </a:pPr>
              <a:r>
                <a:rPr lang="zh-CN" altLang="en-US" sz="2000" b="1" strike="noStrike" noProof="1">
                  <a:solidFill>
                    <a:srgbClr val="FF0000"/>
                  </a:solidFill>
                  <a:latin typeface="黑体" panose="02010609060101010101" charset="-122"/>
                  <a:ea typeface="黑体" panose="02010609060101010101" charset="-122"/>
                </a:rPr>
                <a:t>密织法律之网和强化法治之力</a:t>
              </a:r>
            </a:p>
          </p:txBody>
        </p:sp>
        <p:sp>
          <p:nvSpPr>
            <p:cNvPr id="22" name="矩形 21"/>
            <p:cNvSpPr/>
            <p:nvPr/>
          </p:nvSpPr>
          <p:spPr>
            <a:xfrm>
              <a:off x="1627138" y="3628498"/>
              <a:ext cx="2602776" cy="75914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base">
                <a:defRPr/>
              </a:pPr>
              <a:r>
                <a:rPr lang="zh-CN" altLang="en-US" b="1" strike="noStrike" noProof="1">
                  <a:solidFill>
                    <a:srgbClr val="FF0000"/>
                  </a:solidFill>
                  <a:latin typeface="黑体" panose="02010609060101010101" charset="-122"/>
                  <a:ea typeface="黑体" panose="02010609060101010101" charset="-122"/>
                </a:rPr>
                <a:t>中国特色社会主义法治体系</a:t>
              </a:r>
            </a:p>
          </p:txBody>
        </p:sp>
        <p:sp>
          <p:nvSpPr>
            <p:cNvPr id="23" name="矩形 22"/>
            <p:cNvSpPr/>
            <p:nvPr/>
          </p:nvSpPr>
          <p:spPr>
            <a:xfrm>
              <a:off x="1570415" y="4443932"/>
              <a:ext cx="2602776" cy="105310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base">
                <a:defRPr/>
              </a:pPr>
              <a:r>
                <a:rPr lang="zh-CN" altLang="en-US" b="1" strike="noStrike" noProof="1">
                  <a:solidFill>
                    <a:srgbClr val="FF0000"/>
                  </a:solidFill>
                  <a:latin typeface="黑体" panose="02010609060101010101" charset="-122"/>
                  <a:ea typeface="黑体" panose="02010609060101010101" charset="-122"/>
                </a:rPr>
                <a:t>全面推进依法治国的基本要求</a:t>
              </a:r>
            </a:p>
          </p:txBody>
        </p:sp>
        <p:cxnSp>
          <p:nvCxnSpPr>
            <p:cNvPr id="25" name="直接连接符 24"/>
            <p:cNvCxnSpPr/>
            <p:nvPr/>
          </p:nvCxnSpPr>
          <p:spPr>
            <a:xfrm>
              <a:off x="1346121" y="3926815"/>
              <a:ext cx="220640" cy="0"/>
            </a:xfrm>
            <a:prstGeom prst="line">
              <a:avLst/>
            </a:prstGeom>
          </p:spPr>
          <p:style>
            <a:lnRef idx="1">
              <a:schemeClr val="accent6"/>
            </a:lnRef>
            <a:fillRef idx="3">
              <a:schemeClr val="accent6"/>
            </a:fillRef>
            <a:effectRef idx="2">
              <a:schemeClr val="accent6"/>
            </a:effectRef>
            <a:fontRef idx="minor">
              <a:schemeClr val="lt1"/>
            </a:fontRef>
          </p:style>
        </p:cxnSp>
        <p:cxnSp>
          <p:nvCxnSpPr>
            <p:cNvPr id="27" name="直接连接符 26"/>
            <p:cNvCxnSpPr/>
            <p:nvPr/>
          </p:nvCxnSpPr>
          <p:spPr>
            <a:xfrm>
              <a:off x="1253133" y="4718931"/>
              <a:ext cx="220640" cy="0"/>
            </a:xfrm>
            <a:prstGeom prst="line">
              <a:avLst/>
            </a:prstGeom>
          </p:spPr>
          <p:style>
            <a:lnRef idx="1">
              <a:schemeClr val="accent6"/>
            </a:lnRef>
            <a:fillRef idx="3">
              <a:schemeClr val="accent6"/>
            </a:fillRef>
            <a:effectRef idx="2">
              <a:schemeClr val="accent6"/>
            </a:effectRef>
            <a:fontRef idx="minor">
              <a:schemeClr val="lt1"/>
            </a:fontRef>
          </p:style>
        </p:cxnSp>
        <p:cxnSp>
          <p:nvCxnSpPr>
            <p:cNvPr id="38" name="直接连接符 37"/>
            <p:cNvCxnSpPr/>
            <p:nvPr/>
          </p:nvCxnSpPr>
          <p:spPr>
            <a:xfrm>
              <a:off x="4787521" y="3646028"/>
              <a:ext cx="0" cy="1217540"/>
            </a:xfrm>
            <a:prstGeom prst="line">
              <a:avLst/>
            </a:prstGeom>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4500327" y="2709082"/>
              <a:ext cx="2813862" cy="7919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defRPr/>
              </a:pPr>
              <a:r>
                <a:rPr lang="zh-CN" altLang="en-US" b="1" strike="noStrike" noProof="1">
                  <a:solidFill>
                    <a:schemeClr val="tx1"/>
                  </a:solidFill>
                  <a:latin typeface="黑体" panose="02010609060101010101" charset="-122"/>
                  <a:ea typeface="黑体" panose="02010609060101010101" charset="-122"/>
                </a:rPr>
                <a:t>奉法者强则国强</a:t>
              </a:r>
            </a:p>
          </p:txBody>
        </p:sp>
        <p:sp>
          <p:nvSpPr>
            <p:cNvPr id="40" name="矩形 39"/>
            <p:cNvSpPr/>
            <p:nvPr/>
          </p:nvSpPr>
          <p:spPr>
            <a:xfrm>
              <a:off x="5095459" y="3641789"/>
              <a:ext cx="2218730" cy="71927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base">
                <a:defRPr/>
              </a:pPr>
              <a:r>
                <a:rPr lang="zh-CN" altLang="en-US" sz="2000" b="1" strike="noStrike" noProof="1">
                  <a:latin typeface="黑体" panose="02010609060101010101" charset="-122"/>
                  <a:ea typeface="黑体" panose="02010609060101010101" charset="-122"/>
                </a:rPr>
                <a:t>依法治国的追求历程</a:t>
              </a:r>
            </a:p>
          </p:txBody>
        </p:sp>
        <p:sp>
          <p:nvSpPr>
            <p:cNvPr id="41" name="矩形 40"/>
            <p:cNvSpPr/>
            <p:nvPr/>
          </p:nvSpPr>
          <p:spPr>
            <a:xfrm>
              <a:off x="5096389" y="4475205"/>
              <a:ext cx="2218730" cy="85608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base">
                <a:defRPr/>
              </a:pPr>
              <a:r>
                <a:rPr lang="zh-CN" altLang="en-US" sz="2000" b="1" strike="noStrike" noProof="1">
                  <a:latin typeface="黑体" panose="02010609060101010101" charset="-122"/>
                  <a:ea typeface="黑体" panose="02010609060101010101" charset="-122"/>
                </a:rPr>
                <a:t>全面依法治国的意义</a:t>
              </a:r>
            </a:p>
          </p:txBody>
        </p:sp>
        <p:cxnSp>
          <p:nvCxnSpPr>
            <p:cNvPr id="43" name="直接连接符 42"/>
            <p:cNvCxnSpPr/>
            <p:nvPr/>
          </p:nvCxnSpPr>
          <p:spPr>
            <a:xfrm>
              <a:off x="4831235" y="3907270"/>
              <a:ext cx="220641" cy="0"/>
            </a:xfrm>
            <a:prstGeom prst="line">
              <a:avLst/>
            </a:prstGeom>
          </p:spPr>
          <p:style>
            <a:lnRef idx="1">
              <a:schemeClr val="accent6"/>
            </a:lnRef>
            <a:fillRef idx="3">
              <a:schemeClr val="accent6"/>
            </a:fillRef>
            <a:effectRef idx="2">
              <a:schemeClr val="accent6"/>
            </a:effectRef>
            <a:fontRef idx="minor">
              <a:schemeClr val="lt1"/>
            </a:fontRef>
          </p:style>
        </p:cxnSp>
        <p:cxnSp>
          <p:nvCxnSpPr>
            <p:cNvPr id="44" name="直接连接符 43"/>
            <p:cNvCxnSpPr/>
            <p:nvPr/>
          </p:nvCxnSpPr>
          <p:spPr>
            <a:xfrm>
              <a:off x="4831235" y="4797111"/>
              <a:ext cx="220641" cy="0"/>
            </a:xfrm>
            <a:prstGeom prst="line">
              <a:avLst/>
            </a:prstGeom>
          </p:spPr>
          <p:style>
            <a:lnRef idx="1">
              <a:schemeClr val="accent6"/>
            </a:lnRef>
            <a:fillRef idx="3">
              <a:schemeClr val="accent6"/>
            </a:fillRef>
            <a:effectRef idx="2">
              <a:schemeClr val="accent6"/>
            </a:effectRef>
            <a:fontRef idx="minor">
              <a:schemeClr val="lt1"/>
            </a:fontRef>
          </p:style>
        </p:cxnSp>
        <p:sp>
          <p:nvSpPr>
            <p:cNvPr id="42" name="矩形 41"/>
            <p:cNvSpPr/>
            <p:nvPr/>
          </p:nvSpPr>
          <p:spPr>
            <a:xfrm>
              <a:off x="3113914" y="1939335"/>
              <a:ext cx="1166979" cy="38763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defRPr/>
              </a:pPr>
              <a:r>
                <a:rPr lang="zh-CN" altLang="en-US" b="1" strike="noStrike" noProof="1">
                  <a:solidFill>
                    <a:schemeClr val="tx1"/>
                  </a:solidFill>
                  <a:latin typeface="黑体" panose="02010609060101010101" charset="-122"/>
                  <a:ea typeface="黑体" panose="02010609060101010101" charset="-122"/>
                </a:rPr>
                <a:t>导语</a:t>
              </a:r>
            </a:p>
          </p:txBody>
        </p:sp>
        <p:cxnSp>
          <p:nvCxnSpPr>
            <p:cNvPr id="45" name="直接连接符 44"/>
            <p:cNvCxnSpPr/>
            <p:nvPr/>
          </p:nvCxnSpPr>
          <p:spPr>
            <a:xfrm>
              <a:off x="4283466" y="2161621"/>
              <a:ext cx="222228"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燕尾形 8"/>
          <p:cNvSpPr/>
          <p:nvPr/>
        </p:nvSpPr>
        <p:spPr>
          <a:xfrm>
            <a:off x="1312545" y="1284605"/>
            <a:ext cx="2994660" cy="647700"/>
          </a:xfrm>
          <a:prstGeom prst="chevro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3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价值立意</a:t>
            </a:r>
          </a:p>
        </p:txBody>
      </p:sp>
      <p:sp>
        <p:nvSpPr>
          <p:cNvPr id="10" name="文本框 9"/>
          <p:cNvSpPr txBox="1"/>
          <p:nvPr/>
        </p:nvSpPr>
        <p:spPr>
          <a:xfrm>
            <a:off x="1312545" y="2171065"/>
            <a:ext cx="9648190" cy="2749550"/>
          </a:xfrm>
          <a:prstGeom prst="rect">
            <a:avLst/>
          </a:prstGeom>
          <a:noFill/>
          <a:ln>
            <a:solidFill>
              <a:srgbClr val="003300"/>
            </a:solidFill>
          </a:ln>
        </p:spPr>
        <p:txBody>
          <a:bodyPr wrap="square" rtlCol="0">
            <a:spAutoFit/>
          </a:bodyPr>
          <a:lstStyle/>
          <a:p>
            <a:pPr>
              <a:lnSpc>
                <a:spcPct val="90000"/>
              </a:lnSpc>
            </a:pPr>
            <a:r>
              <a:rPr lang="en-US" altLang="zh-CN" sz="3200" dirty="0"/>
              <a:t>       </a:t>
            </a:r>
            <a:r>
              <a:rPr lang="zh-CN" sz="3200" dirty="0">
                <a:latin typeface="楷体" panose="02010609060101010101" pitchFamily="49" charset="-122"/>
                <a:ea typeface="楷体" panose="02010609060101010101" pitchFamily="49" charset="-122"/>
              </a:rPr>
              <a:t>本课内容意在培养学生的</a:t>
            </a:r>
            <a:r>
              <a:rPr lang="zh-CN" sz="3200" b="1" dirty="0">
                <a:solidFill>
                  <a:schemeClr val="accent2">
                    <a:lumMod val="50000"/>
                  </a:schemeClr>
                </a:solidFill>
                <a:latin typeface="楷体" panose="02010609060101010101" pitchFamily="49" charset="-122"/>
                <a:ea typeface="楷体" panose="02010609060101010101" pitchFamily="49" charset="-122"/>
              </a:rPr>
              <a:t>法治意识</a:t>
            </a:r>
            <a:r>
              <a:rPr lang="zh-CN" sz="3200" dirty="0">
                <a:latin typeface="楷体" panose="02010609060101010101" pitchFamily="49" charset="-122"/>
                <a:ea typeface="楷体" panose="02010609060101010101" pitchFamily="49" charset="-122"/>
              </a:rPr>
              <a:t>，通过</a:t>
            </a:r>
            <a:r>
              <a:rPr sz="3200" dirty="0" err="1">
                <a:latin typeface="楷体" panose="02010609060101010101" pitchFamily="49" charset="-122"/>
                <a:ea typeface="楷体" panose="02010609060101010101" pitchFamily="49" charset="-122"/>
              </a:rPr>
              <a:t>列举与学生生活密切相关的法律法规，了解中国特色社会主义法治体系；结合立法、执法、司法、守法的具体案例</a:t>
            </a:r>
            <a:r>
              <a:rPr sz="3200" dirty="0">
                <a:latin typeface="楷体" panose="02010609060101010101" pitchFamily="49" charset="-122"/>
                <a:ea typeface="楷体" panose="02010609060101010101" pitchFamily="49" charset="-122"/>
              </a:rPr>
              <a:t>，</a:t>
            </a:r>
            <a:r>
              <a:rPr lang="zh-CN" sz="3200" dirty="0">
                <a:latin typeface="楷体" panose="02010609060101010101" pitchFamily="49" charset="-122"/>
                <a:ea typeface="楷体" panose="02010609060101010101" pitchFamily="49" charset="-122"/>
              </a:rPr>
              <a:t>深入理解</a:t>
            </a:r>
            <a:r>
              <a:rPr sz="3200" dirty="0" err="1">
                <a:latin typeface="楷体" panose="02010609060101010101" pitchFamily="49" charset="-122"/>
                <a:ea typeface="楷体" panose="02010609060101010101" pitchFamily="49" charset="-122"/>
              </a:rPr>
              <a:t>全面推进依法治国</a:t>
            </a:r>
            <a:r>
              <a:rPr lang="zh-CN" sz="3200" dirty="0">
                <a:latin typeface="楷体" panose="02010609060101010101" pitchFamily="49" charset="-122"/>
                <a:ea typeface="楷体" panose="02010609060101010101" pitchFamily="49" charset="-122"/>
              </a:rPr>
              <a:t>，</a:t>
            </a:r>
            <a:r>
              <a:rPr sz="3200" dirty="0" err="1">
                <a:latin typeface="楷体" panose="02010609060101010101" pitchFamily="49" charset="-122"/>
                <a:ea typeface="楷体" panose="02010609060101010101" pitchFamily="49" charset="-122"/>
                <a:sym typeface="+mn-ea"/>
              </a:rPr>
              <a:t>自觉</a:t>
            </a:r>
            <a:r>
              <a:rPr lang="zh-CN" sz="3200" dirty="0">
                <a:latin typeface="楷体" panose="02010609060101010101" pitchFamily="49" charset="-122"/>
                <a:ea typeface="楷体" panose="02010609060101010101" pitchFamily="49" charset="-122"/>
              </a:rPr>
              <a:t>做到</a:t>
            </a:r>
            <a:r>
              <a:rPr sz="3200" dirty="0" err="1">
                <a:latin typeface="楷体" panose="02010609060101010101" pitchFamily="49" charset="-122"/>
                <a:ea typeface="楷体" panose="02010609060101010101" pitchFamily="49" charset="-122"/>
              </a:rPr>
              <a:t>尊法学法守法用法，提高</a:t>
            </a:r>
            <a:r>
              <a:rPr sz="3200" b="1" dirty="0" err="1">
                <a:solidFill>
                  <a:schemeClr val="accent2">
                    <a:lumMod val="50000"/>
                  </a:schemeClr>
                </a:solidFill>
                <a:latin typeface="楷体" panose="02010609060101010101" pitchFamily="49" charset="-122"/>
                <a:ea typeface="楷体" panose="02010609060101010101" pitchFamily="49" charset="-122"/>
              </a:rPr>
              <a:t>法治素养</a:t>
            </a:r>
            <a:r>
              <a:rPr sz="3200" dirty="0" err="1">
                <a:latin typeface="楷体" panose="02010609060101010101" pitchFamily="49" charset="-122"/>
                <a:ea typeface="楷体" panose="02010609060101010101" pitchFamily="49" charset="-122"/>
              </a:rPr>
              <a:t>，参与法治国家、法治政府和法治社会</a:t>
            </a:r>
            <a:r>
              <a:rPr lang="zh-CN" sz="3200" dirty="0">
                <a:latin typeface="楷体" panose="02010609060101010101" pitchFamily="49" charset="-122"/>
                <a:ea typeface="楷体" panose="02010609060101010101" pitchFamily="49" charset="-122"/>
              </a:rPr>
              <a:t>建设，提升现代</a:t>
            </a:r>
            <a:r>
              <a:rPr lang="zh-CN" sz="3200" b="1" dirty="0">
                <a:solidFill>
                  <a:schemeClr val="accent2">
                    <a:lumMod val="50000"/>
                  </a:schemeClr>
                </a:solidFill>
                <a:latin typeface="楷体" panose="02010609060101010101" pitchFamily="49" charset="-122"/>
                <a:ea typeface="楷体" panose="02010609060101010101" pitchFamily="49" charset="-122"/>
                <a:sym typeface="+mn-ea"/>
              </a:rPr>
              <a:t>公民意识</a:t>
            </a:r>
            <a:r>
              <a:rPr lang="zh-CN" sz="3200" dirty="0">
                <a:latin typeface="楷体" panose="02010609060101010101" pitchFamily="49" charset="-122"/>
                <a:ea typeface="楷体" panose="02010609060101010101" pitchFamily="49" charset="-122"/>
              </a:rPr>
              <a:t>。</a:t>
            </a: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3342" y="617089"/>
            <a:ext cx="79248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、学情分析</a:t>
            </a:r>
            <a:endPar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390650" y="2610485"/>
            <a:ext cx="2540000" cy="9467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七年级已经学习了法律的知识</a:t>
            </a:r>
          </a:p>
        </p:txBody>
      </p:sp>
      <p:sp>
        <p:nvSpPr>
          <p:cNvPr id="14" name="矩形 13"/>
          <p:cNvSpPr/>
          <p:nvPr/>
        </p:nvSpPr>
        <p:spPr>
          <a:xfrm>
            <a:off x="4575175" y="2597785"/>
            <a:ext cx="2761615" cy="94424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smtClean="0">
                <a:ln>
                  <a:noFill/>
                </a:ln>
                <a:solidFill>
                  <a:schemeClr val="tx1"/>
                </a:solidFill>
                <a:effectLst/>
                <a:uLnTx/>
                <a:uFillTx/>
                <a:latin typeface="+mn-lt"/>
                <a:ea typeface="+mn-ea"/>
                <a:cs typeface="+mn-cs"/>
              </a:rPr>
              <a:t>对</a:t>
            </a:r>
            <a:r>
              <a:rPr lang="zh-CN" altLang="en-US" sz="2000" b="1" dirty="0">
                <a:ln>
                  <a:noFill/>
                </a:ln>
                <a:solidFill>
                  <a:schemeClr val="tx1"/>
                </a:solidFill>
                <a:effectLst/>
                <a:uLnTx/>
                <a:uFillTx/>
                <a:sym typeface="+mn-ea"/>
              </a:rPr>
              <a:t>中国特色社会主义法治</a:t>
            </a:r>
            <a:r>
              <a:rPr lang="zh-CN" altLang="en-US" sz="2000" b="1" dirty="0" smtClean="0">
                <a:ln>
                  <a:noFill/>
                </a:ln>
                <a:solidFill>
                  <a:schemeClr val="tx1"/>
                </a:solidFill>
                <a:effectLst/>
                <a:uLnTx/>
                <a:uFillTx/>
                <a:sym typeface="+mn-ea"/>
              </a:rPr>
              <a:t>体系</a:t>
            </a:r>
            <a:r>
              <a:rPr lang="zh-CN" altLang="en-US" sz="2000" b="1" dirty="0" smtClean="0">
                <a:solidFill>
                  <a:schemeClr val="tx1"/>
                </a:solidFill>
                <a:sym typeface="+mn-ea"/>
              </a:rPr>
              <a:t>、</a:t>
            </a:r>
            <a:r>
              <a:rPr lang="zh-CN" altLang="en-US" sz="2000" b="1" dirty="0" smtClean="0">
                <a:ln>
                  <a:noFill/>
                </a:ln>
                <a:solidFill>
                  <a:schemeClr val="tx1"/>
                </a:solidFill>
                <a:effectLst/>
                <a:uLnTx/>
                <a:uFillTx/>
                <a:sym typeface="+mn-ea"/>
              </a:rPr>
              <a:t>全面</a:t>
            </a:r>
            <a:r>
              <a:rPr lang="zh-CN" altLang="en-US" sz="2000" b="1" dirty="0">
                <a:ln>
                  <a:noFill/>
                </a:ln>
                <a:solidFill>
                  <a:schemeClr val="tx1"/>
                </a:solidFill>
                <a:effectLst/>
                <a:uLnTx/>
                <a:uFillTx/>
                <a:sym typeface="+mn-ea"/>
              </a:rPr>
              <a:t>依法治国等具体知识</a:t>
            </a:r>
            <a:r>
              <a:rPr kumimoji="0" lang="zh-CN" altLang="en-US" sz="2000" b="1" i="0" u="none" strike="noStrike" kern="1200" cap="none" spc="0" normalizeH="0" baseline="0" noProof="1" smtClean="0">
                <a:ln>
                  <a:noFill/>
                </a:ln>
                <a:solidFill>
                  <a:schemeClr val="tx1"/>
                </a:solidFill>
                <a:effectLst/>
                <a:uLnTx/>
                <a:uFillTx/>
                <a:latin typeface="+mn-lt"/>
                <a:ea typeface="+mn-ea"/>
                <a:cs typeface="+mn-cs"/>
              </a:rPr>
              <a:t>不了解</a:t>
            </a:r>
          </a:p>
        </p:txBody>
      </p:sp>
      <p:sp>
        <p:nvSpPr>
          <p:cNvPr id="15" name="矩形 14"/>
          <p:cNvSpPr/>
          <p:nvPr/>
        </p:nvSpPr>
        <p:spPr>
          <a:xfrm>
            <a:off x="8180070" y="2680970"/>
            <a:ext cx="2541905" cy="9956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了解中国特色社会主义法治体系，理解全面推进依法治国</a:t>
            </a:r>
          </a:p>
        </p:txBody>
      </p:sp>
      <p:sp>
        <p:nvSpPr>
          <p:cNvPr id="16" name="文本框 15"/>
          <p:cNvSpPr txBox="1"/>
          <p:nvPr/>
        </p:nvSpPr>
        <p:spPr>
          <a:xfrm>
            <a:off x="1595438" y="2039938"/>
            <a:ext cx="1784350" cy="523875"/>
          </a:xfrm>
          <a:prstGeom prst="rect">
            <a:avLst/>
          </a:prstGeom>
          <a:noFill/>
          <a:ln w="9525">
            <a:noFill/>
          </a:ln>
        </p:spPr>
        <p:txBody>
          <a:bodyPr anchor="t" anchorCtr="0">
            <a:spAutoFit/>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已知点</a:t>
            </a:r>
          </a:p>
        </p:txBody>
      </p:sp>
      <p:sp>
        <p:nvSpPr>
          <p:cNvPr id="17" name="文本框 17"/>
          <p:cNvSpPr txBox="1"/>
          <p:nvPr/>
        </p:nvSpPr>
        <p:spPr>
          <a:xfrm>
            <a:off x="5121275" y="2085975"/>
            <a:ext cx="1784350" cy="522288"/>
          </a:xfrm>
          <a:prstGeom prst="rect">
            <a:avLst/>
          </a:prstGeom>
          <a:noFill/>
          <a:ln w="9525">
            <a:noFill/>
          </a:ln>
        </p:spPr>
        <p:txBody>
          <a:bodyPr anchor="t" anchorCtr="0">
            <a:spAutoFit/>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困惑点</a:t>
            </a:r>
          </a:p>
        </p:txBody>
      </p:sp>
      <p:sp>
        <p:nvSpPr>
          <p:cNvPr id="18" name="文本框 21"/>
          <p:cNvSpPr txBox="1"/>
          <p:nvPr/>
        </p:nvSpPr>
        <p:spPr>
          <a:xfrm>
            <a:off x="8937625" y="2098675"/>
            <a:ext cx="1784350" cy="523875"/>
          </a:xfrm>
          <a:prstGeom prst="rect">
            <a:avLst/>
          </a:prstGeom>
          <a:noFill/>
          <a:ln w="9525">
            <a:noFill/>
          </a:ln>
        </p:spPr>
        <p:txBody>
          <a:bodyPr anchor="t" anchorCtr="0">
            <a:spAutoFit/>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突破点</a:t>
            </a:r>
          </a:p>
        </p:txBody>
      </p:sp>
      <p:sp>
        <p:nvSpPr>
          <p:cNvPr id="7" name="左大括号 6"/>
          <p:cNvSpPr/>
          <p:nvPr/>
        </p:nvSpPr>
        <p:spPr>
          <a:xfrm rot="5400000">
            <a:off x="5807710" y="-1916430"/>
            <a:ext cx="812800" cy="7243445"/>
          </a:xfrm>
          <a:prstGeom prst="leftBrace">
            <a:avLst/>
          </a:prstGeom>
          <a:noFill/>
          <a:ln w="76200" cap="flat" cmpd="sng" algn="ctr">
            <a:solidFill>
              <a:schemeClr val="accent3"/>
            </a:solidFill>
            <a:prstDash val="solid"/>
            <a:round/>
            <a:headEnd type="none" w="med" len="med"/>
            <a:tailEnd type="none" w="med" len="med"/>
          </a:ln>
          <a:extLst>
            <a:ext uri="{909E8E84-426E-40DD-AFC4-6F175D3DCCD1}">
              <a14:hiddenFill xmlns:a14="http://schemas.microsoft.com/office/drawing/2010/main" xmlns="">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文本框 7"/>
          <p:cNvSpPr txBox="1"/>
          <p:nvPr/>
        </p:nvSpPr>
        <p:spPr>
          <a:xfrm>
            <a:off x="4424680" y="963930"/>
            <a:ext cx="3345180"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3200"/>
              <a:t>密织法律之网和强化法治之力</a:t>
            </a:r>
          </a:p>
        </p:txBody>
      </p:sp>
      <p:sp>
        <p:nvSpPr>
          <p:cNvPr id="9" name="文本框 8"/>
          <p:cNvSpPr txBox="1"/>
          <p:nvPr/>
        </p:nvSpPr>
        <p:spPr>
          <a:xfrm>
            <a:off x="287655" y="2649220"/>
            <a:ext cx="899160" cy="953135"/>
          </a:xfrm>
          <a:prstGeom prst="rect">
            <a:avLst/>
          </a:prstGeom>
          <a:solidFill>
            <a:schemeClr val="accent2"/>
          </a:solidFill>
        </p:spPr>
        <p:txBody>
          <a:bodyPr wrap="square" rtlCol="0">
            <a:spAutoFit/>
          </a:bodyPr>
          <a:lstStyle/>
          <a:p>
            <a:r>
              <a:rPr lang="zh-CN" altLang="en-US" sz="2800" b="1">
                <a:solidFill>
                  <a:schemeClr val="bg1"/>
                </a:solidFill>
              </a:rPr>
              <a:t>知识衔接</a:t>
            </a:r>
          </a:p>
        </p:txBody>
      </p:sp>
      <p:sp>
        <p:nvSpPr>
          <p:cNvPr id="10" name="文本框 9"/>
          <p:cNvSpPr txBox="1"/>
          <p:nvPr/>
        </p:nvSpPr>
        <p:spPr>
          <a:xfrm>
            <a:off x="313055" y="4083050"/>
            <a:ext cx="899160" cy="953135"/>
          </a:xfrm>
          <a:prstGeom prst="rect">
            <a:avLst/>
          </a:prstGeom>
          <a:solidFill>
            <a:schemeClr val="accent2"/>
          </a:solidFill>
        </p:spPr>
        <p:txBody>
          <a:bodyPr wrap="square" rtlCol="0">
            <a:spAutoFit/>
          </a:bodyPr>
          <a:lstStyle/>
          <a:p>
            <a:r>
              <a:rPr lang="zh-CN" altLang="en-US" sz="2800" b="1">
                <a:solidFill>
                  <a:schemeClr val="bg1"/>
                </a:solidFill>
              </a:rPr>
              <a:t>思想认识</a:t>
            </a:r>
          </a:p>
        </p:txBody>
      </p:sp>
      <p:sp>
        <p:nvSpPr>
          <p:cNvPr id="11" name="文本框 10"/>
          <p:cNvSpPr txBox="1"/>
          <p:nvPr/>
        </p:nvSpPr>
        <p:spPr>
          <a:xfrm>
            <a:off x="313055" y="5361305"/>
            <a:ext cx="899160" cy="953135"/>
          </a:xfrm>
          <a:prstGeom prst="rect">
            <a:avLst/>
          </a:prstGeom>
          <a:solidFill>
            <a:schemeClr val="accent2"/>
          </a:solidFill>
        </p:spPr>
        <p:txBody>
          <a:bodyPr wrap="square" rtlCol="0">
            <a:spAutoFit/>
          </a:bodyPr>
          <a:lstStyle/>
          <a:p>
            <a:r>
              <a:rPr lang="zh-CN" altLang="en-US" sz="2800" b="1">
                <a:solidFill>
                  <a:schemeClr val="bg1"/>
                </a:solidFill>
              </a:rPr>
              <a:t>行动践行</a:t>
            </a:r>
          </a:p>
        </p:txBody>
      </p:sp>
      <p:sp>
        <p:nvSpPr>
          <p:cNvPr id="19" name="矩形 18"/>
          <p:cNvSpPr/>
          <p:nvPr/>
        </p:nvSpPr>
        <p:spPr>
          <a:xfrm>
            <a:off x="1390650" y="4092575"/>
            <a:ext cx="2540000" cy="9467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知道基本的法律意识和法治精神</a:t>
            </a:r>
          </a:p>
        </p:txBody>
      </p:sp>
      <p:sp>
        <p:nvSpPr>
          <p:cNvPr id="20" name="矩形 19"/>
          <p:cNvSpPr/>
          <p:nvPr/>
        </p:nvSpPr>
        <p:spPr>
          <a:xfrm>
            <a:off x="1390650" y="5361305"/>
            <a:ext cx="2540000" cy="9467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亲身参与或者听说过法治建设过程</a:t>
            </a:r>
          </a:p>
        </p:txBody>
      </p:sp>
      <p:sp>
        <p:nvSpPr>
          <p:cNvPr id="21" name="矩形 20"/>
          <p:cNvSpPr/>
          <p:nvPr/>
        </p:nvSpPr>
        <p:spPr>
          <a:xfrm>
            <a:off x="4785360" y="4099560"/>
            <a:ext cx="2540000" cy="9467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法治意识薄弱，社会责任感</a:t>
            </a:r>
            <a:r>
              <a:rPr kumimoji="0" lang="zh-CN" altLang="en-US" sz="2000" b="1" i="0" u="none" strike="noStrike" kern="1200" cap="none" spc="0" normalizeH="0" baseline="0" noProof="1" smtClean="0">
                <a:ln>
                  <a:noFill/>
                </a:ln>
                <a:solidFill>
                  <a:schemeClr val="tx1"/>
                </a:solidFill>
                <a:effectLst/>
                <a:uLnTx/>
                <a:uFillTx/>
                <a:latin typeface="+mn-lt"/>
                <a:ea typeface="+mn-ea"/>
                <a:cs typeface="+mn-cs"/>
              </a:rPr>
              <a:t>不强</a:t>
            </a:r>
            <a:endParaRPr kumimoji="0" lang="zh-CN" altLang="en-US" sz="2000" b="1" i="0" u="none" strike="noStrike" kern="1200" cap="none" spc="0" normalizeH="0" baseline="0" noProof="1">
              <a:ln>
                <a:noFill/>
              </a:ln>
              <a:solidFill>
                <a:schemeClr val="tx1"/>
              </a:solidFill>
              <a:effectLst/>
              <a:uLnTx/>
              <a:uFillTx/>
              <a:latin typeface="+mn-lt"/>
              <a:ea typeface="+mn-ea"/>
              <a:cs typeface="+mn-cs"/>
            </a:endParaRPr>
          </a:p>
        </p:txBody>
      </p:sp>
      <p:sp>
        <p:nvSpPr>
          <p:cNvPr id="22" name="矩形 21"/>
          <p:cNvSpPr/>
          <p:nvPr/>
        </p:nvSpPr>
        <p:spPr>
          <a:xfrm>
            <a:off x="4785360" y="5368290"/>
            <a:ext cx="2540000" cy="9467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自觉自律性不强，甚至觉得法治建设与我无关</a:t>
            </a:r>
          </a:p>
        </p:txBody>
      </p:sp>
      <p:sp>
        <p:nvSpPr>
          <p:cNvPr id="23" name="矩形 22"/>
          <p:cNvSpPr/>
          <p:nvPr/>
        </p:nvSpPr>
        <p:spPr>
          <a:xfrm>
            <a:off x="8180070" y="4099560"/>
            <a:ext cx="2540635" cy="9467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b="1">
                <a:ln>
                  <a:noFill/>
                </a:ln>
                <a:solidFill>
                  <a:schemeClr val="tx1"/>
                </a:solidFill>
                <a:effectLst/>
                <a:uLnTx/>
                <a:uFillTx/>
                <a:sym typeface="+mn-ea"/>
              </a:rPr>
              <a:t>深入理解全面推进依法治国的基本要求</a:t>
            </a:r>
          </a:p>
        </p:txBody>
      </p:sp>
      <p:sp>
        <p:nvSpPr>
          <p:cNvPr id="24" name="矩形 23"/>
          <p:cNvSpPr/>
          <p:nvPr/>
        </p:nvSpPr>
        <p:spPr>
          <a:xfrm>
            <a:off x="8180705" y="5190490"/>
            <a:ext cx="2577465" cy="11626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chemeClr val="tx1"/>
                </a:solidFill>
                <a:effectLst/>
                <a:uLnTx/>
                <a:uFillTx/>
                <a:latin typeface="+mn-lt"/>
                <a:ea typeface="+mn-ea"/>
                <a:cs typeface="+mn-cs"/>
              </a:rPr>
              <a:t>自觉做到尊法学法守法用法，提高法治素养，参与法治国家、法治政府和法治社会建设</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24535" y="779780"/>
            <a:ext cx="3447098" cy="707886"/>
          </a:xfrm>
          <a:prstGeom prst="rect">
            <a:avLst/>
          </a:prstGeom>
          <a:noFill/>
        </p:spPr>
        <p:txBody>
          <a:bodyPr wrap="none" rtlCol="0" anchor="t">
            <a:spAutoFit/>
          </a:bodyPr>
          <a:lstStyle/>
          <a:p>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sym typeface="+mn-ea"/>
              </a:rPr>
              <a:t>、教学目标</a:t>
            </a:r>
            <a:endParaRPr lang="zh-CN" altLang="en-US" sz="2400" b="1" dirty="0">
              <a:effectLst>
                <a:outerShdw blurRad="38100" dist="19050" dir="2700000" algn="tl" rotWithShape="0">
                  <a:schemeClr val="dk1">
                    <a:alpha val="40000"/>
                  </a:schemeClr>
                </a:outerShdw>
              </a:effectLst>
              <a:sym typeface="+mn-ea"/>
            </a:endParaRPr>
          </a:p>
        </p:txBody>
      </p:sp>
      <p:sp>
        <p:nvSpPr>
          <p:cNvPr id="33" name="TextBox 11"/>
          <p:cNvSpPr txBox="1"/>
          <p:nvPr/>
        </p:nvSpPr>
        <p:spPr>
          <a:xfrm>
            <a:off x="2441575" y="1487805"/>
            <a:ext cx="9288145" cy="5100320"/>
          </a:xfrm>
          <a:prstGeom prst="rect">
            <a:avLst/>
          </a:prstGeom>
          <a:noFill/>
        </p:spPr>
        <p:txBody>
          <a:bodyPr wrap="square" lIns="115104" tIns="57553" rIns="115104" bIns="57553" rtlCol="0">
            <a:spAutoFit/>
          </a:bodyPr>
          <a:lstStyle/>
          <a:p>
            <a:pPr algn="l">
              <a:buClrTx/>
              <a:buSzTx/>
              <a:buFontTx/>
            </a:pPr>
            <a:r>
              <a:rPr lang="zh-CN" altLang="en-US" sz="3600" b="1" noProof="1">
                <a:solidFill>
                  <a:schemeClr val="tx1"/>
                </a:solidFill>
                <a:latin typeface="楷体" panose="02010609060101010101" pitchFamily="49" charset="-122"/>
                <a:ea typeface="楷体" panose="02010609060101010101" pitchFamily="49" charset="-122"/>
                <a:sym typeface="+mn-ea"/>
              </a:rPr>
              <a:t>学习与自己生活密切相关的法律法规，了解中国特色社会主义法治体系；</a:t>
            </a:r>
          </a:p>
          <a:p>
            <a:pPr algn="l">
              <a:buClrTx/>
              <a:buSzTx/>
              <a:buFontTx/>
            </a:pPr>
            <a:endParaRPr lang="zh-CN" altLang="en-US" sz="3600" b="1" noProof="1">
              <a:solidFill>
                <a:schemeClr val="tx1"/>
              </a:solidFill>
              <a:latin typeface="楷体" panose="02010609060101010101" pitchFamily="49" charset="-122"/>
              <a:ea typeface="楷体" panose="02010609060101010101" pitchFamily="49" charset="-122"/>
              <a:sym typeface="+mn-ea"/>
            </a:endParaRPr>
          </a:p>
          <a:p>
            <a:pPr algn="l">
              <a:buClrTx/>
              <a:buSzTx/>
              <a:buFontTx/>
            </a:pPr>
            <a:r>
              <a:rPr lang="zh-CN" altLang="en-US" sz="3600" b="1" noProof="1">
                <a:solidFill>
                  <a:schemeClr val="tx1"/>
                </a:solidFill>
                <a:latin typeface="楷体" panose="02010609060101010101" pitchFamily="49" charset="-122"/>
                <a:ea typeface="楷体" panose="02010609060101010101" pitchFamily="49" charset="-122"/>
                <a:sym typeface="+mn-ea"/>
              </a:rPr>
              <a:t>阅读文本，了解全面依法治国的基本要求，结合立法、执法、司法、守法的具体案例，理解全面推进依法治国的具体努力；</a:t>
            </a:r>
          </a:p>
          <a:p>
            <a:pPr algn="l">
              <a:buClrTx/>
              <a:buSzTx/>
              <a:buFontTx/>
            </a:pPr>
            <a:endParaRPr lang="zh-CN" altLang="en-US" sz="3600" b="1" noProof="1">
              <a:solidFill>
                <a:schemeClr val="tx1"/>
              </a:solidFill>
              <a:latin typeface="楷体" panose="02010609060101010101" pitchFamily="49" charset="-122"/>
              <a:ea typeface="楷体" panose="02010609060101010101" pitchFamily="49" charset="-122"/>
              <a:sym typeface="+mn-ea"/>
            </a:endParaRPr>
          </a:p>
          <a:p>
            <a:pPr algn="l">
              <a:buClrTx/>
              <a:buSzTx/>
              <a:buFontTx/>
            </a:pPr>
            <a:r>
              <a:rPr lang="zh-CN" altLang="en-US" sz="3600" b="1" noProof="1">
                <a:solidFill>
                  <a:schemeClr val="tx1"/>
                </a:solidFill>
                <a:latin typeface="楷体" panose="02010609060101010101" pitchFamily="49" charset="-122"/>
                <a:ea typeface="楷体" panose="02010609060101010101" pitchFamily="49" charset="-122"/>
                <a:sym typeface="+mn-ea"/>
              </a:rPr>
              <a:t>自觉尊法学法守法用法，提高法治素养，积极参与法治国家、法治政府和法治社会建设。</a:t>
            </a:r>
          </a:p>
        </p:txBody>
      </p:sp>
      <p:sp>
        <p:nvSpPr>
          <p:cNvPr id="36866" name="文本框 4"/>
          <p:cNvSpPr txBox="1"/>
          <p:nvPr/>
        </p:nvSpPr>
        <p:spPr>
          <a:xfrm>
            <a:off x="1838325" y="3918585"/>
            <a:ext cx="796925" cy="644525"/>
          </a:xfrm>
          <a:prstGeom prst="rect">
            <a:avLst/>
          </a:prstGeom>
          <a:noFill/>
          <a:ln w="9525">
            <a:noFill/>
          </a:ln>
        </p:spPr>
        <p:txBody>
          <a:bodyPr wrap="square" anchor="t" anchorCtr="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grpSp>
        <p:nvGrpSpPr>
          <p:cNvPr id="36871" name="组合 2"/>
          <p:cNvGrpSpPr/>
          <p:nvPr/>
        </p:nvGrpSpPr>
        <p:grpSpPr>
          <a:xfrm>
            <a:off x="936625" y="3588385"/>
            <a:ext cx="1403350" cy="696913"/>
            <a:chOff x="2296" y="5596"/>
            <a:chExt cx="2453" cy="1097"/>
          </a:xfrm>
        </p:grpSpPr>
        <p:sp>
          <p:nvSpPr>
            <p:cNvPr id="36872" name="Freeform 1"/>
            <p:cNvSpPr/>
            <p:nvPr/>
          </p:nvSpPr>
          <p:spPr>
            <a:xfrm rot="10800000">
              <a:off x="2296" y="5596"/>
              <a:ext cx="2452" cy="1097"/>
            </a:xfrm>
            <a:custGeom>
              <a:avLst/>
              <a:gdLst/>
              <a:ahLst/>
              <a:cxnLst>
                <a:cxn ang="0">
                  <a:pos x="1161862" y="351330"/>
                </a:cxn>
                <a:cxn ang="0">
                  <a:pos x="1557457" y="0"/>
                </a:cxn>
                <a:cxn ang="0">
                  <a:pos x="389463" y="0"/>
                </a:cxn>
                <a:cxn ang="0">
                  <a:pos x="0" y="351330"/>
                </a:cxn>
                <a:cxn ang="0">
                  <a:pos x="389463" y="697036"/>
                </a:cxn>
                <a:cxn ang="0">
                  <a:pos x="1557457" y="697036"/>
                </a:cxn>
                <a:cxn ang="0">
                  <a:pos x="1161862" y="351330"/>
                </a:cxn>
              </a:cxnLst>
              <a:rect l="0" t="0" r="0" b="0"/>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w="9525">
              <a:noFill/>
            </a:ln>
          </p:spPr>
          <p:txBody>
            <a:bodyPr/>
            <a:lstStyle/>
            <a:p>
              <a:endParaRPr lang="zh-CN" altLang="en-US"/>
            </a:p>
          </p:txBody>
        </p:sp>
        <p:sp>
          <p:nvSpPr>
            <p:cNvPr id="36873" name="文本框 8"/>
            <p:cNvSpPr txBox="1"/>
            <p:nvPr/>
          </p:nvSpPr>
          <p:spPr>
            <a:xfrm>
              <a:off x="3095" y="5637"/>
              <a:ext cx="1255" cy="1016"/>
            </a:xfrm>
            <a:prstGeom prst="rect">
              <a:avLst/>
            </a:prstGeom>
            <a:noFill/>
            <a:ln w="9525">
              <a:noFill/>
            </a:ln>
          </p:spPr>
          <p:txBody>
            <a:bodyPr wrap="square" anchor="t" anchorCtr="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grpSp>
      <p:grpSp>
        <p:nvGrpSpPr>
          <p:cNvPr id="36874" name="组合 1"/>
          <p:cNvGrpSpPr/>
          <p:nvPr/>
        </p:nvGrpSpPr>
        <p:grpSpPr>
          <a:xfrm>
            <a:off x="899478" y="1825943"/>
            <a:ext cx="1423987" cy="720725"/>
            <a:chOff x="2295" y="3013"/>
            <a:chExt cx="2453" cy="1100"/>
          </a:xfrm>
        </p:grpSpPr>
        <p:sp>
          <p:nvSpPr>
            <p:cNvPr id="36875" name="Freeform 1"/>
            <p:cNvSpPr/>
            <p:nvPr/>
          </p:nvSpPr>
          <p:spPr>
            <a:xfrm rot="10800000">
              <a:off x="2295" y="3013"/>
              <a:ext cx="2452" cy="1100"/>
            </a:xfrm>
            <a:custGeom>
              <a:avLst/>
              <a:gdLst/>
              <a:ahLst/>
              <a:cxnLst>
                <a:cxn ang="0">
                  <a:pos x="1161862" y="351330"/>
                </a:cxn>
                <a:cxn ang="0">
                  <a:pos x="1557457" y="0"/>
                </a:cxn>
                <a:cxn ang="0">
                  <a:pos x="389463" y="0"/>
                </a:cxn>
                <a:cxn ang="0">
                  <a:pos x="0" y="351330"/>
                </a:cxn>
                <a:cxn ang="0">
                  <a:pos x="389463" y="697036"/>
                </a:cxn>
                <a:cxn ang="0">
                  <a:pos x="1557457" y="697036"/>
                </a:cxn>
                <a:cxn ang="0">
                  <a:pos x="1161862" y="351330"/>
                </a:cxn>
              </a:cxnLst>
              <a:rect l="0" t="0" r="0" b="0"/>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w="9525">
              <a:noFill/>
            </a:ln>
          </p:spPr>
          <p:txBody>
            <a:bodyPr/>
            <a:lstStyle/>
            <a:p>
              <a:endParaRPr lang="zh-CN" altLang="en-US"/>
            </a:p>
          </p:txBody>
        </p:sp>
        <p:sp>
          <p:nvSpPr>
            <p:cNvPr id="36876" name="文本框 10"/>
            <p:cNvSpPr txBox="1"/>
            <p:nvPr/>
          </p:nvSpPr>
          <p:spPr>
            <a:xfrm>
              <a:off x="3095" y="3095"/>
              <a:ext cx="1255" cy="986"/>
            </a:xfrm>
            <a:prstGeom prst="rect">
              <a:avLst/>
            </a:prstGeom>
            <a:noFill/>
            <a:ln w="9525">
              <a:noFill/>
            </a:ln>
          </p:spPr>
          <p:txBody>
            <a:bodyPr wrap="square" anchor="t" anchorCtr="0">
              <a:spAutoFit/>
            </a:bodyPr>
            <a:lstStyle/>
            <a:p>
              <a:r>
                <a:rPr lang="en-US" altLang="zh-CN" sz="3600">
                  <a:solidFill>
                    <a:schemeClr val="bg1"/>
                  </a:solidFill>
                  <a:latin typeface="楷体" panose="02010609060101010101" pitchFamily="49" charset="-122"/>
                  <a:ea typeface="楷体" panose="02010609060101010101" pitchFamily="49" charset="-122"/>
                </a:rPr>
                <a:t>1</a:t>
              </a:r>
            </a:p>
          </p:txBody>
        </p:sp>
      </p:grpSp>
      <p:grpSp>
        <p:nvGrpSpPr>
          <p:cNvPr id="4" name="组合 2"/>
          <p:cNvGrpSpPr/>
          <p:nvPr/>
        </p:nvGrpSpPr>
        <p:grpSpPr>
          <a:xfrm>
            <a:off x="936404" y="5208270"/>
            <a:ext cx="1402778" cy="696913"/>
            <a:chOff x="2138" y="5596"/>
            <a:chExt cx="2452" cy="1097"/>
          </a:xfrm>
        </p:grpSpPr>
        <p:sp>
          <p:nvSpPr>
            <p:cNvPr id="5" name="Freeform 1"/>
            <p:cNvSpPr/>
            <p:nvPr/>
          </p:nvSpPr>
          <p:spPr>
            <a:xfrm rot="10800000">
              <a:off x="2138" y="5596"/>
              <a:ext cx="2452" cy="1097"/>
            </a:xfrm>
            <a:custGeom>
              <a:avLst/>
              <a:gdLst/>
              <a:ahLst/>
              <a:cxnLst>
                <a:cxn ang="0">
                  <a:pos x="1161862" y="351330"/>
                </a:cxn>
                <a:cxn ang="0">
                  <a:pos x="1557457" y="0"/>
                </a:cxn>
                <a:cxn ang="0">
                  <a:pos x="389463" y="0"/>
                </a:cxn>
                <a:cxn ang="0">
                  <a:pos x="0" y="351330"/>
                </a:cxn>
                <a:cxn ang="0">
                  <a:pos x="389463" y="697036"/>
                </a:cxn>
                <a:cxn ang="0">
                  <a:pos x="1557457" y="697036"/>
                </a:cxn>
                <a:cxn ang="0">
                  <a:pos x="1161862" y="351330"/>
                </a:cxn>
              </a:cxnLst>
              <a:rect l="0" t="0" r="0" b="0"/>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w="9525">
              <a:noFill/>
            </a:ln>
          </p:spPr>
          <p:txBody>
            <a:bodyPr/>
            <a:lstStyle/>
            <a:p>
              <a:endParaRPr lang="zh-CN" altLang="en-US"/>
            </a:p>
          </p:txBody>
        </p:sp>
        <p:sp>
          <p:nvSpPr>
            <p:cNvPr id="6" name="文本框 8"/>
            <p:cNvSpPr txBox="1"/>
            <p:nvPr/>
          </p:nvSpPr>
          <p:spPr>
            <a:xfrm>
              <a:off x="3095" y="5637"/>
              <a:ext cx="1255" cy="1016"/>
            </a:xfrm>
            <a:prstGeom prst="rect">
              <a:avLst/>
            </a:prstGeom>
            <a:noFill/>
            <a:ln w="9525">
              <a:noFill/>
            </a:ln>
          </p:spPr>
          <p:txBody>
            <a:bodyPr wrap="square" anchor="t" anchorCtr="0">
              <a:spAutoFit/>
            </a:bodyPr>
            <a:lstStyle/>
            <a:p>
              <a:r>
                <a:rPr lang="en-US" altLang="zh-CN" sz="3600">
                  <a:solidFill>
                    <a:schemeClr val="bg1"/>
                  </a:solidFill>
                  <a:latin typeface="楷体" panose="02010609060101010101" pitchFamily="49" charset="-122"/>
                  <a:ea typeface="楷体" panose="02010609060101010101" pitchFamily="49" charset="-122"/>
                </a:rPr>
                <a:t>3</a:t>
              </a:r>
            </a:p>
          </p:txBody>
        </p:sp>
      </p:grpSp>
    </p:spTree>
    <p:custDataLst>
      <p:tags r:id="rId1"/>
    </p:custData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09605" y="96711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四</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、教学重难点</a:t>
            </a:r>
            <a:endParaRPr lang="zh-CN" altLang="en-US" sz="4000" b="1" spc="160" dirty="0">
              <a:solidFill>
                <a:schemeClr val="dk1"/>
              </a:solidFill>
              <a:latin typeface="楷体" panose="02010609060101010101" pitchFamily="49" charset="-122"/>
              <a:ea typeface="楷体" panose="02010609060101010101" pitchFamily="49" charset="-122"/>
            </a:endParaRPr>
          </a:p>
        </p:txBody>
      </p:sp>
      <p:sp>
        <p:nvSpPr>
          <p:cNvPr id="6" name="文本框 5"/>
          <p:cNvSpPr txBox="1"/>
          <p:nvPr/>
        </p:nvSpPr>
        <p:spPr>
          <a:xfrm>
            <a:off x="461865" y="3911324"/>
            <a:ext cx="5806412" cy="1938992"/>
          </a:xfrm>
          <a:prstGeom prst="rect">
            <a:avLst/>
          </a:prstGeom>
          <a:noFill/>
          <a:ln>
            <a:solidFill>
              <a:schemeClr val="accent1"/>
            </a:solidFill>
          </a:ln>
        </p:spPr>
        <p:txBody>
          <a:bodyPr wrap="square" rtlCol="0">
            <a:spAutoFit/>
          </a:bodyPr>
          <a:lstStyle/>
          <a:p>
            <a:r>
              <a:rPr lang="zh-CN" altLang="en-US" sz="2400" b="1" dirty="0">
                <a:solidFill>
                  <a:srgbClr val="FF0000"/>
                </a:solidFill>
                <a:latin typeface="+mn-ea"/>
                <a:sym typeface="+mn-ea"/>
              </a:rPr>
              <a:t>依据：</a:t>
            </a:r>
            <a:r>
              <a:rPr lang="zh-CN" altLang="en-US" sz="2400" dirty="0">
                <a:latin typeface="+mn-ea"/>
                <a:sym typeface="+mn-ea"/>
              </a:rPr>
              <a:t>对全面依法治国等具体知识不了解。法治意识薄弱，社会责任感不强。</a:t>
            </a:r>
          </a:p>
          <a:p>
            <a:r>
              <a:rPr lang="zh-CN" altLang="en-US" sz="2400" b="1" dirty="0" smtClean="0">
                <a:solidFill>
                  <a:srgbClr val="FF0000"/>
                </a:solidFill>
                <a:latin typeface="+mn-ea"/>
                <a:sym typeface="+mn-ea"/>
              </a:rPr>
              <a:t>突破：</a:t>
            </a:r>
            <a:r>
              <a:rPr lang="zh-CN" altLang="en-US" sz="2400" dirty="0">
                <a:latin typeface="+mn-ea"/>
                <a:sym typeface="+mn-ea"/>
              </a:rPr>
              <a:t>观看视频《法治中国》和具体实例讨论，深入理解全面依法治国需要共同推进、一体建设，明确重点任务。</a:t>
            </a:r>
          </a:p>
        </p:txBody>
      </p:sp>
      <p:sp>
        <p:nvSpPr>
          <p:cNvPr id="8" name="文本框 7"/>
          <p:cNvSpPr txBox="1"/>
          <p:nvPr/>
        </p:nvSpPr>
        <p:spPr>
          <a:xfrm>
            <a:off x="6787296" y="3822395"/>
            <a:ext cx="5139662" cy="2308324"/>
          </a:xfrm>
          <a:prstGeom prst="rect">
            <a:avLst/>
          </a:prstGeom>
          <a:noFill/>
          <a:ln>
            <a:solidFill>
              <a:schemeClr val="accent1"/>
            </a:solidFill>
          </a:ln>
        </p:spPr>
        <p:txBody>
          <a:bodyPr wrap="square" rtlCol="0">
            <a:spAutoFit/>
          </a:bodyPr>
          <a:lstStyle/>
          <a:p>
            <a:r>
              <a:rPr lang="zh-CN" altLang="en-US" sz="2400" b="1" dirty="0">
                <a:solidFill>
                  <a:srgbClr val="FF0000"/>
                </a:solidFill>
              </a:rPr>
              <a:t>依据：</a:t>
            </a:r>
            <a:r>
              <a:rPr lang="zh-CN" altLang="en-US" sz="2400" dirty="0"/>
              <a:t>法治意识的自觉自律性不强，甚至觉得法治建设与我无关。</a:t>
            </a:r>
          </a:p>
          <a:p>
            <a:r>
              <a:rPr lang="zh-CN" altLang="en-US" sz="2400" b="1" dirty="0">
                <a:solidFill>
                  <a:srgbClr val="FF0000"/>
                </a:solidFill>
              </a:rPr>
              <a:t>突破：</a:t>
            </a:r>
            <a:r>
              <a:rPr lang="zh-CN" altLang="en-US" sz="2400" dirty="0"/>
              <a:t>观看视频《法治中国》和总结党的十八大以来绘就的全面依法治国的斑斓画卷，提高法治素养，自觉践行法治要求，做现代公民。</a:t>
            </a:r>
          </a:p>
        </p:txBody>
      </p:sp>
      <p:sp>
        <p:nvSpPr>
          <p:cNvPr id="9" name="文本框 8"/>
          <p:cNvSpPr txBox="1"/>
          <p:nvPr/>
        </p:nvSpPr>
        <p:spPr>
          <a:xfrm>
            <a:off x="461865" y="1821970"/>
            <a:ext cx="5806412" cy="1957459"/>
          </a:xfrm>
          <a:prstGeom prst="rect">
            <a:avLst/>
          </a:prstGeom>
          <a:noFill/>
          <a:ln>
            <a:solidFill>
              <a:schemeClr val="accent1"/>
            </a:solidFill>
          </a:ln>
        </p:spPr>
        <p:txBody>
          <a:bodyPr wrap="square" rtlCol="0" anchor="t">
            <a:spAutoFit/>
          </a:bodyPr>
          <a:lstStyle/>
          <a:p>
            <a:pPr lvl="0" algn="l">
              <a:lnSpc>
                <a:spcPct val="100000"/>
              </a:lnSpc>
              <a:spcBef>
                <a:spcPct val="0"/>
              </a:spcBef>
              <a:spcAft>
                <a:spcPct val="35000"/>
              </a:spcAft>
            </a:pPr>
            <a:r>
              <a:rPr lang="zh-CN" altLang="en-US" sz="2400" b="1" dirty="0">
                <a:solidFill>
                  <a:srgbClr val="FF0000"/>
                </a:solidFill>
                <a:latin typeface="+mn-ea"/>
                <a:sym typeface="+mn-ea"/>
              </a:rPr>
              <a:t>教学重点</a:t>
            </a:r>
            <a:r>
              <a:rPr lang="zh-CN" altLang="en-US" sz="2400" b="1" dirty="0" smtClean="0">
                <a:solidFill>
                  <a:srgbClr val="FF0000"/>
                </a:solidFill>
                <a:latin typeface="+mn-ea"/>
                <a:sym typeface="+mn-ea"/>
              </a:rPr>
              <a:t>：</a:t>
            </a:r>
            <a:endParaRPr lang="en-US" altLang="zh-CN" sz="2400" b="1" dirty="0" smtClean="0">
              <a:solidFill>
                <a:srgbClr val="FF0000"/>
              </a:solidFill>
              <a:latin typeface="+mn-ea"/>
              <a:sym typeface="+mn-ea"/>
            </a:endParaRPr>
          </a:p>
          <a:p>
            <a:pPr lvl="0" algn="l">
              <a:lnSpc>
                <a:spcPct val="100000"/>
              </a:lnSpc>
              <a:spcBef>
                <a:spcPct val="0"/>
              </a:spcBef>
              <a:spcAft>
                <a:spcPct val="35000"/>
              </a:spcAft>
            </a:pPr>
            <a:r>
              <a:rPr sz="2400" dirty="0" err="1" smtClean="0">
                <a:latin typeface="+mn-ea"/>
                <a:sym typeface="+mn-ea"/>
              </a:rPr>
              <a:t>全面依法治国的基本要求</a:t>
            </a:r>
            <a:endParaRPr sz="2400" dirty="0">
              <a:solidFill>
                <a:schemeClr val="tx1"/>
              </a:solidFill>
              <a:latin typeface="+mn-ea"/>
              <a:sym typeface="+mn-ea"/>
            </a:endParaRPr>
          </a:p>
          <a:p>
            <a:pPr lvl="0" algn="l">
              <a:lnSpc>
                <a:spcPct val="100000"/>
              </a:lnSpc>
              <a:spcBef>
                <a:spcPct val="0"/>
              </a:spcBef>
              <a:spcAft>
                <a:spcPct val="35000"/>
              </a:spcAft>
            </a:pPr>
            <a:r>
              <a:rPr sz="2400" dirty="0" err="1">
                <a:latin typeface="+mn-ea"/>
                <a:sym typeface="+mn-ea"/>
              </a:rPr>
              <a:t>依法治国、依法执政、</a:t>
            </a:r>
            <a:r>
              <a:rPr sz="2400" dirty="0" err="1" smtClean="0">
                <a:latin typeface="+mn-ea"/>
                <a:sym typeface="+mn-ea"/>
              </a:rPr>
              <a:t>依法行政共同推进</a:t>
            </a:r>
            <a:endParaRPr sz="2400" dirty="0">
              <a:solidFill>
                <a:schemeClr val="tx1"/>
              </a:solidFill>
              <a:latin typeface="+mn-ea"/>
              <a:sym typeface="+mn-ea"/>
            </a:endParaRPr>
          </a:p>
          <a:p>
            <a:pPr lvl="0" algn="l">
              <a:lnSpc>
                <a:spcPct val="100000"/>
              </a:lnSpc>
              <a:spcBef>
                <a:spcPct val="0"/>
              </a:spcBef>
              <a:spcAft>
                <a:spcPct val="35000"/>
              </a:spcAft>
            </a:pPr>
            <a:endParaRPr lang="zh-CN" altLang="en-US" sz="2400" dirty="0">
              <a:latin typeface="+mn-ea"/>
              <a:sym typeface="+mn-ea"/>
            </a:endParaRPr>
          </a:p>
        </p:txBody>
      </p:sp>
      <p:sp>
        <p:nvSpPr>
          <p:cNvPr id="10" name="文本框 9"/>
          <p:cNvSpPr txBox="1"/>
          <p:nvPr/>
        </p:nvSpPr>
        <p:spPr>
          <a:xfrm>
            <a:off x="6787296" y="1821970"/>
            <a:ext cx="5139662" cy="1348061"/>
          </a:xfrm>
          <a:prstGeom prst="rect">
            <a:avLst/>
          </a:prstGeom>
          <a:noFill/>
          <a:ln>
            <a:solidFill>
              <a:schemeClr val="accent1"/>
            </a:solidFill>
          </a:ln>
        </p:spPr>
        <p:txBody>
          <a:bodyPr wrap="square" rtlCol="0" anchor="t">
            <a:spAutoFit/>
          </a:bodyPr>
          <a:lstStyle/>
          <a:p>
            <a:pPr lvl="0" algn="l">
              <a:lnSpc>
                <a:spcPct val="90000"/>
              </a:lnSpc>
              <a:spcBef>
                <a:spcPct val="0"/>
              </a:spcBef>
              <a:spcAft>
                <a:spcPct val="35000"/>
              </a:spcAft>
            </a:pPr>
            <a:r>
              <a:rPr lang="zh-CN" altLang="en-US" sz="2400" b="1" dirty="0">
                <a:solidFill>
                  <a:srgbClr val="FF0000"/>
                </a:solidFill>
                <a:sym typeface="+mn-ea"/>
              </a:rPr>
              <a:t>教学难点：</a:t>
            </a:r>
            <a:endParaRPr lang="zh-CN" altLang="en-US" sz="2400" b="1" dirty="0">
              <a:solidFill>
                <a:srgbClr val="FF0000"/>
              </a:solidFill>
            </a:endParaRPr>
          </a:p>
          <a:p>
            <a:pPr lvl="0" algn="l">
              <a:lnSpc>
                <a:spcPct val="90000"/>
              </a:lnSpc>
              <a:spcBef>
                <a:spcPct val="0"/>
              </a:spcBef>
              <a:spcAft>
                <a:spcPct val="35000"/>
              </a:spcAft>
            </a:pPr>
            <a:r>
              <a:rPr lang="en-US" altLang="zh-CN" sz="2400" dirty="0">
                <a:latin typeface="宋体" panose="02010600030101010101" pitchFamily="2" charset="-122"/>
                <a:cs typeface="宋体" panose="02010600030101010101" pitchFamily="2" charset="-122"/>
                <a:sym typeface="+mn-ea"/>
              </a:rPr>
              <a:t>1.</a:t>
            </a:r>
            <a:r>
              <a:rPr lang="zh-CN" altLang="en-US" sz="2400" dirty="0">
                <a:latin typeface="宋体" panose="02010600030101010101" pitchFamily="2" charset="-122"/>
                <a:cs typeface="宋体" panose="02010600030101010101" pitchFamily="2" charset="-122"/>
                <a:sym typeface="+mn-ea"/>
              </a:rPr>
              <a:t>继承中华法律文化</a:t>
            </a:r>
            <a:r>
              <a:rPr lang="zh-CN" altLang="en-US" sz="2400" dirty="0" smtClean="0">
                <a:latin typeface="宋体" panose="02010600030101010101" pitchFamily="2" charset="-122"/>
                <a:cs typeface="宋体" panose="02010600030101010101" pitchFamily="2" charset="-122"/>
                <a:sym typeface="+mn-ea"/>
              </a:rPr>
              <a:t>精华</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0" algn="l">
              <a:lnSpc>
                <a:spcPct val="90000"/>
              </a:lnSpc>
              <a:spcBef>
                <a:spcPct val="0"/>
              </a:spcBef>
              <a:spcAft>
                <a:spcPct val="35000"/>
              </a:spcAft>
            </a:pPr>
            <a:r>
              <a:rPr lang="en-US" altLang="zh-CN" sz="2400" dirty="0">
                <a:latin typeface="宋体" panose="02010600030101010101" pitchFamily="2" charset="-122"/>
                <a:cs typeface="宋体" panose="02010600030101010101" pitchFamily="2" charset="-122"/>
                <a:sym typeface="+mn-ea"/>
              </a:rPr>
              <a:t>2.</a:t>
            </a:r>
            <a:r>
              <a:rPr lang="zh-CN" altLang="en-US" sz="2400" dirty="0">
                <a:latin typeface="宋体" panose="02010600030101010101" pitchFamily="2" charset="-122"/>
                <a:cs typeface="宋体" panose="02010600030101010101" pitchFamily="2" charset="-122"/>
                <a:sym typeface="+mn-ea"/>
              </a:rPr>
              <a:t>学习借鉴世界优秀法治文明</a:t>
            </a:r>
            <a:r>
              <a:rPr lang="zh-CN" altLang="en-US" sz="2400" dirty="0" smtClean="0">
                <a:latin typeface="宋体" panose="02010600030101010101" pitchFamily="2" charset="-122"/>
                <a:cs typeface="宋体" panose="02010600030101010101" pitchFamily="2" charset="-122"/>
                <a:sym typeface="+mn-ea"/>
              </a:rPr>
              <a:t>成果</a:t>
            </a:r>
            <a:endParaRPr lang="zh-CN" altLang="en-US" sz="2400" dirty="0">
              <a:latin typeface="宋体" panose="02010600030101010101" pitchFamily="2" charset="-122"/>
              <a:cs typeface="宋体" panose="02010600030101010101" pitchFamily="2" charset="-122"/>
              <a:sym typeface="+mn-ea"/>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730039" y="1410087"/>
            <a:ext cx="9129173" cy="604507"/>
            <a:chOff x="5158071" y="1707654"/>
            <a:chExt cx="3438572" cy="3175320"/>
          </a:xfrm>
        </p:grpSpPr>
        <p:sp>
          <p:nvSpPr>
            <p:cNvPr id="8" name="矩形 7"/>
            <p:cNvSpPr/>
            <p:nvPr/>
          </p:nvSpPr>
          <p:spPr>
            <a:xfrm>
              <a:off x="5300061" y="1817657"/>
              <a:ext cx="3154592" cy="3065317"/>
            </a:xfrm>
            <a:prstGeom prst="rect">
              <a:avLst/>
            </a:prstGeom>
            <a:noFill/>
            <a:ln>
              <a:noFill/>
            </a:ln>
          </p:spPr>
          <p:txBody>
            <a:bodyPr wrap="square" rtlCol="0">
              <a:spAutoFit/>
            </a:bodyPr>
            <a:lstStyle/>
            <a:p>
              <a:pPr algn="just">
                <a:buFont typeface="Wingdings" panose="05000000000000000000" pitchFamily="2" charset="2"/>
              </a:pPr>
              <a:r>
                <a:rPr lang="zh-CN" altLang="en-US" sz="3200" b="1" dirty="0">
                  <a:latin typeface="+mj-ea"/>
                  <a:ea typeface="+mj-ea"/>
                  <a:sym typeface="+mn-ea"/>
                </a:rPr>
                <a:t>《</a:t>
              </a:r>
              <a:r>
                <a:rPr sz="3200" b="1" kern="0" dirty="0">
                  <a:ln>
                    <a:noFill/>
                  </a:ln>
                  <a:effectLst/>
                  <a:uLnTx/>
                  <a:uFillTx/>
                  <a:latin typeface="+mj-ea"/>
                  <a:ea typeface="+mj-ea"/>
                  <a:sym typeface="Calibri" panose="020F0502020204030204" charset="0"/>
                </a:rPr>
                <a:t>密织法律之网和强化法治之力</a:t>
              </a:r>
              <a:r>
                <a:rPr lang="zh-CN" altLang="en-US" sz="3200" b="1" dirty="0">
                  <a:latin typeface="+mj-ea"/>
                  <a:ea typeface="+mj-ea"/>
                  <a:sym typeface="+mn-ea"/>
                </a:rPr>
                <a:t>》教学思路</a:t>
              </a:r>
            </a:p>
          </p:txBody>
        </p:sp>
        <p:sp>
          <p:nvSpPr>
            <p:cNvPr id="34" name="矩形 33"/>
            <p:cNvSpPr>
              <a:spLocks noChangeAspect="1"/>
            </p:cNvSpPr>
            <p:nvPr/>
          </p:nvSpPr>
          <p:spPr>
            <a:xfrm>
              <a:off x="5158071" y="1707654"/>
              <a:ext cx="3438572" cy="31080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sp>
        <p:nvSpPr>
          <p:cNvPr id="16" name="右箭头 15"/>
          <p:cNvSpPr/>
          <p:nvPr/>
        </p:nvSpPr>
        <p:spPr>
          <a:xfrm>
            <a:off x="3154045" y="2788920"/>
            <a:ext cx="965200" cy="2019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2" name="文本框 21"/>
          <p:cNvSpPr txBox="1"/>
          <p:nvPr>
            <p:custDataLst>
              <p:tags r:id="rId1"/>
            </p:custDataLst>
          </p:nvPr>
        </p:nvSpPr>
        <p:spPr>
          <a:xfrm>
            <a:off x="609562" y="802010"/>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五</a:t>
            </a:r>
            <a:r>
              <a:rPr lang="zh-CN" altLang="en-US" sz="4000" b="1" u="none" spc="240" dirty="0" smtClean="0">
                <a:solidFill>
                  <a:schemeClr val="accent1">
                    <a:lumMod val="75000"/>
                  </a:schemeClr>
                </a:solidFill>
                <a:latin typeface="微软雅黑" panose="020B0503020204020204" pitchFamily="34" charset="-122"/>
                <a:ea typeface="微软雅黑" panose="020B0503020204020204" pitchFamily="34" charset="-122"/>
                <a:sym typeface="+mn-ea"/>
              </a:rPr>
              <a:t>、教学过程</a:t>
            </a:r>
            <a:endParaRPr lang="zh-CN" altLang="en-US" sz="4400" b="1" u="none" spc="160" dirty="0">
              <a:solidFill>
                <a:schemeClr val="dk1"/>
              </a:solidFill>
              <a:latin typeface="楷体" panose="02010609060101010101" pitchFamily="49" charset="-122"/>
              <a:ea typeface="楷体" panose="02010609060101010101" pitchFamily="49" charset="-122"/>
              <a:sym typeface="+mn-ea"/>
            </a:endParaRPr>
          </a:p>
        </p:txBody>
      </p:sp>
      <p:grpSp>
        <p:nvGrpSpPr>
          <p:cNvPr id="50" name="组合 49"/>
          <p:cNvGrpSpPr/>
          <p:nvPr/>
        </p:nvGrpSpPr>
        <p:grpSpPr>
          <a:xfrm>
            <a:off x="0" y="2032497"/>
            <a:ext cx="11440704" cy="4259262"/>
            <a:chOff x="173990" y="2416810"/>
            <a:chExt cx="11440704" cy="4259262"/>
          </a:xfrm>
        </p:grpSpPr>
        <p:grpSp>
          <p:nvGrpSpPr>
            <p:cNvPr id="3" name="组合 2"/>
            <p:cNvGrpSpPr/>
            <p:nvPr/>
          </p:nvGrpSpPr>
          <p:grpSpPr>
            <a:xfrm>
              <a:off x="605790" y="2536825"/>
              <a:ext cx="2289810" cy="1014730"/>
              <a:chOff x="5300061" y="1817658"/>
              <a:chExt cx="4021208" cy="12996570"/>
            </a:xfrm>
          </p:grpSpPr>
          <p:sp>
            <p:nvSpPr>
              <p:cNvPr id="18" name="矩形 17"/>
              <p:cNvSpPr/>
              <p:nvPr/>
            </p:nvSpPr>
            <p:spPr>
              <a:xfrm>
                <a:off x="5300061" y="1817658"/>
                <a:ext cx="4021208" cy="12996570"/>
              </a:xfrm>
              <a:prstGeom prst="rect">
                <a:avLst/>
              </a:prstGeom>
              <a:noFill/>
            </p:spPr>
            <p:txBody>
              <a:bodyPr wrap="square" rtlCol="0">
                <a:spAutoFit/>
              </a:bodyPr>
              <a:lstStyle/>
              <a:p>
                <a:pPr algn="ctr">
                  <a:buFont typeface="Wingdings" panose="05000000000000000000" pitchFamily="2" charset="2"/>
                </a:pPr>
                <a:r>
                  <a:rPr lang="zh-CN" altLang="en-US" sz="2000" b="1" dirty="0">
                    <a:solidFill>
                      <a:srgbClr val="5F0F05"/>
                    </a:solidFill>
                    <a:latin typeface="微软雅黑" panose="020B0503020204020204" pitchFamily="34" charset="-122"/>
                    <a:ea typeface="微软雅黑" panose="020B0503020204020204" pitchFamily="34" charset="-122"/>
                    <a:sym typeface="+mn-ea"/>
                  </a:rPr>
                  <a:t>导入</a:t>
                </a:r>
              </a:p>
              <a:p>
                <a:pPr algn="ctr">
                  <a:buFont typeface="Wingdings" panose="05000000000000000000" pitchFamily="2" charset="2"/>
                </a:pP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解读</a:t>
                </a:r>
                <a:r>
                  <a:rPr lang="en-US" altLang="zh-CN" sz="2000" b="1" dirty="0" smtClean="0">
                    <a:solidFill>
                      <a:srgbClr val="5F0F05"/>
                    </a:solidFill>
                    <a:latin typeface="微软雅黑" panose="020B0503020204020204" pitchFamily="34" charset="-122"/>
                    <a:ea typeface="微软雅黑" panose="020B0503020204020204" pitchFamily="34" charset="-122"/>
                    <a:sym typeface="+mn-ea"/>
                  </a:rPr>
                  <a:t>《</a:t>
                </a:r>
                <a:r>
                  <a:rPr lang="zh-CN" altLang="en-US" sz="2000" b="1" dirty="0" smtClean="0">
                    <a:latin typeface="微软雅黑" panose="020B0503020204020204" pitchFamily="34" charset="-122"/>
                    <a:ea typeface="微软雅黑" panose="020B0503020204020204" pitchFamily="34" charset="-122"/>
                    <a:sym typeface="+mn-ea"/>
                  </a:rPr>
                  <a:t>民法典</a:t>
                </a: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a:t>
                </a:r>
                <a:r>
                  <a:rPr lang="zh-CN" altLang="en-US" sz="2000" b="1" dirty="0">
                    <a:solidFill>
                      <a:srgbClr val="5F0F05"/>
                    </a:solidFill>
                    <a:latin typeface="微软雅黑" panose="020B0503020204020204" pitchFamily="34" charset="-122"/>
                    <a:ea typeface="微软雅黑" panose="020B0503020204020204" pitchFamily="34" charset="-122"/>
                    <a:sym typeface="+mn-ea"/>
                  </a:rPr>
                  <a:t>体会法治价值</a:t>
                </a:r>
              </a:p>
            </p:txBody>
          </p:sp>
          <p:sp>
            <p:nvSpPr>
              <p:cNvPr id="4" name="矩形 3"/>
              <p:cNvSpPr>
                <a:spLocks noChangeAspect="1"/>
              </p:cNvSpPr>
              <p:nvPr/>
            </p:nvSpPr>
            <p:spPr>
              <a:xfrm>
                <a:off x="5301176" y="1923387"/>
                <a:ext cx="4018978" cy="1236219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511040" y="2523490"/>
              <a:ext cx="2300605" cy="1014730"/>
              <a:chOff x="5281104" y="1817658"/>
              <a:chExt cx="4040165" cy="12996570"/>
            </a:xfrm>
          </p:grpSpPr>
          <p:sp>
            <p:nvSpPr>
              <p:cNvPr id="6" name="矩形 5"/>
              <p:cNvSpPr/>
              <p:nvPr/>
            </p:nvSpPr>
            <p:spPr>
              <a:xfrm>
                <a:off x="5300061" y="1817658"/>
                <a:ext cx="4021208" cy="12996570"/>
              </a:xfrm>
              <a:prstGeom prst="rect">
                <a:avLst/>
              </a:prstGeom>
              <a:noFill/>
            </p:spPr>
            <p:txBody>
              <a:bodyPr wrap="square" rtlCol="0">
                <a:spAutoFit/>
              </a:bodyPr>
              <a:lstStyle/>
              <a:p>
                <a:pPr algn="ctr">
                  <a:buFont typeface="Wingdings" panose="05000000000000000000" pitchFamily="2" charset="2"/>
                </a:pPr>
                <a:r>
                  <a:rPr lang="zh-CN" altLang="en-US" sz="2000" b="1" dirty="0">
                    <a:solidFill>
                      <a:srgbClr val="5F0F05"/>
                    </a:solidFill>
                    <a:latin typeface="微软雅黑" panose="020B0503020204020204" pitchFamily="34" charset="-122"/>
                    <a:ea typeface="微软雅黑" panose="020B0503020204020204" pitchFamily="34" charset="-122"/>
                    <a:sym typeface="+mn-ea"/>
                  </a:rPr>
                  <a:t>环节一</a:t>
                </a:r>
              </a:p>
              <a:p>
                <a:pPr algn="ctr">
                  <a:buFont typeface="Wingdings" panose="05000000000000000000" pitchFamily="2" charset="2"/>
                </a:pPr>
                <a:r>
                  <a:rPr lang="zh-CN" altLang="en-US" sz="2000" b="1" dirty="0">
                    <a:solidFill>
                      <a:srgbClr val="5F0F05"/>
                    </a:solidFill>
                    <a:latin typeface="微软雅黑" panose="020B0503020204020204" pitchFamily="34" charset="-122"/>
                    <a:ea typeface="微软雅黑" panose="020B0503020204020204" pitchFamily="34" charset="-122"/>
                    <a:sym typeface="+mn-ea"/>
                  </a:rPr>
                  <a:t>阅读文本，</a:t>
                </a: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了解</a:t>
                </a:r>
                <a:endParaRPr lang="en-US" altLang="zh-CN" sz="2000" b="1" dirty="0" smtClean="0">
                  <a:solidFill>
                    <a:srgbClr val="5F0F05"/>
                  </a:solidFill>
                  <a:latin typeface="微软雅黑" panose="020B0503020204020204" pitchFamily="34" charset="-122"/>
                  <a:ea typeface="微软雅黑" panose="020B0503020204020204" pitchFamily="34" charset="-122"/>
                  <a:sym typeface="+mn-ea"/>
                </a:endParaRPr>
              </a:p>
              <a:p>
                <a:pPr algn="ctr">
                  <a:buFont typeface="Wingdings" panose="05000000000000000000" pitchFamily="2" charset="2"/>
                </a:pP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法治</a:t>
                </a:r>
                <a:r>
                  <a:rPr lang="zh-CN" altLang="en-US" sz="2000" b="1" dirty="0">
                    <a:solidFill>
                      <a:srgbClr val="5F0F05"/>
                    </a:solidFill>
                    <a:latin typeface="微软雅黑" panose="020B0503020204020204" pitchFamily="34" charset="-122"/>
                    <a:ea typeface="微软雅黑" panose="020B0503020204020204" pitchFamily="34" charset="-122"/>
                    <a:sym typeface="+mn-ea"/>
                  </a:rPr>
                  <a:t>体系</a:t>
                </a:r>
              </a:p>
            </p:txBody>
          </p:sp>
          <p:sp>
            <p:nvSpPr>
              <p:cNvPr id="7" name="矩形 6"/>
              <p:cNvSpPr>
                <a:spLocks noChangeAspect="1"/>
              </p:cNvSpPr>
              <p:nvPr/>
            </p:nvSpPr>
            <p:spPr>
              <a:xfrm>
                <a:off x="5281104" y="1923387"/>
                <a:ext cx="4039050" cy="1254925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427085" y="2416810"/>
              <a:ext cx="2748915" cy="1021715"/>
              <a:chOff x="5029032" y="1232080"/>
              <a:chExt cx="4290704" cy="13086033"/>
            </a:xfrm>
          </p:grpSpPr>
          <p:sp>
            <p:nvSpPr>
              <p:cNvPr id="11" name="矩形 10"/>
              <p:cNvSpPr/>
              <p:nvPr/>
            </p:nvSpPr>
            <p:spPr>
              <a:xfrm>
                <a:off x="5095439" y="1232080"/>
                <a:ext cx="3838738" cy="12996570"/>
              </a:xfrm>
              <a:prstGeom prst="rect">
                <a:avLst/>
              </a:prstGeom>
              <a:noFill/>
            </p:spPr>
            <p:txBody>
              <a:bodyPr wrap="square" rtlCol="0">
                <a:spAutoFit/>
              </a:bodyPr>
              <a:lstStyle/>
              <a:p>
                <a:pPr algn="ctr">
                  <a:buFont typeface="Wingdings" panose="05000000000000000000" pitchFamily="2" charset="2"/>
                </a:pPr>
                <a:r>
                  <a:rPr lang="zh-CN" altLang="en-US" sz="2000" b="1" dirty="0">
                    <a:solidFill>
                      <a:srgbClr val="5F0F05"/>
                    </a:solidFill>
                    <a:latin typeface="微软雅黑" panose="020B0503020204020204" pitchFamily="34" charset="-122"/>
                    <a:ea typeface="微软雅黑" panose="020B0503020204020204" pitchFamily="34" charset="-122"/>
                    <a:sym typeface="+mn-ea"/>
                  </a:rPr>
                  <a:t>环节二</a:t>
                </a:r>
              </a:p>
              <a:p>
                <a:pPr algn="ctr">
                  <a:buFont typeface="Wingdings" panose="05000000000000000000" pitchFamily="2" charset="2"/>
                </a:pPr>
                <a:r>
                  <a:rPr lang="zh-CN" altLang="en-US" sz="2000" b="1" dirty="0">
                    <a:solidFill>
                      <a:srgbClr val="5F0F05"/>
                    </a:solidFill>
                    <a:latin typeface="微软雅黑" panose="020B0503020204020204" pitchFamily="34" charset="-122"/>
                    <a:ea typeface="微软雅黑" panose="020B0503020204020204" pitchFamily="34" charset="-122"/>
                    <a:sym typeface="+mn-ea"/>
                  </a:rPr>
                  <a:t>分析实例，</a:t>
                </a: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践行</a:t>
                </a:r>
                <a:endParaRPr lang="en-US" altLang="zh-CN" sz="2000" b="1" dirty="0" smtClean="0">
                  <a:solidFill>
                    <a:srgbClr val="5F0F05"/>
                  </a:solidFill>
                  <a:latin typeface="微软雅黑" panose="020B0503020204020204" pitchFamily="34" charset="-122"/>
                  <a:ea typeface="微软雅黑" panose="020B0503020204020204" pitchFamily="34" charset="-122"/>
                  <a:sym typeface="+mn-ea"/>
                </a:endParaRPr>
              </a:p>
              <a:p>
                <a:pPr algn="ctr">
                  <a:buFont typeface="Wingdings" panose="05000000000000000000" pitchFamily="2" charset="2"/>
                </a:pP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法治</a:t>
                </a:r>
                <a:r>
                  <a:rPr lang="zh-CN" altLang="en-US" sz="2000" b="1" dirty="0">
                    <a:solidFill>
                      <a:srgbClr val="5F0F05"/>
                    </a:solidFill>
                    <a:latin typeface="微软雅黑" panose="020B0503020204020204" pitchFamily="34" charset="-122"/>
                    <a:ea typeface="微软雅黑" panose="020B0503020204020204" pitchFamily="34" charset="-122"/>
                    <a:sym typeface="+mn-ea"/>
                  </a:rPr>
                  <a:t>要求</a:t>
                </a:r>
              </a:p>
            </p:txBody>
          </p:sp>
          <p:sp>
            <p:nvSpPr>
              <p:cNvPr id="12" name="矩形 11"/>
              <p:cNvSpPr>
                <a:spLocks noChangeAspect="1"/>
              </p:cNvSpPr>
              <p:nvPr/>
            </p:nvSpPr>
            <p:spPr>
              <a:xfrm>
                <a:off x="5029032" y="1923387"/>
                <a:ext cx="4290704" cy="12394726"/>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sp>
          <p:nvSpPr>
            <p:cNvPr id="17" name="右箭头 16"/>
            <p:cNvSpPr/>
            <p:nvPr/>
          </p:nvSpPr>
          <p:spPr>
            <a:xfrm>
              <a:off x="7059295" y="2788920"/>
              <a:ext cx="965200" cy="2019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b="1"/>
            </a:p>
          </p:txBody>
        </p:sp>
        <p:sp>
          <p:nvSpPr>
            <p:cNvPr id="19" name="下箭头 18"/>
            <p:cNvSpPr/>
            <p:nvPr/>
          </p:nvSpPr>
          <p:spPr>
            <a:xfrm>
              <a:off x="1642110" y="5574665"/>
              <a:ext cx="215900" cy="288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0" name="下箭头 19"/>
            <p:cNvSpPr/>
            <p:nvPr/>
          </p:nvSpPr>
          <p:spPr>
            <a:xfrm>
              <a:off x="5521960" y="5574665"/>
              <a:ext cx="215900" cy="288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1" name="下箭头 20"/>
            <p:cNvSpPr/>
            <p:nvPr/>
          </p:nvSpPr>
          <p:spPr>
            <a:xfrm>
              <a:off x="9669780" y="5574665"/>
              <a:ext cx="215900" cy="288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6" name="矩形 25"/>
            <p:cNvSpPr/>
            <p:nvPr/>
          </p:nvSpPr>
          <p:spPr>
            <a:xfrm>
              <a:off x="3978128" y="5969317"/>
              <a:ext cx="3341370" cy="706755"/>
            </a:xfrm>
            <a:prstGeom prst="rect">
              <a:avLst/>
            </a:prstGeom>
            <a:noFill/>
            <a:ln>
              <a:solidFill>
                <a:schemeClr val="tx1"/>
              </a:solidFill>
              <a:prstDash val="lgDashDot"/>
            </a:ln>
          </p:spPr>
          <p:txBody>
            <a:bodyPr wrap="square" rtlCol="0">
              <a:spAutoFit/>
            </a:bodyPr>
            <a:lstStyle/>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全面了解法治体系的内涵、地位、</a:t>
              </a:r>
              <a:r>
                <a:rPr lang="zh-CN" altLang="zh-CN" sz="2000" b="1" dirty="0" smtClean="0">
                  <a:solidFill>
                    <a:srgbClr val="5F0F05"/>
                  </a:solidFill>
                  <a:latin typeface="微软雅黑" panose="020B0503020204020204" pitchFamily="34" charset="-122"/>
                  <a:ea typeface="微软雅黑" panose="020B0503020204020204" pitchFamily="34" charset="-122"/>
                  <a:sym typeface="+mn-ea"/>
                </a:rPr>
                <a:t>意义</a:t>
              </a:r>
              <a:endParaRPr lang="zh-CN" altLang="zh-CN" sz="2000" b="1" dirty="0">
                <a:solidFill>
                  <a:srgbClr val="5F0F05"/>
                </a:solidFill>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431018" y="5969317"/>
              <a:ext cx="2807335" cy="706755"/>
            </a:xfrm>
            <a:prstGeom prst="rect">
              <a:avLst/>
            </a:prstGeom>
            <a:noFill/>
            <a:ln>
              <a:solidFill>
                <a:schemeClr val="tx1"/>
              </a:solidFill>
              <a:prstDash val="lgDashDot"/>
            </a:ln>
          </p:spPr>
          <p:txBody>
            <a:bodyPr wrap="square" rtlCol="0">
              <a:spAutoFit/>
            </a:bodyPr>
            <a:lstStyle/>
            <a:p>
              <a:pPr algn="just">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体会法治价值，懂得法治体系建设的</a:t>
              </a:r>
              <a:r>
                <a:rPr lang="zh-CN" altLang="zh-CN" sz="2000" b="1" dirty="0" smtClean="0">
                  <a:solidFill>
                    <a:srgbClr val="5F0F05"/>
                  </a:solidFill>
                  <a:latin typeface="微软雅黑" panose="020B0503020204020204" pitchFamily="34" charset="-122"/>
                  <a:ea typeface="微软雅黑" panose="020B0503020204020204" pitchFamily="34" charset="-122"/>
                  <a:sym typeface="+mn-ea"/>
                </a:rPr>
                <a:t>必要性</a:t>
              </a:r>
              <a:endParaRPr lang="zh-CN" altLang="zh-CN" sz="2000" b="1" dirty="0">
                <a:solidFill>
                  <a:srgbClr val="5F0F05"/>
                </a:solidFill>
                <a:latin typeface="微软雅黑" panose="020B0503020204020204" pitchFamily="34" charset="-122"/>
                <a:ea typeface="微软雅黑" panose="020B0503020204020204" pitchFamily="34" charset="-122"/>
                <a:sym typeface="+mn-ea"/>
              </a:endParaRPr>
            </a:p>
          </p:txBody>
        </p:sp>
        <p:sp>
          <p:nvSpPr>
            <p:cNvPr id="37" name="矩形 36"/>
            <p:cNvSpPr/>
            <p:nvPr/>
          </p:nvSpPr>
          <p:spPr>
            <a:xfrm>
              <a:off x="8023078" y="5969317"/>
              <a:ext cx="3556635" cy="398780"/>
            </a:xfrm>
            <a:prstGeom prst="rect">
              <a:avLst/>
            </a:prstGeom>
            <a:noFill/>
            <a:ln>
              <a:solidFill>
                <a:schemeClr val="tx1"/>
              </a:solidFill>
              <a:prstDash val="lgDashDot"/>
            </a:ln>
          </p:spPr>
          <p:txBody>
            <a:bodyPr wrap="square" rtlCol="0">
              <a:spAutoFit/>
            </a:bodyPr>
            <a:lstStyle/>
            <a:p>
              <a:pPr algn="just">
                <a:buFont typeface="Wingdings" panose="05000000000000000000" pitchFamily="2" charset="2"/>
              </a:pPr>
              <a:r>
                <a:rPr lang="zh-CN" altLang="en-US" sz="2000" b="1" dirty="0">
                  <a:solidFill>
                    <a:srgbClr val="5F0F05"/>
                  </a:solidFill>
                  <a:latin typeface="微软雅黑" panose="020B0503020204020204" pitchFamily="34" charset="-122"/>
                  <a:ea typeface="微软雅黑" panose="020B0503020204020204" pitchFamily="34" charset="-122"/>
                  <a:sym typeface="+mn-ea"/>
                </a:rPr>
                <a:t>明确全面依法治国的基本要求</a:t>
              </a:r>
            </a:p>
          </p:txBody>
        </p:sp>
        <p:sp>
          <p:nvSpPr>
            <p:cNvPr id="38" name="下箭头 37"/>
            <p:cNvSpPr/>
            <p:nvPr/>
          </p:nvSpPr>
          <p:spPr>
            <a:xfrm>
              <a:off x="1642110" y="3629660"/>
              <a:ext cx="215900" cy="2882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b="1"/>
            </a:p>
          </p:txBody>
        </p:sp>
        <p:sp>
          <p:nvSpPr>
            <p:cNvPr id="39" name="下箭头 38"/>
            <p:cNvSpPr/>
            <p:nvPr/>
          </p:nvSpPr>
          <p:spPr>
            <a:xfrm>
              <a:off x="5521960" y="3629660"/>
              <a:ext cx="215900" cy="2882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b="1"/>
            </a:p>
          </p:txBody>
        </p:sp>
        <p:sp>
          <p:nvSpPr>
            <p:cNvPr id="40" name="下箭头 39"/>
            <p:cNvSpPr/>
            <p:nvPr/>
          </p:nvSpPr>
          <p:spPr>
            <a:xfrm>
              <a:off x="9549765" y="3629660"/>
              <a:ext cx="215900" cy="2882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b="1"/>
            </a:p>
          </p:txBody>
        </p:sp>
        <p:grpSp>
          <p:nvGrpSpPr>
            <p:cNvPr id="44" name="组合 43"/>
            <p:cNvGrpSpPr/>
            <p:nvPr/>
          </p:nvGrpSpPr>
          <p:grpSpPr>
            <a:xfrm>
              <a:off x="4117975" y="4232910"/>
              <a:ext cx="3117850" cy="1014730"/>
              <a:chOff x="5300061" y="1817658"/>
              <a:chExt cx="5475355" cy="18643195"/>
            </a:xfrm>
          </p:grpSpPr>
          <p:sp>
            <p:nvSpPr>
              <p:cNvPr id="45" name="矩形 44"/>
              <p:cNvSpPr/>
              <p:nvPr/>
            </p:nvSpPr>
            <p:spPr>
              <a:xfrm>
                <a:off x="5300061" y="1817658"/>
                <a:ext cx="5475355" cy="18643195"/>
              </a:xfrm>
              <a:prstGeom prst="rect">
                <a:avLst/>
              </a:prstGeom>
              <a:noFill/>
            </p:spPr>
            <p:txBody>
              <a:bodyPr wrap="square" rtlCol="0">
                <a:spAutoFit/>
              </a:bodyPr>
              <a:lstStyle/>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阅读加点拨：</a:t>
                </a:r>
              </a:p>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读本解读</a:t>
                </a:r>
              </a:p>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教师解疑释惑</a:t>
                </a:r>
              </a:p>
            </p:txBody>
          </p:sp>
          <p:sp>
            <p:nvSpPr>
              <p:cNvPr id="46" name="矩形 45"/>
              <p:cNvSpPr>
                <a:spLocks noChangeAspect="1"/>
              </p:cNvSpPr>
              <p:nvPr/>
            </p:nvSpPr>
            <p:spPr>
              <a:xfrm>
                <a:off x="5566580" y="1817658"/>
                <a:ext cx="5010340" cy="1838653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7938770" y="4232910"/>
              <a:ext cx="3675924" cy="1014730"/>
              <a:chOff x="4741830" y="1817658"/>
              <a:chExt cx="6878865" cy="15716617"/>
            </a:xfrm>
          </p:grpSpPr>
          <p:sp>
            <p:nvSpPr>
              <p:cNvPr id="48" name="矩形 47"/>
              <p:cNvSpPr/>
              <p:nvPr/>
            </p:nvSpPr>
            <p:spPr>
              <a:xfrm>
                <a:off x="5126894" y="1817658"/>
                <a:ext cx="6493801" cy="15716617"/>
              </a:xfrm>
              <a:prstGeom prst="rect">
                <a:avLst/>
              </a:prstGeom>
              <a:noFill/>
            </p:spPr>
            <p:txBody>
              <a:bodyPr wrap="square" rtlCol="0">
                <a:spAutoFit/>
              </a:bodyPr>
              <a:lstStyle/>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分析实例：</a:t>
                </a:r>
              </a:p>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观看视频《法治中国》</a:t>
                </a:r>
              </a:p>
              <a:p>
                <a:pPr algn="ctr">
                  <a:buFont typeface="Wingdings" panose="05000000000000000000" pitchFamily="2" charset="2"/>
                </a:pPr>
                <a:r>
                  <a:rPr lang="zh-CN" altLang="en-US" sz="2000" b="1" dirty="0" smtClean="0">
                    <a:solidFill>
                      <a:srgbClr val="5F0F05"/>
                    </a:solidFill>
                    <a:latin typeface="微软雅黑" panose="020B0503020204020204" pitchFamily="34" charset="-122"/>
                    <a:ea typeface="微软雅黑" panose="020B0503020204020204" pitchFamily="34" charset="-122"/>
                    <a:sym typeface="+mn-ea"/>
                  </a:rPr>
                  <a:t>结合</a:t>
                </a:r>
                <a:r>
                  <a:rPr lang="zh-CN" altLang="zh-CN" sz="2000" b="1" dirty="0" smtClean="0">
                    <a:solidFill>
                      <a:srgbClr val="5F0F05"/>
                    </a:solidFill>
                    <a:latin typeface="微软雅黑" panose="020B0503020204020204" pitchFamily="34" charset="-122"/>
                    <a:ea typeface="微软雅黑" panose="020B0503020204020204" pitchFamily="34" charset="-122"/>
                    <a:sym typeface="+mn-ea"/>
                  </a:rPr>
                  <a:t>具体</a:t>
                </a:r>
                <a:r>
                  <a:rPr lang="zh-CN" altLang="zh-CN" sz="2000" b="1" dirty="0">
                    <a:solidFill>
                      <a:srgbClr val="5F0F05"/>
                    </a:solidFill>
                    <a:latin typeface="微软雅黑" panose="020B0503020204020204" pitchFamily="34" charset="-122"/>
                    <a:ea typeface="微软雅黑" panose="020B0503020204020204" pitchFamily="34" charset="-122"/>
                    <a:sym typeface="+mn-ea"/>
                  </a:rPr>
                  <a:t>实例说明重点任务</a:t>
                </a:r>
              </a:p>
            </p:txBody>
          </p:sp>
          <p:sp>
            <p:nvSpPr>
              <p:cNvPr id="49" name="矩形 48"/>
              <p:cNvSpPr>
                <a:spLocks noChangeAspect="1"/>
              </p:cNvSpPr>
              <p:nvPr/>
            </p:nvSpPr>
            <p:spPr>
              <a:xfrm>
                <a:off x="4741830" y="1817658"/>
                <a:ext cx="6453654" cy="1549040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73990" y="4232275"/>
              <a:ext cx="3296920" cy="1000760"/>
              <a:chOff x="4842852" y="1817658"/>
              <a:chExt cx="5412907" cy="12817644"/>
            </a:xfrm>
          </p:grpSpPr>
          <p:sp>
            <p:nvSpPr>
              <p:cNvPr id="42" name="矩形 41"/>
              <p:cNvSpPr/>
              <p:nvPr/>
            </p:nvSpPr>
            <p:spPr>
              <a:xfrm>
                <a:off x="4842852" y="1817658"/>
                <a:ext cx="5412907" cy="9052054"/>
              </a:xfrm>
              <a:prstGeom prst="rect">
                <a:avLst/>
              </a:prstGeom>
              <a:noFill/>
            </p:spPr>
            <p:txBody>
              <a:bodyPr wrap="square" rtlCol="0">
                <a:spAutoFit/>
              </a:bodyPr>
              <a:lstStyle/>
              <a:p>
                <a:pPr algn="ctr">
                  <a:buFont typeface="Wingdings" panose="05000000000000000000" pitchFamily="2" charset="2"/>
                </a:pPr>
                <a:r>
                  <a:rPr lang="zh-CN" altLang="zh-CN" sz="2000" b="1" dirty="0">
                    <a:solidFill>
                      <a:srgbClr val="5F0F05"/>
                    </a:solidFill>
                    <a:latin typeface="微软雅黑" panose="020B0503020204020204" pitchFamily="34" charset="-122"/>
                    <a:ea typeface="微软雅黑" panose="020B0503020204020204" pitchFamily="34" charset="-122"/>
                    <a:sym typeface="+mn-ea"/>
                  </a:rPr>
                  <a:t>视频：</a:t>
                </a:r>
              </a:p>
              <a:p>
                <a:pPr algn="ctr">
                  <a:buFont typeface="Wingdings" panose="05000000000000000000" pitchFamily="2" charset="2"/>
                </a:pPr>
                <a:r>
                  <a:rPr sz="2000" b="1" dirty="0">
                    <a:solidFill>
                      <a:srgbClr val="5F0F05"/>
                    </a:solidFill>
                    <a:latin typeface="微软雅黑" panose="020B0503020204020204" pitchFamily="34" charset="-122"/>
                    <a:ea typeface="微软雅黑" panose="020B0503020204020204" pitchFamily="34" charset="-122"/>
                    <a:sym typeface="+mn-ea"/>
                  </a:rPr>
                  <a:t>《</a:t>
                </a:r>
                <a:r>
                  <a:rPr lang="zh-CN" sz="2000" b="1" dirty="0">
                    <a:solidFill>
                      <a:srgbClr val="5F0F05"/>
                    </a:solidFill>
                    <a:latin typeface="微软雅黑" panose="020B0503020204020204" pitchFamily="34" charset="-122"/>
                    <a:ea typeface="微软雅黑" panose="020B0503020204020204" pitchFamily="34" charset="-122"/>
                    <a:sym typeface="+mn-ea"/>
                  </a:rPr>
                  <a:t>民法典的保护</a:t>
                </a:r>
                <a:r>
                  <a:rPr sz="2000" b="1" dirty="0">
                    <a:solidFill>
                      <a:srgbClr val="5F0F05"/>
                    </a:solidFill>
                    <a:latin typeface="微软雅黑" panose="020B0503020204020204" pitchFamily="34" charset="-122"/>
                    <a:ea typeface="微软雅黑" panose="020B0503020204020204" pitchFamily="34" charset="-122"/>
                    <a:sym typeface="+mn-ea"/>
                  </a:rPr>
                  <a:t>》</a:t>
                </a:r>
              </a:p>
            </p:txBody>
          </p:sp>
          <p:sp>
            <p:nvSpPr>
              <p:cNvPr id="43" name="矩形 42"/>
              <p:cNvSpPr>
                <a:spLocks noChangeAspect="1"/>
              </p:cNvSpPr>
              <p:nvPr/>
            </p:nvSpPr>
            <p:spPr>
              <a:xfrm>
                <a:off x="5360199" y="1817658"/>
                <a:ext cx="4375329" cy="1281764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47.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5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3.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7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9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1804</Words>
  <Application>WPS 演示</Application>
  <PresentationFormat>自定义</PresentationFormat>
  <Paragraphs>214</Paragraphs>
  <Slides>23</Slides>
  <Notes>22</Notes>
  <HiddenSlides>0</HiddenSlides>
  <MMClips>0</MMClips>
  <ScaleCrop>false</ScaleCrop>
  <HeadingPairs>
    <vt:vector size="4" baseType="variant">
      <vt:variant>
        <vt:lpstr>主题</vt:lpstr>
      </vt:variant>
      <vt:variant>
        <vt:i4>5</vt:i4>
      </vt:variant>
      <vt:variant>
        <vt:lpstr>幻灯片标题</vt:lpstr>
      </vt:variant>
      <vt:variant>
        <vt:i4>23</vt:i4>
      </vt:variant>
    </vt:vector>
  </HeadingPairs>
  <TitlesOfParts>
    <vt:vector size="28" baseType="lpstr">
      <vt:lpstr>Office 主题</vt:lpstr>
      <vt:lpstr>1_Office 主题</vt:lpstr>
      <vt:lpstr>5_Office 主题</vt:lpstr>
      <vt:lpstr>7_Office 主题</vt:lpstr>
      <vt:lpstr>9_Office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513</cp:revision>
  <dcterms:created xsi:type="dcterms:W3CDTF">2013-10-25T14:41:00Z</dcterms:created>
  <dcterms:modified xsi:type="dcterms:W3CDTF">2021-10-15T01:16:36Z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SaveFontToCloudKey">
    <vt:lpwstr>511122308_cloud</vt:lpwstr>
  </property>
  <property fmtid="{D5CDD505-2E9C-101B-9397-08002B2CF9AE}" pid="4" name="ICV">
    <vt:lpwstr>D03CD94254F74ED08CE01B99184A303C</vt:lpwstr>
  </property>
</Properties>
</file>