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heme/theme7.xml" ContentType="application/vnd.openxmlformats-officedocument.them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 id="2147483668" r:id="rId4"/>
    <p:sldMasterId id="2147483673" r:id="rId5"/>
  </p:sldMasterIdLst>
  <p:notesMasterIdLst>
    <p:notesMasterId r:id="rId27"/>
  </p:notesMasterIdLst>
  <p:handoutMasterIdLst>
    <p:handoutMasterId r:id="rId28"/>
  </p:handoutMasterIdLst>
  <p:sldIdLst>
    <p:sldId id="729" r:id="rId6"/>
    <p:sldId id="527" r:id="rId7"/>
    <p:sldId id="565" r:id="rId8"/>
    <p:sldId id="739" r:id="rId9"/>
    <p:sldId id="758" r:id="rId10"/>
    <p:sldId id="759" r:id="rId11"/>
    <p:sldId id="779" r:id="rId12"/>
    <p:sldId id="761" r:id="rId13"/>
    <p:sldId id="750" r:id="rId14"/>
    <p:sldId id="765" r:id="rId15"/>
    <p:sldId id="766" r:id="rId16"/>
    <p:sldId id="782" r:id="rId17"/>
    <p:sldId id="767" r:id="rId18"/>
    <p:sldId id="769" r:id="rId19"/>
    <p:sldId id="770" r:id="rId20"/>
    <p:sldId id="771" r:id="rId21"/>
    <p:sldId id="773" r:id="rId22"/>
    <p:sldId id="751" r:id="rId23"/>
    <p:sldId id="775" r:id="rId24"/>
    <p:sldId id="794" r:id="rId25"/>
    <p:sldId id="270" r:id="rId2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088">
          <p15:clr>
            <a:srgbClr val="A4A3A4"/>
          </p15:clr>
        </p15:guide>
        <p15:guide id="2" pos="3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BC0000"/>
    <a:srgbClr val="E39407"/>
    <a:srgbClr val="00724D"/>
    <a:srgbClr val="CAF6DF"/>
    <a:srgbClr val="5DEFA9"/>
    <a:srgbClr val="003300"/>
    <a:srgbClr val="006600"/>
    <a:srgbClr val="F2FC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24" autoAdjust="0"/>
    <p:restoredTop sz="74069" autoAdjust="0"/>
  </p:normalViewPr>
  <p:slideViewPr>
    <p:cSldViewPr snapToGrid="0" showGuides="1">
      <p:cViewPr varScale="1">
        <p:scale>
          <a:sx n="65" d="100"/>
          <a:sy n="65" d="100"/>
        </p:scale>
        <p:origin x="-1518" y="-96"/>
      </p:cViewPr>
      <p:guideLst>
        <p:guide orient="horz" pos="2088"/>
        <p:guide pos="38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extLst>
      <p:ext uri="{BB962C8B-B14F-4D97-AF65-F5344CB8AC3E}">
        <p14:creationId xmlns="" xmlns:p14="http://schemas.microsoft.com/office/powerpoint/2010/main" val="2244601411"/>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5099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dirty="0">
              <a:solidFill>
                <a:schemeClr val="tx1"/>
              </a:solidFill>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noProof="0" dirty="0">
              <a:solidFill>
                <a:schemeClr val="tx1"/>
              </a:solidFill>
              <a:latin typeface="Arial" panose="020B0604020202020204" pitchFamily="34" charset="0"/>
              <a:ea typeface="+mn-ea"/>
              <a:cs typeface="+mn-cs"/>
              <a:sym typeface="+mn-lt"/>
            </a:endParaRPr>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10</a:t>
            </a:fld>
            <a:endParaRPr lang="zh-CN" altLang="en-US"/>
          </a:p>
        </p:txBody>
      </p:sp>
    </p:spTree>
    <p:extLst>
      <p:ext uri="{BB962C8B-B14F-4D97-AF65-F5344CB8AC3E}">
        <p14:creationId xmlns="" xmlns:p14="http://schemas.microsoft.com/office/powerpoint/2010/main" val="343045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noProof="0" dirty="0">
              <a:solidFill>
                <a:schemeClr val="tx1"/>
              </a:solidFill>
              <a:latin typeface="Arial" panose="020B0604020202020204" pitchFamily="34" charset="0"/>
              <a:ea typeface="+mn-ea"/>
              <a:cs typeface="+mn-cs"/>
              <a:sym typeface="+mn-lt"/>
            </a:endParaRPr>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11</a:t>
            </a:fld>
            <a:endParaRPr lang="zh-CN" altLang="en-US"/>
          </a:p>
        </p:txBody>
      </p:sp>
    </p:spTree>
    <p:extLst>
      <p:ext uri="{BB962C8B-B14F-4D97-AF65-F5344CB8AC3E}">
        <p14:creationId xmlns="" xmlns:p14="http://schemas.microsoft.com/office/powerpoint/2010/main" val="66484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dirty="0">
              <a:solidFill>
                <a:schemeClr val="tx1"/>
              </a:solidFill>
              <a:latin typeface="Arial" panose="020B0604020202020204" pitchFamily="34" charset="0"/>
              <a:ea typeface="+mn-ea"/>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dirty="0">
              <a:solidFill>
                <a:schemeClr val="tx1"/>
              </a:solidFill>
              <a:latin typeface="Arial" panose="020B0604020202020204"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12</a:t>
            </a:fld>
            <a:endParaRPr lang="zh-CN" altLang="en-US"/>
          </a:p>
        </p:txBody>
      </p:sp>
    </p:spTree>
    <p:extLst>
      <p:ext uri="{BB962C8B-B14F-4D97-AF65-F5344CB8AC3E}">
        <p14:creationId xmlns="" xmlns:p14="http://schemas.microsoft.com/office/powerpoint/2010/main" val="366014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13</a:t>
            </a:fld>
            <a:endParaRPr lang="zh-CN" altLang="en-US"/>
          </a:p>
        </p:txBody>
      </p:sp>
    </p:spTree>
    <p:extLst>
      <p:ext uri="{BB962C8B-B14F-4D97-AF65-F5344CB8AC3E}">
        <p14:creationId xmlns="" xmlns:p14="http://schemas.microsoft.com/office/powerpoint/2010/main" val="338549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14</a:t>
            </a:fld>
            <a:endParaRPr lang="zh-CN" altLang="en-US"/>
          </a:p>
        </p:txBody>
      </p:sp>
    </p:spTree>
    <p:extLst>
      <p:ext uri="{BB962C8B-B14F-4D97-AF65-F5344CB8AC3E}">
        <p14:creationId xmlns="" xmlns:p14="http://schemas.microsoft.com/office/powerpoint/2010/main" val="209949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sz="1200" kern="1200" dirty="0">
              <a:solidFill>
                <a:schemeClr val="tx1"/>
              </a:solidFill>
              <a:latin typeface="Arial" panose="020B0604020202020204" pitchFamily="34"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15</a:t>
            </a:fld>
            <a:endParaRPr lang="zh-CN" altLang="en-US"/>
          </a:p>
        </p:txBody>
      </p:sp>
    </p:spTree>
    <p:extLst>
      <p:ext uri="{BB962C8B-B14F-4D97-AF65-F5344CB8AC3E}">
        <p14:creationId xmlns="" xmlns:p14="http://schemas.microsoft.com/office/powerpoint/2010/main" val="233212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16</a:t>
            </a:fld>
            <a:endParaRPr lang="zh-CN" altLang="en-US"/>
          </a:p>
        </p:txBody>
      </p:sp>
    </p:spTree>
    <p:extLst>
      <p:ext uri="{BB962C8B-B14F-4D97-AF65-F5344CB8AC3E}">
        <p14:creationId xmlns="" xmlns:p14="http://schemas.microsoft.com/office/powerpoint/2010/main" val="512505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17</a:t>
            </a:fld>
            <a:endParaRPr lang="zh-CN" altLang="en-US"/>
          </a:p>
        </p:txBody>
      </p:sp>
    </p:spTree>
    <p:extLst>
      <p:ext uri="{BB962C8B-B14F-4D97-AF65-F5344CB8AC3E}">
        <p14:creationId xmlns="" xmlns:p14="http://schemas.microsoft.com/office/powerpoint/2010/main" val="414065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408602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79133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9A51D9C-74F3-4A50-80CE-FCA0A0469843}" type="slidenum">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宋体"/>
              <a:cs typeface="+mn-ea"/>
              <a:sym typeface="Arial" panose="020B0604020202020204" pitchFamily="34" charset="0"/>
            </a:endParaRPr>
          </a:p>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123539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223026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59351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85290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 xmlns:p14="http://schemas.microsoft.com/office/powerpoint/2010/main" val="331302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en-US" altLang="zh-CN" dirty="0">
              <a:latin typeface="华文中宋" panose="02010600040101010101" pitchFamily="2" charset="-122"/>
              <a:ea typeface="华文中宋" panose="02010600040101010101" pitchFamily="2" charset="-122"/>
              <a:sym typeface="+mn-ea"/>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noProof="1">
              <a:latin typeface="华文中宋" panose="02010600040101010101" pitchFamily="2" charset="-122"/>
              <a:ea typeface="华文中宋" panose="02010600040101010101" pitchFamily="2" charset="-122"/>
              <a:sym typeface="Calibri" panose="020F0502020204030204" charset="0"/>
            </a:endParaRPr>
          </a:p>
          <a:p>
            <a:endParaRPr lang="zh-CN" altLang="en-US" dirty="0"/>
          </a:p>
        </p:txBody>
      </p:sp>
    </p:spTree>
    <p:extLst>
      <p:ext uri="{BB962C8B-B14F-4D97-AF65-F5344CB8AC3E}">
        <p14:creationId xmlns="" xmlns:p14="http://schemas.microsoft.com/office/powerpoint/2010/main" val="108007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zh-CN" sz="1200" kern="1200" dirty="0">
              <a:solidFill>
                <a:schemeClr val="tx1"/>
              </a:solidFill>
              <a:latin typeface="Arial" panose="020B0604020202020204" pitchFamily="34" charset="0"/>
              <a:ea typeface="+mn-ea"/>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sz="1200" kern="1200" noProof="0" dirty="0">
              <a:solidFill>
                <a:schemeClr val="tx1"/>
              </a:solidFill>
              <a:latin typeface="Arial" panose="020B0604020202020204" pitchFamily="34" charset="0"/>
              <a:ea typeface="+mn-ea"/>
              <a:cs typeface="+mn-cs"/>
              <a:sym typeface="+mn-lt"/>
            </a:endParaRPr>
          </a:p>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2021/9/15</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endParaRPr>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pPr/>
              <a:t>2021/9/15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extLst>
      <p:ext uri="{BB962C8B-B14F-4D97-AF65-F5344CB8AC3E}">
        <p14:creationId xmlns="" xmlns:p14="http://schemas.microsoft.com/office/powerpoint/2010/main" val="2418703091"/>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extLst>
      <p:ext uri="{BB962C8B-B14F-4D97-AF65-F5344CB8AC3E}">
        <p14:creationId xmlns="" xmlns:p14="http://schemas.microsoft.com/office/powerpoint/2010/main" val="2551290731"/>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7778551"/>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2021/9/15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pPr/>
              <a:t>‹#›</a:t>
            </a:fld>
            <a:endParaRPr lang="zh-CN" altLang="en-US"/>
          </a:p>
        </p:txBody>
      </p:sp>
    </p:spTree>
    <p:extLst>
      <p:ext uri="{BB962C8B-B14F-4D97-AF65-F5344CB8AC3E}">
        <p14:creationId xmlns="" xmlns:p14="http://schemas.microsoft.com/office/powerpoint/2010/main" val="387040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2021/9/15</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77"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6"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6"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extLst>
      <p:ext uri="{BB962C8B-B14F-4D97-AF65-F5344CB8AC3E}">
        <p14:creationId xmlns="" xmlns:p14="http://schemas.microsoft.com/office/powerpoint/2010/main" val="6282745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spd="slow" advClick="0"/>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2.xml"/><Relationship Id="rId5" Type="http://schemas.openxmlformats.org/officeDocument/2006/relationships/slideLayout" Target="../slideLayouts/slideLayout17.xml"/><Relationship Id="rId4" Type="http://schemas.openxmlformats.org/officeDocument/2006/relationships/tags" Target="../tags/tag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notesSlide" Target="../notesSlides/notesSlide2.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notesSlide" Target="../notesSlides/notesSlide20.xml"/><Relationship Id="rId2" Type="http://schemas.openxmlformats.org/officeDocument/2006/relationships/tags" Target="../tags/tag80.xml"/><Relationship Id="rId16"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2.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notesSlide" Target="../notesSlides/notesSlide5.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报告人：师远</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位：中国人民大学附属中学朝阳学校</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3354765"/>
          </a:xfrm>
          <a:prstGeom prst="rect">
            <a:avLst/>
          </a:prstGeom>
          <a:noFill/>
          <a:ln w="9525">
            <a:noFill/>
          </a:ln>
        </p:spPr>
        <p:txBody>
          <a:bodyPr wrap="square" anchor="t">
            <a:spAutoFit/>
          </a:bodyPr>
          <a:lstStyle/>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讲  “五位一体“和”四个全面”</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第一课  统筹推进“五位一体”总体布局</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说课</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（初中）</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986790" y="4847052"/>
            <a:ext cx="8926467" cy="117729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设计意图：链接学生真实生活情境，便于学生理解，为内容的深度挖掘、讲解做好铺垫。</a:t>
            </a:r>
          </a:p>
        </p:txBody>
      </p:sp>
      <p:sp>
        <p:nvSpPr>
          <p:cNvPr id="5" name="TextBox 1">
            <a:hlinkClick r:id="" action="ppaction://hlinkshowjump?jump=nextslide"/>
            <a:extLst>
              <a:ext uri="{FF2B5EF4-FFF2-40B4-BE49-F238E27FC236}">
                <a16:creationId xmlns="" xmlns:a16="http://schemas.microsoft.com/office/drawing/2014/main" id="{2A234E97-2958-42B1-A649-FC5E75424765}"/>
              </a:ext>
            </a:extLst>
          </p:cNvPr>
          <p:cNvSpPr txBox="1">
            <a:spLocks noChangeArrowheads="1"/>
          </p:cNvSpPr>
          <p:nvPr/>
        </p:nvSpPr>
        <p:spPr bwMode="auto">
          <a:xfrm>
            <a:off x="972458" y="1258491"/>
            <a:ext cx="3643086" cy="461665"/>
          </a:xfrm>
          <a:prstGeom prst="rect">
            <a:avLst/>
          </a:prstGeom>
          <a:solidFill>
            <a:schemeClr val="bg2">
              <a:lumMod val="9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isometricLeftDown">
                <a:rot lat="19611842" lon="928482" rev="21300000"/>
              </a:camera>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dirty="0">
                <a:solidFill>
                  <a:srgbClr val="FF0000"/>
                </a:solidFill>
                <a:latin typeface="微软雅黑" panose="020B0503020204020204" pitchFamily="34" charset="-122"/>
                <a:ea typeface="微软雅黑" panose="020B0503020204020204" pitchFamily="34" charset="-122"/>
              </a:rPr>
              <a:t>“五位一体”到底是什么？</a:t>
            </a:r>
          </a:p>
        </p:txBody>
      </p:sp>
      <p:sp>
        <p:nvSpPr>
          <p:cNvPr id="7" name="文本框 6">
            <a:extLst>
              <a:ext uri="{FF2B5EF4-FFF2-40B4-BE49-F238E27FC236}">
                <a16:creationId xmlns="" xmlns:a16="http://schemas.microsoft.com/office/drawing/2014/main" id="{1C8E9F6C-DAA9-4534-88C7-11AB0284A8CE}"/>
              </a:ext>
            </a:extLst>
          </p:cNvPr>
          <p:cNvSpPr txBox="1"/>
          <p:nvPr/>
        </p:nvSpPr>
        <p:spPr>
          <a:xfrm>
            <a:off x="5763495" y="3244655"/>
            <a:ext cx="4104455" cy="1200329"/>
          </a:xfrm>
          <a:prstGeom prst="rect">
            <a:avLst/>
          </a:prstGeom>
          <a:noFill/>
          <a:ln>
            <a:solidFill>
              <a:srgbClr val="0000CC"/>
            </a:solidFill>
          </a:ln>
        </p:spPr>
        <p:txBody>
          <a:bodyPr wrap="square" rtlCol="0">
            <a:spAutoFit/>
          </a:bodyPr>
          <a:lstStyle/>
          <a:p>
            <a:r>
              <a:rPr lang="zh-CN" altLang="en-US" sz="2400" b="1" dirty="0"/>
              <a:t>学生活动：生活大分类</a:t>
            </a:r>
            <a:endParaRPr lang="en-US" altLang="zh-CN" sz="2400" b="1" dirty="0"/>
          </a:p>
          <a:p>
            <a:r>
              <a:rPr lang="zh-CN" altLang="en-US" sz="2400" b="1" dirty="0"/>
              <a:t>（</a:t>
            </a:r>
            <a:r>
              <a:rPr lang="zh-CN" altLang="en-US" sz="2400" b="1" dirty="0">
                <a:latin typeface="楷体" pitchFamily="49" charset="-122"/>
                <a:ea typeface="楷体" pitchFamily="49" charset="-122"/>
              </a:rPr>
              <a:t>依据所给内容归类分属于“五位一体”哪个领域</a:t>
            </a:r>
            <a:r>
              <a:rPr lang="zh-CN" altLang="en-US" sz="2400" b="1" dirty="0"/>
              <a:t>）</a:t>
            </a:r>
          </a:p>
        </p:txBody>
      </p:sp>
      <p:pic>
        <p:nvPicPr>
          <p:cNvPr id="9" name="图片 8">
            <a:extLst>
              <a:ext uri="{FF2B5EF4-FFF2-40B4-BE49-F238E27FC236}">
                <a16:creationId xmlns="" xmlns:a16="http://schemas.microsoft.com/office/drawing/2014/main" id="{2E614495-4CAA-49FB-8002-1E7A48B5C981}"/>
              </a:ext>
            </a:extLst>
          </p:cNvPr>
          <p:cNvPicPr>
            <a:picLocks noChangeAspect="1"/>
          </p:cNvPicPr>
          <p:nvPr/>
        </p:nvPicPr>
        <p:blipFill>
          <a:blip r:embed="rId3" cstate="print"/>
          <a:stretch>
            <a:fillRect/>
          </a:stretch>
        </p:blipFill>
        <p:spPr>
          <a:xfrm>
            <a:off x="6734725" y="1301488"/>
            <a:ext cx="2220590" cy="1734836"/>
          </a:xfrm>
          <a:prstGeom prst="rect">
            <a:avLst/>
          </a:prstGeom>
        </p:spPr>
      </p:pic>
      <p:grpSp>
        <p:nvGrpSpPr>
          <p:cNvPr id="10" name="组合 9"/>
          <p:cNvGrpSpPr/>
          <p:nvPr/>
        </p:nvGrpSpPr>
        <p:grpSpPr>
          <a:xfrm>
            <a:off x="1001486" y="1977704"/>
            <a:ext cx="3585027" cy="2434646"/>
            <a:chOff x="1470322" y="2935625"/>
            <a:chExt cx="1678314" cy="2136327"/>
          </a:xfrm>
        </p:grpSpPr>
        <p:sp>
          <p:nvSpPr>
            <p:cNvPr id="11" name="矩形 10"/>
            <p:cNvSpPr/>
            <p:nvPr/>
          </p:nvSpPr>
          <p:spPr>
            <a:xfrm>
              <a:off x="1470322" y="2935625"/>
              <a:ext cx="1678314" cy="2136327"/>
            </a:xfrm>
            <a:prstGeom prst="rect">
              <a:avLst/>
            </a:prstGeom>
            <a:solidFill>
              <a:schemeClr val="bg2">
                <a:lumMod val="90000"/>
              </a:schemeClr>
            </a:solidFill>
            <a:ln>
              <a:noFill/>
            </a:ln>
            <a:effectLst>
              <a:outerShdw blurRad="50800" dist="38100" algn="l" rotWithShape="0">
                <a:prstClr val="black">
                  <a:alpha val="40000"/>
                </a:prstClr>
              </a:out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cs typeface="+mn-ea"/>
                <a:sym typeface="+mn-lt"/>
              </a:endParaRPr>
            </a:p>
          </p:txBody>
        </p:sp>
        <p:sp>
          <p:nvSpPr>
            <p:cNvPr id="13" name="文本框 20"/>
            <p:cNvSpPr txBox="1"/>
            <p:nvPr/>
          </p:nvSpPr>
          <p:spPr>
            <a:xfrm>
              <a:off x="2217113" y="3029737"/>
              <a:ext cx="184731" cy="739754"/>
            </a:xfrm>
            <a:prstGeom prst="rect">
              <a:avLst/>
            </a:prstGeom>
            <a:noFill/>
          </p:spPr>
          <p:txBody>
            <a:bodyPr wrap="none" rtlCol="0">
              <a:spAutoFit/>
            </a:bodyPr>
            <a:lstStyle/>
            <a:p>
              <a:pPr algn="just">
                <a:lnSpc>
                  <a:spcPct val="150000"/>
                </a:lnSpc>
              </a:pPr>
              <a:endParaRPr lang="zh-CN" altLang="en-US" sz="3200" b="1" dirty="0">
                <a:solidFill>
                  <a:schemeClr val="tx1">
                    <a:lumMod val="50000"/>
                    <a:lumOff val="50000"/>
                  </a:schemeClr>
                </a:solidFill>
                <a:effectLst>
                  <a:innerShdw blurRad="63500" dist="50800" dir="13500000">
                    <a:prstClr val="black">
                      <a:alpha val="50000"/>
                    </a:prstClr>
                  </a:innerShdw>
                </a:effectLst>
                <a:cs typeface="+mn-ea"/>
                <a:sym typeface="+mn-lt"/>
              </a:endParaRPr>
            </a:p>
          </p:txBody>
        </p:sp>
        <p:sp>
          <p:nvSpPr>
            <p:cNvPr id="14" name="文本框 21"/>
            <p:cNvSpPr txBox="1"/>
            <p:nvPr/>
          </p:nvSpPr>
          <p:spPr>
            <a:xfrm>
              <a:off x="1530110" y="2957859"/>
              <a:ext cx="1558738" cy="1971471"/>
            </a:xfrm>
            <a:prstGeom prst="rect">
              <a:avLst/>
            </a:prstGeom>
            <a:noFill/>
          </p:spPr>
          <p:txBody>
            <a:bodyPr wrap="square" rtlCol="0">
              <a:spAutoFit/>
            </a:bodyPr>
            <a:lstStyle/>
            <a:p>
              <a:r>
                <a:rPr lang="en-US" altLang="zh-CN" sz="2000" b="1" dirty="0">
                  <a:latin typeface="仿宋" pitchFamily="49" charset="-122"/>
                  <a:ea typeface="仿宋" pitchFamily="49" charset="-122"/>
                </a:rPr>
                <a:t>1.</a:t>
              </a:r>
              <a:r>
                <a:rPr lang="zh-CN" altLang="en-US" sz="2000" b="1" dirty="0">
                  <a:latin typeface="仿宋" pitchFamily="49" charset="-122"/>
                  <a:ea typeface="仿宋" pitchFamily="49" charset="-122"/>
                </a:rPr>
                <a:t>百姓衣食住行的满足</a:t>
              </a:r>
              <a:endParaRPr lang="en-US" altLang="zh-CN" sz="2000" b="1" dirty="0">
                <a:latin typeface="仿宋" pitchFamily="49" charset="-122"/>
                <a:ea typeface="仿宋" pitchFamily="49" charset="-122"/>
              </a:endParaRPr>
            </a:p>
            <a:p>
              <a:r>
                <a:rPr lang="en-US" altLang="zh-CN" sz="2000" b="1" dirty="0">
                  <a:latin typeface="仿宋" pitchFamily="49" charset="-122"/>
                  <a:ea typeface="仿宋" pitchFamily="49" charset="-122"/>
                </a:rPr>
                <a:t>2.</a:t>
              </a:r>
              <a:r>
                <a:rPr lang="zh-CN" altLang="en-US" sz="2000" b="1" dirty="0">
                  <a:latin typeface="仿宋" pitchFamily="49" charset="-122"/>
                  <a:ea typeface="仿宋" pitchFamily="49" charset="-122"/>
                </a:rPr>
                <a:t>解决邻里矛盾、纠纷</a:t>
              </a:r>
              <a:endParaRPr lang="en-US" altLang="zh-CN" sz="2000" b="1" dirty="0">
                <a:latin typeface="仿宋" pitchFamily="49" charset="-122"/>
                <a:ea typeface="仿宋" pitchFamily="49" charset="-122"/>
              </a:endParaRPr>
            </a:p>
            <a:p>
              <a:r>
                <a:rPr lang="en-US" altLang="zh-CN" sz="2000" b="1" dirty="0">
                  <a:latin typeface="仿宋" pitchFamily="49" charset="-122"/>
                  <a:ea typeface="仿宋" pitchFamily="49" charset="-122"/>
                </a:rPr>
                <a:t>3.</a:t>
              </a:r>
              <a:r>
                <a:rPr lang="zh-CN" altLang="en-US" sz="2000" b="1" dirty="0">
                  <a:latin typeface="仿宋" pitchFamily="49" charset="-122"/>
                  <a:ea typeface="仿宋" pitchFamily="49" charset="-122"/>
                </a:rPr>
                <a:t>看书、读报、电影、娱乐</a:t>
              </a:r>
              <a:endParaRPr lang="en-US" altLang="zh-CN" sz="2000" b="1" dirty="0">
                <a:latin typeface="仿宋" pitchFamily="49" charset="-122"/>
                <a:ea typeface="仿宋" pitchFamily="49" charset="-122"/>
              </a:endParaRPr>
            </a:p>
            <a:p>
              <a:r>
                <a:rPr lang="en-US" altLang="zh-CN" sz="2000" b="1" dirty="0">
                  <a:latin typeface="仿宋" pitchFamily="49" charset="-122"/>
                  <a:ea typeface="仿宋" pitchFamily="49" charset="-122"/>
                </a:rPr>
                <a:t>4.</a:t>
              </a:r>
              <a:r>
                <a:rPr lang="zh-CN" altLang="en-US" sz="2000" b="1" dirty="0">
                  <a:latin typeface="仿宋" pitchFamily="49" charset="-122"/>
                  <a:ea typeface="仿宋" pitchFamily="49" charset="-122"/>
                </a:rPr>
                <a:t>干净的水、清新的空气、</a:t>
              </a:r>
              <a:endParaRPr lang="en-US" altLang="zh-CN" sz="2000" b="1" dirty="0">
                <a:latin typeface="仿宋" pitchFamily="49" charset="-122"/>
                <a:ea typeface="仿宋" pitchFamily="49" charset="-122"/>
              </a:endParaRPr>
            </a:p>
            <a:p>
              <a:r>
                <a:rPr lang="en-US" altLang="zh-CN" sz="2000" b="1" dirty="0">
                  <a:latin typeface="仿宋" pitchFamily="49" charset="-122"/>
                  <a:ea typeface="仿宋" pitchFamily="49" charset="-122"/>
                </a:rPr>
                <a:t>  </a:t>
              </a:r>
              <a:r>
                <a:rPr lang="zh-CN" altLang="en-US" sz="2000" b="1" dirty="0">
                  <a:latin typeface="仿宋" pitchFamily="49" charset="-122"/>
                  <a:ea typeface="仿宋" pitchFamily="49" charset="-122"/>
                </a:rPr>
                <a:t>优美的环境</a:t>
              </a:r>
              <a:endParaRPr lang="en-US" altLang="zh-CN" sz="2000" b="1" dirty="0">
                <a:latin typeface="仿宋" pitchFamily="49" charset="-122"/>
                <a:ea typeface="仿宋" pitchFamily="49" charset="-122"/>
              </a:endParaRPr>
            </a:p>
            <a:p>
              <a:r>
                <a:rPr lang="en-US" altLang="zh-CN" sz="2000" b="1" dirty="0">
                  <a:latin typeface="仿宋" pitchFamily="49" charset="-122"/>
                  <a:ea typeface="仿宋" pitchFamily="49" charset="-122"/>
                </a:rPr>
                <a:t>5.</a:t>
              </a:r>
              <a:r>
                <a:rPr lang="zh-CN" altLang="en-US" sz="2000" b="1" dirty="0">
                  <a:latin typeface="仿宋" pitchFamily="49" charset="-122"/>
                  <a:ea typeface="仿宋" pitchFamily="49" charset="-122"/>
                </a:rPr>
                <a:t>就业、劳动报酬、看病、就学、养老等分配不公</a:t>
              </a:r>
            </a:p>
          </p:txBody>
        </p:sp>
      </p:grpSp>
      <p:sp>
        <p:nvSpPr>
          <p:cNvPr id="16" name="左箭头 15"/>
          <p:cNvSpPr/>
          <p:nvPr/>
        </p:nvSpPr>
        <p:spPr bwMode="auto">
          <a:xfrm>
            <a:off x="4644571" y="3657605"/>
            <a:ext cx="1088571" cy="362858"/>
          </a:xfrm>
          <a:prstGeom prst="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 xmlns:p14="http://schemas.microsoft.com/office/powerpoint/2010/main" val="126805423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 xmlns:a16="http://schemas.microsoft.com/office/drawing/2014/main" id="{0068CAFA-87C6-491A-89EB-41300F06202B}"/>
              </a:ext>
            </a:extLst>
          </p:cNvPr>
          <p:cNvSpPr/>
          <p:nvPr/>
        </p:nvSpPr>
        <p:spPr bwMode="auto">
          <a:xfrm>
            <a:off x="301904" y="646176"/>
            <a:ext cx="6229525" cy="481330"/>
          </a:xfrm>
          <a:prstGeom prst="roundRect">
            <a:avLst/>
          </a:prstGeom>
          <a:solidFill>
            <a:srgbClr val="42A6E4"/>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环节二    “五位一体” 总体布局</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有政策安排</a:t>
            </a:r>
          </a:p>
        </p:txBody>
      </p:sp>
      <p:sp>
        <p:nvSpPr>
          <p:cNvPr id="17" name="文本框 1">
            <a:extLst>
              <a:ext uri="{FF2B5EF4-FFF2-40B4-BE49-F238E27FC236}">
                <a16:creationId xmlns="" xmlns:a16="http://schemas.microsoft.com/office/drawing/2014/main" id="{07DC8556-D90F-43BA-B88A-AD0AC22695FA}"/>
              </a:ext>
            </a:extLst>
          </p:cNvPr>
          <p:cNvSpPr txBox="1">
            <a:spLocks noChangeArrowheads="1"/>
          </p:cNvSpPr>
          <p:nvPr/>
        </p:nvSpPr>
        <p:spPr bwMode="auto">
          <a:xfrm>
            <a:off x="1078992" y="1796638"/>
            <a:ext cx="9683496" cy="9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sz="2400" dirty="0">
                <a:solidFill>
                  <a:srgbClr val="C00000"/>
                </a:solidFill>
              </a:rPr>
              <a:t>       </a:t>
            </a:r>
            <a:r>
              <a:rPr lang="zh-CN" altLang="en-US" sz="2000" b="1" dirty="0">
                <a:solidFill>
                  <a:srgbClr val="C00000"/>
                </a:solidFill>
                <a:latin typeface="楷体" pitchFamily="49" charset="-122"/>
                <a:ea typeface="楷体" pitchFamily="49" charset="-122"/>
              </a:rPr>
              <a:t>“五位一体”</a:t>
            </a:r>
            <a:r>
              <a:rPr lang="zh-CN" altLang="en-US" sz="2000" b="1" dirty="0">
                <a:latin typeface="楷体" pitchFamily="49" charset="-122"/>
                <a:ea typeface="楷体" pitchFamily="49" charset="-122"/>
              </a:rPr>
              <a:t>总体布局不是凭空的理论创造，而是中国共产党在领导人民建设中国特色社会主义的</a:t>
            </a:r>
            <a:r>
              <a:rPr lang="zh-CN" altLang="en-US" sz="2000" b="1" dirty="0">
                <a:solidFill>
                  <a:srgbClr val="FF0000"/>
                </a:solidFill>
                <a:latin typeface="楷体" pitchFamily="49" charset="-122"/>
                <a:ea typeface="楷体" pitchFamily="49" charset="-122"/>
              </a:rPr>
              <a:t>实践中认识不断深化</a:t>
            </a:r>
            <a:r>
              <a:rPr lang="zh-CN" altLang="en-US" sz="2000" b="1" dirty="0">
                <a:latin typeface="楷体" pitchFamily="49" charset="-122"/>
                <a:ea typeface="楷体" pitchFamily="49" charset="-122"/>
              </a:rPr>
              <a:t>的结果。</a:t>
            </a:r>
          </a:p>
        </p:txBody>
      </p:sp>
      <p:sp>
        <p:nvSpPr>
          <p:cNvPr id="23" name="文本框 22">
            <a:extLst>
              <a:ext uri="{FF2B5EF4-FFF2-40B4-BE49-F238E27FC236}">
                <a16:creationId xmlns="" xmlns:a16="http://schemas.microsoft.com/office/drawing/2014/main" id="{CA390EBD-C4CB-4C3C-B748-134EF2C8ED66}"/>
              </a:ext>
            </a:extLst>
          </p:cNvPr>
          <p:cNvSpPr txBox="1"/>
          <p:nvPr/>
        </p:nvSpPr>
        <p:spPr>
          <a:xfrm>
            <a:off x="1434489" y="2936130"/>
            <a:ext cx="4505540" cy="2062103"/>
          </a:xfrm>
          <a:prstGeom prst="rect">
            <a:avLst/>
          </a:prstGeom>
          <a:noFill/>
          <a:ln w="12700">
            <a:solidFill>
              <a:srgbClr val="0000CC"/>
            </a:solidFill>
            <a:prstDash val="sysDash"/>
          </a:ln>
        </p:spPr>
        <p:txBody>
          <a:bodyPr wrap="square" rtlCol="0">
            <a:spAutoFit/>
          </a:bodyPr>
          <a:lstStyle/>
          <a:p>
            <a:r>
              <a:rPr lang="en-US" altLang="zh-CN" sz="1600" b="1" kern="0" dirty="0">
                <a:solidFill>
                  <a:srgbClr val="191919"/>
                </a:solidFill>
                <a:effectLst/>
                <a:latin typeface="Arial" panose="020B0604020202020204" pitchFamily="34" charset="0"/>
                <a:ea typeface="宋体" panose="02010600030101010101" pitchFamily="2" charset="-122"/>
                <a:cs typeface="Arial" panose="020B0604020202020204" pitchFamily="34" charset="0"/>
              </a:rPr>
              <a:t>        </a:t>
            </a:r>
            <a:r>
              <a:rPr lang="zh-CN" altLang="zh-CN" sz="1600" b="1" kern="0" dirty="0">
                <a:solidFill>
                  <a:srgbClr val="191919"/>
                </a:solidFill>
                <a:effectLst/>
                <a:latin typeface="楷体" pitchFamily="49" charset="-122"/>
                <a:ea typeface="楷体" pitchFamily="49" charset="-122"/>
                <a:cs typeface="Arial" panose="020B0604020202020204" pitchFamily="34" charset="0"/>
              </a:rPr>
              <a:t>新中国成立后，百废待兴，生产力水平低，物质匮乏，人们的衣着非常单调，</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远看一大堆，近看蓝黑灰</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，伯伯用化肥袋的尼龙布染色做了一件衣服，洗的次数多了，颜色掉落，</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磷肥</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二字露了出来，还闹出大笑话。</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新三年，旧三年，缝缝补补又三年</a:t>
            </a:r>
            <a:r>
              <a:rPr lang="en-US" altLang="zh-CN" sz="1600" b="1" kern="0" dirty="0">
                <a:solidFill>
                  <a:srgbClr val="191919"/>
                </a:solidFill>
                <a:effectLst/>
                <a:latin typeface="楷体" pitchFamily="49" charset="-122"/>
                <a:ea typeface="楷体" pitchFamily="49" charset="-122"/>
              </a:rPr>
              <a:t>”</a:t>
            </a:r>
            <a:r>
              <a:rPr lang="zh-CN" altLang="zh-CN" sz="1600" b="1" kern="0" dirty="0">
                <a:solidFill>
                  <a:srgbClr val="191919"/>
                </a:solidFill>
                <a:effectLst/>
                <a:latin typeface="楷体" pitchFamily="49" charset="-122"/>
                <a:ea typeface="楷体" pitchFamily="49" charset="-122"/>
                <a:cs typeface="Arial" panose="020B0604020202020204" pitchFamily="34" charset="0"/>
              </a:rPr>
              <a:t>，</a:t>
            </a:r>
            <a:r>
              <a:rPr lang="zh-CN" altLang="zh-CN" sz="1600" b="1" kern="0" dirty="0">
                <a:solidFill>
                  <a:srgbClr val="191919"/>
                </a:solidFill>
                <a:effectLst/>
                <a:latin typeface="楷体" pitchFamily="49" charset="-122"/>
                <a:ea typeface="楷体" pitchFamily="49" charset="-122"/>
              </a:rPr>
              <a:t> </a:t>
            </a:r>
            <a:r>
              <a:rPr lang="zh-CN" altLang="zh-CN" sz="1600" b="1" kern="0" dirty="0">
                <a:solidFill>
                  <a:srgbClr val="191919"/>
                </a:solidFill>
                <a:effectLst/>
                <a:latin typeface="楷体" pitchFamily="49" charset="-122"/>
                <a:ea typeface="楷体" pitchFamily="49" charset="-122"/>
                <a:cs typeface="Arial" panose="020B0604020202020204" pitchFamily="34" charset="0"/>
              </a:rPr>
              <a:t>大哥穿了二哥穿，二哥穿了给我穿，衣服裤子上都有补丁，这种缺衣少食的窘境，一直持续到</a:t>
            </a:r>
            <a:r>
              <a:rPr lang="en-US" altLang="zh-CN" sz="1600" b="1" kern="0" dirty="0">
                <a:solidFill>
                  <a:srgbClr val="191919"/>
                </a:solidFill>
                <a:effectLst/>
                <a:latin typeface="楷体" pitchFamily="49" charset="-122"/>
                <a:ea typeface="楷体" pitchFamily="49" charset="-122"/>
              </a:rPr>
              <a:t>20</a:t>
            </a:r>
            <a:r>
              <a:rPr lang="zh-CN" altLang="zh-CN" sz="1600" b="1" kern="0" dirty="0">
                <a:solidFill>
                  <a:srgbClr val="191919"/>
                </a:solidFill>
                <a:effectLst/>
                <a:latin typeface="楷体" pitchFamily="49" charset="-122"/>
                <a:ea typeface="楷体" pitchFamily="49" charset="-122"/>
                <a:cs typeface="Arial" panose="020B0604020202020204" pitchFamily="34" charset="0"/>
              </a:rPr>
              <a:t>世纪</a:t>
            </a:r>
            <a:r>
              <a:rPr lang="en-US" altLang="zh-CN" sz="1600" b="1" kern="0" dirty="0">
                <a:solidFill>
                  <a:srgbClr val="191919"/>
                </a:solidFill>
                <a:effectLst/>
                <a:latin typeface="楷体" pitchFamily="49" charset="-122"/>
                <a:ea typeface="楷体" pitchFamily="49" charset="-122"/>
              </a:rPr>
              <a:t>70</a:t>
            </a:r>
            <a:r>
              <a:rPr lang="zh-CN" altLang="zh-CN" sz="1600" b="1" kern="0" dirty="0">
                <a:solidFill>
                  <a:srgbClr val="191919"/>
                </a:solidFill>
                <a:effectLst/>
                <a:latin typeface="楷体" pitchFamily="49" charset="-122"/>
                <a:ea typeface="楷体" pitchFamily="49" charset="-122"/>
                <a:cs typeface="Arial" panose="020B0604020202020204" pitchFamily="34" charset="0"/>
              </a:rPr>
              <a:t>年代末</a:t>
            </a:r>
            <a:r>
              <a:rPr lang="zh-CN" altLang="en-US" sz="1600" b="1" kern="0" dirty="0">
                <a:solidFill>
                  <a:srgbClr val="191919"/>
                </a:solidFill>
                <a:effectLst/>
                <a:latin typeface="楷体" pitchFamily="49" charset="-122"/>
                <a:ea typeface="楷体" pitchFamily="49" charset="-122"/>
                <a:cs typeface="Arial" panose="020B0604020202020204" pitchFamily="34" charset="0"/>
              </a:rPr>
              <a:t>。</a:t>
            </a:r>
            <a:endParaRPr lang="zh-CN" altLang="en-US" sz="1600" b="1" dirty="0">
              <a:latin typeface="楷体" pitchFamily="49" charset="-122"/>
              <a:ea typeface="楷体" pitchFamily="49" charset="-122"/>
            </a:endParaRPr>
          </a:p>
        </p:txBody>
      </p:sp>
      <p:sp>
        <p:nvSpPr>
          <p:cNvPr id="2" name="文本框 1">
            <a:extLst>
              <a:ext uri="{FF2B5EF4-FFF2-40B4-BE49-F238E27FC236}">
                <a16:creationId xmlns="" xmlns:a16="http://schemas.microsoft.com/office/drawing/2014/main" id="{6C531D7C-74B8-4FB4-BD13-6C3EE9876B21}"/>
              </a:ext>
            </a:extLst>
          </p:cNvPr>
          <p:cNvSpPr txBox="1"/>
          <p:nvPr/>
        </p:nvSpPr>
        <p:spPr>
          <a:xfrm>
            <a:off x="761724" y="2940353"/>
            <a:ext cx="553998" cy="2081593"/>
          </a:xfrm>
          <a:prstGeom prst="rect">
            <a:avLst/>
          </a:prstGeom>
          <a:noFill/>
          <a:ln>
            <a:solidFill>
              <a:srgbClr val="0000CC"/>
            </a:solidFill>
          </a:ln>
        </p:spPr>
        <p:txBody>
          <a:bodyPr vert="eaVert" wrap="square" rtlCol="0">
            <a:spAutoFit/>
          </a:bodyPr>
          <a:lstStyle/>
          <a:p>
            <a:r>
              <a:rPr lang="zh-CN" altLang="en-US" sz="2400" b="1" dirty="0"/>
              <a:t>听爷爷讲故事</a:t>
            </a:r>
          </a:p>
        </p:txBody>
      </p:sp>
      <p:sp>
        <p:nvSpPr>
          <p:cNvPr id="24" name="文本框 23">
            <a:extLst>
              <a:ext uri="{FF2B5EF4-FFF2-40B4-BE49-F238E27FC236}">
                <a16:creationId xmlns="" xmlns:a16="http://schemas.microsoft.com/office/drawing/2014/main" id="{A12D83A6-F4E8-4BB7-A906-AC2D1C4D6308}"/>
              </a:ext>
            </a:extLst>
          </p:cNvPr>
          <p:cNvSpPr txBox="1"/>
          <p:nvPr/>
        </p:nvSpPr>
        <p:spPr>
          <a:xfrm>
            <a:off x="1390947" y="5024879"/>
            <a:ext cx="4505540" cy="338554"/>
          </a:xfrm>
          <a:prstGeom prst="rect">
            <a:avLst/>
          </a:prstGeom>
          <a:noFill/>
        </p:spPr>
        <p:txBody>
          <a:bodyPr wrap="square" rtlCol="0">
            <a:spAutoFit/>
          </a:bodyPr>
          <a:lstStyle/>
          <a:p>
            <a:r>
              <a:rPr lang="zh-CN" altLang="en-US" sz="1600" b="1" kern="0" dirty="0">
                <a:solidFill>
                  <a:srgbClr val="191919"/>
                </a:solidFill>
                <a:effectLst/>
                <a:latin typeface="Arial" panose="020B0604020202020204" pitchFamily="34" charset="0"/>
                <a:ea typeface="宋体" panose="02010600030101010101" pitchFamily="2" charset="-122"/>
                <a:cs typeface="Arial" panose="020B0604020202020204" pitchFamily="34" charset="0"/>
              </a:rPr>
              <a:t>思考：改革开放前广大人民最迫切的需求是什么？</a:t>
            </a:r>
            <a:endParaRPr lang="zh-CN" altLang="en-US" sz="1600" b="1" dirty="0"/>
          </a:p>
        </p:txBody>
      </p:sp>
      <p:grpSp>
        <p:nvGrpSpPr>
          <p:cNvPr id="103" name="组合 2">
            <a:extLst>
              <a:ext uri="{FF2B5EF4-FFF2-40B4-BE49-F238E27FC236}">
                <a16:creationId xmlns="" xmlns:a16="http://schemas.microsoft.com/office/drawing/2014/main" id="{4DA673A9-E284-4A39-8982-3789E3E8C28A}"/>
              </a:ext>
            </a:extLst>
          </p:cNvPr>
          <p:cNvGrpSpPr>
            <a:grpSpLocks/>
          </p:cNvGrpSpPr>
          <p:nvPr/>
        </p:nvGrpSpPr>
        <p:grpSpPr bwMode="auto">
          <a:xfrm>
            <a:off x="6569012" y="2696785"/>
            <a:ext cx="1209675" cy="2699147"/>
            <a:chOff x="1376173" y="2628220"/>
            <a:chExt cx="1612900" cy="3600262"/>
          </a:xfrm>
        </p:grpSpPr>
        <p:sp>
          <p:nvSpPr>
            <p:cNvPr id="104" name="圆角矩形 6">
              <a:extLst>
                <a:ext uri="{FF2B5EF4-FFF2-40B4-BE49-F238E27FC236}">
                  <a16:creationId xmlns="" xmlns:a16="http://schemas.microsoft.com/office/drawing/2014/main" id="{1ACFBF4A-711F-4416-B417-20DEF8A4BE24}"/>
                </a:ext>
              </a:extLst>
            </p:cNvPr>
            <p:cNvSpPr/>
            <p:nvPr/>
          </p:nvSpPr>
          <p:spPr>
            <a:xfrm>
              <a:off x="1376173" y="2628220"/>
              <a:ext cx="1612900" cy="4827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dirty="0">
                  <a:solidFill>
                    <a:srgbClr val="FFFF00"/>
                  </a:solidFill>
                  <a:sym typeface="+mn-ea"/>
                </a:rPr>
                <a:t>两个文明</a:t>
              </a:r>
            </a:p>
          </p:txBody>
        </p:sp>
        <p:sp>
          <p:nvSpPr>
            <p:cNvPr id="105" name="圆角矩形 7">
              <a:extLst>
                <a:ext uri="{FF2B5EF4-FFF2-40B4-BE49-F238E27FC236}">
                  <a16:creationId xmlns="" xmlns:a16="http://schemas.microsoft.com/office/drawing/2014/main" id="{F0733356-FA37-4D2D-9C0F-062F8917F568}"/>
                </a:ext>
              </a:extLst>
            </p:cNvPr>
            <p:cNvSpPr/>
            <p:nvPr/>
          </p:nvSpPr>
          <p:spPr>
            <a:xfrm>
              <a:off x="1376173" y="3666849"/>
              <a:ext cx="1612900" cy="4827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dirty="0">
                  <a:sym typeface="+mn-ea"/>
                </a:rPr>
                <a:t>三位一体</a:t>
              </a:r>
            </a:p>
          </p:txBody>
        </p:sp>
        <p:sp>
          <p:nvSpPr>
            <p:cNvPr id="106" name="圆角矩形 8">
              <a:extLst>
                <a:ext uri="{FF2B5EF4-FFF2-40B4-BE49-F238E27FC236}">
                  <a16:creationId xmlns="" xmlns:a16="http://schemas.microsoft.com/office/drawing/2014/main" id="{3D9F9398-D57C-4C8D-B1E3-C66FEE32B817}"/>
                </a:ext>
              </a:extLst>
            </p:cNvPr>
            <p:cNvSpPr/>
            <p:nvPr/>
          </p:nvSpPr>
          <p:spPr>
            <a:xfrm>
              <a:off x="1376173" y="4707066"/>
              <a:ext cx="1612900" cy="4827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dirty="0">
                  <a:sym typeface="+mn-ea"/>
                </a:rPr>
                <a:t>四位一体</a:t>
              </a:r>
            </a:p>
          </p:txBody>
        </p:sp>
        <p:sp>
          <p:nvSpPr>
            <p:cNvPr id="107" name="圆角矩形 9">
              <a:extLst>
                <a:ext uri="{FF2B5EF4-FFF2-40B4-BE49-F238E27FC236}">
                  <a16:creationId xmlns="" xmlns:a16="http://schemas.microsoft.com/office/drawing/2014/main" id="{D11ADA53-4CA2-48CD-A223-3CBF0F88D5F4}"/>
                </a:ext>
              </a:extLst>
            </p:cNvPr>
            <p:cNvSpPr/>
            <p:nvPr/>
          </p:nvSpPr>
          <p:spPr>
            <a:xfrm>
              <a:off x="1376173" y="5745694"/>
              <a:ext cx="1612900" cy="4827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dirty="0">
                  <a:sym typeface="+mn-ea"/>
                </a:rPr>
                <a:t>五位一体</a:t>
              </a:r>
            </a:p>
          </p:txBody>
        </p:sp>
        <p:sp>
          <p:nvSpPr>
            <p:cNvPr id="108" name="燕尾形箭头 11">
              <a:extLst>
                <a:ext uri="{FF2B5EF4-FFF2-40B4-BE49-F238E27FC236}">
                  <a16:creationId xmlns="" xmlns:a16="http://schemas.microsoft.com/office/drawing/2014/main" id="{3626C5A4-5777-42D3-B809-6A7C527EE5A3}"/>
                </a:ext>
              </a:extLst>
            </p:cNvPr>
            <p:cNvSpPr/>
            <p:nvPr/>
          </p:nvSpPr>
          <p:spPr>
            <a:xfrm rot="5400000">
              <a:off x="1953934" y="3266688"/>
              <a:ext cx="457378"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109" name="燕尾形箭头 12">
              <a:extLst>
                <a:ext uri="{FF2B5EF4-FFF2-40B4-BE49-F238E27FC236}">
                  <a16:creationId xmlns="" xmlns:a16="http://schemas.microsoft.com/office/drawing/2014/main" id="{30522687-2ABA-4133-8709-BE6487B150AE}"/>
                </a:ext>
              </a:extLst>
            </p:cNvPr>
            <p:cNvSpPr/>
            <p:nvPr/>
          </p:nvSpPr>
          <p:spPr>
            <a:xfrm rot="5400000">
              <a:off x="1954727" y="4314052"/>
              <a:ext cx="455790"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110" name="燕尾形箭头 14">
              <a:extLst>
                <a:ext uri="{FF2B5EF4-FFF2-40B4-BE49-F238E27FC236}">
                  <a16:creationId xmlns="" xmlns:a16="http://schemas.microsoft.com/office/drawing/2014/main" id="{7E2011C7-EE8A-4115-A574-D858776ACCFF}"/>
                </a:ext>
              </a:extLst>
            </p:cNvPr>
            <p:cNvSpPr/>
            <p:nvPr/>
          </p:nvSpPr>
          <p:spPr>
            <a:xfrm rot="5400000">
              <a:off x="1953934" y="5353473"/>
              <a:ext cx="457378"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grpSp>
      <p:pic>
        <p:nvPicPr>
          <p:cNvPr id="111" name="Picture 2">
            <a:extLst>
              <a:ext uri="{FF2B5EF4-FFF2-40B4-BE49-F238E27FC236}">
                <a16:creationId xmlns="" xmlns:a16="http://schemas.microsoft.com/office/drawing/2014/main" id="{BEB9B434-6BAA-413A-8B86-CD90D846F3B5}"/>
              </a:ext>
            </a:extLst>
          </p:cNvPr>
          <p:cNvPicPr>
            <a:picLocks noChangeAspect="1" noChangeArrowheads="1"/>
          </p:cNvPicPr>
          <p:nvPr/>
        </p:nvPicPr>
        <p:blipFill>
          <a:blip r:embed="rId3" cstate="print"/>
          <a:srcRect/>
          <a:stretch>
            <a:fillRect/>
          </a:stretch>
        </p:blipFill>
        <p:spPr bwMode="auto">
          <a:xfrm>
            <a:off x="8073348" y="3184756"/>
            <a:ext cx="3157070" cy="2153120"/>
          </a:xfrm>
          <a:prstGeom prst="rect">
            <a:avLst/>
          </a:prstGeom>
          <a:ln>
            <a:noFill/>
          </a:ln>
          <a:effectLst>
            <a:softEdge rad="112500"/>
          </a:effectLst>
        </p:spPr>
      </p:pic>
      <p:sp>
        <p:nvSpPr>
          <p:cNvPr id="112" name="文本框 3">
            <a:extLst>
              <a:ext uri="{FF2B5EF4-FFF2-40B4-BE49-F238E27FC236}">
                <a16:creationId xmlns="" xmlns:a16="http://schemas.microsoft.com/office/drawing/2014/main" id="{1CEB4644-9E12-41F4-A16E-962259E1D006}"/>
              </a:ext>
            </a:extLst>
          </p:cNvPr>
          <p:cNvSpPr txBox="1">
            <a:spLocks noChangeArrowheads="1"/>
          </p:cNvSpPr>
          <p:nvPr/>
        </p:nvSpPr>
        <p:spPr bwMode="auto">
          <a:xfrm>
            <a:off x="8076343" y="2695820"/>
            <a:ext cx="1526381" cy="396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dirty="0"/>
              <a:t>物质文明</a:t>
            </a:r>
          </a:p>
        </p:txBody>
      </p:sp>
      <p:sp>
        <p:nvSpPr>
          <p:cNvPr id="113" name="文本框 4">
            <a:extLst>
              <a:ext uri="{FF2B5EF4-FFF2-40B4-BE49-F238E27FC236}">
                <a16:creationId xmlns="" xmlns:a16="http://schemas.microsoft.com/office/drawing/2014/main" id="{0F3AD4BF-8A72-4986-B7B5-4D84AE6A4E79}"/>
              </a:ext>
            </a:extLst>
          </p:cNvPr>
          <p:cNvSpPr txBox="1">
            <a:spLocks noChangeArrowheads="1"/>
          </p:cNvSpPr>
          <p:nvPr/>
        </p:nvSpPr>
        <p:spPr bwMode="auto">
          <a:xfrm>
            <a:off x="9670589" y="2711299"/>
            <a:ext cx="1468041" cy="396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dirty="0"/>
              <a:t> 精神文明</a:t>
            </a:r>
          </a:p>
        </p:txBody>
      </p:sp>
      <p:sp>
        <p:nvSpPr>
          <p:cNvPr id="114" name="TextBox 15">
            <a:extLst>
              <a:ext uri="{FF2B5EF4-FFF2-40B4-BE49-F238E27FC236}">
                <a16:creationId xmlns="" xmlns:a16="http://schemas.microsoft.com/office/drawing/2014/main" id="{DA795888-456E-48F5-8602-22E78FA5BC7B}"/>
              </a:ext>
            </a:extLst>
          </p:cNvPr>
          <p:cNvSpPr txBox="1">
            <a:spLocks noChangeArrowheads="1"/>
          </p:cNvSpPr>
          <p:nvPr/>
        </p:nvSpPr>
        <p:spPr bwMode="auto">
          <a:xfrm>
            <a:off x="8008478" y="2688676"/>
            <a:ext cx="315515" cy="42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en-US" altLang="zh-CN" sz="2000" b="1" dirty="0"/>
              <a:t>=</a:t>
            </a:r>
            <a:endParaRPr lang="zh-CN" altLang="en-US" sz="2000" b="1" dirty="0"/>
          </a:p>
        </p:txBody>
      </p:sp>
      <p:sp>
        <p:nvSpPr>
          <p:cNvPr id="115" name="TextBox 16">
            <a:extLst>
              <a:ext uri="{FF2B5EF4-FFF2-40B4-BE49-F238E27FC236}">
                <a16:creationId xmlns="" xmlns:a16="http://schemas.microsoft.com/office/drawing/2014/main" id="{58A6E0A8-22A9-4A61-9278-F19F9EA6E3A3}"/>
              </a:ext>
            </a:extLst>
          </p:cNvPr>
          <p:cNvSpPr txBox="1">
            <a:spLocks noChangeArrowheads="1"/>
          </p:cNvSpPr>
          <p:nvPr/>
        </p:nvSpPr>
        <p:spPr bwMode="auto">
          <a:xfrm>
            <a:off x="9419311" y="2560658"/>
            <a:ext cx="479432"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en-US" altLang="zh-CN" sz="3600" dirty="0"/>
              <a:t>+</a:t>
            </a:r>
            <a:endParaRPr lang="zh-CN" altLang="en-US" sz="3600" dirty="0"/>
          </a:p>
        </p:txBody>
      </p:sp>
      <p:sp>
        <p:nvSpPr>
          <p:cNvPr id="116" name="矩形: 圆角 115">
            <a:extLst>
              <a:ext uri="{FF2B5EF4-FFF2-40B4-BE49-F238E27FC236}">
                <a16:creationId xmlns="" xmlns:a16="http://schemas.microsoft.com/office/drawing/2014/main" id="{38881290-F287-4C66-8976-67579D7E170F}"/>
              </a:ext>
            </a:extLst>
          </p:cNvPr>
          <p:cNvSpPr/>
          <p:nvPr/>
        </p:nvSpPr>
        <p:spPr>
          <a:xfrm>
            <a:off x="986790" y="5514706"/>
            <a:ext cx="10138410" cy="1177290"/>
          </a:xfrm>
          <a:prstGeom prst="roundRect">
            <a:avLst>
              <a:gd name="adj" fmla="val 7058"/>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设计意图：讲好中国故事。利用改革开放以来各时期的百姓生活故事进行分析，梳理“五位一体” 布局的历程，了解总体布局的演变伴随着社会发展中矛盾的变迁，明晰五位一体的实质，感念党的初心。</a:t>
            </a:r>
          </a:p>
        </p:txBody>
      </p:sp>
      <p:sp>
        <p:nvSpPr>
          <p:cNvPr id="22" name="波形 21"/>
          <p:cNvSpPr/>
          <p:nvPr/>
        </p:nvSpPr>
        <p:spPr bwMode="auto">
          <a:xfrm>
            <a:off x="3947945" y="1219201"/>
            <a:ext cx="3570451" cy="638629"/>
          </a:xfrm>
          <a:prstGeom prst="wav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kumimoji="0" lang="zh-CN" alt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“五位一体”</a:t>
            </a:r>
            <a:r>
              <a:rPr lang="zh-CN" altLang="en-US" sz="2000" dirty="0">
                <a:effectLst>
                  <a:outerShdw blurRad="38100" dist="38100" dir="2700000" algn="tl">
                    <a:srgbClr val="000000">
                      <a:alpha val="43137"/>
                    </a:srgbClr>
                  </a:outerShdw>
                </a:effectLst>
                <a:latin typeface="+mn-ea"/>
                <a:ea typeface="+mn-ea"/>
                <a:sym typeface="+mn-ea"/>
              </a:rPr>
              <a:t>总体布局的来源</a:t>
            </a:r>
            <a:endParaRPr lang="en-US" altLang="zh-CN" sz="2000" dirty="0">
              <a:effectLst>
                <a:outerShdw blurRad="38100" dist="38100" dir="2700000" algn="tl">
                  <a:srgbClr val="000000">
                    <a:alpha val="43137"/>
                  </a:srgbClr>
                </a:outerShdw>
              </a:effectLst>
              <a:latin typeface="+mn-ea"/>
              <a:ea typeface="+mn-ea"/>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 xmlns:p14="http://schemas.microsoft.com/office/powerpoint/2010/main" val="134540250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4">
            <a:extLst>
              <a:ext uri="{FF2B5EF4-FFF2-40B4-BE49-F238E27FC236}">
                <a16:creationId xmlns="" xmlns:a16="http://schemas.microsoft.com/office/drawing/2014/main" id="{CED6D2FA-51AC-4F1D-B8F6-C0AB53D88CE4}"/>
              </a:ext>
            </a:extLst>
          </p:cNvPr>
          <p:cNvSpPr txBox="1"/>
          <p:nvPr>
            <p:custDataLst>
              <p:tags r:id="rId1"/>
            </p:custDataLst>
          </p:nvPr>
        </p:nvSpPr>
        <p:spPr>
          <a:xfrm>
            <a:off x="2902858" y="1654634"/>
            <a:ext cx="2293256" cy="1441384"/>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algn="l">
              <a:lnSpc>
                <a:spcPct val="100000"/>
              </a:lnSpc>
              <a:spcAft>
                <a:spcPts val="0"/>
              </a:spcAft>
            </a:pPr>
            <a:r>
              <a:rPr lang="zh-CN" altLang="en-US" sz="2000" b="1" dirty="0">
                <a:latin typeface="楷体" pitchFamily="49" charset="-122"/>
                <a:ea typeface="楷体" pitchFamily="49" charset="-122"/>
              </a:rPr>
              <a:t>十二</a:t>
            </a:r>
            <a:r>
              <a:rPr lang="zh-CN" altLang="zh-CN" sz="2000" b="1" dirty="0">
                <a:latin typeface="楷体" pitchFamily="49" charset="-122"/>
                <a:ea typeface="楷体" pitchFamily="49" charset="-122"/>
              </a:rPr>
              <a:t>大把“高度民主” 纳入到了奋斗目标</a:t>
            </a:r>
            <a:r>
              <a:rPr lang="zh-CN" altLang="en-US" sz="2000" b="1" dirty="0">
                <a:latin typeface="楷体" pitchFamily="49" charset="-122"/>
                <a:ea typeface="楷体" pitchFamily="49" charset="-122"/>
              </a:rPr>
              <a:t>，至</a:t>
            </a:r>
            <a:r>
              <a:rPr lang="zh-CN" altLang="zh-CN" sz="2000" b="1" dirty="0">
                <a:latin typeface="楷体" pitchFamily="49" charset="-122"/>
                <a:ea typeface="楷体" pitchFamily="49" charset="-122"/>
              </a:rPr>
              <a:t>十五大，正式确立了 “三位一体”的</a:t>
            </a:r>
            <a:r>
              <a:rPr lang="zh-CN" altLang="en-US" sz="2000" b="1" dirty="0">
                <a:latin typeface="楷体" pitchFamily="49" charset="-122"/>
                <a:ea typeface="楷体" pitchFamily="49" charset="-122"/>
              </a:rPr>
              <a:t>布局</a:t>
            </a:r>
            <a:endParaRPr lang="zh-CN" altLang="zh-CN" sz="2000" b="1" dirty="0">
              <a:latin typeface="楷体" pitchFamily="49" charset="-122"/>
              <a:ea typeface="楷体" pitchFamily="49" charset="-122"/>
            </a:endParaRPr>
          </a:p>
          <a:p>
            <a:endParaRPr lang="zh-CN" altLang="zh-CN" sz="1400" dirty="0"/>
          </a:p>
          <a:p>
            <a:endParaRPr lang="zh-CN" altLang="zh-CN" sz="1400" dirty="0"/>
          </a:p>
          <a:p>
            <a:pPr marL="0" lvl="0" indent="-285750" algn="ctr" fontAlgn="ctr">
              <a:lnSpc>
                <a:spcPct val="100000"/>
              </a:lnSpc>
              <a:spcBef>
                <a:spcPts val="0"/>
              </a:spcBef>
              <a:spcAft>
                <a:spcPts val="800"/>
              </a:spcAft>
              <a:buSzPct val="100000"/>
              <a:buFont typeface="Wingdings" panose="05000000000000000000" charset="0"/>
              <a:buNone/>
            </a:pPr>
            <a:endParaRPr lang="zh-CN" altLang="en-US"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14" name="TextBox 174">
            <a:extLst>
              <a:ext uri="{FF2B5EF4-FFF2-40B4-BE49-F238E27FC236}">
                <a16:creationId xmlns="" xmlns:a16="http://schemas.microsoft.com/office/drawing/2014/main" id="{39E6AD7B-2B56-4B6E-B141-18406738A962}"/>
              </a:ext>
            </a:extLst>
          </p:cNvPr>
          <p:cNvSpPr txBox="1"/>
          <p:nvPr>
            <p:custDataLst>
              <p:tags r:id="rId2"/>
            </p:custDataLst>
          </p:nvPr>
        </p:nvSpPr>
        <p:spPr>
          <a:xfrm>
            <a:off x="5247667" y="1639214"/>
            <a:ext cx="2488444" cy="1441450"/>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lvl="0" indent="-285750" algn="l" fontAlgn="ctr">
              <a:lnSpc>
                <a:spcPct val="100000"/>
              </a:lnSpc>
              <a:spcBef>
                <a:spcPts val="0"/>
              </a:spcBef>
              <a:spcAft>
                <a:spcPts val="800"/>
              </a:spcAft>
              <a:buSzPct val="100000"/>
            </a:pPr>
            <a:r>
              <a:rPr lang="zh-CN" altLang="en-US" sz="2000" b="1" dirty="0">
                <a:solidFill>
                  <a:srgbClr val="0070C0"/>
                </a:solidFill>
                <a:latin typeface="楷体" pitchFamily="49" charset="-122"/>
                <a:ea typeface="楷体" pitchFamily="49" charset="-122"/>
              </a:rPr>
              <a:t>基于经济</a:t>
            </a:r>
            <a:r>
              <a:rPr lang="zh-CN" altLang="zh-CN" sz="2000" b="1" dirty="0">
                <a:solidFill>
                  <a:srgbClr val="0070C0"/>
                </a:solidFill>
                <a:latin typeface="楷体" pitchFamily="49" charset="-122"/>
                <a:ea typeface="楷体" pitchFamily="49" charset="-122"/>
              </a:rPr>
              <a:t>持续快速增长和社会发展相对滞后，社会矛盾凸显的现实出</a:t>
            </a:r>
            <a:r>
              <a:rPr lang="zh-CN" altLang="en-US" sz="2000" b="1" dirty="0">
                <a:solidFill>
                  <a:srgbClr val="0070C0"/>
                </a:solidFill>
                <a:latin typeface="楷体" pitchFamily="49" charset="-122"/>
                <a:ea typeface="楷体" pitchFamily="49" charset="-122"/>
              </a:rPr>
              <a:t>发，为了使“社会更加和谐”</a:t>
            </a:r>
            <a:endParaRPr lang="zh-CN" altLang="en-US" sz="2000" b="1" u="none" spc="80" dirty="0">
              <a:solidFill>
                <a:srgbClr val="0070C0"/>
              </a:solidFill>
              <a:latin typeface="楷体" pitchFamily="49" charset="-122"/>
              <a:ea typeface="楷体" pitchFamily="49" charset="-122"/>
              <a:cs typeface="+mn-cs"/>
              <a:sym typeface="+mn-ea"/>
            </a:endParaRPr>
          </a:p>
        </p:txBody>
      </p:sp>
      <p:sp>
        <p:nvSpPr>
          <p:cNvPr id="15" name="TextBox 174">
            <a:extLst>
              <a:ext uri="{FF2B5EF4-FFF2-40B4-BE49-F238E27FC236}">
                <a16:creationId xmlns="" xmlns:a16="http://schemas.microsoft.com/office/drawing/2014/main" id="{0B0C9933-C797-4C38-B41F-F0F710E94CEE}"/>
              </a:ext>
            </a:extLst>
          </p:cNvPr>
          <p:cNvSpPr txBox="1"/>
          <p:nvPr>
            <p:custDataLst>
              <p:tags r:id="rId3"/>
            </p:custDataLst>
          </p:nvPr>
        </p:nvSpPr>
        <p:spPr>
          <a:xfrm>
            <a:off x="7858511" y="1664547"/>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lvl="0" indent="-285750" algn="l" fontAlgn="ctr">
              <a:lnSpc>
                <a:spcPct val="100000"/>
              </a:lnSpc>
              <a:spcBef>
                <a:spcPts val="0"/>
              </a:spcBef>
              <a:spcAft>
                <a:spcPts val="0"/>
              </a:spcAft>
              <a:buSzPct val="100000"/>
            </a:pPr>
            <a:r>
              <a:rPr lang="zh-CN" altLang="zh-CN" sz="2000" b="1" dirty="0">
                <a:latin typeface="楷体" pitchFamily="49" charset="-122"/>
                <a:ea typeface="楷体" pitchFamily="49" charset="-122"/>
              </a:rPr>
              <a:t>十八大进一步精准把握世界发展趋势，提出建设资源节约型和环境友好型社会</a:t>
            </a:r>
            <a:endParaRPr lang="zh-CN" altLang="en-US" sz="2000" b="1" spc="80" dirty="0">
              <a:latin typeface="楷体" pitchFamily="49" charset="-122"/>
              <a:ea typeface="楷体" pitchFamily="49" charset="-122"/>
              <a:cs typeface="+mn-cs"/>
              <a:sym typeface="+mn-ea"/>
            </a:endParaRPr>
          </a:p>
        </p:txBody>
      </p:sp>
      <p:sp>
        <p:nvSpPr>
          <p:cNvPr id="19" name="TextBox 174">
            <a:extLst>
              <a:ext uri="{FF2B5EF4-FFF2-40B4-BE49-F238E27FC236}">
                <a16:creationId xmlns="" xmlns:a16="http://schemas.microsoft.com/office/drawing/2014/main" id="{73324041-1AD7-4D52-B788-9CA30AA7F107}"/>
              </a:ext>
            </a:extLst>
          </p:cNvPr>
          <p:cNvSpPr txBox="1"/>
          <p:nvPr>
            <p:custDataLst>
              <p:tags r:id="rId4"/>
            </p:custDataLst>
          </p:nvPr>
        </p:nvSpPr>
        <p:spPr>
          <a:xfrm>
            <a:off x="578255" y="2383648"/>
            <a:ext cx="2179454" cy="1012694"/>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0"/>
              </a:spcAft>
              <a:buSzPct val="100000"/>
              <a:buFont typeface="Wingdings" panose="05000000000000000000" charset="0"/>
              <a:buNone/>
            </a:pPr>
            <a:r>
              <a:rPr lang="zh-CN" altLang="en-US" sz="2000" b="1" spc="80" dirty="0">
                <a:solidFill>
                  <a:srgbClr val="0070C0"/>
                </a:solidFill>
                <a:latin typeface="楷体" panose="02010609060101010101" pitchFamily="49" charset="-122"/>
                <a:ea typeface="楷体" panose="02010609060101010101" pitchFamily="49" charset="-122"/>
                <a:cs typeface="+mn-cs"/>
                <a:sym typeface="+mn-ea"/>
              </a:rPr>
              <a:t>改革开放前广大百姓迫切需要改善物质生活条件</a:t>
            </a:r>
          </a:p>
        </p:txBody>
      </p:sp>
      <p:sp>
        <p:nvSpPr>
          <p:cNvPr id="20" name="圆角矩形 20">
            <a:extLst>
              <a:ext uri="{FF2B5EF4-FFF2-40B4-BE49-F238E27FC236}">
                <a16:creationId xmlns="" xmlns:a16="http://schemas.microsoft.com/office/drawing/2014/main" id="{6D12A441-FF99-4F08-B595-4D4BDE21DDDE}"/>
              </a:ext>
            </a:extLst>
          </p:cNvPr>
          <p:cNvSpPr/>
          <p:nvPr/>
        </p:nvSpPr>
        <p:spPr>
          <a:xfrm>
            <a:off x="892122" y="4120836"/>
            <a:ext cx="9456138" cy="366295"/>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 xmlns:a16="http://schemas.microsoft.com/office/drawing/2014/main" id="{CAF9CC8B-FC95-4923-A52E-F8CD4C3680A6}"/>
              </a:ext>
            </a:extLst>
          </p:cNvPr>
          <p:cNvGrpSpPr/>
          <p:nvPr/>
        </p:nvGrpSpPr>
        <p:grpSpPr>
          <a:xfrm>
            <a:off x="1356967" y="3466689"/>
            <a:ext cx="699399" cy="699399"/>
            <a:chOff x="2250831" y="2560320"/>
            <a:chExt cx="745587" cy="745587"/>
          </a:xfrm>
        </p:grpSpPr>
        <p:sp>
          <p:nvSpPr>
            <p:cNvPr id="22" name="泪滴形 21">
              <a:extLst>
                <a:ext uri="{FF2B5EF4-FFF2-40B4-BE49-F238E27FC236}">
                  <a16:creationId xmlns="" xmlns:a16="http://schemas.microsoft.com/office/drawing/2014/main" id="{9BB7F587-4C7C-44D1-88B1-486AC279791F}"/>
                </a:ext>
              </a:extLst>
            </p:cNvPr>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同心圆 3">
              <a:extLst>
                <a:ext uri="{FF2B5EF4-FFF2-40B4-BE49-F238E27FC236}">
                  <a16:creationId xmlns="" xmlns:a16="http://schemas.microsoft.com/office/drawing/2014/main" id="{9D2B73AC-52FE-441C-8D74-A22F2FA2C78C}"/>
                </a:ext>
              </a:extLst>
            </p:cNvPr>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9" name="同心圆 7">
            <a:extLst>
              <a:ext uri="{FF2B5EF4-FFF2-40B4-BE49-F238E27FC236}">
                <a16:creationId xmlns="" xmlns:a16="http://schemas.microsoft.com/office/drawing/2014/main" id="{78702ACD-5295-4BCD-9C17-16939548D0D9}"/>
              </a:ext>
            </a:extLst>
          </p:cNvPr>
          <p:cNvSpPr/>
          <p:nvPr/>
        </p:nvSpPr>
        <p:spPr>
          <a:xfrm>
            <a:off x="6261369" y="3499718"/>
            <a:ext cx="930331" cy="625572"/>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0" name="组合 29">
            <a:extLst>
              <a:ext uri="{FF2B5EF4-FFF2-40B4-BE49-F238E27FC236}">
                <a16:creationId xmlns="" xmlns:a16="http://schemas.microsoft.com/office/drawing/2014/main" id="{797776C7-E4D1-41B5-92A2-431281B712CF}"/>
              </a:ext>
            </a:extLst>
          </p:cNvPr>
          <p:cNvGrpSpPr/>
          <p:nvPr/>
        </p:nvGrpSpPr>
        <p:grpSpPr>
          <a:xfrm>
            <a:off x="3557157" y="3267948"/>
            <a:ext cx="1023964" cy="1023964"/>
            <a:chOff x="2250831" y="2560320"/>
            <a:chExt cx="745587" cy="745587"/>
          </a:xfrm>
        </p:grpSpPr>
        <p:sp>
          <p:nvSpPr>
            <p:cNvPr id="31" name="泪滴形 30">
              <a:extLst>
                <a:ext uri="{FF2B5EF4-FFF2-40B4-BE49-F238E27FC236}">
                  <a16:creationId xmlns="" xmlns:a16="http://schemas.microsoft.com/office/drawing/2014/main" id="{BBA3E9BA-73A9-40BB-817E-55AC3D7BC662}"/>
                </a:ext>
              </a:extLst>
            </p:cNvPr>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同心圆 31">
              <a:extLst>
                <a:ext uri="{FF2B5EF4-FFF2-40B4-BE49-F238E27FC236}">
                  <a16:creationId xmlns="" xmlns:a16="http://schemas.microsoft.com/office/drawing/2014/main" id="{6ECBB990-DAC5-4155-8C1E-50A897758E91}"/>
                </a:ext>
              </a:extLst>
            </p:cNvPr>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39">
            <a:extLst>
              <a:ext uri="{FF2B5EF4-FFF2-40B4-BE49-F238E27FC236}">
                <a16:creationId xmlns="" xmlns:a16="http://schemas.microsoft.com/office/drawing/2014/main" id="{099CEBD6-44B7-4554-B18B-37B26D163774}"/>
              </a:ext>
            </a:extLst>
          </p:cNvPr>
          <p:cNvGrpSpPr/>
          <p:nvPr/>
        </p:nvGrpSpPr>
        <p:grpSpPr>
          <a:xfrm>
            <a:off x="8387600" y="3010749"/>
            <a:ext cx="1023964" cy="1023964"/>
            <a:chOff x="2250831" y="2560320"/>
            <a:chExt cx="745587" cy="745587"/>
          </a:xfrm>
        </p:grpSpPr>
        <p:sp>
          <p:nvSpPr>
            <p:cNvPr id="41" name="泪滴形 40">
              <a:extLst>
                <a:ext uri="{FF2B5EF4-FFF2-40B4-BE49-F238E27FC236}">
                  <a16:creationId xmlns="" xmlns:a16="http://schemas.microsoft.com/office/drawing/2014/main" id="{58BD7871-D4D1-4AE2-8D1A-C503963EC20C}"/>
                </a:ext>
              </a:extLst>
            </p:cNvPr>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同心圆 11">
              <a:extLst>
                <a:ext uri="{FF2B5EF4-FFF2-40B4-BE49-F238E27FC236}">
                  <a16:creationId xmlns="" xmlns:a16="http://schemas.microsoft.com/office/drawing/2014/main" id="{E1655AF9-B085-4DAE-B19D-6BD699E23918}"/>
                </a:ext>
              </a:extLst>
            </p:cNvPr>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3" name="文本框 42">
            <a:extLst>
              <a:ext uri="{FF2B5EF4-FFF2-40B4-BE49-F238E27FC236}">
                <a16:creationId xmlns="" xmlns:a16="http://schemas.microsoft.com/office/drawing/2014/main" id="{4A2B128C-3A31-4E14-BE90-31B652EF86D1}"/>
              </a:ext>
            </a:extLst>
          </p:cNvPr>
          <p:cNvSpPr txBox="1"/>
          <p:nvPr/>
        </p:nvSpPr>
        <p:spPr>
          <a:xfrm>
            <a:off x="546965" y="4976285"/>
            <a:ext cx="2134234" cy="707886"/>
          </a:xfrm>
          <a:prstGeom prst="rect">
            <a:avLst/>
          </a:prstGeom>
          <a:solidFill>
            <a:schemeClr val="accent1">
              <a:lumMod val="20000"/>
              <a:lumOff val="80000"/>
            </a:schemeClr>
          </a:solidFill>
        </p:spPr>
        <p:txBody>
          <a:bodyPr wrap="square" rtlCol="0">
            <a:spAutoFit/>
          </a:bodyPr>
          <a:lstStyle/>
          <a:p>
            <a:r>
              <a:rPr lang="zh-CN" altLang="en-US" sz="2000" b="1" dirty="0">
                <a:solidFill>
                  <a:srgbClr val="0070C0"/>
                </a:solidFill>
                <a:latin typeface="楷体" panose="02010609060101010101" pitchFamily="49" charset="-122"/>
                <a:ea typeface="楷体" panose="02010609060101010101" pitchFamily="49" charset="-122"/>
              </a:rPr>
              <a:t>两个文明（物质</a:t>
            </a:r>
            <a:r>
              <a:rPr lang="en-US" altLang="zh-CN" sz="2000" b="1" dirty="0">
                <a:solidFill>
                  <a:srgbClr val="0070C0"/>
                </a:solidFill>
                <a:latin typeface="楷体" panose="02010609060101010101" pitchFamily="49" charset="-122"/>
                <a:ea typeface="楷体" panose="02010609060101010101" pitchFamily="49" charset="-122"/>
              </a:rPr>
              <a:t>+</a:t>
            </a:r>
            <a:r>
              <a:rPr lang="zh-CN" altLang="en-US" sz="2000" b="1" dirty="0">
                <a:solidFill>
                  <a:srgbClr val="0070C0"/>
                </a:solidFill>
                <a:latin typeface="楷体" panose="02010609060101010101" pitchFamily="49" charset="-122"/>
                <a:ea typeface="楷体" panose="02010609060101010101" pitchFamily="49" charset="-122"/>
              </a:rPr>
              <a:t>精神）</a:t>
            </a:r>
          </a:p>
        </p:txBody>
      </p:sp>
      <p:sp>
        <p:nvSpPr>
          <p:cNvPr id="44" name="文本框 43">
            <a:extLst>
              <a:ext uri="{FF2B5EF4-FFF2-40B4-BE49-F238E27FC236}">
                <a16:creationId xmlns="" xmlns:a16="http://schemas.microsoft.com/office/drawing/2014/main" id="{EDEF34DB-FFAA-4C82-864C-2B1981352D88}"/>
              </a:ext>
            </a:extLst>
          </p:cNvPr>
          <p:cNvSpPr txBox="1"/>
          <p:nvPr/>
        </p:nvSpPr>
        <p:spPr>
          <a:xfrm>
            <a:off x="2702474" y="5472122"/>
            <a:ext cx="2730500" cy="707886"/>
          </a:xfrm>
          <a:prstGeom prst="rect">
            <a:avLst/>
          </a:prstGeom>
          <a:solidFill>
            <a:schemeClr val="accent1">
              <a:lumMod val="20000"/>
              <a:lumOff val="80000"/>
            </a:schemeClr>
          </a:solidFill>
        </p:spPr>
        <p:txBody>
          <a:bodyPr wrap="square" rtlCol="0">
            <a:spAutoFit/>
          </a:bodyPr>
          <a:lstStyle/>
          <a:p>
            <a:r>
              <a:rPr lang="zh-CN" altLang="en-US" sz="2000" b="1" dirty="0">
                <a:latin typeface="楷体" pitchFamily="49" charset="-122"/>
                <a:ea typeface="楷体" pitchFamily="49" charset="-122"/>
              </a:rPr>
              <a:t>十五大确立</a:t>
            </a:r>
            <a:r>
              <a:rPr lang="zh-CN" altLang="zh-CN" sz="2000" b="1" dirty="0">
                <a:latin typeface="楷体" pitchFamily="49" charset="-122"/>
                <a:ea typeface="楷体" pitchFamily="49" charset="-122"/>
              </a:rPr>
              <a:t>政治</a:t>
            </a: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经济</a:t>
            </a: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文化</a:t>
            </a:r>
            <a:r>
              <a:rPr lang="zh-CN" altLang="en-US" sz="2000" b="1" dirty="0">
                <a:latin typeface="楷体" pitchFamily="49" charset="-122"/>
                <a:ea typeface="楷体" pitchFamily="49" charset="-122"/>
              </a:rPr>
              <a:t>“三位一体”</a:t>
            </a:r>
          </a:p>
        </p:txBody>
      </p:sp>
      <p:sp>
        <p:nvSpPr>
          <p:cNvPr id="45" name="文本框 44">
            <a:extLst>
              <a:ext uri="{FF2B5EF4-FFF2-40B4-BE49-F238E27FC236}">
                <a16:creationId xmlns="" xmlns:a16="http://schemas.microsoft.com/office/drawing/2014/main" id="{0E220DA8-0F0C-4E06-A923-359CC5348F8A}"/>
              </a:ext>
            </a:extLst>
          </p:cNvPr>
          <p:cNvSpPr txBox="1"/>
          <p:nvPr/>
        </p:nvSpPr>
        <p:spPr>
          <a:xfrm>
            <a:off x="5693922" y="4798016"/>
            <a:ext cx="1727200" cy="1631216"/>
          </a:xfrm>
          <a:prstGeom prst="rect">
            <a:avLst/>
          </a:prstGeom>
          <a:solidFill>
            <a:schemeClr val="accent1">
              <a:lumMod val="20000"/>
              <a:lumOff val="80000"/>
            </a:schemeClr>
          </a:solidFill>
        </p:spPr>
        <p:txBody>
          <a:bodyPr wrap="square" rtlCol="0">
            <a:spAutoFit/>
          </a:bodyPr>
          <a:lstStyle/>
          <a:p>
            <a:r>
              <a:rPr lang="zh-CN" altLang="en-US" sz="2000" b="1" dirty="0">
                <a:solidFill>
                  <a:srgbClr val="0070C0"/>
                </a:solidFill>
                <a:latin typeface="楷体" pitchFamily="49" charset="-122"/>
                <a:ea typeface="楷体" pitchFamily="49" charset="-122"/>
                <a:sym typeface="+mn-ea"/>
              </a:rPr>
              <a:t>十七大明确了</a:t>
            </a:r>
            <a:r>
              <a:rPr lang="zh-CN" altLang="zh-CN" sz="2000" b="1" dirty="0">
                <a:solidFill>
                  <a:srgbClr val="0070C0"/>
                </a:solidFill>
                <a:latin typeface="楷体" pitchFamily="49" charset="-122"/>
                <a:ea typeface="楷体" pitchFamily="49" charset="-122"/>
              </a:rPr>
              <a:t>政治</a:t>
            </a:r>
            <a:r>
              <a:rPr lang="zh-CN" altLang="en-US" sz="2000" b="1" dirty="0">
                <a:solidFill>
                  <a:srgbClr val="0070C0"/>
                </a:solidFill>
                <a:latin typeface="楷体" pitchFamily="49" charset="-122"/>
                <a:ea typeface="楷体" pitchFamily="49" charset="-122"/>
              </a:rPr>
              <a:t>、</a:t>
            </a:r>
            <a:r>
              <a:rPr lang="zh-CN" altLang="zh-CN" sz="2000" b="1" dirty="0">
                <a:solidFill>
                  <a:srgbClr val="0070C0"/>
                </a:solidFill>
                <a:latin typeface="楷体" pitchFamily="49" charset="-122"/>
                <a:ea typeface="楷体" pitchFamily="49" charset="-122"/>
              </a:rPr>
              <a:t>经济</a:t>
            </a:r>
            <a:r>
              <a:rPr lang="zh-CN" altLang="en-US" sz="2000" b="1" dirty="0">
                <a:solidFill>
                  <a:srgbClr val="0070C0"/>
                </a:solidFill>
                <a:latin typeface="楷体" pitchFamily="49" charset="-122"/>
                <a:ea typeface="楷体" pitchFamily="49" charset="-122"/>
              </a:rPr>
              <a:t>、</a:t>
            </a:r>
            <a:r>
              <a:rPr lang="zh-CN" altLang="zh-CN" sz="2000" b="1" dirty="0">
                <a:solidFill>
                  <a:srgbClr val="0070C0"/>
                </a:solidFill>
                <a:latin typeface="楷体" pitchFamily="49" charset="-122"/>
                <a:ea typeface="楷体" pitchFamily="49" charset="-122"/>
              </a:rPr>
              <a:t>文化和社会建设“四位一体”的总体布局</a:t>
            </a:r>
            <a:endParaRPr lang="zh-CN" altLang="en-US" sz="2000" dirty="0">
              <a:solidFill>
                <a:srgbClr val="0070C0"/>
              </a:solidFill>
              <a:latin typeface="楷体" pitchFamily="49" charset="-122"/>
              <a:ea typeface="楷体" pitchFamily="49" charset="-122"/>
            </a:endParaRPr>
          </a:p>
        </p:txBody>
      </p:sp>
      <p:sp>
        <p:nvSpPr>
          <p:cNvPr id="46" name="文本框 45">
            <a:extLst>
              <a:ext uri="{FF2B5EF4-FFF2-40B4-BE49-F238E27FC236}">
                <a16:creationId xmlns="" xmlns:a16="http://schemas.microsoft.com/office/drawing/2014/main" id="{B2204F6C-09C4-4486-A344-98209CE3DDE2}"/>
              </a:ext>
            </a:extLst>
          </p:cNvPr>
          <p:cNvSpPr txBox="1"/>
          <p:nvPr/>
        </p:nvSpPr>
        <p:spPr>
          <a:xfrm>
            <a:off x="7555804" y="5435315"/>
            <a:ext cx="3055046" cy="1015663"/>
          </a:xfrm>
          <a:prstGeom prst="rect">
            <a:avLst/>
          </a:prstGeom>
          <a:solidFill>
            <a:schemeClr val="accent1">
              <a:lumMod val="20000"/>
              <a:lumOff val="80000"/>
            </a:schemeClr>
          </a:solidFill>
        </p:spPr>
        <p:txBody>
          <a:bodyPr wrap="square" rtlCol="0">
            <a:spAutoFit/>
          </a:bodyPr>
          <a:lstStyle/>
          <a:p>
            <a:r>
              <a:rPr lang="zh-CN" altLang="zh-CN" sz="2000" b="1" dirty="0">
                <a:latin typeface="楷体" pitchFamily="49" charset="-122"/>
                <a:ea typeface="楷体" pitchFamily="49" charset="-122"/>
              </a:rPr>
              <a:t>确立了政治</a:t>
            </a: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经济</a:t>
            </a: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文化</a:t>
            </a: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社会和生态文明建设的“五位一体”的战略部署</a:t>
            </a:r>
            <a:endParaRPr lang="zh-CN" altLang="en-US" sz="2000" dirty="0">
              <a:latin typeface="楷体" pitchFamily="49" charset="-122"/>
              <a:ea typeface="楷体" pitchFamily="49" charset="-122"/>
            </a:endParaRPr>
          </a:p>
        </p:txBody>
      </p:sp>
      <p:cxnSp>
        <p:nvCxnSpPr>
          <p:cNvPr id="47" name="直接连接符 46">
            <a:extLst>
              <a:ext uri="{FF2B5EF4-FFF2-40B4-BE49-F238E27FC236}">
                <a16:creationId xmlns="" xmlns:a16="http://schemas.microsoft.com/office/drawing/2014/main" id="{2516FB73-BDA0-4911-BDA7-AC32B88C00E3}"/>
              </a:ext>
            </a:extLst>
          </p:cNvPr>
          <p:cNvCxnSpPr/>
          <p:nvPr/>
        </p:nvCxnSpPr>
        <p:spPr>
          <a:xfrm flipH="1">
            <a:off x="1683705" y="4310938"/>
            <a:ext cx="8447" cy="632763"/>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48" name="直接连接符 47">
            <a:extLst>
              <a:ext uri="{FF2B5EF4-FFF2-40B4-BE49-F238E27FC236}">
                <a16:creationId xmlns="" xmlns:a16="http://schemas.microsoft.com/office/drawing/2014/main" id="{0F152300-9E5F-4AD4-9710-596ED1C2B91C}"/>
              </a:ext>
            </a:extLst>
          </p:cNvPr>
          <p:cNvCxnSpPr>
            <a:endCxn id="44" idx="0"/>
          </p:cNvCxnSpPr>
          <p:nvPr/>
        </p:nvCxnSpPr>
        <p:spPr>
          <a:xfrm>
            <a:off x="4055340" y="4426176"/>
            <a:ext cx="12384" cy="1045946"/>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49" name="直接连接符 48">
            <a:extLst>
              <a:ext uri="{FF2B5EF4-FFF2-40B4-BE49-F238E27FC236}">
                <a16:creationId xmlns="" xmlns:a16="http://schemas.microsoft.com/office/drawing/2014/main" id="{C8B09A16-A503-435F-867A-DB3F3CAE708D}"/>
              </a:ext>
            </a:extLst>
          </p:cNvPr>
          <p:cNvCxnSpPr/>
          <p:nvPr/>
        </p:nvCxnSpPr>
        <p:spPr>
          <a:xfrm>
            <a:off x="8901024" y="4311241"/>
            <a:ext cx="8890" cy="123571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33" name="波形 32"/>
          <p:cNvSpPr/>
          <p:nvPr/>
        </p:nvSpPr>
        <p:spPr bwMode="auto">
          <a:xfrm>
            <a:off x="3947945" y="1000585"/>
            <a:ext cx="3570451" cy="638629"/>
          </a:xfrm>
          <a:prstGeom prst="wav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kumimoji="0" lang="zh-CN" alt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“五位一体”</a:t>
            </a:r>
            <a:r>
              <a:rPr lang="zh-CN" altLang="en-US" sz="2000" dirty="0">
                <a:effectLst>
                  <a:outerShdw blurRad="38100" dist="38100" dir="2700000" algn="tl">
                    <a:srgbClr val="000000">
                      <a:alpha val="43137"/>
                    </a:srgbClr>
                  </a:outerShdw>
                </a:effectLst>
                <a:latin typeface="+mn-ea"/>
                <a:ea typeface="+mn-ea"/>
                <a:sym typeface="+mn-ea"/>
              </a:rPr>
              <a:t>总体布局的来源</a:t>
            </a:r>
            <a:endParaRPr lang="en-US" altLang="zh-CN" sz="2000" dirty="0">
              <a:effectLst>
                <a:outerShdw blurRad="38100" dist="38100" dir="2700000" algn="tl">
                  <a:srgbClr val="000000">
                    <a:alpha val="43137"/>
                  </a:srgbClr>
                </a:outerShdw>
              </a:effectLst>
              <a:latin typeface="+mn-ea"/>
              <a:ea typeface="+mn-ea"/>
              <a:sym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grpSp>
        <p:nvGrpSpPr>
          <p:cNvPr id="34" name="组合 33">
            <a:extLst>
              <a:ext uri="{FF2B5EF4-FFF2-40B4-BE49-F238E27FC236}">
                <a16:creationId xmlns="" xmlns:a16="http://schemas.microsoft.com/office/drawing/2014/main" id="{CAF9CC8B-FC95-4923-A52E-F8CD4C3680A6}"/>
              </a:ext>
            </a:extLst>
          </p:cNvPr>
          <p:cNvGrpSpPr/>
          <p:nvPr/>
        </p:nvGrpSpPr>
        <p:grpSpPr>
          <a:xfrm>
            <a:off x="6023221" y="3198183"/>
            <a:ext cx="1103296" cy="1141601"/>
            <a:chOff x="2250831" y="2560320"/>
            <a:chExt cx="745587" cy="745587"/>
          </a:xfrm>
        </p:grpSpPr>
        <p:sp>
          <p:nvSpPr>
            <p:cNvPr id="35" name="泪滴形 34">
              <a:extLst>
                <a:ext uri="{FF2B5EF4-FFF2-40B4-BE49-F238E27FC236}">
                  <a16:creationId xmlns="" xmlns:a16="http://schemas.microsoft.com/office/drawing/2014/main" id="{9BB7F587-4C7C-44D1-88B1-486AC279791F}"/>
                </a:ext>
              </a:extLst>
            </p:cNvPr>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同心圆 3">
              <a:extLst>
                <a:ext uri="{FF2B5EF4-FFF2-40B4-BE49-F238E27FC236}">
                  <a16:creationId xmlns="" xmlns:a16="http://schemas.microsoft.com/office/drawing/2014/main" id="{9D2B73AC-52FE-441C-8D74-A22F2FA2C78C}"/>
                </a:ext>
              </a:extLst>
            </p:cNvPr>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37" name="直接连接符 36">
            <a:extLst>
              <a:ext uri="{FF2B5EF4-FFF2-40B4-BE49-F238E27FC236}">
                <a16:creationId xmlns="" xmlns:a16="http://schemas.microsoft.com/office/drawing/2014/main" id="{0F152300-9E5F-4AD4-9710-596ED1C2B91C}"/>
              </a:ext>
            </a:extLst>
          </p:cNvPr>
          <p:cNvCxnSpPr>
            <a:endCxn id="45" idx="0"/>
          </p:cNvCxnSpPr>
          <p:nvPr/>
        </p:nvCxnSpPr>
        <p:spPr>
          <a:xfrm flipH="1">
            <a:off x="6557522" y="4578576"/>
            <a:ext cx="1486" cy="219440"/>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 xmlns:p14="http://schemas.microsoft.com/office/powerpoint/2010/main" val="221749432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9" grpId="0"/>
      <p:bldP spid="19" grpId="1"/>
      <p:bldP spid="43" grpId="0" animBg="1"/>
      <p:bldP spid="43" grpId="1"/>
      <p:bldP spid="44" grpId="0" animBg="1"/>
      <p:bldP spid="44" grpId="1"/>
      <p:bldP spid="45" grpId="0" animBg="1"/>
      <p:bldP spid="45" grpId="1"/>
      <p:bldP spid="46" grpId="0" animBg="1"/>
      <p:bldP spid="4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 xmlns:a16="http://schemas.microsoft.com/office/drawing/2014/main" id="{0068CAFA-87C6-491A-89EB-41300F06202B}"/>
              </a:ext>
            </a:extLst>
          </p:cNvPr>
          <p:cNvSpPr/>
          <p:nvPr/>
        </p:nvSpPr>
        <p:spPr bwMode="auto">
          <a:xfrm>
            <a:off x="316418" y="646176"/>
            <a:ext cx="5924725" cy="481330"/>
          </a:xfrm>
          <a:prstGeom prst="roundRect">
            <a:avLst/>
          </a:prstGeom>
          <a:solidFill>
            <a:srgbClr val="42A6E4"/>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环节三 “五位一体” 总体布局</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有战略目标</a:t>
            </a:r>
          </a:p>
        </p:txBody>
      </p:sp>
      <p:grpSp>
        <p:nvGrpSpPr>
          <p:cNvPr id="7" name="Group 32">
            <a:extLst>
              <a:ext uri="{FF2B5EF4-FFF2-40B4-BE49-F238E27FC236}">
                <a16:creationId xmlns="" xmlns:a16="http://schemas.microsoft.com/office/drawing/2014/main" id="{00A62F1B-9D87-4E7A-94E2-60461DCED94A}"/>
              </a:ext>
            </a:extLst>
          </p:cNvPr>
          <p:cNvGrpSpPr/>
          <p:nvPr/>
        </p:nvGrpSpPr>
        <p:grpSpPr bwMode="auto">
          <a:xfrm>
            <a:off x="277840" y="3166113"/>
            <a:ext cx="4657083" cy="2225746"/>
            <a:chOff x="340" y="2344"/>
            <a:chExt cx="5213" cy="1634"/>
          </a:xfrm>
        </p:grpSpPr>
        <p:grpSp>
          <p:nvGrpSpPr>
            <p:cNvPr id="10" name="Group 6">
              <a:extLst>
                <a:ext uri="{FF2B5EF4-FFF2-40B4-BE49-F238E27FC236}">
                  <a16:creationId xmlns="" xmlns:a16="http://schemas.microsoft.com/office/drawing/2014/main" id="{55463920-EADD-48E1-B143-503C915D476F}"/>
                </a:ext>
              </a:extLst>
            </p:cNvPr>
            <p:cNvGrpSpPr/>
            <p:nvPr/>
          </p:nvGrpSpPr>
          <p:grpSpPr bwMode="auto">
            <a:xfrm>
              <a:off x="340" y="2358"/>
              <a:ext cx="1117" cy="1620"/>
              <a:chOff x="340" y="2118"/>
              <a:chExt cx="1117" cy="1620"/>
            </a:xfrm>
          </p:grpSpPr>
          <p:grpSp>
            <p:nvGrpSpPr>
              <p:cNvPr id="24" name="Group 7">
                <a:extLst>
                  <a:ext uri="{FF2B5EF4-FFF2-40B4-BE49-F238E27FC236}">
                    <a16:creationId xmlns="" xmlns:a16="http://schemas.microsoft.com/office/drawing/2014/main" id="{80D4069D-F977-449B-9F04-E9143AAC1FD0}"/>
                  </a:ext>
                </a:extLst>
              </p:cNvPr>
              <p:cNvGrpSpPr/>
              <p:nvPr/>
            </p:nvGrpSpPr>
            <p:grpSpPr bwMode="auto">
              <a:xfrm>
                <a:off x="521" y="2118"/>
                <a:ext cx="936" cy="590"/>
                <a:chOff x="551" y="1098"/>
                <a:chExt cx="1248" cy="802"/>
              </a:xfrm>
            </p:grpSpPr>
            <p:sp>
              <p:nvSpPr>
                <p:cNvPr id="26" name="Oval 9">
                  <a:extLst>
                    <a:ext uri="{FF2B5EF4-FFF2-40B4-BE49-F238E27FC236}">
                      <a16:creationId xmlns="" xmlns:a16="http://schemas.microsoft.com/office/drawing/2014/main" id="{7FA54A8D-D155-4A73-A40E-78F45F57B840}"/>
                    </a:ext>
                  </a:extLst>
                </p:cNvPr>
                <p:cNvSpPr>
                  <a:spLocks noChangeArrowheads="1"/>
                </p:cNvSpPr>
                <p:nvPr/>
              </p:nvSpPr>
              <p:spPr bwMode="gray">
                <a:xfrm>
                  <a:off x="551" y="1098"/>
                  <a:ext cx="1248" cy="802"/>
                </a:xfrm>
                <a:prstGeom prst="ellipse">
                  <a:avLst/>
                </a:prstGeom>
                <a:gradFill rotWithShape="1">
                  <a:gsLst>
                    <a:gs pos="0">
                      <a:srgbClr val="FFCF01"/>
                    </a:gs>
                    <a:gs pos="100000">
                      <a:srgbClr val="FFCF01">
                        <a:gamma/>
                        <a:shade val="63529"/>
                        <a:invGamma/>
                      </a:srgbClr>
                    </a:gs>
                  </a:gsLst>
                  <a:lin ang="5400000" scaled="1"/>
                </a:gradFill>
                <a:ln w="9525">
                  <a:noFill/>
                  <a:rou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7" name="Text Box 11">
                  <a:extLst>
                    <a:ext uri="{FF2B5EF4-FFF2-40B4-BE49-F238E27FC236}">
                      <a16:creationId xmlns="" xmlns:a16="http://schemas.microsoft.com/office/drawing/2014/main" id="{735A94FB-E747-4B4A-AAED-F8B057B1B5A0}"/>
                    </a:ext>
                  </a:extLst>
                </p:cNvPr>
                <p:cNvSpPr txBox="1">
                  <a:spLocks noChangeArrowheads="1"/>
                </p:cNvSpPr>
                <p:nvPr/>
              </p:nvSpPr>
              <p:spPr bwMode="gray">
                <a:xfrm>
                  <a:off x="767" y="1222"/>
                  <a:ext cx="814" cy="474"/>
                </a:xfrm>
                <a:prstGeom prst="rect">
                  <a:avLst/>
                </a:prstGeom>
                <a:noFill/>
                <a:ln w="9525">
                  <a:noFill/>
                  <a:miter lim="800000"/>
                </a:ln>
                <a:effectLst/>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经济</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grpSp>
          <p:sp>
            <p:nvSpPr>
              <p:cNvPr id="25" name="Oval 12">
                <a:extLst>
                  <a:ext uri="{FF2B5EF4-FFF2-40B4-BE49-F238E27FC236}">
                    <a16:creationId xmlns="" xmlns:a16="http://schemas.microsoft.com/office/drawing/2014/main" id="{B6152B34-BA9B-4B9F-A9BD-CCB7F8B253FF}"/>
                  </a:ext>
                </a:extLst>
              </p:cNvPr>
              <p:cNvSpPr>
                <a:spLocks noChangeArrowheads="1"/>
              </p:cNvSpPr>
              <p:nvPr/>
            </p:nvSpPr>
            <p:spPr bwMode="gray">
              <a:xfrm>
                <a:off x="340" y="3462"/>
                <a:ext cx="995" cy="276"/>
              </a:xfrm>
              <a:prstGeom prst="ellipse">
                <a:avLst/>
              </a:prstGeom>
              <a:gradFill rotWithShape="1">
                <a:gsLst>
                  <a:gs pos="0">
                    <a:srgbClr val="1C1C1C"/>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68580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1" name="Group 13">
              <a:extLst>
                <a:ext uri="{FF2B5EF4-FFF2-40B4-BE49-F238E27FC236}">
                  <a16:creationId xmlns="" xmlns:a16="http://schemas.microsoft.com/office/drawing/2014/main" id="{D1FF7E33-641C-4D2B-9092-F87D2B74C7B6}"/>
                </a:ext>
              </a:extLst>
            </p:cNvPr>
            <p:cNvGrpSpPr/>
            <p:nvPr/>
          </p:nvGrpSpPr>
          <p:grpSpPr bwMode="auto">
            <a:xfrm>
              <a:off x="1338" y="2358"/>
              <a:ext cx="1141" cy="1620"/>
              <a:chOff x="1338" y="2118"/>
              <a:chExt cx="1141" cy="1620"/>
            </a:xfrm>
          </p:grpSpPr>
          <p:sp>
            <p:nvSpPr>
              <p:cNvPr id="21" name="Oval 15">
                <a:extLst>
                  <a:ext uri="{FF2B5EF4-FFF2-40B4-BE49-F238E27FC236}">
                    <a16:creationId xmlns="" xmlns:a16="http://schemas.microsoft.com/office/drawing/2014/main" id="{7A3B4FBE-03E1-4EA3-B06F-C78E1D904881}"/>
                  </a:ext>
                </a:extLst>
              </p:cNvPr>
              <p:cNvSpPr>
                <a:spLocks noChangeArrowheads="1"/>
              </p:cNvSpPr>
              <p:nvPr/>
            </p:nvSpPr>
            <p:spPr bwMode="gray">
              <a:xfrm>
                <a:off x="1519" y="2118"/>
                <a:ext cx="960" cy="600"/>
              </a:xfrm>
              <a:prstGeom prst="ellipse">
                <a:avLst/>
              </a:prstGeom>
              <a:gradFill rotWithShape="1">
                <a:gsLst>
                  <a:gs pos="0">
                    <a:srgbClr val="FF0000"/>
                  </a:gs>
                  <a:gs pos="100000">
                    <a:srgbClr val="FF0000">
                      <a:gamma/>
                      <a:shade val="51373"/>
                      <a:invGamma/>
                    </a:srgbClr>
                  </a:gs>
                </a:gsLst>
                <a:lin ang="5400000" scaled="1"/>
              </a:gradFill>
              <a:ln w="9525">
                <a:noFill/>
                <a:rou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 name="Text Box 17">
                <a:extLst>
                  <a:ext uri="{FF2B5EF4-FFF2-40B4-BE49-F238E27FC236}">
                    <a16:creationId xmlns="" xmlns:a16="http://schemas.microsoft.com/office/drawing/2014/main" id="{E479FEC1-63FC-4BD5-B29B-937827EE4DD3}"/>
                  </a:ext>
                </a:extLst>
              </p:cNvPr>
              <p:cNvSpPr txBox="1">
                <a:spLocks noChangeArrowheads="1"/>
              </p:cNvSpPr>
              <p:nvPr/>
            </p:nvSpPr>
            <p:spPr bwMode="gray">
              <a:xfrm>
                <a:off x="1565" y="2254"/>
                <a:ext cx="864" cy="349"/>
              </a:xfrm>
              <a:prstGeom prst="rect">
                <a:avLst/>
              </a:prstGeom>
              <a:noFill/>
              <a:ln w="9525">
                <a:noFill/>
                <a:miter lim="800000"/>
              </a:ln>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政治</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23" name="Oval 18">
                <a:extLst>
                  <a:ext uri="{FF2B5EF4-FFF2-40B4-BE49-F238E27FC236}">
                    <a16:creationId xmlns="" xmlns:a16="http://schemas.microsoft.com/office/drawing/2014/main" id="{20DC165E-0DCC-420E-85B5-58BA1F22F3A5}"/>
                  </a:ext>
                </a:extLst>
              </p:cNvPr>
              <p:cNvSpPr>
                <a:spLocks noChangeArrowheads="1"/>
              </p:cNvSpPr>
              <p:nvPr/>
            </p:nvSpPr>
            <p:spPr bwMode="gray">
              <a:xfrm>
                <a:off x="1338" y="3462"/>
                <a:ext cx="995" cy="276"/>
              </a:xfrm>
              <a:prstGeom prst="ellipse">
                <a:avLst/>
              </a:prstGeom>
              <a:gradFill rotWithShape="1">
                <a:gsLst>
                  <a:gs pos="0">
                    <a:srgbClr val="1C1C1C"/>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68580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2" name="Group 19">
              <a:extLst>
                <a:ext uri="{FF2B5EF4-FFF2-40B4-BE49-F238E27FC236}">
                  <a16:creationId xmlns="" xmlns:a16="http://schemas.microsoft.com/office/drawing/2014/main" id="{A4EC241E-EE79-4ACD-9664-230447E11C63}"/>
                </a:ext>
              </a:extLst>
            </p:cNvPr>
            <p:cNvGrpSpPr/>
            <p:nvPr/>
          </p:nvGrpSpPr>
          <p:grpSpPr bwMode="auto">
            <a:xfrm>
              <a:off x="2478" y="2358"/>
              <a:ext cx="999" cy="1609"/>
              <a:chOff x="2478" y="2118"/>
              <a:chExt cx="999" cy="1609"/>
            </a:xfrm>
          </p:grpSpPr>
          <p:sp>
            <p:nvSpPr>
              <p:cNvPr id="18" name="Oval 21">
                <a:extLst>
                  <a:ext uri="{FF2B5EF4-FFF2-40B4-BE49-F238E27FC236}">
                    <a16:creationId xmlns="" xmlns:a16="http://schemas.microsoft.com/office/drawing/2014/main" id="{D292580A-9430-42DD-A37E-E08AC691A3BE}"/>
                  </a:ext>
                </a:extLst>
              </p:cNvPr>
              <p:cNvSpPr>
                <a:spLocks noChangeArrowheads="1"/>
              </p:cNvSpPr>
              <p:nvPr/>
            </p:nvSpPr>
            <p:spPr bwMode="gray">
              <a:xfrm>
                <a:off x="2517" y="2118"/>
                <a:ext cx="960" cy="607"/>
              </a:xfrm>
              <a:prstGeom prst="ellipse">
                <a:avLst/>
              </a:prstGeom>
              <a:gradFill rotWithShape="1">
                <a:gsLst>
                  <a:gs pos="0">
                    <a:srgbClr val="00E4A8"/>
                  </a:gs>
                  <a:gs pos="100000">
                    <a:srgbClr val="00E4A8">
                      <a:gamma/>
                      <a:shade val="51373"/>
                      <a:invGamma/>
                    </a:srgbClr>
                  </a:gs>
                </a:gsLst>
                <a:lin ang="5400000" scaled="1"/>
              </a:gradFill>
              <a:ln w="9525">
                <a:noFill/>
                <a:rou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 name="Text Box 23">
                <a:extLst>
                  <a:ext uri="{FF2B5EF4-FFF2-40B4-BE49-F238E27FC236}">
                    <a16:creationId xmlns="" xmlns:a16="http://schemas.microsoft.com/office/drawing/2014/main" id="{89F1E811-6545-479A-961F-C696EEB065F6}"/>
                  </a:ext>
                </a:extLst>
              </p:cNvPr>
              <p:cNvSpPr txBox="1">
                <a:spLocks noChangeArrowheads="1"/>
              </p:cNvSpPr>
              <p:nvPr/>
            </p:nvSpPr>
            <p:spPr bwMode="gray">
              <a:xfrm>
                <a:off x="2563" y="2254"/>
                <a:ext cx="864" cy="349"/>
              </a:xfrm>
              <a:prstGeom prst="rect">
                <a:avLst/>
              </a:prstGeom>
              <a:noFill/>
              <a:ln w="9525">
                <a:noFill/>
                <a:miter lim="800000"/>
              </a:ln>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文化</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20" name="Oval 24">
                <a:extLst>
                  <a:ext uri="{FF2B5EF4-FFF2-40B4-BE49-F238E27FC236}">
                    <a16:creationId xmlns="" xmlns:a16="http://schemas.microsoft.com/office/drawing/2014/main" id="{22FFD728-1A1D-40F0-89C8-484973C9CAF1}"/>
                  </a:ext>
                </a:extLst>
              </p:cNvPr>
              <p:cNvSpPr>
                <a:spLocks noChangeArrowheads="1"/>
              </p:cNvSpPr>
              <p:nvPr/>
            </p:nvSpPr>
            <p:spPr bwMode="gray">
              <a:xfrm>
                <a:off x="2478" y="3451"/>
                <a:ext cx="995" cy="276"/>
              </a:xfrm>
              <a:prstGeom prst="ellipse">
                <a:avLst/>
              </a:prstGeom>
              <a:gradFill rotWithShape="1">
                <a:gsLst>
                  <a:gs pos="0">
                    <a:srgbClr val="1C1C1C"/>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68580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3" name="Group 25">
              <a:extLst>
                <a:ext uri="{FF2B5EF4-FFF2-40B4-BE49-F238E27FC236}">
                  <a16:creationId xmlns="" xmlns:a16="http://schemas.microsoft.com/office/drawing/2014/main" id="{7B13CD4A-1C46-46FE-A960-1C8EDBD751AB}"/>
                </a:ext>
              </a:extLst>
            </p:cNvPr>
            <p:cNvGrpSpPr/>
            <p:nvPr/>
          </p:nvGrpSpPr>
          <p:grpSpPr bwMode="auto">
            <a:xfrm>
              <a:off x="3483" y="2344"/>
              <a:ext cx="2070" cy="1634"/>
              <a:chOff x="3483" y="2104"/>
              <a:chExt cx="2070" cy="1634"/>
            </a:xfrm>
          </p:grpSpPr>
          <p:grpSp>
            <p:nvGrpSpPr>
              <p:cNvPr id="14" name="Group 26">
                <a:extLst>
                  <a:ext uri="{FF2B5EF4-FFF2-40B4-BE49-F238E27FC236}">
                    <a16:creationId xmlns="" xmlns:a16="http://schemas.microsoft.com/office/drawing/2014/main" id="{E1AB27BB-98CA-4265-A673-3E5F93CDC6DB}"/>
                  </a:ext>
                </a:extLst>
              </p:cNvPr>
              <p:cNvGrpSpPr/>
              <p:nvPr/>
            </p:nvGrpSpPr>
            <p:grpSpPr bwMode="auto">
              <a:xfrm>
                <a:off x="3483" y="2104"/>
                <a:ext cx="960" cy="618"/>
                <a:chOff x="1453" y="1075"/>
                <a:chExt cx="1152" cy="738"/>
              </a:xfrm>
            </p:grpSpPr>
            <p:sp>
              <p:nvSpPr>
                <p:cNvPr id="16" name="Oval 28">
                  <a:extLst>
                    <a:ext uri="{FF2B5EF4-FFF2-40B4-BE49-F238E27FC236}">
                      <a16:creationId xmlns="" xmlns:a16="http://schemas.microsoft.com/office/drawing/2014/main" id="{8BDFBC20-3900-42EC-BBB3-C519E2D08E41}"/>
                    </a:ext>
                  </a:extLst>
                </p:cNvPr>
                <p:cNvSpPr>
                  <a:spLocks noChangeArrowheads="1"/>
                </p:cNvSpPr>
                <p:nvPr/>
              </p:nvSpPr>
              <p:spPr bwMode="gray">
                <a:xfrm>
                  <a:off x="1453" y="1075"/>
                  <a:ext cx="1152" cy="738"/>
                </a:xfrm>
                <a:prstGeom prst="ellipse">
                  <a:avLst/>
                </a:prstGeom>
                <a:gradFill rotWithShape="1">
                  <a:gsLst>
                    <a:gs pos="0">
                      <a:srgbClr val="3333CC"/>
                    </a:gs>
                    <a:gs pos="100000">
                      <a:srgbClr val="3333CC">
                        <a:gamma/>
                        <a:shade val="24314"/>
                        <a:invGamma/>
                      </a:srgbClr>
                    </a:gs>
                  </a:gsLst>
                  <a:lin ang="5400000" scaled="1"/>
                </a:gradFill>
                <a:ln w="9525">
                  <a:noFill/>
                  <a:rou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 name="Text Box 30">
                  <a:extLst>
                    <a:ext uri="{FF2B5EF4-FFF2-40B4-BE49-F238E27FC236}">
                      <a16:creationId xmlns="" xmlns:a16="http://schemas.microsoft.com/office/drawing/2014/main" id="{B852455D-0064-4A7E-B632-436F8FFEFBB1}"/>
                    </a:ext>
                  </a:extLst>
                </p:cNvPr>
                <p:cNvSpPr txBox="1">
                  <a:spLocks noChangeArrowheads="1"/>
                </p:cNvSpPr>
                <p:nvPr/>
              </p:nvSpPr>
              <p:spPr bwMode="gray">
                <a:xfrm>
                  <a:off x="1663" y="1254"/>
                  <a:ext cx="732" cy="417"/>
                </a:xfrm>
                <a:prstGeom prst="rect">
                  <a:avLst/>
                </a:prstGeom>
                <a:noFill/>
                <a:ln w="9525">
                  <a:noFill/>
                  <a:miter lim="800000"/>
                </a:ln>
                <a:effectLst/>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社会</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grpSp>
          <p:sp>
            <p:nvSpPr>
              <p:cNvPr id="15" name="Oval 31">
                <a:extLst>
                  <a:ext uri="{FF2B5EF4-FFF2-40B4-BE49-F238E27FC236}">
                    <a16:creationId xmlns="" xmlns:a16="http://schemas.microsoft.com/office/drawing/2014/main" id="{4A40D18F-7A44-48F1-9A0A-B4EE2FED4C66}"/>
                  </a:ext>
                </a:extLst>
              </p:cNvPr>
              <p:cNvSpPr>
                <a:spLocks noChangeArrowheads="1"/>
              </p:cNvSpPr>
              <p:nvPr/>
            </p:nvSpPr>
            <p:spPr bwMode="gray">
              <a:xfrm>
                <a:off x="4558" y="3462"/>
                <a:ext cx="995" cy="276"/>
              </a:xfrm>
              <a:prstGeom prst="ellipse">
                <a:avLst/>
              </a:prstGeom>
              <a:gradFill rotWithShape="1">
                <a:gsLst>
                  <a:gs pos="0">
                    <a:srgbClr val="1C1C1C"/>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68580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sp>
        <p:nvSpPr>
          <p:cNvPr id="28" name="Oval 21">
            <a:extLst>
              <a:ext uri="{FF2B5EF4-FFF2-40B4-BE49-F238E27FC236}">
                <a16:creationId xmlns="" xmlns:a16="http://schemas.microsoft.com/office/drawing/2014/main" id="{ADCAB800-97EB-4EA6-B3FA-4F44A48C6293}"/>
              </a:ext>
            </a:extLst>
          </p:cNvPr>
          <p:cNvSpPr>
            <a:spLocks noChangeArrowheads="1"/>
          </p:cNvSpPr>
          <p:nvPr/>
        </p:nvSpPr>
        <p:spPr bwMode="gray">
          <a:xfrm>
            <a:off x="3926274" y="3189198"/>
            <a:ext cx="844225" cy="873135"/>
          </a:xfrm>
          <a:prstGeom prst="ellipse">
            <a:avLst/>
          </a:prstGeom>
          <a:gradFill rotWithShape="1">
            <a:gsLst>
              <a:gs pos="0">
                <a:schemeClr val="accent1"/>
              </a:gs>
              <a:gs pos="100000">
                <a:schemeClr val="accent1">
                  <a:gamma/>
                  <a:shade val="51373"/>
                  <a:invGamma/>
                </a:schemeClr>
              </a:gs>
            </a:gsLst>
            <a:lin ang="5400000" scaled="1"/>
          </a:gradFill>
          <a:ln w="9525">
            <a:noFill/>
            <a:round/>
          </a:ln>
          <a:effectLst/>
        </p:spPr>
        <p:txBody>
          <a:bodyPr wrap="none" anchor="ctr"/>
          <a:lstStyle/>
          <a:p>
            <a:pPr defTabSz="685800">
              <a:defRPr/>
            </a:pPr>
            <a:endParaRPr lang="zh-CN" altLang="en-US" sz="1350" b="0">
              <a:solidFill>
                <a:srgbClr val="000000"/>
              </a:solidFill>
              <a:latin typeface="Tahoma" panose="020B0604030504040204" pitchFamily="34" charset="0"/>
              <a:ea typeface="宋体" panose="02010600030101010101" pitchFamily="2" charset="-122"/>
            </a:endParaRPr>
          </a:p>
        </p:txBody>
      </p:sp>
      <p:sp>
        <p:nvSpPr>
          <p:cNvPr id="29" name="Text Box 30">
            <a:extLst>
              <a:ext uri="{FF2B5EF4-FFF2-40B4-BE49-F238E27FC236}">
                <a16:creationId xmlns="" xmlns:a16="http://schemas.microsoft.com/office/drawing/2014/main" id="{DFDA6682-1B36-4216-972A-D04580E6E49A}"/>
              </a:ext>
            </a:extLst>
          </p:cNvPr>
          <p:cNvSpPr txBox="1">
            <a:spLocks noChangeArrowheads="1"/>
          </p:cNvSpPr>
          <p:nvPr/>
        </p:nvSpPr>
        <p:spPr bwMode="gray">
          <a:xfrm>
            <a:off x="3933166" y="3386077"/>
            <a:ext cx="888893" cy="415498"/>
          </a:xfrm>
          <a:prstGeom prst="rect">
            <a:avLst/>
          </a:prstGeom>
          <a:noFill/>
          <a:ln w="9525">
            <a:noFill/>
            <a:miter lim="800000"/>
          </a:ln>
          <a:effectLst/>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生态</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2" name="文本框 1">
            <a:extLst>
              <a:ext uri="{FF2B5EF4-FFF2-40B4-BE49-F238E27FC236}">
                <a16:creationId xmlns="" xmlns:a16="http://schemas.microsoft.com/office/drawing/2014/main" id="{BA5DF124-D951-4979-9A92-0754B2AA4A2A}"/>
              </a:ext>
            </a:extLst>
          </p:cNvPr>
          <p:cNvSpPr txBox="1"/>
          <p:nvPr/>
        </p:nvSpPr>
        <p:spPr>
          <a:xfrm>
            <a:off x="420707" y="4372244"/>
            <a:ext cx="902811" cy="523220"/>
          </a:xfrm>
          <a:prstGeom prst="rect">
            <a:avLst/>
          </a:prstGeom>
          <a:noFill/>
        </p:spPr>
        <p:txBody>
          <a:bodyPr wrap="none" rtlCol="0">
            <a:spAutoFit/>
          </a:bodyPr>
          <a:lstStyle/>
          <a:p>
            <a:r>
              <a:rPr lang="zh-CN" altLang="en-US" sz="2800" b="1" dirty="0"/>
              <a:t>富强</a:t>
            </a:r>
          </a:p>
        </p:txBody>
      </p:sp>
      <p:sp>
        <p:nvSpPr>
          <p:cNvPr id="30" name="下箭头 1">
            <a:extLst>
              <a:ext uri="{FF2B5EF4-FFF2-40B4-BE49-F238E27FC236}">
                <a16:creationId xmlns="" xmlns:a16="http://schemas.microsoft.com/office/drawing/2014/main" id="{93885E95-345F-4BB5-97B2-5EAF29C88279}"/>
              </a:ext>
            </a:extLst>
          </p:cNvPr>
          <p:cNvSpPr/>
          <p:nvPr/>
        </p:nvSpPr>
        <p:spPr>
          <a:xfrm>
            <a:off x="709389" y="3951102"/>
            <a:ext cx="225425" cy="49371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下箭头 1">
            <a:extLst>
              <a:ext uri="{FF2B5EF4-FFF2-40B4-BE49-F238E27FC236}">
                <a16:creationId xmlns="" xmlns:a16="http://schemas.microsoft.com/office/drawing/2014/main" id="{17B96064-4C0B-405F-BF9B-6D495A384966}"/>
              </a:ext>
            </a:extLst>
          </p:cNvPr>
          <p:cNvSpPr/>
          <p:nvPr/>
        </p:nvSpPr>
        <p:spPr>
          <a:xfrm>
            <a:off x="1662526" y="3970171"/>
            <a:ext cx="212763" cy="431101"/>
          </a:xfrm>
          <a:prstGeom prst="downArrow">
            <a:avLst/>
          </a:prstGeom>
          <a:solidFill>
            <a:srgbClr val="B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下箭头 1">
            <a:extLst>
              <a:ext uri="{FF2B5EF4-FFF2-40B4-BE49-F238E27FC236}">
                <a16:creationId xmlns="" xmlns:a16="http://schemas.microsoft.com/office/drawing/2014/main" id="{0682CAA6-83BF-45BA-BC1A-6D6D385D76B7}"/>
              </a:ext>
            </a:extLst>
          </p:cNvPr>
          <p:cNvSpPr/>
          <p:nvPr/>
        </p:nvSpPr>
        <p:spPr>
          <a:xfrm>
            <a:off x="2525731" y="3981315"/>
            <a:ext cx="212763" cy="41995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下箭头 1">
            <a:extLst>
              <a:ext uri="{FF2B5EF4-FFF2-40B4-BE49-F238E27FC236}">
                <a16:creationId xmlns="" xmlns:a16="http://schemas.microsoft.com/office/drawing/2014/main" id="{0223D629-08BC-400E-A896-2BA911C8EBB0}"/>
              </a:ext>
            </a:extLst>
          </p:cNvPr>
          <p:cNvSpPr/>
          <p:nvPr/>
        </p:nvSpPr>
        <p:spPr>
          <a:xfrm>
            <a:off x="3372940" y="4008314"/>
            <a:ext cx="212763" cy="419957"/>
          </a:xfrm>
          <a:prstGeom prst="down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下箭头 1">
            <a:extLst>
              <a:ext uri="{FF2B5EF4-FFF2-40B4-BE49-F238E27FC236}">
                <a16:creationId xmlns="" xmlns:a16="http://schemas.microsoft.com/office/drawing/2014/main" id="{573EA538-D403-49DE-BA8B-9F994D96E478}"/>
              </a:ext>
            </a:extLst>
          </p:cNvPr>
          <p:cNvSpPr/>
          <p:nvPr/>
        </p:nvSpPr>
        <p:spPr>
          <a:xfrm>
            <a:off x="4234687" y="3978058"/>
            <a:ext cx="212763" cy="41995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文本框 34">
            <a:extLst>
              <a:ext uri="{FF2B5EF4-FFF2-40B4-BE49-F238E27FC236}">
                <a16:creationId xmlns="" xmlns:a16="http://schemas.microsoft.com/office/drawing/2014/main" id="{28957EB6-B0D2-4D31-B30D-8A539DEA2D96}"/>
              </a:ext>
            </a:extLst>
          </p:cNvPr>
          <p:cNvSpPr txBox="1"/>
          <p:nvPr/>
        </p:nvSpPr>
        <p:spPr>
          <a:xfrm>
            <a:off x="1344885" y="4397030"/>
            <a:ext cx="902811" cy="523220"/>
          </a:xfrm>
          <a:prstGeom prst="rect">
            <a:avLst/>
          </a:prstGeom>
          <a:noFill/>
        </p:spPr>
        <p:txBody>
          <a:bodyPr wrap="none" rtlCol="0">
            <a:spAutoFit/>
          </a:bodyPr>
          <a:lstStyle/>
          <a:p>
            <a:r>
              <a:rPr lang="zh-CN" altLang="en-US" sz="2800" b="1" dirty="0"/>
              <a:t>民主</a:t>
            </a:r>
          </a:p>
        </p:txBody>
      </p:sp>
      <p:sp>
        <p:nvSpPr>
          <p:cNvPr id="36" name="文本框 35">
            <a:extLst>
              <a:ext uri="{FF2B5EF4-FFF2-40B4-BE49-F238E27FC236}">
                <a16:creationId xmlns="" xmlns:a16="http://schemas.microsoft.com/office/drawing/2014/main" id="{22352CBF-9B81-466C-804D-15672678FF2E}"/>
              </a:ext>
            </a:extLst>
          </p:cNvPr>
          <p:cNvSpPr txBox="1"/>
          <p:nvPr/>
        </p:nvSpPr>
        <p:spPr>
          <a:xfrm>
            <a:off x="2215466" y="4416323"/>
            <a:ext cx="902811" cy="523220"/>
          </a:xfrm>
          <a:prstGeom prst="rect">
            <a:avLst/>
          </a:prstGeom>
          <a:noFill/>
        </p:spPr>
        <p:txBody>
          <a:bodyPr wrap="none" rtlCol="0">
            <a:spAutoFit/>
          </a:bodyPr>
          <a:lstStyle/>
          <a:p>
            <a:r>
              <a:rPr lang="zh-CN" altLang="en-US" sz="2800" b="1" dirty="0"/>
              <a:t>文明</a:t>
            </a:r>
          </a:p>
        </p:txBody>
      </p:sp>
      <p:sp>
        <p:nvSpPr>
          <p:cNvPr id="37" name="文本框 36">
            <a:extLst>
              <a:ext uri="{FF2B5EF4-FFF2-40B4-BE49-F238E27FC236}">
                <a16:creationId xmlns="" xmlns:a16="http://schemas.microsoft.com/office/drawing/2014/main" id="{D1DA5E53-7A7D-4B9D-8C72-E9FD2EA1C070}"/>
              </a:ext>
            </a:extLst>
          </p:cNvPr>
          <p:cNvSpPr txBox="1"/>
          <p:nvPr/>
        </p:nvSpPr>
        <p:spPr>
          <a:xfrm>
            <a:off x="3036926" y="4417880"/>
            <a:ext cx="902811" cy="523220"/>
          </a:xfrm>
          <a:prstGeom prst="rect">
            <a:avLst/>
          </a:prstGeom>
          <a:noFill/>
        </p:spPr>
        <p:txBody>
          <a:bodyPr wrap="none" rtlCol="0">
            <a:spAutoFit/>
          </a:bodyPr>
          <a:lstStyle/>
          <a:p>
            <a:r>
              <a:rPr lang="zh-CN" altLang="en-US" sz="2800" b="1" dirty="0"/>
              <a:t>和谐</a:t>
            </a:r>
          </a:p>
        </p:txBody>
      </p:sp>
      <p:sp>
        <p:nvSpPr>
          <p:cNvPr id="38" name="文本框 37">
            <a:extLst>
              <a:ext uri="{FF2B5EF4-FFF2-40B4-BE49-F238E27FC236}">
                <a16:creationId xmlns="" xmlns:a16="http://schemas.microsoft.com/office/drawing/2014/main" id="{9059CF9C-E9E1-4247-BFA3-75A6D78F3B62}"/>
              </a:ext>
            </a:extLst>
          </p:cNvPr>
          <p:cNvSpPr txBox="1"/>
          <p:nvPr/>
        </p:nvSpPr>
        <p:spPr>
          <a:xfrm>
            <a:off x="4032112" y="4445465"/>
            <a:ext cx="902811" cy="523220"/>
          </a:xfrm>
          <a:prstGeom prst="rect">
            <a:avLst/>
          </a:prstGeom>
          <a:noFill/>
        </p:spPr>
        <p:txBody>
          <a:bodyPr wrap="none" rtlCol="0">
            <a:spAutoFit/>
          </a:bodyPr>
          <a:lstStyle/>
          <a:p>
            <a:r>
              <a:rPr lang="zh-CN" altLang="en-US" sz="2800" b="1" dirty="0"/>
              <a:t>美丽</a:t>
            </a:r>
          </a:p>
        </p:txBody>
      </p:sp>
      <p:sp>
        <p:nvSpPr>
          <p:cNvPr id="39" name="矩形 38">
            <a:extLst>
              <a:ext uri="{FF2B5EF4-FFF2-40B4-BE49-F238E27FC236}">
                <a16:creationId xmlns="" xmlns:a16="http://schemas.microsoft.com/office/drawing/2014/main" id="{3684C3A4-DE84-41DB-92B1-605307797111}"/>
              </a:ext>
            </a:extLst>
          </p:cNvPr>
          <p:cNvSpPr/>
          <p:nvPr/>
        </p:nvSpPr>
        <p:spPr>
          <a:xfrm>
            <a:off x="7023631" y="2830290"/>
            <a:ext cx="4471683" cy="2464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Tx/>
              <a:buNone/>
              <a:defRPr/>
            </a:pPr>
            <a:r>
              <a:rPr lang="zh-CN" altLang="en-US" sz="2800" dirty="0">
                <a:solidFill>
                  <a:schemeClr val="tx1"/>
                </a:solidFill>
                <a:latin typeface="楷体" pitchFamily="49" charset="-122"/>
                <a:ea typeface="楷体" pitchFamily="49" charset="-122"/>
                <a:sym typeface="+mn-ea"/>
              </a:rPr>
              <a:t>    党的十九大报告提出，中国特色社会主义进入新时代，我国社会主要矛盾已经转化为人民日益增长的</a:t>
            </a:r>
            <a:r>
              <a:rPr lang="zh-CN" altLang="en-US" sz="2800" dirty="0">
                <a:solidFill>
                  <a:srgbClr val="FF0000"/>
                </a:solidFill>
                <a:latin typeface="楷体" pitchFamily="49" charset="-122"/>
                <a:ea typeface="楷体" pitchFamily="49" charset="-122"/>
                <a:sym typeface="+mn-ea"/>
              </a:rPr>
              <a:t>美好生活需要</a:t>
            </a:r>
            <a:r>
              <a:rPr lang="zh-CN" altLang="en-US" sz="2800" dirty="0">
                <a:solidFill>
                  <a:schemeClr val="tx1"/>
                </a:solidFill>
                <a:latin typeface="楷体" pitchFamily="49" charset="-122"/>
                <a:ea typeface="楷体" pitchFamily="49" charset="-122"/>
                <a:sym typeface="+mn-ea"/>
              </a:rPr>
              <a:t>和</a:t>
            </a:r>
            <a:r>
              <a:rPr lang="zh-CN" altLang="en-US" sz="2800" dirty="0">
                <a:solidFill>
                  <a:srgbClr val="FF0000"/>
                </a:solidFill>
                <a:latin typeface="楷体" pitchFamily="49" charset="-122"/>
                <a:ea typeface="楷体" pitchFamily="49" charset="-122"/>
                <a:sym typeface="+mn-ea"/>
              </a:rPr>
              <a:t>不平衡不充分</a:t>
            </a:r>
            <a:r>
              <a:rPr lang="zh-CN" altLang="en-US" sz="2800" dirty="0">
                <a:solidFill>
                  <a:schemeClr val="tx1"/>
                </a:solidFill>
                <a:latin typeface="楷体" pitchFamily="49" charset="-122"/>
                <a:ea typeface="楷体" pitchFamily="49" charset="-122"/>
                <a:sym typeface="+mn-ea"/>
              </a:rPr>
              <a:t>的发展之间的矛盾。</a:t>
            </a:r>
          </a:p>
        </p:txBody>
      </p:sp>
      <p:sp>
        <p:nvSpPr>
          <p:cNvPr id="40" name="圆角矩形 8">
            <a:extLst>
              <a:ext uri="{FF2B5EF4-FFF2-40B4-BE49-F238E27FC236}">
                <a16:creationId xmlns="" xmlns:a16="http://schemas.microsoft.com/office/drawing/2014/main" id="{04DFC964-D934-4259-97A8-0E9D64D8B332}"/>
              </a:ext>
            </a:extLst>
          </p:cNvPr>
          <p:cNvSpPr/>
          <p:nvPr/>
        </p:nvSpPr>
        <p:spPr>
          <a:xfrm>
            <a:off x="5909207" y="2226976"/>
            <a:ext cx="876300" cy="447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sz="2400" b="1" dirty="0">
                <a:solidFill>
                  <a:schemeClr val="tx1"/>
                </a:solidFill>
                <a:sym typeface="+mn-ea"/>
              </a:rPr>
              <a:t>回顾</a:t>
            </a:r>
            <a:endParaRPr lang="zh-CN" altLang="en-US" b="1" dirty="0">
              <a:solidFill>
                <a:schemeClr val="tx1"/>
              </a:solidFill>
              <a:sym typeface="+mn-ea"/>
            </a:endParaRPr>
          </a:p>
        </p:txBody>
      </p:sp>
      <p:sp>
        <p:nvSpPr>
          <p:cNvPr id="41" name="圆角矩形 9">
            <a:extLst>
              <a:ext uri="{FF2B5EF4-FFF2-40B4-BE49-F238E27FC236}">
                <a16:creationId xmlns="" xmlns:a16="http://schemas.microsoft.com/office/drawing/2014/main" id="{091E6FE9-FC06-47CF-9223-A4B2D8421F9D}"/>
              </a:ext>
            </a:extLst>
          </p:cNvPr>
          <p:cNvSpPr/>
          <p:nvPr/>
        </p:nvSpPr>
        <p:spPr>
          <a:xfrm>
            <a:off x="7024914" y="1947672"/>
            <a:ext cx="4624542" cy="7269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sz="2400" b="1" dirty="0">
                <a:solidFill>
                  <a:srgbClr val="C00000"/>
                </a:solidFill>
                <a:sym typeface="+mn-ea"/>
              </a:rPr>
              <a:t>新时代我国社会的主要矛盾是？</a:t>
            </a:r>
          </a:p>
        </p:txBody>
      </p:sp>
      <p:sp>
        <p:nvSpPr>
          <p:cNvPr id="42" name="圆角矩形 11">
            <a:extLst>
              <a:ext uri="{FF2B5EF4-FFF2-40B4-BE49-F238E27FC236}">
                <a16:creationId xmlns="" xmlns:a16="http://schemas.microsoft.com/office/drawing/2014/main" id="{B959D101-154F-4BC4-901A-C17A48891B1A}"/>
              </a:ext>
            </a:extLst>
          </p:cNvPr>
          <p:cNvSpPr/>
          <p:nvPr/>
        </p:nvSpPr>
        <p:spPr>
          <a:xfrm>
            <a:off x="5909207" y="4741576"/>
            <a:ext cx="876300" cy="447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sz="2400" b="1" dirty="0">
                <a:solidFill>
                  <a:schemeClr val="tx1"/>
                </a:solidFill>
                <a:sym typeface="+mn-ea"/>
              </a:rPr>
              <a:t>思考</a:t>
            </a:r>
          </a:p>
        </p:txBody>
      </p:sp>
      <p:sp>
        <p:nvSpPr>
          <p:cNvPr id="43" name="圆角矩形 12">
            <a:extLst>
              <a:ext uri="{FF2B5EF4-FFF2-40B4-BE49-F238E27FC236}">
                <a16:creationId xmlns="" xmlns:a16="http://schemas.microsoft.com/office/drawing/2014/main" id="{F9749C49-99A0-4799-9DD3-A307188DBEBB}"/>
              </a:ext>
            </a:extLst>
          </p:cNvPr>
          <p:cNvSpPr/>
          <p:nvPr/>
        </p:nvSpPr>
        <p:spPr>
          <a:xfrm>
            <a:off x="7023631" y="5474346"/>
            <a:ext cx="4471682" cy="4476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r>
              <a:rPr lang="zh-CN" altLang="en-US" sz="2400" b="1" dirty="0">
                <a:solidFill>
                  <a:srgbClr val="C00000"/>
                </a:solidFill>
                <a:sym typeface="+mn-ea"/>
              </a:rPr>
              <a:t>怎样解决新矛盾？</a:t>
            </a:r>
          </a:p>
        </p:txBody>
      </p:sp>
      <p:sp>
        <p:nvSpPr>
          <p:cNvPr id="44" name="燕尾形箭头 13">
            <a:extLst>
              <a:ext uri="{FF2B5EF4-FFF2-40B4-BE49-F238E27FC236}">
                <a16:creationId xmlns="" xmlns:a16="http://schemas.microsoft.com/office/drawing/2014/main" id="{CC092427-3058-4256-AFA3-9B69C87C085A}"/>
              </a:ext>
            </a:extLst>
          </p:cNvPr>
          <p:cNvSpPr/>
          <p:nvPr/>
        </p:nvSpPr>
        <p:spPr>
          <a:xfrm rot="5400000">
            <a:off x="5460701" y="3581705"/>
            <a:ext cx="1756228" cy="253399"/>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solidFill>
                <a:schemeClr val="tx1"/>
              </a:solidFill>
            </a:endParaRPr>
          </a:p>
        </p:txBody>
      </p:sp>
      <p:sp>
        <p:nvSpPr>
          <p:cNvPr id="5" name="文本框 4">
            <a:extLst>
              <a:ext uri="{FF2B5EF4-FFF2-40B4-BE49-F238E27FC236}">
                <a16:creationId xmlns="" xmlns:a16="http://schemas.microsoft.com/office/drawing/2014/main" id="{9B722B94-2B21-45EA-9D35-9937EE032389}"/>
              </a:ext>
            </a:extLst>
          </p:cNvPr>
          <p:cNvSpPr txBox="1"/>
          <p:nvPr/>
        </p:nvSpPr>
        <p:spPr>
          <a:xfrm>
            <a:off x="843080" y="2079742"/>
            <a:ext cx="4037263" cy="954107"/>
          </a:xfrm>
          <a:prstGeom prst="rect">
            <a:avLst/>
          </a:prstGeom>
          <a:noFill/>
          <a:ln>
            <a:solidFill>
              <a:srgbClr val="0000CC"/>
            </a:solidFill>
          </a:ln>
        </p:spPr>
        <p:txBody>
          <a:bodyPr wrap="square" rtlCol="0">
            <a:spAutoFit/>
          </a:bodyPr>
          <a:lstStyle/>
          <a:p>
            <a:r>
              <a:rPr lang="zh-CN" altLang="en-US" sz="2800" b="1" dirty="0"/>
              <a:t>思考：布局“五位一体”</a:t>
            </a:r>
            <a:endParaRPr lang="en-US" altLang="zh-CN" sz="2800" b="1" dirty="0"/>
          </a:p>
          <a:p>
            <a:r>
              <a:rPr lang="en-US" altLang="zh-CN" sz="2800" b="1" dirty="0"/>
              <a:t>       </a:t>
            </a:r>
            <a:r>
              <a:rPr lang="zh-CN" altLang="en-US" sz="2800" b="1" dirty="0"/>
              <a:t> 的目标是什么？</a:t>
            </a:r>
          </a:p>
        </p:txBody>
      </p:sp>
      <p:sp>
        <p:nvSpPr>
          <p:cNvPr id="45" name="Oval 24">
            <a:extLst>
              <a:ext uri="{FF2B5EF4-FFF2-40B4-BE49-F238E27FC236}">
                <a16:creationId xmlns="" xmlns:a16="http://schemas.microsoft.com/office/drawing/2014/main" id="{22FFD728-1A1D-40F0-89C8-484973C9CAF1}"/>
              </a:ext>
            </a:extLst>
          </p:cNvPr>
          <p:cNvSpPr>
            <a:spLocks noChangeArrowheads="1"/>
          </p:cNvSpPr>
          <p:nvPr/>
        </p:nvSpPr>
        <p:spPr bwMode="gray">
          <a:xfrm>
            <a:off x="3085669" y="5001275"/>
            <a:ext cx="888893" cy="375952"/>
          </a:xfrm>
          <a:prstGeom prst="ellipse">
            <a:avLst/>
          </a:prstGeom>
          <a:gradFill rotWithShape="1">
            <a:gsLst>
              <a:gs pos="0">
                <a:srgbClr val="1C1C1C"/>
              </a:gs>
              <a:gs pos="100000">
                <a:srgbClr val="FFFFFF"/>
              </a:gs>
            </a:gsLst>
            <a:path path="shape">
              <a:fillToRect l="50000" t="50000" r="50000" b="50000"/>
            </a:path>
          </a:gradFill>
          <a:ln>
            <a:noFill/>
          </a:ln>
          <a:extLst>
            <a:ext uri="{91240B29-F687-4F45-9708-019B960494DF}">
              <a14:hiddenLine xmlns="" xmlns:a14="http://schemas.microsoft.com/office/drawing/2010/main" w="9525">
                <a:solidFill>
                  <a:srgbClr val="000000"/>
                </a:solidFill>
                <a:rou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68580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zh-CN" altLang="en-US" sz="135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Tree>
    <p:extLst>
      <p:ext uri="{BB962C8B-B14F-4D97-AF65-F5344CB8AC3E}">
        <p14:creationId xmlns="" xmlns:p14="http://schemas.microsoft.com/office/powerpoint/2010/main" val="100306930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9"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a:extLst>
              <a:ext uri="{FF2B5EF4-FFF2-40B4-BE49-F238E27FC236}">
                <a16:creationId xmlns="" xmlns:a16="http://schemas.microsoft.com/office/drawing/2014/main" id="{9F837177-A242-4137-8A7B-3D7BF45D113F}"/>
              </a:ext>
            </a:extLst>
          </p:cNvPr>
          <p:cNvSpPr txBox="1">
            <a:spLocks noChangeArrowheads="1"/>
          </p:cNvSpPr>
          <p:nvPr/>
        </p:nvSpPr>
        <p:spPr bwMode="auto">
          <a:xfrm>
            <a:off x="1349829" y="1926425"/>
            <a:ext cx="957942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dirty="0">
                <a:latin typeface="楷体" pitchFamily="49" charset="-122"/>
                <a:ea typeface="楷体" pitchFamily="49" charset="-122"/>
              </a:rPr>
              <a:t>    </a:t>
            </a:r>
            <a:r>
              <a:rPr lang="zh-CN" altLang="en-US" b="1" dirty="0">
                <a:latin typeface="楷体" pitchFamily="49" charset="-122"/>
                <a:ea typeface="楷体" pitchFamily="49" charset="-122"/>
              </a:rPr>
              <a:t>党的十八届五中全会坚持以人民为中心的发展思想，鲜明提出了</a:t>
            </a:r>
            <a:r>
              <a:rPr lang="zh-CN" altLang="en-US" b="1" dirty="0">
                <a:solidFill>
                  <a:srgbClr val="C00000"/>
                </a:solidFill>
                <a:latin typeface="楷体" pitchFamily="49" charset="-122"/>
                <a:ea typeface="楷体" pitchFamily="49" charset="-122"/>
              </a:rPr>
              <a:t>创新、协调、绿色、开放、共享</a:t>
            </a:r>
            <a:r>
              <a:rPr lang="zh-CN" altLang="en-US" b="1" dirty="0">
                <a:latin typeface="楷体" pitchFamily="49" charset="-122"/>
                <a:ea typeface="楷体" pitchFamily="49" charset="-122"/>
              </a:rPr>
              <a:t>的新发展理念。</a:t>
            </a:r>
          </a:p>
        </p:txBody>
      </p:sp>
      <p:pic>
        <p:nvPicPr>
          <p:cNvPr id="9" name="Picture 2" descr="http://02.imgmini.eastday.com/mobile/20160526/20160526180558_07c15fb72b3170d17bd207ff4b9b050c_2.jpeg">
            <a:extLst>
              <a:ext uri="{FF2B5EF4-FFF2-40B4-BE49-F238E27FC236}">
                <a16:creationId xmlns="" xmlns:a16="http://schemas.microsoft.com/office/drawing/2014/main" id="{2AF54E7D-8001-4473-B402-9368D12E58B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5728" y="2880371"/>
            <a:ext cx="3641072" cy="2154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 xmlns:a16="http://schemas.microsoft.com/office/drawing/2014/main" id="{463458BD-3366-4D13-B493-80C9A3C1E165}"/>
              </a:ext>
            </a:extLst>
          </p:cNvPr>
          <p:cNvSpPr txBox="1"/>
          <p:nvPr/>
        </p:nvSpPr>
        <p:spPr>
          <a:xfrm>
            <a:off x="1397183" y="1497783"/>
            <a:ext cx="2507160" cy="438582"/>
          </a:xfrm>
          <a:prstGeom prst="rect">
            <a:avLst/>
          </a:prstGeom>
          <a:solidFill>
            <a:schemeClr val="accent1"/>
          </a:solidFill>
        </p:spPr>
        <p:txBody>
          <a:bodyPr wrap="square">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贯彻新发展理念：</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17" name="文本框 16">
            <a:extLst>
              <a:ext uri="{FF2B5EF4-FFF2-40B4-BE49-F238E27FC236}">
                <a16:creationId xmlns="" xmlns:a16="http://schemas.microsoft.com/office/drawing/2014/main" id="{53A94B87-38AB-420F-8D4E-A13A0D67E37B}"/>
              </a:ext>
            </a:extLst>
          </p:cNvPr>
          <p:cNvSpPr txBox="1"/>
          <p:nvPr/>
        </p:nvSpPr>
        <p:spPr>
          <a:xfrm>
            <a:off x="2524941" y="994958"/>
            <a:ext cx="6444854" cy="438582"/>
          </a:xfrm>
          <a:prstGeom prst="rect">
            <a:avLst/>
          </a:prstGeom>
          <a:noFill/>
        </p:spPr>
        <p:txBody>
          <a:bodyPr>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a:effectLst>
                  <a:outerShdw blurRad="38100" dist="38100" dir="2700000" algn="tl">
                    <a:srgbClr val="000000">
                      <a:alpha val="43137"/>
                    </a:srgbClr>
                  </a:outerShdw>
                </a:effectLst>
                <a:latin typeface="+mn-ea"/>
                <a:ea typeface="+mn-ea"/>
                <a:sym typeface="+mn-ea"/>
              </a:rPr>
              <a:t>1.</a:t>
            </a:r>
            <a:r>
              <a:rPr lang="zh-CN" altLang="en-US" sz="2250" dirty="0">
                <a:effectLst>
                  <a:outerShdw blurRad="38100" dist="38100" dir="2700000" algn="tl">
                    <a:srgbClr val="000000">
                      <a:alpha val="43137"/>
                    </a:srgbClr>
                  </a:outerShdw>
                </a:effectLst>
                <a:latin typeface="+mn-ea"/>
                <a:ea typeface="+mn-ea"/>
                <a:sym typeface="+mn-ea"/>
              </a:rPr>
              <a:t>富强是社会主义经济建设的要求</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18" name="矩形: 圆角 17">
            <a:extLst>
              <a:ext uri="{FF2B5EF4-FFF2-40B4-BE49-F238E27FC236}">
                <a16:creationId xmlns="" xmlns:a16="http://schemas.microsoft.com/office/drawing/2014/main" id="{2184A1D6-1976-4993-91D1-F03AE2BE0930}"/>
              </a:ext>
            </a:extLst>
          </p:cNvPr>
          <p:cNvSpPr/>
          <p:nvPr/>
        </p:nvSpPr>
        <p:spPr>
          <a:xfrm>
            <a:off x="1291770" y="5651529"/>
            <a:ext cx="9534725" cy="7928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设计意图：呈现“五位一体</a:t>
            </a:r>
            <a:r>
              <a:rPr lang="zh-CN" altLang="en-US" sz="2400" dirty="0">
                <a:solidFill>
                  <a:schemeClr val="tx1"/>
                </a:solidFill>
                <a:latin typeface="华文中宋" panose="02010600040101010101" pitchFamily="2" charset="-122"/>
                <a:ea typeface="华文中宋" panose="02010600040101010101" pitchFamily="2" charset="-122"/>
              </a:rPr>
              <a:t>”</a:t>
            </a:r>
            <a:r>
              <a:rPr lang="zh-CN" altLang="en-US" sz="2400" b="1" dirty="0">
                <a:solidFill>
                  <a:schemeClr val="tx1"/>
                </a:solidFill>
                <a:latin typeface="华文中宋" panose="02010600040101010101" pitchFamily="2" charset="-122"/>
                <a:ea typeface="华文中宋" panose="02010600040101010101" pitchFamily="2" charset="-122"/>
              </a:rPr>
              <a:t>的战略目标，用我国社会主要矛盾如何解决为切入口，引导学生探究关于经济建设的理念和目标。</a:t>
            </a:r>
          </a:p>
        </p:txBody>
      </p:sp>
      <p:grpSp>
        <p:nvGrpSpPr>
          <p:cNvPr id="19" name="组合 3">
            <a:extLst>
              <a:ext uri="{FF2B5EF4-FFF2-40B4-BE49-F238E27FC236}">
                <a16:creationId xmlns="" xmlns:a16="http://schemas.microsoft.com/office/drawing/2014/main" id="{B42D3F01-5CB6-4873-B2ED-36E78313BA57}"/>
              </a:ext>
            </a:extLst>
          </p:cNvPr>
          <p:cNvGrpSpPr>
            <a:grpSpLocks/>
          </p:cNvGrpSpPr>
          <p:nvPr/>
        </p:nvGrpSpPr>
        <p:grpSpPr bwMode="auto">
          <a:xfrm>
            <a:off x="5855144" y="2290692"/>
            <a:ext cx="4897040" cy="544115"/>
            <a:chOff x="1418991" y="2453858"/>
            <a:chExt cx="6124809" cy="724658"/>
          </a:xfrm>
        </p:grpSpPr>
        <p:sp>
          <p:nvSpPr>
            <p:cNvPr id="20" name="右箭头 14">
              <a:extLst>
                <a:ext uri="{FF2B5EF4-FFF2-40B4-BE49-F238E27FC236}">
                  <a16:creationId xmlns="" xmlns:a16="http://schemas.microsoft.com/office/drawing/2014/main" id="{F6A12268-A104-4EA5-9DA1-87D3BC5A4CB3}"/>
                </a:ext>
              </a:extLst>
            </p:cNvPr>
            <p:cNvSpPr/>
            <p:nvPr/>
          </p:nvSpPr>
          <p:spPr>
            <a:xfrm>
              <a:off x="3085332" y="2915292"/>
              <a:ext cx="1276189" cy="263224"/>
            </a:xfrm>
            <a:prstGeom prst="rightArrow">
              <a:avLst>
                <a:gd name="adj1" fmla="val 50000"/>
                <a:gd name="adj2" fmla="val 9157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21" name="矩形: 圆角 20">
              <a:extLst>
                <a:ext uri="{FF2B5EF4-FFF2-40B4-BE49-F238E27FC236}">
                  <a16:creationId xmlns="" xmlns:a16="http://schemas.microsoft.com/office/drawing/2014/main" id="{CBADD84F-84DE-4BAF-A8EF-6EA7E6F31490}"/>
                </a:ext>
              </a:extLst>
            </p:cNvPr>
            <p:cNvSpPr/>
            <p:nvPr/>
          </p:nvSpPr>
          <p:spPr>
            <a:xfrm>
              <a:off x="1418991" y="2599741"/>
              <a:ext cx="1263365" cy="554989"/>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创新</a:t>
              </a:r>
            </a:p>
          </p:txBody>
        </p:sp>
        <p:sp>
          <p:nvSpPr>
            <p:cNvPr id="22" name="矩形: 圆角 21">
              <a:extLst>
                <a:ext uri="{FF2B5EF4-FFF2-40B4-BE49-F238E27FC236}">
                  <a16:creationId xmlns="" xmlns:a16="http://schemas.microsoft.com/office/drawing/2014/main" id="{D9C726F5-FC22-47B8-91BC-48C4B2F1071F}"/>
                </a:ext>
              </a:extLst>
            </p:cNvPr>
            <p:cNvSpPr/>
            <p:nvPr/>
          </p:nvSpPr>
          <p:spPr>
            <a:xfrm>
              <a:off x="4762097" y="2599741"/>
              <a:ext cx="2781703" cy="55499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发展动力问题</a:t>
              </a:r>
            </a:p>
          </p:txBody>
        </p:sp>
        <p:sp>
          <p:nvSpPr>
            <p:cNvPr id="23" name="文本框 2">
              <a:extLst>
                <a:ext uri="{FF2B5EF4-FFF2-40B4-BE49-F238E27FC236}">
                  <a16:creationId xmlns="" xmlns:a16="http://schemas.microsoft.com/office/drawing/2014/main" id="{532DC41D-0EAB-4814-838F-F02FE1039CC8}"/>
                </a:ext>
              </a:extLst>
            </p:cNvPr>
            <p:cNvSpPr txBox="1">
              <a:spLocks noChangeArrowheads="1"/>
            </p:cNvSpPr>
            <p:nvPr/>
          </p:nvSpPr>
          <p:spPr bwMode="auto">
            <a:xfrm>
              <a:off x="3096610" y="2453858"/>
              <a:ext cx="1161288" cy="5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a:t>解决</a:t>
              </a:r>
            </a:p>
          </p:txBody>
        </p:sp>
      </p:grpSp>
      <p:grpSp>
        <p:nvGrpSpPr>
          <p:cNvPr id="24" name="组合 20">
            <a:extLst>
              <a:ext uri="{FF2B5EF4-FFF2-40B4-BE49-F238E27FC236}">
                <a16:creationId xmlns="" xmlns:a16="http://schemas.microsoft.com/office/drawing/2014/main" id="{B5855ADB-E01C-44CB-A521-3A60ADFB936A}"/>
              </a:ext>
            </a:extLst>
          </p:cNvPr>
          <p:cNvGrpSpPr>
            <a:grpSpLocks/>
          </p:cNvGrpSpPr>
          <p:nvPr/>
        </p:nvGrpSpPr>
        <p:grpSpPr bwMode="auto">
          <a:xfrm>
            <a:off x="5855144" y="2971729"/>
            <a:ext cx="4897040" cy="542925"/>
            <a:chOff x="1418991" y="2453858"/>
            <a:chExt cx="6529505" cy="724658"/>
          </a:xfrm>
        </p:grpSpPr>
        <p:sp>
          <p:nvSpPr>
            <p:cNvPr id="25" name="右箭头 14">
              <a:extLst>
                <a:ext uri="{FF2B5EF4-FFF2-40B4-BE49-F238E27FC236}">
                  <a16:creationId xmlns="" xmlns:a16="http://schemas.microsoft.com/office/drawing/2014/main" id="{D6935E85-69B6-4F1C-9BE4-57CCC75B62A7}"/>
                </a:ext>
              </a:extLst>
            </p:cNvPr>
            <p:cNvSpPr/>
            <p:nvPr/>
          </p:nvSpPr>
          <p:spPr>
            <a:xfrm>
              <a:off x="3200198" y="2914715"/>
              <a:ext cx="1362100" cy="263801"/>
            </a:xfrm>
            <a:prstGeom prst="rightArrow">
              <a:avLst>
                <a:gd name="adj1" fmla="val 50000"/>
                <a:gd name="adj2" fmla="val 9157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26" name="矩形: 圆角 25">
              <a:extLst>
                <a:ext uri="{FF2B5EF4-FFF2-40B4-BE49-F238E27FC236}">
                  <a16:creationId xmlns="" xmlns:a16="http://schemas.microsoft.com/office/drawing/2014/main" id="{246399EF-8899-4035-8EA7-E5505CC91155}"/>
                </a:ext>
              </a:extLst>
            </p:cNvPr>
            <p:cNvSpPr/>
            <p:nvPr/>
          </p:nvSpPr>
          <p:spPr>
            <a:xfrm>
              <a:off x="1418991" y="2600061"/>
              <a:ext cx="1360512" cy="554617"/>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协调</a:t>
              </a:r>
            </a:p>
          </p:txBody>
        </p:sp>
        <p:sp>
          <p:nvSpPr>
            <p:cNvPr id="27" name="矩形: 圆角 26">
              <a:extLst>
                <a:ext uri="{FF2B5EF4-FFF2-40B4-BE49-F238E27FC236}">
                  <a16:creationId xmlns="" xmlns:a16="http://schemas.microsoft.com/office/drawing/2014/main" id="{6E8F2F55-F98D-470A-8EC7-86D41184D7BB}"/>
                </a:ext>
              </a:extLst>
            </p:cNvPr>
            <p:cNvSpPr/>
            <p:nvPr/>
          </p:nvSpPr>
          <p:spPr>
            <a:xfrm>
              <a:off x="4982992" y="2600061"/>
              <a:ext cx="2965504" cy="554617"/>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发展不平衡问题</a:t>
              </a:r>
            </a:p>
          </p:txBody>
        </p:sp>
        <p:sp>
          <p:nvSpPr>
            <p:cNvPr id="28" name="文本框 24">
              <a:extLst>
                <a:ext uri="{FF2B5EF4-FFF2-40B4-BE49-F238E27FC236}">
                  <a16:creationId xmlns="" xmlns:a16="http://schemas.microsoft.com/office/drawing/2014/main" id="{04D04EBE-1C43-4754-AE6C-999F5AF420B0}"/>
                </a:ext>
              </a:extLst>
            </p:cNvPr>
            <p:cNvSpPr txBox="1">
              <a:spLocks noChangeArrowheads="1"/>
            </p:cNvSpPr>
            <p:nvPr/>
          </p:nvSpPr>
          <p:spPr bwMode="auto">
            <a:xfrm>
              <a:off x="3245824" y="2453858"/>
              <a:ext cx="1161288" cy="528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a:t>解决</a:t>
              </a:r>
            </a:p>
          </p:txBody>
        </p:sp>
      </p:grpSp>
      <p:grpSp>
        <p:nvGrpSpPr>
          <p:cNvPr id="29" name="组合 25">
            <a:extLst>
              <a:ext uri="{FF2B5EF4-FFF2-40B4-BE49-F238E27FC236}">
                <a16:creationId xmlns="" xmlns:a16="http://schemas.microsoft.com/office/drawing/2014/main" id="{D1E1D924-6421-4CA4-813A-E93C21A0FD46}"/>
              </a:ext>
            </a:extLst>
          </p:cNvPr>
          <p:cNvGrpSpPr>
            <a:grpSpLocks/>
          </p:cNvGrpSpPr>
          <p:nvPr/>
        </p:nvGrpSpPr>
        <p:grpSpPr bwMode="auto">
          <a:xfrm>
            <a:off x="5855144" y="3651575"/>
            <a:ext cx="4897040" cy="542925"/>
            <a:chOff x="1418991" y="2453858"/>
            <a:chExt cx="6529507" cy="724658"/>
          </a:xfrm>
        </p:grpSpPr>
        <p:sp>
          <p:nvSpPr>
            <p:cNvPr id="30" name="右箭头 14">
              <a:extLst>
                <a:ext uri="{FF2B5EF4-FFF2-40B4-BE49-F238E27FC236}">
                  <a16:creationId xmlns="" xmlns:a16="http://schemas.microsoft.com/office/drawing/2014/main" id="{88D59B8E-4E14-489C-AE8A-DF2A204AC0C2}"/>
                </a:ext>
              </a:extLst>
            </p:cNvPr>
            <p:cNvSpPr/>
            <p:nvPr/>
          </p:nvSpPr>
          <p:spPr>
            <a:xfrm>
              <a:off x="3200199" y="2914715"/>
              <a:ext cx="1362100" cy="263801"/>
            </a:xfrm>
            <a:prstGeom prst="rightArrow">
              <a:avLst>
                <a:gd name="adj1" fmla="val 50000"/>
                <a:gd name="adj2" fmla="val 9157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1" name="矩形: 圆角 30">
              <a:extLst>
                <a:ext uri="{FF2B5EF4-FFF2-40B4-BE49-F238E27FC236}">
                  <a16:creationId xmlns="" xmlns:a16="http://schemas.microsoft.com/office/drawing/2014/main" id="{D740FDCA-861F-47A0-8A88-64D5995945C2}"/>
                </a:ext>
              </a:extLst>
            </p:cNvPr>
            <p:cNvSpPr/>
            <p:nvPr/>
          </p:nvSpPr>
          <p:spPr>
            <a:xfrm>
              <a:off x="1418991" y="2600061"/>
              <a:ext cx="1360512" cy="554618"/>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绿色</a:t>
              </a:r>
            </a:p>
          </p:txBody>
        </p:sp>
        <p:sp>
          <p:nvSpPr>
            <p:cNvPr id="32" name="矩形: 圆角 31">
              <a:extLst>
                <a:ext uri="{FF2B5EF4-FFF2-40B4-BE49-F238E27FC236}">
                  <a16:creationId xmlns="" xmlns:a16="http://schemas.microsoft.com/office/drawing/2014/main" id="{A958A514-AF1D-4675-AC18-05CE34C5EE6A}"/>
                </a:ext>
              </a:extLst>
            </p:cNvPr>
            <p:cNvSpPr/>
            <p:nvPr/>
          </p:nvSpPr>
          <p:spPr>
            <a:xfrm>
              <a:off x="4982993" y="2600061"/>
              <a:ext cx="2965505" cy="554618"/>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人与自然和谐问题</a:t>
              </a:r>
            </a:p>
          </p:txBody>
        </p:sp>
        <p:sp>
          <p:nvSpPr>
            <p:cNvPr id="33" name="文本框 29">
              <a:extLst>
                <a:ext uri="{FF2B5EF4-FFF2-40B4-BE49-F238E27FC236}">
                  <a16:creationId xmlns="" xmlns:a16="http://schemas.microsoft.com/office/drawing/2014/main" id="{0CECBFD4-992C-4A75-BEBF-6C24C342DBC7}"/>
                </a:ext>
              </a:extLst>
            </p:cNvPr>
            <p:cNvSpPr txBox="1">
              <a:spLocks noChangeArrowheads="1"/>
            </p:cNvSpPr>
            <p:nvPr/>
          </p:nvSpPr>
          <p:spPr bwMode="auto">
            <a:xfrm>
              <a:off x="3245823" y="2453858"/>
              <a:ext cx="1161288" cy="528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a:t>解决</a:t>
              </a:r>
            </a:p>
          </p:txBody>
        </p:sp>
      </p:grpSp>
      <p:grpSp>
        <p:nvGrpSpPr>
          <p:cNvPr id="34" name="组合 30">
            <a:extLst>
              <a:ext uri="{FF2B5EF4-FFF2-40B4-BE49-F238E27FC236}">
                <a16:creationId xmlns="" xmlns:a16="http://schemas.microsoft.com/office/drawing/2014/main" id="{C1D70462-BC06-49AF-B453-C3C01248CEA2}"/>
              </a:ext>
            </a:extLst>
          </p:cNvPr>
          <p:cNvGrpSpPr>
            <a:grpSpLocks/>
          </p:cNvGrpSpPr>
          <p:nvPr/>
        </p:nvGrpSpPr>
        <p:grpSpPr bwMode="auto">
          <a:xfrm>
            <a:off x="5855144" y="4331423"/>
            <a:ext cx="4897040" cy="544115"/>
            <a:chOff x="1418991" y="2453858"/>
            <a:chExt cx="6529505" cy="724658"/>
          </a:xfrm>
        </p:grpSpPr>
        <p:sp>
          <p:nvSpPr>
            <p:cNvPr id="35" name="右箭头 14">
              <a:extLst>
                <a:ext uri="{FF2B5EF4-FFF2-40B4-BE49-F238E27FC236}">
                  <a16:creationId xmlns="" xmlns:a16="http://schemas.microsoft.com/office/drawing/2014/main" id="{27D4053C-628D-4E90-91BB-1FB9BCA0F313}"/>
                </a:ext>
              </a:extLst>
            </p:cNvPr>
            <p:cNvSpPr/>
            <p:nvPr/>
          </p:nvSpPr>
          <p:spPr>
            <a:xfrm>
              <a:off x="3200198" y="2915292"/>
              <a:ext cx="1362100" cy="263224"/>
            </a:xfrm>
            <a:prstGeom prst="rightArrow">
              <a:avLst>
                <a:gd name="adj1" fmla="val 50000"/>
                <a:gd name="adj2" fmla="val 9157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36" name="矩形: 圆角 35">
              <a:extLst>
                <a:ext uri="{FF2B5EF4-FFF2-40B4-BE49-F238E27FC236}">
                  <a16:creationId xmlns="" xmlns:a16="http://schemas.microsoft.com/office/drawing/2014/main" id="{D8F0D719-53E0-4044-8EE4-1D8E8425FBAA}"/>
                </a:ext>
              </a:extLst>
            </p:cNvPr>
            <p:cNvSpPr/>
            <p:nvPr/>
          </p:nvSpPr>
          <p:spPr>
            <a:xfrm>
              <a:off x="1418991" y="2599741"/>
              <a:ext cx="1360512" cy="55499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开放</a:t>
              </a:r>
            </a:p>
          </p:txBody>
        </p:sp>
        <p:sp>
          <p:nvSpPr>
            <p:cNvPr id="37" name="矩形: 圆角 36">
              <a:extLst>
                <a:ext uri="{FF2B5EF4-FFF2-40B4-BE49-F238E27FC236}">
                  <a16:creationId xmlns="" xmlns:a16="http://schemas.microsoft.com/office/drawing/2014/main" id="{C5EF7965-336F-430A-869C-A11CA825541C}"/>
                </a:ext>
              </a:extLst>
            </p:cNvPr>
            <p:cNvSpPr/>
            <p:nvPr/>
          </p:nvSpPr>
          <p:spPr>
            <a:xfrm>
              <a:off x="4982992" y="2599741"/>
              <a:ext cx="2965504" cy="554990"/>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发展内外联动问题</a:t>
              </a:r>
            </a:p>
          </p:txBody>
        </p:sp>
        <p:sp>
          <p:nvSpPr>
            <p:cNvPr id="38" name="文本框 35">
              <a:extLst>
                <a:ext uri="{FF2B5EF4-FFF2-40B4-BE49-F238E27FC236}">
                  <a16:creationId xmlns="" xmlns:a16="http://schemas.microsoft.com/office/drawing/2014/main" id="{C55DE566-16FC-4C18-A4E2-86F449097A68}"/>
                </a:ext>
              </a:extLst>
            </p:cNvPr>
            <p:cNvSpPr txBox="1">
              <a:spLocks noChangeArrowheads="1"/>
            </p:cNvSpPr>
            <p:nvPr/>
          </p:nvSpPr>
          <p:spPr bwMode="auto">
            <a:xfrm>
              <a:off x="3245824" y="2453858"/>
              <a:ext cx="1161288" cy="5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a:t>解决</a:t>
              </a:r>
            </a:p>
          </p:txBody>
        </p:sp>
      </p:grpSp>
      <p:grpSp>
        <p:nvGrpSpPr>
          <p:cNvPr id="39" name="组合 36">
            <a:extLst>
              <a:ext uri="{FF2B5EF4-FFF2-40B4-BE49-F238E27FC236}">
                <a16:creationId xmlns="" xmlns:a16="http://schemas.microsoft.com/office/drawing/2014/main" id="{40073D52-8905-4030-8E3D-217626A3AEBD}"/>
              </a:ext>
            </a:extLst>
          </p:cNvPr>
          <p:cNvGrpSpPr>
            <a:grpSpLocks/>
          </p:cNvGrpSpPr>
          <p:nvPr/>
        </p:nvGrpSpPr>
        <p:grpSpPr bwMode="auto">
          <a:xfrm>
            <a:off x="5855144" y="5012460"/>
            <a:ext cx="4897040" cy="542925"/>
            <a:chOff x="1418991" y="2453858"/>
            <a:chExt cx="6529503" cy="724658"/>
          </a:xfrm>
        </p:grpSpPr>
        <p:sp>
          <p:nvSpPr>
            <p:cNvPr id="40" name="右箭头 14">
              <a:extLst>
                <a:ext uri="{FF2B5EF4-FFF2-40B4-BE49-F238E27FC236}">
                  <a16:creationId xmlns="" xmlns:a16="http://schemas.microsoft.com/office/drawing/2014/main" id="{545CD058-E700-49AB-8BCC-E72DEBBEFE4E}"/>
                </a:ext>
              </a:extLst>
            </p:cNvPr>
            <p:cNvSpPr/>
            <p:nvPr/>
          </p:nvSpPr>
          <p:spPr>
            <a:xfrm>
              <a:off x="3200198" y="2914715"/>
              <a:ext cx="1362099" cy="263801"/>
            </a:xfrm>
            <a:prstGeom prst="rightArrow">
              <a:avLst>
                <a:gd name="adj1" fmla="val 50000"/>
                <a:gd name="adj2" fmla="val 9157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41" name="矩形: 圆角 40">
              <a:extLst>
                <a:ext uri="{FF2B5EF4-FFF2-40B4-BE49-F238E27FC236}">
                  <a16:creationId xmlns="" xmlns:a16="http://schemas.microsoft.com/office/drawing/2014/main" id="{B76E63EE-2AB2-43CE-9FCB-6C1891FA597A}"/>
                </a:ext>
              </a:extLst>
            </p:cNvPr>
            <p:cNvSpPr/>
            <p:nvPr/>
          </p:nvSpPr>
          <p:spPr>
            <a:xfrm>
              <a:off x="1418991" y="2600061"/>
              <a:ext cx="1360511" cy="554617"/>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共享</a:t>
              </a:r>
            </a:p>
          </p:txBody>
        </p:sp>
        <p:sp>
          <p:nvSpPr>
            <p:cNvPr id="42" name="矩形: 圆角 41">
              <a:extLst>
                <a:ext uri="{FF2B5EF4-FFF2-40B4-BE49-F238E27FC236}">
                  <a16:creationId xmlns="" xmlns:a16="http://schemas.microsoft.com/office/drawing/2014/main" id="{BC03906B-E627-468F-8A12-F20B209B9BBE}"/>
                </a:ext>
              </a:extLst>
            </p:cNvPr>
            <p:cNvSpPr/>
            <p:nvPr/>
          </p:nvSpPr>
          <p:spPr>
            <a:xfrm>
              <a:off x="4982991" y="2600061"/>
              <a:ext cx="2965503" cy="554617"/>
            </a:xfrm>
            <a:prstGeom prst="round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fontAlgn="auto">
                <a:spcBef>
                  <a:spcPts val="0"/>
                </a:spcBef>
                <a:spcAft>
                  <a:spcPts val="0"/>
                </a:spcAft>
                <a:defRPr/>
              </a:pPr>
              <a:r>
                <a:rPr lang="zh-CN" altLang="en-US" dirty="0">
                  <a:solidFill>
                    <a:srgbClr val="FFF8E5"/>
                  </a:solidFill>
                  <a:latin typeface="微软雅黑" panose="020B0503020204020204" pitchFamily="34" charset="-122"/>
                  <a:sym typeface="+mn-ea"/>
                </a:rPr>
                <a:t>社会公平正义问题</a:t>
              </a:r>
            </a:p>
          </p:txBody>
        </p:sp>
        <p:sp>
          <p:nvSpPr>
            <p:cNvPr id="43" name="文本框 40">
              <a:extLst>
                <a:ext uri="{FF2B5EF4-FFF2-40B4-BE49-F238E27FC236}">
                  <a16:creationId xmlns="" xmlns:a16="http://schemas.microsoft.com/office/drawing/2014/main" id="{375C6D23-CC8D-4CE3-8D4E-55288FAB679E}"/>
                </a:ext>
              </a:extLst>
            </p:cNvPr>
            <p:cNvSpPr txBox="1">
              <a:spLocks noChangeArrowheads="1"/>
            </p:cNvSpPr>
            <p:nvPr/>
          </p:nvSpPr>
          <p:spPr bwMode="auto">
            <a:xfrm>
              <a:off x="3245824" y="2453858"/>
              <a:ext cx="1161287" cy="528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a:t>解决</a:t>
              </a:r>
            </a:p>
          </p:txBody>
        </p:sp>
      </p:grpSp>
    </p:spTree>
    <p:extLst>
      <p:ext uri="{BB962C8B-B14F-4D97-AF65-F5344CB8AC3E}">
        <p14:creationId xmlns="" xmlns:p14="http://schemas.microsoft.com/office/powerpoint/2010/main" val="240938652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725714" y="5369566"/>
            <a:ext cx="11129587" cy="8570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设计意图：聚焦学生日常真实情境，通过一系列的问题的思考，激发学生切实感受民主与我们的生活密切相关，也为接下来认同我国制度体系做情感铺垫。</a:t>
            </a:r>
            <a:endParaRPr lang="zh-CN" altLang="en-US" sz="2400" dirty="0">
              <a:solidFill>
                <a:schemeClr val="tx1"/>
              </a:solidFill>
              <a:latin typeface="华文中宋" panose="02010600040101010101" pitchFamily="2" charset="-122"/>
              <a:ea typeface="华文中宋" panose="02010600040101010101" pitchFamily="2" charset="-122"/>
            </a:endParaRPr>
          </a:p>
        </p:txBody>
      </p:sp>
      <p:sp>
        <p:nvSpPr>
          <p:cNvPr id="8" name="文本框 7">
            <a:extLst>
              <a:ext uri="{FF2B5EF4-FFF2-40B4-BE49-F238E27FC236}">
                <a16:creationId xmlns="" xmlns:a16="http://schemas.microsoft.com/office/drawing/2014/main" id="{90A2E2BA-AB74-4039-A016-825B3F399326}"/>
              </a:ext>
            </a:extLst>
          </p:cNvPr>
          <p:cNvSpPr txBox="1"/>
          <p:nvPr/>
        </p:nvSpPr>
        <p:spPr>
          <a:xfrm>
            <a:off x="2493518" y="1097769"/>
            <a:ext cx="6444854" cy="438582"/>
          </a:xfrm>
          <a:prstGeom prst="rect">
            <a:avLst/>
          </a:prstGeom>
          <a:noFill/>
        </p:spPr>
        <p:txBody>
          <a:bodyPr>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a:effectLst>
                  <a:outerShdw blurRad="38100" dist="38100" dir="2700000" algn="tl">
                    <a:srgbClr val="000000">
                      <a:alpha val="43137"/>
                    </a:srgbClr>
                  </a:outerShdw>
                </a:effectLst>
                <a:latin typeface="+mn-ea"/>
                <a:ea typeface="+mn-ea"/>
                <a:sym typeface="+mn-ea"/>
              </a:rPr>
              <a:t>2.</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民主</a:t>
            </a:r>
            <a:r>
              <a:rPr lang="zh-CN" altLang="en-US" sz="2250" dirty="0">
                <a:effectLst>
                  <a:outerShdw blurRad="38100" dist="38100" dir="2700000" algn="tl">
                    <a:srgbClr val="000000">
                      <a:alpha val="43137"/>
                    </a:srgbClr>
                  </a:outerShdw>
                </a:effectLst>
                <a:latin typeface="+mn-ea"/>
                <a:ea typeface="+mn-ea"/>
                <a:sym typeface="+mn-ea"/>
              </a:rPr>
              <a:t>是社会主义现代化</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政治建设</a:t>
            </a:r>
            <a:r>
              <a:rPr lang="zh-CN" altLang="en-US" sz="2250" dirty="0">
                <a:effectLst>
                  <a:outerShdw blurRad="38100" dist="38100" dir="2700000" algn="tl">
                    <a:srgbClr val="000000">
                      <a:alpha val="43137"/>
                    </a:srgbClr>
                  </a:outerShdw>
                </a:effectLst>
                <a:latin typeface="+mn-ea"/>
                <a:ea typeface="+mn-ea"/>
                <a:sym typeface="+mn-ea"/>
              </a:rPr>
              <a:t>的要求</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10" name="标题 1">
            <a:extLst>
              <a:ext uri="{FF2B5EF4-FFF2-40B4-BE49-F238E27FC236}">
                <a16:creationId xmlns="" xmlns:a16="http://schemas.microsoft.com/office/drawing/2014/main" id="{CB71A238-1DAC-4054-921D-8E2CF1D6DB66}"/>
              </a:ext>
            </a:extLst>
          </p:cNvPr>
          <p:cNvSpPr txBox="1">
            <a:spLocks/>
          </p:cNvSpPr>
          <p:nvPr/>
        </p:nvSpPr>
        <p:spPr>
          <a:xfrm>
            <a:off x="361854" y="1828569"/>
            <a:ext cx="5734146" cy="109656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endParaRPr lang="zh-CN" altLang="en-US" sz="2400" dirty="0"/>
          </a:p>
        </p:txBody>
      </p:sp>
      <p:sp>
        <p:nvSpPr>
          <p:cNvPr id="14" name="TextBox 13"/>
          <p:cNvSpPr txBox="1"/>
          <p:nvPr/>
        </p:nvSpPr>
        <p:spPr>
          <a:xfrm>
            <a:off x="711197" y="1683662"/>
            <a:ext cx="4847772" cy="3477875"/>
          </a:xfrm>
          <a:prstGeom prst="rect">
            <a:avLst/>
          </a:prstGeom>
          <a:noFill/>
          <a:ln>
            <a:solidFill>
              <a:srgbClr val="0070C0"/>
            </a:solidFill>
          </a:ln>
        </p:spPr>
        <p:txBody>
          <a:bodyPr wrap="square" rtlCol="0">
            <a:spAutoFit/>
          </a:bodyPr>
          <a:lstStyle/>
          <a:p>
            <a:pPr algn="ctr"/>
            <a:r>
              <a:rPr lang="zh-CN" altLang="en-US" sz="2800" b="1" dirty="0">
                <a:latin typeface="+mn-ea"/>
                <a:ea typeface="+mn-ea"/>
              </a:rPr>
              <a:t>思考：</a:t>
            </a:r>
            <a:endParaRPr lang="en-US" altLang="zh-CN" sz="2800" b="1" dirty="0">
              <a:latin typeface="+mn-ea"/>
              <a:ea typeface="+mn-ea"/>
            </a:endParaRPr>
          </a:p>
          <a:p>
            <a:r>
              <a:rPr lang="en-US" altLang="zh-CN" sz="2400" b="1" dirty="0">
                <a:latin typeface="仿宋" pitchFamily="49" charset="-122"/>
                <a:ea typeface="仿宋" pitchFamily="49" charset="-122"/>
              </a:rPr>
              <a:t>1.</a:t>
            </a:r>
            <a:r>
              <a:rPr lang="zh-CN" altLang="en-US" sz="2400" b="1" dirty="0">
                <a:latin typeface="仿宋" pitchFamily="49" charset="-122"/>
                <a:ea typeface="仿宋" pitchFamily="49" charset="-122"/>
              </a:rPr>
              <a:t>自己班集体的班委选举或者重要事件的决策需要大家民主表决吗？</a:t>
            </a:r>
            <a:r>
              <a:rPr lang="en-US" altLang="zh-CN" sz="2400" b="1" kern="0" dirty="0">
                <a:latin typeface="仿宋" pitchFamily="49" charset="-122"/>
                <a:ea typeface="仿宋" pitchFamily="49" charset="-122"/>
              </a:rPr>
              <a:t>2.</a:t>
            </a:r>
            <a:r>
              <a:rPr lang="zh-CN" altLang="en-US" sz="2400" b="1" kern="0" dirty="0">
                <a:latin typeface="仿宋" pitchFamily="49" charset="-122"/>
                <a:ea typeface="仿宋" pitchFamily="49" charset="-122"/>
              </a:rPr>
              <a:t>如果班集体事务的处理不考虑你个人内心的意愿，你的感受如何？</a:t>
            </a:r>
            <a:r>
              <a:rPr lang="en-US" altLang="zh-CN" sz="2400" b="1" kern="0" dirty="0">
                <a:latin typeface="仿宋" pitchFamily="49" charset="-122"/>
                <a:ea typeface="仿宋" pitchFamily="49" charset="-122"/>
              </a:rPr>
              <a:t>3.</a:t>
            </a:r>
            <a:r>
              <a:rPr lang="zh-CN" altLang="en-US" sz="2400" b="1" kern="0" dirty="0">
                <a:latin typeface="仿宋" pitchFamily="49" charset="-122"/>
                <a:ea typeface="仿宋" pitchFamily="49" charset="-122"/>
              </a:rPr>
              <a:t>要体现和保障每个同学的意愿，需要靠什么来保证？</a:t>
            </a:r>
            <a:endParaRPr lang="en-US" altLang="zh-CN" sz="2400" b="1" kern="0" dirty="0">
              <a:latin typeface="仿宋" pitchFamily="49" charset="-122"/>
              <a:ea typeface="仿宋" pitchFamily="49" charset="-122"/>
            </a:endParaRPr>
          </a:p>
          <a:p>
            <a:r>
              <a:rPr lang="en-US" altLang="zh-CN" sz="2400" b="1" kern="0" dirty="0">
                <a:latin typeface="仿宋" pitchFamily="49" charset="-122"/>
                <a:ea typeface="仿宋" pitchFamily="49" charset="-122"/>
              </a:rPr>
              <a:t>4.</a:t>
            </a:r>
            <a:r>
              <a:rPr lang="zh-CN" altLang="en-US" sz="2400" b="1" kern="0" dirty="0">
                <a:latin typeface="仿宋" pitchFamily="49" charset="-122"/>
                <a:ea typeface="仿宋" pitchFamily="49" charset="-122"/>
              </a:rPr>
              <a:t>你觉得小集体的治理和大国家的治理之间有什么关系？</a:t>
            </a:r>
            <a:r>
              <a:rPr lang="en-US" altLang="zh-CN" dirty="0"/>
              <a:t> </a:t>
            </a:r>
            <a:endParaRPr lang="zh-CN" altLang="en-US" dirty="0"/>
          </a:p>
        </p:txBody>
      </p:sp>
      <p:sp>
        <p:nvSpPr>
          <p:cNvPr id="11" name="Freeform 5">
            <a:extLst>
              <a:ext uri="{FF2B5EF4-FFF2-40B4-BE49-F238E27FC236}">
                <a16:creationId xmlns="" xmlns:a16="http://schemas.microsoft.com/office/drawing/2014/main" id="{84897D17-3092-4B74-8293-F658F0FE8C4E}"/>
              </a:ext>
            </a:extLst>
          </p:cNvPr>
          <p:cNvSpPr/>
          <p:nvPr/>
        </p:nvSpPr>
        <p:spPr bwMode="auto">
          <a:xfrm>
            <a:off x="6290489" y="2106223"/>
            <a:ext cx="4526863" cy="2268189"/>
          </a:xfrm>
          <a:prstGeom prst="roundRect">
            <a:avLst/>
          </a:prstGeom>
          <a:solidFill>
            <a:srgbClr val="42A6E4"/>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在社会主义制度下，有事好商量，众人的事情由众人商量，找到全社会意愿和要求的最大公约数，是人民民主的真谛。</a:t>
            </a:r>
            <a:endParaRPr kumimoji="0" lang="en-US" altLang="zh-CN"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chemeClr val="tx1"/>
                </a:solidFill>
                <a:latin typeface="微软雅黑" panose="020B0503020204020204" pitchFamily="34" charset="-122"/>
                <a:ea typeface="微软雅黑" panose="020B0503020204020204" pitchFamily="34" charset="-122"/>
                <a:cs typeface="+mn-ea"/>
                <a:sym typeface="+mn-lt"/>
              </a:rPr>
              <a:t>                     ——</a:t>
            </a: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习近平</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 xmlns:p14="http://schemas.microsoft.com/office/powerpoint/2010/main" val="272829387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C0ED4CEF-BD3D-478A-8397-8E808BB14F35}"/>
              </a:ext>
            </a:extLst>
          </p:cNvPr>
          <p:cNvSpPr txBox="1"/>
          <p:nvPr/>
        </p:nvSpPr>
        <p:spPr>
          <a:xfrm>
            <a:off x="2493518" y="1096934"/>
            <a:ext cx="6444854" cy="438582"/>
          </a:xfrm>
          <a:prstGeom prst="rect">
            <a:avLst/>
          </a:prstGeom>
          <a:noFill/>
        </p:spPr>
        <p:txBody>
          <a:bodyPr>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smtClean="0">
                <a:effectLst>
                  <a:outerShdw blurRad="38100" dist="38100" dir="2700000" algn="tl">
                    <a:srgbClr val="000000">
                      <a:alpha val="43137"/>
                    </a:srgbClr>
                  </a:outerShdw>
                </a:effectLst>
                <a:latin typeface="+mn-ea"/>
                <a:ea typeface="+mn-ea"/>
                <a:sym typeface="+mn-ea"/>
              </a:rPr>
              <a:t>2.</a:t>
            </a:r>
            <a:r>
              <a:rPr lang="zh-CN" altLang="en-US" sz="2250" dirty="0" smtClean="0">
                <a:solidFill>
                  <a:srgbClr val="FF0000"/>
                </a:solidFill>
                <a:effectLst>
                  <a:outerShdw blurRad="38100" dist="38100" dir="2700000" algn="tl">
                    <a:srgbClr val="000000">
                      <a:alpha val="43137"/>
                    </a:srgbClr>
                  </a:outerShdw>
                </a:effectLst>
                <a:latin typeface="+mn-ea"/>
                <a:ea typeface="+mn-ea"/>
                <a:sym typeface="+mn-ea"/>
              </a:rPr>
              <a:t>民主</a:t>
            </a:r>
            <a:r>
              <a:rPr lang="zh-CN" altLang="en-US" sz="2250" dirty="0">
                <a:effectLst>
                  <a:outerShdw blurRad="38100" dist="38100" dir="2700000" algn="tl">
                    <a:srgbClr val="000000">
                      <a:alpha val="43137"/>
                    </a:srgbClr>
                  </a:outerShdw>
                </a:effectLst>
                <a:latin typeface="+mn-ea"/>
                <a:ea typeface="+mn-ea"/>
                <a:sym typeface="+mn-ea"/>
              </a:rPr>
              <a:t>是社会主义现代化</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政治建设</a:t>
            </a:r>
            <a:r>
              <a:rPr lang="zh-CN" altLang="en-US" sz="2250" dirty="0">
                <a:effectLst>
                  <a:outerShdw blurRad="38100" dist="38100" dir="2700000" algn="tl">
                    <a:srgbClr val="000000">
                      <a:alpha val="43137"/>
                    </a:srgbClr>
                  </a:outerShdw>
                </a:effectLst>
                <a:latin typeface="+mn-ea"/>
                <a:ea typeface="+mn-ea"/>
                <a:sym typeface="+mn-ea"/>
              </a:rPr>
              <a:t>的要求</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19" name="文本框 1">
            <a:extLst>
              <a:ext uri="{FF2B5EF4-FFF2-40B4-BE49-F238E27FC236}">
                <a16:creationId xmlns="" xmlns:a16="http://schemas.microsoft.com/office/drawing/2014/main" id="{AC5C8B6A-446F-4798-A72A-8CBD21BD9E63}"/>
              </a:ext>
            </a:extLst>
          </p:cNvPr>
          <p:cNvSpPr txBox="1">
            <a:spLocks noChangeArrowheads="1"/>
          </p:cNvSpPr>
          <p:nvPr/>
        </p:nvSpPr>
        <p:spPr bwMode="auto">
          <a:xfrm>
            <a:off x="1341663" y="2154376"/>
            <a:ext cx="3012623" cy="1938992"/>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Lst>
        </p:spPr>
        <p:txBody>
          <a:bodyPr wrap="square">
            <a:spAutoFit/>
          </a:bodyPr>
          <a:lstStyle>
            <a:lvl1pPr marL="457200" indent="-457200"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ts val="0"/>
              </a:spcBef>
            </a:pPr>
            <a:r>
              <a:rPr lang="en-US" altLang="zh-CN" sz="2400" b="1" dirty="0">
                <a:latin typeface="仿宋" pitchFamily="49" charset="-122"/>
                <a:ea typeface="仿宋" pitchFamily="49" charset="-122"/>
              </a:rPr>
              <a:t>1.</a:t>
            </a:r>
            <a:r>
              <a:rPr lang="zh-CN" altLang="en-US" sz="2400" b="1" dirty="0">
                <a:latin typeface="仿宋" pitchFamily="49" charset="-122"/>
                <a:ea typeface="仿宋" pitchFamily="49" charset="-122"/>
              </a:rPr>
              <a:t>我国国徽图案由哪</a:t>
            </a:r>
            <a:endParaRPr lang="en-US" altLang="zh-CN" sz="2400" b="1" dirty="0">
              <a:latin typeface="仿宋" pitchFamily="49" charset="-122"/>
              <a:ea typeface="仿宋" pitchFamily="49" charset="-122"/>
            </a:endParaRPr>
          </a:p>
          <a:p>
            <a:pPr>
              <a:spcBef>
                <a:spcPts val="0"/>
              </a:spcBef>
            </a:pPr>
            <a:r>
              <a:rPr lang="zh-CN" altLang="en-US" sz="2400" b="1" dirty="0">
                <a:latin typeface="仿宋" pitchFamily="49" charset="-122"/>
                <a:ea typeface="仿宋" pitchFamily="49" charset="-122"/>
              </a:rPr>
              <a:t>些部分组成？它们分</a:t>
            </a:r>
            <a:endParaRPr lang="en-US" altLang="zh-CN" sz="2400" b="1" dirty="0">
              <a:latin typeface="仿宋" pitchFamily="49" charset="-122"/>
              <a:ea typeface="仿宋" pitchFamily="49" charset="-122"/>
            </a:endParaRPr>
          </a:p>
          <a:p>
            <a:pPr>
              <a:spcBef>
                <a:spcPts val="0"/>
              </a:spcBef>
            </a:pPr>
            <a:r>
              <a:rPr lang="zh-CN" altLang="en-US" sz="2400" b="1" dirty="0">
                <a:latin typeface="仿宋" pitchFamily="49" charset="-122"/>
                <a:ea typeface="仿宋" pitchFamily="49" charset="-122"/>
              </a:rPr>
              <a:t>别代表了什么？</a:t>
            </a:r>
          </a:p>
          <a:p>
            <a:pPr>
              <a:spcBef>
                <a:spcPts val="0"/>
              </a:spcBef>
            </a:pPr>
            <a:r>
              <a:rPr lang="en-US" altLang="zh-CN" sz="2400" b="1" dirty="0">
                <a:latin typeface="仿宋" pitchFamily="49" charset="-122"/>
                <a:ea typeface="仿宋" pitchFamily="49" charset="-122"/>
              </a:rPr>
              <a:t>2.</a:t>
            </a:r>
            <a:r>
              <a:rPr lang="zh-CN" altLang="en-US" sz="2400" b="1" dirty="0">
                <a:latin typeface="仿宋" pitchFamily="49" charset="-122"/>
                <a:ea typeface="仿宋" pitchFamily="49" charset="-122"/>
              </a:rPr>
              <a:t>整个国徽图案表明</a:t>
            </a:r>
            <a:endParaRPr lang="en-US" altLang="zh-CN" sz="2400" b="1" dirty="0">
              <a:latin typeface="仿宋" pitchFamily="49" charset="-122"/>
              <a:ea typeface="仿宋" pitchFamily="49" charset="-122"/>
            </a:endParaRPr>
          </a:p>
          <a:p>
            <a:pPr>
              <a:spcBef>
                <a:spcPts val="0"/>
              </a:spcBef>
            </a:pPr>
            <a:r>
              <a:rPr lang="zh-CN" altLang="en-US" sz="2400" b="1" dirty="0">
                <a:latin typeface="仿宋" pitchFamily="49" charset="-122"/>
                <a:ea typeface="仿宋" pitchFamily="49" charset="-122"/>
              </a:rPr>
              <a:t>了什么？</a:t>
            </a:r>
          </a:p>
        </p:txBody>
      </p:sp>
      <p:sp>
        <p:nvSpPr>
          <p:cNvPr id="46" name="Rectangle 23">
            <a:extLst>
              <a:ext uri="{FF2B5EF4-FFF2-40B4-BE49-F238E27FC236}">
                <a16:creationId xmlns="" xmlns:a16="http://schemas.microsoft.com/office/drawing/2014/main" id="{828B866A-820E-442D-B3C0-33F149496CB4}"/>
              </a:ext>
            </a:extLst>
          </p:cNvPr>
          <p:cNvSpPr>
            <a:spLocks noChangeArrowheads="1"/>
          </p:cNvSpPr>
          <p:nvPr/>
        </p:nvSpPr>
        <p:spPr bwMode="auto">
          <a:xfrm>
            <a:off x="5656773" y="924616"/>
            <a:ext cx="2487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en-US" altLang="zh-CN"/>
              <a:t> </a:t>
            </a:r>
          </a:p>
        </p:txBody>
      </p:sp>
      <p:sp>
        <p:nvSpPr>
          <p:cNvPr id="48" name="文本框 2">
            <a:extLst>
              <a:ext uri="{FF2B5EF4-FFF2-40B4-BE49-F238E27FC236}">
                <a16:creationId xmlns="" xmlns:a16="http://schemas.microsoft.com/office/drawing/2014/main" id="{6D97A006-C464-4306-94B0-2B9C82A050AB}"/>
              </a:ext>
            </a:extLst>
          </p:cNvPr>
          <p:cNvSpPr txBox="1">
            <a:spLocks noChangeArrowheads="1"/>
          </p:cNvSpPr>
          <p:nvPr/>
        </p:nvSpPr>
        <p:spPr bwMode="auto">
          <a:xfrm>
            <a:off x="7766328" y="2888037"/>
            <a:ext cx="250683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sz="2000" b="1" dirty="0">
                <a:latin typeface="仿宋" pitchFamily="49" charset="-122"/>
                <a:ea typeface="仿宋" pitchFamily="49" charset="-122"/>
              </a:rPr>
              <a:t>一方面要坚持国家的一切权力属于人民，保证人民</a:t>
            </a:r>
            <a:r>
              <a:rPr lang="zh-CN" altLang="en-US" sz="2000" b="1" dirty="0" smtClean="0">
                <a:latin typeface="仿宋" pitchFamily="49" charset="-122"/>
                <a:ea typeface="仿宋" pitchFamily="49" charset="-122"/>
              </a:rPr>
              <a:t>当家作主</a:t>
            </a:r>
            <a:r>
              <a:rPr lang="zh-CN" altLang="en-US" sz="2000" b="1" dirty="0" smtClean="0">
                <a:latin typeface="仿宋" pitchFamily="49" charset="-122"/>
                <a:ea typeface="仿宋" pitchFamily="49" charset="-122"/>
              </a:rPr>
              <a:t>。</a:t>
            </a:r>
            <a:endParaRPr lang="zh-CN" altLang="en-US" sz="2000" b="1" dirty="0">
              <a:latin typeface="仿宋" pitchFamily="49" charset="-122"/>
              <a:ea typeface="仿宋" pitchFamily="49" charset="-122"/>
            </a:endParaRPr>
          </a:p>
        </p:txBody>
      </p:sp>
      <p:sp>
        <p:nvSpPr>
          <p:cNvPr id="49" name="文本框 12">
            <a:extLst>
              <a:ext uri="{FF2B5EF4-FFF2-40B4-BE49-F238E27FC236}">
                <a16:creationId xmlns="" xmlns:a16="http://schemas.microsoft.com/office/drawing/2014/main" id="{DC252407-3261-4DF1-97DB-F757DD29CCAE}"/>
              </a:ext>
            </a:extLst>
          </p:cNvPr>
          <p:cNvSpPr txBox="1">
            <a:spLocks noChangeArrowheads="1"/>
          </p:cNvSpPr>
          <p:nvPr/>
        </p:nvSpPr>
        <p:spPr bwMode="auto">
          <a:xfrm>
            <a:off x="7766328" y="4124958"/>
            <a:ext cx="23860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sz="2000" b="1" dirty="0">
                <a:latin typeface="仿宋" pitchFamily="49" charset="-122"/>
                <a:ea typeface="仿宋" pitchFamily="49" charset="-122"/>
              </a:rPr>
              <a:t>另一方面要充分履行国家政权的专政</a:t>
            </a:r>
            <a:r>
              <a:rPr lang="zh-CN" altLang="en-US" sz="2000" b="1" dirty="0" smtClean="0">
                <a:latin typeface="仿宋" pitchFamily="49" charset="-122"/>
                <a:ea typeface="仿宋" pitchFamily="49" charset="-122"/>
              </a:rPr>
              <a:t>职能。</a:t>
            </a:r>
            <a:endParaRPr lang="zh-CN" altLang="en-US" sz="2000" b="1" dirty="0">
              <a:latin typeface="仿宋" pitchFamily="49" charset="-122"/>
              <a:ea typeface="仿宋" pitchFamily="49" charset="-122"/>
            </a:endParaRPr>
          </a:p>
        </p:txBody>
      </p:sp>
      <p:sp>
        <p:nvSpPr>
          <p:cNvPr id="50" name="矩形 49">
            <a:extLst>
              <a:ext uri="{FF2B5EF4-FFF2-40B4-BE49-F238E27FC236}">
                <a16:creationId xmlns="" xmlns:a16="http://schemas.microsoft.com/office/drawing/2014/main" id="{C0E264AB-2A48-40BA-99D5-7F7480CFF505}"/>
              </a:ext>
            </a:extLst>
          </p:cNvPr>
          <p:cNvSpPr/>
          <p:nvPr/>
        </p:nvSpPr>
        <p:spPr>
          <a:xfrm>
            <a:off x="7525512" y="4107524"/>
            <a:ext cx="2747655" cy="45719"/>
          </a:xfrm>
          <a:prstGeom prst="rect">
            <a:avLst/>
          </a:prstGeom>
          <a:solidFill>
            <a:schemeClr val="bg2">
              <a:lumMod val="90000"/>
            </a:schemeClr>
          </a:solidFill>
          <a:ln w="12700" cap="flat" cmpd="sng" algn="ctr">
            <a:noFill/>
            <a:prstDash val="solid"/>
            <a:miter lim="800000"/>
          </a:ln>
          <a:effectLst/>
        </p:spPr>
        <p:txBody>
          <a:bodyPr anchor="ctr"/>
          <a:lstStyle/>
          <a:p>
            <a:pPr algn="ctr" defTabSz="514350" fontAlgn="auto">
              <a:spcBef>
                <a:spcPts val="0"/>
              </a:spcBef>
              <a:spcAft>
                <a:spcPts val="0"/>
              </a:spcAft>
              <a:defRPr/>
            </a:pPr>
            <a:endParaRPr lang="zh-CN" altLang="en-US" sz="1013" kern="0" dirty="0">
              <a:solidFill>
                <a:prstClr val="white"/>
              </a:solidFill>
              <a:latin typeface="等线" panose="02010600030101010101" pitchFamily="2" charset="-122"/>
            </a:endParaRPr>
          </a:p>
        </p:txBody>
      </p:sp>
      <p:sp>
        <p:nvSpPr>
          <p:cNvPr id="51" name="文本框 2">
            <a:extLst>
              <a:ext uri="{FF2B5EF4-FFF2-40B4-BE49-F238E27FC236}">
                <a16:creationId xmlns="" xmlns:a16="http://schemas.microsoft.com/office/drawing/2014/main" id="{AB858BD1-A098-4879-8CB3-4CC9F25FC713}"/>
              </a:ext>
            </a:extLst>
          </p:cNvPr>
          <p:cNvSpPr txBox="1">
            <a:spLocks noChangeArrowheads="1"/>
          </p:cNvSpPr>
          <p:nvPr/>
        </p:nvSpPr>
        <p:spPr bwMode="auto">
          <a:xfrm>
            <a:off x="6964834" y="2477949"/>
            <a:ext cx="3896238" cy="396134"/>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dirty="0"/>
              <a:t>用制度体系保证人民当家作主</a:t>
            </a:r>
          </a:p>
        </p:txBody>
      </p:sp>
      <p:sp>
        <p:nvSpPr>
          <p:cNvPr id="52" name="文本框 12">
            <a:extLst>
              <a:ext uri="{FF2B5EF4-FFF2-40B4-BE49-F238E27FC236}">
                <a16:creationId xmlns="" xmlns:a16="http://schemas.microsoft.com/office/drawing/2014/main" id="{2A17B02B-00B2-4B96-B7C3-BB3B7E6D7BC3}"/>
              </a:ext>
            </a:extLst>
          </p:cNvPr>
          <p:cNvSpPr txBox="1">
            <a:spLocks noChangeArrowheads="1"/>
          </p:cNvSpPr>
          <p:nvPr/>
        </p:nvSpPr>
        <p:spPr bwMode="auto">
          <a:xfrm>
            <a:off x="6997593" y="1989162"/>
            <a:ext cx="3844554" cy="424732"/>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20000"/>
              </a:lnSpc>
              <a:spcBef>
                <a:spcPts val="1050"/>
              </a:spcBef>
            </a:pPr>
            <a:r>
              <a:rPr lang="zh-CN" altLang="en-US" b="1" dirty="0">
                <a:solidFill>
                  <a:srgbClr val="FF0000"/>
                </a:solidFill>
              </a:rPr>
              <a:t>观看视频：人民当家作主的根本保证</a:t>
            </a:r>
          </a:p>
        </p:txBody>
      </p:sp>
      <p:sp>
        <p:nvSpPr>
          <p:cNvPr id="53" name="矩形: 圆角 52">
            <a:extLst>
              <a:ext uri="{FF2B5EF4-FFF2-40B4-BE49-F238E27FC236}">
                <a16:creationId xmlns="" xmlns:a16="http://schemas.microsoft.com/office/drawing/2014/main" id="{069DA23B-7F24-476D-BC8C-126506785DE6}"/>
              </a:ext>
            </a:extLst>
          </p:cNvPr>
          <p:cNvSpPr/>
          <p:nvPr/>
        </p:nvSpPr>
        <p:spPr>
          <a:xfrm>
            <a:off x="1299028" y="5463525"/>
            <a:ext cx="9593943" cy="11772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 通过探究国徽的组成和视频内容，帮助学生了解我们的国家性质、政体和制度是为了体现人民意志、保障人民权益、激发人民创造活力，增强制度自信和道路自信</a:t>
            </a:r>
            <a:r>
              <a:rPr lang="zh-CN" altLang="en-US" sz="2400" dirty="0">
                <a:solidFill>
                  <a:schemeClr val="tx1"/>
                </a:solidFill>
                <a:latin typeface="华文中宋" panose="02010600040101010101" pitchFamily="2" charset="-122"/>
                <a:ea typeface="华文中宋" panose="02010600040101010101" pitchFamily="2" charset="-122"/>
              </a:rPr>
              <a:t>。</a:t>
            </a:r>
          </a:p>
        </p:txBody>
      </p:sp>
      <p:pic>
        <p:nvPicPr>
          <p:cNvPr id="8194" name="Picture 2" descr="https://gimg2.baidu.com/image_search/src=http%3A%2F%2F5b0988e595225.cdn.sohucs.com%2Fimages%2F20180808%2Ff4cbd5d5dc444361af3cc3e244d2c7e9.jpeg&amp;refer=http%3A%2F%2F5b0988e595225.cdn.sohucs.com&amp;app=2002&amp;size=f9999,10000&amp;q=a80&amp;n=0&amp;g=0n&amp;fmt=jpeg?sec=1631980351&amp;t=f3db812fe6bb55f1d5aa5a6034a48572"/>
          <p:cNvPicPr>
            <a:picLocks noChangeAspect="1" noChangeArrowheads="1"/>
          </p:cNvPicPr>
          <p:nvPr/>
        </p:nvPicPr>
        <p:blipFill>
          <a:blip r:embed="rId3" cstate="print"/>
          <a:srcRect/>
          <a:stretch>
            <a:fillRect/>
          </a:stretch>
        </p:blipFill>
        <p:spPr bwMode="auto">
          <a:xfrm>
            <a:off x="4422773" y="1979616"/>
            <a:ext cx="2489277" cy="2127907"/>
          </a:xfrm>
          <a:prstGeom prst="rect">
            <a:avLst/>
          </a:prstGeom>
          <a:noFill/>
        </p:spPr>
      </p:pic>
    </p:spTree>
    <p:extLst>
      <p:ext uri="{BB962C8B-B14F-4D97-AF65-F5344CB8AC3E}">
        <p14:creationId xmlns="" xmlns:p14="http://schemas.microsoft.com/office/powerpoint/2010/main" val="240785208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986790" y="5659846"/>
            <a:ext cx="10138410" cy="79901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设计意图：了解文化强国的内涵，身体力行做社会主义核心价值观的支持者、拥护者和践行者</a:t>
            </a:r>
            <a:r>
              <a:rPr lang="zh-CN" altLang="en-US" sz="2400" dirty="0">
                <a:solidFill>
                  <a:schemeClr val="tx1"/>
                </a:solidFill>
                <a:latin typeface="华文中宋" panose="02010600040101010101" pitchFamily="2" charset="-122"/>
                <a:ea typeface="华文中宋" panose="02010600040101010101" pitchFamily="2" charset="-122"/>
              </a:rPr>
              <a:t>。</a:t>
            </a:r>
          </a:p>
        </p:txBody>
      </p:sp>
      <p:sp>
        <p:nvSpPr>
          <p:cNvPr id="8" name="文本框 7">
            <a:extLst>
              <a:ext uri="{FF2B5EF4-FFF2-40B4-BE49-F238E27FC236}">
                <a16:creationId xmlns="" xmlns:a16="http://schemas.microsoft.com/office/drawing/2014/main" id="{5F324EB9-2D5B-40D4-A6C0-2B611D0E9050}"/>
              </a:ext>
            </a:extLst>
          </p:cNvPr>
          <p:cNvSpPr txBox="1"/>
          <p:nvPr/>
        </p:nvSpPr>
        <p:spPr>
          <a:xfrm>
            <a:off x="2586669" y="974563"/>
            <a:ext cx="7058776" cy="438582"/>
          </a:xfrm>
          <a:prstGeom prst="rect">
            <a:avLst/>
          </a:prstGeom>
          <a:noFill/>
        </p:spPr>
        <p:txBody>
          <a:bodyPr wrap="square">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a:effectLst>
                  <a:outerShdw blurRad="38100" dist="38100" dir="2700000" algn="tl">
                    <a:srgbClr val="000000">
                      <a:alpha val="43137"/>
                    </a:srgbClr>
                  </a:outerShdw>
                </a:effectLst>
                <a:latin typeface="+mn-ea"/>
                <a:ea typeface="+mn-ea"/>
                <a:sym typeface="+mn-ea"/>
              </a:rPr>
              <a:t>3.</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文明</a:t>
            </a:r>
            <a:r>
              <a:rPr lang="zh-CN" altLang="en-US" sz="2250" dirty="0">
                <a:effectLst>
                  <a:outerShdw blurRad="38100" dist="38100" dir="2700000" algn="tl">
                    <a:srgbClr val="000000">
                      <a:alpha val="43137"/>
                    </a:srgbClr>
                  </a:outerShdw>
                </a:effectLst>
                <a:latin typeface="+mn-ea"/>
                <a:ea typeface="+mn-ea"/>
                <a:sym typeface="+mn-ea"/>
              </a:rPr>
              <a:t>是社会主义现代化化国家</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文化建设</a:t>
            </a:r>
            <a:r>
              <a:rPr lang="zh-CN" altLang="en-US" sz="2250" dirty="0">
                <a:effectLst>
                  <a:outerShdw blurRad="38100" dist="38100" dir="2700000" algn="tl">
                    <a:srgbClr val="000000">
                      <a:alpha val="43137"/>
                    </a:srgbClr>
                  </a:outerShdw>
                </a:effectLst>
                <a:latin typeface="+mn-ea"/>
                <a:ea typeface="+mn-ea"/>
                <a:sym typeface="+mn-ea"/>
              </a:rPr>
              <a:t>的要求</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9" name="文本框 5">
            <a:extLst>
              <a:ext uri="{FF2B5EF4-FFF2-40B4-BE49-F238E27FC236}">
                <a16:creationId xmlns="" xmlns:a16="http://schemas.microsoft.com/office/drawing/2014/main" id="{80DF107F-1899-4D0E-A8A2-3BE005751909}"/>
              </a:ext>
            </a:extLst>
          </p:cNvPr>
          <p:cNvSpPr txBox="1">
            <a:spLocks noChangeArrowheads="1"/>
          </p:cNvSpPr>
          <p:nvPr/>
        </p:nvSpPr>
        <p:spPr bwMode="auto">
          <a:xfrm>
            <a:off x="478971" y="1597415"/>
            <a:ext cx="4659086" cy="757130"/>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dirty="0"/>
              <a:t>       </a:t>
            </a:r>
            <a:r>
              <a:rPr lang="zh-CN" altLang="en-US" b="1" dirty="0"/>
              <a:t>实现中华民族伟大复兴，迫切要求我国由一个</a:t>
            </a:r>
            <a:r>
              <a:rPr lang="zh-CN" altLang="en-US" b="1" dirty="0">
                <a:solidFill>
                  <a:srgbClr val="C00000"/>
                </a:solidFill>
              </a:rPr>
              <a:t>文化大国</a:t>
            </a:r>
            <a:r>
              <a:rPr lang="zh-CN" altLang="en-US" b="1" dirty="0"/>
              <a:t>转变成为一个</a:t>
            </a:r>
            <a:r>
              <a:rPr lang="zh-CN" altLang="en-US" b="1" dirty="0">
                <a:solidFill>
                  <a:srgbClr val="C00000"/>
                </a:solidFill>
              </a:rPr>
              <a:t>文化强国。</a:t>
            </a:r>
          </a:p>
        </p:txBody>
      </p:sp>
      <p:grpSp>
        <p:nvGrpSpPr>
          <p:cNvPr id="11" name="组合 10">
            <a:extLst>
              <a:ext uri="{FF2B5EF4-FFF2-40B4-BE49-F238E27FC236}">
                <a16:creationId xmlns="" xmlns:a16="http://schemas.microsoft.com/office/drawing/2014/main" id="{337C06A7-5623-4890-9F07-FFBA2061C861}"/>
              </a:ext>
            </a:extLst>
          </p:cNvPr>
          <p:cNvGrpSpPr>
            <a:grpSpLocks/>
          </p:cNvGrpSpPr>
          <p:nvPr/>
        </p:nvGrpSpPr>
        <p:grpSpPr bwMode="auto">
          <a:xfrm>
            <a:off x="1095685" y="2637853"/>
            <a:ext cx="3465686" cy="2929898"/>
            <a:chOff x="4318120" y="1330325"/>
            <a:chExt cx="4406918" cy="4648336"/>
          </a:xfrm>
        </p:grpSpPr>
        <p:pic>
          <p:nvPicPr>
            <p:cNvPr id="12" name="图片 2">
              <a:extLst>
                <a:ext uri="{FF2B5EF4-FFF2-40B4-BE49-F238E27FC236}">
                  <a16:creationId xmlns="" xmlns:a16="http://schemas.microsoft.com/office/drawing/2014/main" id="{2F4AEAA2-C9FD-48AD-AECD-5C2ED6596A9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6286"/>
            <a:stretch>
              <a:fillRect/>
            </a:stretch>
          </p:blipFill>
          <p:spPr bwMode="auto">
            <a:xfrm>
              <a:off x="4318120" y="1330325"/>
              <a:ext cx="4406778" cy="4648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文本框 3">
              <a:extLst>
                <a:ext uri="{FF2B5EF4-FFF2-40B4-BE49-F238E27FC236}">
                  <a16:creationId xmlns="" xmlns:a16="http://schemas.microsoft.com/office/drawing/2014/main" id="{84041A72-ECFA-464E-91A9-5A2DC09F2412}"/>
                </a:ext>
              </a:extLst>
            </p:cNvPr>
            <p:cNvSpPr txBox="1">
              <a:spLocks noChangeArrowheads="1"/>
            </p:cNvSpPr>
            <p:nvPr/>
          </p:nvSpPr>
          <p:spPr bwMode="auto">
            <a:xfrm>
              <a:off x="5623989" y="1900239"/>
              <a:ext cx="1870628" cy="102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0"/>
                </a:spcBef>
              </a:pPr>
              <a:r>
                <a:rPr lang="zh-CN" altLang="en-US" b="1" dirty="0">
                  <a:latin typeface="黑体" pitchFamily="49" charset="-122"/>
                  <a:ea typeface="黑体" pitchFamily="49" charset="-122"/>
                </a:rPr>
                <a:t>高度文化</a:t>
              </a:r>
              <a:endParaRPr lang="en-US" altLang="zh-CN" b="1" dirty="0">
                <a:latin typeface="黑体" pitchFamily="49" charset="-122"/>
                <a:ea typeface="黑体" pitchFamily="49" charset="-122"/>
              </a:endParaRPr>
            </a:p>
            <a:p>
              <a:pPr algn="ctr">
                <a:spcBef>
                  <a:spcPts val="0"/>
                </a:spcBef>
              </a:pPr>
              <a:r>
                <a:rPr lang="zh-CN" altLang="en-US" b="1" dirty="0">
                  <a:latin typeface="黑体" pitchFamily="49" charset="-122"/>
                  <a:ea typeface="黑体" pitchFamily="49" charset="-122"/>
                </a:rPr>
                <a:t>素养的国民</a:t>
              </a:r>
            </a:p>
          </p:txBody>
        </p:sp>
        <p:sp>
          <p:nvSpPr>
            <p:cNvPr id="14" name="文本框 11">
              <a:extLst>
                <a:ext uri="{FF2B5EF4-FFF2-40B4-BE49-F238E27FC236}">
                  <a16:creationId xmlns="" xmlns:a16="http://schemas.microsoft.com/office/drawing/2014/main" id="{475E9153-1731-402B-A6CD-D47A9269DAC2}"/>
                </a:ext>
              </a:extLst>
            </p:cNvPr>
            <p:cNvSpPr txBox="1">
              <a:spLocks noChangeArrowheads="1"/>
            </p:cNvSpPr>
            <p:nvPr/>
          </p:nvSpPr>
          <p:spPr bwMode="auto">
            <a:xfrm>
              <a:off x="4548239" y="4022646"/>
              <a:ext cx="1518688" cy="102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0"/>
                </a:spcBef>
              </a:pPr>
              <a:r>
                <a:rPr lang="zh-CN" altLang="en-US" b="1" dirty="0">
                  <a:latin typeface="黑体" pitchFamily="49" charset="-122"/>
                  <a:ea typeface="黑体" pitchFamily="49" charset="-122"/>
                </a:rPr>
                <a:t>发达的</a:t>
              </a:r>
              <a:endParaRPr lang="en-US" altLang="zh-CN" b="1" dirty="0">
                <a:latin typeface="黑体" pitchFamily="49" charset="-122"/>
                <a:ea typeface="黑体" pitchFamily="49" charset="-122"/>
              </a:endParaRPr>
            </a:p>
            <a:p>
              <a:pPr algn="ctr">
                <a:spcBef>
                  <a:spcPts val="0"/>
                </a:spcBef>
              </a:pPr>
              <a:r>
                <a:rPr lang="zh-CN" altLang="en-US" b="1" dirty="0">
                  <a:latin typeface="黑体" pitchFamily="49" charset="-122"/>
                  <a:ea typeface="黑体" pitchFamily="49" charset="-122"/>
                </a:rPr>
                <a:t>文化产业</a:t>
              </a:r>
            </a:p>
          </p:txBody>
        </p:sp>
        <p:sp>
          <p:nvSpPr>
            <p:cNvPr id="15" name="文本框 12">
              <a:extLst>
                <a:ext uri="{FF2B5EF4-FFF2-40B4-BE49-F238E27FC236}">
                  <a16:creationId xmlns="" xmlns:a16="http://schemas.microsoft.com/office/drawing/2014/main" id="{1470A3B5-4FE5-4B8B-AC30-F4B15669EAE6}"/>
                </a:ext>
              </a:extLst>
            </p:cNvPr>
            <p:cNvSpPr txBox="1">
              <a:spLocks noChangeArrowheads="1"/>
            </p:cNvSpPr>
            <p:nvPr/>
          </p:nvSpPr>
          <p:spPr bwMode="auto">
            <a:xfrm>
              <a:off x="6847980" y="4091725"/>
              <a:ext cx="1877058" cy="102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0"/>
                </a:spcBef>
              </a:pPr>
              <a:r>
                <a:rPr lang="zh-CN" altLang="en-US" b="1" dirty="0">
                  <a:latin typeface="黑体" pitchFamily="49" charset="-122"/>
                  <a:ea typeface="黑体" pitchFamily="49" charset="-122"/>
                </a:rPr>
                <a:t>强大的</a:t>
              </a:r>
              <a:endParaRPr lang="en-US" altLang="zh-CN" b="1" dirty="0">
                <a:latin typeface="黑体" pitchFamily="49" charset="-122"/>
                <a:ea typeface="黑体" pitchFamily="49" charset="-122"/>
              </a:endParaRPr>
            </a:p>
            <a:p>
              <a:pPr algn="ctr">
                <a:spcBef>
                  <a:spcPts val="0"/>
                </a:spcBef>
              </a:pPr>
              <a:r>
                <a:rPr lang="zh-CN" altLang="en-US" b="1" dirty="0">
                  <a:latin typeface="黑体" pitchFamily="49" charset="-122"/>
                  <a:ea typeface="黑体" pitchFamily="49" charset="-122"/>
                </a:rPr>
                <a:t>文化软实力</a:t>
              </a:r>
            </a:p>
          </p:txBody>
        </p:sp>
      </p:grpSp>
      <p:sp>
        <p:nvSpPr>
          <p:cNvPr id="16" name="文本框 15">
            <a:extLst>
              <a:ext uri="{FF2B5EF4-FFF2-40B4-BE49-F238E27FC236}">
                <a16:creationId xmlns="" xmlns:a16="http://schemas.microsoft.com/office/drawing/2014/main" id="{63793932-DB2B-4733-9DCC-253E33DE6914}"/>
              </a:ext>
            </a:extLst>
          </p:cNvPr>
          <p:cNvSpPr txBox="1"/>
          <p:nvPr/>
        </p:nvSpPr>
        <p:spPr>
          <a:xfrm>
            <a:off x="5283200" y="1850577"/>
            <a:ext cx="5907314" cy="646331"/>
          </a:xfrm>
          <a:prstGeom prst="rect">
            <a:avLst/>
          </a:prstGeom>
          <a:noFill/>
          <a:ln>
            <a:solidFill>
              <a:srgbClr val="0070C0"/>
            </a:solidFill>
          </a:ln>
        </p:spPr>
        <p:txBody>
          <a:bodyPr wrap="square">
            <a:spAutoFit/>
          </a:bodyPr>
          <a:lstStyle/>
          <a:p>
            <a:pPr eaLnBrk="0" hangingPunct="0">
              <a:buFontTx/>
              <a:buNone/>
              <a:defRPr/>
            </a:pPr>
            <a:r>
              <a:rPr lang="zh-CN" altLang="en-US" b="1" dirty="0">
                <a:latin typeface="+mn-ea"/>
                <a:ea typeface="+mn-ea"/>
                <a:sym typeface="+mn-ea"/>
              </a:rPr>
              <a:t>    </a:t>
            </a:r>
            <a:r>
              <a:rPr lang="zh-CN" altLang="en-US" b="1" dirty="0">
                <a:ea typeface="微软雅黑" panose="020B0503020204020204" pitchFamily="34" charset="-122"/>
                <a:sym typeface="+mn-ea"/>
              </a:rPr>
              <a:t>坚持以社会主义核心价值观引领文化建设，提高社会文明程度，建设社会主义文化强国。</a:t>
            </a:r>
            <a:endParaRPr lang="en-US" altLang="zh-CN" b="1" dirty="0">
              <a:ea typeface="微软雅黑" panose="020B0503020204020204" pitchFamily="34" charset="-122"/>
              <a:sym typeface="+mn-ea"/>
            </a:endParaRPr>
          </a:p>
        </p:txBody>
      </p:sp>
      <p:pic>
        <p:nvPicPr>
          <p:cNvPr id="19" name="Picture 5" descr="C:\Users\Administrator\Desktop\图片资料\21n58PICAGu_1024.jpg">
            <a:extLst>
              <a:ext uri="{FF2B5EF4-FFF2-40B4-BE49-F238E27FC236}">
                <a16:creationId xmlns="" xmlns:a16="http://schemas.microsoft.com/office/drawing/2014/main" id="{58ABE9C9-A6EB-4F8F-BD69-3937BEA5295E}"/>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52361" y="2859318"/>
            <a:ext cx="4158324" cy="247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文本框 5">
            <a:extLst>
              <a:ext uri="{FF2B5EF4-FFF2-40B4-BE49-F238E27FC236}">
                <a16:creationId xmlns="" xmlns:a16="http://schemas.microsoft.com/office/drawing/2014/main" id="{677D1B21-4BBE-41A6-95D2-D5E1580D3879}"/>
              </a:ext>
            </a:extLst>
          </p:cNvPr>
          <p:cNvSpPr txBox="1">
            <a:spLocks noChangeArrowheads="1"/>
          </p:cNvSpPr>
          <p:nvPr/>
        </p:nvSpPr>
        <p:spPr bwMode="auto">
          <a:xfrm>
            <a:off x="574158" y="2361505"/>
            <a:ext cx="5044390"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b="1" dirty="0"/>
              <a:t>思考</a:t>
            </a:r>
            <a:r>
              <a:rPr lang="en-US" altLang="zh-CN" b="1" dirty="0"/>
              <a:t>1</a:t>
            </a:r>
            <a:r>
              <a:rPr lang="zh-CN" altLang="en-US" b="1" dirty="0"/>
              <a:t>：文化强国的“强”包括哪些方面？</a:t>
            </a:r>
            <a:endParaRPr lang="zh-CN" altLang="en-US" b="1" dirty="0">
              <a:solidFill>
                <a:srgbClr val="C00000"/>
              </a:solidFill>
            </a:endParaRPr>
          </a:p>
        </p:txBody>
      </p:sp>
      <p:sp>
        <p:nvSpPr>
          <p:cNvPr id="20" name="文本框 5">
            <a:extLst>
              <a:ext uri="{FF2B5EF4-FFF2-40B4-BE49-F238E27FC236}">
                <a16:creationId xmlns="" xmlns:a16="http://schemas.microsoft.com/office/drawing/2014/main" id="{0E693643-DE6B-4BA4-A8BD-40A8DD45A795}"/>
              </a:ext>
            </a:extLst>
          </p:cNvPr>
          <p:cNvSpPr txBox="1">
            <a:spLocks noChangeArrowheads="1"/>
          </p:cNvSpPr>
          <p:nvPr/>
        </p:nvSpPr>
        <p:spPr bwMode="auto">
          <a:xfrm>
            <a:off x="6763206" y="1526952"/>
            <a:ext cx="4411063"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ts val="1050"/>
              </a:spcBef>
            </a:pPr>
            <a:r>
              <a:rPr lang="zh-CN" altLang="en-US" b="1" dirty="0"/>
              <a:t>思考</a:t>
            </a:r>
            <a:r>
              <a:rPr lang="en-US" altLang="zh-CN" b="1" dirty="0"/>
              <a:t>2</a:t>
            </a:r>
            <a:r>
              <a:rPr lang="zh-CN" altLang="en-US" b="1" dirty="0"/>
              <a:t>：你知道如何建设文化强国吗？</a:t>
            </a:r>
            <a:endParaRPr lang="zh-CN" altLang="en-US" b="1" dirty="0">
              <a:solidFill>
                <a:srgbClr val="C00000"/>
              </a:solidFill>
            </a:endParaRPr>
          </a:p>
        </p:txBody>
      </p:sp>
      <p:sp>
        <p:nvSpPr>
          <p:cNvPr id="21" name="TextBox 20"/>
          <p:cNvSpPr txBox="1"/>
          <p:nvPr/>
        </p:nvSpPr>
        <p:spPr>
          <a:xfrm>
            <a:off x="5271816" y="2888348"/>
            <a:ext cx="1477328" cy="2438400"/>
          </a:xfrm>
          <a:prstGeom prst="rect">
            <a:avLst/>
          </a:prstGeom>
          <a:noFill/>
          <a:ln>
            <a:solidFill>
              <a:srgbClr val="0070C0"/>
            </a:solidFill>
          </a:ln>
        </p:spPr>
        <p:txBody>
          <a:bodyPr vert="eaVert" wrap="square" rtlCol="0">
            <a:spAutoFit/>
          </a:bodyPr>
          <a:lstStyle/>
          <a:p>
            <a:r>
              <a:rPr lang="zh-CN" altLang="en-US" sz="2800" b="1" dirty="0">
                <a:solidFill>
                  <a:srgbClr val="C00000"/>
                </a:solidFill>
              </a:rPr>
              <a:t>  人民有信仰</a:t>
            </a:r>
            <a:endParaRPr lang="en-US" altLang="zh-CN" sz="2800" b="1" dirty="0">
              <a:solidFill>
                <a:srgbClr val="C00000"/>
              </a:solidFill>
            </a:endParaRPr>
          </a:p>
          <a:p>
            <a:r>
              <a:rPr lang="zh-CN" altLang="en-US" sz="2800" b="1" dirty="0">
                <a:solidFill>
                  <a:srgbClr val="C00000"/>
                </a:solidFill>
              </a:rPr>
              <a:t>  国家有力量</a:t>
            </a:r>
            <a:endParaRPr lang="en-US" altLang="zh-CN" sz="2800" b="1" dirty="0">
              <a:solidFill>
                <a:srgbClr val="C00000"/>
              </a:solidFill>
            </a:endParaRPr>
          </a:p>
          <a:p>
            <a:r>
              <a:rPr lang="zh-CN" altLang="en-US" sz="2800" b="1" dirty="0">
                <a:solidFill>
                  <a:srgbClr val="C00000"/>
                </a:solidFill>
              </a:rPr>
              <a:t>  民族有希望</a:t>
            </a:r>
            <a:endParaRPr lang="zh-CN" altLang="en-US" sz="2800" dirty="0"/>
          </a:p>
        </p:txBody>
      </p:sp>
    </p:spTree>
    <p:extLst>
      <p:ext uri="{BB962C8B-B14F-4D97-AF65-F5344CB8AC3E}">
        <p14:creationId xmlns="" xmlns:p14="http://schemas.microsoft.com/office/powerpoint/2010/main" val="401776345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5"/>
          <p:cNvSpPr/>
          <p:nvPr/>
        </p:nvSpPr>
        <p:spPr>
          <a:xfrm>
            <a:off x="411479" y="5308088"/>
            <a:ext cx="11176000" cy="11348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华文中宋" panose="02010600040101010101" pitchFamily="2" charset="-122"/>
                <a:ea typeface="华文中宋" panose="02010600040101010101" pitchFamily="2" charset="-122"/>
              </a:rPr>
              <a:t>   </a:t>
            </a:r>
            <a:r>
              <a:rPr lang="zh-CN" altLang="en-US" sz="2000" b="1" dirty="0">
                <a:solidFill>
                  <a:schemeClr val="tx1"/>
                </a:solidFill>
                <a:latin typeface="华文中宋" panose="02010600040101010101" pitchFamily="2" charset="-122"/>
                <a:ea typeface="华文中宋" panose="02010600040101010101" pitchFamily="2" charset="-122"/>
              </a:rPr>
              <a:t>    设计意图：充分利用读本中的活动，引导学生明晰社会和谐的要义，并深刻理解“五位一体”总体布局中的五项内容虽涉及不同领域，但相互之间各有渗透，是有机统一、不可分割、相辅相成、相互促进的辩证统一关系。</a:t>
            </a:r>
            <a:endParaRPr lang="zh-CN" altLang="en-US" sz="2000" dirty="0">
              <a:solidFill>
                <a:schemeClr val="tx1"/>
              </a:solidFill>
              <a:latin typeface="华文中宋" panose="02010600040101010101" pitchFamily="2" charset="-122"/>
              <a:ea typeface="华文中宋" panose="02010600040101010101" pitchFamily="2" charset="-122"/>
            </a:endParaRPr>
          </a:p>
        </p:txBody>
      </p:sp>
      <p:sp>
        <p:nvSpPr>
          <p:cNvPr id="12" name="文本框 11">
            <a:extLst>
              <a:ext uri="{FF2B5EF4-FFF2-40B4-BE49-F238E27FC236}">
                <a16:creationId xmlns="" xmlns:a16="http://schemas.microsoft.com/office/drawing/2014/main" id="{8D5271DA-7502-4A13-9324-930DE51A0CB8}"/>
              </a:ext>
            </a:extLst>
          </p:cNvPr>
          <p:cNvSpPr txBox="1"/>
          <p:nvPr/>
        </p:nvSpPr>
        <p:spPr>
          <a:xfrm>
            <a:off x="2374016" y="1114492"/>
            <a:ext cx="6843726" cy="438582"/>
          </a:xfrm>
          <a:prstGeom prst="rect">
            <a:avLst/>
          </a:prstGeom>
          <a:noFill/>
        </p:spPr>
        <p:txBody>
          <a:bodyPr wrap="square">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a:effectLst>
                  <a:outerShdw blurRad="38100" dist="38100" dir="2700000" algn="tl">
                    <a:srgbClr val="000000">
                      <a:alpha val="43137"/>
                    </a:srgbClr>
                  </a:outerShdw>
                </a:effectLst>
                <a:latin typeface="+mn-ea"/>
                <a:ea typeface="+mn-ea"/>
                <a:sym typeface="+mn-ea"/>
              </a:rPr>
              <a:t>4.</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和谐</a:t>
            </a:r>
            <a:r>
              <a:rPr lang="zh-CN" altLang="en-US" sz="2250" dirty="0">
                <a:effectLst>
                  <a:outerShdw blurRad="38100" dist="38100" dir="2700000" algn="tl">
                    <a:srgbClr val="000000">
                      <a:alpha val="43137"/>
                    </a:srgbClr>
                  </a:outerShdw>
                </a:effectLst>
                <a:latin typeface="+mn-ea"/>
                <a:ea typeface="+mn-ea"/>
                <a:sym typeface="+mn-ea"/>
              </a:rPr>
              <a:t>是社会主义现代化化国家</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社会建设</a:t>
            </a:r>
            <a:r>
              <a:rPr lang="zh-CN" altLang="en-US" sz="2250" dirty="0">
                <a:effectLst>
                  <a:outerShdw blurRad="38100" dist="38100" dir="2700000" algn="tl">
                    <a:srgbClr val="000000">
                      <a:alpha val="43137"/>
                    </a:srgbClr>
                  </a:outerShdw>
                </a:effectLst>
                <a:latin typeface="+mn-ea"/>
                <a:ea typeface="+mn-ea"/>
                <a:sym typeface="+mn-ea"/>
              </a:rPr>
              <a:t>的要求</a:t>
            </a:r>
            <a:endParaRPr lang="en-US" altLang="zh-CN" sz="2250" dirty="0">
              <a:effectLst>
                <a:outerShdw blurRad="38100" dist="38100" dir="2700000" algn="tl">
                  <a:srgbClr val="000000">
                    <a:alpha val="43137"/>
                  </a:srgbClr>
                </a:outerShdw>
              </a:effectLst>
              <a:latin typeface="+mn-ea"/>
              <a:ea typeface="+mn-ea"/>
              <a:sym typeface="+mn-ea"/>
            </a:endParaRPr>
          </a:p>
        </p:txBody>
      </p:sp>
      <p:sp>
        <p:nvSpPr>
          <p:cNvPr id="15" name="文本框 14">
            <a:extLst>
              <a:ext uri="{FF2B5EF4-FFF2-40B4-BE49-F238E27FC236}">
                <a16:creationId xmlns="" xmlns:a16="http://schemas.microsoft.com/office/drawing/2014/main" id="{550BB8A8-9307-4EBD-BBCB-36C522F0BF21}"/>
              </a:ext>
            </a:extLst>
          </p:cNvPr>
          <p:cNvSpPr txBox="1"/>
          <p:nvPr/>
        </p:nvSpPr>
        <p:spPr>
          <a:xfrm>
            <a:off x="2068917" y="1655302"/>
            <a:ext cx="7771770" cy="461665"/>
          </a:xfrm>
          <a:prstGeom prst="rect">
            <a:avLst/>
          </a:prstGeom>
          <a:noFill/>
          <a:ln>
            <a:solidFill>
              <a:srgbClr val="0070C0"/>
            </a:solidFill>
          </a:ln>
        </p:spPr>
        <p:txBody>
          <a:bodyPr wrap="square" rtlCol="0">
            <a:spAutoFit/>
          </a:bodyPr>
          <a:lstStyle/>
          <a:p>
            <a:r>
              <a:rPr lang="zh-CN" altLang="en-US" sz="2400" dirty="0"/>
              <a:t>活动：探究讨论</a:t>
            </a:r>
            <a:r>
              <a:rPr lang="en-US" altLang="zh-CN" sz="2400" dirty="0"/>
              <a:t>——</a:t>
            </a:r>
            <a:r>
              <a:rPr lang="zh-CN" altLang="en-US" sz="2400" dirty="0"/>
              <a:t>如何理解</a:t>
            </a:r>
            <a:r>
              <a:rPr lang="zh-CN" altLang="en-US" sz="2400" b="1" dirty="0">
                <a:solidFill>
                  <a:srgbClr val="00B050"/>
                </a:solidFill>
              </a:rPr>
              <a:t>“绿水青山就是金山银山”</a:t>
            </a: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7235" y="2551208"/>
            <a:ext cx="3783364" cy="2312462"/>
          </a:xfrm>
          <a:prstGeom prst="rect">
            <a:avLst/>
          </a:prstGeom>
        </p:spPr>
      </p:pic>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38600" y="2551208"/>
            <a:ext cx="3619500" cy="2364823"/>
          </a:xfrm>
          <a:prstGeom prst="rect">
            <a:avLst/>
          </a:prstGeom>
        </p:spPr>
      </p:pic>
      <p:pic>
        <p:nvPicPr>
          <p:cNvPr id="4" name="图片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77859" y="2853895"/>
            <a:ext cx="3468518" cy="200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5"/>
          <p:cNvSpPr/>
          <p:nvPr/>
        </p:nvSpPr>
        <p:spPr>
          <a:xfrm>
            <a:off x="841829" y="5221004"/>
            <a:ext cx="10290629" cy="5992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华文中宋" panose="02010600040101010101" pitchFamily="2" charset="-122"/>
                <a:ea typeface="华文中宋" panose="02010600040101010101" pitchFamily="2" charset="-122"/>
              </a:rPr>
              <a:t>设计意图：观看视频，了解生态文明建设，树立人与自然和谐共生的理念。</a:t>
            </a:r>
            <a:endParaRPr lang="zh-CN" altLang="en-US" sz="2400" dirty="0">
              <a:solidFill>
                <a:schemeClr val="tx1"/>
              </a:solidFill>
              <a:latin typeface="华文中宋" panose="02010600040101010101" pitchFamily="2" charset="-122"/>
              <a:ea typeface="华文中宋" panose="02010600040101010101" pitchFamily="2" charset="-122"/>
            </a:endParaRPr>
          </a:p>
        </p:txBody>
      </p:sp>
      <p:sp>
        <p:nvSpPr>
          <p:cNvPr id="15" name="文本框 14">
            <a:extLst>
              <a:ext uri="{FF2B5EF4-FFF2-40B4-BE49-F238E27FC236}">
                <a16:creationId xmlns="" xmlns:a16="http://schemas.microsoft.com/office/drawing/2014/main" id="{91A95A09-9803-4E3A-8C74-2E896CF8BE02}"/>
              </a:ext>
            </a:extLst>
          </p:cNvPr>
          <p:cNvSpPr txBox="1"/>
          <p:nvPr/>
        </p:nvSpPr>
        <p:spPr>
          <a:xfrm>
            <a:off x="2083736" y="1027408"/>
            <a:ext cx="7556368" cy="438582"/>
          </a:xfrm>
          <a:prstGeom prst="rect">
            <a:avLst/>
          </a:prstGeom>
          <a:noFill/>
        </p:spPr>
        <p:txBody>
          <a:bodyPr wrap="square">
            <a:spAutoFit/>
          </a:bodyPr>
          <a:lstStyle/>
          <a:p>
            <a:pPr algn="ctr" eaLnBrk="0" hangingPunct="0">
              <a:buFontTx/>
              <a:buNone/>
              <a:defRPr/>
            </a:pPr>
            <a:r>
              <a:rPr lang="zh-CN" altLang="en-US" sz="2250" dirty="0">
                <a:effectLst>
                  <a:outerShdw blurRad="38100" dist="38100" dir="2700000" algn="tl">
                    <a:srgbClr val="000000">
                      <a:alpha val="43137"/>
                    </a:srgbClr>
                  </a:outerShdw>
                </a:effectLst>
                <a:latin typeface="+mn-ea"/>
                <a:ea typeface="+mn-ea"/>
                <a:sym typeface="+mn-ea"/>
              </a:rPr>
              <a:t>  </a:t>
            </a:r>
            <a:r>
              <a:rPr lang="en-US" altLang="zh-CN" sz="2250" dirty="0">
                <a:effectLst>
                  <a:outerShdw blurRad="38100" dist="38100" dir="2700000" algn="tl">
                    <a:srgbClr val="000000">
                      <a:alpha val="43137"/>
                    </a:srgbClr>
                  </a:outerShdw>
                </a:effectLst>
                <a:latin typeface="+mn-ea"/>
                <a:ea typeface="+mn-ea"/>
                <a:sym typeface="+mn-ea"/>
              </a:rPr>
              <a:t>5.</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美丽</a:t>
            </a:r>
            <a:r>
              <a:rPr lang="zh-CN" altLang="en-US" sz="2250" dirty="0">
                <a:effectLst>
                  <a:outerShdw blurRad="38100" dist="38100" dir="2700000" algn="tl">
                    <a:srgbClr val="000000">
                      <a:alpha val="43137"/>
                    </a:srgbClr>
                  </a:outerShdw>
                </a:effectLst>
                <a:latin typeface="+mn-ea"/>
                <a:ea typeface="+mn-ea"/>
                <a:sym typeface="+mn-ea"/>
              </a:rPr>
              <a:t>是社会主义现代化化国家</a:t>
            </a:r>
            <a:r>
              <a:rPr lang="zh-CN" altLang="en-US" sz="2250" dirty="0">
                <a:solidFill>
                  <a:srgbClr val="FF0000"/>
                </a:solidFill>
                <a:effectLst>
                  <a:outerShdw blurRad="38100" dist="38100" dir="2700000" algn="tl">
                    <a:srgbClr val="000000">
                      <a:alpha val="43137"/>
                    </a:srgbClr>
                  </a:outerShdw>
                </a:effectLst>
                <a:latin typeface="+mn-ea"/>
                <a:ea typeface="+mn-ea"/>
                <a:sym typeface="+mn-ea"/>
              </a:rPr>
              <a:t>生态文明建设</a:t>
            </a:r>
            <a:r>
              <a:rPr lang="zh-CN" altLang="en-US" sz="2250" dirty="0">
                <a:effectLst>
                  <a:outerShdw blurRad="38100" dist="38100" dir="2700000" algn="tl">
                    <a:srgbClr val="000000">
                      <a:alpha val="43137"/>
                    </a:srgbClr>
                  </a:outerShdw>
                </a:effectLst>
                <a:latin typeface="+mn-ea"/>
                <a:ea typeface="+mn-ea"/>
                <a:sym typeface="+mn-ea"/>
              </a:rPr>
              <a:t>的要求</a:t>
            </a:r>
            <a:endParaRPr lang="en-US" altLang="zh-CN" sz="2250" dirty="0">
              <a:effectLst>
                <a:outerShdw blurRad="38100" dist="38100" dir="2700000" algn="tl">
                  <a:srgbClr val="000000">
                    <a:alpha val="43137"/>
                  </a:srgbClr>
                </a:outerShdw>
              </a:effectLst>
              <a:latin typeface="+mn-ea"/>
              <a:ea typeface="+mn-ea"/>
              <a:sym typeface="+mn-ea"/>
            </a:endParaRPr>
          </a:p>
        </p:txBody>
      </p:sp>
      <p:grpSp>
        <p:nvGrpSpPr>
          <p:cNvPr id="16" name="组合 1">
            <a:extLst>
              <a:ext uri="{FF2B5EF4-FFF2-40B4-BE49-F238E27FC236}">
                <a16:creationId xmlns="" xmlns:a16="http://schemas.microsoft.com/office/drawing/2014/main" id="{625A722C-BA05-4AA9-B8D9-E11B5873B176}"/>
              </a:ext>
            </a:extLst>
          </p:cNvPr>
          <p:cNvGrpSpPr>
            <a:grpSpLocks/>
          </p:cNvGrpSpPr>
          <p:nvPr/>
        </p:nvGrpSpPr>
        <p:grpSpPr bwMode="auto">
          <a:xfrm>
            <a:off x="3106253" y="2053449"/>
            <a:ext cx="5493544" cy="1085378"/>
            <a:chOff x="828770" y="1759390"/>
            <a:chExt cx="7325097" cy="1448584"/>
          </a:xfrm>
        </p:grpSpPr>
        <p:grpSp>
          <p:nvGrpSpPr>
            <p:cNvPr id="18" name="组合 6">
              <a:extLst>
                <a:ext uri="{FF2B5EF4-FFF2-40B4-BE49-F238E27FC236}">
                  <a16:creationId xmlns="" xmlns:a16="http://schemas.microsoft.com/office/drawing/2014/main" id="{13C499DE-4965-4D68-8A4B-E0B43B5A21BD}"/>
                </a:ext>
              </a:extLst>
            </p:cNvPr>
            <p:cNvGrpSpPr>
              <a:grpSpLocks/>
            </p:cNvGrpSpPr>
            <p:nvPr/>
          </p:nvGrpSpPr>
          <p:grpSpPr bwMode="auto">
            <a:xfrm>
              <a:off x="828770" y="1759390"/>
              <a:ext cx="7325097" cy="1175897"/>
              <a:chOff x="2237174" y="1135591"/>
              <a:chExt cx="7452735" cy="2293409"/>
            </a:xfrm>
          </p:grpSpPr>
          <p:sp>
            <p:nvSpPr>
              <p:cNvPr id="22" name="文本框 21">
                <a:extLst>
                  <a:ext uri="{FF2B5EF4-FFF2-40B4-BE49-F238E27FC236}">
                    <a16:creationId xmlns="" xmlns:a16="http://schemas.microsoft.com/office/drawing/2014/main" id="{4A7D533D-2771-4042-9FDE-B46EDAC7379D}"/>
                  </a:ext>
                </a:extLst>
              </p:cNvPr>
              <p:cNvSpPr txBox="1">
                <a:spLocks noChangeArrowheads="1"/>
              </p:cNvSpPr>
              <p:nvPr/>
            </p:nvSpPr>
            <p:spPr bwMode="auto">
              <a:xfrm>
                <a:off x="2440695" y="1312246"/>
                <a:ext cx="7102227" cy="1912206"/>
              </a:xfrm>
              <a:prstGeom prst="rect">
                <a:avLst/>
              </a:prstGeom>
              <a:solidFill>
                <a:srgbClr val="C00000"/>
              </a:solidFill>
              <a:ln>
                <a:solidFill>
                  <a:srgbClr val="C00000"/>
                </a:solid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342900" fontAlgn="auto">
                  <a:lnSpc>
                    <a:spcPct val="100000"/>
                  </a:lnSpc>
                  <a:spcBef>
                    <a:spcPct val="0"/>
                  </a:spcBef>
                  <a:spcAft>
                    <a:spcPts val="0"/>
                  </a:spcAft>
                  <a:buNone/>
                  <a:defRPr/>
                </a:pPr>
                <a:endParaRPr lang="zh-CN" altLang="en-US" sz="3000" kern="0" dirty="0">
                  <a:solidFill>
                    <a:srgbClr val="FFC102"/>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 name="直接连接符 8">
                <a:extLst>
                  <a:ext uri="{FF2B5EF4-FFF2-40B4-BE49-F238E27FC236}">
                    <a16:creationId xmlns="" xmlns:a16="http://schemas.microsoft.com/office/drawing/2014/main" id="{52575F9E-9F3A-4821-A7E6-D1F1C224D514}"/>
                  </a:ext>
                </a:extLst>
              </p:cNvPr>
              <p:cNvCxnSpPr>
                <a:cxnSpLocks noChangeShapeType="1"/>
              </p:cNvCxnSpPr>
              <p:nvPr/>
            </p:nvCxnSpPr>
            <p:spPr bwMode="auto">
              <a:xfrm>
                <a:off x="2237174" y="2894120"/>
                <a:ext cx="0" cy="534880"/>
              </a:xfrm>
              <a:prstGeom prst="line">
                <a:avLst/>
              </a:prstGeom>
              <a:noFill/>
              <a:ln w="28575">
                <a:solidFill>
                  <a:srgbClr val="FFC000"/>
                </a:solidFill>
                <a:miter lim="800000"/>
                <a:headEnd/>
                <a:tailEnd/>
              </a:ln>
              <a:extLst>
                <a:ext uri="{909E8E84-426E-40DD-AFC4-6F175D3DCCD1}">
                  <a14:hiddenFill xmlns="" xmlns:a14="http://schemas.microsoft.com/office/drawing/2010/main">
                    <a:noFill/>
                  </a14:hiddenFill>
                </a:ext>
              </a:extLst>
            </p:spPr>
          </p:cxnSp>
          <p:cxnSp>
            <p:nvCxnSpPr>
              <p:cNvPr id="26" name="直接连接符 9">
                <a:extLst>
                  <a:ext uri="{FF2B5EF4-FFF2-40B4-BE49-F238E27FC236}">
                    <a16:creationId xmlns="" xmlns:a16="http://schemas.microsoft.com/office/drawing/2014/main" id="{679CE38F-C09F-4F6F-96AB-3BF89ED450D6}"/>
                  </a:ext>
                </a:extLst>
              </p:cNvPr>
              <p:cNvCxnSpPr>
                <a:cxnSpLocks noChangeShapeType="1"/>
              </p:cNvCxnSpPr>
              <p:nvPr/>
            </p:nvCxnSpPr>
            <p:spPr bwMode="auto">
              <a:xfrm>
                <a:off x="2237174" y="3420122"/>
                <a:ext cx="896644" cy="0"/>
              </a:xfrm>
              <a:prstGeom prst="line">
                <a:avLst/>
              </a:prstGeom>
              <a:noFill/>
              <a:ln w="28575">
                <a:solidFill>
                  <a:srgbClr val="FFC000"/>
                </a:solidFill>
                <a:miter lim="800000"/>
                <a:headEnd/>
                <a:tailEnd/>
              </a:ln>
              <a:extLst>
                <a:ext uri="{909E8E84-426E-40DD-AFC4-6F175D3DCCD1}">
                  <a14:hiddenFill xmlns="" xmlns:a14="http://schemas.microsoft.com/office/drawing/2010/main">
                    <a:noFill/>
                  </a14:hiddenFill>
                </a:ext>
              </a:extLst>
            </p:spPr>
          </p:cxnSp>
          <p:cxnSp>
            <p:nvCxnSpPr>
              <p:cNvPr id="27" name="直接连接符 11">
                <a:extLst>
                  <a:ext uri="{FF2B5EF4-FFF2-40B4-BE49-F238E27FC236}">
                    <a16:creationId xmlns="" xmlns:a16="http://schemas.microsoft.com/office/drawing/2014/main" id="{2376BC35-0410-4228-B6C5-EB61E59DA5BA}"/>
                  </a:ext>
                </a:extLst>
              </p:cNvPr>
              <p:cNvCxnSpPr>
                <a:cxnSpLocks noChangeShapeType="1"/>
              </p:cNvCxnSpPr>
              <p:nvPr/>
            </p:nvCxnSpPr>
            <p:spPr bwMode="auto">
              <a:xfrm>
                <a:off x="8775510" y="1157795"/>
                <a:ext cx="896644" cy="0"/>
              </a:xfrm>
              <a:prstGeom prst="line">
                <a:avLst/>
              </a:prstGeom>
              <a:noFill/>
              <a:ln w="28575">
                <a:solidFill>
                  <a:srgbClr val="FFC000"/>
                </a:solidFill>
                <a:miter lim="800000"/>
                <a:headEnd/>
                <a:tailEnd/>
              </a:ln>
              <a:extLst>
                <a:ext uri="{909E8E84-426E-40DD-AFC4-6F175D3DCCD1}">
                  <a14:hiddenFill xmlns="" xmlns:a14="http://schemas.microsoft.com/office/drawing/2010/main">
                    <a:noFill/>
                  </a14:hiddenFill>
                </a:ext>
              </a:extLst>
            </p:spPr>
          </p:cxnSp>
          <p:cxnSp>
            <p:nvCxnSpPr>
              <p:cNvPr id="28" name="直接连接符 12">
                <a:extLst>
                  <a:ext uri="{FF2B5EF4-FFF2-40B4-BE49-F238E27FC236}">
                    <a16:creationId xmlns="" xmlns:a16="http://schemas.microsoft.com/office/drawing/2014/main" id="{E96C344F-D7DF-4510-97DE-80E6FBD0056E}"/>
                  </a:ext>
                </a:extLst>
              </p:cNvPr>
              <p:cNvCxnSpPr>
                <a:cxnSpLocks noChangeShapeType="1"/>
              </p:cNvCxnSpPr>
              <p:nvPr/>
            </p:nvCxnSpPr>
            <p:spPr bwMode="auto">
              <a:xfrm>
                <a:off x="9689909" y="1135591"/>
                <a:ext cx="0" cy="534880"/>
              </a:xfrm>
              <a:prstGeom prst="line">
                <a:avLst/>
              </a:prstGeom>
              <a:noFill/>
              <a:ln w="28575">
                <a:solidFill>
                  <a:srgbClr val="FFC000"/>
                </a:solidFill>
                <a:miter lim="800000"/>
                <a:headEnd/>
                <a:tailEnd/>
              </a:ln>
              <a:extLst>
                <a:ext uri="{909E8E84-426E-40DD-AFC4-6F175D3DCCD1}">
                  <a14:hiddenFill xmlns="" xmlns:a14="http://schemas.microsoft.com/office/drawing/2010/main">
                    <a:noFill/>
                  </a14:hiddenFill>
                </a:ext>
              </a:extLst>
            </p:spPr>
          </p:cxnSp>
        </p:grpSp>
        <p:sp>
          <p:nvSpPr>
            <p:cNvPr id="19" name="文本框 5">
              <a:extLst>
                <a:ext uri="{FF2B5EF4-FFF2-40B4-BE49-F238E27FC236}">
                  <a16:creationId xmlns="" xmlns:a16="http://schemas.microsoft.com/office/drawing/2014/main" id="{ADD3C03D-A334-430A-B5ED-4CDA760C3DCD}"/>
                </a:ext>
              </a:extLst>
            </p:cNvPr>
            <p:cNvSpPr txBox="1">
              <a:spLocks noChangeArrowheads="1"/>
            </p:cNvSpPr>
            <p:nvPr/>
          </p:nvSpPr>
          <p:spPr bwMode="auto">
            <a:xfrm>
              <a:off x="1187731" y="2098896"/>
              <a:ext cx="6607175" cy="1109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342900">
                <a:lnSpc>
                  <a:spcPct val="120000"/>
                </a:lnSpc>
                <a:spcBef>
                  <a:spcPts val="1050"/>
                </a:spcBef>
              </a:pPr>
              <a:r>
                <a:rPr lang="zh-CN" altLang="en-US" sz="2000" b="1" dirty="0">
                  <a:solidFill>
                    <a:prstClr val="white"/>
                  </a:solidFill>
                </a:rPr>
                <a:t>生态文明的核心是坚持人与自然和谐共生</a:t>
              </a:r>
              <a:r>
                <a:rPr lang="zh-CN" altLang="en-US" sz="2000" dirty="0">
                  <a:solidFill>
                    <a:prstClr val="white"/>
                  </a:solidFill>
                </a:rPr>
                <a:t>。</a:t>
              </a:r>
            </a:p>
          </p:txBody>
        </p:sp>
      </p:grpSp>
      <p:sp>
        <p:nvSpPr>
          <p:cNvPr id="29" name="文本框 1">
            <a:extLst>
              <a:ext uri="{FF2B5EF4-FFF2-40B4-BE49-F238E27FC236}">
                <a16:creationId xmlns="" xmlns:a16="http://schemas.microsoft.com/office/drawing/2014/main" id="{4A2E00A5-3BC5-42A5-AF46-D20838CCDCD3}"/>
              </a:ext>
            </a:extLst>
          </p:cNvPr>
          <p:cNvSpPr txBox="1">
            <a:spLocks noChangeArrowheads="1"/>
          </p:cNvSpPr>
          <p:nvPr/>
        </p:nvSpPr>
        <p:spPr bwMode="auto">
          <a:xfrm>
            <a:off x="4717139" y="2910694"/>
            <a:ext cx="2322286" cy="1889941"/>
          </a:xfrm>
          <a:prstGeom prst="rect">
            <a:avLst/>
          </a:prstGeom>
          <a:noFill/>
          <a:ln>
            <a:solidFill>
              <a:srgbClr val="0070C0"/>
            </a:solidFill>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微软雅黑" panose="020B0503020204020204" pitchFamily="34" charset="-122"/>
              </a:defRPr>
            </a:lvl1pPr>
            <a:lvl2pPr eaLnBrk="0" hangingPunct="0">
              <a:defRPr>
                <a:solidFill>
                  <a:schemeClr val="tx1"/>
                </a:solidFill>
                <a:latin typeface="Arial" panose="020B0604020202020204" pitchFamily="34" charset="0"/>
                <a:ea typeface="微软雅黑" panose="020B0503020204020204" pitchFamily="34" charset="-122"/>
              </a:defRPr>
            </a:lvl2pPr>
            <a:lvl3pPr eaLnBrk="0" hangingPunct="0">
              <a:defRPr>
                <a:solidFill>
                  <a:schemeClr val="tx1"/>
                </a:solidFill>
                <a:latin typeface="Arial" panose="020B0604020202020204" pitchFamily="34" charset="0"/>
                <a:ea typeface="微软雅黑" panose="020B0503020204020204" pitchFamily="34" charset="-122"/>
              </a:defRPr>
            </a:lvl3pPr>
            <a:lvl4pPr eaLnBrk="0" hangingPunct="0">
              <a:defRPr>
                <a:solidFill>
                  <a:schemeClr val="tx1"/>
                </a:solidFill>
                <a:latin typeface="Arial" panose="020B0604020202020204" pitchFamily="34" charset="0"/>
                <a:ea typeface="微软雅黑" panose="020B0503020204020204" pitchFamily="34" charset="-122"/>
              </a:defRPr>
            </a:lvl4pPr>
            <a:lvl5pPr eaLnBrk="0" hangingPunct="0">
              <a:defRPr>
                <a:solidFill>
                  <a:schemeClr val="tx1"/>
                </a:solidFill>
                <a:latin typeface="Arial" panose="020B0604020202020204" pitchFamily="34" charset="0"/>
                <a:ea typeface="微软雅黑" panose="020B0503020204020204" pitchFamily="34"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defTabSz="342900">
              <a:lnSpc>
                <a:spcPct val="120000"/>
              </a:lnSpc>
              <a:spcBef>
                <a:spcPts val="1050"/>
              </a:spcBef>
            </a:pPr>
            <a:r>
              <a:rPr lang="zh-CN" altLang="en-US" sz="2000" b="1" dirty="0">
                <a:solidFill>
                  <a:prstClr val="black"/>
                </a:solidFill>
                <a:latin typeface="仿宋" pitchFamily="49" charset="-122"/>
                <a:ea typeface="仿宋" pitchFamily="49" charset="-122"/>
              </a:rPr>
              <a:t>人因自然而生，人与自然是一种共生关系，对自然的伤害最终会伤及人类自身</a:t>
            </a:r>
          </a:p>
        </p:txBody>
      </p:sp>
      <p:sp>
        <p:nvSpPr>
          <p:cNvPr id="30" name="椭圆 29">
            <a:extLst>
              <a:ext uri="{FF2B5EF4-FFF2-40B4-BE49-F238E27FC236}">
                <a16:creationId xmlns="" xmlns:a16="http://schemas.microsoft.com/office/drawing/2014/main" id="{4D59C80D-D4ED-4AA5-B77B-8DCB6CFAAF11}"/>
              </a:ext>
            </a:extLst>
          </p:cNvPr>
          <p:cNvSpPr/>
          <p:nvPr/>
        </p:nvSpPr>
        <p:spPr>
          <a:xfrm>
            <a:off x="3256272" y="3344623"/>
            <a:ext cx="1086483" cy="916781"/>
          </a:xfrm>
          <a:prstGeom prst="ellipse">
            <a:avLst/>
          </a:prstGeom>
          <a:gradFill>
            <a:gsLst>
              <a:gs pos="0">
                <a:srgbClr val="E30000"/>
              </a:gs>
              <a:gs pos="100000">
                <a:srgbClr val="760303"/>
              </a:gs>
            </a:gsLst>
            <a:lin ang="5400000" scaled="0"/>
          </a:gradFill>
          <a:ln w="12700" cap="flat" cmpd="sng" algn="ctr">
            <a:noFill/>
            <a:prstDash val="solid"/>
            <a:miter lim="800000"/>
          </a:ln>
          <a:effectLst/>
        </p:spPr>
        <p:txBody>
          <a:bodyPr anchor="ctr"/>
          <a:lstStyle/>
          <a:p>
            <a:pPr algn="ctr" defTabSz="685800" fontAlgn="auto">
              <a:spcBef>
                <a:spcPts val="0"/>
              </a:spcBef>
              <a:spcAft>
                <a:spcPts val="0"/>
              </a:spcAft>
              <a:defRPr/>
            </a:pPr>
            <a:r>
              <a:rPr lang="zh-CN" altLang="en-US" sz="2000" kern="0" dirty="0">
                <a:solidFill>
                  <a:srgbClr val="FFF8E5"/>
                </a:solidFill>
                <a:latin typeface="微软雅黑" panose="020B0503020204020204" pitchFamily="34" charset="-122"/>
                <a:ea typeface="微软雅黑" panose="020B0503020204020204" pitchFamily="34" charset="-122"/>
                <a:sym typeface="+mn-ea"/>
              </a:rPr>
              <a:t>普遍共识</a:t>
            </a:r>
          </a:p>
        </p:txBody>
      </p:sp>
      <p:sp>
        <p:nvSpPr>
          <p:cNvPr id="31" name="椭圆 30">
            <a:extLst>
              <a:ext uri="{FF2B5EF4-FFF2-40B4-BE49-F238E27FC236}">
                <a16:creationId xmlns="" xmlns:a16="http://schemas.microsoft.com/office/drawing/2014/main" id="{9C64594A-74E8-4C20-BA4F-5999B88F5E4A}"/>
              </a:ext>
            </a:extLst>
          </p:cNvPr>
          <p:cNvSpPr/>
          <p:nvPr/>
        </p:nvSpPr>
        <p:spPr>
          <a:xfrm>
            <a:off x="7466790" y="3313727"/>
            <a:ext cx="1024659" cy="916781"/>
          </a:xfrm>
          <a:prstGeom prst="ellipse">
            <a:avLst/>
          </a:prstGeom>
          <a:gradFill>
            <a:gsLst>
              <a:gs pos="0">
                <a:srgbClr val="E30000"/>
              </a:gs>
              <a:gs pos="100000">
                <a:srgbClr val="760303"/>
              </a:gs>
            </a:gsLst>
            <a:lin ang="5400000" scaled="0"/>
          </a:gradFill>
          <a:ln w="12700" cap="flat" cmpd="sng" algn="ctr">
            <a:noFill/>
            <a:prstDash val="solid"/>
            <a:miter lim="800000"/>
          </a:ln>
          <a:effectLst/>
        </p:spPr>
        <p:txBody>
          <a:bodyPr anchor="ctr"/>
          <a:lstStyle/>
          <a:p>
            <a:pPr algn="ctr" defTabSz="685800" fontAlgn="auto">
              <a:spcBef>
                <a:spcPts val="0"/>
              </a:spcBef>
              <a:spcAft>
                <a:spcPts val="0"/>
              </a:spcAft>
              <a:defRPr/>
            </a:pPr>
            <a:r>
              <a:rPr lang="zh-CN" altLang="en-US" sz="2000" kern="0" dirty="0">
                <a:solidFill>
                  <a:srgbClr val="FFF8E5"/>
                </a:solidFill>
                <a:latin typeface="微软雅黑" panose="020B0503020204020204" pitchFamily="34" charset="-122"/>
                <a:ea typeface="微软雅黑" panose="020B0503020204020204" pitchFamily="34" charset="-122"/>
                <a:sym typeface="+mn-ea"/>
              </a:rPr>
              <a:t>客观规律</a:t>
            </a:r>
          </a:p>
        </p:txBody>
      </p:sp>
      <p:sp>
        <p:nvSpPr>
          <p:cNvPr id="17" name="文本框 16">
            <a:extLst>
              <a:ext uri="{FF2B5EF4-FFF2-40B4-BE49-F238E27FC236}">
                <a16:creationId xmlns="" xmlns:a16="http://schemas.microsoft.com/office/drawing/2014/main" id="{D6677341-B5B4-4F32-A0FA-E701411538C3}"/>
              </a:ext>
            </a:extLst>
          </p:cNvPr>
          <p:cNvSpPr txBox="1"/>
          <p:nvPr/>
        </p:nvSpPr>
        <p:spPr>
          <a:xfrm>
            <a:off x="3018972" y="1598084"/>
            <a:ext cx="5892800" cy="369332"/>
          </a:xfrm>
          <a:prstGeom prst="rect">
            <a:avLst/>
          </a:prstGeom>
          <a:noFill/>
          <a:ln>
            <a:solidFill>
              <a:srgbClr val="0070C0"/>
            </a:solidFill>
          </a:ln>
        </p:spPr>
        <p:txBody>
          <a:bodyPr wrap="square">
            <a:spAutoFit/>
            <a:scene3d>
              <a:camera prst="orthographicFront"/>
              <a:lightRig rig="threePt" dir="t"/>
            </a:scene3d>
            <a:sp3d contourW="12700"/>
          </a:bodyPr>
          <a:lstStyle/>
          <a:p>
            <a:pPr algn="ctr" defTabSz="342900" fontAlgn="auto">
              <a:spcBef>
                <a:spcPts val="0"/>
              </a:spcBef>
              <a:spcAft>
                <a:spcPts val="0"/>
              </a:spcAft>
              <a:defRPr/>
            </a:pPr>
            <a:r>
              <a:rPr lang="zh-CN" altLang="en-US" dirty="0">
                <a:solidFill>
                  <a:prstClr val="black"/>
                </a:solidFill>
                <a:latin typeface="微软雅黑"/>
                <a:ea typeface="微软雅黑"/>
              </a:rPr>
              <a:t>观看视频：一日一课</a:t>
            </a:r>
            <a:r>
              <a:rPr lang="en-US" altLang="zh-CN" dirty="0">
                <a:solidFill>
                  <a:prstClr val="black"/>
                </a:solidFill>
                <a:latin typeface="微软雅黑"/>
                <a:ea typeface="微软雅黑"/>
              </a:rPr>
              <a:t>——</a:t>
            </a:r>
            <a:r>
              <a:rPr lang="zh-CN" altLang="en-US" dirty="0">
                <a:solidFill>
                  <a:prstClr val="black"/>
                </a:solidFill>
                <a:latin typeface="微软雅黑"/>
                <a:ea typeface="微软雅黑"/>
              </a:rPr>
              <a:t>建设美丽中国</a:t>
            </a:r>
          </a:p>
        </p:txBody>
      </p:sp>
    </p:spTree>
    <p:extLst>
      <p:ext uri="{BB962C8B-B14F-4D97-AF65-F5344CB8AC3E}">
        <p14:creationId xmlns="" xmlns:p14="http://schemas.microsoft.com/office/powerpoint/2010/main" val="35494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57" name="椭圆 956"/>
          <p:cNvSpPr/>
          <p:nvPr>
            <p:custDataLst>
              <p:tags r:id="rId3"/>
            </p:custDataLst>
          </p:nvPr>
        </p:nvSpPr>
        <p:spPr>
          <a:xfrm>
            <a:off x="2047011" y="2125797"/>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59" name="椭圆 958"/>
          <p:cNvSpPr/>
          <p:nvPr>
            <p:custDataLst>
              <p:tags r:id="rId5"/>
            </p:custDataLst>
          </p:nvPr>
        </p:nvSpPr>
        <p:spPr>
          <a:xfrm>
            <a:off x="2282909" y="2336294"/>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5" name="椭圆 964"/>
          <p:cNvSpPr/>
          <p:nvPr>
            <p:custDataLst>
              <p:tags r:id="rId11"/>
            </p:custDataLst>
          </p:nvPr>
        </p:nvSpPr>
        <p:spPr>
          <a:xfrm>
            <a:off x="3757880" y="6087540"/>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8" name="椭圆 967"/>
          <p:cNvSpPr/>
          <p:nvPr>
            <p:custDataLst>
              <p:tags r:id="rId14"/>
            </p:custDataLst>
          </p:nvPr>
        </p:nvSpPr>
        <p:spPr>
          <a:xfrm>
            <a:off x="6055203" y="6209337"/>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marL="0" marR="0" lvl="0" indent="0" algn="ctr" defTabSz="1088390" rtl="0" eaLnBrk="1" fontAlgn="base" latinLnBrk="0" hangingPunct="1">
              <a:lnSpc>
                <a:spcPct val="100000"/>
              </a:lnSpc>
              <a:spcBef>
                <a:spcPct val="0"/>
              </a:spcBef>
              <a:spcAft>
                <a:spcPct val="0"/>
              </a:spcAft>
              <a:buClrTx/>
              <a:buSzTx/>
              <a:buFontTx/>
              <a:buNone/>
              <a:tabLst/>
              <a:defRPr/>
            </a:pPr>
            <a:endParaRPr kumimoji="0" lang="zh-CN" altLang="en-US" sz="2135"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ea"/>
              <a:sym typeface="+mn-lt"/>
            </a:endParaRPr>
          </a:p>
        </p:txBody>
      </p:sp>
      <p:sp>
        <p:nvSpPr>
          <p:cNvPr id="972" name="TextBox 971"/>
          <p:cNvSpPr txBox="1"/>
          <p:nvPr>
            <p:custDataLst>
              <p:tags r:id="rId18"/>
            </p:custDataLst>
          </p:nvPr>
        </p:nvSpPr>
        <p:spPr>
          <a:xfrm>
            <a:off x="2562164" y="3097599"/>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40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说课内容</a:t>
            </a:r>
          </a:p>
        </p:txBody>
      </p:sp>
      <p:grpSp>
        <p:nvGrpSpPr>
          <p:cNvPr id="974" name="组合 973"/>
          <p:cNvGrpSpPr/>
          <p:nvPr/>
        </p:nvGrpSpPr>
        <p:grpSpPr>
          <a:xfrm>
            <a:off x="4885772" y="1038965"/>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3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979" name="Freeform 6"/>
              <p:cNvSpPr/>
              <p:nvPr>
                <p:custDataLst>
                  <p:tags r:id="rId3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grpSp>
        <p:sp>
          <p:nvSpPr>
            <p:cNvPr id="976" name="矩形 975"/>
            <p:cNvSpPr/>
            <p:nvPr>
              <p:custDataLst>
                <p:tags r:id="rId31"/>
              </p:custDataLst>
            </p:nvPr>
          </p:nvSpPr>
          <p:spPr>
            <a:xfrm>
              <a:off x="5113128" y="1090141"/>
              <a:ext cx="1988770" cy="532503"/>
            </a:xfrm>
            <a:prstGeom prst="rect">
              <a:avLst/>
            </a:prstGeom>
          </p:spPr>
          <p:txBody>
            <a:bodyPr wrap="square" lIns="162613" tIns="81307" rIns="162613" bIns="81307">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zh-CN" sz="28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977" name="文本框 48"/>
            <p:cNvSpPr txBox="1">
              <a:spLocks noChangeArrowheads="1"/>
            </p:cNvSpPr>
            <p:nvPr>
              <p:custDataLst>
                <p:tags r:id="rId32"/>
              </p:custDataLst>
            </p:nvPr>
          </p:nvSpPr>
          <p:spPr bwMode="auto">
            <a:xfrm>
              <a:off x="4459186" y="1079593"/>
              <a:ext cx="501137" cy="468648"/>
            </a:xfrm>
            <a:prstGeom prst="rect">
              <a:avLst/>
            </a:prstGeom>
            <a:noFill/>
            <a:ln w="9525">
              <a:noFill/>
              <a:miter lim="800000"/>
            </a:ln>
          </p:spPr>
          <p:txBody>
            <a:bodyPr>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1</a:t>
              </a:r>
            </a:p>
          </p:txBody>
        </p:sp>
      </p:grpSp>
      <p:grpSp>
        <p:nvGrpSpPr>
          <p:cNvPr id="980" name="组合 979"/>
          <p:cNvGrpSpPr/>
          <p:nvPr/>
        </p:nvGrpSpPr>
        <p:grpSpPr>
          <a:xfrm>
            <a:off x="4875014" y="1956009"/>
            <a:ext cx="4047251" cy="538511"/>
            <a:chOff x="3818511" y="1744615"/>
            <a:chExt cx="3633809" cy="483501"/>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9"/>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985" name="Freeform 6"/>
              <p:cNvSpPr/>
              <p:nvPr>
                <p:custDataLst>
                  <p:tags r:id="rId30"/>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grpSp>
        <p:sp>
          <p:nvSpPr>
            <p:cNvPr id="983" name="文本框 48"/>
            <p:cNvSpPr txBox="1">
              <a:spLocks noChangeArrowheads="1"/>
            </p:cNvSpPr>
            <p:nvPr>
              <p:custDataLst>
                <p:tags r:id="rId28"/>
              </p:custDataLst>
            </p:nvPr>
          </p:nvSpPr>
          <p:spPr bwMode="auto">
            <a:xfrm>
              <a:off x="4469310" y="1744615"/>
              <a:ext cx="598627" cy="468649"/>
            </a:xfrm>
            <a:prstGeom prst="rect">
              <a:avLst/>
            </a:prstGeom>
            <a:noFill/>
            <a:ln w="9525">
              <a:noFill/>
              <a:miter lim="800000"/>
            </a:ln>
          </p:spPr>
          <p:txBody>
            <a:bodyPr wrap="square">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2</a:t>
              </a:r>
            </a:p>
          </p:txBody>
        </p:sp>
      </p:grpSp>
      <p:grpSp>
        <p:nvGrpSpPr>
          <p:cNvPr id="9" name="组合 8"/>
          <p:cNvGrpSpPr/>
          <p:nvPr/>
        </p:nvGrpSpPr>
        <p:grpSpPr>
          <a:xfrm>
            <a:off x="4929624" y="2857804"/>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6"/>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15" name="Freeform 6"/>
              <p:cNvSpPr/>
              <p:nvPr>
                <p:custDataLst>
                  <p:tags r:id="rId27"/>
                </p:custDataLst>
              </p:nvPr>
            </p:nvSpPr>
            <p:spPr bwMode="auto">
              <a:xfrm>
                <a:off x="3518537"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grpSp>
        <p:sp>
          <p:nvSpPr>
            <p:cNvPr id="17" name="文本框 48"/>
            <p:cNvSpPr txBox="1">
              <a:spLocks noChangeArrowheads="1"/>
            </p:cNvSpPr>
            <p:nvPr>
              <p:custDataLst>
                <p:tags r:id="rId25"/>
              </p:custDataLst>
            </p:nvPr>
          </p:nvSpPr>
          <p:spPr bwMode="auto">
            <a:xfrm>
              <a:off x="4439372" y="1750471"/>
              <a:ext cx="631582" cy="468650"/>
            </a:xfrm>
            <a:prstGeom prst="rect">
              <a:avLst/>
            </a:prstGeom>
            <a:noFill/>
            <a:ln w="9525">
              <a:noFill/>
              <a:miter lim="800000"/>
            </a:ln>
          </p:spPr>
          <p:txBody>
            <a:bodyPr wrap="square">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3</a:t>
              </a:r>
            </a:p>
          </p:txBody>
        </p:sp>
      </p:grpSp>
      <p:grpSp>
        <p:nvGrpSpPr>
          <p:cNvPr id="19" name="组合 18"/>
          <p:cNvGrpSpPr/>
          <p:nvPr/>
        </p:nvGrpSpPr>
        <p:grpSpPr>
          <a:xfrm>
            <a:off x="4885809" y="3705007"/>
            <a:ext cx="4047251" cy="541562"/>
            <a:chOff x="3818511" y="1741876"/>
            <a:chExt cx="3633809" cy="486240"/>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22"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grpSp>
        <p:sp>
          <p:nvSpPr>
            <p:cNvPr id="23" name="文本框 48"/>
            <p:cNvSpPr txBox="1">
              <a:spLocks noChangeArrowheads="1"/>
            </p:cNvSpPr>
            <p:nvPr>
              <p:custDataLst>
                <p:tags r:id="rId22"/>
              </p:custDataLst>
            </p:nvPr>
          </p:nvSpPr>
          <p:spPr bwMode="auto">
            <a:xfrm>
              <a:off x="4459619" y="1741876"/>
              <a:ext cx="631582" cy="468650"/>
            </a:xfrm>
            <a:prstGeom prst="rect">
              <a:avLst/>
            </a:prstGeom>
            <a:noFill/>
            <a:ln w="9525">
              <a:noFill/>
              <a:miter lim="800000"/>
            </a:ln>
          </p:spPr>
          <p:txBody>
            <a:bodyPr wrap="square">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4</a:t>
              </a:r>
            </a:p>
          </p:txBody>
        </p:sp>
      </p:grpSp>
      <p:grpSp>
        <p:nvGrpSpPr>
          <p:cNvPr id="24" name="组合 23"/>
          <p:cNvGrpSpPr/>
          <p:nvPr/>
        </p:nvGrpSpPr>
        <p:grpSpPr>
          <a:xfrm>
            <a:off x="4875014" y="4498336"/>
            <a:ext cx="4047251" cy="548318"/>
            <a:chOff x="3818511" y="1735810"/>
            <a:chExt cx="3633809" cy="492306"/>
          </a:xfrm>
          <a:effectLst>
            <a:outerShdw blurRad="127000" dist="127000" dir="5400000" algn="ctr" rotWithShape="0">
              <a:srgbClr val="000000">
                <a:alpha val="43137"/>
              </a:srgbClr>
            </a:outerShdw>
          </a:effectLst>
        </p:grpSpPr>
        <p:grpSp>
          <p:nvGrpSpPr>
            <p:cNvPr id="25" name="组合 24"/>
            <p:cNvGrpSpPr/>
            <p:nvPr/>
          </p:nvGrpSpPr>
          <p:grpSpPr>
            <a:xfrm>
              <a:off x="3818511" y="1744615"/>
              <a:ext cx="3633809" cy="483501"/>
              <a:chOff x="2540000" y="1059582"/>
              <a:chExt cx="6108700" cy="812800"/>
            </a:xfrm>
            <a:solidFill>
              <a:srgbClr val="005DA2"/>
            </a:solidFill>
          </p:grpSpPr>
          <p:sp>
            <p:nvSpPr>
              <p:cNvPr id="26"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sp>
            <p:nvSpPr>
              <p:cNvPr id="27"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108839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ea"/>
                  <a:sym typeface="+mn-lt"/>
                </a:endParaRPr>
              </a:p>
            </p:txBody>
          </p:sp>
        </p:grpSp>
        <p:sp>
          <p:nvSpPr>
            <p:cNvPr id="28" name="文本框 48"/>
            <p:cNvSpPr txBox="1">
              <a:spLocks noChangeArrowheads="1"/>
            </p:cNvSpPr>
            <p:nvPr>
              <p:custDataLst>
                <p:tags r:id="rId19"/>
              </p:custDataLst>
            </p:nvPr>
          </p:nvSpPr>
          <p:spPr bwMode="auto">
            <a:xfrm>
              <a:off x="4488402" y="1735810"/>
              <a:ext cx="631582" cy="468650"/>
            </a:xfrm>
            <a:prstGeom prst="rect">
              <a:avLst/>
            </a:prstGeom>
            <a:noFill/>
            <a:ln w="9525">
              <a:noFill/>
              <a:miter lim="800000"/>
            </a:ln>
          </p:spPr>
          <p:txBody>
            <a:bodyPr wrap="square">
              <a:spAutoFit/>
            </a:bodyPr>
            <a:lstStyle/>
            <a:p>
              <a:pPr marL="0" marR="0" lvl="0" indent="0" algn="l" defTabSz="108839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ea"/>
                  <a:sym typeface="+mn-lt"/>
                </a:rPr>
                <a:t>5</a:t>
              </a:r>
            </a:p>
          </p:txBody>
        </p:sp>
      </p:grpSp>
      <p:sp>
        <p:nvSpPr>
          <p:cNvPr id="29" name="文本框 28"/>
          <p:cNvSpPr txBox="1"/>
          <p:nvPr/>
        </p:nvSpPr>
        <p:spPr>
          <a:xfrm>
            <a:off x="6469198" y="1139176"/>
            <a:ext cx="2151380" cy="521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B9D2FD">
                    <a:lumMod val="75000"/>
                  </a:srgbClr>
                </a:solidFill>
                <a:effectLst>
                  <a:outerShdw blurRad="38100" dist="25400" dir="5400000" algn="ctr" rotWithShape="0">
                    <a:srgbClr val="6E747A">
                      <a:alpha val="43000"/>
                    </a:srgbClr>
                  </a:outerShdw>
                </a:effectLst>
                <a:uLnTx/>
                <a:uFillTx/>
                <a:latin typeface="黑体" panose="02010609060101010101" pitchFamily="49" charset="-122"/>
                <a:ea typeface="黑体" panose="02010609060101010101" pitchFamily="49" charset="-122"/>
                <a:cs typeface="+mn-cs"/>
              </a:rPr>
              <a:t>内容分析</a:t>
            </a:r>
          </a:p>
        </p:txBody>
      </p:sp>
      <p:sp>
        <p:nvSpPr>
          <p:cNvPr id="30" name="文本框 29"/>
          <p:cNvSpPr txBox="1"/>
          <p:nvPr/>
        </p:nvSpPr>
        <p:spPr>
          <a:xfrm>
            <a:off x="6487160" y="2929431"/>
            <a:ext cx="1627369" cy="52322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B9D2FD">
                    <a:lumMod val="75000"/>
                  </a:srgbClr>
                </a:solidFill>
                <a:effectLst>
                  <a:outerShdw blurRad="38100" dist="25400" dir="5400000" algn="ctr" rotWithShape="0">
                    <a:srgbClr val="6E747A">
                      <a:alpha val="43000"/>
                    </a:srgbClr>
                  </a:outerShdw>
                </a:effectLst>
                <a:uLnTx/>
                <a:uFillTx/>
                <a:latin typeface="黑体" panose="02010609060101010101" pitchFamily="49" charset="-122"/>
                <a:ea typeface="黑体" panose="02010609060101010101" pitchFamily="49" charset="-122"/>
                <a:cs typeface="+mn-cs"/>
              </a:rPr>
              <a:t>教学目标</a:t>
            </a:r>
          </a:p>
        </p:txBody>
      </p:sp>
      <p:sp>
        <p:nvSpPr>
          <p:cNvPr id="32" name="文本框 31"/>
          <p:cNvSpPr txBox="1"/>
          <p:nvPr/>
        </p:nvSpPr>
        <p:spPr>
          <a:xfrm>
            <a:off x="6501947" y="4524525"/>
            <a:ext cx="1627369" cy="52322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B9D2FD">
                    <a:lumMod val="75000"/>
                  </a:srgbClr>
                </a:solidFill>
                <a:effectLst>
                  <a:outerShdw blurRad="38100" dist="25400" dir="5400000" algn="ctr" rotWithShape="0">
                    <a:srgbClr val="6E747A">
                      <a:alpha val="43000"/>
                    </a:srgbClr>
                  </a:outerShdw>
                </a:effectLst>
                <a:uLnTx/>
                <a:uFillTx/>
                <a:latin typeface="黑体" panose="02010609060101010101" pitchFamily="49" charset="-122"/>
                <a:ea typeface="黑体" panose="02010609060101010101" pitchFamily="49" charset="-122"/>
                <a:cs typeface="+mn-cs"/>
              </a:rPr>
              <a:t>教学过程</a:t>
            </a:r>
          </a:p>
        </p:txBody>
      </p:sp>
      <p:sp>
        <p:nvSpPr>
          <p:cNvPr id="33" name="文本框 32"/>
          <p:cNvSpPr txBox="1"/>
          <p:nvPr/>
        </p:nvSpPr>
        <p:spPr>
          <a:xfrm>
            <a:off x="6484802" y="3724438"/>
            <a:ext cx="1988045" cy="52322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B9D2FD">
                    <a:lumMod val="75000"/>
                  </a:srgbClr>
                </a:solidFill>
                <a:effectLst>
                  <a:outerShdw blurRad="38100" dist="25400" dir="5400000" algn="ctr" rotWithShape="0">
                    <a:srgbClr val="6E747A">
                      <a:alpha val="43000"/>
                    </a:srgbClr>
                  </a:outerShdw>
                </a:effectLst>
                <a:uLnTx/>
                <a:uFillTx/>
                <a:latin typeface="黑体" panose="02010609060101010101" pitchFamily="49" charset="-122"/>
                <a:ea typeface="黑体" panose="02010609060101010101" pitchFamily="49" charset="-122"/>
                <a:cs typeface="+mn-cs"/>
              </a:rPr>
              <a:t>教学重难点</a:t>
            </a:r>
            <a:endPar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34" name="文本框 33"/>
          <p:cNvSpPr txBox="1"/>
          <p:nvPr/>
        </p:nvSpPr>
        <p:spPr>
          <a:xfrm>
            <a:off x="6466114" y="2027636"/>
            <a:ext cx="1627369" cy="52322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B9D2FD">
                    <a:lumMod val="75000"/>
                  </a:srgbClr>
                </a:solidFill>
                <a:effectLst>
                  <a:outerShdw blurRad="38100" dist="25400" dir="5400000" algn="ctr" rotWithShape="0">
                    <a:srgbClr val="6E747A">
                      <a:alpha val="43000"/>
                    </a:srgbClr>
                  </a:outerShdw>
                </a:effectLst>
                <a:uLnTx/>
                <a:uFillTx/>
                <a:latin typeface="黑体" panose="02010609060101010101" pitchFamily="49" charset="-122"/>
                <a:ea typeface="黑体" panose="02010609060101010101" pitchFamily="49" charset="-122"/>
                <a:cs typeface="+mn-cs"/>
              </a:rPr>
              <a:t>学情分析</a:t>
            </a:r>
          </a:p>
        </p:txBody>
      </p:sp>
    </p:spTree>
    <p:custDataLst>
      <p:tags r:id="rId1"/>
    </p:custData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6130290" y="1153160"/>
            <a:ext cx="1024890" cy="5024755"/>
          </a:xfrm>
          <a:prstGeom prst="roundRect">
            <a:avLst/>
          </a:prstGeom>
          <a:solidFill>
            <a:srgbClr val="26A9E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矩形 2"/>
          <p:cNvSpPr/>
          <p:nvPr>
            <p:custDataLst>
              <p:tags r:id="rId1"/>
            </p:custDataLst>
          </p:nvPr>
        </p:nvSpPr>
        <p:spPr>
          <a:xfrm>
            <a:off x="415290" y="956310"/>
            <a:ext cx="3399790" cy="673100"/>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a:cs typeface="+mn-ea"/>
                <a:sym typeface="Arial" panose="020B0604020202020204" pitchFamily="34" charset="0"/>
              </a:rPr>
              <a:t>经济强盛</a:t>
            </a:r>
          </a:p>
        </p:txBody>
      </p:sp>
      <p:sp>
        <p:nvSpPr>
          <p:cNvPr id="9" name="任意多边形 8"/>
          <p:cNvSpPr/>
          <p:nvPr>
            <p:custDataLst>
              <p:tags r:id="rId2"/>
            </p:custDataLst>
          </p:nvPr>
        </p:nvSpPr>
        <p:spPr>
          <a:xfrm rot="20345822">
            <a:off x="3681273" y="902511"/>
            <a:ext cx="664344" cy="628658"/>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rgbClr val="92D050">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just"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dirty="0" err="1">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5" name="矩形 4"/>
          <p:cNvSpPr/>
          <p:nvPr>
            <p:custDataLst>
              <p:tags r:id="rId3"/>
            </p:custDataLst>
          </p:nvPr>
        </p:nvSpPr>
        <p:spPr>
          <a:xfrm>
            <a:off x="4211535" y="803910"/>
            <a:ext cx="1106590" cy="673119"/>
          </a:xfrm>
          <a:prstGeom prst="rect">
            <a:avLst/>
          </a:prstGeom>
          <a:solidFill>
            <a:srgbClr val="26A9E1"/>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富</a:t>
            </a: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强</a:t>
            </a:r>
            <a:endPar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5" name="矩形 24"/>
          <p:cNvSpPr/>
          <p:nvPr>
            <p:custDataLst>
              <p:tags r:id="rId4"/>
            </p:custDataLst>
          </p:nvPr>
        </p:nvSpPr>
        <p:spPr>
          <a:xfrm>
            <a:off x="415290" y="2185035"/>
            <a:ext cx="3399790" cy="673100"/>
          </a:xfrm>
          <a:prstGeom prst="rect">
            <a:avLst/>
          </a:prstGeom>
          <a:solidFill>
            <a:srgbClr val="37A76F">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a:cs typeface="+mn-ea"/>
                <a:sym typeface="Arial" panose="020B0604020202020204" pitchFamily="34" charset="0"/>
              </a:rPr>
              <a:t>政治进步</a:t>
            </a:r>
          </a:p>
        </p:txBody>
      </p:sp>
      <p:sp>
        <p:nvSpPr>
          <p:cNvPr id="26" name="任意多边形 25"/>
          <p:cNvSpPr/>
          <p:nvPr>
            <p:custDataLst>
              <p:tags r:id="rId5"/>
            </p:custDataLst>
          </p:nvPr>
        </p:nvSpPr>
        <p:spPr>
          <a:xfrm rot="20345822">
            <a:off x="3681273" y="2131550"/>
            <a:ext cx="664344" cy="628658"/>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rgbClr val="37A76F">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just"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dirty="0" err="1">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7" name="矩形 26"/>
          <p:cNvSpPr/>
          <p:nvPr>
            <p:custDataLst>
              <p:tags r:id="rId6"/>
            </p:custDataLst>
          </p:nvPr>
        </p:nvSpPr>
        <p:spPr>
          <a:xfrm>
            <a:off x="4211535" y="2033729"/>
            <a:ext cx="1105970" cy="673119"/>
          </a:xfrm>
          <a:prstGeom prst="rect">
            <a:avLst/>
          </a:prstGeom>
          <a:solidFill>
            <a:srgbClr val="26A9E1"/>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民</a:t>
            </a: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主</a:t>
            </a:r>
            <a:endPar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4" name="矩形 3"/>
          <p:cNvSpPr/>
          <p:nvPr>
            <p:custDataLst>
              <p:tags r:id="rId7"/>
            </p:custDataLst>
          </p:nvPr>
        </p:nvSpPr>
        <p:spPr>
          <a:xfrm>
            <a:off x="415925" y="3414395"/>
            <a:ext cx="3399155" cy="673100"/>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宋体"/>
                <a:cs typeface="+mn-ea"/>
                <a:sym typeface="Arial" panose="020B0604020202020204" pitchFamily="34" charset="0"/>
              </a:rPr>
              <a:t>物质文明、政治文明、精神文明、社会文明、生态文明</a:t>
            </a:r>
          </a:p>
        </p:txBody>
      </p:sp>
      <p:sp>
        <p:nvSpPr>
          <p:cNvPr id="6" name="任意多边形 5"/>
          <p:cNvSpPr/>
          <p:nvPr>
            <p:custDataLst>
              <p:tags r:id="rId8"/>
            </p:custDataLst>
          </p:nvPr>
        </p:nvSpPr>
        <p:spPr>
          <a:xfrm rot="20345822">
            <a:off x="3681273" y="3360911"/>
            <a:ext cx="664344" cy="628658"/>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rgbClr val="92D050">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just"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dirty="0" err="1">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7" name="矩形 6"/>
          <p:cNvSpPr/>
          <p:nvPr>
            <p:custDataLst>
              <p:tags r:id="rId9"/>
            </p:custDataLst>
          </p:nvPr>
        </p:nvSpPr>
        <p:spPr>
          <a:xfrm>
            <a:off x="4211535" y="3262310"/>
            <a:ext cx="1106590" cy="673119"/>
          </a:xfrm>
          <a:prstGeom prst="rect">
            <a:avLst/>
          </a:prstGeom>
          <a:solidFill>
            <a:srgbClr val="26A9E1"/>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文</a:t>
            </a: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明</a:t>
            </a:r>
            <a:endPar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8" name="矩形 7"/>
          <p:cNvSpPr/>
          <p:nvPr>
            <p:custDataLst>
              <p:tags r:id="rId10"/>
            </p:custDataLst>
          </p:nvPr>
        </p:nvSpPr>
        <p:spPr>
          <a:xfrm>
            <a:off x="415290" y="4643120"/>
            <a:ext cx="3399790" cy="673100"/>
          </a:xfrm>
          <a:prstGeom prst="rect">
            <a:avLst/>
          </a:prstGeom>
          <a:solidFill>
            <a:srgbClr val="37A76F">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fontScale="87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宋体"/>
                <a:cs typeface="+mn-ea"/>
                <a:sym typeface="Arial" panose="020B0604020202020204" pitchFamily="34" charset="0"/>
              </a:rPr>
              <a:t>国家、社会、人民团结一致、人与自然和谐共生</a:t>
            </a:r>
          </a:p>
        </p:txBody>
      </p:sp>
      <p:sp>
        <p:nvSpPr>
          <p:cNvPr id="11" name="任意多边形 10"/>
          <p:cNvSpPr/>
          <p:nvPr>
            <p:custDataLst>
              <p:tags r:id="rId11"/>
            </p:custDataLst>
          </p:nvPr>
        </p:nvSpPr>
        <p:spPr>
          <a:xfrm rot="20345822">
            <a:off x="3681273" y="4589950"/>
            <a:ext cx="664344" cy="628658"/>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rgbClr val="37A76F">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just"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dirty="0" err="1">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2" name="矩形 11"/>
          <p:cNvSpPr/>
          <p:nvPr>
            <p:custDataLst>
              <p:tags r:id="rId12"/>
            </p:custDataLst>
          </p:nvPr>
        </p:nvSpPr>
        <p:spPr>
          <a:xfrm>
            <a:off x="4211535" y="4492129"/>
            <a:ext cx="1105970" cy="673119"/>
          </a:xfrm>
          <a:prstGeom prst="rect">
            <a:avLst/>
          </a:prstGeom>
          <a:solidFill>
            <a:srgbClr val="26A9E1"/>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30000"/>
              </a:lnSpc>
              <a:spcBef>
                <a:spcPct val="0"/>
              </a:spcBef>
              <a:spcAft>
                <a:spcPct val="0"/>
              </a:spcAft>
              <a:buClrTx/>
              <a:buSzTx/>
              <a:buFontTx/>
              <a:buNone/>
              <a:tabLst/>
              <a:defRPr/>
            </a:pPr>
            <a:r>
              <a:rPr lang="zh-CN" altLang="en-US" sz="3200" b="1" dirty="0">
                <a:solidFill>
                  <a:srgbClr val="000000"/>
                </a:solidFill>
                <a:sym typeface="Arial" panose="020B0604020202020204" pitchFamily="34" charset="0"/>
              </a:rPr>
              <a:t>和谐</a:t>
            </a:r>
            <a:endPar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3" name="矩形 12"/>
          <p:cNvSpPr/>
          <p:nvPr>
            <p:custDataLst>
              <p:tags r:id="rId13"/>
            </p:custDataLst>
          </p:nvPr>
        </p:nvSpPr>
        <p:spPr>
          <a:xfrm>
            <a:off x="415290" y="5721350"/>
            <a:ext cx="3399790" cy="673100"/>
          </a:xfrm>
          <a:prstGeom prst="rect">
            <a:avLst/>
          </a:prstGeom>
          <a:solidFill>
            <a:srgbClr val="37A76F">
              <a:lumMod val="20000"/>
              <a:lumOff val="80000"/>
            </a:srgbClr>
          </a:solidFill>
        </p:spPr>
        <p:txBody>
          <a:bodyPr rot="0" spcFirstLastPara="0" vertOverflow="overflow" horzOverflow="overflow" vert="horz" wrap="square" lIns="91440" tIns="45720" rIns="91440" bIns="45720" numCol="1" spcCol="0" rtlCol="0" fromWordArt="0" anchor="ctr" anchorCtr="0" forceAA="0" compatLnSpc="1">
            <a:normAutofit fontScale="87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宋体"/>
                <a:cs typeface="+mn-ea"/>
                <a:sym typeface="Arial" panose="020B0604020202020204" pitchFamily="34" charset="0"/>
              </a:rPr>
              <a:t>生态建设、绿水青山，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宋体"/>
                <a:cs typeface="+mn-ea"/>
                <a:sym typeface="Arial" panose="020B0604020202020204" pitchFamily="34" charset="0"/>
              </a:rPr>
              <a:t>环境优美宜人</a:t>
            </a:r>
          </a:p>
        </p:txBody>
      </p:sp>
      <p:sp>
        <p:nvSpPr>
          <p:cNvPr id="14" name="任意多边形 13"/>
          <p:cNvSpPr/>
          <p:nvPr>
            <p:custDataLst>
              <p:tags r:id="rId14"/>
            </p:custDataLst>
          </p:nvPr>
        </p:nvSpPr>
        <p:spPr>
          <a:xfrm rot="20345822">
            <a:off x="3681273" y="5668054"/>
            <a:ext cx="664344" cy="628658"/>
          </a:xfrm>
          <a:custGeom>
            <a:avLst/>
            <a:gdLst>
              <a:gd name="connsiteX0" fmla="*/ 1316153 w 1316153"/>
              <a:gd name="connsiteY0" fmla="*/ 0 h 1245453"/>
              <a:gd name="connsiteX1" fmla="*/ 840486 w 1316153"/>
              <a:gd name="connsiteY1" fmla="*/ 1245453 h 1245453"/>
              <a:gd name="connsiteX2" fmla="*/ 0 w 1316153"/>
              <a:gd name="connsiteY2" fmla="*/ 1245453 h 1245453"/>
              <a:gd name="connsiteX3" fmla="*/ 475666 w 1316153"/>
              <a:gd name="connsiteY3" fmla="*/ 0 h 1245453"/>
            </a:gdLst>
            <a:ahLst/>
            <a:cxnLst>
              <a:cxn ang="0">
                <a:pos x="connsiteX0" y="connsiteY0"/>
              </a:cxn>
              <a:cxn ang="0">
                <a:pos x="connsiteX1" y="connsiteY1"/>
              </a:cxn>
              <a:cxn ang="0">
                <a:pos x="connsiteX2" y="connsiteY2"/>
              </a:cxn>
              <a:cxn ang="0">
                <a:pos x="connsiteX3" y="connsiteY3"/>
              </a:cxn>
            </a:cxnLst>
            <a:rect l="l" t="t" r="r" b="b"/>
            <a:pathLst>
              <a:path w="1316153" h="1245453">
                <a:moveTo>
                  <a:pt x="1316153" y="0"/>
                </a:moveTo>
                <a:lnTo>
                  <a:pt x="840486" y="1245453"/>
                </a:lnTo>
                <a:lnTo>
                  <a:pt x="0" y="1245453"/>
                </a:lnTo>
                <a:lnTo>
                  <a:pt x="475666" y="0"/>
                </a:lnTo>
                <a:close/>
              </a:path>
            </a:pathLst>
          </a:custGeom>
          <a:solidFill>
            <a:srgbClr val="37A76F">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just" defTabSz="914400" rtl="0" eaLnBrk="1" fontAlgn="base" latinLnBrk="0" hangingPunct="1">
              <a:lnSpc>
                <a:spcPct val="130000"/>
              </a:lnSpc>
              <a:spcBef>
                <a:spcPct val="0"/>
              </a:spcBef>
              <a:spcAft>
                <a:spcPct val="0"/>
              </a:spcAft>
              <a:buClrTx/>
              <a:buSzTx/>
              <a:buFontTx/>
              <a:buNone/>
              <a:tabLst/>
              <a:defRPr/>
            </a:pPr>
            <a:endParaRPr kumimoji="0" lang="zh-CN" altLang="en-US" sz="1800" b="0" i="0" u="none" strike="noStrike" kern="1200" cap="none" spc="0" normalizeH="0" baseline="0" noProof="0" dirty="0" err="1">
              <a:ln>
                <a:noFill/>
              </a:ln>
              <a:solidFill>
                <a:srgbClr val="FFFFFF"/>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5" name="矩形 14"/>
          <p:cNvSpPr/>
          <p:nvPr>
            <p:custDataLst>
              <p:tags r:id="rId15"/>
            </p:custDataLst>
          </p:nvPr>
        </p:nvSpPr>
        <p:spPr>
          <a:xfrm>
            <a:off x="4211535" y="5570233"/>
            <a:ext cx="1105970" cy="673119"/>
          </a:xfrm>
          <a:prstGeom prst="rect">
            <a:avLst/>
          </a:prstGeom>
          <a:solidFill>
            <a:srgbClr val="26A9E1"/>
          </a:solidFill>
        </p:spPr>
        <p:txBody>
          <a:bodyPr rot="0" spcFirstLastPara="0" vertOverflow="overflow" horzOverflow="overflow" vert="horz" wrap="square" lIns="91440" tIns="45720" rIns="91440" bIns="45720" numCol="1" spcCol="0" rtlCol="0" fromWordArt="0" anchor="ctr" anchorCtr="0" forceAA="0" compatLnSpc="1"/>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美</a:t>
            </a:r>
            <a:r>
              <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rPr>
              <a:t>丽</a:t>
            </a:r>
            <a:endParaRPr kumimoji="0" lang="zh-CN" altLang="da-DK"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16" name="右大括号 15"/>
          <p:cNvSpPr/>
          <p:nvPr/>
        </p:nvSpPr>
        <p:spPr>
          <a:xfrm>
            <a:off x="5474970" y="1153160"/>
            <a:ext cx="497840" cy="4904105"/>
          </a:xfrm>
          <a:prstGeom prst="rightBrac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0" name="右箭头 19"/>
          <p:cNvSpPr/>
          <p:nvPr/>
        </p:nvSpPr>
        <p:spPr>
          <a:xfrm>
            <a:off x="7155180" y="3462655"/>
            <a:ext cx="691203" cy="2717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 name="圆角矩形 21"/>
          <p:cNvSpPr/>
          <p:nvPr/>
        </p:nvSpPr>
        <p:spPr>
          <a:xfrm>
            <a:off x="7839453" y="2228581"/>
            <a:ext cx="2026923" cy="2924077"/>
          </a:xfrm>
          <a:prstGeom prst="roundRect">
            <a:avLst/>
          </a:prstGeom>
          <a:solidFill>
            <a:srgbClr val="26A9E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3" name="圆角矩形 22"/>
          <p:cNvSpPr/>
          <p:nvPr/>
        </p:nvSpPr>
        <p:spPr>
          <a:xfrm>
            <a:off x="8022279" y="2445879"/>
            <a:ext cx="1649716" cy="2348865"/>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有机整体</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相互渗透相互促进</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相辅相成</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defRPr/>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不可分割</a:t>
            </a:r>
            <a:endPar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右箭头 23"/>
          <p:cNvSpPr/>
          <p:nvPr/>
        </p:nvSpPr>
        <p:spPr>
          <a:xfrm>
            <a:off x="9890743" y="3481641"/>
            <a:ext cx="648349" cy="25279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9" name="圆角矩形 28"/>
          <p:cNvSpPr/>
          <p:nvPr/>
        </p:nvSpPr>
        <p:spPr>
          <a:xfrm>
            <a:off x="10539095" y="1153160"/>
            <a:ext cx="1296035" cy="5024755"/>
          </a:xfrm>
          <a:prstGeom prst="roundRect">
            <a:avLst/>
          </a:prstGeom>
          <a:solidFill>
            <a:srgbClr val="26A9E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4" name="圆角矩形 33"/>
          <p:cNvSpPr/>
          <p:nvPr/>
        </p:nvSpPr>
        <p:spPr>
          <a:xfrm>
            <a:off x="10714989" y="1323975"/>
            <a:ext cx="944245" cy="47332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富强民主文明和谐美丽的社会主义现代化强国</a:t>
            </a:r>
          </a:p>
        </p:txBody>
      </p:sp>
      <p:sp>
        <p:nvSpPr>
          <p:cNvPr id="28" name="圆角矩形 20">
            <a:extLst>
              <a:ext uri="{FF2B5EF4-FFF2-40B4-BE49-F238E27FC236}">
                <a16:creationId xmlns="" xmlns:a16="http://schemas.microsoft.com/office/drawing/2014/main" id="{C12549A1-7945-4EF7-BD2F-E608DDC5D409}"/>
              </a:ext>
            </a:extLst>
          </p:cNvPr>
          <p:cNvSpPr/>
          <p:nvPr/>
        </p:nvSpPr>
        <p:spPr>
          <a:xfrm>
            <a:off x="6318250" y="1298575"/>
            <a:ext cx="648970" cy="4733290"/>
          </a:xfrm>
          <a:prstGeom prst="round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lvl="0">
              <a:defRPr/>
            </a:pPr>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五位一体</a:t>
            </a:r>
          </a:p>
          <a:p>
            <a:pPr lvl="0">
              <a:defRPr/>
            </a:pPr>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总体布局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0" grpId="0" animBg="1"/>
      <p:bldP spid="22" grpId="0" animBg="1"/>
      <p:bldP spid="23" grpId="0" animBg="1"/>
      <p:bldP spid="24" grpId="0" animBg="1"/>
      <p:bldP spid="29" grpId="0" animBg="1"/>
      <p:bldP spid="34"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669717"/>
            <a:ext cx="3448014" cy="703922"/>
          </a:xfrm>
          <a:prstGeom prst="rect">
            <a:avLst/>
          </a:prstGeom>
          <a:noFill/>
        </p:spPr>
        <p:txBody>
          <a:bodyPr wrap="square" lIns="63500" tIns="25400" rIns="63500" bIns="25400" rtlCol="0" anchor="b"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zh-CN" altLang="en-US" sz="3800" b="1" i="0" u="none" strike="noStrike" kern="1200" cap="none" spc="22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mn-cs"/>
              </a:rPr>
              <a:t>一、内容分析</a:t>
            </a:r>
          </a:p>
        </p:txBody>
      </p:sp>
      <p:sp>
        <p:nvSpPr>
          <p:cNvPr id="17" name="文本框 16">
            <a:extLst>
              <a:ext uri="{FF2B5EF4-FFF2-40B4-BE49-F238E27FC236}">
                <a16:creationId xmlns="" xmlns:a16="http://schemas.microsoft.com/office/drawing/2014/main" id="{7F8555C4-E964-4271-ACFA-1DB01A27155E}"/>
              </a:ext>
            </a:extLst>
          </p:cNvPr>
          <p:cNvSpPr txBox="1"/>
          <p:nvPr/>
        </p:nvSpPr>
        <p:spPr>
          <a:xfrm>
            <a:off x="859568" y="1519747"/>
            <a:ext cx="2377117" cy="584775"/>
          </a:xfrm>
          <a:prstGeom prst="rect">
            <a:avLst/>
          </a:prstGeom>
          <a:noFill/>
        </p:spPr>
        <p:txBody>
          <a:bodyPr wrap="square" rtlCol="0">
            <a:spAutoFit/>
          </a:bodyPr>
          <a:lstStyle/>
          <a:p>
            <a:r>
              <a:rPr lang="zh-CN" altLang="en-US" sz="3200" b="1" dirty="0">
                <a:solidFill>
                  <a:schemeClr val="bg1"/>
                </a:solidFill>
                <a:latin typeface="楷体" panose="02010609060101010101" pitchFamily="49" charset="-122"/>
                <a:ea typeface="楷体" panose="02010609060101010101" pitchFamily="49" charset="-122"/>
              </a:rPr>
              <a:t>价值立意</a:t>
            </a:r>
          </a:p>
        </p:txBody>
      </p:sp>
      <p:grpSp>
        <p:nvGrpSpPr>
          <p:cNvPr id="20" name="组合 19"/>
          <p:cNvGrpSpPr/>
          <p:nvPr/>
        </p:nvGrpSpPr>
        <p:grpSpPr>
          <a:xfrm>
            <a:off x="1009249" y="1579956"/>
            <a:ext cx="10653485" cy="4276559"/>
            <a:chOff x="1030514" y="2037156"/>
            <a:chExt cx="10653485" cy="4276559"/>
          </a:xfrm>
        </p:grpSpPr>
        <p:sp>
          <p:nvSpPr>
            <p:cNvPr id="5" name="圆角矩形 5">
              <a:extLst>
                <a:ext uri="{FF2B5EF4-FFF2-40B4-BE49-F238E27FC236}">
                  <a16:creationId xmlns="" xmlns:a16="http://schemas.microsoft.com/office/drawing/2014/main" id="{70800014-6C84-4BC5-998A-68A94297B897}"/>
                </a:ext>
              </a:extLst>
            </p:cNvPr>
            <p:cNvSpPr/>
            <p:nvPr/>
          </p:nvSpPr>
          <p:spPr>
            <a:xfrm>
              <a:off x="1034753" y="2729992"/>
              <a:ext cx="2657475" cy="1077912"/>
            </a:xfrm>
            <a:prstGeom prst="roundRect">
              <a:avLst/>
            </a:prstGeom>
            <a:solidFill>
              <a:schemeClr val="bg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noProof="1">
                  <a:solidFill>
                    <a:schemeClr val="tx1"/>
                  </a:solidFill>
                </a:rPr>
                <a:t>第三讲</a:t>
              </a:r>
              <a:endParaRPr lang="en-US" altLang="zh-CN" sz="2400" b="1" noProof="1">
                <a:solidFill>
                  <a:schemeClr val="tx1"/>
                </a:solidFill>
              </a:endParaRPr>
            </a:p>
            <a:p>
              <a:pPr algn="ctr">
                <a:defRPr/>
              </a:pPr>
              <a:r>
                <a:rPr lang="zh-CN" altLang="en-US" sz="2400" b="1" noProof="1">
                  <a:solidFill>
                    <a:schemeClr val="tx1"/>
                  </a:solidFill>
                </a:rPr>
                <a:t>“五位一体”和“四个全面”</a:t>
              </a:r>
            </a:p>
          </p:txBody>
        </p:sp>
        <p:sp>
          <p:nvSpPr>
            <p:cNvPr id="6" name="圆角矩形 5">
              <a:extLst>
                <a:ext uri="{FF2B5EF4-FFF2-40B4-BE49-F238E27FC236}">
                  <a16:creationId xmlns="" xmlns:a16="http://schemas.microsoft.com/office/drawing/2014/main" id="{506FF3F7-F1F0-4241-9872-BB3C1EBF2992}"/>
                </a:ext>
              </a:extLst>
            </p:cNvPr>
            <p:cNvSpPr/>
            <p:nvPr/>
          </p:nvSpPr>
          <p:spPr>
            <a:xfrm>
              <a:off x="4113043" y="2729992"/>
              <a:ext cx="2657475" cy="1077912"/>
            </a:xfrm>
            <a:prstGeom prst="roundRect">
              <a:avLst/>
            </a:prstGeom>
            <a:solidFill>
              <a:schemeClr val="bg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noProof="1">
                  <a:solidFill>
                    <a:schemeClr val="tx1"/>
                  </a:solidFill>
                </a:rPr>
                <a:t>第一课时</a:t>
              </a:r>
              <a:endParaRPr lang="en-US" altLang="zh-CN" sz="2400" b="1" noProof="1">
                <a:solidFill>
                  <a:schemeClr val="tx1"/>
                </a:solidFill>
              </a:endParaRPr>
            </a:p>
            <a:p>
              <a:pPr algn="ctr">
                <a:defRPr/>
              </a:pPr>
              <a:r>
                <a:rPr lang="zh-CN" altLang="en-US" sz="2400" b="1" noProof="1">
                  <a:solidFill>
                    <a:srgbClr val="FF0000"/>
                  </a:solidFill>
                </a:rPr>
                <a:t>统筹推进“五位一体”总体布局</a:t>
              </a:r>
            </a:p>
          </p:txBody>
        </p:sp>
        <p:sp>
          <p:nvSpPr>
            <p:cNvPr id="4" name="箭头: 右 3">
              <a:extLst>
                <a:ext uri="{FF2B5EF4-FFF2-40B4-BE49-F238E27FC236}">
                  <a16:creationId xmlns="" xmlns:a16="http://schemas.microsoft.com/office/drawing/2014/main" id="{C319143F-BC5C-4B32-9198-A0753B5B56B0}"/>
                </a:ext>
              </a:extLst>
            </p:cNvPr>
            <p:cNvSpPr/>
            <p:nvPr/>
          </p:nvSpPr>
          <p:spPr bwMode="auto">
            <a:xfrm>
              <a:off x="3692228" y="3119120"/>
              <a:ext cx="420815" cy="368236"/>
            </a:xfrm>
            <a:prstGeom prst="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左大括号 7">
              <a:extLst>
                <a:ext uri="{FF2B5EF4-FFF2-40B4-BE49-F238E27FC236}">
                  <a16:creationId xmlns="" xmlns:a16="http://schemas.microsoft.com/office/drawing/2014/main" id="{C893FA21-8C00-4A0C-BB54-5CED362D46BC}"/>
                </a:ext>
              </a:extLst>
            </p:cNvPr>
            <p:cNvSpPr/>
            <p:nvPr/>
          </p:nvSpPr>
          <p:spPr>
            <a:xfrm>
              <a:off x="6900096" y="2283937"/>
              <a:ext cx="204153" cy="2010009"/>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p>
          </p:txBody>
        </p:sp>
        <p:sp>
          <p:nvSpPr>
            <p:cNvPr id="12" name="圆角矩形 7">
              <a:extLst>
                <a:ext uri="{FF2B5EF4-FFF2-40B4-BE49-F238E27FC236}">
                  <a16:creationId xmlns="" xmlns:a16="http://schemas.microsoft.com/office/drawing/2014/main" id="{BA7FF9B1-F47D-4F90-BC12-9C343B574EAA}"/>
                </a:ext>
              </a:extLst>
            </p:cNvPr>
            <p:cNvSpPr/>
            <p:nvPr/>
          </p:nvSpPr>
          <p:spPr>
            <a:xfrm>
              <a:off x="7145148" y="2037156"/>
              <a:ext cx="3028950" cy="546227"/>
            </a:xfrm>
            <a:prstGeom prst="roundRect">
              <a:avLst/>
            </a:prstGeom>
            <a:solidFill>
              <a:schemeClr val="bg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noProof="1">
                  <a:solidFill>
                    <a:schemeClr val="tx1"/>
                  </a:solidFill>
                </a:rPr>
                <a:t>“五位一体” 总体布局是决定中国发展的“大棋局”</a:t>
              </a:r>
              <a:endParaRPr lang="zh-CN" altLang="en-US" b="1" noProof="1">
                <a:solidFill>
                  <a:srgbClr val="FF0000"/>
                </a:solidFill>
              </a:endParaRPr>
            </a:p>
          </p:txBody>
        </p:sp>
        <p:sp>
          <p:nvSpPr>
            <p:cNvPr id="13" name="圆角矩形 7">
              <a:extLst>
                <a:ext uri="{FF2B5EF4-FFF2-40B4-BE49-F238E27FC236}">
                  <a16:creationId xmlns="" xmlns:a16="http://schemas.microsoft.com/office/drawing/2014/main" id="{62B47B3D-4794-4CED-9DD4-CAD7581C1EA9}"/>
                </a:ext>
              </a:extLst>
            </p:cNvPr>
            <p:cNvSpPr/>
            <p:nvPr/>
          </p:nvSpPr>
          <p:spPr>
            <a:xfrm>
              <a:off x="7116120" y="4053284"/>
              <a:ext cx="3305139" cy="620316"/>
            </a:xfrm>
            <a:prstGeom prst="roundRect">
              <a:avLst/>
            </a:prstGeom>
            <a:solidFill>
              <a:schemeClr val="bg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1" noProof="1">
                  <a:solidFill>
                    <a:schemeClr val="tx1"/>
                  </a:solidFill>
                </a:rPr>
                <a:t>“五位一体”战略目标是建设富强民主文明和谐美丽中国</a:t>
              </a:r>
              <a:endParaRPr lang="zh-CN" altLang="en-US" b="1" noProof="1">
                <a:solidFill>
                  <a:srgbClr val="FF0000"/>
                </a:solidFill>
              </a:endParaRPr>
            </a:p>
          </p:txBody>
        </p:sp>
        <p:sp>
          <p:nvSpPr>
            <p:cNvPr id="14" name="AutoShape 4">
              <a:extLst>
                <a:ext uri="{FF2B5EF4-FFF2-40B4-BE49-F238E27FC236}">
                  <a16:creationId xmlns="" xmlns:a16="http://schemas.microsoft.com/office/drawing/2014/main" id="{6AD25320-1430-443C-9180-D3D3D4BD9ED5}"/>
                </a:ext>
              </a:extLst>
            </p:cNvPr>
            <p:cNvSpPr>
              <a:spLocks noChangeArrowheads="1"/>
            </p:cNvSpPr>
            <p:nvPr/>
          </p:nvSpPr>
          <p:spPr bwMode="auto">
            <a:xfrm>
              <a:off x="7089736" y="2707584"/>
              <a:ext cx="4536208" cy="1182243"/>
            </a:xfrm>
            <a:prstGeom prst="roundRect">
              <a:avLst>
                <a:gd name="adj" fmla="val 11921"/>
              </a:avLst>
            </a:prstGeom>
            <a:solidFill>
              <a:srgbClr val="FFFF99"/>
            </a:solidFill>
            <a:ln w="38100">
              <a:solidFill>
                <a:schemeClr val="bg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    “五位一体”总体布局回应了新时代经济、</a:t>
              </a:r>
              <a:endParaRPr lang="en-US" altLang="zh-CN" sz="1600" b="1" dirty="0">
                <a:latin typeface="KaiTi" panose="02010609060101010101" pitchFamily="49" charset="-122"/>
                <a:ea typeface="KaiTi" panose="02010609060101010101" pitchFamily="49" charset="-122"/>
              </a:endParaRPr>
            </a:p>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政治、文化、社会、生态文明发展中存在的若干</a:t>
              </a:r>
              <a:endParaRPr lang="en-US" altLang="zh-CN" sz="1600" b="1" dirty="0">
                <a:latin typeface="KaiTi" panose="02010609060101010101" pitchFamily="49" charset="-122"/>
                <a:ea typeface="KaiTi" panose="02010609060101010101" pitchFamily="49" charset="-122"/>
              </a:endParaRPr>
            </a:p>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问题，并作出科学而全面的指引，堪称一盘决定</a:t>
              </a:r>
              <a:endParaRPr lang="en-US" altLang="zh-CN" sz="1600" b="1" dirty="0">
                <a:latin typeface="KaiTi" panose="02010609060101010101" pitchFamily="49" charset="-122"/>
                <a:ea typeface="KaiTi" panose="02010609060101010101" pitchFamily="49" charset="-122"/>
              </a:endParaRPr>
            </a:p>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中国发展的“大棋局”。</a:t>
              </a:r>
            </a:p>
          </p:txBody>
        </p:sp>
        <p:sp>
          <p:nvSpPr>
            <p:cNvPr id="15" name="AutoShape 4">
              <a:extLst>
                <a:ext uri="{FF2B5EF4-FFF2-40B4-BE49-F238E27FC236}">
                  <a16:creationId xmlns="" xmlns:a16="http://schemas.microsoft.com/office/drawing/2014/main" id="{A9E32A1B-8C9A-4C2B-AEBB-42A5B043AD21}"/>
                </a:ext>
              </a:extLst>
            </p:cNvPr>
            <p:cNvSpPr>
              <a:spLocks noChangeArrowheads="1"/>
            </p:cNvSpPr>
            <p:nvPr/>
          </p:nvSpPr>
          <p:spPr bwMode="auto">
            <a:xfrm>
              <a:off x="7068457" y="4863966"/>
              <a:ext cx="4615542" cy="1406205"/>
            </a:xfrm>
            <a:prstGeom prst="roundRect">
              <a:avLst>
                <a:gd name="adj" fmla="val 11921"/>
              </a:avLst>
            </a:prstGeom>
            <a:solidFill>
              <a:srgbClr val="FFFF99"/>
            </a:solidFill>
            <a:ln w="38100">
              <a:solidFill>
                <a:schemeClr val="bg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    “五位一体”总体布局是经济、政治、文化、</a:t>
              </a:r>
              <a:endParaRPr lang="en-US" altLang="zh-CN" sz="1600" b="1" dirty="0">
                <a:latin typeface="KaiTi" panose="02010609060101010101" pitchFamily="49" charset="-122"/>
                <a:ea typeface="KaiTi" panose="02010609060101010101" pitchFamily="49" charset="-122"/>
              </a:endParaRPr>
            </a:p>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社会、生态文明建设全面发展的总体布局，蕴含</a:t>
              </a:r>
              <a:endParaRPr lang="en-US" altLang="zh-CN" sz="1600" b="1" dirty="0">
                <a:latin typeface="KaiTi" panose="02010609060101010101" pitchFamily="49" charset="-122"/>
                <a:ea typeface="KaiTi" panose="02010609060101010101" pitchFamily="49" charset="-122"/>
              </a:endParaRPr>
            </a:p>
            <a:p>
              <a:pPr defTabSz="1219200" fontAlgn="auto">
                <a:spcBef>
                  <a:spcPct val="0"/>
                </a:spcBef>
                <a:spcAft>
                  <a:spcPts val="0"/>
                </a:spcAft>
                <a:buFontTx/>
                <a:buNone/>
                <a:defRPr/>
              </a:pPr>
              <a:r>
                <a:rPr lang="zh-CN" altLang="en-US" sz="1600" b="1" dirty="0">
                  <a:latin typeface="KaiTi" panose="02010609060101010101" pitchFamily="49" charset="-122"/>
                  <a:ea typeface="KaiTi" panose="02010609060101010101" pitchFamily="49" charset="-122"/>
                </a:rPr>
                <a:t>着富强、民主、文明、和谐、美丽的目标。</a:t>
              </a:r>
            </a:p>
          </p:txBody>
        </p:sp>
        <p:sp>
          <p:nvSpPr>
            <p:cNvPr id="18" name="圆角矩形 5">
              <a:extLst>
                <a:ext uri="{FF2B5EF4-FFF2-40B4-BE49-F238E27FC236}">
                  <a16:creationId xmlns="" xmlns:a16="http://schemas.microsoft.com/office/drawing/2014/main" id="{15E5CA1D-4E79-47D5-B211-20D177A50856}"/>
                </a:ext>
              </a:extLst>
            </p:cNvPr>
            <p:cNvSpPr/>
            <p:nvPr/>
          </p:nvSpPr>
          <p:spPr>
            <a:xfrm>
              <a:off x="1030514" y="4775200"/>
              <a:ext cx="5805715" cy="1538515"/>
            </a:xfrm>
            <a:prstGeom prst="roundRect">
              <a:avLst/>
            </a:prstGeom>
            <a:solidFill>
              <a:schemeClr val="bg2"/>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noProof="1">
                  <a:solidFill>
                    <a:schemeClr val="tx1"/>
                  </a:solidFill>
                </a:rPr>
                <a:t>        </a:t>
              </a:r>
              <a:r>
                <a:rPr lang="zh-CN" altLang="en-US" sz="2000" b="1" noProof="1">
                  <a:solidFill>
                    <a:schemeClr val="tx1"/>
                  </a:solidFill>
                  <a:latin typeface="仿宋" pitchFamily="49" charset="-122"/>
                  <a:ea typeface="仿宋" pitchFamily="49" charset="-122"/>
                </a:rPr>
                <a:t>提升学生思维认知的系统性，知道社会发展分为五大领域，能够理解“五位一体”相互之间的辩证关系，能够用总体布局理念整合归纳自己的见闻经历，用以观察社会生活。</a:t>
              </a:r>
            </a:p>
          </p:txBody>
        </p:sp>
        <p:sp>
          <p:nvSpPr>
            <p:cNvPr id="19" name="下箭头 18"/>
            <p:cNvSpPr/>
            <p:nvPr/>
          </p:nvSpPr>
          <p:spPr bwMode="auto">
            <a:xfrm>
              <a:off x="5152571" y="3802743"/>
              <a:ext cx="449943" cy="885371"/>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1" name="TextBox 20"/>
          <p:cNvSpPr txBox="1"/>
          <p:nvPr/>
        </p:nvSpPr>
        <p:spPr>
          <a:xfrm>
            <a:off x="3189767" y="5986130"/>
            <a:ext cx="1435395" cy="400110"/>
          </a:xfrm>
          <a:prstGeom prst="rect">
            <a:avLst/>
          </a:prstGeom>
          <a:solidFill>
            <a:schemeClr val="bg2"/>
          </a:solidFill>
        </p:spPr>
        <p:txBody>
          <a:bodyPr wrap="square" rtlCol="0">
            <a:spAutoFit/>
          </a:bodyPr>
          <a:lstStyle/>
          <a:p>
            <a:pPr algn="ctr"/>
            <a:r>
              <a:rPr lang="zh-CN" altLang="en-US" sz="2000" b="1" dirty="0"/>
              <a:t>价值立意</a:t>
            </a:r>
          </a:p>
        </p:txBody>
      </p:sp>
    </p:spTree>
    <p:custDataLst>
      <p:tags r:id="rId1"/>
    </p:custData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698745"/>
            <a:ext cx="324481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一、内容分析</a:t>
            </a:r>
          </a:p>
        </p:txBody>
      </p:sp>
      <p:sp>
        <p:nvSpPr>
          <p:cNvPr id="10" name="Freeform 1"/>
          <p:cNvSpPr>
            <a:spLocks noChangeArrowheads="1"/>
          </p:cNvSpPr>
          <p:nvPr/>
        </p:nvSpPr>
        <p:spPr bwMode="auto">
          <a:xfrm rot="10800000">
            <a:off x="253001" y="1499787"/>
            <a:ext cx="3041742" cy="697230"/>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3">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endParaRPr lang="en-US" sz="3200">
              <a:latin typeface="+mn-ea"/>
            </a:endParaRPr>
          </a:p>
        </p:txBody>
      </p:sp>
      <p:sp>
        <p:nvSpPr>
          <p:cNvPr id="3" name="文本框 2"/>
          <p:cNvSpPr txBox="1"/>
          <p:nvPr/>
        </p:nvSpPr>
        <p:spPr>
          <a:xfrm>
            <a:off x="899069" y="1493801"/>
            <a:ext cx="2547620" cy="584775"/>
          </a:xfrm>
          <a:prstGeom prst="rect">
            <a:avLst/>
          </a:prstGeom>
          <a:noFill/>
        </p:spPr>
        <p:txBody>
          <a:bodyPr wrap="square" rtlCol="0">
            <a:spAutoFit/>
          </a:bodyPr>
          <a:lstStyle/>
          <a:p>
            <a:r>
              <a:rPr lang="zh-CN" altLang="en-US" sz="3200" b="1" dirty="0">
                <a:solidFill>
                  <a:schemeClr val="bg1"/>
                </a:solidFill>
                <a:latin typeface="楷体" panose="02010609060101010101" pitchFamily="49" charset="-122"/>
                <a:ea typeface="楷体" panose="02010609060101010101" pitchFamily="49" charset="-122"/>
              </a:rPr>
              <a:t>理论逻辑</a:t>
            </a:r>
          </a:p>
        </p:txBody>
      </p:sp>
      <p:sp>
        <p:nvSpPr>
          <p:cNvPr id="13" name="文本框 12"/>
          <p:cNvSpPr txBox="1"/>
          <p:nvPr/>
        </p:nvSpPr>
        <p:spPr>
          <a:xfrm>
            <a:off x="884555" y="2319352"/>
            <a:ext cx="10200640" cy="954107"/>
          </a:xfrm>
          <a:prstGeom prst="rect">
            <a:avLst/>
          </a:prstGeom>
          <a:ln>
            <a:solidFill>
              <a:srgbClr val="0000CC"/>
            </a:solidFill>
          </a:ln>
        </p:spPr>
        <p:style>
          <a:lnRef idx="2">
            <a:schemeClr val="dk1"/>
          </a:lnRef>
          <a:fillRef idx="1">
            <a:schemeClr val="lt1"/>
          </a:fillRef>
          <a:effectRef idx="0">
            <a:schemeClr val="dk1"/>
          </a:effectRef>
          <a:fontRef idx="minor">
            <a:schemeClr val="dk1"/>
          </a:fontRef>
        </p:style>
        <p:txBody>
          <a:bodyPr wrap="square">
            <a:spAutoFit/>
          </a:bodyPr>
          <a:lstStyle/>
          <a:p>
            <a:pPr lvl="0" fontAlgn="auto" hangingPunct="0">
              <a:spcBef>
                <a:spcPts val="0"/>
              </a:spcBef>
              <a:spcAft>
                <a:spcPts val="0"/>
              </a:spcAft>
              <a:defRPr/>
            </a:pPr>
            <a:r>
              <a:rPr kumimoji="0" lang="zh-CN" altLang="en-US" sz="2800" b="1" i="0" u="none" strike="noStrike" kern="0" cap="none" spc="0" normalizeH="0" baseline="0" noProof="1">
                <a:ln>
                  <a:noFill/>
                </a:ln>
                <a:solidFill>
                  <a:srgbClr val="FF0000"/>
                </a:solidFill>
                <a:effectLst/>
                <a:uLnTx/>
                <a:uFillTx/>
                <a:latin typeface="+mn-ea"/>
                <a:cs typeface="+mn-cs"/>
                <a:sym typeface="Calibri" panose="020F0502020204030204" charset="0"/>
              </a:rPr>
              <a:t>察民情、体民意，谋篇布局</a:t>
            </a:r>
            <a:r>
              <a:rPr kumimoji="0" lang="en-US" altLang="zh-CN" sz="2800" b="1" i="0" u="none" strike="noStrike" kern="0" cap="none" spc="0" normalizeH="0" baseline="0" noProof="1">
                <a:ln>
                  <a:noFill/>
                </a:ln>
                <a:solidFill>
                  <a:srgbClr val="FF0000"/>
                </a:solidFill>
                <a:effectLst/>
                <a:uLnTx/>
                <a:uFillTx/>
                <a:latin typeface="+mn-ea"/>
                <a:cs typeface="+mn-cs"/>
                <a:sym typeface="Calibri" panose="020F0502020204030204" charset="0"/>
              </a:rPr>
              <a:t>→</a:t>
            </a:r>
            <a:r>
              <a:rPr kumimoji="0" lang="zh-CN" altLang="en-US" sz="2800" b="1" i="0" u="none" strike="noStrike" kern="0" cap="none" spc="0" normalizeH="0" baseline="0" noProof="1">
                <a:ln>
                  <a:noFill/>
                </a:ln>
                <a:solidFill>
                  <a:srgbClr val="FF0000"/>
                </a:solidFill>
                <a:effectLst/>
                <a:uLnTx/>
                <a:uFillTx/>
                <a:latin typeface="+mn-ea"/>
                <a:cs typeface="+mn-cs"/>
                <a:sym typeface="Calibri" panose="020F0502020204030204" charset="0"/>
              </a:rPr>
              <a:t>第一目：</a:t>
            </a:r>
            <a:r>
              <a:rPr kumimoji="0" lang="zh-CN" altLang="en-US" sz="2800" b="1" i="0" u="none" strike="noStrike" kern="0" cap="none" spc="0" normalizeH="0" baseline="0" noProof="1">
                <a:ln>
                  <a:noFill/>
                </a:ln>
                <a:solidFill>
                  <a:schemeClr val="tx1"/>
                </a:solidFill>
                <a:effectLst/>
                <a:uLnTx/>
                <a:uFillTx/>
                <a:latin typeface="+mn-ea"/>
                <a:cs typeface="+mn-cs"/>
                <a:sym typeface="Calibri" panose="020F0502020204030204" charset="0"/>
              </a:rPr>
              <a:t>“五位一体”总体布局是中国发展的“大棋局</a:t>
            </a:r>
            <a:r>
              <a:rPr lang="zh-CN" altLang="en-US" sz="2400" b="1" kern="0" noProof="1">
                <a:solidFill>
                  <a:schemeClr val="tx1"/>
                </a:solidFill>
                <a:latin typeface="+mn-ea"/>
                <a:sym typeface="Calibri" panose="020F0502020204030204" charset="0"/>
              </a:rPr>
              <a:t>”</a:t>
            </a:r>
            <a:endParaRPr kumimoji="0" lang="zh-CN" altLang="en-US" sz="2400" b="1" i="0" u="none" strike="noStrike" kern="0" cap="none" spc="0" normalizeH="0" baseline="0" noProof="1">
              <a:ln>
                <a:noFill/>
              </a:ln>
              <a:solidFill>
                <a:schemeClr val="tx1"/>
              </a:solidFill>
              <a:effectLst/>
              <a:uLnTx/>
              <a:uFillTx/>
              <a:latin typeface="+mn-ea"/>
              <a:cs typeface="+mn-cs"/>
              <a:sym typeface="Calibri" panose="020F0502020204030204" charset="0"/>
            </a:endParaRPr>
          </a:p>
        </p:txBody>
      </p:sp>
      <p:sp>
        <p:nvSpPr>
          <p:cNvPr id="22" name="圆角矩形 21"/>
          <p:cNvSpPr/>
          <p:nvPr/>
        </p:nvSpPr>
        <p:spPr>
          <a:xfrm>
            <a:off x="886969" y="4359317"/>
            <a:ext cx="10232896" cy="2143083"/>
          </a:xfrm>
          <a:prstGeom prst="roundRect">
            <a:avLst/>
          </a:prstGeom>
          <a:ln w="25400">
            <a:solidFill>
              <a:srgbClr val="0070C0"/>
            </a:solidFill>
          </a:ln>
        </p:spPr>
        <p:style>
          <a:lnRef idx="2">
            <a:srgbClr val="DED536"/>
          </a:lnRef>
          <a:fillRef idx="1">
            <a:srgbClr val="FFFFFF"/>
          </a:fillRef>
          <a:effectRef idx="0">
            <a:srgbClr val="DED536"/>
          </a:effectRef>
          <a:fontRef idx="minor">
            <a:srgbClr val="000000"/>
          </a:fontRef>
        </p:style>
        <p:txBody>
          <a:bodyPr anchor="ctr"/>
          <a:lstStyle/>
          <a:p>
            <a:pPr marL="0" marR="0" lvl="0" indent="0" algn="ctr" defTabSz="914400" rtl="0" eaLnBrk="1" fontAlgn="auto" latinLnBrk="0" hangingPunct="0">
              <a:spcBef>
                <a:spcPts val="0"/>
              </a:spcBef>
              <a:spcAft>
                <a:spcPts val="0"/>
              </a:spcAft>
              <a:buClrTx/>
              <a:buSzTx/>
              <a:buFontTx/>
              <a:buNone/>
              <a:defRPr/>
            </a:pPr>
            <a:r>
              <a:rPr kumimoji="0" lang="zh-CN" altLang="en-US" sz="2800" b="1" i="0" u="none" strike="noStrike" kern="0" cap="none" spc="0" normalizeH="0" baseline="0" noProof="1">
                <a:ln>
                  <a:noFill/>
                </a:ln>
                <a:solidFill>
                  <a:srgbClr val="000000"/>
                </a:solidFill>
                <a:effectLst/>
                <a:uLnTx/>
                <a:uFillTx/>
                <a:latin typeface="+mn-ea"/>
                <a:cs typeface="+mn-ea"/>
                <a:sym typeface="Calibri" panose="020F0502020204030204" charset="0"/>
              </a:rPr>
              <a:t>“五位一体”总体布局是</a:t>
            </a:r>
            <a:r>
              <a:rPr kumimoji="0" lang="zh-CN" altLang="en-US" sz="2800" b="1" i="0" u="none" strike="noStrike" kern="0" cap="none" spc="0" normalizeH="0" baseline="0" noProof="1">
                <a:ln>
                  <a:noFill/>
                </a:ln>
                <a:solidFill>
                  <a:srgbClr val="FF0000"/>
                </a:solidFill>
                <a:effectLst/>
                <a:uLnTx/>
                <a:uFillTx/>
                <a:latin typeface="+mn-ea"/>
                <a:cs typeface="+mn-ea"/>
                <a:sym typeface="Calibri" panose="020F0502020204030204" charset="0"/>
              </a:rPr>
              <a:t>科学发展</a:t>
            </a:r>
            <a:r>
              <a:rPr kumimoji="0" lang="zh-CN" altLang="en-US" sz="2800" b="1" i="0" u="none" strike="noStrike" kern="0" cap="none" spc="0" normalizeH="0" baseline="0" noProof="1">
                <a:ln>
                  <a:noFill/>
                </a:ln>
                <a:solidFill>
                  <a:schemeClr val="tx1"/>
                </a:solidFill>
                <a:effectLst/>
                <a:uLnTx/>
                <a:uFillTx/>
                <a:latin typeface="+mn-ea"/>
                <a:cs typeface="+mn-ea"/>
                <a:sym typeface="Calibri" panose="020F0502020204030204" charset="0"/>
              </a:rPr>
              <a:t>的</a:t>
            </a:r>
            <a:r>
              <a:rPr kumimoji="0" lang="zh-CN" altLang="en-US" sz="2800" b="1" i="0" u="none" strike="noStrike" kern="0" cap="none" spc="0" normalizeH="0" baseline="0" noProof="1">
                <a:ln>
                  <a:noFill/>
                </a:ln>
                <a:solidFill>
                  <a:srgbClr val="000000"/>
                </a:solidFill>
                <a:effectLst/>
                <a:uLnTx/>
                <a:uFillTx/>
                <a:latin typeface="+mn-ea"/>
                <a:cs typeface="+mn-ea"/>
                <a:sym typeface="Calibri" panose="020F0502020204030204" charset="0"/>
              </a:rPr>
              <a:t>总体布局</a:t>
            </a:r>
            <a:endParaRPr lang="en-US" altLang="zh-CN" sz="2800" b="1" kern="0" noProof="1">
              <a:latin typeface="+mn-ea"/>
              <a:cs typeface="+mn-ea"/>
              <a:sym typeface="Calibri" panose="020F0502020204030204" charset="0"/>
            </a:endParaRPr>
          </a:p>
          <a:p>
            <a:pPr marL="0" marR="0" lvl="0" indent="0" defTabSz="914400" rtl="0" eaLnBrk="1" fontAlgn="auto" latinLnBrk="0" hangingPunct="0">
              <a:spcBef>
                <a:spcPts val="0"/>
              </a:spcBef>
              <a:spcAft>
                <a:spcPts val="0"/>
              </a:spcAft>
              <a:buClrTx/>
              <a:buSzTx/>
              <a:buFontTx/>
              <a:buNone/>
              <a:defRPr/>
            </a:pPr>
            <a:r>
              <a:rPr lang="zh-CN" altLang="en-US" sz="2400" b="1" kern="0" dirty="0">
                <a:ln>
                  <a:noFill/>
                </a:ln>
                <a:solidFill>
                  <a:srgbClr val="FF0000"/>
                </a:solidFill>
                <a:effectLst/>
                <a:uLnTx/>
                <a:uFillTx/>
                <a:latin typeface="仿宋" pitchFamily="49" charset="-122"/>
                <a:ea typeface="仿宋" pitchFamily="49" charset="-122"/>
                <a:cs typeface="+mn-ea"/>
                <a:sym typeface="Calibri" panose="020F0502020204030204" charset="0"/>
              </a:rPr>
              <a:t>有原则要求</a:t>
            </a:r>
            <a:r>
              <a:rPr lang="en-US" altLang="zh-CN" sz="2400" b="1" kern="0" dirty="0">
                <a:ln>
                  <a:noFill/>
                </a:ln>
                <a:effectLst/>
                <a:uLnTx/>
                <a:uFillTx/>
                <a:latin typeface="仿宋" pitchFamily="49" charset="-122"/>
                <a:ea typeface="仿宋" pitchFamily="49" charset="-122"/>
                <a:cs typeface="+mn-ea"/>
                <a:sym typeface="Calibri" panose="020F0502020204030204" charset="0"/>
              </a:rPr>
              <a:t>→</a:t>
            </a:r>
            <a:r>
              <a:rPr lang="zh-CN" altLang="en-US" sz="2400" b="1" dirty="0">
                <a:latin typeface="仿宋" pitchFamily="49" charset="-122"/>
                <a:ea typeface="仿宋" pitchFamily="49" charset="-122"/>
              </a:rPr>
              <a:t>着眼于全面建成小康社会、实现社会主义现代化和中华民族伟大复兴</a:t>
            </a:r>
            <a:endParaRPr kumimoji="0" lang="zh-CN" altLang="en-US" sz="2400" b="1" i="0" u="none" strike="noStrike" kern="0" cap="none" spc="0" normalizeH="0" baseline="0" noProof="1">
              <a:ln>
                <a:noFill/>
              </a:ln>
              <a:solidFill>
                <a:srgbClr val="000000"/>
              </a:solidFill>
              <a:effectLst/>
              <a:uLnTx/>
              <a:uFillTx/>
              <a:latin typeface="仿宋" pitchFamily="49" charset="-122"/>
              <a:ea typeface="仿宋" pitchFamily="49" charset="-122"/>
              <a:cs typeface="+mn-ea"/>
              <a:sym typeface="Calibri" panose="020F0502020204030204" charset="0"/>
            </a:endParaRPr>
          </a:p>
          <a:p>
            <a:pPr marR="0" lvl="0" algn="l" defTabSz="914400" rtl="0" eaLnBrk="1" fontAlgn="auto" latinLnBrk="0" hangingPunct="0">
              <a:spcBef>
                <a:spcPts val="0"/>
              </a:spcBef>
              <a:spcAft>
                <a:spcPts val="0"/>
              </a:spcAft>
              <a:buClrTx/>
              <a:buSzTx/>
              <a:defRPr/>
            </a:pPr>
            <a:r>
              <a:rPr lang="zh-CN" altLang="en-US" sz="2400" b="1" kern="0" dirty="0">
                <a:ln>
                  <a:noFill/>
                </a:ln>
                <a:solidFill>
                  <a:srgbClr val="FF0000"/>
                </a:solidFill>
                <a:effectLst/>
                <a:uLnTx/>
                <a:uFillTx/>
                <a:latin typeface="仿宋" pitchFamily="49" charset="-122"/>
                <a:ea typeface="仿宋" pitchFamily="49" charset="-122"/>
                <a:cs typeface="+mn-ea"/>
                <a:sym typeface="Calibri" panose="020F0502020204030204" charset="0"/>
              </a:rPr>
              <a:t>有政策安排</a:t>
            </a:r>
            <a:r>
              <a:rPr lang="en-US" altLang="zh-CN" sz="2400" b="1" kern="0" dirty="0">
                <a:ln>
                  <a:noFill/>
                </a:ln>
                <a:effectLst/>
                <a:uLnTx/>
                <a:uFillTx/>
                <a:latin typeface="仿宋" pitchFamily="49" charset="-122"/>
                <a:ea typeface="仿宋" pitchFamily="49" charset="-122"/>
                <a:cs typeface="+mn-ea"/>
                <a:sym typeface="Calibri" panose="020F0502020204030204" charset="0"/>
              </a:rPr>
              <a:t>→</a:t>
            </a:r>
            <a:r>
              <a:rPr lang="zh-CN" altLang="en-US" sz="2400" b="1" kern="0" dirty="0">
                <a:latin typeface="仿宋" pitchFamily="49" charset="-122"/>
                <a:ea typeface="仿宋" pitchFamily="49" charset="-122"/>
                <a:cs typeface="+mn-ea"/>
                <a:sym typeface="Calibri" panose="020F0502020204030204" charset="0"/>
              </a:rPr>
              <a:t>系统阐述“五位一体”总体布局的发展历程</a:t>
            </a:r>
            <a:endParaRPr kumimoji="0" lang="zh-CN" altLang="en-US" sz="2400" b="1" i="0" u="none" strike="noStrike" kern="0" cap="none" spc="0" normalizeH="0" baseline="0" noProof="1">
              <a:ln>
                <a:noFill/>
              </a:ln>
              <a:solidFill>
                <a:srgbClr val="FF0000"/>
              </a:solidFill>
              <a:effectLst/>
              <a:uLnTx/>
              <a:uFillTx/>
              <a:latin typeface="仿宋" pitchFamily="49" charset="-122"/>
              <a:ea typeface="仿宋" pitchFamily="49" charset="-122"/>
              <a:cs typeface="+mn-ea"/>
              <a:sym typeface="Calibri" panose="020F0502020204030204" charset="0"/>
            </a:endParaRPr>
          </a:p>
          <a:p>
            <a:pPr marR="0" lvl="0" algn="l" defTabSz="914400" rtl="0" eaLnBrk="1" fontAlgn="auto" latinLnBrk="0" hangingPunct="0">
              <a:spcBef>
                <a:spcPts val="0"/>
              </a:spcBef>
              <a:spcAft>
                <a:spcPts val="0"/>
              </a:spcAft>
              <a:buClrTx/>
              <a:buSzTx/>
              <a:defRPr/>
            </a:pPr>
            <a:r>
              <a:rPr lang="zh-CN" altLang="en-US" sz="2400" b="1" kern="0" dirty="0">
                <a:ln>
                  <a:noFill/>
                </a:ln>
                <a:solidFill>
                  <a:srgbClr val="FF0000"/>
                </a:solidFill>
                <a:effectLst/>
                <a:uLnTx/>
                <a:uFillTx/>
                <a:latin typeface="仿宋" pitchFamily="49" charset="-122"/>
                <a:ea typeface="仿宋" pitchFamily="49" charset="-122"/>
                <a:cs typeface="+mn-ea"/>
                <a:sym typeface="Calibri" panose="020F0502020204030204" charset="0"/>
              </a:rPr>
              <a:t>有战略目标</a:t>
            </a:r>
            <a:r>
              <a:rPr lang="en-US" altLang="zh-CN" sz="2400" b="1" kern="0" dirty="0">
                <a:ln>
                  <a:noFill/>
                </a:ln>
                <a:effectLst/>
                <a:uLnTx/>
                <a:uFillTx/>
                <a:latin typeface="仿宋" pitchFamily="49" charset="-122"/>
                <a:ea typeface="仿宋" pitchFamily="49" charset="-122"/>
                <a:cs typeface="+mn-ea"/>
                <a:sym typeface="Calibri" panose="020F0502020204030204" charset="0"/>
              </a:rPr>
              <a:t>→</a:t>
            </a:r>
            <a:r>
              <a:rPr lang="zh-CN" altLang="en-US" sz="2400" b="1" kern="0" dirty="0">
                <a:ln>
                  <a:noFill/>
                </a:ln>
                <a:effectLst/>
                <a:uLnTx/>
                <a:uFillTx/>
                <a:latin typeface="仿宋" pitchFamily="49" charset="-122"/>
                <a:ea typeface="仿宋" pitchFamily="49" charset="-122"/>
                <a:cs typeface="+mn-ea"/>
                <a:sym typeface="Calibri" panose="020F0502020204030204" charset="0"/>
              </a:rPr>
              <a:t>“五位一体”的战略目标是建设富强民主文明和谐美丽中国</a:t>
            </a:r>
            <a:endParaRPr kumimoji="0" lang="zh-CN" altLang="en-US" sz="2400" b="1" i="0" u="none" strike="noStrike" kern="0" cap="none" spc="0" normalizeH="0" baseline="0" noProof="1">
              <a:ln>
                <a:noFill/>
              </a:ln>
              <a:solidFill>
                <a:srgbClr val="000000"/>
              </a:solidFill>
              <a:effectLst/>
              <a:uLnTx/>
              <a:uFillTx/>
              <a:latin typeface="+mn-ea"/>
              <a:cs typeface="+mn-ea"/>
              <a:sym typeface="Calibri" panose="020F0502020204030204" charset="0"/>
            </a:endParaRPr>
          </a:p>
        </p:txBody>
      </p:sp>
      <p:sp>
        <p:nvSpPr>
          <p:cNvPr id="8" name="文本框 7">
            <a:extLst>
              <a:ext uri="{FF2B5EF4-FFF2-40B4-BE49-F238E27FC236}">
                <a16:creationId xmlns="" xmlns:a16="http://schemas.microsoft.com/office/drawing/2014/main" id="{A3CD17DB-95A2-431D-9D4C-3CF3171A52D4}"/>
              </a:ext>
            </a:extLst>
          </p:cNvPr>
          <p:cNvSpPr txBox="1"/>
          <p:nvPr/>
        </p:nvSpPr>
        <p:spPr>
          <a:xfrm>
            <a:off x="884555" y="3295792"/>
            <a:ext cx="10200640" cy="954107"/>
          </a:xfrm>
          <a:prstGeom prst="rect">
            <a:avLst/>
          </a:prstGeom>
          <a:ln>
            <a:solidFill>
              <a:srgbClr val="0000CC"/>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0">
              <a:lnSpc>
                <a:spcPct val="100000"/>
              </a:lnSpc>
              <a:spcBef>
                <a:spcPts val="0"/>
              </a:spcBef>
              <a:spcAft>
                <a:spcPts val="0"/>
              </a:spcAft>
              <a:buClrTx/>
              <a:buSzTx/>
              <a:buFontTx/>
              <a:buNone/>
              <a:defRPr/>
            </a:pPr>
            <a:r>
              <a:rPr kumimoji="0" lang="zh-CN" altLang="en-US" sz="2800" b="1" i="0" u="none" strike="noStrike" kern="0" cap="none" spc="0" normalizeH="0" baseline="0" noProof="1">
                <a:ln>
                  <a:noFill/>
                </a:ln>
                <a:solidFill>
                  <a:srgbClr val="FF0000"/>
                </a:solidFill>
                <a:effectLst/>
                <a:uLnTx/>
                <a:uFillTx/>
                <a:latin typeface="+mn-ea"/>
                <a:cs typeface="+mn-cs"/>
                <a:sym typeface="Calibri" panose="020F0502020204030204" charset="0"/>
              </a:rPr>
              <a:t>细描绘、精雕琢，宏图可期</a:t>
            </a:r>
            <a:r>
              <a:rPr kumimoji="0" lang="en-US" altLang="zh-CN" sz="2800" b="1" i="0" u="none" strike="noStrike" kern="0" cap="none" spc="0" normalizeH="0" baseline="0" noProof="1">
                <a:ln>
                  <a:noFill/>
                </a:ln>
                <a:solidFill>
                  <a:srgbClr val="FF0000"/>
                </a:solidFill>
                <a:effectLst/>
                <a:uLnTx/>
                <a:uFillTx/>
                <a:latin typeface="+mn-ea"/>
                <a:cs typeface="+mn-cs"/>
                <a:sym typeface="Calibri" panose="020F0502020204030204" charset="0"/>
              </a:rPr>
              <a:t>→</a:t>
            </a:r>
            <a:r>
              <a:rPr kumimoji="0" lang="zh-CN" altLang="en-US" sz="2800" b="1" i="0" u="none" strike="noStrike" kern="0" cap="none" spc="0" normalizeH="0" baseline="0" noProof="1">
                <a:ln>
                  <a:noFill/>
                </a:ln>
                <a:solidFill>
                  <a:srgbClr val="FF0000"/>
                </a:solidFill>
                <a:effectLst/>
                <a:uLnTx/>
                <a:uFillTx/>
                <a:latin typeface="+mn-ea"/>
                <a:cs typeface="+mn-cs"/>
                <a:sym typeface="Calibri" panose="020F0502020204030204" charset="0"/>
              </a:rPr>
              <a:t>第二目：</a:t>
            </a:r>
            <a:r>
              <a:rPr kumimoji="0" lang="zh-CN" altLang="en-US" sz="2800" b="1" i="0" u="none" strike="noStrike" kern="0" cap="none" spc="0" normalizeH="0" baseline="0" noProof="1">
                <a:ln>
                  <a:noFill/>
                </a:ln>
                <a:solidFill>
                  <a:schemeClr val="tx1"/>
                </a:solidFill>
                <a:effectLst/>
                <a:uLnTx/>
                <a:uFillTx/>
                <a:latin typeface="+mn-ea"/>
                <a:cs typeface="+mn-cs"/>
                <a:sym typeface="Calibri" panose="020F0502020204030204" charset="0"/>
              </a:rPr>
              <a:t>“五位一体”</a:t>
            </a:r>
            <a:r>
              <a:rPr lang="zh-CN" altLang="en-US" sz="2800" b="1" kern="0" noProof="1">
                <a:solidFill>
                  <a:schemeClr val="tx1"/>
                </a:solidFill>
                <a:latin typeface="+mn-ea"/>
                <a:sym typeface="Calibri" panose="020F0502020204030204" charset="0"/>
              </a:rPr>
              <a:t>战略目标是建设富强民主文明和谐美丽中国</a:t>
            </a:r>
            <a:endParaRPr kumimoji="0" lang="zh-CN" altLang="en-US" sz="2400" b="1" i="0" u="none" strike="noStrike" kern="0" cap="none" spc="0" normalizeH="0" baseline="0" noProof="1">
              <a:ln>
                <a:noFill/>
              </a:ln>
              <a:solidFill>
                <a:schemeClr val="tx1"/>
              </a:solidFill>
              <a:effectLst/>
              <a:uLnTx/>
              <a:uFillTx/>
              <a:latin typeface="+mn-ea"/>
              <a:cs typeface="+mn-cs"/>
              <a:sym typeface="Calibri" panose="020F0502020204030204" charset="0"/>
            </a:endParaRPr>
          </a:p>
        </p:txBody>
      </p:sp>
      <p:sp>
        <p:nvSpPr>
          <p:cNvPr id="9" name="棱台 8"/>
          <p:cNvSpPr/>
          <p:nvPr/>
        </p:nvSpPr>
        <p:spPr bwMode="auto">
          <a:xfrm>
            <a:off x="3251200" y="1480457"/>
            <a:ext cx="7823200" cy="696684"/>
          </a:xfrm>
          <a:prstGeom prst="bevel">
            <a:avLst/>
          </a:prstGeom>
          <a:solidFill>
            <a:schemeClr val="bg2">
              <a:lumMod val="7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a:ln>
                  <a:noFill/>
                </a:ln>
                <a:solidFill>
                  <a:schemeClr val="bg1"/>
                </a:solidFill>
                <a:effectLst/>
                <a:latin typeface="黑体" pitchFamily="49" charset="-122"/>
                <a:ea typeface="黑体" pitchFamily="49" charset="-122"/>
              </a:rPr>
              <a:t>统筹推进“五位一体”总体布局</a:t>
            </a:r>
          </a:p>
        </p:txBody>
      </p:sp>
    </p:spTree>
    <p:custDataLst>
      <p:tags r:id="rId1"/>
    </p:custDataLst>
    <p:extLst>
      <p:ext uri="{BB962C8B-B14F-4D97-AF65-F5344CB8AC3E}">
        <p14:creationId xmlns="" xmlns:p14="http://schemas.microsoft.com/office/powerpoint/2010/main" val="27196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182716" y="704173"/>
            <a:ext cx="3387801"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800" b="1" spc="240" dirty="0">
                <a:solidFill>
                  <a:schemeClr val="accent1">
                    <a:lumMod val="75000"/>
                  </a:schemeClr>
                </a:solidFill>
                <a:latin typeface="微软雅黑" panose="020B0503020204020204" pitchFamily="34" charset="-122"/>
                <a:ea typeface="微软雅黑" panose="020B0503020204020204" pitchFamily="34" charset="-122"/>
              </a:rPr>
              <a:t>二、学情分析</a:t>
            </a:r>
          </a:p>
        </p:txBody>
      </p:sp>
      <p:sp>
        <p:nvSpPr>
          <p:cNvPr id="5" name="文本框 4"/>
          <p:cNvSpPr txBox="1"/>
          <p:nvPr>
            <p:custDataLst>
              <p:tags r:id="rId3"/>
            </p:custDataLst>
          </p:nvPr>
        </p:nvSpPr>
        <p:spPr>
          <a:xfrm>
            <a:off x="4918256" y="1369332"/>
            <a:ext cx="1947002" cy="1200329"/>
          </a:xfrm>
          <a:prstGeom prst="rect">
            <a:avLst/>
          </a:prstGeom>
          <a:solidFill>
            <a:srgbClr val="FFFFFF"/>
          </a:solidFill>
          <a:ln w="25400">
            <a:solidFill>
              <a:srgbClr val="0070C0"/>
            </a:solidFill>
          </a:ln>
        </p:spPr>
        <p:style>
          <a:lnRef idx="2">
            <a:srgbClr val="DED536"/>
          </a:lnRef>
          <a:fillRef idx="1">
            <a:srgbClr val="FFFFFF"/>
          </a:fillRef>
          <a:effectRef idx="0">
            <a:srgbClr val="DED536"/>
          </a:effectRef>
          <a:fontRef idx="minor">
            <a:srgbClr val="000000"/>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rPr>
              <a:t>统筹推进</a:t>
            </a:r>
            <a:endParaRPr lang="en-US" altLang="zh-CN"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zh-CN"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rPr>
              <a:t>“</a:t>
            </a:r>
            <a:r>
              <a:rPr lang="zh-CN" altLang="en-US"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rPr>
              <a:t>五位一体</a:t>
            </a:r>
            <a:r>
              <a:rPr lang="zh-CN" altLang="zh-CN"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rPr>
              <a:t>”</a:t>
            </a:r>
            <a:r>
              <a:rPr lang="zh-CN" altLang="en-US" sz="2400" b="1" dirty="0">
                <a:ln>
                  <a:noFill/>
                </a:ln>
                <a:effectLst/>
                <a:uLnTx/>
                <a:uFillTx/>
                <a:latin typeface="Arial" panose="020B0604020202020204" pitchFamily="34" charset="0"/>
                <a:ea typeface="微软雅黑" panose="020B0503020204020204" pitchFamily="34" charset="-122"/>
                <a:cs typeface="+mn-ea"/>
                <a:sym typeface="Calibri" panose="020F0502020204030204" charset="0"/>
              </a:rPr>
              <a:t>总体布局</a:t>
            </a:r>
            <a:endParaRPr kumimoji="0" lang="zh-CN" altLang="zh-CN" sz="2400" b="1" i="0" u="none" strike="noStrike" kern="120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6" name="圆角矩形 5"/>
          <p:cNvSpPr/>
          <p:nvPr>
            <p:custDataLst>
              <p:tags r:id="rId4"/>
            </p:custDataLst>
          </p:nvPr>
        </p:nvSpPr>
        <p:spPr>
          <a:xfrm>
            <a:off x="2266088" y="2052548"/>
            <a:ext cx="1477963" cy="466725"/>
          </a:xfrm>
          <a:prstGeom prst="roundRect">
            <a:avLst/>
          </a:prstGeom>
          <a:ln w="25400">
            <a:solidFill>
              <a:srgbClr val="0070C0"/>
            </a:solidFill>
          </a:ln>
        </p:spPr>
        <p:style>
          <a:lnRef idx="2">
            <a:srgbClr val="DED536"/>
          </a:lnRef>
          <a:fillRef idx="1">
            <a:srgbClr val="FFFFFF"/>
          </a:fillRef>
          <a:effectRef idx="0">
            <a:srgbClr val="DED536"/>
          </a:effectRef>
          <a:fontRef idx="minor">
            <a:srgbClr val="000000"/>
          </a:fontRef>
        </p:style>
        <p:txBody>
          <a:bodyPr anchor="ctr"/>
          <a:lstStyle/>
          <a:p>
            <a:pPr marL="0" marR="0" lvl="0" indent="0" algn="ctr" defTabSz="914400" rtl="0" eaLnBrk="1"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问题点</a:t>
            </a:r>
          </a:p>
        </p:txBody>
      </p:sp>
      <p:sp>
        <p:nvSpPr>
          <p:cNvPr id="7" name="圆角矩形 6"/>
          <p:cNvSpPr/>
          <p:nvPr>
            <p:custDataLst>
              <p:tags r:id="rId5"/>
            </p:custDataLst>
          </p:nvPr>
        </p:nvSpPr>
        <p:spPr>
          <a:xfrm>
            <a:off x="8211685" y="2052547"/>
            <a:ext cx="1476375" cy="466725"/>
          </a:xfrm>
          <a:prstGeom prst="roundRect">
            <a:avLst/>
          </a:prstGeom>
          <a:ln w="25400">
            <a:solidFill>
              <a:srgbClr val="0070C0"/>
            </a:solidFill>
          </a:ln>
        </p:spPr>
        <p:style>
          <a:lnRef idx="2">
            <a:srgbClr val="DED536"/>
          </a:lnRef>
          <a:fillRef idx="1">
            <a:srgbClr val="FFFFFF"/>
          </a:fillRef>
          <a:effectRef idx="0">
            <a:srgbClr val="DED536"/>
          </a:effectRef>
          <a:fontRef idx="minor">
            <a:srgbClr val="000000"/>
          </a:fontRef>
        </p:style>
        <p:txBody>
          <a:bodyPr anchor="ctr"/>
          <a:lstStyle/>
          <a:p>
            <a:pPr marL="0" marR="0" lvl="0" indent="0" algn="ctr" defTabSz="914400" rtl="0" eaLnBrk="1" fontAlgn="auto" latinLnBrk="0" hangingPunct="0">
              <a:lnSpc>
                <a:spcPct val="100000"/>
              </a:lnSpc>
              <a:spcBef>
                <a:spcPts val="0"/>
              </a:spcBef>
              <a:spcAft>
                <a:spcPts val="0"/>
              </a:spcAft>
              <a:buClrTx/>
              <a:buSzTx/>
              <a:buFontTx/>
              <a:buNone/>
              <a:defRPr/>
            </a:pPr>
            <a:r>
              <a:rPr kumimoji="0" lang="zh-CN" altLang="en-US" sz="2000" b="0"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发展点</a:t>
            </a:r>
          </a:p>
        </p:txBody>
      </p:sp>
      <p:sp>
        <p:nvSpPr>
          <p:cNvPr id="10" name="文本框 9"/>
          <p:cNvSpPr txBox="1"/>
          <p:nvPr>
            <p:custDataLst>
              <p:tags r:id="rId6"/>
            </p:custDataLst>
          </p:nvPr>
        </p:nvSpPr>
        <p:spPr>
          <a:xfrm>
            <a:off x="1171394" y="2984591"/>
            <a:ext cx="3717925" cy="646331"/>
          </a:xfrm>
          <a:prstGeom prst="rect">
            <a:avLst/>
          </a:prstGeom>
        </p:spPr>
        <p:style>
          <a:lnRef idx="2">
            <a:srgbClr val="000000"/>
          </a:lnRef>
          <a:fillRef idx="1">
            <a:srgbClr val="FFFFFF"/>
          </a:fillRef>
          <a:effectRef idx="0">
            <a:srgbClr val="000000"/>
          </a:effectRef>
          <a:fontRef idx="minor">
            <a:srgbClr val="000000"/>
          </a:fontRef>
        </p:style>
        <p:txBody>
          <a:bodyPr wrap="square">
            <a:spAutoFit/>
          </a:bodyPr>
          <a:lstStyle/>
          <a:p>
            <a:pPr marL="0" marR="0" lvl="0" indent="0" defTabSz="914400" rtl="0" eaLnBrk="1"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a:t>
            </a:r>
            <a:r>
              <a:rPr kumimoji="0" lang="zh-CN" altLang="en-US" sz="1800" b="1" i="0" u="none" strike="noStrike" kern="0" cap="none" spc="0" normalizeH="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a:t>
            </a: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“五位一体”的提法对于初中学生既新鲜又陌生。</a:t>
            </a:r>
          </a:p>
        </p:txBody>
      </p:sp>
      <p:sp>
        <p:nvSpPr>
          <p:cNvPr id="8" name="文本框 7"/>
          <p:cNvSpPr txBox="1"/>
          <p:nvPr>
            <p:custDataLst>
              <p:tags r:id="rId7"/>
            </p:custDataLst>
          </p:nvPr>
        </p:nvSpPr>
        <p:spPr>
          <a:xfrm>
            <a:off x="1190171" y="4213588"/>
            <a:ext cx="36869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fontAlgn="auto" hangingPunct="0">
              <a:spcBef>
                <a:spcPts val="0"/>
              </a:spcBef>
              <a:spcAft>
                <a:spcPts val="0"/>
              </a:spcAft>
              <a:defRPr/>
            </a:pPr>
            <a:r>
              <a:rPr lang="zh-CN" altLang="en-US" b="1" kern="0" noProof="1">
                <a:solidFill>
                  <a:srgbClr val="000000"/>
                </a:solidFill>
                <a:latin typeface="Arial" panose="020B0604020202020204" pitchFamily="34" charset="0"/>
                <a:ea typeface="微软雅黑" panose="020B0503020204020204" pitchFamily="34" charset="-122"/>
                <a:cs typeface="+mn-ea"/>
                <a:sym typeface="Calibri" panose="020F0502020204030204" charset="0"/>
              </a:rPr>
              <a:t>        学生对于“五位一体”的内涵、理念的认知较为</a:t>
            </a: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模糊。</a:t>
            </a:r>
          </a:p>
        </p:txBody>
      </p:sp>
      <p:sp>
        <p:nvSpPr>
          <p:cNvPr id="13" name="文本框 12"/>
          <p:cNvSpPr txBox="1"/>
          <p:nvPr>
            <p:custDataLst>
              <p:tags r:id="rId8"/>
            </p:custDataLst>
          </p:nvPr>
        </p:nvSpPr>
        <p:spPr>
          <a:xfrm>
            <a:off x="1204687" y="5335133"/>
            <a:ext cx="3686992" cy="646331"/>
          </a:xfrm>
          <a:prstGeom prst="rect">
            <a:avLst/>
          </a:prstGeom>
        </p:spPr>
        <p:style>
          <a:lnRef idx="2">
            <a:srgbClr val="000000"/>
          </a:lnRef>
          <a:fillRef idx="1">
            <a:srgbClr val="FFFFFF"/>
          </a:fillRef>
          <a:effectRef idx="0">
            <a:srgbClr val="000000"/>
          </a:effectRef>
          <a:fontRef idx="minor">
            <a:srgbClr val="000000"/>
          </a:fontRef>
        </p:style>
        <p:txBody>
          <a:bodyPr wrap="square">
            <a:spAutoFit/>
          </a:bodyPr>
          <a:lstStyle/>
          <a:p>
            <a:pPr marL="0" marR="0" lvl="0" defTabSz="914400" rtl="0" eaLnBrk="1"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a:t>
            </a: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“五位一体”总体布局与中学生有何关系？</a:t>
            </a:r>
          </a:p>
        </p:txBody>
      </p:sp>
      <p:sp>
        <p:nvSpPr>
          <p:cNvPr id="15" name="文本框 14"/>
          <p:cNvSpPr txBox="1"/>
          <p:nvPr>
            <p:custDataLst>
              <p:tags r:id="rId9"/>
            </p:custDataLst>
          </p:nvPr>
        </p:nvSpPr>
        <p:spPr>
          <a:xfrm>
            <a:off x="6862359" y="2853000"/>
            <a:ext cx="4371700" cy="923330"/>
          </a:xfrm>
          <a:prstGeom prst="rect">
            <a:avLst/>
          </a:prstGeom>
        </p:spPr>
        <p:style>
          <a:lnRef idx="2">
            <a:srgbClr val="000000"/>
          </a:lnRef>
          <a:fillRef idx="1">
            <a:srgbClr val="FFFFFF"/>
          </a:fillRef>
          <a:effectRef idx="0">
            <a:srgbClr val="000000"/>
          </a:effectRef>
          <a:fontRef idx="minor">
            <a:srgbClr val="000000"/>
          </a:fontRef>
        </p:style>
        <p:txBody>
          <a:bodyPr wrap="square">
            <a:spAutoFit/>
          </a:bodyPr>
          <a:lstStyle/>
          <a:p>
            <a:pPr lvl="0" fontAlgn="auto" hangingPunct="0">
              <a:spcBef>
                <a:spcPts val="0"/>
              </a:spcBef>
              <a:spcAft>
                <a:spcPts val="0"/>
              </a:spcAft>
              <a:defRPr/>
            </a:pP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读本走进学生课堂，衔接学生日常生活，促进学生了解和把握</a:t>
            </a:r>
            <a:r>
              <a:rPr lang="zh-CN" altLang="en-US" b="1" kern="0" noProof="1">
                <a:latin typeface="Arial" panose="020B0604020202020204" pitchFamily="34" charset="0"/>
                <a:ea typeface="微软雅黑" panose="020B0503020204020204" pitchFamily="34" charset="-122"/>
                <a:cs typeface="+mn-ea"/>
                <a:sym typeface="Calibri" panose="020F0502020204030204" charset="0"/>
              </a:rPr>
              <a:t>国家治国理念和方针政策。</a:t>
            </a:r>
            <a:endPar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6" name="文本框 15"/>
          <p:cNvSpPr txBox="1"/>
          <p:nvPr>
            <p:custDataLst>
              <p:tags r:id="rId10"/>
            </p:custDataLst>
          </p:nvPr>
        </p:nvSpPr>
        <p:spPr>
          <a:xfrm>
            <a:off x="6877476" y="3916096"/>
            <a:ext cx="4385611" cy="923330"/>
          </a:xfrm>
          <a:prstGeom prst="rect">
            <a:avLst/>
          </a:prstGeom>
        </p:spPr>
        <p:style>
          <a:lnRef idx="2">
            <a:srgbClr val="000000"/>
          </a:lnRef>
          <a:fillRef idx="1">
            <a:srgbClr val="FFFFFF"/>
          </a:fillRef>
          <a:effectRef idx="0">
            <a:srgbClr val="000000"/>
          </a:effectRef>
          <a:fontRef idx="minor">
            <a:srgbClr val="000000"/>
          </a:fontRef>
        </p:style>
        <p:txBody>
          <a:bodyPr wrap="square">
            <a:spAutoFit/>
          </a:bodyPr>
          <a:lstStyle/>
          <a:p>
            <a:pPr lvl="0" fontAlgn="auto" hangingPunct="0">
              <a:spcBef>
                <a:spcPts val="0"/>
              </a:spcBef>
              <a:spcAft>
                <a:spcPts val="0"/>
              </a:spcAft>
              <a:defRPr/>
            </a:pP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全面了解“五位一体”总体布局的实质，</a:t>
            </a:r>
            <a:r>
              <a:rPr lang="zh-CN" altLang="en-US" b="1" kern="0" noProof="1">
                <a:latin typeface="Arial" panose="020B0604020202020204" pitchFamily="34" charset="0"/>
                <a:ea typeface="微软雅黑" panose="020B0503020204020204" pitchFamily="34" charset="-122"/>
                <a:cs typeface="+mn-ea"/>
                <a:sym typeface="Calibri" panose="020F0502020204030204" charset="0"/>
              </a:rPr>
              <a:t>激发</a:t>
            </a: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青少年对于党和祖国的深切感恩和作为中华儿女的自豪感。</a:t>
            </a:r>
          </a:p>
        </p:txBody>
      </p:sp>
      <p:sp>
        <p:nvSpPr>
          <p:cNvPr id="17" name="文本框 16"/>
          <p:cNvSpPr txBox="1"/>
          <p:nvPr>
            <p:custDataLst>
              <p:tags r:id="rId11"/>
            </p:custDataLst>
          </p:nvPr>
        </p:nvSpPr>
        <p:spPr>
          <a:xfrm>
            <a:off x="6862978" y="5233175"/>
            <a:ext cx="4414623" cy="1200329"/>
          </a:xfrm>
          <a:prstGeom prst="rect">
            <a:avLst/>
          </a:prstGeom>
        </p:spPr>
        <p:style>
          <a:lnRef idx="2">
            <a:srgbClr val="000000"/>
          </a:lnRef>
          <a:fillRef idx="1">
            <a:srgbClr val="FFFFFF"/>
          </a:fillRef>
          <a:effectRef idx="0">
            <a:srgbClr val="000000"/>
          </a:effectRef>
          <a:fontRef idx="minor">
            <a:srgbClr val="000000"/>
          </a:fontRef>
        </p:style>
        <p:txBody>
          <a:bodyPr wrap="square">
            <a:spAutoFit/>
          </a:bodyPr>
          <a:lstStyle/>
          <a:p>
            <a:pPr marL="0" marR="0" lvl="0" indent="0" defTabSz="914400" rtl="0" eaLnBrk="1"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a:t>
            </a:r>
            <a:r>
              <a:rPr kumimoji="0" lang="zh-CN" altLang="en-US" sz="1800" b="1" i="0" u="none" strike="noStrike" kern="0" cap="none" spc="0" normalizeH="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 </a:t>
            </a:r>
            <a:r>
              <a:rPr kumimoji="0" lang="zh-CN" altLang="en-US" sz="1800" b="1" i="0" u="none" strike="noStrike" kern="0" cap="none" spc="0" normalizeH="0" baseline="0" noProof="1">
                <a:ln>
                  <a:noFill/>
                </a:ln>
                <a:solidFill>
                  <a:srgbClr val="000000"/>
                </a:solidFill>
                <a:effectLst/>
                <a:uLnTx/>
                <a:uFillTx/>
                <a:latin typeface="Arial" panose="020B0604020202020204" pitchFamily="34" charset="0"/>
                <a:ea typeface="微软雅黑" panose="020B0503020204020204" pitchFamily="34" charset="-122"/>
                <a:cs typeface="+mn-ea"/>
                <a:sym typeface="Calibri" panose="020F0502020204030204" charset="0"/>
              </a:rPr>
              <a:t>作为祖国和民族接班人的青少年更应该及早了解国家的执政理念，并身体力行积极拥护和支持，认真贯彻执行，培养责任担当。</a:t>
            </a:r>
          </a:p>
        </p:txBody>
      </p:sp>
      <p:sp>
        <p:nvSpPr>
          <p:cNvPr id="21" name="五边形 209"/>
          <p:cNvSpPr/>
          <p:nvPr>
            <p:custDataLst>
              <p:tags r:id="rId12"/>
            </p:custDataLst>
          </p:nvPr>
        </p:nvSpPr>
        <p:spPr>
          <a:xfrm flipH="1">
            <a:off x="4900295" y="3168242"/>
            <a:ext cx="646113" cy="306388"/>
          </a:xfrm>
          <a:prstGeom prst="homePlate">
            <a:avLst/>
          </a:prstGeom>
        </p:spPr>
        <p:style>
          <a:lnRef idx="1">
            <a:srgbClr val="DC8A24"/>
          </a:lnRef>
          <a:fillRef idx="3">
            <a:srgbClr val="DC8A24"/>
          </a:fillRef>
          <a:effectRef idx="2">
            <a:srgbClr val="DC8A24"/>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41" name="五边形 223"/>
          <p:cNvSpPr/>
          <p:nvPr>
            <p:custDataLst>
              <p:tags r:id="rId13"/>
            </p:custDataLst>
          </p:nvPr>
        </p:nvSpPr>
        <p:spPr>
          <a:xfrm>
            <a:off x="6173608" y="3159171"/>
            <a:ext cx="633594" cy="338772"/>
          </a:xfrm>
          <a:prstGeom prst="homePlate">
            <a:avLst/>
          </a:prstGeom>
        </p:spPr>
        <p:style>
          <a:lnRef idx="1">
            <a:srgbClr val="DC8A24"/>
          </a:lnRef>
          <a:fillRef idx="3">
            <a:srgbClr val="DC8A24"/>
          </a:fillRef>
          <a:effectRef idx="2">
            <a:srgbClr val="DC8A24"/>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30" name="五边形 212"/>
          <p:cNvSpPr/>
          <p:nvPr>
            <p:custDataLst>
              <p:tags r:id="rId14"/>
            </p:custDataLst>
          </p:nvPr>
        </p:nvSpPr>
        <p:spPr>
          <a:xfrm flipH="1">
            <a:off x="4905965" y="4400959"/>
            <a:ext cx="631825" cy="306388"/>
          </a:xfrm>
          <a:prstGeom prst="homePlate">
            <a:avLst/>
          </a:prstGeom>
          <a:solidFill>
            <a:srgbClr val="05BAC8"/>
          </a:solidFill>
          <a:ln>
            <a:noFill/>
          </a:ln>
        </p:spPr>
        <p:style>
          <a:lnRef idx="2">
            <a:srgbClr val="BC1A20">
              <a:shade val="50000"/>
            </a:srgbClr>
          </a:lnRef>
          <a:fillRef idx="1">
            <a:srgbClr val="BC1A20"/>
          </a:fillRef>
          <a:effectRef idx="0">
            <a:srgbClr val="BC1A20"/>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44" name="五边形 226"/>
          <p:cNvSpPr/>
          <p:nvPr>
            <p:custDataLst>
              <p:tags r:id="rId15"/>
            </p:custDataLst>
          </p:nvPr>
        </p:nvSpPr>
        <p:spPr>
          <a:xfrm>
            <a:off x="6168664" y="4395969"/>
            <a:ext cx="682081" cy="335687"/>
          </a:xfrm>
          <a:prstGeom prst="homePlate">
            <a:avLst/>
          </a:prstGeom>
          <a:solidFill>
            <a:srgbClr val="05BAC8"/>
          </a:solidFill>
          <a:ln>
            <a:noFill/>
          </a:ln>
        </p:spPr>
        <p:style>
          <a:lnRef idx="2">
            <a:srgbClr val="BC1A20">
              <a:shade val="50000"/>
            </a:srgbClr>
          </a:lnRef>
          <a:fillRef idx="1">
            <a:srgbClr val="BC1A20"/>
          </a:fillRef>
          <a:effectRef idx="0">
            <a:srgbClr val="BC1A20"/>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28" name="五边形 210"/>
          <p:cNvSpPr/>
          <p:nvPr>
            <p:custDataLst>
              <p:tags r:id="rId16"/>
            </p:custDataLst>
          </p:nvPr>
        </p:nvSpPr>
        <p:spPr>
          <a:xfrm flipH="1">
            <a:off x="4921794" y="5522822"/>
            <a:ext cx="639763" cy="306388"/>
          </a:xfrm>
          <a:prstGeom prst="homePlate">
            <a:avLst/>
          </a:prstGeom>
          <a:solidFill>
            <a:srgbClr val="B12725"/>
          </a:solidFill>
          <a:ln>
            <a:noFill/>
          </a:ln>
        </p:spPr>
        <p:style>
          <a:lnRef idx="2">
            <a:srgbClr val="BC1A20">
              <a:shade val="50000"/>
            </a:srgbClr>
          </a:lnRef>
          <a:fillRef idx="1">
            <a:srgbClr val="BC1A20"/>
          </a:fillRef>
          <a:effectRef idx="0">
            <a:srgbClr val="BC1A20"/>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142" name="五边形 224"/>
          <p:cNvSpPr/>
          <p:nvPr>
            <p:custDataLst>
              <p:tags r:id="rId17"/>
            </p:custDataLst>
          </p:nvPr>
        </p:nvSpPr>
        <p:spPr>
          <a:xfrm>
            <a:off x="6153288" y="5532891"/>
            <a:ext cx="682943" cy="272823"/>
          </a:xfrm>
          <a:prstGeom prst="homePlate">
            <a:avLst/>
          </a:prstGeom>
          <a:solidFill>
            <a:srgbClr val="B12725"/>
          </a:solidFill>
          <a:ln>
            <a:noFill/>
          </a:ln>
        </p:spPr>
        <p:style>
          <a:lnRef idx="2">
            <a:srgbClr val="BC1A20">
              <a:shade val="50000"/>
            </a:srgbClr>
          </a:lnRef>
          <a:fillRef idx="1">
            <a:srgbClr val="BC1A20"/>
          </a:fillRef>
          <a:effectRef idx="0">
            <a:srgbClr val="BC1A20"/>
          </a:effectRef>
          <a:fontRef idx="minor">
            <a:srgbClr val="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5" b="0" i="0" u="none" strike="noStrike" kern="1200" cap="none" spc="0" normalizeH="0" baseline="0" noProof="1">
              <a:ln>
                <a:noFill/>
              </a:ln>
              <a:solidFill>
                <a:srgbClr val="FFFFFF"/>
              </a:solidFill>
              <a:effectLst/>
              <a:uLnTx/>
              <a:uFillTx/>
              <a:latin typeface="Arial" panose="020B0604020202020204" pitchFamily="34" charset="0"/>
              <a:ea typeface="微软雅黑" panose="020B0503020204020204" pitchFamily="34" charset="-122"/>
              <a:cs typeface="+mn-ea"/>
              <a:sym typeface="Calibri" panose="020F0502020204030204" charset="0"/>
            </a:endParaRPr>
          </a:p>
        </p:txBody>
      </p:sp>
      <p:sp>
        <p:nvSpPr>
          <p:cNvPr id="22" name="椭圆 21"/>
          <p:cNvSpPr/>
          <p:nvPr/>
        </p:nvSpPr>
        <p:spPr>
          <a:xfrm>
            <a:off x="5373961" y="2908058"/>
            <a:ext cx="968784" cy="863429"/>
          </a:xfrm>
          <a:prstGeom prst="ellipse">
            <a:avLst/>
          </a:prstGeom>
          <a:solidFill>
            <a:srgbClr val="E3940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cs typeface="+mn-ea"/>
                <a:sym typeface="+mn-lt"/>
              </a:rPr>
              <a:t>衔接</a:t>
            </a:r>
          </a:p>
        </p:txBody>
      </p:sp>
      <p:sp>
        <p:nvSpPr>
          <p:cNvPr id="23" name="椭圆 22"/>
          <p:cNvSpPr/>
          <p:nvPr/>
        </p:nvSpPr>
        <p:spPr>
          <a:xfrm>
            <a:off x="5352193" y="4090952"/>
            <a:ext cx="968784" cy="863429"/>
          </a:xfrm>
          <a:prstGeom prst="ellipse">
            <a:avLst/>
          </a:prstGeom>
          <a:solidFill>
            <a:schemeClr val="tx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cs typeface="+mn-ea"/>
                <a:sym typeface="+mn-lt"/>
              </a:rPr>
              <a:t>认识</a:t>
            </a:r>
          </a:p>
        </p:txBody>
      </p:sp>
      <p:sp>
        <p:nvSpPr>
          <p:cNvPr id="24" name="椭圆 23"/>
          <p:cNvSpPr/>
          <p:nvPr/>
        </p:nvSpPr>
        <p:spPr>
          <a:xfrm>
            <a:off x="5366707" y="5237558"/>
            <a:ext cx="968784" cy="863429"/>
          </a:xfrm>
          <a:prstGeom prst="ellipse">
            <a:avLst/>
          </a:prstGeom>
          <a:solidFill>
            <a:srgbClr val="BC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cs typeface="+mn-ea"/>
                <a:sym typeface="+mn-lt"/>
              </a:rPr>
              <a:t>行为</a:t>
            </a:r>
          </a:p>
        </p:txBody>
      </p:sp>
      <p:sp>
        <p:nvSpPr>
          <p:cNvPr id="25" name="下箭头 24"/>
          <p:cNvSpPr/>
          <p:nvPr/>
        </p:nvSpPr>
        <p:spPr bwMode="auto">
          <a:xfrm>
            <a:off x="5733143" y="3759200"/>
            <a:ext cx="217714" cy="348343"/>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下箭头 25"/>
          <p:cNvSpPr/>
          <p:nvPr/>
        </p:nvSpPr>
        <p:spPr bwMode="auto">
          <a:xfrm>
            <a:off x="5711375" y="4927580"/>
            <a:ext cx="217714" cy="348343"/>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左箭头 27"/>
          <p:cNvSpPr/>
          <p:nvPr/>
        </p:nvSpPr>
        <p:spPr bwMode="auto">
          <a:xfrm>
            <a:off x="3773714" y="2162628"/>
            <a:ext cx="1103086" cy="275771"/>
          </a:xfrm>
          <a:prstGeom prst="lef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右箭头 28"/>
          <p:cNvSpPr/>
          <p:nvPr/>
        </p:nvSpPr>
        <p:spPr bwMode="auto">
          <a:xfrm>
            <a:off x="6879770" y="2177144"/>
            <a:ext cx="1306287" cy="31931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下箭头 29"/>
          <p:cNvSpPr/>
          <p:nvPr/>
        </p:nvSpPr>
        <p:spPr bwMode="auto">
          <a:xfrm>
            <a:off x="2859315" y="2569028"/>
            <a:ext cx="232229" cy="377372"/>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下箭头 30"/>
          <p:cNvSpPr/>
          <p:nvPr/>
        </p:nvSpPr>
        <p:spPr bwMode="auto">
          <a:xfrm>
            <a:off x="8831829" y="2532746"/>
            <a:ext cx="232229" cy="310467"/>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ustDataLst>
      <p:tags r:id="rId1"/>
    </p:custDataLst>
    <p:extLst>
      <p:ext uri="{BB962C8B-B14F-4D97-AF65-F5344CB8AC3E}">
        <p14:creationId xmlns="" xmlns:p14="http://schemas.microsoft.com/office/powerpoint/2010/main" val="38209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2"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2"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2"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2"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1"/>
      <p:bldP spid="10" grpId="2" animBg="1"/>
      <p:bldP spid="8" grpId="1"/>
      <p:bldP spid="8" grpId="2" animBg="1"/>
      <p:bldP spid="13" grpId="1"/>
      <p:bldP spid="13" grpId="2" animBg="1"/>
      <p:bldP spid="15" grpId="1"/>
      <p:bldP spid="15" grpId="2" animBg="1"/>
      <p:bldP spid="16" grpId="1"/>
      <p:bldP spid="16" grpId="2" animBg="1"/>
      <p:bldP spid="17" grpId="1"/>
      <p:bldP spid="17" grpId="2"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73003" y="692696"/>
            <a:ext cx="3293209" cy="677108"/>
          </a:xfrm>
          <a:prstGeom prst="rect">
            <a:avLst/>
          </a:prstGeom>
          <a:noFill/>
        </p:spPr>
        <p:txBody>
          <a:bodyPr wrap="none" rtlCol="0" anchor="t">
            <a:spAutoFit/>
          </a:bodyPr>
          <a:lstStyle/>
          <a:p>
            <a:r>
              <a:rPr lang="zh-CN" altLang="en-US" sz="38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三、教学目标</a:t>
            </a:r>
            <a:endParaRPr lang="zh-CN" altLang="en-US" sz="3800" b="1" dirty="0">
              <a:effectLst>
                <a:outerShdw blurRad="38100" dist="19050" dir="2700000" algn="tl" rotWithShape="0">
                  <a:schemeClr val="dk1">
                    <a:alpha val="40000"/>
                  </a:schemeClr>
                </a:outerShdw>
              </a:effectLst>
              <a:sym typeface="+mn-ea"/>
            </a:endParaRPr>
          </a:p>
        </p:txBody>
      </p:sp>
      <p:sp>
        <p:nvSpPr>
          <p:cNvPr id="3" name="矩形 2"/>
          <p:cNvSpPr/>
          <p:nvPr/>
        </p:nvSpPr>
        <p:spPr>
          <a:xfrm>
            <a:off x="587375" y="1388053"/>
            <a:ext cx="10733768" cy="4247317"/>
          </a:xfrm>
          <a:prstGeom prst="rect">
            <a:avLst/>
          </a:prstGeom>
        </p:spPr>
        <p:txBody>
          <a:bodyPr wrap="square">
            <a:spAutoFit/>
          </a:bodyPr>
          <a:lstStyle/>
          <a:p>
            <a:pPr marL="457200" indent="-457200">
              <a:buFont typeface="Wingdings" panose="05000000000000000000" pitchFamily="2" charset="2"/>
              <a:buChar char="Ø"/>
            </a:pPr>
            <a:r>
              <a:rPr lang="en-US" altLang="zh-CN" sz="3000" b="1" dirty="0">
                <a:latin typeface="+mn-ea"/>
                <a:ea typeface="+mn-ea"/>
                <a:cs typeface="等线" charset="0"/>
              </a:rPr>
              <a:t>1.</a:t>
            </a:r>
            <a:r>
              <a:rPr lang="zh-CN" altLang="zh-CN" sz="3000" b="1" dirty="0">
                <a:solidFill>
                  <a:srgbClr val="C00000"/>
                </a:solidFill>
                <a:latin typeface="+mn-ea"/>
                <a:ea typeface="+mn-ea"/>
                <a:cs typeface="等线" charset="0"/>
              </a:rPr>
              <a:t>通过</a:t>
            </a:r>
            <a:r>
              <a:rPr lang="zh-CN" altLang="en-US" sz="3000" b="1" dirty="0">
                <a:latin typeface="+mn-ea"/>
                <a:ea typeface="+mn-ea"/>
                <a:cs typeface="等线" charset="0"/>
              </a:rPr>
              <a:t>展览和解说图片等</a:t>
            </a:r>
            <a:r>
              <a:rPr lang="zh-CN" altLang="en-US" sz="3000" b="1" dirty="0">
                <a:solidFill>
                  <a:srgbClr val="C00000"/>
                </a:solidFill>
                <a:latin typeface="+mn-ea"/>
                <a:ea typeface="+mn-ea"/>
                <a:cs typeface="等线" charset="0"/>
              </a:rPr>
              <a:t>活动</a:t>
            </a:r>
            <a:r>
              <a:rPr lang="zh-CN" altLang="en-US" sz="3000" b="1" dirty="0">
                <a:latin typeface="+mn-ea"/>
                <a:ea typeface="+mn-ea"/>
                <a:cs typeface="等线" charset="0"/>
              </a:rPr>
              <a:t>，将“五位一体”总体布局的大背景与人民群众实际生活的小镜头来回切换，从而体验和感悟“五位一体”总体布局的演变过程。</a:t>
            </a:r>
            <a:endParaRPr lang="en-US" altLang="zh-CN" sz="3000" b="1" dirty="0">
              <a:latin typeface="+mn-ea"/>
              <a:ea typeface="+mn-ea"/>
              <a:cs typeface="等线" charset="0"/>
            </a:endParaRPr>
          </a:p>
          <a:p>
            <a:pPr marL="457200" indent="-457200">
              <a:buFont typeface="Wingdings" panose="05000000000000000000" pitchFamily="2" charset="2"/>
              <a:buChar char="Ø"/>
            </a:pPr>
            <a:endParaRPr lang="en-US" altLang="zh-CN" sz="3000" b="1" dirty="0">
              <a:latin typeface="+mn-ea"/>
              <a:ea typeface="+mn-ea"/>
              <a:cs typeface="等线" charset="0"/>
            </a:endParaRPr>
          </a:p>
          <a:p>
            <a:pPr marL="457200" indent="-457200">
              <a:buFont typeface="Wingdings" panose="05000000000000000000" pitchFamily="2" charset="2"/>
              <a:buChar char="Ø"/>
            </a:pPr>
            <a:r>
              <a:rPr lang="en-US" altLang="zh-CN" sz="3000" b="1" dirty="0">
                <a:latin typeface="+mn-ea"/>
                <a:ea typeface="+mn-ea"/>
                <a:cs typeface="等线" charset="0"/>
              </a:rPr>
              <a:t>2.</a:t>
            </a:r>
            <a:r>
              <a:rPr lang="zh-CN" altLang="en-US" sz="3000" b="1" dirty="0">
                <a:solidFill>
                  <a:srgbClr val="C00000"/>
                </a:solidFill>
                <a:latin typeface="+mn-ea"/>
                <a:ea typeface="+mn-ea"/>
                <a:cs typeface="等线" charset="0"/>
              </a:rPr>
              <a:t>通过</a:t>
            </a:r>
            <a:r>
              <a:rPr lang="zh-CN" altLang="zh-CN" sz="3000" b="1" dirty="0">
                <a:solidFill>
                  <a:srgbClr val="C00000"/>
                </a:solidFill>
                <a:latin typeface="+mn-ea"/>
                <a:ea typeface="+mn-ea"/>
                <a:cs typeface="等线" charset="0"/>
              </a:rPr>
              <a:t>探究</a:t>
            </a:r>
            <a:r>
              <a:rPr lang="zh-CN" altLang="en-US" sz="3000" b="1" dirty="0">
                <a:solidFill>
                  <a:srgbClr val="C00000"/>
                </a:solidFill>
                <a:latin typeface="+mn-ea"/>
                <a:ea typeface="+mn-ea"/>
                <a:cs typeface="等线" charset="0"/>
              </a:rPr>
              <a:t>“五位一体”的内涵、内容和重要性，了</a:t>
            </a:r>
            <a:r>
              <a:rPr lang="zh-CN" altLang="zh-CN" sz="3000" b="1" dirty="0">
                <a:solidFill>
                  <a:srgbClr val="C00000"/>
                </a:solidFill>
                <a:latin typeface="+mn-ea"/>
                <a:ea typeface="+mn-ea"/>
                <a:cs typeface="等线" charset="0"/>
              </a:rPr>
              <a:t>解</a:t>
            </a:r>
            <a:r>
              <a:rPr lang="zh-CN" altLang="en-US" sz="3000" b="1" dirty="0">
                <a:latin typeface="+mn-ea"/>
                <a:ea typeface="+mn-ea"/>
                <a:cs typeface="等线" charset="0"/>
              </a:rPr>
              <a:t>其实质</a:t>
            </a:r>
            <a:r>
              <a:rPr lang="zh-CN" altLang="zh-CN" sz="3000" b="1" dirty="0">
                <a:latin typeface="+mn-ea"/>
                <a:ea typeface="+mn-ea"/>
                <a:cs typeface="等线" charset="0"/>
              </a:rPr>
              <a:t>，</a:t>
            </a:r>
            <a:r>
              <a:rPr lang="zh-CN" altLang="en-US" sz="3000" b="1" dirty="0">
                <a:latin typeface="+mn-ea"/>
                <a:ea typeface="+mn-ea"/>
                <a:cs typeface="等线" charset="0"/>
              </a:rPr>
              <a:t>并能将“五位一体”总体布局看成一个有机整体，提升系统、全面认识社会的能力，进而</a:t>
            </a:r>
            <a:r>
              <a:rPr lang="zh-CN" altLang="en-US" sz="3000" b="1" dirty="0">
                <a:solidFill>
                  <a:srgbClr val="C00000"/>
                </a:solidFill>
                <a:latin typeface="+mn-ea"/>
                <a:ea typeface="+mn-ea"/>
                <a:cs typeface="等线" charset="0"/>
              </a:rPr>
              <a:t>感</a:t>
            </a:r>
            <a:r>
              <a:rPr lang="zh-CN" altLang="zh-CN" sz="3000" b="1" dirty="0">
                <a:solidFill>
                  <a:srgbClr val="C00000"/>
                </a:solidFill>
                <a:latin typeface="+mn-ea"/>
                <a:ea typeface="+mn-ea"/>
                <a:cs typeface="等线" charset="0"/>
              </a:rPr>
              <a:t>受</a:t>
            </a:r>
            <a:r>
              <a:rPr lang="zh-CN" altLang="en-US" sz="3000" b="1" dirty="0">
                <a:latin typeface="+mn-ea"/>
                <a:ea typeface="+mn-ea"/>
                <a:cs typeface="等线" charset="0"/>
              </a:rPr>
              <a:t>党一切以人民的利益，为了一切人民的利益而作的艰苦卓绝的努力</a:t>
            </a:r>
            <a:r>
              <a:rPr lang="zh-CN" altLang="zh-CN" sz="3000" b="1" dirty="0">
                <a:latin typeface="+mn-ea"/>
                <a:ea typeface="+mn-ea"/>
                <a:cs typeface="等线" charset="0"/>
              </a:rPr>
              <a:t>，</a:t>
            </a:r>
            <a:r>
              <a:rPr lang="zh-CN" altLang="en-US" sz="3000" b="1" dirty="0">
                <a:latin typeface="+mn-ea"/>
                <a:ea typeface="+mn-ea"/>
                <a:cs typeface="等线" charset="0"/>
              </a:rPr>
              <a:t>发自内心</a:t>
            </a:r>
            <a:r>
              <a:rPr lang="zh-CN" altLang="zh-CN" sz="3000" b="1" dirty="0">
                <a:solidFill>
                  <a:srgbClr val="C00000"/>
                </a:solidFill>
                <a:latin typeface="+mn-ea"/>
                <a:ea typeface="+mn-ea"/>
                <a:cs typeface="等线" charset="0"/>
              </a:rPr>
              <a:t>认同</a:t>
            </a:r>
            <a:r>
              <a:rPr lang="zh-CN" altLang="en-US" sz="3000" b="1" dirty="0">
                <a:latin typeface="+mn-ea"/>
                <a:ea typeface="+mn-ea"/>
                <a:cs typeface="等线" charset="0"/>
              </a:rPr>
              <a:t>和拥护党的执政理念和方针政策。</a:t>
            </a:r>
            <a:endParaRPr lang="zh-CN" altLang="en-US" sz="3000" b="1" dirty="0">
              <a:latin typeface="+mn-ea"/>
              <a:ea typeface="+mn-ea"/>
            </a:endParaRPr>
          </a:p>
        </p:txBody>
      </p:sp>
    </p:spTree>
    <p:custDataLst>
      <p:tags r:id="rId1"/>
    </p:custData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A3F5BED8-4133-4243-AEFF-AC75296269F8}"/>
              </a:ext>
            </a:extLst>
          </p:cNvPr>
          <p:cNvSpPr txBox="1"/>
          <p:nvPr>
            <p:custDataLst>
              <p:tags r:id="rId2"/>
            </p:custDataLst>
          </p:nvPr>
        </p:nvSpPr>
        <p:spPr>
          <a:xfrm>
            <a:off x="262133" y="732855"/>
            <a:ext cx="3932496" cy="762000"/>
          </a:xfrm>
          <a:prstGeom prst="rect">
            <a:avLst/>
          </a:prstGeom>
          <a:noFill/>
        </p:spPr>
        <p:txBody>
          <a:bodyPr wrap="square" lIns="63500" tIns="25400" rIns="63500" bIns="25400" rtlCol="0" anchor="ctr" anchorCtr="0">
            <a:normAutofit/>
          </a:bodyPr>
          <a:lstStyle/>
          <a:p>
            <a:pPr>
              <a:spcBef>
                <a:spcPts val="0"/>
              </a:spcBef>
              <a:spcAft>
                <a:spcPts val="0"/>
              </a:spcAft>
              <a:buSzPct val="100000"/>
              <a:buNone/>
            </a:pPr>
            <a:r>
              <a:rPr lang="zh-CN" altLang="en-US" sz="3800" b="1" spc="240" dirty="0">
                <a:solidFill>
                  <a:schemeClr val="accent1">
                    <a:lumMod val="75000"/>
                  </a:schemeClr>
                </a:solidFill>
                <a:latin typeface="微软雅黑" panose="020B0503020204020204" pitchFamily="34" charset="-122"/>
                <a:ea typeface="微软雅黑" panose="020B0503020204020204" pitchFamily="34" charset="-122"/>
              </a:rPr>
              <a:t>四、教学重难点</a:t>
            </a:r>
            <a:endParaRPr lang="zh-CN" altLang="en-US" sz="3800" b="1" spc="160" dirty="0">
              <a:solidFill>
                <a:schemeClr val="dk1"/>
              </a:solidFill>
              <a:latin typeface="楷体" panose="02010609060101010101" pitchFamily="49" charset="-122"/>
              <a:ea typeface="楷体" panose="02010609060101010101" pitchFamily="49" charset="-122"/>
            </a:endParaRPr>
          </a:p>
        </p:txBody>
      </p:sp>
      <p:sp>
        <p:nvSpPr>
          <p:cNvPr id="6" name="TextBox 21">
            <a:extLst>
              <a:ext uri="{FF2B5EF4-FFF2-40B4-BE49-F238E27FC236}">
                <a16:creationId xmlns="" xmlns:a16="http://schemas.microsoft.com/office/drawing/2014/main" id="{C6687A0C-A9F7-4AAF-AD76-8537DDD6E66E}"/>
              </a:ext>
            </a:extLst>
          </p:cNvPr>
          <p:cNvSpPr txBox="1"/>
          <p:nvPr>
            <p:custDataLst>
              <p:tags r:id="rId3"/>
            </p:custDataLst>
          </p:nvPr>
        </p:nvSpPr>
        <p:spPr>
          <a:xfrm>
            <a:off x="1656080" y="4341495"/>
            <a:ext cx="4356735" cy="1882775"/>
          </a:xfrm>
          <a:prstGeom prst="rect">
            <a:avLst/>
          </a:prstGeom>
          <a:noFill/>
        </p:spPr>
        <p:txBody>
          <a:bodyPr wrap="square" rtlCol="0" anchor="ctr"/>
          <a:lstStyle/>
          <a:p>
            <a:r>
              <a:rPr lang="en-US" altLang="zh-CN" sz="1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9"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a:extLst>
              <a:ext uri="{FF2B5EF4-FFF2-40B4-BE49-F238E27FC236}">
                <a16:creationId xmlns="" xmlns:a16="http://schemas.microsoft.com/office/drawing/2014/main" id="{5CD8E277-C985-478B-9867-CC05CD37D219}"/>
              </a:ext>
            </a:extLst>
          </p:cNvPr>
          <p:cNvSpPr txBox="1"/>
          <p:nvPr>
            <p:custDataLst>
              <p:tags r:id="rId4"/>
            </p:custDataLst>
          </p:nvPr>
        </p:nvSpPr>
        <p:spPr>
          <a:xfrm>
            <a:off x="7725518" y="1972510"/>
            <a:ext cx="880270" cy="784639"/>
          </a:xfrm>
          <a:prstGeom prst="rect">
            <a:avLst/>
          </a:prstGeom>
          <a:noFill/>
        </p:spPr>
        <p:txBody>
          <a:bodyPr wrap="square" rtlCol="0" anchor="ctr">
            <a:normAutofit/>
          </a:bodyPr>
          <a:lstStyle/>
          <a:p>
            <a:pPr>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11" name="Rectangle 29">
            <a:extLst>
              <a:ext uri="{FF2B5EF4-FFF2-40B4-BE49-F238E27FC236}">
                <a16:creationId xmlns="" xmlns:a16="http://schemas.microsoft.com/office/drawing/2014/main" id="{3AE1251F-9E8F-4397-8485-369DEAB39B90}"/>
              </a:ext>
            </a:extLst>
          </p:cNvPr>
          <p:cNvSpPr/>
          <p:nvPr>
            <p:custDataLst>
              <p:tags r:id="rId5"/>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 xmlns:a16="http://schemas.microsoft.com/office/drawing/2014/main" id="{02CC9E75-568E-4A2C-B8AC-DA291859589A}"/>
              </a:ext>
            </a:extLst>
          </p:cNvPr>
          <p:cNvSpPr txBox="1"/>
          <p:nvPr/>
        </p:nvSpPr>
        <p:spPr>
          <a:xfrm>
            <a:off x="833937" y="2081621"/>
            <a:ext cx="3742055" cy="1569660"/>
          </a:xfrm>
          <a:prstGeom prst="rect">
            <a:avLst/>
          </a:prstGeom>
          <a:noFill/>
        </p:spPr>
        <p:txBody>
          <a:bodyPr wrap="square" rtlCol="0">
            <a:spAutoFit/>
          </a:bodyPr>
          <a:lstStyle/>
          <a:p>
            <a:pPr marL="457200" indent="-457200">
              <a:buFont typeface="Wingdings" panose="05000000000000000000" pitchFamily="2" charset="2"/>
              <a:buChar char="ü"/>
            </a:pPr>
            <a:r>
              <a:rPr lang="zh-CN" altLang="en-US" sz="2400" b="1" dirty="0">
                <a:solidFill>
                  <a:srgbClr val="FF0000"/>
                </a:solidFill>
                <a:latin typeface="华文中宋" panose="02010600040101010101" pitchFamily="2" charset="-122"/>
                <a:ea typeface="华文中宋" panose="02010600040101010101" pitchFamily="2" charset="-122"/>
                <a:sym typeface="+mn-ea"/>
              </a:rPr>
              <a:t>教学重点：</a:t>
            </a:r>
            <a:r>
              <a:rPr lang="zh-CN" altLang="en-US" sz="2400" dirty="0">
                <a:latin typeface="华文中宋" panose="02010600040101010101" pitchFamily="2" charset="-122"/>
                <a:ea typeface="华文中宋" panose="02010600040101010101" pitchFamily="2" charset="-122"/>
              </a:rPr>
              <a:t>为什么“五位一体”总体布局是决定中国发展的“大棋局”？</a:t>
            </a:r>
          </a:p>
        </p:txBody>
      </p:sp>
      <p:sp>
        <p:nvSpPr>
          <p:cNvPr id="14" name="文本框 13">
            <a:extLst>
              <a:ext uri="{FF2B5EF4-FFF2-40B4-BE49-F238E27FC236}">
                <a16:creationId xmlns="" xmlns:a16="http://schemas.microsoft.com/office/drawing/2014/main" id="{B2B851D1-051D-425F-AECA-455556A08E43}"/>
              </a:ext>
            </a:extLst>
          </p:cNvPr>
          <p:cNvSpPr txBox="1"/>
          <p:nvPr/>
        </p:nvSpPr>
        <p:spPr>
          <a:xfrm>
            <a:off x="840378" y="4315636"/>
            <a:ext cx="3794759" cy="1569660"/>
          </a:xfrm>
          <a:prstGeom prst="rect">
            <a:avLst/>
          </a:prstGeom>
          <a:noFill/>
        </p:spPr>
        <p:txBody>
          <a:bodyPr wrap="square" rtlCol="0">
            <a:spAutoFit/>
          </a:bodyPr>
          <a:lstStyle/>
          <a:p>
            <a:pPr marL="457200" indent="-457200">
              <a:buFont typeface="Wingdings" panose="05000000000000000000" pitchFamily="2" charset="2"/>
              <a:buChar char="ü"/>
            </a:pPr>
            <a:r>
              <a:rPr lang="zh-CN" altLang="en-US" sz="2400" b="1" dirty="0">
                <a:solidFill>
                  <a:srgbClr val="FF0000"/>
                </a:solidFill>
                <a:latin typeface="华文中宋" panose="02010600040101010101" pitchFamily="2" charset="-122"/>
                <a:ea typeface="华文中宋" panose="02010600040101010101" pitchFamily="2" charset="-122"/>
              </a:rPr>
              <a:t>教学难点：</a:t>
            </a:r>
            <a:r>
              <a:rPr lang="zh-CN" altLang="en-US" sz="2400" b="1" dirty="0">
                <a:latin typeface="华文中宋" panose="02010600040101010101" pitchFamily="2" charset="-122"/>
                <a:ea typeface="华文中宋" panose="02010600040101010101" pitchFamily="2" charset="-122"/>
                <a:sym typeface="+mn-ea"/>
              </a:rPr>
              <a:t>为什么</a:t>
            </a:r>
            <a:r>
              <a:rPr lang="zh-CN" altLang="en-US" sz="2400" dirty="0">
                <a:latin typeface="华文中宋" panose="02010600040101010101" pitchFamily="2" charset="-122"/>
                <a:ea typeface="华文中宋" panose="02010600040101010101" pitchFamily="2" charset="-122"/>
                <a:sym typeface="+mn-ea"/>
              </a:rPr>
              <a:t>“五位一体”战略目标是建设富强民主文明和谐美丽中国？</a:t>
            </a:r>
            <a:endParaRPr lang="zh-CN" altLang="en-US" sz="2400" dirty="0">
              <a:latin typeface="华文中宋" panose="02010600040101010101" pitchFamily="2" charset="-122"/>
              <a:ea typeface="华文中宋" panose="02010600040101010101" pitchFamily="2" charset="-122"/>
            </a:endParaRPr>
          </a:p>
        </p:txBody>
      </p:sp>
      <p:sp>
        <p:nvSpPr>
          <p:cNvPr id="15" name="文本框 14">
            <a:extLst>
              <a:ext uri="{FF2B5EF4-FFF2-40B4-BE49-F238E27FC236}">
                <a16:creationId xmlns="" xmlns:a16="http://schemas.microsoft.com/office/drawing/2014/main" id="{A04DF767-21A6-4138-9884-EA5BED489CCC}"/>
              </a:ext>
            </a:extLst>
          </p:cNvPr>
          <p:cNvSpPr txBox="1"/>
          <p:nvPr/>
        </p:nvSpPr>
        <p:spPr>
          <a:xfrm>
            <a:off x="5188838" y="1662588"/>
            <a:ext cx="5905882" cy="2169825"/>
          </a:xfrm>
          <a:prstGeom prst="rect">
            <a:avLst/>
          </a:prstGeom>
          <a:noFill/>
        </p:spPr>
        <p:txBody>
          <a:bodyPr wrap="square" rtlCol="0">
            <a:spAutoFit/>
          </a:bodyPr>
          <a:lstStyle/>
          <a:p>
            <a:pPr marL="457200" indent="-457200">
              <a:lnSpc>
                <a:spcPct val="150000"/>
              </a:lnSpc>
              <a:buFont typeface="Wingdings" panose="05000000000000000000" pitchFamily="2" charset="2"/>
              <a:buChar char="ü"/>
              <a:defRPr/>
            </a:pPr>
            <a:r>
              <a:rPr lang="zh-CN" altLang="en-US" sz="1800" b="1" dirty="0">
                <a:solidFill>
                  <a:srgbClr val="FF0000"/>
                </a:solidFill>
                <a:latin typeface="华文中宋" panose="02010600040101010101" pitchFamily="2" charset="-122"/>
                <a:ea typeface="华文中宋" panose="02010600040101010101" pitchFamily="2" charset="-122"/>
                <a:sym typeface="+mn-ea"/>
              </a:rPr>
              <a:t>依据：</a:t>
            </a:r>
            <a:r>
              <a:rPr lang="zh-CN" altLang="en-US" sz="1800" dirty="0">
                <a:latin typeface="华文中宋" panose="02010600040101010101" pitchFamily="2" charset="-122"/>
                <a:ea typeface="华文中宋" panose="02010600040101010101" pitchFamily="2" charset="-122"/>
                <a:sym typeface="+mn-ea"/>
              </a:rPr>
              <a:t>学生对</a:t>
            </a:r>
            <a:r>
              <a:rPr lang="zh-CN" altLang="en-US" noProof="1">
                <a:latin typeface="华文中宋" panose="02010600040101010101" pitchFamily="2" charset="-122"/>
                <a:ea typeface="华文中宋" panose="02010600040101010101" pitchFamily="2" charset="-122"/>
                <a:sym typeface="Calibri" panose="020F0502020204030204" charset="0"/>
              </a:rPr>
              <a:t>“五位一体”的提法、内涵、背景、内容以及理念的认知较为模糊，也不清楚“五位一体”总体布局与中学生的关系。</a:t>
            </a:r>
          </a:p>
          <a:p>
            <a:pPr marL="457200" indent="-457200">
              <a:lnSpc>
                <a:spcPct val="150000"/>
              </a:lnSpc>
              <a:buFont typeface="Wingdings" panose="05000000000000000000" pitchFamily="2" charset="2"/>
              <a:buChar char="ü"/>
            </a:pPr>
            <a:r>
              <a:rPr lang="zh-CN" altLang="en-US" sz="1800" b="1" dirty="0">
                <a:solidFill>
                  <a:srgbClr val="FF0000"/>
                </a:solidFill>
                <a:latin typeface="华文中宋" panose="02010600040101010101" pitchFamily="2" charset="-122"/>
                <a:ea typeface="华文中宋" panose="02010600040101010101" pitchFamily="2" charset="-122"/>
                <a:sym typeface="+mn-ea"/>
              </a:rPr>
              <a:t>突破：</a:t>
            </a:r>
            <a:r>
              <a:rPr lang="zh-CN" altLang="en-US" sz="1800" dirty="0">
                <a:latin typeface="华文中宋" panose="02010600040101010101" pitchFamily="2" charset="-122"/>
                <a:ea typeface="华文中宋" panose="02010600040101010101" pitchFamily="2" charset="-122"/>
                <a:sym typeface="+mn-ea"/>
              </a:rPr>
              <a:t>通过展览和解说图片等活动，学生体验感悟，</a:t>
            </a:r>
            <a:r>
              <a:rPr lang="zh-CN" altLang="en-US" dirty="0">
                <a:latin typeface="华文中宋" panose="02010600040101010101" pitchFamily="2" charset="-122"/>
                <a:ea typeface="华文中宋" panose="02010600040101010101" pitchFamily="2" charset="-122"/>
                <a:sym typeface="+mn-ea"/>
              </a:rPr>
              <a:t>明确总布局的实质。</a:t>
            </a:r>
            <a:endParaRPr lang="zh-CN" altLang="en-US" sz="1800" dirty="0">
              <a:latin typeface="华文中宋" panose="02010600040101010101" pitchFamily="2" charset="-122"/>
              <a:ea typeface="华文中宋" panose="02010600040101010101" pitchFamily="2" charset="-122"/>
            </a:endParaRPr>
          </a:p>
        </p:txBody>
      </p:sp>
      <p:sp>
        <p:nvSpPr>
          <p:cNvPr id="16" name="文本框 15">
            <a:extLst>
              <a:ext uri="{FF2B5EF4-FFF2-40B4-BE49-F238E27FC236}">
                <a16:creationId xmlns="" xmlns:a16="http://schemas.microsoft.com/office/drawing/2014/main" id="{3B02ADCD-9A23-44BD-9E1C-9C80F66101FC}"/>
              </a:ext>
            </a:extLst>
          </p:cNvPr>
          <p:cNvSpPr txBox="1"/>
          <p:nvPr/>
        </p:nvSpPr>
        <p:spPr>
          <a:xfrm>
            <a:off x="5184626" y="4175283"/>
            <a:ext cx="5987746" cy="2536272"/>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zh-CN" altLang="en-US" sz="1800" b="1" dirty="0">
                <a:solidFill>
                  <a:srgbClr val="FF0000"/>
                </a:solidFill>
                <a:latin typeface="华文中宋" panose="02010600040101010101" pitchFamily="2" charset="-122"/>
                <a:ea typeface="华文中宋" panose="02010600040101010101" pitchFamily="2" charset="-122"/>
                <a:sym typeface="+mn-ea"/>
              </a:rPr>
              <a:t>依据：</a:t>
            </a:r>
            <a:r>
              <a:rPr lang="zh-CN" altLang="en-US" dirty="0">
                <a:latin typeface="华文中宋" panose="02010600040101010101" pitchFamily="2" charset="-122"/>
                <a:ea typeface="华文中宋" panose="02010600040101010101" pitchFamily="2" charset="-122"/>
                <a:sym typeface="+mn-ea"/>
              </a:rPr>
              <a:t>学生已经理解“五位一体”的理念和内容，但关于总布局的对应目标和具体的实现措施依然存在认知困惑。</a:t>
            </a:r>
            <a:endParaRPr lang="en-US" altLang="zh-CN" dirty="0">
              <a:latin typeface="华文中宋" panose="02010600040101010101" pitchFamily="2" charset="-122"/>
              <a:ea typeface="华文中宋" panose="02010600040101010101" pitchFamily="2" charset="-122"/>
              <a:sym typeface="+mn-ea"/>
            </a:endParaRPr>
          </a:p>
          <a:p>
            <a:pPr marL="457200" indent="-457200">
              <a:lnSpc>
                <a:spcPct val="150000"/>
              </a:lnSpc>
              <a:buFont typeface="Wingdings" panose="05000000000000000000" pitchFamily="2" charset="2"/>
              <a:buChar char="ü"/>
            </a:pPr>
            <a:r>
              <a:rPr lang="zh-CN" altLang="en-US" sz="1800" b="1" dirty="0">
                <a:solidFill>
                  <a:srgbClr val="FF0000"/>
                </a:solidFill>
                <a:latin typeface="华文中宋" panose="02010600040101010101" pitchFamily="2" charset="-122"/>
                <a:ea typeface="华文中宋" panose="02010600040101010101" pitchFamily="2" charset="-122"/>
                <a:sym typeface="+mn-ea"/>
              </a:rPr>
              <a:t>突破：</a:t>
            </a:r>
            <a:r>
              <a:rPr lang="zh-CN" altLang="en-US" dirty="0">
                <a:latin typeface="华文中宋" panose="02010600040101010101" pitchFamily="2" charset="-122"/>
                <a:ea typeface="华文中宋" panose="02010600040101010101" pitchFamily="2" charset="-122"/>
                <a:sym typeface="+mn-ea"/>
              </a:rPr>
              <a:t>以问题“如何解决新时代矛盾”为切入口，借助视频，文字图片等方式，逐一阐述总布局五项内容的目标和理念，总体把握总布局。</a:t>
            </a:r>
            <a:endParaRPr lang="zh-CN" altLang="en-US" sz="1800" dirty="0">
              <a:latin typeface="华文中宋" panose="02010600040101010101" pitchFamily="2" charset="-122"/>
              <a:ea typeface="华文中宋" panose="02010600040101010101" pitchFamily="2" charset="-122"/>
            </a:endParaRPr>
          </a:p>
        </p:txBody>
      </p:sp>
      <p:cxnSp>
        <p:nvCxnSpPr>
          <p:cNvPr id="10" name="Straight Connector 23"/>
          <p:cNvCxnSpPr/>
          <p:nvPr/>
        </p:nvCxnSpPr>
        <p:spPr>
          <a:xfrm flipV="1">
            <a:off x="870856" y="4004901"/>
            <a:ext cx="10508945" cy="15558"/>
          </a:xfrm>
          <a:prstGeom prst="line">
            <a:avLst/>
          </a:prstGeom>
          <a:ln w="31750">
            <a:solidFill>
              <a:srgbClr val="007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flipV="1">
            <a:off x="4963886" y="1814286"/>
            <a:ext cx="14514" cy="4397830"/>
          </a:xfrm>
          <a:prstGeom prst="line">
            <a:avLst/>
          </a:prstGeom>
          <a:ln w="31750">
            <a:solidFill>
              <a:srgbClr val="007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1061213677"/>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3" grpId="2"/>
      <p:bldP spid="14" grpId="1"/>
      <p:bldP spid="14" grpId="2"/>
      <p:bldP spid="15" grpId="1"/>
      <p:bldP spid="15" grpId="2"/>
      <p:bldP spid="16" grpId="1"/>
      <p:bldP spid="1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a:extLst>
              <a:ext uri="{FF2B5EF4-FFF2-40B4-BE49-F238E27FC236}">
                <a16:creationId xmlns="" xmlns:a16="http://schemas.microsoft.com/office/drawing/2014/main" id="{F10E1562-FCE1-4895-8427-B673C3F8BFAD}"/>
              </a:ext>
            </a:extLst>
          </p:cNvPr>
          <p:cNvSpPr txBox="1"/>
          <p:nvPr/>
        </p:nvSpPr>
        <p:spPr>
          <a:xfrm>
            <a:off x="322330" y="-32537"/>
            <a:ext cx="6140196" cy="677108"/>
          </a:xfrm>
          <a:prstGeom prst="rect">
            <a:avLst/>
          </a:prstGeom>
          <a:noFill/>
        </p:spPr>
        <p:txBody>
          <a:bodyPr wrap="square">
            <a:spAutoFit/>
          </a:bodyPr>
          <a:lstStyle/>
          <a:p>
            <a:pPr marL="0" indent="0" algn="l">
              <a:lnSpc>
                <a:spcPct val="100000"/>
              </a:lnSpc>
              <a:spcBef>
                <a:spcPts val="0"/>
              </a:spcBef>
              <a:spcAft>
                <a:spcPts val="0"/>
              </a:spcAft>
              <a:buSzPct val="100000"/>
              <a:buNone/>
            </a:pPr>
            <a:r>
              <a:rPr lang="zh-CN" altLang="en-US" sz="3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五、教学过程</a:t>
            </a:r>
            <a:endParaRPr lang="zh-CN" altLang="en-US" sz="3800" b="1" u="none" spc="160" dirty="0">
              <a:solidFill>
                <a:schemeClr val="dk1"/>
              </a:solidFill>
              <a:latin typeface="楷体" panose="02010609060101010101" pitchFamily="49" charset="-122"/>
              <a:ea typeface="楷体" panose="02010609060101010101" pitchFamily="49" charset="-122"/>
              <a:sym typeface="+mn-ea"/>
            </a:endParaRPr>
          </a:p>
        </p:txBody>
      </p:sp>
      <p:sp>
        <p:nvSpPr>
          <p:cNvPr id="54" name="矩形 53">
            <a:extLst>
              <a:ext uri="{FF2B5EF4-FFF2-40B4-BE49-F238E27FC236}">
                <a16:creationId xmlns="" xmlns:a16="http://schemas.microsoft.com/office/drawing/2014/main" id="{7628EF84-A90D-4FC5-A93E-BE211DAC4EEE}"/>
              </a:ext>
            </a:extLst>
          </p:cNvPr>
          <p:cNvSpPr/>
          <p:nvPr/>
        </p:nvSpPr>
        <p:spPr>
          <a:xfrm>
            <a:off x="872305" y="1373243"/>
            <a:ext cx="3410712" cy="400110"/>
          </a:xfrm>
          <a:prstGeom prst="rect">
            <a:avLst/>
          </a:prstGeom>
          <a:noFill/>
          <a:ln>
            <a:solidFill>
              <a:srgbClr val="FF0000"/>
            </a:solidFill>
          </a:ln>
        </p:spPr>
        <p:txBody>
          <a:bodyPr wrap="square" rtlCol="0">
            <a:spAutoFit/>
          </a:bodyPr>
          <a:lstStyle/>
          <a:p>
            <a:pPr algn="ctr">
              <a:buFont typeface="Wingdings" panose="05000000000000000000" pitchFamily="2" charset="2"/>
            </a:pPr>
            <a:r>
              <a:rPr lang="zh-CN" altLang="en-US" sz="2000" dirty="0">
                <a:solidFill>
                  <a:srgbClr val="5F0F05"/>
                </a:solidFill>
                <a:latin typeface="微软雅黑" panose="020B0503020204020204" pitchFamily="34" charset="-122"/>
                <a:ea typeface="微软雅黑" panose="020B0503020204020204" pitchFamily="34" charset="-122"/>
                <a:sym typeface="+mn-ea"/>
              </a:rPr>
              <a:t>察民情、体民意，谋篇布局</a:t>
            </a:r>
            <a:endParaRPr lang="zh-CN" altLang="zh-CN" sz="2000" dirty="0">
              <a:solidFill>
                <a:srgbClr val="5F0F05"/>
              </a:solidFill>
              <a:latin typeface="微软雅黑" panose="020B0503020204020204" pitchFamily="34" charset="-122"/>
              <a:ea typeface="微软雅黑" panose="020B0503020204020204" pitchFamily="34" charset="-122"/>
              <a:sym typeface="+mn-ea"/>
            </a:endParaRPr>
          </a:p>
        </p:txBody>
      </p:sp>
      <p:sp>
        <p:nvSpPr>
          <p:cNvPr id="55" name="左大括号 54">
            <a:extLst>
              <a:ext uri="{FF2B5EF4-FFF2-40B4-BE49-F238E27FC236}">
                <a16:creationId xmlns="" xmlns:a16="http://schemas.microsoft.com/office/drawing/2014/main" id="{5AACEB40-2812-4AC6-A150-5A76DCF1B99A}"/>
              </a:ext>
            </a:extLst>
          </p:cNvPr>
          <p:cNvSpPr/>
          <p:nvPr/>
        </p:nvSpPr>
        <p:spPr bwMode="auto">
          <a:xfrm rot="5400000">
            <a:off x="2929886" y="186687"/>
            <a:ext cx="496577" cy="3803650"/>
          </a:xfrm>
          <a:prstGeom prst="leftBrace">
            <a:avLst/>
          </a:prstGeom>
          <a:noFill/>
          <a:ln w="107950" cap="flat" cmpd="sng" algn="ctr">
            <a:solidFill>
              <a:schemeClr val="bg2">
                <a:lumMod val="90000"/>
              </a:schemeClr>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6" name="矩形 55">
            <a:extLst>
              <a:ext uri="{FF2B5EF4-FFF2-40B4-BE49-F238E27FC236}">
                <a16:creationId xmlns="" xmlns:a16="http://schemas.microsoft.com/office/drawing/2014/main" id="{AB320271-1663-464E-9904-AD584118DFAE}"/>
              </a:ext>
            </a:extLst>
          </p:cNvPr>
          <p:cNvSpPr>
            <a:spLocks noChangeAspect="1"/>
          </p:cNvSpPr>
          <p:nvPr/>
        </p:nvSpPr>
        <p:spPr>
          <a:xfrm>
            <a:off x="550230" y="2456793"/>
            <a:ext cx="1473454" cy="4937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sp>
        <p:nvSpPr>
          <p:cNvPr id="57" name="下箭头 1">
            <a:extLst>
              <a:ext uri="{FF2B5EF4-FFF2-40B4-BE49-F238E27FC236}">
                <a16:creationId xmlns="" xmlns:a16="http://schemas.microsoft.com/office/drawing/2014/main" id="{127D1313-DFA4-473C-8489-244EA0FB52BA}"/>
              </a:ext>
            </a:extLst>
          </p:cNvPr>
          <p:cNvSpPr/>
          <p:nvPr/>
        </p:nvSpPr>
        <p:spPr>
          <a:xfrm>
            <a:off x="1179101" y="2185986"/>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22">
            <a:extLst>
              <a:ext uri="{FF2B5EF4-FFF2-40B4-BE49-F238E27FC236}">
                <a16:creationId xmlns="" xmlns:a16="http://schemas.microsoft.com/office/drawing/2014/main" id="{CD0586E5-9C43-4739-9D07-B88765CD2405}"/>
              </a:ext>
            </a:extLst>
          </p:cNvPr>
          <p:cNvSpPr txBox="1"/>
          <p:nvPr/>
        </p:nvSpPr>
        <p:spPr>
          <a:xfrm>
            <a:off x="609666" y="2527081"/>
            <a:ext cx="1354582" cy="369332"/>
          </a:xfrm>
          <a:prstGeom prst="rect">
            <a:avLst/>
          </a:prstGeom>
          <a:noFill/>
        </p:spPr>
        <p:txBody>
          <a:bodyPr wrap="square" rtlCol="0">
            <a:spAutoFit/>
          </a:bodyPr>
          <a:lstStyle/>
          <a:p>
            <a:r>
              <a:rPr lang="zh-CN" altLang="en-US" b="1" dirty="0"/>
              <a:t>有原则要求</a:t>
            </a:r>
          </a:p>
        </p:txBody>
      </p:sp>
      <p:sp>
        <p:nvSpPr>
          <p:cNvPr id="58" name="矩形 57">
            <a:extLst>
              <a:ext uri="{FF2B5EF4-FFF2-40B4-BE49-F238E27FC236}">
                <a16:creationId xmlns="" xmlns:a16="http://schemas.microsoft.com/office/drawing/2014/main" id="{EB516804-C62B-4654-94BA-8EC8BDFC7753}"/>
              </a:ext>
            </a:extLst>
          </p:cNvPr>
          <p:cNvSpPr>
            <a:spLocks noChangeAspect="1"/>
          </p:cNvSpPr>
          <p:nvPr/>
        </p:nvSpPr>
        <p:spPr>
          <a:xfrm>
            <a:off x="4346741" y="2446652"/>
            <a:ext cx="1473454" cy="4937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sp>
        <p:nvSpPr>
          <p:cNvPr id="60" name="文本框 59">
            <a:extLst>
              <a:ext uri="{FF2B5EF4-FFF2-40B4-BE49-F238E27FC236}">
                <a16:creationId xmlns="" xmlns:a16="http://schemas.microsoft.com/office/drawing/2014/main" id="{336CBF60-9F4D-455E-9F76-E2E57A74B264}"/>
              </a:ext>
            </a:extLst>
          </p:cNvPr>
          <p:cNvSpPr txBox="1"/>
          <p:nvPr/>
        </p:nvSpPr>
        <p:spPr>
          <a:xfrm>
            <a:off x="4393033" y="2538697"/>
            <a:ext cx="1354582" cy="369332"/>
          </a:xfrm>
          <a:prstGeom prst="rect">
            <a:avLst/>
          </a:prstGeom>
          <a:noFill/>
        </p:spPr>
        <p:txBody>
          <a:bodyPr wrap="square" rtlCol="0">
            <a:spAutoFit/>
          </a:bodyPr>
          <a:lstStyle/>
          <a:p>
            <a:r>
              <a:rPr lang="zh-CN" altLang="en-US" b="1" dirty="0"/>
              <a:t>有政策安排</a:t>
            </a:r>
          </a:p>
        </p:txBody>
      </p:sp>
      <p:sp>
        <p:nvSpPr>
          <p:cNvPr id="61" name="矩形 60">
            <a:extLst>
              <a:ext uri="{FF2B5EF4-FFF2-40B4-BE49-F238E27FC236}">
                <a16:creationId xmlns="" xmlns:a16="http://schemas.microsoft.com/office/drawing/2014/main" id="{A6D62781-B306-46F8-AE64-438DC94EE863}"/>
              </a:ext>
            </a:extLst>
          </p:cNvPr>
          <p:cNvSpPr/>
          <p:nvPr/>
        </p:nvSpPr>
        <p:spPr>
          <a:xfrm>
            <a:off x="6792470" y="1416788"/>
            <a:ext cx="3410712" cy="400110"/>
          </a:xfrm>
          <a:prstGeom prst="rect">
            <a:avLst/>
          </a:prstGeom>
          <a:noFill/>
        </p:spPr>
        <p:txBody>
          <a:bodyPr wrap="square" rtlCol="0">
            <a:spAutoFit/>
          </a:bodyPr>
          <a:lstStyle/>
          <a:p>
            <a:pPr algn="ctr">
              <a:buFont typeface="Wingdings" panose="05000000000000000000" pitchFamily="2" charset="2"/>
            </a:pPr>
            <a:endParaRPr lang="zh-CN" altLang="zh-CN" sz="2000" dirty="0">
              <a:solidFill>
                <a:srgbClr val="5F0F05"/>
              </a:solidFill>
              <a:latin typeface="微软雅黑" panose="020B0503020204020204" pitchFamily="34" charset="-122"/>
              <a:ea typeface="微软雅黑" panose="020B0503020204020204" pitchFamily="34" charset="-122"/>
              <a:sym typeface="+mn-ea"/>
            </a:endParaRPr>
          </a:p>
        </p:txBody>
      </p:sp>
      <p:sp>
        <p:nvSpPr>
          <p:cNvPr id="62" name="矩形 61">
            <a:extLst>
              <a:ext uri="{FF2B5EF4-FFF2-40B4-BE49-F238E27FC236}">
                <a16:creationId xmlns="" xmlns:a16="http://schemas.microsoft.com/office/drawing/2014/main" id="{6F287926-5036-4FFC-A0C8-426E9CCA8124}"/>
              </a:ext>
            </a:extLst>
          </p:cNvPr>
          <p:cNvSpPr>
            <a:spLocks noChangeAspect="1"/>
          </p:cNvSpPr>
          <p:nvPr/>
        </p:nvSpPr>
        <p:spPr>
          <a:xfrm>
            <a:off x="8488253" y="2415350"/>
            <a:ext cx="1473454" cy="53014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solidFill>
                <a:srgbClr val="C00000"/>
              </a:solidFill>
              <a:latin typeface="微软雅黑" panose="020B0503020204020204" pitchFamily="34" charset="-122"/>
              <a:ea typeface="微软雅黑" panose="020B0503020204020204" pitchFamily="34" charset="-122"/>
            </a:endParaRPr>
          </a:p>
        </p:txBody>
      </p:sp>
      <p:sp>
        <p:nvSpPr>
          <p:cNvPr id="64" name="文本框 63">
            <a:extLst>
              <a:ext uri="{FF2B5EF4-FFF2-40B4-BE49-F238E27FC236}">
                <a16:creationId xmlns="" xmlns:a16="http://schemas.microsoft.com/office/drawing/2014/main" id="{529A9640-07E0-4053-A9C3-4BE3D34680C7}"/>
              </a:ext>
            </a:extLst>
          </p:cNvPr>
          <p:cNvSpPr txBox="1"/>
          <p:nvPr/>
        </p:nvSpPr>
        <p:spPr>
          <a:xfrm>
            <a:off x="8528645" y="2495756"/>
            <a:ext cx="1389761" cy="369332"/>
          </a:xfrm>
          <a:prstGeom prst="rect">
            <a:avLst/>
          </a:prstGeom>
          <a:noFill/>
        </p:spPr>
        <p:txBody>
          <a:bodyPr wrap="square" rtlCol="0">
            <a:spAutoFit/>
          </a:bodyPr>
          <a:lstStyle/>
          <a:p>
            <a:r>
              <a:rPr lang="zh-CN" altLang="en-US" b="1" dirty="0"/>
              <a:t>有战略目标</a:t>
            </a:r>
          </a:p>
        </p:txBody>
      </p:sp>
      <p:sp>
        <p:nvSpPr>
          <p:cNvPr id="65" name="圆角矩形 1">
            <a:extLst>
              <a:ext uri="{FF2B5EF4-FFF2-40B4-BE49-F238E27FC236}">
                <a16:creationId xmlns="" xmlns:a16="http://schemas.microsoft.com/office/drawing/2014/main" id="{A52B69E9-D919-4A77-B4A0-29683A652AFA}"/>
              </a:ext>
            </a:extLst>
          </p:cNvPr>
          <p:cNvSpPr/>
          <p:nvPr/>
        </p:nvSpPr>
        <p:spPr bwMode="auto">
          <a:xfrm>
            <a:off x="177800" y="3376503"/>
            <a:ext cx="2953512" cy="2071798"/>
          </a:xfrm>
          <a:prstGeom prst="roundRect">
            <a:avLst>
              <a:gd name="adj" fmla="val 7970"/>
            </a:avLst>
          </a:prstGeom>
          <a:noFill/>
          <a:ln>
            <a:solidFill>
              <a:srgbClr val="B604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sym typeface="FZHei-B01S" pitchFamily="2" charset="-122"/>
            </a:endParaRPr>
          </a:p>
        </p:txBody>
      </p:sp>
      <p:sp>
        <p:nvSpPr>
          <p:cNvPr id="67" name="圆角矩形 1">
            <a:extLst>
              <a:ext uri="{FF2B5EF4-FFF2-40B4-BE49-F238E27FC236}">
                <a16:creationId xmlns="" xmlns:a16="http://schemas.microsoft.com/office/drawing/2014/main" id="{E5C1E72D-4057-41CC-8694-5EB1BEBACF15}"/>
              </a:ext>
            </a:extLst>
          </p:cNvPr>
          <p:cNvSpPr/>
          <p:nvPr/>
        </p:nvSpPr>
        <p:spPr bwMode="auto">
          <a:xfrm>
            <a:off x="3396174" y="3335438"/>
            <a:ext cx="3980712" cy="2323319"/>
          </a:xfrm>
          <a:prstGeom prst="roundRect">
            <a:avLst>
              <a:gd name="adj" fmla="val 7970"/>
            </a:avLst>
          </a:prstGeom>
          <a:noFill/>
          <a:ln>
            <a:solidFill>
              <a:srgbClr val="B604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sym typeface="FZHei-B01S" pitchFamily="2" charset="-122"/>
            </a:endParaRPr>
          </a:p>
        </p:txBody>
      </p:sp>
      <p:sp>
        <p:nvSpPr>
          <p:cNvPr id="68" name="圆角矩形 1">
            <a:extLst>
              <a:ext uri="{FF2B5EF4-FFF2-40B4-BE49-F238E27FC236}">
                <a16:creationId xmlns="" xmlns:a16="http://schemas.microsoft.com/office/drawing/2014/main" id="{D25DAAA0-1CEA-4800-8700-8DFBC929D93A}"/>
              </a:ext>
            </a:extLst>
          </p:cNvPr>
          <p:cNvSpPr/>
          <p:nvPr/>
        </p:nvSpPr>
        <p:spPr bwMode="auto">
          <a:xfrm>
            <a:off x="7791407" y="3439882"/>
            <a:ext cx="3246129" cy="2059215"/>
          </a:xfrm>
          <a:prstGeom prst="roundRect">
            <a:avLst>
              <a:gd name="adj" fmla="val 7970"/>
            </a:avLst>
          </a:prstGeom>
          <a:noFill/>
          <a:ln>
            <a:solidFill>
              <a:srgbClr val="B604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sym typeface="FZHei-B01S" pitchFamily="2" charset="-122"/>
            </a:endParaRPr>
          </a:p>
        </p:txBody>
      </p:sp>
      <p:sp>
        <p:nvSpPr>
          <p:cNvPr id="72" name="文本框 71">
            <a:extLst>
              <a:ext uri="{FF2B5EF4-FFF2-40B4-BE49-F238E27FC236}">
                <a16:creationId xmlns="" xmlns:a16="http://schemas.microsoft.com/office/drawing/2014/main" id="{17C25F79-DD14-4EFC-AD2E-C61D417B90A7}"/>
              </a:ext>
            </a:extLst>
          </p:cNvPr>
          <p:cNvSpPr txBox="1"/>
          <p:nvPr/>
        </p:nvSpPr>
        <p:spPr>
          <a:xfrm>
            <a:off x="278384" y="3396760"/>
            <a:ext cx="2715769" cy="2031325"/>
          </a:xfrm>
          <a:prstGeom prst="rect">
            <a:avLst/>
          </a:prstGeom>
          <a:noFill/>
        </p:spPr>
        <p:txBody>
          <a:bodyPr wrap="square" rtlCol="0">
            <a:spAutoFit/>
          </a:bodyPr>
          <a:lstStyle/>
          <a:p>
            <a:r>
              <a:rPr lang="en-US" altLang="zh-CN" b="1" dirty="0">
                <a:latin typeface="仿宋" pitchFamily="49" charset="-122"/>
                <a:ea typeface="仿宋" pitchFamily="49" charset="-122"/>
              </a:rPr>
              <a:t>1.</a:t>
            </a:r>
            <a:r>
              <a:rPr lang="zh-CN" altLang="en-US" b="1" dirty="0">
                <a:latin typeface="仿宋" pitchFamily="49" charset="-122"/>
                <a:ea typeface="仿宋" pitchFamily="49" charset="-122"/>
              </a:rPr>
              <a:t>文字图片呈现总体布 </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局的原则要求（开宗</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明义，了解布局框架）</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2.</a:t>
            </a:r>
            <a:r>
              <a:rPr lang="zh-CN" altLang="en-US" b="1" dirty="0">
                <a:latin typeface="仿宋" pitchFamily="49" charset="-122"/>
                <a:ea typeface="仿宋" pitchFamily="49" charset="-122"/>
              </a:rPr>
              <a:t>学生活动：对照、归</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类社会生活事项所属</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的范畴、领域（立体、</a:t>
            </a:r>
            <a:endParaRPr lang="en-US" altLang="zh-CN" b="1" dirty="0">
              <a:latin typeface="仿宋" pitchFamily="49" charset="-122"/>
              <a:ea typeface="仿宋" pitchFamily="49" charset="-122"/>
            </a:endParaRPr>
          </a:p>
          <a:p>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直观地了解总体布局）</a:t>
            </a:r>
          </a:p>
        </p:txBody>
      </p:sp>
      <p:sp>
        <p:nvSpPr>
          <p:cNvPr id="75" name="文本框 74">
            <a:extLst>
              <a:ext uri="{FF2B5EF4-FFF2-40B4-BE49-F238E27FC236}">
                <a16:creationId xmlns="" xmlns:a16="http://schemas.microsoft.com/office/drawing/2014/main" id="{2325E5C4-6FD7-41F5-AE89-DE96ECDFBA1F}"/>
              </a:ext>
            </a:extLst>
          </p:cNvPr>
          <p:cNvSpPr txBox="1"/>
          <p:nvPr/>
        </p:nvSpPr>
        <p:spPr>
          <a:xfrm>
            <a:off x="3321815" y="3396760"/>
            <a:ext cx="4026042" cy="2308324"/>
          </a:xfrm>
          <a:prstGeom prst="rect">
            <a:avLst/>
          </a:prstGeom>
          <a:noFill/>
        </p:spPr>
        <p:txBody>
          <a:bodyPr wrap="square" rtlCol="0">
            <a:spAutoFit/>
          </a:bodyPr>
          <a:lstStyle/>
          <a:p>
            <a:r>
              <a:rPr lang="zh-CN" altLang="en-US" dirty="0"/>
              <a:t>        </a:t>
            </a:r>
            <a:r>
              <a:rPr lang="zh-CN" altLang="en-US" b="1" dirty="0">
                <a:latin typeface="仿宋" pitchFamily="49" charset="-122"/>
                <a:ea typeface="仿宋" pitchFamily="49" charset="-122"/>
              </a:rPr>
              <a:t>把全国人民自改革开放以来各时期的生活状态穿插进故事和图片解说中，运用提问、启发，探究、讨论等方式， 详细梳理“五位一体” 布局的历程</a:t>
            </a:r>
            <a:r>
              <a:rPr lang="en-US" altLang="zh-CN" b="1" dirty="0">
                <a:latin typeface="仿宋" pitchFamily="49" charset="-122"/>
                <a:ea typeface="仿宋" pitchFamily="49" charset="-122"/>
              </a:rPr>
              <a:t>(</a:t>
            </a:r>
            <a:r>
              <a:rPr lang="zh-CN" altLang="en-US" b="1" dirty="0">
                <a:latin typeface="仿宋" pitchFamily="49" charset="-122"/>
                <a:ea typeface="仿宋" pitchFamily="49" charset="-122"/>
              </a:rPr>
              <a:t>理解五位一体是从局部到整体，从简单到复杂，从低级到高级的发展过程，以及它的实质是对过去发展经验的总结，也是科学发展的指针。</a:t>
            </a:r>
          </a:p>
        </p:txBody>
      </p:sp>
      <p:sp>
        <p:nvSpPr>
          <p:cNvPr id="77" name="文本框 76">
            <a:extLst>
              <a:ext uri="{FF2B5EF4-FFF2-40B4-BE49-F238E27FC236}">
                <a16:creationId xmlns="" xmlns:a16="http://schemas.microsoft.com/office/drawing/2014/main" id="{048B7440-8DE9-4080-9C93-C4CF4E834F7D}"/>
              </a:ext>
            </a:extLst>
          </p:cNvPr>
          <p:cNvSpPr txBox="1"/>
          <p:nvPr/>
        </p:nvSpPr>
        <p:spPr>
          <a:xfrm>
            <a:off x="7824002" y="3438073"/>
            <a:ext cx="3169992" cy="2031325"/>
          </a:xfrm>
          <a:prstGeom prst="rect">
            <a:avLst/>
          </a:prstGeom>
          <a:noFill/>
        </p:spPr>
        <p:txBody>
          <a:bodyPr wrap="square" rtlCol="0">
            <a:spAutoFit/>
          </a:bodyPr>
          <a:lstStyle/>
          <a:p>
            <a:r>
              <a:rPr lang="zh-CN" altLang="en-US" dirty="0"/>
              <a:t> </a:t>
            </a:r>
            <a:r>
              <a:rPr lang="en-US" altLang="zh-CN" dirty="0"/>
              <a:t>       </a:t>
            </a:r>
            <a:r>
              <a:rPr lang="zh-CN" altLang="en-US" b="1" dirty="0">
                <a:latin typeface="仿宋" pitchFamily="49" charset="-122"/>
                <a:ea typeface="仿宋" pitchFamily="49" charset="-122"/>
              </a:rPr>
              <a:t>选“五位一体”各个领域的真实案例，采用提问、启发，探究、讨论等方式分别阐述，引导学生了解五大领域的现状和重要性，从而全面了解和认同总体布局的理念和目标</a:t>
            </a:r>
          </a:p>
        </p:txBody>
      </p:sp>
      <p:sp>
        <p:nvSpPr>
          <p:cNvPr id="80" name="矩形 79">
            <a:extLst>
              <a:ext uri="{FF2B5EF4-FFF2-40B4-BE49-F238E27FC236}">
                <a16:creationId xmlns="" xmlns:a16="http://schemas.microsoft.com/office/drawing/2014/main" id="{9FACDBDC-4A0E-4D75-AF66-88C44CB36FD6}"/>
              </a:ext>
            </a:extLst>
          </p:cNvPr>
          <p:cNvSpPr/>
          <p:nvPr/>
        </p:nvSpPr>
        <p:spPr>
          <a:xfrm>
            <a:off x="7531958" y="1411575"/>
            <a:ext cx="3410712" cy="400110"/>
          </a:xfrm>
          <a:prstGeom prst="rect">
            <a:avLst/>
          </a:prstGeom>
          <a:noFill/>
          <a:ln>
            <a:solidFill>
              <a:srgbClr val="FF0000"/>
            </a:solidFill>
          </a:ln>
        </p:spPr>
        <p:txBody>
          <a:bodyPr wrap="square" rtlCol="0">
            <a:spAutoFit/>
          </a:bodyPr>
          <a:lstStyle/>
          <a:p>
            <a:pPr algn="ctr">
              <a:buFont typeface="Wingdings" panose="05000000000000000000" pitchFamily="2" charset="2"/>
            </a:pPr>
            <a:r>
              <a:rPr lang="zh-CN" altLang="en-US" sz="2000" dirty="0">
                <a:solidFill>
                  <a:srgbClr val="5F0F05"/>
                </a:solidFill>
                <a:latin typeface="微软雅黑" panose="020B0503020204020204" pitchFamily="34" charset="-122"/>
                <a:ea typeface="微软雅黑" panose="020B0503020204020204" pitchFamily="34" charset="-122"/>
                <a:sym typeface="+mn-ea"/>
              </a:rPr>
              <a:t>细描绘、精雕琢，宏图可期</a:t>
            </a:r>
            <a:endParaRPr lang="zh-CN" altLang="zh-CN" sz="2000" dirty="0">
              <a:solidFill>
                <a:srgbClr val="5F0F05"/>
              </a:solidFill>
              <a:latin typeface="微软雅黑" panose="020B0503020204020204" pitchFamily="34" charset="-122"/>
              <a:ea typeface="微软雅黑" panose="020B0503020204020204" pitchFamily="34" charset="-122"/>
              <a:sym typeface="+mn-ea"/>
            </a:endParaRPr>
          </a:p>
        </p:txBody>
      </p:sp>
      <p:sp>
        <p:nvSpPr>
          <p:cNvPr id="30" name="Freeform 5"/>
          <p:cNvSpPr/>
          <p:nvPr/>
        </p:nvSpPr>
        <p:spPr bwMode="auto">
          <a:xfrm>
            <a:off x="2517462" y="608337"/>
            <a:ext cx="6724650" cy="481330"/>
          </a:xfrm>
          <a:prstGeom prst="roundRect">
            <a:avLst/>
          </a:prstGeom>
          <a:solidFill>
            <a:srgbClr val="42A6E4"/>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“五位一体” 总体布局</a:t>
            </a:r>
            <a:r>
              <a:rPr lang="zh-CN" altLang="en-US" sz="2400" b="1" dirty="0">
                <a:solidFill>
                  <a:prstClr val="white"/>
                </a:solidFill>
                <a:latin typeface="微软雅黑" panose="020B0503020204020204" pitchFamily="34" charset="-122"/>
                <a:ea typeface="微软雅黑" panose="020B0503020204020204" pitchFamily="34" charset="-122"/>
                <a:cs typeface="+mn-ea"/>
                <a:sym typeface="+mn-lt"/>
              </a:rPr>
              <a:t>是科学发展的总体布局</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5" name="矩形 34">
            <a:extLst>
              <a:ext uri="{FF2B5EF4-FFF2-40B4-BE49-F238E27FC236}">
                <a16:creationId xmlns="" xmlns:a16="http://schemas.microsoft.com/office/drawing/2014/main" id="{AB320271-1663-464E-9904-AD584118DFAE}"/>
              </a:ext>
            </a:extLst>
          </p:cNvPr>
          <p:cNvSpPr>
            <a:spLocks noChangeAspect="1"/>
          </p:cNvSpPr>
          <p:nvPr/>
        </p:nvSpPr>
        <p:spPr>
          <a:xfrm>
            <a:off x="532086" y="6001909"/>
            <a:ext cx="1764799" cy="4937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mn-ea"/>
              </a:rPr>
              <a:t>初识政策理念</a:t>
            </a:r>
          </a:p>
        </p:txBody>
      </p:sp>
      <p:sp>
        <p:nvSpPr>
          <p:cNvPr id="36" name="矩形 35">
            <a:extLst>
              <a:ext uri="{FF2B5EF4-FFF2-40B4-BE49-F238E27FC236}">
                <a16:creationId xmlns="" xmlns:a16="http://schemas.microsoft.com/office/drawing/2014/main" id="{AB320271-1663-464E-9904-AD584118DFAE}"/>
              </a:ext>
            </a:extLst>
          </p:cNvPr>
          <p:cNvSpPr>
            <a:spLocks noChangeAspect="1"/>
          </p:cNvSpPr>
          <p:nvPr/>
        </p:nvSpPr>
        <p:spPr>
          <a:xfrm>
            <a:off x="4501672" y="6001909"/>
            <a:ext cx="1764799" cy="4937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mn-ea"/>
              </a:rPr>
              <a:t>感念党的初心</a:t>
            </a:r>
          </a:p>
        </p:txBody>
      </p:sp>
      <p:sp>
        <p:nvSpPr>
          <p:cNvPr id="37" name="矩形 36">
            <a:extLst>
              <a:ext uri="{FF2B5EF4-FFF2-40B4-BE49-F238E27FC236}">
                <a16:creationId xmlns="" xmlns:a16="http://schemas.microsoft.com/office/drawing/2014/main" id="{AB320271-1663-464E-9904-AD584118DFAE}"/>
              </a:ext>
            </a:extLst>
          </p:cNvPr>
          <p:cNvSpPr>
            <a:spLocks noChangeAspect="1"/>
          </p:cNvSpPr>
          <p:nvPr/>
        </p:nvSpPr>
        <p:spPr>
          <a:xfrm>
            <a:off x="8761536" y="6001909"/>
            <a:ext cx="1764799" cy="4937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mn-ea"/>
              </a:rPr>
              <a:t>认同党的工作</a:t>
            </a:r>
          </a:p>
        </p:txBody>
      </p:sp>
      <p:sp>
        <p:nvSpPr>
          <p:cNvPr id="38" name="下箭头 1">
            <a:extLst>
              <a:ext uri="{FF2B5EF4-FFF2-40B4-BE49-F238E27FC236}">
                <a16:creationId xmlns="" xmlns:a16="http://schemas.microsoft.com/office/drawing/2014/main" id="{127D1313-DFA4-473C-8489-244EA0FB52BA}"/>
              </a:ext>
            </a:extLst>
          </p:cNvPr>
          <p:cNvSpPr/>
          <p:nvPr/>
        </p:nvSpPr>
        <p:spPr>
          <a:xfrm>
            <a:off x="4974814" y="2176461"/>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下箭头 1">
            <a:extLst>
              <a:ext uri="{FF2B5EF4-FFF2-40B4-BE49-F238E27FC236}">
                <a16:creationId xmlns="" xmlns:a16="http://schemas.microsoft.com/office/drawing/2014/main" id="{127D1313-DFA4-473C-8489-244EA0FB52BA}"/>
              </a:ext>
            </a:extLst>
          </p:cNvPr>
          <p:cNvSpPr/>
          <p:nvPr/>
        </p:nvSpPr>
        <p:spPr>
          <a:xfrm>
            <a:off x="1317214" y="3040061"/>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下箭头 1">
            <a:extLst>
              <a:ext uri="{FF2B5EF4-FFF2-40B4-BE49-F238E27FC236}">
                <a16:creationId xmlns="" xmlns:a16="http://schemas.microsoft.com/office/drawing/2014/main" id="{127D1313-DFA4-473C-8489-244EA0FB52BA}"/>
              </a:ext>
            </a:extLst>
          </p:cNvPr>
          <p:cNvSpPr/>
          <p:nvPr/>
        </p:nvSpPr>
        <p:spPr>
          <a:xfrm>
            <a:off x="5051014" y="3040061"/>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下箭头 1">
            <a:extLst>
              <a:ext uri="{FF2B5EF4-FFF2-40B4-BE49-F238E27FC236}">
                <a16:creationId xmlns="" xmlns:a16="http://schemas.microsoft.com/office/drawing/2014/main" id="{127D1313-DFA4-473C-8489-244EA0FB52BA}"/>
              </a:ext>
            </a:extLst>
          </p:cNvPr>
          <p:cNvSpPr/>
          <p:nvPr/>
        </p:nvSpPr>
        <p:spPr>
          <a:xfrm>
            <a:off x="9229314" y="3040061"/>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下箭头 1">
            <a:extLst>
              <a:ext uri="{FF2B5EF4-FFF2-40B4-BE49-F238E27FC236}">
                <a16:creationId xmlns="" xmlns:a16="http://schemas.microsoft.com/office/drawing/2014/main" id="{127D1313-DFA4-473C-8489-244EA0FB52BA}"/>
              </a:ext>
            </a:extLst>
          </p:cNvPr>
          <p:cNvSpPr/>
          <p:nvPr/>
        </p:nvSpPr>
        <p:spPr>
          <a:xfrm>
            <a:off x="1380714" y="5645377"/>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下箭头 1">
            <a:extLst>
              <a:ext uri="{FF2B5EF4-FFF2-40B4-BE49-F238E27FC236}">
                <a16:creationId xmlns="" xmlns:a16="http://schemas.microsoft.com/office/drawing/2014/main" id="{127D1313-DFA4-473C-8489-244EA0FB52BA}"/>
              </a:ext>
            </a:extLst>
          </p:cNvPr>
          <p:cNvSpPr/>
          <p:nvPr/>
        </p:nvSpPr>
        <p:spPr>
          <a:xfrm>
            <a:off x="5114514" y="5703433"/>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下箭头 1">
            <a:extLst>
              <a:ext uri="{FF2B5EF4-FFF2-40B4-BE49-F238E27FC236}">
                <a16:creationId xmlns="" xmlns:a16="http://schemas.microsoft.com/office/drawing/2014/main" id="{127D1313-DFA4-473C-8489-244EA0FB52BA}"/>
              </a:ext>
            </a:extLst>
          </p:cNvPr>
          <p:cNvSpPr/>
          <p:nvPr/>
        </p:nvSpPr>
        <p:spPr>
          <a:xfrm>
            <a:off x="9496010" y="5674405"/>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下箭头 1">
            <a:extLst>
              <a:ext uri="{FF2B5EF4-FFF2-40B4-BE49-F238E27FC236}">
                <a16:creationId xmlns="" xmlns:a16="http://schemas.microsoft.com/office/drawing/2014/main" id="{127D1313-DFA4-473C-8489-244EA0FB52BA}"/>
              </a:ext>
            </a:extLst>
          </p:cNvPr>
          <p:cNvSpPr/>
          <p:nvPr/>
        </p:nvSpPr>
        <p:spPr>
          <a:xfrm>
            <a:off x="9203914" y="2011361"/>
            <a:ext cx="209168" cy="2744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下箭头 1">
            <a:extLst>
              <a:ext uri="{FF2B5EF4-FFF2-40B4-BE49-F238E27FC236}">
                <a16:creationId xmlns="" xmlns:a16="http://schemas.microsoft.com/office/drawing/2014/main" id="{127D1313-DFA4-473C-8489-244EA0FB52BA}"/>
              </a:ext>
            </a:extLst>
          </p:cNvPr>
          <p:cNvSpPr/>
          <p:nvPr/>
        </p:nvSpPr>
        <p:spPr>
          <a:xfrm>
            <a:off x="2625314" y="1173161"/>
            <a:ext cx="209168" cy="18573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下箭头 1">
            <a:extLst>
              <a:ext uri="{FF2B5EF4-FFF2-40B4-BE49-F238E27FC236}">
                <a16:creationId xmlns="" xmlns:a16="http://schemas.microsoft.com/office/drawing/2014/main" id="{127D1313-DFA4-473C-8489-244EA0FB52BA}"/>
              </a:ext>
            </a:extLst>
          </p:cNvPr>
          <p:cNvSpPr/>
          <p:nvPr/>
        </p:nvSpPr>
        <p:spPr>
          <a:xfrm>
            <a:off x="9016589" y="1211261"/>
            <a:ext cx="209168" cy="18573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11328" y="680908"/>
            <a:ext cx="6278158" cy="481330"/>
          </a:xfrm>
          <a:prstGeom prst="roundRect">
            <a:avLst/>
          </a:prstGeom>
          <a:solidFill>
            <a:srgbClr val="42A6E4"/>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环节一    “五位一体” 总体布局</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lt"/>
              </a:rPr>
              <a:t>有原则要求</a:t>
            </a:r>
          </a:p>
        </p:txBody>
      </p:sp>
      <p:sp>
        <p:nvSpPr>
          <p:cNvPr id="60" name="Oval 21">
            <a:extLst>
              <a:ext uri="{FF2B5EF4-FFF2-40B4-BE49-F238E27FC236}">
                <a16:creationId xmlns="" xmlns:a16="http://schemas.microsoft.com/office/drawing/2014/main" id="{0044FE08-D8B0-425B-9DC9-446CA156CB1C}"/>
              </a:ext>
            </a:extLst>
          </p:cNvPr>
          <p:cNvSpPr>
            <a:spLocks noChangeArrowheads="1"/>
          </p:cNvSpPr>
          <p:nvPr/>
        </p:nvSpPr>
        <p:spPr bwMode="gray">
          <a:xfrm>
            <a:off x="8687258" y="3241251"/>
            <a:ext cx="857626" cy="873135"/>
          </a:xfrm>
          <a:prstGeom prst="ellipse">
            <a:avLst/>
          </a:prstGeom>
          <a:gradFill rotWithShape="1">
            <a:gsLst>
              <a:gs pos="0">
                <a:schemeClr val="accent1"/>
              </a:gs>
              <a:gs pos="100000">
                <a:schemeClr val="accent1">
                  <a:gamma/>
                  <a:shade val="51373"/>
                  <a:invGamma/>
                </a:schemeClr>
              </a:gs>
            </a:gsLst>
            <a:lin ang="5400000" scaled="1"/>
          </a:gradFill>
          <a:ln w="9525">
            <a:noFill/>
            <a:round/>
          </a:ln>
          <a:effectLst/>
        </p:spPr>
        <p:txBody>
          <a:bodyPr wrap="none" anchor="ctr"/>
          <a:lstStyle/>
          <a:p>
            <a:pPr defTabSz="685800">
              <a:defRPr/>
            </a:pPr>
            <a:endParaRPr lang="zh-CN" altLang="en-US" sz="1350" b="0">
              <a:solidFill>
                <a:srgbClr val="000000"/>
              </a:solidFill>
              <a:latin typeface="Tahoma" panose="020B0604030504040204" pitchFamily="34" charset="0"/>
              <a:ea typeface="宋体" panose="02010600030101010101" pitchFamily="2" charset="-122"/>
            </a:endParaRPr>
          </a:p>
        </p:txBody>
      </p:sp>
      <p:sp>
        <p:nvSpPr>
          <p:cNvPr id="82" name="Text Box 30">
            <a:extLst>
              <a:ext uri="{FF2B5EF4-FFF2-40B4-BE49-F238E27FC236}">
                <a16:creationId xmlns="" xmlns:a16="http://schemas.microsoft.com/office/drawing/2014/main" id="{3E320241-F610-4E32-B5F1-30C103919367}"/>
              </a:ext>
            </a:extLst>
          </p:cNvPr>
          <p:cNvSpPr txBox="1">
            <a:spLocks noChangeArrowheads="1"/>
          </p:cNvSpPr>
          <p:nvPr/>
        </p:nvSpPr>
        <p:spPr bwMode="gray">
          <a:xfrm>
            <a:off x="8799516" y="3429000"/>
            <a:ext cx="726481" cy="415498"/>
          </a:xfrm>
          <a:prstGeom prst="rect">
            <a:avLst/>
          </a:prstGeom>
          <a:noFill/>
          <a:ln w="9525">
            <a:noFill/>
            <a:miter lim="800000"/>
          </a:ln>
          <a:effectLst/>
        </p:spPr>
        <p:txBody>
          <a:bodyPr wrap="non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rPr>
              <a:t>生态</a:t>
            </a:r>
            <a:endParaRPr kumimoji="0" lang="en-US" altLang="zh-CN" sz="2100" b="1" i="0" u="none" strike="noStrike" kern="0" cap="none" spc="0" normalizeH="0" baseline="0" noProof="0" dirty="0">
              <a:ln>
                <a:noFill/>
              </a:ln>
              <a:solidFill>
                <a:srgbClr val="FFFFFF"/>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83" name="矩形: 圆角 82">
            <a:extLst>
              <a:ext uri="{FF2B5EF4-FFF2-40B4-BE49-F238E27FC236}">
                <a16:creationId xmlns="" xmlns:a16="http://schemas.microsoft.com/office/drawing/2014/main" id="{CD13DF4B-9709-4D69-9E1C-BE27077F7C12}"/>
              </a:ext>
            </a:extLst>
          </p:cNvPr>
          <p:cNvSpPr/>
          <p:nvPr/>
        </p:nvSpPr>
        <p:spPr>
          <a:xfrm>
            <a:off x="1389742" y="5601417"/>
            <a:ext cx="9840687" cy="83888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latin typeface="华文中宋" panose="02010600040101010101" pitchFamily="2" charset="-122"/>
                <a:ea typeface="华文中宋" panose="02010600040101010101" pitchFamily="2" charset="-122"/>
              </a:rPr>
              <a:t>   </a:t>
            </a:r>
            <a:r>
              <a:rPr lang="zh-CN" altLang="en-US" sz="2400" b="1" dirty="0">
                <a:solidFill>
                  <a:schemeClr val="tx1"/>
                </a:solidFill>
                <a:latin typeface="华文中宋" panose="02010600040101010101" pitchFamily="2" charset="-122"/>
                <a:ea typeface="华文中宋" panose="02010600040101010101" pitchFamily="2" charset="-122"/>
              </a:rPr>
              <a:t>    设计意图：开宗明义，呈现总体布局框架，让学生整体认识“五位一体”的内容。</a:t>
            </a:r>
            <a:endParaRPr lang="zh-CN" altLang="en-US" sz="2400" dirty="0">
              <a:solidFill>
                <a:schemeClr val="tx1"/>
              </a:solidFill>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 xmlns:a16="http://schemas.microsoft.com/office/drawing/2014/main" id="{889BC998-37E8-42F5-B3FA-92C46403C0BF}"/>
              </a:ext>
            </a:extLst>
          </p:cNvPr>
          <p:cNvSpPr txBox="1"/>
          <p:nvPr/>
        </p:nvSpPr>
        <p:spPr>
          <a:xfrm>
            <a:off x="1690315" y="1785126"/>
            <a:ext cx="1800493" cy="369332"/>
          </a:xfrm>
          <a:prstGeom prst="rect">
            <a:avLst/>
          </a:prstGeom>
          <a:noFill/>
          <a:ln>
            <a:solidFill>
              <a:srgbClr val="0000CC"/>
            </a:solidFill>
          </a:ln>
        </p:spPr>
        <p:txBody>
          <a:bodyPr wrap="none" rtlCol="0">
            <a:spAutoFit/>
          </a:bodyPr>
          <a:lstStyle/>
          <a:p>
            <a:r>
              <a:rPr lang="zh-CN" altLang="en-US" b="1" dirty="0"/>
              <a:t>活动：出示图片</a:t>
            </a:r>
          </a:p>
        </p:txBody>
      </p:sp>
      <p:sp>
        <p:nvSpPr>
          <p:cNvPr id="46" name="横卷形 45"/>
          <p:cNvSpPr/>
          <p:nvPr/>
        </p:nvSpPr>
        <p:spPr bwMode="auto">
          <a:xfrm>
            <a:off x="1132113" y="2133604"/>
            <a:ext cx="3004457" cy="2336796"/>
          </a:xfrm>
          <a:prstGeom prst="horizontalScroll">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kumimoji="0" lang="zh-CN" altLang="en-US" sz="2000" b="1" i="0" u="none" strike="noStrike" cap="none" normalizeH="0" baseline="0" dirty="0">
                <a:ln>
                  <a:noFill/>
                </a:ln>
                <a:solidFill>
                  <a:schemeClr val="tx1"/>
                </a:solidFill>
                <a:effectLst/>
                <a:latin typeface="仿宋" pitchFamily="49" charset="-122"/>
                <a:ea typeface="仿宋" pitchFamily="49" charset="-122"/>
              </a:rPr>
              <a:t>    “五位一体”</a:t>
            </a:r>
            <a:r>
              <a:rPr lang="zh-CN" altLang="en-US" sz="2000" b="1" dirty="0">
                <a:latin typeface="仿宋" pitchFamily="49" charset="-122"/>
                <a:ea typeface="仿宋" pitchFamily="49" charset="-122"/>
              </a:rPr>
              <a:t>的原则要求：着眼于全面建成小康社会、实现社会主义现代化和中华民族伟大复兴。</a:t>
            </a:r>
            <a:endParaRPr kumimoji="0" lang="zh-CN" altLang="en-US" sz="2000" b="1" i="0" u="none" strike="noStrike" cap="none" normalizeH="0" baseline="0" dirty="0">
              <a:ln>
                <a:noFill/>
              </a:ln>
              <a:solidFill>
                <a:schemeClr val="tx1"/>
              </a:solidFill>
              <a:effectLst/>
              <a:latin typeface="仿宋" pitchFamily="49" charset="-122"/>
              <a:ea typeface="仿宋" pitchFamily="49" charset="-122"/>
            </a:endParaRPr>
          </a:p>
        </p:txBody>
      </p:sp>
      <p:pic>
        <p:nvPicPr>
          <p:cNvPr id="23554" name="Picture 2" descr="https://gimg2.baidu.com/image_search/src=http%3A%2F%2Fwww.qxdbj.tw%2FImages%2Fuploads201606091550385558.jpg&amp;refer=http%3A%2F%2Fwww.qxdbj.tw&amp;app=2002&amp;size=f9999,10000&amp;q=a80&amp;n=0&amp;g=0n&amp;fmt=jpeg?sec=1631975249&amp;t=f70c03df5191203fc5a507c415cc89ad"/>
          <p:cNvPicPr>
            <a:picLocks noChangeAspect="1" noChangeArrowheads="1"/>
          </p:cNvPicPr>
          <p:nvPr/>
        </p:nvPicPr>
        <p:blipFill>
          <a:blip r:embed="rId3" cstate="print"/>
          <a:srcRect l="1664" t="23089" r="1709" b="31594"/>
          <a:stretch>
            <a:fillRect/>
          </a:stretch>
        </p:blipFill>
        <p:spPr bwMode="auto">
          <a:xfrm>
            <a:off x="5341256" y="2351313"/>
            <a:ext cx="5627213" cy="2061029"/>
          </a:xfrm>
          <a:prstGeom prst="rect">
            <a:avLst/>
          </a:prstGeom>
          <a:solidFill>
            <a:schemeClr val="bg2">
              <a:lumMod val="90000"/>
            </a:schemeClr>
          </a:solidFill>
        </p:spPr>
      </p:pic>
      <p:sp>
        <p:nvSpPr>
          <p:cNvPr id="47" name="文本框 2">
            <a:extLst>
              <a:ext uri="{FF2B5EF4-FFF2-40B4-BE49-F238E27FC236}">
                <a16:creationId xmlns="" xmlns:a16="http://schemas.microsoft.com/office/drawing/2014/main" id="{889BC998-37E8-42F5-B3FA-92C46403C0BF}"/>
              </a:ext>
            </a:extLst>
          </p:cNvPr>
          <p:cNvSpPr txBox="1"/>
          <p:nvPr/>
        </p:nvSpPr>
        <p:spPr>
          <a:xfrm>
            <a:off x="7009737" y="1806898"/>
            <a:ext cx="2276585" cy="369332"/>
          </a:xfrm>
          <a:prstGeom prst="rect">
            <a:avLst/>
          </a:prstGeom>
          <a:noFill/>
          <a:ln>
            <a:solidFill>
              <a:srgbClr val="0000CC"/>
            </a:solidFill>
          </a:ln>
        </p:spPr>
        <p:txBody>
          <a:bodyPr wrap="none" rtlCol="0">
            <a:spAutoFit/>
          </a:bodyPr>
          <a:lstStyle/>
          <a:p>
            <a:r>
              <a:rPr lang="zh-CN" altLang="en-US" b="1" dirty="0"/>
              <a:t>内容：“五位一体”</a:t>
            </a: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47.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2.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4"/>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8"/>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FULL_TEXT_BEAUTIFY_COPY_ID" val="7"/>
</p:tagLst>
</file>

<file path=ppt/tags/tag61.xml><?xml version="1.0" encoding="utf-8"?>
<p:tagLst xmlns:a="http://schemas.openxmlformats.org/drawingml/2006/main" xmlns:r="http://schemas.openxmlformats.org/officeDocument/2006/relationships" xmlns:p="http://schemas.openxmlformats.org/presentationml/2006/main">
  <p:tag name="KSO_WM_FULL_TEXT_BEAUTIFY_COPY_ID" val="9"/>
</p:tagLst>
</file>

<file path=ppt/tags/tag62.xml><?xml version="1.0" encoding="utf-8"?>
<p:tagLst xmlns:a="http://schemas.openxmlformats.org/drawingml/2006/main" xmlns:r="http://schemas.openxmlformats.org/officeDocument/2006/relationships" xmlns:p="http://schemas.openxmlformats.org/presentationml/2006/main">
  <p:tag name="KSO_WM_FULL_TEXT_BEAUTIFY_COPY_ID" val="11"/>
</p:tagLst>
</file>

<file path=ppt/tags/tag63.xml><?xml version="1.0" encoding="utf-8"?>
<p:tagLst xmlns:a="http://schemas.openxmlformats.org/drawingml/2006/main" xmlns:r="http://schemas.openxmlformats.org/officeDocument/2006/relationships" xmlns:p="http://schemas.openxmlformats.org/presentationml/2006/main">
  <p:tag name="KSO_WM_FULL_TEXT_BEAUTIFY_COPY_ID" val="127"/>
</p:tagLst>
</file>

<file path=ppt/tags/tag64.xml><?xml version="1.0" encoding="utf-8"?>
<p:tagLst xmlns:a="http://schemas.openxmlformats.org/drawingml/2006/main" xmlns:r="http://schemas.openxmlformats.org/officeDocument/2006/relationships" xmlns:p="http://schemas.openxmlformats.org/presentationml/2006/main">
  <p:tag name="KSO_WM_FULL_TEXT_BEAUTIFY_COPY_ID" val="141"/>
</p:tagLst>
</file>

<file path=ppt/tags/tag65.xml><?xml version="1.0" encoding="utf-8"?>
<p:tagLst xmlns:a="http://schemas.openxmlformats.org/drawingml/2006/main" xmlns:r="http://schemas.openxmlformats.org/officeDocument/2006/relationships" xmlns:p="http://schemas.openxmlformats.org/presentationml/2006/main">
  <p:tag name="KSO_WM_FULL_TEXT_BEAUTIFY_COPY_ID" val="130"/>
</p:tagLst>
</file>

<file path=ppt/tags/tag66.xml><?xml version="1.0" encoding="utf-8"?>
<p:tagLst xmlns:a="http://schemas.openxmlformats.org/drawingml/2006/main" xmlns:r="http://schemas.openxmlformats.org/officeDocument/2006/relationships" xmlns:p="http://schemas.openxmlformats.org/presentationml/2006/main">
  <p:tag name="KSO_WM_FULL_TEXT_BEAUTIFY_COPY_ID" val="144"/>
</p:tagLst>
</file>

<file path=ppt/tags/tag67.xml><?xml version="1.0" encoding="utf-8"?>
<p:tagLst xmlns:a="http://schemas.openxmlformats.org/drawingml/2006/main" xmlns:r="http://schemas.openxmlformats.org/officeDocument/2006/relationships" xmlns:p="http://schemas.openxmlformats.org/presentationml/2006/main">
  <p:tag name="KSO_WM_FULL_TEXT_BEAUTIFY_COPY_ID" val="128"/>
</p:tagLst>
</file>

<file path=ppt/tags/tag68.xml><?xml version="1.0" encoding="utf-8"?>
<p:tagLst xmlns:a="http://schemas.openxmlformats.org/drawingml/2006/main" xmlns:r="http://schemas.openxmlformats.org/officeDocument/2006/relationships" xmlns:p="http://schemas.openxmlformats.org/presentationml/2006/main">
  <p:tag name="KSO_WM_FULL_TEXT_BEAUTIFY_COPY_ID" val="142"/>
</p:tagLst>
</file>

<file path=ppt/tags/tag6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7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4805_5*l_h_f*1_2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57"/>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05_5*l_h_f*1_3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4"/>
</p:tagLst>
</file>

<file path=ppt/tags/tag7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05_5*l_h_f*1_4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7"/>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a"/>
  <p:tag name="KSO_WM_UNIT_INDEX" val="1_1_1"/>
  <p:tag name="KSO_WM_UNIT_ID" val="diagram287_4*l_h_a*1_1_1"/>
  <p:tag name="KSO_WM_UNIT_CLEAR" val="1"/>
  <p:tag name="KSO_WM_UNIT_LAYERLEVEL" val="1_1_1"/>
  <p:tag name="KSO_WM_UNIT_VALUE" val="6"/>
  <p:tag name="KSO_WM_UNIT_HIGHLIGHT" val="0"/>
  <p:tag name="KSO_WM_UNIT_COMPATIBLE" val="0"/>
  <p:tag name="KSO_WM_BEAUTIFY_FLAG" val="#wm#"/>
  <p:tag name="KSO_WM_DIAGRAM_GROUP_CODE" val="l1-1"/>
  <p:tag name="KSO_WM_UNIT_PRESET_TEXT" val="LOREM IPSUM"/>
  <p:tag name="KSO_WM_UNIT_FILL_FORE_SCHEMECOLOR_INDEX" val="5"/>
  <p:tag name="KSO_WM_UNIT_FILL_TYPE" val="1"/>
  <p:tag name="KSO_WM_UNIT_TEXT_FILL_FORE_SCHEMECOLOR_INDEX" val="5"/>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i"/>
  <p:tag name="KSO_WM_UNIT_INDEX" val="1_1"/>
  <p:tag name="KSO_WM_UNIT_ID" val="diagram287_4*l_i*1_1"/>
  <p:tag name="KSO_WM_UNIT_CLEAR" val="1"/>
  <p:tag name="KSO_WM_UNIT_LAYERLEVEL" val="1_1"/>
  <p:tag name="KSO_WM_BEAUTIFY_FLAG" val="#wm#"/>
  <p:tag name="KSO_WM_DIAGRAM_GROUP_CODE" val="l1-1"/>
  <p:tag name="KSO_WM_UNIT_FILL_FORE_SCHEMECOLOR_INDEX" val="5"/>
  <p:tag name="KSO_WM_UNI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f"/>
  <p:tag name="KSO_WM_UNIT_INDEX" val="1_1_1"/>
  <p:tag name="KSO_WM_UNIT_ID" val="diagram287_4*l_h_f*1_1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a"/>
  <p:tag name="KSO_WM_UNIT_INDEX" val="1_2_1"/>
  <p:tag name="KSO_WM_UNIT_ID" val="diagram287_4*l_h_a*1_2_1"/>
  <p:tag name="KSO_WM_UNIT_CLEAR" val="1"/>
  <p:tag name="KSO_WM_UNIT_LAYERLEVEL" val="1_1_1"/>
  <p:tag name="KSO_WM_UNIT_VALUE" val="6"/>
  <p:tag name="KSO_WM_UNIT_HIGHLIGHT" val="0"/>
  <p:tag name="KSO_WM_UNIT_COMPATIBLE" val="0"/>
  <p:tag name="KSO_WM_BEAUTIFY_FLAG" val="#wm#"/>
  <p:tag name="KSO_WM_DIAGRAM_GROUP_CODE" val="l1-1"/>
  <p:tag name="KSO_WM_UNIT_PRESET_TEXT" val="LOREM IPSUM"/>
  <p:tag name="KSO_WM_UNIT_FILL_FORE_SCHEMECOLOR_INDEX" val="7"/>
  <p:tag name="KSO_WM_UNIT_FILL_TYPE" val="1"/>
  <p:tag name="KSO_WM_UNIT_TEXT_FILL_FORE_SCHEMECOLOR_INDEX" val="7"/>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i"/>
  <p:tag name="KSO_WM_UNIT_INDEX" val="1_3"/>
  <p:tag name="KSO_WM_UNIT_ID" val="diagram287_4*l_i*1_3"/>
  <p:tag name="KSO_WM_UNIT_CLEAR" val="1"/>
  <p:tag name="KSO_WM_UNIT_LAYERLEVEL" val="1_1"/>
  <p:tag name="KSO_WM_BEAUTIFY_FLAG" val="#wm#"/>
  <p:tag name="KSO_WM_DIAGRAM_GROUP_CODE" val="l1-1"/>
  <p:tag name="KSO_WM_UNIT_FILL_FORE_SCHEMECOLOR_INDEX" val="7"/>
  <p:tag name="KSO_WM_UNI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f"/>
  <p:tag name="KSO_WM_UNIT_INDEX" val="1_2_1"/>
  <p:tag name="KSO_WM_UNIT_ID" val="diagram287_4*l_h_f*1_2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7"/>
  <p:tag name="KSO_WM_UNIT_FILL_TYPE" val="1"/>
  <p:tag name="KSO_WM_UNIT_TEXT_FILL_FORE_SCHEMECOLOR_INDEX" val="14"/>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a"/>
  <p:tag name="KSO_WM_UNIT_INDEX" val="1_1_1"/>
  <p:tag name="KSO_WM_UNIT_ID" val="diagram287_4*l_h_a*1_1_1"/>
  <p:tag name="KSO_WM_UNIT_CLEAR" val="1"/>
  <p:tag name="KSO_WM_UNIT_LAYERLEVEL" val="1_1_1"/>
  <p:tag name="KSO_WM_UNIT_VALUE" val="6"/>
  <p:tag name="KSO_WM_UNIT_HIGHLIGHT" val="0"/>
  <p:tag name="KSO_WM_UNIT_COMPATIBLE" val="0"/>
  <p:tag name="KSO_WM_BEAUTIFY_FLAG" val="#wm#"/>
  <p:tag name="KSO_WM_DIAGRAM_GROUP_CODE" val="l1-1"/>
  <p:tag name="KSO_WM_UNIT_PRESET_TEXT" val="LOREM IPSUM"/>
  <p:tag name="KSO_WM_UNIT_FILL_FORE_SCHEMECOLOR_INDEX" val="5"/>
  <p:tag name="KSO_WM_UNIT_FILL_TYPE" val="1"/>
  <p:tag name="KSO_WM_UNIT_TEXT_FILL_FORE_SCHEMECOLOR_INDEX" val="5"/>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i"/>
  <p:tag name="KSO_WM_UNIT_INDEX" val="1_1"/>
  <p:tag name="KSO_WM_UNIT_ID" val="diagram287_4*l_i*1_1"/>
  <p:tag name="KSO_WM_UNIT_CLEAR" val="1"/>
  <p:tag name="KSO_WM_UNIT_LAYERLEVEL" val="1_1"/>
  <p:tag name="KSO_WM_BEAUTIFY_FLAG" val="#wm#"/>
  <p:tag name="KSO_WM_DIAGRAM_GROUP_CODE" val="l1-1"/>
  <p:tag name="KSO_WM_UNIT_FILL_FORE_SCHEMECOLOR_INDEX" val="5"/>
  <p:tag name="KSO_WM_UNI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f"/>
  <p:tag name="KSO_WM_UNIT_INDEX" val="1_1_1"/>
  <p:tag name="KSO_WM_UNIT_ID" val="diagram287_4*l_h_f*1_1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a"/>
  <p:tag name="KSO_WM_UNIT_INDEX" val="1_2_1"/>
  <p:tag name="KSO_WM_UNIT_ID" val="diagram287_4*l_h_a*1_2_1"/>
  <p:tag name="KSO_WM_UNIT_CLEAR" val="1"/>
  <p:tag name="KSO_WM_UNIT_LAYERLEVEL" val="1_1_1"/>
  <p:tag name="KSO_WM_UNIT_VALUE" val="6"/>
  <p:tag name="KSO_WM_UNIT_HIGHLIGHT" val="0"/>
  <p:tag name="KSO_WM_UNIT_COMPATIBLE" val="0"/>
  <p:tag name="KSO_WM_BEAUTIFY_FLAG" val="#wm#"/>
  <p:tag name="KSO_WM_DIAGRAM_GROUP_CODE" val="l1-1"/>
  <p:tag name="KSO_WM_UNIT_PRESET_TEXT" val="LOREM IPSUM"/>
  <p:tag name="KSO_WM_UNIT_FILL_FORE_SCHEMECOLOR_INDEX" val="7"/>
  <p:tag name="KSO_WM_UNIT_FILL_TYPE" val="1"/>
  <p:tag name="KSO_WM_UNIT_TEXT_FILL_FORE_SCHEMECOLOR_INDEX" val="7"/>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i"/>
  <p:tag name="KSO_WM_UNIT_INDEX" val="1_3"/>
  <p:tag name="KSO_WM_UNIT_ID" val="diagram287_4*l_i*1_3"/>
  <p:tag name="KSO_WM_UNIT_CLEAR" val="1"/>
  <p:tag name="KSO_WM_UNIT_LAYERLEVEL" val="1_1"/>
  <p:tag name="KSO_WM_BEAUTIFY_FLAG" val="#wm#"/>
  <p:tag name="KSO_WM_DIAGRAM_GROUP_CODE" val="l1-1"/>
  <p:tag name="KSO_WM_UNIT_FILL_FORE_SCHEMECOLOR_INDEX" val="7"/>
  <p:tag name="KSO_WM_UNI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f"/>
  <p:tag name="KSO_WM_UNIT_INDEX" val="1_2_1"/>
  <p:tag name="KSO_WM_UNIT_ID" val="diagram287_4*l_h_f*1_2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7"/>
  <p:tag name="KSO_WM_UNIT_FILL_TYPE" val="1"/>
  <p:tag name="KSO_WM_UNIT_TEXT_FILL_FORE_SCHEMECOLOR_INDEX" val="14"/>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a"/>
  <p:tag name="KSO_WM_UNIT_INDEX" val="1_2_1"/>
  <p:tag name="KSO_WM_UNIT_ID" val="diagram287_4*l_h_a*1_2_1"/>
  <p:tag name="KSO_WM_UNIT_CLEAR" val="1"/>
  <p:tag name="KSO_WM_UNIT_LAYERLEVEL" val="1_1_1"/>
  <p:tag name="KSO_WM_UNIT_VALUE" val="6"/>
  <p:tag name="KSO_WM_UNIT_HIGHLIGHT" val="0"/>
  <p:tag name="KSO_WM_UNIT_COMPATIBLE" val="0"/>
  <p:tag name="KSO_WM_BEAUTIFY_FLAG" val="#wm#"/>
  <p:tag name="KSO_WM_DIAGRAM_GROUP_CODE" val="l1-1"/>
  <p:tag name="KSO_WM_UNIT_PRESET_TEXT" val="LOREM IPSUM"/>
  <p:tag name="KSO_WM_UNIT_FILL_FORE_SCHEMECOLOR_INDEX" val="7"/>
  <p:tag name="KSO_WM_UNIT_FILL_TYPE" val="1"/>
  <p:tag name="KSO_WM_UNIT_TEXT_FILL_FORE_SCHEMECOLOR_INDEX" val="7"/>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i"/>
  <p:tag name="KSO_WM_UNIT_INDEX" val="1_3"/>
  <p:tag name="KSO_WM_UNIT_ID" val="diagram287_4*l_i*1_3"/>
  <p:tag name="KSO_WM_UNIT_CLEAR" val="1"/>
  <p:tag name="KSO_WM_UNIT_LAYERLEVEL" val="1_1"/>
  <p:tag name="KSO_WM_BEAUTIFY_FLAG" val="#wm#"/>
  <p:tag name="KSO_WM_DIAGRAM_GROUP_CODE" val="l1-1"/>
  <p:tag name="KSO_WM_UNIT_FILL_FORE_SCHEMECOLOR_INDEX" val="7"/>
  <p:tag name="KSO_WM_UNI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87"/>
  <p:tag name="KSO_WM_UNIT_TYPE" val="l_h_f"/>
  <p:tag name="KSO_WM_UNIT_INDEX" val="1_2_1"/>
  <p:tag name="KSO_WM_UNIT_ID" val="diagram287_4*l_h_f*1_2_1"/>
  <p:tag name="KSO_WM_UNIT_CLEAR" val="1"/>
  <p:tag name="KSO_WM_UNIT_LAYERLEVEL" val="1_1_1"/>
  <p:tag name="KSO_WM_UNIT_VALUE" val="15"/>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7"/>
  <p:tag name="KSO_WM_UNIT_FILL_TYPE" val="1"/>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95.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8121</TotalTime>
  <Words>2306</Words>
  <Application>Microsoft Office PowerPoint</Application>
  <PresentationFormat>自定义</PresentationFormat>
  <Paragraphs>256</Paragraphs>
  <Slides>21</Slides>
  <Notes>21</Notes>
  <HiddenSlides>0</HiddenSlides>
  <MMClips>0</MMClips>
  <ScaleCrop>false</ScaleCrop>
  <HeadingPairs>
    <vt:vector size="4" baseType="variant">
      <vt:variant>
        <vt:lpstr>主题</vt:lpstr>
      </vt:variant>
      <vt:variant>
        <vt:i4>5</vt:i4>
      </vt:variant>
      <vt:variant>
        <vt:lpstr>幻灯片标题</vt:lpstr>
      </vt:variant>
      <vt:variant>
        <vt:i4>21</vt:i4>
      </vt:variant>
    </vt:vector>
  </HeadingPairs>
  <TitlesOfParts>
    <vt:vector size="26" baseType="lpstr">
      <vt:lpstr>Office 主题</vt:lpstr>
      <vt:lpstr>1_Office 主题</vt:lpstr>
      <vt:lpstr>5_Office 主题</vt:lpstr>
      <vt:lpstr>9_Office 主题</vt: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889</cp:revision>
  <dcterms:created xsi:type="dcterms:W3CDTF">2013-10-25T14:41:00Z</dcterms:created>
  <dcterms:modified xsi:type="dcterms:W3CDTF">2021-09-15T02:16:52Z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KSOSaveFontToCloudKey">
    <vt:lpwstr>511122308_cloud</vt:lpwstr>
  </property>
  <property fmtid="{D5CDD505-2E9C-101B-9397-08002B2CF9AE}" pid="4" name="ICV">
    <vt:lpwstr>C07F16C51C8B4A39A6682A64723106C6</vt:lpwstr>
  </property>
</Properties>
</file>