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434" r:id="rId3"/>
    <p:sldId id="621" r:id="rId5"/>
    <p:sldId id="637" r:id="rId6"/>
    <p:sldId id="439" r:id="rId7"/>
    <p:sldId id="591" r:id="rId8"/>
    <p:sldId id="623" r:id="rId9"/>
    <p:sldId id="625" r:id="rId10"/>
    <p:sldId id="627" r:id="rId11"/>
    <p:sldId id="626" r:id="rId12"/>
    <p:sldId id="624" r:id="rId13"/>
    <p:sldId id="628" r:id="rId14"/>
    <p:sldId id="622" r:id="rId15"/>
    <p:sldId id="631" r:id="rId16"/>
    <p:sldId id="629" r:id="rId17"/>
    <p:sldId id="633" r:id="rId18"/>
    <p:sldId id="638" r:id="rId19"/>
    <p:sldId id="634" r:id="rId20"/>
    <p:sldId id="632" r:id="rId21"/>
    <p:sldId id="635" r:id="rId22"/>
    <p:sldId id="437" r:id="rId23"/>
  </p:sldIdLst>
  <p:sldSz cx="12192000" cy="6858000"/>
  <p:notesSz cx="6858000" cy="9144000"/>
  <p:embeddedFontLst>
    <p:embeddedFont>
      <p:font typeface="微软雅黑" panose="020B0503020204020204" pitchFamily="34" charset="-122"/>
      <p:regular r:id="rId29"/>
      <p:bold r:id="rId30"/>
    </p:embeddedFont>
    <p:embeddedFont>
      <p:font typeface="黑体" panose="02010609060101010101" pitchFamily="49" charset="-122"/>
      <p:regular r:id="rId31"/>
    </p:embeddedFont>
    <p:embeddedFont>
      <p:font typeface="Calibri" panose="020F0502020204030204" charset="0"/>
      <p:regular r:id="rId32"/>
      <p:bold r:id="rId33"/>
      <p:italic r:id="rId34"/>
      <p:boldItalic r:id="rId35"/>
    </p:embeddedFont>
    <p:embeddedFont>
      <p:font typeface="Noto Sans SC" panose="020B0200000000000000" charset="-122"/>
      <p:regular r:id="rId36"/>
      <p:bold r:id="rId37"/>
    </p:embeddedFont>
    <p:embeddedFont>
      <p:font typeface="等线 Light" panose="02010600030101010101" charset="-122"/>
      <p:regular r:id="rId38"/>
    </p:embeddedFont>
    <p:embeddedFont>
      <p:font typeface="Calibri Light" panose="020F0302020204030204" charset="0"/>
      <p:regular r:id="rId39"/>
      <p:italic r:id="rId40"/>
    </p:embeddedFont>
    <p:embeddedFont>
      <p:font typeface="等线" panose="02010600030101010101" charset="-122"/>
      <p:regular r:id="rId41"/>
      <p:bold r:id="rId42"/>
    </p:embeddedFont>
  </p:embeddedFontLst>
  <p:custDataLst>
    <p:tags r:id="rId4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18" userDrawn="1">
          <p15:clr>
            <a:srgbClr val="A4A3A4"/>
          </p15:clr>
        </p15:guide>
        <p15:guide id="2" orient="horz" pos="2383" userDrawn="1">
          <p15:clr>
            <a:srgbClr val="A4A3A4"/>
          </p15:clr>
        </p15:guide>
        <p15:guide id="4" pos="-85899345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NESE-BC06F90" initials="" lastIdx="0" clrIdx="0"/>
  <p:cmAuthor id="29" name="韩琳晶" initials="韩" lastIdx="0" clrIdx="28"/>
  <p:cmAuthor id="1" name="пользователь Microsoft Office" initials="Office" lastIdx="0" clrIdx="0"/>
  <p:cmAuthor id="2" name="作者" initials="A" lastIdx="0" clrIdx="1"/>
  <p:cmAuthor id="3" name="Pueschner, Franziska {FA~Shanghai}" initials="P" lastIdx="0" clrIdx="0"/>
  <p:cmAuthor id="4" name="as" initials="a" lastIdx="0" clrIdx="0"/>
  <p:cmAuthor id="5" name="刘思蜀" initials="刘" lastIdx="0" clrIdx="0"/>
  <p:cmAuthor id="6" name="lenovo" initials="l" lastIdx="0" clrIdx="0"/>
  <p:cmAuthor id="7" name="www.xkb1.com" initials="w" lastIdx="0" clrIdx="1"/>
  <p:cmAuthor id="8" name="ming qiu" initials="m" lastIdx="0" clrIdx="1"/>
  <p:cmAuthor id="9" name="dongyu" initials="d" lastIdx="0" clrIdx="8"/>
  <p:cmAuthor id="10" name="翟宏帅" initials="翟" lastIdx="0" clrIdx="0"/>
  <p:cmAuthor id="11" name="MyPC" initials="M" lastIdx="0" clrIdx="11"/>
  <p:cmAuthor id="12" name="jinli" initials="j" lastIdx="0" clrIdx="0"/>
  <p:cmAuthor id="13" name="PC" initials="P" lastIdx="0" clrIdx="12"/>
  <p:cmAuthor id="14" name="user" initials="u" lastIdx="0" clrIdx="0"/>
  <p:cmAuthor id="15" name="李丽" initials="李" lastIdx="0" clrIdx="14"/>
  <p:cmAuthor id="16" name="Nicole Li  李倩" initials="N" lastIdx="0" clrIdx="0"/>
  <p:cmAuthor id="17" name="admin" initials="a" lastIdx="0" clrIdx="0"/>
  <p:cmAuthor id="18" name="222" initials="2" lastIdx="0" clrIdx="0"/>
  <p:cmAuthor id="49837069" name="未知用户1" initials="未知用户1" lastIdx="0" clrIdx="22"/>
  <p:cmAuthor id="19" name="Windows 用户" initials="W" lastIdx="0" clrIdx="0"/>
  <p:cmAuthor id="20" name="刘浩" initials="刘" lastIdx="0" clrIdx="0"/>
  <p:cmAuthor id="21" name="Vivian Liu" initials="V" lastIdx="0" clrIdx="1"/>
  <p:cmAuthor id="22" name="Mia Vida Villanueva" initials="" lastIdx="0" clrIdx="0"/>
  <p:cmAuthor id="23" name="xj" initials="" lastIdx="0" clrIdx="23"/>
  <p:cmAuthor id="24" name="古" initials="" lastIdx="0" clrIdx="24"/>
  <p:cmAuthor id="25" name="李彦利" initials="" lastIdx="0" clrIdx="25"/>
  <p:cmAuthor id="26" name="刘刘" initials="" lastIdx="0" clrIdx="20"/>
  <p:cmAuthor id="2000" name="张瑞霞" initials="authorId_524709945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F8F8D"/>
    <a:srgbClr val="929091"/>
    <a:srgbClr val="003E6A"/>
    <a:srgbClr val="1D627F"/>
    <a:srgbClr val="D2F8F4"/>
    <a:srgbClr val="044F70"/>
    <a:srgbClr val="D1F8F8"/>
    <a:srgbClr val="D2F9F7"/>
    <a:srgbClr val="730103"/>
    <a:srgbClr val="FDF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7" autoAdjust="0"/>
    <p:restoredTop sz="94843" autoAdjust="0"/>
  </p:normalViewPr>
  <p:slideViewPr>
    <p:cSldViewPr snapToGrid="0" showGuides="1">
      <p:cViewPr varScale="1">
        <p:scale>
          <a:sx n="92" d="100"/>
          <a:sy n="92" d="100"/>
        </p:scale>
        <p:origin x="324" y="78"/>
      </p:cViewPr>
      <p:guideLst>
        <p:guide orient="horz" pos="3218"/>
        <p:guide orient="horz" pos="2383"/>
        <p:guide pos="-85899345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3" Type="http://schemas.openxmlformats.org/officeDocument/2006/relationships/tags" Target="tags/tag103.xml"/><Relationship Id="rId42" Type="http://schemas.openxmlformats.org/officeDocument/2006/relationships/font" Target="fonts/font14.fntdata"/><Relationship Id="rId41" Type="http://schemas.openxmlformats.org/officeDocument/2006/relationships/font" Target="fonts/font13.fntdata"/><Relationship Id="rId40" Type="http://schemas.openxmlformats.org/officeDocument/2006/relationships/font" Target="fonts/font12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1.fntdata"/><Relationship Id="rId38" Type="http://schemas.openxmlformats.org/officeDocument/2006/relationships/font" Target="fonts/font10.fntdata"/><Relationship Id="rId37" Type="http://schemas.openxmlformats.org/officeDocument/2006/relationships/font" Target="fonts/font9.fntdata"/><Relationship Id="rId36" Type="http://schemas.openxmlformats.org/officeDocument/2006/relationships/font" Target="fonts/font8.fntdata"/><Relationship Id="rId35" Type="http://schemas.openxmlformats.org/officeDocument/2006/relationships/font" Target="fonts/font7.fntdata"/><Relationship Id="rId34" Type="http://schemas.openxmlformats.org/officeDocument/2006/relationships/font" Target="fonts/font6.fntdata"/><Relationship Id="rId33" Type="http://schemas.openxmlformats.org/officeDocument/2006/relationships/font" Target="fonts/font5.fntdata"/><Relationship Id="rId32" Type="http://schemas.openxmlformats.org/officeDocument/2006/relationships/font" Target="fonts/font4.fntdata"/><Relationship Id="rId31" Type="http://schemas.openxmlformats.org/officeDocument/2006/relationships/font" Target="fonts/font3.fntdata"/><Relationship Id="rId30" Type="http://schemas.openxmlformats.org/officeDocument/2006/relationships/font" Target="fonts/font2.fntdata"/><Relationship Id="rId3" Type="http://schemas.openxmlformats.org/officeDocument/2006/relationships/slide" Target="slides/slide1.xml"/><Relationship Id="rId29" Type="http://schemas.openxmlformats.org/officeDocument/2006/relationships/font" Target="fonts/font1.fntdata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51C45E1-318E-4BD0-9306-250502F43CC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7F7A595F-151A-46E4-9E47-C5DC07DD202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7A595F-151A-46E4-9E47-C5DC07DD202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241935" y="0"/>
            <a:ext cx="3345815" cy="8934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/>
        </p:nvSpPr>
        <p:spPr>
          <a:xfrm>
            <a:off x="120650" y="188595"/>
            <a:ext cx="3942715" cy="6610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3.jpeg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334682" y="1553882"/>
            <a:ext cx="11349318" cy="4757271"/>
          </a:xfrm>
          <a:prstGeom prst="rect">
            <a:avLst/>
          </a:prstGeom>
          <a:solidFill>
            <a:srgbClr val="FFFFFF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5.png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image" Target="../media/image4.jpeg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tags" Target="../tags/tag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image" Target="../media/image12.jpeg"/><Relationship Id="rId5" Type="http://schemas.openxmlformats.org/officeDocument/2006/relationships/tags" Target="../tags/tag26.xml"/><Relationship Id="rId4" Type="http://schemas.openxmlformats.org/officeDocument/2006/relationships/image" Target="../media/image11.jpeg"/><Relationship Id="rId3" Type="http://schemas.openxmlformats.org/officeDocument/2006/relationships/tags" Target="../tags/tag25.xml"/><Relationship Id="rId2" Type="http://schemas.openxmlformats.org/officeDocument/2006/relationships/image" Target="../media/image10.jpeg"/><Relationship Id="rId1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tags" Target="../tags/tag2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tags" Target="../tags/tag48.xml"/><Relationship Id="rId7" Type="http://schemas.openxmlformats.org/officeDocument/2006/relationships/tags" Target="../tags/tag47.xml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14.png"/><Relationship Id="rId10" Type="http://schemas.openxmlformats.org/officeDocument/2006/relationships/tags" Target="../tags/tag50.xml"/><Relationship Id="rId1" Type="http://schemas.openxmlformats.org/officeDocument/2006/relationships/tags" Target="../tags/tag4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image" Target="../media/image15.jpeg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.jpeg"/><Relationship Id="rId1" Type="http://schemas.openxmlformats.org/officeDocument/2006/relationships/tags" Target="../tags/tag5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tags" Target="../tags/tag66.xml"/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4" Type="http://schemas.openxmlformats.org/officeDocument/2006/relationships/slideLayout" Target="../slideLayouts/slideLayout2.xml"/><Relationship Id="rId23" Type="http://schemas.openxmlformats.org/officeDocument/2006/relationships/image" Target="../media/image19.jpeg"/><Relationship Id="rId22" Type="http://schemas.openxmlformats.org/officeDocument/2006/relationships/image" Target="../media/image18.png"/><Relationship Id="rId21" Type="http://schemas.openxmlformats.org/officeDocument/2006/relationships/image" Target="../media/image17.png"/><Relationship Id="rId20" Type="http://schemas.openxmlformats.org/officeDocument/2006/relationships/tags" Target="../tags/tag78.xml"/><Relationship Id="rId2" Type="http://schemas.openxmlformats.org/officeDocument/2006/relationships/tags" Target="../tags/tag60.xml"/><Relationship Id="rId19" Type="http://schemas.openxmlformats.org/officeDocument/2006/relationships/tags" Target="../tags/tag77.xml"/><Relationship Id="rId18" Type="http://schemas.openxmlformats.org/officeDocument/2006/relationships/tags" Target="../tags/tag76.xml"/><Relationship Id="rId17" Type="http://schemas.openxmlformats.org/officeDocument/2006/relationships/tags" Target="../tags/tag75.xml"/><Relationship Id="rId16" Type="http://schemas.openxmlformats.org/officeDocument/2006/relationships/tags" Target="../tags/tag74.xml"/><Relationship Id="rId15" Type="http://schemas.openxmlformats.org/officeDocument/2006/relationships/tags" Target="../tags/tag73.xml"/><Relationship Id="rId14" Type="http://schemas.openxmlformats.org/officeDocument/2006/relationships/tags" Target="../tags/tag72.xml"/><Relationship Id="rId13" Type="http://schemas.openxmlformats.org/officeDocument/2006/relationships/tags" Target="../tags/tag71.xml"/><Relationship Id="rId12" Type="http://schemas.openxmlformats.org/officeDocument/2006/relationships/tags" Target="../tags/tag70.xml"/><Relationship Id="rId11" Type="http://schemas.openxmlformats.org/officeDocument/2006/relationships/tags" Target="../tags/tag69.xml"/><Relationship Id="rId10" Type="http://schemas.openxmlformats.org/officeDocument/2006/relationships/tags" Target="../tags/tag68.xml"/><Relationship Id="rId1" Type="http://schemas.openxmlformats.org/officeDocument/2006/relationships/tags" Target="../tags/tag5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86.xml"/><Relationship Id="rId8" Type="http://schemas.openxmlformats.org/officeDocument/2006/relationships/tags" Target="../tags/tag85.xml"/><Relationship Id="rId7" Type="http://schemas.openxmlformats.org/officeDocument/2006/relationships/tags" Target="../tags/tag84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02.xml"/><Relationship Id="rId11" Type="http://schemas.openxmlformats.org/officeDocument/2006/relationships/tags" Target="../tags/tag101.xml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24"/>
          <p:cNvSpPr/>
          <p:nvPr/>
        </p:nvSpPr>
        <p:spPr>
          <a:xfrm>
            <a:off x="2064176" y="3963164"/>
            <a:ext cx="8714224" cy="64516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charset="0"/>
              </a:rPr>
              <a:t>主讲人：胡嵘苹</a:t>
            </a:r>
            <a:r>
              <a:rPr lang="en-US" altLang="zh-CN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charset="0"/>
              </a:rPr>
              <a:t>      </a:t>
            </a:r>
            <a:r>
              <a:rPr lang="zh-CN" altLang="en-US" sz="24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charset="0"/>
              </a:rPr>
              <a:t>单位：广东省东莞市东城教育管理中心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Calibri" panose="020F0502020204030204" charset="0"/>
            </a:endParaRPr>
          </a:p>
        </p:txBody>
      </p:sp>
      <p:sp>
        <p:nvSpPr>
          <p:cNvPr id="5125" name="文本框 22"/>
          <p:cNvSpPr/>
          <p:nvPr/>
        </p:nvSpPr>
        <p:spPr>
          <a:xfrm>
            <a:off x="1797686" y="2249805"/>
            <a:ext cx="8714224" cy="115316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《习近平新时代中国特色社会主义思想学生读本》</a:t>
            </a:r>
            <a:r>
              <a:rPr lang="en-US" altLang="zh-CN" sz="2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 </a:t>
            </a:r>
            <a:r>
              <a:rPr lang="zh-CN" altLang="en-US" sz="22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（小学高年级）</a:t>
            </a:r>
            <a:endParaRPr lang="zh-CN" altLang="en-US" sz="22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第二讲</a:t>
            </a:r>
            <a:r>
              <a:rPr lang="en-US" altLang="zh-CN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“</a:t>
            </a:r>
            <a:r>
              <a:rPr lang="en-US" sz="2400" b="1" dirty="0" err="1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办好中国的事情关键在党”</a:t>
            </a:r>
            <a:r>
              <a:rPr lang="zh-CN" altLang="en-US" sz="2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微软雅黑" panose="020B0503020204020204" pitchFamily="34" charset="-122"/>
              </a:rPr>
              <a:t>说课</a:t>
            </a:r>
            <a:endParaRPr lang="zh-CN" altLang="en-US" sz="2400" b="1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4"/>
          <p:cNvSpPr/>
          <p:nvPr>
            <p:custDataLst>
              <p:tags r:id="rId1"/>
            </p:custDataLst>
          </p:nvPr>
        </p:nvSpPr>
        <p:spPr>
          <a:xfrm>
            <a:off x="856615" y="1475105"/>
            <a:ext cx="5240020" cy="3596005"/>
          </a:xfrm>
          <a:prstGeom prst="roundRect">
            <a:avLst>
              <a:gd name="adj" fmla="val 0"/>
            </a:avLst>
          </a:prstGeom>
          <a:solidFill>
            <a:srgbClr val="FCFCFC">
              <a:alpha val="92000"/>
            </a:srgbClr>
          </a:solidFill>
          <a:ln w="12700" cap="flat" cmpd="sng">
            <a:solidFill>
              <a:srgbClr val="5C83A4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文本框 3"/>
          <p:cNvSpPr txBox="1"/>
          <p:nvPr/>
        </p:nvSpPr>
        <p:spPr>
          <a:xfrm>
            <a:off x="749173" y="547200"/>
            <a:ext cx="58536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一堂有温度、有信仰、有画面的思政课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AutoShape 6"/>
          <p:cNvSpPr/>
          <p:nvPr>
            <p:custDataLst>
              <p:tags r:id="rId2"/>
            </p:custDataLst>
          </p:nvPr>
        </p:nvSpPr>
        <p:spPr>
          <a:xfrm>
            <a:off x="1090930" y="1547495"/>
            <a:ext cx="4791075" cy="6426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百年前 · 红船启航</a:t>
            </a:r>
            <a:endParaRPr lang="en-US" sz="36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" name="Picture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923" t="2221" r="704"/>
          <a:stretch>
            <a:fillRect/>
          </a:stretch>
        </p:blipFill>
        <p:spPr>
          <a:xfrm>
            <a:off x="1301115" y="2330450"/>
            <a:ext cx="4350385" cy="2590800"/>
          </a:xfrm>
          <a:prstGeom prst="round2Diag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4"/>
          <p:cNvSpPr/>
          <p:nvPr>
            <p:custDataLst>
              <p:tags r:id="rId5"/>
            </p:custDataLst>
          </p:nvPr>
        </p:nvSpPr>
        <p:spPr>
          <a:xfrm>
            <a:off x="6214745" y="1475105"/>
            <a:ext cx="5138420" cy="3596005"/>
          </a:xfrm>
          <a:prstGeom prst="roundRect">
            <a:avLst>
              <a:gd name="adj" fmla="val 0"/>
            </a:avLst>
          </a:prstGeom>
          <a:solidFill>
            <a:srgbClr val="FCFCFC">
              <a:alpha val="92000"/>
            </a:srgbClr>
          </a:solidFill>
          <a:ln w="12700" cap="flat" cmpd="sng">
            <a:solidFill>
              <a:srgbClr val="5C83A4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1"/>
          <p:cNvSpPr/>
          <p:nvPr>
            <p:custDataLst>
              <p:tags r:id="rId6"/>
            </p:custDataLst>
          </p:nvPr>
        </p:nvSpPr>
        <p:spPr>
          <a:xfrm>
            <a:off x="6318885" y="1547495"/>
            <a:ext cx="6899275" cy="6426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百年后 · 强国有我</a:t>
            </a:r>
            <a:endParaRPr lang="en-US" sz="36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9" name="Picture 12" descr="C:/Users/86137/Desktop/人教社说课/图片1.png图片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154" t="-383" r="28" b="3242"/>
          <a:stretch>
            <a:fillRect/>
          </a:stretch>
        </p:blipFill>
        <p:spPr>
          <a:xfrm>
            <a:off x="6677660" y="2330450"/>
            <a:ext cx="4212590" cy="2590800"/>
          </a:xfrm>
          <a:prstGeom prst="round2Diag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3" name="矩形 22"/>
          <p:cNvSpPr/>
          <p:nvPr/>
        </p:nvSpPr>
        <p:spPr>
          <a:xfrm>
            <a:off x="663575" y="5237480"/>
            <a:ext cx="10751185" cy="12395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bg1"/>
            </a:solidFill>
            <a:prstDash val="sysDot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AutoShape 15"/>
          <p:cNvSpPr/>
          <p:nvPr/>
        </p:nvSpPr>
        <p:spPr>
          <a:xfrm>
            <a:off x="887730" y="5353685"/>
            <a:ext cx="11566525" cy="4425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chemeClr val="tx1">
                    <a:alpha val="94902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历史与现实交汇，过去与未来对话，我们得出一个深刻而坚定的结论：</a:t>
            </a:r>
            <a:endParaRPr lang="en-US" sz="2400" b="0" i="0" u="none" strike="noStrike">
              <a:solidFill>
                <a:schemeClr val="tx1">
                  <a:alpha val="94902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5" name="AutoShape 16"/>
          <p:cNvSpPr/>
          <p:nvPr/>
        </p:nvSpPr>
        <p:spPr>
          <a:xfrm>
            <a:off x="738505" y="5669915"/>
            <a:ext cx="6297295" cy="9378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 dirty="0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</a:t>
            </a:r>
            <a:r>
              <a:rPr lang="en-US" sz="2800" b="1" i="0" u="none" strike="noStrike" dirty="0" err="1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办好中国的事情关键在党</a:t>
            </a:r>
            <a:r>
              <a:rPr lang="en-US" sz="2800" b="1" i="0" u="none" strike="noStrike" dirty="0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2800" b="1" i="0" u="none" strike="noStrike" dirty="0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96265" y="560705"/>
            <a:ext cx="5314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办好中国的事情关键在党</a:t>
            </a:r>
            <a:endParaRPr lang="zh-CN" altLang="en-US" b="1" dirty="0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6755" y="1330960"/>
            <a:ext cx="10668635" cy="1141730"/>
            <a:chOff x="1200" y="3051"/>
            <a:chExt cx="16801" cy="1798"/>
          </a:xfrm>
        </p:grpSpPr>
        <p:sp>
          <p:nvSpPr>
            <p:cNvPr id="4" name="AutoShape 4"/>
            <p:cNvSpPr/>
            <p:nvPr/>
          </p:nvSpPr>
          <p:spPr>
            <a:xfrm>
              <a:off x="1200" y="3076"/>
              <a:ext cx="16800" cy="1772"/>
            </a:xfrm>
            <a:prstGeom prst="roundRect">
              <a:avLst>
                <a:gd name="adj" fmla="val 0"/>
              </a:avLst>
            </a:prstGeom>
            <a:solidFill>
              <a:srgbClr val="C00000">
                <a:alpha val="82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5" name="AutoShape 5"/>
            <p:cNvSpPr/>
            <p:nvPr/>
          </p:nvSpPr>
          <p:spPr>
            <a:xfrm>
              <a:off x="1489" y="3051"/>
              <a:ext cx="16512" cy="1798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17000"/>
                </a:lnSpc>
                <a:defRPr/>
              </a:pPr>
              <a:r>
                <a:rPr lang="zh-CN" altLang="en-US" sz="2800" b="0" i="0" u="none" strike="noStrike">
                  <a:solidFill>
                    <a:srgbClr val="FFFFFF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重在聚焦政治认同，引导学生深刻感悟没有共产党就没有新中国，中国共产党的领导是中国、中国人民、中华民族的一大幸事。</a:t>
              </a:r>
              <a:endParaRPr lang="zh-CN" altLang="en-US" sz="28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endParaRPr>
            </a:p>
          </p:txBody>
        </p:sp>
      </p:grpSp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4402705" y="3157855"/>
            <a:ext cx="3359601" cy="2179320"/>
          </a:xfrm>
          <a:prstGeom prst="roundRect">
            <a:avLst>
              <a:gd name="adj" fmla="val 0"/>
            </a:avLst>
          </a:prstGeom>
          <a:solidFill>
            <a:srgbClr val="FFFFFF">
              <a:alpha val="94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>
            <p:custDataLst>
              <p:tags r:id="rId2"/>
            </p:custDataLst>
          </p:nvPr>
        </p:nvSpPr>
        <p:spPr>
          <a:xfrm>
            <a:off x="790500" y="2685965"/>
            <a:ext cx="3359601" cy="5052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>
            <p:custDataLst>
              <p:tags r:id="rId3"/>
            </p:custDataLst>
          </p:nvPr>
        </p:nvSpPr>
        <p:spPr>
          <a:xfrm>
            <a:off x="621030" y="2949575"/>
            <a:ext cx="3518535" cy="3246120"/>
          </a:xfrm>
          <a:prstGeom prst="rect">
            <a:avLst/>
          </a:prstGeom>
          <a:solidFill>
            <a:srgbClr val="FFF1F1"/>
          </a:solidFill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endParaRPr lang="en-US" sz="2000"/>
          </a:p>
        </p:txBody>
      </p:sp>
      <p:sp>
        <p:nvSpPr>
          <p:cNvPr id="8" name="AutoShape 8"/>
          <p:cNvSpPr/>
          <p:nvPr>
            <p:custDataLst>
              <p:tags r:id="rId4"/>
            </p:custDataLst>
          </p:nvPr>
        </p:nvSpPr>
        <p:spPr>
          <a:xfrm>
            <a:off x="706120" y="2949575"/>
            <a:ext cx="3319145" cy="27863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altLang="zh-CN" sz="2800" b="1" i="0" u="none" strike="noStrike" dirty="0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 </a:t>
            </a:r>
            <a:r>
              <a:rPr lang="zh-CN" altLang="en-US" sz="2800" b="1" i="0" u="none" strike="noStrike" dirty="0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宏大的百年征程：一条有起点、有历程、有方向、有画面的壮阔道路。</a:t>
            </a:r>
            <a:endParaRPr lang="zh-CN" altLang="en-US" sz="2800" b="1" i="0" u="none" strike="noStrike" dirty="0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>
            <p:custDataLst>
              <p:tags r:id="rId5"/>
            </p:custDataLst>
          </p:nvPr>
        </p:nvSpPr>
        <p:spPr>
          <a:xfrm>
            <a:off x="4402702" y="2685965"/>
            <a:ext cx="3359601" cy="5052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>
            <p:custDataLst>
              <p:tags r:id="rId6"/>
            </p:custDataLst>
          </p:nvPr>
        </p:nvSpPr>
        <p:spPr>
          <a:xfrm>
            <a:off x="8014904" y="2685965"/>
            <a:ext cx="3359601" cy="5052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9"/>
          <p:cNvSpPr/>
          <p:nvPr>
            <p:custDataLst>
              <p:tags r:id="rId7"/>
            </p:custDataLst>
          </p:nvPr>
        </p:nvSpPr>
        <p:spPr>
          <a:xfrm>
            <a:off x="4362450" y="2949575"/>
            <a:ext cx="3451860" cy="3245485"/>
          </a:xfrm>
          <a:prstGeom prst="rect">
            <a:avLst/>
          </a:prstGeom>
          <a:solidFill>
            <a:srgbClr val="FFF1F1"/>
          </a:solidFill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endParaRPr lang="en-US" sz="2000"/>
          </a:p>
        </p:txBody>
      </p:sp>
      <p:sp>
        <p:nvSpPr>
          <p:cNvPr id="2" name="AutoShape 8"/>
          <p:cNvSpPr/>
          <p:nvPr>
            <p:custDataLst>
              <p:tags r:id="rId8"/>
            </p:custDataLst>
          </p:nvPr>
        </p:nvSpPr>
        <p:spPr>
          <a:xfrm>
            <a:off x="4439285" y="3166745"/>
            <a:ext cx="3368675" cy="27863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altLang="zh-CN" sz="2800" b="1" i="0" u="none" strike="noStrike" dirty="0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 </a:t>
            </a:r>
            <a:r>
              <a:rPr lang="zh-CN" altLang="en-US" sz="2800" b="1" i="0" u="none" strike="noStrike" dirty="0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这条路，始于百年前那艘红船，也始于像阎裕昌烈士那样无数先辈用生命守护的希望。</a:t>
            </a:r>
            <a:endParaRPr lang="zh-CN" altLang="en-US" sz="2800" b="1" i="0" u="none" strike="noStrike" dirty="0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9"/>
          <p:cNvSpPr/>
          <p:nvPr>
            <p:custDataLst>
              <p:tags r:id="rId9"/>
            </p:custDataLst>
          </p:nvPr>
        </p:nvSpPr>
        <p:spPr>
          <a:xfrm>
            <a:off x="8024495" y="2957195"/>
            <a:ext cx="3484880" cy="3245485"/>
          </a:xfrm>
          <a:prstGeom prst="rect">
            <a:avLst/>
          </a:prstGeom>
          <a:solidFill>
            <a:srgbClr val="FFF1F1"/>
          </a:solidFill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endParaRPr lang="en-US" sz="2000"/>
          </a:p>
        </p:txBody>
      </p:sp>
      <p:sp>
        <p:nvSpPr>
          <p:cNvPr id="16" name="AutoShape 8"/>
          <p:cNvSpPr/>
          <p:nvPr>
            <p:custDataLst>
              <p:tags r:id="rId10"/>
            </p:custDataLst>
          </p:nvPr>
        </p:nvSpPr>
        <p:spPr>
          <a:xfrm>
            <a:off x="8140065" y="2949575"/>
            <a:ext cx="3368675" cy="27863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altLang="zh-CN" sz="2800" b="1" i="0" u="none" strike="noStrike" dirty="0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   </a:t>
            </a:r>
            <a:r>
              <a:rPr lang="zh-CN" altLang="en-US" sz="2800" b="1" i="0" u="none" strike="noStrike" dirty="0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这条由无数英雄铺就的信仰之路，通向了我们今天的幸福生活。</a:t>
            </a:r>
            <a:endParaRPr lang="zh-CN" altLang="en-US" sz="2800" b="1" i="0" u="none" strike="noStrike" dirty="0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847725" y="547370"/>
            <a:ext cx="17716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说课流程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4920" y="1209040"/>
            <a:ext cx="9495790" cy="47478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6265" y="560705"/>
            <a:ext cx="5829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一、</a:t>
            </a:r>
            <a:r>
              <a:rPr lang="zh-CN" altLang="en-US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寻路溯源：把握教材脉络，锚定育人坐标</a:t>
            </a:r>
            <a:endParaRPr lang="zh-CN" altLang="en-US" b="1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8455" y="1450975"/>
            <a:ext cx="11390630" cy="835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16"/>
          <p:cNvSpPr/>
          <p:nvPr/>
        </p:nvSpPr>
        <p:spPr>
          <a:xfrm>
            <a:off x="485775" y="1450975"/>
            <a:ext cx="16808450" cy="80708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400" b="1" i="0" u="none" strike="noStrike" dirty="0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《习近平新时代中国特色社会主义思想学生读本（小学高年级）》第2讲</a:t>
            </a:r>
            <a:endParaRPr lang="zh-CN" altLang="en-US" sz="2400" b="1" i="0" u="none" strike="noStrike" dirty="0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9" name="图片 28" descr="C:/Users/86137/Desktop/20250813/小学高年级.png小学高年级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5754" b="5754"/>
          <a:stretch>
            <a:fillRect/>
          </a:stretch>
        </p:blipFill>
        <p:spPr>
          <a:xfrm>
            <a:off x="423545" y="2499995"/>
            <a:ext cx="2803525" cy="38493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l="17432" t="10727" r="1633" b="13809"/>
          <a:stretch>
            <a:fillRect/>
          </a:stretch>
        </p:blipFill>
        <p:spPr>
          <a:xfrm>
            <a:off x="3158490" y="2417445"/>
            <a:ext cx="2868295" cy="393192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337560" y="3067685"/>
            <a:ext cx="2461260" cy="36131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noAutofit/>
          </a:bodyPr>
          <a:lstStyle/>
          <a:p>
            <a:endParaRPr lang="zh-CN" altLang="en-US" sz="3600"/>
          </a:p>
        </p:txBody>
      </p:sp>
      <p:sp>
        <p:nvSpPr>
          <p:cNvPr id="6" name="文本框 5"/>
          <p:cNvSpPr txBox="1"/>
          <p:nvPr/>
        </p:nvSpPr>
        <p:spPr>
          <a:xfrm>
            <a:off x="3361690" y="3973830"/>
            <a:ext cx="2461260" cy="36131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noAutofit/>
          </a:bodyPr>
          <a:lstStyle/>
          <a:p>
            <a:endParaRPr lang="zh-CN" altLang="en-US" sz="3600"/>
          </a:p>
        </p:txBody>
      </p:sp>
      <p:sp>
        <p:nvSpPr>
          <p:cNvPr id="8" name="文本框 7"/>
          <p:cNvSpPr txBox="1"/>
          <p:nvPr/>
        </p:nvSpPr>
        <p:spPr>
          <a:xfrm>
            <a:off x="3361690" y="4872355"/>
            <a:ext cx="2461260" cy="361315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txBody>
          <a:bodyPr wrap="square" rtlCol="0">
            <a:noAutofit/>
          </a:bodyPr>
          <a:lstStyle/>
          <a:p>
            <a:endParaRPr lang="zh-CN" altLang="en-US" sz="3600"/>
          </a:p>
        </p:txBody>
      </p:sp>
      <p:sp>
        <p:nvSpPr>
          <p:cNvPr id="9" name="AutoShape 8"/>
          <p:cNvSpPr/>
          <p:nvPr>
            <p:custDataLst>
              <p:tags r:id="rId4"/>
            </p:custDataLst>
          </p:nvPr>
        </p:nvSpPr>
        <p:spPr>
          <a:xfrm>
            <a:off x="7279005" y="2734945"/>
            <a:ext cx="4351655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承上 · 锚定梦想方向</a:t>
            </a:r>
            <a:endParaRPr lang="en-US" sz="3600"/>
          </a:p>
        </p:txBody>
      </p:sp>
      <p:sp>
        <p:nvSpPr>
          <p:cNvPr id="10" name="AutoShape 12"/>
          <p:cNvSpPr/>
          <p:nvPr>
            <p:custDataLst>
              <p:tags r:id="rId5"/>
            </p:custDataLst>
          </p:nvPr>
        </p:nvSpPr>
        <p:spPr>
          <a:xfrm>
            <a:off x="7279005" y="4032250"/>
            <a:ext cx="4351655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algn="l">
              <a:lnSpc>
                <a:spcPct val="125000"/>
              </a:lnSpc>
              <a:buClrTx/>
              <a:buSzTx/>
              <a:buFontTx/>
              <a:defRPr/>
            </a:pPr>
            <a:r>
              <a:rPr lang="en-US" sz="3600" b="1" i="0" u="none" strike="noStrike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启下 · 站稳人民立场</a:t>
            </a:r>
            <a:endParaRPr lang="en-US" sz="3600" b="1">
              <a:solidFill>
                <a:srgbClr val="8B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7" name="AutoShape 16"/>
          <p:cNvSpPr/>
          <p:nvPr>
            <p:custDataLst>
              <p:tags r:id="rId6"/>
            </p:custDataLst>
          </p:nvPr>
        </p:nvSpPr>
        <p:spPr>
          <a:xfrm>
            <a:off x="7240905" y="5286375"/>
            <a:ext cx="454279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 · 解答关键命题</a:t>
            </a:r>
            <a:endParaRPr lang="en-US" sz="3600" b="1">
              <a:solidFill>
                <a:srgbClr val="8B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9" name="右箭头 18"/>
          <p:cNvSpPr/>
          <p:nvPr/>
        </p:nvSpPr>
        <p:spPr>
          <a:xfrm>
            <a:off x="6026785" y="3973830"/>
            <a:ext cx="685800" cy="4572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左中括号 11"/>
          <p:cNvSpPr/>
          <p:nvPr/>
        </p:nvSpPr>
        <p:spPr>
          <a:xfrm>
            <a:off x="6758305" y="2817495"/>
            <a:ext cx="290195" cy="2913380"/>
          </a:xfrm>
          <a:prstGeom prst="leftBracket">
            <a:avLst/>
          </a:prstGeom>
          <a:ln w="381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4660265" y="294386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884670" y="294386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AutoShape 4"/>
          <p:cNvSpPr/>
          <p:nvPr/>
        </p:nvSpPr>
        <p:spPr>
          <a:xfrm>
            <a:off x="884555" y="1342390"/>
            <a:ext cx="11112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教材内容解析：“四个一”结构</a:t>
            </a:r>
            <a:endParaRPr lang="en-US" sz="2800"/>
          </a:p>
        </p:txBody>
      </p:sp>
      <p:sp>
        <p:nvSpPr>
          <p:cNvPr id="7" name="AutoShape 3"/>
          <p:cNvSpPr/>
          <p:nvPr/>
        </p:nvSpPr>
        <p:spPr>
          <a:xfrm>
            <a:off x="678180" y="2219960"/>
            <a:ext cx="5671820" cy="3846830"/>
          </a:xfrm>
          <a:prstGeom prst="roundRect">
            <a:avLst>
              <a:gd name="adj" fmla="val 0"/>
            </a:avLst>
          </a:prstGeom>
          <a:blipFill>
            <a:blip r:embed="rId1"/>
            <a:stretch>
              <a:fillRect t="-9074" b="-9074"/>
            </a:stretch>
          </a:blipFill>
          <a:ln w="50800" cap="flat" cmpd="sng">
            <a:solidFill>
              <a:srgbClr val="FFFF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5"/>
          <p:cNvSpPr/>
          <p:nvPr/>
        </p:nvSpPr>
        <p:spPr>
          <a:xfrm>
            <a:off x="6609715" y="2219960"/>
            <a:ext cx="4889500" cy="3912235"/>
          </a:xfrm>
          <a:prstGeom prst="rect">
            <a:avLst/>
          </a:prstGeom>
          <a:solidFill>
            <a:srgbClr val="EFF6FC"/>
          </a:solidFill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 fontAlgn="auto">
              <a:lnSpc>
                <a:spcPts val="3780"/>
              </a:lnSpc>
              <a:defRPr/>
            </a:pPr>
            <a:r>
              <a:rPr lang="en-US" sz="2400" b="1" i="0" u="none" strike="noStrike" dirty="0">
                <a:solidFill>
                  <a:srgbClr val="8B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◆</a:t>
            </a:r>
            <a:r>
              <a:rPr lang="en-US" sz="2400" b="1" i="0" u="none" strike="noStrike" dirty="0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</a:t>
            </a:r>
            <a:r>
              <a:rPr lang="zh-CN" altLang="en-US" sz="2400" b="1" i="0" u="none" strike="noStrike" dirty="0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</a:t>
            </a:r>
            <a:r>
              <a:rPr lang="en-US" sz="2400" b="1" i="0" u="none" strike="noStrike" dirty="0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歌</a:t>
            </a:r>
            <a:r>
              <a:rPr lang="zh-CN" altLang="en-US" sz="2400" b="1" i="0" u="none" strike="noStrike" dirty="0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曲</a:t>
            </a:r>
            <a:r>
              <a:rPr lang="en-US" sz="2400" b="1" i="0" u="none" strike="noStrike" dirty="0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· </a:t>
            </a:r>
            <a:r>
              <a:rPr lang="en-US" sz="2400" b="1" i="0" u="none" strike="noStrike" dirty="0" err="1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时代强音</a:t>
            </a:r>
            <a:endParaRPr lang="en-US" sz="2400" dirty="0"/>
          </a:p>
          <a:p>
            <a:pPr indent="0" algn="l" fontAlgn="auto">
              <a:lnSpc>
                <a:spcPts val="3780"/>
              </a:lnSpc>
            </a:pPr>
            <a:r>
              <a:rPr lang="en-US" sz="2400" b="0" i="0" u="none" strike="noStrike" dirty="0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《</a:t>
            </a:r>
            <a:r>
              <a:rPr lang="en-US" sz="2400" b="0" i="0" u="none" strike="noStrike" dirty="0" err="1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没有共产党就没有新中国</a:t>
            </a:r>
            <a:r>
              <a:rPr lang="en-US" sz="2400" b="0" i="0" u="none" strike="noStrike" dirty="0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》</a:t>
            </a:r>
            <a:endParaRPr lang="en-US" sz="2400" b="0" i="0" u="none" strike="noStrike" dirty="0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 fontAlgn="auto">
              <a:lnSpc>
                <a:spcPts val="3780"/>
              </a:lnSpc>
            </a:pPr>
            <a:r>
              <a:rPr lang="en-US" sz="2400" b="1" i="0" u="none" strike="noStrike" dirty="0">
                <a:solidFill>
                  <a:srgbClr val="8B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◆</a:t>
            </a:r>
            <a:r>
              <a:rPr lang="en-US" sz="2400" b="1" i="0" u="none" strike="noStrike" dirty="0" err="1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一段历史</a:t>
            </a:r>
            <a:r>
              <a:rPr lang="en-US" sz="2400" b="1" i="0" u="none" strike="noStrike" dirty="0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· </a:t>
            </a:r>
            <a:r>
              <a:rPr lang="en-US" sz="2400" b="1" i="0" u="none" strike="noStrike" dirty="0" err="1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伟大跨越</a:t>
            </a:r>
            <a:endParaRPr lang="en-US" sz="2400" b="1" i="0" u="none" strike="noStrike" dirty="0">
              <a:solidFill>
                <a:srgbClr val="8B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 fontAlgn="auto">
              <a:lnSpc>
                <a:spcPts val="3780"/>
              </a:lnSpc>
            </a:pPr>
            <a:r>
              <a:rPr lang="en-US" sz="2400" b="0" i="0" u="none" strike="noStrike" dirty="0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</a:t>
            </a:r>
            <a:r>
              <a:rPr lang="en-US" sz="2400" b="0" i="0" u="none" strike="noStrike" dirty="0" err="1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从石库门到天安门</a:t>
            </a:r>
            <a:endParaRPr lang="en-US" sz="2400" b="0" i="0" u="none" strike="noStrike" dirty="0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 fontAlgn="auto">
              <a:lnSpc>
                <a:spcPts val="3780"/>
              </a:lnSpc>
            </a:pPr>
            <a:r>
              <a:rPr lang="zh-CN" altLang="en-US" sz="2400" b="1" i="0" u="none" strike="noStrike" dirty="0">
                <a:solidFill>
                  <a:srgbClr val="8B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◆</a:t>
            </a:r>
            <a:r>
              <a:rPr lang="zh-CN" altLang="en-US" sz="2400" b="1" i="0" u="none" strike="noStrike" dirty="0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一串</a:t>
            </a:r>
            <a:r>
              <a:rPr lang="en-US" sz="2400" b="1" i="0" u="none" strike="noStrike" dirty="0" err="1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比喻</a:t>
            </a:r>
            <a:r>
              <a:rPr lang="en-US" sz="2400" b="1" i="0" u="none" strike="noStrike" dirty="0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· </a:t>
            </a:r>
            <a:r>
              <a:rPr lang="en-US" sz="2400" b="1" i="0" u="none" strike="noStrike" dirty="0" err="1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核心要义</a:t>
            </a:r>
            <a:endParaRPr lang="en-US" sz="2400" b="1" i="0" u="none" strike="noStrike" dirty="0">
              <a:solidFill>
                <a:srgbClr val="8B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 fontAlgn="auto">
              <a:lnSpc>
                <a:spcPts val="3780"/>
              </a:lnSpc>
            </a:pPr>
            <a:r>
              <a:rPr lang="en-US" sz="2400" b="0" i="0" u="none" strike="noStrike" dirty="0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</a:t>
            </a:r>
            <a:r>
              <a:rPr lang="en-US" sz="2400" b="0" i="0" u="none" strike="noStrike" dirty="0" err="1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主心骨·定海神针</a:t>
            </a:r>
            <a:r>
              <a:rPr lang="en-US" sz="2400" b="0" i="0" u="none" strike="noStrike" dirty="0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·</a:t>
            </a:r>
            <a:r>
              <a:rPr lang="zh-CN" altLang="en-US" sz="2400" b="0" i="0" u="none" strike="noStrike" dirty="0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打铁自身硬</a:t>
            </a:r>
            <a:endParaRPr lang="zh-CN" altLang="en-US" sz="2400" b="0" i="0" u="none" strike="noStrike" dirty="0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 fontAlgn="auto">
              <a:lnSpc>
                <a:spcPts val="3780"/>
              </a:lnSpc>
            </a:pPr>
            <a:r>
              <a:rPr lang="en-US" sz="2400" b="1" i="0" u="none" strike="noStrike" dirty="0">
                <a:solidFill>
                  <a:srgbClr val="8B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◆</a:t>
            </a:r>
            <a:r>
              <a:rPr lang="en-US" sz="2400" b="1" i="0" u="none" strike="noStrike" dirty="0" err="1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一份使命</a:t>
            </a:r>
            <a:r>
              <a:rPr lang="en-US" sz="2400" b="1" i="0" u="none" strike="noStrike" dirty="0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· </a:t>
            </a:r>
            <a:r>
              <a:rPr lang="en-US" sz="2400" b="1" i="0" u="none" strike="noStrike" dirty="0" err="1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青春作答</a:t>
            </a:r>
            <a:endParaRPr lang="en-US" sz="2400" b="1" i="0" u="none" strike="noStrike" dirty="0">
              <a:solidFill>
                <a:srgbClr val="8B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indent="0" algn="l" fontAlgn="auto">
              <a:lnSpc>
                <a:spcPts val="3780"/>
              </a:lnSpc>
            </a:pPr>
            <a:r>
              <a:rPr lang="en-US" sz="2400" b="0" i="0" u="none" strike="noStrike" dirty="0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 </a:t>
            </a:r>
            <a:r>
              <a:rPr lang="zh-CN" altLang="en-US" sz="2400" b="0" i="0" u="none" strike="noStrike" dirty="0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感恩党、</a:t>
            </a:r>
            <a:r>
              <a:rPr lang="en-US" sz="2400" b="0" i="0" u="none" strike="noStrike" dirty="0" err="1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听党话</a:t>
            </a:r>
            <a:r>
              <a:rPr lang="zh-CN" altLang="en-US" sz="2400" b="0" i="0" u="none" strike="noStrike" dirty="0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、</a:t>
            </a:r>
            <a:r>
              <a:rPr lang="en-US" sz="2400" b="0" i="0" u="none" strike="noStrike" dirty="0" err="1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跟党走</a:t>
            </a:r>
            <a:endParaRPr lang="en-US" sz="2400" b="0" i="0" u="none" strike="noStrike" dirty="0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265" y="560705"/>
            <a:ext cx="58299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一、</a:t>
            </a:r>
            <a:r>
              <a:rPr lang="zh-CN" altLang="en-US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寻路溯源：把握教材脉络，锚定育人坐标</a:t>
            </a:r>
            <a:endParaRPr lang="zh-CN" altLang="en-US" b="1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949960" y="3538855"/>
            <a:ext cx="1141730" cy="8693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 b="1" spc="400" dirty="0">
                <a:ln w="9352"/>
                <a:solidFill>
                  <a:schemeClr val="bg1"/>
                </a:solidFill>
                <a:effectLst/>
                <a:latin typeface="字魂水云行楷" panose="00000500000000000000" charset="-122"/>
                <a:ea typeface="字魂水云行楷" panose="00000500000000000000" charset="-122"/>
                <a:cs typeface="+mj-cs"/>
              </a:rPr>
              <a:t>宝贵特质</a:t>
            </a:r>
            <a:endParaRPr lang="zh-CN" altLang="en-US" sz="2800" b="1" spc="400" dirty="0">
              <a:ln w="9352"/>
              <a:solidFill>
                <a:schemeClr val="bg1"/>
              </a:solidFill>
              <a:effectLst/>
              <a:latin typeface="字魂水云行楷" panose="00000500000000000000" charset="-122"/>
              <a:ea typeface="字魂水云行楷" panose="00000500000000000000" charset="-122"/>
              <a:cs typeface="+mj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6265" y="536575"/>
            <a:ext cx="5963920" cy="3924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buClrTx/>
              <a:buSzTx/>
              <a:buFontTx/>
            </a:pPr>
            <a:r>
              <a:rPr lang="zh-CN" altLang="en-US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</a:t>
            </a:r>
            <a:r>
              <a:rPr lang="zh-CN" altLang="en-US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知路识人：洞察童心世界，找准认知起点</a:t>
            </a:r>
            <a:endParaRPr lang="zh-CN" altLang="en-US" b="1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8" name="Picture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26187" t="11142" r="7745" b="15795"/>
          <a:stretch>
            <a:fillRect/>
          </a:stretch>
        </p:blipFill>
        <p:spPr>
          <a:xfrm>
            <a:off x="758825" y="3538855"/>
            <a:ext cx="3144520" cy="1747520"/>
          </a:xfrm>
          <a:prstGeom prst="round2Diag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49" name="Picture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13779" t="20112" r="18444" b="17384"/>
          <a:stretch>
            <a:fillRect/>
          </a:stretch>
        </p:blipFill>
        <p:spPr>
          <a:xfrm>
            <a:off x="4437380" y="3538855"/>
            <a:ext cx="3199130" cy="1748155"/>
          </a:xfrm>
          <a:prstGeom prst="round2Diag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55" name="图片 54" descr="老兵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l="9696" t="39723" r="13482" b="4986"/>
          <a:stretch>
            <a:fillRect/>
          </a:stretch>
        </p:blipFill>
        <p:spPr>
          <a:xfrm>
            <a:off x="8240395" y="3538855"/>
            <a:ext cx="3198495" cy="1747520"/>
          </a:xfrm>
          <a:prstGeom prst="round2Diag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77875" y="1561465"/>
            <a:ext cx="4896485" cy="1677670"/>
            <a:chOff x="1573" y="2459"/>
            <a:chExt cx="7711" cy="2642"/>
          </a:xfrm>
        </p:grpSpPr>
        <p:grpSp>
          <p:nvGrpSpPr>
            <p:cNvPr id="7" name="组合 6"/>
            <p:cNvGrpSpPr/>
            <p:nvPr/>
          </p:nvGrpSpPr>
          <p:grpSpPr>
            <a:xfrm>
              <a:off x="1573" y="2809"/>
              <a:ext cx="1979" cy="1866"/>
              <a:chOff x="8777" y="1517"/>
              <a:chExt cx="1842" cy="2225"/>
            </a:xfrm>
          </p:grpSpPr>
          <p:sp>
            <p:nvSpPr>
              <p:cNvPr id="2" name="圆角矩形 1"/>
              <p:cNvSpPr/>
              <p:nvPr/>
            </p:nvSpPr>
            <p:spPr>
              <a:xfrm rot="2820000">
                <a:off x="8549" y="1745"/>
                <a:ext cx="2225" cy="1769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江城律动宋" panose="02020700000000000000" charset="-122"/>
                  <a:ea typeface="江城律动宋" panose="02020700000000000000" charset="-122"/>
                  <a:cs typeface="江城律动宋" panose="02020700000000000000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8945" y="1688"/>
                <a:ext cx="1674" cy="163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2800" b="1" spc="400" dirty="0">
                    <a:ln w="9352"/>
                    <a:solidFill>
                      <a:schemeClr val="bg1"/>
                    </a:solidFill>
                    <a:effectLst/>
                    <a:latin typeface="字魂水云行楷" panose="00000500000000000000" charset="-122"/>
                    <a:ea typeface="字魂水云行楷" panose="00000500000000000000" charset="-122"/>
                    <a:cs typeface="+mj-cs"/>
                  </a:rPr>
                  <a:t>已有认知</a:t>
                </a:r>
                <a:endParaRPr lang="zh-CN" altLang="en-US" sz="2800" b="1" spc="400" dirty="0">
                  <a:ln w="9352"/>
                  <a:solidFill>
                    <a:schemeClr val="bg1"/>
                  </a:solidFill>
                  <a:effectLst/>
                  <a:latin typeface="字魂水云行楷" panose="00000500000000000000" charset="-122"/>
                  <a:ea typeface="字魂水云行楷" panose="00000500000000000000" charset="-122"/>
                  <a:cs typeface="+mj-cs"/>
                </a:endParaRPr>
              </a:p>
            </p:txBody>
          </p:sp>
        </p:grpSp>
        <p:sp>
          <p:nvSpPr>
            <p:cNvPr id="11" name="流程图: 可选过程 10"/>
            <p:cNvSpPr/>
            <p:nvPr/>
          </p:nvSpPr>
          <p:spPr>
            <a:xfrm>
              <a:off x="3968" y="2459"/>
              <a:ext cx="5316" cy="2642"/>
            </a:xfrm>
            <a:prstGeom prst="flowChartAlternateProcess">
              <a:avLst/>
            </a:prstGeom>
            <a:solidFill>
              <a:srgbClr val="F3F4F8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AutoShape 4"/>
            <p:cNvSpPr/>
            <p:nvPr>
              <p:custDataLst>
                <p:tags r:id="rId7"/>
              </p:custDataLst>
            </p:nvPr>
          </p:nvSpPr>
          <p:spPr>
            <a:xfrm>
              <a:off x="4202" y="2649"/>
              <a:ext cx="4974" cy="2186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zh-CN" altLang="en-US" sz="2400" b="1" i="0" u="none" strike="noStrike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学生普遍知道“中国共产党”的名称，在生活中也常听到相关表述。</a:t>
              </a:r>
              <a:endParaRPr lang="zh-CN" altLang="en-US" sz="2400" b="1" i="0" u="none" strike="noStrike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45250" y="1561465"/>
            <a:ext cx="4933950" cy="1677670"/>
            <a:chOff x="10150" y="2459"/>
            <a:chExt cx="7770" cy="2642"/>
          </a:xfrm>
        </p:grpSpPr>
        <p:grpSp>
          <p:nvGrpSpPr>
            <p:cNvPr id="4" name="组合 3"/>
            <p:cNvGrpSpPr/>
            <p:nvPr/>
          </p:nvGrpSpPr>
          <p:grpSpPr>
            <a:xfrm>
              <a:off x="10150" y="2763"/>
              <a:ext cx="1979" cy="1866"/>
              <a:chOff x="8777" y="1517"/>
              <a:chExt cx="1842" cy="2225"/>
            </a:xfrm>
          </p:grpSpPr>
          <p:sp>
            <p:nvSpPr>
              <p:cNvPr id="5" name="圆角矩形 4"/>
              <p:cNvSpPr/>
              <p:nvPr/>
            </p:nvSpPr>
            <p:spPr>
              <a:xfrm rot="2820000">
                <a:off x="8549" y="1745"/>
                <a:ext cx="2225" cy="1769"/>
              </a:xfrm>
              <a:prstGeom prst="round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江城律动宋" panose="02020700000000000000" charset="-122"/>
                  <a:ea typeface="江城律动宋" panose="02020700000000000000" charset="-122"/>
                  <a:cs typeface="江城律动宋" panose="02020700000000000000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8945" y="1688"/>
                <a:ext cx="1674" cy="163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zh-CN" altLang="en-US" sz="2800" b="1" spc="400" dirty="0">
                    <a:ln w="9352"/>
                    <a:solidFill>
                      <a:schemeClr val="bg1"/>
                    </a:solidFill>
                    <a:effectLst/>
                    <a:latin typeface="字魂水云行楷" panose="00000500000000000000" charset="-122"/>
                    <a:ea typeface="字魂水云行楷" panose="00000500000000000000" charset="-122"/>
                    <a:cs typeface="+mj-cs"/>
                  </a:rPr>
                  <a:t>核心困惑</a:t>
                </a:r>
                <a:endParaRPr lang="zh-CN" altLang="en-US" sz="2800" b="1" spc="400" dirty="0">
                  <a:ln w="9352"/>
                  <a:solidFill>
                    <a:schemeClr val="bg1"/>
                  </a:solidFill>
                  <a:effectLst/>
                  <a:latin typeface="字魂水云行楷" panose="00000500000000000000" charset="-122"/>
                  <a:ea typeface="字魂水云行楷" panose="00000500000000000000" charset="-122"/>
                  <a:cs typeface="+mj-cs"/>
                </a:endParaRPr>
              </a:p>
            </p:txBody>
          </p:sp>
        </p:grpSp>
        <p:sp>
          <p:nvSpPr>
            <p:cNvPr id="15" name="流程图: 可选过程 14"/>
            <p:cNvSpPr/>
            <p:nvPr/>
          </p:nvSpPr>
          <p:spPr>
            <a:xfrm>
              <a:off x="12604" y="2459"/>
              <a:ext cx="5316" cy="2642"/>
            </a:xfrm>
            <a:prstGeom prst="flowChartAlternateProcess">
              <a:avLst/>
            </a:prstGeom>
            <a:solidFill>
              <a:srgbClr val="F3F4F8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AutoShape 11"/>
            <p:cNvSpPr/>
            <p:nvPr>
              <p:custDataLst>
                <p:tags r:id="rId8"/>
              </p:custDataLst>
            </p:nvPr>
          </p:nvSpPr>
          <p:spPr>
            <a:xfrm>
              <a:off x="12794" y="2796"/>
              <a:ext cx="4916" cy="2039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algn="ctr">
                <a:lnSpc>
                  <a:spcPct val="125000"/>
                </a:lnSpc>
                <a:buClrTx/>
                <a:buSzTx/>
                <a:buFontTx/>
                <a:defRPr/>
              </a:pPr>
              <a:r>
                <a:rPr lang="zh-CN" altLang="en-US" sz="2400" b="1" dirty="0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难以深刻理解“为什么办好中国的事情关键在党”这一核心命题。</a:t>
              </a:r>
              <a:endParaRPr lang="zh-CN" altLang="en-US" sz="2400" b="1" dirty="0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sp>
        <p:nvSpPr>
          <p:cNvPr id="19" name="AutoShape 17"/>
          <p:cNvSpPr/>
          <p:nvPr/>
        </p:nvSpPr>
        <p:spPr>
          <a:xfrm>
            <a:off x="316865" y="5485130"/>
            <a:ext cx="11524615" cy="803275"/>
          </a:xfrm>
          <a:prstGeom prst="roundRect">
            <a:avLst>
              <a:gd name="adj" fmla="val 0"/>
            </a:avLst>
          </a:prstGeom>
          <a:solidFill>
            <a:srgbClr val="8B0000">
              <a:alpha val="9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i="0" u="none" strike="noStrike" kern="120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</a:t>
            </a:r>
            <a:endParaRPr lang="en-US" sz="3600" b="1" i="0" u="none" strike="noStrike" kern="1200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16230" y="5457190"/>
            <a:ext cx="1107249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l" defTabSz="4572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kern="120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 </a:t>
            </a:r>
            <a:r>
              <a:rPr lang="zh-CN" altLang="en-US" sz="2400" b="1" kern="1200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需要解决的三大关键问题：如何感受伟大？如何建立连接？</a:t>
            </a:r>
            <a:r>
              <a:rPr lang="zh-CN" altLang="en-US" sz="2400" b="1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如何理解自我革命？</a:t>
            </a:r>
            <a:endParaRPr lang="en-US" altLang="en-US" sz="2400" b="1" kern="1200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4660265" y="294386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884670" y="294386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32460" y="1229465"/>
            <a:ext cx="9144000" cy="52197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sub-title"/>
              </a:ext>
            </a:extLst>
          </a:bodyPr>
          <a:lstStyle/>
          <a:p>
            <a:pPr algn="l"/>
            <a:r>
              <a:rPr lang="zh-CN" altLang="en-US" sz="2800" b="1" spc="300">
                <a:latin typeface="Arial" panose="020B0604020202020204" pitchFamily="34" charset="0"/>
                <a:ea typeface="微软雅黑" panose="020B0503020204020204" pitchFamily="34" charset="-122"/>
              </a:rPr>
              <a:t>本堂课有四个层次的教学目标：</a:t>
            </a:r>
            <a:endParaRPr lang="zh-CN" altLang="en-US" sz="2800" b="1" spc="3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6265" y="560705"/>
            <a:ext cx="57181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三、明路定向：确立教学目标，贯穿信仰主线</a:t>
            </a:r>
            <a:endParaRPr lang="zh-CN" altLang="en-US" b="1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17830" y="4049395"/>
            <a:ext cx="2012950" cy="678815"/>
            <a:chOff x="1005073" y="5244519"/>
            <a:chExt cx="1270803" cy="516125"/>
          </a:xfrm>
        </p:grpSpPr>
        <p:sp>
          <p:nvSpPr>
            <p:cNvPr id="40" name="矩形: 对角圆角 1"/>
            <p:cNvSpPr/>
            <p:nvPr/>
          </p:nvSpPr>
          <p:spPr>
            <a:xfrm>
              <a:off x="1091698" y="5244519"/>
              <a:ext cx="1184178" cy="468000"/>
            </a:xfrm>
            <a:prstGeom prst="round2DiagRect">
              <a:avLst/>
            </a:prstGeom>
            <a:solidFill>
              <a:srgbClr val="C00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41" name="矩形: 对角圆角 557"/>
            <p:cNvSpPr/>
            <p:nvPr/>
          </p:nvSpPr>
          <p:spPr>
            <a:xfrm>
              <a:off x="1005073" y="5292644"/>
              <a:ext cx="1184178" cy="468000"/>
            </a:xfrm>
            <a:prstGeom prst="round2Diag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114740" y="5326589"/>
              <a:ext cx="964843" cy="396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>
                  <a:gradFill>
                    <a:gsLst>
                      <a:gs pos="14000">
                        <a:srgbClr val="DE352E"/>
                      </a:gs>
                      <a:gs pos="100000">
                        <a:srgbClr val="DE352E">
                          <a:lumMod val="75000"/>
                        </a:srgbClr>
                      </a:gs>
                    </a:gsLst>
                    <a:lin ang="0" scaled="1"/>
                  </a:gradFill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OPPOSans M" panose="00020600040101010101" pitchFamily="18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  <a:sym typeface="思源黑体 CN Bold" panose="020B0800000000000000" pitchFamily="34" charset="-122"/>
                </a:rPr>
                <a:t>情感上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408045" y="3272790"/>
            <a:ext cx="1995805" cy="683895"/>
            <a:chOff x="2404990" y="5244519"/>
            <a:chExt cx="1270803" cy="516125"/>
          </a:xfrm>
        </p:grpSpPr>
        <p:sp>
          <p:nvSpPr>
            <p:cNvPr id="45" name="矩形: 对角圆角 2"/>
            <p:cNvSpPr/>
            <p:nvPr/>
          </p:nvSpPr>
          <p:spPr>
            <a:xfrm>
              <a:off x="2491615" y="5244519"/>
              <a:ext cx="1184178" cy="468000"/>
            </a:xfrm>
            <a:prstGeom prst="round2DiagRect">
              <a:avLst/>
            </a:prstGeom>
            <a:solidFill>
              <a:srgbClr val="C00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46" name="矩形: 对角圆角 558"/>
            <p:cNvSpPr/>
            <p:nvPr/>
          </p:nvSpPr>
          <p:spPr>
            <a:xfrm>
              <a:off x="2404990" y="5292644"/>
              <a:ext cx="1184178" cy="468000"/>
            </a:xfrm>
            <a:prstGeom prst="round2Diag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502963" y="5326589"/>
              <a:ext cx="964843" cy="393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>
                  <a:gradFill>
                    <a:gsLst>
                      <a:gs pos="14000">
                        <a:srgbClr val="DE352E"/>
                      </a:gs>
                      <a:gs pos="100000">
                        <a:srgbClr val="DE352E">
                          <a:lumMod val="75000"/>
                        </a:srgbClr>
                      </a:gs>
                    </a:gsLst>
                    <a:lin ang="0" scaled="1"/>
                  </a:gradFill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OPPOSans M" panose="00020600040101010101" pitchFamily="18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  <a:sym typeface="思源黑体 CN Bold" panose="020B0800000000000000" pitchFamily="34" charset="-122"/>
                </a:rPr>
                <a:t>认知上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9439275" y="1498600"/>
            <a:ext cx="1822450" cy="662305"/>
            <a:chOff x="3781520" y="5244519"/>
            <a:chExt cx="1270803" cy="493167"/>
          </a:xfrm>
        </p:grpSpPr>
        <p:sp>
          <p:nvSpPr>
            <p:cNvPr id="49" name="矩形: 对角圆角 3"/>
            <p:cNvSpPr/>
            <p:nvPr/>
          </p:nvSpPr>
          <p:spPr>
            <a:xfrm>
              <a:off x="3868145" y="5244519"/>
              <a:ext cx="1184178" cy="468000"/>
            </a:xfrm>
            <a:prstGeom prst="round2DiagRect">
              <a:avLst/>
            </a:prstGeom>
            <a:solidFill>
              <a:srgbClr val="C00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50" name="矩形: 对角圆角 559"/>
            <p:cNvSpPr/>
            <p:nvPr/>
          </p:nvSpPr>
          <p:spPr>
            <a:xfrm>
              <a:off x="3781520" y="5292644"/>
              <a:ext cx="1183994" cy="445042"/>
            </a:xfrm>
            <a:prstGeom prst="round2Diag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891187" y="5326589"/>
              <a:ext cx="964843" cy="3886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>
                  <a:gradFill>
                    <a:gsLst>
                      <a:gs pos="14000">
                        <a:srgbClr val="DE352E"/>
                      </a:gs>
                      <a:gs pos="100000">
                        <a:srgbClr val="DE352E">
                          <a:lumMod val="75000"/>
                        </a:srgbClr>
                      </a:gs>
                    </a:gsLst>
                    <a:lin ang="0" scaled="1"/>
                  </a:gradFill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OPPOSans M" panose="00020600040101010101" pitchFamily="18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  <a:sym typeface="思源黑体 CN Bold" panose="020B0800000000000000" pitchFamily="34" charset="-122"/>
                </a:rPr>
                <a:t>行动上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56" name="下弧形箭头 55"/>
          <p:cNvSpPr/>
          <p:nvPr/>
        </p:nvSpPr>
        <p:spPr>
          <a:xfrm rot="19800000">
            <a:off x="2479040" y="4934585"/>
            <a:ext cx="941070" cy="448310"/>
          </a:xfrm>
          <a:prstGeom prst="curved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下弧形箭头 2"/>
          <p:cNvSpPr/>
          <p:nvPr/>
        </p:nvSpPr>
        <p:spPr>
          <a:xfrm rot="20040000">
            <a:off x="8532495" y="2981960"/>
            <a:ext cx="952500" cy="468630"/>
          </a:xfrm>
          <a:prstGeom prst="curved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280007" y="4791505"/>
            <a:ext cx="2151380" cy="1311275"/>
          </a:xfrm>
          <a:prstGeom prst="roundRect">
            <a:avLst/>
          </a:prstGeom>
          <a:solidFill>
            <a:srgbClr val="FFB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</a:rPr>
              <a:t>厚植对中国共产党的深厚情感。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3339465" y="4112895"/>
            <a:ext cx="2151380" cy="1644650"/>
          </a:xfrm>
          <a:prstGeom prst="roundRect">
            <a:avLst/>
          </a:prstGeom>
          <a:solidFill>
            <a:srgbClr val="FFB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0000"/>
              </a:lnSpc>
            </a:pPr>
            <a:r>
              <a:rPr lang="zh-CN" altLang="en-US" sz="2000" b="1" dirty="0">
                <a:solidFill>
                  <a:schemeClr val="tx1"/>
                </a:solidFill>
              </a:rPr>
              <a:t>读懂“没有共产党就没有新中国”，懂得“办好中国的事情关键在党”的道理。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9356089" y="2290445"/>
            <a:ext cx="2084301" cy="1676400"/>
          </a:xfrm>
          <a:prstGeom prst="roundRect">
            <a:avLst/>
          </a:prstGeom>
          <a:solidFill>
            <a:srgbClr val="FFB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0000"/>
              </a:lnSpc>
            </a:pPr>
            <a:r>
              <a:rPr lang="zh-CN" altLang="en-US" sz="2000" b="1" dirty="0">
                <a:solidFill>
                  <a:schemeClr val="tx1"/>
                </a:solidFill>
              </a:rPr>
              <a:t>把“听党话、跟党走”转化成学习、成长的方向和动力。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98895" y="2268220"/>
            <a:ext cx="1995805" cy="683895"/>
            <a:chOff x="2404990" y="5244519"/>
            <a:chExt cx="1270803" cy="516125"/>
          </a:xfrm>
        </p:grpSpPr>
        <p:sp>
          <p:nvSpPr>
            <p:cNvPr id="5" name="矩形: 对角圆角 2"/>
            <p:cNvSpPr/>
            <p:nvPr/>
          </p:nvSpPr>
          <p:spPr>
            <a:xfrm>
              <a:off x="2491615" y="5244519"/>
              <a:ext cx="1184178" cy="468000"/>
            </a:xfrm>
            <a:prstGeom prst="round2DiagRect">
              <a:avLst/>
            </a:prstGeom>
            <a:solidFill>
              <a:srgbClr val="C00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6" name="矩形: 对角圆角 558"/>
            <p:cNvSpPr/>
            <p:nvPr/>
          </p:nvSpPr>
          <p:spPr>
            <a:xfrm>
              <a:off x="2404990" y="5292644"/>
              <a:ext cx="1184178" cy="468000"/>
            </a:xfrm>
            <a:prstGeom prst="round2Diag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502963" y="5326589"/>
              <a:ext cx="964843" cy="393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>
                  <a:gradFill>
                    <a:gsLst>
                      <a:gs pos="14000">
                        <a:srgbClr val="DE352E"/>
                      </a:gs>
                      <a:gs pos="100000">
                        <a:srgbClr val="DE352E">
                          <a:lumMod val="75000"/>
                        </a:srgbClr>
                      </a:gs>
                    </a:gsLst>
                    <a:lin ang="0" scaled="1"/>
                  </a:gradFill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OPPOSans M" panose="00020600040101010101" pitchFamily="18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  <a:sym typeface="思源黑体 CN Bold" panose="020B0800000000000000" pitchFamily="34" charset="-122"/>
                </a:rPr>
                <a:t>信仰上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  <a:sym typeface="思源黑体 CN Bold" panose="020B0800000000000000" pitchFamily="34" charset="-122"/>
              </a:endParaRPr>
            </a:p>
          </p:txBody>
        </p:sp>
      </p:grpSp>
      <p:sp>
        <p:nvSpPr>
          <p:cNvPr id="8" name="圆角矩形 7"/>
          <p:cNvSpPr/>
          <p:nvPr/>
        </p:nvSpPr>
        <p:spPr>
          <a:xfrm>
            <a:off x="6398895" y="3100070"/>
            <a:ext cx="1995170" cy="1644650"/>
          </a:xfrm>
          <a:prstGeom prst="roundRect">
            <a:avLst/>
          </a:prstGeom>
          <a:solidFill>
            <a:srgbClr val="FFB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00000"/>
              </a:lnSpc>
            </a:pPr>
            <a:r>
              <a:rPr lang="zh-CN" altLang="en-US" sz="2000" b="1" dirty="0">
                <a:solidFill>
                  <a:schemeClr val="tx1"/>
                </a:solidFill>
              </a:rPr>
              <a:t>自觉拥护中国共产党的领导，筑牢政治信仰和认同之基。</a:t>
            </a:r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9" name="下弧形箭头 8"/>
          <p:cNvSpPr/>
          <p:nvPr/>
        </p:nvSpPr>
        <p:spPr>
          <a:xfrm rot="20040000">
            <a:off x="5504815" y="4010660"/>
            <a:ext cx="952500" cy="468630"/>
          </a:xfrm>
          <a:prstGeom prst="curved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/>
        </p:nvSpPr>
        <p:spPr>
          <a:xfrm>
            <a:off x="4660265" y="294386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884670" y="294386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340360" y="1373505"/>
            <a:ext cx="11334115" cy="732155"/>
          </a:xfrm>
          <a:prstGeom prst="rect">
            <a:avLst/>
          </a:prstGeom>
          <a:solidFill>
            <a:srgbClr val="AE4C4C"/>
          </a:solidFill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chemeClr val="bg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贯穿全课的灵魂主线：信仰、担当、传承</a:t>
            </a:r>
            <a:endParaRPr lang="en-US" sz="3200" b="1" i="0" u="none" strike="noStrike">
              <a:solidFill>
                <a:schemeClr val="bg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6265" y="2507615"/>
            <a:ext cx="10946765" cy="36080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6265" y="560705"/>
            <a:ext cx="57181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三、明路定向：确立教学目标，贯穿信仰主线</a:t>
            </a:r>
            <a:endParaRPr lang="zh-CN" altLang="en-US" b="1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>
            <p:custDataLst>
              <p:tags r:id="rId1"/>
            </p:custDataLst>
          </p:nvPr>
        </p:nvSpPr>
        <p:spPr>
          <a:xfrm>
            <a:off x="4610100" y="304673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2"/>
            </p:custDataLst>
          </p:nvPr>
        </p:nvSpPr>
        <p:spPr>
          <a:xfrm>
            <a:off x="6834505" y="304673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6265" y="560705"/>
            <a:ext cx="6238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四、引路有方：聚焦重难突破，创新教学策略</a:t>
            </a:r>
            <a:endParaRPr lang="zh-CN" altLang="en-US" b="1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373380" y="2880360"/>
            <a:ext cx="5662295" cy="23196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>
            <a:off x="6215380" y="2880360"/>
            <a:ext cx="5538470" cy="2350135"/>
          </a:xfrm>
          <a:prstGeom prst="rect">
            <a:avLst/>
          </a:prstGeom>
          <a:solidFill>
            <a:srgbClr val="DAE3F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483235" y="3046730"/>
            <a:ext cx="5374005" cy="2508885"/>
          </a:xfrm>
          <a:prstGeom prst="rect">
            <a:avLst/>
          </a:prstGeom>
        </p:spPr>
        <p:txBody>
          <a:bodyPr wrap="square">
            <a:no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理解“没有共产党就没有新中国”，感受“办好中国的事情关键在党”的“主心骨”“定海神针”的地位和作用。</a:t>
            </a:r>
            <a:endParaRPr lang="zh-CN" altLang="en-US" sz="2400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6289675" y="3046730"/>
            <a:ext cx="5146675" cy="119888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把“听党话、跟党走”从课堂延伸到学习和生活实践。</a:t>
            </a:r>
            <a:endParaRPr lang="zh-CN" altLang="en-US" sz="2400">
              <a:solidFill>
                <a:schemeClr val="tx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grpSp>
        <p:nvGrpSpPr>
          <p:cNvPr id="20" name="组合 19"/>
          <p:cNvGrpSpPr/>
          <p:nvPr>
            <p:custDataLst>
              <p:tags r:id="rId7"/>
            </p:custDataLst>
          </p:nvPr>
        </p:nvGrpSpPr>
        <p:grpSpPr>
          <a:xfrm>
            <a:off x="433070" y="1946910"/>
            <a:ext cx="5626735" cy="600710"/>
            <a:chOff x="761" y="2904"/>
            <a:chExt cx="8825" cy="946"/>
          </a:xfrm>
          <a:solidFill>
            <a:srgbClr val="C00000"/>
          </a:solidFill>
        </p:grpSpPr>
        <p:sp>
          <p:nvSpPr>
            <p:cNvPr id="15" name="图形"/>
            <p:cNvSpPr/>
            <p:nvPr>
              <p:custDataLst>
                <p:tags r:id="rId8"/>
              </p:custDataLst>
            </p:nvPr>
          </p:nvSpPr>
          <p:spPr>
            <a:xfrm>
              <a:off x="761" y="2904"/>
              <a:ext cx="8825" cy="946"/>
            </a:xfrm>
            <a:prstGeom prst="parallelogram">
              <a:avLst>
                <a:gd name="adj" fmla="val 35289"/>
              </a:avLst>
            </a:prstGeom>
            <a:grp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9"/>
              </p:custDataLst>
            </p:nvPr>
          </p:nvSpPr>
          <p:spPr>
            <a:xfrm>
              <a:off x="1605" y="2904"/>
              <a:ext cx="7042" cy="82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   </a:t>
              </a:r>
              <a:r>
                <a:rPr lang="zh-CN" altLang="en-US" sz="2800" b="1" dirty="0">
                  <a:solidFill>
                    <a:schemeClr val="bg1"/>
                  </a:solidFill>
                </a:rPr>
                <a:t>教学重点 · 塑造认同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>
            <p:custDataLst>
              <p:tags r:id="rId10"/>
            </p:custDataLst>
          </p:nvPr>
        </p:nvGrpSpPr>
        <p:grpSpPr>
          <a:xfrm>
            <a:off x="6289040" y="1946910"/>
            <a:ext cx="5666740" cy="953135"/>
            <a:chOff x="9764" y="2904"/>
            <a:chExt cx="9143" cy="1501"/>
          </a:xfrm>
        </p:grpSpPr>
        <p:sp>
          <p:nvSpPr>
            <p:cNvPr id="18" name="图形"/>
            <p:cNvSpPr/>
            <p:nvPr>
              <p:custDataLst>
                <p:tags r:id="rId11"/>
              </p:custDataLst>
            </p:nvPr>
          </p:nvSpPr>
          <p:spPr>
            <a:xfrm>
              <a:off x="9764" y="2904"/>
              <a:ext cx="8825" cy="946"/>
            </a:xfrm>
            <a:prstGeom prst="parallelogram">
              <a:avLst>
                <a:gd name="adj" fmla="val 35289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>
              <p:custDataLst>
                <p:tags r:id="rId12"/>
              </p:custDataLst>
            </p:nvPr>
          </p:nvSpPr>
          <p:spPr>
            <a:xfrm>
              <a:off x="10908" y="2904"/>
              <a:ext cx="7999" cy="1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</a:rPr>
                <a:t>教学难点 · 知行合一</a:t>
              </a:r>
              <a:endParaRPr lang="zh-CN" altLang="en-US" sz="2800" b="1" dirty="0">
                <a:solidFill>
                  <a:schemeClr val="bg1"/>
                </a:solidFill>
              </a:endParaRPr>
            </a:p>
            <a:p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>
            <p:custDataLst>
              <p:tags r:id="rId1"/>
            </p:custDataLst>
          </p:nvPr>
        </p:nvSpPr>
        <p:spPr>
          <a:xfrm>
            <a:off x="4660265" y="233680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2"/>
            </p:custDataLst>
          </p:nvPr>
        </p:nvSpPr>
        <p:spPr>
          <a:xfrm>
            <a:off x="6884670" y="233680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>
            <p:custDataLst>
              <p:tags r:id="rId3"/>
            </p:custDataLst>
          </p:nvPr>
        </p:nvGrpSpPr>
        <p:grpSpPr>
          <a:xfrm>
            <a:off x="596265" y="1336040"/>
            <a:ext cx="5206365" cy="678815"/>
            <a:chOff x="1005073" y="5244519"/>
            <a:chExt cx="987875" cy="516112"/>
          </a:xfrm>
        </p:grpSpPr>
        <p:sp>
          <p:nvSpPr>
            <p:cNvPr id="40" name="矩形: 对角圆角 1"/>
            <p:cNvSpPr/>
            <p:nvPr>
              <p:custDataLst>
                <p:tags r:id="rId4"/>
              </p:custDataLst>
            </p:nvPr>
          </p:nvSpPr>
          <p:spPr>
            <a:xfrm>
              <a:off x="1053199" y="5244519"/>
              <a:ext cx="939749" cy="467832"/>
            </a:xfrm>
            <a:prstGeom prst="round2DiagRect">
              <a:avLst/>
            </a:prstGeom>
            <a:solidFill>
              <a:srgbClr val="C00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41" name="矩形: 对角圆角 557"/>
            <p:cNvSpPr/>
            <p:nvPr>
              <p:custDataLst>
                <p:tags r:id="rId5"/>
              </p:custDataLst>
            </p:nvPr>
          </p:nvSpPr>
          <p:spPr>
            <a:xfrm>
              <a:off x="1005073" y="5292799"/>
              <a:ext cx="969423" cy="467832"/>
            </a:xfrm>
            <a:prstGeom prst="round2Diag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43" name="文本框 42"/>
            <p:cNvSpPr txBox="1"/>
            <p:nvPr>
              <p:custDataLst>
                <p:tags r:id="rId6"/>
              </p:custDataLst>
            </p:nvPr>
          </p:nvSpPr>
          <p:spPr>
            <a:xfrm>
              <a:off x="1040250" y="5326595"/>
              <a:ext cx="892163" cy="350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>
                  <a:gradFill>
                    <a:gsLst>
                      <a:gs pos="14000">
                        <a:srgbClr val="DE352E"/>
                      </a:gs>
                      <a:gs pos="100000">
                        <a:srgbClr val="DE352E">
                          <a:lumMod val="75000"/>
                        </a:srgbClr>
                      </a:gs>
                    </a:gsLst>
                    <a:lin ang="0" scaled="1"/>
                  </a:gradFill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OPPOSans M" panose="00020600040101010101" pitchFamily="18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  <a:sym typeface="思源黑体 CN Bold" panose="020B0800000000000000" pitchFamily="34" charset="-122"/>
                </a:rPr>
                <a:t>三阶教学：层层递进的育人节奏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  <a:sym typeface="思源黑体 CN Bold" panose="020B0800000000000000" pitchFamily="34" charset="-122"/>
              </a:endParaRPr>
            </a:p>
          </p:txBody>
        </p:sp>
      </p:grpSp>
      <p:grpSp>
        <p:nvGrpSpPr>
          <p:cNvPr id="22" name="组合 21"/>
          <p:cNvGrpSpPr/>
          <p:nvPr>
            <p:custDataLst>
              <p:tags r:id="rId7"/>
            </p:custDataLst>
          </p:nvPr>
        </p:nvGrpSpPr>
        <p:grpSpPr>
          <a:xfrm>
            <a:off x="6236335" y="1336040"/>
            <a:ext cx="5357495" cy="678815"/>
            <a:chOff x="1005073" y="5244519"/>
            <a:chExt cx="987875" cy="516112"/>
          </a:xfrm>
        </p:grpSpPr>
        <p:sp>
          <p:nvSpPr>
            <p:cNvPr id="23" name="矩形: 对角圆角 1"/>
            <p:cNvSpPr/>
            <p:nvPr>
              <p:custDataLst>
                <p:tags r:id="rId8"/>
              </p:custDataLst>
            </p:nvPr>
          </p:nvSpPr>
          <p:spPr>
            <a:xfrm>
              <a:off x="1053199" y="5244519"/>
              <a:ext cx="939749" cy="467832"/>
            </a:xfrm>
            <a:prstGeom prst="round2DiagRect">
              <a:avLst/>
            </a:prstGeom>
            <a:solidFill>
              <a:srgbClr val="C00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24" name="矩形: 对角圆角 557"/>
            <p:cNvSpPr/>
            <p:nvPr>
              <p:custDataLst>
                <p:tags r:id="rId9"/>
              </p:custDataLst>
            </p:nvPr>
          </p:nvSpPr>
          <p:spPr>
            <a:xfrm>
              <a:off x="1005073" y="5292799"/>
              <a:ext cx="969423" cy="467832"/>
            </a:xfrm>
            <a:prstGeom prst="round2Diag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2800">
                <a:solidFill>
                  <a:sysClr val="window" lastClr="FFFFFF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sp>
          <p:nvSpPr>
            <p:cNvPr id="25" name="文本框 24"/>
            <p:cNvSpPr txBox="1"/>
            <p:nvPr>
              <p:custDataLst>
                <p:tags r:id="rId10"/>
              </p:custDataLst>
            </p:nvPr>
          </p:nvSpPr>
          <p:spPr>
            <a:xfrm>
              <a:off x="1040250" y="5326595"/>
              <a:ext cx="892163" cy="350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4800">
                  <a:gradFill>
                    <a:gsLst>
                      <a:gs pos="14000">
                        <a:srgbClr val="DE352E"/>
                      </a:gs>
                      <a:gs pos="100000">
                        <a:srgbClr val="DE352E">
                          <a:lumMod val="75000"/>
                        </a:srgbClr>
                      </a:gs>
                    </a:gsLst>
                    <a:lin ang="0" scaled="1"/>
                  </a:gradFill>
                  <a:latin typeface="思源宋体 CN Heavy" panose="02020900000000000000" pitchFamily="18" charset="-122"/>
                  <a:ea typeface="思源宋体 CN Heavy" panose="02020900000000000000" pitchFamily="18" charset="-122"/>
                  <a:cs typeface="OPPOSans M" panose="00020600040101010101" pitchFamily="18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  <a:sym typeface="思源黑体 CN Bold" panose="020B0800000000000000" pitchFamily="34" charset="-122"/>
                </a:rPr>
                <a:t>五环教学：环环相扣的实施路径</a:t>
              </a:r>
              <a:endPara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  <a:sym typeface="思源黑体 CN Bold" panose="020B0800000000000000" pitchFamily="34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63115" y="2212975"/>
            <a:ext cx="7886700" cy="43243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6265" y="560705"/>
            <a:ext cx="6238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四、引路有方：聚焦重难点突破，创新教学策略</a:t>
            </a:r>
            <a:endParaRPr lang="zh-CN" altLang="en-US" b="1" dirty="0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13990" y="3588385"/>
            <a:ext cx="6572250" cy="532130"/>
            <a:chOff x="4274" y="5651"/>
            <a:chExt cx="10350" cy="838"/>
          </a:xfrm>
        </p:grpSpPr>
        <p:sp>
          <p:nvSpPr>
            <p:cNvPr id="4" name="文本框 3"/>
            <p:cNvSpPr txBox="1"/>
            <p:nvPr/>
          </p:nvSpPr>
          <p:spPr>
            <a:xfrm>
              <a:off x="4274" y="5651"/>
              <a:ext cx="2760" cy="839"/>
            </a:xfrm>
            <a:prstGeom prst="rect">
              <a:avLst/>
            </a:prstGeom>
            <a:solidFill>
              <a:srgbClr val="D2F8F4"/>
            </a:solidFill>
          </p:spPr>
          <p:txBody>
            <a:bodyPr wrap="square" rtlCol="0">
              <a:no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2800" b="1" dirty="0">
                  <a:solidFill>
                    <a:srgbClr val="003E6A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情感激发</a:t>
              </a:r>
              <a:endParaRPr lang="zh-CN" altLang="en-US" sz="2800" b="1" dirty="0">
                <a:solidFill>
                  <a:srgbClr val="003E6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8044" y="5651"/>
              <a:ext cx="2760" cy="839"/>
            </a:xfrm>
            <a:prstGeom prst="rect">
              <a:avLst/>
            </a:prstGeom>
            <a:solidFill>
              <a:srgbClr val="D2F8F4"/>
            </a:solidFill>
          </p:spPr>
          <p:txBody>
            <a:bodyPr wrap="square" rtlCol="0">
              <a:no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2800" b="1">
                  <a:solidFill>
                    <a:srgbClr val="003E6A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认知深化</a:t>
              </a:r>
              <a:endParaRPr lang="zh-CN" altLang="en-US" sz="2800" b="1">
                <a:solidFill>
                  <a:srgbClr val="003E6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1864" y="5651"/>
              <a:ext cx="2760" cy="839"/>
            </a:xfrm>
            <a:prstGeom prst="rect">
              <a:avLst/>
            </a:prstGeom>
            <a:solidFill>
              <a:srgbClr val="D2F8F4"/>
            </a:solidFill>
          </p:spPr>
          <p:txBody>
            <a:bodyPr wrap="square" rtlCol="0">
              <a:noAutofit/>
            </a:bodyPr>
            <a:lstStyle/>
            <a:p>
              <a:pPr algn="ctr">
                <a:buClrTx/>
                <a:buSzTx/>
                <a:buFontTx/>
              </a:pPr>
              <a:r>
                <a:rPr lang="zh-CN" altLang="en-US" sz="2800" b="1">
                  <a:solidFill>
                    <a:srgbClr val="003E6A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行动引领</a:t>
              </a:r>
              <a:endParaRPr lang="zh-CN" altLang="en-US" sz="2800" b="1">
                <a:solidFill>
                  <a:srgbClr val="003E6A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/>
          <p:cNvSpPr txBox="1"/>
          <p:nvPr>
            <p:custDataLst>
              <p:tags r:id="rId1"/>
            </p:custDataLst>
          </p:nvPr>
        </p:nvSpPr>
        <p:spPr>
          <a:xfrm>
            <a:off x="4660265" y="294386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</a:t>
            </a: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2"/>
            </p:custDataLst>
          </p:nvPr>
        </p:nvSpPr>
        <p:spPr>
          <a:xfrm>
            <a:off x="6884670" y="2943860"/>
            <a:ext cx="5245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足</a:t>
            </a:r>
            <a:endParaRPr lang="zh-CN" altLang="en-US" sz="3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6265" y="560705"/>
            <a:ext cx="5792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五、行路入境：创设真实情境，激发学生学习热情</a:t>
            </a:r>
            <a:endParaRPr lang="zh-CN" altLang="en-US" b="1" dirty="0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AutoShape 4"/>
          <p:cNvSpPr/>
          <p:nvPr/>
        </p:nvSpPr>
        <p:spPr>
          <a:xfrm>
            <a:off x="635000" y="1524000"/>
            <a:ext cx="10795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95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635000" y="1524000"/>
            <a:ext cx="76200" cy="120650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52500" y="1625600"/>
            <a:ext cx="10350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2400" b="1" i="0" u="none" strike="noStrike" dirty="0" err="1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活动导入：</a:t>
            </a:r>
            <a:r>
              <a:rPr lang="en-US" sz="2000" b="0" i="0" u="none" strike="noStrike" dirty="0" err="1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播放经典红歌《没有共产党就没有新中国</a:t>
            </a:r>
            <a:r>
              <a:rPr lang="en-US" sz="2000" b="0" i="0" u="none" strike="noStrike" dirty="0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》，</a:t>
            </a:r>
            <a:r>
              <a:rPr lang="en-US" sz="2000" b="0" i="0" u="none" strike="noStrike" dirty="0" err="1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向学生提问“毛主席为这首歌亲笔添加的那个字</a:t>
            </a:r>
            <a:r>
              <a:rPr lang="en-US" sz="2000" b="0" i="0" u="none" strike="noStrike" dirty="0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</a:t>
            </a:r>
            <a:r>
              <a:rPr lang="zh-CN" altLang="en-US" sz="2000" b="0" i="0" u="none" strike="noStrike" dirty="0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说明了什么</a:t>
            </a:r>
            <a:r>
              <a:rPr lang="en-US" sz="2000" b="0" i="0" u="none" strike="noStrike" dirty="0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”</a:t>
            </a:r>
            <a:r>
              <a:rPr lang="zh-CN" altLang="en-US" sz="2000" b="0" i="0" u="none" strike="noStrike" dirty="0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</a:t>
            </a:r>
            <a:r>
              <a:rPr lang="en-US" sz="2000" b="0" i="0" u="none" strike="noStrike" dirty="0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2000" b="0" i="0" u="none" strike="noStrike" dirty="0" err="1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引导学生聚焦划时代的“新”字</a:t>
            </a:r>
            <a:r>
              <a:rPr lang="en-US" sz="2000" b="0" i="0" u="none" strike="noStrike" dirty="0">
                <a:solidFill>
                  <a:srgbClr val="4B4B4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2000" dirty="0"/>
          </a:p>
        </p:txBody>
      </p:sp>
      <p:sp>
        <p:nvSpPr>
          <p:cNvPr id="7" name="AutoShape 7"/>
          <p:cNvSpPr/>
          <p:nvPr>
            <p:custDataLst>
              <p:tags r:id="rId3"/>
            </p:custDataLst>
          </p:nvPr>
        </p:nvSpPr>
        <p:spPr>
          <a:xfrm>
            <a:off x="635000" y="2921000"/>
            <a:ext cx="52705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9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>
            <p:custDataLst>
              <p:tags r:id="rId4"/>
            </p:custDataLst>
          </p:nvPr>
        </p:nvSpPr>
        <p:spPr>
          <a:xfrm>
            <a:off x="2603500" y="3552190"/>
            <a:ext cx="3175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百年前 · 山河破碎</a:t>
            </a:r>
            <a:endParaRPr lang="en-US" sz="2800"/>
          </a:p>
        </p:txBody>
      </p:sp>
      <p:cxnSp>
        <p:nvCxnSpPr>
          <p:cNvPr id="11" name="Connector 11"/>
          <p:cNvCxnSpPr/>
          <p:nvPr>
            <p:custDataLst>
              <p:tags r:id="rId5"/>
            </p:custDataLst>
          </p:nvPr>
        </p:nvCxnSpPr>
        <p:spPr>
          <a:xfrm rot="5379165">
            <a:off x="4984750" y="4025919"/>
            <a:ext cx="2095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00000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>
            <p:custDataLst>
              <p:tags r:id="rId6"/>
            </p:custDataLst>
          </p:nvPr>
        </p:nvSpPr>
        <p:spPr>
          <a:xfrm>
            <a:off x="6159500" y="2921000"/>
            <a:ext cx="5270500" cy="2159000"/>
          </a:xfrm>
          <a:prstGeom prst="roundRect">
            <a:avLst>
              <a:gd name="adj" fmla="val 0"/>
            </a:avLst>
          </a:prstGeom>
          <a:solidFill>
            <a:srgbClr val="FFFFFF">
              <a:alpha val="9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 descr="C:/Users/86137/Desktop/人教社说课/学生快乐.jpg学生快乐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28966" r="11310"/>
          <a:stretch>
            <a:fillRect/>
          </a:stretch>
        </p:blipFill>
        <p:spPr>
          <a:xfrm>
            <a:off x="6286500" y="2947670"/>
            <a:ext cx="1809750" cy="19418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4" name="AutoShape 14"/>
          <p:cNvSpPr/>
          <p:nvPr>
            <p:custDataLst>
              <p:tags r:id="rId9"/>
            </p:custDataLst>
          </p:nvPr>
        </p:nvSpPr>
        <p:spPr>
          <a:xfrm>
            <a:off x="8248650" y="3552190"/>
            <a:ext cx="3175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现如今</a:t>
            </a:r>
            <a:r>
              <a:rPr 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· 国</a:t>
            </a:r>
            <a:r>
              <a:rPr lang="zh-CN" alt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泰</a:t>
            </a:r>
            <a:r>
              <a:rPr 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民安</a:t>
            </a:r>
            <a:endParaRPr lang="en-US" sz="2800" b="1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5000" y="5270500"/>
            <a:ext cx="10869930" cy="1082675"/>
            <a:chOff x="1000" y="8595"/>
            <a:chExt cx="17118" cy="1705"/>
          </a:xfrm>
        </p:grpSpPr>
        <p:sp>
          <p:nvSpPr>
            <p:cNvPr id="16" name="AutoShape 16"/>
            <p:cNvSpPr/>
            <p:nvPr/>
          </p:nvSpPr>
          <p:spPr>
            <a:xfrm>
              <a:off x="1000" y="8624"/>
              <a:ext cx="17119" cy="1676"/>
            </a:xfrm>
            <a:prstGeom prst="roundRect">
              <a:avLst>
                <a:gd name="adj" fmla="val 0"/>
              </a:avLst>
            </a:prstGeom>
            <a:solidFill>
              <a:srgbClr val="C00000">
                <a:alpha val="92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17" name="AutoShape 17"/>
            <p:cNvSpPr/>
            <p:nvPr/>
          </p:nvSpPr>
          <p:spPr>
            <a:xfrm>
              <a:off x="1318" y="8595"/>
              <a:ext cx="16482" cy="16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17000"/>
                </a:lnSpc>
                <a:defRPr/>
              </a:pPr>
              <a:r>
                <a:rPr lang="en-US" sz="2800" b="1" i="0" u="none" strike="noStrike" dirty="0" err="1">
                  <a:solidFill>
                    <a:srgbClr val="FFFFFF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核心点睛：</a:t>
              </a:r>
              <a:r>
                <a:rPr lang="en-US" sz="2400" b="0" i="0" u="none" strike="noStrike" dirty="0" err="1">
                  <a:solidFill>
                    <a:srgbClr val="FFF5F5">
                      <a:alpha val="98039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一个“新”字，不仅是歌曲中的一字之增，更是中国共产党带领中国人民奋斗的全部答案</a:t>
              </a:r>
              <a:r>
                <a:rPr lang="en-US" sz="2400" b="0" i="0" u="none" strike="noStrike" dirty="0">
                  <a:solidFill>
                    <a:srgbClr val="FFF5F5">
                      <a:alpha val="98039"/>
                    </a:srgbClr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。</a:t>
              </a:r>
              <a:endParaRPr lang="en-US" sz="2400" dirty="0"/>
            </a:p>
          </p:txBody>
        </p:sp>
      </p:grpSp>
      <p:pic>
        <p:nvPicPr>
          <p:cNvPr id="8" name="图片 7"/>
          <p:cNvPicPr/>
          <p:nvPr/>
        </p:nvPicPr>
        <p:blipFill>
          <a:blip r:embed="rId10"/>
          <a:stretch>
            <a:fillRect/>
          </a:stretch>
        </p:blipFill>
        <p:spPr>
          <a:xfrm>
            <a:off x="554990" y="2987040"/>
            <a:ext cx="1963420" cy="19977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04140" y="1156970"/>
            <a:ext cx="12192000" cy="6122035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657860" y="1157605"/>
            <a:ext cx="1117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 dirty="0" err="1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第一篇章：浴火之路</a:t>
            </a:r>
            <a:r>
              <a:rPr lang="en-US" sz="2800" b="1" i="0" u="none" strike="noStrike" dirty="0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——</a:t>
            </a:r>
            <a:r>
              <a:rPr lang="en-US" sz="2800" b="1" i="0" u="none" strike="noStrike" dirty="0" err="1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为有牺牲多壮志</a:t>
            </a:r>
            <a:r>
              <a:rPr lang="zh-CN" altLang="en-US" sz="2800" b="1" i="0" u="none" strike="noStrike" dirty="0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</a:t>
            </a:r>
            <a:r>
              <a:rPr lang="en-US" sz="2800" b="1" i="0" u="none" strike="noStrike" dirty="0" err="1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敢教日月换新天</a:t>
            </a:r>
            <a:endParaRPr lang="en-US" sz="2800" dirty="0"/>
          </a:p>
        </p:txBody>
      </p:sp>
      <p:sp>
        <p:nvSpPr>
          <p:cNvPr id="5" name="AutoShape 5"/>
          <p:cNvSpPr/>
          <p:nvPr/>
        </p:nvSpPr>
        <p:spPr>
          <a:xfrm>
            <a:off x="596265" y="2051685"/>
            <a:ext cx="10917555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 fontAlgn="auto">
              <a:lnSpc>
                <a:spcPts val="3020"/>
              </a:lnSpc>
              <a:defRPr/>
            </a:pPr>
            <a:r>
              <a:rPr lang="en-US" sz="2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触摸信仰的温度，理解信仰的来源。</a:t>
            </a:r>
            <a:endParaRPr lang="en-US" sz="2000"/>
          </a:p>
        </p:txBody>
      </p:sp>
      <p:grpSp>
        <p:nvGrpSpPr>
          <p:cNvPr id="28" name="组合 27"/>
          <p:cNvGrpSpPr/>
          <p:nvPr>
            <p:custDataLst>
              <p:tags r:id="rId1"/>
            </p:custDataLst>
          </p:nvPr>
        </p:nvGrpSpPr>
        <p:grpSpPr>
          <a:xfrm>
            <a:off x="7380605" y="1937385"/>
            <a:ext cx="3594100" cy="758825"/>
            <a:chOff x="677" y="4795"/>
            <a:chExt cx="5660" cy="1195"/>
          </a:xfrm>
        </p:grpSpPr>
        <p:sp>
          <p:nvSpPr>
            <p:cNvPr id="6" name="AutoShape 6"/>
            <p:cNvSpPr/>
            <p:nvPr>
              <p:custDataLst>
                <p:tags r:id="rId2"/>
              </p:custDataLst>
            </p:nvPr>
          </p:nvSpPr>
          <p:spPr>
            <a:xfrm>
              <a:off x="677" y="4902"/>
              <a:ext cx="5660" cy="1088"/>
            </a:xfrm>
            <a:prstGeom prst="roundRect">
              <a:avLst>
                <a:gd name="adj" fmla="val 0"/>
              </a:avLst>
            </a:prstGeom>
            <a:solidFill>
              <a:srgbClr val="FCFCFC">
                <a:alpha val="92000"/>
              </a:srgbClr>
            </a:solidFill>
            <a:ln w="12700" cap="flat" cmpd="sng">
              <a:solidFill>
                <a:srgbClr val="C00000">
                  <a:alpha val="25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7" name="AutoShape 7"/>
            <p:cNvSpPr/>
            <p:nvPr>
              <p:custDataLst>
                <p:tags r:id="rId3"/>
              </p:custDataLst>
            </p:nvPr>
          </p:nvSpPr>
          <p:spPr>
            <a:xfrm>
              <a:off x="677" y="4795"/>
              <a:ext cx="5660" cy="130"/>
            </a:xfrm>
            <a:prstGeom prst="roundRect">
              <a:avLst>
                <a:gd name="adj" fmla="val 0"/>
              </a:avLst>
            </a:prstGeom>
            <a:solidFill>
              <a:srgbClr val="C00000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8" name="AutoShape 8"/>
            <p:cNvSpPr/>
            <p:nvPr>
              <p:custDataLst>
                <p:tags r:id="rId4"/>
              </p:custDataLst>
            </p:nvPr>
          </p:nvSpPr>
          <p:spPr>
            <a:xfrm>
              <a:off x="1046" y="5106"/>
              <a:ext cx="4911" cy="56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000" b="1" i="0" u="none" strike="noStrike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中共一大会址 · 梦想起点</a:t>
              </a:r>
              <a:endParaRPr lang="en-US" sz="2000"/>
            </a:p>
          </p:txBody>
        </p:sp>
      </p:grpSp>
      <p:grpSp>
        <p:nvGrpSpPr>
          <p:cNvPr id="29" name="组合 28"/>
          <p:cNvGrpSpPr/>
          <p:nvPr>
            <p:custDataLst>
              <p:tags r:id="rId5"/>
            </p:custDataLst>
          </p:nvPr>
        </p:nvGrpSpPr>
        <p:grpSpPr>
          <a:xfrm>
            <a:off x="7366635" y="2829560"/>
            <a:ext cx="3596640" cy="763270"/>
            <a:chOff x="6680" y="4795"/>
            <a:chExt cx="5737" cy="1202"/>
          </a:xfrm>
        </p:grpSpPr>
        <p:sp>
          <p:nvSpPr>
            <p:cNvPr id="11" name="AutoShape 10"/>
            <p:cNvSpPr/>
            <p:nvPr>
              <p:custDataLst>
                <p:tags r:id="rId6"/>
              </p:custDataLst>
            </p:nvPr>
          </p:nvSpPr>
          <p:spPr>
            <a:xfrm>
              <a:off x="6681" y="4933"/>
              <a:ext cx="5737" cy="1064"/>
            </a:xfrm>
            <a:prstGeom prst="roundRect">
              <a:avLst>
                <a:gd name="adj" fmla="val 0"/>
              </a:avLst>
            </a:prstGeom>
            <a:solidFill>
              <a:srgbClr val="FCFCFC">
                <a:alpha val="92000"/>
              </a:srgbClr>
            </a:solidFill>
            <a:ln w="12700" cap="flat" cmpd="sng">
              <a:solidFill>
                <a:srgbClr val="C00000">
                  <a:alpha val="25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12" name="AutoShape 11"/>
            <p:cNvSpPr/>
            <p:nvPr>
              <p:custDataLst>
                <p:tags r:id="rId7"/>
              </p:custDataLst>
            </p:nvPr>
          </p:nvSpPr>
          <p:spPr>
            <a:xfrm>
              <a:off x="6680" y="4795"/>
              <a:ext cx="5737" cy="136"/>
            </a:xfrm>
            <a:prstGeom prst="roundRect">
              <a:avLst>
                <a:gd name="adj" fmla="val 0"/>
              </a:avLst>
            </a:prstGeom>
            <a:solidFill>
              <a:srgbClr val="C00000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13" name="AutoShape 12"/>
            <p:cNvSpPr/>
            <p:nvPr>
              <p:custDataLst>
                <p:tags r:id="rId8"/>
              </p:custDataLst>
            </p:nvPr>
          </p:nvSpPr>
          <p:spPr>
            <a:xfrm>
              <a:off x="7050" y="5162"/>
              <a:ext cx="5000" cy="56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000" b="1" i="0" u="none" strike="noStrike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广州起义橱窗 · 血色见证</a:t>
              </a:r>
              <a:endParaRPr lang="en-US" sz="2000"/>
            </a:p>
          </p:txBody>
        </p:sp>
      </p:grpSp>
      <p:grpSp>
        <p:nvGrpSpPr>
          <p:cNvPr id="30" name="组合 29"/>
          <p:cNvGrpSpPr/>
          <p:nvPr>
            <p:custDataLst>
              <p:tags r:id="rId9"/>
            </p:custDataLst>
          </p:nvPr>
        </p:nvGrpSpPr>
        <p:grpSpPr>
          <a:xfrm>
            <a:off x="7372350" y="3809365"/>
            <a:ext cx="3601720" cy="761365"/>
            <a:chOff x="12761" y="4798"/>
            <a:chExt cx="5672" cy="1199"/>
          </a:xfrm>
        </p:grpSpPr>
        <p:sp>
          <p:nvSpPr>
            <p:cNvPr id="15" name="AutoShape 14"/>
            <p:cNvSpPr/>
            <p:nvPr>
              <p:custDataLst>
                <p:tags r:id="rId10"/>
              </p:custDataLst>
            </p:nvPr>
          </p:nvSpPr>
          <p:spPr>
            <a:xfrm>
              <a:off x="12761" y="4905"/>
              <a:ext cx="5654" cy="1093"/>
            </a:xfrm>
            <a:prstGeom prst="roundRect">
              <a:avLst>
                <a:gd name="adj" fmla="val 0"/>
              </a:avLst>
            </a:prstGeom>
            <a:solidFill>
              <a:srgbClr val="FCFCFC">
                <a:alpha val="92000"/>
              </a:srgbClr>
            </a:solidFill>
            <a:ln w="12700" cap="flat" cmpd="sng">
              <a:solidFill>
                <a:srgbClr val="C00000">
                  <a:alpha val="25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16" name="AutoShape 15"/>
            <p:cNvSpPr/>
            <p:nvPr>
              <p:custDataLst>
                <p:tags r:id="rId11"/>
              </p:custDataLst>
            </p:nvPr>
          </p:nvSpPr>
          <p:spPr>
            <a:xfrm>
              <a:off x="12761" y="4798"/>
              <a:ext cx="5673" cy="129"/>
            </a:xfrm>
            <a:prstGeom prst="roundRect">
              <a:avLst>
                <a:gd name="adj" fmla="val 0"/>
              </a:avLst>
            </a:prstGeom>
            <a:solidFill>
              <a:srgbClr val="C00000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17" name="AutoShape 16"/>
            <p:cNvSpPr/>
            <p:nvPr>
              <p:custDataLst>
                <p:tags r:id="rId12"/>
              </p:custDataLst>
            </p:nvPr>
          </p:nvSpPr>
          <p:spPr>
            <a:xfrm>
              <a:off x="13083" y="5069"/>
              <a:ext cx="5000" cy="56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sz="2000" b="1" i="0" u="none" strike="noStrike" dirty="0" err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李大钊像</a:t>
              </a:r>
              <a:r>
                <a:rPr lang="en-US" sz="2000" b="1" i="0" u="none" strike="noStrike" dirty="0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 · </a:t>
              </a:r>
              <a:r>
                <a:rPr lang="en-US" sz="2000" b="1" i="0" u="none" strike="noStrike" dirty="0" err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精神火炬</a:t>
              </a:r>
              <a:endParaRPr lang="en-US" sz="2000" dirty="0"/>
            </a:p>
          </p:txBody>
        </p:sp>
      </p:grpSp>
      <p:grpSp>
        <p:nvGrpSpPr>
          <p:cNvPr id="31" name="组合 30"/>
          <p:cNvGrpSpPr/>
          <p:nvPr>
            <p:custDataLst>
              <p:tags r:id="rId13"/>
            </p:custDataLst>
          </p:nvPr>
        </p:nvGrpSpPr>
        <p:grpSpPr>
          <a:xfrm>
            <a:off x="7342505" y="4856480"/>
            <a:ext cx="3637280" cy="728980"/>
            <a:chOff x="2072" y="7971"/>
            <a:chExt cx="6694" cy="998"/>
          </a:xfrm>
        </p:grpSpPr>
        <p:sp>
          <p:nvSpPr>
            <p:cNvPr id="19" name="AutoShape 18"/>
            <p:cNvSpPr/>
            <p:nvPr>
              <p:custDataLst>
                <p:tags r:id="rId14"/>
              </p:custDataLst>
            </p:nvPr>
          </p:nvSpPr>
          <p:spPr>
            <a:xfrm>
              <a:off x="2119" y="8072"/>
              <a:ext cx="6638" cy="897"/>
            </a:xfrm>
            <a:prstGeom prst="roundRect">
              <a:avLst>
                <a:gd name="adj" fmla="val 0"/>
              </a:avLst>
            </a:prstGeom>
            <a:solidFill>
              <a:srgbClr val="FCFCFC">
                <a:alpha val="92000"/>
              </a:srgbClr>
            </a:solidFill>
            <a:ln w="12700" cap="flat" cmpd="sng">
              <a:solidFill>
                <a:srgbClr val="C00000">
                  <a:alpha val="25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20" name="AutoShape 19"/>
            <p:cNvSpPr/>
            <p:nvPr>
              <p:custDataLst>
                <p:tags r:id="rId15"/>
              </p:custDataLst>
            </p:nvPr>
          </p:nvSpPr>
          <p:spPr>
            <a:xfrm flipV="1">
              <a:off x="2142" y="7971"/>
              <a:ext cx="6624" cy="107"/>
            </a:xfrm>
            <a:prstGeom prst="roundRect">
              <a:avLst>
                <a:gd name="adj" fmla="val 0"/>
              </a:avLst>
            </a:prstGeom>
            <a:solidFill>
              <a:srgbClr val="C00000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21" name="AutoShape 20"/>
            <p:cNvSpPr/>
            <p:nvPr>
              <p:custDataLst>
                <p:tags r:id="rId16"/>
              </p:custDataLst>
            </p:nvPr>
          </p:nvSpPr>
          <p:spPr>
            <a:xfrm>
              <a:off x="2072" y="8176"/>
              <a:ext cx="6684" cy="56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25000"/>
                </a:lnSpc>
                <a:defRPr/>
              </a:pPr>
              <a:r>
                <a:rPr lang="en-US" sz="2000" b="1" i="0" u="none" strike="noStrike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家书展台 · 跨越时空的对话</a:t>
              </a:r>
              <a:endParaRPr lang="en-US" sz="2000" b="1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17"/>
            </p:custDataLst>
          </p:nvPr>
        </p:nvGrpSpPr>
        <p:grpSpPr>
          <a:xfrm>
            <a:off x="7380605" y="5752465"/>
            <a:ext cx="3582035" cy="739775"/>
            <a:chOff x="11011" y="8013"/>
            <a:chExt cx="6526" cy="1165"/>
          </a:xfrm>
        </p:grpSpPr>
        <p:grpSp>
          <p:nvGrpSpPr>
            <p:cNvPr id="32" name="组合 31"/>
            <p:cNvGrpSpPr/>
            <p:nvPr/>
          </p:nvGrpSpPr>
          <p:grpSpPr>
            <a:xfrm>
              <a:off x="11011" y="8013"/>
              <a:ext cx="6526" cy="1165"/>
              <a:chOff x="11011" y="8013"/>
              <a:chExt cx="6526" cy="1165"/>
            </a:xfrm>
          </p:grpSpPr>
          <p:sp>
            <p:nvSpPr>
              <p:cNvPr id="23" name="AutoShape 22"/>
              <p:cNvSpPr/>
              <p:nvPr>
                <p:custDataLst>
                  <p:tags r:id="rId18"/>
                </p:custDataLst>
              </p:nvPr>
            </p:nvSpPr>
            <p:spPr>
              <a:xfrm>
                <a:off x="11012" y="8027"/>
                <a:ext cx="6525" cy="1151"/>
              </a:xfrm>
              <a:prstGeom prst="roundRect">
                <a:avLst>
                  <a:gd name="adj" fmla="val 0"/>
                </a:avLst>
              </a:prstGeom>
              <a:solidFill>
                <a:srgbClr val="FCFCFC">
                  <a:alpha val="92000"/>
                </a:srgbClr>
              </a:solidFill>
              <a:ln w="12700" cap="flat" cmpd="sng">
                <a:solidFill>
                  <a:srgbClr val="C00000">
                    <a:alpha val="25000"/>
                  </a:srgbClr>
                </a:solidFill>
                <a:prstDash val="solid"/>
                <a:round/>
              </a:ln>
            </p:spPr>
            <p:txBody>
              <a:bodyPr vert="horz" wrap="square" lIns="63500" tIns="63500" rIns="63500" bIns="63500" rtlCol="0" anchor="ctr"/>
              <a:lstStyle/>
              <a:p>
                <a:pPr algn="ctr">
                  <a:defRPr/>
                </a:pPr>
              </a:p>
            </p:txBody>
          </p:sp>
          <p:sp>
            <p:nvSpPr>
              <p:cNvPr id="24" name="AutoShape 23"/>
              <p:cNvSpPr/>
              <p:nvPr>
                <p:custDataLst>
                  <p:tags r:id="rId19"/>
                </p:custDataLst>
              </p:nvPr>
            </p:nvSpPr>
            <p:spPr>
              <a:xfrm>
                <a:off x="11011" y="8013"/>
                <a:ext cx="6525" cy="120"/>
              </a:xfrm>
              <a:prstGeom prst="roundRect">
                <a:avLst>
                  <a:gd name="adj" fmla="val 0"/>
                </a:avLst>
              </a:prstGeom>
              <a:solidFill>
                <a:srgbClr val="C00000">
                  <a:alpha val="100000"/>
                </a:srgbClr>
              </a:solidFill>
              <a:ln w="25400" cap="flat" cmpd="sng">
                <a:noFill/>
                <a:prstDash val="solid"/>
                <a:round/>
              </a:ln>
            </p:spPr>
            <p:txBody>
              <a:bodyPr vert="horz" wrap="square" lIns="63500" tIns="63500" rIns="63500" bIns="63500" rtlCol="0" anchor="ctr"/>
              <a:lstStyle/>
              <a:p>
                <a:pPr algn="ctr">
                  <a:defRPr/>
                </a:pPr>
              </a:p>
            </p:txBody>
          </p:sp>
        </p:grpSp>
        <p:sp>
          <p:nvSpPr>
            <p:cNvPr id="25" name="AutoShape 24"/>
            <p:cNvSpPr/>
            <p:nvPr>
              <p:custDataLst>
                <p:tags r:id="rId20"/>
              </p:custDataLst>
            </p:nvPr>
          </p:nvSpPr>
          <p:spPr>
            <a:xfrm>
              <a:off x="11347" y="8344"/>
              <a:ext cx="5426" cy="56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25000"/>
                </a:lnSpc>
                <a:defRPr/>
              </a:pPr>
              <a:r>
                <a:rPr lang="en-US" sz="2000" b="1" i="0" u="none" strike="noStrike" dirty="0" err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支前展厅</a:t>
              </a:r>
              <a:r>
                <a:rPr lang="en-US" sz="2000" b="1" i="0" u="none" strike="noStrike" dirty="0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 · </a:t>
              </a:r>
              <a:r>
                <a:rPr lang="en-US" sz="2000" b="1" i="0" u="none" strike="noStrike" dirty="0" err="1">
                  <a:solidFill>
                    <a:srgbClr val="C0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人民就是江山</a:t>
              </a:r>
              <a:endParaRPr lang="en-US" sz="2000" b="1" dirty="0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31470" y="2379345"/>
            <a:ext cx="6333490" cy="4315460"/>
            <a:chOff x="4918639" y="1539573"/>
            <a:chExt cx="6491317" cy="4363492"/>
          </a:xfrm>
        </p:grpSpPr>
        <p:sp>
          <p:nvSpPr>
            <p:cNvPr id="629" name="弧形 628"/>
            <p:cNvSpPr/>
            <p:nvPr/>
          </p:nvSpPr>
          <p:spPr>
            <a:xfrm rot="20286742">
              <a:off x="4918639" y="2648800"/>
              <a:ext cx="6491317" cy="1274214"/>
            </a:xfrm>
            <a:prstGeom prst="arc">
              <a:avLst>
                <a:gd name="adj1" fmla="val 20551902"/>
                <a:gd name="adj2" fmla="val 242866"/>
              </a:avLst>
            </a:prstGeom>
            <a:noFill/>
            <a:ln w="28575" cap="rnd" cmpd="sng" algn="ctr">
              <a:gradFill flip="none" rotWithShape="1">
                <a:gsLst>
                  <a:gs pos="0">
                    <a:schemeClr val="accent1">
                      <a:alpha val="0"/>
                    </a:schemeClr>
                  </a:gs>
                  <a:gs pos="45000">
                    <a:schemeClr val="accent1"/>
                  </a:gs>
                  <a:gs pos="76000">
                    <a:schemeClr val="accent2"/>
                  </a:gs>
                </a:gsLst>
                <a:lin ang="5400000" scaled="1"/>
                <a:tileRect/>
              </a:gra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sz="1600" kern="0">
                <a:solidFill>
                  <a:prstClr val="white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cs typeface="思源黑体 CN Bold" panose="020B0800000000000000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5081455" y="1539573"/>
              <a:ext cx="6299675" cy="4363492"/>
              <a:chOff x="5081455" y="1539573"/>
              <a:chExt cx="6299675" cy="4363492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6189902" y="1539573"/>
                <a:ext cx="4154695" cy="4363492"/>
                <a:chOff x="6189902" y="1539573"/>
                <a:chExt cx="4154695" cy="4363492"/>
              </a:xfrm>
            </p:grpSpPr>
            <p:sp>
              <p:nvSpPr>
                <p:cNvPr id="628" name="椭圆 627"/>
                <p:cNvSpPr/>
                <p:nvPr/>
              </p:nvSpPr>
              <p:spPr>
                <a:xfrm rot="21132081">
                  <a:off x="7173475" y="5199825"/>
                  <a:ext cx="3049103" cy="703240"/>
                </a:xfrm>
                <a:prstGeom prst="ellipse">
                  <a:avLst/>
                </a:prstGeom>
                <a:gradFill>
                  <a:gsLst>
                    <a:gs pos="0">
                      <a:sysClr val="window" lastClr="FFFFFF"/>
                    </a:gs>
                    <a:gs pos="63000">
                      <a:schemeClr val="accent2">
                        <a:lumMod val="20000"/>
                        <a:lumOff val="8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outerShdw blurRad="50800" dist="38100" dir="2700000" algn="tl" rotWithShape="0">
                    <a:schemeClr val="accent2">
                      <a:lumMod val="40000"/>
                      <a:lumOff val="60000"/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思源黑体 CN Bold" panose="020B0800000000000000" pitchFamily="34" charset="-122"/>
                    <a:ea typeface="思源黑体 CN Bold" panose="020B0800000000000000" pitchFamily="34" charset="-122"/>
                    <a:cs typeface="思源黑体 CN Bold" panose="020B0800000000000000" pitchFamily="34" charset="-122"/>
                  </a:endParaRPr>
                </a:p>
              </p:txBody>
            </p:sp>
            <p:sp>
              <p:nvSpPr>
                <p:cNvPr id="631" name="矩形 630"/>
                <p:cNvSpPr/>
                <p:nvPr/>
              </p:nvSpPr>
              <p:spPr>
                <a:xfrm rot="19809245">
                  <a:off x="7137253" y="2835094"/>
                  <a:ext cx="2771819" cy="2770443"/>
                </a:xfrm>
                <a:prstGeom prst="rect">
                  <a:avLst/>
                </a:prstGeom>
                <a:blipFill rotWithShape="1">
                  <a:blip r:embed="rId21"/>
                  <a:srcRect/>
                  <a:stretch>
                    <a:fillRect t="-25" b="-25"/>
                  </a:stretch>
                </a:blipFill>
                <a:ln w="1270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>
                  <a:innerShdw blurRad="152400">
                    <a:sysClr val="window" lastClr="FFFFFF"/>
                  </a:innerShdw>
                </a:effectLst>
                <a:scene3d>
                  <a:camera prst="perspectiveFront" fov="0">
                    <a:rot lat="2180069" lon="3071900" rev="2721267"/>
                  </a:camera>
                  <a:lightRig rig="contrasting" dir="t"/>
                </a:scene3d>
                <a:sp3d z="406400"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Bold" panose="020B0800000000000000" pitchFamily="34" charset="-122"/>
                    <a:ea typeface="思源黑体 CN Bold" panose="020B0800000000000000" pitchFamily="34" charset="-122"/>
                    <a:cs typeface="思源黑体 CN Bold" panose="020B0800000000000000" pitchFamily="34" charset="-122"/>
                  </a:endParaRPr>
                </a:p>
              </p:txBody>
            </p:sp>
            <p:sp>
              <p:nvSpPr>
                <p:cNvPr id="632" name="矩形 631"/>
                <p:cNvSpPr/>
                <p:nvPr/>
              </p:nvSpPr>
              <p:spPr>
                <a:xfrm rot="19809245">
                  <a:off x="6189902" y="1810589"/>
                  <a:ext cx="2771819" cy="2770443"/>
                </a:xfrm>
                <a:prstGeom prst="rect">
                  <a:avLst/>
                </a:prstGeom>
                <a:blipFill rotWithShape="1">
                  <a:blip r:embed="rId22"/>
                  <a:stretch>
                    <a:fillRect/>
                  </a:stretch>
                </a:blipFill>
                <a:ln w="1270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>
                  <a:innerShdw blurRad="152400">
                    <a:sysClr val="window" lastClr="FFFFFF"/>
                  </a:innerShdw>
                </a:effectLst>
                <a:scene3d>
                  <a:camera prst="perspectiveFront" fov="0">
                    <a:rot lat="19780925" lon="2799426" rev="20449649"/>
                  </a:camera>
                  <a:lightRig rig="contrasting" dir="t"/>
                </a:scene3d>
                <a:sp3d z="406400"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altLang="zh-CN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Bold" panose="020B0800000000000000" pitchFamily="34" charset="-122"/>
                    <a:ea typeface="思源黑体 CN Bold" panose="020B0800000000000000" pitchFamily="34" charset="-122"/>
                    <a:cs typeface="思源黑体 CN Bold" panose="020B0800000000000000" pitchFamily="34" charset="-122"/>
                  </a:endParaRPr>
                </a:p>
              </p:txBody>
            </p:sp>
            <p:sp>
              <p:nvSpPr>
                <p:cNvPr id="633" name="矩形 632"/>
                <p:cNvSpPr/>
                <p:nvPr/>
              </p:nvSpPr>
              <p:spPr>
                <a:xfrm rot="19809245">
                  <a:off x="7572778" y="1539573"/>
                  <a:ext cx="2771819" cy="2770443"/>
                </a:xfrm>
                <a:prstGeom prst="rect">
                  <a:avLst/>
                </a:prstGeom>
                <a:blipFill rotWithShape="1">
                  <a:blip r:embed="rId23"/>
                  <a:stretch>
                    <a:fillRect/>
                  </a:stretch>
                </a:blipFill>
                <a:ln w="1270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>
                  <a:innerShdw blurRad="152400">
                    <a:sysClr val="window" lastClr="FFFFFF"/>
                  </a:innerShdw>
                </a:effectLst>
                <a:scene3d>
                  <a:camera prst="perspectiveFront" fov="0">
                    <a:rot lat="19780922" lon="18999408" rev="20449652"/>
                  </a:camera>
                  <a:lightRig rig="contrasting" dir="t"/>
                </a:scene3d>
                <a:sp3d z="406400"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思源黑体 CN Bold" panose="020B0800000000000000" pitchFamily="34" charset="-122"/>
                    <a:ea typeface="思源黑体 CN Bold" panose="020B0800000000000000" pitchFamily="34" charset="-122"/>
                    <a:cs typeface="思源黑体 CN Bold" panose="020B0800000000000000" pitchFamily="34" charset="-122"/>
                  </a:endParaRPr>
                </a:p>
              </p:txBody>
            </p:sp>
          </p:grpSp>
          <p:sp>
            <p:nvSpPr>
              <p:cNvPr id="635" name="弧形 634"/>
              <p:cNvSpPr/>
              <p:nvPr/>
            </p:nvSpPr>
            <p:spPr>
              <a:xfrm rot="20286742">
                <a:off x="5081455" y="2642828"/>
                <a:ext cx="6299675" cy="1243105"/>
              </a:xfrm>
              <a:prstGeom prst="arc">
                <a:avLst>
                  <a:gd name="adj1" fmla="val 569752"/>
                  <a:gd name="adj2" fmla="val 11790742"/>
                </a:avLst>
              </a:prstGeom>
              <a:noFill/>
              <a:ln w="28575" cap="rnd" cmpd="sng" algn="ctr">
                <a:gradFill flip="none" rotWithShape="1">
                  <a:gsLst>
                    <a:gs pos="0">
                      <a:schemeClr val="accent1">
                        <a:alpha val="0"/>
                      </a:schemeClr>
                    </a:gs>
                    <a:gs pos="45000">
                      <a:schemeClr val="accent1"/>
                    </a:gs>
                    <a:gs pos="76000">
                      <a:schemeClr val="accent2"/>
                    </a:gs>
                  </a:gsLst>
                  <a:lin ang="5400000" scaled="1"/>
                  <a:tileRect/>
                </a:gra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  <p:sp>
            <p:nvSpPr>
              <p:cNvPr id="636" name="任意多边形: 形状 635"/>
              <p:cNvSpPr/>
              <p:nvPr/>
            </p:nvSpPr>
            <p:spPr>
              <a:xfrm rot="4749467">
                <a:off x="10401127" y="2188173"/>
                <a:ext cx="898071" cy="738436"/>
              </a:xfrm>
              <a:custGeom>
                <a:avLst/>
                <a:gdLst>
                  <a:gd name="connsiteX0" fmla="*/ 975360 w 1950720"/>
                  <a:gd name="connsiteY0" fmla="*/ 0 h 1950720"/>
                  <a:gd name="connsiteX1" fmla="*/ 980396 w 1950720"/>
                  <a:gd name="connsiteY1" fmla="*/ 99725 h 1950720"/>
                  <a:gd name="connsiteX2" fmla="*/ 1950720 w 1950720"/>
                  <a:gd name="connsiteY2" fmla="*/ 975360 h 1950720"/>
                  <a:gd name="connsiteX3" fmla="*/ 975360 w 1950720"/>
                  <a:gd name="connsiteY3" fmla="*/ 1950720 h 1950720"/>
                  <a:gd name="connsiteX4" fmla="*/ 0 w 1950720"/>
                  <a:gd name="connsiteY4" fmla="*/ 975360 h 1950720"/>
                  <a:gd name="connsiteX5" fmla="*/ 970324 w 1950720"/>
                  <a:gd name="connsiteY5" fmla="*/ 99725 h 1950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50720" h="1950720">
                    <a:moveTo>
                      <a:pt x="975360" y="0"/>
                    </a:moveTo>
                    <a:lnTo>
                      <a:pt x="980396" y="99725"/>
                    </a:lnTo>
                    <a:cubicBezTo>
                      <a:pt x="1030344" y="591556"/>
                      <a:pt x="1445711" y="975360"/>
                      <a:pt x="1950720" y="975360"/>
                    </a:cubicBezTo>
                    <a:cubicBezTo>
                      <a:pt x="1412044" y="975360"/>
                      <a:pt x="975360" y="1412044"/>
                      <a:pt x="975360" y="1950720"/>
                    </a:cubicBezTo>
                    <a:cubicBezTo>
                      <a:pt x="975360" y="1412044"/>
                      <a:pt x="538676" y="975360"/>
                      <a:pt x="0" y="975360"/>
                    </a:cubicBezTo>
                    <a:cubicBezTo>
                      <a:pt x="505009" y="975360"/>
                      <a:pt x="920376" y="591556"/>
                      <a:pt x="970324" y="9972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2700000" scaled="1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noFill/>
                  <a:effectLst/>
                  <a:uLnTx/>
                  <a:uFillTx/>
                  <a:latin typeface="思源黑体 CN Bold" panose="020B0800000000000000" pitchFamily="34" charset="-122"/>
                  <a:ea typeface="思源黑体 CN Bold" panose="020B0800000000000000" pitchFamily="34" charset="-122"/>
                  <a:cs typeface="思源黑体 CN Bold" panose="020B0800000000000000" pitchFamily="34" charset="-122"/>
                </a:endParaRPr>
              </a:p>
            </p:txBody>
          </p:sp>
        </p:grpSp>
      </p:grpSp>
      <p:sp>
        <p:nvSpPr>
          <p:cNvPr id="4" name="文本框 3"/>
          <p:cNvSpPr txBox="1"/>
          <p:nvPr/>
        </p:nvSpPr>
        <p:spPr>
          <a:xfrm>
            <a:off x="596265" y="560705"/>
            <a:ext cx="5792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五、行路入境：创设真实情境，激发学习热情</a:t>
            </a:r>
            <a:endParaRPr lang="zh-CN" altLang="en-US" b="1" dirty="0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/>
          <p:nvPr/>
        </p:nvSpPr>
        <p:spPr>
          <a:xfrm>
            <a:off x="498475" y="1245870"/>
            <a:ext cx="11430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第二篇章：探索之路——定海神针安社稷，主心骨里聚民心</a:t>
            </a:r>
            <a:endParaRPr lang="en-US" sz="2800" b="1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475" y="2078355"/>
            <a:ext cx="4853940" cy="4314190"/>
          </a:xfrm>
          <a:prstGeom prst="rect">
            <a:avLst/>
          </a:prstGeom>
        </p:spPr>
      </p:pic>
      <p:sp>
        <p:nvSpPr>
          <p:cNvPr id="19" name="AutoShape 13"/>
          <p:cNvSpPr/>
          <p:nvPr>
            <p:custDataLst>
              <p:tags r:id="rId2"/>
            </p:custDataLst>
          </p:nvPr>
        </p:nvSpPr>
        <p:spPr>
          <a:xfrm>
            <a:off x="5664200" y="2077720"/>
            <a:ext cx="5989955" cy="2110105"/>
          </a:xfrm>
          <a:prstGeom prst="roundRect">
            <a:avLst>
              <a:gd name="adj" fmla="val 0"/>
            </a:avLst>
          </a:prstGeom>
          <a:solidFill>
            <a:srgbClr val="FFF1F1"/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14"/>
          <p:cNvSpPr/>
          <p:nvPr>
            <p:custDataLst>
              <p:tags r:id="rId3"/>
            </p:custDataLst>
          </p:nvPr>
        </p:nvSpPr>
        <p:spPr>
          <a:xfrm>
            <a:off x="5664200" y="2077720"/>
            <a:ext cx="76200" cy="2110105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15"/>
          <p:cNvSpPr/>
          <p:nvPr>
            <p:custDataLst>
              <p:tags r:id="rId4"/>
            </p:custDataLst>
          </p:nvPr>
        </p:nvSpPr>
        <p:spPr>
          <a:xfrm>
            <a:off x="5816599" y="2227580"/>
            <a:ext cx="5301673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 dirty="0" err="1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三棵橡胶树：打破封锁的“定海神针</a:t>
            </a:r>
            <a:r>
              <a:rPr lang="en-US" sz="2400" b="1" i="0" u="none" strike="noStrike" dirty="0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”</a:t>
            </a:r>
            <a:endParaRPr lang="en-US" sz="2400" dirty="0"/>
          </a:p>
        </p:txBody>
      </p:sp>
      <p:sp>
        <p:nvSpPr>
          <p:cNvPr id="22" name="AutoShape 16"/>
          <p:cNvSpPr/>
          <p:nvPr>
            <p:custDataLst>
              <p:tags r:id="rId5"/>
            </p:custDataLst>
          </p:nvPr>
        </p:nvSpPr>
        <p:spPr>
          <a:xfrm>
            <a:off x="5816600" y="2682240"/>
            <a:ext cx="5720080" cy="14287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面对外部技术封锁，党带领人民攻克难关，让橡胶树苗在南国落地生根。这不仅是突破资源瓶颈的经济奇迹，更是在国家发展关键时刻，党组织发挥核心作用、凝聚人民力量的生动缩影。</a:t>
            </a:r>
            <a:endParaRPr lang="en-US" sz="2000" dirty="0"/>
          </a:p>
        </p:txBody>
      </p:sp>
      <p:sp>
        <p:nvSpPr>
          <p:cNvPr id="23" name="AutoShape 17"/>
          <p:cNvSpPr/>
          <p:nvPr>
            <p:custDataLst>
              <p:tags r:id="rId6"/>
            </p:custDataLst>
          </p:nvPr>
        </p:nvSpPr>
        <p:spPr>
          <a:xfrm>
            <a:off x="5664200" y="4321175"/>
            <a:ext cx="5989955" cy="2070735"/>
          </a:xfrm>
          <a:prstGeom prst="roundRect">
            <a:avLst>
              <a:gd name="adj" fmla="val 0"/>
            </a:avLst>
          </a:prstGeom>
          <a:solidFill>
            <a:srgbClr val="FFF0F0">
              <a:alpha val="95000"/>
            </a:srgbClr>
          </a:solidFill>
          <a:ln w="12700" cap="flat" cmpd="sng">
            <a:solidFill>
              <a:srgbClr val="C0000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18"/>
          <p:cNvSpPr/>
          <p:nvPr>
            <p:custDataLst>
              <p:tags r:id="rId7"/>
            </p:custDataLst>
          </p:nvPr>
        </p:nvSpPr>
        <p:spPr>
          <a:xfrm>
            <a:off x="5664200" y="4321175"/>
            <a:ext cx="76200" cy="2070735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19"/>
          <p:cNvSpPr/>
          <p:nvPr>
            <p:custDataLst>
              <p:tags r:id="rId8"/>
            </p:custDataLst>
          </p:nvPr>
        </p:nvSpPr>
        <p:spPr>
          <a:xfrm>
            <a:off x="5816600" y="4493895"/>
            <a:ext cx="570484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24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焦裕禄的藤椅</a:t>
            </a:r>
            <a:r>
              <a:rPr lang="en-US" sz="24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：心里装着人民的公仆</a:t>
            </a:r>
            <a:endParaRPr lang="en-US" sz="2400" b="1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6" name="AutoShape 20"/>
          <p:cNvSpPr/>
          <p:nvPr>
            <p:custDataLst>
              <p:tags r:id="rId9"/>
            </p:custDataLst>
          </p:nvPr>
        </p:nvSpPr>
        <p:spPr>
          <a:xfrm>
            <a:off x="5816600" y="5243830"/>
            <a:ext cx="563372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0" i="0" u="none" strike="noStrike" dirty="0" err="1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藤椅的破洞是病痛的印记，更是为</a:t>
            </a:r>
            <a:r>
              <a:rPr lang="zh-CN" alt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人民服务的丰碑</a:t>
            </a: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。焦裕禄用生命诠释了“为官一任，造福一方”。这种时刻把群众安危冷暖放在心上的精神，正是“主心骨”力量的源泉，感召着一代又一代人前行。</a:t>
            </a:r>
            <a:endParaRPr lang="en-US" sz="2000" dirty="0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6265" y="560705"/>
            <a:ext cx="5792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五、行路入境：创设真实情境，激发学习热情</a:t>
            </a:r>
            <a:endParaRPr lang="zh-CN" altLang="en-US" b="1" dirty="0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399415" y="1041400"/>
            <a:ext cx="1092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第三篇章：锻造之路——打铁必须自身硬，自我革命淬真金</a:t>
            </a:r>
            <a:endParaRPr lang="en-US" sz="2800" b="1">
              <a:solidFill>
                <a:srgbClr val="33333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492500" y="2290445"/>
            <a:ext cx="5636895" cy="3526155"/>
            <a:chOff x="9247" y="3724"/>
            <a:chExt cx="8583" cy="5553"/>
          </a:xfrm>
          <a:solidFill>
            <a:schemeClr val="bg1"/>
          </a:solidFill>
        </p:grpSpPr>
        <p:sp>
          <p:nvSpPr>
            <p:cNvPr id="39" name="AutoShape 4"/>
            <p:cNvSpPr/>
            <p:nvPr>
              <p:custDataLst>
                <p:tags r:id="rId1"/>
              </p:custDataLst>
            </p:nvPr>
          </p:nvSpPr>
          <p:spPr>
            <a:xfrm>
              <a:off x="9313" y="3724"/>
              <a:ext cx="8517" cy="951"/>
            </a:xfrm>
            <a:prstGeom prst="rect">
              <a:avLst/>
            </a:prstGeom>
            <a:grpFill/>
            <a:ln w="28575" cap="flat" cmpd="dbl">
              <a:solidFill>
                <a:schemeClr val="accent1">
                  <a:shade val="50000"/>
                </a:schemeClr>
              </a:solidFill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altLang="zh-CN" sz="2800" b="1" i="0" u="none" strike="noStrike" dirty="0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  </a:t>
              </a:r>
              <a:r>
                <a:rPr lang="zh-CN" altLang="en-US" sz="2800" b="1" i="0" u="none" strike="noStrike" dirty="0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一个比喻</a:t>
              </a:r>
              <a:r>
                <a:rPr lang="en-US" sz="2800" b="1" i="0" u="none" strike="noStrike" dirty="0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：</a:t>
              </a:r>
              <a:r>
                <a:rPr lang="en-US" sz="2800" b="1" i="0" u="none" strike="noStrike" dirty="0" err="1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打铁必须自身硬</a:t>
              </a:r>
              <a:endParaRPr lang="en-US" sz="2800" dirty="0"/>
            </a:p>
          </p:txBody>
        </p:sp>
        <p:sp>
          <p:nvSpPr>
            <p:cNvPr id="41" name="AutoShape 6"/>
            <p:cNvSpPr/>
            <p:nvPr>
              <p:custDataLst>
                <p:tags r:id="rId2"/>
              </p:custDataLst>
            </p:nvPr>
          </p:nvSpPr>
          <p:spPr>
            <a:xfrm>
              <a:off x="9313" y="5160"/>
              <a:ext cx="8515" cy="984"/>
            </a:xfrm>
            <a:prstGeom prst="rect">
              <a:avLst/>
            </a:prstGeom>
            <a:grpFill/>
            <a:ln w="28575" cap="flat" cmpd="dbl">
              <a:solidFill>
                <a:schemeClr val="accent1">
                  <a:shade val="50000"/>
                </a:schemeClr>
              </a:solidFill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altLang="zh-CN" sz="2800" b="1" i="0" u="none" strike="noStrike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  </a:t>
              </a:r>
              <a:r>
                <a:rPr lang="zh-CN" altLang="en-US" sz="2800" b="1" i="0" u="none" strike="noStrike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一条时间轴</a:t>
              </a:r>
              <a:r>
                <a:rPr lang="en-US" sz="2800" b="1" i="0" u="none" strike="noStrike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：刮骨疗毒的历程</a:t>
              </a:r>
              <a:endParaRPr lang="en-US" sz="2800" b="1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  <p:sp>
          <p:nvSpPr>
            <p:cNvPr id="43" name="AutoShape 8"/>
            <p:cNvSpPr/>
            <p:nvPr>
              <p:custDataLst>
                <p:tags r:id="rId3"/>
              </p:custDataLst>
            </p:nvPr>
          </p:nvSpPr>
          <p:spPr>
            <a:xfrm>
              <a:off x="9313" y="6711"/>
              <a:ext cx="8515" cy="989"/>
            </a:xfrm>
            <a:prstGeom prst="rect">
              <a:avLst/>
            </a:prstGeom>
            <a:grpFill/>
            <a:ln w="28575" cap="flat" cmpd="dbl">
              <a:solidFill>
                <a:schemeClr val="accent1">
                  <a:shade val="50000"/>
                </a:schemeClr>
              </a:solidFill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altLang="zh-CN" sz="2800" b="1" i="0" u="none" strike="noStrike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  </a:t>
              </a:r>
              <a:r>
                <a:rPr lang="zh-CN" altLang="en-US" sz="2800" b="1" i="0" u="none" strike="noStrike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一个身边的故事</a:t>
              </a:r>
              <a:r>
                <a:rPr lang="en-US" sz="2800" b="1" i="0" u="none" strike="noStrike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：党员的日常践行</a:t>
              </a:r>
              <a:endParaRPr lang="en-US" sz="2800" b="1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  <p:sp>
          <p:nvSpPr>
            <p:cNvPr id="45" name="AutoShape 8"/>
            <p:cNvSpPr/>
            <p:nvPr>
              <p:custDataLst>
                <p:tags r:id="rId4"/>
              </p:custDataLst>
            </p:nvPr>
          </p:nvSpPr>
          <p:spPr>
            <a:xfrm>
              <a:off x="9247" y="8267"/>
              <a:ext cx="8582" cy="1010"/>
            </a:xfrm>
            <a:prstGeom prst="rect">
              <a:avLst/>
            </a:prstGeom>
            <a:grpFill/>
            <a:ln w="28575" cap="flat" cmpd="dbl">
              <a:solidFill>
                <a:schemeClr val="accent1">
                  <a:shade val="50000"/>
                </a:schemeClr>
              </a:solidFill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25000"/>
                </a:lnSpc>
                <a:defRPr/>
              </a:pPr>
              <a:r>
                <a:rPr lang="en-US" altLang="zh-CN" sz="2800" b="1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  </a:t>
              </a:r>
              <a:r>
                <a:rPr lang="zh-CN" altLang="en-US" sz="2800" b="1">
                  <a:solidFill>
                    <a:srgbClr val="8B0000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</a:rPr>
                <a:t>一张承诺便签：初心墙的时代回响</a:t>
              </a:r>
              <a:endParaRPr lang="zh-CN" altLang="en-US" sz="2800" b="1">
                <a:solidFill>
                  <a:srgbClr val="8B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96265" y="560705"/>
            <a:ext cx="5792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五、行路入境：创设真实情境，激发学习热情</a:t>
            </a:r>
            <a:endParaRPr lang="zh-CN" altLang="en-US" b="1" dirty="0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>
            <a:off x="351790" y="1140460"/>
            <a:ext cx="1117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marR="0" lvl="0" indent="0" algn="l" defTabSz="4572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第四篇章：强国之路——大鹏一日同风起，扶摇直上九万里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76200" y="5522595"/>
            <a:ext cx="12252960" cy="860425"/>
            <a:chOff x="119" y="9314"/>
            <a:chExt cx="19296" cy="1095"/>
          </a:xfrm>
        </p:grpSpPr>
        <p:sp>
          <p:nvSpPr>
            <p:cNvPr id="28" name="AutoShape 13"/>
            <p:cNvSpPr/>
            <p:nvPr/>
          </p:nvSpPr>
          <p:spPr>
            <a:xfrm>
              <a:off x="554" y="9529"/>
              <a:ext cx="18345" cy="880"/>
            </a:xfrm>
            <a:prstGeom prst="roundRect">
              <a:avLst>
                <a:gd name="adj" fmla="val 0"/>
              </a:avLst>
            </a:prstGeom>
            <a:solidFill>
              <a:srgbClr val="8B0000">
                <a:alpha val="100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DC32"/>
                  </a:solidFill>
                  <a:effectLst/>
                  <a:uLnTx/>
                  <a:uFillTx/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                                                                                                                                                        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DC32"/>
                  </a:solidFill>
                  <a:effectLst/>
                  <a:uLnTx/>
                  <a:uFillTx/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——</a:t>
              </a: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DC32"/>
                  </a:solidFill>
                  <a:effectLst/>
                  <a:uLnTx/>
                  <a:uFillTx/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靠党，靠我们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DC32"/>
                  </a:solidFill>
                  <a:effectLst/>
                  <a:uLnTx/>
                  <a:uFillTx/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！</a:t>
              </a: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19" y="9314"/>
              <a:ext cx="19296" cy="1086"/>
              <a:chOff x="119" y="9314"/>
              <a:chExt cx="19296" cy="1086"/>
            </a:xfrm>
          </p:grpSpPr>
          <p:sp>
            <p:nvSpPr>
              <p:cNvPr id="29" name="AutoShape 14"/>
              <p:cNvSpPr/>
              <p:nvPr/>
            </p:nvSpPr>
            <p:spPr>
              <a:xfrm>
                <a:off x="119" y="9314"/>
                <a:ext cx="19296" cy="1086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marL="0" marR="0" lvl="0" indent="0" algn="ctr" defTabSz="4572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AutoShape 29"/>
              <p:cNvSpPr/>
              <p:nvPr/>
            </p:nvSpPr>
            <p:spPr>
              <a:xfrm>
                <a:off x="686" y="9502"/>
                <a:ext cx="13987" cy="8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marL="0" marR="0" lvl="0" indent="0" algn="l" defTabSz="457200" rtl="0" eaLnBrk="1" fontAlgn="auto" latinLnBrk="0" hangingPunct="1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Noto Sans SC" panose="020B0200000000000000" charset="-122"/>
                    <a:ea typeface="Noto Sans SC" panose="020B0200000000000000" charset="-122"/>
                    <a:cs typeface="Noto Sans SC" panose="020B0200000000000000" charset="-122"/>
                    <a:sym typeface="Noto Sans SC" panose="020B0200000000000000" charset="-122"/>
                  </a:rPr>
                  <a:t>强国路上，靠什么？我们在新时代的伟大实践中找到了答案！</a:t>
                </a: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8" name="圆角矩形 37"/>
          <p:cNvSpPr/>
          <p:nvPr/>
        </p:nvSpPr>
        <p:spPr>
          <a:xfrm>
            <a:off x="436245" y="2120265"/>
            <a:ext cx="11212195" cy="852170"/>
          </a:xfrm>
          <a:prstGeom prst="roundRect">
            <a:avLst/>
          </a:prstGeom>
          <a:solidFill>
            <a:srgbClr val="FFCFC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为各小组发放寻访任务卡，围绕场馆四个指定点位开展探究，并以“一分钟快闪讲解”形式汇报成果。</a:t>
            </a: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6265" y="560705"/>
            <a:ext cx="57924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五、教学过程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——</a:t>
            </a: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行路入境，如何教得有效？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51790" y="3252470"/>
            <a:ext cx="11296015" cy="2006600"/>
            <a:chOff x="554" y="5122"/>
            <a:chExt cx="17789" cy="3160"/>
          </a:xfrm>
        </p:grpSpPr>
        <p:grpSp>
          <p:nvGrpSpPr>
            <p:cNvPr id="35" name="组合 34"/>
            <p:cNvGrpSpPr/>
            <p:nvPr/>
          </p:nvGrpSpPr>
          <p:grpSpPr>
            <a:xfrm>
              <a:off x="554" y="5122"/>
              <a:ext cx="17789" cy="3160"/>
              <a:chOff x="554" y="3821"/>
              <a:chExt cx="17461" cy="3160"/>
            </a:xfrm>
          </p:grpSpPr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554" y="3847"/>
                <a:ext cx="4135" cy="3134"/>
              </a:xfrm>
              <a:prstGeom prst="rect">
                <a:avLst/>
              </a:prstGeom>
            </p:spPr>
          </p:pic>
          <p:pic>
            <p:nvPicPr>
              <p:cNvPr id="32" name="图片 31" descr="C:/Users/Administrator/Desktop/思政教师/22.jpg22"/>
              <p:cNvPicPr>
                <a:picLocks noChangeAspect="1"/>
              </p:cNvPicPr>
              <p:nvPr/>
            </p:nvPicPr>
            <p:blipFill>
              <a:blip r:embed="rId2"/>
              <a:srcRect r="1627"/>
              <a:stretch>
                <a:fillRect/>
              </a:stretch>
            </p:blipFill>
            <p:spPr>
              <a:xfrm>
                <a:off x="4850" y="3821"/>
                <a:ext cx="4196" cy="3134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207" y="3847"/>
                <a:ext cx="4329" cy="3134"/>
              </a:xfrm>
              <a:prstGeom prst="rect">
                <a:avLst/>
              </a:prstGeom>
            </p:spPr>
          </p:pic>
          <p:pic>
            <p:nvPicPr>
              <p:cNvPr id="34" name="图片 33" descr="C:/Users/86137/Desktop/人教社说课/微信图片_20260530164906_541_15.png微信图片_20260530164906_541_15"/>
              <p:cNvPicPr>
                <a:picLocks noChangeAspect="1"/>
              </p:cNvPicPr>
              <p:nvPr/>
            </p:nvPicPr>
            <p:blipFill>
              <a:blip r:embed="rId4"/>
              <a:srcRect l="2568" r="2568"/>
              <a:stretch>
                <a:fillRect/>
              </a:stretch>
            </p:blipFill>
            <p:spPr>
              <a:xfrm>
                <a:off x="13697" y="3821"/>
                <a:ext cx="4318" cy="3096"/>
              </a:xfrm>
              <a:prstGeom prst="rect">
                <a:avLst/>
              </a:prstGeom>
            </p:spPr>
          </p:pic>
        </p:grpSp>
        <p:sp>
          <p:nvSpPr>
            <p:cNvPr id="6" name="矩形 5"/>
            <p:cNvSpPr/>
            <p:nvPr/>
          </p:nvSpPr>
          <p:spPr>
            <a:xfrm>
              <a:off x="17438" y="5383"/>
              <a:ext cx="429" cy="482"/>
            </a:xfrm>
            <a:prstGeom prst="rect">
              <a:avLst/>
            </a:prstGeom>
            <a:solidFill>
              <a:srgbClr val="FDFADB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96265" y="560705"/>
            <a:ext cx="68243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六、绘路成图：凝练板书设计，点亮信仰航标</a:t>
            </a:r>
            <a:endParaRPr lang="zh-CN" altLang="en-US" b="1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5905" y="1272540"/>
            <a:ext cx="9271635" cy="5430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96265" y="560705"/>
            <a:ext cx="53143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七、延路致远：拓展课后实践，筑牢育人根基</a:t>
            </a:r>
            <a:endParaRPr lang="zh-CN" altLang="en-US" b="1" dirty="0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6755" y="1330960"/>
            <a:ext cx="10668000" cy="990600"/>
            <a:chOff x="1200" y="3051"/>
            <a:chExt cx="16800" cy="1560"/>
          </a:xfrm>
        </p:grpSpPr>
        <p:sp>
          <p:nvSpPr>
            <p:cNvPr id="4" name="AutoShape 4"/>
            <p:cNvSpPr/>
            <p:nvPr/>
          </p:nvSpPr>
          <p:spPr>
            <a:xfrm>
              <a:off x="1200" y="3274"/>
              <a:ext cx="16800" cy="1134"/>
            </a:xfrm>
            <a:prstGeom prst="roundRect">
              <a:avLst>
                <a:gd name="adj" fmla="val 0"/>
              </a:avLst>
            </a:prstGeom>
            <a:solidFill>
              <a:srgbClr val="C00000">
                <a:alpha val="82000"/>
              </a:srgbClr>
            </a:solidFill>
            <a:ln w="25400" cap="flat" cmpd="sng">
              <a:noFill/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</a:p>
          </p:txBody>
        </p:sp>
        <p:sp>
          <p:nvSpPr>
            <p:cNvPr id="5" name="AutoShape 5"/>
            <p:cNvSpPr/>
            <p:nvPr/>
          </p:nvSpPr>
          <p:spPr>
            <a:xfrm>
              <a:off x="1489" y="3051"/>
              <a:ext cx="16000" cy="156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l">
                <a:lnSpc>
                  <a:spcPct val="117000"/>
                </a:lnSpc>
                <a:defRPr/>
              </a:pPr>
              <a:r>
                <a:rPr lang="en-US" sz="2800" b="0" i="0" u="none" strike="noStrike">
                  <a:solidFill>
                    <a:srgbClr val="FFFFFF"/>
                  </a:solidFill>
                  <a:latin typeface="Noto Sans SC" panose="020B0200000000000000" charset="-122"/>
                  <a:ea typeface="Noto Sans SC" panose="020B0200000000000000" charset="-122"/>
                  <a:cs typeface="Noto Sans SC" panose="020B0200000000000000" charset="-122"/>
                  <a:sym typeface="Noto Sans SC" panose="020B0200000000000000" charset="-122"/>
                </a:rPr>
                <a:t>打破课堂的物理边界，实现课内外联动、家校社协同育人。</a:t>
              </a:r>
              <a:endParaRPr lang="en-US" sz="28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endParaRPr>
            </a:p>
          </p:txBody>
        </p:sp>
      </p:grpSp>
      <p:sp>
        <p:nvSpPr>
          <p:cNvPr id="6" name="AutoShape 6"/>
          <p:cNvSpPr/>
          <p:nvPr>
            <p:custDataLst>
              <p:tags r:id="rId1"/>
            </p:custDataLst>
          </p:nvPr>
        </p:nvSpPr>
        <p:spPr>
          <a:xfrm>
            <a:off x="732405" y="2693670"/>
            <a:ext cx="3359601" cy="2179320"/>
          </a:xfrm>
          <a:prstGeom prst="roundRect">
            <a:avLst>
              <a:gd name="adj" fmla="val 0"/>
            </a:avLst>
          </a:prstGeom>
          <a:solidFill>
            <a:srgbClr val="FFFFFF">
              <a:alpha val="94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>
            <p:custDataLst>
              <p:tags r:id="rId2"/>
            </p:custDataLst>
          </p:nvPr>
        </p:nvSpPr>
        <p:spPr>
          <a:xfrm>
            <a:off x="790500" y="2685965"/>
            <a:ext cx="3359601" cy="5052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>
            <p:custDataLst>
              <p:tags r:id="rId3"/>
            </p:custDataLst>
          </p:nvPr>
        </p:nvSpPr>
        <p:spPr>
          <a:xfrm>
            <a:off x="928516" y="2860176"/>
            <a:ext cx="2980698" cy="44205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唱一首歌</a:t>
            </a:r>
            <a:endParaRPr lang="en-US" sz="28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>
            <p:custDataLst>
              <p:tags r:id="rId4"/>
            </p:custDataLst>
          </p:nvPr>
        </p:nvSpPr>
        <p:spPr>
          <a:xfrm>
            <a:off x="831850" y="3545840"/>
            <a:ext cx="3260725" cy="2471420"/>
          </a:xfrm>
          <a:prstGeom prst="rect">
            <a:avLst/>
          </a:prstGeom>
          <a:solidFill>
            <a:srgbClr val="FFF1F1"/>
          </a:solidFill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altLang="zh-CN" sz="20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</a:t>
            </a:r>
            <a:r>
              <a:rPr lang="zh-CN" altLang="en-US" sz="20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把</a:t>
            </a:r>
            <a:r>
              <a:rPr lang="en-US" sz="20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《没有共产党就没有新中  </a:t>
            </a:r>
            <a:endParaRPr lang="en-US" sz="2000" b="0" i="0" u="none" strike="noStrike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en-US" sz="20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国》唱给家人听，在歌声中</a:t>
            </a:r>
            <a:endParaRPr lang="en-US" sz="2000" b="0" i="0" u="none" strike="noStrike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en-US" sz="20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重温历史，感悟幸福生活的</a:t>
            </a:r>
            <a:endParaRPr lang="en-US" sz="2000" b="0" i="0" u="none" strike="noStrike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en-US" sz="20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来之不易。</a:t>
            </a:r>
            <a:endParaRPr lang="en-US" sz="2000"/>
          </a:p>
        </p:txBody>
      </p:sp>
      <p:sp>
        <p:nvSpPr>
          <p:cNvPr id="12" name="AutoShape 12"/>
          <p:cNvSpPr/>
          <p:nvPr>
            <p:custDataLst>
              <p:tags r:id="rId5"/>
            </p:custDataLst>
          </p:nvPr>
        </p:nvSpPr>
        <p:spPr>
          <a:xfrm>
            <a:off x="4344607" y="2693670"/>
            <a:ext cx="3359601" cy="2179320"/>
          </a:xfrm>
          <a:prstGeom prst="roundRect">
            <a:avLst>
              <a:gd name="adj" fmla="val 0"/>
            </a:avLst>
          </a:prstGeom>
          <a:solidFill>
            <a:srgbClr val="FFFFFF">
              <a:alpha val="94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>
            <p:custDataLst>
              <p:tags r:id="rId6"/>
            </p:custDataLst>
          </p:nvPr>
        </p:nvSpPr>
        <p:spPr>
          <a:xfrm>
            <a:off x="4402702" y="2685965"/>
            <a:ext cx="3359601" cy="5052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>
            <p:custDataLst>
              <p:tags r:id="rId7"/>
            </p:custDataLst>
          </p:nvPr>
        </p:nvSpPr>
        <p:spPr>
          <a:xfrm>
            <a:off x="4457533" y="2860176"/>
            <a:ext cx="2980698" cy="44205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讲一个故事</a:t>
            </a:r>
            <a:endParaRPr lang="en-US" sz="28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>
            <p:custDataLst>
              <p:tags r:id="rId8"/>
            </p:custDataLst>
          </p:nvPr>
        </p:nvSpPr>
        <p:spPr>
          <a:xfrm>
            <a:off x="4186860" y="3555772"/>
            <a:ext cx="3746656" cy="2407285"/>
          </a:xfrm>
          <a:prstGeom prst="rect">
            <a:avLst/>
          </a:prstGeom>
          <a:solidFill>
            <a:srgbClr val="FFF1F1"/>
          </a:solidFill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</a:t>
            </a:r>
            <a:r>
              <a:rPr lang="en-US" sz="2000" b="0" i="0" u="none" strike="noStrike" dirty="0" err="1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寻找并采访身边的共产党员</a:t>
            </a:r>
            <a:r>
              <a:rPr lang="zh-CN" altLang="en-US" sz="2000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</a:t>
            </a:r>
            <a:endParaRPr lang="en-US" altLang="zh-CN" sz="2000" dirty="0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zh-CN" altLang="en-US" sz="2000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 如</a:t>
            </a:r>
            <a:r>
              <a:rPr lang="en-US" sz="2000" b="0" i="0" u="none" strike="noStrike" dirty="0" err="1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父母、老师或社区工作者</a:t>
            </a: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</a:t>
            </a:r>
            <a:endParaRPr lang="en-US" sz="2000" b="0" i="0" u="none" strike="noStrike" dirty="0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en-US" sz="2000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</a:t>
            </a: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</a:t>
            </a:r>
            <a:r>
              <a:rPr lang="en-US" sz="2000" b="0" i="0" u="none" strike="noStrike" dirty="0" err="1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近距离</a:t>
            </a:r>
            <a:r>
              <a:rPr lang="zh-CN" alt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感受</a:t>
            </a:r>
            <a:r>
              <a:rPr lang="en-US" sz="2000" b="0" i="0" u="none" strike="noStrike" dirty="0" err="1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他们的初心与坚守</a:t>
            </a: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2000" dirty="0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  <p:sp>
        <p:nvSpPr>
          <p:cNvPr id="18" name="AutoShape 18"/>
          <p:cNvSpPr/>
          <p:nvPr>
            <p:custDataLst>
              <p:tags r:id="rId9"/>
            </p:custDataLst>
          </p:nvPr>
        </p:nvSpPr>
        <p:spPr>
          <a:xfrm>
            <a:off x="7956810" y="2693670"/>
            <a:ext cx="3359601" cy="2179320"/>
          </a:xfrm>
          <a:prstGeom prst="roundRect">
            <a:avLst>
              <a:gd name="adj" fmla="val 0"/>
            </a:avLst>
          </a:prstGeom>
          <a:solidFill>
            <a:srgbClr val="FFFFFF">
              <a:alpha val="94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>
            <p:custDataLst>
              <p:tags r:id="rId10"/>
            </p:custDataLst>
          </p:nvPr>
        </p:nvSpPr>
        <p:spPr>
          <a:xfrm>
            <a:off x="8014904" y="2685965"/>
            <a:ext cx="3359601" cy="50520"/>
          </a:xfrm>
          <a:prstGeom prst="roundRect">
            <a:avLst>
              <a:gd name="adj" fmla="val 0"/>
            </a:avLst>
          </a:prstGeom>
          <a:solidFill>
            <a:srgbClr val="C0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>
            <p:custDataLst>
              <p:tags r:id="rId11"/>
            </p:custDataLst>
          </p:nvPr>
        </p:nvSpPr>
        <p:spPr>
          <a:xfrm>
            <a:off x="8069736" y="2860176"/>
            <a:ext cx="2980698" cy="442053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C000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做一件好事</a:t>
            </a:r>
            <a:endParaRPr lang="en-US" sz="2800" b="1" i="0" u="none" strike="noStrike">
              <a:solidFill>
                <a:srgbClr val="C0000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Shape 21"/>
          <p:cNvSpPr/>
          <p:nvPr>
            <p:custDataLst>
              <p:tags r:id="rId12"/>
            </p:custDataLst>
          </p:nvPr>
        </p:nvSpPr>
        <p:spPr>
          <a:xfrm>
            <a:off x="8028940" y="3546475"/>
            <a:ext cx="3481978" cy="2405380"/>
          </a:xfrm>
          <a:prstGeom prst="rect">
            <a:avLst/>
          </a:prstGeom>
          <a:solidFill>
            <a:srgbClr val="FFF1F1"/>
          </a:solidFill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50000"/>
              </a:lnSpc>
              <a:defRPr/>
            </a:pP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</a:t>
            </a:r>
            <a:r>
              <a:rPr lang="en-US" sz="2000" b="0" i="0" u="none" strike="noStrike" dirty="0" err="1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将爱国之情化为报国之行</a:t>
            </a: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 </a:t>
            </a:r>
            <a:endParaRPr lang="en-US" sz="2000" b="0" i="0" u="none" strike="noStrike" dirty="0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</a:t>
            </a:r>
            <a:r>
              <a:rPr lang="en-US" sz="2000" b="0" i="0" u="none" strike="noStrike" dirty="0" err="1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在本周内主动参与一次志愿</a:t>
            </a:r>
            <a:endParaRPr lang="en-US" sz="2000" b="0" i="0" u="none" strike="noStrike" dirty="0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</a:t>
            </a:r>
            <a:r>
              <a:rPr lang="en-US" sz="2000" b="0" i="0" u="none" strike="noStrike" dirty="0" err="1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服务，帮助他人，服务集体</a:t>
            </a: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</a:t>
            </a:r>
            <a:endParaRPr lang="en-US" sz="2000" b="0" i="0" u="none" strike="noStrike" dirty="0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  <a:defRPr/>
            </a:pP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 </a:t>
            </a:r>
            <a:r>
              <a:rPr lang="en-US" sz="2000" b="0" i="0" u="none" strike="noStrike" dirty="0" err="1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身体力行传递温暖</a:t>
            </a:r>
            <a:r>
              <a:rPr lang="en-US" sz="2000" b="0" i="0" u="none" strike="noStrike" dirty="0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2000" dirty="0">
              <a:solidFill>
                <a:srgbClr val="3C3C3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96265" y="5607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b="1">
                <a:solidFill>
                  <a:schemeClr val="bg1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结束语</a:t>
            </a:r>
            <a:endParaRPr lang="zh-CN" b="1">
              <a:solidFill>
                <a:schemeClr val="bg1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500" y="1287145"/>
            <a:ext cx="8001000" cy="5010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2"/>
          <p:cNvSpPr/>
          <p:nvPr/>
        </p:nvSpPr>
        <p:spPr>
          <a:xfrm>
            <a:off x="0" y="2242112"/>
            <a:ext cx="12192000" cy="1884362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   谢</a:t>
            </a:r>
            <a:endParaRPr lang="zh-CN" altLang="en-US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DIAGRAM_VIRTUALLY_FRAME" val="{&quot;height&quot;:529.95,&quot;left&quot;:5.95,&quot;top&quot;:116.15,&quot;width&quot;:1382.2500000000005}"/>
</p:tagLst>
</file>

<file path=ppt/tags/tag5.xml><?xml version="1.0" encoding="utf-8"?>
<p:tagLst xmlns:p="http://schemas.openxmlformats.org/presentationml/2006/main">
  <p:tag name="KSO_WM_DIAGRAM_VIRTUALLY_FRAME" val="{&quot;height&quot;:529.95,&quot;left&quot;:5.95,&quot;top&quot;:116.15,&quot;width&quot;:1382.2500000000005}"/>
</p:tagLst>
</file>

<file path=ppt/tags/tag6.xml><?xml version="1.0" encoding="utf-8"?>
<p:tagLst xmlns:p="http://schemas.openxmlformats.org/presentationml/2006/main">
  <p:tag name="KSO_WM_DIAGRAM_VIRTUALLY_FRAME" val="{&quot;height&quot;:529.95,&quot;left&quot;:5.95,&quot;top&quot;:116.15,&quot;width&quot;:1382.2500000000005}"/>
</p:tagLst>
</file>

<file path=ppt/tags/tag7.xml><?xml version="1.0" encoding="utf-8"?>
<p:tagLst xmlns:p="http://schemas.openxmlformats.org/presentationml/2006/main">
  <p:tag name="KSO_WM_DIAGRAM_VIRTUALLY_FRAME" val="{&quot;height&quot;:529.95,&quot;left&quot;:5.95,&quot;top&quot;:116.15,&quot;width&quot;:1382.2500000000005}"/>
</p:tagLst>
</file>

<file path=ppt/tags/tag8.xml><?xml version="1.0" encoding="utf-8"?>
<p:tagLst xmlns:p="http://schemas.openxmlformats.org/presentationml/2006/main">
  <p:tag name="KSO_WM_DIAGRAM_VIRTUALLY_FRAME" val="{&quot;height&quot;:529.95,&quot;left&quot;:5.95,&quot;top&quot;:116.15,&quot;width&quot;:1382.2500000000005}"/>
</p:tagLst>
</file>

<file path=ppt/tags/tag9.xml><?xml version="1.0" encoding="utf-8"?>
<p:tagLst xmlns:p="http://schemas.openxmlformats.org/presentationml/2006/main">
  <p:tag name="KSO_WM_DIAGRAM_VIRTUALLY_FRAME" val="{&quot;height&quot;:529.95,&quot;left&quot;:5.95,&quot;top&quot;:116.15,&quot;width&quot;:1382.2500000000005}"/>
</p:tagLst>
</file>

<file path=ppt/tags/tag10.xml><?xml version="1.0" encoding="utf-8"?>
<p:tagLst xmlns:p="http://schemas.openxmlformats.org/presentationml/2006/main">
  <p:tag name="KSO_WM_DIAGRAM_VIRTUALLY_FRAME" val="{&quot;height&quot;:486.85670820052167,&quot;left&quot;:40.3,&quot;top&quot;:211.4932917994784,&quot;width&quot;:867.6629133858266}"/>
</p:tagLst>
</file>

<file path=ppt/tags/tag11.xml><?xml version="1.0" encoding="utf-8"?>
<p:tagLst xmlns:p="http://schemas.openxmlformats.org/presentationml/2006/main">
  <p:tag name="KSO_WM_DIAGRAM_VIRTUALLY_FRAME" val="{&quot;height&quot;:486.85670820052167,&quot;left&quot;:57.66966821211245,&quot;top&quot;:211.4932917994784,&quot;width&quot;:850.2932451737142}"/>
</p:tagLst>
</file>

<file path=ppt/tags/tag12.xml><?xml version="1.0" encoding="utf-8"?>
<p:tagLst xmlns:p="http://schemas.openxmlformats.org/presentationml/2006/main">
  <p:tag name="KSO_WM_DIAGRAM_VIRTUALLY_FRAME" val="{&quot;height&quot;:486.85670820052167,&quot;left&quot;:40.3,&quot;top&quot;:211.4932917994784,&quot;width&quot;:867.6629133858266}"/>
</p:tagLst>
</file>

<file path=ppt/tags/tag13.xml><?xml version="1.0" encoding="utf-8"?>
<p:tagLst xmlns:p="http://schemas.openxmlformats.org/presentationml/2006/main">
  <p:tag name="KSO_WM_DIAGRAM_VIRTUALLY_FRAME" val="{&quot;height&quot;:486.85670820052167,&quot;left&quot;:40.3,&quot;top&quot;:211.4932917994784,&quot;width&quot;:867.6629133858266}"/>
</p:tagLst>
</file>

<file path=ppt/tags/tag14.xml><?xml version="1.0" encoding="utf-8"?>
<p:tagLst xmlns:p="http://schemas.openxmlformats.org/presentationml/2006/main">
  <p:tag name="KSO_WM_DIAGRAM_VIRTUALLY_FRAME" val="{&quot;height&quot;:486.85670820052167,&quot;left&quot;:57.66966821211245,&quot;top&quot;:211.4932917994784,&quot;width&quot;:850.2932451737142}"/>
</p:tagLst>
</file>

<file path=ppt/tags/tag15.xml><?xml version="1.0" encoding="utf-8"?>
<p:tagLst xmlns:p="http://schemas.openxmlformats.org/presentationml/2006/main">
  <p:tag name="KSO_WM_DIAGRAM_VIRTUALLY_FRAME" val="{&quot;height&quot;:486.85670820052167,&quot;left&quot;:57.66966821211245,&quot;top&quot;:211.4932917994784,&quot;width&quot;:850.2932451737142}"/>
</p:tagLst>
</file>

<file path=ppt/tags/tag16.xml><?xml version="1.0" encoding="utf-8"?>
<p:tagLst xmlns:p="http://schemas.openxmlformats.org/presentationml/2006/main">
  <p:tag name="KSO_WM_DIAGRAM_VIRTUALLY_FRAME" val="{&quot;height&quot;:486.85670820052167,&quot;left&quot;:40.3,&quot;top&quot;:211.4932917994784,&quot;width&quot;:867.6629133858266}"/>
</p:tagLst>
</file>

<file path=ppt/tags/tag17.xml><?xml version="1.0" encoding="utf-8"?>
<p:tagLst xmlns:p="http://schemas.openxmlformats.org/presentationml/2006/main">
  <p:tag name="KSO_WM_DIAGRAM_VIRTUALLY_FRAME" val="{&quot;height&quot;:486.85670820052167,&quot;left&quot;:40.3,&quot;top&quot;:211.4932917994784,&quot;width&quot;:867.6629133858266}"/>
</p:tagLst>
</file>

<file path=ppt/tags/tag18.xml><?xml version="1.0" encoding="utf-8"?>
<p:tagLst xmlns:p="http://schemas.openxmlformats.org/presentationml/2006/main">
  <p:tag name="KSO_WM_DIAGRAM_VIRTUALLY_FRAME" val="{&quot;height&quot;:486.85670820052167,&quot;left&quot;:40.3,&quot;top&quot;:211.4932917994784,&quot;width&quot;:867.6629133858266}"/>
</p:tagLst>
</file>

<file path=ppt/tags/tag19.xml><?xml version="1.0" encoding="utf-8"?>
<p:tagLst xmlns:p="http://schemas.openxmlformats.org/presentationml/2006/main">
  <p:tag name="KSO_WM_DIAGRAM_VIRTUALLY_FRAME" val="{&quot;height&quot;:486.85670820052167,&quot;left&quot;:55.6,&quot;top&quot;:211.4932917994784,&quot;width&quot;:852.3629133858267}"/>
</p:tagLst>
</file>

<file path=ppt/tags/tag20.xml><?xml version="1.0" encoding="utf-8"?>
<p:tagLst xmlns:p="http://schemas.openxmlformats.org/presentationml/2006/main">
  <p:tag name="KSO_WM_DIAGRAM_VIRTUALLY_FRAME" val="{&quot;height&quot;:450.2,&quot;left&quot;:22.5,&quot;top&quot;:41.8,&quot;width&quot;:906.45}"/>
</p:tagLst>
</file>

<file path=ppt/tags/tag21.xml><?xml version="1.0" encoding="utf-8"?>
<p:tagLst xmlns:p="http://schemas.openxmlformats.org/presentationml/2006/main">
  <p:tag name="KSO_WM_DIAGRAM_VIRTUALLY_FRAME" val="{&quot;height&quot;:165,&quot;left&quot;:60,&quot;top&quot;:235,&quot;width&quot;:845}"/>
</p:tagLst>
</file>

<file path=ppt/tags/tag22.xml><?xml version="1.0" encoding="utf-8"?>
<p:tagLst xmlns:p="http://schemas.openxmlformats.org/presentationml/2006/main">
  <p:tag name="KSO_WM_DIAGRAM_VIRTUALLY_FRAME" val="{&quot;height&quot;:165,&quot;left&quot;:60,&quot;top&quot;:235,&quot;width&quot;:845}"/>
</p:tagLst>
</file>

<file path=ppt/tags/tag23.xml><?xml version="1.0" encoding="utf-8"?>
<p:tagLst xmlns:p="http://schemas.openxmlformats.org/presentationml/2006/main">
  <p:tag name="KSO_WM_DIAGRAM_VIRTUALLY_FRAME" val="{&quot;height&quot;:165,&quot;left&quot;:60,&quot;top&quot;:235,&quot;width&quot;:845}"/>
</p:tagLst>
</file>

<file path=ppt/tags/tag24.xml><?xml version="1.0" encoding="utf-8"?>
<p:tagLst xmlns:p="http://schemas.openxmlformats.org/presentationml/2006/main">
  <p:tag name="KSO_WM_DIAGRAM_VIRTUALLY_FRAME" val="{&quot;height&quot;:417.5,&quot;left&quot;:76,&quot;top&quot;:149.9,&quot;width&quot;:1302.15}"/>
</p:tagLst>
</file>

<file path=ppt/tags/tag25.xml><?xml version="1.0" encoding="utf-8"?>
<p:tagLst xmlns:p="http://schemas.openxmlformats.org/presentationml/2006/main">
  <p:tag name="KSO_WM_DIAGRAM_VIRTUALLY_FRAME" val="{&quot;height&quot;:417.5,&quot;left&quot;:76,&quot;top&quot;:149.9,&quot;width&quot;:1302.15}"/>
</p:tagLst>
</file>

<file path=ppt/tags/tag26.xml><?xml version="1.0" encoding="utf-8"?>
<p:tagLst xmlns:p="http://schemas.openxmlformats.org/presentationml/2006/main">
  <p:tag name="KSO_WM_DIAGRAM_VIRTUALLY_FRAME" val="{&quot;height&quot;:417.5,&quot;left&quot;:76,&quot;top&quot;:149.9,&quot;width&quot;:1302.15}"/>
</p:tagLst>
</file>

<file path=ppt/tags/tag27.xml><?xml version="1.0" encoding="utf-8"?>
<p:tagLst xmlns:p="http://schemas.openxmlformats.org/presentationml/2006/main">
  <p:tag name="KSO_WM_DIAGRAM_VIRTUALLY_FRAME" val="{&quot;height&quot;:417.5,&quot;left&quot;:76,&quot;top&quot;:149.9,&quot;width&quot;:1302.15}"/>
</p:tagLst>
</file>

<file path=ppt/tags/tag28.xml><?xml version="1.0" encoding="utf-8"?>
<p:tagLst xmlns:p="http://schemas.openxmlformats.org/presentationml/2006/main">
  <p:tag name="KSO_WM_DIAGRAM_VIRTUALLY_FRAME" val="{&quot;height&quot;:417.5,&quot;left&quot;:76,&quot;top&quot;:149.9,&quot;width&quot;:1302.15}"/>
</p:tagLst>
</file>

<file path=ppt/tags/tag29.xml><?xml version="1.0" encoding="utf-8"?>
<p:tagLst xmlns:p="http://schemas.openxmlformats.org/presentationml/2006/main">
  <p:tag name="KSO_WM_DIAGRAM_VIRTUALLY_FRAME" val="{&quot;height&quot;:331.2,&quot;left&quot;:29.4,&quot;top&quot;:153.3,&quot;width&quot;:912}"/>
</p:tagLst>
</file>

<file path=ppt/tags/tag30.xml><?xml version="1.0" encoding="utf-8"?>
<p:tagLst xmlns:p="http://schemas.openxmlformats.org/presentationml/2006/main">
  <p:tag name="KSO_WM_DIAGRAM_VIRTUALLY_FRAME" val="{&quot;height&quot;:331.2,&quot;left&quot;:29.4,&quot;top&quot;:153.3,&quot;width&quot;:912}"/>
</p:tagLst>
</file>

<file path=ppt/tags/tag31.xml><?xml version="1.0" encoding="utf-8"?>
<p:tagLst xmlns:p="http://schemas.openxmlformats.org/presentationml/2006/main">
  <p:tag name="KSO_WM_DIAGRAM_VIRTUALLY_FRAME" val="{&quot;height&quot;:331.2,&quot;left&quot;:29.4,&quot;top&quot;:153.3,&quot;width&quot;:912}"/>
</p:tagLst>
</file>

<file path=ppt/tags/tag32.xml><?xml version="1.0" encoding="utf-8"?>
<p:tagLst xmlns:p="http://schemas.openxmlformats.org/presentationml/2006/main">
  <p:tag name="KSO_WM_DIAGRAM_VIRTUALLY_FRAME" val="{&quot;height&quot;:331.2,&quot;left&quot;:29.4,&quot;top&quot;:153.3,&quot;width&quot;:912}"/>
</p:tagLst>
</file>

<file path=ppt/tags/tag33.xml><?xml version="1.0" encoding="utf-8"?>
<p:tagLst xmlns:p="http://schemas.openxmlformats.org/presentationml/2006/main">
  <p:tag name="KSO_WM_DIAGRAM_VIRTUALLY_FRAME" val="{&quot;height&quot;:331.2,&quot;left&quot;:29.4,&quot;top&quot;:153.3,&quot;width&quot;:912}"/>
</p:tagLst>
</file>

<file path=ppt/tags/tag34.xml><?xml version="1.0" encoding="utf-8"?>
<p:tagLst xmlns:p="http://schemas.openxmlformats.org/presentationml/2006/main">
  <p:tag name="KSO_WM_DIAGRAM_VIRTUALLY_FRAME" val="{&quot;height&quot;:331.2,&quot;left&quot;:29.4,&quot;top&quot;:153.3,&quot;width&quot;:912}"/>
</p:tagLst>
</file>

<file path=ppt/tags/tag35.xml><?xml version="1.0" encoding="utf-8"?>
<p:tagLst xmlns:p="http://schemas.openxmlformats.org/presentationml/2006/main">
  <p:tag name="KSO_WM_DIAGRAM_VIRTUALLY_FRAME" val="{&quot;height&quot;:331.2,&quot;left&quot;:32.25,&quot;top&quot;:131.1,&quot;width&quot;:912}"/>
</p:tagLst>
</file>

<file path=ppt/tags/tag36.xml><?xml version="1.0" encoding="utf-8"?>
<p:tagLst xmlns:p="http://schemas.openxmlformats.org/presentationml/2006/main">
  <p:tag name="KSO_WM_DIAGRAM_VIRTUALLY_FRAME" val="{&quot;height&quot;:331.2,&quot;left&quot;:29.4,&quot;top&quot;:153.3,&quot;width&quot;:912}"/>
</p:tagLst>
</file>

<file path=ppt/tags/tag37.xml><?xml version="1.0" encoding="utf-8"?>
<p:tagLst xmlns:p="http://schemas.openxmlformats.org/presentationml/2006/main">
  <p:tag name="KSO_WM_DIAGRAM_VIRTUALLY_FRAME" val="{&quot;height&quot;:331.2,&quot;left&quot;:29.4,&quot;top&quot;:153.3,&quot;width&quot;:912}"/>
</p:tagLst>
</file>

<file path=ppt/tags/tag38.xml><?xml version="1.0" encoding="utf-8"?>
<p:tagLst xmlns:p="http://schemas.openxmlformats.org/presentationml/2006/main">
  <p:tag name="KSO_WM_DIAGRAM_VIRTUALLY_FRAME" val="{&quot;height&quot;:331.2,&quot;left&quot;:32.25,&quot;top&quot;:131.1,&quot;width&quot;:912}"/>
</p:tagLst>
</file>

<file path=ppt/tags/tag39.xml><?xml version="1.0" encoding="utf-8"?>
<p:tagLst xmlns:p="http://schemas.openxmlformats.org/presentationml/2006/main">
  <p:tag name="KSO_WM_DIAGRAM_VIRTUALLY_FRAME" val="{&quot;height&quot;:331.2,&quot;left&quot;:29.4,&quot;top&quot;:153.3,&quot;width&quot;:912}"/>
</p:tagLst>
</file>

<file path=ppt/tags/tag40.xml><?xml version="1.0" encoding="utf-8"?>
<p:tagLst xmlns:p="http://schemas.openxmlformats.org/presentationml/2006/main">
  <p:tag name="KSO_WM_DIAGRAM_VIRTUALLY_FRAME" val="{&quot;height&quot;:331.2,&quot;left&quot;:29.4,&quot;top&quot;:153.3,&quot;width&quot;:912}"/>
</p:tagLst>
</file>

<file path=ppt/tags/tag41.xml><?xml version="1.0" encoding="utf-8"?>
<p:tagLst xmlns:p="http://schemas.openxmlformats.org/presentationml/2006/main">
  <p:tag name="KSO_WM_DIAGRAM_VIRTUALLY_FRAME" val="{&quot;height&quot;:331.2,&quot;left&quot;:33.35,&quot;top&quot;:94.15,&quot;width&quot;:912}"/>
</p:tagLst>
</file>

<file path=ppt/tags/tag42.xml><?xml version="1.0" encoding="utf-8"?>
<p:tagLst xmlns:p="http://schemas.openxmlformats.org/presentationml/2006/main">
  <p:tag name="KSO_WM_DIAGRAM_VIRTUALLY_FRAME" val="{&quot;height&quot;:331.2,&quot;left&quot;:33.35,&quot;top&quot;:94.15,&quot;width&quot;:912}"/>
</p:tagLst>
</file>

<file path=ppt/tags/tag43.xml><?xml version="1.0" encoding="utf-8"?>
<p:tagLst xmlns:p="http://schemas.openxmlformats.org/presentationml/2006/main">
  <p:tag name="KSO_WM_DIAGRAM_VIRTUALLY_FRAME" val="{&quot;height&quot;:57.15,&quot;left&quot;:24.15,&quot;top&quot;:105.2,&quot;width&quot;:888.75}"/>
</p:tagLst>
</file>

<file path=ppt/tags/tag44.xml><?xml version="1.0" encoding="utf-8"?>
<p:tagLst xmlns:p="http://schemas.openxmlformats.org/presentationml/2006/main">
  <p:tag name="KSO_WM_DIAGRAM_VIRTUALLY_FRAME" val="{&quot;height&quot;:57.15,&quot;left&quot;:24.15,&quot;top&quot;:105.2,&quot;width&quot;:888.75}"/>
</p:tagLst>
</file>

<file path=ppt/tags/tag45.xml><?xml version="1.0" encoding="utf-8"?>
<p:tagLst xmlns:p="http://schemas.openxmlformats.org/presentationml/2006/main">
  <p:tag name="KSO_WM_DIAGRAM_VIRTUALLY_FRAME" val="{&quot;height&quot;:57.15,&quot;left&quot;:24.15,&quot;top&quot;:105.2,&quot;width&quot;:888.75}"/>
</p:tagLst>
</file>

<file path=ppt/tags/tag46.xml><?xml version="1.0" encoding="utf-8"?>
<p:tagLst xmlns:p="http://schemas.openxmlformats.org/presentationml/2006/main">
  <p:tag name="KSO_WM_DIAGRAM_VIRTUALLY_FRAME" val="{&quot;height&quot;:57.15,&quot;left&quot;:24.15,&quot;top&quot;:105.2,&quot;width&quot;:888.75}"/>
</p:tagLst>
</file>

<file path=ppt/tags/tag47.xml><?xml version="1.0" encoding="utf-8"?>
<p:tagLst xmlns:p="http://schemas.openxmlformats.org/presentationml/2006/main">
  <p:tag name="KSO_WM_DIAGRAM_VIRTUALLY_FRAME" val="{&quot;height&quot;:57.15,&quot;left&quot;:24.15,&quot;top&quot;:105.2,&quot;width&quot;:888.75}"/>
</p:tagLst>
</file>

<file path=ppt/tags/tag48.xml><?xml version="1.0" encoding="utf-8"?>
<p:tagLst xmlns:p="http://schemas.openxmlformats.org/presentationml/2006/main">
  <p:tag name="KSO_WM_DIAGRAM_VIRTUALLY_FRAME" val="{&quot;height&quot;:57.15,&quot;left&quot;:24.15,&quot;top&quot;:105.2,&quot;width&quot;:888.75}"/>
</p:tagLst>
</file>

<file path=ppt/tags/tag49.xml><?xml version="1.0" encoding="utf-8"?>
<p:tagLst xmlns:p="http://schemas.openxmlformats.org/presentationml/2006/main">
  <p:tag name="KSO_WM_DIAGRAM_VIRTUALLY_FRAME" val="{&quot;height&quot;:57.15,&quot;left&quot;:24.15,&quot;top&quot;:105.2,&quot;width&quot;:888.75}"/>
</p:tagLst>
</file>

<file path=ppt/tags/tag50.xml><?xml version="1.0" encoding="utf-8"?>
<p:tagLst xmlns:p="http://schemas.openxmlformats.org/presentationml/2006/main">
  <p:tag name="KSO_WM_DIAGRAM_VIRTUALLY_FRAME" val="{&quot;height&quot;:57.15,&quot;left&quot;:24.15,&quot;top&quot;:105.2,&quot;width&quot;:888.75}"/>
</p:tagLst>
</file>

<file path=ppt/tags/tag51.xml><?xml version="1.0" encoding="utf-8"?>
<p:tagLst xmlns:p="http://schemas.openxmlformats.org/presentationml/2006/main">
  <p:tag name="KSO_WM_DIAGRAM_VIRTUALLY_FRAME" val="{&quot;height&quot;:170.00301120059362,&quot;left&quot;:50,&quot;top&quot;:230,&quot;width&quot;:850}"/>
</p:tagLst>
</file>

<file path=ppt/tags/tag52.xml><?xml version="1.0" encoding="utf-8"?>
<p:tagLst xmlns:p="http://schemas.openxmlformats.org/presentationml/2006/main">
  <p:tag name="KSO_WM_DIAGRAM_VIRTUALLY_FRAME" val="{&quot;height&quot;:170.00301120059362,&quot;left&quot;:50,&quot;top&quot;:230,&quot;width&quot;:850}"/>
</p:tagLst>
</file>

<file path=ppt/tags/tag53.xml><?xml version="1.0" encoding="utf-8"?>
<p:tagLst xmlns:p="http://schemas.openxmlformats.org/presentationml/2006/main">
  <p:tag name="KSO_WM_DIAGRAM_VIRTUALLY_FRAME" val="{&quot;height&quot;:170.00301120059362,&quot;left&quot;:50,&quot;top&quot;:230,&quot;width&quot;:850}"/>
</p:tagLst>
</file>

<file path=ppt/tags/tag54.xml><?xml version="1.0" encoding="utf-8"?>
<p:tagLst xmlns:p="http://schemas.openxmlformats.org/presentationml/2006/main">
  <p:tag name="KSO_WM_DIAGRAM_VIRTUALLY_FRAME" val="{&quot;height&quot;:170.00301120059362,&quot;left&quot;:50,&quot;top&quot;:230,&quot;width&quot;:850}"/>
</p:tagLst>
</file>

<file path=ppt/tags/tag55.xml><?xml version="1.0" encoding="utf-8"?>
<p:tagLst xmlns:p="http://schemas.openxmlformats.org/presentationml/2006/main">
  <p:tag name="KSO_WM_DIAGRAM_VIRTUALLY_FRAME" val="{&quot;height&quot;:170.00301120059362,&quot;left&quot;:50,&quot;top&quot;:230,&quot;width&quot;:850}"/>
</p:tagLst>
</file>

<file path=ppt/tags/tag56.xml><?xml version="1.0" encoding="utf-8"?>
<p:tagLst xmlns:p="http://schemas.openxmlformats.org/presentationml/2006/main">
  <p:tag name="KSO_WM_DIAGRAM_VIRTUALLY_FRAME" val="{&quot;height&quot;:170.00301120059362,&quot;left&quot;:50,&quot;top&quot;:230,&quot;width&quot;:850}"/>
</p:tagLst>
</file>

<file path=ppt/tags/tag57.xml><?xml version="1.0" encoding="utf-8"?>
<p:tagLst xmlns:p="http://schemas.openxmlformats.org/presentationml/2006/main">
  <p:tag name="KSO_WM_DIAGRAM_VIRTUALLY_FRAME" val="{&quot;height&quot;:170.00301120059362,&quot;left&quot;:50,&quot;top&quot;:230,&quot;width&quot;:850}"/>
</p:tagLst>
</file>

<file path=ppt/tags/tag58.xml><?xml version="1.0" encoding="utf-8"?>
<p:tagLst xmlns:p="http://schemas.openxmlformats.org/presentationml/2006/main">
  <p:tag name="KSO_WM_DIAGRAM_VIRTUALLY_FRAME" val="{&quot;height&quot;:170.00301120059362,&quot;left&quot;:50,&quot;top&quot;:230,&quot;width&quot;:850}"/>
</p:tagLst>
</file>

<file path=ppt/tags/tag59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60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61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62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63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64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65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66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67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68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69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70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71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72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73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74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75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76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77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78.xml><?xml version="1.0" encoding="utf-8"?>
<p:tagLst xmlns:p="http://schemas.openxmlformats.org/presentationml/2006/main">
  <p:tag name="KSO_WM_DIAGRAM_VIRTUALLY_FRAME" val="{&quot;height&quot;:365.25,&quot;left&quot;:578.15,&quot;top&quot;:152.55,&quot;width&quot;:335.3350411368736}"/>
</p:tagLst>
</file>

<file path=ppt/tags/tag79.xml><?xml version="1.0" encoding="utf-8"?>
<p:tagLst xmlns:p="http://schemas.openxmlformats.org/presentationml/2006/main">
  <p:tag name="KSO_WM_DIAGRAM_VIRTUALLY_FRAME" val="{&quot;height&quot;:339.7,&quot;left&quot;:446,&quot;top&quot;:163.6,&quot;width&quot;:471.65}"/>
</p:tagLst>
</file>

<file path=ppt/tags/tag80.xml><?xml version="1.0" encoding="utf-8"?>
<p:tagLst xmlns:p="http://schemas.openxmlformats.org/presentationml/2006/main">
  <p:tag name="KSO_WM_DIAGRAM_VIRTUALLY_FRAME" val="{&quot;height&quot;:339.7,&quot;left&quot;:446,&quot;top&quot;:163.6,&quot;width&quot;:471.65}"/>
</p:tagLst>
</file>

<file path=ppt/tags/tag81.xml><?xml version="1.0" encoding="utf-8"?>
<p:tagLst xmlns:p="http://schemas.openxmlformats.org/presentationml/2006/main">
  <p:tag name="KSO_WM_DIAGRAM_VIRTUALLY_FRAME" val="{&quot;height&quot;:339.7,&quot;left&quot;:446,&quot;top&quot;:163.6,&quot;width&quot;:471.65}"/>
</p:tagLst>
</file>

<file path=ppt/tags/tag82.xml><?xml version="1.0" encoding="utf-8"?>
<p:tagLst xmlns:p="http://schemas.openxmlformats.org/presentationml/2006/main">
  <p:tag name="KSO_WM_DIAGRAM_VIRTUALLY_FRAME" val="{&quot;height&quot;:339.7,&quot;left&quot;:446,&quot;top&quot;:163.6,&quot;width&quot;:471.65}"/>
</p:tagLst>
</file>

<file path=ppt/tags/tag83.xml><?xml version="1.0" encoding="utf-8"?>
<p:tagLst xmlns:p="http://schemas.openxmlformats.org/presentationml/2006/main">
  <p:tag name="KSO_WM_DIAGRAM_VIRTUALLY_FRAME" val="{&quot;height&quot;:339.7,&quot;left&quot;:446,&quot;top&quot;:163.6,&quot;width&quot;:471.65}"/>
</p:tagLst>
</file>

<file path=ppt/tags/tag84.xml><?xml version="1.0" encoding="utf-8"?>
<p:tagLst xmlns:p="http://schemas.openxmlformats.org/presentationml/2006/main">
  <p:tag name="KSO_WM_DIAGRAM_VIRTUALLY_FRAME" val="{&quot;height&quot;:339.7,&quot;left&quot;:446,&quot;top&quot;:163.6,&quot;width&quot;:471.65}"/>
</p:tagLst>
</file>

<file path=ppt/tags/tag85.xml><?xml version="1.0" encoding="utf-8"?>
<p:tagLst xmlns:p="http://schemas.openxmlformats.org/presentationml/2006/main">
  <p:tag name="KSO_WM_DIAGRAM_VIRTUALLY_FRAME" val="{&quot;height&quot;:339.7,&quot;left&quot;:446,&quot;top&quot;:163.6,&quot;width&quot;:471.65}"/>
</p:tagLst>
</file>

<file path=ppt/tags/tag86.xml><?xml version="1.0" encoding="utf-8"?>
<p:tagLst xmlns:p="http://schemas.openxmlformats.org/presentationml/2006/main">
  <p:tag name="KSO_WM_DIAGRAM_VIRTUALLY_FRAME" val="{&quot;height&quot;:339.7,&quot;left&quot;:446,&quot;top&quot;:163.6,&quot;width&quot;:471.65}"/>
</p:tagLst>
</file>

<file path=ppt/tags/tag87.xml><?xml version="1.0" encoding="utf-8"?>
<p:tagLst xmlns:p="http://schemas.openxmlformats.org/presentationml/2006/main">
  <p:tag name="KSO_WM_DIAGRAM_VIRTUALLY_FRAME" val="{&quot;height&quot;:286,&quot;left&quot;:460,&quot;top&quot;:190,&quot;width&quot;:440}"/>
</p:tagLst>
</file>

<file path=ppt/tags/tag88.xml><?xml version="1.0" encoding="utf-8"?>
<p:tagLst xmlns:p="http://schemas.openxmlformats.org/presentationml/2006/main">
  <p:tag name="KSO_WM_DIAGRAM_VIRTUALLY_FRAME" val="{&quot;height&quot;:286,&quot;left&quot;:460,&quot;top&quot;:190,&quot;width&quot;:440}"/>
</p:tagLst>
</file>

<file path=ppt/tags/tag89.xml><?xml version="1.0" encoding="utf-8"?>
<p:tagLst xmlns:p="http://schemas.openxmlformats.org/presentationml/2006/main">
  <p:tag name="KSO_WM_DIAGRAM_VIRTUALLY_FRAME" val="{&quot;height&quot;:286,&quot;left&quot;:460,&quot;top&quot;:190,&quot;width&quot;:440}"/>
</p:tagLst>
</file>

<file path=ppt/tags/tag90.xml><?xml version="1.0" encoding="utf-8"?>
<p:tagLst xmlns:p="http://schemas.openxmlformats.org/presentationml/2006/main">
  <p:tag name="KSO_WM_DIAGRAM_VIRTUALLY_FRAME" val="{&quot;height&quot;:286,&quot;left&quot;:460,&quot;top&quot;:190,&quot;width&quot;:440}"/>
</p:tagLst>
</file>

<file path=ppt/tags/tag91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92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93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94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95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96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97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98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99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100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101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102.xml><?xml version="1.0" encoding="utf-8"?>
<p:tagLst xmlns:p="http://schemas.openxmlformats.org/presentationml/2006/main">
  <p:tag name="KSO_WM_DIAGRAM_VIRTUALLY_FRAME" val="{&quot;height&quot;:280.2567082005216,&quot;left&quot;:57.66966821211245,&quot;top&quot;:211.4932917994784,&quot;width&quot;:843.1303317878876}"/>
</p:tagLst>
</file>

<file path=ppt/tags/tag103.xml><?xml version="1.0" encoding="utf-8"?>
<p:tagLst xmlns:p="http://schemas.openxmlformats.org/presentationml/2006/main">
  <p:tag name="ISPRING_RESOURCE_PATHS_HASH_PRESENTER" val="4bb9249f465e69c6564b7dc86f846a79ad5c65d"/>
  <p:tag name="RESOURCE_RECORD_KEY" val="{&quot;13&quot;:[4364943],&quot;19&quot;:[20345020],&quot;70&quot;:[3318897,3314651,3402937,3328296,3318893,3321480,3326188,3321644,3312756,3314135,3325366]}"/>
  <p:tag name="COMMONDATA" val="eyJoZGlkIjoiMjQ2Nzk1NDJlZTYyN2ZkOWQ2NzAwNjMxOTA0MjkwODMifQ=="/>
</p:tagLst>
</file>

<file path=ppt/theme/theme1.xml><?xml version="1.0" encoding="utf-8"?>
<a:theme xmlns:a="http://schemas.openxmlformats.org/drawingml/2006/main" name="488c834a76df921857797137771fbfcb_e36af75c2fb2364715aeda040305faa7_8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2296</Words>
  <Application>WPS 演示</Application>
  <PresentationFormat>宽屏</PresentationFormat>
  <Paragraphs>252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黑体</vt:lpstr>
      <vt:lpstr>Calibri</vt:lpstr>
      <vt:lpstr>Noto Sans SC</vt:lpstr>
      <vt:lpstr>字魂水云行楷</vt:lpstr>
      <vt:lpstr>楷体_GB2312</vt:lpstr>
      <vt:lpstr>江城律动宋</vt:lpstr>
      <vt:lpstr>思源黑体 CN Bold</vt:lpstr>
      <vt:lpstr>思源宋体 CN Heavy</vt:lpstr>
      <vt:lpstr>OPPOSans M</vt:lpstr>
      <vt:lpstr>Arial Unicode MS</vt:lpstr>
      <vt:lpstr>等线 Light</vt:lpstr>
      <vt:lpstr>Calibri Light</vt:lpstr>
      <vt:lpstr>等线</vt:lpstr>
      <vt:lpstr>Calibri</vt:lpstr>
      <vt:lpstr>488c834a76df921857797137771fbfcb_e36af75c2fb2364715aeda040305faa7_8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</dc:title>
  <dc:creator>这电脑有毒</dc:creator>
  <cp:lastModifiedBy>博</cp:lastModifiedBy>
  <cp:revision>434</cp:revision>
  <dcterms:created xsi:type="dcterms:W3CDTF">2025-05-03T13:52:00Z</dcterms:created>
  <dcterms:modified xsi:type="dcterms:W3CDTF">2026-06-21T16:27:56Z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58C4F472E6EF44FF9FADE21CEF635369_12</vt:lpwstr>
  </property>
  <property fmtid="{D5CDD505-2E9C-101B-9397-08002B2CF9AE}" pid="3" name="KSOProductBuildVer">
    <vt:lpwstr>2052-12.1.0.26895</vt:lpwstr>
  </property>
</Properties>
</file>