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8" r:id="rId3"/>
    <p:sldId id="304" r:id="rId4"/>
    <p:sldId id="275" r:id="rId5"/>
    <p:sldId id="274" r:id="rId6"/>
    <p:sldId id="271" r:id="rId7"/>
    <p:sldId id="272" r:id="rId8"/>
    <p:sldId id="303" r:id="rId9"/>
    <p:sldId id="276" r:id="rId10"/>
    <p:sldId id="278" r:id="rId11"/>
    <p:sldId id="279" r:id="rId12"/>
    <p:sldId id="290" r:id="rId13"/>
    <p:sldId id="300" r:id="rId14"/>
    <p:sldId id="281" r:id="rId15"/>
    <p:sldId id="282" r:id="rId16"/>
    <p:sldId id="283" r:id="rId17"/>
    <p:sldId id="289" r:id="rId18"/>
    <p:sldId id="285" r:id="rId19"/>
    <p:sldId id="302" r:id="rId20"/>
    <p:sldId id="312" r:id="rId21"/>
    <p:sldId id="291" r:id="rId22"/>
    <p:sldId id="305" r:id="rId23"/>
    <p:sldId id="286" r:id="rId24"/>
    <p:sldId id="306" r:id="rId25"/>
    <p:sldId id="287" r:id="rId26"/>
    <p:sldId id="307" r:id="rId27"/>
    <p:sldId id="288" r:id="rId28"/>
    <p:sldId id="270" r:id="rId29"/>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CC"/>
    <a:srgbClr val="00724D"/>
    <a:srgbClr val="CAF6DF"/>
    <a:srgbClr val="5DEFA9"/>
    <a:srgbClr val="003300"/>
    <a:srgbClr val="006600"/>
    <a:srgbClr val="F2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0"/>
    <p:restoredTop sz="96182"/>
  </p:normalViewPr>
  <p:slideViewPr>
    <p:cSldViewPr snapToGrid="0" showGuides="1">
      <p:cViewPr varScale="1">
        <p:scale>
          <a:sx n="121" d="100"/>
          <a:sy n="121" d="100"/>
        </p:scale>
        <p:origin x="547" y="67"/>
      </p:cViewPr>
      <p:guideLst>
        <p:guide orient="horz" pos="2160"/>
        <p:guide pos="3840"/>
      </p:guideLst>
    </p:cSldViewPr>
  </p:slideViewPr>
  <p:notesTextViewPr>
    <p:cViewPr>
      <p:scale>
        <a:sx n="1" d="1"/>
        <a:sy n="1" d="1"/>
      </p:scale>
      <p:origin x="0" y="0"/>
    </p:cViewPr>
  </p:notesTextViewPr>
  <p:sorterViewPr showFormatting="0">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C516718-9016-49FA-93EE-D9DC9A9FEF49}" type="doc">
      <dgm:prSet loTypeId="urn:microsoft.com/office/officeart/2008/layout/HorizontalMultiLevelHierarchy#1" loCatId="hierarchy" qsTypeId="urn:microsoft.com/office/officeart/2005/8/quickstyle/simple1#3" qsCatId="simple" csTypeId="urn:microsoft.com/office/officeart/2005/8/colors/accent1_1#1" csCatId="accent1" phldr="1"/>
      <dgm:spPr/>
      <dgm:t>
        <a:bodyPr/>
        <a:lstStyle/>
        <a:p>
          <a:endParaRPr lang="zh-CN" altLang="en-US"/>
        </a:p>
      </dgm:t>
    </dgm:pt>
    <dgm:pt modelId="{A4C7AF7D-5A43-4D54-9A35-AAB423193944}">
      <dgm:prSet phldrT="[文本]"/>
      <dgm:spPr/>
      <dgm:t>
        <a:bodyPr vert="vert"/>
        <a:lstStyle/>
        <a:p>
          <a:r>
            <a:rPr lang="zh-CN" altLang="en-US" dirty="0">
              <a:latin typeface="微软雅黑" panose="020B0503020204020204" pitchFamily="34" charset="-122"/>
              <a:ea typeface="微软雅黑" panose="020B0503020204020204" pitchFamily="34" charset="-122"/>
            </a:rPr>
            <a:t>儿童视角</a:t>
          </a:r>
        </a:p>
      </dgm:t>
    </dgm:pt>
    <dgm:pt modelId="{C62AA314-3682-444D-936E-CFBD2A5C0859}" type="parTrans" cxnId="{214DCF52-0943-4161-8B93-AF20691D489E}">
      <dgm:prSet/>
      <dgm:spPr/>
      <dgm:t>
        <a:bodyPr/>
        <a:lstStyle/>
        <a:p>
          <a:endParaRPr lang="zh-CN" altLang="en-US">
            <a:latin typeface="微软雅黑" panose="020B0503020204020204" pitchFamily="34" charset="-122"/>
            <a:ea typeface="微软雅黑" panose="020B0503020204020204" pitchFamily="34" charset="-122"/>
          </a:endParaRPr>
        </a:p>
      </dgm:t>
    </dgm:pt>
    <dgm:pt modelId="{6A41E740-E1D3-4287-9021-EA35BAC6DD37}" type="sibTrans" cxnId="{214DCF52-0943-4161-8B93-AF20691D489E}">
      <dgm:prSet/>
      <dgm:spPr/>
      <dgm:t>
        <a:bodyPr/>
        <a:lstStyle/>
        <a:p>
          <a:endParaRPr lang="zh-CN" altLang="en-US">
            <a:latin typeface="微软雅黑" panose="020B0503020204020204" pitchFamily="34" charset="-122"/>
            <a:ea typeface="微软雅黑" panose="020B0503020204020204" pitchFamily="34" charset="-122"/>
          </a:endParaRPr>
        </a:p>
      </dgm:t>
    </dgm:pt>
    <dgm:pt modelId="{8D8FED8E-EF96-4AB2-8DC8-162C8E1A5CDA}">
      <dgm:prSet phldrT="[文本]"/>
      <dgm:spPr/>
      <dgm:t>
        <a:bodyPr/>
        <a:lstStyle/>
        <a:p>
          <a:r>
            <a:rPr lang="zh-CN" altLang="en-US" dirty="0">
              <a:latin typeface="微软雅黑" panose="020B0503020204020204" pitchFamily="34" charset="-122"/>
              <a:ea typeface="微软雅黑" panose="020B0503020204020204" pitchFamily="34" charset="-122"/>
            </a:rPr>
            <a:t>联系儿童生活</a:t>
          </a:r>
        </a:p>
      </dgm:t>
    </dgm:pt>
    <dgm:pt modelId="{87024F93-FF3A-476E-B66A-09E080CDF944}" type="parTrans" cxnId="{6FF8F9E7-75C9-4971-A5B5-918432A161C1}">
      <dgm:prSet custT="1">
        <dgm:style>
          <a:lnRef idx="1">
            <a:schemeClr val="accent1"/>
          </a:lnRef>
          <a:fillRef idx="0">
            <a:schemeClr val="accent1"/>
          </a:fillRef>
          <a:effectRef idx="0">
            <a:schemeClr val="accent1"/>
          </a:effectRef>
          <a:fontRef idx="minor">
            <a:schemeClr val="tx1"/>
          </a:fontRef>
        </dgm:styl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810771F-92AB-4945-A948-BA2966EF6945}" type="sibTrans" cxnId="{6FF8F9E7-75C9-4971-A5B5-918432A161C1}">
      <dgm:prSet/>
      <dgm:spPr/>
      <dgm:t>
        <a:bodyPr/>
        <a:lstStyle/>
        <a:p>
          <a:endParaRPr lang="zh-CN" altLang="en-US">
            <a:latin typeface="微软雅黑" panose="020B0503020204020204" pitchFamily="34" charset="-122"/>
            <a:ea typeface="微软雅黑" panose="020B0503020204020204" pitchFamily="34" charset="-122"/>
          </a:endParaRPr>
        </a:p>
      </dgm:t>
    </dgm:pt>
    <dgm:pt modelId="{6B205E2B-4A4B-4792-B1C4-0C51F1C89839}">
      <dgm:prSet phldrT="[文本]"/>
      <dgm:spPr/>
      <dgm:t>
        <a:bodyPr/>
        <a:lstStyle/>
        <a:p>
          <a:r>
            <a:rPr lang="zh-CN" altLang="en-US" dirty="0">
              <a:latin typeface="微软雅黑" panose="020B0503020204020204" pitchFamily="34" charset="-122"/>
              <a:ea typeface="微软雅黑" panose="020B0503020204020204" pitchFamily="34" charset="-122"/>
            </a:rPr>
            <a:t>激发儿童情感</a:t>
          </a:r>
        </a:p>
      </dgm:t>
    </dgm:pt>
    <dgm:pt modelId="{D7712609-1A2E-4DE0-8343-F94F2CE5013E}" type="parTrans" cxnId="{6D844DEE-252E-4A9A-B79E-178DCA2C1797}">
      <dgm:prSet/>
      <dgm:spPr/>
      <dgm:t>
        <a:bodyPr/>
        <a:lstStyle/>
        <a:p>
          <a:endParaRPr lang="zh-CN" altLang="en-US">
            <a:latin typeface="微软雅黑" panose="020B0503020204020204" pitchFamily="34" charset="-122"/>
            <a:ea typeface="微软雅黑" panose="020B0503020204020204" pitchFamily="34" charset="-122"/>
          </a:endParaRPr>
        </a:p>
      </dgm:t>
    </dgm:pt>
    <dgm:pt modelId="{ADCA4322-71AE-489C-9490-A058B667AA2D}" type="sibTrans" cxnId="{6D844DEE-252E-4A9A-B79E-178DCA2C1797}">
      <dgm:prSet/>
      <dgm:spPr/>
      <dgm:t>
        <a:bodyPr/>
        <a:lstStyle/>
        <a:p>
          <a:endParaRPr lang="zh-CN" altLang="en-US">
            <a:latin typeface="微软雅黑" panose="020B0503020204020204" pitchFamily="34" charset="-122"/>
            <a:ea typeface="微软雅黑" panose="020B0503020204020204" pitchFamily="34" charset="-122"/>
          </a:endParaRPr>
        </a:p>
      </dgm:t>
    </dgm:pt>
    <dgm:pt modelId="{5CA4C768-6594-48B5-B357-94B08DF6A71E}">
      <dgm:prSet phldrT="[文本]"/>
      <dgm:spPr/>
      <dgm:t>
        <a:bodyPr/>
        <a:lstStyle/>
        <a:p>
          <a:r>
            <a:rPr lang="zh-CN" altLang="en-US" dirty="0">
              <a:latin typeface="微软雅黑" panose="020B0503020204020204" pitchFamily="34" charset="-122"/>
              <a:ea typeface="微软雅黑" panose="020B0503020204020204" pitchFamily="34" charset="-122"/>
            </a:rPr>
            <a:t>引导儿童行为</a:t>
          </a:r>
        </a:p>
      </dgm:t>
    </dgm:pt>
    <dgm:pt modelId="{CD34AC1E-3C40-4A3B-9D2C-72B19D5D301A}" type="parTrans" cxnId="{AC05AAB0-4A61-4954-8A28-4204B16A7F37}">
      <dgm:prSet>
        <dgm:style>
          <a:lnRef idx="1">
            <a:schemeClr val="accent1"/>
          </a:lnRef>
          <a:fillRef idx="0">
            <a:schemeClr val="accent1"/>
          </a:fillRef>
          <a:effectRef idx="0">
            <a:schemeClr val="accent1"/>
          </a:effectRef>
          <a:fontRef idx="minor">
            <a:schemeClr val="tx1"/>
          </a:fontRef>
        </dgm:style>
      </dgm:prSet>
      <dgm:spPr/>
      <dgm:t>
        <a:bodyPr/>
        <a:lstStyle/>
        <a:p>
          <a:endParaRPr lang="zh-CN" altLang="en-US">
            <a:latin typeface="微软雅黑" panose="020B0503020204020204" pitchFamily="34" charset="-122"/>
            <a:ea typeface="微软雅黑" panose="020B0503020204020204" pitchFamily="34" charset="-122"/>
          </a:endParaRPr>
        </a:p>
      </dgm:t>
    </dgm:pt>
    <dgm:pt modelId="{856EBEDF-DBEE-472D-A77E-34C756EFBDB7}" type="sibTrans" cxnId="{AC05AAB0-4A61-4954-8A28-4204B16A7F37}">
      <dgm:prSet/>
      <dgm:spPr/>
      <dgm:t>
        <a:bodyPr/>
        <a:lstStyle/>
        <a:p>
          <a:endParaRPr lang="zh-CN" altLang="en-US">
            <a:latin typeface="微软雅黑" panose="020B0503020204020204" pitchFamily="34" charset="-122"/>
            <a:ea typeface="微软雅黑" panose="020B0503020204020204" pitchFamily="34" charset="-122"/>
          </a:endParaRPr>
        </a:p>
      </dgm:t>
    </dgm:pt>
    <dgm:pt modelId="{9DDA90D1-FA7B-4ADF-B99B-F2E97FF80C22}" type="pres">
      <dgm:prSet presAssocID="{8C516718-9016-49FA-93EE-D9DC9A9FEF49}" presName="Name0" presStyleCnt="0">
        <dgm:presLayoutVars>
          <dgm:chPref val="1"/>
          <dgm:dir/>
          <dgm:animOne val="branch"/>
          <dgm:animLvl val="lvl"/>
          <dgm:resizeHandles val="exact"/>
        </dgm:presLayoutVars>
      </dgm:prSet>
      <dgm:spPr/>
    </dgm:pt>
    <dgm:pt modelId="{233F4489-8EDB-4D19-8BA8-CF9F677F181A}" type="pres">
      <dgm:prSet presAssocID="{A4C7AF7D-5A43-4D54-9A35-AAB423193944}" presName="root1" presStyleCnt="0"/>
      <dgm:spPr/>
    </dgm:pt>
    <dgm:pt modelId="{CDD132A7-3EB5-440D-B0E6-CBD4A3EA884F}" type="pres">
      <dgm:prSet presAssocID="{A4C7AF7D-5A43-4D54-9A35-AAB423193944}" presName="LevelOneTextNode" presStyleLbl="node0" presStyleIdx="0" presStyleCnt="1" custScaleX="194730" custScaleY="19875">
        <dgm:presLayoutVars>
          <dgm:chPref val="3"/>
        </dgm:presLayoutVars>
      </dgm:prSet>
      <dgm:spPr/>
    </dgm:pt>
    <dgm:pt modelId="{7550D6EB-2C18-490E-9B1D-36601FA1526E}" type="pres">
      <dgm:prSet presAssocID="{A4C7AF7D-5A43-4D54-9A35-AAB423193944}" presName="level2hierChild" presStyleCnt="0"/>
      <dgm:spPr/>
    </dgm:pt>
    <dgm:pt modelId="{3F042847-96B8-4E60-854E-AA7D2715EB30}" type="pres">
      <dgm:prSet presAssocID="{87024F93-FF3A-476E-B66A-09E080CDF944}" presName="conn2-1" presStyleLbl="parChTrans1D2" presStyleIdx="0" presStyleCnt="3"/>
      <dgm:spPr/>
    </dgm:pt>
    <dgm:pt modelId="{9C2080CB-8A78-4E26-98AB-ACC2F3E695E7}" type="pres">
      <dgm:prSet presAssocID="{87024F93-FF3A-476E-B66A-09E080CDF944}" presName="connTx" presStyleLbl="parChTrans1D2" presStyleIdx="0" presStyleCnt="3"/>
      <dgm:spPr/>
    </dgm:pt>
    <dgm:pt modelId="{0BD6B48E-891F-44CD-A215-A4D203C53DD4}" type="pres">
      <dgm:prSet presAssocID="{8D8FED8E-EF96-4AB2-8DC8-162C8E1A5CDA}" presName="root2" presStyleCnt="0"/>
      <dgm:spPr/>
    </dgm:pt>
    <dgm:pt modelId="{61D3D81B-C5AB-49A2-BE42-CC10DD6D420D}" type="pres">
      <dgm:prSet presAssocID="{8D8FED8E-EF96-4AB2-8DC8-162C8E1A5CDA}" presName="LevelTwoTextNode" presStyleLbl="node2" presStyleIdx="0" presStyleCnt="3" custScaleX="98768">
        <dgm:presLayoutVars>
          <dgm:chPref val="3"/>
        </dgm:presLayoutVars>
      </dgm:prSet>
      <dgm:spPr/>
    </dgm:pt>
    <dgm:pt modelId="{BBFB804C-8709-497C-9F47-F174B2A743AC}" type="pres">
      <dgm:prSet presAssocID="{8D8FED8E-EF96-4AB2-8DC8-162C8E1A5CDA}" presName="level3hierChild" presStyleCnt="0"/>
      <dgm:spPr/>
    </dgm:pt>
    <dgm:pt modelId="{729C977C-30E0-478A-94AA-5F4C7D83E97D}" type="pres">
      <dgm:prSet presAssocID="{D7712609-1A2E-4DE0-8343-F94F2CE5013E}" presName="conn2-1" presStyleLbl="parChTrans1D2" presStyleIdx="1" presStyleCnt="3"/>
      <dgm:spPr/>
    </dgm:pt>
    <dgm:pt modelId="{CC685339-A869-41D0-BAD1-D5EFE544FBE2}" type="pres">
      <dgm:prSet presAssocID="{D7712609-1A2E-4DE0-8343-F94F2CE5013E}" presName="connTx" presStyleLbl="parChTrans1D2" presStyleIdx="1" presStyleCnt="3"/>
      <dgm:spPr/>
    </dgm:pt>
    <dgm:pt modelId="{CD00857B-56AC-4F1C-A7E5-A5D2CEC26F85}" type="pres">
      <dgm:prSet presAssocID="{6B205E2B-4A4B-4792-B1C4-0C51F1C89839}" presName="root2" presStyleCnt="0"/>
      <dgm:spPr/>
    </dgm:pt>
    <dgm:pt modelId="{A2CAAC15-3119-4C07-8287-262DA1203A38}" type="pres">
      <dgm:prSet presAssocID="{6B205E2B-4A4B-4792-B1C4-0C51F1C89839}" presName="LevelTwoTextNode" presStyleLbl="node2" presStyleIdx="1" presStyleCnt="3" custScaleX="100469">
        <dgm:presLayoutVars>
          <dgm:chPref val="3"/>
        </dgm:presLayoutVars>
      </dgm:prSet>
      <dgm:spPr/>
    </dgm:pt>
    <dgm:pt modelId="{2B754E5A-9CE2-4ABA-AD73-0CD299D00BE8}" type="pres">
      <dgm:prSet presAssocID="{6B205E2B-4A4B-4792-B1C4-0C51F1C89839}" presName="level3hierChild" presStyleCnt="0"/>
      <dgm:spPr/>
    </dgm:pt>
    <dgm:pt modelId="{0220D443-85C2-4153-A2C0-DE83B1BA11F5}" type="pres">
      <dgm:prSet presAssocID="{CD34AC1E-3C40-4A3B-9D2C-72B19D5D301A}" presName="conn2-1" presStyleLbl="parChTrans1D2" presStyleIdx="2" presStyleCnt="3"/>
      <dgm:spPr/>
    </dgm:pt>
    <dgm:pt modelId="{AB64A33F-4098-46DB-9E2D-52EFD9A635FB}" type="pres">
      <dgm:prSet presAssocID="{CD34AC1E-3C40-4A3B-9D2C-72B19D5D301A}" presName="connTx" presStyleLbl="parChTrans1D2" presStyleIdx="2" presStyleCnt="3"/>
      <dgm:spPr/>
    </dgm:pt>
    <dgm:pt modelId="{ACFEA462-38FE-4B48-B591-D8319F6BD5BC}" type="pres">
      <dgm:prSet presAssocID="{5CA4C768-6594-48B5-B357-94B08DF6A71E}" presName="root2" presStyleCnt="0"/>
      <dgm:spPr/>
    </dgm:pt>
    <dgm:pt modelId="{0A9CEEC5-E33C-440C-ABCE-FD002C416479}" type="pres">
      <dgm:prSet presAssocID="{5CA4C768-6594-48B5-B357-94B08DF6A71E}" presName="LevelTwoTextNode" presStyleLbl="node2" presStyleIdx="2" presStyleCnt="3" custScaleX="101421">
        <dgm:presLayoutVars>
          <dgm:chPref val="3"/>
        </dgm:presLayoutVars>
      </dgm:prSet>
      <dgm:spPr/>
    </dgm:pt>
    <dgm:pt modelId="{AAD9970E-4BF0-43A8-8081-F8868BB81433}" type="pres">
      <dgm:prSet presAssocID="{5CA4C768-6594-48B5-B357-94B08DF6A71E}" presName="level3hierChild" presStyleCnt="0"/>
      <dgm:spPr/>
    </dgm:pt>
  </dgm:ptLst>
  <dgm:cxnLst>
    <dgm:cxn modelId="{6D382801-0D5A-47C5-B478-B98292A935D9}" type="presOf" srcId="{87024F93-FF3A-476E-B66A-09E080CDF944}" destId="{9C2080CB-8A78-4E26-98AB-ACC2F3E695E7}" srcOrd="1" destOrd="0" presId="urn:microsoft.com/office/officeart/2008/layout/HorizontalMultiLevelHierarchy#1"/>
    <dgm:cxn modelId="{6D87C806-3F19-43AC-900C-E08D01A0C0A9}" type="presOf" srcId="{D7712609-1A2E-4DE0-8343-F94F2CE5013E}" destId="{729C977C-30E0-478A-94AA-5F4C7D83E97D}" srcOrd="0" destOrd="0" presId="urn:microsoft.com/office/officeart/2008/layout/HorizontalMultiLevelHierarchy#1"/>
    <dgm:cxn modelId="{85E54013-9CD4-4BC0-AA31-A0A68D791FBA}" type="presOf" srcId="{6B205E2B-4A4B-4792-B1C4-0C51F1C89839}" destId="{A2CAAC15-3119-4C07-8287-262DA1203A38}" srcOrd="0" destOrd="0" presId="urn:microsoft.com/office/officeart/2008/layout/HorizontalMultiLevelHierarchy#1"/>
    <dgm:cxn modelId="{9006F219-77AB-4FAD-A7ED-95F609D91BE8}" type="presOf" srcId="{CD34AC1E-3C40-4A3B-9D2C-72B19D5D301A}" destId="{AB64A33F-4098-46DB-9E2D-52EFD9A635FB}" srcOrd="1" destOrd="0" presId="urn:microsoft.com/office/officeart/2008/layout/HorizontalMultiLevelHierarchy#1"/>
    <dgm:cxn modelId="{4AC82B41-1818-4630-A367-EDCA3F274912}" type="presOf" srcId="{D7712609-1A2E-4DE0-8343-F94F2CE5013E}" destId="{CC685339-A869-41D0-BAD1-D5EFE544FBE2}" srcOrd="1" destOrd="0" presId="urn:microsoft.com/office/officeart/2008/layout/HorizontalMultiLevelHierarchy#1"/>
    <dgm:cxn modelId="{214DCF52-0943-4161-8B93-AF20691D489E}" srcId="{8C516718-9016-49FA-93EE-D9DC9A9FEF49}" destId="{A4C7AF7D-5A43-4D54-9A35-AAB423193944}" srcOrd="0" destOrd="0" parTransId="{C62AA314-3682-444D-936E-CFBD2A5C0859}" sibTransId="{6A41E740-E1D3-4287-9021-EA35BAC6DD37}"/>
    <dgm:cxn modelId="{3AAC1697-8C25-4198-8345-71639F3EA24C}" type="presOf" srcId="{8D8FED8E-EF96-4AB2-8DC8-162C8E1A5CDA}" destId="{61D3D81B-C5AB-49A2-BE42-CC10DD6D420D}" srcOrd="0" destOrd="0" presId="urn:microsoft.com/office/officeart/2008/layout/HorizontalMultiLevelHierarchy#1"/>
    <dgm:cxn modelId="{15FB88A3-50F7-46D6-8B73-C75C3D514DDC}" type="presOf" srcId="{CD34AC1E-3C40-4A3B-9D2C-72B19D5D301A}" destId="{0220D443-85C2-4153-A2C0-DE83B1BA11F5}" srcOrd="0" destOrd="0" presId="urn:microsoft.com/office/officeart/2008/layout/HorizontalMultiLevelHierarchy#1"/>
    <dgm:cxn modelId="{AC05AAB0-4A61-4954-8A28-4204B16A7F37}" srcId="{A4C7AF7D-5A43-4D54-9A35-AAB423193944}" destId="{5CA4C768-6594-48B5-B357-94B08DF6A71E}" srcOrd="2" destOrd="0" parTransId="{CD34AC1E-3C40-4A3B-9D2C-72B19D5D301A}" sibTransId="{856EBEDF-DBEE-472D-A77E-34C756EFBDB7}"/>
    <dgm:cxn modelId="{DD5001B8-BB4A-483F-A4E6-4B5059E1C685}" type="presOf" srcId="{87024F93-FF3A-476E-B66A-09E080CDF944}" destId="{3F042847-96B8-4E60-854E-AA7D2715EB30}" srcOrd="0" destOrd="0" presId="urn:microsoft.com/office/officeart/2008/layout/HorizontalMultiLevelHierarchy#1"/>
    <dgm:cxn modelId="{EBF859C5-8633-4B67-A7B1-1C6CB70B18FC}" type="presOf" srcId="{5CA4C768-6594-48B5-B357-94B08DF6A71E}" destId="{0A9CEEC5-E33C-440C-ABCE-FD002C416479}" srcOrd="0" destOrd="0" presId="urn:microsoft.com/office/officeart/2008/layout/HorizontalMultiLevelHierarchy#1"/>
    <dgm:cxn modelId="{FE55F5CB-3165-499D-9A10-65BFF68A0F82}" type="presOf" srcId="{A4C7AF7D-5A43-4D54-9A35-AAB423193944}" destId="{CDD132A7-3EB5-440D-B0E6-CBD4A3EA884F}" srcOrd="0" destOrd="0" presId="urn:microsoft.com/office/officeart/2008/layout/HorizontalMultiLevelHierarchy#1"/>
    <dgm:cxn modelId="{CCDB56D6-D77E-4CCE-B805-B92E902ACC38}" type="presOf" srcId="{8C516718-9016-49FA-93EE-D9DC9A9FEF49}" destId="{9DDA90D1-FA7B-4ADF-B99B-F2E97FF80C22}" srcOrd="0" destOrd="0" presId="urn:microsoft.com/office/officeart/2008/layout/HorizontalMultiLevelHierarchy#1"/>
    <dgm:cxn modelId="{6FF8F9E7-75C9-4971-A5B5-918432A161C1}" srcId="{A4C7AF7D-5A43-4D54-9A35-AAB423193944}" destId="{8D8FED8E-EF96-4AB2-8DC8-162C8E1A5CDA}" srcOrd="0" destOrd="0" parTransId="{87024F93-FF3A-476E-B66A-09E080CDF944}" sibTransId="{2810771F-92AB-4945-A948-BA2966EF6945}"/>
    <dgm:cxn modelId="{6D844DEE-252E-4A9A-B79E-178DCA2C1797}" srcId="{A4C7AF7D-5A43-4D54-9A35-AAB423193944}" destId="{6B205E2B-4A4B-4792-B1C4-0C51F1C89839}" srcOrd="1" destOrd="0" parTransId="{D7712609-1A2E-4DE0-8343-F94F2CE5013E}" sibTransId="{ADCA4322-71AE-489C-9490-A058B667AA2D}"/>
    <dgm:cxn modelId="{C49ED1F3-371B-48B0-B839-083356259EE3}" type="presParOf" srcId="{9DDA90D1-FA7B-4ADF-B99B-F2E97FF80C22}" destId="{233F4489-8EDB-4D19-8BA8-CF9F677F181A}" srcOrd="0" destOrd="0" presId="urn:microsoft.com/office/officeart/2008/layout/HorizontalMultiLevelHierarchy#1"/>
    <dgm:cxn modelId="{9B92A08F-3C76-4546-A687-3C923FC5CE79}" type="presParOf" srcId="{233F4489-8EDB-4D19-8BA8-CF9F677F181A}" destId="{CDD132A7-3EB5-440D-B0E6-CBD4A3EA884F}" srcOrd="0" destOrd="0" presId="urn:microsoft.com/office/officeart/2008/layout/HorizontalMultiLevelHierarchy#1"/>
    <dgm:cxn modelId="{24D4EDE8-F191-48D3-8A62-7422D572A2E5}" type="presParOf" srcId="{233F4489-8EDB-4D19-8BA8-CF9F677F181A}" destId="{7550D6EB-2C18-490E-9B1D-36601FA1526E}" srcOrd="1" destOrd="0" presId="urn:microsoft.com/office/officeart/2008/layout/HorizontalMultiLevelHierarchy#1"/>
    <dgm:cxn modelId="{FB092745-2078-4C7E-8661-01EBC176AF98}" type="presParOf" srcId="{7550D6EB-2C18-490E-9B1D-36601FA1526E}" destId="{3F042847-96B8-4E60-854E-AA7D2715EB30}" srcOrd="0" destOrd="0" presId="urn:microsoft.com/office/officeart/2008/layout/HorizontalMultiLevelHierarchy#1"/>
    <dgm:cxn modelId="{8FFFF0F9-2640-47D1-86A3-766C3CD6915B}" type="presParOf" srcId="{3F042847-96B8-4E60-854E-AA7D2715EB30}" destId="{9C2080CB-8A78-4E26-98AB-ACC2F3E695E7}" srcOrd="0" destOrd="0" presId="urn:microsoft.com/office/officeart/2008/layout/HorizontalMultiLevelHierarchy#1"/>
    <dgm:cxn modelId="{02689102-307E-4955-9259-1D508E0B01A2}" type="presParOf" srcId="{7550D6EB-2C18-490E-9B1D-36601FA1526E}" destId="{0BD6B48E-891F-44CD-A215-A4D203C53DD4}" srcOrd="1" destOrd="0" presId="urn:microsoft.com/office/officeart/2008/layout/HorizontalMultiLevelHierarchy#1"/>
    <dgm:cxn modelId="{2C2299D7-5B4A-4C1B-BB20-86CE2E1CC2EA}" type="presParOf" srcId="{0BD6B48E-891F-44CD-A215-A4D203C53DD4}" destId="{61D3D81B-C5AB-49A2-BE42-CC10DD6D420D}" srcOrd="0" destOrd="0" presId="urn:microsoft.com/office/officeart/2008/layout/HorizontalMultiLevelHierarchy#1"/>
    <dgm:cxn modelId="{0422DEF9-5725-41BF-AEDC-725CA19DCF81}" type="presParOf" srcId="{0BD6B48E-891F-44CD-A215-A4D203C53DD4}" destId="{BBFB804C-8709-497C-9F47-F174B2A743AC}" srcOrd="1" destOrd="0" presId="urn:microsoft.com/office/officeart/2008/layout/HorizontalMultiLevelHierarchy#1"/>
    <dgm:cxn modelId="{628D54AD-46C7-4E62-B1CA-24C5BA73BB11}" type="presParOf" srcId="{7550D6EB-2C18-490E-9B1D-36601FA1526E}" destId="{729C977C-30E0-478A-94AA-5F4C7D83E97D}" srcOrd="2" destOrd="0" presId="urn:microsoft.com/office/officeart/2008/layout/HorizontalMultiLevelHierarchy#1"/>
    <dgm:cxn modelId="{AF6C62DD-7657-4B62-93CA-1DE75C9CD6F8}" type="presParOf" srcId="{729C977C-30E0-478A-94AA-5F4C7D83E97D}" destId="{CC685339-A869-41D0-BAD1-D5EFE544FBE2}" srcOrd="0" destOrd="0" presId="urn:microsoft.com/office/officeart/2008/layout/HorizontalMultiLevelHierarchy#1"/>
    <dgm:cxn modelId="{A00A9A53-89C3-4D6B-ADF2-6A50E1F868D4}" type="presParOf" srcId="{7550D6EB-2C18-490E-9B1D-36601FA1526E}" destId="{CD00857B-56AC-4F1C-A7E5-A5D2CEC26F85}" srcOrd="3" destOrd="0" presId="urn:microsoft.com/office/officeart/2008/layout/HorizontalMultiLevelHierarchy#1"/>
    <dgm:cxn modelId="{F78A03D3-5A23-4C6E-BC8C-E1045822A7F2}" type="presParOf" srcId="{CD00857B-56AC-4F1C-A7E5-A5D2CEC26F85}" destId="{A2CAAC15-3119-4C07-8287-262DA1203A38}" srcOrd="0" destOrd="0" presId="urn:microsoft.com/office/officeart/2008/layout/HorizontalMultiLevelHierarchy#1"/>
    <dgm:cxn modelId="{F5C5BA74-BF18-4314-B03C-07980BE9EC9D}" type="presParOf" srcId="{CD00857B-56AC-4F1C-A7E5-A5D2CEC26F85}" destId="{2B754E5A-9CE2-4ABA-AD73-0CD299D00BE8}" srcOrd="1" destOrd="0" presId="urn:microsoft.com/office/officeart/2008/layout/HorizontalMultiLevelHierarchy#1"/>
    <dgm:cxn modelId="{4A596263-CDF9-4DEC-B961-C71ABAB493EC}" type="presParOf" srcId="{7550D6EB-2C18-490E-9B1D-36601FA1526E}" destId="{0220D443-85C2-4153-A2C0-DE83B1BA11F5}" srcOrd="4" destOrd="0" presId="urn:microsoft.com/office/officeart/2008/layout/HorizontalMultiLevelHierarchy#1"/>
    <dgm:cxn modelId="{041F4F42-B2F9-4786-89E1-C32F49911ACE}" type="presParOf" srcId="{0220D443-85C2-4153-A2C0-DE83B1BA11F5}" destId="{AB64A33F-4098-46DB-9E2D-52EFD9A635FB}" srcOrd="0" destOrd="0" presId="urn:microsoft.com/office/officeart/2008/layout/HorizontalMultiLevelHierarchy#1"/>
    <dgm:cxn modelId="{ED2D4905-D255-456D-B9CB-0769A69102A4}" type="presParOf" srcId="{7550D6EB-2C18-490E-9B1D-36601FA1526E}" destId="{ACFEA462-38FE-4B48-B591-D8319F6BD5BC}" srcOrd="5" destOrd="0" presId="urn:microsoft.com/office/officeart/2008/layout/HorizontalMultiLevelHierarchy#1"/>
    <dgm:cxn modelId="{64200E24-184A-4891-805C-F5B177EA1982}" type="presParOf" srcId="{ACFEA462-38FE-4B48-B591-D8319F6BD5BC}" destId="{0A9CEEC5-E33C-440C-ABCE-FD002C416479}" srcOrd="0" destOrd="0" presId="urn:microsoft.com/office/officeart/2008/layout/HorizontalMultiLevelHierarchy#1"/>
    <dgm:cxn modelId="{53102AB3-61E9-4CCC-B5A9-CB5FE495565C}" type="presParOf" srcId="{ACFEA462-38FE-4B48-B591-D8319F6BD5BC}" destId="{AAD9970E-4BF0-43A8-8081-F8868BB81433}" srcOrd="1" destOrd="0" presId="urn:microsoft.com/office/officeart/2008/layout/HorizontalMultiLevelHierarchy#1"/>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0D443-85C2-4153-A2C0-DE83B1BA11F5}">
      <dsp:nvSpPr>
        <dsp:cNvPr id="0" name=""/>
        <dsp:cNvSpPr/>
      </dsp:nvSpPr>
      <dsp:spPr>
        <a:xfrm>
          <a:off x="2805686" y="2205037"/>
          <a:ext cx="549671" cy="1047392"/>
        </a:xfrm>
        <a:custGeom>
          <a:avLst/>
          <a:gdLst/>
          <a:ahLst/>
          <a:cxnLst/>
          <a:rect l="0" t="0" r="0" b="0"/>
          <a:pathLst>
            <a:path>
              <a:moveTo>
                <a:pt x="0" y="0"/>
              </a:moveTo>
              <a:lnTo>
                <a:pt x="274835" y="0"/>
              </a:lnTo>
              <a:lnTo>
                <a:pt x="274835" y="1047392"/>
              </a:lnTo>
              <a:lnTo>
                <a:pt x="549671" y="1047392"/>
              </a:lnTo>
            </a:path>
          </a:pathLst>
        </a:custGeom>
        <a:noFill/>
        <a:ln w="63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3050950" y="2699162"/>
        <a:ext cx="59143" cy="59143"/>
      </dsp:txXfrm>
    </dsp:sp>
    <dsp:sp modelId="{729C977C-30E0-478A-94AA-5F4C7D83E97D}">
      <dsp:nvSpPr>
        <dsp:cNvPr id="0" name=""/>
        <dsp:cNvSpPr/>
      </dsp:nvSpPr>
      <dsp:spPr>
        <a:xfrm>
          <a:off x="2805686" y="2159317"/>
          <a:ext cx="549671" cy="91440"/>
        </a:xfrm>
        <a:custGeom>
          <a:avLst/>
          <a:gdLst/>
          <a:ahLst/>
          <a:cxnLst/>
          <a:rect l="0" t="0" r="0" b="0"/>
          <a:pathLst>
            <a:path>
              <a:moveTo>
                <a:pt x="0" y="45720"/>
              </a:moveTo>
              <a:lnTo>
                <a:pt x="54967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3066780" y="2191295"/>
        <a:ext cx="27483" cy="27483"/>
      </dsp:txXfrm>
    </dsp:sp>
    <dsp:sp modelId="{3F042847-96B8-4E60-854E-AA7D2715EB30}">
      <dsp:nvSpPr>
        <dsp:cNvPr id="0" name=""/>
        <dsp:cNvSpPr/>
      </dsp:nvSpPr>
      <dsp:spPr>
        <a:xfrm>
          <a:off x="2805686" y="1157644"/>
          <a:ext cx="549671" cy="1047392"/>
        </a:xfrm>
        <a:custGeom>
          <a:avLst/>
          <a:gdLst/>
          <a:ahLst/>
          <a:cxnLst/>
          <a:rect l="0" t="0" r="0" b="0"/>
          <a:pathLst>
            <a:path>
              <a:moveTo>
                <a:pt x="0" y="1047392"/>
              </a:moveTo>
              <a:lnTo>
                <a:pt x="274835" y="1047392"/>
              </a:lnTo>
              <a:lnTo>
                <a:pt x="274835" y="0"/>
              </a:lnTo>
              <a:lnTo>
                <a:pt x="549671" y="0"/>
              </a:lnTo>
            </a:path>
          </a:pathLst>
        </a:custGeom>
        <a:noFill/>
        <a:ln w="63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latin typeface="微软雅黑" panose="020B0503020204020204" pitchFamily="34" charset="-122"/>
            <a:ea typeface="微软雅黑" panose="020B0503020204020204" pitchFamily="34" charset="-122"/>
          </a:endParaRPr>
        </a:p>
      </dsp:txBody>
      <dsp:txXfrm>
        <a:off x="3050950" y="1651769"/>
        <a:ext cx="59143" cy="59143"/>
      </dsp:txXfrm>
    </dsp:sp>
    <dsp:sp modelId="{CDD132A7-3EB5-440D-B0E6-CBD4A3EA884F}">
      <dsp:nvSpPr>
        <dsp:cNvPr id="0" name=""/>
        <dsp:cNvSpPr/>
      </dsp:nvSpPr>
      <dsp:spPr>
        <a:xfrm rot="16200000">
          <a:off x="1551599" y="1389202"/>
          <a:ext cx="876502" cy="163167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latin typeface="微软雅黑" panose="020B0503020204020204" pitchFamily="34" charset="-122"/>
              <a:ea typeface="微软雅黑" panose="020B0503020204020204" pitchFamily="34" charset="-122"/>
            </a:rPr>
            <a:t>儿童视角</a:t>
          </a:r>
        </a:p>
      </dsp:txBody>
      <dsp:txXfrm>
        <a:off x="1551599" y="1389202"/>
        <a:ext cx="876502" cy="1631670"/>
      </dsp:txXfrm>
    </dsp:sp>
    <dsp:sp modelId="{61D3D81B-C5AB-49A2-BE42-CC10DD6D420D}">
      <dsp:nvSpPr>
        <dsp:cNvPr id="0" name=""/>
        <dsp:cNvSpPr/>
      </dsp:nvSpPr>
      <dsp:spPr>
        <a:xfrm>
          <a:off x="3355358" y="738687"/>
          <a:ext cx="2714498" cy="83791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latin typeface="微软雅黑" panose="020B0503020204020204" pitchFamily="34" charset="-122"/>
              <a:ea typeface="微软雅黑" panose="020B0503020204020204" pitchFamily="34" charset="-122"/>
            </a:rPr>
            <a:t>联系儿童生活</a:t>
          </a:r>
        </a:p>
      </dsp:txBody>
      <dsp:txXfrm>
        <a:off x="3355358" y="738687"/>
        <a:ext cx="2714498" cy="837914"/>
      </dsp:txXfrm>
    </dsp:sp>
    <dsp:sp modelId="{A2CAAC15-3119-4C07-8287-262DA1203A38}">
      <dsp:nvSpPr>
        <dsp:cNvPr id="0" name=""/>
        <dsp:cNvSpPr/>
      </dsp:nvSpPr>
      <dsp:spPr>
        <a:xfrm>
          <a:off x="3355358" y="1786080"/>
          <a:ext cx="2761248" cy="83791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latin typeface="微软雅黑" panose="020B0503020204020204" pitchFamily="34" charset="-122"/>
              <a:ea typeface="微软雅黑" panose="020B0503020204020204" pitchFamily="34" charset="-122"/>
            </a:rPr>
            <a:t>激发儿童情感</a:t>
          </a:r>
        </a:p>
      </dsp:txBody>
      <dsp:txXfrm>
        <a:off x="3355358" y="1786080"/>
        <a:ext cx="2761248" cy="837914"/>
      </dsp:txXfrm>
    </dsp:sp>
    <dsp:sp modelId="{0A9CEEC5-E33C-440C-ABCE-FD002C416479}">
      <dsp:nvSpPr>
        <dsp:cNvPr id="0" name=""/>
        <dsp:cNvSpPr/>
      </dsp:nvSpPr>
      <dsp:spPr>
        <a:xfrm>
          <a:off x="3355358" y="2833473"/>
          <a:ext cx="2787412" cy="83791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latin typeface="微软雅黑" panose="020B0503020204020204" pitchFamily="34" charset="-122"/>
              <a:ea typeface="微软雅黑" panose="020B0503020204020204" pitchFamily="34" charset="-122"/>
            </a:rPr>
            <a:t>引导儿童行为</a:t>
          </a:r>
        </a:p>
      </dsp:txBody>
      <dsp:txXfrm>
        <a:off x="3355358" y="2833473"/>
        <a:ext cx="2787412" cy="83791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79BBE355-FB15-457B-86ED-358B68E1EC85}"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2024/8/25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t>‹#›</a:t>
            </a:fld>
            <a:endParaRPr lang="zh-CN" altLang="en-US"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AD02ECA-A1FE-44D7-B170-50C20730697F}"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2024/8/25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t>‹#›</a:t>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dirty="0">
                <a:ln>
                  <a:noFill/>
                </a:ln>
                <a:solidFill>
                  <a:schemeClr val="tx1"/>
                </a:solidFill>
                <a:effectLst/>
                <a:uLnTx/>
                <a:uFillTx/>
                <a:latin typeface="+mn-lt"/>
                <a:ea typeface="+mn-ea"/>
                <a:cs typeface="+mn-cs"/>
              </a:rPr>
              <a:t>在精读原文和分析读本结构的基础上，还要重点强调的是儿童视角。在使用读本时，要联系儿童生活、激发儿童情感、最后导向儿童的行为。</a:t>
            </a: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04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12</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xfrm>
            <a:off x="685800" y="4343400"/>
            <a:ext cx="5486400" cy="4114800"/>
          </a:xfrm>
          <a:prstGeom prst="rect">
            <a:avLst/>
          </a:prstGeom>
          <a:noFill/>
          <a:ln w="9525">
            <a:noFill/>
          </a:ln>
        </p:spPr>
        <p:txBody>
          <a:bodyPr/>
          <a:lstStyle/>
          <a:p>
            <a:pPr lvl="0"/>
            <a:r>
              <a:rPr lang="zh-CN" altLang="zh-CN" dirty="0">
                <a:latin typeface="Calibri" panose="020F0502020204030204" pitchFamily="34" charset="0"/>
              </a:rPr>
              <a:t>最后引导学生从自己的身边做起，如撰写中国少年先锋队代表大会提案、参与少先队大队委员会委员选举、参加班委竞选等，树立民主观念，强化民主意识，增强民主能力。</a:t>
            </a:r>
            <a:endParaRPr lang="en-US" altLang="zh-CN" dirty="0">
              <a:latin typeface="Calibri" panose="020F0502020204030204" pitchFamily="34" charset="0"/>
            </a:endParaRPr>
          </a:p>
          <a:p>
            <a:pPr lvl="0" eaLnBrk="1" hangingPunct="1">
              <a:spcBef>
                <a:spcPct val="0"/>
              </a:spcBef>
            </a:pPr>
            <a:r>
              <a:rPr lang="zh-CN" altLang="zh-CN" dirty="0">
                <a:latin typeface="Calibri" panose="020F0502020204030204" pitchFamily="34" charset="0"/>
              </a:rPr>
              <a:t>【设计意图】 本环节的设计通过阅读读本，认识众人的事情由众人商量，最后联系自身生活，树立民主观念，强化民主意识，增强民主能力，为推进社会主义民主政治建设贡献自己的一份力量。</a:t>
            </a:r>
          </a:p>
          <a:p>
            <a:pPr lvl="0"/>
            <a:endParaRPr lang="zh-CN" altLang="en-US" dirty="0"/>
          </a:p>
        </p:txBody>
      </p:sp>
      <p:sp>
        <p:nvSpPr>
          <p:cNvPr id="460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24</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xfrm>
            <a:off x="685800" y="4400550"/>
            <a:ext cx="5486400" cy="3600450"/>
          </a:xfrm>
          <a:prstGeom prst="rect">
            <a:avLst/>
          </a:prstGeom>
          <a:noFill/>
          <a:ln w="9525">
            <a:noFill/>
          </a:ln>
        </p:spPr>
        <p:txBody>
          <a:bodyPr/>
          <a:lstStyle/>
          <a:p>
            <a:pPr lvl="0"/>
            <a:r>
              <a:rPr lang="zh-CN" altLang="en-US" dirty="0"/>
              <a:t>习近平爷爷向中国女排队员们说：广大人民群众对中国女排的喜爱，不仅是因为你们夺得了冠军，</a:t>
            </a:r>
            <a:endParaRPr lang="en-US" altLang="zh-CN" dirty="0"/>
          </a:p>
          <a:p>
            <a:pPr lvl="0"/>
            <a:r>
              <a:rPr lang="zh-CN" altLang="en-US" dirty="0"/>
              <a:t>更重要的是你们在赛场上展现了祖国至上、团结协作、顽强拼搏、永不言败的精神面貌。</a:t>
            </a:r>
          </a:p>
        </p:txBody>
      </p:sp>
      <p:sp>
        <p:nvSpPr>
          <p:cNvPr id="2662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2024/8/25</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日期占位符 2"/>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2024/8/25</a:t>
            </a:fld>
            <a:endParaRPr lang="zh-CN" altLang="en-US" sz="1200" dirty="0"/>
          </a:p>
        </p:txBody>
      </p:sp>
      <p:sp>
        <p:nvSpPr>
          <p:cNvPr id="28676" name="文本占位符 3"/>
          <p:cNvSpPr>
            <a:spLocks noGrp="1"/>
          </p:cNvSpPr>
          <p:nvPr>
            <p:ph type="body" sz="quarter"/>
          </p:nvPr>
        </p:nvSpPr>
        <p:spPr>
          <a:xfrm>
            <a:off x="661988" y="3932238"/>
            <a:ext cx="5295900" cy="3216275"/>
          </a:xfrm>
          <a:prstGeom prst="rect">
            <a:avLst/>
          </a:prstGeom>
          <a:noFill/>
          <a:ln w="9525">
            <a:noFill/>
          </a:ln>
        </p:spPr>
        <p:txBody>
          <a:bodyPr/>
          <a:lstStyle/>
          <a:p>
            <a:pPr lvl="0"/>
            <a:r>
              <a:rPr lang="zh-CN" altLang="en-US" dirty="0"/>
              <a:t>习爷爷在和外国友人的对话中特别自信，归根结底是相信人民的力量。</a:t>
            </a:r>
          </a:p>
          <a:p>
            <a:pPr lvl="0"/>
            <a:r>
              <a:rPr lang="zh-CN" altLang="en-US" dirty="0"/>
              <a:t>人民的力量体现在哪里呢？由此，我们进入新授环节第一个栏题：共和国的坚实根基</a:t>
            </a:r>
          </a:p>
          <a:p>
            <a:pPr lvl="0"/>
            <a:r>
              <a:rPr lang="zh-CN" altLang="en-US" dirty="0"/>
              <a:t>首先，我们和学生一起开展自主学习的探究活动，借助资料袋，完成</a:t>
            </a:r>
            <a:r>
              <a:rPr lang="en-US" altLang="zh-CN" dirty="0"/>
              <a:t>”</a:t>
            </a:r>
            <a:r>
              <a:rPr lang="zh-CN" altLang="en-US" dirty="0"/>
              <a:t>人民的力量</a:t>
            </a:r>
            <a:r>
              <a:rPr lang="en-US" altLang="zh-CN" dirty="0"/>
              <a:t>“</a:t>
            </a:r>
            <a:r>
              <a:rPr lang="zh-CN" altLang="en-US" dirty="0"/>
              <a:t>学习单。学习单的内容是：</a:t>
            </a:r>
          </a:p>
          <a:p>
            <a:pPr lvl="0"/>
            <a:r>
              <a:rPr lang="zh-CN" altLang="en-US" dirty="0"/>
              <a:t>   </a:t>
            </a:r>
          </a:p>
          <a:p>
            <a:pPr lvl="0"/>
            <a:r>
              <a:rPr lang="zh-CN" altLang="en-US" dirty="0"/>
              <a:t>    1.各小组组织学习资料袋中内容，给照片起名字，填入括号。</a:t>
            </a:r>
          </a:p>
          <a:p>
            <a:pPr lvl="0"/>
            <a:r>
              <a:rPr lang="zh-CN" altLang="en-US" dirty="0"/>
              <a:t>    2.了解照片背后的故事，讨论照片呈现的事件和人民的关系。</a:t>
            </a:r>
          </a:p>
          <a:p>
            <a:pPr lvl="0"/>
            <a:r>
              <a:rPr lang="zh-CN" altLang="en-US" dirty="0"/>
              <a:t>    3.各组派一名同学代表发言，说说你们的发现和感受。</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p:spPr>
      </p:sp>
      <p:sp>
        <p:nvSpPr>
          <p:cNvPr id="30723" name="日期占位符 2"/>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2024/8/25</a:t>
            </a:fld>
            <a:endParaRPr lang="zh-CN" altLang="en-US" sz="1200" dirty="0"/>
          </a:p>
        </p:txBody>
      </p:sp>
      <p:sp>
        <p:nvSpPr>
          <p:cNvPr id="30724" name="文本占位符 3"/>
          <p:cNvSpPr>
            <a:spLocks noGrp="1"/>
          </p:cNvSpPr>
          <p:nvPr>
            <p:ph type="body" sz="quarter"/>
          </p:nvPr>
        </p:nvSpPr>
        <p:spPr>
          <a:xfrm>
            <a:off x="661988" y="3932238"/>
            <a:ext cx="5295900" cy="3216275"/>
          </a:xfrm>
          <a:prstGeom prst="rect">
            <a:avLst/>
          </a:prstGeom>
          <a:noFill/>
          <a:ln w="9525">
            <a:noFill/>
          </a:ln>
        </p:spPr>
        <p:txBody>
          <a:bodyPr/>
          <a:lstStyle/>
          <a:p>
            <a:pPr lvl="0"/>
            <a:r>
              <a:rPr lang="zh-CN" altLang="en-US" dirty="0"/>
              <a:t>同学们接下来通过课前调查展示来回答这个问题。</a:t>
            </a:r>
          </a:p>
          <a:p>
            <a:pPr lvl="0"/>
            <a:r>
              <a:rPr lang="zh-CN" altLang="en-US" dirty="0"/>
              <a:t>他们分为脱贫攻坚组、义务教育组、民法典组、胡同街道改造组，在课前通过收集资料、整理数据、现场拍照、采访等方式完成学习单，</a:t>
            </a:r>
          </a:p>
          <a:p>
            <a:pPr lvl="0"/>
            <a:r>
              <a:rPr lang="zh-CN" altLang="en-US" dirty="0"/>
              <a:t>了解党和国家怎样坚持以人民为中心的。</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dirty="0">
                <a:ln>
                  <a:noFill/>
                </a:ln>
                <a:solidFill>
                  <a:schemeClr val="tx1"/>
                </a:solidFill>
                <a:effectLst/>
                <a:uLnTx/>
                <a:uFillTx/>
                <a:latin typeface="+mn-lt"/>
                <a:ea typeface="+mn-ea"/>
                <a:cs typeface="+mn-cs"/>
              </a:rPr>
              <a:t>本课是以十九大报告、《习近平谈治国理政》一二三卷以及习近平总书记近期关于“在发展中保障和改善民生”的一系列重要讲话精神为蓝本。习近平总书记明确指出：“蛋糕”不断做大了，同时还要把 “蛋糕”分好。我们要在不断发展的基础上尽量把促进社会公平正义的事情做好，既尽力而为、又量力而行，努力使全体人民在学有所教、劳有所得、病有所医、老有所养、住有所居上持续取得新进展。</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3379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17</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p:spPr>
      </p:sp>
      <p:sp>
        <p:nvSpPr>
          <p:cNvPr id="36867" name="日期占位符 2"/>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2024/8/25</a:t>
            </a:fld>
            <a:endParaRPr lang="zh-CN" altLang="en-US" sz="1200" dirty="0"/>
          </a:p>
        </p:txBody>
      </p:sp>
      <p:sp>
        <p:nvSpPr>
          <p:cNvPr id="36868" name="文本占位符 3"/>
          <p:cNvSpPr>
            <a:spLocks noGrp="1"/>
          </p:cNvSpPr>
          <p:nvPr>
            <p:ph type="body" sz="quarter"/>
          </p:nvPr>
        </p:nvSpPr>
        <p:spPr>
          <a:xfrm>
            <a:off x="661988" y="3932238"/>
            <a:ext cx="5295900" cy="3216275"/>
          </a:xfrm>
          <a:prstGeom prst="rect">
            <a:avLst/>
          </a:prstGeom>
          <a:noFill/>
          <a:ln w="9525">
            <a:noFill/>
          </a:ln>
        </p:spPr>
        <p:txBody>
          <a:bodyPr/>
          <a:lstStyle/>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xfrm>
            <a:off x="685800" y="4400550"/>
            <a:ext cx="5486400" cy="3600450"/>
          </a:xfrm>
          <a:prstGeom prst="rect">
            <a:avLst/>
          </a:prstGeom>
          <a:noFill/>
          <a:ln w="9525">
            <a:noFill/>
          </a:ln>
        </p:spPr>
        <p:txBody>
          <a:bodyPr/>
          <a:lstStyle/>
          <a:p>
            <a:pPr lvl="0"/>
            <a:r>
              <a:rPr lang="zh-CN" altLang="en-US" dirty="0"/>
              <a:t>在互联网时代和全球化的大背景下，在学生生活的方方面面都能够感受到各国间的交往和交流日益密切，学生们通过网络、书籍、旅游等方式对不同国家的情况有了一定的了解，但这些认识往往是表象的、粗浅的、个别的认识，对国家间的关系有多密切？为什么人类是一个休戚与共的命运共同体？对这些问题还没有形成系统完整的认识，在思想观念上也没有形成明确的价值判断。因此，通过对“人类命运共同体”这一核心概念及内涵的介绍，引导学生树立人类命运共同体意识。</a:t>
            </a:r>
          </a:p>
        </p:txBody>
      </p:sp>
      <p:sp>
        <p:nvSpPr>
          <p:cNvPr id="3891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2024/8/25</a:t>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1" i="0" u="none" strike="noStrike" kern="1200" cap="none" spc="0" normalizeH="0" baseline="0" noProof="0" dirty="0">
                <a:ln>
                  <a:noFill/>
                </a:ln>
                <a:solidFill>
                  <a:schemeClr val="tx1"/>
                </a:solidFill>
                <a:effectLst/>
                <a:uLnTx/>
                <a:uFillTx/>
                <a:latin typeface="+mn-lt"/>
                <a:ea typeface="+mn-ea"/>
                <a:cs typeface="+mn-cs"/>
              </a:rPr>
              <a:t>让我们进入环节一：情境模拟，理解“蛋糕”做大了同时要分好</a:t>
            </a:r>
            <a:endParaRPr kumimoji="0" lang="zh-CN"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dirty="0">
                <a:ln>
                  <a:noFill/>
                </a:ln>
                <a:solidFill>
                  <a:schemeClr val="tx1"/>
                </a:solidFill>
                <a:effectLst/>
                <a:uLnTx/>
                <a:uFillTx/>
                <a:latin typeface="+mn-lt"/>
                <a:ea typeface="+mn-ea"/>
                <a:cs typeface="+mn-cs"/>
              </a:rPr>
              <a:t>本节课以一个有趣的分蛋糕的情境展开讨论：有两块蛋糕，一块小一块大。小的那块是平均分配，大的那块是非平均分配。让学生在组内讨论他们小组愿意参与哪块蛋糕的分配？</a:t>
            </a: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096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21</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dirty="0">
                <a:ln>
                  <a:noFill/>
                </a:ln>
                <a:solidFill>
                  <a:schemeClr val="tx1"/>
                </a:solidFill>
                <a:effectLst/>
                <a:uLnTx/>
                <a:uFillTx/>
                <a:latin typeface="+mn-lt"/>
                <a:ea typeface="+mn-ea"/>
                <a:cs typeface="+mn-cs"/>
              </a:rPr>
              <a:t>学生会呈现两种观点：一种认为应该参与大蛋糕的分配，因为不管怎么分，小组总体分到的蛋糕是多的。而且，蛋糕大了，哪怕是分得最少的同学，也有可能比小蛋糕平均分配得到的多。</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dirty="0">
                <a:ln>
                  <a:noFill/>
                </a:ln>
                <a:solidFill>
                  <a:schemeClr val="tx1"/>
                </a:solidFill>
                <a:effectLst/>
                <a:uLnTx/>
                <a:uFillTx/>
                <a:latin typeface="+mn-lt"/>
                <a:ea typeface="+mn-ea"/>
                <a:cs typeface="+mn-cs"/>
              </a:rPr>
              <a:t>另一种观点认为：非平均分配，小组成员得到的蛋糕量不一样，而且很有可能差异巨大。在这种情况下，谁拿大的谁拿小的呢？这种不公平的分配方式极易造成小组成员间的矛盾。</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dirty="0">
                <a:ln>
                  <a:noFill/>
                </a:ln>
                <a:solidFill>
                  <a:schemeClr val="tx1"/>
                </a:solidFill>
                <a:effectLst/>
                <a:uLnTx/>
                <a:uFillTx/>
                <a:latin typeface="+mn-lt"/>
                <a:ea typeface="+mn-ea"/>
                <a:cs typeface="+mn-cs"/>
              </a:rPr>
              <a:t>小讨论反映大问题。学生关于分蛋糕的讨论正反映了中国经济发展中“做大蛋糕”和“分好蛋糕” 的问题。</a:t>
            </a:r>
          </a:p>
          <a:p>
            <a:pPr marL="0" marR="0" lvl="0" indent="0" algn="l" defTabSz="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30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22</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7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2"/>
          </p:nvPr>
        </p:nvSpPr>
        <p:spPr>
          <a:xfrm>
            <a:off x="609600" y="6245225"/>
            <a:ext cx="28448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3"/>
          </p:nvPr>
        </p:nvSpPr>
        <p:spPr>
          <a:xfrm>
            <a:off x="4165600" y="6245225"/>
            <a:ext cx="38608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a:xfrm>
            <a:off x="8737600" y="6245225"/>
            <a:ext cx="2844800" cy="476250"/>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6"/>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77"/>
          </a:schemeClr>
        </a:solidFill>
        <a:effectLst/>
      </p:bgPr>
    </p:bg>
    <p:spTree>
      <p:nvGrpSpPr>
        <p:cNvPr id="1" name=""/>
        <p:cNvGrpSpPr/>
        <p:nvPr/>
      </p:nvGrpSpPr>
      <p:grpSpPr>
        <a:xfrm>
          <a:off x="0" y="0"/>
          <a:ext cx="0" cy="0"/>
          <a:chOff x="0" y="0"/>
          <a:chExt cx="0" cy="0"/>
        </a:xfrm>
      </p:grpSpPr>
      <p:sp>
        <p:nvSpPr>
          <p:cNvPr id="7170" name="直接连接符 17"/>
          <p:cNvSpPr/>
          <p:nvPr/>
        </p:nvSpPr>
        <p:spPr>
          <a:xfrm>
            <a:off x="4776788" y="4632325"/>
            <a:ext cx="2622550" cy="1588"/>
          </a:xfrm>
          <a:prstGeom prst="line">
            <a:avLst/>
          </a:prstGeom>
          <a:ln w="6350">
            <a:noFill/>
          </a:ln>
        </p:spPr>
      </p:sp>
      <p:sp>
        <p:nvSpPr>
          <p:cNvPr id="7171" name="文本框 24"/>
          <p:cNvSpPr/>
          <p:nvPr/>
        </p:nvSpPr>
        <p:spPr>
          <a:xfrm>
            <a:off x="3675063" y="5430838"/>
            <a:ext cx="6361112" cy="1200150"/>
          </a:xfrm>
          <a:prstGeom prst="rect">
            <a:avLst/>
          </a:prstGeom>
          <a:noFill/>
          <a:ln w="9525">
            <a:noFill/>
          </a:ln>
        </p:spPr>
        <p:txBody>
          <a:bodyPr>
            <a:spAutoFit/>
          </a:bodyPr>
          <a:lstStyle/>
          <a:p>
            <a:pPr eaLnBrk="1" hangingPunct="1">
              <a:lnSpc>
                <a:spcPct val="150000"/>
              </a:lnSpc>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报告人：贾美华</a:t>
            </a:r>
            <a:endParaRPr lang="en-US" altLang="zh-CN" sz="2400" dirty="0">
              <a:latin typeface="微软雅黑" panose="020B0503020204020204" pitchFamily="34" charset="-122"/>
              <a:ea typeface="微软雅黑" panose="020B0503020204020204" pitchFamily="34" charset="-122"/>
              <a:sym typeface="Calibri" panose="020F0502020204030204" pitchFamily="34" charset="0"/>
            </a:endParaRPr>
          </a:p>
          <a:p>
            <a:pPr eaLnBrk="1" hangingPunct="1">
              <a:lnSpc>
                <a:spcPct val="150000"/>
              </a:lnSpc>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单   位：北京教科院基础教育教学研究中心</a:t>
            </a:r>
          </a:p>
        </p:txBody>
      </p:sp>
      <p:sp>
        <p:nvSpPr>
          <p:cNvPr id="7172" name="矩形 2"/>
          <p:cNvSpPr/>
          <p:nvPr/>
        </p:nvSpPr>
        <p:spPr>
          <a:xfrm>
            <a:off x="1036638" y="1647825"/>
            <a:ext cx="11155362" cy="2011363"/>
          </a:xfrm>
          <a:prstGeom prst="rect">
            <a:avLst/>
          </a:prstGeom>
          <a:noFill/>
          <a:ln w="9525">
            <a:noFill/>
          </a:ln>
        </p:spPr>
        <p:txBody>
          <a:bodyPr/>
          <a:lstStyle/>
          <a:p>
            <a:pPr eaLnBrk="1" hangingPunct="1"/>
            <a:endParaRPr lang="zh-CN" altLang="en-US" dirty="0">
              <a:latin typeface="Arial" panose="020B0604020202020204" pitchFamily="34" charset="0"/>
              <a:sym typeface="Calibri" panose="020F0502020204030204" pitchFamily="34" charset="0"/>
            </a:endParaRPr>
          </a:p>
        </p:txBody>
      </p:sp>
      <p:sp>
        <p:nvSpPr>
          <p:cNvPr id="7173" name="文本框 99"/>
          <p:cNvSpPr txBox="1"/>
          <p:nvPr/>
        </p:nvSpPr>
        <p:spPr>
          <a:xfrm>
            <a:off x="-134937" y="1933575"/>
            <a:ext cx="12334875" cy="2954338"/>
          </a:xfrm>
          <a:prstGeom prst="rect">
            <a:avLst/>
          </a:prstGeom>
          <a:noFill/>
          <a:ln w="9525">
            <a:noFill/>
          </a:ln>
        </p:spPr>
        <p:txBody>
          <a:bodyPr>
            <a:spAutoFit/>
          </a:bodyPr>
          <a:lstStyle/>
          <a:p>
            <a:pPr algn="ctr">
              <a:lnSpc>
                <a:spcPct val="150000"/>
              </a:lnSpc>
            </a:pPr>
            <a:r>
              <a:rPr lang="zh-CN" altLang="zh-CN" sz="4000" b="1" dirty="0">
                <a:solidFill>
                  <a:srgbClr val="264457"/>
                </a:solidFill>
                <a:latin typeface="微软雅黑" panose="020B0503020204020204" pitchFamily="34" charset="-122"/>
                <a:ea typeface="微软雅黑" panose="020B0503020204020204" pitchFamily="34" charset="-122"/>
              </a:rPr>
              <a:t>《习近平新时代中国特色社会主义思想学生读本》</a:t>
            </a:r>
            <a:endParaRPr lang="en-US" altLang="zh-CN" sz="4000" b="1" dirty="0">
              <a:solidFill>
                <a:srgbClr val="264457"/>
              </a:solidFill>
              <a:latin typeface="微软雅黑" panose="020B0503020204020204" pitchFamily="34" charset="-122"/>
              <a:ea typeface="微软雅黑" panose="020B0503020204020204" pitchFamily="34" charset="-122"/>
            </a:endParaRPr>
          </a:p>
          <a:p>
            <a:pPr algn="ctr">
              <a:lnSpc>
                <a:spcPct val="150000"/>
              </a:lnSpc>
            </a:pPr>
            <a:r>
              <a:rPr lang="zh-CN" altLang="en-US" sz="4000" b="1" dirty="0">
                <a:solidFill>
                  <a:srgbClr val="264457"/>
                </a:solidFill>
                <a:latin typeface="微软雅黑" panose="020B0503020204020204" pitchFamily="34" charset="-122"/>
                <a:ea typeface="微软雅黑" panose="020B0503020204020204" pitchFamily="34" charset="-122"/>
              </a:rPr>
              <a:t>（</a:t>
            </a:r>
            <a:r>
              <a:rPr lang="zh-CN" altLang="zh-CN" sz="4000" b="1" dirty="0">
                <a:solidFill>
                  <a:srgbClr val="264457"/>
                </a:solidFill>
                <a:latin typeface="微软雅黑" panose="020B0503020204020204" pitchFamily="34" charset="-122"/>
                <a:ea typeface="微软雅黑" panose="020B0503020204020204" pitchFamily="34" charset="-122"/>
              </a:rPr>
              <a:t>小学高年级</a:t>
            </a:r>
            <a:r>
              <a:rPr lang="zh-CN" altLang="en-US" sz="4000" b="1" dirty="0">
                <a:solidFill>
                  <a:srgbClr val="264457"/>
                </a:solidFill>
                <a:latin typeface="微软雅黑" panose="020B0503020204020204" pitchFamily="34" charset="-122"/>
                <a:ea typeface="微软雅黑" panose="020B0503020204020204" pitchFamily="34" charset="-122"/>
              </a:rPr>
              <a:t>）</a:t>
            </a:r>
            <a:endParaRPr lang="en-US" altLang="zh-CN" sz="4000" b="1" dirty="0">
              <a:solidFill>
                <a:srgbClr val="264457"/>
              </a:solidFill>
              <a:latin typeface="微软雅黑" panose="020B0503020204020204" pitchFamily="34" charset="-122"/>
              <a:ea typeface="微软雅黑" panose="020B0503020204020204" pitchFamily="34" charset="-122"/>
            </a:endParaRPr>
          </a:p>
          <a:p>
            <a:pPr algn="ctr">
              <a:lnSpc>
                <a:spcPct val="150000"/>
              </a:lnSpc>
            </a:pPr>
            <a:r>
              <a:rPr lang="zh-CN" altLang="en-US" sz="4400" b="1" dirty="0">
                <a:solidFill>
                  <a:srgbClr val="264457"/>
                </a:solidFill>
                <a:latin typeface="微软雅黑" panose="020B0503020204020204" pitchFamily="34" charset="-122"/>
                <a:ea typeface="微软雅黑" panose="020B0503020204020204" pitchFamily="34" charset="-122"/>
              </a:rPr>
              <a:t>教学建议</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650" y="688975"/>
            <a:ext cx="10426700" cy="1846263"/>
          </a:xfrm>
          <a:prstGeom prst="rect">
            <a:avLst/>
          </a:prstGeom>
          <a:solidFill>
            <a:schemeClr val="bg1">
              <a:lumMod val="95000"/>
            </a:schemeClr>
          </a:solidFill>
        </p:spPr>
        <p:txBody>
          <a:bodyPr>
            <a:spAutoFit/>
          </a:bodyPr>
          <a:lstStyle/>
          <a:p>
            <a:pPr marR="0" defTabSz="914400" eaLnBrk="1" hangingPunct="1">
              <a:buClrTx/>
              <a:buSzTx/>
              <a:buFontTx/>
              <a:buNone/>
              <a:defRPr/>
            </a:pPr>
            <a:r>
              <a:rPr kumimoji="0" lang="zh-CN" altLang="en-US" sz="2400" b="1" kern="1200" cap="none" spc="0" normalizeH="0" baseline="0" noProof="0" dirty="0">
                <a:latin typeface="Arial" panose="020B0604020202020204" pitchFamily="34" charset="0"/>
                <a:ea typeface="宋体" panose="02010600030101010101" pitchFamily="2" charset="-122"/>
                <a:cs typeface="+mn-cs"/>
              </a:rPr>
              <a:t>（</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2</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a:t>
            </a:r>
            <a:r>
              <a:rPr kumimoji="0" lang="zh-CN" altLang="zh-CN" sz="2400" b="1" kern="1200" cap="none" spc="0" normalizeH="0" baseline="0" noProof="0" dirty="0">
                <a:latin typeface="Arial" panose="020B0604020202020204" pitchFamily="34" charset="0"/>
                <a:ea typeface="宋体" panose="02010600030101010101" pitchFamily="2" charset="-122"/>
                <a:cs typeface="+mn-cs"/>
              </a:rPr>
              <a:t>读本教学可与相应学段其他课程内容和实施方式有机结合</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buClrTx/>
              <a:buSzTx/>
              <a:buFontTx/>
              <a:buNone/>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r>
              <a:rPr kumimoji="0" lang="zh-CN" altLang="zh-CN" sz="2400" kern="1200" cap="none" spc="0" normalizeH="0" baseline="0" noProof="0" dirty="0">
                <a:latin typeface="Arial" panose="020B0604020202020204" pitchFamily="34" charset="0"/>
                <a:ea typeface="宋体" panose="02010600030101010101" pitchFamily="2" charset="-122"/>
                <a:cs typeface="+mn-cs"/>
              </a:rPr>
              <a:t>读本可与</a:t>
            </a:r>
            <a:r>
              <a:rPr kumimoji="0" lang="zh-CN" altLang="en-US" sz="2400" kern="1200" cap="none" spc="0" normalizeH="0" baseline="0" noProof="0" dirty="0">
                <a:latin typeface="Arial" panose="020B0604020202020204" pitchFamily="34" charset="0"/>
                <a:ea typeface="宋体" panose="02010600030101010101" pitchFamily="2" charset="-122"/>
                <a:cs typeface="+mn-cs"/>
              </a:rPr>
              <a:t>小学</a:t>
            </a:r>
            <a:r>
              <a:rPr kumimoji="0" lang="zh-CN" altLang="zh-CN" sz="2400" kern="1200" cap="none" spc="0" normalizeH="0" baseline="0" noProof="0" dirty="0">
                <a:latin typeface="Arial" panose="020B0604020202020204" pitchFamily="34" charset="0"/>
                <a:ea typeface="宋体" panose="02010600030101010101" pitchFamily="2" charset="-122"/>
                <a:cs typeface="+mn-cs"/>
              </a:rPr>
              <a:t>语文、</a:t>
            </a:r>
            <a:r>
              <a:rPr kumimoji="0" lang="zh-CN" altLang="en-US" sz="2400" kern="1200" cap="none" spc="0" normalizeH="0" baseline="0" noProof="0" dirty="0">
                <a:latin typeface="Arial" panose="020B0604020202020204" pitchFamily="34" charset="0"/>
                <a:ea typeface="宋体" panose="02010600030101010101" pitchFamily="2" charset="-122"/>
                <a:cs typeface="+mn-cs"/>
              </a:rPr>
              <a:t>音乐</a:t>
            </a:r>
            <a:r>
              <a:rPr kumimoji="0" lang="zh-CN" altLang="zh-CN" sz="2400" kern="1200" cap="none" spc="0" normalizeH="0" baseline="0" noProof="0" dirty="0">
                <a:latin typeface="Arial" panose="020B0604020202020204" pitchFamily="34" charset="0"/>
                <a:ea typeface="宋体" panose="02010600030101010101" pitchFamily="2" charset="-122"/>
                <a:cs typeface="+mn-cs"/>
              </a:rPr>
              <a:t>、</a:t>
            </a:r>
            <a:r>
              <a:rPr kumimoji="0" lang="zh-CN" altLang="en-US" sz="2400" kern="1200" cap="none" spc="0" normalizeH="0" baseline="0" noProof="0" dirty="0">
                <a:latin typeface="Arial" panose="020B0604020202020204" pitchFamily="34" charset="0"/>
                <a:ea typeface="宋体" panose="02010600030101010101" pitchFamily="2" charset="-122"/>
                <a:cs typeface="+mn-cs"/>
              </a:rPr>
              <a:t>美术、</a:t>
            </a:r>
            <a:r>
              <a:rPr kumimoji="0" lang="zh-CN" altLang="zh-CN" sz="2400" kern="1200" cap="none" spc="0" normalizeH="0" baseline="0" noProof="0" dirty="0">
                <a:latin typeface="Arial" panose="020B0604020202020204" pitchFamily="34" charset="0"/>
                <a:ea typeface="宋体" panose="02010600030101010101" pitchFamily="2" charset="-122"/>
                <a:cs typeface="+mn-cs"/>
              </a:rPr>
              <a:t>综合实践、劳动教育等课程内容结合</a:t>
            </a:r>
            <a:r>
              <a:rPr kumimoji="0" lang="zh-CN" altLang="en-US" sz="2400" kern="1200" cap="none" spc="0" normalizeH="0" baseline="0" noProof="0" dirty="0">
                <a:latin typeface="Arial" panose="020B0604020202020204" pitchFamily="34" charset="0"/>
                <a:ea typeface="宋体" panose="02010600030101010101" pitchFamily="2" charset="-122"/>
                <a:cs typeface="+mn-cs"/>
              </a:rPr>
              <a:t>。</a:t>
            </a:r>
            <a:r>
              <a:rPr kumimoji="0" lang="zh-CN" altLang="zh-CN" sz="2400" kern="1200" cap="none" spc="0" normalizeH="0" baseline="0" noProof="0" dirty="0">
                <a:latin typeface="Arial" panose="020B0604020202020204" pitchFamily="34" charset="0"/>
                <a:ea typeface="宋体" panose="02010600030101010101" pitchFamily="2" charset="-122"/>
                <a:cs typeface="+mn-cs"/>
              </a:rPr>
              <a:t>读本学习可借鉴其他课程的活动方式，突出读本的独特教育价值，帮助学生深入理解习近平</a:t>
            </a:r>
            <a:r>
              <a:rPr kumimoji="0" lang="zh-CN" altLang="en-US" sz="2400" kern="1200" cap="none" spc="0" normalizeH="0" baseline="0" noProof="0" dirty="0">
                <a:latin typeface="Arial" panose="020B0604020202020204" pitchFamily="34" charset="0"/>
                <a:ea typeface="宋体" panose="02010600030101010101" pitchFamily="2" charset="-122"/>
                <a:cs typeface="+mn-cs"/>
              </a:rPr>
              <a:t>新时代</a:t>
            </a:r>
            <a:r>
              <a:rPr kumimoji="0" lang="zh-CN" altLang="zh-CN" sz="2400" kern="1200" cap="none" spc="0" normalizeH="0" baseline="0" noProof="0" dirty="0">
                <a:latin typeface="Arial" panose="020B0604020202020204" pitchFamily="34" charset="0"/>
                <a:ea typeface="宋体" panose="02010600030101010101" pitchFamily="2" charset="-122"/>
                <a:cs typeface="+mn-cs"/>
              </a:rPr>
              <a:t>中国特色社会主义思想的主要内容。</a:t>
            </a:r>
          </a:p>
          <a:p>
            <a:pPr marR="0" defTabSz="914400" eaLnBrk="1" hangingPunct="1">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sp>
        <p:nvSpPr>
          <p:cNvPr id="17412" name="TextBox 4"/>
          <p:cNvSpPr txBox="1"/>
          <p:nvPr/>
        </p:nvSpPr>
        <p:spPr>
          <a:xfrm>
            <a:off x="2709479" y="3509579"/>
            <a:ext cx="6048375" cy="954088"/>
          </a:xfrm>
          <a:prstGeom prst="rect">
            <a:avLst/>
          </a:prstGeom>
          <a:noFill/>
          <a:ln w="9525">
            <a:noFill/>
          </a:ln>
        </p:spPr>
        <p:txBody>
          <a:bodyPr>
            <a:spAutoFit/>
          </a:bodyPr>
          <a:lstStyle/>
          <a:p>
            <a:pPr eaLnBrk="1" hangingPunct="1"/>
            <a:r>
              <a:rPr lang="zh-CN" altLang="en-US" sz="2800" dirty="0">
                <a:latin typeface="Arial" panose="020B0604020202020204" pitchFamily="34" charset="0"/>
              </a:rPr>
              <a:t>小学语文     为人民服务</a:t>
            </a:r>
            <a:endParaRPr lang="en-US" altLang="zh-CN" sz="2800" dirty="0">
              <a:latin typeface="Arial" panose="020B0604020202020204" pitchFamily="34" charset="0"/>
            </a:endParaRPr>
          </a:p>
          <a:p>
            <a:pPr eaLnBrk="1" hangingPunct="1"/>
            <a:r>
              <a:rPr lang="zh-CN" altLang="en-US" sz="2800" dirty="0">
                <a:latin typeface="Arial" panose="020B0604020202020204" pitchFamily="34" charset="0"/>
              </a:rPr>
              <a:t>读本第</a:t>
            </a:r>
            <a:r>
              <a:rPr lang="en-US" altLang="zh-CN" sz="2800" dirty="0">
                <a:latin typeface="Arial" panose="020B0604020202020204" pitchFamily="34" charset="0"/>
              </a:rPr>
              <a:t>3</a:t>
            </a:r>
            <a:r>
              <a:rPr lang="zh-CN" altLang="en-US" sz="2800" dirty="0">
                <a:latin typeface="Arial" panose="020B0604020202020204" pitchFamily="34" charset="0"/>
              </a:rPr>
              <a:t>讲   把人民放在心中最高位置</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838200"/>
            <a:ext cx="11099800" cy="1570038"/>
          </a:xfrm>
          <a:prstGeom prst="rect">
            <a:avLst/>
          </a:prstGeom>
          <a:solidFill>
            <a:schemeClr val="bg1">
              <a:lumMod val="95000"/>
            </a:schemeClr>
          </a:solidFill>
        </p:spPr>
        <p:txBody>
          <a:bodyPr>
            <a:spAutoFit/>
          </a:bodyPr>
          <a:lstStyle/>
          <a:p>
            <a:pPr marR="0" defTabSz="914400" eaLnBrk="1" hangingPunct="1">
              <a:buClrTx/>
              <a:buSzTx/>
              <a:buFontTx/>
              <a:buNone/>
              <a:defRPr/>
            </a:pPr>
            <a:r>
              <a:rPr kumimoji="0" lang="zh-CN" altLang="en-US" sz="2400" kern="1200" cap="none" spc="0" normalizeH="0" baseline="0" noProof="0" dirty="0">
                <a:latin typeface="黑体" panose="02010609060101010101" pitchFamily="49" charset="-122"/>
                <a:ea typeface="黑体" panose="02010609060101010101" pitchFamily="49" charset="-122"/>
                <a:cs typeface="+mn-cs"/>
              </a:rPr>
              <a:t>   </a:t>
            </a:r>
            <a:r>
              <a:rPr kumimoji="0" lang="zh-CN" altLang="en-US" sz="2400" b="1" kern="1200" cap="none" spc="0" normalizeH="0" baseline="0" noProof="0" dirty="0">
                <a:latin typeface="宋体" panose="02010600030101010101" pitchFamily="2" charset="-122"/>
                <a:ea typeface="宋体" panose="02010600030101010101" pitchFamily="2" charset="-122"/>
                <a:cs typeface="+mn-cs"/>
              </a:rPr>
              <a:t>（</a:t>
            </a:r>
            <a:r>
              <a:rPr kumimoji="0" lang="en-US" altLang="zh-CN" sz="2400" b="1" kern="1200" cap="none" spc="0" normalizeH="0" baseline="0" noProof="0" dirty="0">
                <a:latin typeface="宋体" panose="02010600030101010101" pitchFamily="2" charset="-122"/>
                <a:ea typeface="宋体" panose="02010600030101010101" pitchFamily="2" charset="-122"/>
                <a:cs typeface="+mn-cs"/>
              </a:rPr>
              <a:t>3</a:t>
            </a:r>
            <a:r>
              <a:rPr kumimoji="0" lang="zh-CN" altLang="en-US" sz="2400" b="1" kern="1200" cap="none" spc="0" normalizeH="0" baseline="0" noProof="0" dirty="0">
                <a:latin typeface="宋体" panose="02010600030101010101" pitchFamily="2" charset="-122"/>
                <a:ea typeface="宋体" panose="02010600030101010101" pitchFamily="2" charset="-122"/>
                <a:cs typeface="+mn-cs"/>
              </a:rPr>
              <a:t>）</a:t>
            </a:r>
            <a:r>
              <a:rPr kumimoji="0" lang="zh-CN" altLang="zh-CN" sz="2400" b="1" kern="1200" cap="none" spc="0" normalizeH="0" baseline="0" noProof="0" dirty="0">
                <a:latin typeface="宋体" panose="02010600030101010101" pitchFamily="2" charset="-122"/>
                <a:ea typeface="宋体" panose="02010600030101010101" pitchFamily="2" charset="-122"/>
                <a:cs typeface="+mn-cs"/>
              </a:rPr>
              <a:t>读本教学可与学校主题教育、班团队会等活动有机结合</a:t>
            </a:r>
            <a:endParaRPr kumimoji="0" lang="en-US" altLang="zh-CN" sz="2400" b="1" kern="1200" cap="none" spc="0" normalizeH="0" baseline="0" noProof="0" dirty="0">
              <a:latin typeface="宋体" panose="02010600030101010101" pitchFamily="2" charset="-122"/>
              <a:ea typeface="宋体" panose="02010600030101010101" pitchFamily="2" charset="-122"/>
              <a:cs typeface="+mn-cs"/>
            </a:endParaRPr>
          </a:p>
          <a:p>
            <a:pPr marR="0" defTabSz="914400" eaLnBrk="1" hangingPunct="1">
              <a:buClrTx/>
              <a:buSzTx/>
              <a:buFontTx/>
              <a:buNone/>
              <a:defRPr/>
            </a:pPr>
            <a:r>
              <a:rPr kumimoji="0" lang="en-US" altLang="zh-CN" sz="2400" kern="1200" cap="none" spc="0" normalizeH="0" baseline="0" noProof="0" dirty="0">
                <a:latin typeface="宋体" panose="02010600030101010101" pitchFamily="2" charset="-122"/>
                <a:ea typeface="宋体" panose="02010600030101010101" pitchFamily="2" charset="-122"/>
                <a:cs typeface="+mn-cs"/>
              </a:rPr>
              <a:t>    </a:t>
            </a:r>
            <a:r>
              <a:rPr kumimoji="0" lang="zh-CN" altLang="zh-CN" sz="2400" kern="1200" cap="none" spc="0" normalizeH="0" baseline="0" noProof="0" dirty="0">
                <a:latin typeface="宋体" panose="02010600030101010101" pitchFamily="2" charset="-122"/>
                <a:ea typeface="宋体" panose="02010600030101010101" pitchFamily="2" charset="-122"/>
                <a:cs typeface="+mn-cs"/>
              </a:rPr>
              <a:t>学校开展的教育活动，主题明确、内容丰富、形式多样，是开展读本教学的有效载体，如利用重大节庆日、重大纪念日、主题教育日等，为读本学习创设有效的实践氛围，凸显课内外、校内外实践育人价值。</a:t>
            </a:r>
            <a:endParaRPr kumimoji="0" lang="zh-CN" altLang="en-US" sz="2400" kern="1200" cap="none" spc="0" normalizeH="0" baseline="0" noProof="0" dirty="0">
              <a:latin typeface="宋体" panose="02010600030101010101" pitchFamily="2" charset="-122"/>
              <a:ea typeface="宋体" panose="02010600030101010101" pitchFamily="2" charset="-122"/>
              <a:cs typeface="+mn-cs"/>
            </a:endParaRPr>
          </a:p>
        </p:txBody>
      </p:sp>
      <p:sp>
        <p:nvSpPr>
          <p:cNvPr id="18435" name="TextBox 2"/>
          <p:cNvSpPr txBox="1"/>
          <p:nvPr/>
        </p:nvSpPr>
        <p:spPr>
          <a:xfrm>
            <a:off x="977900" y="2946400"/>
            <a:ext cx="3467100" cy="369888"/>
          </a:xfrm>
          <a:prstGeom prst="rect">
            <a:avLst/>
          </a:prstGeom>
          <a:noFill/>
          <a:ln w="9525">
            <a:noFill/>
          </a:ln>
        </p:spPr>
        <p:txBody>
          <a:bodyPr>
            <a:spAutoFit/>
          </a:bodyPr>
          <a:lstStyle/>
          <a:p>
            <a:pPr eaLnBrk="1" hangingPunct="1"/>
            <a:endParaRPr lang="zh-CN" altLang="en-US" dirty="0">
              <a:latin typeface="Arial" panose="020B0604020202020204" pitchFamily="34" charset="0"/>
            </a:endParaRPr>
          </a:p>
        </p:txBody>
      </p:sp>
      <p:graphicFrame>
        <p:nvGraphicFramePr>
          <p:cNvPr id="11" name="表格 10"/>
          <p:cNvGraphicFramePr>
            <a:graphicFrameLocks noGrp="1"/>
          </p:cNvGraphicFramePr>
          <p:nvPr/>
        </p:nvGraphicFramePr>
        <p:xfrm>
          <a:off x="1425575" y="2466975"/>
          <a:ext cx="8542338" cy="3981448"/>
        </p:xfrm>
        <a:graphic>
          <a:graphicData uri="http://schemas.openxmlformats.org/drawingml/2006/table">
            <a:tbl>
              <a:tblPr firstRow="1" bandRow="1">
                <a:tableStyleId>{5C22544A-7EE6-4342-B048-85BDC9FD1C3A}</a:tableStyleId>
              </a:tblPr>
              <a:tblGrid>
                <a:gridCol w="4271169">
                  <a:extLst>
                    <a:ext uri="{9D8B030D-6E8A-4147-A177-3AD203B41FA5}">
                      <a16:colId xmlns:a16="http://schemas.microsoft.com/office/drawing/2014/main" val="20000"/>
                    </a:ext>
                  </a:extLst>
                </a:gridCol>
                <a:gridCol w="4271169">
                  <a:extLst>
                    <a:ext uri="{9D8B030D-6E8A-4147-A177-3AD203B41FA5}">
                      <a16:colId xmlns:a16="http://schemas.microsoft.com/office/drawing/2014/main" val="20001"/>
                    </a:ext>
                  </a:extLst>
                </a:gridCol>
              </a:tblGrid>
              <a:tr h="780971">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黑体" panose="02010609060101010101" pitchFamily="49" charset="-122"/>
                          <a:ea typeface="黑体" panose="02010609060101010101" pitchFamily="49" charset="-122"/>
                        </a:rPr>
                        <a:t>某小学主题教育活动</a:t>
                      </a:r>
                    </a:p>
                  </a:txBody>
                  <a:tcPr marL="91443" marR="91443" marT="45716" marB="45716"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黑体" panose="02010609060101010101" pitchFamily="49" charset="-122"/>
                          <a:ea typeface="黑体" panose="02010609060101010101" pitchFamily="49" charset="-122"/>
                        </a:rPr>
                        <a:t>某小学</a:t>
                      </a:r>
                      <a:r>
                        <a:rPr lang="zh-CN" altLang="en-US" sz="2400" b="1" kern="1200" dirty="0">
                          <a:solidFill>
                            <a:schemeClr val="lt1"/>
                          </a:solidFill>
                          <a:latin typeface="黑体" panose="02010609060101010101" pitchFamily="49" charset="-122"/>
                          <a:ea typeface="黑体" panose="02010609060101010101" pitchFamily="49" charset="-122"/>
                          <a:cs typeface="+mn-cs"/>
                        </a:rPr>
                        <a:t>重大节日教育活动</a:t>
                      </a:r>
                      <a:endParaRPr lang="en-US" altLang="zh-CN" sz="2400" b="1" kern="1200" dirty="0">
                        <a:solidFill>
                          <a:schemeClr val="lt1"/>
                        </a:solidFill>
                        <a:latin typeface="黑体" panose="02010609060101010101" pitchFamily="49" charset="-122"/>
                        <a:ea typeface="黑体" panose="02010609060101010101" pitchFamily="49" charset="-122"/>
                        <a:cs typeface="+mn-cs"/>
                      </a:endParaRPr>
                    </a:p>
                  </a:txBody>
                  <a:tcPr marL="91443" marR="91443" marT="45716" marB="45716" anchor="ctr"/>
                </a:tc>
                <a:extLst>
                  <a:ext uri="{0D108BD9-81ED-4DB2-BD59-A6C34878D82A}">
                    <a16:rowId xmlns:a16="http://schemas.microsoft.com/office/drawing/2014/main" val="10000"/>
                  </a:ext>
                </a:extLst>
              </a:tr>
              <a:tr h="457211">
                <a:tc>
                  <a:txBody>
                    <a:bodyPr/>
                    <a:lstStyle/>
                    <a:p>
                      <a:r>
                        <a:rPr lang="zh-CN" altLang="en-US" sz="2400" dirty="0"/>
                        <a:t>环保教育主题</a:t>
                      </a:r>
                    </a:p>
                  </a:txBody>
                  <a:tcPr marL="91443" marR="91443" marT="45716" marB="45716"/>
                </a:tc>
                <a:tc>
                  <a:txBody>
                    <a:bodyPr/>
                    <a:lstStyle/>
                    <a:p>
                      <a:r>
                        <a:rPr lang="zh-CN" altLang="en-US" sz="2400" dirty="0"/>
                        <a:t>学雷锋教育活动</a:t>
                      </a:r>
                    </a:p>
                  </a:txBody>
                  <a:tcPr marL="91443" marR="91443" marT="45716" marB="45716"/>
                </a:tc>
                <a:extLst>
                  <a:ext uri="{0D108BD9-81ED-4DB2-BD59-A6C34878D82A}">
                    <a16:rowId xmlns:a16="http://schemas.microsoft.com/office/drawing/2014/main" val="10001"/>
                  </a:ext>
                </a:extLst>
              </a:tr>
              <a:tr h="457211">
                <a:tc>
                  <a:txBody>
                    <a:bodyPr/>
                    <a:lstStyle/>
                    <a:p>
                      <a:r>
                        <a:rPr lang="zh-CN" altLang="en-US" sz="2400" dirty="0"/>
                        <a:t>少先队相约中国梦</a:t>
                      </a:r>
                    </a:p>
                  </a:txBody>
                  <a:tcPr marL="91443" marR="91443" marT="45716" marB="45716"/>
                </a:tc>
                <a:tc>
                  <a:txBody>
                    <a:bodyPr/>
                    <a:lstStyle/>
                    <a:p>
                      <a:r>
                        <a:rPr lang="zh-CN" altLang="en-US" sz="2400" dirty="0"/>
                        <a:t>国家安全日教育活动</a:t>
                      </a:r>
                    </a:p>
                  </a:txBody>
                  <a:tcPr marL="91443" marR="91443" marT="45716" marB="45716"/>
                </a:tc>
                <a:extLst>
                  <a:ext uri="{0D108BD9-81ED-4DB2-BD59-A6C34878D82A}">
                    <a16:rowId xmlns:a16="http://schemas.microsoft.com/office/drawing/2014/main" val="10002"/>
                  </a:ext>
                </a:extLst>
              </a:tr>
              <a:tr h="457211">
                <a:tc>
                  <a:txBody>
                    <a:bodyPr/>
                    <a:lstStyle/>
                    <a:p>
                      <a:r>
                        <a:rPr lang="zh-CN" altLang="en-US" sz="2400" dirty="0"/>
                        <a:t>继承先烈遗志，做中国好少年</a:t>
                      </a:r>
                    </a:p>
                  </a:txBody>
                  <a:tcPr marL="91443" marR="91443" marT="45716" marB="45716"/>
                </a:tc>
                <a:tc>
                  <a:txBody>
                    <a:bodyPr/>
                    <a:lstStyle/>
                    <a:p>
                      <a:r>
                        <a:rPr lang="zh-CN" altLang="en-US" sz="2400" dirty="0"/>
                        <a:t>劳动主题教育活动</a:t>
                      </a:r>
                    </a:p>
                  </a:txBody>
                  <a:tcPr marL="91443" marR="91443" marT="45716" marB="45716"/>
                </a:tc>
                <a:extLst>
                  <a:ext uri="{0D108BD9-81ED-4DB2-BD59-A6C34878D82A}">
                    <a16:rowId xmlns:a16="http://schemas.microsoft.com/office/drawing/2014/main" val="10003"/>
                  </a:ext>
                </a:extLst>
              </a:tr>
              <a:tr h="457211">
                <a:tc>
                  <a:txBody>
                    <a:bodyPr/>
                    <a:lstStyle/>
                    <a:p>
                      <a:r>
                        <a:rPr lang="zh-CN" altLang="en-US" sz="2400" dirty="0"/>
                        <a:t>新农村建设巡礼</a:t>
                      </a:r>
                    </a:p>
                  </a:txBody>
                  <a:tcPr marL="91443" marR="91443" marT="45716" marB="45716"/>
                </a:tc>
                <a:tc>
                  <a:txBody>
                    <a:bodyPr/>
                    <a:lstStyle/>
                    <a:p>
                      <a:r>
                        <a:rPr lang="en-US" altLang="zh-CN" sz="2400" dirty="0"/>
                        <a:t>“</a:t>
                      </a:r>
                      <a:r>
                        <a:rPr lang="zh-CN" altLang="en-US" sz="2400" dirty="0"/>
                        <a:t>六一</a:t>
                      </a:r>
                      <a:r>
                        <a:rPr lang="en-US" altLang="zh-CN" sz="2400" dirty="0"/>
                        <a:t>”</a:t>
                      </a:r>
                      <a:r>
                        <a:rPr lang="zh-CN" altLang="en-US" sz="2400" dirty="0"/>
                        <a:t>儿童节教育活动</a:t>
                      </a:r>
                    </a:p>
                  </a:txBody>
                  <a:tcPr marL="91443" marR="91443" marT="45716" marB="45716"/>
                </a:tc>
                <a:extLst>
                  <a:ext uri="{0D108BD9-81ED-4DB2-BD59-A6C34878D82A}">
                    <a16:rowId xmlns:a16="http://schemas.microsoft.com/office/drawing/2014/main" val="10004"/>
                  </a:ext>
                </a:extLst>
              </a:tr>
              <a:tr h="457211">
                <a:tc>
                  <a:txBody>
                    <a:bodyPr/>
                    <a:lstStyle/>
                    <a:p>
                      <a:r>
                        <a:rPr lang="zh-CN" altLang="en-US" sz="2400" dirty="0"/>
                        <a:t>宪法主题教育活动</a:t>
                      </a:r>
                    </a:p>
                  </a:txBody>
                  <a:tcPr marL="91443" marR="91443" marT="45716" marB="45716"/>
                </a:tc>
                <a:tc>
                  <a:txBody>
                    <a:bodyPr/>
                    <a:lstStyle/>
                    <a:p>
                      <a:r>
                        <a:rPr lang="zh-CN" altLang="en-US" sz="2400" dirty="0"/>
                        <a:t>党史学习教育活动</a:t>
                      </a:r>
                    </a:p>
                  </a:txBody>
                  <a:tcPr marL="91443" marR="91443" marT="45716" marB="45716"/>
                </a:tc>
                <a:extLst>
                  <a:ext uri="{0D108BD9-81ED-4DB2-BD59-A6C34878D82A}">
                    <a16:rowId xmlns:a16="http://schemas.microsoft.com/office/drawing/2014/main" val="10005"/>
                  </a:ext>
                </a:extLst>
              </a:tr>
              <a:tr h="457211">
                <a:tc>
                  <a:txBody>
                    <a:bodyPr/>
                    <a:lstStyle/>
                    <a:p>
                      <a:r>
                        <a:rPr lang="zh-CN" altLang="en-US" sz="2400" dirty="0"/>
                        <a:t>小学生科技节活动</a:t>
                      </a:r>
                    </a:p>
                  </a:txBody>
                  <a:tcPr marL="91443" marR="91443" marT="45716" marB="45716"/>
                </a:tc>
                <a:tc>
                  <a:txBody>
                    <a:bodyPr/>
                    <a:lstStyle/>
                    <a:p>
                      <a:r>
                        <a:rPr lang="zh-CN" altLang="en-US" sz="2400" dirty="0"/>
                        <a:t>迎国庆爱祖国</a:t>
                      </a:r>
                    </a:p>
                  </a:txBody>
                  <a:tcPr marL="91443" marR="91443" marT="45716" marB="45716"/>
                </a:tc>
                <a:extLst>
                  <a:ext uri="{0D108BD9-81ED-4DB2-BD59-A6C34878D82A}">
                    <a16:rowId xmlns:a16="http://schemas.microsoft.com/office/drawing/2014/main" val="10006"/>
                  </a:ext>
                </a:extLst>
              </a:tr>
              <a:tr h="457211">
                <a:tc>
                  <a:txBody>
                    <a:bodyPr/>
                    <a:lstStyle/>
                    <a:p>
                      <a:r>
                        <a:rPr lang="en-US" altLang="zh-CN" sz="2400" dirty="0"/>
                        <a:t>……</a:t>
                      </a:r>
                      <a:endParaRPr lang="zh-CN" altLang="en-US" sz="2400" dirty="0"/>
                    </a:p>
                  </a:txBody>
                  <a:tcPr marL="91443" marR="91443" marT="45716" marB="45716"/>
                </a:tc>
                <a:tc>
                  <a:txBody>
                    <a:bodyPr/>
                    <a:lstStyle/>
                    <a:p>
                      <a:r>
                        <a:rPr lang="en-US" altLang="zh-CN" sz="2400" dirty="0"/>
                        <a:t>……</a:t>
                      </a:r>
                      <a:endParaRPr lang="zh-CN" altLang="en-US" sz="2400" dirty="0"/>
                    </a:p>
                  </a:txBody>
                  <a:tcPr marL="91443" marR="91443" marT="45716" marB="45716"/>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2"/>
          <p:cNvSpPr txBox="1">
            <a:spLocks noChangeArrowheads="1"/>
          </p:cNvSpPr>
          <p:nvPr/>
        </p:nvSpPr>
        <p:spPr bwMode="auto">
          <a:xfrm>
            <a:off x="1042988" y="850900"/>
            <a:ext cx="3876675" cy="585788"/>
          </a:xfrm>
          <a:prstGeom prst="rect">
            <a:avLst/>
          </a:prstGeom>
          <a:solidFill>
            <a:schemeClr val="accent1">
              <a:lumMod val="40000"/>
              <a:lumOff val="60000"/>
            </a:schemeClr>
          </a:solidFill>
          <a:ln w="9525">
            <a:noFill/>
            <a:miter lim="800000"/>
          </a:ln>
        </p:spPr>
        <p:txBody>
          <a:bodyPr>
            <a:spAutoFit/>
          </a:bodyPr>
          <a:lstStyle/>
          <a:p>
            <a:pPr marR="0" defTabSz="914400" eaLnBrk="1" hangingPunct="1">
              <a:buClrTx/>
              <a:buSzTx/>
              <a:buFontTx/>
              <a:buNone/>
              <a:defRPr/>
            </a:pPr>
            <a:r>
              <a:rPr kumimoji="0" lang="en-US" altLang="zh-CN" sz="3200" kern="1200" cap="none" spc="0" normalizeH="0" baseline="0" noProof="0" dirty="0">
                <a:latin typeface="微软雅黑" panose="020B0503020204020204" pitchFamily="34" charset="-122"/>
                <a:ea typeface="微软雅黑" panose="020B0503020204020204" pitchFamily="34" charset="-122"/>
                <a:cs typeface="+mn-cs"/>
              </a:rPr>
              <a:t>2.</a:t>
            </a:r>
            <a:r>
              <a:rPr kumimoji="0" lang="zh-CN" altLang="en-US" sz="3200" kern="1200" cap="none" spc="0" normalizeH="0" baseline="0" noProof="0" dirty="0">
                <a:latin typeface="微软雅黑" panose="020B0503020204020204" pitchFamily="34" charset="-122"/>
                <a:ea typeface="微软雅黑" panose="020B0503020204020204" pitchFamily="34" charset="-122"/>
                <a:cs typeface="+mn-cs"/>
              </a:rPr>
              <a:t>教学方法与策略</a:t>
            </a:r>
            <a:endParaRPr kumimoji="0" lang="en-US" altLang="zh-CN" sz="3200" kern="1200" cap="none" spc="0" normalizeH="0" baseline="0" noProof="0" dirty="0">
              <a:latin typeface="微软雅黑" panose="020B0503020204020204" pitchFamily="34" charset="-122"/>
              <a:ea typeface="微软雅黑" panose="020B0503020204020204" pitchFamily="34" charset="-122"/>
              <a:cs typeface="+mn-cs"/>
            </a:endParaRPr>
          </a:p>
        </p:txBody>
      </p:sp>
      <p:grpSp>
        <p:nvGrpSpPr>
          <p:cNvPr id="19459" name="组合 29"/>
          <p:cNvGrpSpPr/>
          <p:nvPr/>
        </p:nvGrpSpPr>
        <p:grpSpPr>
          <a:xfrm>
            <a:off x="1490663" y="1604963"/>
            <a:ext cx="7316787" cy="4410075"/>
            <a:chOff x="-126075" y="635013"/>
            <a:chExt cx="8128000" cy="5418667"/>
          </a:xfrm>
        </p:grpSpPr>
        <p:graphicFrame>
          <p:nvGraphicFramePr>
            <p:cNvPr id="5" name="图示 4"/>
            <p:cNvGraphicFramePr/>
            <p:nvPr/>
          </p:nvGraphicFramePr>
          <p:xfrm>
            <a:off x="-126075" y="6350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462" name="组合 31"/>
            <p:cNvGrpSpPr/>
            <p:nvPr/>
          </p:nvGrpSpPr>
          <p:grpSpPr>
            <a:xfrm>
              <a:off x="2029069" y="1641163"/>
              <a:ext cx="989196" cy="3211156"/>
              <a:chOff x="2029069" y="1641163"/>
              <a:chExt cx="989196" cy="3211156"/>
            </a:xfrm>
          </p:grpSpPr>
          <p:sp>
            <p:nvSpPr>
              <p:cNvPr id="19463" name="文本框 32"/>
              <p:cNvSpPr txBox="1"/>
              <p:nvPr/>
            </p:nvSpPr>
            <p:spPr>
              <a:xfrm>
                <a:off x="2029069" y="1641163"/>
                <a:ext cx="547040" cy="567249"/>
              </a:xfrm>
              <a:prstGeom prst="rect">
                <a:avLst/>
              </a:prstGeom>
              <a:noFill/>
              <a:ln w="9525">
                <a:noFill/>
              </a:ln>
            </p:spPr>
            <p:txBody>
              <a:bodyPr wrap="none">
                <a:spAutoFit/>
              </a:bodyPr>
              <a:lstStyle/>
              <a:p>
                <a:pPr eaLnBrk="1" hangingPunct="1"/>
                <a:r>
                  <a:rPr lang="zh-CN" altLang="en-US" sz="2400" dirty="0">
                    <a:solidFill>
                      <a:srgbClr val="000000"/>
                    </a:solidFill>
                    <a:latin typeface="宋体" panose="02010600030101010101" pitchFamily="2" charset="-122"/>
                  </a:rPr>
                  <a:t>  </a:t>
                </a:r>
              </a:p>
            </p:txBody>
          </p:sp>
          <p:sp>
            <p:nvSpPr>
              <p:cNvPr id="19464" name="文本框 36"/>
              <p:cNvSpPr txBox="1"/>
              <p:nvPr/>
            </p:nvSpPr>
            <p:spPr>
              <a:xfrm>
                <a:off x="2642176" y="3083660"/>
                <a:ext cx="376089" cy="567249"/>
              </a:xfrm>
              <a:prstGeom prst="rect">
                <a:avLst/>
              </a:prstGeom>
              <a:noFill/>
              <a:ln w="9525">
                <a:noFill/>
              </a:ln>
            </p:spPr>
            <p:txBody>
              <a:bodyPr wrap="none">
                <a:spAutoFit/>
              </a:bodyPr>
              <a:lstStyle/>
              <a:p>
                <a:pPr eaLnBrk="1" hangingPunct="1"/>
                <a:r>
                  <a:rPr lang="zh-CN" altLang="en-US" sz="2400" dirty="0">
                    <a:solidFill>
                      <a:srgbClr val="000000"/>
                    </a:solidFill>
                    <a:latin typeface="宋体" panose="02010600030101010101" pitchFamily="2" charset="-122"/>
                  </a:rPr>
                  <a:t> </a:t>
                </a:r>
              </a:p>
            </p:txBody>
          </p:sp>
          <p:sp>
            <p:nvSpPr>
              <p:cNvPr id="19465" name="文本框 37"/>
              <p:cNvSpPr txBox="1"/>
              <p:nvPr/>
            </p:nvSpPr>
            <p:spPr>
              <a:xfrm>
                <a:off x="2463055" y="4285070"/>
                <a:ext cx="376089" cy="567249"/>
              </a:xfrm>
              <a:prstGeom prst="rect">
                <a:avLst/>
              </a:prstGeom>
              <a:noFill/>
              <a:ln w="9525">
                <a:noFill/>
              </a:ln>
            </p:spPr>
            <p:txBody>
              <a:bodyPr wrap="none">
                <a:spAutoFit/>
              </a:bodyPr>
              <a:lstStyle/>
              <a:p>
                <a:pPr eaLnBrk="1" hangingPunct="1"/>
                <a:r>
                  <a:rPr lang="zh-CN" altLang="en-US" sz="2400" dirty="0">
                    <a:solidFill>
                      <a:srgbClr val="000000"/>
                    </a:solidFill>
                    <a:latin typeface="宋体" panose="02010600030101010101" pitchFamily="2" charset="-122"/>
                  </a:rPr>
                  <a:t> </a:t>
                </a:r>
              </a:p>
            </p:txBody>
          </p:sp>
        </p:grpSp>
      </p:grpSp>
      <p:sp>
        <p:nvSpPr>
          <p:cNvPr id="10" name="TextBox 9"/>
          <p:cNvSpPr txBox="1"/>
          <p:nvPr/>
        </p:nvSpPr>
        <p:spPr>
          <a:xfrm>
            <a:off x="1042988" y="1727200"/>
            <a:ext cx="2879725" cy="522288"/>
          </a:xfrm>
          <a:prstGeom prst="rect">
            <a:avLst/>
          </a:prstGeom>
          <a:solidFill>
            <a:schemeClr val="accent1">
              <a:lumMod val="60000"/>
              <a:lumOff val="40000"/>
            </a:schemeClr>
          </a:solidFill>
        </p:spPr>
        <p:txBody>
          <a:bodyPr anchor="ctr">
            <a:spAutoFit/>
          </a:bodyPr>
          <a:lstStyle/>
          <a:p>
            <a:pPr marR="0" defTabSz="914400" eaLnBrk="1" hangingPunct="1">
              <a:buClrTx/>
              <a:buSzTx/>
              <a:buFontTx/>
              <a:buNone/>
              <a:defRPr/>
            </a:pPr>
            <a:r>
              <a:rPr kumimoji="0" lang="zh-CN" altLang="en-US" sz="2800" kern="1200" cap="none" spc="0" normalizeH="0" baseline="0" noProof="0" dirty="0">
                <a:latin typeface="黑体" panose="02010609060101010101" pitchFamily="49" charset="-122"/>
                <a:ea typeface="黑体" panose="02010609060101010101" pitchFamily="49" charset="-122"/>
                <a:cs typeface="+mn-cs"/>
              </a:rPr>
              <a:t>儿童生活的逻辑</a:t>
            </a: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2"/>
          <p:cNvSpPr/>
          <p:nvPr/>
        </p:nvSpPr>
        <p:spPr>
          <a:xfrm>
            <a:off x="365125" y="706438"/>
            <a:ext cx="1620838" cy="523875"/>
          </a:xfrm>
          <a:prstGeom prst="rect">
            <a:avLst/>
          </a:prstGeom>
          <a:noFill/>
          <a:ln w="9525">
            <a:noFill/>
          </a:ln>
        </p:spPr>
        <p:txBody>
          <a:bodyPr wrap="none">
            <a:spAutoFit/>
          </a:bodyPr>
          <a:lstStyle/>
          <a:p>
            <a:pPr eaLnBrk="1" hangingPunct="1"/>
            <a:r>
              <a:rPr lang="zh-CN" altLang="en-US" sz="2800" dirty="0">
                <a:latin typeface="黑体" panose="02010609060101010101" pitchFamily="49" charset="-122"/>
                <a:ea typeface="黑体" panose="02010609060101010101" pitchFamily="49" charset="-122"/>
              </a:rPr>
              <a:t>教学过程</a:t>
            </a:r>
          </a:p>
        </p:txBody>
      </p:sp>
      <p:sp>
        <p:nvSpPr>
          <p:cNvPr id="22532" name="矩形 1"/>
          <p:cNvSpPr>
            <a:spLocks noChangeArrowheads="1"/>
          </p:cNvSpPr>
          <p:nvPr/>
        </p:nvSpPr>
        <p:spPr bwMode="auto">
          <a:xfrm>
            <a:off x="1412590" y="2790825"/>
            <a:ext cx="9625298" cy="1667764"/>
          </a:xfrm>
          <a:prstGeom prst="rect">
            <a:avLst/>
          </a:prstGeom>
          <a:solidFill>
            <a:schemeClr val="bg1">
              <a:lumMod val="95000"/>
            </a:schemeClr>
          </a:solidFill>
          <a:ln w="9525">
            <a:noFill/>
            <a:miter lim="800000"/>
          </a:ln>
        </p:spPr>
        <p:txBody>
          <a:bodyPr wrap="square">
            <a:spAutoFit/>
          </a:bodyPr>
          <a:lstStyle/>
          <a:p>
            <a:pPr marL="0" marR="0" lvl="0" indent="304800" algn="just"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广大人民群众对中国女排的喜爱，不仅是因为你们夺得了冠军，更重要的是你们在赛场上展现了祖国至上、团结协作、顽强拼搏、永不言败的精神面貌。</a:t>
            </a:r>
          </a:p>
        </p:txBody>
      </p:sp>
      <p:sp>
        <p:nvSpPr>
          <p:cNvPr id="6" name="Rounded Rectangle 30"/>
          <p:cNvSpPr/>
          <p:nvPr/>
        </p:nvSpPr>
        <p:spPr>
          <a:xfrm>
            <a:off x="1154112" y="2357438"/>
            <a:ext cx="10415588" cy="2536825"/>
          </a:xfrm>
          <a:prstGeom prst="roundRect">
            <a:avLst>
              <a:gd name="adj" fmla="val 5228"/>
            </a:avLst>
          </a:prstGeom>
          <a:noFill/>
          <a:ln w="28575">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410" rtl="0" eaLnBrk="1" fontAlgn="base" latinLnBrk="0" hangingPunct="1">
              <a:lnSpc>
                <a:spcPct val="100000"/>
              </a:lnSpc>
              <a:spcBef>
                <a:spcPct val="0"/>
              </a:spcBef>
              <a:spcAft>
                <a:spcPct val="0"/>
              </a:spcAft>
              <a:buClrTx/>
              <a:buSzTx/>
              <a:buFontTx/>
              <a:buNone/>
              <a:defRPr/>
            </a:pPr>
            <a:endParaRPr kumimoji="0" lang="en-US" sz="2135" b="0" i="0" u="none" strike="noStrike" kern="1200" cap="none" spc="0" normalizeH="0" baseline="0" noProof="0" dirty="0">
              <a:ln>
                <a:noFill/>
              </a:ln>
              <a:solidFill>
                <a:srgbClr val="237DB9"/>
              </a:solidFill>
              <a:effectLst/>
              <a:uLnTx/>
              <a:uFillTx/>
              <a:latin typeface="Agency FB" panose="020B0503020202020204" pitchFamily="34" charset="0"/>
              <a:ea typeface="+mn-ea"/>
              <a:cs typeface="+mn-cs"/>
            </a:endParaRPr>
          </a:p>
        </p:txBody>
      </p:sp>
      <p:sp>
        <p:nvSpPr>
          <p:cNvPr id="25606" name="矩形 6"/>
          <p:cNvSpPr/>
          <p:nvPr/>
        </p:nvSpPr>
        <p:spPr>
          <a:xfrm>
            <a:off x="2665413" y="1379538"/>
            <a:ext cx="6340475" cy="584200"/>
          </a:xfrm>
          <a:prstGeom prst="rect">
            <a:avLst/>
          </a:prstGeom>
          <a:noFill/>
          <a:ln w="9525">
            <a:noFill/>
          </a:ln>
        </p:spPr>
        <p:txBody>
          <a:bodyPr wrap="none">
            <a:spAutoFit/>
          </a:bodyPr>
          <a:lstStyle/>
          <a:p>
            <a:pPr eaLnBrk="1" hangingPunct="1"/>
            <a:r>
              <a:rPr lang="zh-CN" altLang="en-US" sz="3200" dirty="0">
                <a:latin typeface="黑体" panose="02010609060101010101" pitchFamily="49" charset="-122"/>
                <a:ea typeface="黑体" panose="02010609060101010101" pitchFamily="49" charset="-122"/>
              </a:rPr>
              <a:t>习近平爷爷亲切会见中国女排代表</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2"/>
          <p:cNvPicPr>
            <a:picLocks noChangeAspect="1"/>
          </p:cNvPicPr>
          <p:nvPr/>
        </p:nvPicPr>
        <p:blipFill>
          <a:blip r:embed="rId4"/>
          <a:stretch>
            <a:fillRect/>
          </a:stretch>
        </p:blipFill>
        <p:spPr>
          <a:xfrm>
            <a:off x="849312" y="1271588"/>
            <a:ext cx="3303588" cy="4702175"/>
          </a:xfrm>
          <a:prstGeom prst="rect">
            <a:avLst/>
          </a:prstGeom>
          <a:noFill/>
          <a:ln w="9525">
            <a:noFill/>
          </a:ln>
        </p:spPr>
      </p:pic>
      <p:sp>
        <p:nvSpPr>
          <p:cNvPr id="27651" name="文本框 3"/>
          <p:cNvSpPr txBox="1"/>
          <p:nvPr/>
        </p:nvSpPr>
        <p:spPr>
          <a:xfrm>
            <a:off x="6615211" y="2119400"/>
            <a:ext cx="5273822" cy="3632200"/>
          </a:xfrm>
          <a:prstGeom prst="rect">
            <a:avLst/>
          </a:prstGeom>
          <a:noFill/>
          <a:ln w="9525">
            <a:noFill/>
          </a:ln>
        </p:spPr>
        <p:txBody>
          <a:bodyPr wrap="square">
            <a:spAutoFit/>
          </a:bodyPr>
          <a:lstStyle/>
          <a:p>
            <a:pPr eaLnBrk="1" hangingPunct="1">
              <a:lnSpc>
                <a:spcPct val="150000"/>
              </a:lnSpc>
            </a:pPr>
            <a:r>
              <a:rPr lang="en-US" altLang="zh-CN" sz="1600" dirty="0">
                <a:latin typeface="Arial" panose="020B0604020202020204" pitchFamily="34" charset="0"/>
              </a:rPr>
              <a:t>    </a:t>
            </a: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完成学习单：</a:t>
            </a:r>
          </a:p>
          <a:p>
            <a:pPr eaLnBrk="1" hangingPunct="1">
              <a:lnSpc>
                <a:spcPct val="150000"/>
              </a:lnSpc>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1.</a:t>
            </a:r>
            <a:r>
              <a:rPr lang="zh-CN" altLang="zh-CN" sz="2000" dirty="0">
                <a:latin typeface="黑体" panose="02010609060101010101" pitchFamily="49" charset="-122"/>
                <a:ea typeface="黑体" panose="02010609060101010101" pitchFamily="49" charset="-122"/>
              </a:rPr>
              <a:t>各小组</a:t>
            </a:r>
            <a:r>
              <a:rPr lang="zh-CN" altLang="en-US" sz="2000" dirty="0">
                <a:latin typeface="黑体" panose="02010609060101010101" pitchFamily="49" charset="-122"/>
                <a:ea typeface="黑体" panose="02010609060101010101" pitchFamily="49" charset="-122"/>
              </a:rPr>
              <a:t>自行学习资料袋中内容，给照片起名字，填入括号。</a:t>
            </a:r>
          </a:p>
          <a:p>
            <a:pPr eaLnBrk="1" hangingPunct="1">
              <a:lnSpc>
                <a:spcPct val="150000"/>
              </a:lnSpc>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2.</a:t>
            </a:r>
            <a:r>
              <a:rPr lang="zh-CN" altLang="zh-CN" sz="2000" dirty="0">
                <a:latin typeface="黑体" panose="02010609060101010101" pitchFamily="49" charset="-122"/>
                <a:ea typeface="黑体" panose="02010609060101010101" pitchFamily="49" charset="-122"/>
              </a:rPr>
              <a:t>了解</a:t>
            </a:r>
            <a:r>
              <a:rPr lang="zh-CN" altLang="en-US" sz="2000" dirty="0">
                <a:latin typeface="黑体" panose="02010609060101010101" pitchFamily="49" charset="-122"/>
                <a:ea typeface="黑体" panose="02010609060101010101" pitchFamily="49" charset="-122"/>
              </a:rPr>
              <a:t>照片背后的故事，讨论照片呈现的事件和人民的关系。</a:t>
            </a:r>
          </a:p>
          <a:p>
            <a:pPr eaLnBrk="1" hangingPunct="1">
              <a:lnSpc>
                <a:spcPct val="150000"/>
              </a:lnSpc>
            </a:pPr>
            <a:r>
              <a:rPr lang="en-US" altLang="zh-CN" sz="2000" dirty="0">
                <a:latin typeface="黑体" panose="02010609060101010101" pitchFamily="49" charset="-122"/>
                <a:ea typeface="黑体" panose="02010609060101010101" pitchFamily="49" charset="-122"/>
              </a:rPr>
              <a:t>    3.</a:t>
            </a:r>
            <a:r>
              <a:rPr lang="zh-CN" altLang="en-US" sz="2000" dirty="0">
                <a:latin typeface="黑体" panose="02010609060101010101" pitchFamily="49" charset="-122"/>
                <a:ea typeface="黑体" panose="02010609060101010101" pitchFamily="49" charset="-122"/>
              </a:rPr>
              <a:t>各组派一名代表发言，说说小组的发现和感受。</a:t>
            </a:r>
            <a:endParaRPr lang="en-US" altLang="zh-CN" sz="2000" dirty="0">
              <a:latin typeface="黑体" panose="02010609060101010101" pitchFamily="49" charset="-122"/>
              <a:ea typeface="黑体" panose="02010609060101010101" pitchFamily="49" charset="-122"/>
            </a:endParaRPr>
          </a:p>
          <a:p>
            <a:pPr eaLnBrk="1" hangingPunct="1"/>
            <a:endParaRPr lang="zh-CN" altLang="en-US" sz="2000" dirty="0">
              <a:latin typeface="黑体" panose="02010609060101010101" pitchFamily="49" charset="-122"/>
              <a:ea typeface="黑体" panose="02010609060101010101" pitchFamily="49" charset="-122"/>
            </a:endParaRPr>
          </a:p>
        </p:txBody>
      </p:sp>
      <p:grpSp>
        <p:nvGrpSpPr>
          <p:cNvPr id="27652" name="组合 12"/>
          <p:cNvGrpSpPr/>
          <p:nvPr/>
        </p:nvGrpSpPr>
        <p:grpSpPr>
          <a:xfrm>
            <a:off x="247641" y="631788"/>
            <a:ext cx="11532557" cy="1395729"/>
            <a:chOff x="1155" y="1009"/>
            <a:chExt cx="18161" cy="2197"/>
          </a:xfrm>
        </p:grpSpPr>
        <p:sp>
          <p:nvSpPr>
            <p:cNvPr id="14" name="文本框 18"/>
            <p:cNvSpPr txBox="1"/>
            <p:nvPr/>
          </p:nvSpPr>
          <p:spPr>
            <a:xfrm>
              <a:off x="11011" y="2479"/>
              <a:ext cx="8305" cy="727"/>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en-US" sz="24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黑体" panose="02010609060101010101" pitchFamily="49" charset="-122"/>
                </a:rPr>
                <a:t>共和国的坚实根基</a:t>
              </a:r>
              <a:r>
                <a:rPr kumimoji="0" lang="en-US" altLang="zh-CN" sz="24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4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黑体" panose="02010609060101010101" pitchFamily="49" charset="-122"/>
                </a:rPr>
                <a:t>人民的力量</a:t>
              </a:r>
            </a:p>
          </p:txBody>
        </p:sp>
        <p:sp>
          <p:nvSpPr>
            <p:cNvPr id="16" name="文本框 15"/>
            <p:cNvSpPr txBox="1"/>
            <p:nvPr>
              <p:custDataLst>
                <p:tags r:id="rId1"/>
              </p:custDataLst>
            </p:nvPr>
          </p:nvSpPr>
          <p:spPr bwMode="auto">
            <a:xfrm>
              <a:off x="1155" y="1009"/>
              <a:ext cx="10872" cy="727"/>
            </a:xfrm>
            <a:prstGeom prst="rect">
              <a:avLst/>
            </a:prstGeom>
            <a:solidFill>
              <a:schemeClr val="tx2">
                <a:lumMod val="40000"/>
                <a:lumOff val="60000"/>
              </a:schemeClr>
            </a:solidFill>
          </p:spPr>
          <p:txBody>
            <a:bodyPr lIns="63500" tIns="25400" rIns="63500" bIns="25400" anchor="b"/>
            <a:lstStyle/>
            <a:p>
              <a:pPr marR="0" defTabSz="914400" eaLnBrk="1" hangingPunct="1">
                <a:spcBef>
                  <a:spcPts val="0"/>
                </a:spcBef>
                <a:spcAft>
                  <a:spcPts val="0"/>
                </a:spcAft>
                <a:buClrTx/>
                <a:buSzPct val="100000"/>
                <a:buFontTx/>
                <a:buNone/>
                <a:defRPr/>
              </a:pPr>
              <a:r>
                <a:rPr kumimoji="0" lang="zh-CN" altLang="en-US" sz="2400" b="1" kern="1200" cap="none" spc="280" normalizeH="0" baseline="0"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第</a:t>
              </a:r>
              <a:r>
                <a:rPr kumimoji="0" lang="en-US" altLang="zh-CN" sz="2400" b="1" kern="1200" cap="none" spc="280" normalizeH="0" baseline="0"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3</a:t>
              </a:r>
              <a:r>
                <a:rPr kumimoji="0" lang="zh-CN" altLang="en-US" sz="2400" b="1" kern="1200" cap="none" spc="280" normalizeH="0" baseline="0" noProof="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讲“把人民放在心中最高位置”教学环节</a:t>
              </a:r>
            </a:p>
          </p:txBody>
        </p:sp>
      </p:grpSp>
      <p:sp>
        <p:nvSpPr>
          <p:cNvPr id="10" name="TextBox 9"/>
          <p:cNvSpPr txBox="1"/>
          <p:nvPr/>
        </p:nvSpPr>
        <p:spPr>
          <a:xfrm>
            <a:off x="4152900" y="5973763"/>
            <a:ext cx="2916238" cy="523875"/>
          </a:xfrm>
          <a:prstGeom prst="rect">
            <a:avLst/>
          </a:prstGeom>
          <a:solidFill>
            <a:schemeClr val="accent1">
              <a:lumMod val="40000"/>
              <a:lumOff val="60000"/>
            </a:schemeClr>
          </a:solidFill>
        </p:spPr>
        <p:txBody>
          <a:bodyPr>
            <a:spAutoFit/>
          </a:bodyPr>
          <a:lstStyle/>
          <a:p>
            <a:pPr marR="0" defTabSz="914400" eaLnBrk="1" hangingPunct="1">
              <a:buClrTx/>
              <a:buSzTx/>
              <a:buFontTx/>
              <a:buNone/>
              <a:defRPr/>
            </a:pPr>
            <a:r>
              <a:rPr kumimoji="0" lang="zh-CN" altLang="en-US" sz="2800" kern="1200" cap="none" spc="0" normalizeH="0" baseline="0" noProof="0" dirty="0">
                <a:latin typeface="黑体" panose="02010609060101010101" pitchFamily="49" charset="-122"/>
                <a:ea typeface="黑体" panose="02010609060101010101" pitchFamily="49" charset="-122"/>
                <a:cs typeface="+mn-cs"/>
              </a:rPr>
              <a:t>任务驱动的实践</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2"/>
          <p:cNvSpPr txBox="1"/>
          <p:nvPr/>
        </p:nvSpPr>
        <p:spPr>
          <a:xfrm>
            <a:off x="9920288" y="715963"/>
            <a:ext cx="1547812" cy="460375"/>
          </a:xfrm>
          <a:prstGeom prst="rect">
            <a:avLst/>
          </a:prstGeom>
          <a:noFill/>
          <a:ln w="9525">
            <a:noFill/>
          </a:ln>
        </p:spPr>
        <p:txBody>
          <a:bodyPr>
            <a:spAutoFit/>
          </a:bodyPr>
          <a:lstStyle/>
          <a:p>
            <a:pPr eaLnBrk="1" hangingPunct="1"/>
            <a:r>
              <a:rPr lang="en-US" altLang="zh-CN" sz="2400" dirty="0">
                <a:latin typeface="Calibri" panose="020F0502020204030204" pitchFamily="34" charset="0"/>
              </a:rPr>
              <a:t> </a:t>
            </a:r>
            <a:endParaRPr lang="zh-CN" altLang="zh-CN" sz="2400" dirty="0">
              <a:latin typeface="Calibri" panose="020F0502020204030204" pitchFamily="34" charset="0"/>
            </a:endParaRPr>
          </a:p>
        </p:txBody>
      </p:sp>
      <p:grpSp>
        <p:nvGrpSpPr>
          <p:cNvPr id="29699" name="组合 11"/>
          <p:cNvGrpSpPr/>
          <p:nvPr/>
        </p:nvGrpSpPr>
        <p:grpSpPr>
          <a:xfrm>
            <a:off x="266700" y="871538"/>
            <a:ext cx="11591925" cy="984250"/>
            <a:chOff x="808" y="879"/>
            <a:chExt cx="18255" cy="1549"/>
          </a:xfrm>
        </p:grpSpPr>
        <p:sp>
          <p:nvSpPr>
            <p:cNvPr id="5" name="文本框 18"/>
            <p:cNvSpPr txBox="1"/>
            <p:nvPr/>
          </p:nvSpPr>
          <p:spPr>
            <a:xfrm>
              <a:off x="7663" y="1439"/>
              <a:ext cx="11400" cy="82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黑体" panose="02010609060101010101" pitchFamily="49" charset="-122"/>
                </a:rPr>
                <a:t>2.</a:t>
              </a:r>
              <a:r>
                <a:rPr kumimoji="0" lang="zh-CN" altLang="en-US" sz="2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黑体" panose="02010609060101010101" pitchFamily="49" charset="-122"/>
                </a:rPr>
                <a:t>坚持以人民为中心，党和国家是怎样做的</a:t>
              </a:r>
              <a:r>
                <a:rPr kumimoji="0" lang="en-US" altLang="zh-CN" sz="2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黑体" panose="02010609060101010101" pitchFamily="49" charset="-122"/>
                </a:rPr>
                <a:t>?</a:t>
              </a:r>
              <a:endParaRPr kumimoji="0" lang="zh-CN" altLang="en-US" sz="2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grpSp>
          <p:nvGrpSpPr>
            <p:cNvPr id="29706" name="组合 2"/>
            <p:cNvGrpSpPr/>
            <p:nvPr/>
          </p:nvGrpSpPr>
          <p:grpSpPr>
            <a:xfrm>
              <a:off x="808" y="879"/>
              <a:ext cx="8401" cy="1549"/>
              <a:chOff x="960" y="869"/>
              <a:chExt cx="5095" cy="1191"/>
            </a:xfrm>
          </p:grpSpPr>
          <p:sp>
            <p:nvSpPr>
              <p:cNvPr id="10" name="文本框 9"/>
              <p:cNvSpPr txBox="1"/>
              <p:nvPr>
                <p:custDataLst>
                  <p:tags r:id="rId1"/>
                </p:custDataLst>
              </p:nvPr>
            </p:nvSpPr>
            <p:spPr>
              <a:xfrm>
                <a:off x="1080" y="869"/>
                <a:ext cx="4973" cy="1101"/>
              </a:xfrm>
              <a:prstGeom prst="rect">
                <a:avLst/>
              </a:prstGeom>
              <a:noFill/>
            </p:spPr>
            <p:txBody>
              <a:bodyPr lIns="63500" tIns="25400" rIns="63500" bIns="25400" anchor="b"/>
              <a:lstStyle/>
              <a:p>
                <a:pPr marR="0" defTabSz="914400" eaLnBrk="1" hangingPunct="1">
                  <a:spcBef>
                    <a:spcPts val="0"/>
                  </a:spcBef>
                  <a:spcAft>
                    <a:spcPts val="0"/>
                  </a:spcAft>
                  <a:buClrTx/>
                  <a:buSzPct val="100000"/>
                  <a:buFontTx/>
                  <a:buNone/>
                  <a:defRPr/>
                </a:pPr>
                <a:r>
                  <a:rPr kumimoji="0" lang="zh-CN" altLang="en-US" sz="4000" b="1" kern="1200" cap="none" spc="280" normalizeH="0" baseline="0" noProof="1">
                    <a:solidFill>
                      <a:schemeClr val="dk1"/>
                    </a:solidFill>
                    <a:latin typeface="黑体" panose="02010609060101010101" pitchFamily="49" charset="-122"/>
                    <a:ea typeface="黑体" panose="02010609060101010101" pitchFamily="49" charset="-122"/>
                    <a:cs typeface="黑体" panose="02010609060101010101" pitchFamily="49" charset="-122"/>
                    <a:sym typeface="+mn-ea"/>
                  </a:rPr>
                  <a:t>教学环节</a:t>
                </a:r>
                <a:r>
                  <a:rPr kumimoji="0" lang="en-US" altLang="zh-CN" sz="4000" b="1" kern="1200" cap="none" spc="280" normalizeH="0" baseline="0" noProof="1">
                    <a:solidFill>
                      <a:schemeClr val="dk1"/>
                    </a:solidFill>
                    <a:latin typeface="黑体" panose="02010609060101010101" pitchFamily="49" charset="-122"/>
                    <a:ea typeface="黑体" panose="02010609060101010101" pitchFamily="49" charset="-122"/>
                    <a:cs typeface="黑体" panose="02010609060101010101" pitchFamily="49" charset="-122"/>
                    <a:sym typeface="+mn-ea"/>
                  </a:rPr>
                  <a:t>—</a:t>
                </a:r>
                <a:r>
                  <a:rPr kumimoji="0" lang="zh-CN" altLang="en-US" sz="4000" b="1" kern="1200" cap="none" spc="280" normalizeH="0" baseline="0" noProof="1">
                    <a:solidFill>
                      <a:schemeClr val="dk1"/>
                    </a:solidFill>
                    <a:latin typeface="黑体" panose="02010609060101010101" pitchFamily="49" charset="-122"/>
                    <a:ea typeface="黑体" panose="02010609060101010101" pitchFamily="49" charset="-122"/>
                    <a:cs typeface="黑体" panose="02010609060101010101" pitchFamily="49" charset="-122"/>
                    <a:sym typeface="+mn-ea"/>
                  </a:rPr>
                  <a:t>新授</a:t>
                </a:r>
              </a:p>
            </p:txBody>
          </p:sp>
          <p:sp>
            <p:nvSpPr>
              <p:cNvPr id="11" name="矩形 10"/>
              <p:cNvSpPr/>
              <p:nvPr>
                <p:custDataLst>
                  <p:tags r:id="rId2"/>
                </p:custDataLst>
              </p:nvPr>
            </p:nvSpPr>
            <p:spPr>
              <a:xfrm>
                <a:off x="960" y="1061"/>
                <a:ext cx="120" cy="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sp>
        <p:nvSpPr>
          <p:cNvPr id="27652" name="矩形 15"/>
          <p:cNvSpPr>
            <a:spLocks noChangeArrowheads="1"/>
          </p:cNvSpPr>
          <p:nvPr/>
        </p:nvSpPr>
        <p:spPr bwMode="auto">
          <a:xfrm>
            <a:off x="374650" y="2244725"/>
            <a:ext cx="2705100" cy="3249613"/>
          </a:xfrm>
          <a:prstGeom prst="rect">
            <a:avLst/>
          </a:prstGeom>
          <a:solidFill>
            <a:schemeClr val="bg1">
              <a:lumMod val="95000"/>
            </a:schemeClr>
          </a:solid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组</a:t>
            </a: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脱贫攻坚</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调查内容：</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国家脱贫攻坚的原因。</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目前我们的成效如何？</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3.1-2</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个有关脱贫的故事。</a:t>
            </a:r>
          </a:p>
        </p:txBody>
      </p:sp>
      <p:sp>
        <p:nvSpPr>
          <p:cNvPr id="27653" name="矩形 17"/>
          <p:cNvSpPr>
            <a:spLocks noChangeArrowheads="1"/>
          </p:cNvSpPr>
          <p:nvPr/>
        </p:nvSpPr>
        <p:spPr bwMode="auto">
          <a:xfrm>
            <a:off x="3395663" y="2244725"/>
            <a:ext cx="2719388" cy="3249613"/>
          </a:xfrm>
          <a:prstGeom prst="rect">
            <a:avLst/>
          </a:prstGeom>
          <a:solidFill>
            <a:schemeClr val="tx2">
              <a:lumMod val="20000"/>
              <a:lumOff val="80000"/>
            </a:schemeClr>
          </a:solid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组</a:t>
            </a: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义务教育</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调查内容：</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什么是义务教育，实施的原因。</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义务教育的几个阶段？</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效果如何？</a:t>
            </a:r>
          </a:p>
        </p:txBody>
      </p:sp>
      <p:sp>
        <p:nvSpPr>
          <p:cNvPr id="27654" name="矩形 18"/>
          <p:cNvSpPr>
            <a:spLocks noChangeArrowheads="1"/>
          </p:cNvSpPr>
          <p:nvPr/>
        </p:nvSpPr>
        <p:spPr bwMode="auto">
          <a:xfrm>
            <a:off x="6302375" y="2244725"/>
            <a:ext cx="2719388" cy="3249613"/>
          </a:xfrm>
          <a:prstGeom prst="rect">
            <a:avLst/>
          </a:prstGeom>
          <a:solidFill>
            <a:schemeClr val="accent1">
              <a:lumMod val="20000"/>
              <a:lumOff val="80000"/>
            </a:schemeClr>
          </a:solid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a:t>
            </a:r>
            <a:r>
              <a:rPr kumimoji="0" lang="zh-CN"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组</a:t>
            </a: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民法典</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调查内容：</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你关注民法典哪些内容？这些内容和我们有什么关系？</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民法典颁布的意义？</a:t>
            </a:r>
          </a:p>
        </p:txBody>
      </p:sp>
      <p:sp>
        <p:nvSpPr>
          <p:cNvPr id="27655" name="矩形 20"/>
          <p:cNvSpPr>
            <a:spLocks noChangeArrowheads="1"/>
          </p:cNvSpPr>
          <p:nvPr/>
        </p:nvSpPr>
        <p:spPr bwMode="auto">
          <a:xfrm>
            <a:off x="9209088" y="2244725"/>
            <a:ext cx="2717800" cy="3249613"/>
          </a:xfrm>
          <a:prstGeom prst="rect">
            <a:avLst/>
          </a:prstGeom>
          <a:solidFill>
            <a:schemeClr val="accent3">
              <a:lumMod val="20000"/>
              <a:lumOff val="80000"/>
            </a:schemeClr>
          </a:solid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4</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组</a:t>
            </a: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胡同街道改造调查内容：</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搜集胡同改造对比照片。</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采访胡同居民，看看他们怎么说。</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为什么要进行胡同改造？</a:t>
            </a:r>
          </a:p>
        </p:txBody>
      </p:sp>
      <p:sp>
        <p:nvSpPr>
          <p:cNvPr id="12" name="TextBox 11"/>
          <p:cNvSpPr txBox="1"/>
          <p:nvPr/>
        </p:nvSpPr>
        <p:spPr>
          <a:xfrm>
            <a:off x="2252663" y="6064250"/>
            <a:ext cx="6894513" cy="584200"/>
          </a:xfrm>
          <a:prstGeom prst="rect">
            <a:avLst/>
          </a:prstGeom>
          <a:solidFill>
            <a:schemeClr val="accent1">
              <a:lumMod val="40000"/>
              <a:lumOff val="60000"/>
            </a:schemeClr>
          </a:solidFill>
        </p:spPr>
        <p:txBody>
          <a:bodyPr>
            <a:spAutoFit/>
          </a:bodyPr>
          <a:lstStyle/>
          <a:p>
            <a:pPr marR="0" defTabSz="914400" eaLnBrk="1" hangingPunct="1">
              <a:buClrTx/>
              <a:buSzTx/>
              <a:buFontTx/>
              <a:buNone/>
              <a:defRPr/>
            </a:pPr>
            <a:r>
              <a:rPr kumimoji="0" lang="zh-CN" altLang="en-US" sz="3200" kern="1200" cap="none" spc="0" normalizeH="0" baseline="0" noProof="0" dirty="0">
                <a:latin typeface="Arial" panose="020B0604020202020204" pitchFamily="34" charset="0"/>
                <a:ea typeface="宋体" panose="02010600030101010101" pitchFamily="2" charset="-122"/>
                <a:cs typeface="+mn-cs"/>
              </a:rPr>
              <a:t>问题引领的探索</a:t>
            </a:r>
            <a:r>
              <a:rPr kumimoji="0" lang="en-US" altLang="zh-CN" sz="3200" kern="1200" cap="none" spc="0" normalizeH="0" baseline="0" noProof="0" dirty="0">
                <a:latin typeface="Arial" panose="020B0604020202020204" pitchFamily="34" charset="0"/>
                <a:ea typeface="宋体" panose="02010600030101010101" pitchFamily="2" charset="-122"/>
                <a:cs typeface="+mn-cs"/>
              </a:rPr>
              <a:t>——</a:t>
            </a:r>
            <a:r>
              <a:rPr kumimoji="0" lang="zh-CN" altLang="en-US" sz="3200" kern="1200" cap="none" spc="0" normalizeH="0" baseline="0" noProof="0" dirty="0">
                <a:latin typeface="黑体" panose="02010609060101010101" pitchFamily="49" charset="-122"/>
                <a:ea typeface="黑体" panose="02010609060101010101" pitchFamily="49" charset="-122"/>
                <a:cs typeface="+mn-cs"/>
              </a:rPr>
              <a:t>小组合作学习</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13" y="1862138"/>
            <a:ext cx="10388600" cy="2954338"/>
          </a:xfrm>
          <a:prstGeom prst="rect">
            <a:avLst/>
          </a:prstGeom>
          <a:solidFill>
            <a:schemeClr val="bg1">
              <a:lumMod val="95000"/>
            </a:schemeClr>
          </a:solidFill>
        </p:spPr>
        <p:txBody>
          <a:bodyPr>
            <a:spAutoFit/>
          </a:bodyPr>
          <a:lstStyle/>
          <a:p>
            <a:pPr marR="0" defTabSz="914400" eaLnBrk="1" hangingPunct="1">
              <a:lnSpc>
                <a:spcPct val="150000"/>
              </a:lnSpc>
              <a:buClrTx/>
              <a:buSzTx/>
              <a:buFontTx/>
              <a:buNone/>
              <a:defRPr/>
            </a:pPr>
            <a:r>
              <a:rPr kumimoji="0" lang="en-US" altLang="zh-CN" sz="2800" kern="1200" cap="none" spc="0" normalizeH="0" baseline="0" noProof="0" dirty="0">
                <a:latin typeface="Arial" panose="020B0604020202020204" pitchFamily="34" charset="0"/>
                <a:ea typeface="宋体" panose="02010600030101010101" pitchFamily="2" charset="-122"/>
                <a:cs typeface="+mn-cs"/>
              </a:rPr>
              <a:t>1.</a:t>
            </a:r>
            <a:r>
              <a:rPr kumimoji="0" lang="zh-CN" altLang="zh-CN" sz="2800" kern="1200" cap="none" spc="0" normalizeH="0" baseline="0" noProof="0" dirty="0">
                <a:latin typeface="Arial" panose="020B0604020202020204" pitchFamily="34" charset="0"/>
                <a:ea typeface="宋体" panose="02010600030101010101" pitchFamily="2" charset="-122"/>
                <a:cs typeface="+mn-cs"/>
              </a:rPr>
              <a:t>阅读原文，准确理解。</a:t>
            </a:r>
            <a:endParaRPr kumimoji="0" lang="en-US" altLang="zh-CN" sz="28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lnSpc>
                <a:spcPct val="150000"/>
              </a:lnSpc>
              <a:buClrTx/>
              <a:buSzTx/>
              <a:buFontTx/>
              <a:buNone/>
              <a:defRPr/>
            </a:pPr>
            <a:r>
              <a:rPr kumimoji="0" lang="en-US" altLang="zh-CN" sz="2800" kern="1200" cap="none" spc="0" normalizeH="0" baseline="0" noProof="0" dirty="0">
                <a:latin typeface="Arial" panose="020B0604020202020204" pitchFamily="34" charset="0"/>
                <a:ea typeface="宋体" panose="02010600030101010101" pitchFamily="2" charset="-122"/>
                <a:cs typeface="+mn-cs"/>
              </a:rPr>
              <a:t>       </a:t>
            </a:r>
            <a:r>
              <a:rPr kumimoji="0" lang="zh-CN" altLang="zh-CN" sz="2800" kern="1200" cap="none" spc="0" normalizeH="0" baseline="0" noProof="0" dirty="0">
                <a:latin typeface="Arial" panose="020B0604020202020204" pitchFamily="34" charset="0"/>
                <a:ea typeface="宋体" panose="02010600030101010101" pitchFamily="2" charset="-122"/>
                <a:cs typeface="+mn-cs"/>
              </a:rPr>
              <a:t>通过读原著、学原文、悟原理，全面准确理解习近平新时代中国特色社会主义思想的核心要义和思想精髓。广泛阅读，了解新思想、新理论、新方法；细读多思，做到理解透彻，内化于心。</a:t>
            </a:r>
          </a:p>
          <a:p>
            <a:pPr marR="0" defTabSz="914400" eaLnBrk="1" hangingPunct="1">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sp>
        <p:nvSpPr>
          <p:cNvPr id="3" name="矩形 2"/>
          <p:cNvSpPr/>
          <p:nvPr/>
        </p:nvSpPr>
        <p:spPr>
          <a:xfrm>
            <a:off x="604838" y="1120775"/>
            <a:ext cx="2655888" cy="584200"/>
          </a:xfrm>
          <a:prstGeom prst="rect">
            <a:avLst/>
          </a:prstGeom>
          <a:solidFill>
            <a:schemeClr val="accent1">
              <a:lumMod val="40000"/>
              <a:lumOff val="60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教学实施建议</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矩形 3"/>
          <p:cNvSpPr/>
          <p:nvPr/>
        </p:nvSpPr>
        <p:spPr>
          <a:xfrm>
            <a:off x="451344" y="1401193"/>
            <a:ext cx="11139463" cy="3599512"/>
          </a:xfrm>
          <a:prstGeom prst="rect">
            <a:avLst/>
          </a:prstGeom>
          <a:noFill/>
          <a:ln w="9525">
            <a:noFill/>
          </a:ln>
        </p:spPr>
        <p:txBody>
          <a:bodyPr wrap="square">
            <a:spAutoFit/>
          </a:bodyPr>
          <a:lstStyle/>
          <a:p>
            <a:pPr algn="just" eaLnBrk="1" hangingPunct="1">
              <a:lnSpc>
                <a:spcPct val="150000"/>
              </a:lnSpc>
            </a:pPr>
            <a:r>
              <a:rPr lang="zh-CN" altLang="en-US" sz="2600" dirty="0">
                <a:latin typeface="楷体" panose="02010609060101010101" pitchFamily="49" charset="-122"/>
                <a:ea typeface="楷体" panose="02010609060101010101" pitchFamily="49" charset="-122"/>
              </a:rPr>
              <a:t>    我们必须紧紧抓住经济建设这个中心，推动经济持续健康发展，</a:t>
            </a:r>
            <a:r>
              <a:rPr lang="zh-CN" altLang="en-US" sz="2600" b="1" dirty="0">
                <a:solidFill>
                  <a:srgbClr val="FF0000"/>
                </a:solidFill>
                <a:latin typeface="楷体" panose="02010609060101010101" pitchFamily="49" charset="-122"/>
                <a:ea typeface="楷体" panose="02010609060101010101" pitchFamily="49" charset="-122"/>
              </a:rPr>
              <a:t>进一步把“蛋糕”做大，为保障社会公平正义奠定更加坚实物质基础。</a:t>
            </a:r>
            <a:endParaRPr lang="en-US" altLang="zh-CN" sz="2600" b="1" dirty="0">
              <a:solidFill>
                <a:srgbClr val="FF0000"/>
              </a:solidFill>
              <a:latin typeface="楷体" panose="02010609060101010101" pitchFamily="49" charset="-122"/>
              <a:ea typeface="楷体" panose="02010609060101010101" pitchFamily="49" charset="-122"/>
            </a:endParaRPr>
          </a:p>
          <a:p>
            <a:pPr algn="just" eaLnBrk="1" hangingPunct="1">
              <a:lnSpc>
                <a:spcPct val="150000"/>
              </a:lnSpc>
            </a:pPr>
            <a:r>
              <a:rPr lang="zh-CN" altLang="en-US" sz="2600" dirty="0">
                <a:latin typeface="楷体" panose="02010609060101010101" pitchFamily="49" charset="-122"/>
                <a:ea typeface="楷体" panose="02010609060101010101" pitchFamily="49" charset="-122"/>
              </a:rPr>
              <a:t>    </a:t>
            </a:r>
            <a:r>
              <a:rPr lang="zh-CN" altLang="en-US" sz="2600" b="1" dirty="0">
                <a:solidFill>
                  <a:srgbClr val="FF0000"/>
                </a:solidFill>
                <a:latin typeface="楷体" panose="02010609060101010101" pitchFamily="49" charset="-122"/>
                <a:ea typeface="楷体" panose="02010609060101010101" pitchFamily="49" charset="-122"/>
              </a:rPr>
              <a:t>“蛋糕”不断做大了，同时还要把“蛋糕”分好。</a:t>
            </a:r>
            <a:r>
              <a:rPr lang="zh-CN" altLang="en-US" sz="2600" dirty="0">
                <a:latin typeface="楷体" panose="02010609060101010101" pitchFamily="49" charset="-122"/>
                <a:ea typeface="楷体" panose="02010609060101010101" pitchFamily="49" charset="-122"/>
              </a:rPr>
              <a:t>我国社会历来有“不患寡而患不均”的观念。我们要在不断发展的基础上尽量把促进社会公平正义的事情做好，既尽力而为、又量力而行，</a:t>
            </a:r>
            <a:r>
              <a:rPr lang="zh-CN" altLang="en-US" sz="2600" b="1" dirty="0">
                <a:solidFill>
                  <a:srgbClr val="FF0000"/>
                </a:solidFill>
                <a:latin typeface="楷体" panose="02010609060101010101" pitchFamily="49" charset="-122"/>
                <a:ea typeface="楷体" panose="02010609060101010101" pitchFamily="49" charset="-122"/>
              </a:rPr>
              <a:t>努力使全体人民在学有所教、劳有所得、病有所医、老有所养、住有所居上持续取得新进展。</a:t>
            </a:r>
            <a:endParaRPr lang="en-US" altLang="zh-CN" sz="26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0" y="1462088"/>
            <a:ext cx="11315700" cy="3240088"/>
          </a:xfrm>
          <a:prstGeom prst="rect">
            <a:avLst/>
          </a:prstGeom>
          <a:solidFill>
            <a:schemeClr val="bg1">
              <a:lumMod val="95000"/>
            </a:schemeClr>
          </a:solidFill>
        </p:spPr>
        <p:txBody>
          <a:bodyPr>
            <a:spAutoFit/>
          </a:bodyPr>
          <a:lstStyle/>
          <a:p>
            <a:pPr marR="0" defTabSz="914400" eaLnBrk="1" hangingPunct="1">
              <a:lnSpc>
                <a:spcPct val="150000"/>
              </a:lnSpc>
              <a:buClrTx/>
              <a:buSzTx/>
              <a:buFontTx/>
              <a:buNone/>
              <a:defRPr/>
            </a:pPr>
            <a:r>
              <a:rPr kumimoji="0" lang="en-US" altLang="zh-CN" sz="2800" kern="1200" cap="none" spc="0" normalizeH="0" baseline="0" noProof="0" dirty="0">
                <a:latin typeface="Arial" panose="020B0604020202020204" pitchFamily="34" charset="0"/>
                <a:ea typeface="宋体" panose="02010600030101010101" pitchFamily="2" charset="-122"/>
                <a:cs typeface="+mn-cs"/>
              </a:rPr>
              <a:t>2.</a:t>
            </a:r>
            <a:r>
              <a:rPr kumimoji="0" lang="zh-CN" altLang="zh-CN" sz="2800" kern="1200" cap="none" spc="0" normalizeH="0" baseline="0" noProof="0" dirty="0">
                <a:latin typeface="Arial" panose="020B0604020202020204" pitchFamily="34" charset="0"/>
                <a:ea typeface="宋体" panose="02010600030101010101" pitchFamily="2" charset="-122"/>
                <a:cs typeface="+mn-cs"/>
              </a:rPr>
              <a:t>关注学情，有效设计。</a:t>
            </a:r>
            <a:endParaRPr kumimoji="0" lang="en-US" altLang="zh-CN" sz="28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lnSpc>
                <a:spcPct val="150000"/>
              </a:lnSpc>
              <a:buClrTx/>
              <a:buSzTx/>
              <a:buFontTx/>
              <a:buNone/>
              <a:defRPr/>
            </a:pPr>
            <a:r>
              <a:rPr kumimoji="0" lang="en-US" altLang="zh-CN" sz="2800" kern="1200" cap="none" spc="0" normalizeH="0" baseline="0" noProof="0" dirty="0">
                <a:latin typeface="Arial" panose="020B0604020202020204" pitchFamily="34" charset="0"/>
                <a:ea typeface="宋体" panose="02010600030101010101" pitchFamily="2" charset="-122"/>
                <a:cs typeface="+mn-cs"/>
              </a:rPr>
              <a:t>       </a:t>
            </a:r>
            <a:r>
              <a:rPr kumimoji="0" lang="zh-CN" altLang="zh-CN" sz="2800" kern="1200" cap="none" spc="0" normalizeH="0" baseline="0" noProof="0" dirty="0">
                <a:latin typeface="Arial" panose="020B0604020202020204" pitchFamily="34" charset="0"/>
                <a:ea typeface="宋体" panose="02010600030101010101" pitchFamily="2" charset="-122"/>
                <a:cs typeface="+mn-cs"/>
              </a:rPr>
              <a:t>通过问卷调查、观察、访谈等形式，准确把握学生情况，选择适合的学习方式；设计多样化的教学情境，引导学生观察、体验，获得对新思想的真实感受，鼓励学生交流、研讨，分享经验和认识。同时根据需要对读本与教材内容进行优化设计，合理安排，避免重复。</a:t>
            </a:r>
            <a:endParaRPr kumimoji="0" lang="zh-CN" altLang="en-US" sz="2800"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1"/>
          <p:cNvSpPr txBox="1"/>
          <p:nvPr/>
        </p:nvSpPr>
        <p:spPr>
          <a:xfrm>
            <a:off x="515938" y="706438"/>
            <a:ext cx="8520112" cy="461962"/>
          </a:xfrm>
          <a:prstGeom prst="rect">
            <a:avLst/>
          </a:prstGeom>
          <a:noFill/>
          <a:ln w="9525">
            <a:noFill/>
          </a:ln>
        </p:spPr>
        <p:txBody>
          <a:bodyPr>
            <a:spAutoFit/>
          </a:bodyPr>
          <a:lstStyle/>
          <a:p>
            <a:pPr eaLnBrk="1" hangingPunct="1"/>
            <a:r>
              <a:rPr lang="zh-CN" altLang="en-US" sz="2400" b="1" dirty="0">
                <a:solidFill>
                  <a:srgbClr val="000000"/>
                </a:solidFill>
                <a:latin typeface="Arial" panose="020B0604020202020204" pitchFamily="34" charset="0"/>
              </a:rPr>
              <a:t>以第</a:t>
            </a:r>
            <a:r>
              <a:rPr lang="en-US" altLang="zh-CN" sz="2400" b="1" dirty="0">
                <a:solidFill>
                  <a:srgbClr val="000000"/>
                </a:solidFill>
                <a:latin typeface="Arial" panose="020B0604020202020204" pitchFamily="34" charset="0"/>
              </a:rPr>
              <a:t>4</a:t>
            </a:r>
            <a:r>
              <a:rPr lang="zh-CN" altLang="en-US" sz="2400" b="1" dirty="0">
                <a:solidFill>
                  <a:srgbClr val="000000"/>
                </a:solidFill>
                <a:latin typeface="Arial" panose="020B0604020202020204" pitchFamily="34" charset="0"/>
              </a:rPr>
              <a:t>讲“唯改革才有出路” 学情分析为例</a:t>
            </a:r>
            <a:endParaRPr lang="zh-CN" altLang="en-US" sz="2400" dirty="0">
              <a:solidFill>
                <a:srgbClr val="000000"/>
              </a:solidFill>
              <a:latin typeface="Arial" panose="020B0604020202020204" pitchFamily="34" charset="0"/>
            </a:endParaRPr>
          </a:p>
        </p:txBody>
      </p:sp>
      <p:sp>
        <p:nvSpPr>
          <p:cNvPr id="35843" name="文本框 99"/>
          <p:cNvSpPr txBox="1"/>
          <p:nvPr/>
        </p:nvSpPr>
        <p:spPr>
          <a:xfrm>
            <a:off x="714375" y="4819650"/>
            <a:ext cx="10104438" cy="1814513"/>
          </a:xfrm>
          <a:prstGeom prst="rect">
            <a:avLst/>
          </a:prstGeom>
          <a:noFill/>
          <a:ln w="9525" cap="flat" cmpd="sng">
            <a:solidFill>
              <a:srgbClr val="26A9E1"/>
            </a:solidFill>
            <a:prstDash val="solid"/>
            <a:miter/>
            <a:headEnd type="none" w="med" len="med"/>
            <a:tailEnd type="none" w="med" len="med"/>
          </a:ln>
        </p:spPr>
        <p:txBody>
          <a:bodyPr>
            <a:spAutoFit/>
          </a:bodyPr>
          <a:lstStyle/>
          <a:p>
            <a:pPr indent="304800" eaLnBrk="1" hangingPunct="1"/>
            <a:r>
              <a:rPr lang="en-US" altLang="zh-CN" sz="2800" dirty="0">
                <a:solidFill>
                  <a:srgbClr val="000000"/>
                </a:solidFill>
                <a:latin typeface="Arial" panose="020B0604020202020204" pitchFamily="34" charset="0"/>
              </a:rPr>
              <a:t>    </a:t>
            </a:r>
            <a:r>
              <a:rPr lang="zh-CN" altLang="en-US" sz="2800" dirty="0">
                <a:solidFill>
                  <a:srgbClr val="000000"/>
                </a:solidFill>
                <a:latin typeface="宋体" panose="02010600030101010101" pitchFamily="2" charset="-122"/>
              </a:rPr>
              <a:t>对五年级某班进行</a:t>
            </a:r>
            <a:r>
              <a:rPr lang="en-US" altLang="zh-CN" sz="2800" dirty="0">
                <a:solidFill>
                  <a:srgbClr val="000000"/>
                </a:solidFill>
                <a:latin typeface="宋体" panose="02010600030101010101" pitchFamily="2" charset="-122"/>
              </a:rPr>
              <a:t>学情分析，发现有66.7%的同学知道改革开放，65.7%的同学有继续推动改革开放的意识，</a:t>
            </a:r>
            <a:r>
              <a:rPr lang="en-US" altLang="zh-CN" sz="2800" dirty="0">
                <a:solidFill>
                  <a:srgbClr val="000000"/>
                </a:solidFill>
                <a:latin typeface="宋体" panose="02010600030101010101" pitchFamily="2" charset="-122"/>
                <a:sym typeface="+mn-ea"/>
              </a:rPr>
              <a:t>对于如何继续推动改革开放，“努力学习”“参加实践活动”“创新”是学生提到的高频词汇。</a:t>
            </a:r>
            <a:endParaRPr lang="en-US" altLang="zh-CN" sz="2800" dirty="0">
              <a:solidFill>
                <a:srgbClr val="000000"/>
              </a:solidFill>
              <a:latin typeface="宋体" panose="02010600030101010101" pitchFamily="2" charset="-122"/>
            </a:endParaRPr>
          </a:p>
        </p:txBody>
      </p:sp>
      <p:grpSp>
        <p:nvGrpSpPr>
          <p:cNvPr id="35844" name="组合 8"/>
          <p:cNvGrpSpPr/>
          <p:nvPr/>
        </p:nvGrpSpPr>
        <p:grpSpPr>
          <a:xfrm>
            <a:off x="714375" y="1254125"/>
            <a:ext cx="10171113" cy="2909888"/>
            <a:chOff x="1136" y="2212"/>
            <a:chExt cx="16471" cy="5348"/>
          </a:xfrm>
        </p:grpSpPr>
        <p:grpSp>
          <p:nvGrpSpPr>
            <p:cNvPr id="35845" name="组合 3"/>
            <p:cNvGrpSpPr/>
            <p:nvPr/>
          </p:nvGrpSpPr>
          <p:grpSpPr>
            <a:xfrm>
              <a:off x="1136" y="2480"/>
              <a:ext cx="16460" cy="4969"/>
              <a:chOff x="1136" y="2480"/>
              <a:chExt cx="16460" cy="4969"/>
            </a:xfrm>
          </p:grpSpPr>
          <p:pic>
            <p:nvPicPr>
              <p:cNvPr id="35847" name="图片 2"/>
              <p:cNvPicPr>
                <a:picLocks noChangeAspect="1"/>
              </p:cNvPicPr>
              <p:nvPr/>
            </p:nvPicPr>
            <p:blipFill>
              <a:blip r:embed="rId3"/>
              <a:srcRect t="11823" b="8626"/>
              <a:stretch>
                <a:fillRect/>
              </a:stretch>
            </p:blipFill>
            <p:spPr>
              <a:xfrm>
                <a:off x="1136" y="2482"/>
                <a:ext cx="3988" cy="4967"/>
              </a:xfrm>
              <a:prstGeom prst="rect">
                <a:avLst/>
              </a:prstGeom>
              <a:noFill/>
              <a:ln w="9525">
                <a:noFill/>
              </a:ln>
            </p:spPr>
          </p:pic>
          <p:pic>
            <p:nvPicPr>
              <p:cNvPr id="35848" name="图片 5"/>
              <p:cNvPicPr>
                <a:picLocks noChangeAspect="1"/>
              </p:cNvPicPr>
              <p:nvPr/>
            </p:nvPicPr>
            <p:blipFill>
              <a:blip r:embed="rId4"/>
              <a:stretch>
                <a:fillRect/>
              </a:stretch>
            </p:blipFill>
            <p:spPr>
              <a:xfrm>
                <a:off x="5243" y="3176"/>
                <a:ext cx="5685" cy="2862"/>
              </a:xfrm>
              <a:prstGeom prst="rect">
                <a:avLst/>
              </a:prstGeom>
              <a:noFill/>
              <a:ln w="9525">
                <a:noFill/>
              </a:ln>
            </p:spPr>
          </p:pic>
          <p:pic>
            <p:nvPicPr>
              <p:cNvPr id="35849" name="图片 6"/>
              <p:cNvPicPr>
                <a:picLocks noChangeAspect="1"/>
              </p:cNvPicPr>
              <p:nvPr/>
            </p:nvPicPr>
            <p:blipFill>
              <a:blip r:embed="rId5"/>
              <a:stretch>
                <a:fillRect/>
              </a:stretch>
            </p:blipFill>
            <p:spPr>
              <a:xfrm>
                <a:off x="11047" y="2481"/>
                <a:ext cx="3857" cy="4968"/>
              </a:xfrm>
              <a:prstGeom prst="rect">
                <a:avLst/>
              </a:prstGeom>
              <a:noFill/>
              <a:ln w="9525">
                <a:noFill/>
              </a:ln>
            </p:spPr>
          </p:pic>
          <p:pic>
            <p:nvPicPr>
              <p:cNvPr id="35850" name="图片 7"/>
              <p:cNvPicPr>
                <a:picLocks noChangeAspect="1"/>
              </p:cNvPicPr>
              <p:nvPr/>
            </p:nvPicPr>
            <p:blipFill>
              <a:blip r:embed="rId6"/>
              <a:srcRect t="1656"/>
              <a:stretch>
                <a:fillRect/>
              </a:stretch>
            </p:blipFill>
            <p:spPr>
              <a:xfrm>
                <a:off x="13143" y="2480"/>
                <a:ext cx="4453" cy="4969"/>
              </a:xfrm>
              <a:prstGeom prst="rect">
                <a:avLst/>
              </a:prstGeom>
              <a:noFill/>
              <a:ln w="9525">
                <a:noFill/>
              </a:ln>
            </p:spPr>
          </p:pic>
        </p:grpSp>
        <p:sp>
          <p:nvSpPr>
            <p:cNvPr id="5" name="矩形 4"/>
            <p:cNvSpPr/>
            <p:nvPr/>
          </p:nvSpPr>
          <p:spPr>
            <a:xfrm>
              <a:off x="1136" y="2212"/>
              <a:ext cx="16471" cy="5348"/>
            </a:xfrm>
            <a:prstGeom prst="rect">
              <a:avLst/>
            </a:prstGeom>
            <a:no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 name="矩形 1">
            <a:extLst>
              <a:ext uri="{FF2B5EF4-FFF2-40B4-BE49-F238E27FC236}">
                <a16:creationId xmlns:a16="http://schemas.microsoft.com/office/drawing/2014/main" id="{54021725-1C7D-5105-A0EF-6824F3441BA5}"/>
              </a:ext>
            </a:extLst>
          </p:cNvPr>
          <p:cNvSpPr/>
          <p:nvPr/>
        </p:nvSpPr>
        <p:spPr bwMode="auto">
          <a:xfrm>
            <a:off x="787859" y="2424419"/>
            <a:ext cx="2491679" cy="201336"/>
          </a:xfrm>
          <a:prstGeom prst="rect">
            <a:avLst/>
          </a:prstGeom>
          <a:solidFill>
            <a:srgbClr val="FFFFFF"/>
          </a:solidFill>
          <a:ln w="9525" cap="flat" cmpd="sng" algn="ctr">
            <a:solidFill>
              <a:srgbClr val="FFFF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9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2.</a:t>
            </a:r>
            <a:r>
              <a:rPr kumimoji="0" lang="zh-CN" altLang="en-US" sz="9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请你用三个词来描述一下改革开放的精神。</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563" y="723900"/>
            <a:ext cx="11676063" cy="4802188"/>
          </a:xfrm>
          <a:prstGeom prst="rect">
            <a:avLst/>
          </a:prstGeom>
          <a:solidFill>
            <a:schemeClr val="bg1">
              <a:lumMod val="95000"/>
            </a:schemeClr>
          </a:solidFill>
        </p:spPr>
        <p:txBody>
          <a:bodyPr>
            <a:spAutoFit/>
          </a:bodyPr>
          <a:lstStyle/>
          <a:p>
            <a:pPr marR="0" defTabSz="914400" eaLnBrk="1" hangingPunct="1">
              <a:lnSpc>
                <a:spcPct val="150000"/>
              </a:lnSpc>
              <a:buClrTx/>
              <a:buSzTx/>
              <a:buFontTx/>
              <a:buNone/>
              <a:defRPr/>
            </a:pPr>
            <a:r>
              <a:rPr kumimoji="0" lang="zh-CN" altLang="en-US" sz="3600" b="1" kern="1200" cap="none" spc="0" normalizeH="0" baseline="0" noProof="0" dirty="0">
                <a:latin typeface="微软雅黑" panose="020B0503020204020204" pitchFamily="34" charset="-122"/>
                <a:ea typeface="微软雅黑" panose="020B0503020204020204" pitchFamily="34" charset="-122"/>
                <a:cs typeface="+mn-cs"/>
              </a:rPr>
              <a:t>站得高、看得远、落得实</a:t>
            </a:r>
            <a:endParaRPr kumimoji="0" lang="en-US" altLang="zh-CN" sz="3600" b="1"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endParaRPr kumimoji="0" lang="en-US" altLang="zh-CN" sz="36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en-US" altLang="zh-CN" sz="36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zh-CN" sz="3200" kern="1200" cap="none" spc="0" normalizeH="0" baseline="0" noProof="0" dirty="0">
                <a:latin typeface="微软雅黑" panose="020B0503020204020204" pitchFamily="34" charset="-122"/>
                <a:ea typeface="微软雅黑" panose="020B0503020204020204" pitchFamily="34" charset="-122"/>
                <a:cs typeface="+mn-cs"/>
              </a:rPr>
              <a:t>真正落实思政课</a:t>
            </a:r>
            <a:r>
              <a:rPr kumimoji="0" lang="zh-CN" altLang="en-US" sz="3200" kern="1200" cap="none" spc="0" normalizeH="0" baseline="0" noProof="0" dirty="0">
                <a:latin typeface="微软雅黑" panose="020B0503020204020204" pitchFamily="34" charset="-122"/>
                <a:ea typeface="微软雅黑" panose="020B0503020204020204" pitchFamily="34" charset="-122"/>
                <a:cs typeface="+mn-cs"/>
              </a:rPr>
              <a:t>政治性和学理性、价值性和知识性的统一</a:t>
            </a:r>
            <a:r>
              <a:rPr kumimoji="0" lang="zh-CN" altLang="zh-CN" sz="3200" kern="1200" cap="none" spc="0" normalizeH="0" baseline="0" noProof="0" dirty="0">
                <a:latin typeface="微软雅黑" panose="020B0503020204020204" pitchFamily="34" charset="-122"/>
                <a:ea typeface="微软雅黑" panose="020B0503020204020204" pitchFamily="34" charset="-122"/>
                <a:cs typeface="+mn-cs"/>
              </a:rPr>
              <a:t>；提升一线教师教育教学能力，引导教师在实践中做到理论性和实践性</a:t>
            </a:r>
            <a:r>
              <a:rPr kumimoji="0" lang="zh-CN" altLang="en-US" sz="3200" kern="1200" cap="none" spc="0" normalizeH="0" baseline="0" noProof="0" dirty="0">
                <a:latin typeface="微软雅黑" panose="020B0503020204020204" pitchFamily="34" charset="-122"/>
                <a:ea typeface="微软雅黑" panose="020B0503020204020204" pitchFamily="34" charset="-122"/>
                <a:cs typeface="+mn-cs"/>
              </a:rPr>
              <a:t>相</a:t>
            </a:r>
            <a:r>
              <a:rPr kumimoji="0" lang="zh-CN" altLang="zh-CN" sz="3200" kern="1200" cap="none" spc="0" normalizeH="0" baseline="0" noProof="0" dirty="0">
                <a:latin typeface="微软雅黑" panose="020B0503020204020204" pitchFamily="34" charset="-122"/>
                <a:ea typeface="微软雅黑" panose="020B0503020204020204" pitchFamily="34" charset="-122"/>
                <a:cs typeface="+mn-cs"/>
              </a:rPr>
              <a:t>统一、主导性和主体性</a:t>
            </a:r>
            <a:r>
              <a:rPr kumimoji="0" lang="zh-CN" altLang="en-US" sz="3200" kern="1200" cap="none" spc="0" normalizeH="0" baseline="0" noProof="0" dirty="0">
                <a:latin typeface="微软雅黑" panose="020B0503020204020204" pitchFamily="34" charset="-122"/>
                <a:ea typeface="微软雅黑" panose="020B0503020204020204" pitchFamily="34" charset="-122"/>
                <a:cs typeface="+mn-cs"/>
              </a:rPr>
              <a:t>相</a:t>
            </a:r>
            <a:r>
              <a:rPr kumimoji="0" lang="zh-CN" altLang="zh-CN" sz="3200" kern="1200" cap="none" spc="0" normalizeH="0" baseline="0" noProof="0" dirty="0">
                <a:latin typeface="微软雅黑" panose="020B0503020204020204" pitchFamily="34" charset="-122"/>
                <a:ea typeface="微软雅黑" panose="020B0503020204020204" pitchFamily="34" charset="-122"/>
                <a:cs typeface="+mn-cs"/>
              </a:rPr>
              <a:t>统一、灌输性和启发性相统一，增强思政课的思想性、理论性和亲和力、针对性</a:t>
            </a:r>
            <a:r>
              <a:rPr kumimoji="0" lang="zh-CN" altLang="en-US" sz="3200" kern="1200" cap="none" spc="0" normalizeH="0" baseline="0" noProof="0" dirty="0">
                <a:latin typeface="微软雅黑" panose="020B0503020204020204" pitchFamily="34" charset="-122"/>
                <a:ea typeface="微软雅黑" panose="020B0503020204020204" pitchFamily="34" charset="-122"/>
                <a:cs typeface="+mn-cs"/>
              </a:rPr>
              <a:t>。</a:t>
            </a:r>
            <a:endParaRPr kumimoji="0" lang="zh-CN" altLang="en-US" sz="3600" kern="1200" cap="none" spc="0" normalizeH="0" baseline="0" noProof="0" dirty="0">
              <a:latin typeface="微软雅黑" panose="020B0503020204020204" pitchFamily="34" charset="-122"/>
              <a:ea typeface="微软雅黑" panose="020B0503020204020204" pitchFamily="34" charset="-122"/>
              <a:cs typeface="+mn-cs"/>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椭圆 21"/>
          <p:cNvSpPr/>
          <p:nvPr/>
        </p:nvSpPr>
        <p:spPr>
          <a:xfrm>
            <a:off x="1038225" y="3151188"/>
            <a:ext cx="1271588" cy="858837"/>
          </a:xfrm>
          <a:prstGeom prst="ellipse">
            <a:avLst/>
          </a:prstGeom>
          <a:solidFill>
            <a:schemeClr val="accent1"/>
          </a:solidFill>
          <a:ln w="9525" cap="flat" cmpd="sng">
            <a:solidFill>
              <a:schemeClr val="bg1"/>
            </a:solidFill>
            <a:prstDash val="solid"/>
            <a:headEnd type="none" w="med" len="med"/>
            <a:tailEnd type="none" w="med" len="med"/>
          </a:ln>
        </p:spPr>
        <p:txBody>
          <a:bodyPr/>
          <a:lstStyle/>
          <a:p>
            <a:pPr eaLnBrk="1" hangingPunct="1"/>
            <a:endParaRPr lang="zh-CN" altLang="en-US" dirty="0">
              <a:latin typeface="Arial" panose="020B0604020202020204" pitchFamily="34" charset="0"/>
            </a:endParaRPr>
          </a:p>
        </p:txBody>
      </p:sp>
      <p:sp>
        <p:nvSpPr>
          <p:cNvPr id="37891" name="矩形 16"/>
          <p:cNvSpPr/>
          <p:nvPr/>
        </p:nvSpPr>
        <p:spPr>
          <a:xfrm>
            <a:off x="1263650" y="5189538"/>
            <a:ext cx="9786938" cy="368300"/>
          </a:xfrm>
          <a:prstGeom prst="rect">
            <a:avLst/>
          </a:prstGeom>
          <a:noFill/>
          <a:ln w="9525">
            <a:noFill/>
          </a:ln>
        </p:spPr>
        <p:txBody>
          <a:bodyPr>
            <a:spAutoFit/>
          </a:bodyPr>
          <a:lstStyle/>
          <a:p>
            <a:pPr eaLnBrk="1" hangingPunct="1"/>
            <a:r>
              <a:rPr lang="zh-CN" altLang="en-US" dirty="0">
                <a:latin typeface="微软雅黑" panose="020B0503020204020204" pitchFamily="34" charset="-122"/>
                <a:ea typeface="微软雅黑" panose="020B0503020204020204" pitchFamily="34" charset="-122"/>
              </a:rPr>
              <a:t>通过对“人类命运共同体”这一核心概念及内涵的介绍，引导学生树立人类命运共同体意识。</a:t>
            </a:r>
          </a:p>
        </p:txBody>
      </p:sp>
      <p:grpSp>
        <p:nvGrpSpPr>
          <p:cNvPr id="37892" name="组合 20"/>
          <p:cNvGrpSpPr/>
          <p:nvPr/>
        </p:nvGrpSpPr>
        <p:grpSpPr>
          <a:xfrm>
            <a:off x="1057275" y="1858963"/>
            <a:ext cx="10077450" cy="2038350"/>
            <a:chOff x="641844" y="2358532"/>
            <a:chExt cx="10078935" cy="2038245"/>
          </a:xfrm>
        </p:grpSpPr>
        <p:sp>
          <p:nvSpPr>
            <p:cNvPr id="37895" name="矩形 2"/>
            <p:cNvSpPr/>
            <p:nvPr/>
          </p:nvSpPr>
          <p:spPr>
            <a:xfrm>
              <a:off x="8004273" y="3006535"/>
              <a:ext cx="2716506" cy="1338841"/>
            </a:xfrm>
            <a:prstGeom prst="rect">
              <a:avLst/>
            </a:prstGeom>
            <a:noFill/>
            <a:ln w="9525">
              <a:noFill/>
            </a:ln>
          </p:spPr>
          <p:txBody>
            <a:bodyPr>
              <a:spAutoFit/>
            </a:bodyPr>
            <a:lstStyle/>
            <a:p>
              <a:pPr algn="just" eaLnBrk="1" hangingPunct="1">
                <a:lnSpc>
                  <a:spcPct val="150000"/>
                </a:lnSpc>
              </a:pPr>
              <a:r>
                <a:rPr lang="zh-CN" altLang="en-US" dirty="0">
                  <a:latin typeface="微软雅黑" panose="020B0503020204020204" pitchFamily="34" charset="-122"/>
                  <a:ea typeface="微软雅黑" panose="020B0503020204020204" pitchFamily="34" charset="-122"/>
                </a:rPr>
                <a:t>国家间的关系有多密切？</a:t>
              </a:r>
              <a:endParaRPr lang="en-US" altLang="zh-CN"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dirty="0">
                  <a:latin typeface="微软雅黑" panose="020B0503020204020204" pitchFamily="34" charset="-122"/>
                  <a:ea typeface="微软雅黑" panose="020B0503020204020204" pitchFamily="34" charset="-122"/>
                </a:rPr>
                <a:t>为什么人类是一个休戚与共的命运共同体？</a:t>
              </a:r>
            </a:p>
          </p:txBody>
        </p:sp>
        <p:grpSp>
          <p:nvGrpSpPr>
            <p:cNvPr id="37896" name="组合 14"/>
            <p:cNvGrpSpPr/>
            <p:nvPr/>
          </p:nvGrpSpPr>
          <p:grpSpPr>
            <a:xfrm>
              <a:off x="641844" y="2358532"/>
              <a:ext cx="1338828" cy="858982"/>
              <a:chOff x="654795" y="2528930"/>
              <a:chExt cx="1338828" cy="858982"/>
            </a:xfrm>
          </p:grpSpPr>
          <p:sp>
            <p:nvSpPr>
              <p:cNvPr id="37905" name="椭圆 3"/>
              <p:cNvSpPr/>
              <p:nvPr/>
            </p:nvSpPr>
            <p:spPr>
              <a:xfrm>
                <a:off x="688200" y="2528930"/>
                <a:ext cx="1272018" cy="858982"/>
              </a:xfrm>
              <a:prstGeom prst="ellipse">
                <a:avLst/>
              </a:prstGeom>
              <a:solidFill>
                <a:schemeClr val="accent1"/>
              </a:solidFill>
              <a:ln w="9525" cap="flat" cmpd="sng">
                <a:solidFill>
                  <a:schemeClr val="bg1"/>
                </a:solidFill>
                <a:prstDash val="solid"/>
                <a:headEnd type="none" w="med" len="med"/>
                <a:tailEnd type="none" w="med" len="med"/>
              </a:ln>
            </p:spPr>
            <p:txBody>
              <a:bodyPr/>
              <a:lstStyle/>
              <a:p>
                <a:pPr eaLnBrk="1" hangingPunct="1"/>
                <a:endParaRPr lang="zh-CN" altLang="en-US" dirty="0">
                  <a:latin typeface="Arial" panose="020B0604020202020204" pitchFamily="34" charset="0"/>
                </a:endParaRPr>
              </a:p>
            </p:txBody>
          </p:sp>
          <p:sp>
            <p:nvSpPr>
              <p:cNvPr id="37906" name="矩形 5"/>
              <p:cNvSpPr/>
              <p:nvPr/>
            </p:nvSpPr>
            <p:spPr>
              <a:xfrm>
                <a:off x="654795" y="2773755"/>
                <a:ext cx="1338828" cy="369332"/>
              </a:xfrm>
              <a:prstGeom prst="rect">
                <a:avLst/>
              </a:prstGeom>
              <a:noFill/>
              <a:ln w="9525">
                <a:noFill/>
              </a:ln>
            </p:spPr>
            <p:txBody>
              <a:bodyPr wrap="none">
                <a:spAutoFit/>
              </a:bodyPr>
              <a:lstStyle/>
              <a:p>
                <a:pPr eaLnBrk="1" hangingPunct="1"/>
                <a:r>
                  <a:rPr lang="zh-CN" altLang="en-US" dirty="0">
                    <a:solidFill>
                      <a:srgbClr val="000000"/>
                    </a:solidFill>
                    <a:latin typeface="微软雅黑" panose="020B0503020204020204" pitchFamily="34" charset="-122"/>
                    <a:ea typeface="微软雅黑" panose="020B0503020204020204" pitchFamily="34" charset="-122"/>
                  </a:rPr>
                  <a:t>互联网时代</a:t>
                </a:r>
                <a:endParaRPr lang="zh-CN" altLang="en-US" dirty="0">
                  <a:latin typeface="Arial" panose="020B0604020202020204" pitchFamily="34" charset="0"/>
                </a:endParaRPr>
              </a:p>
            </p:txBody>
          </p:sp>
        </p:grpSp>
        <p:sp>
          <p:nvSpPr>
            <p:cNvPr id="37897" name="矩形 6"/>
            <p:cNvSpPr/>
            <p:nvPr/>
          </p:nvSpPr>
          <p:spPr>
            <a:xfrm>
              <a:off x="797551" y="3860389"/>
              <a:ext cx="877163" cy="369332"/>
            </a:xfrm>
            <a:prstGeom prst="rect">
              <a:avLst/>
            </a:prstGeom>
            <a:noFill/>
            <a:ln w="9525">
              <a:noFill/>
            </a:ln>
          </p:spPr>
          <p:txBody>
            <a:bodyPr wrap="none">
              <a:spAutoFit/>
            </a:bodyPr>
            <a:lstStyle/>
            <a:p>
              <a:pPr eaLnBrk="1" hangingPunct="1"/>
              <a:r>
                <a:rPr lang="zh-CN" altLang="en-US" dirty="0">
                  <a:solidFill>
                    <a:srgbClr val="000000"/>
                  </a:solidFill>
                  <a:latin typeface="微软雅黑" panose="020B0503020204020204" pitchFamily="34" charset="-122"/>
                  <a:ea typeface="微软雅黑" panose="020B0503020204020204" pitchFamily="34" charset="-122"/>
                </a:rPr>
                <a:t>全球化</a:t>
              </a:r>
              <a:endParaRPr lang="zh-CN" altLang="en-US" dirty="0">
                <a:latin typeface="Arial" panose="020B0604020202020204" pitchFamily="34" charset="0"/>
              </a:endParaRPr>
            </a:p>
          </p:txBody>
        </p:sp>
        <p:sp>
          <p:nvSpPr>
            <p:cNvPr id="37898" name="矩形 7"/>
            <p:cNvSpPr/>
            <p:nvPr/>
          </p:nvSpPr>
          <p:spPr>
            <a:xfrm>
              <a:off x="2758964" y="3483562"/>
              <a:ext cx="2406428" cy="646331"/>
            </a:xfrm>
            <a:prstGeom prst="rect">
              <a:avLst/>
            </a:prstGeom>
            <a:noFill/>
            <a:ln w="9525">
              <a:noFill/>
            </a:ln>
          </p:spPr>
          <p:txBody>
            <a:bodyPr wrap="none">
              <a:spAutoFit/>
            </a:bodyPr>
            <a:lstStyle/>
            <a:p>
              <a:pPr eaLnBrk="1" hangingPunct="1"/>
              <a:r>
                <a:rPr lang="zh-CN" altLang="en-US" dirty="0">
                  <a:solidFill>
                    <a:srgbClr val="000000"/>
                  </a:solidFill>
                  <a:latin typeface="微软雅黑" panose="020B0503020204020204" pitchFamily="34" charset="-122"/>
                  <a:ea typeface="微软雅黑" panose="020B0503020204020204" pitchFamily="34" charset="-122"/>
                </a:rPr>
                <a:t>网络、书籍、旅游</a:t>
              </a:r>
              <a:r>
                <a:rPr lang="en-US" altLang="zh-CN" dirty="0">
                  <a:solidFill>
                    <a:srgbClr val="000000"/>
                  </a:solidFill>
                  <a:latin typeface="微软雅黑" panose="020B0503020204020204" pitchFamily="34" charset="-122"/>
                  <a:ea typeface="微软雅黑" panose="020B0503020204020204" pitchFamily="34" charset="-122"/>
                </a:rPr>
                <a:t>……</a:t>
              </a:r>
            </a:p>
            <a:p>
              <a:pPr eaLnBrk="1" hangingPunct="1"/>
              <a:endParaRPr lang="zh-CN" altLang="en-US" dirty="0">
                <a:latin typeface="Arial" panose="020B0604020202020204" pitchFamily="34" charset="0"/>
              </a:endParaRPr>
            </a:p>
          </p:txBody>
        </p:sp>
        <p:sp>
          <p:nvSpPr>
            <p:cNvPr id="37899" name="右箭头 8"/>
            <p:cNvSpPr/>
            <p:nvPr/>
          </p:nvSpPr>
          <p:spPr>
            <a:xfrm>
              <a:off x="1954190" y="3573930"/>
              <a:ext cx="795740" cy="241583"/>
            </a:xfrm>
            <a:prstGeom prst="rightArrow">
              <a:avLst>
                <a:gd name="adj1" fmla="val 50000"/>
                <a:gd name="adj2" fmla="val 50002"/>
              </a:avLst>
            </a:prstGeom>
            <a:solidFill>
              <a:schemeClr val="accent1"/>
            </a:solidFill>
            <a:ln w="9525">
              <a:noFill/>
            </a:ln>
          </p:spPr>
          <p:txBody>
            <a:bodyPr/>
            <a:lstStyle/>
            <a:p>
              <a:pPr eaLnBrk="1" hangingPunct="1"/>
              <a:endParaRPr lang="zh-CN" altLang="en-US" dirty="0">
                <a:latin typeface="Arial" panose="020B0604020202020204" pitchFamily="34" charset="0"/>
              </a:endParaRPr>
            </a:p>
          </p:txBody>
        </p:sp>
        <p:sp>
          <p:nvSpPr>
            <p:cNvPr id="37900" name="矩形 9"/>
            <p:cNvSpPr/>
            <p:nvPr/>
          </p:nvSpPr>
          <p:spPr>
            <a:xfrm>
              <a:off x="6146251" y="3057949"/>
              <a:ext cx="877163" cy="1338828"/>
            </a:xfrm>
            <a:prstGeom prst="rect">
              <a:avLst/>
            </a:prstGeom>
            <a:noFill/>
            <a:ln w="9525">
              <a:noFill/>
            </a:ln>
          </p:spPr>
          <p:txBody>
            <a:bodyPr wrap="none">
              <a:spAutoFit/>
            </a:bodyPr>
            <a:lstStyle/>
            <a:p>
              <a:pPr eaLnBrk="1" hangingPunct="1">
                <a:lnSpc>
                  <a:spcPct val="150000"/>
                </a:lnSpc>
              </a:pPr>
              <a:r>
                <a:rPr lang="zh-CN" altLang="en-US" dirty="0">
                  <a:solidFill>
                    <a:srgbClr val="000000"/>
                  </a:solidFill>
                  <a:latin typeface="微软雅黑" panose="020B0503020204020204" pitchFamily="34" charset="-122"/>
                  <a:ea typeface="微软雅黑" panose="020B0503020204020204" pitchFamily="34" charset="-122"/>
                </a:rPr>
                <a:t>表象的</a:t>
              </a:r>
              <a:endParaRPr lang="en-US" altLang="zh-CN"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dirty="0">
                  <a:solidFill>
                    <a:srgbClr val="000000"/>
                  </a:solidFill>
                  <a:latin typeface="微软雅黑" panose="020B0503020204020204" pitchFamily="34" charset="-122"/>
                  <a:ea typeface="微软雅黑" panose="020B0503020204020204" pitchFamily="34" charset="-122"/>
                </a:rPr>
                <a:t>粗浅的</a:t>
              </a:r>
              <a:endParaRPr lang="en-US" altLang="zh-CN"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dirty="0">
                  <a:solidFill>
                    <a:srgbClr val="000000"/>
                  </a:solidFill>
                  <a:latin typeface="微软雅黑" panose="020B0503020204020204" pitchFamily="34" charset="-122"/>
                  <a:ea typeface="微软雅黑" panose="020B0503020204020204" pitchFamily="34" charset="-122"/>
                </a:rPr>
                <a:t>个别的</a:t>
              </a:r>
              <a:endParaRPr lang="zh-CN" altLang="en-US" dirty="0">
                <a:latin typeface="Arial" panose="020B0604020202020204" pitchFamily="34" charset="0"/>
              </a:endParaRPr>
            </a:p>
          </p:txBody>
        </p:sp>
        <p:sp>
          <p:nvSpPr>
            <p:cNvPr id="37901" name="矩形 11"/>
            <p:cNvSpPr/>
            <p:nvPr/>
          </p:nvSpPr>
          <p:spPr>
            <a:xfrm>
              <a:off x="4826233" y="3265176"/>
              <a:ext cx="1364476" cy="369332"/>
            </a:xfrm>
            <a:prstGeom prst="rect">
              <a:avLst/>
            </a:prstGeom>
            <a:noFill/>
            <a:ln w="9525">
              <a:noFill/>
            </a:ln>
          </p:spPr>
          <p:txBody>
            <a:bodyPr wrap="none">
              <a:spAutoFit/>
            </a:bodyPr>
            <a:lstStyle/>
            <a:p>
              <a:pPr eaLnBrk="1" hangingPunct="1"/>
              <a:r>
                <a:rPr lang="zh-CN" altLang="en-US" dirty="0">
                  <a:latin typeface="微软雅黑" panose="020B0503020204020204" pitchFamily="34" charset="-122"/>
                  <a:ea typeface="微软雅黑" panose="020B0503020204020204" pitchFamily="34" charset="-122"/>
                </a:rPr>
                <a:t>一定的了解</a:t>
              </a:r>
            </a:p>
          </p:txBody>
        </p:sp>
        <p:sp>
          <p:nvSpPr>
            <p:cNvPr id="37902" name="矩形 12"/>
            <p:cNvSpPr/>
            <p:nvPr/>
          </p:nvSpPr>
          <p:spPr>
            <a:xfrm>
              <a:off x="1962248" y="3265176"/>
              <a:ext cx="646331" cy="369332"/>
            </a:xfrm>
            <a:prstGeom prst="rect">
              <a:avLst/>
            </a:prstGeom>
            <a:noFill/>
            <a:ln w="9525">
              <a:noFill/>
            </a:ln>
          </p:spPr>
          <p:txBody>
            <a:bodyPr wrap="none">
              <a:spAutoFit/>
            </a:bodyPr>
            <a:lstStyle/>
            <a:p>
              <a:pPr eaLnBrk="1" hangingPunct="1"/>
              <a:r>
                <a:rPr lang="zh-CN" altLang="en-US" dirty="0">
                  <a:latin typeface="微软雅黑" panose="020B0503020204020204" pitchFamily="34" charset="-122"/>
                  <a:ea typeface="微软雅黑" panose="020B0503020204020204" pitchFamily="34" charset="-122"/>
                </a:rPr>
                <a:t>通过</a:t>
              </a:r>
            </a:p>
          </p:txBody>
        </p:sp>
        <p:sp>
          <p:nvSpPr>
            <p:cNvPr id="37903" name="右箭头 17"/>
            <p:cNvSpPr/>
            <p:nvPr/>
          </p:nvSpPr>
          <p:spPr>
            <a:xfrm>
              <a:off x="7116397" y="3626618"/>
              <a:ext cx="635200" cy="242929"/>
            </a:xfrm>
            <a:prstGeom prst="rightArrow">
              <a:avLst>
                <a:gd name="adj1" fmla="val 50000"/>
                <a:gd name="adj2" fmla="val 49995"/>
              </a:avLst>
            </a:prstGeom>
            <a:solidFill>
              <a:schemeClr val="accent1"/>
            </a:solidFill>
            <a:ln w="9525">
              <a:noFill/>
            </a:ln>
          </p:spPr>
          <p:txBody>
            <a:bodyPr/>
            <a:lstStyle/>
            <a:p>
              <a:pPr eaLnBrk="1" hangingPunct="1"/>
              <a:endParaRPr lang="zh-CN" altLang="en-US" dirty="0">
                <a:latin typeface="Arial" panose="020B0604020202020204" pitchFamily="34" charset="0"/>
              </a:endParaRPr>
            </a:p>
          </p:txBody>
        </p:sp>
        <p:sp>
          <p:nvSpPr>
            <p:cNvPr id="37904" name="右箭头 18"/>
            <p:cNvSpPr/>
            <p:nvPr/>
          </p:nvSpPr>
          <p:spPr>
            <a:xfrm>
              <a:off x="5098473" y="3609646"/>
              <a:ext cx="954795" cy="235434"/>
            </a:xfrm>
            <a:prstGeom prst="rightArrow">
              <a:avLst>
                <a:gd name="adj1" fmla="val 50000"/>
                <a:gd name="adj2" fmla="val 49998"/>
              </a:avLst>
            </a:prstGeom>
            <a:solidFill>
              <a:schemeClr val="accent1"/>
            </a:solidFill>
            <a:ln w="9525">
              <a:noFill/>
            </a:ln>
          </p:spPr>
          <p:txBody>
            <a:bodyPr/>
            <a:lstStyle/>
            <a:p>
              <a:pPr eaLnBrk="1" hangingPunct="1"/>
              <a:endParaRPr lang="zh-CN" altLang="en-US" dirty="0">
                <a:latin typeface="Arial" panose="020B0604020202020204" pitchFamily="34" charset="0"/>
              </a:endParaRPr>
            </a:p>
          </p:txBody>
        </p:sp>
      </p:grpSp>
      <p:sp>
        <p:nvSpPr>
          <p:cNvPr id="20" name="下箭头 19"/>
          <p:cNvSpPr/>
          <p:nvPr/>
        </p:nvSpPr>
        <p:spPr bwMode="auto">
          <a:xfrm>
            <a:off x="5991225" y="4000500"/>
            <a:ext cx="309563" cy="679450"/>
          </a:xfrm>
          <a:prstGeom prst="downArrow">
            <a:avLst/>
          </a:prstGeom>
          <a:solidFill>
            <a:schemeClr val="accent2">
              <a:lumMod val="60000"/>
              <a:lumOff val="40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894" name="文本框 1"/>
          <p:cNvSpPr txBox="1"/>
          <p:nvPr/>
        </p:nvSpPr>
        <p:spPr>
          <a:xfrm>
            <a:off x="987425" y="1174750"/>
            <a:ext cx="11204575" cy="461963"/>
          </a:xfrm>
          <a:prstGeom prst="rect">
            <a:avLst/>
          </a:prstGeom>
          <a:noFill/>
          <a:ln w="9525">
            <a:noFill/>
          </a:ln>
        </p:spPr>
        <p:txBody>
          <a:bodyPr>
            <a:spAutoFit/>
          </a:bodyPr>
          <a:lstStyle/>
          <a:p>
            <a:pPr eaLnBrk="1" hangingPunct="1"/>
            <a:r>
              <a:rPr lang="zh-CN" altLang="en-US" sz="2400" b="1" dirty="0">
                <a:solidFill>
                  <a:srgbClr val="000000"/>
                </a:solidFill>
                <a:latin typeface="Arial" panose="020B0604020202020204" pitchFamily="34" charset="0"/>
              </a:rPr>
              <a:t>以第</a:t>
            </a:r>
            <a:r>
              <a:rPr lang="en-US" altLang="zh-CN" sz="2400" b="1" dirty="0">
                <a:solidFill>
                  <a:srgbClr val="000000"/>
                </a:solidFill>
                <a:latin typeface="Arial" panose="020B0604020202020204" pitchFamily="34" charset="0"/>
              </a:rPr>
              <a:t>14</a:t>
            </a:r>
            <a:r>
              <a:rPr lang="zh-CN" altLang="en-US" sz="2400" b="1" dirty="0">
                <a:solidFill>
                  <a:srgbClr val="000000"/>
                </a:solidFill>
                <a:latin typeface="Arial" panose="020B0604020202020204" pitchFamily="34" charset="0"/>
              </a:rPr>
              <a:t>讲“人类是一个休戚与共的命运共同体” 学情分析为例</a:t>
            </a:r>
            <a:endParaRPr lang="zh-CN" altLang="en-US" sz="2400" dirty="0">
              <a:solidFill>
                <a:srgbClr val="00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p:cNvSpPr/>
          <p:nvPr/>
        </p:nvSpPr>
        <p:spPr>
          <a:xfrm>
            <a:off x="825500" y="1716088"/>
            <a:ext cx="8478838" cy="522287"/>
          </a:xfrm>
          <a:prstGeom prst="rect">
            <a:avLst/>
          </a:prstGeom>
          <a:noFill/>
          <a:ln w="9525">
            <a:noFill/>
          </a:ln>
        </p:spPr>
        <p:txBody>
          <a:bodyPr wrap="none">
            <a:spAutoFit/>
          </a:bodyPr>
          <a:lstStyle/>
          <a:p>
            <a:pPr eaLnBrk="1" hangingPunct="1"/>
            <a:r>
              <a:rPr lang="zh-CN" altLang="en-US" sz="2800" b="1" dirty="0">
                <a:solidFill>
                  <a:srgbClr val="000000"/>
                </a:solidFill>
                <a:latin typeface="Arial" panose="020B0604020202020204" pitchFamily="34" charset="0"/>
              </a:rPr>
              <a:t>环节一：</a:t>
            </a:r>
            <a:r>
              <a:rPr lang="zh-CN" altLang="en-US" sz="2800" b="1" dirty="0">
                <a:latin typeface="Arial" panose="020B0604020202020204" pitchFamily="34" charset="0"/>
              </a:rPr>
              <a:t>情境模拟，理解“蛋糕”做大了同时要分好</a:t>
            </a:r>
          </a:p>
        </p:txBody>
      </p:sp>
      <p:sp>
        <p:nvSpPr>
          <p:cNvPr id="11" name="文本框 10"/>
          <p:cNvSpPr txBox="1"/>
          <p:nvPr/>
        </p:nvSpPr>
        <p:spPr>
          <a:xfrm>
            <a:off x="1465263" y="2441575"/>
            <a:ext cx="9155113" cy="4294188"/>
          </a:xfrm>
          <a:prstGeom prst="rect">
            <a:avLst/>
          </a:prstGeom>
          <a:solidFill>
            <a:schemeClr val="accent3">
              <a:lumMod val="20000"/>
              <a:lumOff val="80000"/>
            </a:schemeClr>
          </a:solidFill>
          <a:ln>
            <a:solidFill>
              <a:schemeClr val="accent3">
                <a:lumMod val="75000"/>
              </a:schemeClr>
            </a:solidFill>
          </a:ln>
        </p:spPr>
        <p:txBody>
          <a:bodyPr>
            <a:spAutoFit/>
          </a:bodyPr>
          <a:lstStyle/>
          <a:p>
            <a:pPr marR="0" defTabSz="914400" eaLnBrk="1" hangingPunct="1">
              <a:buClrTx/>
              <a:buSzTx/>
              <a:buFontTx/>
              <a:buNone/>
              <a:defRPr/>
            </a:pPr>
            <a:r>
              <a:rPr kumimoji="0" lang="zh-CN" altLang="en-US" sz="2600" b="1" kern="1200" cap="none" spc="0" normalizeH="0" baseline="0" noProof="0" dirty="0">
                <a:solidFill>
                  <a:prstClr val="black"/>
                </a:solidFill>
                <a:latin typeface="楷体" panose="02010609060101010101" pitchFamily="49" charset="-122"/>
                <a:ea typeface="楷体" panose="02010609060101010101" pitchFamily="49" charset="-122"/>
                <a:cs typeface="+mn-cs"/>
              </a:rPr>
              <a:t>共学活动一：</a:t>
            </a:r>
            <a:endParaRPr kumimoji="0" lang="en-US" altLang="zh-CN" sz="2600" b="1" kern="1200" cap="none" spc="0" normalizeH="0" baseline="0" noProof="0" dirty="0">
              <a:solidFill>
                <a:prstClr val="black"/>
              </a:solidFill>
              <a:latin typeface="楷体" panose="02010609060101010101" pitchFamily="49" charset="-122"/>
              <a:ea typeface="楷体" panose="02010609060101010101" pitchFamily="49" charset="-122"/>
              <a:cs typeface="+mn-cs"/>
            </a:endParaRPr>
          </a:p>
          <a:p>
            <a:pPr marR="0" algn="just" defTabSz="914400" eaLnBrk="1" hangingPunct="1">
              <a:buClrTx/>
              <a:buSzTx/>
              <a:buFontTx/>
              <a:buNone/>
              <a:defRPr/>
            </a:pPr>
            <a:r>
              <a:rPr kumimoji="0" lang="en-US" altLang="zh-CN" sz="2600" kern="1200" cap="none" spc="0" normalizeH="0" baseline="0" noProof="0" dirty="0">
                <a:solidFill>
                  <a:prstClr val="black"/>
                </a:solidFill>
                <a:latin typeface="楷体" panose="02010609060101010101" pitchFamily="49" charset="-122"/>
                <a:ea typeface="楷体" panose="02010609060101010101" pitchFamily="49" charset="-122"/>
                <a:cs typeface="+mn-cs"/>
              </a:rPr>
              <a:t>    </a:t>
            </a:r>
            <a:r>
              <a:rPr kumimoji="0" lang="zh-CN" altLang="en-US" sz="2600" kern="1200" cap="none" spc="0" normalizeH="0" baseline="0" noProof="0" dirty="0">
                <a:solidFill>
                  <a:prstClr val="black"/>
                </a:solidFill>
                <a:latin typeface="楷体" panose="02010609060101010101" pitchFamily="49" charset="-122"/>
                <a:ea typeface="楷体" panose="02010609060101010101" pitchFamily="49" charset="-122"/>
                <a:cs typeface="+mn-cs"/>
              </a:rPr>
              <a:t>这里有两块蛋糕，一块小一块大。小的那块是平均分配，大的那块是非平均分配。你们小组愿意参与哪块蛋糕的分配？</a:t>
            </a:r>
            <a:endParaRPr kumimoji="0" lang="en-US" altLang="zh-CN" sz="2600" kern="1200" cap="none" spc="0" normalizeH="0" baseline="0" noProof="0" dirty="0">
              <a:solidFill>
                <a:prstClr val="black"/>
              </a:solidFill>
              <a:latin typeface="楷体" panose="02010609060101010101" pitchFamily="49" charset="-122"/>
              <a:ea typeface="楷体" panose="02010609060101010101" pitchFamily="49" charset="-122"/>
              <a:cs typeface="+mn-cs"/>
            </a:endParaRPr>
          </a:p>
          <a:p>
            <a:pPr marR="0" defTabSz="914400" eaLnBrk="1" hangingPunct="1">
              <a:lnSpc>
                <a:spcPct val="150000"/>
              </a:lnSpc>
              <a:buClrTx/>
              <a:buSzTx/>
              <a:buFontTx/>
              <a:buNone/>
              <a:defRPr/>
            </a:pPr>
            <a:endParaRPr kumimoji="0" lang="en-US" altLang="zh-CN" sz="2600" kern="1200" cap="none" spc="0" normalizeH="0" baseline="0" noProof="0" dirty="0">
              <a:solidFill>
                <a:prstClr val="black"/>
              </a:solidFill>
              <a:latin typeface="楷体" panose="02010609060101010101" pitchFamily="49" charset="-122"/>
              <a:ea typeface="楷体" panose="02010609060101010101" pitchFamily="49" charset="-122"/>
              <a:cs typeface="+mn-cs"/>
            </a:endParaRPr>
          </a:p>
          <a:p>
            <a:pPr marR="0" defTabSz="914400" eaLnBrk="1" hangingPunct="1">
              <a:lnSpc>
                <a:spcPct val="150000"/>
              </a:lnSpc>
              <a:buClrTx/>
              <a:buSzTx/>
              <a:buFontTx/>
              <a:buNone/>
              <a:defRPr/>
            </a:pPr>
            <a:endParaRPr kumimoji="0" lang="en-US" altLang="zh-CN" sz="2600" kern="1200" cap="none" spc="0" normalizeH="0" baseline="0" noProof="0" dirty="0">
              <a:solidFill>
                <a:prstClr val="black"/>
              </a:solidFill>
              <a:latin typeface="楷体" panose="02010609060101010101" pitchFamily="49" charset="-122"/>
              <a:ea typeface="楷体" panose="02010609060101010101" pitchFamily="49" charset="-122"/>
              <a:cs typeface="+mn-cs"/>
            </a:endParaRPr>
          </a:p>
          <a:p>
            <a:pPr marR="0" defTabSz="914400" eaLnBrk="1" hangingPunct="1">
              <a:lnSpc>
                <a:spcPct val="150000"/>
              </a:lnSpc>
              <a:buClrTx/>
              <a:buSzTx/>
              <a:buFontTx/>
              <a:buNone/>
              <a:defRPr/>
            </a:pPr>
            <a:endParaRPr kumimoji="0" lang="en-US" altLang="zh-CN" sz="2600" kern="1200" cap="none" spc="0" normalizeH="0" baseline="0" noProof="0" dirty="0">
              <a:solidFill>
                <a:prstClr val="black"/>
              </a:solidFill>
              <a:latin typeface="楷体" panose="02010609060101010101" pitchFamily="49" charset="-122"/>
              <a:ea typeface="楷体" panose="02010609060101010101" pitchFamily="49" charset="-122"/>
              <a:cs typeface="+mn-cs"/>
            </a:endParaRPr>
          </a:p>
          <a:p>
            <a:pPr marR="0" defTabSz="914400" eaLnBrk="1" hangingPunct="1">
              <a:lnSpc>
                <a:spcPct val="150000"/>
              </a:lnSpc>
              <a:buClrTx/>
              <a:buSzTx/>
              <a:buFontTx/>
              <a:buNone/>
              <a:defRPr/>
            </a:pPr>
            <a:endParaRPr kumimoji="0" lang="en-US" altLang="zh-CN" sz="2600" kern="1200" cap="none" spc="0" normalizeH="0" baseline="0" noProof="0" dirty="0">
              <a:solidFill>
                <a:prstClr val="black"/>
              </a:solidFill>
              <a:latin typeface="楷体" panose="02010609060101010101" pitchFamily="49" charset="-122"/>
              <a:ea typeface="楷体" panose="02010609060101010101" pitchFamily="49" charset="-122"/>
              <a:cs typeface="+mn-cs"/>
            </a:endParaRPr>
          </a:p>
          <a:p>
            <a:pPr marR="0" defTabSz="914400" eaLnBrk="1" hangingPunct="1">
              <a:lnSpc>
                <a:spcPct val="150000"/>
              </a:lnSpc>
              <a:buClrTx/>
              <a:buSzTx/>
              <a:buFontTx/>
              <a:buNone/>
              <a:defRPr/>
            </a:pPr>
            <a:endParaRPr kumimoji="0" lang="en-US" altLang="zh-CN" sz="2600" kern="1200" cap="none" spc="0" normalizeH="0" baseline="0" noProof="0" dirty="0">
              <a:solidFill>
                <a:prstClr val="black"/>
              </a:solidFill>
              <a:latin typeface="楷体" panose="02010609060101010101" pitchFamily="49" charset="-122"/>
              <a:ea typeface="楷体" panose="02010609060101010101" pitchFamily="49" charset="-122"/>
              <a:cs typeface="+mn-cs"/>
            </a:endParaRPr>
          </a:p>
        </p:txBody>
      </p:sp>
      <p:pic>
        <p:nvPicPr>
          <p:cNvPr id="39940" name="Picture 2"/>
          <p:cNvPicPr>
            <a:picLocks noChangeAspect="1"/>
          </p:cNvPicPr>
          <p:nvPr/>
        </p:nvPicPr>
        <p:blipFill>
          <a:blip r:embed="rId3"/>
          <a:stretch>
            <a:fillRect/>
          </a:stretch>
        </p:blipFill>
        <p:spPr>
          <a:xfrm>
            <a:off x="2460625" y="4573588"/>
            <a:ext cx="1882775" cy="1830387"/>
          </a:xfrm>
          <a:prstGeom prst="rect">
            <a:avLst/>
          </a:prstGeom>
          <a:noFill/>
          <a:ln w="9525">
            <a:noFill/>
          </a:ln>
        </p:spPr>
      </p:pic>
      <p:pic>
        <p:nvPicPr>
          <p:cNvPr id="39941" name="Picture 2"/>
          <p:cNvPicPr>
            <a:picLocks noChangeAspect="1"/>
          </p:cNvPicPr>
          <p:nvPr/>
        </p:nvPicPr>
        <p:blipFill>
          <a:blip r:embed="rId4"/>
          <a:stretch>
            <a:fillRect/>
          </a:stretch>
        </p:blipFill>
        <p:spPr>
          <a:xfrm>
            <a:off x="5803900" y="3762375"/>
            <a:ext cx="2909888" cy="2827338"/>
          </a:xfrm>
          <a:prstGeom prst="rect">
            <a:avLst/>
          </a:prstGeom>
          <a:noFill/>
          <a:ln w="9525">
            <a:noFill/>
          </a:ln>
        </p:spPr>
      </p:pic>
      <p:sp>
        <p:nvSpPr>
          <p:cNvPr id="39942" name="文本框 11"/>
          <p:cNvSpPr txBox="1"/>
          <p:nvPr/>
        </p:nvSpPr>
        <p:spPr>
          <a:xfrm>
            <a:off x="2740025" y="6091238"/>
            <a:ext cx="2078038" cy="461962"/>
          </a:xfrm>
          <a:prstGeom prst="rect">
            <a:avLst/>
          </a:prstGeom>
          <a:noFill/>
          <a:ln w="9525">
            <a:noFill/>
          </a:ln>
        </p:spPr>
        <p:txBody>
          <a:bodyPr>
            <a:spAutoFit/>
          </a:bodyPr>
          <a:lstStyle/>
          <a:p>
            <a:pPr eaLnBrk="1" hangingPunct="1"/>
            <a:r>
              <a:rPr lang="zh-CN" altLang="en-US" sz="2400" b="1" dirty="0">
                <a:latin typeface="楷体" panose="02010609060101010101" pitchFamily="49" charset="-122"/>
                <a:ea typeface="楷体" panose="02010609060101010101" pitchFamily="49" charset="-122"/>
              </a:rPr>
              <a:t>平均分配</a:t>
            </a:r>
          </a:p>
        </p:txBody>
      </p:sp>
      <p:sp>
        <p:nvSpPr>
          <p:cNvPr id="39943" name="文本框 12"/>
          <p:cNvSpPr txBox="1"/>
          <p:nvPr/>
        </p:nvSpPr>
        <p:spPr>
          <a:xfrm>
            <a:off x="6469063" y="6091238"/>
            <a:ext cx="2078037" cy="461962"/>
          </a:xfrm>
          <a:prstGeom prst="rect">
            <a:avLst/>
          </a:prstGeom>
          <a:noFill/>
          <a:ln w="9525">
            <a:noFill/>
          </a:ln>
        </p:spPr>
        <p:txBody>
          <a:bodyPr>
            <a:spAutoFit/>
          </a:bodyPr>
          <a:lstStyle/>
          <a:p>
            <a:pPr eaLnBrk="1" hangingPunct="1"/>
            <a:r>
              <a:rPr lang="zh-CN" altLang="en-US" sz="2400" b="1" dirty="0">
                <a:latin typeface="楷体" panose="02010609060101010101" pitchFamily="49" charset="-122"/>
                <a:ea typeface="楷体" panose="02010609060101010101" pitchFamily="49" charset="-122"/>
              </a:rPr>
              <a:t>非平均分配</a:t>
            </a:r>
          </a:p>
        </p:txBody>
      </p:sp>
      <p:sp>
        <p:nvSpPr>
          <p:cNvPr id="39944" name="文本框 2"/>
          <p:cNvSpPr txBox="1"/>
          <p:nvPr/>
        </p:nvSpPr>
        <p:spPr>
          <a:xfrm>
            <a:off x="711200" y="1042988"/>
            <a:ext cx="9490075" cy="523875"/>
          </a:xfrm>
          <a:prstGeom prst="rect">
            <a:avLst/>
          </a:prstGeom>
          <a:noFill/>
          <a:ln w="9525">
            <a:noFill/>
          </a:ln>
        </p:spPr>
        <p:txBody>
          <a:bodyPr>
            <a:spAutoFit/>
          </a:bodyPr>
          <a:lstStyle/>
          <a:p>
            <a:pPr eaLnBrk="1" hangingPunct="1"/>
            <a:r>
              <a:rPr lang="zh-CN" altLang="en-US" sz="2800" b="1" dirty="0">
                <a:solidFill>
                  <a:srgbClr val="000000"/>
                </a:solidFill>
                <a:latin typeface="Arial" panose="020B0604020202020204" pitchFamily="34" charset="0"/>
              </a:rPr>
              <a:t>“‘蛋糕’ 做大了同时要分好”教学过程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1"/>
          <p:cNvSpPr/>
          <p:nvPr/>
        </p:nvSpPr>
        <p:spPr>
          <a:xfrm>
            <a:off x="825500" y="1716088"/>
            <a:ext cx="8478838" cy="522287"/>
          </a:xfrm>
          <a:prstGeom prst="rect">
            <a:avLst/>
          </a:prstGeom>
          <a:noFill/>
          <a:ln w="9525">
            <a:noFill/>
          </a:ln>
        </p:spPr>
        <p:txBody>
          <a:bodyPr wrap="none">
            <a:spAutoFit/>
          </a:bodyPr>
          <a:lstStyle/>
          <a:p>
            <a:pPr eaLnBrk="1" hangingPunct="1"/>
            <a:r>
              <a:rPr lang="zh-CN" altLang="en-US" sz="2800" b="1" dirty="0">
                <a:solidFill>
                  <a:srgbClr val="000000"/>
                </a:solidFill>
                <a:latin typeface="Arial" panose="020B0604020202020204" pitchFamily="34" charset="0"/>
              </a:rPr>
              <a:t>环节一：</a:t>
            </a:r>
            <a:r>
              <a:rPr lang="zh-CN" altLang="en-US" sz="2800" b="1" dirty="0">
                <a:latin typeface="Arial" panose="020B0604020202020204" pitchFamily="34" charset="0"/>
              </a:rPr>
              <a:t>情境模拟，理解“蛋糕”做大了同时要分好</a:t>
            </a:r>
          </a:p>
        </p:txBody>
      </p:sp>
      <p:sp>
        <p:nvSpPr>
          <p:cNvPr id="41987" name="文本框 2"/>
          <p:cNvSpPr txBox="1"/>
          <p:nvPr/>
        </p:nvSpPr>
        <p:spPr>
          <a:xfrm>
            <a:off x="681038" y="914400"/>
            <a:ext cx="9490075" cy="523875"/>
          </a:xfrm>
          <a:prstGeom prst="rect">
            <a:avLst/>
          </a:prstGeom>
          <a:noFill/>
          <a:ln w="9525">
            <a:noFill/>
          </a:ln>
        </p:spPr>
        <p:txBody>
          <a:bodyPr>
            <a:spAutoFit/>
          </a:bodyPr>
          <a:lstStyle/>
          <a:p>
            <a:pPr eaLnBrk="1" hangingPunct="1"/>
            <a:r>
              <a:rPr lang="zh-CN" altLang="en-US" sz="2800" b="1" dirty="0">
                <a:solidFill>
                  <a:srgbClr val="000000"/>
                </a:solidFill>
                <a:latin typeface="Arial" panose="020B0604020202020204" pitchFamily="34" charset="0"/>
              </a:rPr>
              <a:t>“‘蛋糕’ 做大了同时要分好”教学过程</a:t>
            </a:r>
          </a:p>
        </p:txBody>
      </p:sp>
      <p:pic>
        <p:nvPicPr>
          <p:cNvPr id="41988" name="图片 3"/>
          <p:cNvPicPr>
            <a:picLocks noChangeAspect="1"/>
          </p:cNvPicPr>
          <p:nvPr/>
        </p:nvPicPr>
        <p:blipFill>
          <a:blip r:embed="rId3"/>
          <a:stretch>
            <a:fillRect/>
          </a:stretch>
        </p:blipFill>
        <p:spPr>
          <a:xfrm>
            <a:off x="4381500" y="4389438"/>
            <a:ext cx="3289300" cy="2079625"/>
          </a:xfrm>
          <a:prstGeom prst="rect">
            <a:avLst/>
          </a:prstGeom>
          <a:noFill/>
          <a:ln w="9525">
            <a:noFill/>
          </a:ln>
        </p:spPr>
      </p:pic>
      <p:sp>
        <p:nvSpPr>
          <p:cNvPr id="6" name="文本框 5"/>
          <p:cNvSpPr txBox="1"/>
          <p:nvPr/>
        </p:nvSpPr>
        <p:spPr>
          <a:xfrm>
            <a:off x="6843713" y="2635250"/>
            <a:ext cx="3227388" cy="2246313"/>
          </a:xfrm>
          <a:prstGeom prst="rect">
            <a:avLst/>
          </a:prstGeom>
          <a:solidFill>
            <a:schemeClr val="bg1">
              <a:lumMod val="95000"/>
            </a:schemeClr>
          </a:solidFill>
        </p:spPr>
        <p:txBody>
          <a:bodyPr>
            <a:spAutoFit/>
          </a:bodyPr>
          <a:lstStyle/>
          <a:p>
            <a:pPr marR="0" algn="just" defTabSz="914400" eaLnBrk="1" hangingPunct="1">
              <a:buClrTx/>
              <a:buSzTx/>
              <a:buFontTx/>
              <a:buNone/>
              <a:defRPr/>
            </a:pPr>
            <a:r>
              <a:rPr kumimoji="0" lang="zh-CN" altLang="en-US" b="1" kern="1200" cap="none" spc="0" normalizeH="0" baseline="0" noProof="0" dirty="0">
                <a:latin typeface="Arial" panose="020B0604020202020204" pitchFamily="34" charset="0"/>
                <a:ea typeface="宋体" panose="02010600030101010101" pitchFamily="2" charset="-122"/>
                <a:cs typeface="+mn-cs"/>
              </a:rPr>
              <a:t>         </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你说的有一定的道理。可是非平均分配，小组成员得到的蛋糕量不一样，而且很有可能差异巨大，谁拿大的谁拿小的呢？这种不公平的分配方式极易造成小组成员间的矛盾</a:t>
            </a:r>
            <a:r>
              <a:rPr kumimoji="0" lang="zh-CN" altLang="en-US" b="1" kern="1200" cap="none" spc="0" normalizeH="0" baseline="0" noProof="0" dirty="0">
                <a:latin typeface="Arial" panose="020B0604020202020204" pitchFamily="34" charset="0"/>
                <a:ea typeface="宋体" panose="02010600030101010101" pitchFamily="2" charset="-122"/>
                <a:cs typeface="+mn-cs"/>
              </a:rPr>
              <a:t>。</a:t>
            </a:r>
          </a:p>
        </p:txBody>
      </p:sp>
      <p:sp>
        <p:nvSpPr>
          <p:cNvPr id="7" name="文本框 6"/>
          <p:cNvSpPr txBox="1"/>
          <p:nvPr/>
        </p:nvSpPr>
        <p:spPr>
          <a:xfrm>
            <a:off x="857250" y="3887788"/>
            <a:ext cx="3348038" cy="2247900"/>
          </a:xfrm>
          <a:prstGeom prst="rect">
            <a:avLst/>
          </a:prstGeom>
          <a:solidFill>
            <a:schemeClr val="bg1">
              <a:lumMod val="95000"/>
            </a:schemeClr>
          </a:solidFill>
        </p:spPr>
        <p:txBody>
          <a:bodyPr>
            <a:spAutoFit/>
          </a:bodyPr>
          <a:lstStyle/>
          <a:p>
            <a:pPr marR="0" algn="just" defTabSz="914400" eaLnBrk="1" hangingPunct="1">
              <a:buClrTx/>
              <a:buSzTx/>
              <a:buFontTx/>
              <a:buNone/>
              <a:defRPr/>
            </a:pPr>
            <a:r>
              <a:rPr kumimoji="0" lang="zh-CN" altLang="en-US" b="1" kern="1200" cap="none" spc="0" normalizeH="0" baseline="0" noProof="0" dirty="0">
                <a:latin typeface="Arial" panose="020B0604020202020204" pitchFamily="34" charset="0"/>
                <a:ea typeface="宋体" panose="02010600030101010101" pitchFamily="2" charset="-122"/>
                <a:cs typeface="+mn-cs"/>
              </a:rPr>
              <a:t>        </a:t>
            </a:r>
            <a:r>
              <a:rPr kumimoji="0" lang="zh-CN" altLang="en-US" sz="2000" b="1" kern="1200" cap="none" spc="0" normalizeH="0" baseline="0" noProof="0" dirty="0">
                <a:latin typeface="Arial" panose="020B0604020202020204" pitchFamily="34" charset="0"/>
                <a:ea typeface="宋体" panose="02010600030101010101" pitchFamily="2" charset="-122"/>
                <a:cs typeface="+mn-cs"/>
              </a:rPr>
              <a:t>我觉得我们应该参与大蛋糕的分配，因为不管怎么分，小组总体分到的蛋糕是多的。而且，蛋糕大了，哪怕是分的最少的同学，也有可能比小蛋糕平均分配得到的多。</a:t>
            </a:r>
          </a:p>
        </p:txBody>
      </p:sp>
      <p:sp>
        <p:nvSpPr>
          <p:cNvPr id="41991" name="圆角矩形标注 7"/>
          <p:cNvSpPr/>
          <p:nvPr/>
        </p:nvSpPr>
        <p:spPr>
          <a:xfrm>
            <a:off x="817563" y="3794125"/>
            <a:ext cx="3427412" cy="2436813"/>
          </a:xfrm>
          <a:prstGeom prst="wedgeRoundRectCallout">
            <a:avLst>
              <a:gd name="adj1" fmla="val 64236"/>
              <a:gd name="adj2" fmla="val 412"/>
              <a:gd name="adj3" fmla="val 16667"/>
            </a:avLst>
          </a:prstGeom>
          <a:noFill/>
          <a:ln w="9525" cap="flat" cmpd="sng">
            <a:solidFill>
              <a:schemeClr val="tx1"/>
            </a:solidFill>
            <a:prstDash val="solid"/>
            <a:round/>
            <a:headEnd type="none" w="med" len="med"/>
            <a:tailEnd type="none" w="med" len="med"/>
          </a:ln>
        </p:spPr>
        <p:txBody>
          <a:bodyPr/>
          <a:lstStyle/>
          <a:p>
            <a:pPr eaLnBrk="1" hangingPunct="1"/>
            <a:endParaRPr lang="zh-CN" altLang="en-US" dirty="0">
              <a:latin typeface="Arial" panose="020B0604020202020204" pitchFamily="34" charset="0"/>
            </a:endParaRPr>
          </a:p>
        </p:txBody>
      </p:sp>
      <p:sp>
        <p:nvSpPr>
          <p:cNvPr id="41992" name="圆角矩形标注 8"/>
          <p:cNvSpPr/>
          <p:nvPr/>
        </p:nvSpPr>
        <p:spPr>
          <a:xfrm>
            <a:off x="6743700" y="2505075"/>
            <a:ext cx="3427413" cy="2506663"/>
          </a:xfrm>
          <a:prstGeom prst="wedgeRoundRectCallout">
            <a:avLst>
              <a:gd name="adj1" fmla="val -37750"/>
              <a:gd name="adj2" fmla="val 61056"/>
              <a:gd name="adj3" fmla="val 16667"/>
            </a:avLst>
          </a:prstGeom>
          <a:noFill/>
          <a:ln w="9525" cap="flat" cmpd="sng">
            <a:solidFill>
              <a:schemeClr val="tx1"/>
            </a:solidFill>
            <a:prstDash val="solid"/>
            <a:round/>
            <a:headEnd type="none" w="med" len="med"/>
            <a:tailEnd type="none" w="med" len="med"/>
          </a:ln>
        </p:spPr>
        <p:txBody>
          <a:bodyPr/>
          <a:lstStyle/>
          <a:p>
            <a:pPr eaLnBrk="1" hangingPunct="1"/>
            <a:endParaRPr lang="zh-CN" altLang="en-US"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762000"/>
            <a:ext cx="10642600" cy="2862263"/>
          </a:xfrm>
          <a:prstGeom prst="rect">
            <a:avLst/>
          </a:prstGeom>
          <a:solidFill>
            <a:schemeClr val="accent1">
              <a:lumMod val="20000"/>
              <a:lumOff val="80000"/>
            </a:schemeClr>
          </a:solidFill>
        </p:spPr>
        <p:txBody>
          <a:bodyPr>
            <a:spAutoFit/>
          </a:bodyPr>
          <a:lstStyle/>
          <a:p>
            <a:pPr marR="0" defTabSz="914400" eaLnBrk="1" hangingPunct="1">
              <a:lnSpc>
                <a:spcPct val="150000"/>
              </a:lnSpc>
              <a:buClrTx/>
              <a:buSzTx/>
              <a:buFontTx/>
              <a:buNone/>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3.</a:t>
            </a:r>
            <a:r>
              <a:rPr kumimoji="0" lang="zh-CN" altLang="zh-CN" sz="2400" kern="1200" cap="none" spc="0" normalizeH="0" baseline="0" noProof="0" dirty="0">
                <a:latin typeface="Arial" panose="020B0604020202020204" pitchFamily="34" charset="0"/>
                <a:ea typeface="宋体" panose="02010600030101010101" pitchFamily="2" charset="-122"/>
                <a:cs typeface="+mn-cs"/>
              </a:rPr>
              <a:t>启发思考，方法多样。</a:t>
            </a: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lnSpc>
                <a:spcPct val="150000"/>
              </a:lnSpc>
              <a:buClrTx/>
              <a:buSzTx/>
              <a:buFontTx/>
              <a:buNone/>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r>
              <a:rPr kumimoji="0" lang="zh-CN" altLang="zh-CN" sz="2400" kern="1200" cap="none" spc="0" normalizeH="0" baseline="0" noProof="0" dirty="0">
                <a:latin typeface="Arial" panose="020B0604020202020204" pitchFamily="34" charset="0"/>
                <a:ea typeface="宋体" panose="02010600030101010101" pitchFamily="2" charset="-122"/>
                <a:cs typeface="+mn-cs"/>
              </a:rPr>
              <a:t>通过创设学习情境，激发学生主动学习的兴趣，采用体验学习、案例教学、议题式、问题解决等多种教学方式，设计讨论、辩论、参观、角色扮演、演讲等</a:t>
            </a:r>
            <a:r>
              <a:rPr kumimoji="0" lang="zh-CN" altLang="en-US" sz="2400" kern="1200" cap="none" spc="0" normalizeH="0" baseline="0" noProof="0" dirty="0">
                <a:latin typeface="Arial" panose="020B0604020202020204" pitchFamily="34" charset="0"/>
                <a:ea typeface="宋体" panose="02010600030101010101" pitchFamily="2" charset="-122"/>
                <a:cs typeface="+mn-cs"/>
              </a:rPr>
              <a:t>学生</a:t>
            </a:r>
            <a:r>
              <a:rPr kumimoji="0" lang="zh-CN" altLang="zh-CN" sz="2400" kern="1200" cap="none" spc="0" normalizeH="0" baseline="0" noProof="0" dirty="0">
                <a:latin typeface="Arial" panose="020B0604020202020204" pitchFamily="34" charset="0"/>
                <a:ea typeface="宋体" panose="02010600030101010101" pitchFamily="2" charset="-122"/>
                <a:cs typeface="+mn-cs"/>
              </a:rPr>
              <a:t>喜闻乐见的学习活动，鼓励学生合作探究，深刻理解读本内容，学会多角度分析问题，形成关心社会的态度和参与社会生活的行为方式。</a:t>
            </a:r>
          </a:p>
        </p:txBody>
      </p:sp>
      <p:pic>
        <p:nvPicPr>
          <p:cNvPr id="44035" name="Picture 2"/>
          <p:cNvPicPr>
            <a:picLocks noChangeAspect="1"/>
          </p:cNvPicPr>
          <p:nvPr/>
        </p:nvPicPr>
        <p:blipFill>
          <a:blip r:embed="rId2"/>
          <a:srcRect l="-536" t="19675" r="536" b="21114"/>
          <a:stretch>
            <a:fillRect/>
          </a:stretch>
        </p:blipFill>
        <p:spPr>
          <a:xfrm>
            <a:off x="996950" y="4208463"/>
            <a:ext cx="5427663" cy="238125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文本框 1"/>
          <p:cNvSpPr txBox="1"/>
          <p:nvPr/>
        </p:nvSpPr>
        <p:spPr>
          <a:xfrm>
            <a:off x="658813" y="1060450"/>
            <a:ext cx="6964362" cy="523875"/>
          </a:xfrm>
          <a:prstGeom prst="rect">
            <a:avLst/>
          </a:prstGeom>
          <a:noFill/>
          <a:ln w="9525">
            <a:noFill/>
          </a:ln>
        </p:spPr>
        <p:txBody>
          <a:bodyPr>
            <a:spAutoFit/>
          </a:bodyPr>
          <a:lstStyle/>
          <a:p>
            <a:pPr eaLnBrk="1" hangingPunct="1"/>
            <a:r>
              <a:rPr lang="zh-CN" altLang="en-US" sz="2800" b="1" dirty="0">
                <a:solidFill>
                  <a:srgbClr val="000000"/>
                </a:solidFill>
                <a:latin typeface="Arial" panose="020B0604020202020204" pitchFamily="34" charset="0"/>
              </a:rPr>
              <a:t>“国家一切权力属于人民”教学过程</a:t>
            </a:r>
          </a:p>
        </p:txBody>
      </p:sp>
      <p:sp>
        <p:nvSpPr>
          <p:cNvPr id="45059" name="矩形 2"/>
          <p:cNvSpPr/>
          <p:nvPr/>
        </p:nvSpPr>
        <p:spPr>
          <a:xfrm>
            <a:off x="825500" y="1716088"/>
            <a:ext cx="8840788" cy="522287"/>
          </a:xfrm>
          <a:prstGeom prst="rect">
            <a:avLst/>
          </a:prstGeom>
          <a:noFill/>
          <a:ln w="9525">
            <a:noFill/>
          </a:ln>
        </p:spPr>
        <p:txBody>
          <a:bodyPr wrap="none">
            <a:spAutoFit/>
          </a:bodyPr>
          <a:lstStyle/>
          <a:p>
            <a:pPr eaLnBrk="1" hangingPunct="1"/>
            <a:r>
              <a:rPr lang="zh-CN" altLang="en-US" sz="2800" b="1" dirty="0">
                <a:solidFill>
                  <a:srgbClr val="000000"/>
                </a:solidFill>
                <a:latin typeface="Arial" panose="020B0604020202020204" pitchFamily="34" charset="0"/>
              </a:rPr>
              <a:t>环节三：话民主，重参与，理解众人的事情由众人商量</a:t>
            </a:r>
          </a:p>
        </p:txBody>
      </p:sp>
      <p:sp>
        <p:nvSpPr>
          <p:cNvPr id="45060" name="文本框 5"/>
          <p:cNvSpPr txBox="1"/>
          <p:nvPr/>
        </p:nvSpPr>
        <p:spPr>
          <a:xfrm>
            <a:off x="6915150" y="5033963"/>
            <a:ext cx="4494213" cy="461962"/>
          </a:xfrm>
          <a:prstGeom prst="rect">
            <a:avLst/>
          </a:prstGeom>
          <a:noFill/>
          <a:ln w="9525">
            <a:noFill/>
          </a:ln>
        </p:spPr>
        <p:txBody>
          <a:bodyPr wrap="none">
            <a:spAutoFit/>
          </a:bodyPr>
          <a:lstStyle/>
          <a:p>
            <a:pPr eaLnBrk="1" hangingPunct="1"/>
            <a:r>
              <a:rPr lang="zh-CN" altLang="en-US" sz="2400" dirty="0">
                <a:solidFill>
                  <a:srgbClr val="000000"/>
                </a:solidFill>
                <a:latin typeface="楷体" panose="02010609060101010101" pitchFamily="49" charset="-122"/>
                <a:ea typeface="楷体" panose="02010609060101010101" pitchFamily="49" charset="-122"/>
              </a:rPr>
              <a:t>参与少先队大队委员会委员选举</a:t>
            </a:r>
          </a:p>
        </p:txBody>
      </p:sp>
      <p:sp>
        <p:nvSpPr>
          <p:cNvPr id="45061" name="文本框 11"/>
          <p:cNvSpPr txBox="1"/>
          <p:nvPr/>
        </p:nvSpPr>
        <p:spPr>
          <a:xfrm>
            <a:off x="1216025" y="5033963"/>
            <a:ext cx="4940300" cy="461962"/>
          </a:xfrm>
          <a:prstGeom prst="rect">
            <a:avLst/>
          </a:prstGeom>
          <a:noFill/>
          <a:ln w="9525">
            <a:noFill/>
          </a:ln>
        </p:spPr>
        <p:txBody>
          <a:bodyPr>
            <a:spAutoFit/>
          </a:bodyPr>
          <a:lstStyle/>
          <a:p>
            <a:pPr eaLnBrk="1" hangingPunct="1"/>
            <a:r>
              <a:rPr lang="zh-CN" altLang="en-US" sz="2400" dirty="0">
                <a:solidFill>
                  <a:srgbClr val="000000"/>
                </a:solidFill>
                <a:latin typeface="楷体" panose="02010609060101010101" pitchFamily="49" charset="-122"/>
                <a:ea typeface="楷体" panose="02010609060101010101" pitchFamily="49" charset="-122"/>
              </a:rPr>
              <a:t>撰写中国少年先锋队代表大会提案</a:t>
            </a:r>
          </a:p>
        </p:txBody>
      </p:sp>
      <p:sp>
        <p:nvSpPr>
          <p:cNvPr id="13" name="矩形 12"/>
          <p:cNvSpPr/>
          <p:nvPr/>
        </p:nvSpPr>
        <p:spPr>
          <a:xfrm>
            <a:off x="314325" y="5761038"/>
            <a:ext cx="11684000" cy="873125"/>
          </a:xfrm>
          <a:prstGeom prst="rect">
            <a:avLst/>
          </a:prstGeom>
          <a:solidFill>
            <a:srgbClr val="0A5069"/>
          </a:solidFill>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bg1"/>
                </a:solidFill>
                <a:effectLst>
                  <a:outerShdw blurRad="38100" dist="38100" dir="2700000" algn="tl">
                    <a:srgbClr val="000000">
                      <a:alpha val="20000"/>
                    </a:srgbClr>
                  </a:outerShdw>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1200" cap="none" spc="0" normalizeH="0" baseline="0" noProof="0" dirty="0">
                <a:ln>
                  <a:noFill/>
                </a:ln>
                <a:solidFill>
                  <a:schemeClr val="bg1"/>
                </a:solidFill>
                <a:effectLst>
                  <a:outerShdw blurRad="38100" dist="38100" dir="2700000" algn="tl">
                    <a:srgbClr val="000000">
                      <a:alpha val="20000"/>
                    </a:srgbClr>
                  </a:outerShdw>
                </a:effectLst>
                <a:uLnTx/>
                <a:uFillTx/>
                <a:latin typeface="微软雅黑" panose="020B0503020204020204" pitchFamily="34" charset="-122"/>
                <a:ea typeface="微软雅黑" panose="020B0503020204020204" pitchFamily="34" charset="-122"/>
                <a:cs typeface="+mn-cs"/>
              </a:rPr>
              <a:t>设计意图</a:t>
            </a:r>
            <a:r>
              <a:rPr kumimoji="0" lang="en-US" altLang="zh-CN" sz="1800" b="0" i="0" u="none" strike="noStrike" kern="1200" cap="none" spc="0" normalizeH="0" baseline="0" noProof="0" dirty="0">
                <a:ln>
                  <a:noFill/>
                </a:ln>
                <a:solidFill>
                  <a:schemeClr val="bg1"/>
                </a:solidFill>
                <a:effectLst>
                  <a:outerShdw blurRad="38100" dist="38100" dir="2700000" algn="tl">
                    <a:srgbClr val="000000">
                      <a:alpha val="20000"/>
                    </a:srgbClr>
                  </a:outerShdw>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bg1"/>
                </a:solidFill>
                <a:effectLst>
                  <a:outerShdw blurRad="38100" dist="38100" dir="2700000" algn="tl">
                    <a:srgbClr val="000000">
                      <a:alpha val="20000"/>
                    </a:srgbClr>
                  </a:outerShdw>
                </a:effectLst>
                <a:uLnTx/>
                <a:uFillTx/>
                <a:latin typeface="微软雅黑" panose="020B0503020204020204" pitchFamily="34" charset="-122"/>
                <a:ea typeface="微软雅黑" panose="020B0503020204020204" pitchFamily="34" charset="-122"/>
                <a:cs typeface="+mn-cs"/>
              </a:rPr>
              <a:t>通过阅读读本，认识众人的事情由众人商量，最后联系自身生活，树立民主观念，强化民主意识，增强民主能力，为推进社会主义民主政治建设贡献自己的一份力量。</a:t>
            </a:r>
            <a:endParaRPr kumimoji="0" lang="zh-CN" altLang="zh-CN" sz="1800" b="0" i="0" u="none" strike="noStrike" kern="1200" cap="none" spc="0" normalizeH="0" baseline="0" noProof="0" dirty="0">
              <a:ln>
                <a:noFill/>
              </a:ln>
              <a:solidFill>
                <a:schemeClr val="bg1"/>
              </a:solidFill>
              <a:effectLst>
                <a:outerShdw blurRad="38100" dist="38100" dir="2700000" algn="tl">
                  <a:srgbClr val="000000">
                    <a:alpha val="20000"/>
                  </a:srgbClr>
                </a:outerShdw>
              </a:effectLst>
              <a:uLnTx/>
              <a:uFillTx/>
              <a:latin typeface="微软雅黑" panose="020B0503020204020204" pitchFamily="34" charset="-122"/>
              <a:ea typeface="微软雅黑" panose="020B0503020204020204" pitchFamily="34" charset="-122"/>
              <a:cs typeface="+mn-cs"/>
            </a:endParaRPr>
          </a:p>
        </p:txBody>
      </p:sp>
      <p:pic>
        <p:nvPicPr>
          <p:cNvPr id="45063" name="图片 3"/>
          <p:cNvPicPr>
            <a:picLocks noChangeAspect="1"/>
          </p:cNvPicPr>
          <p:nvPr/>
        </p:nvPicPr>
        <p:blipFill>
          <a:blip r:embed="rId3"/>
          <a:stretch>
            <a:fillRect/>
          </a:stretch>
        </p:blipFill>
        <p:spPr>
          <a:xfrm>
            <a:off x="7299325" y="2554288"/>
            <a:ext cx="3508375" cy="2336800"/>
          </a:xfrm>
          <a:prstGeom prst="rect">
            <a:avLst/>
          </a:prstGeom>
          <a:noFill/>
          <a:ln w="9525">
            <a:noFill/>
          </a:ln>
        </p:spPr>
      </p:pic>
      <p:pic>
        <p:nvPicPr>
          <p:cNvPr id="45064" name="图片 4"/>
          <p:cNvPicPr>
            <a:picLocks noChangeAspect="1"/>
          </p:cNvPicPr>
          <p:nvPr/>
        </p:nvPicPr>
        <p:blipFill>
          <a:blip r:embed="rId4"/>
          <a:srcRect b="5031"/>
          <a:stretch>
            <a:fillRect/>
          </a:stretch>
        </p:blipFill>
        <p:spPr>
          <a:xfrm>
            <a:off x="825500" y="2500313"/>
            <a:ext cx="1822450" cy="2446337"/>
          </a:xfrm>
          <a:prstGeom prst="rect">
            <a:avLst/>
          </a:prstGeom>
          <a:noFill/>
          <a:ln w="9525">
            <a:noFill/>
          </a:ln>
        </p:spPr>
      </p:pic>
      <p:pic>
        <p:nvPicPr>
          <p:cNvPr id="45065" name="图片 7"/>
          <p:cNvPicPr>
            <a:picLocks noChangeAspect="1"/>
          </p:cNvPicPr>
          <p:nvPr/>
        </p:nvPicPr>
        <p:blipFill>
          <a:blip r:embed="rId5"/>
          <a:srcRect b="7234"/>
          <a:stretch>
            <a:fillRect/>
          </a:stretch>
        </p:blipFill>
        <p:spPr>
          <a:xfrm>
            <a:off x="2647950" y="2495550"/>
            <a:ext cx="1814513" cy="2390775"/>
          </a:xfrm>
          <a:prstGeom prst="rect">
            <a:avLst/>
          </a:prstGeom>
          <a:noFill/>
          <a:ln w="9525">
            <a:noFill/>
          </a:ln>
        </p:spPr>
      </p:pic>
      <p:pic>
        <p:nvPicPr>
          <p:cNvPr id="45066" name="图片 13"/>
          <p:cNvPicPr>
            <a:picLocks noChangeAspect="1"/>
          </p:cNvPicPr>
          <p:nvPr/>
        </p:nvPicPr>
        <p:blipFill>
          <a:blip r:embed="rId6"/>
          <a:srcRect b="5748"/>
          <a:stretch>
            <a:fillRect/>
          </a:stretch>
        </p:blipFill>
        <p:spPr>
          <a:xfrm>
            <a:off x="4462463" y="2519363"/>
            <a:ext cx="1809750" cy="240665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89000"/>
            <a:ext cx="12192000" cy="1570038"/>
          </a:xfrm>
          <a:prstGeom prst="rect">
            <a:avLst/>
          </a:prstGeom>
          <a:solidFill>
            <a:schemeClr val="tx2">
              <a:lumMod val="20000"/>
              <a:lumOff val="80000"/>
            </a:schemeClr>
          </a:solidFill>
        </p:spPr>
        <p:txBody>
          <a:bodyPr>
            <a:spAutoFit/>
          </a:bodyPr>
          <a:lstStyle/>
          <a:p>
            <a:pPr marR="0" defTabSz="914400" eaLnBrk="1" hangingPunct="1">
              <a:buClrTx/>
              <a:buSzTx/>
              <a:buFontTx/>
              <a:buNone/>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4.</a:t>
            </a:r>
            <a:r>
              <a:rPr kumimoji="0" lang="zh-CN" altLang="zh-CN" sz="2400" kern="1200" cap="none" spc="0" normalizeH="0" baseline="0" noProof="0" dirty="0">
                <a:latin typeface="Arial" panose="020B0604020202020204" pitchFamily="34" charset="0"/>
                <a:ea typeface="宋体" panose="02010600030101010101" pitchFamily="2" charset="-122"/>
                <a:cs typeface="+mn-cs"/>
              </a:rPr>
              <a:t>优化资源，有效运用。通过选择和运用生动案例，及时补充前瞻性、动态性理论和实践；利用和挖掘学生熟悉的人物、事件、案例等，丰富和拓展读本内容；结合学校班团队活动、纪念馆和博物馆等社会环境资源，将课内学习延伸至校内外其他实践活动，提高教育的实效性。</a:t>
            </a:r>
            <a:endParaRPr kumimoji="0" lang="zh-CN" altLang="en-US" sz="2400" kern="1200" cap="none" spc="0" normalizeH="0" baseline="0" noProof="0" dirty="0">
              <a:latin typeface="Arial" panose="020B0604020202020204" pitchFamily="34" charset="0"/>
              <a:ea typeface="宋体" panose="02010600030101010101" pitchFamily="2" charset="-122"/>
              <a:cs typeface="+mn-cs"/>
            </a:endParaRPr>
          </a:p>
        </p:txBody>
      </p:sp>
      <p:sp>
        <p:nvSpPr>
          <p:cNvPr id="47107" name="文本框 4"/>
          <p:cNvSpPr txBox="1"/>
          <p:nvPr/>
        </p:nvSpPr>
        <p:spPr>
          <a:xfrm>
            <a:off x="0" y="2459038"/>
            <a:ext cx="5651500" cy="4237037"/>
          </a:xfrm>
          <a:prstGeom prst="rect">
            <a:avLst/>
          </a:prstGeom>
          <a:solidFill>
            <a:srgbClr val="FFFFFF"/>
          </a:solidFill>
          <a:ln w="9525" cap="flat" cmpd="sng">
            <a:solidFill>
              <a:srgbClr val="000000"/>
            </a:solidFill>
            <a:prstDash val="solid"/>
            <a:miter/>
            <a:headEnd type="none" w="med" len="med"/>
            <a:tailEnd type="none" w="med" len="med"/>
          </a:ln>
        </p:spPr>
        <p:txBody>
          <a:bodyPr/>
          <a:lstStyle/>
          <a:p>
            <a:pPr algn="ctr" eaLnBrk="1" hangingPunct="1">
              <a:lnSpc>
                <a:spcPct val="150000"/>
              </a:lnSpc>
            </a:pPr>
            <a:r>
              <a:rPr lang="zh-CN" altLang="en-US" sz="1400" b="1" dirty="0">
                <a:latin typeface="楷体" panose="02010609060101010101" pitchFamily="49" charset="-122"/>
              </a:rPr>
              <a:t>大漠变绿洲</a:t>
            </a:r>
          </a:p>
          <a:p>
            <a:pPr algn="just" eaLnBrk="1" hangingPunct="1">
              <a:lnSpc>
                <a:spcPct val="150000"/>
              </a:lnSpc>
            </a:pPr>
            <a:r>
              <a:rPr lang="zh-CN" altLang="en-US" sz="1400" dirty="0">
                <a:latin typeface="楷体" panose="02010609060101010101" pitchFamily="49" charset="-122"/>
              </a:rPr>
              <a:t>    </a:t>
            </a:r>
            <a:r>
              <a:rPr lang="en-US" altLang="zh-CN" sz="1400" dirty="0">
                <a:latin typeface="楷体" panose="02010609060101010101" pitchFamily="49" charset="-122"/>
              </a:rPr>
              <a:t>20</a:t>
            </a:r>
            <a:r>
              <a:rPr lang="zh-CN" altLang="en-US" sz="1400" dirty="0">
                <a:latin typeface="楷体" panose="02010609060101010101" pitchFamily="49" charset="-122"/>
              </a:rPr>
              <a:t>世纪</a:t>
            </a:r>
            <a:r>
              <a:rPr lang="en-US" altLang="zh-CN" sz="1400" dirty="0">
                <a:latin typeface="楷体" panose="02010609060101010101" pitchFamily="49" charset="-122"/>
              </a:rPr>
              <a:t>90</a:t>
            </a:r>
            <a:r>
              <a:rPr lang="zh-CN" altLang="en-US" sz="1400" dirty="0">
                <a:latin typeface="楷体" panose="02010609060101010101" pitchFamily="49" charset="-122"/>
              </a:rPr>
              <a:t>年代之前，提起库布其沙漠，人们的印象就是一夜之间堵住家门的沙丘。库布其沙漠曾被称为</a:t>
            </a:r>
            <a:r>
              <a:rPr lang="zh-CN" altLang="en-US" sz="1400" dirty="0">
                <a:latin typeface="Arial" panose="020B0604020202020204" pitchFamily="34" charset="0"/>
              </a:rPr>
              <a:t>“</a:t>
            </a:r>
            <a:r>
              <a:rPr lang="zh-CN" altLang="en-US" sz="1400" dirty="0">
                <a:latin typeface="楷体" panose="02010609060101010101" pitchFamily="49" charset="-122"/>
              </a:rPr>
              <a:t>死亡之海</a:t>
            </a:r>
            <a:r>
              <a:rPr lang="zh-CN" altLang="en-US" sz="1400" dirty="0">
                <a:latin typeface="Arial" panose="020B0604020202020204" pitchFamily="34" charset="0"/>
              </a:rPr>
              <a:t>”</a:t>
            </a:r>
            <a:r>
              <a:rPr lang="zh-CN" altLang="en-US" sz="1400" dirty="0">
                <a:latin typeface="楷体" panose="02010609060101010101" pitchFamily="49" charset="-122"/>
              </a:rPr>
              <a:t>。如今，当地开发出</a:t>
            </a:r>
            <a:r>
              <a:rPr lang="zh-CN" altLang="en-US" sz="1400" dirty="0">
                <a:latin typeface="Arial" panose="020B0604020202020204" pitchFamily="34" charset="0"/>
              </a:rPr>
              <a:t>“</a:t>
            </a:r>
            <a:r>
              <a:rPr lang="zh-CN" altLang="en-US" sz="1400" dirty="0">
                <a:latin typeface="楷体" panose="02010609060101010101" pitchFamily="49" charset="-122"/>
              </a:rPr>
              <a:t>沙漠水气法种树技术</a:t>
            </a:r>
            <a:r>
              <a:rPr lang="zh-CN" altLang="en-US" sz="1400" dirty="0">
                <a:latin typeface="Arial" panose="020B0604020202020204" pitchFamily="34" charset="0"/>
              </a:rPr>
              <a:t>”</a:t>
            </a:r>
            <a:r>
              <a:rPr lang="zh-CN" altLang="en-US" sz="1400" dirty="0">
                <a:latin typeface="楷体" panose="02010609060101010101" pitchFamily="49" charset="-122"/>
              </a:rPr>
              <a:t>，只需</a:t>
            </a:r>
            <a:r>
              <a:rPr lang="en-US" altLang="zh-CN" sz="1400" dirty="0">
                <a:latin typeface="楷体" panose="02010609060101010101" pitchFamily="49" charset="-122"/>
              </a:rPr>
              <a:t>10</a:t>
            </a:r>
            <a:r>
              <a:rPr lang="zh-CN" altLang="en-US" sz="1400" dirty="0">
                <a:latin typeface="楷体" panose="02010609060101010101" pitchFamily="49" charset="-122"/>
              </a:rPr>
              <a:t>秒就能种一棵树，且树木成活率达</a:t>
            </a:r>
            <a:r>
              <a:rPr lang="en-US" altLang="zh-CN" sz="1400" dirty="0">
                <a:latin typeface="楷体" panose="02010609060101010101" pitchFamily="49" charset="-122"/>
              </a:rPr>
              <a:t>90%</a:t>
            </a:r>
            <a:r>
              <a:rPr lang="zh-CN" altLang="en-US" sz="1400" dirty="0">
                <a:latin typeface="楷体" panose="02010609060101010101" pitchFamily="49" charset="-122"/>
              </a:rPr>
              <a:t>以上。</a:t>
            </a:r>
          </a:p>
          <a:p>
            <a:pPr algn="just" eaLnBrk="1" hangingPunct="1">
              <a:lnSpc>
                <a:spcPct val="150000"/>
              </a:lnSpc>
            </a:pPr>
            <a:r>
              <a:rPr lang="zh-CN" altLang="en-US" sz="1400" dirty="0">
                <a:latin typeface="楷体" panose="02010609060101010101" pitchFamily="49" charset="-122"/>
              </a:rPr>
              <a:t>　　</a:t>
            </a:r>
            <a:r>
              <a:rPr lang="en-US" altLang="zh-CN" sz="1400" dirty="0">
                <a:latin typeface="楷体" panose="02010609060101010101" pitchFamily="49" charset="-122"/>
              </a:rPr>
              <a:t>30</a:t>
            </a:r>
            <a:r>
              <a:rPr lang="zh-CN" altLang="en-US" sz="1400" dirty="0">
                <a:latin typeface="楷体" panose="02010609060101010101" pitchFamily="49" charset="-122"/>
              </a:rPr>
              <a:t>多年来，库布其沙漠实现了从</a:t>
            </a:r>
            <a:r>
              <a:rPr lang="zh-CN" altLang="en-US" sz="1400" b="1" dirty="0">
                <a:latin typeface="Arial" panose="020B0604020202020204" pitchFamily="34" charset="0"/>
              </a:rPr>
              <a:t>“</a:t>
            </a:r>
            <a:r>
              <a:rPr lang="zh-CN" altLang="en-US" sz="1400" b="1" dirty="0">
                <a:latin typeface="楷体" panose="02010609060101010101" pitchFamily="49" charset="-122"/>
              </a:rPr>
              <a:t>沙进人退</a:t>
            </a:r>
            <a:r>
              <a:rPr lang="zh-CN" altLang="en-US" sz="1400" b="1" dirty="0">
                <a:latin typeface="Arial" panose="020B0604020202020204" pitchFamily="34" charset="0"/>
              </a:rPr>
              <a:t>”</a:t>
            </a:r>
            <a:r>
              <a:rPr lang="zh-CN" altLang="en-US" sz="1400" b="1" dirty="0">
                <a:latin typeface="楷体" panose="02010609060101010101" pitchFamily="49" charset="-122"/>
              </a:rPr>
              <a:t>到</a:t>
            </a:r>
            <a:r>
              <a:rPr lang="zh-CN" altLang="en-US" sz="1400" b="1" dirty="0">
                <a:latin typeface="Arial" panose="020B0604020202020204" pitchFamily="34" charset="0"/>
              </a:rPr>
              <a:t>“</a:t>
            </a:r>
            <a:r>
              <a:rPr lang="zh-CN" altLang="en-US" sz="1400" b="1" dirty="0">
                <a:latin typeface="楷体" panose="02010609060101010101" pitchFamily="49" charset="-122"/>
              </a:rPr>
              <a:t>绿进沙退</a:t>
            </a:r>
            <a:r>
              <a:rPr lang="zh-CN" altLang="en-US" sz="1400" b="1" dirty="0">
                <a:latin typeface="Arial" panose="020B0604020202020204" pitchFamily="34" charset="0"/>
              </a:rPr>
              <a:t>”</a:t>
            </a:r>
            <a:r>
              <a:rPr lang="zh-CN" altLang="en-US" sz="1400" dirty="0">
                <a:latin typeface="楷体" panose="02010609060101010101" pitchFamily="49" charset="-122"/>
              </a:rPr>
              <a:t>的转变。更可喜的是，沙漠中还出现了几百万亩厘米级厚的土壤，使其初步具备农业耕作条件。库布其模式创造的绿色经济已实现</a:t>
            </a:r>
            <a:r>
              <a:rPr lang="en-US" altLang="zh-CN" sz="1400" dirty="0">
                <a:latin typeface="楷体" panose="02010609060101010101" pitchFamily="49" charset="-122"/>
              </a:rPr>
              <a:t>300</a:t>
            </a:r>
            <a:r>
              <a:rPr lang="zh-CN" altLang="en-US" sz="1400" dirty="0">
                <a:latin typeface="楷体" panose="02010609060101010101" pitchFamily="49" charset="-122"/>
              </a:rPr>
              <a:t>多亿元的生态收入，</a:t>
            </a:r>
            <a:r>
              <a:rPr lang="en-US" altLang="zh-CN" sz="1400" b="1" dirty="0">
                <a:latin typeface="楷体" panose="02010609060101010101" pitchFamily="49" charset="-122"/>
              </a:rPr>
              <a:t>10</a:t>
            </a:r>
            <a:r>
              <a:rPr lang="zh-CN" altLang="en-US" sz="1400" b="1" dirty="0">
                <a:latin typeface="楷体" panose="02010609060101010101" pitchFamily="49" charset="-122"/>
              </a:rPr>
              <a:t>多万人彻底摆脱贫困。</a:t>
            </a:r>
          </a:p>
          <a:p>
            <a:pPr algn="just" eaLnBrk="1" hangingPunct="1">
              <a:lnSpc>
                <a:spcPct val="150000"/>
              </a:lnSpc>
            </a:pPr>
            <a:r>
              <a:rPr lang="zh-CN" altLang="en-US" sz="1400" dirty="0">
                <a:latin typeface="楷体" panose="02010609060101010101" pitchFamily="49" charset="-122"/>
              </a:rPr>
              <a:t>　</a:t>
            </a:r>
            <a:r>
              <a:rPr lang="zh-CN" altLang="en-US" sz="1400" b="1" dirty="0">
                <a:latin typeface="楷体" panose="02010609060101010101" pitchFamily="49" charset="-122"/>
              </a:rPr>
              <a:t>　由于治理成绩突出，</a:t>
            </a:r>
            <a:r>
              <a:rPr lang="en-US" altLang="zh-CN" sz="1400" b="1" dirty="0">
                <a:latin typeface="楷体" panose="02010609060101010101" pitchFamily="49" charset="-122"/>
              </a:rPr>
              <a:t>2014</a:t>
            </a:r>
            <a:r>
              <a:rPr lang="zh-CN" altLang="en-US" sz="1400" b="1" dirty="0">
                <a:latin typeface="楷体" panose="02010609060101010101" pitchFamily="49" charset="-122"/>
              </a:rPr>
              <a:t>年，库布其沙漠成为联合国环境署确定的全球沙漠</a:t>
            </a:r>
            <a:r>
              <a:rPr lang="zh-CN" altLang="en-US" sz="1400" b="1" dirty="0">
                <a:latin typeface="Arial" panose="020B0604020202020204" pitchFamily="34" charset="0"/>
              </a:rPr>
              <a:t>“</a:t>
            </a:r>
            <a:r>
              <a:rPr lang="zh-CN" altLang="en-US" sz="1400" b="1" dirty="0">
                <a:latin typeface="楷体" panose="02010609060101010101" pitchFamily="49" charset="-122"/>
              </a:rPr>
              <a:t>生态经济示范区</a:t>
            </a:r>
            <a:r>
              <a:rPr lang="zh-CN" altLang="en-US" sz="1400" b="1" dirty="0">
                <a:latin typeface="Arial" panose="020B0604020202020204" pitchFamily="34" charset="0"/>
              </a:rPr>
              <a:t>”</a:t>
            </a:r>
            <a:r>
              <a:rPr lang="zh-CN" altLang="en-US" sz="1400" b="1" dirty="0">
                <a:latin typeface="楷体" panose="02010609060101010101" pitchFamily="49" charset="-122"/>
              </a:rPr>
              <a:t>。</a:t>
            </a:r>
            <a:r>
              <a:rPr lang="en-US" altLang="zh-CN" sz="1400" b="1" dirty="0">
                <a:latin typeface="楷体" panose="02010609060101010101" pitchFamily="49" charset="-122"/>
              </a:rPr>
              <a:t>2015</a:t>
            </a:r>
            <a:r>
              <a:rPr lang="zh-CN" altLang="en-US" sz="1400" b="1" dirty="0">
                <a:latin typeface="楷体" panose="02010609060101010101" pitchFamily="49" charset="-122"/>
              </a:rPr>
              <a:t>年，库布其生态创造模式被巴黎气候大会推举为中国样本。</a:t>
            </a:r>
          </a:p>
        </p:txBody>
      </p:sp>
      <p:pic>
        <p:nvPicPr>
          <p:cNvPr id="47108" name="图片 3" descr="https://ss1.baidu.com/6ONXsjip0QIZ8tyhnq/it/u=2711141323,1602160642&amp;fm=173&amp;app=25&amp;f=JPEG?w=640&amp;h=384&amp;s=9010BEF05AFA96C20A24D30C030020D5"/>
          <p:cNvPicPr>
            <a:picLocks noChangeAspect="1"/>
          </p:cNvPicPr>
          <p:nvPr/>
        </p:nvPicPr>
        <p:blipFill>
          <a:blip r:embed="rId2"/>
          <a:stretch>
            <a:fillRect/>
          </a:stretch>
        </p:blipFill>
        <p:spPr>
          <a:xfrm>
            <a:off x="6196013" y="2735263"/>
            <a:ext cx="5651500" cy="354330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6664" y="1514475"/>
            <a:ext cx="6046788" cy="3829050"/>
          </a:xfrm>
          <a:prstGeom prst="rect">
            <a:avLst/>
          </a:prstGeom>
          <a:solidFill>
            <a:schemeClr val="bg1">
              <a:lumMod val="95000"/>
            </a:schemeClr>
          </a:solidFill>
        </p:spPr>
        <p:txBody>
          <a:bodyPr wrap="square">
            <a:spAutoFit/>
          </a:bodyPr>
          <a:lstStyle/>
          <a:p>
            <a:pPr marR="0" defTabSz="914400" eaLnBrk="1" hangingPunct="1">
              <a:lnSpc>
                <a:spcPts val="3700"/>
              </a:lnSpc>
              <a:buClrTx/>
              <a:buSzTx/>
              <a:buFontTx/>
              <a:buNone/>
              <a:defRPr/>
            </a:pPr>
            <a:endParaRPr kumimoji="0" lang="en-US" altLang="zh-CN" sz="2800" b="1" kern="1200" cap="none" spc="0" normalizeH="0" baseline="0" noProof="0" dirty="0">
              <a:latin typeface="黑体" panose="02010609060101010101" pitchFamily="49" charset="-122"/>
              <a:ea typeface="黑体" panose="02010609060101010101" pitchFamily="49" charset="-122"/>
              <a:cs typeface="+mn-cs"/>
            </a:endParaRPr>
          </a:p>
          <a:p>
            <a:pPr marR="0" defTabSz="914400" eaLnBrk="1" hangingPunct="1">
              <a:lnSpc>
                <a:spcPts val="3700"/>
              </a:lnSpc>
              <a:buClrTx/>
              <a:buSzTx/>
              <a:buFontTx/>
              <a:buNone/>
              <a:defRPr/>
            </a:pPr>
            <a:r>
              <a:rPr kumimoji="0" lang="zh-CN" altLang="en-US" sz="2800" kern="1200" cap="none" spc="0" normalizeH="0" baseline="0" noProof="0" dirty="0">
                <a:latin typeface="宋体" panose="02010600030101010101" pitchFamily="2" charset="-122"/>
                <a:ea typeface="宋体" panose="02010600030101010101" pitchFamily="2" charset="-122"/>
                <a:cs typeface="+mn-cs"/>
              </a:rPr>
              <a:t>知识与技能目标该实的不实；</a:t>
            </a:r>
            <a:endParaRPr kumimoji="0" lang="en-US" altLang="zh-CN" sz="2800" kern="1200" cap="none" spc="0" normalizeH="0" baseline="0" noProof="0" dirty="0">
              <a:latin typeface="宋体" panose="02010600030101010101" pitchFamily="2" charset="-122"/>
              <a:ea typeface="宋体" panose="02010600030101010101" pitchFamily="2" charset="-122"/>
              <a:cs typeface="+mn-cs"/>
            </a:endParaRPr>
          </a:p>
          <a:p>
            <a:pPr marR="0" defTabSz="914400" eaLnBrk="1" hangingPunct="1">
              <a:lnSpc>
                <a:spcPts val="3700"/>
              </a:lnSpc>
              <a:buClrTx/>
              <a:buSzTx/>
              <a:buFont typeface="Wingdings" panose="05000000000000000000" pitchFamily="2" charset="2"/>
              <a:buNone/>
              <a:defRPr/>
            </a:pPr>
            <a:r>
              <a:rPr kumimoji="0" lang="zh-CN" altLang="en-US" sz="2800" kern="1200" cap="none" spc="0" normalizeH="0" baseline="0" noProof="0" dirty="0">
                <a:latin typeface="宋体" panose="02010600030101010101" pitchFamily="2" charset="-122"/>
                <a:ea typeface="宋体" panose="02010600030101010101" pitchFamily="2" charset="-122"/>
                <a:cs typeface="+mn-cs"/>
              </a:rPr>
              <a:t>过程与方法目标出现“游离”；</a:t>
            </a:r>
          </a:p>
          <a:p>
            <a:pPr marR="0" defTabSz="914400" eaLnBrk="1" hangingPunct="1">
              <a:lnSpc>
                <a:spcPts val="3700"/>
              </a:lnSpc>
              <a:buClrTx/>
              <a:buSzTx/>
              <a:buFont typeface="Wingdings" panose="05000000000000000000" pitchFamily="2" charset="2"/>
              <a:buNone/>
              <a:defRPr/>
            </a:pPr>
            <a:r>
              <a:rPr kumimoji="0" lang="zh-CN" altLang="en-US" sz="2800" kern="1200" cap="none" spc="0" normalizeH="0" baseline="0" noProof="0" dirty="0">
                <a:latin typeface="宋体" panose="02010600030101010101" pitchFamily="2" charset="-122"/>
                <a:ea typeface="宋体" panose="02010600030101010101" pitchFamily="2" charset="-122"/>
                <a:cs typeface="+mn-cs"/>
              </a:rPr>
              <a:t>育人目标出现“贴标签”；</a:t>
            </a:r>
            <a:endParaRPr kumimoji="0" lang="en-US" altLang="zh-CN" sz="2800" kern="1200" cap="none" spc="0" normalizeH="0" baseline="0" noProof="0" dirty="0">
              <a:latin typeface="宋体" panose="02010600030101010101" pitchFamily="2" charset="-122"/>
              <a:ea typeface="宋体" panose="02010600030101010101" pitchFamily="2" charset="-122"/>
              <a:cs typeface="+mn-cs"/>
            </a:endParaRPr>
          </a:p>
          <a:p>
            <a:pPr marR="0" defTabSz="914400" eaLnBrk="1" hangingPunct="1">
              <a:lnSpc>
                <a:spcPts val="3700"/>
              </a:lnSpc>
              <a:buClrTx/>
              <a:buSzTx/>
              <a:buFontTx/>
              <a:buNone/>
              <a:defRPr/>
            </a:pPr>
            <a:r>
              <a:rPr kumimoji="0" lang="zh-CN" altLang="en-US" sz="2800" kern="1200" cap="none" spc="0" normalizeH="0" baseline="0" noProof="0" dirty="0">
                <a:latin typeface="宋体" panose="02010600030101010101" pitchFamily="2" charset="-122"/>
                <a:ea typeface="宋体" panose="02010600030101010101" pitchFamily="2" charset="-122"/>
                <a:cs typeface="+mn-cs"/>
              </a:rPr>
              <a:t>收集和处理信息流于形式；</a:t>
            </a:r>
          </a:p>
          <a:p>
            <a:pPr marR="0" defTabSz="914400" eaLnBrk="1" hangingPunct="1">
              <a:lnSpc>
                <a:spcPts val="3700"/>
              </a:lnSpc>
              <a:buClrTx/>
              <a:buSzTx/>
              <a:buFont typeface="Wingdings" panose="05000000000000000000" pitchFamily="2" charset="2"/>
              <a:buNone/>
              <a:defRPr/>
            </a:pPr>
            <a:r>
              <a:rPr kumimoji="0" lang="zh-CN" altLang="en-US" sz="2800" kern="1200" cap="none" spc="0" normalizeH="0" baseline="0" noProof="0" dirty="0">
                <a:latin typeface="宋体" panose="02010600030101010101" pitchFamily="2" charset="-122"/>
                <a:ea typeface="宋体" panose="02010600030101010101" pitchFamily="2" charset="-122"/>
                <a:cs typeface="+mn-cs"/>
              </a:rPr>
              <a:t>有活动没体验；</a:t>
            </a:r>
          </a:p>
          <a:p>
            <a:pPr marR="0" defTabSz="914400" eaLnBrk="1" hangingPunct="1">
              <a:lnSpc>
                <a:spcPts val="3700"/>
              </a:lnSpc>
              <a:buClrTx/>
              <a:buSzTx/>
              <a:buFont typeface="Wingdings" panose="05000000000000000000" pitchFamily="2" charset="2"/>
              <a:buNone/>
              <a:defRPr/>
            </a:pPr>
            <a:r>
              <a:rPr kumimoji="0" lang="zh-CN" altLang="en-US" sz="2800" kern="1200" cap="none" spc="0" normalizeH="0" baseline="0" noProof="0" dirty="0">
                <a:latin typeface="宋体" panose="02010600030101010101" pitchFamily="2" charset="-122"/>
                <a:ea typeface="宋体" panose="02010600030101010101" pitchFamily="2" charset="-122"/>
                <a:cs typeface="+mn-cs"/>
              </a:rPr>
              <a:t>合作探究有形式却无实质；</a:t>
            </a:r>
            <a:endParaRPr kumimoji="0" lang="en-US" altLang="zh-CN" sz="2800" kern="1200" cap="none" spc="0" normalizeH="0" baseline="0" noProof="0" dirty="0">
              <a:latin typeface="宋体" panose="02010600030101010101" pitchFamily="2" charset="-122"/>
              <a:ea typeface="宋体" panose="02010600030101010101" pitchFamily="2" charset="-122"/>
              <a:cs typeface="+mn-cs"/>
            </a:endParaRPr>
          </a:p>
          <a:p>
            <a:pPr marR="0" defTabSz="914400" eaLnBrk="1" hangingPunct="1">
              <a:lnSpc>
                <a:spcPts val="3700"/>
              </a:lnSpc>
              <a:buClrTx/>
              <a:buSzTx/>
              <a:buFont typeface="Wingdings" panose="05000000000000000000" pitchFamily="2" charset="2"/>
              <a:buNone/>
              <a:defRPr/>
            </a:pPr>
            <a:r>
              <a:rPr kumimoji="0" lang="en-US" altLang="zh-CN" sz="2800" kern="1200" cap="none" spc="0" normalizeH="0" baseline="0" noProof="0" dirty="0">
                <a:latin typeface="宋体" panose="02010600030101010101" pitchFamily="2" charset="-122"/>
                <a:ea typeface="宋体" panose="02010600030101010101" pitchFamily="2" charset="-122"/>
                <a:cs typeface="+mn-cs"/>
              </a:rPr>
              <a:t>……</a:t>
            </a:r>
            <a:endParaRPr kumimoji="0" lang="zh-CN" altLang="en-US" sz="2800" kern="1200" cap="none" spc="0" normalizeH="0" baseline="0" noProof="0" dirty="0">
              <a:latin typeface="宋体" panose="02010600030101010101" pitchFamily="2" charset="-122"/>
              <a:ea typeface="宋体" panose="02010600030101010101" pitchFamily="2" charset="-122"/>
              <a:cs typeface="+mn-cs"/>
            </a:endParaRPr>
          </a:p>
        </p:txBody>
      </p:sp>
      <p:sp>
        <p:nvSpPr>
          <p:cNvPr id="4" name="文本框 3"/>
          <p:cNvSpPr txBox="1"/>
          <p:nvPr/>
        </p:nvSpPr>
        <p:spPr>
          <a:xfrm>
            <a:off x="277879" y="715962"/>
            <a:ext cx="2717570" cy="523875"/>
          </a:xfrm>
          <a:prstGeom prst="rect">
            <a:avLst/>
          </a:prstGeom>
          <a:solidFill>
            <a:schemeClr val="accent1">
              <a:lumMod val="60000"/>
              <a:lumOff val="40000"/>
            </a:schemeClr>
          </a:solidFill>
        </p:spPr>
        <p:txBody>
          <a:bodyPr wrap="square" anchor="ctr">
            <a:spAutoFit/>
          </a:bodyPr>
          <a:lstStyle>
            <a:defPPr>
              <a:defRPr lang="zh-CN"/>
            </a:defPPr>
            <a:lvl1pPr eaLnBrk="1" hangingPunct="1">
              <a:defRPr sz="2800">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需要注意的问题</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100" y="1092200"/>
            <a:ext cx="10604500" cy="4924425"/>
          </a:xfrm>
          <a:prstGeom prst="rect">
            <a:avLst/>
          </a:prstGeom>
          <a:solidFill>
            <a:schemeClr val="bg1">
              <a:lumMod val="95000"/>
            </a:schemeClr>
          </a:solidFill>
        </p:spPr>
        <p:txBody>
          <a:bodyPr>
            <a:spAutoFit/>
          </a:bodyPr>
          <a:lstStyle/>
          <a:p>
            <a:pPr marR="0" defTabSz="914400" eaLnBrk="1" hangingPunct="1">
              <a:buClrTx/>
              <a:buSzTx/>
              <a:buFontTx/>
              <a:buNone/>
              <a:defRPr/>
            </a:pPr>
            <a:r>
              <a:rPr kumimoji="0" lang="zh-CN" altLang="zh-CN" sz="3200" b="1" kern="1200" cap="none" spc="0" normalizeH="0" baseline="0" noProof="0" dirty="0">
                <a:latin typeface="黑体" panose="02010609060101010101" pitchFamily="49" charset="-122"/>
                <a:ea typeface="黑体" panose="02010609060101010101" pitchFamily="49" charset="-122"/>
                <a:cs typeface="+mn-cs"/>
              </a:rPr>
              <a:t>四、教学评价</a:t>
            </a:r>
            <a:r>
              <a:rPr kumimoji="0" lang="zh-CN" altLang="en-US" sz="3200" b="1" kern="1200" cap="none" spc="0" normalizeH="0" baseline="0" noProof="0" dirty="0">
                <a:latin typeface="黑体" panose="02010609060101010101" pitchFamily="49" charset="-122"/>
                <a:ea typeface="黑体" panose="02010609060101010101" pitchFamily="49" charset="-122"/>
                <a:cs typeface="+mn-cs"/>
              </a:rPr>
              <a:t>建议</a:t>
            </a:r>
            <a:endParaRPr kumimoji="0" lang="zh-CN" altLang="zh-CN" sz="3200" kern="1200" cap="none" spc="0" normalizeH="0" baseline="0" noProof="0" dirty="0">
              <a:latin typeface="黑体" panose="02010609060101010101" pitchFamily="49" charset="-122"/>
              <a:ea typeface="黑体" panose="02010609060101010101" pitchFamily="49" charset="-122"/>
              <a:cs typeface="+mn-cs"/>
            </a:endParaRPr>
          </a:p>
          <a:p>
            <a:pPr marR="0" defTabSz="914400" eaLnBrk="1" hangingPunct="1">
              <a:buClrTx/>
              <a:buSzTx/>
              <a:buFontTx/>
              <a:buNone/>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p>
          <a:p>
            <a:pPr marR="0" defTabSz="914400" eaLnBrk="1" hangingPunct="1">
              <a:buClrTx/>
              <a:buSzTx/>
              <a:buFontTx/>
              <a:buNone/>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r>
              <a:rPr kumimoji="0" lang="zh-CN" altLang="zh-CN" sz="2400" b="1" kern="1200" cap="none" spc="0" normalizeH="0" baseline="0" noProof="0" dirty="0">
                <a:latin typeface="Arial" panose="020B0604020202020204" pitchFamily="34" charset="0"/>
                <a:ea typeface="宋体" panose="02010600030101010101" pitchFamily="2" charset="-122"/>
                <a:cs typeface="+mn-cs"/>
              </a:rPr>
              <a:t>读本学习倡导采用多主体、开放性的评价，教师可根据具体情况选用或综合运用评价方式。</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buClrTx/>
              <a:buSzTx/>
              <a:buFontTx/>
              <a:buNone/>
              <a:defRPr/>
            </a:pPr>
            <a:endParaRPr kumimoji="0" lang="zh-CN"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buClrTx/>
              <a:buSzTx/>
              <a:buFontTx/>
              <a:buNone/>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1.</a:t>
            </a:r>
            <a:r>
              <a:rPr kumimoji="0" lang="zh-CN" altLang="zh-CN" sz="2400" b="1" kern="1200" cap="none" spc="0" normalizeH="0" baseline="0" noProof="0" dirty="0">
                <a:latin typeface="Arial" panose="020B0604020202020204" pitchFamily="34" charset="0"/>
                <a:ea typeface="宋体" panose="02010600030101010101" pitchFamily="2" charset="-122"/>
                <a:cs typeface="+mn-cs"/>
              </a:rPr>
              <a:t>注重多元评价，通过纸笔测试、知识竞赛、小论文、描述性评语、演讲比赛、电子报展示等多种方式，激发学生参与评价的积极性，注重过程评价与结果评价相结合、定性评价与定量评价相结合。</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buClrTx/>
              <a:buSzTx/>
              <a:buFontTx/>
              <a:buNone/>
              <a:defRPr/>
            </a:pPr>
            <a:endParaRPr kumimoji="0" lang="zh-CN" altLang="zh-CN" sz="2400" b="1"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buClrTx/>
              <a:buSzTx/>
              <a:buFontTx/>
              <a:buNone/>
              <a:defRPr/>
            </a:pPr>
            <a:r>
              <a:rPr kumimoji="0" lang="en-US" altLang="zh-CN" sz="2400" b="1" kern="1200" cap="none" spc="0" normalizeH="0" baseline="0" noProof="0" dirty="0">
                <a:latin typeface="Arial" panose="020B0604020202020204" pitchFamily="34" charset="0"/>
                <a:ea typeface="宋体" panose="02010600030101010101" pitchFamily="2" charset="-122"/>
                <a:cs typeface="+mn-cs"/>
              </a:rPr>
              <a:t>        2.</a:t>
            </a:r>
            <a:r>
              <a:rPr kumimoji="0" lang="zh-CN" altLang="zh-CN" sz="2400" b="1" kern="1200" cap="none" spc="0" normalizeH="0" baseline="0" noProof="0" dirty="0">
                <a:latin typeface="Arial" panose="020B0604020202020204" pitchFamily="34" charset="0"/>
                <a:ea typeface="宋体" panose="02010600030101010101" pitchFamily="2" charset="-122"/>
                <a:cs typeface="+mn-cs"/>
              </a:rPr>
              <a:t>评价要真实、可信、公正、客观，能够反映出每个学生在原有基础上的进步与变化，注意积累能真实反映学生发展变化的资料，如学生的作品、作业等，将日常观察和定期考查相结合，考查学生学习的增值效果。</a:t>
            </a:r>
          </a:p>
          <a:p>
            <a:pPr marR="0" defTabSz="914400" eaLnBrk="1" hangingPunct="1">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文本框 3"/>
          <p:cNvSpPr/>
          <p:nvPr/>
        </p:nvSpPr>
        <p:spPr>
          <a:xfrm>
            <a:off x="3013075" y="2724150"/>
            <a:ext cx="7032625" cy="1323975"/>
          </a:xfrm>
          <a:prstGeom prst="rect">
            <a:avLst/>
          </a:prstGeom>
          <a:noFill/>
          <a:ln w="9525">
            <a:noFill/>
          </a:ln>
        </p:spPr>
        <p:txBody>
          <a:bodyPr>
            <a:spAutoFit/>
          </a:bodyPr>
          <a:lstStyle/>
          <a:p>
            <a:pPr algn="ctr" eaLnBrk="1" hangingPunct="1"/>
            <a:r>
              <a:rPr lang="zh-CN" altLang="en-US" sz="80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16000"/>
            <a:ext cx="9182100" cy="3786188"/>
          </a:xfrm>
          <a:prstGeom prst="rect">
            <a:avLst/>
          </a:prstGeom>
          <a:solidFill>
            <a:schemeClr val="bg1">
              <a:lumMod val="95000"/>
            </a:schemeClr>
          </a:solidFill>
        </p:spPr>
        <p:txBody>
          <a:bodyPr>
            <a:spAutoFit/>
          </a:bodyPr>
          <a:lstStyle/>
          <a:p>
            <a:pPr marR="0" defTabSz="914400" eaLnBrk="1" hangingPunct="1">
              <a:lnSpc>
                <a:spcPct val="150000"/>
              </a:lnSpc>
              <a:buClrTx/>
              <a:buSzTx/>
              <a:buFontTx/>
              <a:buNone/>
              <a:defRPr/>
            </a:pPr>
            <a:r>
              <a:rPr kumimoji="0" lang="zh-CN" altLang="en-US" sz="3200" kern="1200" cap="none" spc="0" normalizeH="0" baseline="0" noProof="0" dirty="0">
                <a:latin typeface="微软雅黑" panose="020B0503020204020204" pitchFamily="34" charset="-122"/>
                <a:ea typeface="微软雅黑" panose="020B0503020204020204" pitchFamily="34" charset="-122"/>
                <a:cs typeface="+mn-cs"/>
              </a:rPr>
              <a:t>读本使用</a:t>
            </a:r>
            <a:endParaRPr kumimoji="0" lang="en-US" altLang="zh-CN" sz="32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en-US" altLang="zh-CN" sz="3200" kern="1200" cap="none" spc="0" normalizeH="0" baseline="0" noProof="0" dirty="0">
                <a:latin typeface="微软雅黑" panose="020B0503020204020204" pitchFamily="34" charset="-122"/>
                <a:ea typeface="微软雅黑" panose="020B0503020204020204" pitchFamily="34" charset="-122"/>
                <a:cs typeface="+mn-cs"/>
              </a:rPr>
              <a:t>1.</a:t>
            </a:r>
            <a:r>
              <a:rPr kumimoji="0" lang="zh-CN" altLang="zh-CN" sz="3200" kern="1200" cap="none" spc="0" normalizeH="0" baseline="0" noProof="0" dirty="0">
                <a:latin typeface="微软雅黑" panose="020B0503020204020204" pitchFamily="34" charset="-122"/>
                <a:ea typeface="微软雅黑" panose="020B0503020204020204" pitchFamily="34" charset="-122"/>
                <a:cs typeface="+mn-cs"/>
              </a:rPr>
              <a:t>生动故事</a:t>
            </a:r>
            <a:r>
              <a:rPr kumimoji="0" lang="zh-CN" altLang="en-US" sz="32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zh-CN" sz="3200" kern="1200" cap="none" spc="0" normalizeH="0" baseline="0" noProof="0" dirty="0">
                <a:latin typeface="微软雅黑" panose="020B0503020204020204" pitchFamily="34" charset="-122"/>
                <a:ea typeface="微软雅黑" panose="020B0503020204020204" pitchFamily="34" charset="-122"/>
                <a:cs typeface="+mn-cs"/>
              </a:rPr>
              <a:t>经典案例引入</a:t>
            </a:r>
            <a:r>
              <a:rPr kumimoji="0" lang="zh-CN" altLang="en-US" sz="3200" kern="1200" cap="none" spc="0" normalizeH="0" baseline="0" noProof="0" dirty="0">
                <a:latin typeface="微软雅黑" panose="020B0503020204020204" pitchFamily="34" charset="-122"/>
                <a:ea typeface="微软雅黑" panose="020B0503020204020204" pitchFamily="34" charset="-122"/>
                <a:cs typeface="+mn-cs"/>
              </a:rPr>
              <a:t>。</a:t>
            </a:r>
            <a:endParaRPr kumimoji="0" lang="en-US" altLang="zh-CN" sz="32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en-US" altLang="zh-CN" sz="3200" kern="1200" cap="none" spc="0" normalizeH="0" baseline="0" noProof="0" dirty="0">
                <a:latin typeface="微软雅黑" panose="020B0503020204020204" pitchFamily="34" charset="-122"/>
                <a:ea typeface="微软雅黑" panose="020B0503020204020204" pitchFamily="34" charset="-122"/>
                <a:cs typeface="+mn-cs"/>
              </a:rPr>
              <a:t>2.</a:t>
            </a:r>
            <a:r>
              <a:rPr kumimoji="0" lang="zh-CN" altLang="en-US" sz="3200" kern="1200" cap="none" spc="0" normalizeH="0" baseline="0" noProof="0" dirty="0">
                <a:latin typeface="微软雅黑" panose="020B0503020204020204" pitchFamily="34" charset="-122"/>
                <a:ea typeface="微软雅黑" panose="020B0503020204020204" pitchFamily="34" charset="-122"/>
                <a:cs typeface="+mn-cs"/>
              </a:rPr>
              <a:t>正文突出思想内涵、设计问题与活动。</a:t>
            </a:r>
            <a:endParaRPr kumimoji="0" lang="en-US" altLang="zh-CN" sz="32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en-US" altLang="zh-CN" sz="3200" kern="1200" cap="none" spc="0" normalizeH="0" baseline="0" noProof="0" dirty="0">
                <a:latin typeface="微软雅黑" panose="020B0503020204020204" pitchFamily="34" charset="-122"/>
                <a:ea typeface="微软雅黑" panose="020B0503020204020204" pitchFamily="34" charset="-122"/>
                <a:cs typeface="+mn-cs"/>
              </a:rPr>
              <a:t>3.</a:t>
            </a:r>
            <a:r>
              <a:rPr kumimoji="0" lang="zh-CN" altLang="en-US" sz="3200" kern="1200" cap="none" spc="0" normalizeH="0" baseline="0" noProof="0" dirty="0">
                <a:latin typeface="微软雅黑" panose="020B0503020204020204" pitchFamily="34" charset="-122"/>
                <a:ea typeface="微软雅黑" panose="020B0503020204020204" pitchFamily="34" charset="-122"/>
                <a:cs typeface="+mn-cs"/>
              </a:rPr>
              <a:t>金句通俗易懂，需要内化于心。</a:t>
            </a:r>
            <a:endParaRPr kumimoji="0" lang="en-US" altLang="zh-CN" sz="32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en-US" altLang="zh-CN" sz="3200" kern="1200" cap="none" spc="0" normalizeH="0" baseline="0" noProof="0" dirty="0">
                <a:latin typeface="微软雅黑" panose="020B0503020204020204" pitchFamily="34" charset="-122"/>
                <a:ea typeface="微软雅黑" panose="020B0503020204020204" pitchFamily="34" charset="-122"/>
                <a:cs typeface="+mn-cs"/>
              </a:rPr>
              <a:t>4.</a:t>
            </a:r>
            <a:r>
              <a:rPr kumimoji="0" lang="zh-CN" altLang="en-US" sz="3200" kern="1200" cap="none" spc="0" normalizeH="0" baseline="0" noProof="0" dirty="0">
                <a:latin typeface="微软雅黑" panose="020B0503020204020204" pitchFamily="34" charset="-122"/>
                <a:ea typeface="微软雅黑" panose="020B0503020204020204" pitchFamily="34" charset="-122"/>
                <a:cs typeface="+mn-cs"/>
              </a:rPr>
              <a:t>落脚在学生生活。</a:t>
            </a:r>
            <a:endParaRPr kumimoji="0" lang="en-US" altLang="zh-CN" sz="3200" kern="1200" cap="none" spc="0" normalizeH="0" baseline="0" noProof="0"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9350" y="781050"/>
            <a:ext cx="9042400" cy="5538788"/>
          </a:xfrm>
          <a:prstGeom prst="rect">
            <a:avLst/>
          </a:prstGeom>
          <a:solidFill>
            <a:schemeClr val="bg1">
              <a:lumMod val="95000"/>
            </a:schemeClr>
          </a:solidFill>
        </p:spPr>
        <p:txBody>
          <a:bodyPr>
            <a:spAutoFit/>
          </a:bodyPr>
          <a:lstStyle/>
          <a:p>
            <a:pPr marR="0" defTabSz="914400" eaLnBrk="1" hangingPunct="1">
              <a:lnSpc>
                <a:spcPct val="150000"/>
              </a:lnSpc>
              <a:buClrTx/>
              <a:buSzTx/>
              <a:buFontTx/>
              <a:buNone/>
              <a:defRPr/>
            </a:pPr>
            <a:r>
              <a:rPr kumimoji="0" lang="zh-CN" altLang="en-US" sz="3600" kern="1200" cap="none" spc="0" normalizeH="0" baseline="0" noProof="0" dirty="0">
                <a:latin typeface="微软雅黑" panose="020B0503020204020204" pitchFamily="34" charset="-122"/>
                <a:ea typeface="微软雅黑" panose="020B0503020204020204" pitchFamily="34" charset="-122"/>
                <a:cs typeface="+mn-cs"/>
              </a:rPr>
              <a:t>一、教学目标</a:t>
            </a:r>
            <a:endParaRPr kumimoji="0" lang="en-US" altLang="zh-CN" sz="36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zh-CN" altLang="en-US" sz="3600" kern="1200" cap="none" spc="0" normalizeH="0" baseline="0" noProof="0" dirty="0">
                <a:latin typeface="微软雅黑" panose="020B0503020204020204" pitchFamily="34" charset="-122"/>
                <a:ea typeface="微软雅黑" panose="020B0503020204020204" pitchFamily="34" charset="-122"/>
                <a:cs typeface="+mn-cs"/>
              </a:rPr>
              <a:t>二、教学原则</a:t>
            </a:r>
            <a:endParaRPr kumimoji="0" lang="en-US" altLang="zh-CN" sz="36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zh-CN" altLang="en-US" sz="3600" kern="1200" cap="none" spc="0" normalizeH="0" baseline="0" noProof="0" dirty="0">
                <a:latin typeface="微软雅黑" panose="020B0503020204020204" pitchFamily="34" charset="-122"/>
                <a:ea typeface="微软雅黑" panose="020B0503020204020204" pitchFamily="34" charset="-122"/>
                <a:cs typeface="+mn-cs"/>
              </a:rPr>
              <a:t>三、教学建议</a:t>
            </a:r>
            <a:endParaRPr kumimoji="0" lang="en-US" altLang="zh-CN" sz="36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en-US" altLang="zh-CN" sz="3600" kern="1200" cap="none" spc="0" normalizeH="0" baseline="0" noProof="0" dirty="0">
                <a:latin typeface="微软雅黑" panose="020B0503020204020204" pitchFamily="34" charset="-122"/>
                <a:ea typeface="微软雅黑" panose="020B0503020204020204" pitchFamily="34" charset="-122"/>
                <a:cs typeface="+mn-cs"/>
              </a:rPr>
              <a:t>       </a:t>
            </a:r>
            <a:r>
              <a:rPr kumimoji="0" lang="en-US" altLang="zh-CN" sz="2800" kern="1200" cap="none" spc="0" normalizeH="0" baseline="0" noProof="0" dirty="0">
                <a:latin typeface="微软雅黑" panose="020B0503020204020204" pitchFamily="34" charset="-122"/>
                <a:ea typeface="微软雅黑" panose="020B0503020204020204" pitchFamily="34" charset="-122"/>
                <a:cs typeface="+mn-cs"/>
              </a:rPr>
              <a:t>1</a:t>
            </a:r>
            <a:r>
              <a:rPr kumimoji="0" lang="en-US" altLang="zh-CN" sz="36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2800" kern="1200" cap="none" spc="0" normalizeH="0" baseline="0" noProof="0" dirty="0">
                <a:latin typeface="微软雅黑" panose="020B0503020204020204" pitchFamily="34" charset="-122"/>
                <a:ea typeface="微软雅黑" panose="020B0503020204020204" pitchFamily="34" charset="-122"/>
                <a:cs typeface="+mn-cs"/>
              </a:rPr>
              <a:t>教学总要求</a:t>
            </a:r>
            <a:endParaRPr kumimoji="0" lang="en-US" altLang="zh-CN" sz="28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en-US" altLang="zh-CN" sz="2800" kern="1200" cap="none" spc="0" normalizeH="0" baseline="0" noProof="0" dirty="0">
                <a:latin typeface="微软雅黑" panose="020B0503020204020204" pitchFamily="34" charset="-122"/>
                <a:ea typeface="微软雅黑" panose="020B0503020204020204" pitchFamily="34" charset="-122"/>
                <a:cs typeface="+mn-cs"/>
              </a:rPr>
              <a:t>         2.</a:t>
            </a:r>
            <a:r>
              <a:rPr kumimoji="0" lang="zh-CN" altLang="en-US" sz="2800" kern="1200" cap="none" spc="0" normalizeH="0" baseline="0" noProof="0" dirty="0">
                <a:latin typeface="微软雅黑" panose="020B0503020204020204" pitchFamily="34" charset="-122"/>
                <a:ea typeface="微软雅黑" panose="020B0503020204020204" pitchFamily="34" charset="-122"/>
                <a:cs typeface="+mn-cs"/>
              </a:rPr>
              <a:t>教学方法与策略</a:t>
            </a:r>
            <a:endParaRPr kumimoji="0" lang="en-US" altLang="zh-CN" sz="28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en-US" altLang="zh-CN" sz="2800" kern="1200" cap="none" spc="0" normalizeH="0" baseline="0" noProof="0" dirty="0">
                <a:latin typeface="微软雅黑" panose="020B0503020204020204" pitchFamily="34" charset="-122"/>
                <a:ea typeface="微软雅黑" panose="020B0503020204020204" pitchFamily="34" charset="-122"/>
                <a:cs typeface="+mn-cs"/>
              </a:rPr>
              <a:t>         3.</a:t>
            </a:r>
            <a:r>
              <a:rPr kumimoji="0" lang="zh-CN" altLang="en-US" sz="2800" kern="1200" cap="none" spc="0" normalizeH="0" baseline="0" noProof="0" dirty="0">
                <a:latin typeface="微软雅黑" panose="020B0503020204020204" pitchFamily="34" charset="-122"/>
                <a:ea typeface="微软雅黑" panose="020B0503020204020204" pitchFamily="34" charset="-122"/>
                <a:cs typeface="+mn-cs"/>
              </a:rPr>
              <a:t>需要注意的问题</a:t>
            </a:r>
            <a:endParaRPr kumimoji="0" lang="en-US" altLang="zh-CN" sz="28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zh-CN" altLang="en-US" sz="3600" kern="1200" cap="none" spc="0" normalizeH="0" baseline="0" noProof="0" dirty="0">
                <a:latin typeface="微软雅黑" panose="020B0503020204020204" pitchFamily="34" charset="-122"/>
                <a:ea typeface="微软雅黑" panose="020B0503020204020204" pitchFamily="34" charset="-122"/>
                <a:cs typeface="+mn-cs"/>
              </a:rPr>
              <a:t>四、教学评价建议</a:t>
            </a:r>
            <a:endParaRPr kumimoji="0" lang="en-US" altLang="zh-CN" sz="3600" kern="1200" cap="none" spc="0" normalizeH="0" baseline="0" noProof="0"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p:nvPr/>
        </p:nvSpPr>
        <p:spPr>
          <a:xfrm>
            <a:off x="635000" y="1054100"/>
            <a:ext cx="10896600" cy="769938"/>
          </a:xfrm>
          <a:prstGeom prst="rect">
            <a:avLst/>
          </a:prstGeom>
          <a:noFill/>
          <a:ln w="9525">
            <a:noFill/>
          </a:ln>
        </p:spPr>
        <p:txBody>
          <a:bodyPr>
            <a:spAutoFit/>
          </a:bodyPr>
          <a:lstStyle/>
          <a:p>
            <a:pPr eaLnBrk="1" hangingPunct="1"/>
            <a:endParaRPr lang="zh-CN" altLang="en-US" sz="4400" dirty="0">
              <a:latin typeface="Arial" panose="020B0604020202020204" pitchFamily="34" charset="0"/>
            </a:endParaRPr>
          </a:p>
        </p:txBody>
      </p:sp>
      <p:sp>
        <p:nvSpPr>
          <p:cNvPr id="11267" name="TextBox 6"/>
          <p:cNvSpPr txBox="1"/>
          <p:nvPr/>
        </p:nvSpPr>
        <p:spPr>
          <a:xfrm>
            <a:off x="673100" y="1054100"/>
            <a:ext cx="10896600" cy="769938"/>
          </a:xfrm>
          <a:prstGeom prst="rect">
            <a:avLst/>
          </a:prstGeom>
          <a:noFill/>
          <a:ln w="9525">
            <a:noFill/>
          </a:ln>
        </p:spPr>
        <p:txBody>
          <a:bodyPr>
            <a:spAutoFit/>
          </a:bodyPr>
          <a:lstStyle/>
          <a:p>
            <a:pPr eaLnBrk="1" hangingPunct="1"/>
            <a:endParaRPr lang="zh-CN" altLang="en-US" sz="4400" dirty="0">
              <a:latin typeface="Arial" panose="020B0604020202020204" pitchFamily="34" charset="0"/>
            </a:endParaRPr>
          </a:p>
        </p:txBody>
      </p:sp>
      <p:sp>
        <p:nvSpPr>
          <p:cNvPr id="14341" name="Rectangle 5"/>
          <p:cNvSpPr>
            <a:spLocks noChangeArrowheads="1"/>
          </p:cNvSpPr>
          <p:nvPr/>
        </p:nvSpPr>
        <p:spPr bwMode="auto">
          <a:xfrm>
            <a:off x="49213" y="908050"/>
            <a:ext cx="12001500" cy="5016500"/>
          </a:xfrm>
          <a:prstGeom prst="rect">
            <a:avLst/>
          </a:prstGeom>
          <a:solidFill>
            <a:schemeClr val="bg1">
              <a:lumMod val="95000"/>
            </a:schemeClr>
          </a:solidFill>
          <a:ln w="9525">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一、教学目标</a:t>
            </a:r>
          </a:p>
          <a:p>
            <a:pPr marL="0" marR="0" lvl="0" indent="268605" algn="l" defTabSz="9144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endParaRPr kumimoji="0" lang="en-US"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268605" algn="l" defTabSz="9144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引导学生学懂、弄通、做实，</a:t>
            </a:r>
            <a:r>
              <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将学到的</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理论</a:t>
            </a:r>
            <a:r>
              <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与实践结合，自觉践行，并落实到生活和学习的各个领域，</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内化于心、外化于行。</a:t>
            </a:r>
            <a:endParaRPr kumimoji="0" lang="en-US"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268605" algn="l" defTabSz="914400" rtl="0" eaLnBrk="0" fontAlgn="base" latinLnBrk="0" hangingPunct="0">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使家庭教育、学校教育、社会教育相互配合、相得益彰</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268605" algn="l" defTabSz="914400" rtl="0" eaLnBrk="0" fontAlgn="base" latinLnBrk="0" hangingPunct="0">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树立共产主义远大理想和中国特色社会主义共同理想，听党话、跟党走。</a:t>
            </a:r>
            <a:endParaRPr kumimoji="0" lang="en-US"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268605" algn="l" defTabSz="914400" rtl="0" eaLnBrk="0" fontAlgn="base" latinLnBrk="0" hangingPunct="0">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强化政治引领，培养优良品德、勤奋学习知识、锻炼强健体魄、培养劳动精神，努力成长为德智体美劳全面发展的社会主义建设者和接班人。</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28600" y="1570038"/>
            <a:ext cx="11137900" cy="4340225"/>
          </a:xfrm>
          <a:prstGeom prst="rect">
            <a:avLst/>
          </a:prstGeom>
          <a:solidFill>
            <a:schemeClr val="bg1">
              <a:lumMod val="95000"/>
            </a:schemeClr>
          </a:solidFill>
          <a:ln w="9525">
            <a:noFill/>
            <a:miter lim="800000"/>
          </a:ln>
          <a:effectLst/>
        </p:spPr>
        <p:txBody>
          <a:bodyPr anchor="ctr">
            <a:spAutoFit/>
          </a:bodyPr>
          <a:lstStyle>
            <a:lvl1pPr indent="2667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26670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内容融合原则</a:t>
            </a:r>
            <a:endParaRPr kumimoji="0" lang="zh-CN"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学习读本与同年级相关学科内容统整，一些内容可以单独教学，也可以统整内容与相关学科融合，形成主题教学，丰富现有读本和教材内容，采取灵活多样方式开展教学。</a:t>
            </a:r>
            <a:endParaRPr kumimoji="0" lang="en-US"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266700" algn="l" defTabSz="914400" rtl="0" eaLnBrk="0" fontAlgn="base" latinLnBrk="0" hangingPunct="0">
              <a:lnSpc>
                <a:spcPct val="100000"/>
              </a:lnSpc>
              <a:spcBef>
                <a:spcPct val="0"/>
              </a:spcBef>
              <a:spcAft>
                <a:spcPct val="0"/>
              </a:spcAft>
              <a:buClrTx/>
              <a:buSzTx/>
              <a:buFontTx/>
              <a:buNone/>
              <a:defRPr/>
            </a:pPr>
            <a:endParaRPr kumimoji="0" lang="zh-CN"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26670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学段衔接原则</a:t>
            </a:r>
            <a:endParaRPr kumimoji="0" lang="zh-CN"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26670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结合不同学段学生年龄特点和</a:t>
            </a:r>
            <a:r>
              <a:rPr kumimoji="0" lang="zh-CN" alt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读本</a:t>
            </a:r>
            <a:r>
              <a:rPr kumimoji="0" lang="zh-CN"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特点，因材施教，要考虑学段之间由浅及深</a:t>
            </a:r>
            <a:r>
              <a:rPr kumimoji="0" lang="zh-CN" alt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螺旋式上升的特点，在素材选择、案例分析、方式应用等方面进行设计与安排，既体现学段特点又考虑学段衔接。</a:t>
            </a:r>
          </a:p>
          <a:p>
            <a:pPr marL="0" marR="0" lvl="0" indent="26670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
        <p:nvSpPr>
          <p:cNvPr id="5" name="TextBox 4"/>
          <p:cNvSpPr txBox="1"/>
          <p:nvPr/>
        </p:nvSpPr>
        <p:spPr>
          <a:xfrm>
            <a:off x="228600" y="717550"/>
            <a:ext cx="3217863" cy="646113"/>
          </a:xfrm>
          <a:prstGeom prst="rect">
            <a:avLst/>
          </a:prstGeom>
          <a:solidFill>
            <a:schemeClr val="bg1">
              <a:lumMod val="95000"/>
            </a:schemeClr>
          </a:solidFill>
        </p:spPr>
        <p:txBody>
          <a:bodyPr>
            <a:spAutoFit/>
          </a:bodyPr>
          <a:lstStyle/>
          <a:p>
            <a:pPr marR="0" defTabSz="914400" eaLnBrk="1" hangingPunct="1">
              <a:buClrTx/>
              <a:buSzTx/>
              <a:buFontTx/>
              <a:buNone/>
              <a:defRPr/>
            </a:pPr>
            <a:r>
              <a:rPr kumimoji="0" lang="zh-CN" altLang="en-US" sz="3600" kern="1200" cap="none" spc="0" normalizeH="0" baseline="0" noProof="0" dirty="0">
                <a:latin typeface="微软雅黑" panose="020B0503020204020204" pitchFamily="34" charset="-122"/>
                <a:ea typeface="微软雅黑" panose="020B0503020204020204" pitchFamily="34" charset="-122"/>
                <a:cs typeface="+mn-cs"/>
              </a:rPr>
              <a:t>二、教学原则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409700"/>
            <a:ext cx="11468100" cy="3970338"/>
          </a:xfrm>
          <a:prstGeom prst="rect">
            <a:avLst/>
          </a:prstGeom>
          <a:solidFill>
            <a:schemeClr val="bg1">
              <a:lumMod val="95000"/>
            </a:schemeClr>
          </a:solidFill>
        </p:spPr>
        <p:txBody>
          <a:bodyPr>
            <a:spAutoFit/>
          </a:bodyPr>
          <a:lstStyle/>
          <a:p>
            <a:pPr marR="0" indent="266700" defTabSz="914400">
              <a:buClrTx/>
              <a:buSzTx/>
              <a:buFontTx/>
              <a:buNone/>
              <a:defRPr/>
            </a:pPr>
            <a:r>
              <a:rPr kumimoji="0" lang="en-US" altLang="zh-CN" sz="2800" b="1"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知行合一原则</a:t>
            </a:r>
            <a:endParaRPr kumimoji="0" lang="zh-CN" altLang="zh-CN" sz="2800" kern="1200" cap="none" spc="0" normalizeH="0" baseline="0" noProof="0" dirty="0">
              <a:latin typeface="微软雅黑" panose="020B0503020204020204" pitchFamily="34" charset="-122"/>
              <a:ea typeface="微软雅黑" panose="020B0503020204020204" pitchFamily="34" charset="-122"/>
              <a:cs typeface="+mn-cs"/>
            </a:endParaRPr>
          </a:p>
          <a:p>
            <a:pPr marR="0" indent="266700" defTabSz="914400">
              <a:buClrTx/>
              <a:buSzTx/>
              <a:buFontTx/>
              <a:buNone/>
              <a:defRPr/>
            </a:pPr>
            <a:r>
              <a:rPr kumimoji="0" lang="en-US" altLang="zh-CN"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结合读本学习与实践相统一，学读本同时</a:t>
            </a:r>
            <a:r>
              <a:rPr kumimoji="0" lang="zh-CN" altLang="en-US"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学会应用读本内容指导学生实践，</a:t>
            </a:r>
            <a:r>
              <a:rPr kumimoji="0" lang="zh-CN" altLang="en-US"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课内外、校内外</a:t>
            </a:r>
            <a:r>
              <a:rPr kumimoji="0" lang="zh-CN" altLang="zh-CN"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结合，从小做起、从</a:t>
            </a:r>
            <a:r>
              <a:rPr kumimoji="0" lang="zh-CN" altLang="en-US"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我</a:t>
            </a:r>
            <a:r>
              <a:rPr kumimoji="0" lang="zh-CN" altLang="zh-CN"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做起、从身边做起、从小事做起，一点一滴积累，养成好思想、好品德。</a:t>
            </a:r>
            <a:endParaRPr kumimoji="0" lang="en-US" altLang="zh-CN"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endParaRPr>
          </a:p>
          <a:p>
            <a:pPr marR="0" indent="266700" defTabSz="914400">
              <a:buClrTx/>
              <a:buSzTx/>
              <a:buFontTx/>
              <a:buNone/>
              <a:defRPr/>
            </a:pPr>
            <a:endParaRPr kumimoji="0" lang="zh-CN" altLang="zh-CN" sz="2800" kern="1200" cap="none" spc="0" normalizeH="0" baseline="0" noProof="0" dirty="0">
              <a:latin typeface="微软雅黑" panose="020B0503020204020204" pitchFamily="34" charset="-122"/>
              <a:ea typeface="微软雅黑" panose="020B0503020204020204" pitchFamily="34" charset="-122"/>
              <a:cs typeface="+mn-cs"/>
            </a:endParaRPr>
          </a:p>
          <a:p>
            <a:pPr marR="0" indent="266700" defTabSz="914400">
              <a:buClrTx/>
              <a:buSzTx/>
              <a:buFontTx/>
              <a:buNone/>
              <a:defRPr/>
            </a:pPr>
            <a:r>
              <a:rPr kumimoji="0" lang="zh-CN" altLang="en-US" sz="2800" b="1"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    与时俱进</a:t>
            </a:r>
            <a:r>
              <a:rPr kumimoji="0" lang="zh-CN" altLang="zh-CN" sz="2800" b="1"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原则</a:t>
            </a:r>
            <a:endParaRPr kumimoji="0" lang="zh-CN" altLang="zh-CN" sz="2800" kern="1200" cap="none" spc="0" normalizeH="0" baseline="0" noProof="0" dirty="0">
              <a:latin typeface="微软雅黑" panose="020B0503020204020204" pitchFamily="34" charset="-122"/>
              <a:ea typeface="微软雅黑" panose="020B0503020204020204" pitchFamily="34" charset="-122"/>
              <a:cs typeface="+mn-cs"/>
            </a:endParaRPr>
          </a:p>
          <a:p>
            <a:pPr indent="266700">
              <a:defRPr/>
            </a:pPr>
            <a:r>
              <a:rPr kumimoji="0" lang="en-US" altLang="zh-CN"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结合时事政治，适时引入</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思想政治教育</a:t>
            </a:r>
            <a:r>
              <a:rPr kumimoji="0" lang="zh-CN" altLang="zh-CN"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内容，</a:t>
            </a:r>
            <a:r>
              <a:rPr kumimoji="0" lang="zh-CN" altLang="en-US"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与时俱进</a:t>
            </a:r>
            <a:r>
              <a:rPr kumimoji="0" lang="zh-CN" altLang="zh-CN" sz="2800" kern="1200" cap="none" spc="0" normalizeH="0" baseline="0" noProof="0" dirty="0">
                <a:latin typeface="微软雅黑" panose="020B0503020204020204" pitchFamily="34" charset="-122"/>
                <a:ea typeface="微软雅黑" panose="020B0503020204020204" pitchFamily="34" charset="-122"/>
                <a:cs typeface="Times New Roman" panose="02020603050405020304" pitchFamily="18" charset="0"/>
              </a:rPr>
              <a:t>，引入新理念、新故事、新案例、新成就、新人物，拓展学习与生活视野，引导学生关心国家大事。</a:t>
            </a:r>
            <a:endParaRPr kumimoji="0" lang="zh-CN" altLang="zh-CN" sz="2800" kern="1200" cap="none" spc="0" normalizeH="0" baseline="0" noProof="0"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p:nvPr/>
        </p:nvSpPr>
        <p:spPr>
          <a:xfrm>
            <a:off x="1054100" y="1130300"/>
            <a:ext cx="9842500" cy="2163763"/>
          </a:xfrm>
          <a:prstGeom prst="rect">
            <a:avLst/>
          </a:prstGeom>
          <a:noFill/>
          <a:ln w="9525">
            <a:noFill/>
          </a:ln>
        </p:spPr>
        <p:txBody>
          <a:bodyPr>
            <a:spAutoFit/>
          </a:bodyPr>
          <a:lstStyle/>
          <a:p>
            <a:pPr eaLnBrk="1" hangingPunct="1">
              <a:buNone/>
            </a:pPr>
            <a:endParaRPr lang="en-US" altLang="zh-CN" sz="2800" dirty="0">
              <a:latin typeface="Arial" panose="020B0604020202020204" pitchFamily="34" charset="0"/>
            </a:endParaRPr>
          </a:p>
          <a:p>
            <a:pPr eaLnBrk="1" hangingPunct="1">
              <a:buNone/>
            </a:pPr>
            <a:endParaRPr lang="en-US" altLang="zh-CN" sz="2800" dirty="0">
              <a:latin typeface="Arial" panose="020B0604020202020204" pitchFamily="34" charset="0"/>
            </a:endParaRPr>
          </a:p>
          <a:p>
            <a:pPr eaLnBrk="1" hangingPunct="1">
              <a:lnSpc>
                <a:spcPct val="150000"/>
              </a:lnSpc>
              <a:buNone/>
            </a:pPr>
            <a:r>
              <a:rPr lang="zh-CN" altLang="en-US" sz="2800" dirty="0">
                <a:latin typeface="Arial" panose="020B0604020202020204" pitchFamily="34" charset="0"/>
              </a:rPr>
              <a:t>       关注时事政治和国家大政方针、政策的动态变化、调整，紧跟新形势、新要求。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6000" y="1612900"/>
            <a:ext cx="2654300" cy="523875"/>
          </a:xfrm>
          <a:prstGeom prst="rect">
            <a:avLst/>
          </a:prstGeom>
          <a:solidFill>
            <a:schemeClr val="bg1">
              <a:lumMod val="95000"/>
            </a:schemeClr>
          </a:solidFill>
        </p:spPr>
        <p:txBody>
          <a:bodyPr>
            <a:spAutoFit/>
          </a:bodyPr>
          <a:lstStyle/>
          <a:p>
            <a:pPr marR="0" defTabSz="914400" eaLnBrk="1" hangingPunct="1">
              <a:buClrTx/>
              <a:buSzTx/>
              <a:buFontTx/>
              <a:buNone/>
              <a:defRPr/>
            </a:pPr>
            <a:r>
              <a:rPr kumimoji="0" lang="en-US" altLang="zh-CN" sz="2800" b="1" kern="1200" cap="none" spc="0" normalizeH="0" baseline="0" noProof="0" dirty="0">
                <a:latin typeface="Arial" panose="020B0604020202020204" pitchFamily="34" charset="0"/>
                <a:ea typeface="宋体" panose="02010600030101010101" pitchFamily="2" charset="-122"/>
                <a:cs typeface="+mn-cs"/>
              </a:rPr>
              <a:t>1.</a:t>
            </a:r>
            <a:r>
              <a:rPr kumimoji="0" lang="zh-CN" altLang="en-US" sz="2800" b="1" kern="1200" cap="none" spc="0" normalizeH="0" baseline="0" noProof="0" dirty="0">
                <a:latin typeface="Arial" panose="020B0604020202020204" pitchFamily="34" charset="0"/>
                <a:ea typeface="宋体" panose="02010600030101010101" pitchFamily="2" charset="-122"/>
                <a:cs typeface="+mn-cs"/>
              </a:rPr>
              <a:t>教学总要求</a:t>
            </a:r>
          </a:p>
        </p:txBody>
      </p:sp>
      <p:sp>
        <p:nvSpPr>
          <p:cNvPr id="15363" name="TextBox 3"/>
          <p:cNvSpPr txBox="1"/>
          <p:nvPr/>
        </p:nvSpPr>
        <p:spPr>
          <a:xfrm>
            <a:off x="939800" y="723900"/>
            <a:ext cx="5994400" cy="646113"/>
          </a:xfrm>
          <a:prstGeom prst="rect">
            <a:avLst/>
          </a:prstGeom>
          <a:noFill/>
          <a:ln w="9525">
            <a:noFill/>
          </a:ln>
        </p:spPr>
        <p:txBody>
          <a:bodyPr>
            <a:spAutoFit/>
          </a:bodyPr>
          <a:lstStyle/>
          <a:p>
            <a:pPr eaLnBrk="1" hangingPunct="1"/>
            <a:r>
              <a:rPr lang="zh-CN" altLang="en-US" sz="3600" dirty="0">
                <a:latin typeface="微软雅黑" panose="020B0503020204020204" pitchFamily="34" charset="-122"/>
                <a:ea typeface="微软雅黑" panose="020B0503020204020204" pitchFamily="34" charset="-122"/>
              </a:rPr>
              <a:t>三、教学建议</a:t>
            </a:r>
          </a:p>
        </p:txBody>
      </p:sp>
      <p:sp>
        <p:nvSpPr>
          <p:cNvPr id="5" name="TextBox 4"/>
          <p:cNvSpPr txBox="1"/>
          <p:nvPr/>
        </p:nvSpPr>
        <p:spPr>
          <a:xfrm>
            <a:off x="939800" y="2278063"/>
            <a:ext cx="10426700" cy="2678113"/>
          </a:xfrm>
          <a:prstGeom prst="rect">
            <a:avLst/>
          </a:prstGeom>
          <a:solidFill>
            <a:schemeClr val="bg1">
              <a:lumMod val="95000"/>
            </a:schemeClr>
          </a:solidFill>
        </p:spPr>
        <p:txBody>
          <a:bodyPr>
            <a:spAutoFit/>
          </a:bodyPr>
          <a:lstStyle/>
          <a:p>
            <a:pPr marR="0" defTabSz="914400" eaLnBrk="1" hangingPunct="1">
              <a:buClrTx/>
              <a:buSzTx/>
              <a:buFontTx/>
              <a:buNone/>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r>
              <a:rPr kumimoji="0" lang="zh-CN" altLang="zh-CN" sz="2400" kern="1200" cap="none" spc="0" normalizeH="0" baseline="0" noProof="0" dirty="0">
                <a:latin typeface="Arial" panose="020B0604020202020204" pitchFamily="34" charset="0"/>
                <a:ea typeface="宋体" panose="02010600030101010101" pitchFamily="2" charset="-122"/>
                <a:cs typeface="+mn-cs"/>
              </a:rPr>
              <a:t>读本是教学的主要依据，在教学实施过程中，应当以读本为基本素材，结合本地区学生的实际情况，因地制宜地开展教学，有效促进每一个学生的发展。</a:t>
            </a: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buClrTx/>
              <a:buSzTx/>
              <a:buFontTx/>
              <a:buNone/>
              <a:defRPr/>
            </a:pPr>
            <a:r>
              <a:rPr kumimoji="0" lang="zh-CN" altLang="en-US" sz="2400" b="1" kern="1200" cap="none" spc="0" normalizeH="0" baseline="0" noProof="0" dirty="0">
                <a:latin typeface="Arial" panose="020B0604020202020204" pitchFamily="34" charset="0"/>
                <a:ea typeface="宋体" panose="02010600030101010101" pitchFamily="2" charset="-122"/>
                <a:cs typeface="+mn-cs"/>
              </a:rPr>
              <a:t>    （</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1</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a:t>
            </a:r>
            <a:r>
              <a:rPr kumimoji="0" lang="zh-CN" altLang="zh-CN" sz="2400" b="1" kern="1200" cap="none" spc="0" normalizeH="0" baseline="0" noProof="0" dirty="0">
                <a:latin typeface="Arial" panose="020B0604020202020204" pitchFamily="34" charset="0"/>
                <a:ea typeface="宋体" panose="02010600030101010101" pitchFamily="2" charset="-122"/>
                <a:cs typeface="+mn-cs"/>
              </a:rPr>
              <a:t>做好教学设计</a:t>
            </a:r>
            <a:endParaRPr kumimoji="0" lang="zh-CN" altLang="zh-CN" sz="2400" kern="1200" cap="none" spc="0" normalizeH="0" baseline="0" noProof="0" dirty="0">
              <a:latin typeface="Arial" panose="020B0604020202020204" pitchFamily="34" charset="0"/>
              <a:ea typeface="宋体" panose="02010600030101010101" pitchFamily="2" charset="-122"/>
              <a:cs typeface="+mn-cs"/>
            </a:endParaRPr>
          </a:p>
          <a:p>
            <a:pPr marR="0" defTabSz="914400" eaLnBrk="1" hangingPunct="1">
              <a:buClrTx/>
              <a:buSzTx/>
              <a:buFontTx/>
              <a:buNone/>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r>
              <a:rPr kumimoji="0" lang="zh-CN" altLang="zh-CN" sz="2400" kern="1200" cap="none" spc="0" normalizeH="0" baseline="0" noProof="0" dirty="0">
                <a:latin typeface="Arial" panose="020B0604020202020204" pitchFamily="34" charset="0"/>
                <a:ea typeface="宋体" panose="02010600030101010101" pitchFamily="2" charset="-122"/>
                <a:cs typeface="+mn-cs"/>
              </a:rPr>
              <a:t>教学设计是教师教学实施的蓝图与框架，由于读本内容与现行教材内容有一些交叉重复，结合两者内容需要进行重新设计，将教学目标、学情分析、读本分析、教学重点难点、教与学</a:t>
            </a:r>
            <a:r>
              <a:rPr kumimoji="0" lang="zh-CN" altLang="en-US" sz="2400" kern="1200" cap="none" spc="0" normalizeH="0" baseline="0" noProof="0" dirty="0">
                <a:latin typeface="Arial" panose="020B0604020202020204" pitchFamily="34" charset="0"/>
                <a:ea typeface="宋体" panose="02010600030101010101" pitchFamily="2" charset="-122"/>
                <a:cs typeface="+mn-cs"/>
              </a:rPr>
              <a:t>的</a:t>
            </a:r>
            <a:r>
              <a:rPr kumimoji="0" lang="zh-CN" altLang="zh-CN" sz="2400" kern="1200" cap="none" spc="0" normalizeH="0" baseline="0" noProof="0" dirty="0">
                <a:latin typeface="Arial" panose="020B0604020202020204" pitchFamily="34" charset="0"/>
                <a:ea typeface="宋体" panose="02010600030101010101" pitchFamily="2" charset="-122"/>
                <a:cs typeface="+mn-cs"/>
              </a:rPr>
              <a:t>方式、教学过程等进行合理安排。</a:t>
            </a: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2673_1*a*1"/>
  <p:tag name="KSO_WM_TEMPLATE_CATEGORY" val="diagram"/>
  <p:tag name="KSO_WM_TEMPLATE_INDEX" val="202126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aa1cd9546b34a2696de646e4abcf2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710de4e5fb864eab96654f57096fda66"/>
  <p:tag name="KSO_WM_UNIT_TEXT_FILL_FORE_SCHEMECOLOR_INDEX_BRIGHTNESS" val="0"/>
  <p:tag name="KSO_WM_UNIT_TEXT_FILL_FORE_SCHEMECOLOR_INDEX" val="13"/>
  <p:tag name="KSO_WM_UNIT_TEXT_FILL_TYPE" val="1"/>
  <p:tag name="KSO_WM_TEMPLATE_ASSEMBLE_XID" val="5fd0db201fa9d42129dd89c7"/>
  <p:tag name="KSO_WM_TEMPLATE_ASSEMBLE_GROUPID" val="5fd0db201fa9d42129dd89c7"/>
</p:tagLst>
</file>

<file path=ppt/tags/tag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2673_1*a*1"/>
  <p:tag name="KSO_WM_TEMPLATE_CATEGORY" val="diagram"/>
  <p:tag name="KSO_WM_TEMPLATE_INDEX" val="202126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aa1cd9546b34a2696de646e4abcf2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710de4e5fb864eab96654f57096fda66"/>
  <p:tag name="KSO_WM_UNIT_TEXT_FILL_FORE_SCHEMECOLOR_INDEX_BRIGHTNESS" val="0"/>
  <p:tag name="KSO_WM_UNIT_TEXT_FILL_FORE_SCHEMECOLOR_INDEX" val="13"/>
  <p:tag name="KSO_WM_UNIT_TEXT_FILL_TYPE" val="1"/>
  <p:tag name="KSO_WM_TEMPLATE_ASSEMBLE_XID" val="5fd0db201fa9d42129dd89c7"/>
  <p:tag name="KSO_WM_TEMPLATE_ASSEMBLE_GROUPID" val="5fd0db201fa9d42129dd89c7"/>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673_1*i*4"/>
  <p:tag name="KSO_WM_TEMPLATE_CATEGORY" val="diagram"/>
  <p:tag name="KSO_WM_TEMPLATE_INDEX" val="20212673"/>
  <p:tag name="KSO_WM_UNIT_LAYERLEVEL" val="1"/>
  <p:tag name="KSO_WM_TAG_VERSION" val="1.0"/>
  <p:tag name="KSO_WM_BEAUTIFY_FLAG" val="#wm#"/>
  <p:tag name="KSO_WM_UNIT_COLOR_SCHEME_SHAPE_ID" val="26"/>
  <p:tag name="KSO_WM_UNIT_COLOR_SCHEME_PARENT_PAGE" val="0_1"/>
  <p:tag name="KSO_WM_UNIT_ADJUSTLAYOUT_ID" val="26"/>
  <p:tag name="KSO_WM_UNIT_BLOCK" val="0"/>
  <p:tag name="KSO_WM_UNIT_SM_LIMIT_TYPE" val="2"/>
  <p:tag name="KSO_WM_UNIT_DEC_AREA_ID" val="88500d61126a4af3998c28d8fcb2f0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3209bc6295c63c1a2e089"/>
  <p:tag name="KSO_WM_CHIP_XID" val="5ef3209bc6295c63c1a2e08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db201fa9d42129dd89c7"/>
  <p:tag name="KSO_WM_TEMPLATE_ASSEMBLE_GROUPID" val="5fd0db201fa9d42129dd89c7"/>
</p:tagLst>
</file>

<file path=ppt/theme/theme1.xml><?xml version="1.0" encoding="utf-8"?>
<a:theme xmlns:a="http://schemas.openxmlformats.org/drawingml/2006/main" name="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3199</Words>
  <Application>Microsoft Office PowerPoint</Application>
  <PresentationFormat>宽屏</PresentationFormat>
  <Paragraphs>205</Paragraphs>
  <Slides>28</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黑体</vt:lpstr>
      <vt:lpstr>楷体</vt:lpstr>
      <vt:lpstr>宋体</vt:lpstr>
      <vt:lpstr>微软雅黑</vt:lpstr>
      <vt:lpstr>Agency FB</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彭超 刘</cp:lastModifiedBy>
  <cp:revision>333</cp:revision>
  <dcterms:created xsi:type="dcterms:W3CDTF">2013-10-25T14:41:00Z</dcterms:created>
  <dcterms:modified xsi:type="dcterms:W3CDTF">2024-08-25T05:30:02Z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317A42E135214C87902E385CDD3CB634_13</vt:lpwstr>
  </property>
</Properties>
</file>