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82" r:id="rId4"/>
    <p:sldId id="328" r:id="rId5"/>
    <p:sldId id="348" r:id="rId6"/>
    <p:sldId id="347" r:id="rId7"/>
    <p:sldId id="329" r:id="rId8"/>
    <p:sldId id="330" r:id="rId9"/>
    <p:sldId id="331" r:id="rId10"/>
    <p:sldId id="332" r:id="rId11"/>
    <p:sldId id="302" r:id="rId12"/>
    <p:sldId id="304" r:id="rId13"/>
    <p:sldId id="312" r:id="rId14"/>
    <p:sldId id="305" r:id="rId15"/>
    <p:sldId id="309" r:id="rId16"/>
    <p:sldId id="308" r:id="rId17"/>
    <p:sldId id="316" r:id="rId18"/>
    <p:sldId id="313" r:id="rId19"/>
    <p:sldId id="314" r:id="rId20"/>
    <p:sldId id="315" r:id="rId21"/>
    <p:sldId id="306" r:id="rId22"/>
    <p:sldId id="307" r:id="rId23"/>
    <p:sldId id="277" r:id="rId24"/>
    <p:sldId id="270" r:id="rId25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30"/>
    <p:restoredTop sz="82625" autoAdjust="0"/>
  </p:normalViewPr>
  <p:slideViewPr>
    <p:cSldViewPr snapToGrid="0" showGuides="1">
      <p:cViewPr varScale="1">
        <p:scale>
          <a:sx n="100" d="100"/>
          <a:sy n="100" d="100"/>
        </p:scale>
        <p:origin x="1349" y="58"/>
      </p:cViewPr>
      <p:guideLst>
        <p:guide orient="horz" pos="2160"/>
        <p:guide pos="38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43CD418-5A66-4E9B-9312-B226386FB0D6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2024/8/25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62336831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endParaRPr lang="zh-CN" altLang="en-US"/>
          </a:p>
        </p:txBody>
      </p:sp>
      <p:sp>
        <p:nvSpPr>
          <p:cNvPr id="1126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/>
            <a:fld id="{9A0DB2DC-4C9A-4742-B13C-FB6460FD3503}" type="slidenum">
              <a:rPr lang="zh-CN" altLang="en-US" sz="1800">
                <a:latin typeface="Arial" panose="020B0604020202020204" pitchFamily="34" charset="0"/>
                <a:ea typeface="宋体" panose="02010600030101010101" pitchFamily="2" charset="-122"/>
              </a:rPr>
              <a:pPr lvl="0"/>
              <a:t>4</a:t>
            </a:fld>
            <a:endParaRPr lang="zh-CN" altLang="en-US" sz="1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endParaRPr lang="zh-CN" altLang="en-US"/>
          </a:p>
        </p:txBody>
      </p:sp>
      <p:sp>
        <p:nvSpPr>
          <p:cNvPr id="1331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/>
            <a:fld id="{9A0DB2DC-4C9A-4742-B13C-FB6460FD3503}" type="slidenum">
              <a:rPr lang="zh-CN" altLang="en-US" sz="1800">
                <a:latin typeface="Arial" panose="020B0604020202020204" pitchFamily="34" charset="0"/>
                <a:ea typeface="宋体" panose="02010600030101010101" pitchFamily="2" charset="-122"/>
              </a:rPr>
              <a:pPr lvl="0"/>
              <a:t>5</a:t>
            </a:fld>
            <a:endParaRPr lang="zh-CN" altLang="en-US" sz="1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endParaRPr lang="zh-CN" altLang="en-US"/>
          </a:p>
        </p:txBody>
      </p:sp>
      <p:sp>
        <p:nvSpPr>
          <p:cNvPr id="1331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/>
            <a:fld id="{9A0DB2DC-4C9A-4742-B13C-FB6460FD3503}" type="slidenum">
              <a:rPr lang="zh-CN" altLang="en-US" sz="1800">
                <a:latin typeface="Arial" panose="020B0604020202020204" pitchFamily="34" charset="0"/>
                <a:ea typeface="宋体" panose="02010600030101010101" pitchFamily="2" charset="-122"/>
              </a:rPr>
              <a:pPr lvl="0"/>
              <a:t>6</a:t>
            </a:fld>
            <a:endParaRPr lang="zh-CN" altLang="en-US" sz="1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endParaRPr lang="zh-CN" altLang="en-US"/>
          </a:p>
        </p:txBody>
      </p:sp>
      <p:sp>
        <p:nvSpPr>
          <p:cNvPr id="1331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/>
            <a:fld id="{9A0DB2DC-4C9A-4742-B13C-FB6460FD3503}" type="slidenum">
              <a:rPr lang="zh-CN" altLang="en-US" sz="1800">
                <a:latin typeface="Arial" panose="020B0604020202020204" pitchFamily="34" charset="0"/>
                <a:ea typeface="宋体" panose="02010600030101010101" pitchFamily="2" charset="-122"/>
              </a:rPr>
              <a:pPr lvl="0"/>
              <a:t>7</a:t>
            </a:fld>
            <a:endParaRPr lang="zh-CN" altLang="en-US" sz="1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5362" name="备注占位符 2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endParaRPr lang="zh-CN" altLang="en-US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/>
            <a:fld id="{9A0DB2DC-4C9A-4742-B13C-FB6460FD3503}" type="slidenum">
              <a:rPr lang="zh-CN" altLang="en-US" sz="1800">
                <a:latin typeface="Arial" panose="020B0604020202020204" pitchFamily="34" charset="0"/>
                <a:ea typeface="宋体" panose="02010600030101010101" pitchFamily="2" charset="-122"/>
              </a:rPr>
              <a:pPr lvl="0"/>
              <a:t>8</a:t>
            </a:fld>
            <a:endParaRPr lang="zh-CN" altLang="en-US" sz="1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7410" name="备注占位符 2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endParaRPr lang="zh-CN" altLang="en-US"/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/>
            <a:fld id="{9A0DB2DC-4C9A-4742-B13C-FB6460FD3503}" type="slidenum">
              <a:rPr lang="zh-CN" altLang="en-US" sz="1800">
                <a:latin typeface="Arial" panose="020B0604020202020204" pitchFamily="34" charset="0"/>
                <a:ea typeface="宋体" panose="02010600030101010101" pitchFamily="2" charset="-122"/>
              </a:rPr>
              <a:pPr lvl="0"/>
              <a:t>9</a:t>
            </a:fld>
            <a:endParaRPr lang="zh-CN" altLang="en-US" sz="1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458" name="备注占位符 2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endParaRPr lang="zh-CN" altLang="en-US"/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/>
            <a:fld id="{9A0DB2DC-4C9A-4742-B13C-FB6460FD3503}" type="slidenum">
              <a:rPr lang="zh-CN" altLang="en-US" sz="1800">
                <a:latin typeface="Arial" panose="020B0604020202020204" pitchFamily="34" charset="0"/>
                <a:ea typeface="宋体" panose="02010600030101010101" pitchFamily="2" charset="-122"/>
              </a:rPr>
              <a:pPr lvl="0"/>
              <a:t>10</a:t>
            </a:fld>
            <a:endParaRPr lang="zh-CN" altLang="en-US" sz="1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</p:spPr>
        <p:txBody>
          <a:bodyPr/>
          <a:lstStyle/>
          <a:p>
            <a:pPr fontAlgn="base"/>
            <a:fld id="{A0CBDF28-2C85-4595-BE36-24E7738A5A83}" type="datetime1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2024/8/25</a:t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</p:spPr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21725" y="6092825"/>
            <a:ext cx="2844800" cy="365125"/>
          </a:xfrm>
        </p:spPr>
        <p:txBody>
          <a:bodyPr/>
          <a:lstStyle>
            <a:lvl1pPr>
              <a:defRPr sz="1800"/>
            </a:lvl1pPr>
          </a:lstStyle>
          <a:p>
            <a:pPr fontAlgn="base"/>
            <a:fld id="{FA2177AA-A7BA-483D-9ED8-AE8A7305EACF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6147" name="文本框 24"/>
          <p:cNvSpPr/>
          <p:nvPr/>
        </p:nvSpPr>
        <p:spPr>
          <a:xfrm>
            <a:off x="4538663" y="5398770"/>
            <a:ext cx="6361112" cy="11988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北京大学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6148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6149" name="文本框 22"/>
          <p:cNvSpPr/>
          <p:nvPr/>
        </p:nvSpPr>
        <p:spPr>
          <a:xfrm>
            <a:off x="669290" y="2039620"/>
            <a:ext cx="10558463" cy="23844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en-US" altLang="zh-CN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《</a:t>
            </a:r>
            <a:r>
              <a:rPr lang="zh-CN" altLang="en-US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习近平新时代中国特色社会主义思想</a:t>
            </a:r>
            <a:endParaRPr lang="en-US" altLang="zh-CN" sz="4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学生读本</a:t>
            </a:r>
            <a:r>
              <a:rPr lang="en-US" altLang="zh-CN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》</a:t>
            </a:r>
            <a:r>
              <a:rPr lang="zh-CN" altLang="en-US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（小学高年级）</a:t>
            </a:r>
            <a:endParaRPr lang="en-US" altLang="zh-CN" sz="4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endParaRPr lang="en-US" altLang="zh-CN" sz="13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48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编写思路和主要内容介绍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5"/>
          <p:cNvSpPr/>
          <p:nvPr/>
        </p:nvSpPr>
        <p:spPr>
          <a:xfrm>
            <a:off x="0" y="6780213"/>
            <a:ext cx="12215813" cy="8255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wrap="square" lIns="91416" tIns="45708" rIns="91416" bIns="45708" anchor="t" anchorCtr="0"/>
          <a:lstStyle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4"/>
          <p:cNvSpPr txBox="1"/>
          <p:nvPr/>
        </p:nvSpPr>
        <p:spPr>
          <a:xfrm>
            <a:off x="77352" y="595595"/>
            <a:ext cx="11647288" cy="5862355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第14讲“人类是一个休戚与共的命运共同体”。</a:t>
            </a:r>
          </a:p>
          <a:p>
            <a:pPr marL="342900" indent="-342900" algn="l" fontAlgn="auto">
              <a:lnSpc>
                <a:spcPct val="125000"/>
              </a:lnSpc>
            </a:pPr>
            <a:r>
              <a:rPr lang="en-US" altLang="zh-CN" sz="24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     </a:t>
            </a: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一、</a:t>
            </a:r>
            <a:r>
              <a:rPr lang="en-US" altLang="zh-CN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人类生活在同一个地球村里，生活在历史和现实交汇的同一个时空里，越来越成为你中有我、我中有你的命运共同体。</a:t>
            </a: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当今世界正经历百年未有之大变局，和平与发展仍然是时代主题，同时不稳定性不确定性更加突出，人类面临气候变化、网络安全、难民危机、保护主义、霸权主义等许多共同挑战。</a:t>
            </a:r>
          </a:p>
          <a:p>
            <a:pPr marL="342900" indent="-342900" algn="l" fontAlgn="auto">
              <a:lnSpc>
                <a:spcPct val="125000"/>
              </a:lnSpc>
            </a:pPr>
            <a:r>
              <a:rPr lang="zh-CN" altLang="en-US" sz="24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    二、人类命运共同体，就是每个民族、每个国家的前途命运都紧紧联系在一起，应该风雨同舟、荣辱与共，努力把我们生于斯、长于斯的这个星球建成一个和睦的大家庭，把世界各国人民对美好生活的向往变成现实。</a:t>
            </a: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要坚持对话协商，建设一个持久和平的世界；坚持共建共享，建设一个普遍安全的世界；坚持合作共赢，建设一个共同繁荣的世界；坚持交流互鉴，建设一个开放包容的世界；坚持绿色低碳，建设一个清洁美丽的世界。</a:t>
            </a:r>
            <a:endParaRPr lang="zh-CN" altLang="en-US" sz="24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4"/>
          <p:cNvSpPr txBox="1"/>
          <p:nvPr/>
        </p:nvSpPr>
        <p:spPr>
          <a:xfrm>
            <a:off x="1063625" y="1038225"/>
            <a:ext cx="10502900" cy="492760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/>
          <a:lstStyle/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n-cs"/>
                <a:sym typeface="+mn-ea"/>
              </a:rPr>
              <a:t>读本的四个特点：</a:t>
            </a:r>
            <a:endParaRPr lang="zh-CN" altLang="en-US" sz="32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一、以习语金句作为标题</a:t>
            </a:r>
            <a:endParaRPr lang="en-US" altLang="zh-CN" sz="28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二、以小故事来讲大道理</a:t>
            </a:r>
            <a:endParaRPr lang="en-US" altLang="zh-CN" sz="28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三、以</a:t>
            </a: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接地气方式吸引人</a:t>
            </a:r>
            <a:endParaRPr lang="en-US" altLang="zh-CN" sz="28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四、以具体要求为落脚点</a:t>
            </a:r>
            <a:endParaRPr lang="en-US" altLang="zh-CN" sz="28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4"/>
          <p:cNvSpPr txBox="1"/>
          <p:nvPr/>
        </p:nvSpPr>
        <p:spPr>
          <a:xfrm>
            <a:off x="723900" y="898525"/>
            <a:ext cx="10502900" cy="492760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/>
          <a:lstStyle/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36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n-cs"/>
                <a:sym typeface="宋体" panose="02010600030101010101" pitchFamily="2" charset="-122"/>
              </a:rPr>
              <a:t>一、以习语金句作为标题</a:t>
            </a:r>
            <a:endParaRPr lang="zh-CN" altLang="en-US" sz="36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>
              <a:lnSpc>
                <a:spcPct val="125000"/>
              </a:lnSpc>
              <a:buFont typeface="Wingdings" panose="05000000000000000000" charset="0"/>
            </a:pPr>
            <a:endParaRPr lang="zh-CN" altLang="en-US" sz="32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每一讲包括目不是采取常见的提纲式标题，而是选用本身就包含深刻道理的“金句”作为标题。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这些金句不仅体现了治国理政的智慧，有的本身就包含着个人成长成才的道理，能直接给学生以启发，方便学生记住核心观点。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4"/>
          <p:cNvSpPr txBox="1"/>
          <p:nvPr/>
        </p:nvSpPr>
        <p:spPr>
          <a:xfrm>
            <a:off x="147638" y="1930400"/>
            <a:ext cx="5626100" cy="3816350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4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</a:t>
            </a: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  伟大事业都始于梦想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</a:t>
            </a: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  办好中国的事情关键在党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3</a:t>
            </a: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  把人民放在心中最高位置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4</a:t>
            </a: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  唯改革才有出路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5</a:t>
            </a: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  块头大不等于强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6</a:t>
            </a: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  国家一切权力属于人民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7</a:t>
            </a:r>
            <a:r>
              <a:rPr lang="zh-CN" altLang="en-US" sz="24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  法律是治国之重器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22531" name="文本框 7"/>
          <p:cNvSpPr txBox="1"/>
          <p:nvPr/>
        </p:nvSpPr>
        <p:spPr>
          <a:xfrm>
            <a:off x="5680075" y="2106613"/>
            <a:ext cx="6438900" cy="3784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8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  人无精神则不立 国无精神则不强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9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  “蛋糕”做大了同时要分好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10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  绿水青山就是金山银山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11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  国家安全是头等大事	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12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  强国必须强军	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13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  统一是历史大势	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14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  人类是一个休戚与共的命运共同体	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4"/>
          <p:cNvSpPr txBox="1"/>
          <p:nvPr/>
        </p:nvSpPr>
        <p:spPr>
          <a:xfrm>
            <a:off x="1063625" y="1038225"/>
            <a:ext cx="10502900" cy="492760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/>
          <a:lstStyle/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6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n-cs"/>
                <a:sym typeface="宋体" panose="02010600030101010101" pitchFamily="2" charset="-122"/>
              </a:rPr>
              <a:t>二、以小故事来讲大道理</a:t>
            </a:r>
            <a:endParaRPr lang="zh-CN" altLang="en-US" sz="36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每讲均从一个故事或案例引入。</a:t>
            </a: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教学时可再丰富材料，把这些故事讲得更具有故事性，讲清楚故事背后的</a:t>
            </a: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大</a:t>
            </a: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道理。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en-US" altLang="zh-CN" sz="24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4"/>
          <p:cNvSpPr txBox="1"/>
          <p:nvPr/>
        </p:nvSpPr>
        <p:spPr>
          <a:xfrm>
            <a:off x="844550" y="981075"/>
            <a:ext cx="10504488" cy="381635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7638" y="1703168"/>
            <a:ext cx="564832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第1讲</a:t>
            </a: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：</a:t>
            </a: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建造会飞的房子</a:t>
            </a:r>
            <a:endParaRPr lang="en-US" altLang="zh-CN" sz="2400" b="1" noProof="1">
              <a:latin typeface="宋体" pitchFamily="2" charset="-122"/>
              <a:cs typeface="华文中宋" panose="02010600040101010101" charset="-122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第2讲</a:t>
            </a: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：</a:t>
            </a: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《没有共产党就没有新中国》</a:t>
            </a:r>
            <a:endParaRPr lang="en-US" altLang="zh-CN" sz="2400" b="1" noProof="1">
              <a:latin typeface="宋体" pitchFamily="2" charset="-122"/>
              <a:cs typeface="华文中宋" panose="02010600040101010101" charset="-122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第3讲</a:t>
            </a: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：</a:t>
            </a: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“我将无我</a:t>
            </a: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，</a:t>
            </a: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不负人民”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第4讲</a:t>
            </a: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：</a:t>
            </a: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深圳</a:t>
            </a: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的</a:t>
            </a: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两棵高山榕</a:t>
            </a:r>
            <a:endParaRPr lang="en-US" altLang="zh-CN" sz="2400" b="1" noProof="1">
              <a:latin typeface="宋体" pitchFamily="2" charset="-122"/>
              <a:cs typeface="华文中宋" panose="02010600040101010101" charset="-122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第5讲</a:t>
            </a: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：关于</a:t>
            </a: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芯片</a:t>
            </a:r>
            <a:endParaRPr lang="en-US" altLang="zh-CN" sz="2400" b="1" noProof="1">
              <a:latin typeface="宋体" pitchFamily="2" charset="-122"/>
              <a:cs typeface="华文中宋" panose="02010600040101010101" charset="-122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第6讲</a:t>
            </a: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：人民代表大会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7</a:t>
            </a:r>
            <a:r>
              <a:rPr lang="zh-CN" altLang="en-US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讲：</a:t>
            </a:r>
            <a:r>
              <a:rPr lang="en-US" altLang="zh-CN" sz="2400" b="1" noProof="1">
                <a:latin typeface="宋体" pitchFamily="2" charset="-122"/>
                <a:cs typeface="华文中宋" panose="02010600040101010101" charset="-122"/>
                <a:sym typeface="+mn-ea"/>
              </a:rPr>
              <a:t>民法典</a:t>
            </a: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endParaRPr lang="en-US" altLang="zh-CN" sz="2400" b="1" noProof="1">
              <a:latin typeface="宋体" pitchFamily="2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24580" name="文本框 2"/>
          <p:cNvSpPr txBox="1"/>
          <p:nvPr/>
        </p:nvSpPr>
        <p:spPr>
          <a:xfrm>
            <a:off x="5911850" y="1703168"/>
            <a:ext cx="5889625" cy="332263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第8讲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：</a:t>
            </a: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中国女排</a:t>
            </a:r>
            <a:endParaRPr lang="en-US" altLang="zh-CN" sz="2400" b="1" dirty="0">
              <a:latin typeface="宋体" pitchFamily="2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第9讲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：</a:t>
            </a: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分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好</a:t>
            </a: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蛋糕</a:t>
            </a:r>
            <a:endParaRPr lang="en-US" altLang="zh-CN" sz="2400" b="1" dirty="0">
              <a:latin typeface="宋体" pitchFamily="2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第10讲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：浙江</a:t>
            </a: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余村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的故事</a:t>
            </a:r>
            <a:endParaRPr lang="en-US" altLang="zh-CN" sz="2400" b="1" dirty="0">
              <a:latin typeface="宋体" pitchFamily="2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第11讲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：</a:t>
            </a: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地中海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实</a:t>
            </a: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蝇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的危害</a:t>
            </a:r>
            <a:endParaRPr lang="en-US" altLang="zh-CN" sz="2400" b="1" dirty="0">
              <a:latin typeface="宋体" pitchFamily="2" charset="-122"/>
              <a:sym typeface="宋体" panose="02010600030101010101" pitchFamily="2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第12讲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：</a:t>
            </a: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“老兵”的故事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第13讲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：</a:t>
            </a: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港珠澳大桥</a:t>
            </a:r>
            <a:endParaRPr lang="en-US" altLang="zh-CN" sz="2400" b="1" dirty="0">
              <a:latin typeface="宋体" pitchFamily="2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b="1" dirty="0">
                <a:latin typeface="宋体" pitchFamily="2" charset="-122"/>
                <a:sym typeface="宋体" panose="02010600030101010101" pitchFamily="2" charset="-122"/>
              </a:rPr>
              <a:t>第14讲</a:t>
            </a:r>
            <a:r>
              <a:rPr lang="zh-CN" altLang="en-US" sz="2400" b="1" dirty="0">
                <a:latin typeface="宋体" pitchFamily="2" charset="-122"/>
                <a:sym typeface="宋体" panose="02010600030101010101" pitchFamily="2" charset="-122"/>
              </a:rPr>
              <a:t>：塞尔维亚的一场音乐会</a:t>
            </a:r>
            <a:endParaRPr lang="en-US" altLang="zh-CN" sz="2400" b="1" dirty="0">
              <a:latin typeface="宋体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4"/>
          <p:cNvSpPr txBox="1"/>
          <p:nvPr/>
        </p:nvSpPr>
        <p:spPr>
          <a:xfrm>
            <a:off x="585788" y="1238250"/>
            <a:ext cx="11149012" cy="492760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/>
          <a:lstStyle/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n-cs"/>
                <a:sym typeface="宋体" panose="02010600030101010101" pitchFamily="2" charset="-122"/>
              </a:rPr>
              <a:t>三、以接地气方式吸引人</a:t>
            </a:r>
            <a:endParaRPr lang="zh-CN" altLang="en-US" sz="32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习近平总书记在陕西、河北、福建、浙江等地工作亲身经历和到各地考察的事情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3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讲：在梁家河建沼气池</a:t>
            </a: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4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讲：三次到深圳前海</a:t>
            </a: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9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讲：湖南十八洞村的脱单故事，陕西赵家河建公共厕所</a:t>
            </a: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10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讲：浙江余村</a:t>
            </a: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13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讲：河北正定、福建福州</a:t>
            </a: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4"/>
          <p:cNvSpPr txBox="1"/>
          <p:nvPr/>
        </p:nvSpPr>
        <p:spPr>
          <a:xfrm>
            <a:off x="585788" y="1238250"/>
            <a:ext cx="10502900" cy="492760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/>
          <a:lstStyle/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书信、批示、诗：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10</a:t>
            </a: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讲：塞罕坝的批示，对制止餐饮浪费行为的批示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12</a:t>
            </a: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讲：《军民情·七律》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13</a:t>
            </a: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讲：给澳门小学生的信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14</a:t>
            </a: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讲：给美国小朋友复信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fontAlgn="auto">
              <a:lnSpc>
                <a:spcPct val="125000"/>
              </a:lnSpc>
            </a:pP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4"/>
          <p:cNvSpPr txBox="1"/>
          <p:nvPr/>
        </p:nvSpPr>
        <p:spPr>
          <a:xfrm>
            <a:off x="1014413" y="1227138"/>
            <a:ext cx="10502900" cy="492760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/>
          <a:lstStyle/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配图（照片、绘图、图表、邮票、书信等）：不仅要美观大方，还要有信息量、有深意。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讲：中国梦的三幅邮票以及和平、发展、合作、共赢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3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讲：沼气池原理示意图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4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讲：上海浦东和深圳特区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5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讲：芯片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9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讲：学有所教、劳有所得、病有所医、老有所养、住有所居，贫困人口数量变化图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11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讲：全民国家安全教育日（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4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月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15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日）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12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讲：海陆空、火箭军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13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讲：港珠澳大桥与香港、澳门、台湾地标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4"/>
          <p:cNvSpPr txBox="1"/>
          <p:nvPr/>
        </p:nvSpPr>
        <p:spPr>
          <a:xfrm>
            <a:off x="646113" y="500063"/>
            <a:ext cx="10901363" cy="5265738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/>
          <a:lstStyle/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中西方神话故事：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讲：西游记、海底两万里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讲：大禹治水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5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讲：阿喀琉斯之踵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7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讲：神兽獬豸</a:t>
            </a: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中国元素：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讲：中国象棋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8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讲：华表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11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讲：长城</a:t>
            </a:r>
          </a:p>
          <a:p>
            <a:pPr marL="342900" indent="-342900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14</a:t>
            </a:r>
            <a:r>
              <a:rPr lang="zh-CN" altLang="en-US" sz="24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讲：中国结、太极拳、中国书法</a:t>
            </a:r>
            <a:endParaRPr lang="zh-CN" altLang="en-US" sz="24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4"/>
          <p:cNvSpPr txBox="1"/>
          <p:nvPr/>
        </p:nvSpPr>
        <p:spPr>
          <a:xfrm>
            <a:off x="844550" y="981075"/>
            <a:ext cx="10504488" cy="381635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r>
              <a:rPr lang="zh-CN" altLang="en-US" sz="32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编写理念：</a:t>
            </a:r>
          </a:p>
          <a:p>
            <a:endParaRPr lang="zh-CN" altLang="en-US" sz="3200" b="1" dirty="0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     读本紧紧围绕习近平总书记的相关论述，面向高年级小学生的生活实际、思维水平、阅读能力，</a:t>
            </a: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力求做到治国理政智慧与成人成才道理的融通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，真正做到用习近平新时代中国特色社会主义思想铸魂育人，给小学生成长成才以思想启迪。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4"/>
          <p:cNvSpPr txBox="1"/>
          <p:nvPr/>
        </p:nvSpPr>
        <p:spPr>
          <a:xfrm>
            <a:off x="501174" y="740411"/>
            <a:ext cx="11189652" cy="503047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生活化元素：</a:t>
            </a:r>
          </a:p>
          <a:p>
            <a:pPr>
              <a:lnSpc>
                <a:spcPct val="125000"/>
              </a:lnSpc>
              <a:buFont typeface="Wingdings" panose="05000000000000000000" charset="0"/>
            </a:pPr>
            <a:endParaRPr lang="zh-CN" altLang="en-US" sz="2800" b="1" dirty="0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讲：撸起袖子加油干</a:t>
            </a:r>
          </a:p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2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讲：打铁必须自身硬；主心骨，定海神针</a:t>
            </a:r>
          </a:p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5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讲：块头大不等于强，体重大不等于壮，有时是“虚胖”；指挥棒和红绿灯</a:t>
            </a:r>
          </a:p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6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讲：有事好商量，众人的事情由众人商量；解决“马路停车场”问题</a:t>
            </a:r>
          </a:p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9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讲：“蛋糕”不断做大了，同时还要把“蛋糕”分好；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“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小厕所、大民生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”</a:t>
            </a:r>
            <a:endParaRPr lang="zh-CN" altLang="en-US" sz="2400" b="1" dirty="0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11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讲：朝阳群众、西城大妈</a:t>
            </a:r>
          </a:p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第</a:t>
            </a:r>
            <a:r>
              <a:rPr lang="en-US" altLang="zh-CN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12</a:t>
            </a:r>
            <a:r>
              <a:rPr lang="zh-CN" altLang="en-US" sz="24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讲：“别害怕，姐姐带你回家”</a:t>
            </a:r>
          </a:p>
          <a:p>
            <a:pPr>
              <a:lnSpc>
                <a:spcPct val="125000"/>
              </a:lnSpc>
              <a:buFont typeface="Wingdings" panose="05000000000000000000" charset="0"/>
            </a:pPr>
            <a:endParaRPr lang="zh-CN" altLang="en-US" sz="2400" b="1" dirty="0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4"/>
          <p:cNvSpPr txBox="1"/>
          <p:nvPr/>
        </p:nvSpPr>
        <p:spPr>
          <a:xfrm>
            <a:off x="714375" y="779463"/>
            <a:ext cx="10502900" cy="492760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/>
          <a:lstStyle/>
          <a:p>
            <a:pPr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n-cs"/>
                <a:sym typeface="宋体" panose="02010600030101010101" pitchFamily="2" charset="-122"/>
              </a:rPr>
              <a:t>四、以具体要求为落脚点</a:t>
            </a:r>
            <a:endParaRPr lang="zh-CN" altLang="en-US" sz="32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>
              <a:lnSpc>
                <a:spcPct val="125000"/>
              </a:lnSpc>
              <a:buFont typeface="Wingdings" panose="05000000000000000000" charset="0"/>
            </a:pPr>
            <a:endParaRPr lang="zh-CN" altLang="en-US" sz="32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每一讲内容都与小学生的学习、生活密切相关。</a:t>
            </a: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在对学生讲清楚理论之后，进一步提出具体实践要求，让思想成为实实在在的行动。归根结底要落到行动上，做到知行合一。</a:t>
            </a:r>
            <a:endParaRPr lang="zh-CN" altLang="en-US" sz="2800" b="1" noProof="1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4"/>
          <p:cNvSpPr txBox="1"/>
          <p:nvPr/>
        </p:nvSpPr>
        <p:spPr>
          <a:xfrm>
            <a:off x="1063625" y="1038225"/>
            <a:ext cx="10502900" cy="492760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第1讲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从小要有梦想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第2讲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：拥护党的领导，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听党话，跟党走</a:t>
            </a: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第3讲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：相信人民的力量，有团结、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集体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意识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第4讲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有“闯”的精神、“创”的劲头、“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干”的作风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第5讲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从小树立创新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的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理念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第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6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讲：要有民主意识、协商意识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第7讲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树立规矩、规则意识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标题 4"/>
          <p:cNvSpPr txBox="1"/>
          <p:nvPr/>
        </p:nvSpPr>
        <p:spPr>
          <a:xfrm>
            <a:off x="1063625" y="1038225"/>
            <a:ext cx="10502900" cy="492760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第8讲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记住要求、心有榜样、从小做起、接受帮助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第9讲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要有共享的观念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第10讲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像保护眼睛一样保护我们的生态环境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第11讲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：维护国家安全，人人都是主角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第12讲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：和平需要保卫、拥军观念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第13讲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</a:rPr>
              <a:t>追求祖国统一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</a:rPr>
              <a:t>第14讲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</a:rPr>
              <a:t>：做中国与世界各国友谊的小使者</a:t>
            </a:r>
            <a:endParaRPr lang="en-US" altLang="zh-CN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4"/>
          <p:cNvSpPr txBox="1"/>
          <p:nvPr/>
        </p:nvSpPr>
        <p:spPr>
          <a:xfrm>
            <a:off x="1063625" y="1874838"/>
            <a:ext cx="10502900" cy="3816350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pPr algn="ctr"/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     </a:t>
            </a:r>
          </a:p>
        </p:txBody>
      </p:sp>
      <p:sp>
        <p:nvSpPr>
          <p:cNvPr id="2" name="标题 4"/>
          <p:cNvSpPr txBox="1"/>
          <p:nvPr/>
        </p:nvSpPr>
        <p:spPr>
          <a:xfrm>
            <a:off x="715010" y="481330"/>
            <a:ext cx="10761980" cy="55302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整体思路：</a:t>
            </a:r>
            <a:endParaRPr lang="zh-CN" altLang="en-US" sz="32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读本共</a:t>
            </a:r>
            <a:r>
              <a:rPr lang="en-US" altLang="zh-CN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14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</a:t>
            </a:r>
            <a:r>
              <a:rPr lang="en-US" altLang="zh-CN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\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课，以“什么是中国梦、如何实现中国梦”为总体框架，以“十四个坚持”基本方略为主线，精选核心内容和理论观点。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第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1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讲：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中国梦（中华民族伟大复兴）</a:t>
            </a: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第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2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至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4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讲：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党、人民、改革</a:t>
            </a: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第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5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至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10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讲：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发展、民主、法治、文化、民生、生态</a:t>
            </a: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第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11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至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13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讲：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安全、强军、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统一</a:t>
            </a: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第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14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讲：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+mj-cs"/>
                <a:sym typeface="+mn-ea"/>
              </a:rPr>
              <a:t>人类命运共同体</a:t>
            </a: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连接符 36"/>
          <p:cNvCxnSpPr/>
          <p:nvPr/>
        </p:nvCxnSpPr>
        <p:spPr>
          <a:xfrm>
            <a:off x="1682750" y="2057400"/>
            <a:ext cx="9264650" cy="0"/>
          </a:xfrm>
          <a:prstGeom prst="line">
            <a:avLst/>
          </a:prstGeom>
          <a:ln>
            <a:solidFill>
              <a:srgbClr val="2C3637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3" name="标题 4"/>
          <p:cNvSpPr txBox="1"/>
          <p:nvPr/>
        </p:nvSpPr>
        <p:spPr>
          <a:xfrm>
            <a:off x="11639550" y="1282700"/>
            <a:ext cx="647700" cy="538163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45" name="Rectangle 5"/>
          <p:cNvSpPr/>
          <p:nvPr/>
        </p:nvSpPr>
        <p:spPr>
          <a:xfrm>
            <a:off x="0" y="6780213"/>
            <a:ext cx="12215813" cy="8255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wrap="square" lIns="91416" tIns="45708" rIns="91416" bIns="45708" anchor="t" anchorCtr="0"/>
          <a:lstStyle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7" name="文本框 1"/>
          <p:cNvSpPr txBox="1"/>
          <p:nvPr/>
        </p:nvSpPr>
        <p:spPr>
          <a:xfrm>
            <a:off x="1130300" y="1230313"/>
            <a:ext cx="11958638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每讲主要内容</a:t>
            </a:r>
          </a:p>
        </p:txBody>
      </p:sp>
      <p:sp>
        <p:nvSpPr>
          <p:cNvPr id="4" name="标题 4"/>
          <p:cNvSpPr txBox="1"/>
          <p:nvPr/>
        </p:nvSpPr>
        <p:spPr>
          <a:xfrm>
            <a:off x="989013" y="2276475"/>
            <a:ext cx="10504488" cy="3816350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讲“伟大事业都始于梦想”。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有梦想，有机会，有奋斗，一切美好的东西都能够创造出来。二、中国梦是国家的梦、民族的梦，也是每一个中国人的梦。三、天上不会掉馅饼，实干才能梦想成真。梦想从学习开始。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4"/>
          <p:cNvSpPr txBox="1"/>
          <p:nvPr/>
        </p:nvSpPr>
        <p:spPr>
          <a:xfrm>
            <a:off x="11639550" y="1282700"/>
            <a:ext cx="647700" cy="538163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2" name="Rectangle 5"/>
          <p:cNvSpPr/>
          <p:nvPr/>
        </p:nvSpPr>
        <p:spPr>
          <a:xfrm>
            <a:off x="0" y="6780213"/>
            <a:ext cx="12215813" cy="8255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wrap="square" lIns="91416" tIns="45708" rIns="91416" bIns="45708" anchor="t" anchorCtr="0"/>
          <a:lstStyle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4"/>
          <p:cNvSpPr txBox="1"/>
          <p:nvPr/>
        </p:nvSpPr>
        <p:spPr>
          <a:xfrm>
            <a:off x="96837" y="652145"/>
            <a:ext cx="11730990" cy="5352415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讲“办好中国的事情关键在党”。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没有共产党就没有今天的中国。二、中国共产党是中国人民和中华民族的主心骨，中国共产党领导是我们战胜一切困难和风险的“定海神针”。三、打铁必须自身硬，全面从严治党就是要让党的领导更坚强有力。</a:t>
            </a: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3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讲“把人民放在心中最高位置”。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一、人民是我们党执政的最大底气，是共和国的坚实根基，是强党兴国的根本所在。二、要坚持以人民为中心，抓住人民最关心最直接最现实的利益问题。</a:t>
            </a:r>
            <a:endParaRPr lang="en-US" altLang="zh-CN" sz="24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4"/>
          <p:cNvSpPr txBox="1"/>
          <p:nvPr/>
        </p:nvSpPr>
        <p:spPr>
          <a:xfrm>
            <a:off x="11639550" y="1282700"/>
            <a:ext cx="647700" cy="538163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2" name="Rectangle 5"/>
          <p:cNvSpPr/>
          <p:nvPr/>
        </p:nvSpPr>
        <p:spPr>
          <a:xfrm>
            <a:off x="0" y="6780213"/>
            <a:ext cx="12215813" cy="8255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wrap="square" lIns="91416" tIns="45708" rIns="91416" bIns="45708" anchor="t" anchorCtr="0"/>
          <a:lstStyle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4"/>
          <p:cNvSpPr txBox="1"/>
          <p:nvPr/>
        </p:nvSpPr>
        <p:spPr>
          <a:xfrm>
            <a:off x="230505" y="446813"/>
            <a:ext cx="11730990" cy="5352415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第4讲“唯改革才有出路”。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一、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改革开放是发展中国的强大动力，只有改革开放才能发展中国。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二、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改革开放只有进行时、没有完成时，将改革进行到底。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第5讲“块头大不等于强”。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创新能力不强是我国这个经济大块头的“阿喀琉斯之踵”。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</a:t>
            </a:r>
            <a:r>
              <a:rPr lang="en-US" altLang="zh-CN" sz="2800" b="1" dirty="0" err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创新、协调、绿色、开放、共享的新发展理念，是引领发展的指挥棒、红绿灯</a:t>
            </a:r>
            <a:r>
              <a:rPr lang="en-US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  <a:endParaRPr lang="en-US" altLang="zh-CN" sz="24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en-US" altLang="zh-CN" sz="24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4"/>
          <p:cNvSpPr txBox="1"/>
          <p:nvPr/>
        </p:nvSpPr>
        <p:spPr>
          <a:xfrm>
            <a:off x="11639550" y="1282700"/>
            <a:ext cx="647700" cy="538163"/>
          </a:xfrm>
          <a:prstGeom prst="rect">
            <a:avLst/>
          </a:prstGeom>
          <a:noFill/>
          <a:ln w="9525">
            <a:noFill/>
          </a:ln>
        </p:spPr>
        <p:txBody>
          <a:bodyPr lIns="91416" tIns="45708" rIns="91416" bIns="45708" anchor="ctr" anchorCtr="0"/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2" name="Rectangle 5"/>
          <p:cNvSpPr/>
          <p:nvPr/>
        </p:nvSpPr>
        <p:spPr>
          <a:xfrm>
            <a:off x="0" y="6780213"/>
            <a:ext cx="12215813" cy="8255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wrap="square" lIns="91416" tIns="45708" rIns="91416" bIns="45708" anchor="t" anchorCtr="0"/>
          <a:lstStyle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4"/>
          <p:cNvSpPr txBox="1"/>
          <p:nvPr/>
        </p:nvSpPr>
        <p:spPr>
          <a:xfrm>
            <a:off x="96520" y="41275"/>
            <a:ext cx="11653520" cy="6775450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第6讲“国家一切权力属于人民”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一、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我国坚持人民主体地位，支持和保证人民通过人民代表大会行使国家权力。二、</a:t>
            </a: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全过程人民民主是社会主义民主政治的本质属性，是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最广泛、最真实、最管用的民主。我国社会主义民主有两种重要形式，一种是人民通过选举、投票行使权利，一种是人民内部各方面在重大决策之前进行充分协商，尽可能就共同性问题取得一致意见。三、有事好商量，众人的事情由众人商量，找到全社会意愿和要求的最大公约数，是人民民主的真谛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7</a:t>
            </a: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</a:t>
            </a:r>
            <a:r>
              <a:rPr lang="en-US" altLang="zh-CN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</a:t>
            </a: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“法律是治国之重器”。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一、法律是什么？最形象的说法就是准绳。用法律的准绳去衡量、规范、引导社会生活，这就是法治。二、依法治国首先是依宪治国。三、法律是治国理政最大最重要的规矩。</a:t>
            </a:r>
            <a:endParaRPr lang="en-US" altLang="zh-CN" sz="24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5"/>
          <p:cNvSpPr/>
          <p:nvPr/>
        </p:nvSpPr>
        <p:spPr>
          <a:xfrm>
            <a:off x="0" y="6780213"/>
            <a:ext cx="12215813" cy="8255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wrap="square" lIns="91416" tIns="45708" rIns="91416" bIns="45708" anchor="t" anchorCtr="0"/>
          <a:lstStyle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4"/>
          <p:cNvSpPr txBox="1"/>
          <p:nvPr/>
        </p:nvSpPr>
        <p:spPr>
          <a:xfrm>
            <a:off x="421640" y="1520825"/>
            <a:ext cx="11397615" cy="3816350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第8讲“人无精神则不立 国无精神则不强”。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一、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社会主义核心价值观是当代中国精神的集中体现</a:t>
            </a:r>
            <a:r>
              <a:rPr lang="zh-CN" altLang="en-US" sz="2800" b="1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二、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要从小自觉培育和践行社会主义核心价值观，记住要求、心有榜样、从小做起、接受帮助。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第9讲“‘蛋糕’做大了同时要分好”。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一、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民生问题大于天。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二、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民生工作的目标就是让人民过上更美好的生活，让老百姓过上好日子，要在不断发展的基础上尽量把促进社会公平正义的事情做好。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10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讲“绿水青山就是金山银山”。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一、生态环境保护是功在当代、利在千秋的事业。二、我们要像保护眼睛一样保护生态环境，像对待生命一样对待生态环境。</a:t>
            </a:r>
            <a:endParaRPr lang="en-US" altLang="zh-CN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5"/>
          <p:cNvSpPr/>
          <p:nvPr/>
        </p:nvSpPr>
        <p:spPr>
          <a:xfrm>
            <a:off x="0" y="6780213"/>
            <a:ext cx="12215813" cy="8255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wrap="square" lIns="91416" tIns="45708" rIns="91416" bIns="45708" anchor="t" anchorCtr="0"/>
          <a:lstStyle/>
          <a:p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标题 4"/>
          <p:cNvSpPr txBox="1"/>
          <p:nvPr/>
        </p:nvSpPr>
        <p:spPr>
          <a:xfrm>
            <a:off x="0" y="618648"/>
            <a:ext cx="11836400" cy="5620703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第11讲 “国家安全是头等大事”。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实现中国梦，保证人民安居乐业，国家安全是头等大事。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维护国家安全，人人都是主角。</a:t>
            </a:r>
            <a:endParaRPr lang="en-US" altLang="zh-CN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12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讲“强国必须强军”。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强大的国家必须有强大的军队。只有建设强大的军队，才不会挨打，才能有和平。二、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党在新时代的强军目标是建设一支听党指挥、能打胜仗、作风优良的人民军队，把人民军队建设成为世界一流军队。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第13讲“统一是历史大势”。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</a:t>
            </a:r>
            <a:r>
              <a:rPr lang="en-US" altLang="zh-CN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“一国两制”是中国的一个伟大创举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。二、</a:t>
            </a:r>
            <a:r>
              <a:rPr lang="en-US" altLang="zh-CN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“一国”是根，根深才能叶茂；“一国”是本，本固才能枝荣。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三、</a:t>
            </a:r>
            <a:r>
              <a:rPr lang="en-US" altLang="zh-CN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解决台湾问题、实现祖国完全统一，是全体中华儿女共同愿望，是中华民族根本利益所在。统一是历史大势，是正道。</a:t>
            </a:r>
            <a:endParaRPr lang="en-US" altLang="zh-CN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en-US" altLang="zh-CN" sz="24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1960</Words>
  <Application>Microsoft Office PowerPoint</Application>
  <PresentationFormat>宽屏</PresentationFormat>
  <Paragraphs>167</Paragraphs>
  <Slides>24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1" baseType="lpstr">
      <vt:lpstr>华文中宋</vt:lpstr>
      <vt:lpstr>宋体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彭超 刘</cp:lastModifiedBy>
  <cp:revision>326</cp:revision>
  <dcterms:created xsi:type="dcterms:W3CDTF">2013-10-25T14:41:00Z</dcterms:created>
  <dcterms:modified xsi:type="dcterms:W3CDTF">2024-08-25T05:08:42Z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E376186C736142778A54543A4A626412</vt:lpwstr>
  </property>
</Properties>
</file>