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33"/>
  </p:notesMasterIdLst>
  <p:sldIdLst>
    <p:sldId id="403" r:id="rId3"/>
    <p:sldId id="436" r:id="rId4"/>
    <p:sldId id="371" r:id="rId5"/>
    <p:sldId id="291" r:id="rId6"/>
    <p:sldId id="373" r:id="rId7"/>
    <p:sldId id="376" r:id="rId8"/>
    <p:sldId id="303" r:id="rId9"/>
    <p:sldId id="282" r:id="rId10"/>
    <p:sldId id="302" r:id="rId11"/>
    <p:sldId id="301" r:id="rId12"/>
    <p:sldId id="281" r:id="rId13"/>
    <p:sldId id="274" r:id="rId14"/>
    <p:sldId id="344" r:id="rId15"/>
    <p:sldId id="345" r:id="rId16"/>
    <p:sldId id="437" r:id="rId17"/>
    <p:sldId id="435" r:id="rId18"/>
    <p:sldId id="304" r:id="rId19"/>
    <p:sldId id="326" r:id="rId20"/>
    <p:sldId id="305" r:id="rId21"/>
    <p:sldId id="347" r:id="rId22"/>
    <p:sldId id="277" r:id="rId23"/>
    <p:sldId id="323" r:id="rId24"/>
    <p:sldId id="324" r:id="rId25"/>
    <p:sldId id="348" r:id="rId26"/>
    <p:sldId id="307" r:id="rId27"/>
    <p:sldId id="306" r:id="rId28"/>
    <p:sldId id="314" r:id="rId29"/>
    <p:sldId id="317" r:id="rId30"/>
    <p:sldId id="318" r:id="rId31"/>
    <p:sldId id="270" r:id="rId32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9">
          <p15:clr>
            <a:srgbClr val="A4A3A4"/>
          </p15:clr>
        </p15:guide>
        <p15:guide id="2" pos="282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李东生" initials="李东生" lastIdx="1" clrIdx="0"/>
  <p:cmAuthor id="2" name="作者" initials="A" lastIdx="0" clrIdx="1"/>
  <p:cmAuthor id="3" name="Administrat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F7"/>
    <a:srgbClr val="FF3300"/>
    <a:srgbClr val="0000CC"/>
    <a:srgbClr val="00724D"/>
    <a:srgbClr val="CAF6DF"/>
    <a:srgbClr val="5DEFA9"/>
    <a:srgbClr val="003300"/>
    <a:srgbClr val="006600"/>
    <a:srgbClr val="F2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0"/>
    <p:restoredTop sz="96182"/>
  </p:normalViewPr>
  <p:slideViewPr>
    <p:cSldViewPr snapToGrid="0" showGuides="1">
      <p:cViewPr varScale="1">
        <p:scale>
          <a:sx n="92" d="100"/>
          <a:sy n="92" d="100"/>
        </p:scale>
        <p:origin x="86" y="1085"/>
      </p:cViewPr>
      <p:guideLst>
        <p:guide orient="horz" pos="1799"/>
        <p:guide pos="2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#1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A9CC41-6053-E947-9D5E-0755DF703F51}" type="doc">
      <dgm:prSet loTypeId="urn:microsoft.com/office/officeart/2008/layout/PictureStrips" loCatId="" qsTypeId="urn:microsoft.com/office/officeart/2005/8/quickstyle/3D2" qsCatId="3D" csTypeId="urn:microsoft.com/office/officeart/2005/8/colors/accent1_3#1" csCatId="accent1" phldr="1"/>
      <dgm:spPr/>
      <dgm:t>
        <a:bodyPr/>
        <a:lstStyle/>
        <a:p>
          <a:endParaRPr lang="zh-CN" altLang="en-US"/>
        </a:p>
      </dgm:t>
    </dgm:pt>
    <dgm:pt modelId="{17C4A4F8-4BDB-F345-8E38-877F93C45624}" type="pres">
      <dgm:prSet presAssocID="{98A9CC41-6053-E947-9D5E-0755DF703F51}" presName="Name0" presStyleCnt="0">
        <dgm:presLayoutVars>
          <dgm:dir/>
          <dgm:resizeHandles val="exact"/>
        </dgm:presLayoutVars>
      </dgm:prSet>
      <dgm:spPr/>
    </dgm:pt>
  </dgm:ptLst>
  <dgm:cxnLst>
    <dgm:cxn modelId="{26C1C0EA-543F-4725-926E-34D6DD33A33D}" type="presOf" srcId="{98A9CC41-6053-E947-9D5E-0755DF703F51}" destId="{17C4A4F8-4BDB-F345-8E38-877F93C45624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814C9FC-5F9A-4586-BBEB-7C228CB48230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algn="r" eaLnBrk="1" fontAlgn="base" hangingPunct="1">
                <a:buFont typeface="Arial" panose="020B0604020202020204" pitchFamily="34" charset="0"/>
                <a:buNone/>
              </a:p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1802548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814C9FC-5F9A-4586-BBEB-7C228CB48230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814C9FC-5F9A-4586-BBEB-7C228CB48230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 descr="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04775" y="0"/>
            <a:ext cx="9248775" cy="520275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5" descr="01c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83344" y="0"/>
            <a:ext cx="9227344" cy="519084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</p:spPr>
        <p:txBody>
          <a:bodyPr/>
          <a:lstStyle/>
          <a:p>
            <a:pPr fontAlgn="base"/>
            <a:r>
              <a:rPr lang="en-US" altLang="zh-CN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altLang="zh-CN" strike="noStrike" noProof="1"/>
              <a:t>Click to edit Master text styles</a:t>
            </a:r>
          </a:p>
          <a:p>
            <a:pPr lvl="1" fontAlgn="base"/>
            <a:r>
              <a:rPr lang="en-US" altLang="zh-CN" strike="noStrike" noProof="1"/>
              <a:t>Second level</a:t>
            </a:r>
          </a:p>
          <a:p>
            <a:pPr lvl="2" fontAlgn="base"/>
            <a:r>
              <a:rPr lang="en-US" altLang="zh-CN" strike="noStrike" noProof="1"/>
              <a:t>Third level</a:t>
            </a:r>
          </a:p>
          <a:p>
            <a:pPr lvl="3" fontAlgn="base"/>
            <a:r>
              <a:rPr lang="en-US" altLang="zh-CN" strike="noStrike" noProof="1"/>
              <a:t>Fourth level</a:t>
            </a:r>
          </a:p>
          <a:p>
            <a:pPr lvl="4" fontAlgn="base"/>
            <a:r>
              <a:rPr lang="en-US" altLang="zh-CN" strike="noStrike" noProof="1"/>
              <a:t>Fifth level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84738"/>
            <a:ext cx="2133600" cy="3572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84738"/>
            <a:ext cx="2895600" cy="357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84738"/>
            <a:ext cx="2133600" cy="357250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77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2024/8/25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77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77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 descr="01b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70246" y="0"/>
            <a:ext cx="9214247" cy="518369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hf sldNum="0" hdr="0" ftr="0" dt="0"/>
  <p:txStyles>
    <p:titleStyle>
      <a:lvl1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 descr="01b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70246" y="0"/>
            <a:ext cx="9214247" cy="518369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lvl1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tags" Target="../tags/tag37.xml"/><Relationship Id="rId3" Type="http://schemas.openxmlformats.org/officeDocument/2006/relationships/tags" Target="../tags/tag22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tags" Target="../tags/tag36.xml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20" Type="http://schemas.openxmlformats.org/officeDocument/2006/relationships/tags" Target="../tags/tag39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10" Type="http://schemas.openxmlformats.org/officeDocument/2006/relationships/tags" Target="../tags/tag29.xml"/><Relationship Id="rId19" Type="http://schemas.openxmlformats.org/officeDocument/2006/relationships/tags" Target="../tags/tag38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9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10" Type="http://schemas.openxmlformats.org/officeDocument/2006/relationships/image" Target="../media/image6.png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直接连接符 17"/>
          <p:cNvSpPr/>
          <p:nvPr/>
        </p:nvSpPr>
        <p:spPr>
          <a:xfrm>
            <a:off x="3582591" y="3474561"/>
            <a:ext cx="1966913" cy="1191"/>
          </a:xfrm>
          <a:prstGeom prst="line">
            <a:avLst/>
          </a:prstGeom>
          <a:ln w="6350">
            <a:noFill/>
          </a:ln>
        </p:spPr>
      </p:sp>
      <p:sp>
        <p:nvSpPr>
          <p:cNvPr id="5123" name="文本框 24"/>
          <p:cNvSpPr/>
          <p:nvPr/>
        </p:nvSpPr>
        <p:spPr>
          <a:xfrm>
            <a:off x="2897664" y="4079434"/>
            <a:ext cx="5868829" cy="783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Calibri" panose="020F0502020204030204" charset="0"/>
              </a:rPr>
              <a:t>报告人：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Calibri" panose="020F0502020204030204" charset="0"/>
              </a:rPr>
              <a:t> 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Calibri" panose="020F0502020204030204" charset="0"/>
              </a:rPr>
              <a:t>费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Calibri" panose="020F0502020204030204" charset="0"/>
              </a:rPr>
              <a:t>   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Calibri" panose="020F0502020204030204" charset="0"/>
              </a:rPr>
              <a:t>菲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Calibri" panose="020F0502020204030204" charset="0"/>
              </a:rPr>
              <a:t>单  位：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Calibri" panose="020F0502020204030204" charset="0"/>
              </a:rPr>
              <a:t> 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Calibri" panose="020F0502020204030204" charset="0"/>
              </a:rPr>
              <a:t>西安理工大学附属小学</a:t>
            </a:r>
          </a:p>
        </p:txBody>
      </p:sp>
      <p:sp>
        <p:nvSpPr>
          <p:cNvPr id="5124" name="矩形 2"/>
          <p:cNvSpPr/>
          <p:nvPr/>
        </p:nvSpPr>
        <p:spPr>
          <a:xfrm>
            <a:off x="777479" y="1251426"/>
            <a:ext cx="8366522" cy="150852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buFont typeface="Arial" panose="020B0604020202020204" pitchFamily="34" charset="0"/>
            </a:pP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5125" name="文本框 22"/>
          <p:cNvSpPr/>
          <p:nvPr/>
        </p:nvSpPr>
        <p:spPr>
          <a:xfrm>
            <a:off x="-58777" y="1866739"/>
            <a:ext cx="9017794" cy="13106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3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第</a:t>
            </a:r>
            <a:r>
              <a:rPr lang="en-US" altLang="zh-CN" sz="3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8</a:t>
            </a:r>
            <a:r>
              <a:rPr lang="zh-CN" altLang="en-US" sz="30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讲 人无精神则不立 国无精神则不强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         ——</a:t>
            </a:r>
            <a:r>
              <a:rPr lang="zh-CN" altLang="en-US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试教经验分享</a:t>
            </a:r>
          </a:p>
        </p:txBody>
      </p:sp>
      <p:sp>
        <p:nvSpPr>
          <p:cNvPr id="7" name="文本框 99"/>
          <p:cNvSpPr txBox="1"/>
          <p:nvPr/>
        </p:nvSpPr>
        <p:spPr>
          <a:xfrm>
            <a:off x="-134977" y="874437"/>
            <a:ext cx="8055293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sz="2100" b="1" dirty="0">
                <a:solidFill>
                  <a:srgbClr val="264457"/>
                </a:solidFill>
                <a:latin typeface="黑体" panose="02010609060101010101" charset="-122"/>
                <a:ea typeface="黑体" panose="02010609060101010101" charset="-122"/>
              </a:rPr>
              <a:t>《习近平新时代中国特色社会主义思想学生读本》</a:t>
            </a:r>
            <a:r>
              <a:rPr lang="zh-CN" altLang="en-US" sz="2100" b="1" dirty="0">
                <a:solidFill>
                  <a:srgbClr val="264457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zh-CN" altLang="zh-CN" sz="2100" b="1" dirty="0">
                <a:solidFill>
                  <a:srgbClr val="264457"/>
                </a:solidFill>
                <a:latin typeface="黑体" panose="02010609060101010101" charset="-122"/>
                <a:ea typeface="黑体" panose="02010609060101010101" charset="-122"/>
              </a:rPr>
              <a:t>小学高年级</a:t>
            </a:r>
            <a:r>
              <a:rPr lang="zh-CN" altLang="en-US" sz="2100" b="1" dirty="0">
                <a:solidFill>
                  <a:srgbClr val="264457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12928" y="1549506"/>
            <a:ext cx="2909243" cy="57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lIns="47625" tIns="19050" rIns="47625" bIns="19050" rtlCol="0" anchor="ctr" anchorCtr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教学重难点：</a:t>
            </a:r>
          </a:p>
        </p:txBody>
      </p:sp>
      <p:sp>
        <p:nvSpPr>
          <p:cNvPr id="10" name="Freeform 8"/>
          <p:cNvSpPr/>
          <p:nvPr>
            <p:custDataLst>
              <p:tags r:id="rId3"/>
            </p:custDataLst>
          </p:nvPr>
        </p:nvSpPr>
        <p:spPr bwMode="auto">
          <a:xfrm>
            <a:off x="1361850" y="2146318"/>
            <a:ext cx="2453717" cy="1837910"/>
          </a:xfrm>
          <a:custGeom>
            <a:avLst/>
            <a:gdLst>
              <a:gd name="T0" fmla="*/ 1296 w 1656"/>
              <a:gd name="T1" fmla="*/ 0 h 1240"/>
              <a:gd name="T2" fmla="*/ 1656 w 1656"/>
              <a:gd name="T3" fmla="*/ 284 h 1240"/>
              <a:gd name="T4" fmla="*/ 668 w 1656"/>
              <a:gd name="T5" fmla="*/ 284 h 1240"/>
              <a:gd name="T6" fmla="*/ 252 w 1656"/>
              <a:gd name="T7" fmla="*/ 548 h 1240"/>
              <a:gd name="T8" fmla="*/ 432 w 1656"/>
              <a:gd name="T9" fmla="*/ 1240 h 1240"/>
              <a:gd name="T10" fmla="*/ 132 w 1656"/>
              <a:gd name="T11" fmla="*/ 516 h 1240"/>
              <a:gd name="T12" fmla="*/ 632 w 1656"/>
              <a:gd name="T13" fmla="*/ 96 h 1240"/>
              <a:gd name="T14" fmla="*/ 1292 w 1656"/>
              <a:gd name="T15" fmla="*/ 84 h 1240"/>
              <a:gd name="T16" fmla="*/ 1296 w 1656"/>
              <a:gd name="T17" fmla="*/ 0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56" h="1240">
                <a:moveTo>
                  <a:pt x="1296" y="0"/>
                </a:moveTo>
                <a:cubicBezTo>
                  <a:pt x="1656" y="284"/>
                  <a:pt x="1656" y="284"/>
                  <a:pt x="1656" y="284"/>
                </a:cubicBezTo>
                <a:cubicBezTo>
                  <a:pt x="668" y="284"/>
                  <a:pt x="668" y="284"/>
                  <a:pt x="668" y="284"/>
                </a:cubicBezTo>
                <a:cubicBezTo>
                  <a:pt x="668" y="284"/>
                  <a:pt x="352" y="312"/>
                  <a:pt x="252" y="548"/>
                </a:cubicBezTo>
                <a:cubicBezTo>
                  <a:pt x="252" y="548"/>
                  <a:pt x="60" y="1004"/>
                  <a:pt x="432" y="1240"/>
                </a:cubicBezTo>
                <a:cubicBezTo>
                  <a:pt x="432" y="1240"/>
                  <a:pt x="0" y="1140"/>
                  <a:pt x="132" y="516"/>
                </a:cubicBezTo>
                <a:cubicBezTo>
                  <a:pt x="132" y="516"/>
                  <a:pt x="264" y="144"/>
                  <a:pt x="632" y="96"/>
                </a:cubicBezTo>
                <a:cubicBezTo>
                  <a:pt x="1292" y="84"/>
                  <a:pt x="1292" y="84"/>
                  <a:pt x="1292" y="84"/>
                </a:cubicBezTo>
                <a:lnTo>
                  <a:pt x="1296" y="0"/>
                </a:lnTo>
                <a:close/>
              </a:path>
            </a:pathLst>
          </a:custGeom>
          <a:gradFill flip="none" rotWithShape="1">
            <a:gsLst>
              <a:gs pos="80000">
                <a:schemeClr val="accent1">
                  <a:alpha val="80000"/>
                </a:schemeClr>
              </a:gs>
              <a:gs pos="100000">
                <a:schemeClr val="bg1">
                  <a:alpha val="99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1" name="Freeform 9"/>
          <p:cNvSpPr/>
          <p:nvPr>
            <p:custDataLst>
              <p:tags r:id="rId4"/>
            </p:custDataLst>
          </p:nvPr>
        </p:nvSpPr>
        <p:spPr bwMode="auto">
          <a:xfrm>
            <a:off x="1641126" y="2546995"/>
            <a:ext cx="2175917" cy="1453428"/>
          </a:xfrm>
          <a:custGeom>
            <a:avLst/>
            <a:gdLst>
              <a:gd name="T0" fmla="*/ 1468 w 1468"/>
              <a:gd name="T1" fmla="*/ 0 h 980"/>
              <a:gd name="T2" fmla="*/ 1108 w 1468"/>
              <a:gd name="T3" fmla="*/ 280 h 980"/>
              <a:gd name="T4" fmla="*/ 1108 w 1468"/>
              <a:gd name="T5" fmla="*/ 192 h 980"/>
              <a:gd name="T6" fmla="*/ 448 w 1468"/>
              <a:gd name="T7" fmla="*/ 192 h 980"/>
              <a:gd name="T8" fmla="*/ 108 w 1468"/>
              <a:gd name="T9" fmla="*/ 492 h 980"/>
              <a:gd name="T10" fmla="*/ 352 w 1468"/>
              <a:gd name="T11" fmla="*/ 980 h 980"/>
              <a:gd name="T12" fmla="*/ 8 w 1468"/>
              <a:gd name="T13" fmla="*/ 472 h 980"/>
              <a:gd name="T14" fmla="*/ 440 w 1468"/>
              <a:gd name="T15" fmla="*/ 0 h 980"/>
              <a:gd name="T16" fmla="*/ 1468 w 1468"/>
              <a:gd name="T17" fmla="*/ 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8" h="980">
                <a:moveTo>
                  <a:pt x="1468" y="0"/>
                </a:moveTo>
                <a:cubicBezTo>
                  <a:pt x="1108" y="280"/>
                  <a:pt x="1108" y="280"/>
                  <a:pt x="1108" y="280"/>
                </a:cubicBezTo>
                <a:cubicBezTo>
                  <a:pt x="1108" y="192"/>
                  <a:pt x="1108" y="192"/>
                  <a:pt x="1108" y="192"/>
                </a:cubicBezTo>
                <a:cubicBezTo>
                  <a:pt x="448" y="192"/>
                  <a:pt x="448" y="192"/>
                  <a:pt x="448" y="192"/>
                </a:cubicBezTo>
                <a:cubicBezTo>
                  <a:pt x="448" y="192"/>
                  <a:pt x="168" y="244"/>
                  <a:pt x="108" y="492"/>
                </a:cubicBezTo>
                <a:cubicBezTo>
                  <a:pt x="108" y="492"/>
                  <a:pt x="4" y="856"/>
                  <a:pt x="352" y="980"/>
                </a:cubicBezTo>
                <a:cubicBezTo>
                  <a:pt x="352" y="980"/>
                  <a:pt x="0" y="976"/>
                  <a:pt x="8" y="472"/>
                </a:cubicBezTo>
                <a:cubicBezTo>
                  <a:pt x="8" y="472"/>
                  <a:pt x="4" y="68"/>
                  <a:pt x="440" y="0"/>
                </a:cubicBezTo>
                <a:lnTo>
                  <a:pt x="1468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9000"/>
                </a:schemeClr>
              </a:gs>
              <a:gs pos="0">
                <a:schemeClr val="accent1">
                  <a:alpha val="99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5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5"/>
            </p:custDataLst>
          </p:nvPr>
        </p:nvSpPr>
        <p:spPr>
          <a:xfrm>
            <a:off x="2575249" y="2291238"/>
            <a:ext cx="722998" cy="539587"/>
          </a:xfrm>
          <a:prstGeom prst="rect">
            <a:avLst/>
          </a:prstGeom>
          <a:noFill/>
        </p:spPr>
        <p:txBody>
          <a:bodyPr wrap="square" rtlCol="0" anchor="ctr">
            <a:normAutofit fontScale="95000" lnSpcReduction="10000"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3150" b="1" spc="34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ontserrat Black"/>
              </a:rPr>
              <a:t>01</a:t>
            </a:r>
          </a:p>
        </p:txBody>
      </p:sp>
      <p:sp>
        <p:nvSpPr>
          <p:cNvPr id="17" name="TextBox 21"/>
          <p:cNvSpPr txBox="1"/>
          <p:nvPr>
            <p:custDataLst>
              <p:tags r:id="rId6"/>
            </p:custDataLst>
          </p:nvPr>
        </p:nvSpPr>
        <p:spPr>
          <a:xfrm>
            <a:off x="1361850" y="3273709"/>
            <a:ext cx="3178641" cy="137365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l">
              <a:buClrTx/>
              <a:buSzTx/>
              <a:buFontTx/>
            </a:pPr>
            <a:r>
              <a:rPr lang="en-US" altLang="zh-CN" sz="15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自觉践行社会主义核心价值观。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8" name="Rectangle 29"/>
          <p:cNvSpPr/>
          <p:nvPr>
            <p:custDataLst>
              <p:tags r:id="rId7"/>
            </p:custDataLst>
          </p:nvPr>
        </p:nvSpPr>
        <p:spPr>
          <a:xfrm>
            <a:off x="1897749" y="2930362"/>
            <a:ext cx="1891618" cy="602279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3200" b="1" spc="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重点</a:t>
            </a:r>
            <a:endParaRPr lang="zh-CN" altLang="en-US" sz="3200" b="1" spc="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4" name="Freeform 8"/>
          <p:cNvSpPr/>
          <p:nvPr>
            <p:custDataLst>
              <p:tags r:id="rId8"/>
            </p:custDataLst>
          </p:nvPr>
        </p:nvSpPr>
        <p:spPr bwMode="auto">
          <a:xfrm>
            <a:off x="4929458" y="1647746"/>
            <a:ext cx="2453717" cy="1837910"/>
          </a:xfrm>
          <a:custGeom>
            <a:avLst/>
            <a:gdLst>
              <a:gd name="T0" fmla="*/ 1296 w 1656"/>
              <a:gd name="T1" fmla="*/ 0 h 1240"/>
              <a:gd name="T2" fmla="*/ 1656 w 1656"/>
              <a:gd name="T3" fmla="*/ 284 h 1240"/>
              <a:gd name="T4" fmla="*/ 668 w 1656"/>
              <a:gd name="T5" fmla="*/ 284 h 1240"/>
              <a:gd name="T6" fmla="*/ 252 w 1656"/>
              <a:gd name="T7" fmla="*/ 548 h 1240"/>
              <a:gd name="T8" fmla="*/ 432 w 1656"/>
              <a:gd name="T9" fmla="*/ 1240 h 1240"/>
              <a:gd name="T10" fmla="*/ 132 w 1656"/>
              <a:gd name="T11" fmla="*/ 516 h 1240"/>
              <a:gd name="T12" fmla="*/ 632 w 1656"/>
              <a:gd name="T13" fmla="*/ 96 h 1240"/>
              <a:gd name="T14" fmla="*/ 1292 w 1656"/>
              <a:gd name="T15" fmla="*/ 84 h 1240"/>
              <a:gd name="T16" fmla="*/ 1296 w 1656"/>
              <a:gd name="T17" fmla="*/ 0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56" h="1240">
                <a:moveTo>
                  <a:pt x="1296" y="0"/>
                </a:moveTo>
                <a:cubicBezTo>
                  <a:pt x="1656" y="284"/>
                  <a:pt x="1656" y="284"/>
                  <a:pt x="1656" y="284"/>
                </a:cubicBezTo>
                <a:cubicBezTo>
                  <a:pt x="668" y="284"/>
                  <a:pt x="668" y="284"/>
                  <a:pt x="668" y="284"/>
                </a:cubicBezTo>
                <a:cubicBezTo>
                  <a:pt x="668" y="284"/>
                  <a:pt x="352" y="312"/>
                  <a:pt x="252" y="548"/>
                </a:cubicBezTo>
                <a:cubicBezTo>
                  <a:pt x="252" y="548"/>
                  <a:pt x="60" y="1004"/>
                  <a:pt x="432" y="1240"/>
                </a:cubicBezTo>
                <a:cubicBezTo>
                  <a:pt x="432" y="1240"/>
                  <a:pt x="0" y="1140"/>
                  <a:pt x="132" y="516"/>
                </a:cubicBezTo>
                <a:cubicBezTo>
                  <a:pt x="132" y="516"/>
                  <a:pt x="264" y="144"/>
                  <a:pt x="632" y="96"/>
                </a:cubicBezTo>
                <a:cubicBezTo>
                  <a:pt x="1292" y="84"/>
                  <a:pt x="1292" y="84"/>
                  <a:pt x="1292" y="84"/>
                </a:cubicBezTo>
                <a:lnTo>
                  <a:pt x="1296" y="0"/>
                </a:lnTo>
                <a:close/>
              </a:path>
            </a:pathLst>
          </a:custGeom>
          <a:gradFill flip="none" rotWithShape="1">
            <a:gsLst>
              <a:gs pos="80000">
                <a:schemeClr val="accent3">
                  <a:alpha val="99000"/>
                </a:schemeClr>
              </a:gs>
              <a:gs pos="100000">
                <a:schemeClr val="bg1">
                  <a:alpha val="99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35" name="Freeform 9"/>
          <p:cNvSpPr/>
          <p:nvPr>
            <p:custDataLst>
              <p:tags r:id="rId9"/>
            </p:custDataLst>
          </p:nvPr>
        </p:nvSpPr>
        <p:spPr bwMode="auto">
          <a:xfrm>
            <a:off x="5226803" y="1976614"/>
            <a:ext cx="2175917" cy="1453428"/>
          </a:xfrm>
          <a:custGeom>
            <a:avLst/>
            <a:gdLst>
              <a:gd name="T0" fmla="*/ 1468 w 1468"/>
              <a:gd name="T1" fmla="*/ 0 h 980"/>
              <a:gd name="T2" fmla="*/ 1108 w 1468"/>
              <a:gd name="T3" fmla="*/ 280 h 980"/>
              <a:gd name="T4" fmla="*/ 1108 w 1468"/>
              <a:gd name="T5" fmla="*/ 192 h 980"/>
              <a:gd name="T6" fmla="*/ 448 w 1468"/>
              <a:gd name="T7" fmla="*/ 192 h 980"/>
              <a:gd name="T8" fmla="*/ 108 w 1468"/>
              <a:gd name="T9" fmla="*/ 492 h 980"/>
              <a:gd name="T10" fmla="*/ 352 w 1468"/>
              <a:gd name="T11" fmla="*/ 980 h 980"/>
              <a:gd name="T12" fmla="*/ 8 w 1468"/>
              <a:gd name="T13" fmla="*/ 472 h 980"/>
              <a:gd name="T14" fmla="*/ 440 w 1468"/>
              <a:gd name="T15" fmla="*/ 0 h 980"/>
              <a:gd name="T16" fmla="*/ 1468 w 1468"/>
              <a:gd name="T17" fmla="*/ 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8" h="980">
                <a:moveTo>
                  <a:pt x="1468" y="0"/>
                </a:moveTo>
                <a:cubicBezTo>
                  <a:pt x="1108" y="280"/>
                  <a:pt x="1108" y="280"/>
                  <a:pt x="1108" y="280"/>
                </a:cubicBezTo>
                <a:cubicBezTo>
                  <a:pt x="1108" y="192"/>
                  <a:pt x="1108" y="192"/>
                  <a:pt x="1108" y="192"/>
                </a:cubicBezTo>
                <a:cubicBezTo>
                  <a:pt x="448" y="192"/>
                  <a:pt x="448" y="192"/>
                  <a:pt x="448" y="192"/>
                </a:cubicBezTo>
                <a:cubicBezTo>
                  <a:pt x="448" y="192"/>
                  <a:pt x="168" y="244"/>
                  <a:pt x="108" y="492"/>
                </a:cubicBezTo>
                <a:cubicBezTo>
                  <a:pt x="108" y="492"/>
                  <a:pt x="4" y="856"/>
                  <a:pt x="352" y="980"/>
                </a:cubicBezTo>
                <a:cubicBezTo>
                  <a:pt x="352" y="980"/>
                  <a:pt x="0" y="976"/>
                  <a:pt x="8" y="472"/>
                </a:cubicBezTo>
                <a:cubicBezTo>
                  <a:pt x="8" y="472"/>
                  <a:pt x="4" y="68"/>
                  <a:pt x="440" y="0"/>
                </a:cubicBezTo>
                <a:lnTo>
                  <a:pt x="1468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99000"/>
                </a:schemeClr>
              </a:gs>
              <a:gs pos="0">
                <a:schemeClr val="accent3">
                  <a:alpha val="99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 dirty="0"/>
          </a:p>
        </p:txBody>
      </p:sp>
      <p:sp>
        <p:nvSpPr>
          <p:cNvPr id="30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10"/>
            </p:custDataLst>
          </p:nvPr>
        </p:nvSpPr>
        <p:spPr>
          <a:xfrm>
            <a:off x="6120882" y="1799139"/>
            <a:ext cx="773502" cy="502551"/>
          </a:xfrm>
          <a:prstGeom prst="rect">
            <a:avLst/>
          </a:prstGeom>
          <a:noFill/>
        </p:spPr>
        <p:txBody>
          <a:bodyPr wrap="square" rtlCol="0" anchor="ctr">
            <a:normAutofit fontScale="87500" lnSpcReduction="10000"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3150" b="1" spc="34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ontserrat Black"/>
              </a:rPr>
              <a:t>02</a:t>
            </a:r>
          </a:p>
        </p:txBody>
      </p:sp>
      <p:sp>
        <p:nvSpPr>
          <p:cNvPr id="32" name="TextBox 21"/>
          <p:cNvSpPr txBox="1"/>
          <p:nvPr>
            <p:custDataLst>
              <p:tags r:id="rId11"/>
            </p:custDataLst>
          </p:nvPr>
        </p:nvSpPr>
        <p:spPr>
          <a:xfrm>
            <a:off x="5226803" y="2902100"/>
            <a:ext cx="2748797" cy="105588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l">
              <a:lnSpc>
                <a:spcPct val="100000"/>
              </a:lnSpc>
            </a:pPr>
            <a:r>
              <a:rPr lang="en-US" altLang="zh-C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认同并体会中国精神。</a:t>
            </a:r>
            <a:endParaRPr lang="zh-CN" altLang="en-US" sz="2400" b="1" spc="1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3" name="Rectangle 29"/>
          <p:cNvSpPr/>
          <p:nvPr>
            <p:custDataLst>
              <p:tags r:id="rId12"/>
            </p:custDataLst>
          </p:nvPr>
        </p:nvSpPr>
        <p:spPr>
          <a:xfrm>
            <a:off x="5368720" y="2391084"/>
            <a:ext cx="2465070" cy="573405"/>
          </a:xfrm>
          <a:prstGeom prst="rect">
            <a:avLst/>
          </a:prstGeom>
        </p:spPr>
        <p:txBody>
          <a:bodyPr wrap="squar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200" b="1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难点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0" y="-185"/>
            <a:ext cx="7762399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二、解决疑惑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104934" y="492257"/>
            <a:ext cx="578500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）确定教学目标</a:t>
            </a: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410970" y="1007110"/>
            <a:ext cx="6450965" cy="306705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scene3d>
              <a:camera prst="orthographicFront"/>
              <a:lightRig rig="threePt" dir="t"/>
            </a:scene3d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8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讲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人无精神则不立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国无精神则不强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表 5"/>
          <p:cNvGraphicFramePr/>
          <p:nvPr/>
        </p:nvGraphicFramePr>
        <p:xfrm>
          <a:off x="483870" y="1376336"/>
          <a:ext cx="3020378" cy="2779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111443" y="-42730"/>
            <a:ext cx="7762399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三、课例分享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0044" y="484320"/>
            <a:ext cx="4935379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7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活动一：女排精神我来说</a:t>
            </a:r>
          </a:p>
        </p:txBody>
      </p:sp>
      <p:grpSp>
        <p:nvGrpSpPr>
          <p:cNvPr id="9" name="讲故事" descr="7b0a202020202274657874626f78223a20227b5c2269645c223a32303334313431342c5c2263617465676f72795f69645c223a5c225c227d220a7d0a"/>
          <p:cNvGrpSpPr/>
          <p:nvPr/>
        </p:nvGrpSpPr>
        <p:grpSpPr>
          <a:xfrm rot="960000">
            <a:off x="6241093" y="700071"/>
            <a:ext cx="2524125" cy="2949575"/>
            <a:chOff x="5333" y="3234"/>
            <a:chExt cx="6803" cy="3466"/>
          </a:xfrm>
        </p:grpSpPr>
        <p:pic>
          <p:nvPicPr>
            <p:cNvPr id="14" name="图片 13" descr="横-4"/>
            <p:cNvPicPr>
              <a:picLocks noChangeAspect="1"/>
            </p:cNvPicPr>
            <p:nvPr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3" y="3234"/>
              <a:ext cx="6803" cy="346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837" y="3843"/>
              <a:ext cx="5769" cy="22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sym typeface="+mn-ea"/>
                </a:rPr>
                <a:t>学生课前以多种方式搜集女排图片、影视资料</a:t>
              </a:r>
              <a:endPara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汉仪刚艺体-85W" panose="00020600040101010101" charset="-122"/>
                <a:sym typeface="+mn-ea"/>
              </a:endParaRPr>
            </a:p>
            <a:p>
              <a:pPr algn="ctr"/>
              <a:endPara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汉仪刚艺体-85W" panose="00020600040101010101" charset="-122"/>
                <a:sym typeface="+mn-ea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8302AC1-8510-4D2D-8801-A3BD0DD063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66" y="988192"/>
            <a:ext cx="5846734" cy="3854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522345" y="1520825"/>
            <a:ext cx="3083728" cy="210312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03853" y="1520825"/>
            <a:ext cx="2938482" cy="210312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905007"/>
            <a:ext cx="350091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小组讨论、汇报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7122795" y="2245969"/>
            <a:ext cx="1484948" cy="1976914"/>
            <a:chOff x="3648" y="3282"/>
            <a:chExt cx="3118" cy="4151"/>
          </a:xfrm>
        </p:grpSpPr>
        <p:sp>
          <p:nvSpPr>
            <p:cNvPr id="9" name="文本框 8"/>
            <p:cNvSpPr txBox="1"/>
            <p:nvPr/>
          </p:nvSpPr>
          <p:spPr>
            <a:xfrm>
              <a:off x="3648" y="6564"/>
              <a:ext cx="3118" cy="869"/>
            </a:xfrm>
            <a:prstGeom prst="rect">
              <a:avLst/>
            </a:prstGeom>
            <a:gradFill>
              <a:gsLst>
                <a:gs pos="100000">
                  <a:srgbClr val="EEC988"/>
                </a:gs>
                <a:gs pos="0">
                  <a:srgbClr val="CB954D"/>
                </a:gs>
              </a:gsLst>
              <a:lin scaled="1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 </a:t>
              </a:r>
              <a:r>
                <a:rPr lang="zh-CN" altLang="en-US" sz="21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永不言败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648" y="3282"/>
              <a:ext cx="3118" cy="869"/>
            </a:xfrm>
            <a:prstGeom prst="rect">
              <a:avLst/>
            </a:prstGeom>
            <a:gradFill>
              <a:gsLst>
                <a:gs pos="100000">
                  <a:srgbClr val="EEC988"/>
                </a:gs>
                <a:gs pos="0">
                  <a:srgbClr val="CB954D"/>
                </a:gs>
              </a:gsLst>
              <a:lin scaled="1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100" b="1"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zh-CN" altLang="en-US" sz="2100" b="1">
                  <a:latin typeface="楷体" panose="02010609060101010101" charset="-122"/>
                  <a:ea typeface="楷体" panose="02010609060101010101" charset="-122"/>
                </a:rPr>
                <a:t>祖国至上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648" y="4410"/>
              <a:ext cx="3118" cy="869"/>
            </a:xfrm>
            <a:prstGeom prst="rect">
              <a:avLst/>
            </a:prstGeom>
            <a:gradFill>
              <a:gsLst>
                <a:gs pos="100000">
                  <a:srgbClr val="EEC988"/>
                </a:gs>
                <a:gs pos="0">
                  <a:srgbClr val="CB954D"/>
                </a:gs>
              </a:gsLst>
              <a:lin scaled="1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 </a:t>
              </a:r>
              <a:r>
                <a:rPr lang="zh-CN" altLang="en-US" sz="21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团结协作</a:t>
              </a:r>
              <a:endParaRPr lang="zh-CN" altLang="en-US" sz="21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648" y="5479"/>
              <a:ext cx="3118" cy="869"/>
            </a:xfrm>
            <a:prstGeom prst="rect">
              <a:avLst/>
            </a:prstGeom>
            <a:gradFill>
              <a:gsLst>
                <a:gs pos="100000">
                  <a:srgbClr val="EEC988"/>
                </a:gs>
                <a:gs pos="0">
                  <a:srgbClr val="CB954D"/>
                </a:gs>
              </a:gsLst>
              <a:lin scaled="1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 </a:t>
              </a:r>
              <a:r>
                <a:rPr lang="zh-CN" altLang="en-US" sz="21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顽强拼搏</a:t>
              </a:r>
              <a:endParaRPr lang="zh-CN" altLang="en-US" sz="21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352" y="1664017"/>
            <a:ext cx="2631233" cy="18167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1095" y="1664016"/>
            <a:ext cx="2750341" cy="18167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987064" y="1148212"/>
            <a:ext cx="1756886" cy="55308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女排精神</a:t>
            </a:r>
          </a:p>
        </p:txBody>
      </p:sp>
      <p:sp>
        <p:nvSpPr>
          <p:cNvPr id="3" name="文本框 9"/>
          <p:cNvSpPr/>
          <p:nvPr/>
        </p:nvSpPr>
        <p:spPr>
          <a:xfrm>
            <a:off x="111443" y="450"/>
            <a:ext cx="7762399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三、课例分享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1125" y="382905"/>
            <a:ext cx="883348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活动一：女排精神我来说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0" y="3761218"/>
            <a:ext cx="7012305" cy="46166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精神的力量可以让人变得更优秀，国家变得更强大。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15941" y="470350"/>
            <a:ext cx="46024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活动二：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中国精神我来寻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l="1156" t="9579" b="25813"/>
          <a:stretch/>
        </p:blipFill>
        <p:spPr>
          <a:xfrm>
            <a:off x="143069" y="2498795"/>
            <a:ext cx="2766581" cy="19049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 l="26439" t="32375" r="14261" b="38055"/>
          <a:stretch>
            <a:fillRect/>
          </a:stretch>
        </p:blipFill>
        <p:spPr>
          <a:xfrm>
            <a:off x="2935764" y="2501715"/>
            <a:ext cx="3069128" cy="1900164"/>
          </a:xfrm>
          <a:prstGeom prst="rect">
            <a:avLst/>
          </a:prstGeom>
        </p:spPr>
      </p:pic>
      <p:sp>
        <p:nvSpPr>
          <p:cNvPr id="10" name="文本框 9"/>
          <p:cNvSpPr/>
          <p:nvPr/>
        </p:nvSpPr>
        <p:spPr>
          <a:xfrm>
            <a:off x="111443" y="-31449"/>
            <a:ext cx="7762399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三、课例分享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-69215" y="981710"/>
            <a:ext cx="9213215" cy="8925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小组讨论一：</a:t>
            </a:r>
          </a:p>
          <a:p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除了女排精神，你们身边的中国精神还有哪些具体体现？</a:t>
            </a:r>
            <a:endParaRPr lang="zh-CN" alt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785190" y="4003349"/>
            <a:ext cx="1924493" cy="393023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78B3BEC-F215-A0A4-E0AA-172410F8031C}"/>
              </a:ext>
            </a:extLst>
          </p:cNvPr>
          <p:cNvGrpSpPr/>
          <p:nvPr/>
        </p:nvGrpSpPr>
        <p:grpSpPr>
          <a:xfrm>
            <a:off x="6073868" y="2498794"/>
            <a:ext cx="2554077" cy="1904971"/>
            <a:chOff x="6073868" y="2498794"/>
            <a:chExt cx="2554077" cy="190497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3868" y="2498794"/>
              <a:ext cx="2554077" cy="190497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1BF53BD-25DB-846C-D930-239AD2878419}"/>
                </a:ext>
              </a:extLst>
            </p:cNvPr>
            <p:cNvSpPr/>
            <p:nvPr/>
          </p:nvSpPr>
          <p:spPr bwMode="auto">
            <a:xfrm>
              <a:off x="6073868" y="2511563"/>
              <a:ext cx="1527082" cy="312600"/>
            </a:xfrm>
            <a:prstGeom prst="rect">
              <a:avLst/>
            </a:prstGeom>
            <a:solidFill>
              <a:srgbClr val="FFFCF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井冈山精神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5105" y="1869440"/>
            <a:ext cx="8822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（根据教师提供的视频素材，学生归纳总结）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rcRect b="29128"/>
          <a:stretch>
            <a:fillRect/>
          </a:stretch>
        </p:blipFill>
        <p:spPr>
          <a:xfrm>
            <a:off x="205105" y="2433320"/>
            <a:ext cx="2315845" cy="25228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rcRect l="12940"/>
          <a:stretch>
            <a:fillRect/>
          </a:stretch>
        </p:blipFill>
        <p:spPr>
          <a:xfrm>
            <a:off x="2978785" y="2433320"/>
            <a:ext cx="2830195" cy="25438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0173" y="-38285"/>
            <a:ext cx="7762399" cy="967290"/>
            <a:chOff x="174" y="-60"/>
            <a:chExt cx="12224" cy="1523"/>
          </a:xfrm>
        </p:grpSpPr>
        <p:sp>
          <p:nvSpPr>
            <p:cNvPr id="2" name="文本框 1"/>
            <p:cNvSpPr txBox="1"/>
            <p:nvPr/>
          </p:nvSpPr>
          <p:spPr>
            <a:xfrm>
              <a:off x="3535" y="641"/>
              <a:ext cx="7248" cy="82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活动二：中国精神我来寻</a:t>
              </a:r>
            </a:p>
          </p:txBody>
        </p:sp>
        <p:sp>
          <p:nvSpPr>
            <p:cNvPr id="11" name="文本框 9"/>
            <p:cNvSpPr txBox="1"/>
            <p:nvPr/>
          </p:nvSpPr>
          <p:spPr>
            <a:xfrm>
              <a:off x="174" y="-60"/>
              <a:ext cx="12224" cy="82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80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-62865" y="929005"/>
            <a:ext cx="92690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小组讨论一：</a:t>
            </a:r>
          </a:p>
          <a:p>
            <a:r>
              <a:rPr 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除了女排精神，你们身边的中国精神还有哪些具体体现？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6815" y="2412365"/>
            <a:ext cx="2760980" cy="254381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0490" y="-50800"/>
            <a:ext cx="7762240" cy="1077595"/>
            <a:chOff x="174" y="-160"/>
            <a:chExt cx="12224" cy="1697"/>
          </a:xfrm>
        </p:grpSpPr>
        <p:sp>
          <p:nvSpPr>
            <p:cNvPr id="3" name="文本框 2"/>
            <p:cNvSpPr txBox="1"/>
            <p:nvPr/>
          </p:nvSpPr>
          <p:spPr>
            <a:xfrm>
              <a:off x="1326" y="715"/>
              <a:ext cx="724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活动二：中国精神我来寻</a:t>
              </a:r>
            </a:p>
          </p:txBody>
        </p:sp>
        <p:sp>
          <p:nvSpPr>
            <p:cNvPr id="11" name="文本框 9"/>
            <p:cNvSpPr/>
            <p:nvPr/>
          </p:nvSpPr>
          <p:spPr>
            <a:xfrm>
              <a:off x="174" y="-160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87102" y="2501172"/>
            <a:ext cx="3768090" cy="521970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每天佩戴红</a:t>
            </a:r>
            <a:r>
              <a:rPr lang="zh-CN" altLang="en-US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领</a:t>
            </a:r>
            <a:r>
              <a:rPr lang="zh-CN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巾</a:t>
            </a:r>
            <a:r>
              <a:rPr lang="en-US" altLang="zh-CN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  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589582" y="2416717"/>
            <a:ext cx="1099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爱国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87102" y="3277235"/>
            <a:ext cx="3735705" cy="521970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帮助有困难的同学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75612" y="3230880"/>
            <a:ext cx="1132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友善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42010" y="988481"/>
            <a:ext cx="575500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小组讨论二：</a:t>
            </a:r>
          </a:p>
          <a:p>
            <a:r>
              <a:rPr 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在我们校园里的中国精神有哪些具体的体现？ </a:t>
            </a:r>
            <a:r>
              <a:rPr lang="en-US" altLang="zh-CN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 sz="2800" dirty="0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8" name="图片 27" descr="32313534353137313b32313534353135353bbcfdcdb7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0747" y="2282097"/>
            <a:ext cx="914400" cy="914400"/>
          </a:xfrm>
          <a:prstGeom prst="rect">
            <a:avLst/>
          </a:prstGeom>
        </p:spPr>
      </p:pic>
      <p:pic>
        <p:nvPicPr>
          <p:cNvPr id="29" name="图片 28" descr="32313534353137313b32313534353135353bbcfdcdb7"/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0747" y="30873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257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  <p:bldP spid="7" grpId="0" bldLvl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0" y="1550035"/>
            <a:ext cx="894461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4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习近平总书记指出：</a:t>
            </a:r>
            <a:r>
              <a:rPr lang="en-US" altLang="zh-CN" sz="4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4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人无精神则不立，国无精神则不</a:t>
            </a:r>
            <a:r>
              <a:rPr lang="zh-CN" altLang="en-US" sz="4400" b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强。</a:t>
            </a:r>
            <a:r>
              <a:rPr lang="en-US" altLang="zh-CN" sz="4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zh-CN" altLang="en-US" sz="4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125" y="2474914"/>
            <a:ext cx="2295525" cy="59880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zh-CN" altLang="en-US" sz="33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德不可空谈</a:t>
            </a:r>
          </a:p>
        </p:txBody>
      </p:sp>
      <p:sp>
        <p:nvSpPr>
          <p:cNvPr id="3" name="左大括号 2"/>
          <p:cNvSpPr/>
          <p:nvPr/>
        </p:nvSpPr>
        <p:spPr>
          <a:xfrm>
            <a:off x="2406650" y="1655764"/>
            <a:ext cx="702469" cy="2236946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14370" y="1368770"/>
            <a:ext cx="1747520" cy="5391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记住要求</a:t>
            </a:r>
          </a:p>
        </p:txBody>
      </p:sp>
      <p:sp>
        <p:nvSpPr>
          <p:cNvPr id="5" name="矩形 4"/>
          <p:cNvSpPr/>
          <p:nvPr/>
        </p:nvSpPr>
        <p:spPr>
          <a:xfrm>
            <a:off x="3228975" y="2114260"/>
            <a:ext cx="1733550" cy="5391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心有榜样</a:t>
            </a:r>
          </a:p>
        </p:txBody>
      </p:sp>
      <p:sp>
        <p:nvSpPr>
          <p:cNvPr id="6" name="矩形 5"/>
          <p:cNvSpPr/>
          <p:nvPr/>
        </p:nvSpPr>
        <p:spPr>
          <a:xfrm>
            <a:off x="3228975" y="2889595"/>
            <a:ext cx="1733550" cy="5391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从小做起</a:t>
            </a:r>
          </a:p>
        </p:txBody>
      </p:sp>
      <p:sp>
        <p:nvSpPr>
          <p:cNvPr id="7" name="矩形 6"/>
          <p:cNvSpPr/>
          <p:nvPr/>
        </p:nvSpPr>
        <p:spPr>
          <a:xfrm>
            <a:off x="3214370" y="3671280"/>
            <a:ext cx="1747520" cy="5391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接受帮助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11125" y="-43815"/>
            <a:ext cx="8743315" cy="1043940"/>
            <a:chOff x="175" y="-69"/>
            <a:chExt cx="13769" cy="1644"/>
          </a:xfrm>
        </p:grpSpPr>
        <p:sp>
          <p:nvSpPr>
            <p:cNvPr id="10" name="文本框 9"/>
            <p:cNvSpPr/>
            <p:nvPr/>
          </p:nvSpPr>
          <p:spPr>
            <a:xfrm>
              <a:off x="175" y="753"/>
              <a:ext cx="137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</a:p>
          </p:txBody>
        </p:sp>
        <p:sp>
          <p:nvSpPr>
            <p:cNvPr id="9" name="文本框 9"/>
            <p:cNvSpPr/>
            <p:nvPr/>
          </p:nvSpPr>
          <p:spPr>
            <a:xfrm>
              <a:off x="176" y="-69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D1DCAF46-0CCD-9F4A-0455-F77A12DA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378" y="1082951"/>
            <a:ext cx="2878907" cy="406054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1125" y="957580"/>
            <a:ext cx="87433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记住要求：</a:t>
            </a:r>
            <a:r>
              <a: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要把社会主义核心价值观的基本内容熟记熟背，让它们融化在心灵里、铭刻在脑子中。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753442" y="1878817"/>
            <a:ext cx="4305935" cy="3107690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知识竞赛--“争分夺秒”</a:t>
            </a:r>
            <a:endParaRPr lang="zh-CN" altLang="en-US" sz="2800" b="1" dirty="0">
              <a:solidFill>
                <a:srgbClr val="134163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小组对抗赛</a:t>
            </a:r>
          </a:p>
          <a:p>
            <a:pPr algn="l"/>
            <a:r>
              <a: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两个小组闯三个关卡</a:t>
            </a:r>
          </a:p>
          <a:p>
            <a:pPr algn="l"/>
            <a:r>
              <a: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第一关：连线</a:t>
            </a:r>
          </a:p>
          <a:p>
            <a:pPr algn="l"/>
            <a:r>
              <a:rPr lang="en-US" altLang="zh-CN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第二关：填空</a:t>
            </a:r>
          </a:p>
          <a:p>
            <a:pPr algn="l"/>
            <a:r>
              <a: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第三关：抢答</a:t>
            </a:r>
          </a:p>
          <a:p>
            <a:pPr algn="ctr"/>
            <a:endParaRPr lang="zh-CN" altLang="en-US" sz="2800" b="1" dirty="0">
              <a:solidFill>
                <a:srgbClr val="134163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1125" y="-43815"/>
            <a:ext cx="8743315" cy="1475105"/>
            <a:chOff x="175" y="-69"/>
            <a:chExt cx="13769" cy="2323"/>
          </a:xfrm>
        </p:grpSpPr>
        <p:sp>
          <p:nvSpPr>
            <p:cNvPr id="2" name="文本框 9"/>
            <p:cNvSpPr/>
            <p:nvPr/>
          </p:nvSpPr>
          <p:spPr>
            <a:xfrm>
              <a:off x="175" y="753"/>
              <a:ext cx="13769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  <a:endPara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endParaRPr>
            </a:p>
            <a:p>
              <a:pPr algn="ctr">
                <a:buFont typeface="Arial" panose="020B0604020202020204" pitchFamily="34" charset="0"/>
              </a:pP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文本框 9"/>
            <p:cNvSpPr/>
            <p:nvPr/>
          </p:nvSpPr>
          <p:spPr>
            <a:xfrm>
              <a:off x="176" y="-69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329714" y="1833695"/>
            <a:ext cx="3654266" cy="147637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推荐活动：</a:t>
            </a:r>
          </a:p>
          <a:p>
            <a:pPr algn="l"/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童谣吟唱</a:t>
            </a:r>
          </a:p>
          <a:p>
            <a:pPr algn="l"/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观看相关视频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/>
          <a:srcRect l="4524" t="2797" r="1453" b="12252"/>
          <a:stretch/>
        </p:blipFill>
        <p:spPr>
          <a:xfrm>
            <a:off x="603380" y="1318727"/>
            <a:ext cx="4441371" cy="326571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1125" y="635"/>
            <a:ext cx="8743315" cy="1430655"/>
            <a:chOff x="175" y="1"/>
            <a:chExt cx="13769" cy="2253"/>
          </a:xfrm>
        </p:grpSpPr>
        <p:sp>
          <p:nvSpPr>
            <p:cNvPr id="2" name="文本框 9"/>
            <p:cNvSpPr/>
            <p:nvPr/>
          </p:nvSpPr>
          <p:spPr>
            <a:xfrm>
              <a:off x="175" y="753"/>
              <a:ext cx="13769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  <a:endPara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endParaRPr>
            </a:p>
            <a:p>
              <a:pPr algn="ctr">
                <a:buFont typeface="Arial" panose="020B0604020202020204" pitchFamily="34" charset="0"/>
              </a:pP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文本框 9"/>
            <p:cNvSpPr/>
            <p:nvPr/>
          </p:nvSpPr>
          <p:spPr>
            <a:xfrm>
              <a:off x="176" y="1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192020" y="810260"/>
            <a:ext cx="6442075" cy="50673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一、接受任务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2190115" y="2505710"/>
            <a:ext cx="6442710" cy="50673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三、课例分享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2192020" y="3395980"/>
            <a:ext cx="6442075" cy="50673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四、试教收获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192020" y="1610995"/>
            <a:ext cx="6441440" cy="50673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二、解决疑惑</a:t>
            </a:r>
          </a:p>
        </p:txBody>
      </p:sp>
      <p:sp>
        <p:nvSpPr>
          <p:cNvPr id="959" name="椭圆 958"/>
          <p:cNvSpPr/>
          <p:nvPr>
            <p:custDataLst>
              <p:tags r:id="rId1"/>
            </p:custDataLst>
          </p:nvPr>
        </p:nvSpPr>
        <p:spPr>
          <a:xfrm>
            <a:off x="134185" y="1476642"/>
            <a:ext cx="1700478" cy="1700478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algn="ctr" defTabSz="1088390">
              <a:defRPr/>
            </a:pPr>
            <a:endParaRPr lang="zh-CN" altLang="en-US" sz="1600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72" name="TextBox 971"/>
          <p:cNvSpPr txBox="1"/>
          <p:nvPr>
            <p:custDataLst>
              <p:tags r:id="rId2"/>
            </p:custDataLst>
          </p:nvPr>
        </p:nvSpPr>
        <p:spPr>
          <a:xfrm>
            <a:off x="167731" y="2056352"/>
            <a:ext cx="1610360" cy="460375"/>
          </a:xfrm>
          <a:prstGeom prst="rect">
            <a:avLst/>
          </a:prstGeom>
          <a:noFill/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pPr defTabSz="1088390"/>
            <a:r>
              <a:rPr lang="zh-CN" altLang="en-US" sz="2400" b="1" spc="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分享内容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56210" y="4173220"/>
            <a:ext cx="8822055" cy="837565"/>
            <a:chOff x="385" y="7003"/>
            <a:chExt cx="13893" cy="1319"/>
          </a:xfrm>
        </p:grpSpPr>
        <p:sp>
          <p:nvSpPr>
            <p:cNvPr id="958" name="椭圆 957"/>
            <p:cNvSpPr/>
            <p:nvPr>
              <p:custDataLst>
                <p:tags r:id="rId3"/>
              </p:custDataLst>
            </p:nvPr>
          </p:nvSpPr>
          <p:spPr>
            <a:xfrm>
              <a:off x="5976" y="7003"/>
              <a:ext cx="734" cy="734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60" name="椭圆 959"/>
            <p:cNvSpPr/>
            <p:nvPr>
              <p:custDataLst>
                <p:tags r:id="rId4"/>
              </p:custDataLst>
            </p:nvPr>
          </p:nvSpPr>
          <p:spPr>
            <a:xfrm>
              <a:off x="9590" y="7194"/>
              <a:ext cx="907" cy="907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61" name="椭圆 960"/>
            <p:cNvSpPr/>
            <p:nvPr>
              <p:custDataLst>
                <p:tags r:id="rId5"/>
              </p:custDataLst>
            </p:nvPr>
          </p:nvSpPr>
          <p:spPr>
            <a:xfrm>
              <a:off x="7568" y="7635"/>
              <a:ext cx="454" cy="454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64" name="椭圆 963"/>
            <p:cNvSpPr/>
            <p:nvPr>
              <p:custDataLst>
                <p:tags r:id="rId6"/>
              </p:custDataLst>
            </p:nvPr>
          </p:nvSpPr>
          <p:spPr>
            <a:xfrm>
              <a:off x="8626" y="7370"/>
              <a:ext cx="731" cy="731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67" name="椭圆 966"/>
            <p:cNvSpPr/>
            <p:nvPr>
              <p:custDataLst>
                <p:tags r:id="rId7"/>
              </p:custDataLst>
            </p:nvPr>
          </p:nvSpPr>
          <p:spPr>
            <a:xfrm>
              <a:off x="11938" y="7647"/>
              <a:ext cx="454" cy="454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69" name="椭圆 968"/>
            <p:cNvSpPr/>
            <p:nvPr>
              <p:custDataLst>
                <p:tags r:id="rId8"/>
              </p:custDataLst>
            </p:nvPr>
          </p:nvSpPr>
          <p:spPr>
            <a:xfrm>
              <a:off x="14028" y="7485"/>
              <a:ext cx="251" cy="251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70" name="椭圆 969"/>
            <p:cNvSpPr/>
            <p:nvPr>
              <p:custDataLst>
                <p:tags r:id="rId9"/>
              </p:custDataLst>
            </p:nvPr>
          </p:nvSpPr>
          <p:spPr>
            <a:xfrm>
              <a:off x="11273" y="7370"/>
              <a:ext cx="454" cy="454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71" name="椭圆 970"/>
            <p:cNvSpPr/>
            <p:nvPr>
              <p:custDataLst>
                <p:tags r:id="rId10"/>
              </p:custDataLst>
            </p:nvPr>
          </p:nvSpPr>
          <p:spPr>
            <a:xfrm>
              <a:off x="12983" y="7568"/>
              <a:ext cx="454" cy="454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11"/>
              </p:custDataLst>
            </p:nvPr>
          </p:nvSpPr>
          <p:spPr>
            <a:xfrm>
              <a:off x="2792" y="7553"/>
              <a:ext cx="657" cy="657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12"/>
              </p:custDataLst>
            </p:nvPr>
          </p:nvSpPr>
          <p:spPr>
            <a:xfrm>
              <a:off x="385" y="7174"/>
              <a:ext cx="720" cy="720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3"/>
              </p:custDataLst>
            </p:nvPr>
          </p:nvSpPr>
          <p:spPr>
            <a:xfrm>
              <a:off x="3993" y="7468"/>
              <a:ext cx="854" cy="854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14"/>
              </p:custDataLst>
            </p:nvPr>
          </p:nvSpPr>
          <p:spPr>
            <a:xfrm>
              <a:off x="2406" y="7227"/>
              <a:ext cx="251" cy="251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15"/>
              </p:custDataLst>
            </p:nvPr>
          </p:nvSpPr>
          <p:spPr>
            <a:xfrm>
              <a:off x="1323" y="7756"/>
              <a:ext cx="454" cy="454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16"/>
              </p:custDataLst>
            </p:nvPr>
          </p:nvSpPr>
          <p:spPr>
            <a:xfrm>
              <a:off x="5119" y="7371"/>
              <a:ext cx="214" cy="214"/>
            </a:xfrm>
            <a:prstGeom prst="ellipse">
              <a:avLst/>
            </a:prstGeom>
            <a:solidFill>
              <a:srgbClr val="0070C0"/>
            </a:solidFill>
            <a:ln w="28575" cap="flat" cmpd="sng" algn="ctr">
              <a:solidFill>
                <a:srgbClr val="F2F2F2"/>
              </a:solidFill>
              <a:prstDash val="solid"/>
            </a:ln>
            <a:effectLst>
              <a:outerShdw blurRad="127000" dist="190500" dir="2699997" algn="ctr" rotWithShape="0">
                <a:srgbClr val="000000">
                  <a:alpha val="23000"/>
                </a:srgbClr>
              </a:outerShdw>
            </a:effectLst>
          </p:spPr>
          <p:txBody>
            <a:bodyPr rtlCol="0" anchor="ctr"/>
            <a:lstStyle/>
            <a:p>
              <a:pPr algn="ctr" defTabSz="1088390">
                <a:defRPr/>
              </a:pPr>
              <a:endParaRPr lang="zh-CN" altLang="en-US"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8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1760" y="972820"/>
            <a:ext cx="874204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心有榜样：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英雄人物、先进人物、美好事物，在学习的过程中养成好的思想品德追求。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758315" y="2394980"/>
            <a:ext cx="4469130" cy="175323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2400" b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课堂小演讲《我心中的榜样》</a:t>
            </a: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2400" b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竞猜：你的故事我来讲</a:t>
            </a: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2400" b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寻找身边平凡的榜样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11125" y="635"/>
            <a:ext cx="8743315" cy="999490"/>
            <a:chOff x="175" y="1"/>
            <a:chExt cx="13769" cy="1574"/>
          </a:xfrm>
        </p:grpSpPr>
        <p:sp>
          <p:nvSpPr>
            <p:cNvPr id="4" name="文本框 9"/>
            <p:cNvSpPr/>
            <p:nvPr/>
          </p:nvSpPr>
          <p:spPr>
            <a:xfrm>
              <a:off x="175" y="753"/>
              <a:ext cx="137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文本框 9"/>
            <p:cNvSpPr/>
            <p:nvPr/>
          </p:nvSpPr>
          <p:spPr>
            <a:xfrm>
              <a:off x="176" y="1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300936" y="4250481"/>
            <a:ext cx="5780753" cy="830997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抗疫英雄</a:t>
            </a:r>
            <a:r>
              <a:rPr lang="en-US" altLang="zh-CN" sz="24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               </a:t>
            </a:r>
            <a:r>
              <a:rPr lang="zh-CN" altLang="en-US" sz="24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科学家</a:t>
            </a:r>
            <a:endParaRPr lang="en-US" altLang="zh-CN" sz="24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          ……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rcRect l="54367" r="3658"/>
          <a:stretch>
            <a:fillRect/>
          </a:stretch>
        </p:blipFill>
        <p:spPr>
          <a:xfrm>
            <a:off x="1300936" y="1973788"/>
            <a:ext cx="1460104" cy="21017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rcRect l="21833" t="11001" r="18433"/>
          <a:stretch>
            <a:fillRect/>
          </a:stretch>
        </p:blipFill>
        <p:spPr>
          <a:xfrm>
            <a:off x="4830931" y="1925955"/>
            <a:ext cx="2250758" cy="213598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1125" y="0"/>
            <a:ext cx="8743315" cy="999490"/>
            <a:chOff x="175" y="1"/>
            <a:chExt cx="13769" cy="1574"/>
          </a:xfrm>
        </p:grpSpPr>
        <p:sp>
          <p:nvSpPr>
            <p:cNvPr id="2" name="文本框 9"/>
            <p:cNvSpPr/>
            <p:nvPr/>
          </p:nvSpPr>
          <p:spPr>
            <a:xfrm>
              <a:off x="175" y="753"/>
              <a:ext cx="137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文本框 9"/>
            <p:cNvSpPr/>
            <p:nvPr/>
          </p:nvSpPr>
          <p:spPr>
            <a:xfrm>
              <a:off x="176" y="1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l">
                <a:buClrTx/>
                <a:buSzTx/>
                <a:buFont typeface="Arial" panose="020B0604020202020204" pitchFamily="34" charset="0"/>
              </a:pPr>
              <a:r>
                <a:rPr lang="zh-CN" altLang="en-US" sz="280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11760" y="972820"/>
            <a:ext cx="874204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心有榜样：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英雄人物、先进人物、美好事物，在学习的过程中养成好的思想品德追求。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064029" y="2730501"/>
            <a:ext cx="6309360" cy="857667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助人为乐、见义勇为、诚实守信、敬业奉献、孝老爱亲</a:t>
            </a:r>
            <a:r>
              <a:rPr lang="en-US" altLang="zh-CN" sz="24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……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11125" y="0"/>
            <a:ext cx="8743315" cy="999490"/>
            <a:chOff x="175" y="1"/>
            <a:chExt cx="13769" cy="1574"/>
          </a:xfrm>
        </p:grpSpPr>
        <p:sp>
          <p:nvSpPr>
            <p:cNvPr id="2" name="文本框 9"/>
            <p:cNvSpPr/>
            <p:nvPr/>
          </p:nvSpPr>
          <p:spPr>
            <a:xfrm>
              <a:off x="175" y="753"/>
              <a:ext cx="137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文本框 9"/>
            <p:cNvSpPr/>
            <p:nvPr/>
          </p:nvSpPr>
          <p:spPr>
            <a:xfrm>
              <a:off x="176" y="1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l">
                <a:buClrTx/>
                <a:buSzTx/>
                <a:buFont typeface="Arial" panose="020B0604020202020204" pitchFamily="34" charset="0"/>
              </a:pPr>
              <a:r>
                <a:rPr lang="zh-CN" altLang="en-US" sz="280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01221" y="1158241"/>
            <a:ext cx="6455295" cy="14135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心有榜样：</a:t>
            </a: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英雄人物、先进人物、美好事物，在学习的过程中养成好的思想品德追求。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4800" y="963427"/>
            <a:ext cx="845915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从小做起：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要从自己做起、从身边做起、从小事做起，一点一滴积累，养成好思想、好品德。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32634" y="2012280"/>
            <a:ext cx="3969385" cy="267652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情境创设一：</a:t>
            </a:r>
          </a:p>
          <a:p>
            <a:r>
              <a:rPr lang="en-US" altLang="zh-CN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升国旗过程中，两位同学在窃窃私语，小明及时制止了他们，并且告诉他们升国旗时必须要肃立，目光注视国旗。你赞同小明这种行为吗？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1125" y="0"/>
            <a:ext cx="8743315" cy="999490"/>
            <a:chOff x="175" y="1"/>
            <a:chExt cx="13769" cy="1574"/>
          </a:xfrm>
        </p:grpSpPr>
        <p:sp>
          <p:nvSpPr>
            <p:cNvPr id="5" name="文本框 9"/>
            <p:cNvSpPr/>
            <p:nvPr/>
          </p:nvSpPr>
          <p:spPr>
            <a:xfrm>
              <a:off x="175" y="753"/>
              <a:ext cx="137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文本框 9"/>
            <p:cNvSpPr/>
            <p:nvPr/>
          </p:nvSpPr>
          <p:spPr>
            <a:xfrm>
              <a:off x="176" y="1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zh-CN" altLang="en-US" sz="280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" name="心形 5"/>
          <p:cNvSpPr/>
          <p:nvPr/>
        </p:nvSpPr>
        <p:spPr>
          <a:xfrm>
            <a:off x="5717955" y="2693074"/>
            <a:ext cx="1861820" cy="1231265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爱国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04799" y="1964690"/>
            <a:ext cx="4787153" cy="1938992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情境创设二：</a:t>
            </a:r>
          </a:p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校园里，两位同学因为抢着打饭而争吵起来，小明立即上前劝阻了他们，并告诉他们同学之间应该友好相处，你赞同小明这种行为吗？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438876" y="4487677"/>
            <a:ext cx="4206716" cy="5530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养小德才能成大德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1125" y="0"/>
            <a:ext cx="8743315" cy="999490"/>
            <a:chOff x="175" y="1"/>
            <a:chExt cx="13769" cy="1574"/>
          </a:xfrm>
        </p:grpSpPr>
        <p:sp>
          <p:nvSpPr>
            <p:cNvPr id="5" name="文本框 9"/>
            <p:cNvSpPr/>
            <p:nvPr/>
          </p:nvSpPr>
          <p:spPr>
            <a:xfrm>
              <a:off x="175" y="753"/>
              <a:ext cx="137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文本框 9"/>
            <p:cNvSpPr/>
            <p:nvPr/>
          </p:nvSpPr>
          <p:spPr>
            <a:xfrm>
              <a:off x="176" y="1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zh-CN" altLang="en-US" sz="280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04800" y="963427"/>
            <a:ext cx="845915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从小做起：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要从自己做起、从身边做起、从小事做起，一点一滴积累，养成好思想、好品德。</a:t>
            </a:r>
          </a:p>
        </p:txBody>
      </p:sp>
      <p:sp>
        <p:nvSpPr>
          <p:cNvPr id="3" name="心形 2"/>
          <p:cNvSpPr/>
          <p:nvPr/>
        </p:nvSpPr>
        <p:spPr>
          <a:xfrm>
            <a:off x="5714682" y="2477452"/>
            <a:ext cx="1861820" cy="1231265"/>
          </a:xfrm>
          <a:prstGeom prst="hear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友善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8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3376" y="931519"/>
            <a:ext cx="842057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接受帮助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要听得进意见，受得了批评，在知错就改、越改越好的氛围中健康成长。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0081" y="1932596"/>
            <a:ext cx="2727484" cy="41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自我改正</a:t>
            </a:r>
            <a:endParaRPr lang="zh-CN" altLang="en-US" sz="100"/>
          </a:p>
        </p:txBody>
      </p:sp>
      <p:sp>
        <p:nvSpPr>
          <p:cNvPr id="8" name="文本框 7"/>
          <p:cNvSpPr txBox="1"/>
          <p:nvPr/>
        </p:nvSpPr>
        <p:spPr>
          <a:xfrm>
            <a:off x="4747260" y="1995461"/>
            <a:ext cx="3858578" cy="414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接受家人、老师、同学的帮助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680" y="2346325"/>
            <a:ext cx="4097655" cy="2167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1125" y="0"/>
            <a:ext cx="8743315" cy="999490"/>
            <a:chOff x="175" y="1"/>
            <a:chExt cx="13769" cy="1574"/>
          </a:xfrm>
        </p:grpSpPr>
        <p:sp>
          <p:nvSpPr>
            <p:cNvPr id="5" name="文本框 9"/>
            <p:cNvSpPr/>
            <p:nvPr/>
          </p:nvSpPr>
          <p:spPr>
            <a:xfrm>
              <a:off x="175" y="753"/>
              <a:ext cx="137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  <p:sp>
          <p:nvSpPr>
            <p:cNvPr id="4" name="文本框 9"/>
            <p:cNvSpPr/>
            <p:nvPr/>
          </p:nvSpPr>
          <p:spPr>
            <a:xfrm>
              <a:off x="176" y="1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l">
                <a:buClrTx/>
                <a:buSzTx/>
                <a:buFont typeface="Arial" panose="020B0604020202020204" pitchFamily="34" charset="0"/>
              </a:pPr>
              <a:r>
                <a:rPr lang="zh-CN" altLang="en-US" sz="280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  <p:sp>
        <p:nvSpPr>
          <p:cNvPr id="6" name="右箭头 5"/>
          <p:cNvSpPr/>
          <p:nvPr/>
        </p:nvSpPr>
        <p:spPr>
          <a:xfrm rot="5400000">
            <a:off x="6358730" y="4630737"/>
            <a:ext cx="635635" cy="389890"/>
          </a:xfrm>
          <a:prstGeom prst="rightArrow">
            <a:avLst/>
          </a:prstGeom>
          <a:solidFill>
            <a:srgbClr val="5DEFA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84FE8F-860E-4B1F-AA2B-92F16E5CD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792" y="2520288"/>
            <a:ext cx="2195513" cy="186213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099620" y="1388110"/>
            <a:ext cx="3890010" cy="2677656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接受帮助的方式：</a:t>
            </a:r>
            <a:r>
              <a:rPr lang="en-US" altLang="zh-CN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当面提出建议</a:t>
            </a:r>
            <a:endParaRPr lang="en-US" altLang="zh-CN" sz="2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写张小卡片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……  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1125" y="-63500"/>
            <a:ext cx="8743315" cy="1062990"/>
            <a:chOff x="175" y="-99"/>
            <a:chExt cx="13769" cy="1674"/>
          </a:xfrm>
        </p:grpSpPr>
        <p:sp>
          <p:nvSpPr>
            <p:cNvPr id="5" name="文本框 9"/>
            <p:cNvSpPr/>
            <p:nvPr/>
          </p:nvSpPr>
          <p:spPr>
            <a:xfrm>
              <a:off x="175" y="753"/>
              <a:ext cx="1376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zh-CN" altLang="en-US" sz="2800" b="1" dirty="0">
                  <a:solidFill>
                    <a:srgbClr val="134163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活动三：</a:t>
              </a:r>
              <a:r>
                <a:rPr lang="zh-CN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j-cs"/>
                  <a:sym typeface="Arial" panose="020B0604020202020204" pitchFamily="34" charset="0"/>
                </a:rPr>
                <a:t>努力实干我能行</a:t>
              </a:r>
              <a:endParaRPr lang="zh-CN" altLang="en-US" sz="2800" b="1" dirty="0">
                <a:solidFill>
                  <a:srgbClr val="13416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endParaRPr>
            </a:p>
          </p:txBody>
        </p:sp>
        <p:sp>
          <p:nvSpPr>
            <p:cNvPr id="3" name="文本框 9"/>
            <p:cNvSpPr/>
            <p:nvPr/>
          </p:nvSpPr>
          <p:spPr>
            <a:xfrm>
              <a:off x="176" y="-99"/>
              <a:ext cx="1222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l">
                <a:buClrTx/>
                <a:buSzTx/>
                <a:buFont typeface="Arial" panose="020B0604020202020204" pitchFamily="34" charset="0"/>
              </a:pPr>
              <a:r>
                <a:rPr lang="zh-CN" altLang="en-US" sz="2800" dirty="0">
                  <a:solidFill>
                    <a:schemeClr val="tx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微软雅黑" panose="020B0503020204020204" pitchFamily="34" charset="-122"/>
                </a:rPr>
                <a:t>三、课例分享</a:t>
              </a:r>
            </a:p>
          </p:txBody>
        </p:sp>
      </p:grp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0968" y="588142"/>
            <a:ext cx="4076224" cy="45558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146" name="图片 1" descr="logo_only_4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729" y="4689131"/>
            <a:ext cx="328613" cy="328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859" y="-58055"/>
            <a:ext cx="6311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四、试教收获</a:t>
            </a:r>
          </a:p>
        </p:txBody>
      </p:sp>
      <p:sp>
        <p:nvSpPr>
          <p:cNvPr id="6" name="矩形 5"/>
          <p:cNvSpPr/>
          <p:nvPr/>
        </p:nvSpPr>
        <p:spPr>
          <a:xfrm>
            <a:off x="4530090" y="990097"/>
            <a:ext cx="4157663" cy="515779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7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集体研读读本</a:t>
            </a:r>
          </a:p>
        </p:txBody>
      </p:sp>
      <p:sp>
        <p:nvSpPr>
          <p:cNvPr id="9" name="矩形 8"/>
          <p:cNvSpPr/>
          <p:nvPr/>
        </p:nvSpPr>
        <p:spPr>
          <a:xfrm>
            <a:off x="4530090" y="1727809"/>
            <a:ext cx="4157663" cy="544354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</a:pPr>
            <a:r>
              <a:rPr lang="zh-CN" altLang="zh-CN" sz="27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讨论教学重难点</a:t>
            </a:r>
          </a:p>
        </p:txBody>
      </p:sp>
      <p:sp>
        <p:nvSpPr>
          <p:cNvPr id="10" name="矩形 9"/>
          <p:cNvSpPr/>
          <p:nvPr/>
        </p:nvSpPr>
        <p:spPr>
          <a:xfrm>
            <a:off x="4544378" y="2479331"/>
            <a:ext cx="4157663" cy="541973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</a:pPr>
            <a:r>
              <a:rPr lang="zh-CN" altLang="zh-CN" sz="27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梳理教学活动</a:t>
            </a:r>
          </a:p>
        </p:txBody>
      </p:sp>
      <p:sp>
        <p:nvSpPr>
          <p:cNvPr id="11" name="矩形 10"/>
          <p:cNvSpPr/>
          <p:nvPr/>
        </p:nvSpPr>
        <p:spPr>
          <a:xfrm>
            <a:off x="4544378" y="3224186"/>
            <a:ext cx="4157663" cy="54292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</a:pPr>
            <a:r>
              <a:rPr lang="zh-CN" altLang="zh-CN" sz="2700" b="1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圆满呈现课堂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rcRect t="22290" b="9444"/>
          <a:stretch>
            <a:fillRect/>
          </a:stretch>
        </p:blipFill>
        <p:spPr>
          <a:xfrm>
            <a:off x="266224" y="735304"/>
            <a:ext cx="3794760" cy="1943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224" y="2852711"/>
            <a:ext cx="3794760" cy="210645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-43410"/>
            <a:ext cx="6311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四、试教收获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729233" y="535940"/>
            <a:ext cx="5480493" cy="3830955"/>
            <a:chOff x="2192" y="808"/>
            <a:chExt cx="9358" cy="6033"/>
          </a:xfrm>
        </p:grpSpPr>
        <p:sp>
          <p:nvSpPr>
            <p:cNvPr id="5" name="矩形 4"/>
            <p:cNvSpPr/>
            <p:nvPr/>
          </p:nvSpPr>
          <p:spPr>
            <a:xfrm>
              <a:off x="2192" y="808"/>
              <a:ext cx="4648" cy="321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4" y="898"/>
              <a:ext cx="4250" cy="2931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6839" y="808"/>
              <a:ext cx="4711" cy="3229"/>
              <a:chOff x="6839" y="808"/>
              <a:chExt cx="4711" cy="3229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839" y="808"/>
                <a:ext cx="4711" cy="322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zh-CN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025" y="898"/>
                <a:ext cx="4280" cy="2935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3360" y="4402"/>
              <a:ext cx="5874" cy="2439"/>
              <a:chOff x="3360" y="5086"/>
              <a:chExt cx="5874" cy="2439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3360" y="5086"/>
                <a:ext cx="5874" cy="2439"/>
              </a:xfrm>
              <a:prstGeom prst="rect">
                <a:avLst/>
              </a:prstGeom>
              <a:gradFill>
                <a:gsLst>
                  <a:gs pos="0">
                    <a:srgbClr val="A0686F"/>
                  </a:gs>
                  <a:gs pos="100000">
                    <a:srgbClr val="894C53"/>
                  </a:gs>
                </a:gsLst>
                <a:lin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zh-CN" sz="13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551" y="5253"/>
                <a:ext cx="5534" cy="2131"/>
              </a:xfrm>
              <a:prstGeom prst="rect">
                <a:avLst/>
              </a:prstGeom>
            </p:spPr>
          </p:pic>
        </p:grpSp>
      </p:grpSp>
      <p:sp>
        <p:nvSpPr>
          <p:cNvPr id="15" name="文本框 14"/>
          <p:cNvSpPr txBox="1"/>
          <p:nvPr/>
        </p:nvSpPr>
        <p:spPr>
          <a:xfrm>
            <a:off x="687070" y="4564380"/>
            <a:ext cx="8209915" cy="583565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走下了讲台，我们从未停止过思考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……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10800000" flipV="1">
            <a:off x="301943" y="694346"/>
            <a:ext cx="8344853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ct val="150000"/>
              </a:lnSpc>
              <a:spcBef>
                <a:spcPct val="50000"/>
              </a:spcBef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这次试教活动使我在教学能力上、理念把握上都得到了快速提升；同时也增强了我面对困难的勇气，改进了我解决问题的思维方式。在今后的教学中，我要努力成为一名政治强、情怀深、思维新、视野广、自律严、人格正的思政课教师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0" y="-43321"/>
            <a:ext cx="231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四、试教收获</a:t>
            </a:r>
            <a:endParaRPr lang="zh-CN" altLang="en-US" sz="27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文本框 9"/>
          <p:cNvSpPr txBox="1"/>
          <p:nvPr/>
        </p:nvSpPr>
        <p:spPr>
          <a:xfrm>
            <a:off x="168116" y="-33840"/>
            <a:ext cx="7762399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一、接受任务</a:t>
            </a:r>
          </a:p>
        </p:txBody>
      </p:sp>
      <p:grpSp>
        <p:nvGrpSpPr>
          <p:cNvPr id="126" name="组合 125"/>
          <p:cNvGrpSpPr/>
          <p:nvPr/>
        </p:nvGrpSpPr>
        <p:grpSpPr>
          <a:xfrm>
            <a:off x="1729105" y="3763010"/>
            <a:ext cx="6904990" cy="663575"/>
            <a:chOff x="4339" y="8621"/>
            <a:chExt cx="14499" cy="1393"/>
          </a:xfrm>
        </p:grpSpPr>
        <p:grpSp>
          <p:nvGrpSpPr>
            <p:cNvPr id="127" name="组合 126"/>
            <p:cNvGrpSpPr/>
            <p:nvPr>
              <p:custDataLst>
                <p:tags r:id="rId16"/>
              </p:custDataLst>
            </p:nvPr>
          </p:nvGrpSpPr>
          <p:grpSpPr>
            <a:xfrm>
              <a:off x="4339" y="8621"/>
              <a:ext cx="14499" cy="1393"/>
              <a:chOff x="4748" y="8193"/>
              <a:chExt cx="12523" cy="2406"/>
            </a:xfrm>
          </p:grpSpPr>
          <p:sp>
            <p:nvSpPr>
              <p:cNvPr id="128" name="矩形 127"/>
              <p:cNvSpPr/>
              <p:nvPr>
                <p:custDataLst>
                  <p:tags r:id="rId18"/>
                </p:custDataLst>
              </p:nvPr>
            </p:nvSpPr>
            <p:spPr>
              <a:xfrm>
                <a:off x="4749" y="8193"/>
                <a:ext cx="12522" cy="2406"/>
              </a:xfrm>
              <a:prstGeom prst="rect">
                <a:avLst/>
              </a:prstGeom>
              <a:pattFill prst="dot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/>
                  <a:t> </a:t>
                </a:r>
              </a:p>
            </p:txBody>
          </p:sp>
          <p:sp>
            <p:nvSpPr>
              <p:cNvPr id="129" name="任意多边形 128"/>
              <p:cNvSpPr/>
              <p:nvPr>
                <p:custDataLst>
                  <p:tags r:id="rId19"/>
                </p:custDataLst>
              </p:nvPr>
            </p:nvSpPr>
            <p:spPr>
              <a:xfrm>
                <a:off x="4748" y="9794"/>
                <a:ext cx="823" cy="805"/>
              </a:xfrm>
              <a:custGeom>
                <a:avLst/>
                <a:gdLst>
                  <a:gd name="connisteX0" fmla="*/ 0 w 522605"/>
                  <a:gd name="connsiteY0" fmla="*/ 0 h 511175"/>
                  <a:gd name="connisteX1" fmla="*/ 0 w 522605"/>
                  <a:gd name="connsiteY1" fmla="*/ 511175 h 511175"/>
                  <a:gd name="connisteX2" fmla="*/ 522605 w 522605"/>
                  <a:gd name="connsiteY2" fmla="*/ 511175 h 51117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522605" h="511175">
                    <a:moveTo>
                      <a:pt x="0" y="0"/>
                    </a:moveTo>
                    <a:lnTo>
                      <a:pt x="0" y="511175"/>
                    </a:lnTo>
                    <a:lnTo>
                      <a:pt x="522605" y="511175"/>
                    </a:lnTo>
                  </a:path>
                </a:pathLst>
              </a:custGeom>
              <a:noFill/>
              <a:ln w="1016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30" name="任意多边形 129"/>
              <p:cNvSpPr/>
              <p:nvPr>
                <p:custDataLst>
                  <p:tags r:id="rId20"/>
                </p:custDataLst>
              </p:nvPr>
            </p:nvSpPr>
            <p:spPr>
              <a:xfrm rot="10800000">
                <a:off x="16447" y="8193"/>
                <a:ext cx="823" cy="805"/>
              </a:xfrm>
              <a:custGeom>
                <a:avLst/>
                <a:gdLst>
                  <a:gd name="connisteX0" fmla="*/ 0 w 522605"/>
                  <a:gd name="connsiteY0" fmla="*/ 0 h 511175"/>
                  <a:gd name="connisteX1" fmla="*/ 0 w 522605"/>
                  <a:gd name="connsiteY1" fmla="*/ 511175 h 511175"/>
                  <a:gd name="connisteX2" fmla="*/ 522605 w 522605"/>
                  <a:gd name="connsiteY2" fmla="*/ 511175 h 51117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522605" h="511175">
                    <a:moveTo>
                      <a:pt x="0" y="0"/>
                    </a:moveTo>
                    <a:lnTo>
                      <a:pt x="0" y="511175"/>
                    </a:lnTo>
                    <a:lnTo>
                      <a:pt x="522605" y="511175"/>
                    </a:lnTo>
                  </a:path>
                </a:pathLst>
              </a:custGeom>
              <a:noFill/>
              <a:ln w="1016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131" name="Title 6"/>
            <p:cNvSpPr txBox="1"/>
            <p:nvPr>
              <p:custDataLst>
                <p:tags r:id="rId17"/>
              </p:custDataLst>
            </p:nvPr>
          </p:nvSpPr>
          <p:spPr>
            <a:xfrm>
              <a:off x="4340" y="8948"/>
              <a:ext cx="14486" cy="677"/>
            </a:xfrm>
            <a:prstGeom prst="rect">
              <a:avLst/>
            </a:prstGeom>
            <a:noFill/>
          </p:spPr>
          <p:txBody>
            <a:bodyPr wrap="square" lIns="76200" tIns="0" rIns="61912" bIns="0" rtlCol="0" anchor="t" anchorCtr="0">
              <a:sp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lvl="0" algn="l" fontAlgn="ct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80000"/>
                <a:buFont typeface="Wingdings" panose="05000000000000000000" charset="0"/>
              </a:pPr>
              <a:r>
                <a:rPr lang="zh-CN" altLang="en-US" sz="2100" b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凝聚所有参与者的智慧和辛勤劳动，呈现精彩课堂</a:t>
              </a:r>
            </a:p>
          </p:txBody>
        </p:sp>
      </p:grpSp>
      <p:sp>
        <p:nvSpPr>
          <p:cNvPr id="132" name="文本框 131"/>
          <p:cNvSpPr txBox="1"/>
          <p:nvPr/>
        </p:nvSpPr>
        <p:spPr>
          <a:xfrm>
            <a:off x="283210" y="1842135"/>
            <a:ext cx="131762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1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集中培训</a:t>
            </a:r>
          </a:p>
        </p:txBody>
      </p:sp>
      <p:sp>
        <p:nvSpPr>
          <p:cNvPr id="133" name="文本框 132"/>
          <p:cNvSpPr txBox="1"/>
          <p:nvPr/>
        </p:nvSpPr>
        <p:spPr>
          <a:xfrm>
            <a:off x="168275" y="854710"/>
            <a:ext cx="145542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收到通知</a:t>
            </a:r>
          </a:p>
        </p:txBody>
      </p:sp>
      <p:sp>
        <p:nvSpPr>
          <p:cNvPr id="134" name="文本框 133"/>
          <p:cNvSpPr txBox="1"/>
          <p:nvPr/>
        </p:nvSpPr>
        <p:spPr>
          <a:xfrm>
            <a:off x="257175" y="2828290"/>
            <a:ext cx="139001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latin typeface="楷体" panose="02010609060101010101" charset="-122"/>
                <a:ea typeface="楷体" panose="02010609060101010101" charset="-122"/>
              </a:rPr>
              <a:t>研磨教材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281940" y="3825240"/>
            <a:ext cx="13404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latin typeface="楷体" panose="02010609060101010101" charset="-122"/>
                <a:ea typeface="楷体" panose="02010609060101010101" charset="-122"/>
              </a:rPr>
              <a:t>走上讲台</a:t>
            </a:r>
          </a:p>
        </p:txBody>
      </p:sp>
      <p:grpSp>
        <p:nvGrpSpPr>
          <p:cNvPr id="136" name="组合 135"/>
          <p:cNvGrpSpPr/>
          <p:nvPr/>
        </p:nvGrpSpPr>
        <p:grpSpPr>
          <a:xfrm>
            <a:off x="1729105" y="1691005"/>
            <a:ext cx="6904990" cy="749935"/>
            <a:chOff x="4340" y="4184"/>
            <a:chExt cx="14499" cy="1456"/>
          </a:xfrm>
        </p:grpSpPr>
        <p:grpSp>
          <p:nvGrpSpPr>
            <p:cNvPr id="137" name="组合 136"/>
            <p:cNvGrpSpPr/>
            <p:nvPr>
              <p:custDataLst>
                <p:tags r:id="rId11"/>
              </p:custDataLst>
            </p:nvPr>
          </p:nvGrpSpPr>
          <p:grpSpPr>
            <a:xfrm>
              <a:off x="4340" y="4184"/>
              <a:ext cx="14499" cy="1456"/>
              <a:chOff x="4748" y="3942"/>
              <a:chExt cx="12523" cy="2406"/>
            </a:xfrm>
          </p:grpSpPr>
          <p:sp>
            <p:nvSpPr>
              <p:cNvPr id="138" name="矩形 137"/>
              <p:cNvSpPr/>
              <p:nvPr>
                <p:custDataLst>
                  <p:tags r:id="rId13"/>
                </p:custDataLst>
              </p:nvPr>
            </p:nvSpPr>
            <p:spPr>
              <a:xfrm>
                <a:off x="4749" y="3942"/>
                <a:ext cx="12522" cy="2406"/>
              </a:xfrm>
              <a:prstGeom prst="rect">
                <a:avLst/>
              </a:prstGeom>
              <a:pattFill prst="dot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/>
                  <a:t> </a:t>
                </a:r>
              </a:p>
            </p:txBody>
          </p:sp>
          <p:sp>
            <p:nvSpPr>
              <p:cNvPr id="139" name="任意多边形 1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48" y="5543"/>
                <a:ext cx="823" cy="805"/>
              </a:xfrm>
              <a:custGeom>
                <a:avLst/>
                <a:gdLst>
                  <a:gd name="connisteX0" fmla="*/ 0 w 522605"/>
                  <a:gd name="connsiteY0" fmla="*/ 0 h 511175"/>
                  <a:gd name="connisteX1" fmla="*/ 0 w 522605"/>
                  <a:gd name="connsiteY1" fmla="*/ 511175 h 511175"/>
                  <a:gd name="connisteX2" fmla="*/ 522605 w 522605"/>
                  <a:gd name="connsiteY2" fmla="*/ 511175 h 51117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522605" h="511175">
                    <a:moveTo>
                      <a:pt x="0" y="0"/>
                    </a:moveTo>
                    <a:lnTo>
                      <a:pt x="0" y="511175"/>
                    </a:lnTo>
                    <a:lnTo>
                      <a:pt x="522605" y="511175"/>
                    </a:lnTo>
                  </a:path>
                </a:pathLst>
              </a:custGeom>
              <a:noFill/>
              <a:ln w="1016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40" name="任意多边形 139"/>
              <p:cNvSpPr/>
              <p:nvPr>
                <p:custDataLst>
                  <p:tags r:id="rId15"/>
                </p:custDataLst>
              </p:nvPr>
            </p:nvSpPr>
            <p:spPr>
              <a:xfrm rot="10800000">
                <a:off x="16447" y="3942"/>
                <a:ext cx="823" cy="805"/>
              </a:xfrm>
              <a:custGeom>
                <a:avLst/>
                <a:gdLst>
                  <a:gd name="connisteX0" fmla="*/ 0 w 522605"/>
                  <a:gd name="connsiteY0" fmla="*/ 0 h 511175"/>
                  <a:gd name="connisteX1" fmla="*/ 0 w 522605"/>
                  <a:gd name="connsiteY1" fmla="*/ 511175 h 511175"/>
                  <a:gd name="connisteX2" fmla="*/ 522605 w 522605"/>
                  <a:gd name="connsiteY2" fmla="*/ 511175 h 51117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522605" h="511175">
                    <a:moveTo>
                      <a:pt x="0" y="0"/>
                    </a:moveTo>
                    <a:lnTo>
                      <a:pt x="0" y="511175"/>
                    </a:lnTo>
                    <a:lnTo>
                      <a:pt x="522605" y="511175"/>
                    </a:lnTo>
                  </a:path>
                </a:pathLst>
              </a:custGeom>
              <a:noFill/>
              <a:ln w="1016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141" name="Title 6"/>
            <p:cNvSpPr txBox="1"/>
            <p:nvPr>
              <p:custDataLst>
                <p:tags r:id="rId12"/>
              </p:custDataLst>
            </p:nvPr>
          </p:nvSpPr>
          <p:spPr>
            <a:xfrm>
              <a:off x="4340" y="4594"/>
              <a:ext cx="14497" cy="627"/>
            </a:xfrm>
            <a:prstGeom prst="rect">
              <a:avLst/>
            </a:prstGeom>
            <a:noFill/>
          </p:spPr>
          <p:txBody>
            <a:bodyPr wrap="square" lIns="76200" tIns="0" rIns="61912" bIns="0" rtlCol="0" anchor="t" anchorCtr="0">
              <a:sp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lvl="0" algn="l" fontAlgn="ct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80000"/>
                <a:buFont typeface="Wingdings" panose="05000000000000000000" charset="0"/>
              </a:pPr>
              <a:r>
                <a:rPr lang="zh-CN" altLang="en-US" sz="2100" b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通知下达各校后，学校选派骨干教师参与培训工作</a:t>
              </a: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729105" y="2707005"/>
            <a:ext cx="6899910" cy="746125"/>
            <a:chOff x="4339" y="6243"/>
            <a:chExt cx="14305" cy="1567"/>
          </a:xfrm>
        </p:grpSpPr>
        <p:grpSp>
          <p:nvGrpSpPr>
            <p:cNvPr id="143" name="组合 142"/>
            <p:cNvGrpSpPr/>
            <p:nvPr>
              <p:custDataLst>
                <p:tags r:id="rId6"/>
              </p:custDataLst>
            </p:nvPr>
          </p:nvGrpSpPr>
          <p:grpSpPr>
            <a:xfrm>
              <a:off x="4339" y="6243"/>
              <a:ext cx="14304" cy="1567"/>
              <a:chOff x="4595" y="6753"/>
              <a:chExt cx="13797" cy="2280"/>
            </a:xfrm>
          </p:grpSpPr>
          <p:sp>
            <p:nvSpPr>
              <p:cNvPr id="144" name="矩形 143"/>
              <p:cNvSpPr/>
              <p:nvPr>
                <p:custDataLst>
                  <p:tags r:id="rId8"/>
                </p:custDataLst>
              </p:nvPr>
            </p:nvSpPr>
            <p:spPr>
              <a:xfrm>
                <a:off x="4596" y="6753"/>
                <a:ext cx="13797" cy="2281"/>
              </a:xfrm>
              <a:prstGeom prst="rect">
                <a:avLst/>
              </a:prstGeom>
              <a:pattFill prst="dot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/>
                  <a:t> </a:t>
                </a:r>
              </a:p>
            </p:txBody>
          </p:sp>
          <p:sp>
            <p:nvSpPr>
              <p:cNvPr id="145" name="任意多边形 144"/>
              <p:cNvSpPr/>
              <p:nvPr>
                <p:custDataLst>
                  <p:tags r:id="rId9"/>
                </p:custDataLst>
              </p:nvPr>
            </p:nvSpPr>
            <p:spPr>
              <a:xfrm>
                <a:off x="4595" y="8229"/>
                <a:ext cx="823" cy="805"/>
              </a:xfrm>
              <a:custGeom>
                <a:avLst/>
                <a:gdLst>
                  <a:gd name="connisteX0" fmla="*/ 0 w 522605"/>
                  <a:gd name="connsiteY0" fmla="*/ 0 h 511175"/>
                  <a:gd name="connisteX1" fmla="*/ 0 w 522605"/>
                  <a:gd name="connsiteY1" fmla="*/ 511175 h 511175"/>
                  <a:gd name="connisteX2" fmla="*/ 522605 w 522605"/>
                  <a:gd name="connsiteY2" fmla="*/ 511175 h 51117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522605" h="511175">
                    <a:moveTo>
                      <a:pt x="0" y="0"/>
                    </a:moveTo>
                    <a:lnTo>
                      <a:pt x="0" y="511175"/>
                    </a:lnTo>
                    <a:lnTo>
                      <a:pt x="522605" y="511175"/>
                    </a:lnTo>
                  </a:path>
                </a:pathLst>
              </a:custGeom>
              <a:noFill/>
              <a:ln w="1016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46" name="任意多边形 145"/>
              <p:cNvSpPr/>
              <p:nvPr>
                <p:custDataLst>
                  <p:tags r:id="rId10"/>
                </p:custDataLst>
              </p:nvPr>
            </p:nvSpPr>
            <p:spPr>
              <a:xfrm rot="10800000">
                <a:off x="17569" y="6753"/>
                <a:ext cx="823" cy="805"/>
              </a:xfrm>
              <a:custGeom>
                <a:avLst/>
                <a:gdLst>
                  <a:gd name="connisteX0" fmla="*/ 0 w 522605"/>
                  <a:gd name="connsiteY0" fmla="*/ 0 h 511175"/>
                  <a:gd name="connisteX1" fmla="*/ 0 w 522605"/>
                  <a:gd name="connsiteY1" fmla="*/ 511175 h 511175"/>
                  <a:gd name="connisteX2" fmla="*/ 522605 w 522605"/>
                  <a:gd name="connsiteY2" fmla="*/ 511175 h 51117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522605" h="511175">
                    <a:moveTo>
                      <a:pt x="0" y="0"/>
                    </a:moveTo>
                    <a:lnTo>
                      <a:pt x="0" y="511175"/>
                    </a:lnTo>
                    <a:lnTo>
                      <a:pt x="522605" y="511175"/>
                    </a:lnTo>
                  </a:path>
                </a:pathLst>
              </a:custGeom>
              <a:noFill/>
              <a:ln w="1016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147" name="Title 6"/>
            <p:cNvSpPr txBox="1"/>
            <p:nvPr>
              <p:custDataLst>
                <p:tags r:id="rId7"/>
              </p:custDataLst>
            </p:nvPr>
          </p:nvSpPr>
          <p:spPr>
            <a:xfrm>
              <a:off x="4340" y="6367"/>
              <a:ext cx="14304" cy="1356"/>
            </a:xfrm>
            <a:prstGeom prst="rect">
              <a:avLst/>
            </a:prstGeom>
            <a:noFill/>
          </p:spPr>
          <p:txBody>
            <a:bodyPr wrap="square" lIns="76200" tIns="0" rIns="61912" bIns="0" rtlCol="0" anchor="t" anchorCtr="0">
              <a:sp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lvl="0" algn="l" fontAlgn="ct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80000"/>
                <a:buFont typeface="Wingdings" panose="05000000000000000000" charset="0"/>
              </a:pPr>
              <a:r>
                <a:rPr lang="zh-CN" altLang="en-US" sz="2100" b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省教研员牵头，各市、县教研员组织骨干教师集体研讨《读本》内容</a:t>
              </a: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1725295" y="718185"/>
            <a:ext cx="6908800" cy="760730"/>
            <a:chOff x="4331" y="2136"/>
            <a:chExt cx="14507" cy="1597"/>
          </a:xfrm>
        </p:grpSpPr>
        <p:grpSp>
          <p:nvGrpSpPr>
            <p:cNvPr id="149" name="组合 148"/>
            <p:cNvGrpSpPr/>
            <p:nvPr>
              <p:custDataLst>
                <p:tags r:id="rId1"/>
              </p:custDataLst>
            </p:nvPr>
          </p:nvGrpSpPr>
          <p:grpSpPr>
            <a:xfrm>
              <a:off x="4331" y="2136"/>
              <a:ext cx="14497" cy="1597"/>
              <a:chOff x="4748" y="2135"/>
              <a:chExt cx="12523" cy="2406"/>
            </a:xfrm>
          </p:grpSpPr>
          <p:sp>
            <p:nvSpPr>
              <p:cNvPr id="150" name="矩形 149"/>
              <p:cNvSpPr/>
              <p:nvPr>
                <p:custDataLst>
                  <p:tags r:id="rId3"/>
                </p:custDataLst>
              </p:nvPr>
            </p:nvSpPr>
            <p:spPr>
              <a:xfrm>
                <a:off x="4749" y="2135"/>
                <a:ext cx="12522" cy="2406"/>
              </a:xfrm>
              <a:prstGeom prst="rect">
                <a:avLst/>
              </a:prstGeom>
              <a:pattFill prst="dot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/>
                  <a:t> </a:t>
                </a:r>
              </a:p>
            </p:txBody>
          </p:sp>
          <p:sp>
            <p:nvSpPr>
              <p:cNvPr id="151" name="任意多边形 150"/>
              <p:cNvSpPr/>
              <p:nvPr>
                <p:custDataLst>
                  <p:tags r:id="rId4"/>
                </p:custDataLst>
              </p:nvPr>
            </p:nvSpPr>
            <p:spPr>
              <a:xfrm>
                <a:off x="4748" y="3736"/>
                <a:ext cx="823" cy="805"/>
              </a:xfrm>
              <a:custGeom>
                <a:avLst/>
                <a:gdLst>
                  <a:gd name="connisteX0" fmla="*/ 0 w 522605"/>
                  <a:gd name="connsiteY0" fmla="*/ 0 h 511175"/>
                  <a:gd name="connisteX1" fmla="*/ 0 w 522605"/>
                  <a:gd name="connsiteY1" fmla="*/ 511175 h 511175"/>
                  <a:gd name="connisteX2" fmla="*/ 522605 w 522605"/>
                  <a:gd name="connsiteY2" fmla="*/ 511175 h 51117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522605" h="511175">
                    <a:moveTo>
                      <a:pt x="0" y="0"/>
                    </a:moveTo>
                    <a:lnTo>
                      <a:pt x="0" y="511175"/>
                    </a:lnTo>
                    <a:lnTo>
                      <a:pt x="522605" y="511175"/>
                    </a:lnTo>
                  </a:path>
                </a:pathLst>
              </a:custGeom>
              <a:noFill/>
              <a:ln w="1016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52" name="任意多边形 151"/>
              <p:cNvSpPr/>
              <p:nvPr>
                <p:custDataLst>
                  <p:tags r:id="rId5"/>
                </p:custDataLst>
              </p:nvPr>
            </p:nvSpPr>
            <p:spPr>
              <a:xfrm rot="10800000">
                <a:off x="16447" y="2135"/>
                <a:ext cx="823" cy="805"/>
              </a:xfrm>
              <a:custGeom>
                <a:avLst/>
                <a:gdLst>
                  <a:gd name="connisteX0" fmla="*/ 0 w 522605"/>
                  <a:gd name="connsiteY0" fmla="*/ 0 h 511175"/>
                  <a:gd name="connisteX1" fmla="*/ 0 w 522605"/>
                  <a:gd name="connsiteY1" fmla="*/ 511175 h 511175"/>
                  <a:gd name="connisteX2" fmla="*/ 522605 w 522605"/>
                  <a:gd name="connsiteY2" fmla="*/ 511175 h 51117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522605" h="511175">
                    <a:moveTo>
                      <a:pt x="0" y="0"/>
                    </a:moveTo>
                    <a:lnTo>
                      <a:pt x="0" y="511175"/>
                    </a:lnTo>
                    <a:lnTo>
                      <a:pt x="522605" y="511175"/>
                    </a:lnTo>
                  </a:path>
                </a:pathLst>
              </a:custGeom>
              <a:noFill/>
              <a:ln w="1016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153" name="Title 6"/>
            <p:cNvSpPr txBox="1"/>
            <p:nvPr>
              <p:custDataLst>
                <p:tags r:id="rId2"/>
              </p:custDataLst>
            </p:nvPr>
          </p:nvSpPr>
          <p:spPr>
            <a:xfrm>
              <a:off x="4331" y="2256"/>
              <a:ext cx="14507" cy="1356"/>
            </a:xfrm>
            <a:prstGeom prst="rect">
              <a:avLst/>
            </a:prstGeom>
            <a:noFill/>
          </p:spPr>
          <p:txBody>
            <a:bodyPr wrap="square" lIns="76200" tIns="0" rIns="61912" bIns="0" rtlCol="0" anchor="t" anchorCtr="0">
              <a:sp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lvl="0" algn="l" fontAlgn="ct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SzPct val="80000"/>
                <a:buFont typeface="Wingdings" panose="05000000000000000000" charset="0"/>
              </a:pPr>
              <a:r>
                <a:rPr lang="zh-CN" altLang="en-US" sz="2100" b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省、市、区教育部门高度重视、在有限的时间内集中全部力量安排此项工作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/>
      <p:bldP spid="134" grpId="0"/>
      <p:bldP spid="1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文本框 3"/>
          <p:cNvSpPr/>
          <p:nvPr/>
        </p:nvSpPr>
        <p:spPr>
          <a:xfrm>
            <a:off x="2290763" y="1901878"/>
            <a:ext cx="5274469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7200" b="1" dirty="0">
                <a:solidFill>
                  <a:srgbClr val="1D6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谢谢！</a:t>
            </a:r>
          </a:p>
        </p:txBody>
      </p:sp>
    </p:spTree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53353" y="-51923"/>
            <a:ext cx="7762399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二、解决疑惑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85885" y="-738214"/>
            <a:ext cx="198120" cy="1571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100"/>
          </a:p>
        </p:txBody>
      </p:sp>
      <p:sp>
        <p:nvSpPr>
          <p:cNvPr id="3" name="文本框 2"/>
          <p:cNvSpPr txBox="1"/>
          <p:nvPr/>
        </p:nvSpPr>
        <p:spPr>
          <a:xfrm>
            <a:off x="199390" y="485140"/>
            <a:ext cx="8944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《读本》教学的儿童化方式解读</a:t>
            </a:r>
          </a:p>
        </p:txBody>
      </p:sp>
      <p:sp>
        <p:nvSpPr>
          <p:cNvPr id="14" name="任意多边形 13"/>
          <p:cNvSpPr/>
          <p:nvPr>
            <p:custDataLst>
              <p:tags r:id="rId1"/>
            </p:custDataLst>
          </p:nvPr>
        </p:nvSpPr>
        <p:spPr>
          <a:xfrm>
            <a:off x="3307946" y="2481959"/>
            <a:ext cx="1544107" cy="2524807"/>
          </a:xfrm>
          <a:custGeom>
            <a:avLst/>
            <a:gdLst>
              <a:gd name="connsiteX0" fmla="*/ 1765957 w 2699190"/>
              <a:gd name="connsiteY0" fmla="*/ 0 h 4903695"/>
              <a:gd name="connsiteX1" fmla="*/ 1829831 w 2699190"/>
              <a:gd name="connsiteY1" fmla="*/ 1176758 h 4903695"/>
              <a:gd name="connsiteX2" fmla="*/ 1834101 w 2699190"/>
              <a:gd name="connsiteY2" fmla="*/ 1263858 h 4903695"/>
              <a:gd name="connsiteX3" fmla="*/ 2473452 w 2699190"/>
              <a:gd name="connsiteY3" fmla="*/ 689619 h 4903695"/>
              <a:gd name="connsiteX4" fmla="*/ 2699190 w 2699190"/>
              <a:gd name="connsiteY4" fmla="*/ 894834 h 4903695"/>
              <a:gd name="connsiteX5" fmla="*/ 1862408 w 2699190"/>
              <a:gd name="connsiteY5" fmla="*/ 1820725 h 4903695"/>
              <a:gd name="connsiteX6" fmla="*/ 1893704 w 2699190"/>
              <a:gd name="connsiteY6" fmla="*/ 2320739 h 4903695"/>
              <a:gd name="connsiteX7" fmla="*/ 2276944 w 2699190"/>
              <a:gd name="connsiteY7" fmla="*/ 4903695 h 4903695"/>
              <a:gd name="connsiteX8" fmla="*/ 1021885 w 2699190"/>
              <a:gd name="connsiteY8" fmla="*/ 4903695 h 4903695"/>
              <a:gd name="connsiteX9" fmla="*/ 1220230 w 2699190"/>
              <a:gd name="connsiteY9" fmla="*/ 3148644 h 4903695"/>
              <a:gd name="connsiteX10" fmla="*/ 1247089 w 2699190"/>
              <a:gd name="connsiteY10" fmla="*/ 2823912 h 4903695"/>
              <a:gd name="connsiteX11" fmla="*/ 0 w 2699190"/>
              <a:gd name="connsiteY11" fmla="*/ 1922885 h 4903695"/>
              <a:gd name="connsiteX12" fmla="*/ 99789 w 2699190"/>
              <a:gd name="connsiteY12" fmla="*/ 1745151 h 4903695"/>
              <a:gd name="connsiteX13" fmla="*/ 1271036 w 2699190"/>
              <a:gd name="connsiteY13" fmla="*/ 2501827 h 4903695"/>
              <a:gd name="connsiteX14" fmla="*/ 1276749 w 2699190"/>
              <a:gd name="connsiteY14" fmla="*/ 2423370 h 4903695"/>
              <a:gd name="connsiteX15" fmla="*/ 1452191 w 2699190"/>
              <a:gd name="connsiteY15" fmla="*/ 35860 h 490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99190" h="4903695">
                <a:moveTo>
                  <a:pt x="1765957" y="0"/>
                </a:moveTo>
                <a:cubicBezTo>
                  <a:pt x="1794346" y="408641"/>
                  <a:pt x="1812088" y="795431"/>
                  <a:pt x="1829831" y="1176758"/>
                </a:cubicBezTo>
                <a:lnTo>
                  <a:pt x="1834101" y="1263858"/>
                </a:lnTo>
                <a:lnTo>
                  <a:pt x="2473452" y="689619"/>
                </a:lnTo>
                <a:lnTo>
                  <a:pt x="2699190" y="894834"/>
                </a:lnTo>
                <a:lnTo>
                  <a:pt x="1862408" y="1820725"/>
                </a:lnTo>
                <a:lnTo>
                  <a:pt x="1893704" y="2320739"/>
                </a:lnTo>
                <a:cubicBezTo>
                  <a:pt x="1950480" y="3094318"/>
                  <a:pt x="2049838" y="3911601"/>
                  <a:pt x="2276944" y="4903695"/>
                </a:cubicBezTo>
                <a:lnTo>
                  <a:pt x="1021885" y="4903695"/>
                </a:lnTo>
                <a:cubicBezTo>
                  <a:pt x="1112280" y="4246283"/>
                  <a:pt x="1174846" y="3664418"/>
                  <a:pt x="1220230" y="3148644"/>
                </a:cubicBezTo>
                <a:lnTo>
                  <a:pt x="1247089" y="2823912"/>
                </a:lnTo>
                <a:lnTo>
                  <a:pt x="0" y="1922885"/>
                </a:lnTo>
                <a:lnTo>
                  <a:pt x="99789" y="1745151"/>
                </a:lnTo>
                <a:lnTo>
                  <a:pt x="1271036" y="2501827"/>
                </a:lnTo>
                <a:lnTo>
                  <a:pt x="1276749" y="2423370"/>
                </a:lnTo>
                <a:cubicBezTo>
                  <a:pt x="1353907" y="1293253"/>
                  <a:pt x="1356941" y="546662"/>
                  <a:pt x="1452191" y="35860"/>
                </a:cubicBezTo>
                <a:close/>
              </a:path>
            </a:pathLst>
          </a:custGeom>
          <a:solidFill>
            <a:srgbClr val="58BDA8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>
            <a:off x="3472557" y="1176117"/>
            <a:ext cx="1508564" cy="1509881"/>
          </a:xfrm>
          <a:prstGeom prst="ellipse">
            <a:avLst/>
          </a:prstGeom>
          <a:solidFill>
            <a:srgbClr val="EF4150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6" name="椭圆 15"/>
          <p:cNvSpPr/>
          <p:nvPr>
            <p:custDataLst>
              <p:tags r:id="rId3"/>
            </p:custDataLst>
          </p:nvPr>
        </p:nvSpPr>
        <p:spPr>
          <a:xfrm>
            <a:off x="4737592" y="2235798"/>
            <a:ext cx="1230810" cy="1230810"/>
          </a:xfrm>
          <a:prstGeom prst="ellipse">
            <a:avLst/>
          </a:prstGeom>
          <a:solidFill>
            <a:srgbClr val="EF4150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4"/>
            </p:custDataLst>
          </p:nvPr>
        </p:nvSpPr>
        <p:spPr>
          <a:xfrm>
            <a:off x="4508544" y="3431066"/>
            <a:ext cx="764153" cy="762690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5" name="椭圆 44"/>
          <p:cNvSpPr/>
          <p:nvPr>
            <p:custDataLst>
              <p:tags r:id="rId5"/>
            </p:custDataLst>
          </p:nvPr>
        </p:nvSpPr>
        <p:spPr>
          <a:xfrm>
            <a:off x="5033777" y="1336714"/>
            <a:ext cx="841163" cy="842479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6" name="椭圆 45"/>
          <p:cNvSpPr/>
          <p:nvPr>
            <p:custDataLst>
              <p:tags r:id="rId6"/>
            </p:custDataLst>
          </p:nvPr>
        </p:nvSpPr>
        <p:spPr>
          <a:xfrm>
            <a:off x="2556361" y="2481959"/>
            <a:ext cx="1118918" cy="1120236"/>
          </a:xfrm>
          <a:prstGeom prst="ellipse">
            <a:avLst/>
          </a:prstGeom>
          <a:solidFill>
            <a:srgbClr val="EF4150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7" name="椭圆 46"/>
          <p:cNvSpPr/>
          <p:nvPr>
            <p:custDataLst>
              <p:tags r:id="rId7"/>
            </p:custDataLst>
          </p:nvPr>
        </p:nvSpPr>
        <p:spPr>
          <a:xfrm>
            <a:off x="2582687" y="1565763"/>
            <a:ext cx="862225" cy="860909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8" name="椭圆 47"/>
          <p:cNvSpPr/>
          <p:nvPr>
            <p:custDataLst>
              <p:tags r:id="rId8"/>
            </p:custDataLst>
          </p:nvPr>
        </p:nvSpPr>
        <p:spPr>
          <a:xfrm>
            <a:off x="3161891" y="1197178"/>
            <a:ext cx="404127" cy="404127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 fontScale="97500" lnSpcReduction="1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9" name="椭圆 48"/>
          <p:cNvSpPr/>
          <p:nvPr>
            <p:custDataLst>
              <p:tags r:id="rId9"/>
            </p:custDataLst>
          </p:nvPr>
        </p:nvSpPr>
        <p:spPr>
          <a:xfrm>
            <a:off x="2365486" y="2321362"/>
            <a:ext cx="322510" cy="322512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 fontScale="750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3" name="椭圆 22"/>
          <p:cNvSpPr/>
          <p:nvPr>
            <p:custDataLst>
              <p:tags r:id="rId10"/>
            </p:custDataLst>
          </p:nvPr>
        </p:nvSpPr>
        <p:spPr>
          <a:xfrm>
            <a:off x="4852117" y="1239303"/>
            <a:ext cx="251428" cy="251429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 fontScale="475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5353656" y="3540325"/>
            <a:ext cx="251427" cy="251429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 fontScale="475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52" name="文本框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48176" y="1694507"/>
            <a:ext cx="957325" cy="47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000" b="1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rPr>
              <a:t>儿童视角</a:t>
            </a:r>
          </a:p>
        </p:txBody>
      </p:sp>
      <p:sp>
        <p:nvSpPr>
          <p:cNvPr id="53" name="文本框 2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62194" y="2814173"/>
            <a:ext cx="1023698" cy="50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rPr>
              <a:t>多种形式</a:t>
            </a:r>
          </a:p>
        </p:txBody>
      </p:sp>
      <p:sp>
        <p:nvSpPr>
          <p:cNvPr id="54" name="文本框 2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907498" y="2578085"/>
            <a:ext cx="878150" cy="53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700" b="1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rPr>
              <a:t>联系生活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35573" y="-69083"/>
            <a:ext cx="7762399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二、解决疑惑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85885" y="-738214"/>
            <a:ext cx="198120" cy="1571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100"/>
          </a:p>
        </p:txBody>
      </p:sp>
      <p:sp>
        <p:nvSpPr>
          <p:cNvPr id="3" name="文本框 2"/>
          <p:cNvSpPr txBox="1"/>
          <p:nvPr/>
        </p:nvSpPr>
        <p:spPr>
          <a:xfrm>
            <a:off x="111125" y="506095"/>
            <a:ext cx="88747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）《人无精神则不立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国无精神则不强》的教学思路</a:t>
            </a:r>
          </a:p>
        </p:txBody>
      </p:sp>
      <p:sp>
        <p:nvSpPr>
          <p:cNvPr id="37" name="五边形 36"/>
          <p:cNvSpPr/>
          <p:nvPr>
            <p:custDataLst>
              <p:tags r:id="rId2"/>
            </p:custDataLst>
          </p:nvPr>
        </p:nvSpPr>
        <p:spPr>
          <a:xfrm>
            <a:off x="51835" y="2008189"/>
            <a:ext cx="2878007" cy="1180584"/>
          </a:xfrm>
          <a:prstGeom prst="homePlate">
            <a:avLst/>
          </a:prstGeom>
          <a:solidFill>
            <a:srgbClr val="FA85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buNone/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活动一</a:t>
            </a:r>
          </a:p>
          <a:p>
            <a:pPr lvl="0" algn="ctr">
              <a:buClrTx/>
              <a:buSzTx/>
              <a:buFontTx/>
              <a:buNone/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女排精神我来说</a:t>
            </a:r>
          </a:p>
        </p:txBody>
      </p:sp>
      <p:sp>
        <p:nvSpPr>
          <p:cNvPr id="40" name="任意多边形 39"/>
          <p:cNvSpPr/>
          <p:nvPr>
            <p:custDataLst>
              <p:tags r:id="rId3"/>
            </p:custDataLst>
          </p:nvPr>
        </p:nvSpPr>
        <p:spPr>
          <a:xfrm>
            <a:off x="3100271" y="1977565"/>
            <a:ext cx="2927272" cy="1180584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CE8D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buClrTx/>
              <a:buSzTx/>
              <a:buNone/>
            </a:pPr>
            <a:r>
              <a:rPr lang="zh-CN" altLang="en-US" sz="2400" b="1" dirty="0">
                <a:solidFill>
                  <a:sysClr val="window" lastClr="FFFFFF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活动二</a:t>
            </a:r>
          </a:p>
          <a:p>
            <a:pPr algn="ctr">
              <a:buClrTx/>
              <a:buSzTx/>
              <a:buNone/>
            </a:pPr>
            <a:r>
              <a:rPr lang="zh-CN" altLang="en-US" sz="2400" b="1" dirty="0">
                <a:solidFill>
                  <a:sysClr val="window" lastClr="FFFFFF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中国精神我来寻</a:t>
            </a:r>
          </a:p>
        </p:txBody>
      </p:sp>
      <p:sp>
        <p:nvSpPr>
          <p:cNvPr id="43" name="任意多边形 42"/>
          <p:cNvSpPr/>
          <p:nvPr>
            <p:custDataLst>
              <p:tags r:id="rId4"/>
            </p:custDataLst>
          </p:nvPr>
        </p:nvSpPr>
        <p:spPr>
          <a:xfrm>
            <a:off x="6169346" y="1968245"/>
            <a:ext cx="2842056" cy="1191722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E74D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ysClr val="window" lastClr="FFFFFF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活动三</a:t>
            </a:r>
          </a:p>
          <a:p>
            <a:pPr algn="ctr"/>
            <a:r>
              <a:rPr lang="zh-CN" altLang="en-US" sz="2400" b="1" dirty="0">
                <a:solidFill>
                  <a:sysClr val="window" lastClr="FFFFFF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努力实干我能行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40" grpId="0" bldLvl="0" animBg="1"/>
      <p:bldP spid="4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0966" y="466222"/>
            <a:ext cx="5785009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）确定教学目标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014085" y="2439090"/>
            <a:ext cx="268541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试教对象：</a:t>
            </a:r>
          </a:p>
          <a:p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小学六年级学生</a:t>
            </a:r>
          </a:p>
        </p:txBody>
      </p:sp>
      <p:sp>
        <p:nvSpPr>
          <p:cNvPr id="13" name="文本框 9"/>
          <p:cNvSpPr txBox="1"/>
          <p:nvPr/>
        </p:nvSpPr>
        <p:spPr>
          <a:xfrm>
            <a:off x="-635" y="-42730"/>
            <a:ext cx="7762399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二、解决疑惑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385240B-6172-4366-808C-0E949DF71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" y="988192"/>
            <a:ext cx="5846734" cy="385493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7"/>
          <p:cNvSpPr/>
          <p:nvPr>
            <p:custDataLst>
              <p:tags r:id="rId2"/>
            </p:custDataLst>
          </p:nvPr>
        </p:nvSpPr>
        <p:spPr>
          <a:xfrm>
            <a:off x="8304962" y="4420252"/>
            <a:ext cx="837425" cy="726085"/>
          </a:xfrm>
          <a:custGeom>
            <a:avLst/>
            <a:gdLst>
              <a:gd name="connsiteX0" fmla="*/ 0 w 1116566"/>
              <a:gd name="connsiteY0" fmla="*/ 968113 h 968113"/>
              <a:gd name="connsiteX1" fmla="*/ 1116566 w 1116566"/>
              <a:gd name="connsiteY1" fmla="*/ 968113 h 968113"/>
              <a:gd name="connsiteX2" fmla="*/ 1116566 w 1116566"/>
              <a:gd name="connsiteY2" fmla="*/ 0 h 96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6566" h="968113">
                <a:moveTo>
                  <a:pt x="0" y="968113"/>
                </a:moveTo>
                <a:lnTo>
                  <a:pt x="1116566" y="968113"/>
                </a:lnTo>
                <a:lnTo>
                  <a:pt x="1116566" y="0"/>
                </a:lnTo>
                <a:close/>
              </a:path>
            </a:pathLst>
          </a:custGeom>
          <a:solidFill>
            <a:schemeClr val="accent3"/>
          </a:solidFill>
          <a:ln w="634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任意多边形: 形状 10"/>
          <p:cNvSpPr/>
          <p:nvPr>
            <p:custDataLst>
              <p:tags r:id="rId3"/>
            </p:custDataLst>
          </p:nvPr>
        </p:nvSpPr>
        <p:spPr>
          <a:xfrm>
            <a:off x="107836" y="450"/>
            <a:ext cx="745958" cy="5143501"/>
          </a:xfrm>
          <a:custGeom>
            <a:avLst/>
            <a:gdLst>
              <a:gd name="connsiteX0" fmla="*/ 0 w 1634832"/>
              <a:gd name="connsiteY0" fmla="*/ 0 h 6858001"/>
              <a:gd name="connsiteX1" fmla="*/ 261030 w 1634832"/>
              <a:gd name="connsiteY1" fmla="*/ 0 h 6858001"/>
              <a:gd name="connsiteX2" fmla="*/ 1634832 w 1634832"/>
              <a:gd name="connsiteY2" fmla="*/ 6858001 h 6858001"/>
              <a:gd name="connsiteX3" fmla="*/ 0 w 1634832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832" h="6858001">
                <a:moveTo>
                  <a:pt x="0" y="0"/>
                </a:moveTo>
                <a:lnTo>
                  <a:pt x="261030" y="0"/>
                </a:lnTo>
                <a:lnTo>
                  <a:pt x="1634832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2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>
            <p:custDataLst>
              <p:tags r:id="rId4"/>
            </p:custDataLst>
          </p:nvPr>
        </p:nvSpPr>
        <p:spPr>
          <a:xfrm flipH="1">
            <a:off x="-450" y="4137757"/>
            <a:ext cx="9144900" cy="100619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2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任意多边形: 形状 11"/>
          <p:cNvSpPr/>
          <p:nvPr>
            <p:custDataLst>
              <p:tags r:id="rId5"/>
            </p:custDataLst>
          </p:nvPr>
        </p:nvSpPr>
        <p:spPr>
          <a:xfrm>
            <a:off x="-65218" y="2355"/>
            <a:ext cx="745958" cy="5143501"/>
          </a:xfrm>
          <a:custGeom>
            <a:avLst/>
            <a:gdLst>
              <a:gd name="connsiteX0" fmla="*/ 0 w 1634832"/>
              <a:gd name="connsiteY0" fmla="*/ 0 h 6858001"/>
              <a:gd name="connsiteX1" fmla="*/ 261030 w 1634832"/>
              <a:gd name="connsiteY1" fmla="*/ 0 h 6858001"/>
              <a:gd name="connsiteX2" fmla="*/ 1634832 w 1634832"/>
              <a:gd name="connsiteY2" fmla="*/ 6858001 h 6858001"/>
              <a:gd name="connsiteX3" fmla="*/ 0 w 1634832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832" h="6858001">
                <a:moveTo>
                  <a:pt x="0" y="0"/>
                </a:moveTo>
                <a:lnTo>
                  <a:pt x="261030" y="0"/>
                </a:lnTo>
                <a:lnTo>
                  <a:pt x="1634832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2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63866" y="1680509"/>
            <a:ext cx="5943648" cy="5715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24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学情分析：</a:t>
            </a:r>
          </a:p>
        </p:txBody>
      </p:sp>
      <p:sp>
        <p:nvSpPr>
          <p:cNvPr id="4" name="Title 6"/>
          <p:cNvSpPr txBox="1"/>
          <p:nvPr>
            <p:custDataLst>
              <p:tags r:id="rId7"/>
            </p:custDataLst>
          </p:nvPr>
        </p:nvSpPr>
        <p:spPr>
          <a:xfrm>
            <a:off x="821766" y="1866539"/>
            <a:ext cx="7515225" cy="298989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  <a:scene3d>
              <a:camera prst="orthographicFront"/>
              <a:lightRig rig="threePt" dir="t"/>
            </a:scene3d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altLang="zh-CN" sz="1500" b="1" spc="12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altLang="zh-CN" sz="2400" b="1" spc="12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 spc="12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试教对象为六年级学生，对于社会主义核心价值观的</a:t>
            </a:r>
            <a:r>
              <a:rPr altLang="zh-CN" sz="2400" b="1" spc="12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24</a:t>
            </a:r>
            <a:r>
              <a:rPr lang="zh-CN" altLang="en-US" sz="2400" b="1" spc="12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字学生能够熟背，但是对于这一讲中提到的</a:t>
            </a:r>
            <a:r>
              <a:rPr altLang="zh-CN" sz="2400" b="1" spc="12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 spc="12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中国精神</a:t>
            </a:r>
            <a:r>
              <a:rPr altLang="zh-CN" sz="2400" b="1" spc="12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 spc="12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与社会主义核心价值观之间的关系，学生心中的概念并不是很清晰；也缺乏对如何践行社会主义核心价值观的具体方法的指导。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1346200" y="1169035"/>
            <a:ext cx="6450965" cy="306705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scene3d>
              <a:camera prst="orthographicFront"/>
              <a:lightRig rig="threePt" dir="t"/>
            </a:scene3d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8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讲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人无精神则不立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国无精神则不强</a:t>
            </a:r>
          </a:p>
        </p:txBody>
      </p:sp>
      <p:sp>
        <p:nvSpPr>
          <p:cNvPr id="13" name="文本框 9"/>
          <p:cNvSpPr txBox="1"/>
          <p:nvPr/>
        </p:nvSpPr>
        <p:spPr>
          <a:xfrm>
            <a:off x="635" y="0"/>
            <a:ext cx="776097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二、解决疑惑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7791" y="522737"/>
            <a:ext cx="5785009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）确定教学目标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rcRect l="7142" t="75703" r="71283" b="3793"/>
          <a:stretch>
            <a:fillRect/>
          </a:stretch>
        </p:blipFill>
        <p:spPr>
          <a:xfrm rot="5400000">
            <a:off x="5979319" y="2325026"/>
            <a:ext cx="1233011" cy="110442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120640" y="3429953"/>
            <a:ext cx="2927985" cy="11531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从核心素养出发，整体把握《读本》</a:t>
            </a:r>
          </a:p>
          <a:p>
            <a:pPr lvl="0" algn="l">
              <a:buClrTx/>
              <a:buSzTx/>
              <a:buFontTx/>
            </a:pPr>
            <a:endParaRPr lang="zh-CN" altLang="en-US" sz="21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l="7142" t="75703" r="71283" b="3793"/>
          <a:stretch>
            <a:fillRect/>
          </a:stretch>
        </p:blipFill>
        <p:spPr>
          <a:xfrm rot="5400000">
            <a:off x="1921669" y="2282164"/>
            <a:ext cx="1233011" cy="110442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83970" y="1437772"/>
            <a:ext cx="2486501" cy="82994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查阅相关资料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提供支撑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389721" y="1442614"/>
            <a:ext cx="2321243" cy="82994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回归《读本》</a:t>
            </a:r>
          </a:p>
          <a:p>
            <a:pPr lvl="0" algn="ctr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深入解读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92505" y="3332480"/>
            <a:ext cx="3134995" cy="11988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党的十九大报告及十九届二中、三中、四中、五中全会内容</a:t>
            </a:r>
          </a:p>
        </p:txBody>
      </p:sp>
      <p:sp>
        <p:nvSpPr>
          <p:cNvPr id="7" name="文本框 9"/>
          <p:cNvSpPr txBox="1"/>
          <p:nvPr/>
        </p:nvSpPr>
        <p:spPr>
          <a:xfrm>
            <a:off x="0" y="450"/>
            <a:ext cx="7762399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二、解决疑惑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0966" y="504322"/>
            <a:ext cx="578500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）确定教学目标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/>
          <a:srcRect l="8770" t="32186" r="11865" b="11496"/>
          <a:stretch/>
        </p:blipFill>
        <p:spPr>
          <a:xfrm>
            <a:off x="1306286" y="2108713"/>
            <a:ext cx="6917094" cy="1760377"/>
          </a:xfrm>
          <a:prstGeom prst="rect">
            <a:avLst/>
          </a:prstGeom>
        </p:spPr>
      </p:pic>
      <p:sp>
        <p:nvSpPr>
          <p:cNvPr id="9" name="任意多边形: 形状 7"/>
          <p:cNvSpPr/>
          <p:nvPr>
            <p:custDataLst>
              <p:tags r:id="rId2"/>
            </p:custDataLst>
          </p:nvPr>
        </p:nvSpPr>
        <p:spPr>
          <a:xfrm>
            <a:off x="8304962" y="4420252"/>
            <a:ext cx="837425" cy="726085"/>
          </a:xfrm>
          <a:custGeom>
            <a:avLst/>
            <a:gdLst>
              <a:gd name="connsiteX0" fmla="*/ 0 w 1116566"/>
              <a:gd name="connsiteY0" fmla="*/ 968113 h 968113"/>
              <a:gd name="connsiteX1" fmla="*/ 1116566 w 1116566"/>
              <a:gd name="connsiteY1" fmla="*/ 968113 h 968113"/>
              <a:gd name="connsiteX2" fmla="*/ 1116566 w 1116566"/>
              <a:gd name="connsiteY2" fmla="*/ 0 h 96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6566" h="968113">
                <a:moveTo>
                  <a:pt x="0" y="968113"/>
                </a:moveTo>
                <a:lnTo>
                  <a:pt x="1116566" y="968113"/>
                </a:lnTo>
                <a:lnTo>
                  <a:pt x="1116566" y="0"/>
                </a:lnTo>
                <a:close/>
              </a:path>
            </a:pathLst>
          </a:custGeom>
          <a:solidFill>
            <a:schemeClr val="accent3"/>
          </a:solidFill>
          <a:ln w="634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任意多边形: 形状 10"/>
          <p:cNvSpPr/>
          <p:nvPr>
            <p:custDataLst>
              <p:tags r:id="rId3"/>
            </p:custDataLst>
          </p:nvPr>
        </p:nvSpPr>
        <p:spPr>
          <a:xfrm>
            <a:off x="107836" y="450"/>
            <a:ext cx="745958" cy="5143501"/>
          </a:xfrm>
          <a:custGeom>
            <a:avLst/>
            <a:gdLst>
              <a:gd name="connsiteX0" fmla="*/ 0 w 1634832"/>
              <a:gd name="connsiteY0" fmla="*/ 0 h 6858001"/>
              <a:gd name="connsiteX1" fmla="*/ 261030 w 1634832"/>
              <a:gd name="connsiteY1" fmla="*/ 0 h 6858001"/>
              <a:gd name="connsiteX2" fmla="*/ 1634832 w 1634832"/>
              <a:gd name="connsiteY2" fmla="*/ 6858001 h 6858001"/>
              <a:gd name="connsiteX3" fmla="*/ 0 w 1634832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832" h="6858001">
                <a:moveTo>
                  <a:pt x="0" y="0"/>
                </a:moveTo>
                <a:lnTo>
                  <a:pt x="261030" y="0"/>
                </a:lnTo>
                <a:lnTo>
                  <a:pt x="1634832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2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>
            <p:custDataLst>
              <p:tags r:id="rId4"/>
            </p:custDataLst>
          </p:nvPr>
        </p:nvSpPr>
        <p:spPr>
          <a:xfrm flipH="1">
            <a:off x="-450" y="4137757"/>
            <a:ext cx="9144900" cy="100619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2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任意多边形: 形状 11"/>
          <p:cNvSpPr/>
          <p:nvPr>
            <p:custDataLst>
              <p:tags r:id="rId5"/>
            </p:custDataLst>
          </p:nvPr>
        </p:nvSpPr>
        <p:spPr>
          <a:xfrm>
            <a:off x="-448" y="450"/>
            <a:ext cx="745958" cy="5143501"/>
          </a:xfrm>
          <a:custGeom>
            <a:avLst/>
            <a:gdLst>
              <a:gd name="connsiteX0" fmla="*/ 0 w 1634832"/>
              <a:gd name="connsiteY0" fmla="*/ 0 h 6858001"/>
              <a:gd name="connsiteX1" fmla="*/ 261030 w 1634832"/>
              <a:gd name="connsiteY1" fmla="*/ 0 h 6858001"/>
              <a:gd name="connsiteX2" fmla="*/ 1634832 w 1634832"/>
              <a:gd name="connsiteY2" fmla="*/ 6858001 h 6858001"/>
              <a:gd name="connsiteX3" fmla="*/ 0 w 1634832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832" h="6858001">
                <a:moveTo>
                  <a:pt x="0" y="0"/>
                </a:moveTo>
                <a:lnTo>
                  <a:pt x="261030" y="0"/>
                </a:lnTo>
                <a:lnTo>
                  <a:pt x="1634832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2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80815" y="1491587"/>
            <a:ext cx="5943648" cy="5715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教学目标：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590040" y="1071880"/>
            <a:ext cx="6450965" cy="306705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scene3d>
              <a:camera prst="orthographicFront"/>
              <a:lightRig rig="threePt" dir="t"/>
            </a:scene3d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第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8</a:t>
            </a: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讲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人无精神则不立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国无精神则不强</a:t>
            </a:r>
          </a:p>
        </p:txBody>
      </p:sp>
      <p:sp>
        <p:nvSpPr>
          <p:cNvPr id="13" name="文本框 9"/>
          <p:cNvSpPr/>
          <p:nvPr/>
        </p:nvSpPr>
        <p:spPr>
          <a:xfrm>
            <a:off x="0" y="-44859"/>
            <a:ext cx="7762399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pitchFamily="34" charset="-122"/>
              </a:rPr>
              <a:t>二、解决疑惑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7791" y="522737"/>
            <a:ext cx="57850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）确定教学目标</a:t>
            </a:r>
          </a:p>
        </p:txBody>
      </p:sp>
      <p:sp>
        <p:nvSpPr>
          <p:cNvPr id="4" name="Title 6"/>
          <p:cNvSpPr txBox="1"/>
          <p:nvPr>
            <p:custDataLst>
              <p:tags r:id="rId8"/>
            </p:custDataLst>
          </p:nvPr>
        </p:nvSpPr>
        <p:spPr>
          <a:xfrm>
            <a:off x="1327423" y="2065473"/>
            <a:ext cx="6977539" cy="19065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tx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1.记住并了解社会主义核心价值观。</a:t>
            </a:r>
          </a:p>
          <a:p>
            <a:pPr algn="l">
              <a:buClrTx/>
              <a:buSzTx/>
              <a:buFontTx/>
            </a:pPr>
            <a:r>
              <a:rPr altLang="zh-CN" sz="2400" b="1" dirty="0">
                <a:solidFill>
                  <a:schemeClr val="tx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2.</a:t>
            </a:r>
            <a:r>
              <a:rPr lang="zh-CN" altLang="en-US" sz="2400" b="1" dirty="0">
                <a:solidFill>
                  <a:schemeClr val="tx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通过多种方式，提高搜集信息、整理资料的能力。</a:t>
            </a:r>
            <a:endParaRPr altLang="zh-CN" sz="2400" b="1" dirty="0">
              <a:solidFill>
                <a:schemeClr val="tx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altLang="zh-CN" sz="2400" b="1" dirty="0">
                <a:solidFill>
                  <a:schemeClr val="tx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3.</a:t>
            </a:r>
            <a:r>
              <a:rPr lang="zh-CN" altLang="en-US" sz="2400" b="1" dirty="0">
                <a:solidFill>
                  <a:schemeClr val="tx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认同并体会中国精神，自觉践行社会主义核心价值观。</a:t>
            </a:r>
            <a:endParaRPr altLang="zh-CN" sz="2400" b="1" dirty="0">
              <a:solidFill>
                <a:schemeClr val="tx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d17aaeb4-515a-4981-922a-755daec1115f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81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d17aaeb4-515a-4981-922a-755daec1115f}"/>
  <p:tag name="KSO_WM_UNIT_TEXTBOXSTYLE_TEMPLATEID" val="3135371"/>
  <p:tag name="KSO_WM_UNIT_TEXTBOXSTYLE_TYPE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0.97504"/>
  <p:tag name="KSO_WM_UNIT_TEXTBOXSTYLE_ADJUSTTOP" val="0_-25.52504"/>
  <p:tag name="KSO_WM_UNIT_TEXTBOXSTYLE_ADJUSTWIDTH" val="100_61.94998"/>
  <p:tag name="KSO_WM_UNIT_TEXTBOXSTYLE_ADJUSTHEIGTH" val="100_51.0499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181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d17aaeb4-515a-4981-922a-755daec1115f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1.02502"/>
  <p:tag name="KSO_WM_UNIT_TEXTBOXSTYLE_ADJUSTTOP" val="100_-14.7250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181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d17aaeb4-515a-4981-922a-755daec1115f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-10.22501"/>
  <p:tag name="KSO_WM_UNIT_TEXTBOXSTYLE_ADJUSTTOP" val="0_-25.5250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181*i*3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d17aaeb4-515a-4981-922a-755daec1115f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507ce095-a02e-4650-ac6a-09dce5e5cabd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7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507ce095-a02e-4650-ac6a-09dce5e5cabd}"/>
  <p:tag name="KSO_WM_UNIT_TEXTBOXSTYLE_TEMPLATEID" val="3135369"/>
  <p:tag name="KSO_WM_UNIT_TEXTBOXSTYLE_TYPE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0.97504"/>
  <p:tag name="KSO_WM_UNIT_TEXTBOXSTYLE_ADJUSTTOP" val="0_-25.52504"/>
  <p:tag name="KSO_WM_UNIT_TEXTBOXSTYLE_ADJUSTWIDTH" val="100_61.94998"/>
  <p:tag name="KSO_WM_UNIT_TEXTBOXSTYLE_ADJUSTHEIGTH" val="100_51.0499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17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507ce095-a02e-4650-ac6a-09dce5e5cabd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1.02502"/>
  <p:tag name="KSO_WM_UNIT_TEXTBOXSTYLE_ADJUSTTOP" val="100_-14.7250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17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507ce095-a02e-4650-ac6a-09dce5e5cabd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-10.22501"/>
  <p:tag name="KSO_WM_UNIT_TEXTBOXSTYLE_ADJUSTTOP" val="0_-25.5250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179*i*3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507ce095-a02e-4650-ac6a-09dce5e5cab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b0e00c76-211a-426a-a41a-3dfcbd57081d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81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b0e00c76-211a-426a-a41a-3dfcbd57081d}"/>
  <p:tag name="KSO_WM_UNIT_TEXTBOXSTYLE_TEMPLATEID" val="3135371"/>
  <p:tag name="KSO_WM_UNIT_TEXTBOXSTYLE_TYPE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0.97504"/>
  <p:tag name="KSO_WM_UNIT_TEXTBOXSTYLE_ADJUSTTOP" val="0_-25.52504"/>
  <p:tag name="KSO_WM_UNIT_TEXTBOXSTYLE_ADJUSTWIDTH" val="100_61.94998"/>
  <p:tag name="KSO_WM_UNIT_TEXTBOXSTYLE_ADJUSTHEIGTH" val="100_51.0499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181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b0e00c76-211a-426a-a41a-3dfcbd57081d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1.02502"/>
  <p:tag name="KSO_WM_UNIT_TEXTBOXSTYLE_ADJUSTTOP" val="100_-14.7250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181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b0e00c76-211a-426a-a41a-3dfcbd57081d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-10.22501"/>
  <p:tag name="KSO_WM_UNIT_TEXTBOXSTYLE_ADJUSTTOP" val="0_-25.5250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181*i*3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b0e00c76-211a-426a-a41a-3dfcbd57081d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7662b6fc-121c-4945-ae57-6bb244ed6670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的文字来表述；但请您尽可能提炼思想的精髓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81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7662b6fc-121c-4945-ae57-6bb244ed6670}"/>
  <p:tag name="KSO_WM_UNIT_TEXTBOXSTYLE_TEMPLATEID" val="3135371"/>
  <p:tag name="KSO_WM_UNIT_TEXTBOXSTYLE_TYPE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0.97504"/>
  <p:tag name="KSO_WM_UNIT_TEXTBOXSTYLE_ADJUSTTOP" val="0_-25.52504"/>
  <p:tag name="KSO_WM_UNIT_TEXTBOXSTYLE_ADJUSTWIDTH" val="100_61.94998"/>
  <p:tag name="KSO_WM_UNIT_TEXTBOXSTYLE_ADJUSTHEIGTH" val="100_51.0499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181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7662b6fc-121c-4945-ae57-6bb244ed6670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1.02502"/>
  <p:tag name="KSO_WM_UNIT_TEXTBOXSTYLE_ADJUSTTOP" val="100_-14.7250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181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7662b6fc-121c-4945-ae57-6bb244ed6670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-10.22501"/>
  <p:tag name="KSO_WM_UNIT_TEXTBOXSTYLE_ADJUSTTOP" val="0_-25.5250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181*i*3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7662b6fc-121c-4945-ae57-6bb244ed667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5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1"/>
  <p:tag name="KSO_WM_UNIT_ID" val="diagram20161342_3*l_i*1_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2"/>
  <p:tag name="KSO_WM_UNIT_ID" val="diagram20161342_3*l_i*1_2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3"/>
  <p:tag name="KSO_WM_UNIT_ID" val="diagram20161342_3*l_i*1_3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4"/>
  <p:tag name="KSO_WM_UNIT_ID" val="diagram20161342_3*l_i*1_4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5"/>
  <p:tag name="KSO_WM_UNIT_ID" val="diagram20161342_3*l_i*1_5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6"/>
  <p:tag name="KSO_WM_UNIT_ID" val="diagram20161342_3*l_i*1_6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7"/>
  <p:tag name="KSO_WM_UNIT_ID" val="diagram20161342_3*l_i*1_7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8"/>
  <p:tag name="KSO_WM_UNIT_ID" val="diagram20161342_3*l_i*1_8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9"/>
  <p:tag name="KSO_WM_UNIT_ID" val="diagram20161342_3*l_i*1_9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10"/>
  <p:tag name="KSO_WM_UNIT_ID" val="diagram20161342_3*l_i*1_10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7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11"/>
  <p:tag name="KSO_WM_UNIT_ID" val="diagram20161342_3*l_i*1_1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h_g"/>
  <p:tag name="KSO_WM_UNIT_INDEX" val="1_1_1"/>
  <p:tag name="KSO_WM_UNIT_ID" val="diagram20161342_3*l_h_g*1_1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1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h_g"/>
  <p:tag name="KSO_WM_UNIT_INDEX" val="1_3_1"/>
  <p:tag name="KSO_WM_UNIT_ID" val="diagram20161342_3*l_h_g*1_3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3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h_g"/>
  <p:tag name="KSO_WM_UNIT_INDEX" val="1_2_1"/>
  <p:tag name="KSO_WM_UNIT_ID" val="diagram20161342_3*l_h_g*1_2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2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1_1"/>
  <p:tag name="KSO_WM_UNIT_ID" val="diagram160353_4*m_h_a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2_1"/>
  <p:tag name="KSO_WM_UNIT_ID" val="diagram160353_4*m_h_a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3_1"/>
  <p:tag name="KSO_WM_UNIT_ID" val="diagram160353_4*m_h_a*1_3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8609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8609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8:21:14&quot;,&quot;maxSize&quot;:{&quot;size1&quot;:31.100000000000001},&quot;minSize&quot;:{&quot;size1&quot;:26.699999999999999},&quot;normalSize&quot;:{&quot;size1&quot;:28.899999999999999},&quot;subLayout&quot;:[{&quot;id&quot;:&quot;2020-12-09T18:21:14&quot;,&quot;margin&quot;:{&quot;bottom&quot;:0.026000002399086952,&quot;left&quot;:5.0799999237060547,&quot;right&quot;:6.7729997634887695,&quot;top&quot;:2.9630000591278076},&quot;type&quot;:0},{&quot;id&quot;:&quot;2020-12-09T18:21:14&quot;,&quot;margin&quot;:{&quot;bottom&quot;:4.2329998016357422,&quot;left&quot;:5.0799999237060547,&quot;right&quot;:4.6560001373291016,&quot;top&quot;:0.8470000028610229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c4c25ca0ca5c40f185466383f79d5c7d&quot;,&quot;fill_align&quot;:&quot;lm&quot;,&quot;chip_types&quot;:[&quot;header&quot;]},{&quot;text_align&quot;:&quot;lm&quot;,&quot;text_direction&quot;:&quot;horizontal&quot;,&quot;support_big_font&quot;:false,&quot;fill_id&quot;:&quot;d48b62735a09469bb829c88fb0d6fc75&quot;,&quot;fill_align&quot;:&quot;lm&quot;,&quot;chip_types&quot;:[&quot;diagram&quot;,&quot;pictext&quot;,&quot;text&quot;,&quot;picture&quot;,&quot;chart&quot;,&quot;table&quot;,&quot;video&quot;]}]]"/>
  <p:tag name="KSO_WM_SLIDE_CAN_ADD_NAVIGATION" val="1"/>
  <p:tag name="KSO_WM_CHIP_XID" val="5ef20bd7a491bb0086638afc"/>
  <p:tag name="KSO_WM_CHIP_DECFILLPROP" val="[]"/>
  <p:tag name="KSO_WM_CHIP_GROUPID" val="5ef20bd7a491bb0086638afb"/>
  <p:tag name="KSO_WM_SLIDE_BK_DARK_LIGHT" val="2"/>
  <p:tag name="KSO_WM_SLIDE_BACKGROUND_TYPE" val="general"/>
  <p:tag name="KSO_WM_SLIDE_SUPPORT_FEATURE_TYPE" val="0"/>
  <p:tag name="KSO_WM_TEMPLATE_ASSEMBLE_XID" val="5fd0a51a1fa9d42129dcdd86"/>
  <p:tag name="KSO_WM_TEMPLATE_ASSEMBLE_GROUPID" val="5fd0a51a1fa9d42129dcdd86"/>
  <p:tag name="KSO_WM_FULL_TEXT_BEAUTIFY_COPY_ID" val="150995512"/>
  <p:tag name="KSO_WM_SPECIAL_SOURCE" val="bdnul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609_1*i*1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57dadeb95ab44bae952665e5e2adc44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ef20bd7a491bb0086638afb"/>
  <p:tag name="KSO_WM_CHIP_XID" val="5ef20bd7a491bb0086638afc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12"/>
  <p:tag name="KSO_WM_TEMPLATE_ASSEMBLE_XID" val="5fd0a51a1fa9d42129dcdd86"/>
  <p:tag name="KSO_WM_TEMPLATE_ASSEMBLE_GROUPID" val="5fd0a51a1fa9d42129dcdd86"/>
  <p:tag name="KSO_WM_FULL_TEXT_BEAUTIFY_COPY_ID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5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609_1*i*2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5ed7bbdef93b417f8597839bfceeb68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ef20bd7a491bb0086638afb"/>
  <p:tag name="KSO_WM_CHIP_XID" val="5ef20bd7a491bb0086638afc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112"/>
  <p:tag name="KSO_WM_TEMPLATE_ASSEMBLE_XID" val="5fd0a51a1fa9d42129dcdd86"/>
  <p:tag name="KSO_WM_TEMPLATE_ASSEMBLE_GROUPID" val="5fd0a51a1fa9d42129dcdd86"/>
  <p:tag name="KSO_WM_FULL_TEXT_BEAUTIFY_COPY_ID" val="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609_1*i*3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9365081e87b648178ddc3d515a88a6a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ef20bd7a491bb0086638afb"/>
  <p:tag name="KSO_WM_CHIP_XID" val="5ef20bd7a491bb0086638a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00"/>
  <p:tag name="KSO_WM_TEMPLATE_ASSEMBLE_XID" val="5fd0a51a1fa9d42129dcdd86"/>
  <p:tag name="KSO_WM_TEMPLATE_ASSEMBLE_GROUPID" val="5fd0a51a1fa9d42129dcdd86"/>
  <p:tag name="KSO_WM_FULL_TEXT_BEAUTIFY_COPY_ID" val="1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8609_1*i*7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c441230aa17b467882c9a069d83bb11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ef20bd7a491bb0086638afb"/>
  <p:tag name="KSO_WM_CHIP_XID" val="5ef20bd7a491bb0086638a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112"/>
  <p:tag name="KSO_WM_TEMPLATE_ASSEMBLE_XID" val="5fd0a51a1fa9d42129dcdd86"/>
  <p:tag name="KSO_WM_TEMPLATE_ASSEMBLE_GROUPID" val="5fd0a51a1fa9d42129dcdd86"/>
  <p:tag name="KSO_WM_FULL_TEXT_BEAUTIFY_COPY_ID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609_1*a*1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834800cc80c48a6a04ec5804769ad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4247443a86424c3b813d3dc3842ff905"/>
  <p:tag name="KSO_WM_UNIT_TEXT_FILL_FORE_SCHEMECOLOR_INDEX_BRIGHTNESS" val="0"/>
  <p:tag name="KSO_WM_UNIT_TEXT_FILL_FORE_SCHEMECOLOR_INDEX" val="13"/>
  <p:tag name="KSO_WM_UNIT_TEXT_FILL_TYPE" val="1"/>
  <p:tag name="KSO_WM_TEMPLATE_ASSEMBLE_XID" val="5fd0a51a1fa9d42129dcdd86"/>
  <p:tag name="KSO_WM_TEMPLATE_ASSEMBLE_GROUPID" val="5fd0a51a1fa9d42129dcdd86"/>
  <p:tag name="KSO_WM_FULL_TEXT_BEAUTIFY_COPY_ID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609_1*f*1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38"/>
  <p:tag name="KSO_WM_UNIT_SHOW_EDIT_AREA_INDICATION" val="1"/>
  <p:tag name="KSO_WM_CHIP_GROUPID" val="5e6b05596848fb12bee65ac8"/>
  <p:tag name="KSO_WM_CHIP_XID" val="5e6b05596848fb12bee65aca"/>
  <p:tag name="KSO_WM_UNIT_DEC_AREA_ID" val="4ac8f81d0e30402a82c87fec8a2a6a3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43f7a9394f455c9494bc9882bad942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5fd0a51a1fa9d42129dcdd86"/>
  <p:tag name="KSO_WM_TEMPLATE_ASSEMBLE_GROUPID" val="5fd0a51a1fa9d42129dcdd86"/>
  <p:tag name="KSO_WM_FULL_TEXT_BEAUTIFY_COPY_ID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609_1*a*1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834800cc80c48a6a04ec5804769ad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4247443a86424c3b813d3dc3842ff905"/>
  <p:tag name="KSO_WM_UNIT_TEXT_FILL_FORE_SCHEMECOLOR_INDEX_BRIGHTNESS" val="0"/>
  <p:tag name="KSO_WM_UNIT_TEXT_FILL_FORE_SCHEMECOLOR_INDEX" val="13"/>
  <p:tag name="KSO_WM_UNIT_TEXT_FILL_TYPE" val="1"/>
  <p:tag name="KSO_WM_TEMPLATE_ASSEMBLE_XID" val="5fd0a51a1fa9d42129dcdd86"/>
  <p:tag name="KSO_WM_TEMPLATE_ASSEMBLE_GROUPID" val="5fd0a51a1fa9d42129dcdd86"/>
  <p:tag name="KSO_WM_FULL_TEXT_BEAUTIFY_COPY_ID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8609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8609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8:21:14&quot;,&quot;maxSize&quot;:{&quot;size1&quot;:31.100000000000001},&quot;minSize&quot;:{&quot;size1&quot;:26.699999999999999},&quot;normalSize&quot;:{&quot;size1&quot;:28.899999999999999},&quot;subLayout&quot;:[{&quot;id&quot;:&quot;2020-12-09T18:21:14&quot;,&quot;margin&quot;:{&quot;bottom&quot;:0.026000002399086952,&quot;left&quot;:5.0799999237060547,&quot;right&quot;:6.7729997634887695,&quot;top&quot;:2.9630000591278076},&quot;type&quot;:0},{&quot;id&quot;:&quot;2020-12-09T18:21:14&quot;,&quot;margin&quot;:{&quot;bottom&quot;:4.2329998016357422,&quot;left&quot;:5.0799999237060547,&quot;right&quot;:4.6560001373291016,&quot;top&quot;:0.8470000028610229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c4c25ca0ca5c40f185466383f79d5c7d&quot;,&quot;fill_align&quot;:&quot;lm&quot;,&quot;chip_types&quot;:[&quot;header&quot;]},{&quot;text_align&quot;:&quot;lm&quot;,&quot;text_direction&quot;:&quot;horizontal&quot;,&quot;support_big_font&quot;:false,&quot;fill_id&quot;:&quot;d48b62735a09469bb829c88fb0d6fc75&quot;,&quot;fill_align&quot;:&quot;lm&quot;,&quot;chip_types&quot;:[&quot;diagram&quot;,&quot;pictext&quot;,&quot;text&quot;,&quot;picture&quot;,&quot;chart&quot;,&quot;table&quot;,&quot;video&quot;]}]]"/>
  <p:tag name="KSO_WM_SLIDE_CAN_ADD_NAVIGATION" val="1"/>
  <p:tag name="KSO_WM_CHIP_XID" val="5ef20bd7a491bb0086638afc"/>
  <p:tag name="KSO_WM_CHIP_DECFILLPROP" val="[]"/>
  <p:tag name="KSO_WM_CHIP_GROUPID" val="5ef20bd7a491bb0086638afb"/>
  <p:tag name="KSO_WM_SLIDE_BK_DARK_LIGHT" val="2"/>
  <p:tag name="KSO_WM_SLIDE_BACKGROUND_TYPE" val="general"/>
  <p:tag name="KSO_WM_SLIDE_SUPPORT_FEATURE_TYPE" val="0"/>
  <p:tag name="KSO_WM_TEMPLATE_ASSEMBLE_XID" val="5fd0a51a1fa9d42129dcdd86"/>
  <p:tag name="KSO_WM_TEMPLATE_ASSEMBLE_GROUPID" val="5fd0a51a1fa9d42129dcdd86"/>
  <p:tag name="KSO_WM_FULL_TEXT_BEAUTIFY_COPY_ID" val="150995512"/>
  <p:tag name="KSO_WM_SPECIAL_SOURCE" val="bdnul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609_1*i*1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57dadeb95ab44bae952665e5e2adc44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ef20bd7a491bb0086638afb"/>
  <p:tag name="KSO_WM_CHIP_XID" val="5ef20bd7a491bb0086638afc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12"/>
  <p:tag name="KSO_WM_TEMPLATE_ASSEMBLE_XID" val="5fd0a51a1fa9d42129dcdd86"/>
  <p:tag name="KSO_WM_TEMPLATE_ASSEMBLE_GROUPID" val="5fd0a51a1fa9d42129dcdd86"/>
  <p:tag name="KSO_WM_FULL_TEXT_BEAUTIFY_COPY_ID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609_1*i*2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5ed7bbdef93b417f8597839bfceeb68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ef20bd7a491bb0086638afb"/>
  <p:tag name="KSO_WM_CHIP_XID" val="5ef20bd7a491bb0086638afc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112"/>
  <p:tag name="KSO_WM_TEMPLATE_ASSEMBLE_XID" val="5fd0a51a1fa9d42129dcdd86"/>
  <p:tag name="KSO_WM_TEMPLATE_ASSEMBLE_GROUPID" val="5fd0a51a1fa9d42129dcdd86"/>
  <p:tag name="KSO_WM_FULL_TEXT_BEAUTIFY_COPY_ID" val="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609_1*i*3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9365081e87b648178ddc3d515a88a6a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ef20bd7a491bb0086638afb"/>
  <p:tag name="KSO_WM_CHIP_XID" val="5ef20bd7a491bb0086638a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00"/>
  <p:tag name="KSO_WM_TEMPLATE_ASSEMBLE_XID" val="5fd0a51a1fa9d42129dcdd86"/>
  <p:tag name="KSO_WM_TEMPLATE_ASSEMBLE_GROUPID" val="5fd0a51a1fa9d42129dcdd86"/>
  <p:tag name="KSO_WM_FULL_TEXT_BEAUTIFY_COPY_ID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8609_1*i*7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c441230aa17b467882c9a069d83bb11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ef20bd7a491bb0086638afb"/>
  <p:tag name="KSO_WM_CHIP_XID" val="5ef20bd7a491bb0086638a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112"/>
  <p:tag name="KSO_WM_TEMPLATE_ASSEMBLE_XID" val="5fd0a51a1fa9d42129dcdd86"/>
  <p:tag name="KSO_WM_TEMPLATE_ASSEMBLE_GROUPID" val="5fd0a51a1fa9d42129dcdd86"/>
  <p:tag name="KSO_WM_FULL_TEXT_BEAUTIFY_COPY_ID" val="2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609_1*a*1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834800cc80c48a6a04ec5804769ad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4247443a86424c3b813d3dc3842ff905"/>
  <p:tag name="KSO_WM_UNIT_TEXT_FILL_FORE_SCHEMECOLOR_INDEX_BRIGHTNESS" val="0"/>
  <p:tag name="KSO_WM_UNIT_TEXT_FILL_FORE_SCHEMECOLOR_INDEX" val="13"/>
  <p:tag name="KSO_WM_UNIT_TEXT_FILL_TYPE" val="1"/>
  <p:tag name="KSO_WM_TEMPLATE_ASSEMBLE_XID" val="5fd0a51a1fa9d42129dcdd86"/>
  <p:tag name="KSO_WM_TEMPLATE_ASSEMBLE_GROUPID" val="5fd0a51a1fa9d42129dcdd86"/>
  <p:tag name="KSO_WM_FULL_TEXT_BEAUTIFY_COPY_ID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609_1*a*1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834800cc80c48a6a04ec5804769ad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4247443a86424c3b813d3dc3842ff905"/>
  <p:tag name="KSO_WM_UNIT_TEXT_FILL_FORE_SCHEMECOLOR_INDEX_BRIGHTNESS" val="0"/>
  <p:tag name="KSO_WM_UNIT_TEXT_FILL_FORE_SCHEMECOLOR_INDEX" val="13"/>
  <p:tag name="KSO_WM_UNIT_TEXT_FILL_TYPE" val="1"/>
  <p:tag name="KSO_WM_TEMPLATE_ASSEMBLE_XID" val="5fd0a51a1fa9d42129dcdd86"/>
  <p:tag name="KSO_WM_TEMPLATE_ASSEMBLE_GROUPID" val="5fd0a51a1fa9d42129dcdd86"/>
  <p:tag name="KSO_WM_FULL_TEXT_BEAUTIFY_COPY_ID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609_1*f*1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38"/>
  <p:tag name="KSO_WM_UNIT_SHOW_EDIT_AREA_INDICATION" val="1"/>
  <p:tag name="KSO_WM_CHIP_GROUPID" val="5e6b05596848fb12bee65ac8"/>
  <p:tag name="KSO_WM_CHIP_XID" val="5e6b05596848fb12bee65aca"/>
  <p:tag name="KSO_WM_UNIT_DEC_AREA_ID" val="4ac8f81d0e30402a82c87fec8a2a6a3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43f7a9394f455c9494bc9882bad942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5fd0a51a1fa9d42129dcdd86"/>
  <p:tag name="KSO_WM_TEMPLATE_ASSEMBLE_GROUPID" val="5fd0a51a1fa9d42129dcdd86"/>
  <p:tag name="KSO_WM_FULL_TEXT_BEAUTIFY_COPY_ID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391"/>
  <p:tag name="KSO_WM_SLIDE_ID" val="diagram2021289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TAG_VERSION" val="1.0"/>
  <p:tag name="KSO_WM_BEAUTIFY_FLAG" val="#wm#"/>
  <p:tag name="KSO_WM_TEMPLATE_CATEGORY" val="diagram"/>
  <p:tag name="KSO_WM_TEMPLATE_INDEX" val="2021289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20:38:00&quot;,&quot;maxSize&quot;:{&quot;size1&quot;:31.100000000000001},&quot;minSize&quot;:{&quot;size1&quot;:20.100000000000001},&quot;normalSize&quot;:{&quot;size1&quot;:20.100000000000001},&quot;subLayout&quot;:[{&quot;id&quot;:&quot;2020-12-09T20:38:00&quot;,&quot;margin&quot;:{&quot;bottom&quot;:0.026000002399086952,&quot;left&quot;:1.6929999589920044,&quot;right&quot;:1.6929999589920044,&quot;top&quot;:1.6929999589920044},&quot;type&quot;:0},{&quot;id&quot;:&quot;2020-12-09T20:38:00&quot;,&quot;margin&quot;:{&quot;bottom&quot;:1.6929999589920044,&quot;left&quot;:1.6929999589920044,&quot;right&quot;:1.6929999589920044,&quot;top&quot;:0.81999999284744263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96349c98c299aacc02c7"/>
  <p:tag name="KSO_WM_CHIP_FILLPROP" val="[[{&quot;text_align&quot;:&quot;lm&quot;,&quot;text_direction&quot;:&quot;horizontal&quot;,&quot;support_big_font&quot;:false,&quot;picture_toward&quot;:0,&quot;picture_dockside&quot;:[],&quot;fill_id&quot;:&quot;511b1c75f1234b9e8830a0fc8507d58d&quot;,&quot;fill_align&quot;:&quot;l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f59f3e6f069b43bf81b59d708180a1f2&quot;,&quot;fill_align&quot;:&quot;cm&quot;,&quot;chip_types&quot;:[&quot;diagram&quot;,&quot;text&quot;,&quot;picture&quot;,&quot;chart&quot;,&quot;table&quot;,&quot;video&quot;]}]]"/>
  <p:tag name="KSO_WM_CHIP_DECFILLPROP" val="[]"/>
  <p:tag name="KSO_WM_SLIDE_CAN_ADD_NAVIGATION" val="1"/>
  <p:tag name="KSO_WM_CHIP_GROUPID" val="5f6c93987b7ee298d401b017"/>
  <p:tag name="KSO_WM_SLIDE_BK_DARK_LIGHT" val="2"/>
  <p:tag name="KSO_WM_SLIDE_BACKGROUND_TYPE" val="general"/>
  <p:tag name="KSO_WM_SLIDE_SUPPORT_FEATURE_TYPE" val="3"/>
  <p:tag name="KSO_WM_TEMPLATE_ASSEMBLE_XID" val="5fd0c5281fa9d42129dd6fd1"/>
  <p:tag name="KSO_WM_TEMPLATE_ASSEMBLE_GROUPID" val="5fd0c5281fa9d42129dd6fd1"/>
  <p:tag name="KSO_WM_SPECIAL_SOURCE" val="bdnul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890_1*a*1"/>
  <p:tag name="KSO_WM_TEMPLATE_CATEGORY" val="diagram"/>
  <p:tag name="KSO_WM_TEMPLATE_INDEX" val="2021289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cd38fc75de463a9bad827655297ca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tru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a07cbdab320434fb0267f170ea65714"/>
  <p:tag name="KSO_WM_UNIT_TEXT_FILL_FORE_SCHEMECOLOR_INDEX_BRIGHTNESS" val="0"/>
  <p:tag name="KSO_WM_UNIT_TEXT_FILL_FORE_SCHEMECOLOR_INDEX" val="13"/>
  <p:tag name="KSO_WM_UNIT_TEXT_FILL_TYPE" val="1"/>
  <p:tag name="KSO_WM_TEMPLATE_ASSEMBLE_XID" val="5fd0c5281fa9d42129dd6fd1"/>
  <p:tag name="KSO_WM_TEMPLATE_ASSEMBLE_GROUPID" val="5fd0c5281fa9d42129dd6fd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5649_1*l_h_i*1_1_1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.8"/>
  <p:tag name="KSO_WM_UNIT_FILL_FORE_SCHEMECOLOR_INDEX_1_TRANS" val="0.2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01"/>
  <p:tag name="KSO_WM_UNIT_FILL_GRADIENT_TYPE" val="0"/>
  <p:tag name="KSO_WM_UNIT_FILL_GRADIENT_ANGLE" val="270"/>
  <p:tag name="KSO_WM_UNIT_FILL_GRADIENT_DIRECTION" val="6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15649_1*l_h_i*1_1_3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01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01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15649_1*l_h_i*1_1_2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5649_1*l_h_f*1_1_1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PRESET_TEXT" val="单击此处输入你的正文，文字是您思想的提炼"/>
  <p:tag name="KSO_WM_UNIT_VALUE" val="28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5649_1*l_h_a*1_1_1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PRESET_TEXT" val="添加标题"/>
  <p:tag name="KSO_WM_UNIT_VALUE" val="8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5649_1*l_h_i*1_2_1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7"/>
  <p:tag name="KSO_WM_UNIT_FILL_FORE_SCHEMECOLOR_INDEX_1_POS" val="0.8"/>
  <p:tag name="KSO_WM_UNIT_FILL_FORE_SCHEMECOLOR_INDEX_1_TRANS" val="0.01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01"/>
  <p:tag name="KSO_WM_UNIT_FILL_GRADIENT_TYPE" val="0"/>
  <p:tag name="KSO_WM_UNIT_FILL_GRADIENT_ANGLE" val="270"/>
  <p:tag name="KSO_WM_UNIT_FILL_GRADIENT_DIRECTION" val="6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15649_1*l_h_i*1_2_3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7"/>
  <p:tag name="KSO_WM_UNIT_FILL_FORE_SCHEMECOLOR_INDEX_1_POS" val="0"/>
  <p:tag name="KSO_WM_UNIT_FILL_FORE_SCHEMECOLOR_INDEX_1_TRANS" val="0.01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01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15649_1*l_h_i*1_2_2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5649_1*l_h_f*1_2_1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PRESET_TEXT" val="单击此处输入你的正文，文字是您思想的提炼"/>
  <p:tag name="KSO_WM_UNIT_VALUE" val="28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5649_1*l_h_a*1_2_1"/>
  <p:tag name="KSO_WM_TEMPLATE_CATEGORY" val="diagram"/>
  <p:tag name="KSO_WM_TEMPLATE_INDEX" val="20215649"/>
  <p:tag name="KSO_WM_UNIT_LAYERLEVEL" val="1_1_1"/>
  <p:tag name="KSO_WM_TAG_VERSION" val="1.0"/>
  <p:tag name="KSO_WM_BEAUTIFY_FLAG" val="#wm#"/>
  <p:tag name="KSO_WM_UNIT_PRESET_TEXT" val="添加标题"/>
  <p:tag name="KSO_WM_UNIT_VALUE" val="8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609_1*a*1"/>
  <p:tag name="KSO_WM_TEMPLATE_CATEGORY" val="diagram"/>
  <p:tag name="KSO_WM_TEMPLATE_INDEX" val="20208609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834800cc80c48a6a04ec5804769ad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4247443a86424c3b813d3dc3842ff905"/>
  <p:tag name="KSO_WM_UNIT_TEXT_FILL_FORE_SCHEMECOLOR_INDEX_BRIGHTNESS" val="0"/>
  <p:tag name="KSO_WM_UNIT_TEXT_FILL_FORE_SCHEMECOLOR_INDEX" val="13"/>
  <p:tag name="KSO_WM_UNIT_TEXT_FILL_TYPE" val="1"/>
  <p:tag name="KSO_WM_TEMPLATE_ASSEMBLE_XID" val="5fd0a51a1fa9d42129dcdd86"/>
  <p:tag name="KSO_WM_TEMPLATE_ASSEMBLE_GROUPID" val="5fd0a51a1fa9d42129dcdd86"/>
  <p:tag name="KSO_WM_FULL_TEXT_BEAUTIFY_COPY_ID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64"/>
</p:tagLst>
</file>

<file path=ppt/theme/theme1.xml><?xml version="1.0" encoding="utf-8"?>
<a:theme xmlns:a="http://schemas.openxmlformats.org/drawingml/2006/main" name="Office 主题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1325</Words>
  <Application>Microsoft Office PowerPoint</Application>
  <PresentationFormat>全屏显示(16:9)</PresentationFormat>
  <Paragraphs>172</Paragraphs>
  <Slides>30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黑体</vt:lpstr>
      <vt:lpstr>楷体</vt:lpstr>
      <vt:lpstr>微软雅黑</vt:lpstr>
      <vt:lpstr>Arial</vt:lpstr>
      <vt:lpstr>Calibri Light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Nee</dc:creator>
  <cp:lastModifiedBy>彭超 刘</cp:lastModifiedBy>
  <cp:revision>312</cp:revision>
  <dcterms:created xsi:type="dcterms:W3CDTF">2013-10-25T14:41:00Z</dcterms:created>
  <dcterms:modified xsi:type="dcterms:W3CDTF">2024-08-25T08:28:22Z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F2386BC0B0954AA6B8631005F6D949F7</vt:lpwstr>
  </property>
</Properties>
</file>