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3" r:id="rId2"/>
  </p:sldMasterIdLst>
  <p:notesMasterIdLst>
    <p:notesMasterId r:id="rId30"/>
  </p:notesMasterIdLst>
  <p:sldIdLst>
    <p:sldId id="403" r:id="rId3"/>
    <p:sldId id="669" r:id="rId4"/>
    <p:sldId id="625" r:id="rId5"/>
    <p:sldId id="540" r:id="rId6"/>
    <p:sldId id="523" r:id="rId7"/>
    <p:sldId id="652" r:id="rId8"/>
    <p:sldId id="653" r:id="rId9"/>
    <p:sldId id="442" r:id="rId10"/>
    <p:sldId id="694" r:id="rId11"/>
    <p:sldId id="675" r:id="rId12"/>
    <p:sldId id="695" r:id="rId13"/>
    <p:sldId id="696" r:id="rId14"/>
    <p:sldId id="658" r:id="rId15"/>
    <p:sldId id="628" r:id="rId16"/>
    <p:sldId id="659" r:id="rId17"/>
    <p:sldId id="660" r:id="rId18"/>
    <p:sldId id="674" r:id="rId19"/>
    <p:sldId id="661" r:id="rId20"/>
    <p:sldId id="673" r:id="rId21"/>
    <p:sldId id="699" r:id="rId22"/>
    <p:sldId id="700" r:id="rId23"/>
    <p:sldId id="662" r:id="rId24"/>
    <p:sldId id="701" r:id="rId25"/>
    <p:sldId id="677" r:id="rId26"/>
    <p:sldId id="665" r:id="rId27"/>
    <p:sldId id="666" r:id="rId28"/>
    <p:sldId id="270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仿宋" panose="02010609060101010101" pitchFamily="49" charset="-122"/>
      <p:regular r:id="rId37"/>
    </p:embeddedFont>
    <p:embeddedFont>
      <p:font typeface="黑体" panose="02010609060101010101" pitchFamily="49" charset="-122"/>
      <p:regular r:id="rId38"/>
    </p:embeddedFont>
    <p:embeddedFont>
      <p:font typeface="楷体" panose="02010609060101010101" pitchFamily="49" charset="-122"/>
      <p:regular r:id="rId39"/>
    </p:embeddedFont>
    <p:embeddedFont>
      <p:font typeface="微软雅黑" panose="020B0503020204020204" pitchFamily="34" charset="-122"/>
      <p:regular r:id="rId40"/>
      <p:bold r:id="rId41"/>
    </p:embeddedFont>
  </p:embeddedFont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8">
          <p15:clr>
            <a:srgbClr val="A4A3A4"/>
          </p15:clr>
        </p15:guide>
        <p15:guide id="2" pos="377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C5C5"/>
    <a:srgbClr val="F5F5F5"/>
    <a:srgbClr val="DAE0F7"/>
    <a:srgbClr val="336699"/>
    <a:srgbClr val="ED7D31"/>
    <a:srgbClr val="F32722"/>
    <a:srgbClr val="0000CC"/>
    <a:srgbClr val="00724D"/>
    <a:srgbClr val="CAF6DF"/>
    <a:srgbClr val="5DEF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30"/>
    <p:restoredTop sz="88296" autoAdjust="0"/>
  </p:normalViewPr>
  <p:slideViewPr>
    <p:cSldViewPr snapToGrid="0" showGuides="1">
      <p:cViewPr varScale="1">
        <p:scale>
          <a:sx n="109" d="100"/>
          <a:sy n="109" d="100"/>
        </p:scale>
        <p:origin x="1230" y="78"/>
      </p:cViewPr>
      <p:guideLst>
        <p:guide orient="horz" pos="2078"/>
        <p:guide pos="3779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t>2024/3/17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noFill/>
          </a:ln>
        </p:spPr>
      </p:sp>
      <p:sp>
        <p:nvSpPr>
          <p:cNvPr id="2053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zh-CN" altLang="en-US" dirty="0"/>
              <a:pPr lvl="0" algn="r" eaLnBrk="1" hangingPunct="1">
                <a:buNone/>
              </a:pPr>
              <a:t>‹#›</a:t>
            </a:fld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163556538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t>2024/3/17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t>2024/3/17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t>2024/3/17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6AF8F9E-BBF4-4FC3-B441-59CC9244074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t>2024/3/17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图片 2" descr="0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39700" y="0"/>
            <a:ext cx="12331700" cy="69357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5" descr="01c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11125" y="0"/>
            <a:ext cx="12303125" cy="69199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图片 2" descr="0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39700" y="0"/>
            <a:ext cx="12331700" cy="69357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5" descr="01c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11125" y="0"/>
            <a:ext cx="12303125" cy="69199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" descr="01b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93662" y="0"/>
            <a:ext cx="12285662" cy="691038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" descr="01b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-93662" y="0"/>
            <a:ext cx="12285662" cy="691038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p:hf sldNum="0" hdr="0" ftr="0" dt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3.xml"/><Relationship Id="rId7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7.xml"/><Relationship Id="rId7" Type="http://schemas.openxmlformats.org/officeDocument/2006/relationships/image" Target="../media/image14.sv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直接连接符 17"/>
          <p:cNvSpPr/>
          <p:nvPr/>
        </p:nvSpPr>
        <p:spPr>
          <a:xfrm>
            <a:off x="4776788" y="4632325"/>
            <a:ext cx="2622550" cy="1588"/>
          </a:xfrm>
          <a:prstGeom prst="line">
            <a:avLst/>
          </a:prstGeom>
          <a:ln w="6350">
            <a:noFill/>
          </a:ln>
        </p:spPr>
      </p:sp>
      <p:sp>
        <p:nvSpPr>
          <p:cNvPr id="5123" name="文本框 24"/>
          <p:cNvSpPr/>
          <p:nvPr/>
        </p:nvSpPr>
        <p:spPr>
          <a:xfrm>
            <a:off x="3424238" y="5399052"/>
            <a:ext cx="6681787" cy="1200329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报告人：尹晨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单   位：上海市松江区九亭第三小学</a:t>
            </a:r>
          </a:p>
        </p:txBody>
      </p:sp>
      <p:sp>
        <p:nvSpPr>
          <p:cNvPr id="5124" name="矩形 2"/>
          <p:cNvSpPr/>
          <p:nvPr/>
        </p:nvSpPr>
        <p:spPr>
          <a:xfrm>
            <a:off x="1036638" y="1647825"/>
            <a:ext cx="11155362" cy="20113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buFont typeface="Arial" panose="020B0604020202020204" pitchFamily="34" charset="0"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5125" name="文本框 22"/>
          <p:cNvSpPr/>
          <p:nvPr/>
        </p:nvSpPr>
        <p:spPr>
          <a:xfrm>
            <a:off x="-190499" y="2036941"/>
            <a:ext cx="12382499" cy="18302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第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讲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块头大不等于强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</a:p>
          <a:p>
            <a:pPr algn="ctr"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         ——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试教经验分享</a:t>
            </a:r>
            <a:endParaRPr lang="zh-CN" altLang="en-US" sz="5400" b="1" dirty="0">
              <a:solidFill>
                <a:srgbClr val="26445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13864CC-F3AF-42E6-BF44-C3F69106454E}"/>
              </a:ext>
            </a:extLst>
          </p:cNvPr>
          <p:cNvSpPr txBox="1"/>
          <p:nvPr/>
        </p:nvSpPr>
        <p:spPr>
          <a:xfrm>
            <a:off x="23142" y="1290806"/>
            <a:ext cx="10740391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sz="2800" b="1" dirty="0">
                <a:solidFill>
                  <a:srgbClr val="264457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《习近平新时代中国特色社会主义思想学生读本》</a:t>
            </a:r>
            <a:r>
              <a:rPr lang="zh-CN" altLang="en-US" sz="2800" b="1" dirty="0">
                <a:solidFill>
                  <a:srgbClr val="264457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zh-CN" sz="2800" b="1" dirty="0">
                <a:solidFill>
                  <a:srgbClr val="264457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小学高年级</a:t>
            </a:r>
            <a:r>
              <a:rPr lang="zh-CN" altLang="en-US" sz="2800" b="1" dirty="0">
                <a:solidFill>
                  <a:srgbClr val="264457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693420" y="1017270"/>
            <a:ext cx="8294370" cy="811530"/>
            <a:chOff x="2080" y="2871"/>
            <a:chExt cx="13062" cy="1278"/>
          </a:xfrm>
        </p:grpSpPr>
        <p:sp>
          <p:nvSpPr>
            <p:cNvPr id="11" name="圆角矩形 10"/>
            <p:cNvSpPr/>
            <p:nvPr/>
          </p:nvSpPr>
          <p:spPr>
            <a:xfrm>
              <a:off x="2080" y="2972"/>
              <a:ext cx="12527" cy="111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2191" y="2871"/>
              <a:ext cx="12951" cy="127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3600" spc="400" dirty="0">
                  <a:solidFill>
                    <a:schemeClr val="bg1"/>
                  </a:solidFill>
                  <a:ea typeface="汉仪旗黑-85S" panose="00020600040101010101" pitchFamily="18" charset="-122"/>
                  <a:cs typeface="+mj-cs"/>
                </a:rPr>
                <a:t>二、提供学习支架，理解思想内涵</a:t>
              </a:r>
              <a:endParaRPr lang="zh-CN" altLang="en-US" sz="3600" spc="400" dirty="0">
                <a:solidFill>
                  <a:schemeClr val="bg1"/>
                </a:solidFill>
                <a:ea typeface="汉仪旗黑-85S" panose="00020600040101010101" pitchFamily="18" charset="-122"/>
                <a:cs typeface="+mj-cs"/>
                <a:sym typeface="+mn-ea"/>
              </a:endParaRPr>
            </a:p>
          </p:txBody>
        </p:sp>
      </p:grpSp>
      <p:grpSp>
        <p:nvGrpSpPr>
          <p:cNvPr id="6" name="组合 29"/>
          <p:cNvGrpSpPr/>
          <p:nvPr/>
        </p:nvGrpSpPr>
        <p:grpSpPr>
          <a:xfrm>
            <a:off x="744220" y="2189480"/>
            <a:ext cx="3608705" cy="706120"/>
            <a:chOff x="955" y="3473"/>
            <a:chExt cx="5683" cy="1112"/>
          </a:xfrm>
        </p:grpSpPr>
        <p:sp>
          <p:nvSpPr>
            <p:cNvPr id="29" name="燕尾形 28"/>
            <p:cNvSpPr/>
            <p:nvPr/>
          </p:nvSpPr>
          <p:spPr>
            <a:xfrm>
              <a:off x="955" y="3473"/>
              <a:ext cx="5497" cy="1112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alpha val="94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402" y="3618"/>
              <a:ext cx="523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/>
                <a:t>1.</a:t>
              </a:r>
              <a:r>
                <a:rPr lang="zh-CN" altLang="en-US" sz="2800" b="1"/>
                <a:t>问题导向悟习语</a:t>
              </a: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410710" y="5980430"/>
            <a:ext cx="2040255" cy="584775"/>
          </a:xfrm>
          <a:prstGeom prst="rect">
            <a:avLst/>
          </a:prstGeom>
          <a:solidFill>
            <a:srgbClr val="336699">
              <a:alpha val="55000"/>
            </a:srgbClr>
          </a:solidFill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习语金句</a:t>
            </a:r>
          </a:p>
        </p:txBody>
      </p:sp>
      <p:sp>
        <p:nvSpPr>
          <p:cNvPr id="5" name="上箭头 4"/>
          <p:cNvSpPr/>
          <p:nvPr/>
        </p:nvSpPr>
        <p:spPr>
          <a:xfrm>
            <a:off x="5288915" y="3787775"/>
            <a:ext cx="264160" cy="1939290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165600" y="2933700"/>
            <a:ext cx="2530475" cy="584775"/>
          </a:xfrm>
          <a:prstGeom prst="rect">
            <a:avLst/>
          </a:prstGeom>
          <a:solidFill>
            <a:srgbClr val="336699">
              <a:alpha val="55000"/>
            </a:srgbClr>
          </a:solidFill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生动的情境</a:t>
            </a:r>
          </a:p>
        </p:txBody>
      </p:sp>
      <p:sp>
        <p:nvSpPr>
          <p:cNvPr id="15" name="拼图1"/>
          <p:cNvSpPr>
            <a:spLocks noEditPoints="1" noChangeArrowheads="1"/>
          </p:cNvSpPr>
          <p:nvPr/>
        </p:nvSpPr>
        <p:spPr bwMode="auto">
          <a:xfrm flipH="1">
            <a:off x="7105650" y="3439795"/>
            <a:ext cx="1170305" cy="1480820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7030A0">
              <a:alpha val="69000"/>
            </a:srgbClr>
          </a:solidFill>
          <a:ln w="28575">
            <a:solidFill>
              <a:srgbClr val="FFFFFF"/>
            </a:solidFill>
            <a:miter lim="800000"/>
          </a:ln>
        </p:spPr>
        <p:txBody>
          <a:bodyPr lIns="91284" tIns="45642" rIns="91284" bIns="45642"/>
          <a:lstStyle/>
          <a:p>
            <a:pPr>
              <a:defRPr/>
            </a:pPr>
            <a:endParaRPr lang="zh-CN" altLang="en-US" sz="1115" kern="0"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6" name="拼图1"/>
          <p:cNvSpPr>
            <a:spLocks noEditPoints="1" noChangeArrowheads="1"/>
          </p:cNvSpPr>
          <p:nvPr/>
        </p:nvSpPr>
        <p:spPr bwMode="auto">
          <a:xfrm flipH="1">
            <a:off x="6756400" y="4468495"/>
            <a:ext cx="1868170" cy="1349375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7030A0">
              <a:alpha val="56000"/>
            </a:srgbClr>
          </a:solidFill>
          <a:ln w="28575">
            <a:solidFill>
              <a:srgbClr val="FFFFFF"/>
            </a:solidFill>
            <a:miter lim="800000"/>
          </a:ln>
        </p:spPr>
        <p:txBody>
          <a:bodyPr lIns="91284" tIns="45642" rIns="91284" bIns="45642"/>
          <a:lstStyle/>
          <a:p>
            <a:pPr>
              <a:defRPr/>
            </a:pPr>
            <a:endParaRPr lang="zh-CN" altLang="en-US" sz="1115" kern="0"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" name="拼图1"/>
          <p:cNvSpPr>
            <a:spLocks noEditPoints="1" noChangeArrowheads="1"/>
          </p:cNvSpPr>
          <p:nvPr/>
        </p:nvSpPr>
        <p:spPr bwMode="auto">
          <a:xfrm flipH="1">
            <a:off x="8227695" y="4468495"/>
            <a:ext cx="1125855" cy="1722755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7030A0">
              <a:alpha val="93000"/>
            </a:srgbClr>
          </a:solidFill>
          <a:ln w="28575">
            <a:solidFill>
              <a:srgbClr val="FFFFFF"/>
            </a:solidFill>
            <a:miter lim="800000"/>
          </a:ln>
        </p:spPr>
        <p:txBody>
          <a:bodyPr lIns="91284" tIns="45642" rIns="91284" bIns="45642"/>
          <a:lstStyle/>
          <a:p>
            <a:pPr>
              <a:defRPr/>
            </a:pPr>
            <a:endParaRPr lang="zh-CN" altLang="en-US" sz="1115" kern="0"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3" name="拼图1"/>
          <p:cNvSpPr>
            <a:spLocks noEditPoints="1" noChangeArrowheads="1"/>
          </p:cNvSpPr>
          <p:nvPr/>
        </p:nvSpPr>
        <p:spPr bwMode="auto">
          <a:xfrm flipH="1">
            <a:off x="7845425" y="3883660"/>
            <a:ext cx="1890395" cy="1026795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7030A0">
              <a:alpha val="85000"/>
            </a:srgbClr>
          </a:solidFill>
          <a:ln w="28575">
            <a:solidFill>
              <a:srgbClr val="FFFFFF"/>
            </a:solidFill>
            <a:miter lim="800000"/>
          </a:ln>
        </p:spPr>
        <p:txBody>
          <a:bodyPr lIns="91284" tIns="45642" rIns="91284" bIns="45642"/>
          <a:lstStyle/>
          <a:p>
            <a:pPr>
              <a:defRPr/>
            </a:pPr>
            <a:endParaRPr lang="zh-CN" altLang="en-US" sz="1115" kern="0"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5" name="上箭头 34"/>
          <p:cNvSpPr/>
          <p:nvPr/>
        </p:nvSpPr>
        <p:spPr>
          <a:xfrm rot="5400000">
            <a:off x="8181340" y="2212340"/>
            <a:ext cx="283845" cy="2087245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795510" y="2933700"/>
            <a:ext cx="2069465" cy="584775"/>
          </a:xfrm>
          <a:prstGeom prst="rect">
            <a:avLst/>
          </a:prstGeom>
          <a:solidFill>
            <a:srgbClr val="336699">
              <a:alpha val="53000"/>
            </a:srgbClr>
          </a:solidFill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问题导向</a:t>
            </a:r>
          </a:p>
        </p:txBody>
      </p:sp>
      <p:sp>
        <p:nvSpPr>
          <p:cNvPr id="37" name="上箭头 36"/>
          <p:cNvSpPr/>
          <p:nvPr/>
        </p:nvSpPr>
        <p:spPr>
          <a:xfrm rot="10800000">
            <a:off x="10688320" y="3788410"/>
            <a:ext cx="283845" cy="2030095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9795510" y="5980430"/>
            <a:ext cx="2040255" cy="584775"/>
          </a:xfrm>
          <a:prstGeom prst="rect">
            <a:avLst/>
          </a:prstGeom>
          <a:solidFill>
            <a:srgbClr val="336699">
              <a:alpha val="54000"/>
            </a:srgbClr>
          </a:solidFill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理解内化</a:t>
            </a:r>
          </a:p>
        </p:txBody>
      </p:sp>
      <p:sp>
        <p:nvSpPr>
          <p:cNvPr id="39" name="上箭头 38"/>
          <p:cNvSpPr/>
          <p:nvPr/>
        </p:nvSpPr>
        <p:spPr>
          <a:xfrm rot="16200000">
            <a:off x="8101330" y="5330825"/>
            <a:ext cx="283845" cy="2087245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60680" y="3515995"/>
            <a:ext cx="589280" cy="18148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循序渐进</a:t>
            </a: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949960" y="4750435"/>
            <a:ext cx="581025" cy="1814830"/>
          </a:xfrm>
          <a:prstGeom prst="rect">
            <a:avLst/>
          </a:prstGeom>
          <a:solidFill>
            <a:srgbClr val="DAE0F7"/>
          </a:solidFill>
          <a:effectLst>
            <a:softEdge rad="63500"/>
          </a:effectLst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螺旋上升</a:t>
            </a:r>
          </a:p>
        </p:txBody>
      </p:sp>
      <p:sp>
        <p:nvSpPr>
          <p:cNvPr id="4" name="矩形 3"/>
          <p:cNvSpPr/>
          <p:nvPr/>
        </p:nvSpPr>
        <p:spPr>
          <a:xfrm>
            <a:off x="-732111" y="162939"/>
            <a:ext cx="60960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第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讲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《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块头大不等于强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试教经验分享</a:t>
            </a:r>
          </a:p>
        </p:txBody>
      </p:sp>
      <p:pic>
        <p:nvPicPr>
          <p:cNvPr id="27" name="Picture 2" descr="https://gimg2.baidu.com/image_search/src=http%3A%2F%2Fpic.51yuansu.com%2Fpic3%2Fcover%2F01%2F56%2F73%2F594c94a254c86_610.jpg&amp;refer=http%3A%2F%2Fpic.51yuansu.com&amp;app=2002&amp;size=f9999,10000&amp;q=a80&amp;n=0&amp;g=0n&amp;fmt=jpeg?sec=1619447025&amp;t=7569d67fdf632cfc49dfb42b144c588d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53029" t="2541" r="4254" b="50746"/>
          <a:stretch>
            <a:fillRect/>
          </a:stretch>
        </p:blipFill>
        <p:spPr bwMode="auto">
          <a:xfrm>
            <a:off x="1530985" y="3515995"/>
            <a:ext cx="2586990" cy="3317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14" grpId="0" animBg="1"/>
      <p:bldP spid="15" grpId="0" animBg="1"/>
      <p:bldP spid="26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 bldLvl="0" animBg="1"/>
      <p:bldP spid="41" grpId="1" animBg="1"/>
      <p:bldP spid="42" grpId="0" bldLvl="0" animBg="1"/>
      <p:bldP spid="4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884555" y="3833495"/>
            <a:ext cx="10422890" cy="293052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 cap="flat" cmpd="thickThin" algn="ctr">
            <a:solidFill>
              <a:schemeClr val="accent6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922655" y="927100"/>
            <a:ext cx="3432175" cy="1045210"/>
            <a:chOff x="955" y="3473"/>
            <a:chExt cx="5405" cy="1646"/>
          </a:xfrm>
        </p:grpSpPr>
        <p:sp>
          <p:nvSpPr>
            <p:cNvPr id="52" name="燕尾形 51"/>
            <p:cNvSpPr/>
            <p:nvPr/>
          </p:nvSpPr>
          <p:spPr>
            <a:xfrm>
              <a:off x="955" y="3473"/>
              <a:ext cx="5405" cy="1112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alpha val="94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402" y="3618"/>
              <a:ext cx="4958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latin typeface="+mn-lt"/>
                  <a:ea typeface="+mn-ea"/>
                  <a:sym typeface="+mn-ea"/>
                </a:rPr>
                <a:t>1.</a:t>
              </a:r>
              <a:r>
                <a:rPr lang="zh-CN" altLang="en-US" sz="2800" b="1">
                  <a:latin typeface="+mn-lt"/>
                  <a:ea typeface="+mn-ea"/>
                  <a:sym typeface="+mn-ea"/>
                </a:rPr>
                <a:t>问题导向悟习语</a:t>
              </a:r>
              <a:endParaRPr lang="zh-CN" altLang="en-US" sz="2800" b="1"/>
            </a:p>
            <a:p>
              <a:endParaRPr lang="zh-CN" altLang="en-US" sz="2800" b="1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90830" y="0"/>
            <a:ext cx="8322945" cy="491490"/>
            <a:chOff x="2064" y="2871"/>
            <a:chExt cx="13107" cy="774"/>
          </a:xfrm>
        </p:grpSpPr>
        <p:sp>
          <p:nvSpPr>
            <p:cNvPr id="6" name="圆角矩形 5"/>
            <p:cNvSpPr/>
            <p:nvPr/>
          </p:nvSpPr>
          <p:spPr>
            <a:xfrm>
              <a:off x="2064" y="2972"/>
              <a:ext cx="7646" cy="578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220" y="2871"/>
              <a:ext cx="12951" cy="77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kern="1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二、</a:t>
              </a:r>
              <a:r>
                <a:rPr lang="zh-CN" altLang="en-US" sz="2000" spc="400" dirty="0">
                  <a:solidFill>
                    <a:schemeClr val="bg1"/>
                  </a:solidFill>
                  <a:ea typeface="汉仪旗黑-85S" panose="00020600040101010101" pitchFamily="18" charset="-122"/>
                  <a:cs typeface="+mj-cs"/>
                </a:rPr>
                <a:t>提供学习支架，理解思想内涵</a:t>
              </a:r>
              <a:endParaRPr lang="zh-CN" altLang="en-US" sz="2000" spc="400" dirty="0">
                <a:solidFill>
                  <a:schemeClr val="bg1"/>
                </a:solidFill>
                <a:ea typeface="汉仪旗黑-85S" panose="00020600040101010101" pitchFamily="18" charset="-122"/>
                <a:cs typeface="+mj-cs"/>
                <a:sym typeface="+mn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708150" y="1972310"/>
            <a:ext cx="3438525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·大就意味着强吗？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708785" y="2687955"/>
            <a:ext cx="4497070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·阿喀琉斯很大，他强吗？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708150" y="3923030"/>
            <a:ext cx="2711450" cy="52197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·华为强不强？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708150" y="4638040"/>
            <a:ext cx="4153535" cy="52197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·华为有没有</a:t>
            </a:r>
            <a:r>
              <a:rPr lang="en-US" altLang="zh-CN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命门</a:t>
            </a:r>
            <a:r>
              <a:rPr lang="en-US" altLang="zh-CN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？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708150" y="5353685"/>
            <a:ext cx="4497705" cy="52197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·华为的</a:t>
            </a:r>
            <a:r>
              <a:rPr lang="en-US" altLang="zh-CN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命门</a:t>
            </a:r>
            <a:r>
              <a:rPr lang="en-US" altLang="zh-CN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在哪里？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708150" y="6092190"/>
            <a:ext cx="9451340" cy="52197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·关键核心技术为什么不可以去向别国要来、买来、讨来？</a:t>
            </a:r>
          </a:p>
        </p:txBody>
      </p:sp>
      <p:sp>
        <p:nvSpPr>
          <p:cNvPr id="24" name="下箭头 23"/>
          <p:cNvSpPr/>
          <p:nvPr/>
        </p:nvSpPr>
        <p:spPr>
          <a:xfrm>
            <a:off x="3084195" y="3305175"/>
            <a:ext cx="235585" cy="441325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lum contrast="12000"/>
          </a:blip>
          <a:stretch>
            <a:fillRect/>
          </a:stretch>
        </p:blipFill>
        <p:spPr>
          <a:xfrm rot="20880000">
            <a:off x="6882765" y="1867535"/>
            <a:ext cx="3432175" cy="3122930"/>
          </a:xfrm>
          <a:prstGeom prst="round2DiagRect">
            <a:avLst/>
          </a:prstGeom>
          <a:ln w="28575" cmpd="sng">
            <a:solidFill>
              <a:srgbClr val="ED7D31"/>
            </a:solidFill>
            <a:prstDash val="solid"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9"/>
          <p:cNvGrpSpPr/>
          <p:nvPr/>
        </p:nvGrpSpPr>
        <p:grpSpPr>
          <a:xfrm rot="21180000">
            <a:off x="9212059" y="893428"/>
            <a:ext cx="2790825" cy="1390650"/>
            <a:chOff x="11550" y="1386"/>
            <a:chExt cx="4395" cy="2190"/>
          </a:xfrm>
        </p:grpSpPr>
        <p:sp>
          <p:nvSpPr>
            <p:cNvPr id="9" name="圆角矩形 8"/>
            <p:cNvSpPr/>
            <p:nvPr/>
          </p:nvSpPr>
          <p:spPr>
            <a:xfrm rot="960000">
              <a:off x="11550" y="1586"/>
              <a:ext cx="4382" cy="1990"/>
            </a:xfrm>
            <a:prstGeom prst="roundRect">
              <a:avLst/>
            </a:prstGeom>
            <a:solidFill>
              <a:srgbClr val="FBEF27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 rot="900000">
              <a:off x="11582" y="1386"/>
              <a:ext cx="4363" cy="2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3600">
                  <a:latin typeface="微软雅黑" panose="020B0503020204020204" pitchFamily="34" charset="-122"/>
                  <a:ea typeface="微软雅黑" panose="020B0503020204020204" pitchFamily="34" charset="-122"/>
                </a:rPr>
                <a:t>头脑风暴</a:t>
              </a:r>
              <a:r>
                <a:rPr lang="zh-CN" altLang="en-US" sz="2800">
                  <a:latin typeface="微软雅黑" panose="020B0503020204020204" pitchFamily="34" charset="-122"/>
                  <a:ea typeface="微软雅黑" panose="020B0503020204020204" pitchFamily="34" charset="-122"/>
                </a:rPr>
                <a:t>式的小组探讨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bldLvl="0" animBg="1"/>
      <p:bldP spid="7" grpId="1" animBg="1"/>
      <p:bldP spid="19" grpId="0" bldLvl="0" animBg="1"/>
      <p:bldP spid="19" grpId="1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884555" y="3833495"/>
            <a:ext cx="10422890" cy="293052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 cap="flat" cmpd="thickThin" algn="ctr">
            <a:solidFill>
              <a:schemeClr val="accent6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922655" y="927100"/>
            <a:ext cx="3432175" cy="1045210"/>
            <a:chOff x="955" y="3473"/>
            <a:chExt cx="5405" cy="1646"/>
          </a:xfrm>
        </p:grpSpPr>
        <p:sp>
          <p:nvSpPr>
            <p:cNvPr id="52" name="燕尾形 51"/>
            <p:cNvSpPr/>
            <p:nvPr/>
          </p:nvSpPr>
          <p:spPr>
            <a:xfrm>
              <a:off x="955" y="3473"/>
              <a:ext cx="5405" cy="1112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alpha val="94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402" y="3618"/>
              <a:ext cx="4958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latin typeface="+mn-lt"/>
                  <a:ea typeface="+mn-ea"/>
                  <a:sym typeface="+mn-ea"/>
                </a:rPr>
                <a:t>1.</a:t>
              </a:r>
              <a:r>
                <a:rPr lang="zh-CN" altLang="en-US" sz="2800" b="1">
                  <a:latin typeface="+mn-lt"/>
                  <a:ea typeface="+mn-ea"/>
                  <a:sym typeface="+mn-ea"/>
                </a:rPr>
                <a:t>问题导向悟习语</a:t>
              </a:r>
              <a:endParaRPr lang="zh-CN" altLang="en-US" sz="2800" b="1"/>
            </a:p>
            <a:p>
              <a:endParaRPr lang="zh-CN" altLang="en-US" sz="2800" b="1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90830" y="0"/>
            <a:ext cx="8322945" cy="491490"/>
            <a:chOff x="2064" y="2871"/>
            <a:chExt cx="13107" cy="774"/>
          </a:xfrm>
        </p:grpSpPr>
        <p:sp>
          <p:nvSpPr>
            <p:cNvPr id="6" name="圆角矩形 5"/>
            <p:cNvSpPr/>
            <p:nvPr/>
          </p:nvSpPr>
          <p:spPr>
            <a:xfrm>
              <a:off x="2064" y="2972"/>
              <a:ext cx="7646" cy="578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220" y="2871"/>
              <a:ext cx="12951" cy="77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kern="1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二、</a:t>
              </a:r>
              <a:r>
                <a:rPr lang="zh-CN" altLang="en-US" sz="2000" spc="400" dirty="0">
                  <a:solidFill>
                    <a:schemeClr val="bg1"/>
                  </a:solidFill>
                  <a:ea typeface="汉仪旗黑-85S" panose="00020600040101010101" pitchFamily="18" charset="-122"/>
                  <a:cs typeface="+mj-cs"/>
                </a:rPr>
                <a:t>提供学习支架，理解思想内涵</a:t>
              </a:r>
              <a:endParaRPr lang="zh-CN" altLang="en-US" sz="2000" spc="400" dirty="0">
                <a:solidFill>
                  <a:schemeClr val="bg1"/>
                </a:solidFill>
                <a:ea typeface="汉仪旗黑-85S" panose="00020600040101010101" pitchFamily="18" charset="-122"/>
                <a:cs typeface="+mj-cs"/>
                <a:sym typeface="+mn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708150" y="1972310"/>
            <a:ext cx="3438525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·大就意味着强吗？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708785" y="2687955"/>
            <a:ext cx="4497070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·阿喀琉斯很大，他强吗？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708150" y="3923030"/>
            <a:ext cx="2711450" cy="52197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·华为强不强？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708150" y="4638040"/>
            <a:ext cx="4153535" cy="52197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·华为有没有</a:t>
            </a:r>
            <a:r>
              <a:rPr lang="en-US" altLang="zh-CN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命门</a:t>
            </a:r>
            <a:r>
              <a:rPr lang="en-US" altLang="zh-CN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？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708150" y="5353685"/>
            <a:ext cx="4497705" cy="52197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·华为的</a:t>
            </a:r>
            <a:r>
              <a:rPr lang="en-US" altLang="zh-CN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命门</a:t>
            </a:r>
            <a:r>
              <a:rPr lang="en-US" altLang="zh-CN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在哪里？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708150" y="6092190"/>
            <a:ext cx="9451340" cy="52197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·关键核心技术为什么不可以去向别国要来、买来、讨来？</a:t>
            </a:r>
          </a:p>
        </p:txBody>
      </p:sp>
      <p:sp>
        <p:nvSpPr>
          <p:cNvPr id="24" name="下箭头 23"/>
          <p:cNvSpPr/>
          <p:nvPr/>
        </p:nvSpPr>
        <p:spPr>
          <a:xfrm>
            <a:off x="3084195" y="3305175"/>
            <a:ext cx="235585" cy="441325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64" name="组合 18"/>
          <p:cNvGrpSpPr/>
          <p:nvPr/>
        </p:nvGrpSpPr>
        <p:grpSpPr>
          <a:xfrm>
            <a:off x="6392545" y="812800"/>
            <a:ext cx="5521960" cy="2698750"/>
            <a:chOff x="-986050" y="10106938"/>
            <a:chExt cx="10843642" cy="3070308"/>
          </a:xfrm>
        </p:grpSpPr>
        <p:sp>
          <p:nvSpPr>
            <p:cNvPr id="65" name="矩形 64"/>
            <p:cNvSpPr/>
            <p:nvPr/>
          </p:nvSpPr>
          <p:spPr>
            <a:xfrm>
              <a:off x="-986050" y="10106938"/>
              <a:ext cx="10843642" cy="307030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-986050" y="12715557"/>
              <a:ext cx="10843641" cy="379333"/>
            </a:xfrm>
            <a:prstGeom prst="rect">
              <a:avLst/>
            </a:prstGeom>
            <a:solidFill>
              <a:schemeClr val="bg2">
                <a:lumMod val="50000"/>
                <a:alpha val="6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7" name="矩形 66"/>
            <p:cNvSpPr/>
            <p:nvPr/>
          </p:nvSpPr>
          <p:spPr>
            <a:xfrm>
              <a:off x="-774884" y="10202623"/>
              <a:ext cx="10421621" cy="2623849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</a:rPr>
                <a:t>    关键核心技术是要不来、买不来、讨不来的。只有把关键核心技术掌握在自己手中，才能从根本上保障国家经济安全、国防安全和其他安全。</a:t>
              </a:r>
            </a:p>
            <a:p>
              <a:pPr algn="r">
                <a:lnSpc>
                  <a:spcPct val="120000"/>
                </a:lnSpc>
              </a:pP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</a:rPr>
                <a:t> </a:t>
              </a:r>
              <a:r>
                <a:rPr lang="en-US" altLang="zh-CN" sz="2400" b="1" dirty="0">
                  <a:latin typeface="楷体" panose="02010609060101010101" charset="-122"/>
                  <a:ea typeface="楷体" panose="02010609060101010101" charset="-122"/>
                </a:rPr>
                <a:t>            ——</a:t>
              </a: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</a:rPr>
                <a:t>习近平</a:t>
              </a:r>
              <a:endParaRPr altLang="zh-CN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19" grpId="1" animBg="1"/>
      <p:bldP spid="2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6499745" y="4070794"/>
            <a:ext cx="6149430" cy="3462362"/>
            <a:chOff x="6499745" y="4070794"/>
            <a:chExt cx="6149430" cy="3462362"/>
          </a:xfrm>
        </p:grpSpPr>
        <p:sp>
          <p:nvSpPr>
            <p:cNvPr id="12" name="圆角矩形 11"/>
            <p:cNvSpPr/>
            <p:nvPr/>
          </p:nvSpPr>
          <p:spPr>
            <a:xfrm rot="9000000">
              <a:off x="11734826" y="5077813"/>
              <a:ext cx="914349" cy="914349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4" name="圆角矩形 13"/>
            <p:cNvSpPr/>
            <p:nvPr/>
          </p:nvSpPr>
          <p:spPr>
            <a:xfrm rot="1058422">
              <a:off x="11330494" y="57670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圆角矩形 14"/>
            <p:cNvSpPr/>
            <p:nvPr/>
          </p:nvSpPr>
          <p:spPr>
            <a:xfrm rot="9000000">
              <a:off x="10310146" y="6182844"/>
              <a:ext cx="1350312" cy="135031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6" name="圆角矩形 15"/>
            <p:cNvSpPr/>
            <p:nvPr/>
          </p:nvSpPr>
          <p:spPr>
            <a:xfrm rot="9000000">
              <a:off x="11933182" y="4101542"/>
              <a:ext cx="517636" cy="517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7" name="圆角矩形 16"/>
            <p:cNvSpPr/>
            <p:nvPr/>
          </p:nvSpPr>
          <p:spPr>
            <a:xfrm rot="4213241">
              <a:off x="9527095" y="62904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圆角矩形 17"/>
            <p:cNvSpPr/>
            <p:nvPr/>
          </p:nvSpPr>
          <p:spPr>
            <a:xfrm rot="4213241">
              <a:off x="11680331" y="4071808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圆角矩形 19"/>
            <p:cNvSpPr/>
            <p:nvPr/>
          </p:nvSpPr>
          <p:spPr>
            <a:xfrm rot="12322931">
              <a:off x="9098831" y="5942236"/>
              <a:ext cx="617442" cy="617442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1" name="圆角矩形 20"/>
            <p:cNvSpPr/>
            <p:nvPr/>
          </p:nvSpPr>
          <p:spPr>
            <a:xfrm rot="9000000">
              <a:off x="11492155" y="5030969"/>
              <a:ext cx="421095" cy="421095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2" name="圆角矩形 21"/>
            <p:cNvSpPr/>
            <p:nvPr/>
          </p:nvSpPr>
          <p:spPr>
            <a:xfrm rot="12609228">
              <a:off x="7936821" y="5960420"/>
              <a:ext cx="510859" cy="482894"/>
            </a:xfrm>
            <a:prstGeom prst="round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3" name="圆角矩形 22"/>
            <p:cNvSpPr/>
            <p:nvPr/>
          </p:nvSpPr>
          <p:spPr>
            <a:xfrm rot="4920934">
              <a:off x="7123168" y="6392036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圆角矩形 23"/>
            <p:cNvSpPr/>
            <p:nvPr/>
          </p:nvSpPr>
          <p:spPr>
            <a:xfrm rot="5400000">
              <a:off x="8743072" y="6270619"/>
              <a:ext cx="517196" cy="514105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5" name="圆角矩形 24"/>
            <p:cNvSpPr/>
            <p:nvPr/>
          </p:nvSpPr>
          <p:spPr>
            <a:xfrm rot="10466021">
              <a:off x="11332317" y="6250447"/>
              <a:ext cx="612743" cy="579201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6" name="圆角矩形 25"/>
            <p:cNvSpPr/>
            <p:nvPr/>
          </p:nvSpPr>
          <p:spPr>
            <a:xfrm rot="4213241">
              <a:off x="6498731" y="6472627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922655" y="927100"/>
            <a:ext cx="3432175" cy="1045210"/>
            <a:chOff x="955" y="3473"/>
            <a:chExt cx="5405" cy="1646"/>
          </a:xfrm>
        </p:grpSpPr>
        <p:sp>
          <p:nvSpPr>
            <p:cNvPr id="52" name="燕尾形 51"/>
            <p:cNvSpPr/>
            <p:nvPr/>
          </p:nvSpPr>
          <p:spPr>
            <a:xfrm>
              <a:off x="955" y="3473"/>
              <a:ext cx="5405" cy="1112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alpha val="94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402" y="3618"/>
              <a:ext cx="4958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latin typeface="+mn-lt"/>
                  <a:ea typeface="+mn-ea"/>
                  <a:sym typeface="+mn-ea"/>
                </a:rPr>
                <a:t>1.</a:t>
              </a:r>
              <a:r>
                <a:rPr lang="zh-CN" altLang="en-US" sz="2800" b="1">
                  <a:latin typeface="+mn-lt"/>
                  <a:ea typeface="+mn-ea"/>
                  <a:sym typeface="+mn-ea"/>
                </a:rPr>
                <a:t>问题导向悟习语</a:t>
              </a:r>
              <a:endParaRPr lang="zh-CN" altLang="en-US" sz="2800" b="1"/>
            </a:p>
            <a:p>
              <a:endParaRPr lang="zh-CN" altLang="en-US" sz="2800" b="1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90830" y="0"/>
            <a:ext cx="8322945" cy="491490"/>
            <a:chOff x="2064" y="2871"/>
            <a:chExt cx="13107" cy="774"/>
          </a:xfrm>
        </p:grpSpPr>
        <p:sp>
          <p:nvSpPr>
            <p:cNvPr id="6" name="圆角矩形 5"/>
            <p:cNvSpPr/>
            <p:nvPr/>
          </p:nvSpPr>
          <p:spPr>
            <a:xfrm>
              <a:off x="2064" y="2972"/>
              <a:ext cx="7646" cy="578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220" y="2871"/>
              <a:ext cx="12951" cy="77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kern="1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二、</a:t>
              </a:r>
              <a:r>
                <a:rPr lang="zh-CN" altLang="en-US" sz="2000" spc="400" dirty="0">
                  <a:solidFill>
                    <a:schemeClr val="bg1"/>
                  </a:solidFill>
                  <a:ea typeface="汉仪旗黑-85S" panose="00020600040101010101" pitchFamily="18" charset="-122"/>
                  <a:cs typeface="+mj-cs"/>
                </a:rPr>
                <a:t>提供学习支架，理解思想内涵</a:t>
              </a:r>
              <a:endParaRPr lang="zh-CN" altLang="en-US" sz="2000" spc="400" dirty="0">
                <a:solidFill>
                  <a:schemeClr val="bg1"/>
                </a:solidFill>
                <a:ea typeface="汉仪旗黑-85S" panose="00020600040101010101" pitchFamily="18" charset="-122"/>
                <a:cs typeface="+mj-cs"/>
                <a:sym typeface="+mn-ea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922655" y="2039688"/>
            <a:ext cx="6983730" cy="521970"/>
          </a:xfrm>
          <a:prstGeom prst="rect">
            <a:avLst/>
          </a:prstGeom>
          <a:gradFill>
            <a:gsLst>
              <a:gs pos="0">
                <a:schemeClr val="accent3">
                  <a:lumMod val="90000"/>
                  <a:lumOff val="10000"/>
                </a:schemeClr>
              </a:gs>
              <a:gs pos="50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95000"/>
                  <a:lumOff val="5000"/>
                </a:schemeClr>
              </a:gs>
            </a:gsLst>
            <a:lin ang="5400000" scaled="0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·核心技术过分依赖别国会有怎样的后果？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98978" y="3488217"/>
            <a:ext cx="10189065" cy="19447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如果核心元器件严重依赖外国，供应链的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命门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</a:rPr>
              <a:t>”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掌握在别人手里，那就好比在别人的墙基上砌房子，再大再漂亮也可能经不起风雨，甚至会不堪一击。</a:t>
            </a:r>
            <a:endParaRPr lang="en-US" altLang="zh-CN" sz="2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</a:rPr>
              <a:t>                                                    ——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习近平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7" grpId="0" bldLvl="0" animBg="1"/>
      <p:bldP spid="2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6499745" y="4070794"/>
            <a:ext cx="6149430" cy="3462362"/>
            <a:chOff x="6499745" y="4070794"/>
            <a:chExt cx="6149430" cy="3462362"/>
          </a:xfrm>
        </p:grpSpPr>
        <p:sp>
          <p:nvSpPr>
            <p:cNvPr id="18" name="圆角矩形 17"/>
            <p:cNvSpPr/>
            <p:nvPr/>
          </p:nvSpPr>
          <p:spPr>
            <a:xfrm rot="9000000">
              <a:off x="11734826" y="5077813"/>
              <a:ext cx="914349" cy="914349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9" name="圆角矩形 18"/>
            <p:cNvSpPr/>
            <p:nvPr/>
          </p:nvSpPr>
          <p:spPr>
            <a:xfrm rot="1058422">
              <a:off x="11330494" y="57670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1" name="圆角矩形 30"/>
            <p:cNvSpPr/>
            <p:nvPr/>
          </p:nvSpPr>
          <p:spPr>
            <a:xfrm rot="9000000">
              <a:off x="10310146" y="6182844"/>
              <a:ext cx="1350312" cy="135031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2" name="圆角矩形 31"/>
            <p:cNvSpPr/>
            <p:nvPr/>
          </p:nvSpPr>
          <p:spPr>
            <a:xfrm rot="9000000">
              <a:off x="11933182" y="4101542"/>
              <a:ext cx="517636" cy="517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3" name="圆角矩形 32"/>
            <p:cNvSpPr/>
            <p:nvPr/>
          </p:nvSpPr>
          <p:spPr>
            <a:xfrm rot="4213241">
              <a:off x="9527095" y="62904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4" name="圆角矩形 33"/>
            <p:cNvSpPr/>
            <p:nvPr/>
          </p:nvSpPr>
          <p:spPr>
            <a:xfrm rot="4213241">
              <a:off x="11680331" y="4071808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5" name="圆角矩形 34"/>
            <p:cNvSpPr/>
            <p:nvPr/>
          </p:nvSpPr>
          <p:spPr>
            <a:xfrm rot="12322931">
              <a:off x="9098831" y="5942236"/>
              <a:ext cx="617442" cy="617442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6" name="圆角矩形 35"/>
            <p:cNvSpPr/>
            <p:nvPr/>
          </p:nvSpPr>
          <p:spPr>
            <a:xfrm rot="9000000">
              <a:off x="11492155" y="5030969"/>
              <a:ext cx="421095" cy="421095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7" name="圆角矩形 36"/>
            <p:cNvSpPr/>
            <p:nvPr/>
          </p:nvSpPr>
          <p:spPr>
            <a:xfrm rot="12609228">
              <a:off x="7936821" y="5960420"/>
              <a:ext cx="510859" cy="482894"/>
            </a:xfrm>
            <a:prstGeom prst="round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8" name="圆角矩形 37"/>
            <p:cNvSpPr/>
            <p:nvPr/>
          </p:nvSpPr>
          <p:spPr>
            <a:xfrm rot="4920934">
              <a:off x="7123168" y="6392036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9" name="圆角矩形 38"/>
            <p:cNvSpPr/>
            <p:nvPr/>
          </p:nvSpPr>
          <p:spPr>
            <a:xfrm rot="5400000">
              <a:off x="8743072" y="6270619"/>
              <a:ext cx="517196" cy="514105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0" name="圆角矩形 39"/>
            <p:cNvSpPr/>
            <p:nvPr/>
          </p:nvSpPr>
          <p:spPr>
            <a:xfrm rot="10466021">
              <a:off x="11332317" y="6250447"/>
              <a:ext cx="612743" cy="579201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41" name="圆角矩形 40"/>
            <p:cNvSpPr/>
            <p:nvPr/>
          </p:nvSpPr>
          <p:spPr>
            <a:xfrm rot="4213241">
              <a:off x="6498731" y="6472627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44220" y="2189480"/>
            <a:ext cx="3608705" cy="706120"/>
            <a:chOff x="955" y="3473"/>
            <a:chExt cx="5683" cy="1112"/>
          </a:xfrm>
        </p:grpSpPr>
        <p:sp>
          <p:nvSpPr>
            <p:cNvPr id="29" name="燕尾形 28"/>
            <p:cNvSpPr/>
            <p:nvPr/>
          </p:nvSpPr>
          <p:spPr>
            <a:xfrm>
              <a:off x="955" y="3473"/>
              <a:ext cx="5497" cy="1112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alpha val="94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402" y="3618"/>
              <a:ext cx="523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2.</a:t>
              </a:r>
              <a:r>
                <a:rPr lang="zh-CN" altLang="en-US" sz="2800" b="1"/>
                <a:t>运用图表助思考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93420" y="1017270"/>
            <a:ext cx="8294370" cy="811530"/>
            <a:chOff x="2080" y="2871"/>
            <a:chExt cx="13062" cy="1278"/>
          </a:xfrm>
        </p:grpSpPr>
        <p:sp>
          <p:nvSpPr>
            <p:cNvPr id="9" name="圆角矩形 8"/>
            <p:cNvSpPr/>
            <p:nvPr/>
          </p:nvSpPr>
          <p:spPr>
            <a:xfrm>
              <a:off x="2080" y="2972"/>
              <a:ext cx="12527" cy="111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191" y="2871"/>
              <a:ext cx="12951" cy="127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3600" spc="400" dirty="0">
                  <a:solidFill>
                    <a:schemeClr val="bg1"/>
                  </a:solidFill>
                  <a:ea typeface="汉仪旗黑-85S" panose="00020600040101010101" pitchFamily="18" charset="-122"/>
                  <a:cs typeface="+mj-cs"/>
                </a:rPr>
                <a:t>二、提供学习支架，理解思想内涵</a:t>
              </a:r>
              <a:endParaRPr lang="zh-CN" altLang="en-US" sz="3600" spc="400" dirty="0">
                <a:solidFill>
                  <a:schemeClr val="bg1"/>
                </a:solidFill>
                <a:ea typeface="汉仪旗黑-85S" panose="00020600040101010101" pitchFamily="18" charset="-122"/>
                <a:cs typeface="+mj-cs"/>
                <a:sym typeface="+mn-ea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763838" y="3137645"/>
            <a:ext cx="4214890" cy="164147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>
                <a:solidFill>
                  <a:srgbClr val="0070C0"/>
                </a:solidFill>
                <a:sym typeface="+mn-ea"/>
              </a:rPr>
              <a:t>存在问题</a:t>
            </a:r>
            <a:endParaRPr lang="zh-CN" altLang="zh-CN" sz="2800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zh-CN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我国人均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GDP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与美国有较大差距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763905" y="5684520"/>
            <a:ext cx="4300855" cy="953135"/>
          </a:xfrm>
          <a:prstGeom prst="rect">
            <a:avLst/>
          </a:prstGeom>
          <a:gradFill>
            <a:gsLst>
              <a:gs pos="0">
                <a:schemeClr val="accent3">
                  <a:lumMod val="90000"/>
                  <a:lumOff val="10000"/>
                </a:schemeClr>
              </a:gs>
              <a:gs pos="50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95000"/>
                  <a:lumOff val="5000"/>
                </a:schemeClr>
              </a:gs>
            </a:gsLst>
            <a:lin ang="5400000" scaled="0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·中国的经济还不强，仅仅是因为创新不够吗？</a:t>
            </a:r>
          </a:p>
        </p:txBody>
      </p:sp>
      <p:sp>
        <p:nvSpPr>
          <p:cNvPr id="24" name="下箭头 23"/>
          <p:cNvSpPr/>
          <p:nvPr/>
        </p:nvSpPr>
        <p:spPr>
          <a:xfrm>
            <a:off x="2653030" y="4864735"/>
            <a:ext cx="235585" cy="734060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732111" y="162939"/>
            <a:ext cx="60960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第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讲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《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块头大不等于强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试教经验分享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324600" y="2281555"/>
            <a:ext cx="1117600" cy="460375"/>
          </a:xfrm>
          <a:prstGeom prst="rect">
            <a:avLst/>
          </a:prstGeom>
          <a:solidFill>
            <a:srgbClr val="CAF6DF"/>
          </a:solidFill>
          <a:ln w="28575" cmpd="thickThin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读一读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530465" y="2281555"/>
            <a:ext cx="1117600" cy="460375"/>
          </a:xfrm>
          <a:prstGeom prst="rect">
            <a:avLst/>
          </a:prstGeom>
          <a:solidFill>
            <a:srgbClr val="FFFF00">
              <a:alpha val="30000"/>
            </a:srgbClr>
          </a:solidFill>
          <a:ln w="28575" cmpd="thickThin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比一比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701405" y="2281555"/>
            <a:ext cx="111760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mpd="thickThin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算一算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881870" y="2281555"/>
            <a:ext cx="1117600" cy="460375"/>
          </a:xfrm>
          <a:prstGeom prst="rect">
            <a:avLst/>
          </a:prstGeom>
          <a:solidFill>
            <a:srgbClr val="FF0000">
              <a:alpha val="24000"/>
            </a:srgbClr>
          </a:solidFill>
          <a:ln w="28575" cmpd="thickThin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议一议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339080" y="2944495"/>
            <a:ext cx="6993255" cy="3717290"/>
            <a:chOff x="8408" y="4637"/>
            <a:chExt cx="11013" cy="5854"/>
          </a:xfrm>
        </p:grpSpPr>
        <p:grpSp>
          <p:nvGrpSpPr>
            <p:cNvPr id="22" name="组合 21"/>
            <p:cNvGrpSpPr/>
            <p:nvPr/>
          </p:nvGrpSpPr>
          <p:grpSpPr>
            <a:xfrm>
              <a:off x="8408" y="4637"/>
              <a:ext cx="10594" cy="5855"/>
              <a:chOff x="7601" y="2993"/>
              <a:chExt cx="10594" cy="5855"/>
            </a:xfrm>
          </p:grpSpPr>
          <p:sp>
            <p:nvSpPr>
              <p:cNvPr id="23" name="圆角矩形 22"/>
              <p:cNvSpPr/>
              <p:nvPr/>
            </p:nvSpPr>
            <p:spPr>
              <a:xfrm>
                <a:off x="7601" y="2993"/>
                <a:ext cx="10594" cy="5855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25" name="组合 24"/>
              <p:cNvGrpSpPr/>
              <p:nvPr/>
            </p:nvGrpSpPr>
            <p:grpSpPr>
              <a:xfrm>
                <a:off x="7822" y="3387"/>
                <a:ext cx="10250" cy="5236"/>
                <a:chOff x="7822" y="3387"/>
                <a:chExt cx="10250" cy="5236"/>
              </a:xfrm>
            </p:grpSpPr>
            <p:sp>
              <p:nvSpPr>
                <p:cNvPr id="26" name="文本框 25"/>
                <p:cNvSpPr txBox="1"/>
                <p:nvPr/>
              </p:nvSpPr>
              <p:spPr>
                <a:xfrm>
                  <a:off x="7822" y="8043"/>
                  <a:ext cx="10250" cy="5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zh-CN" altLang="en-US" b="1" dirty="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截至</a:t>
                  </a:r>
                  <a:r>
                    <a:rPr lang="en-US" altLang="zh-CN" b="1" dirty="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2019</a:t>
                  </a:r>
                  <a:r>
                    <a:rPr lang="zh-CN" altLang="en-US" b="1" dirty="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年</a:t>
                  </a:r>
                  <a:r>
                    <a:rPr lang="zh-CN" altLang="zh-CN" b="1" dirty="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中美人均GDP比较图</a:t>
                  </a:r>
                  <a:r>
                    <a:rPr lang="zh-CN" altLang="en-US" b="1" dirty="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（图片源自国家统计局网站）</a:t>
                  </a:r>
                  <a:endParaRPr lang="zh-CN" altLang="zh-CN" b="1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endParaRPr>
                </a:p>
              </p:txBody>
            </p:sp>
            <p:pic>
              <p:nvPicPr>
                <p:cNvPr id="27" name="图片 26" descr="O2@Q{9V3P7MMU2@EAEDBUAE"/>
                <p:cNvPicPr>
                  <a:picLocks noChangeAspect="1"/>
                </p:cNvPicPr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7958" y="3387"/>
                  <a:ext cx="9841" cy="4557"/>
                </a:xfrm>
                <a:prstGeom prst="rect">
                  <a:avLst/>
                </a:prstGeom>
              </p:spPr>
            </p:pic>
          </p:grpSp>
        </p:grpSp>
        <p:sp>
          <p:nvSpPr>
            <p:cNvPr id="7" name="文本框 6"/>
            <p:cNvSpPr txBox="1"/>
            <p:nvPr/>
          </p:nvSpPr>
          <p:spPr>
            <a:xfrm>
              <a:off x="18321" y="9121"/>
              <a:ext cx="1101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（年份）</a:t>
              </a:r>
            </a:p>
          </p:txBody>
        </p:sp>
      </p:grpSp>
      <p:sp>
        <p:nvSpPr>
          <p:cNvPr id="10" name="矩形 9"/>
          <p:cNvSpPr/>
          <p:nvPr/>
        </p:nvSpPr>
        <p:spPr>
          <a:xfrm>
            <a:off x="6480175" y="3239770"/>
            <a:ext cx="364490" cy="181610"/>
          </a:xfrm>
          <a:prstGeom prst="rect">
            <a:avLst/>
          </a:prstGeom>
          <a:solidFill>
            <a:srgbClr val="F5F5F5"/>
          </a:solidFill>
          <a:ln w="50800">
            <a:noFill/>
            <a:miter lim="400000"/>
          </a:ln>
          <a:effectLst/>
        </p:spPr>
        <p:txBody>
          <a:bodyPr lIns="0" tIns="0" rIns="0" bIns="0"/>
          <a:lstStyle/>
          <a:p>
            <a:endParaRPr lang="zh-CN" altLang="en-US" sz="1300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 animBg="1"/>
      <p:bldP spid="24" grpId="0" animBg="1"/>
      <p:bldP spid="2" grpId="0" animBg="1"/>
      <p:bldP spid="2" grpId="1" animBg="1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6499745" y="4070794"/>
            <a:ext cx="6149430" cy="3462362"/>
            <a:chOff x="6499745" y="4070794"/>
            <a:chExt cx="6149430" cy="3462362"/>
          </a:xfrm>
        </p:grpSpPr>
        <p:sp>
          <p:nvSpPr>
            <p:cNvPr id="18" name="圆角矩形 17"/>
            <p:cNvSpPr/>
            <p:nvPr/>
          </p:nvSpPr>
          <p:spPr>
            <a:xfrm rot="9000000">
              <a:off x="11734826" y="5077813"/>
              <a:ext cx="914349" cy="914349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9" name="圆角矩形 18"/>
            <p:cNvSpPr/>
            <p:nvPr/>
          </p:nvSpPr>
          <p:spPr>
            <a:xfrm rot="1058422">
              <a:off x="11330494" y="57670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圆角矩形 21"/>
            <p:cNvSpPr/>
            <p:nvPr/>
          </p:nvSpPr>
          <p:spPr>
            <a:xfrm rot="9000000">
              <a:off x="10310146" y="6182844"/>
              <a:ext cx="1350312" cy="135031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5" name="圆角矩形 24"/>
            <p:cNvSpPr/>
            <p:nvPr/>
          </p:nvSpPr>
          <p:spPr>
            <a:xfrm rot="9000000">
              <a:off x="11933182" y="4101542"/>
              <a:ext cx="517636" cy="517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6" name="圆角矩形 25"/>
            <p:cNvSpPr/>
            <p:nvPr/>
          </p:nvSpPr>
          <p:spPr>
            <a:xfrm rot="4213241">
              <a:off x="9527095" y="62904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圆角矩形 26"/>
            <p:cNvSpPr/>
            <p:nvPr/>
          </p:nvSpPr>
          <p:spPr>
            <a:xfrm rot="4213241">
              <a:off x="11680331" y="4071808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1" name="圆角矩形 30"/>
            <p:cNvSpPr/>
            <p:nvPr/>
          </p:nvSpPr>
          <p:spPr>
            <a:xfrm rot="12322931">
              <a:off x="9098831" y="5942236"/>
              <a:ext cx="617442" cy="617442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2" name="圆角矩形 31"/>
            <p:cNvSpPr/>
            <p:nvPr/>
          </p:nvSpPr>
          <p:spPr>
            <a:xfrm rot="9000000">
              <a:off x="11492155" y="5030969"/>
              <a:ext cx="421095" cy="421095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3" name="圆角矩形 32"/>
            <p:cNvSpPr/>
            <p:nvPr/>
          </p:nvSpPr>
          <p:spPr>
            <a:xfrm rot="12609228">
              <a:off x="7936821" y="5960420"/>
              <a:ext cx="510859" cy="482894"/>
            </a:xfrm>
            <a:prstGeom prst="round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4" name="圆角矩形 33"/>
            <p:cNvSpPr/>
            <p:nvPr/>
          </p:nvSpPr>
          <p:spPr>
            <a:xfrm rot="4920934">
              <a:off x="7123168" y="6392036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5" name="圆角矩形 34"/>
            <p:cNvSpPr/>
            <p:nvPr/>
          </p:nvSpPr>
          <p:spPr>
            <a:xfrm rot="5400000">
              <a:off x="8743072" y="6270619"/>
              <a:ext cx="517196" cy="514105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6" name="圆角矩形 35"/>
            <p:cNvSpPr/>
            <p:nvPr/>
          </p:nvSpPr>
          <p:spPr>
            <a:xfrm rot="10466021">
              <a:off x="11332317" y="6250447"/>
              <a:ext cx="612743" cy="579201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7" name="圆角矩形 36"/>
            <p:cNvSpPr/>
            <p:nvPr/>
          </p:nvSpPr>
          <p:spPr>
            <a:xfrm rot="4213241">
              <a:off x="6498731" y="6472627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44220" y="2189480"/>
            <a:ext cx="3608705" cy="706120"/>
            <a:chOff x="955" y="3473"/>
            <a:chExt cx="5683" cy="1112"/>
          </a:xfrm>
        </p:grpSpPr>
        <p:sp>
          <p:nvSpPr>
            <p:cNvPr id="29" name="燕尾形 28"/>
            <p:cNvSpPr/>
            <p:nvPr/>
          </p:nvSpPr>
          <p:spPr>
            <a:xfrm>
              <a:off x="955" y="3473"/>
              <a:ext cx="5497" cy="1112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alpha val="94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402" y="3618"/>
              <a:ext cx="523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2.</a:t>
              </a:r>
              <a:r>
                <a:rPr lang="zh-CN" altLang="en-US" sz="2800" b="1"/>
                <a:t>运用图表助思考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93420" y="1017270"/>
            <a:ext cx="8294370" cy="811530"/>
            <a:chOff x="2080" y="2871"/>
            <a:chExt cx="13062" cy="1278"/>
          </a:xfrm>
        </p:grpSpPr>
        <p:sp>
          <p:nvSpPr>
            <p:cNvPr id="9" name="圆角矩形 8"/>
            <p:cNvSpPr/>
            <p:nvPr/>
          </p:nvSpPr>
          <p:spPr>
            <a:xfrm>
              <a:off x="2080" y="2972"/>
              <a:ext cx="12527" cy="111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191" y="2871"/>
              <a:ext cx="12951" cy="127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3600" spc="400" dirty="0">
                  <a:solidFill>
                    <a:schemeClr val="bg1"/>
                  </a:solidFill>
                  <a:ea typeface="汉仪旗黑-85S" panose="00020600040101010101" pitchFamily="18" charset="-122"/>
                  <a:cs typeface="+mj-cs"/>
                </a:rPr>
                <a:t>二、提供学习支架，理解思想内涵</a:t>
              </a:r>
              <a:endParaRPr lang="zh-CN" altLang="en-US" sz="3600" spc="400" dirty="0">
                <a:solidFill>
                  <a:schemeClr val="bg1"/>
                </a:solidFill>
                <a:ea typeface="汉仪旗黑-85S" panose="00020600040101010101" pitchFamily="18" charset="-122"/>
                <a:cs typeface="+mj-cs"/>
                <a:sym typeface="+mn-ea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763838" y="3137645"/>
            <a:ext cx="4214890" cy="164147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>
                <a:solidFill>
                  <a:srgbClr val="0070C0"/>
                </a:solidFill>
                <a:sym typeface="+mn-ea"/>
              </a:rPr>
              <a:t>存在问题</a:t>
            </a:r>
            <a:endParaRPr lang="zh-CN" altLang="zh-CN" sz="2800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发展不平衡、</a:t>
            </a:r>
          </a:p>
          <a:p>
            <a:pPr algn="ctr">
              <a:lnSpc>
                <a:spcPct val="120000"/>
              </a:lnSpc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环境问题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763905" y="5684520"/>
            <a:ext cx="4300855" cy="953135"/>
          </a:xfrm>
          <a:prstGeom prst="rect">
            <a:avLst/>
          </a:prstGeom>
          <a:gradFill>
            <a:gsLst>
              <a:gs pos="0">
                <a:schemeClr val="accent3">
                  <a:lumMod val="90000"/>
                  <a:lumOff val="10000"/>
                </a:schemeClr>
              </a:gs>
              <a:gs pos="50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95000"/>
                  <a:lumOff val="5000"/>
                </a:schemeClr>
              </a:gs>
            </a:gsLst>
            <a:lin ang="5400000" scaled="0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·中国的经济还不强，仅仅是因为创新不够吗？</a:t>
            </a:r>
          </a:p>
        </p:txBody>
      </p:sp>
      <p:sp>
        <p:nvSpPr>
          <p:cNvPr id="24" name="下箭头 23"/>
          <p:cNvSpPr/>
          <p:nvPr/>
        </p:nvSpPr>
        <p:spPr>
          <a:xfrm rot="10800000">
            <a:off x="2653030" y="4864735"/>
            <a:ext cx="235585" cy="734060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355715" y="1976755"/>
            <a:ext cx="4539615" cy="4777105"/>
            <a:chOff x="9917" y="2699"/>
            <a:chExt cx="7149" cy="7523"/>
          </a:xfrm>
        </p:grpSpPr>
        <p:sp>
          <p:nvSpPr>
            <p:cNvPr id="23" name="圆角矩形 22"/>
            <p:cNvSpPr/>
            <p:nvPr/>
          </p:nvSpPr>
          <p:spPr>
            <a:xfrm>
              <a:off x="9917" y="2699"/>
              <a:ext cx="7149" cy="752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572" y="3179"/>
              <a:ext cx="5924" cy="6878"/>
              <a:chOff x="9896" y="2765"/>
              <a:chExt cx="6078" cy="7578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10044" y="8582"/>
                <a:ext cx="5930" cy="1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zh-CN" altLang="zh-CN" sz="2000" b="1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我国部分省市</a:t>
                </a:r>
                <a:r>
                  <a:rPr lang="en-US" altLang="zh-CN" sz="2000" b="1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2020</a:t>
                </a:r>
                <a:r>
                  <a:rPr lang="zh-CN" altLang="en-US" sz="2000" b="1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年</a:t>
                </a:r>
                <a:r>
                  <a:rPr lang="en-US" altLang="zh-CN" sz="2000" b="1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GDP</a:t>
                </a:r>
                <a:r>
                  <a:rPr lang="zh-CN" altLang="en-US" sz="2000" b="1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数据表（图片来自</a:t>
                </a:r>
                <a:r>
                  <a:rPr lang="en-US" altLang="zh-CN" sz="2000" b="1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2021</a:t>
                </a:r>
                <a:r>
                  <a:rPr lang="zh-CN" altLang="en-US" sz="2000" b="1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年</a:t>
                </a:r>
                <a:r>
                  <a:rPr lang="en-US" altLang="zh-CN" sz="2000" b="1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1</a:t>
                </a:r>
                <a:r>
                  <a:rPr lang="zh-CN" altLang="en-US" sz="2000" b="1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月</a:t>
                </a:r>
                <a:r>
                  <a:rPr lang="en-US" altLang="zh-CN" sz="2000" b="1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18</a:t>
                </a:r>
                <a:r>
                  <a:rPr lang="zh-CN" altLang="en-US" sz="2000" b="1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日国家统计局发布的相关数据）</a:t>
                </a:r>
              </a:p>
            </p:txBody>
          </p:sp>
          <p:pic>
            <p:nvPicPr>
              <p:cNvPr id="4" name="图片 3" descr="1-21013022161222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9896" y="2765"/>
                <a:ext cx="6078" cy="5660"/>
              </a:xfrm>
              <a:prstGeom prst="rect">
                <a:avLst/>
              </a:prstGeom>
            </p:spPr>
          </p:pic>
        </p:grpSp>
      </p:grpSp>
      <p:sp>
        <p:nvSpPr>
          <p:cNvPr id="7" name="矩形 6"/>
          <p:cNvSpPr/>
          <p:nvPr/>
        </p:nvSpPr>
        <p:spPr>
          <a:xfrm>
            <a:off x="-732111" y="162939"/>
            <a:ext cx="60960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第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讲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《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块头大不等于强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试教经验分享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6499745" y="4070794"/>
            <a:ext cx="6149430" cy="3462362"/>
            <a:chOff x="6499745" y="4070794"/>
            <a:chExt cx="6149430" cy="3462362"/>
          </a:xfrm>
        </p:grpSpPr>
        <p:sp>
          <p:nvSpPr>
            <p:cNvPr id="15" name="圆角矩形 14"/>
            <p:cNvSpPr/>
            <p:nvPr/>
          </p:nvSpPr>
          <p:spPr>
            <a:xfrm rot="9000000">
              <a:off x="11734826" y="5077813"/>
              <a:ext cx="914349" cy="914349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6" name="圆角矩形 15"/>
            <p:cNvSpPr/>
            <p:nvPr/>
          </p:nvSpPr>
          <p:spPr>
            <a:xfrm rot="1058422">
              <a:off x="11330494" y="57670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圆角矩形 16"/>
            <p:cNvSpPr/>
            <p:nvPr/>
          </p:nvSpPr>
          <p:spPr>
            <a:xfrm rot="9000000">
              <a:off x="10310146" y="6182844"/>
              <a:ext cx="1350312" cy="135031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8" name="圆角矩形 17"/>
            <p:cNvSpPr/>
            <p:nvPr/>
          </p:nvSpPr>
          <p:spPr>
            <a:xfrm rot="9000000">
              <a:off x="11933182" y="4101542"/>
              <a:ext cx="517636" cy="517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9" name="圆角矩形 18"/>
            <p:cNvSpPr/>
            <p:nvPr/>
          </p:nvSpPr>
          <p:spPr>
            <a:xfrm rot="4213241">
              <a:off x="9527095" y="62904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圆角矩形 21"/>
            <p:cNvSpPr/>
            <p:nvPr/>
          </p:nvSpPr>
          <p:spPr>
            <a:xfrm rot="4213241">
              <a:off x="11680331" y="4071808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圆角矩形 22"/>
            <p:cNvSpPr/>
            <p:nvPr/>
          </p:nvSpPr>
          <p:spPr>
            <a:xfrm rot="12322931">
              <a:off x="9098831" y="5942236"/>
              <a:ext cx="617442" cy="617442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5" name="圆角矩形 24"/>
            <p:cNvSpPr/>
            <p:nvPr/>
          </p:nvSpPr>
          <p:spPr>
            <a:xfrm rot="9000000">
              <a:off x="11492155" y="5030969"/>
              <a:ext cx="421095" cy="421095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6" name="圆角矩形 25"/>
            <p:cNvSpPr/>
            <p:nvPr/>
          </p:nvSpPr>
          <p:spPr>
            <a:xfrm rot="12609228">
              <a:off x="7936821" y="5960420"/>
              <a:ext cx="510859" cy="482894"/>
            </a:xfrm>
            <a:prstGeom prst="round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7" name="圆角矩形 26"/>
            <p:cNvSpPr/>
            <p:nvPr/>
          </p:nvSpPr>
          <p:spPr>
            <a:xfrm rot="4920934">
              <a:off x="7123168" y="6392036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1" name="圆角矩形 30"/>
            <p:cNvSpPr/>
            <p:nvPr/>
          </p:nvSpPr>
          <p:spPr>
            <a:xfrm rot="5400000">
              <a:off x="8743072" y="6270619"/>
              <a:ext cx="517196" cy="514105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2" name="圆角矩形 31"/>
            <p:cNvSpPr/>
            <p:nvPr/>
          </p:nvSpPr>
          <p:spPr>
            <a:xfrm rot="10466021">
              <a:off x="11332317" y="6250447"/>
              <a:ext cx="612743" cy="579201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3" name="圆角矩形 32"/>
            <p:cNvSpPr/>
            <p:nvPr/>
          </p:nvSpPr>
          <p:spPr>
            <a:xfrm rot="4213241">
              <a:off x="6498731" y="6472627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44220" y="2189480"/>
            <a:ext cx="3608705" cy="706120"/>
            <a:chOff x="955" y="3473"/>
            <a:chExt cx="5683" cy="1112"/>
          </a:xfrm>
        </p:grpSpPr>
        <p:sp>
          <p:nvSpPr>
            <p:cNvPr id="29" name="燕尾形 28"/>
            <p:cNvSpPr/>
            <p:nvPr/>
          </p:nvSpPr>
          <p:spPr>
            <a:xfrm>
              <a:off x="955" y="3473"/>
              <a:ext cx="5497" cy="1112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alpha val="94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402" y="3618"/>
              <a:ext cx="523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2.</a:t>
              </a:r>
              <a:r>
                <a:rPr lang="zh-CN" altLang="en-US" sz="2800" b="1"/>
                <a:t>运用图表助思考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93420" y="1017270"/>
            <a:ext cx="8294370" cy="811530"/>
            <a:chOff x="2080" y="2871"/>
            <a:chExt cx="13062" cy="1278"/>
          </a:xfrm>
        </p:grpSpPr>
        <p:sp>
          <p:nvSpPr>
            <p:cNvPr id="9" name="圆角矩形 8"/>
            <p:cNvSpPr/>
            <p:nvPr/>
          </p:nvSpPr>
          <p:spPr>
            <a:xfrm>
              <a:off x="2080" y="2972"/>
              <a:ext cx="12527" cy="111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191" y="2871"/>
              <a:ext cx="12951" cy="127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3600" spc="400" dirty="0">
                  <a:solidFill>
                    <a:schemeClr val="bg1"/>
                  </a:solidFill>
                  <a:ea typeface="汉仪旗黑-85S" panose="00020600040101010101" pitchFamily="18" charset="-122"/>
                  <a:cs typeface="+mj-cs"/>
                </a:rPr>
                <a:t>二、提供学习支架，理解思想内涵</a:t>
              </a:r>
              <a:endParaRPr lang="zh-CN" altLang="en-US" sz="3600" spc="400" dirty="0">
                <a:solidFill>
                  <a:schemeClr val="bg1"/>
                </a:solidFill>
                <a:ea typeface="汉仪旗黑-85S" panose="00020600040101010101" pitchFamily="18" charset="-122"/>
                <a:cs typeface="+mj-cs"/>
                <a:sym typeface="+mn-ea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763838" y="3137645"/>
            <a:ext cx="4214890" cy="164147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>
                <a:solidFill>
                  <a:srgbClr val="0070C0"/>
                </a:solidFill>
                <a:sym typeface="+mn-ea"/>
              </a:rPr>
              <a:t>存在问题</a:t>
            </a:r>
            <a:endParaRPr lang="zh-CN" altLang="zh-CN" sz="2800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发展不平衡、</a:t>
            </a:r>
          </a:p>
          <a:p>
            <a:pPr algn="ctr">
              <a:lnSpc>
                <a:spcPct val="120000"/>
              </a:lnSpc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环境问题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763905" y="5684520"/>
            <a:ext cx="4300855" cy="953135"/>
          </a:xfrm>
          <a:prstGeom prst="rect">
            <a:avLst/>
          </a:prstGeom>
          <a:gradFill>
            <a:gsLst>
              <a:gs pos="0">
                <a:schemeClr val="accent3">
                  <a:lumMod val="90000"/>
                  <a:lumOff val="10000"/>
                </a:schemeClr>
              </a:gs>
              <a:gs pos="50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95000"/>
                  <a:lumOff val="5000"/>
                </a:schemeClr>
              </a:gs>
            </a:gsLst>
            <a:lin ang="5400000" scaled="0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·中国的经济还不强，仅仅是因为创新不够吗？</a:t>
            </a:r>
          </a:p>
        </p:txBody>
      </p:sp>
      <p:sp>
        <p:nvSpPr>
          <p:cNvPr id="24" name="下箭头 23"/>
          <p:cNvSpPr/>
          <p:nvPr/>
        </p:nvSpPr>
        <p:spPr>
          <a:xfrm rot="10800000">
            <a:off x="2653030" y="4864735"/>
            <a:ext cx="235585" cy="734060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732111" y="162939"/>
            <a:ext cx="60960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第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讲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《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块头大不等于强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试教经验分享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232" t="23293" r="1741" b="29277"/>
          <a:stretch>
            <a:fillRect/>
          </a:stretch>
        </p:blipFill>
        <p:spPr bwMode="auto">
          <a:xfrm>
            <a:off x="6906987" y="1980912"/>
            <a:ext cx="4180114" cy="447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/>
          <p:cNvGrpSpPr/>
          <p:nvPr/>
        </p:nvGrpSpPr>
        <p:grpSpPr>
          <a:xfrm>
            <a:off x="6499745" y="4070794"/>
            <a:ext cx="6149430" cy="3462362"/>
            <a:chOff x="6499745" y="4070794"/>
            <a:chExt cx="6149430" cy="3462362"/>
          </a:xfrm>
        </p:grpSpPr>
        <p:sp>
          <p:nvSpPr>
            <p:cNvPr id="15" name="圆角矩形 14"/>
            <p:cNvSpPr/>
            <p:nvPr/>
          </p:nvSpPr>
          <p:spPr>
            <a:xfrm rot="9000000">
              <a:off x="11734826" y="5077813"/>
              <a:ext cx="914349" cy="914349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6" name="圆角矩形 15"/>
            <p:cNvSpPr/>
            <p:nvPr/>
          </p:nvSpPr>
          <p:spPr>
            <a:xfrm rot="1058422">
              <a:off x="11330494" y="57670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圆角矩形 16"/>
            <p:cNvSpPr/>
            <p:nvPr/>
          </p:nvSpPr>
          <p:spPr>
            <a:xfrm rot="9000000">
              <a:off x="10310146" y="6182844"/>
              <a:ext cx="1350312" cy="135031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8" name="圆角矩形 17"/>
            <p:cNvSpPr/>
            <p:nvPr/>
          </p:nvSpPr>
          <p:spPr>
            <a:xfrm rot="9000000">
              <a:off x="11933182" y="4101542"/>
              <a:ext cx="517636" cy="517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9" name="圆角矩形 18"/>
            <p:cNvSpPr/>
            <p:nvPr/>
          </p:nvSpPr>
          <p:spPr>
            <a:xfrm rot="4213241">
              <a:off x="9527095" y="62904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圆角矩形 21"/>
            <p:cNvSpPr/>
            <p:nvPr/>
          </p:nvSpPr>
          <p:spPr>
            <a:xfrm rot="4213241">
              <a:off x="11680331" y="4071808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圆角矩形 22"/>
            <p:cNvSpPr/>
            <p:nvPr/>
          </p:nvSpPr>
          <p:spPr>
            <a:xfrm rot="12322931">
              <a:off x="9098831" y="5942236"/>
              <a:ext cx="617442" cy="617442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5" name="圆角矩形 24"/>
            <p:cNvSpPr/>
            <p:nvPr/>
          </p:nvSpPr>
          <p:spPr>
            <a:xfrm rot="9000000">
              <a:off x="11492155" y="5030969"/>
              <a:ext cx="421095" cy="421095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6" name="圆角矩形 25"/>
            <p:cNvSpPr/>
            <p:nvPr/>
          </p:nvSpPr>
          <p:spPr>
            <a:xfrm rot="12609228">
              <a:off x="7936821" y="5960420"/>
              <a:ext cx="510859" cy="482894"/>
            </a:xfrm>
            <a:prstGeom prst="round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7" name="圆角矩形 26"/>
            <p:cNvSpPr/>
            <p:nvPr/>
          </p:nvSpPr>
          <p:spPr>
            <a:xfrm rot="4920934">
              <a:off x="7123168" y="6392036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1" name="圆角矩形 30"/>
            <p:cNvSpPr/>
            <p:nvPr/>
          </p:nvSpPr>
          <p:spPr>
            <a:xfrm rot="5400000">
              <a:off x="8743072" y="6270619"/>
              <a:ext cx="517196" cy="514105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2" name="圆角矩形 31"/>
            <p:cNvSpPr/>
            <p:nvPr/>
          </p:nvSpPr>
          <p:spPr>
            <a:xfrm rot="10466021">
              <a:off x="11332317" y="6250447"/>
              <a:ext cx="612743" cy="579201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3" name="圆角矩形 32"/>
            <p:cNvSpPr/>
            <p:nvPr/>
          </p:nvSpPr>
          <p:spPr>
            <a:xfrm rot="4213241">
              <a:off x="6498731" y="6472627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4" name="组合 29"/>
          <p:cNvGrpSpPr/>
          <p:nvPr/>
        </p:nvGrpSpPr>
        <p:grpSpPr>
          <a:xfrm>
            <a:off x="744220" y="2189480"/>
            <a:ext cx="3608705" cy="706120"/>
            <a:chOff x="955" y="3473"/>
            <a:chExt cx="5683" cy="1112"/>
          </a:xfrm>
        </p:grpSpPr>
        <p:sp>
          <p:nvSpPr>
            <p:cNvPr id="29" name="燕尾形 28"/>
            <p:cNvSpPr/>
            <p:nvPr/>
          </p:nvSpPr>
          <p:spPr>
            <a:xfrm>
              <a:off x="955" y="3473"/>
              <a:ext cx="5497" cy="1112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alpha val="94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402" y="3618"/>
              <a:ext cx="523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2.</a:t>
              </a:r>
              <a:r>
                <a:rPr lang="zh-CN" altLang="en-US" sz="2800" b="1" dirty="0"/>
                <a:t>运用图表助思考</a:t>
              </a:r>
            </a:p>
          </p:txBody>
        </p:sp>
      </p:grpSp>
      <p:grpSp>
        <p:nvGrpSpPr>
          <p:cNvPr id="5" name="组合 7"/>
          <p:cNvGrpSpPr/>
          <p:nvPr/>
        </p:nvGrpSpPr>
        <p:grpSpPr>
          <a:xfrm>
            <a:off x="693420" y="1017270"/>
            <a:ext cx="8294370" cy="811530"/>
            <a:chOff x="2080" y="2871"/>
            <a:chExt cx="13062" cy="1278"/>
          </a:xfrm>
        </p:grpSpPr>
        <p:sp>
          <p:nvSpPr>
            <p:cNvPr id="9" name="圆角矩形 8"/>
            <p:cNvSpPr/>
            <p:nvPr/>
          </p:nvSpPr>
          <p:spPr>
            <a:xfrm>
              <a:off x="2080" y="2972"/>
              <a:ext cx="12527" cy="111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191" y="2871"/>
              <a:ext cx="12951" cy="127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3600" spc="400" dirty="0">
                  <a:solidFill>
                    <a:schemeClr val="bg1"/>
                  </a:solidFill>
                  <a:ea typeface="汉仪旗黑-85S" panose="00020600040101010101" pitchFamily="18" charset="-122"/>
                  <a:cs typeface="+mj-cs"/>
                </a:rPr>
                <a:t>二、提供学习支架，理解思想内涵</a:t>
              </a:r>
              <a:endParaRPr lang="zh-CN" altLang="en-US" sz="3600" spc="400" dirty="0">
                <a:solidFill>
                  <a:schemeClr val="bg1"/>
                </a:solidFill>
                <a:ea typeface="汉仪旗黑-85S" panose="00020600040101010101" pitchFamily="18" charset="-122"/>
                <a:cs typeface="+mj-cs"/>
                <a:sym typeface="+mn-ea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-732111" y="162939"/>
            <a:ext cx="60960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第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讲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《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块头大不等于强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试教经验分享</a:t>
            </a:r>
          </a:p>
        </p:txBody>
      </p:sp>
      <p:grpSp>
        <p:nvGrpSpPr>
          <p:cNvPr id="82" name="组合 81"/>
          <p:cNvGrpSpPr/>
          <p:nvPr/>
        </p:nvGrpSpPr>
        <p:grpSpPr>
          <a:xfrm>
            <a:off x="4621530" y="3343275"/>
            <a:ext cx="1656715" cy="2668270"/>
            <a:chOff x="2044707" y="3385631"/>
            <a:chExt cx="1754744" cy="2821097"/>
          </a:xfrm>
        </p:grpSpPr>
        <p:grpSp>
          <p:nvGrpSpPr>
            <p:cNvPr id="73" name="Group 154"/>
            <p:cNvGrpSpPr/>
            <p:nvPr/>
          </p:nvGrpSpPr>
          <p:grpSpPr>
            <a:xfrm>
              <a:off x="2044707" y="4080236"/>
              <a:ext cx="1754744" cy="2126492"/>
              <a:chOff x="7146332" y="2245342"/>
              <a:chExt cx="1880262" cy="2278603"/>
            </a:xfrm>
            <a:effectLst>
              <a:outerShdw blurRad="368300" dir="13500000" sy="23000" kx="1200000" algn="br" rotWithShape="0">
                <a:prstClr val="black">
                  <a:alpha val="25000"/>
                </a:prstClr>
              </a:outerShdw>
            </a:effectLst>
          </p:grpSpPr>
          <p:sp>
            <p:nvSpPr>
              <p:cNvPr id="74" name="Freeform 155"/>
              <p:cNvSpPr/>
              <p:nvPr/>
            </p:nvSpPr>
            <p:spPr bwMode="auto">
              <a:xfrm>
                <a:off x="7160558" y="2584406"/>
                <a:ext cx="1851810" cy="1939539"/>
              </a:xfrm>
              <a:custGeom>
                <a:avLst/>
                <a:gdLst>
                  <a:gd name="T0" fmla="*/ 1516 w 1562"/>
                  <a:gd name="T1" fmla="*/ 0 h 1636"/>
                  <a:gd name="T2" fmla="*/ 1562 w 1562"/>
                  <a:gd name="T3" fmla="*/ 11 h 1636"/>
                  <a:gd name="T4" fmla="*/ 781 w 1562"/>
                  <a:gd name="T5" fmla="*/ 1636 h 1636"/>
                  <a:gd name="T6" fmla="*/ 0 w 1562"/>
                  <a:gd name="T7" fmla="*/ 11 h 1636"/>
                  <a:gd name="T8" fmla="*/ 57 w 1562"/>
                  <a:gd name="T9" fmla="*/ 0 h 1636"/>
                  <a:gd name="T10" fmla="*/ 1516 w 1562"/>
                  <a:gd name="T11" fmla="*/ 0 h 1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2" h="1636">
                    <a:moveTo>
                      <a:pt x="1516" y="0"/>
                    </a:moveTo>
                    <a:lnTo>
                      <a:pt x="1562" y="11"/>
                    </a:lnTo>
                    <a:lnTo>
                      <a:pt x="781" y="1636"/>
                    </a:lnTo>
                    <a:lnTo>
                      <a:pt x="0" y="11"/>
                    </a:lnTo>
                    <a:lnTo>
                      <a:pt x="57" y="0"/>
                    </a:lnTo>
                    <a:lnTo>
                      <a:pt x="1516" y="0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id-ID" sz="1350"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思源黑体 CN Medium" panose="020B0600000000000000" pitchFamily="34" charset="-122"/>
                </a:endParaRPr>
              </a:p>
            </p:txBody>
          </p:sp>
          <p:sp>
            <p:nvSpPr>
              <p:cNvPr id="75" name="Oval 6"/>
              <p:cNvSpPr>
                <a:spLocks noChangeArrowheads="1"/>
              </p:cNvSpPr>
              <p:nvPr/>
            </p:nvSpPr>
            <p:spPr bwMode="auto">
              <a:xfrm>
                <a:off x="7146332" y="2245342"/>
                <a:ext cx="1880262" cy="61055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3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68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id-ID" sz="1350"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思源黑体 CN Medium" panose="020B0600000000000000" pitchFamily="34" charset="-122"/>
                </a:endParaRPr>
              </a:p>
            </p:txBody>
          </p:sp>
        </p:grpSp>
        <p:sp>
          <p:nvSpPr>
            <p:cNvPr id="76" name="TextBox 60"/>
            <p:cNvSpPr txBox="1"/>
            <p:nvPr/>
          </p:nvSpPr>
          <p:spPr>
            <a:xfrm>
              <a:off x="2364108" y="3385631"/>
              <a:ext cx="1159292" cy="12675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7200" spc="400" dirty="0">
                  <a:solidFill>
                    <a:schemeClr val="bg2">
                      <a:lumMod val="75000"/>
                    </a:schemeClr>
                  </a:solidFill>
                  <a:latin typeface="+mn-lt"/>
                  <a:ea typeface="汉仪旗黑-85S" panose="00020600040101010101" pitchFamily="18" charset="-122"/>
                  <a:cs typeface="+mj-cs"/>
                  <a:sym typeface="思源黑体 CN Medium" panose="020B0600000000000000" pitchFamily="34" charset="-122"/>
                </a:rPr>
                <a:t>大</a:t>
              </a:r>
              <a:endParaRPr lang="id-ID" altLang="en-US" sz="7200" spc="400" dirty="0">
                <a:solidFill>
                  <a:schemeClr val="bg2">
                    <a:lumMod val="75000"/>
                  </a:schemeClr>
                </a:solidFill>
                <a:latin typeface="+mn-lt"/>
                <a:ea typeface="汉仪旗黑-85S" panose="00020600040101010101" pitchFamily="18" charset="-122"/>
                <a:cs typeface="+mj-cs"/>
                <a:sym typeface="思源黑体 CN Medium" panose="020B0600000000000000" pitchFamily="34" charset="-122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7002780" y="2294890"/>
            <a:ext cx="1532255" cy="2616200"/>
            <a:chOff x="5065987" y="2924522"/>
            <a:chExt cx="1754744" cy="2806299"/>
          </a:xfrm>
        </p:grpSpPr>
        <p:grpSp>
          <p:nvGrpSpPr>
            <p:cNvPr id="70" name="Group 143"/>
            <p:cNvGrpSpPr/>
            <p:nvPr/>
          </p:nvGrpSpPr>
          <p:grpSpPr>
            <a:xfrm>
              <a:off x="5065987" y="3604329"/>
              <a:ext cx="1754744" cy="2126492"/>
              <a:chOff x="4666657" y="2245342"/>
              <a:chExt cx="1880262" cy="2278603"/>
            </a:xfrm>
            <a:effectLst>
              <a:outerShdw blurRad="368300" dir="13500000" sy="23000" kx="1200000" algn="br" rotWithShape="0">
                <a:prstClr val="black">
                  <a:alpha val="25000"/>
                </a:prstClr>
              </a:outerShdw>
            </a:effectLst>
          </p:grpSpPr>
          <p:sp>
            <p:nvSpPr>
              <p:cNvPr id="71" name="Freeform 144"/>
              <p:cNvSpPr/>
              <p:nvPr/>
            </p:nvSpPr>
            <p:spPr bwMode="auto">
              <a:xfrm>
                <a:off x="4680883" y="2584406"/>
                <a:ext cx="1851810" cy="1939539"/>
              </a:xfrm>
              <a:custGeom>
                <a:avLst/>
                <a:gdLst>
                  <a:gd name="T0" fmla="*/ 1516 w 1562"/>
                  <a:gd name="T1" fmla="*/ 0 h 1636"/>
                  <a:gd name="T2" fmla="*/ 1562 w 1562"/>
                  <a:gd name="T3" fmla="*/ 11 h 1636"/>
                  <a:gd name="T4" fmla="*/ 781 w 1562"/>
                  <a:gd name="T5" fmla="*/ 1636 h 1636"/>
                  <a:gd name="T6" fmla="*/ 0 w 1562"/>
                  <a:gd name="T7" fmla="*/ 11 h 1636"/>
                  <a:gd name="T8" fmla="*/ 57 w 1562"/>
                  <a:gd name="T9" fmla="*/ 0 h 1636"/>
                  <a:gd name="T10" fmla="*/ 1516 w 1562"/>
                  <a:gd name="T11" fmla="*/ 0 h 1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2" h="1636">
                    <a:moveTo>
                      <a:pt x="1516" y="0"/>
                    </a:moveTo>
                    <a:lnTo>
                      <a:pt x="1562" y="11"/>
                    </a:lnTo>
                    <a:lnTo>
                      <a:pt x="781" y="1636"/>
                    </a:lnTo>
                    <a:lnTo>
                      <a:pt x="0" y="11"/>
                    </a:lnTo>
                    <a:lnTo>
                      <a:pt x="57" y="0"/>
                    </a:lnTo>
                    <a:lnTo>
                      <a:pt x="1516" y="0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id-ID" sz="1350"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思源黑体 CN Medium" panose="020B0600000000000000" pitchFamily="34" charset="-122"/>
                </a:endParaRPr>
              </a:p>
            </p:txBody>
          </p:sp>
          <p:sp>
            <p:nvSpPr>
              <p:cNvPr id="72" name="Oval 6"/>
              <p:cNvSpPr>
                <a:spLocks noChangeArrowheads="1"/>
              </p:cNvSpPr>
              <p:nvPr/>
            </p:nvSpPr>
            <p:spPr bwMode="auto">
              <a:xfrm>
                <a:off x="4666657" y="2245342"/>
                <a:ext cx="1880262" cy="61055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3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68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id-ID" sz="1350"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思源黑体 CN Medium" panose="020B0600000000000000" pitchFamily="34" charset="-122"/>
                </a:endParaRPr>
              </a:p>
            </p:txBody>
          </p:sp>
        </p:grpSp>
        <p:sp>
          <p:nvSpPr>
            <p:cNvPr id="77" name="TextBox 61"/>
            <p:cNvSpPr txBox="1"/>
            <p:nvPr/>
          </p:nvSpPr>
          <p:spPr>
            <a:xfrm>
              <a:off x="5425155" y="2924522"/>
              <a:ext cx="1159292" cy="128599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7200" spc="400" dirty="0">
                  <a:solidFill>
                    <a:schemeClr val="bg2">
                      <a:lumMod val="75000"/>
                    </a:schemeClr>
                  </a:solidFill>
                  <a:latin typeface="+mn-lt"/>
                  <a:ea typeface="汉仪旗黑-85S" panose="00020600040101010101" pitchFamily="18" charset="-122"/>
                  <a:cs typeface="+mj-cs"/>
                  <a:sym typeface="思源黑体 CN Medium" panose="020B0600000000000000" pitchFamily="34" charset="-122"/>
                </a:rPr>
                <a:t>强</a:t>
              </a:r>
              <a:endParaRPr lang="id-ID" altLang="en-US" sz="7200" spc="400" dirty="0">
                <a:solidFill>
                  <a:schemeClr val="bg2">
                    <a:lumMod val="75000"/>
                  </a:schemeClr>
                </a:solidFill>
                <a:latin typeface="+mn-lt"/>
                <a:ea typeface="汉仪旗黑-85S" panose="00020600040101010101" pitchFamily="18" charset="-122"/>
                <a:cs typeface="+mj-cs"/>
                <a:sym typeface="思源黑体 CN Medium" panose="020B0600000000000000" pitchFamily="34" charset="-122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9443720" y="1426210"/>
            <a:ext cx="1626870" cy="2506345"/>
            <a:chOff x="7945970" y="2360361"/>
            <a:chExt cx="1754744" cy="2770904"/>
          </a:xfrm>
        </p:grpSpPr>
        <p:grpSp>
          <p:nvGrpSpPr>
            <p:cNvPr id="67" name="Group 130"/>
            <p:cNvGrpSpPr/>
            <p:nvPr/>
          </p:nvGrpSpPr>
          <p:grpSpPr>
            <a:xfrm>
              <a:off x="7945970" y="3004773"/>
              <a:ext cx="1754744" cy="2126492"/>
              <a:chOff x="9683156" y="2245342"/>
              <a:chExt cx="1880262" cy="2278603"/>
            </a:xfrm>
            <a:effectLst>
              <a:outerShdw blurRad="368300" dir="13500000" sy="23000" kx="1200000" algn="br" rotWithShape="0">
                <a:prstClr val="black">
                  <a:alpha val="25000"/>
                </a:prstClr>
              </a:outerShdw>
            </a:effectLst>
          </p:grpSpPr>
          <p:sp>
            <p:nvSpPr>
              <p:cNvPr id="68" name="Freeform 132"/>
              <p:cNvSpPr/>
              <p:nvPr/>
            </p:nvSpPr>
            <p:spPr bwMode="auto">
              <a:xfrm>
                <a:off x="9697382" y="2584406"/>
                <a:ext cx="1851810" cy="1939539"/>
              </a:xfrm>
              <a:custGeom>
                <a:avLst/>
                <a:gdLst>
                  <a:gd name="T0" fmla="*/ 1516 w 1562"/>
                  <a:gd name="T1" fmla="*/ 0 h 1636"/>
                  <a:gd name="T2" fmla="*/ 1562 w 1562"/>
                  <a:gd name="T3" fmla="*/ 11 h 1636"/>
                  <a:gd name="T4" fmla="*/ 781 w 1562"/>
                  <a:gd name="T5" fmla="*/ 1636 h 1636"/>
                  <a:gd name="T6" fmla="*/ 0 w 1562"/>
                  <a:gd name="T7" fmla="*/ 11 h 1636"/>
                  <a:gd name="T8" fmla="*/ 57 w 1562"/>
                  <a:gd name="T9" fmla="*/ 0 h 1636"/>
                  <a:gd name="T10" fmla="*/ 1516 w 1562"/>
                  <a:gd name="T11" fmla="*/ 0 h 1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2" h="1636">
                    <a:moveTo>
                      <a:pt x="1516" y="0"/>
                    </a:moveTo>
                    <a:lnTo>
                      <a:pt x="1562" y="11"/>
                    </a:lnTo>
                    <a:lnTo>
                      <a:pt x="781" y="1636"/>
                    </a:lnTo>
                    <a:lnTo>
                      <a:pt x="0" y="11"/>
                    </a:lnTo>
                    <a:lnTo>
                      <a:pt x="57" y="0"/>
                    </a:lnTo>
                    <a:lnTo>
                      <a:pt x="1516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  <a:alpha val="93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id-ID" sz="1350"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思源黑体 CN Medium" panose="020B0600000000000000" pitchFamily="34" charset="-122"/>
                </a:endParaRPr>
              </a:p>
            </p:txBody>
          </p:sp>
          <p:sp>
            <p:nvSpPr>
              <p:cNvPr id="69" name="Oval 6"/>
              <p:cNvSpPr>
                <a:spLocks noChangeArrowheads="1"/>
              </p:cNvSpPr>
              <p:nvPr/>
            </p:nvSpPr>
            <p:spPr bwMode="auto">
              <a:xfrm>
                <a:off x="9683156" y="2245342"/>
                <a:ext cx="1880262" cy="61055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3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68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id-ID" sz="1350"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思源黑体 CN Medium" panose="020B0600000000000000" pitchFamily="34" charset="-122"/>
                </a:endParaRPr>
              </a:p>
            </p:txBody>
          </p:sp>
        </p:grpSp>
        <p:sp>
          <p:nvSpPr>
            <p:cNvPr id="78" name="TextBox 62"/>
            <p:cNvSpPr txBox="1"/>
            <p:nvPr/>
          </p:nvSpPr>
          <p:spPr>
            <a:xfrm>
              <a:off x="8232565" y="2360361"/>
              <a:ext cx="1159292" cy="132542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7200" spc="400" dirty="0">
                  <a:solidFill>
                    <a:schemeClr val="bg2">
                      <a:lumMod val="75000"/>
                    </a:schemeClr>
                  </a:solidFill>
                  <a:latin typeface="+mn-lt"/>
                  <a:ea typeface="汉仪旗黑-85S" panose="00020600040101010101" pitchFamily="18" charset="-122"/>
                  <a:cs typeface="+mj-cs"/>
                  <a:sym typeface="思源黑体 CN Medium" panose="020B0600000000000000" pitchFamily="34" charset="-122"/>
                </a:rPr>
                <a:t>壮</a:t>
              </a:r>
              <a:endParaRPr lang="id-ID" altLang="en-US" sz="7200" spc="400" dirty="0">
                <a:solidFill>
                  <a:schemeClr val="bg2">
                    <a:lumMod val="75000"/>
                  </a:schemeClr>
                </a:solidFill>
                <a:latin typeface="+mn-lt"/>
                <a:ea typeface="汉仪旗黑-85S" panose="00020600040101010101" pitchFamily="18" charset="-122"/>
                <a:cs typeface="+mj-cs"/>
                <a:sym typeface="思源黑体 CN Medium" panose="020B0600000000000000" pitchFamily="34" charset="-122"/>
              </a:endParaRPr>
            </a:p>
          </p:txBody>
        </p:sp>
      </p:grpSp>
      <p:sp>
        <p:nvSpPr>
          <p:cNvPr id="6" name="Shape 1624"/>
          <p:cNvSpPr/>
          <p:nvPr/>
        </p:nvSpPr>
        <p:spPr>
          <a:xfrm>
            <a:off x="5720080" y="4156710"/>
            <a:ext cx="5585460" cy="21583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730" y="16970"/>
                  <a:pt x="4055" y="13284"/>
                  <a:pt x="7055" y="10308"/>
                </a:cubicBezTo>
                <a:cubicBezTo>
                  <a:pt x="10098" y="7290"/>
                  <a:pt x="13901" y="4973"/>
                  <a:pt x="18380" y="2877"/>
                </a:cubicBezTo>
                <a:lnTo>
                  <a:pt x="18198" y="0"/>
                </a:lnTo>
                <a:lnTo>
                  <a:pt x="21600" y="4603"/>
                </a:lnTo>
                <a:lnTo>
                  <a:pt x="18924" y="11507"/>
                </a:lnTo>
                <a:lnTo>
                  <a:pt x="18743" y="8630"/>
                </a:lnTo>
                <a:cubicBezTo>
                  <a:pt x="14655" y="9764"/>
                  <a:pt x="11069" y="11155"/>
                  <a:pt x="8004" y="13185"/>
                </a:cubicBezTo>
                <a:cubicBezTo>
                  <a:pt x="4885" y="15251"/>
                  <a:pt x="2242" y="17999"/>
                  <a:pt x="0" y="21600"/>
                </a:cubicBezTo>
                <a:close/>
              </a:path>
            </a:pathLst>
          </a:custGeom>
          <a:solidFill>
            <a:srgbClr val="336699"/>
          </a:solidFill>
          <a:ln w="38100">
            <a:solidFill>
              <a:schemeClr val="bg1"/>
            </a:solidFill>
            <a:miter lim="400000"/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lvl="0"/>
            <a:endParaRPr sz="1300">
              <a:cs typeface="+mn-ea"/>
              <a:sym typeface="+mn-lt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/>
          <a:srcRect l="2232" t="23293" r="1741" b="29277"/>
          <a:stretch>
            <a:fillRect/>
          </a:stretch>
        </p:blipFill>
        <p:spPr bwMode="auto">
          <a:xfrm>
            <a:off x="832757" y="3062033"/>
            <a:ext cx="3200401" cy="342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/>
          <p:cNvGrpSpPr/>
          <p:nvPr/>
        </p:nvGrpSpPr>
        <p:grpSpPr>
          <a:xfrm>
            <a:off x="6499745" y="4070794"/>
            <a:ext cx="6149430" cy="3462362"/>
            <a:chOff x="6499745" y="4070794"/>
            <a:chExt cx="6149430" cy="3462362"/>
          </a:xfrm>
        </p:grpSpPr>
        <p:sp>
          <p:nvSpPr>
            <p:cNvPr id="43" name="圆角矩形 42"/>
            <p:cNvSpPr/>
            <p:nvPr/>
          </p:nvSpPr>
          <p:spPr>
            <a:xfrm rot="9000000">
              <a:off x="11734826" y="5077813"/>
              <a:ext cx="914349" cy="914349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44" name="圆角矩形 43"/>
            <p:cNvSpPr/>
            <p:nvPr/>
          </p:nvSpPr>
          <p:spPr>
            <a:xfrm rot="1058422">
              <a:off x="11330494" y="57670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1" name="圆角矩形 50"/>
            <p:cNvSpPr/>
            <p:nvPr/>
          </p:nvSpPr>
          <p:spPr>
            <a:xfrm rot="9000000">
              <a:off x="10310146" y="6182844"/>
              <a:ext cx="1350312" cy="135031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52" name="圆角矩形 51"/>
            <p:cNvSpPr/>
            <p:nvPr/>
          </p:nvSpPr>
          <p:spPr>
            <a:xfrm rot="9000000">
              <a:off x="11933182" y="4101542"/>
              <a:ext cx="517636" cy="517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55" name="圆角矩形 54"/>
            <p:cNvSpPr/>
            <p:nvPr/>
          </p:nvSpPr>
          <p:spPr>
            <a:xfrm rot="4213241">
              <a:off x="9527095" y="62904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6" name="圆角矩形 55"/>
            <p:cNvSpPr/>
            <p:nvPr/>
          </p:nvSpPr>
          <p:spPr>
            <a:xfrm rot="4213241">
              <a:off x="11680331" y="4071808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7" name="圆角矩形 56"/>
            <p:cNvSpPr/>
            <p:nvPr/>
          </p:nvSpPr>
          <p:spPr>
            <a:xfrm rot="12322931">
              <a:off x="9098831" y="5942236"/>
              <a:ext cx="617442" cy="617442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58" name="圆角矩形 57"/>
            <p:cNvSpPr/>
            <p:nvPr/>
          </p:nvSpPr>
          <p:spPr>
            <a:xfrm rot="9000000">
              <a:off x="11492155" y="5030969"/>
              <a:ext cx="421095" cy="421095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59" name="圆角矩形 58"/>
            <p:cNvSpPr/>
            <p:nvPr/>
          </p:nvSpPr>
          <p:spPr>
            <a:xfrm rot="12609228">
              <a:off x="7936821" y="5960420"/>
              <a:ext cx="510859" cy="482894"/>
            </a:xfrm>
            <a:prstGeom prst="round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60" name="圆角矩形 59"/>
            <p:cNvSpPr/>
            <p:nvPr/>
          </p:nvSpPr>
          <p:spPr>
            <a:xfrm rot="4920934">
              <a:off x="7123168" y="6392036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1" name="圆角矩形 60"/>
            <p:cNvSpPr/>
            <p:nvPr/>
          </p:nvSpPr>
          <p:spPr>
            <a:xfrm rot="5400000">
              <a:off x="8743072" y="6270619"/>
              <a:ext cx="517196" cy="514105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2" name="圆角矩形 61"/>
            <p:cNvSpPr/>
            <p:nvPr/>
          </p:nvSpPr>
          <p:spPr>
            <a:xfrm rot="10466021">
              <a:off x="11332317" y="6250447"/>
              <a:ext cx="612743" cy="579201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63" name="圆角矩形 62"/>
            <p:cNvSpPr/>
            <p:nvPr/>
          </p:nvSpPr>
          <p:spPr>
            <a:xfrm rot="4213241">
              <a:off x="6498731" y="6472627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44220" y="2189480"/>
            <a:ext cx="3608705" cy="706120"/>
            <a:chOff x="955" y="3473"/>
            <a:chExt cx="5683" cy="1112"/>
          </a:xfrm>
        </p:grpSpPr>
        <p:sp>
          <p:nvSpPr>
            <p:cNvPr id="29" name="燕尾形 28"/>
            <p:cNvSpPr/>
            <p:nvPr/>
          </p:nvSpPr>
          <p:spPr>
            <a:xfrm>
              <a:off x="955" y="3473"/>
              <a:ext cx="5497" cy="1112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alpha val="94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402" y="3618"/>
              <a:ext cx="523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3.</a:t>
              </a:r>
              <a:r>
                <a:rPr lang="zh-CN" altLang="en-US" sz="2800" b="1"/>
                <a:t>把握分寸重引导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93420" y="1017270"/>
            <a:ext cx="8294370" cy="811530"/>
            <a:chOff x="2080" y="2871"/>
            <a:chExt cx="13062" cy="1278"/>
          </a:xfrm>
        </p:grpSpPr>
        <p:sp>
          <p:nvSpPr>
            <p:cNvPr id="9" name="圆角矩形 8"/>
            <p:cNvSpPr/>
            <p:nvPr/>
          </p:nvSpPr>
          <p:spPr>
            <a:xfrm>
              <a:off x="2080" y="2972"/>
              <a:ext cx="12527" cy="111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191" y="2871"/>
              <a:ext cx="12951" cy="127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3600" spc="400" dirty="0">
                  <a:solidFill>
                    <a:schemeClr val="bg1"/>
                  </a:solidFill>
                  <a:ea typeface="汉仪旗黑-85S" panose="00020600040101010101" pitchFamily="18" charset="-122"/>
                  <a:cs typeface="+mj-cs"/>
                </a:rPr>
                <a:t>二、提供学习支架，理解思想内涵</a:t>
              </a:r>
              <a:endParaRPr lang="zh-CN" altLang="en-US" sz="3600" spc="400" dirty="0">
                <a:solidFill>
                  <a:schemeClr val="bg1"/>
                </a:solidFill>
                <a:ea typeface="汉仪旗黑-85S" panose="00020600040101010101" pitchFamily="18" charset="-122"/>
                <a:cs typeface="+mj-cs"/>
                <a:sym typeface="+mn-ea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093595" y="4098290"/>
            <a:ext cx="1033780" cy="1035050"/>
            <a:chOff x="3313" y="4206"/>
            <a:chExt cx="1628" cy="16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圆角矩形 15"/>
            <p:cNvSpPr/>
            <p:nvPr/>
          </p:nvSpPr>
          <p:spPr>
            <a:xfrm>
              <a:off x="3313" y="4206"/>
              <a:ext cx="1629" cy="163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3495" y="4383"/>
              <a:ext cx="1308" cy="13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r>
                <a:rPr lang="zh-CN" altLang="en-US" sz="2400" b="1">
                  <a:solidFill>
                    <a:schemeClr val="accent3"/>
                  </a:solidFill>
                  <a:effectLst/>
                </a:rPr>
                <a:t>把握分寸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670935" y="3512185"/>
            <a:ext cx="1046480" cy="862330"/>
            <a:chOff x="5797" y="3283"/>
            <a:chExt cx="1648" cy="13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>
              <a:off x="5797" y="3283"/>
              <a:ext cx="1648" cy="135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845" y="3455"/>
              <a:ext cx="146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1800" b="1">
                  <a:sym typeface="+mn-ea"/>
                </a:rPr>
                <a:t>不盲目</a:t>
              </a:r>
            </a:p>
            <a:p>
              <a:pPr lvl="0" algn="ctr">
                <a:buClrTx/>
                <a:buSzTx/>
                <a:buFontTx/>
              </a:pPr>
              <a:r>
                <a:rPr lang="zh-CN" altLang="en-US" sz="1800" b="1">
                  <a:sym typeface="+mn-ea"/>
                </a:rPr>
                <a:t>自信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670935" y="4785360"/>
            <a:ext cx="1046480" cy="841375"/>
            <a:chOff x="5797" y="5288"/>
            <a:chExt cx="1648" cy="13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圆角矩形 18"/>
            <p:cNvSpPr/>
            <p:nvPr/>
          </p:nvSpPr>
          <p:spPr>
            <a:xfrm>
              <a:off x="5797" y="5288"/>
              <a:ext cx="1648" cy="1325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852" y="5443"/>
              <a:ext cx="1538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1800" b="1">
                  <a:sym typeface="+mn-ea"/>
                </a:rPr>
                <a:t>不妄自菲薄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210810" y="4098290"/>
            <a:ext cx="1123315" cy="884555"/>
            <a:chOff x="8212" y="4210"/>
            <a:chExt cx="1769" cy="13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圆角矩形 4"/>
            <p:cNvSpPr/>
            <p:nvPr/>
          </p:nvSpPr>
          <p:spPr>
            <a:xfrm>
              <a:off x="8212" y="4210"/>
              <a:ext cx="1684" cy="138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404" y="4296"/>
              <a:ext cx="157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400" b="1">
                  <a:solidFill>
                    <a:schemeClr val="accent3"/>
                  </a:solidFill>
                  <a:effectLst/>
                  <a:sym typeface="+mn-ea"/>
                </a:rPr>
                <a:t>巧妙</a:t>
              </a:r>
            </a:p>
            <a:p>
              <a:pPr lvl="0" algn="l">
                <a:buClrTx/>
                <a:buSzTx/>
                <a:buFontTx/>
              </a:pPr>
              <a:r>
                <a:rPr lang="zh-CN" altLang="en-US" sz="2400" b="1">
                  <a:solidFill>
                    <a:schemeClr val="accent3"/>
                  </a:solidFill>
                  <a:effectLst/>
                  <a:sym typeface="+mn-ea"/>
                </a:rPr>
                <a:t>引导</a:t>
              </a:r>
            </a:p>
          </p:txBody>
        </p:sp>
      </p:grpSp>
      <p:sp>
        <p:nvSpPr>
          <p:cNvPr id="22" name="右箭头 21"/>
          <p:cNvSpPr/>
          <p:nvPr/>
        </p:nvSpPr>
        <p:spPr>
          <a:xfrm rot="19860000">
            <a:off x="3152140" y="3967480"/>
            <a:ext cx="366395" cy="1943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" name="右箭头 22"/>
          <p:cNvSpPr/>
          <p:nvPr/>
        </p:nvSpPr>
        <p:spPr>
          <a:xfrm rot="2100000">
            <a:off x="3149600" y="4892040"/>
            <a:ext cx="376555" cy="17589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6900545" y="3621405"/>
            <a:ext cx="1501140" cy="765810"/>
            <a:chOff x="10883" y="3455"/>
            <a:chExt cx="2364" cy="12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圆角矩形 26"/>
            <p:cNvSpPr/>
            <p:nvPr/>
          </p:nvSpPr>
          <p:spPr>
            <a:xfrm>
              <a:off x="10883" y="3455"/>
              <a:ext cx="2146" cy="1101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883" y="3645"/>
              <a:ext cx="236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1800" b="1">
                  <a:sym typeface="+mn-ea"/>
                </a:rPr>
                <a:t>既看到问题</a:t>
              </a:r>
            </a:p>
            <a:p>
              <a:pPr lvl="0" algn="l">
                <a:buClrTx/>
                <a:buSzTx/>
                <a:buFontTx/>
              </a:pPr>
              <a:endParaRPr lang="zh-CN" altLang="en-US" sz="1800" b="1">
                <a:sym typeface="+mn-ea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6900545" y="4800600"/>
            <a:ext cx="1461135" cy="826135"/>
            <a:chOff x="10883" y="5312"/>
            <a:chExt cx="2301" cy="13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圆角矩形 11"/>
            <p:cNvSpPr/>
            <p:nvPr/>
          </p:nvSpPr>
          <p:spPr>
            <a:xfrm>
              <a:off x="10883" y="5312"/>
              <a:ext cx="2146" cy="1101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0883" y="5597"/>
              <a:ext cx="230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1800" b="1">
                  <a:sym typeface="+mn-ea"/>
                </a:rPr>
                <a:t>又看到成绩</a:t>
              </a:r>
            </a:p>
            <a:p>
              <a:pPr lvl="0" algn="l">
                <a:buClrTx/>
                <a:buSzTx/>
                <a:buFontTx/>
              </a:pPr>
              <a:endParaRPr lang="zh-CN" altLang="en-US" sz="1800" b="1">
                <a:sym typeface="+mn-ea"/>
              </a:endParaRPr>
            </a:p>
          </p:txBody>
        </p:sp>
      </p:grpSp>
      <p:sp>
        <p:nvSpPr>
          <p:cNvPr id="33" name="右箭头 32"/>
          <p:cNvSpPr/>
          <p:nvPr/>
        </p:nvSpPr>
        <p:spPr>
          <a:xfrm>
            <a:off x="4765675" y="4450080"/>
            <a:ext cx="366395" cy="1943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4" name="右箭头 33"/>
          <p:cNvSpPr/>
          <p:nvPr/>
        </p:nvSpPr>
        <p:spPr>
          <a:xfrm rot="19860000">
            <a:off x="6297930" y="3940810"/>
            <a:ext cx="366395" cy="1943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5" name="右箭头 34"/>
          <p:cNvSpPr/>
          <p:nvPr/>
        </p:nvSpPr>
        <p:spPr>
          <a:xfrm rot="1080000">
            <a:off x="6301105" y="4935855"/>
            <a:ext cx="366395" cy="1943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732111" y="162939"/>
            <a:ext cx="60960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第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讲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《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块头大不等于强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试教经验分享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2" grpId="1" animBg="1"/>
      <p:bldP spid="23" grpId="0" bldLvl="0" animBg="1"/>
      <p:bldP spid="23" grpId="1" animBg="1"/>
      <p:bldP spid="33" grpId="0" bldLvl="0" animBg="1"/>
      <p:bldP spid="33" grpId="1" animBg="1"/>
      <p:bldP spid="34" grpId="0" bldLvl="0" animBg="1"/>
      <p:bldP spid="34" grpId="1" animBg="1"/>
      <p:bldP spid="35" grpId="0" bldLvl="0" animBg="1"/>
      <p:bldP spid="3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1"/>
          <p:cNvGrpSpPr/>
          <p:nvPr/>
        </p:nvGrpSpPr>
        <p:grpSpPr>
          <a:xfrm>
            <a:off x="6499745" y="4070794"/>
            <a:ext cx="6149430" cy="3462362"/>
            <a:chOff x="6499745" y="4070794"/>
            <a:chExt cx="6149430" cy="3462362"/>
          </a:xfrm>
        </p:grpSpPr>
        <p:sp>
          <p:nvSpPr>
            <p:cNvPr id="43" name="圆角矩形 42"/>
            <p:cNvSpPr/>
            <p:nvPr/>
          </p:nvSpPr>
          <p:spPr>
            <a:xfrm rot="9000000">
              <a:off x="11734826" y="5077813"/>
              <a:ext cx="914349" cy="914349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44" name="圆角矩形 43"/>
            <p:cNvSpPr/>
            <p:nvPr/>
          </p:nvSpPr>
          <p:spPr>
            <a:xfrm rot="1058422">
              <a:off x="11330494" y="57670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1" name="圆角矩形 50"/>
            <p:cNvSpPr/>
            <p:nvPr/>
          </p:nvSpPr>
          <p:spPr>
            <a:xfrm rot="9000000">
              <a:off x="10310146" y="6182844"/>
              <a:ext cx="1350312" cy="135031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52" name="圆角矩形 51"/>
            <p:cNvSpPr/>
            <p:nvPr/>
          </p:nvSpPr>
          <p:spPr>
            <a:xfrm rot="9000000">
              <a:off x="11933182" y="4101542"/>
              <a:ext cx="517636" cy="517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55" name="圆角矩形 54"/>
            <p:cNvSpPr/>
            <p:nvPr/>
          </p:nvSpPr>
          <p:spPr>
            <a:xfrm rot="4213241">
              <a:off x="9527095" y="62904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6" name="圆角矩形 55"/>
            <p:cNvSpPr/>
            <p:nvPr/>
          </p:nvSpPr>
          <p:spPr>
            <a:xfrm rot="4213241">
              <a:off x="11680331" y="4071808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7" name="圆角矩形 56"/>
            <p:cNvSpPr/>
            <p:nvPr/>
          </p:nvSpPr>
          <p:spPr>
            <a:xfrm rot="12322931">
              <a:off x="9098831" y="5942236"/>
              <a:ext cx="617442" cy="617442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58" name="圆角矩形 57"/>
            <p:cNvSpPr/>
            <p:nvPr/>
          </p:nvSpPr>
          <p:spPr>
            <a:xfrm rot="9000000">
              <a:off x="11492155" y="5030969"/>
              <a:ext cx="421095" cy="421095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59" name="圆角矩形 58"/>
            <p:cNvSpPr/>
            <p:nvPr/>
          </p:nvSpPr>
          <p:spPr>
            <a:xfrm rot="12609228">
              <a:off x="7936821" y="5960420"/>
              <a:ext cx="510859" cy="482894"/>
            </a:xfrm>
            <a:prstGeom prst="round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60" name="圆角矩形 59"/>
            <p:cNvSpPr/>
            <p:nvPr/>
          </p:nvSpPr>
          <p:spPr>
            <a:xfrm rot="4920934">
              <a:off x="7123168" y="6392036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1" name="圆角矩形 60"/>
            <p:cNvSpPr/>
            <p:nvPr/>
          </p:nvSpPr>
          <p:spPr>
            <a:xfrm rot="5400000">
              <a:off x="8743072" y="6270619"/>
              <a:ext cx="517196" cy="514105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2" name="圆角矩形 61"/>
            <p:cNvSpPr/>
            <p:nvPr/>
          </p:nvSpPr>
          <p:spPr>
            <a:xfrm rot="10466021">
              <a:off x="11332317" y="6250447"/>
              <a:ext cx="612743" cy="579201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63" name="圆角矩形 62"/>
            <p:cNvSpPr/>
            <p:nvPr/>
          </p:nvSpPr>
          <p:spPr>
            <a:xfrm rot="4213241">
              <a:off x="6498731" y="6472627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744220" y="2189480"/>
            <a:ext cx="3608705" cy="706120"/>
            <a:chOff x="744220" y="2189480"/>
            <a:chExt cx="3608705" cy="706120"/>
          </a:xfrm>
        </p:grpSpPr>
        <p:sp>
          <p:nvSpPr>
            <p:cNvPr id="29" name="燕尾形 28"/>
            <p:cNvSpPr/>
            <p:nvPr/>
          </p:nvSpPr>
          <p:spPr>
            <a:xfrm>
              <a:off x="744220" y="2189480"/>
              <a:ext cx="3490595" cy="706120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alpha val="94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028065" y="2281555"/>
              <a:ext cx="33248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3.</a:t>
              </a:r>
              <a:r>
                <a:rPr lang="zh-CN" altLang="en-US" sz="2800" b="1"/>
                <a:t>把握分寸重引导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93420" y="1017270"/>
            <a:ext cx="8294370" cy="811530"/>
            <a:chOff x="2080" y="2871"/>
            <a:chExt cx="13062" cy="1278"/>
          </a:xfrm>
        </p:grpSpPr>
        <p:sp>
          <p:nvSpPr>
            <p:cNvPr id="9" name="圆角矩形 8"/>
            <p:cNvSpPr/>
            <p:nvPr/>
          </p:nvSpPr>
          <p:spPr>
            <a:xfrm>
              <a:off x="2080" y="2972"/>
              <a:ext cx="12527" cy="111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191" y="2871"/>
              <a:ext cx="12951" cy="127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3600" spc="400" dirty="0">
                  <a:solidFill>
                    <a:schemeClr val="bg1"/>
                  </a:solidFill>
                  <a:ea typeface="汉仪旗黑-85S" panose="00020600040101010101" pitchFamily="18" charset="-122"/>
                  <a:cs typeface="+mj-cs"/>
                </a:rPr>
                <a:t>二、提供学习支架，理解思想内涵</a:t>
              </a:r>
              <a:endParaRPr lang="zh-CN" altLang="en-US" sz="3600" spc="400" dirty="0">
                <a:solidFill>
                  <a:schemeClr val="bg1"/>
                </a:solidFill>
                <a:ea typeface="汉仪旗黑-85S" panose="00020600040101010101" pitchFamily="18" charset="-122"/>
                <a:cs typeface="+mj-cs"/>
                <a:sym typeface="+mn-ea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-732111" y="162939"/>
            <a:ext cx="60960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第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讲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《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块头大不等于强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试教经验分享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42875" y="3804285"/>
            <a:ext cx="4365625" cy="2857500"/>
            <a:chOff x="225" y="5991"/>
            <a:chExt cx="6875" cy="4500"/>
          </a:xfrm>
        </p:grpSpPr>
        <p:sp>
          <p:nvSpPr>
            <p:cNvPr id="64" name="BackShape1"/>
            <p:cNvSpPr/>
            <p:nvPr/>
          </p:nvSpPr>
          <p:spPr>
            <a:xfrm>
              <a:off x="1440" y="5991"/>
              <a:ext cx="5661" cy="4002"/>
            </a:xfrm>
            <a:prstGeom prst="roundRect">
              <a:avLst/>
            </a:prstGeom>
            <a:noFill/>
            <a:ln w="34925">
              <a:solidFill>
                <a:srgbClr val="A0B2C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5" y="6445"/>
              <a:ext cx="4719" cy="4047"/>
            </a:xfrm>
            <a:prstGeom prst="rect">
              <a:avLst/>
            </a:prstGeom>
            <a:effectLst>
              <a:outerShdw blurRad="50800" dist="889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" name="组合 4"/>
          <p:cNvGrpSpPr/>
          <p:nvPr/>
        </p:nvGrpSpPr>
        <p:grpSpPr>
          <a:xfrm>
            <a:off x="3364230" y="2959100"/>
            <a:ext cx="5315585" cy="2905760"/>
            <a:chOff x="5298" y="4660"/>
            <a:chExt cx="8371" cy="4576"/>
          </a:xfrm>
        </p:grpSpPr>
        <p:sp>
          <p:nvSpPr>
            <p:cNvPr id="65" name="BackShape1"/>
            <p:cNvSpPr/>
            <p:nvPr/>
          </p:nvSpPr>
          <p:spPr>
            <a:xfrm>
              <a:off x="6903" y="4660"/>
              <a:ext cx="6766" cy="4213"/>
            </a:xfrm>
            <a:prstGeom prst="roundRect">
              <a:avLst/>
            </a:prstGeom>
            <a:noFill/>
            <a:ln w="44450">
              <a:solidFill>
                <a:srgbClr val="A0B2C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98" y="5274"/>
              <a:ext cx="5951" cy="3962"/>
            </a:xfrm>
            <a:prstGeom prst="rect">
              <a:avLst/>
            </a:prstGeom>
            <a:effectLst>
              <a:outerShdw blurRad="50800" dist="1143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/>
          <p:cNvGrpSpPr/>
          <p:nvPr/>
        </p:nvGrpSpPr>
        <p:grpSpPr>
          <a:xfrm>
            <a:off x="7360920" y="1957705"/>
            <a:ext cx="5746115" cy="2995295"/>
            <a:chOff x="11592" y="3083"/>
            <a:chExt cx="9049" cy="4717"/>
          </a:xfrm>
        </p:grpSpPr>
        <p:sp>
          <p:nvSpPr>
            <p:cNvPr id="66" name="BackShape1"/>
            <p:cNvSpPr/>
            <p:nvPr/>
          </p:nvSpPr>
          <p:spPr>
            <a:xfrm>
              <a:off x="14423" y="3083"/>
              <a:ext cx="6218" cy="4396"/>
            </a:xfrm>
            <a:prstGeom prst="roundRect">
              <a:avLst/>
            </a:prstGeom>
            <a:noFill/>
            <a:ln w="57150">
              <a:solidFill>
                <a:srgbClr val="A0B2C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92" y="3842"/>
              <a:ext cx="7051" cy="3959"/>
            </a:xfrm>
            <a:prstGeom prst="rect">
              <a:avLst/>
            </a:prstGeom>
            <a:effectLst>
              <a:outerShdw blurRad="50800" dist="1143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732111" y="162939"/>
            <a:ext cx="60960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第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讲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《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块头大不等于强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试教经验分享</a:t>
            </a:r>
          </a:p>
        </p:txBody>
      </p:sp>
      <p:grpSp>
        <p:nvGrpSpPr>
          <p:cNvPr id="2" name="组合 18"/>
          <p:cNvGrpSpPr/>
          <p:nvPr/>
        </p:nvGrpSpPr>
        <p:grpSpPr>
          <a:xfrm>
            <a:off x="528425" y="1713564"/>
            <a:ext cx="10843642" cy="4058586"/>
            <a:chOff x="-986050" y="10106938"/>
            <a:chExt cx="10843642" cy="4058586"/>
          </a:xfrm>
        </p:grpSpPr>
        <p:sp>
          <p:nvSpPr>
            <p:cNvPr id="6" name="矩形 5"/>
            <p:cNvSpPr/>
            <p:nvPr/>
          </p:nvSpPr>
          <p:spPr>
            <a:xfrm>
              <a:off x="-986049" y="10106938"/>
              <a:ext cx="10843641" cy="37237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-986050" y="13786191"/>
              <a:ext cx="10843641" cy="379333"/>
            </a:xfrm>
            <a:prstGeom prst="rect">
              <a:avLst/>
            </a:prstGeom>
            <a:solidFill>
              <a:schemeClr val="bg2">
                <a:lumMod val="50000"/>
                <a:alpha val="6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-678867" y="10303040"/>
              <a:ext cx="10421620" cy="3322955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kern="1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   </a:t>
              </a:r>
              <a:r>
                <a:rPr altLang="zh-CN" sz="2800" kern="1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《块头大不等于强》是《习近平新时代中国特色社会主义思想学生读本》（小学高年级）的第5讲。主要阐述了创新能力不强是我国这个经济“大块头”的“阿喀琉斯之踵”。创新、协调、绿色、开放、共享的新发展理念，是引领发展的指挥棒、红绿灯。要实现中国梦，就必须要坚持新发展理念。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91216" y="1457324"/>
            <a:ext cx="783655" cy="617442"/>
            <a:chOff x="291216" y="1457324"/>
            <a:chExt cx="783655" cy="617442"/>
          </a:xfrm>
        </p:grpSpPr>
        <p:sp>
          <p:nvSpPr>
            <p:cNvPr id="24" name="圆角矩形 23"/>
            <p:cNvSpPr/>
            <p:nvPr/>
          </p:nvSpPr>
          <p:spPr>
            <a:xfrm rot="12322931">
              <a:off x="291216" y="1457324"/>
              <a:ext cx="617442" cy="617442"/>
            </a:xfrm>
            <a:prstGeom prst="round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3" name="圆角矩形 22"/>
            <p:cNvSpPr/>
            <p:nvPr/>
          </p:nvSpPr>
          <p:spPr>
            <a:xfrm rot="4213241">
              <a:off x="736559" y="1502780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499745" y="4070794"/>
            <a:ext cx="6149430" cy="3462362"/>
            <a:chOff x="6499745" y="4070794"/>
            <a:chExt cx="6149430" cy="3462362"/>
          </a:xfrm>
        </p:grpSpPr>
        <p:sp>
          <p:nvSpPr>
            <p:cNvPr id="26" name="圆角矩形 25"/>
            <p:cNvSpPr/>
            <p:nvPr/>
          </p:nvSpPr>
          <p:spPr>
            <a:xfrm rot="9000000">
              <a:off x="11734826" y="5077813"/>
              <a:ext cx="914349" cy="914349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5" name="圆角矩形 24"/>
            <p:cNvSpPr/>
            <p:nvPr/>
          </p:nvSpPr>
          <p:spPr>
            <a:xfrm rot="1058422">
              <a:off x="11330494" y="57670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圆角矩形 11"/>
            <p:cNvSpPr/>
            <p:nvPr/>
          </p:nvSpPr>
          <p:spPr>
            <a:xfrm rot="9000000">
              <a:off x="10310146" y="6182844"/>
              <a:ext cx="1350312" cy="135031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3" name="圆角矩形 12"/>
            <p:cNvSpPr/>
            <p:nvPr/>
          </p:nvSpPr>
          <p:spPr>
            <a:xfrm rot="9000000">
              <a:off x="11933182" y="4101542"/>
              <a:ext cx="517636" cy="517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4" name="圆角矩形 13"/>
            <p:cNvSpPr/>
            <p:nvPr/>
          </p:nvSpPr>
          <p:spPr>
            <a:xfrm rot="4213241">
              <a:off x="9527095" y="62904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圆角矩形 14"/>
            <p:cNvSpPr/>
            <p:nvPr/>
          </p:nvSpPr>
          <p:spPr>
            <a:xfrm rot="4213241">
              <a:off x="11680331" y="4071808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圆角矩形 15"/>
            <p:cNvSpPr/>
            <p:nvPr/>
          </p:nvSpPr>
          <p:spPr>
            <a:xfrm rot="12322931">
              <a:off x="9098831" y="5942236"/>
              <a:ext cx="617442" cy="617442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7" name="圆角矩形 16"/>
            <p:cNvSpPr/>
            <p:nvPr/>
          </p:nvSpPr>
          <p:spPr>
            <a:xfrm rot="9000000">
              <a:off x="11492155" y="5030969"/>
              <a:ext cx="421095" cy="421095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9" name="圆角矩形 18"/>
            <p:cNvSpPr/>
            <p:nvPr/>
          </p:nvSpPr>
          <p:spPr>
            <a:xfrm rot="12609228">
              <a:off x="7936821" y="5960420"/>
              <a:ext cx="510859" cy="482894"/>
            </a:xfrm>
            <a:prstGeom prst="round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0" name="圆角矩形 19"/>
            <p:cNvSpPr/>
            <p:nvPr/>
          </p:nvSpPr>
          <p:spPr>
            <a:xfrm rot="4920934">
              <a:off x="7123168" y="6392036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圆角矩形 20"/>
            <p:cNvSpPr/>
            <p:nvPr/>
          </p:nvSpPr>
          <p:spPr>
            <a:xfrm rot="5400000">
              <a:off x="8743072" y="6270619"/>
              <a:ext cx="517196" cy="514105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圆角矩形 21"/>
            <p:cNvSpPr/>
            <p:nvPr/>
          </p:nvSpPr>
          <p:spPr>
            <a:xfrm rot="10466021">
              <a:off x="11332317" y="6250447"/>
              <a:ext cx="612743" cy="579201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8" name="圆角矩形 27"/>
            <p:cNvSpPr/>
            <p:nvPr/>
          </p:nvSpPr>
          <p:spPr>
            <a:xfrm rot="4213241">
              <a:off x="6498731" y="6472627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744220" y="2189480"/>
            <a:ext cx="3608705" cy="706120"/>
            <a:chOff x="955" y="3473"/>
            <a:chExt cx="5683" cy="1112"/>
          </a:xfrm>
        </p:grpSpPr>
        <p:sp>
          <p:nvSpPr>
            <p:cNvPr id="29" name="燕尾形 28"/>
            <p:cNvSpPr/>
            <p:nvPr/>
          </p:nvSpPr>
          <p:spPr>
            <a:xfrm>
              <a:off x="955" y="3473"/>
              <a:ext cx="5497" cy="1112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alpha val="94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402" y="3618"/>
              <a:ext cx="523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3.</a:t>
              </a:r>
              <a:r>
                <a:rPr lang="zh-CN" altLang="en-US" sz="2800" b="1"/>
                <a:t>把握分寸重引导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93420" y="1017270"/>
            <a:ext cx="8294370" cy="811530"/>
            <a:chOff x="2080" y="2871"/>
            <a:chExt cx="13062" cy="1278"/>
          </a:xfrm>
        </p:grpSpPr>
        <p:sp>
          <p:nvSpPr>
            <p:cNvPr id="9" name="圆角矩形 8"/>
            <p:cNvSpPr/>
            <p:nvPr/>
          </p:nvSpPr>
          <p:spPr>
            <a:xfrm>
              <a:off x="2080" y="2972"/>
              <a:ext cx="12527" cy="111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191" y="2871"/>
              <a:ext cx="12951" cy="127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3600" spc="400" dirty="0">
                  <a:solidFill>
                    <a:schemeClr val="bg1"/>
                  </a:solidFill>
                  <a:ea typeface="汉仪旗黑-85S" panose="00020600040101010101" pitchFamily="18" charset="-122"/>
                  <a:cs typeface="+mj-cs"/>
                </a:rPr>
                <a:t>二、提供学习支架，理解思想内涵</a:t>
              </a:r>
              <a:endParaRPr lang="zh-CN" altLang="en-US" sz="3600" spc="400" dirty="0">
                <a:solidFill>
                  <a:schemeClr val="bg1"/>
                </a:solidFill>
                <a:ea typeface="汉仪旗黑-85S" panose="00020600040101010101" pitchFamily="18" charset="-122"/>
                <a:cs typeface="+mj-cs"/>
                <a:sym typeface="+mn-ea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-732111" y="162939"/>
            <a:ext cx="60960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第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讲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《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块头大不等于强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试教经验分享</a:t>
            </a:r>
          </a:p>
        </p:txBody>
      </p:sp>
      <p:grpSp>
        <p:nvGrpSpPr>
          <p:cNvPr id="45" name="组合 44"/>
          <p:cNvGrpSpPr/>
          <p:nvPr/>
        </p:nvGrpSpPr>
        <p:grpSpPr>
          <a:xfrm>
            <a:off x="4557395" y="2038350"/>
            <a:ext cx="5923280" cy="3897630"/>
            <a:chOff x="7601" y="2993"/>
            <a:chExt cx="10594" cy="6231"/>
          </a:xfrm>
        </p:grpSpPr>
        <p:sp>
          <p:nvSpPr>
            <p:cNvPr id="46" name="圆角矩形 45"/>
            <p:cNvSpPr/>
            <p:nvPr/>
          </p:nvSpPr>
          <p:spPr>
            <a:xfrm>
              <a:off x="7601" y="2993"/>
              <a:ext cx="10594" cy="62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7822" y="3387"/>
              <a:ext cx="10250" cy="5687"/>
              <a:chOff x="7822" y="3387"/>
              <a:chExt cx="10250" cy="5687"/>
            </a:xfrm>
          </p:grpSpPr>
          <p:sp>
            <p:nvSpPr>
              <p:cNvPr id="49" name="文本框 48"/>
              <p:cNvSpPr txBox="1"/>
              <p:nvPr/>
            </p:nvSpPr>
            <p:spPr>
              <a:xfrm>
                <a:off x="7822" y="8043"/>
                <a:ext cx="10250" cy="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截至</a:t>
                </a:r>
                <a:r>
                  <a:rPr lang="en-US" altLang="zh-CN" b="1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2019</a:t>
                </a:r>
                <a:r>
                  <a:rPr lang="zh-CN" altLang="en-US" b="1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年</a:t>
                </a:r>
                <a:r>
                  <a:rPr lang="zh-CN" altLang="zh-CN" b="1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中美人均GDP比较图</a:t>
                </a:r>
              </a:p>
              <a:p>
                <a:pPr algn="ctr"/>
                <a:r>
                  <a:rPr lang="zh-CN" altLang="en-US" b="1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（图片源自国家统计局网站）</a:t>
                </a:r>
                <a:endParaRPr lang="zh-CN" altLang="zh-CN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</p:txBody>
          </p:sp>
          <p:pic>
            <p:nvPicPr>
              <p:cNvPr id="50" name="图片 49" descr="O2@Q{9V3P7MMU2@EAEDBUAE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7958" y="3387"/>
                <a:ext cx="9841" cy="4557"/>
              </a:xfrm>
              <a:prstGeom prst="rect">
                <a:avLst/>
              </a:prstGeom>
            </p:spPr>
          </p:pic>
        </p:grpSp>
      </p:grpSp>
      <p:sp>
        <p:nvSpPr>
          <p:cNvPr id="2" name="圆角矩形 1"/>
          <p:cNvSpPr/>
          <p:nvPr/>
        </p:nvSpPr>
        <p:spPr>
          <a:xfrm>
            <a:off x="8749665" y="4023995"/>
            <a:ext cx="1403985" cy="1029970"/>
          </a:xfrm>
          <a:prstGeom prst="roundRect">
            <a:avLst/>
          </a:prstGeom>
          <a:noFill/>
          <a:ln w="28575" cap="flat" cmpd="sng" algn="ctr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6499745" y="4070794"/>
            <a:ext cx="6149430" cy="3462362"/>
            <a:chOff x="6499745" y="4070794"/>
            <a:chExt cx="6149430" cy="3462362"/>
          </a:xfrm>
        </p:grpSpPr>
        <p:sp>
          <p:nvSpPr>
            <p:cNvPr id="43" name="圆角矩形 42"/>
            <p:cNvSpPr/>
            <p:nvPr/>
          </p:nvSpPr>
          <p:spPr>
            <a:xfrm rot="9000000">
              <a:off x="11734826" y="5077813"/>
              <a:ext cx="914349" cy="914349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44" name="圆角矩形 43"/>
            <p:cNvSpPr/>
            <p:nvPr/>
          </p:nvSpPr>
          <p:spPr>
            <a:xfrm rot="1058422">
              <a:off x="11330494" y="57670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1" name="圆角矩形 50"/>
            <p:cNvSpPr/>
            <p:nvPr/>
          </p:nvSpPr>
          <p:spPr>
            <a:xfrm rot="9000000">
              <a:off x="10310146" y="6182844"/>
              <a:ext cx="1350312" cy="135031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52" name="圆角矩形 51"/>
            <p:cNvSpPr/>
            <p:nvPr/>
          </p:nvSpPr>
          <p:spPr>
            <a:xfrm rot="9000000">
              <a:off x="11933182" y="4101542"/>
              <a:ext cx="517636" cy="517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55" name="圆角矩形 54"/>
            <p:cNvSpPr/>
            <p:nvPr/>
          </p:nvSpPr>
          <p:spPr>
            <a:xfrm rot="4213241">
              <a:off x="9527095" y="62904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6" name="圆角矩形 55"/>
            <p:cNvSpPr/>
            <p:nvPr/>
          </p:nvSpPr>
          <p:spPr>
            <a:xfrm rot="4213241">
              <a:off x="11680331" y="4071808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7" name="圆角矩形 56"/>
            <p:cNvSpPr/>
            <p:nvPr/>
          </p:nvSpPr>
          <p:spPr>
            <a:xfrm rot="12322931">
              <a:off x="9098831" y="5942236"/>
              <a:ext cx="617442" cy="617442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58" name="圆角矩形 57"/>
            <p:cNvSpPr/>
            <p:nvPr/>
          </p:nvSpPr>
          <p:spPr>
            <a:xfrm rot="9000000">
              <a:off x="11492155" y="5030969"/>
              <a:ext cx="421095" cy="421095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59" name="圆角矩形 58"/>
            <p:cNvSpPr/>
            <p:nvPr/>
          </p:nvSpPr>
          <p:spPr>
            <a:xfrm rot="12609228">
              <a:off x="7936821" y="5960420"/>
              <a:ext cx="510859" cy="482894"/>
            </a:xfrm>
            <a:prstGeom prst="round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60" name="圆角矩形 59"/>
            <p:cNvSpPr/>
            <p:nvPr/>
          </p:nvSpPr>
          <p:spPr>
            <a:xfrm rot="4920934">
              <a:off x="7123168" y="6392036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1" name="圆角矩形 60"/>
            <p:cNvSpPr/>
            <p:nvPr/>
          </p:nvSpPr>
          <p:spPr>
            <a:xfrm rot="5400000">
              <a:off x="8743072" y="6270619"/>
              <a:ext cx="517196" cy="514105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2" name="圆角矩形 61"/>
            <p:cNvSpPr/>
            <p:nvPr/>
          </p:nvSpPr>
          <p:spPr>
            <a:xfrm rot="10466021">
              <a:off x="11332317" y="6250447"/>
              <a:ext cx="612743" cy="579201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63" name="圆角矩形 62"/>
            <p:cNvSpPr/>
            <p:nvPr/>
          </p:nvSpPr>
          <p:spPr>
            <a:xfrm rot="4213241">
              <a:off x="6498731" y="6472627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744220" y="2189480"/>
            <a:ext cx="3608705" cy="706120"/>
            <a:chOff x="955" y="3473"/>
            <a:chExt cx="5683" cy="1112"/>
          </a:xfrm>
        </p:grpSpPr>
        <p:sp>
          <p:nvSpPr>
            <p:cNvPr id="29" name="燕尾形 28"/>
            <p:cNvSpPr/>
            <p:nvPr/>
          </p:nvSpPr>
          <p:spPr>
            <a:xfrm>
              <a:off x="955" y="3473"/>
              <a:ext cx="5497" cy="1112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alpha val="94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402" y="3618"/>
              <a:ext cx="523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3.</a:t>
              </a: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把握分寸重引导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93420" y="1017270"/>
            <a:ext cx="8294370" cy="811530"/>
            <a:chOff x="2080" y="2871"/>
            <a:chExt cx="13062" cy="1278"/>
          </a:xfrm>
        </p:grpSpPr>
        <p:sp>
          <p:nvSpPr>
            <p:cNvPr id="9" name="圆角矩形 8"/>
            <p:cNvSpPr/>
            <p:nvPr/>
          </p:nvSpPr>
          <p:spPr>
            <a:xfrm>
              <a:off x="2080" y="2972"/>
              <a:ext cx="12527" cy="111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191" y="2871"/>
              <a:ext cx="12951" cy="127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4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汉仪旗黑-85S" panose="00020600040101010101" pitchFamily="18" charset="-122"/>
                  <a:cs typeface="+mn-cs"/>
                </a:rPr>
                <a:t>二、提供学习支架，理解思想内涵</a:t>
              </a:r>
              <a:endParaRPr kumimoji="0" lang="zh-CN" altLang="en-US" sz="3600" b="0" i="0" u="none" strike="noStrike" kern="1200" cap="none" spc="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汉仪旗黑-85S" panose="00020600040101010101" pitchFamily="18" charset="-122"/>
                <a:cs typeface="+mn-cs"/>
                <a:sym typeface="+mn-ea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093595" y="4098290"/>
            <a:ext cx="1033780" cy="1035050"/>
            <a:chOff x="3313" y="4206"/>
            <a:chExt cx="1628" cy="16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圆角矩形 15"/>
            <p:cNvSpPr/>
            <p:nvPr/>
          </p:nvSpPr>
          <p:spPr>
            <a:xfrm>
              <a:off x="3313" y="4206"/>
              <a:ext cx="1629" cy="163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3495" y="4383"/>
              <a:ext cx="1308" cy="13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4765D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把握分寸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670935" y="3512185"/>
            <a:ext cx="1046480" cy="862330"/>
            <a:chOff x="5797" y="3283"/>
            <a:chExt cx="1648" cy="13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>
              <a:off x="5797" y="3283"/>
              <a:ext cx="1648" cy="135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845" y="3455"/>
              <a:ext cx="146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  <a:sym typeface="+mn-ea"/>
                </a:rPr>
                <a:t>不盲目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  <a:sym typeface="+mn-ea"/>
                </a:rPr>
                <a:t>自信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670935" y="4785360"/>
            <a:ext cx="1046480" cy="841375"/>
            <a:chOff x="5797" y="5288"/>
            <a:chExt cx="1648" cy="13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圆角矩形 18"/>
            <p:cNvSpPr/>
            <p:nvPr/>
          </p:nvSpPr>
          <p:spPr>
            <a:xfrm>
              <a:off x="5797" y="5288"/>
              <a:ext cx="1648" cy="1325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852" y="5443"/>
              <a:ext cx="1538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  <a:sym typeface="+mn-ea"/>
                </a:rPr>
                <a:t>不妄自菲薄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210810" y="4098290"/>
            <a:ext cx="1123315" cy="884555"/>
            <a:chOff x="8212" y="4210"/>
            <a:chExt cx="1769" cy="13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圆角矩形 4"/>
            <p:cNvSpPr/>
            <p:nvPr/>
          </p:nvSpPr>
          <p:spPr>
            <a:xfrm>
              <a:off x="8212" y="4210"/>
              <a:ext cx="1684" cy="138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404" y="4296"/>
              <a:ext cx="157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4765D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  <a:sym typeface="+mn-ea"/>
                </a:rPr>
                <a:t>巧妙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4765D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  <a:sym typeface="+mn-ea"/>
                </a:rPr>
                <a:t>引导</a:t>
              </a:r>
            </a:p>
          </p:txBody>
        </p:sp>
      </p:grpSp>
      <p:sp>
        <p:nvSpPr>
          <p:cNvPr id="22" name="右箭头 21"/>
          <p:cNvSpPr/>
          <p:nvPr/>
        </p:nvSpPr>
        <p:spPr>
          <a:xfrm rot="19860000">
            <a:off x="3152140" y="3967480"/>
            <a:ext cx="366395" cy="1943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右箭头 22"/>
          <p:cNvSpPr/>
          <p:nvPr/>
        </p:nvSpPr>
        <p:spPr>
          <a:xfrm rot="2100000">
            <a:off x="3149600" y="4892040"/>
            <a:ext cx="376555" cy="17589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6900545" y="3621405"/>
            <a:ext cx="1501140" cy="765810"/>
            <a:chOff x="10883" y="3455"/>
            <a:chExt cx="2364" cy="12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圆角矩形 26"/>
            <p:cNvSpPr/>
            <p:nvPr/>
          </p:nvSpPr>
          <p:spPr>
            <a:xfrm>
              <a:off x="10883" y="3455"/>
              <a:ext cx="2146" cy="1101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883" y="3645"/>
              <a:ext cx="236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  <a:sym typeface="+mn-ea"/>
                </a:rPr>
                <a:t>既看到问题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6900545" y="4800600"/>
            <a:ext cx="1461135" cy="826135"/>
            <a:chOff x="10883" y="5312"/>
            <a:chExt cx="2301" cy="13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圆角矩形 11"/>
            <p:cNvSpPr/>
            <p:nvPr/>
          </p:nvSpPr>
          <p:spPr>
            <a:xfrm>
              <a:off x="10883" y="5312"/>
              <a:ext cx="2146" cy="1101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0883" y="5597"/>
              <a:ext cx="230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  <a:sym typeface="+mn-ea"/>
                </a:rPr>
                <a:t>又看到成绩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9525000" y="4197350"/>
            <a:ext cx="911225" cy="843280"/>
            <a:chOff x="16585" y="4845"/>
            <a:chExt cx="1435" cy="13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圆角矩形 25"/>
            <p:cNvSpPr/>
            <p:nvPr/>
          </p:nvSpPr>
          <p:spPr>
            <a:xfrm>
              <a:off x="16585" y="4845"/>
              <a:ext cx="1434" cy="132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6682" y="4866"/>
              <a:ext cx="1338" cy="13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4765D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  <a:sym typeface="+mn-ea"/>
                </a:rPr>
                <a:t>树立自信</a:t>
              </a:r>
            </a:p>
          </p:txBody>
        </p:sp>
      </p:grpSp>
      <p:sp>
        <p:nvSpPr>
          <p:cNvPr id="33" name="右箭头 32"/>
          <p:cNvSpPr/>
          <p:nvPr/>
        </p:nvSpPr>
        <p:spPr>
          <a:xfrm>
            <a:off x="4765675" y="4450080"/>
            <a:ext cx="366395" cy="1943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右箭头 33"/>
          <p:cNvSpPr/>
          <p:nvPr/>
        </p:nvSpPr>
        <p:spPr>
          <a:xfrm rot="19860000">
            <a:off x="6297930" y="3940810"/>
            <a:ext cx="366395" cy="1943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右箭头 34"/>
          <p:cNvSpPr/>
          <p:nvPr/>
        </p:nvSpPr>
        <p:spPr>
          <a:xfrm rot="1080000">
            <a:off x="6301105" y="4935855"/>
            <a:ext cx="366395" cy="1943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右箭头 46"/>
          <p:cNvSpPr/>
          <p:nvPr/>
        </p:nvSpPr>
        <p:spPr>
          <a:xfrm rot="1980000">
            <a:off x="8519160" y="3952875"/>
            <a:ext cx="879475" cy="35179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右箭头 35"/>
          <p:cNvSpPr/>
          <p:nvPr/>
        </p:nvSpPr>
        <p:spPr>
          <a:xfrm rot="19080000">
            <a:off x="8519160" y="4893310"/>
            <a:ext cx="879475" cy="35179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732111" y="162939"/>
            <a:ext cx="60960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第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5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讲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 《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块头大不等于强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》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试教经验分享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 animBg="1"/>
      <p:bldP spid="23" grpId="1" animBg="1"/>
      <p:bldP spid="33" grpId="1" animBg="1"/>
      <p:bldP spid="34" grpId="1" animBg="1"/>
      <p:bldP spid="35" grpId="1" animBg="1"/>
      <p:bldP spid="47" grpId="0" bldLvl="0" animBg="1"/>
      <p:bldP spid="3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6499745" y="4070794"/>
            <a:ext cx="6149430" cy="3462362"/>
            <a:chOff x="6499745" y="4070794"/>
            <a:chExt cx="6149430" cy="3462362"/>
          </a:xfrm>
        </p:grpSpPr>
        <p:sp>
          <p:nvSpPr>
            <p:cNvPr id="16" name="圆角矩形 15"/>
            <p:cNvSpPr/>
            <p:nvPr/>
          </p:nvSpPr>
          <p:spPr>
            <a:xfrm rot="9000000">
              <a:off x="11734826" y="5077813"/>
              <a:ext cx="914349" cy="914349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7" name="圆角矩形 16"/>
            <p:cNvSpPr/>
            <p:nvPr/>
          </p:nvSpPr>
          <p:spPr>
            <a:xfrm rot="1058422">
              <a:off x="11330494" y="57670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圆角矩形 17"/>
            <p:cNvSpPr/>
            <p:nvPr/>
          </p:nvSpPr>
          <p:spPr>
            <a:xfrm rot="9000000">
              <a:off x="10310146" y="6182844"/>
              <a:ext cx="1350312" cy="135031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9" name="圆角矩形 18"/>
            <p:cNvSpPr/>
            <p:nvPr/>
          </p:nvSpPr>
          <p:spPr>
            <a:xfrm rot="9000000">
              <a:off x="11933182" y="4101542"/>
              <a:ext cx="517636" cy="517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2" name="圆角矩形 21"/>
            <p:cNvSpPr/>
            <p:nvPr/>
          </p:nvSpPr>
          <p:spPr>
            <a:xfrm rot="4213241">
              <a:off x="9527095" y="62904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圆角矩形 22"/>
            <p:cNvSpPr/>
            <p:nvPr/>
          </p:nvSpPr>
          <p:spPr>
            <a:xfrm rot="4213241">
              <a:off x="11680331" y="4071808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圆角矩形 23"/>
            <p:cNvSpPr/>
            <p:nvPr/>
          </p:nvSpPr>
          <p:spPr>
            <a:xfrm rot="12322931">
              <a:off x="9098831" y="5942236"/>
              <a:ext cx="617442" cy="617442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5" name="圆角矩形 24"/>
            <p:cNvSpPr/>
            <p:nvPr/>
          </p:nvSpPr>
          <p:spPr>
            <a:xfrm rot="9000000">
              <a:off x="11492155" y="5030969"/>
              <a:ext cx="421095" cy="421095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6" name="圆角矩形 25"/>
            <p:cNvSpPr/>
            <p:nvPr/>
          </p:nvSpPr>
          <p:spPr>
            <a:xfrm rot="12609228">
              <a:off x="7936821" y="5960420"/>
              <a:ext cx="510859" cy="482894"/>
            </a:xfrm>
            <a:prstGeom prst="round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7" name="圆角矩形 26"/>
            <p:cNvSpPr/>
            <p:nvPr/>
          </p:nvSpPr>
          <p:spPr>
            <a:xfrm rot="4920934">
              <a:off x="7123168" y="6392036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1" name="圆角矩形 30"/>
            <p:cNvSpPr/>
            <p:nvPr/>
          </p:nvSpPr>
          <p:spPr>
            <a:xfrm rot="5400000">
              <a:off x="8743072" y="6270619"/>
              <a:ext cx="517196" cy="514105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2" name="圆角矩形 31"/>
            <p:cNvSpPr/>
            <p:nvPr/>
          </p:nvSpPr>
          <p:spPr>
            <a:xfrm rot="10466021">
              <a:off x="11332317" y="6250447"/>
              <a:ext cx="612743" cy="579201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3" name="圆角矩形 32"/>
            <p:cNvSpPr/>
            <p:nvPr/>
          </p:nvSpPr>
          <p:spPr>
            <a:xfrm rot="4213241">
              <a:off x="6498731" y="6472627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44220" y="1699260"/>
            <a:ext cx="3608705" cy="706120"/>
            <a:chOff x="955" y="3473"/>
            <a:chExt cx="5683" cy="1112"/>
          </a:xfrm>
        </p:grpSpPr>
        <p:sp>
          <p:nvSpPr>
            <p:cNvPr id="29" name="燕尾形 28"/>
            <p:cNvSpPr/>
            <p:nvPr/>
          </p:nvSpPr>
          <p:spPr>
            <a:xfrm>
              <a:off x="955" y="3473"/>
              <a:ext cx="5497" cy="1112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alpha val="94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402" y="3618"/>
              <a:ext cx="523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1.</a:t>
              </a:r>
              <a:r>
                <a:rPr lang="zh-CN" altLang="en-US" sz="2800" b="1"/>
                <a:t>立足身边故事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73735" y="664210"/>
            <a:ext cx="8294370" cy="811530"/>
            <a:chOff x="2080" y="2871"/>
            <a:chExt cx="13062" cy="1278"/>
          </a:xfrm>
        </p:grpSpPr>
        <p:sp>
          <p:nvSpPr>
            <p:cNvPr id="9" name="圆角矩形 8"/>
            <p:cNvSpPr/>
            <p:nvPr/>
          </p:nvSpPr>
          <p:spPr>
            <a:xfrm>
              <a:off x="2080" y="2972"/>
              <a:ext cx="12527" cy="111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191" y="2871"/>
              <a:ext cx="12951" cy="127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3600" spc="400" dirty="0">
                  <a:solidFill>
                    <a:schemeClr val="bg1"/>
                  </a:solidFill>
                  <a:ea typeface="汉仪旗黑-85S" panose="00020600040101010101" pitchFamily="18" charset="-122"/>
                  <a:cs typeface="+mj-cs"/>
                </a:rPr>
                <a:t>三、紧扣时事热点，彰显时代气息</a:t>
              </a:r>
              <a:endParaRPr lang="zh-CN" altLang="en-US" sz="3600" spc="400" dirty="0">
                <a:solidFill>
                  <a:schemeClr val="bg1"/>
                </a:solidFill>
                <a:ea typeface="汉仪旗黑-85S" panose="00020600040101010101" pitchFamily="18" charset="-122"/>
                <a:cs typeface="+mj-cs"/>
                <a:sym typeface="+mn-ea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575435" y="2936240"/>
            <a:ext cx="120396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zh-CN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课堂</a:t>
            </a:r>
          </a:p>
        </p:txBody>
      </p:sp>
      <p:sp>
        <p:nvSpPr>
          <p:cNvPr id="10" name="矩形 9"/>
          <p:cNvSpPr/>
          <p:nvPr/>
        </p:nvSpPr>
        <p:spPr>
          <a:xfrm>
            <a:off x="1541145" y="5426075"/>
            <a:ext cx="120396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zh-CN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生活</a:t>
            </a:r>
          </a:p>
        </p:txBody>
      </p:sp>
      <p:sp>
        <p:nvSpPr>
          <p:cNvPr id="20" name="矩形 19"/>
          <p:cNvSpPr/>
          <p:nvPr/>
        </p:nvSpPr>
        <p:spPr>
          <a:xfrm>
            <a:off x="1332865" y="4108450"/>
            <a:ext cx="48768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2400" b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桥</a:t>
            </a:r>
          </a:p>
          <a:p>
            <a:pPr algn="ctr"/>
            <a:r>
              <a:rPr lang="zh-CN" altLang="en-US" sz="2400" b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梁</a:t>
            </a:r>
          </a:p>
        </p:txBody>
      </p:sp>
      <p:sp>
        <p:nvSpPr>
          <p:cNvPr id="21" name="矩形 20"/>
          <p:cNvSpPr/>
          <p:nvPr/>
        </p:nvSpPr>
        <p:spPr>
          <a:xfrm>
            <a:off x="2321560" y="4025265"/>
            <a:ext cx="1461135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en-US" sz="2400" b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挖掘生活素材</a:t>
            </a:r>
          </a:p>
        </p:txBody>
      </p:sp>
      <p:sp>
        <p:nvSpPr>
          <p:cNvPr id="58" name="上下箭头 57"/>
          <p:cNvSpPr/>
          <p:nvPr/>
        </p:nvSpPr>
        <p:spPr>
          <a:xfrm>
            <a:off x="2033905" y="3612515"/>
            <a:ext cx="287655" cy="1821180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63" name="图片 62" descr="31800EF2860F024491B66D0918DFA8AD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32655" y="1985010"/>
            <a:ext cx="6572885" cy="423735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-732111" y="162939"/>
            <a:ext cx="60960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第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讲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《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块头大不等于强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试教经验分享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20" grpId="0"/>
      <p:bldP spid="20" grpId="1"/>
      <p:bldP spid="21" grpId="0"/>
      <p:bldP spid="21" grpId="1"/>
      <p:bldP spid="58" grpId="0" bldLvl="0" animBg="1"/>
      <p:bldP spid="5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412750" y="3732752"/>
            <a:ext cx="2018665" cy="2664273"/>
            <a:chOff x="821" y="4498"/>
            <a:chExt cx="3179" cy="4251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1" y="4498"/>
              <a:ext cx="3179" cy="2831"/>
            </a:xfrm>
            <a:prstGeom prst="rect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矩形 18"/>
            <p:cNvSpPr/>
            <p:nvPr/>
          </p:nvSpPr>
          <p:spPr>
            <a:xfrm>
              <a:off x="1343" y="7423"/>
              <a:ext cx="2230" cy="13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青浦新城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476490" y="3732530"/>
            <a:ext cx="1986280" cy="2664460"/>
            <a:chOff x="5463" y="5005"/>
            <a:chExt cx="3128" cy="4196"/>
          </a:xfrm>
        </p:grpSpPr>
        <p:pic>
          <p:nvPicPr>
            <p:cNvPr id="21" name="图片 20"/>
            <p:cNvPicPr/>
            <p:nvPr/>
          </p:nvPicPr>
          <p:blipFill rotWithShape="1">
            <a:blip r:embed="rId4" cstate="print"/>
            <a:srcRect t="25487" b="23301"/>
            <a:stretch>
              <a:fillRect/>
            </a:stretch>
          </p:blipFill>
          <p:spPr>
            <a:xfrm>
              <a:off x="5463" y="5005"/>
              <a:ext cx="3128" cy="2689"/>
            </a:xfrm>
            <a:prstGeom prst="rect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矩形 21"/>
            <p:cNvSpPr/>
            <p:nvPr/>
          </p:nvSpPr>
          <p:spPr>
            <a:xfrm>
              <a:off x="5976" y="7892"/>
              <a:ext cx="2230" cy="13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松江新城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9883140" y="3766185"/>
            <a:ext cx="1906905" cy="2725420"/>
            <a:chOff x="15664" y="5056"/>
            <a:chExt cx="3003" cy="4292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64" y="5056"/>
              <a:ext cx="3003" cy="2554"/>
            </a:xfrm>
            <a:prstGeom prst="rect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矩形 25"/>
            <p:cNvSpPr/>
            <p:nvPr/>
          </p:nvSpPr>
          <p:spPr>
            <a:xfrm>
              <a:off x="16120" y="7865"/>
              <a:ext cx="2230" cy="148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奉贤新城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190490" y="3732530"/>
            <a:ext cx="1865630" cy="2648585"/>
            <a:chOff x="12474" y="5101"/>
            <a:chExt cx="2938" cy="4171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6" cstate="print"/>
            <a:srcRect t="34881"/>
            <a:stretch>
              <a:fillRect/>
            </a:stretch>
          </p:blipFill>
          <p:spPr>
            <a:xfrm>
              <a:off x="12474" y="5101"/>
              <a:ext cx="2938" cy="2689"/>
            </a:xfrm>
            <a:prstGeom prst="rect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矩形 31"/>
            <p:cNvSpPr/>
            <p:nvPr/>
          </p:nvSpPr>
          <p:spPr>
            <a:xfrm>
              <a:off x="12854" y="7963"/>
              <a:ext cx="2230" cy="13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南汇新城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2855595" y="3732530"/>
            <a:ext cx="1911350" cy="2664460"/>
            <a:chOff x="9165" y="5085"/>
            <a:chExt cx="3010" cy="4196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65" y="5085"/>
              <a:ext cx="3010" cy="2795"/>
            </a:xfrm>
            <a:prstGeom prst="rect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矩形 27"/>
            <p:cNvSpPr/>
            <p:nvPr/>
          </p:nvSpPr>
          <p:spPr>
            <a:xfrm>
              <a:off x="9489" y="7972"/>
              <a:ext cx="2230" cy="13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嘉定新城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5074258" y="2052320"/>
            <a:ext cx="6034729" cy="6093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观看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上海五大新城建设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视频新闻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744220" y="1699260"/>
            <a:ext cx="3608705" cy="706120"/>
            <a:chOff x="955" y="3473"/>
            <a:chExt cx="5683" cy="1112"/>
          </a:xfrm>
        </p:grpSpPr>
        <p:sp>
          <p:nvSpPr>
            <p:cNvPr id="2" name="燕尾形 1"/>
            <p:cNvSpPr/>
            <p:nvPr/>
          </p:nvSpPr>
          <p:spPr>
            <a:xfrm>
              <a:off x="955" y="3473"/>
              <a:ext cx="5497" cy="1112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alpha val="94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402" y="3618"/>
              <a:ext cx="523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2.</a:t>
              </a: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利用区域资源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73735" y="664210"/>
            <a:ext cx="8294370" cy="811530"/>
            <a:chOff x="2080" y="2871"/>
            <a:chExt cx="13062" cy="1278"/>
          </a:xfrm>
        </p:grpSpPr>
        <p:sp>
          <p:nvSpPr>
            <p:cNvPr id="5" name="圆角矩形 4"/>
            <p:cNvSpPr/>
            <p:nvPr/>
          </p:nvSpPr>
          <p:spPr>
            <a:xfrm>
              <a:off x="2080" y="2972"/>
              <a:ext cx="12527" cy="111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2191" y="2871"/>
              <a:ext cx="12951" cy="127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4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汉仪旗黑-85S" panose="00020600040101010101" pitchFamily="18" charset="-122"/>
                  <a:cs typeface="+mn-cs"/>
                </a:rPr>
                <a:t>三、紧扣时事热点，彰显时代气息</a:t>
              </a:r>
              <a:endParaRPr kumimoji="0" lang="zh-CN" altLang="en-US" sz="3600" b="0" i="0" u="none" strike="noStrike" kern="1200" cap="none" spc="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汉仪旗黑-85S" panose="00020600040101010101" pitchFamily="18" charset="-122"/>
                <a:cs typeface="+mn-cs"/>
                <a:sym typeface="+mn-ea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0"/>
          <p:cNvGrpSpPr/>
          <p:nvPr/>
        </p:nvGrpSpPr>
        <p:grpSpPr>
          <a:xfrm>
            <a:off x="922655" y="927100"/>
            <a:ext cx="3432175" cy="706120"/>
            <a:chOff x="955" y="3473"/>
            <a:chExt cx="5405" cy="1112"/>
          </a:xfrm>
        </p:grpSpPr>
        <p:sp>
          <p:nvSpPr>
            <p:cNvPr id="52" name="燕尾形 51"/>
            <p:cNvSpPr/>
            <p:nvPr/>
          </p:nvSpPr>
          <p:spPr>
            <a:xfrm>
              <a:off x="955" y="3473"/>
              <a:ext cx="5405" cy="1112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alpha val="94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402" y="3618"/>
              <a:ext cx="495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latin typeface="+mn-lt"/>
                  <a:ea typeface="+mn-ea"/>
                  <a:sym typeface="+mn-ea"/>
                </a:rPr>
                <a:t>2.</a:t>
              </a:r>
              <a:r>
                <a:rPr lang="zh-CN" altLang="en-US" sz="2800" b="1">
                  <a:latin typeface="+mn-lt"/>
                  <a:ea typeface="+mn-ea"/>
                  <a:sym typeface="+mn-ea"/>
                </a:rPr>
                <a:t>利用区域资源</a:t>
              </a:r>
            </a:p>
          </p:txBody>
        </p:sp>
      </p:grpSp>
      <p:grpSp>
        <p:nvGrpSpPr>
          <p:cNvPr id="7" name="组合 3"/>
          <p:cNvGrpSpPr/>
          <p:nvPr/>
        </p:nvGrpSpPr>
        <p:grpSpPr>
          <a:xfrm>
            <a:off x="290830" y="0"/>
            <a:ext cx="8322945" cy="491490"/>
            <a:chOff x="2064" y="2871"/>
            <a:chExt cx="13107" cy="774"/>
          </a:xfrm>
        </p:grpSpPr>
        <p:sp>
          <p:nvSpPr>
            <p:cNvPr id="6" name="圆角矩形 5"/>
            <p:cNvSpPr/>
            <p:nvPr/>
          </p:nvSpPr>
          <p:spPr>
            <a:xfrm>
              <a:off x="2064" y="2972"/>
              <a:ext cx="7646" cy="578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220" y="2871"/>
              <a:ext cx="12951" cy="77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spc="400" dirty="0">
                  <a:solidFill>
                    <a:schemeClr val="bg1"/>
                  </a:solidFill>
                  <a:ea typeface="汉仪旗黑-85S" panose="00020600040101010101" pitchFamily="18" charset="-122"/>
                  <a:cs typeface="+mj-cs"/>
                </a:rPr>
                <a:t>三、紧扣时事热点，彰显时代精神</a:t>
              </a:r>
              <a:endParaRPr lang="zh-CN" altLang="en-US" sz="2000" spc="400" dirty="0">
                <a:solidFill>
                  <a:schemeClr val="bg1"/>
                </a:solidFill>
                <a:ea typeface="汉仪旗黑-85S" panose="00020600040101010101" pitchFamily="18" charset="-122"/>
                <a:cs typeface="+mj-cs"/>
                <a:sym typeface="+mn-ea"/>
              </a:endParaRPr>
            </a:p>
          </p:txBody>
        </p:sp>
      </p:grpSp>
      <p:grpSp>
        <p:nvGrpSpPr>
          <p:cNvPr id="15" name="组合 19"/>
          <p:cNvGrpSpPr/>
          <p:nvPr/>
        </p:nvGrpSpPr>
        <p:grpSpPr>
          <a:xfrm>
            <a:off x="4587240" y="1127125"/>
            <a:ext cx="5339715" cy="2037080"/>
            <a:chOff x="6785293" y="5647407"/>
            <a:chExt cx="8355499" cy="313315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85293" y="5647407"/>
              <a:ext cx="8355499" cy="3133158"/>
            </a:xfrm>
            <a:prstGeom prst="rect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文本框 11"/>
            <p:cNvSpPr txBox="1"/>
            <p:nvPr/>
          </p:nvSpPr>
          <p:spPr>
            <a:xfrm>
              <a:off x="9158974" y="5647407"/>
              <a:ext cx="4310894" cy="93467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altLang="zh-CN" sz="28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G60</a:t>
              </a:r>
              <a:r>
                <a:rPr lang="zh-CN" altLang="en-US" sz="28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科创云廊</a:t>
              </a:r>
            </a:p>
          </p:txBody>
        </p:sp>
      </p:grpSp>
      <p:sp>
        <p:nvSpPr>
          <p:cNvPr id="18" name="Freeform 7"/>
          <p:cNvSpPr/>
          <p:nvPr/>
        </p:nvSpPr>
        <p:spPr>
          <a:xfrm>
            <a:off x="939800" y="3497617"/>
            <a:ext cx="9296400" cy="1602252"/>
          </a:xfrm>
          <a:custGeom>
            <a:avLst/>
            <a:gdLst>
              <a:gd name="connsiteX0" fmla="*/ 0 w 6781800"/>
              <a:gd name="connsiteY0" fmla="*/ 299838 h 1215160"/>
              <a:gd name="connsiteX1" fmla="*/ 2705100 w 6781800"/>
              <a:gd name="connsiteY1" fmla="*/ 52188 h 1215160"/>
              <a:gd name="connsiteX2" fmla="*/ 5619750 w 6781800"/>
              <a:gd name="connsiteY2" fmla="*/ 1195188 h 1215160"/>
              <a:gd name="connsiteX3" fmla="*/ 6781800 w 6781800"/>
              <a:gd name="connsiteY3" fmla="*/ 757038 h 1215160"/>
              <a:gd name="connsiteX0-1" fmla="*/ 0 w 6038850"/>
              <a:gd name="connsiteY0-2" fmla="*/ 299838 h 1304686"/>
              <a:gd name="connsiteX1-3" fmla="*/ 2705100 w 6038850"/>
              <a:gd name="connsiteY1-4" fmla="*/ 52188 h 1304686"/>
              <a:gd name="connsiteX2-5" fmla="*/ 5619750 w 6038850"/>
              <a:gd name="connsiteY2-6" fmla="*/ 1195188 h 1304686"/>
              <a:gd name="connsiteX3-7" fmla="*/ 6038850 w 6038850"/>
              <a:gd name="connsiteY3-8" fmla="*/ 1176138 h 1304686"/>
              <a:gd name="connsiteX0-9" fmla="*/ 0 w 6038850"/>
              <a:gd name="connsiteY0-10" fmla="*/ 287550 h 1218694"/>
              <a:gd name="connsiteX1-11" fmla="*/ 2705100 w 6038850"/>
              <a:gd name="connsiteY1-12" fmla="*/ 39900 h 1218694"/>
              <a:gd name="connsiteX2-13" fmla="*/ 4832350 w 6038850"/>
              <a:gd name="connsiteY2-14" fmla="*/ 1005100 h 1218694"/>
              <a:gd name="connsiteX3-15" fmla="*/ 6038850 w 6038850"/>
              <a:gd name="connsiteY3-16" fmla="*/ 1163850 h 1218694"/>
              <a:gd name="connsiteX0-17" fmla="*/ 0 w 6038850"/>
              <a:gd name="connsiteY0-18" fmla="*/ 287550 h 1225494"/>
              <a:gd name="connsiteX1-19" fmla="*/ 2705100 w 6038850"/>
              <a:gd name="connsiteY1-20" fmla="*/ 39900 h 1225494"/>
              <a:gd name="connsiteX2-21" fmla="*/ 4832350 w 6038850"/>
              <a:gd name="connsiteY2-22" fmla="*/ 1005100 h 1225494"/>
              <a:gd name="connsiteX3-23" fmla="*/ 6038850 w 6038850"/>
              <a:gd name="connsiteY3-24" fmla="*/ 1163850 h 1225494"/>
              <a:gd name="connsiteX0-25" fmla="*/ 0 w 6066351"/>
              <a:gd name="connsiteY0-26" fmla="*/ 287550 h 1183922"/>
              <a:gd name="connsiteX1-27" fmla="*/ 2705100 w 6066351"/>
              <a:gd name="connsiteY1-28" fmla="*/ 39900 h 1183922"/>
              <a:gd name="connsiteX2-29" fmla="*/ 4832350 w 6066351"/>
              <a:gd name="connsiteY2-30" fmla="*/ 1005100 h 1183922"/>
              <a:gd name="connsiteX3-31" fmla="*/ 6066351 w 6066351"/>
              <a:gd name="connsiteY3-32" fmla="*/ 1101974 h 1183922"/>
              <a:gd name="connsiteX0-33" fmla="*/ 0 w 6066351"/>
              <a:gd name="connsiteY0-34" fmla="*/ 287550 h 1204375"/>
              <a:gd name="connsiteX1-35" fmla="*/ 2705100 w 6066351"/>
              <a:gd name="connsiteY1-36" fmla="*/ 39900 h 1204375"/>
              <a:gd name="connsiteX2-37" fmla="*/ 4832350 w 6066351"/>
              <a:gd name="connsiteY2-38" fmla="*/ 1005100 h 1204375"/>
              <a:gd name="connsiteX3-39" fmla="*/ 6066351 w 6066351"/>
              <a:gd name="connsiteY3-40" fmla="*/ 1101974 h 1204375"/>
              <a:gd name="connsiteX0-41" fmla="*/ 0 w 6066351"/>
              <a:gd name="connsiteY0-42" fmla="*/ 287550 h 1204375"/>
              <a:gd name="connsiteX1-43" fmla="*/ 2705100 w 6066351"/>
              <a:gd name="connsiteY1-44" fmla="*/ 39900 h 1204375"/>
              <a:gd name="connsiteX2-45" fmla="*/ 4832350 w 6066351"/>
              <a:gd name="connsiteY2-46" fmla="*/ 1005100 h 1204375"/>
              <a:gd name="connsiteX3-47" fmla="*/ 6066351 w 6066351"/>
              <a:gd name="connsiteY3-48" fmla="*/ 1101974 h 1204375"/>
              <a:gd name="connsiteX0-49" fmla="*/ 0 w 6141978"/>
              <a:gd name="connsiteY0-50" fmla="*/ 315478 h 1197927"/>
              <a:gd name="connsiteX1-51" fmla="*/ 2780727 w 6141978"/>
              <a:gd name="connsiteY1-52" fmla="*/ 33452 h 1197927"/>
              <a:gd name="connsiteX2-53" fmla="*/ 4907977 w 6141978"/>
              <a:gd name="connsiteY2-54" fmla="*/ 998652 h 1197927"/>
              <a:gd name="connsiteX3-55" fmla="*/ 6141978 w 6141978"/>
              <a:gd name="connsiteY3-56" fmla="*/ 1095526 h 1197927"/>
              <a:gd name="connsiteX0-57" fmla="*/ 0 w 6141978"/>
              <a:gd name="connsiteY0-58" fmla="*/ 316169 h 1198618"/>
              <a:gd name="connsiteX1-59" fmla="*/ 2780727 w 6141978"/>
              <a:gd name="connsiteY1-60" fmla="*/ 34143 h 1198618"/>
              <a:gd name="connsiteX2-61" fmla="*/ 4907977 w 6141978"/>
              <a:gd name="connsiteY2-62" fmla="*/ 999343 h 1198618"/>
              <a:gd name="connsiteX3-63" fmla="*/ 6141978 w 6141978"/>
              <a:gd name="connsiteY3-64" fmla="*/ 1096217 h 1198618"/>
              <a:gd name="connsiteX0-65" fmla="*/ 0 w 6141978"/>
              <a:gd name="connsiteY0-66" fmla="*/ 318869 h 1201318"/>
              <a:gd name="connsiteX1-67" fmla="*/ 2780727 w 6141978"/>
              <a:gd name="connsiteY1-68" fmla="*/ 36843 h 1201318"/>
              <a:gd name="connsiteX2-69" fmla="*/ 4907977 w 6141978"/>
              <a:gd name="connsiteY2-70" fmla="*/ 1002043 h 1201318"/>
              <a:gd name="connsiteX3-71" fmla="*/ 6141978 w 6141978"/>
              <a:gd name="connsiteY3-72" fmla="*/ 1098917 h 1201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141978" h="1201318">
                <a:moveTo>
                  <a:pt x="0" y="318869"/>
                </a:moveTo>
                <a:cubicBezTo>
                  <a:pt x="746733" y="113556"/>
                  <a:pt x="1928355" y="-83894"/>
                  <a:pt x="2780727" y="36843"/>
                </a:cubicBezTo>
                <a:cubicBezTo>
                  <a:pt x="3633099" y="157580"/>
                  <a:pt x="4447602" y="755468"/>
                  <a:pt x="4907977" y="1002043"/>
                </a:cubicBezTo>
                <a:cubicBezTo>
                  <a:pt x="5368352" y="1221118"/>
                  <a:pt x="5836175" y="1268751"/>
                  <a:pt x="6141978" y="1098917"/>
                </a:cubicBezTo>
              </a:path>
            </a:pathLst>
          </a:custGeom>
          <a:ln w="6350" cmpd="sng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0237169" y="4148146"/>
            <a:ext cx="1133095" cy="847569"/>
            <a:chOff x="6054436" y="2516682"/>
            <a:chExt cx="849821" cy="635481"/>
          </a:xfrm>
        </p:grpSpPr>
        <p:sp>
          <p:nvSpPr>
            <p:cNvPr id="20" name="Freeform 133"/>
            <p:cNvSpPr/>
            <p:nvPr/>
          </p:nvSpPr>
          <p:spPr bwMode="auto">
            <a:xfrm rot="2700000" flipH="1">
              <a:off x="6116557" y="2900581"/>
              <a:ext cx="189461" cy="313703"/>
            </a:xfrm>
            <a:custGeom>
              <a:avLst/>
              <a:gdLst>
                <a:gd name="T0" fmla="*/ 7566 w 397"/>
                <a:gd name="T1" fmla="*/ 1009717 h 659"/>
                <a:gd name="T2" fmla="*/ 0 w 397"/>
                <a:gd name="T3" fmla="*/ 1009717 h 659"/>
                <a:gd name="T4" fmla="*/ 0 w 397"/>
                <a:gd name="T5" fmla="*/ 1009717 h 659"/>
                <a:gd name="T6" fmla="*/ 11348 w 397"/>
                <a:gd name="T7" fmla="*/ 1021020 h 659"/>
                <a:gd name="T8" fmla="*/ 15131 w 397"/>
                <a:gd name="T9" fmla="*/ 1062464 h 659"/>
                <a:gd name="T10" fmla="*/ 18914 w 397"/>
                <a:gd name="T11" fmla="*/ 1069999 h 659"/>
                <a:gd name="T12" fmla="*/ 181575 w 397"/>
                <a:gd name="T13" fmla="*/ 1574858 h 659"/>
                <a:gd name="T14" fmla="*/ 348019 w 397"/>
                <a:gd name="T15" fmla="*/ 1092605 h 659"/>
                <a:gd name="T16" fmla="*/ 650644 w 397"/>
                <a:gd name="T17" fmla="*/ 1661513 h 659"/>
                <a:gd name="T18" fmla="*/ 548508 w 397"/>
                <a:gd name="T19" fmla="*/ 2124928 h 659"/>
                <a:gd name="T20" fmla="*/ 760345 w 397"/>
                <a:gd name="T21" fmla="*/ 2482850 h 659"/>
                <a:gd name="T22" fmla="*/ 650644 w 397"/>
                <a:gd name="T23" fmla="*/ 2275632 h 659"/>
                <a:gd name="T24" fmla="*/ 688472 w 397"/>
                <a:gd name="T25" fmla="*/ 1989294 h 659"/>
                <a:gd name="T26" fmla="*/ 866264 w 397"/>
                <a:gd name="T27" fmla="*/ 1740632 h 659"/>
                <a:gd name="T28" fmla="*/ 1028925 w 397"/>
                <a:gd name="T29" fmla="*/ 1454295 h 659"/>
                <a:gd name="T30" fmla="*/ 1059187 w 397"/>
                <a:gd name="T31" fmla="*/ 1363872 h 659"/>
                <a:gd name="T32" fmla="*/ 1161323 w 397"/>
                <a:gd name="T33" fmla="*/ 1823520 h 659"/>
                <a:gd name="T34" fmla="*/ 1229414 w 397"/>
                <a:gd name="T35" fmla="*/ 1529647 h 659"/>
                <a:gd name="T36" fmla="*/ 1399640 w 397"/>
                <a:gd name="T37" fmla="*/ 745985 h 659"/>
                <a:gd name="T38" fmla="*/ 714951 w 397"/>
                <a:gd name="T39" fmla="*/ 0 h 659"/>
                <a:gd name="T40" fmla="*/ 11348 w 397"/>
                <a:gd name="T41" fmla="*/ 956971 h 659"/>
                <a:gd name="T42" fmla="*/ 7566 w 397"/>
                <a:gd name="T43" fmla="*/ 1009717 h 6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97" h="659">
                  <a:moveTo>
                    <a:pt x="2" y="268"/>
                  </a:moveTo>
                  <a:cubicBezTo>
                    <a:pt x="2" y="267"/>
                    <a:pt x="0" y="264"/>
                    <a:pt x="0" y="26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0" y="269"/>
                    <a:pt x="2" y="270"/>
                    <a:pt x="3" y="271"/>
                  </a:cubicBezTo>
                  <a:cubicBezTo>
                    <a:pt x="3" y="275"/>
                    <a:pt x="4" y="278"/>
                    <a:pt x="4" y="282"/>
                  </a:cubicBezTo>
                  <a:cubicBezTo>
                    <a:pt x="5" y="283"/>
                    <a:pt x="5" y="283"/>
                    <a:pt x="5" y="284"/>
                  </a:cubicBezTo>
                  <a:cubicBezTo>
                    <a:pt x="10" y="335"/>
                    <a:pt x="25" y="381"/>
                    <a:pt x="48" y="418"/>
                  </a:cubicBezTo>
                  <a:cubicBezTo>
                    <a:pt x="23" y="377"/>
                    <a:pt x="37" y="299"/>
                    <a:pt x="92" y="290"/>
                  </a:cubicBezTo>
                  <a:cubicBezTo>
                    <a:pt x="158" y="280"/>
                    <a:pt x="169" y="399"/>
                    <a:pt x="172" y="441"/>
                  </a:cubicBezTo>
                  <a:cubicBezTo>
                    <a:pt x="174" y="484"/>
                    <a:pt x="145" y="521"/>
                    <a:pt x="145" y="564"/>
                  </a:cubicBezTo>
                  <a:cubicBezTo>
                    <a:pt x="145" y="613"/>
                    <a:pt x="170" y="653"/>
                    <a:pt x="201" y="659"/>
                  </a:cubicBezTo>
                  <a:cubicBezTo>
                    <a:pt x="187" y="656"/>
                    <a:pt x="174" y="616"/>
                    <a:pt x="172" y="604"/>
                  </a:cubicBezTo>
                  <a:cubicBezTo>
                    <a:pt x="168" y="580"/>
                    <a:pt x="175" y="551"/>
                    <a:pt x="182" y="528"/>
                  </a:cubicBezTo>
                  <a:cubicBezTo>
                    <a:pt x="190" y="501"/>
                    <a:pt x="211" y="483"/>
                    <a:pt x="229" y="462"/>
                  </a:cubicBezTo>
                  <a:cubicBezTo>
                    <a:pt x="247" y="440"/>
                    <a:pt x="262" y="414"/>
                    <a:pt x="272" y="386"/>
                  </a:cubicBezTo>
                  <a:cubicBezTo>
                    <a:pt x="275" y="378"/>
                    <a:pt x="278" y="370"/>
                    <a:pt x="280" y="362"/>
                  </a:cubicBezTo>
                  <a:cubicBezTo>
                    <a:pt x="284" y="420"/>
                    <a:pt x="307" y="484"/>
                    <a:pt x="307" y="484"/>
                  </a:cubicBezTo>
                  <a:cubicBezTo>
                    <a:pt x="299" y="437"/>
                    <a:pt x="325" y="406"/>
                    <a:pt x="325" y="406"/>
                  </a:cubicBezTo>
                  <a:cubicBezTo>
                    <a:pt x="397" y="291"/>
                    <a:pt x="370" y="198"/>
                    <a:pt x="370" y="198"/>
                  </a:cubicBezTo>
                  <a:cubicBezTo>
                    <a:pt x="351" y="85"/>
                    <a:pt x="277" y="0"/>
                    <a:pt x="189" y="0"/>
                  </a:cubicBezTo>
                  <a:cubicBezTo>
                    <a:pt x="87" y="0"/>
                    <a:pt x="3" y="114"/>
                    <a:pt x="3" y="254"/>
                  </a:cubicBezTo>
                  <a:cubicBezTo>
                    <a:pt x="3" y="258"/>
                    <a:pt x="2" y="263"/>
                    <a:pt x="2" y="2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1" name="Freeform 134"/>
            <p:cNvSpPr/>
            <p:nvPr/>
          </p:nvSpPr>
          <p:spPr bwMode="auto">
            <a:xfrm rot="2700000" flipH="1">
              <a:off x="6176406" y="2915096"/>
              <a:ext cx="154413" cy="197568"/>
            </a:xfrm>
            <a:custGeom>
              <a:avLst/>
              <a:gdLst>
                <a:gd name="T0" fmla="*/ 581760 w 324"/>
                <a:gd name="T1" fmla="*/ 0 h 415"/>
                <a:gd name="T2" fmla="*/ 1148410 w 324"/>
                <a:gd name="T3" fmla="*/ 648083 h 415"/>
                <a:gd name="T4" fmla="*/ 1152187 w 324"/>
                <a:gd name="T5" fmla="*/ 655619 h 415"/>
                <a:gd name="T6" fmla="*/ 1152187 w 324"/>
                <a:gd name="T7" fmla="*/ 663154 h 415"/>
                <a:gd name="T8" fmla="*/ 1042635 w 324"/>
                <a:gd name="T9" fmla="*/ 1273558 h 415"/>
                <a:gd name="T10" fmla="*/ 963304 w 324"/>
                <a:gd name="T11" fmla="*/ 983428 h 415"/>
                <a:gd name="T12" fmla="*/ 868863 w 324"/>
                <a:gd name="T13" fmla="*/ 1137913 h 415"/>
                <a:gd name="T14" fmla="*/ 642203 w 324"/>
                <a:gd name="T15" fmla="*/ 1552384 h 415"/>
                <a:gd name="T16" fmla="*/ 630870 w 324"/>
                <a:gd name="T17" fmla="*/ 1563688 h 415"/>
                <a:gd name="T18" fmla="*/ 630870 w 324"/>
                <a:gd name="T19" fmla="*/ 1541080 h 415"/>
                <a:gd name="T20" fmla="*/ 245548 w 324"/>
                <a:gd name="T21" fmla="*/ 859086 h 415"/>
                <a:gd name="T22" fmla="*/ 196439 w 324"/>
                <a:gd name="T23" fmla="*/ 862854 h 415"/>
                <a:gd name="T24" fmla="*/ 7555 w 324"/>
                <a:gd name="T25" fmla="*/ 964588 h 415"/>
                <a:gd name="T26" fmla="*/ 3778 w 324"/>
                <a:gd name="T27" fmla="*/ 945749 h 415"/>
                <a:gd name="T28" fmla="*/ 3778 w 324"/>
                <a:gd name="T29" fmla="*/ 938213 h 415"/>
                <a:gd name="T30" fmla="*/ 0 w 324"/>
                <a:gd name="T31" fmla="*/ 900534 h 415"/>
                <a:gd name="T32" fmla="*/ 0 w 324"/>
                <a:gd name="T33" fmla="*/ 889230 h 415"/>
                <a:gd name="T34" fmla="*/ 0 w 324"/>
                <a:gd name="T35" fmla="*/ 840247 h 415"/>
                <a:gd name="T36" fmla="*/ 581760 w 324"/>
                <a:gd name="T37" fmla="*/ 0 h 4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24" h="415">
                  <a:moveTo>
                    <a:pt x="154" y="0"/>
                  </a:moveTo>
                  <a:cubicBezTo>
                    <a:pt x="225" y="0"/>
                    <a:pt x="288" y="73"/>
                    <a:pt x="304" y="172"/>
                  </a:cubicBezTo>
                  <a:cubicBezTo>
                    <a:pt x="305" y="174"/>
                    <a:pt x="305" y="174"/>
                    <a:pt x="305" y="174"/>
                  </a:cubicBezTo>
                  <a:cubicBezTo>
                    <a:pt x="305" y="176"/>
                    <a:pt x="305" y="176"/>
                    <a:pt x="305" y="176"/>
                  </a:cubicBezTo>
                  <a:cubicBezTo>
                    <a:pt x="306" y="179"/>
                    <a:pt x="324" y="248"/>
                    <a:pt x="276" y="338"/>
                  </a:cubicBezTo>
                  <a:cubicBezTo>
                    <a:pt x="276" y="335"/>
                    <a:pt x="256" y="263"/>
                    <a:pt x="255" y="261"/>
                  </a:cubicBezTo>
                  <a:cubicBezTo>
                    <a:pt x="256" y="270"/>
                    <a:pt x="235" y="292"/>
                    <a:pt x="230" y="302"/>
                  </a:cubicBezTo>
                  <a:cubicBezTo>
                    <a:pt x="209" y="338"/>
                    <a:pt x="198" y="379"/>
                    <a:pt x="170" y="412"/>
                  </a:cubicBezTo>
                  <a:cubicBezTo>
                    <a:pt x="169" y="413"/>
                    <a:pt x="168" y="414"/>
                    <a:pt x="167" y="415"/>
                  </a:cubicBezTo>
                  <a:cubicBezTo>
                    <a:pt x="167" y="413"/>
                    <a:pt x="167" y="411"/>
                    <a:pt x="167" y="409"/>
                  </a:cubicBezTo>
                  <a:cubicBezTo>
                    <a:pt x="159" y="260"/>
                    <a:pt x="107" y="228"/>
                    <a:pt x="65" y="228"/>
                  </a:cubicBezTo>
                  <a:cubicBezTo>
                    <a:pt x="61" y="228"/>
                    <a:pt x="57" y="229"/>
                    <a:pt x="52" y="229"/>
                  </a:cubicBezTo>
                  <a:cubicBezTo>
                    <a:pt x="33" y="232"/>
                    <a:pt x="15" y="242"/>
                    <a:pt x="2" y="256"/>
                  </a:cubicBezTo>
                  <a:cubicBezTo>
                    <a:pt x="2" y="254"/>
                    <a:pt x="1" y="253"/>
                    <a:pt x="1" y="251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6"/>
                    <a:pt x="1" y="242"/>
                    <a:pt x="0" y="239"/>
                  </a:cubicBezTo>
                  <a:cubicBezTo>
                    <a:pt x="0" y="239"/>
                    <a:pt x="0" y="236"/>
                    <a:pt x="0" y="236"/>
                  </a:cubicBezTo>
                  <a:cubicBezTo>
                    <a:pt x="0" y="231"/>
                    <a:pt x="0" y="227"/>
                    <a:pt x="0" y="223"/>
                  </a:cubicBezTo>
                  <a:cubicBezTo>
                    <a:pt x="0" y="100"/>
                    <a:pt x="69" y="0"/>
                    <a:pt x="15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2" name="Freeform 135"/>
            <p:cNvSpPr/>
            <p:nvPr/>
          </p:nvSpPr>
          <p:spPr bwMode="auto">
            <a:xfrm rot="2700000" flipH="1">
              <a:off x="6216128" y="2926935"/>
              <a:ext cx="101140" cy="142811"/>
            </a:xfrm>
            <a:custGeom>
              <a:avLst/>
              <a:gdLst>
                <a:gd name="T0" fmla="*/ 162607 w 212"/>
                <a:gd name="T1" fmla="*/ 535009 h 300"/>
                <a:gd name="T2" fmla="*/ 128573 w 212"/>
                <a:gd name="T3" fmla="*/ 535009 h 300"/>
                <a:gd name="T4" fmla="*/ 3782 w 212"/>
                <a:gd name="T5" fmla="*/ 599059 h 300"/>
                <a:gd name="T6" fmla="*/ 3782 w 212"/>
                <a:gd name="T7" fmla="*/ 587756 h 300"/>
                <a:gd name="T8" fmla="*/ 3782 w 212"/>
                <a:gd name="T9" fmla="*/ 583988 h 300"/>
                <a:gd name="T10" fmla="*/ 0 w 212"/>
                <a:gd name="T11" fmla="*/ 557615 h 300"/>
                <a:gd name="T12" fmla="*/ 0 w 212"/>
                <a:gd name="T13" fmla="*/ 550079 h 300"/>
                <a:gd name="T14" fmla="*/ 0 w 212"/>
                <a:gd name="T15" fmla="*/ 523706 h 300"/>
                <a:gd name="T16" fmla="*/ 381936 w 212"/>
                <a:gd name="T17" fmla="*/ 0 h 300"/>
                <a:gd name="T18" fmla="*/ 752528 w 212"/>
                <a:gd name="T19" fmla="*/ 403140 h 300"/>
                <a:gd name="T20" fmla="*/ 756309 w 212"/>
                <a:gd name="T21" fmla="*/ 406908 h 300"/>
                <a:gd name="T22" fmla="*/ 756309 w 212"/>
                <a:gd name="T23" fmla="*/ 410676 h 300"/>
                <a:gd name="T24" fmla="*/ 684460 w 212"/>
                <a:gd name="T25" fmla="*/ 791210 h 300"/>
                <a:gd name="T26" fmla="*/ 631518 w 212"/>
                <a:gd name="T27" fmla="*/ 610362 h 300"/>
                <a:gd name="T28" fmla="*/ 567232 w 212"/>
                <a:gd name="T29" fmla="*/ 704554 h 300"/>
                <a:gd name="T30" fmla="*/ 457567 w 212"/>
                <a:gd name="T31" fmla="*/ 1130300 h 300"/>
                <a:gd name="T32" fmla="*/ 162607 w 212"/>
                <a:gd name="T33" fmla="*/ 535009 h 3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2" h="300">
                  <a:moveTo>
                    <a:pt x="43" y="142"/>
                  </a:moveTo>
                  <a:cubicBezTo>
                    <a:pt x="40" y="142"/>
                    <a:pt x="37" y="142"/>
                    <a:pt x="34" y="142"/>
                  </a:cubicBezTo>
                  <a:cubicBezTo>
                    <a:pt x="21" y="144"/>
                    <a:pt x="10" y="150"/>
                    <a:pt x="1" y="159"/>
                  </a:cubicBezTo>
                  <a:cubicBezTo>
                    <a:pt x="1" y="158"/>
                    <a:pt x="1" y="157"/>
                    <a:pt x="1" y="156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0" y="152"/>
                    <a:pt x="0" y="150"/>
                    <a:pt x="0" y="148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3"/>
                    <a:pt x="0" y="141"/>
                    <a:pt x="0" y="139"/>
                  </a:cubicBezTo>
                  <a:cubicBezTo>
                    <a:pt x="0" y="62"/>
                    <a:pt x="45" y="0"/>
                    <a:pt x="101" y="0"/>
                  </a:cubicBezTo>
                  <a:cubicBezTo>
                    <a:pt x="147" y="0"/>
                    <a:pt x="189" y="45"/>
                    <a:pt x="199" y="107"/>
                  </a:cubicBezTo>
                  <a:cubicBezTo>
                    <a:pt x="200" y="108"/>
                    <a:pt x="200" y="108"/>
                    <a:pt x="200" y="108"/>
                  </a:cubicBezTo>
                  <a:cubicBezTo>
                    <a:pt x="200" y="109"/>
                    <a:pt x="200" y="109"/>
                    <a:pt x="200" y="109"/>
                  </a:cubicBezTo>
                  <a:cubicBezTo>
                    <a:pt x="201" y="111"/>
                    <a:pt x="212" y="154"/>
                    <a:pt x="181" y="210"/>
                  </a:cubicBezTo>
                  <a:cubicBezTo>
                    <a:pt x="181" y="208"/>
                    <a:pt x="167" y="164"/>
                    <a:pt x="167" y="162"/>
                  </a:cubicBezTo>
                  <a:cubicBezTo>
                    <a:pt x="168" y="168"/>
                    <a:pt x="154" y="181"/>
                    <a:pt x="150" y="187"/>
                  </a:cubicBezTo>
                  <a:cubicBezTo>
                    <a:pt x="137" y="210"/>
                    <a:pt x="126" y="275"/>
                    <a:pt x="121" y="300"/>
                  </a:cubicBezTo>
                  <a:cubicBezTo>
                    <a:pt x="121" y="300"/>
                    <a:pt x="94" y="134"/>
                    <a:pt x="43" y="1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3" name="Freeform 107"/>
            <p:cNvSpPr/>
            <p:nvPr/>
          </p:nvSpPr>
          <p:spPr bwMode="auto">
            <a:xfrm rot="2700000" flipH="1">
              <a:off x="6219230" y="2666090"/>
              <a:ext cx="183510" cy="293579"/>
            </a:xfrm>
            <a:custGeom>
              <a:avLst/>
              <a:gdLst>
                <a:gd name="T0" fmla="*/ 587375 w 312"/>
                <a:gd name="T1" fmla="*/ 0 h 495"/>
                <a:gd name="T2" fmla="*/ 1174750 w 312"/>
                <a:gd name="T3" fmla="*/ 597631 h 495"/>
                <a:gd name="T4" fmla="*/ 1174750 w 312"/>
                <a:gd name="T5" fmla="*/ 612666 h 495"/>
                <a:gd name="T6" fmla="*/ 1174750 w 312"/>
                <a:gd name="T7" fmla="*/ 612666 h 495"/>
                <a:gd name="T8" fmla="*/ 798228 w 312"/>
                <a:gd name="T9" fmla="*/ 1804170 h 495"/>
                <a:gd name="T10" fmla="*/ 779401 w 312"/>
                <a:gd name="T11" fmla="*/ 1826722 h 495"/>
                <a:gd name="T12" fmla="*/ 779401 w 312"/>
                <a:gd name="T13" fmla="*/ 1826722 h 495"/>
                <a:gd name="T14" fmla="*/ 779401 w 312"/>
                <a:gd name="T15" fmla="*/ 1826722 h 495"/>
                <a:gd name="T16" fmla="*/ 692801 w 312"/>
                <a:gd name="T17" fmla="*/ 1860550 h 495"/>
                <a:gd name="T18" fmla="*/ 579845 w 312"/>
                <a:gd name="T19" fmla="*/ 1762824 h 495"/>
                <a:gd name="T20" fmla="*/ 587375 w 312"/>
                <a:gd name="T21" fmla="*/ 1740272 h 495"/>
                <a:gd name="T22" fmla="*/ 587375 w 312"/>
                <a:gd name="T23" fmla="*/ 1740272 h 495"/>
                <a:gd name="T24" fmla="*/ 621262 w 312"/>
                <a:gd name="T25" fmla="*/ 1559855 h 495"/>
                <a:gd name="T26" fmla="*/ 459357 w 312"/>
                <a:gd name="T27" fmla="*/ 1168952 h 495"/>
                <a:gd name="T28" fmla="*/ 459357 w 312"/>
                <a:gd name="T29" fmla="*/ 1165193 h 495"/>
                <a:gd name="T30" fmla="*/ 158139 w 312"/>
                <a:gd name="T31" fmla="*/ 992293 h 495"/>
                <a:gd name="T32" fmla="*/ 0 w 312"/>
                <a:gd name="T33" fmla="*/ 590114 h 495"/>
                <a:gd name="T34" fmla="*/ 587375 w 312"/>
                <a:gd name="T35" fmla="*/ 0 h 4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000 w 10000"/>
                <a:gd name="connsiteY10" fmla="*/ 9354 h 10000"/>
                <a:gd name="connsiteX11" fmla="*/ 5288 w 10000"/>
                <a:gd name="connsiteY11" fmla="*/ 8384 h 10000"/>
                <a:gd name="connsiteX12" fmla="*/ 3910 w 10000"/>
                <a:gd name="connsiteY12" fmla="*/ 6283 h 10000"/>
                <a:gd name="connsiteX13" fmla="*/ 3910 w 10000"/>
                <a:gd name="connsiteY13" fmla="*/ 6263 h 10000"/>
                <a:gd name="connsiteX14" fmla="*/ 1346 w 10000"/>
                <a:gd name="connsiteY14" fmla="*/ 5333 h 10000"/>
                <a:gd name="connsiteX15" fmla="*/ 0 w 10000"/>
                <a:gd name="connsiteY15" fmla="*/ 3172 h 10000"/>
                <a:gd name="connsiteX16" fmla="*/ 5000 w 10000"/>
                <a:gd name="connsiteY16" fmla="*/ 0 h 10000"/>
                <a:gd name="connsiteX0-1" fmla="*/ 5000 w 10000"/>
                <a:gd name="connsiteY0-2" fmla="*/ 0 h 10000"/>
                <a:gd name="connsiteX1-3" fmla="*/ 10000 w 10000"/>
                <a:gd name="connsiteY1-4" fmla="*/ 3212 h 10000"/>
                <a:gd name="connsiteX2-5" fmla="*/ 10000 w 10000"/>
                <a:gd name="connsiteY2-6" fmla="*/ 3293 h 10000"/>
                <a:gd name="connsiteX3-7" fmla="*/ 10000 w 10000"/>
                <a:gd name="connsiteY3-8" fmla="*/ 3293 h 10000"/>
                <a:gd name="connsiteX4-9" fmla="*/ 6795 w 10000"/>
                <a:gd name="connsiteY4-10" fmla="*/ 9697 h 10000"/>
                <a:gd name="connsiteX5-11" fmla="*/ 6635 w 10000"/>
                <a:gd name="connsiteY5-12" fmla="*/ 9818 h 10000"/>
                <a:gd name="connsiteX6-13" fmla="*/ 6635 w 10000"/>
                <a:gd name="connsiteY6-14" fmla="*/ 9818 h 10000"/>
                <a:gd name="connsiteX7-15" fmla="*/ 6635 w 10000"/>
                <a:gd name="connsiteY7-16" fmla="*/ 9818 h 10000"/>
                <a:gd name="connsiteX8-17" fmla="*/ 5897 w 10000"/>
                <a:gd name="connsiteY8-18" fmla="*/ 10000 h 10000"/>
                <a:gd name="connsiteX9-19" fmla="*/ 4936 w 10000"/>
                <a:gd name="connsiteY9-20" fmla="*/ 9475 h 10000"/>
                <a:gd name="connsiteX10-21" fmla="*/ 5288 w 10000"/>
                <a:gd name="connsiteY10-22" fmla="*/ 8384 h 10000"/>
                <a:gd name="connsiteX11-23" fmla="*/ 3910 w 10000"/>
                <a:gd name="connsiteY11-24" fmla="*/ 6283 h 10000"/>
                <a:gd name="connsiteX12-25" fmla="*/ 3910 w 10000"/>
                <a:gd name="connsiteY12-26" fmla="*/ 6263 h 10000"/>
                <a:gd name="connsiteX13-27" fmla="*/ 1346 w 10000"/>
                <a:gd name="connsiteY13-28" fmla="*/ 5333 h 10000"/>
                <a:gd name="connsiteX14-29" fmla="*/ 0 w 10000"/>
                <a:gd name="connsiteY14-30" fmla="*/ 3172 h 10000"/>
                <a:gd name="connsiteX15-31" fmla="*/ 5000 w 10000"/>
                <a:gd name="connsiteY15-32" fmla="*/ 0 h 10000"/>
                <a:gd name="connsiteX0-33" fmla="*/ 5000 w 10000"/>
                <a:gd name="connsiteY0-34" fmla="*/ 0 h 10086"/>
                <a:gd name="connsiteX1-35" fmla="*/ 10000 w 10000"/>
                <a:gd name="connsiteY1-36" fmla="*/ 3212 h 10086"/>
                <a:gd name="connsiteX2-37" fmla="*/ 10000 w 10000"/>
                <a:gd name="connsiteY2-38" fmla="*/ 3293 h 10086"/>
                <a:gd name="connsiteX3-39" fmla="*/ 10000 w 10000"/>
                <a:gd name="connsiteY3-40" fmla="*/ 3293 h 10086"/>
                <a:gd name="connsiteX4-41" fmla="*/ 6795 w 10000"/>
                <a:gd name="connsiteY4-42" fmla="*/ 9697 h 10086"/>
                <a:gd name="connsiteX5-43" fmla="*/ 6635 w 10000"/>
                <a:gd name="connsiteY5-44" fmla="*/ 9818 h 10086"/>
                <a:gd name="connsiteX6-45" fmla="*/ 6635 w 10000"/>
                <a:gd name="connsiteY6-46" fmla="*/ 9818 h 10086"/>
                <a:gd name="connsiteX7-47" fmla="*/ 6635 w 10000"/>
                <a:gd name="connsiteY7-48" fmla="*/ 9818 h 10086"/>
                <a:gd name="connsiteX8-49" fmla="*/ 5897 w 10000"/>
                <a:gd name="connsiteY8-50" fmla="*/ 10000 h 10086"/>
                <a:gd name="connsiteX9-51" fmla="*/ 5288 w 10000"/>
                <a:gd name="connsiteY9-52" fmla="*/ 8384 h 10086"/>
                <a:gd name="connsiteX10-53" fmla="*/ 3910 w 10000"/>
                <a:gd name="connsiteY10-54" fmla="*/ 6283 h 10086"/>
                <a:gd name="connsiteX11-55" fmla="*/ 3910 w 10000"/>
                <a:gd name="connsiteY11-56" fmla="*/ 6263 h 10086"/>
                <a:gd name="connsiteX12-57" fmla="*/ 1346 w 10000"/>
                <a:gd name="connsiteY12-58" fmla="*/ 5333 h 10086"/>
                <a:gd name="connsiteX13-59" fmla="*/ 0 w 10000"/>
                <a:gd name="connsiteY13-60" fmla="*/ 3172 h 10086"/>
                <a:gd name="connsiteX14-61" fmla="*/ 5000 w 10000"/>
                <a:gd name="connsiteY14-62" fmla="*/ 0 h 100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4" name="Freeform 107"/>
            <p:cNvSpPr/>
            <p:nvPr/>
          </p:nvSpPr>
          <p:spPr bwMode="auto">
            <a:xfrm rot="2700000">
              <a:off x="6369742" y="2816602"/>
              <a:ext cx="183510" cy="293579"/>
            </a:xfrm>
            <a:custGeom>
              <a:avLst/>
              <a:gdLst>
                <a:gd name="T0" fmla="*/ 587375 w 312"/>
                <a:gd name="T1" fmla="*/ 0 h 495"/>
                <a:gd name="T2" fmla="*/ 1174750 w 312"/>
                <a:gd name="T3" fmla="*/ 597631 h 495"/>
                <a:gd name="T4" fmla="*/ 1174750 w 312"/>
                <a:gd name="T5" fmla="*/ 612666 h 495"/>
                <a:gd name="T6" fmla="*/ 1174750 w 312"/>
                <a:gd name="T7" fmla="*/ 612666 h 495"/>
                <a:gd name="T8" fmla="*/ 798228 w 312"/>
                <a:gd name="T9" fmla="*/ 1804170 h 495"/>
                <a:gd name="T10" fmla="*/ 779401 w 312"/>
                <a:gd name="T11" fmla="*/ 1826722 h 495"/>
                <a:gd name="T12" fmla="*/ 779401 w 312"/>
                <a:gd name="T13" fmla="*/ 1826722 h 495"/>
                <a:gd name="T14" fmla="*/ 779401 w 312"/>
                <a:gd name="T15" fmla="*/ 1826722 h 495"/>
                <a:gd name="T16" fmla="*/ 692801 w 312"/>
                <a:gd name="T17" fmla="*/ 1860550 h 495"/>
                <a:gd name="T18" fmla="*/ 579845 w 312"/>
                <a:gd name="T19" fmla="*/ 1762824 h 495"/>
                <a:gd name="T20" fmla="*/ 587375 w 312"/>
                <a:gd name="T21" fmla="*/ 1740272 h 495"/>
                <a:gd name="T22" fmla="*/ 587375 w 312"/>
                <a:gd name="T23" fmla="*/ 1740272 h 495"/>
                <a:gd name="T24" fmla="*/ 621262 w 312"/>
                <a:gd name="T25" fmla="*/ 1559855 h 495"/>
                <a:gd name="T26" fmla="*/ 459357 w 312"/>
                <a:gd name="T27" fmla="*/ 1168952 h 495"/>
                <a:gd name="T28" fmla="*/ 459357 w 312"/>
                <a:gd name="T29" fmla="*/ 1165193 h 495"/>
                <a:gd name="T30" fmla="*/ 158139 w 312"/>
                <a:gd name="T31" fmla="*/ 992293 h 495"/>
                <a:gd name="T32" fmla="*/ 0 w 312"/>
                <a:gd name="T33" fmla="*/ 590114 h 495"/>
                <a:gd name="T34" fmla="*/ 587375 w 312"/>
                <a:gd name="T35" fmla="*/ 0 h 4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000 w 10000"/>
                <a:gd name="connsiteY10" fmla="*/ 9354 h 10000"/>
                <a:gd name="connsiteX11" fmla="*/ 5288 w 10000"/>
                <a:gd name="connsiteY11" fmla="*/ 8384 h 10000"/>
                <a:gd name="connsiteX12" fmla="*/ 3910 w 10000"/>
                <a:gd name="connsiteY12" fmla="*/ 6283 h 10000"/>
                <a:gd name="connsiteX13" fmla="*/ 3910 w 10000"/>
                <a:gd name="connsiteY13" fmla="*/ 6263 h 10000"/>
                <a:gd name="connsiteX14" fmla="*/ 1346 w 10000"/>
                <a:gd name="connsiteY14" fmla="*/ 5333 h 10000"/>
                <a:gd name="connsiteX15" fmla="*/ 0 w 10000"/>
                <a:gd name="connsiteY15" fmla="*/ 3172 h 10000"/>
                <a:gd name="connsiteX16" fmla="*/ 5000 w 10000"/>
                <a:gd name="connsiteY16" fmla="*/ 0 h 10000"/>
                <a:gd name="connsiteX0-1" fmla="*/ 5000 w 10000"/>
                <a:gd name="connsiteY0-2" fmla="*/ 0 h 10000"/>
                <a:gd name="connsiteX1-3" fmla="*/ 10000 w 10000"/>
                <a:gd name="connsiteY1-4" fmla="*/ 3212 h 10000"/>
                <a:gd name="connsiteX2-5" fmla="*/ 10000 w 10000"/>
                <a:gd name="connsiteY2-6" fmla="*/ 3293 h 10000"/>
                <a:gd name="connsiteX3-7" fmla="*/ 10000 w 10000"/>
                <a:gd name="connsiteY3-8" fmla="*/ 3293 h 10000"/>
                <a:gd name="connsiteX4-9" fmla="*/ 6795 w 10000"/>
                <a:gd name="connsiteY4-10" fmla="*/ 9697 h 10000"/>
                <a:gd name="connsiteX5-11" fmla="*/ 6635 w 10000"/>
                <a:gd name="connsiteY5-12" fmla="*/ 9818 h 10000"/>
                <a:gd name="connsiteX6-13" fmla="*/ 6635 w 10000"/>
                <a:gd name="connsiteY6-14" fmla="*/ 9818 h 10000"/>
                <a:gd name="connsiteX7-15" fmla="*/ 6635 w 10000"/>
                <a:gd name="connsiteY7-16" fmla="*/ 9818 h 10000"/>
                <a:gd name="connsiteX8-17" fmla="*/ 5897 w 10000"/>
                <a:gd name="connsiteY8-18" fmla="*/ 10000 h 10000"/>
                <a:gd name="connsiteX9-19" fmla="*/ 4936 w 10000"/>
                <a:gd name="connsiteY9-20" fmla="*/ 9475 h 10000"/>
                <a:gd name="connsiteX10-21" fmla="*/ 5288 w 10000"/>
                <a:gd name="connsiteY10-22" fmla="*/ 8384 h 10000"/>
                <a:gd name="connsiteX11-23" fmla="*/ 3910 w 10000"/>
                <a:gd name="connsiteY11-24" fmla="*/ 6283 h 10000"/>
                <a:gd name="connsiteX12-25" fmla="*/ 3910 w 10000"/>
                <a:gd name="connsiteY12-26" fmla="*/ 6263 h 10000"/>
                <a:gd name="connsiteX13-27" fmla="*/ 1346 w 10000"/>
                <a:gd name="connsiteY13-28" fmla="*/ 5333 h 10000"/>
                <a:gd name="connsiteX14-29" fmla="*/ 0 w 10000"/>
                <a:gd name="connsiteY14-30" fmla="*/ 3172 h 10000"/>
                <a:gd name="connsiteX15-31" fmla="*/ 5000 w 10000"/>
                <a:gd name="connsiteY15-32" fmla="*/ 0 h 10000"/>
                <a:gd name="connsiteX0-33" fmla="*/ 5000 w 10000"/>
                <a:gd name="connsiteY0-34" fmla="*/ 0 h 10086"/>
                <a:gd name="connsiteX1-35" fmla="*/ 10000 w 10000"/>
                <a:gd name="connsiteY1-36" fmla="*/ 3212 h 10086"/>
                <a:gd name="connsiteX2-37" fmla="*/ 10000 w 10000"/>
                <a:gd name="connsiteY2-38" fmla="*/ 3293 h 10086"/>
                <a:gd name="connsiteX3-39" fmla="*/ 10000 w 10000"/>
                <a:gd name="connsiteY3-40" fmla="*/ 3293 h 10086"/>
                <a:gd name="connsiteX4-41" fmla="*/ 6795 w 10000"/>
                <a:gd name="connsiteY4-42" fmla="*/ 9697 h 10086"/>
                <a:gd name="connsiteX5-43" fmla="*/ 6635 w 10000"/>
                <a:gd name="connsiteY5-44" fmla="*/ 9818 h 10086"/>
                <a:gd name="connsiteX6-45" fmla="*/ 6635 w 10000"/>
                <a:gd name="connsiteY6-46" fmla="*/ 9818 h 10086"/>
                <a:gd name="connsiteX7-47" fmla="*/ 6635 w 10000"/>
                <a:gd name="connsiteY7-48" fmla="*/ 9818 h 10086"/>
                <a:gd name="connsiteX8-49" fmla="*/ 5897 w 10000"/>
                <a:gd name="connsiteY8-50" fmla="*/ 10000 h 10086"/>
                <a:gd name="connsiteX9-51" fmla="*/ 5288 w 10000"/>
                <a:gd name="connsiteY9-52" fmla="*/ 8384 h 10086"/>
                <a:gd name="connsiteX10-53" fmla="*/ 3910 w 10000"/>
                <a:gd name="connsiteY10-54" fmla="*/ 6283 h 10086"/>
                <a:gd name="connsiteX11-55" fmla="*/ 3910 w 10000"/>
                <a:gd name="connsiteY11-56" fmla="*/ 6263 h 10086"/>
                <a:gd name="connsiteX12-57" fmla="*/ 1346 w 10000"/>
                <a:gd name="connsiteY12-58" fmla="*/ 5333 h 10086"/>
                <a:gd name="connsiteX13-59" fmla="*/ 0 w 10000"/>
                <a:gd name="connsiteY13-60" fmla="*/ 3172 h 10086"/>
                <a:gd name="connsiteX14-61" fmla="*/ 5000 w 10000"/>
                <a:gd name="connsiteY14-62" fmla="*/ 0 h 100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5" name="Freeform 108"/>
            <p:cNvSpPr/>
            <p:nvPr/>
          </p:nvSpPr>
          <p:spPr bwMode="auto">
            <a:xfrm rot="2700000">
              <a:off x="6407803" y="2370881"/>
              <a:ext cx="350653" cy="642255"/>
            </a:xfrm>
            <a:custGeom>
              <a:avLst/>
              <a:gdLst>
                <a:gd name="T0" fmla="*/ 1122363 w 596"/>
                <a:gd name="T1" fmla="*/ 4105275 h 1092"/>
                <a:gd name="T2" fmla="*/ 598844 w 596"/>
                <a:gd name="T3" fmla="*/ 4105275 h 1092"/>
                <a:gd name="T4" fmla="*/ 79093 w 596"/>
                <a:gd name="T5" fmla="*/ 1928577 h 1092"/>
                <a:gd name="T6" fmla="*/ 1122363 w 596"/>
                <a:gd name="T7" fmla="*/ 0 h 1092"/>
                <a:gd name="T8" fmla="*/ 1126129 w 596"/>
                <a:gd name="T9" fmla="*/ 0 h 1092"/>
                <a:gd name="T10" fmla="*/ 2165632 w 596"/>
                <a:gd name="T11" fmla="*/ 1928577 h 1092"/>
                <a:gd name="T12" fmla="*/ 1645881 w 596"/>
                <a:gd name="T13" fmla="*/ 4105275 h 1092"/>
                <a:gd name="T14" fmla="*/ 1122363 w 596"/>
                <a:gd name="T15" fmla="*/ 4105275 h 10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96" h="1092">
                  <a:moveTo>
                    <a:pt x="298" y="1092"/>
                  </a:moveTo>
                  <a:cubicBezTo>
                    <a:pt x="159" y="1092"/>
                    <a:pt x="159" y="1092"/>
                    <a:pt x="159" y="1092"/>
                  </a:cubicBezTo>
                  <a:cubicBezTo>
                    <a:pt x="31" y="824"/>
                    <a:pt x="21" y="513"/>
                    <a:pt x="21" y="513"/>
                  </a:cubicBezTo>
                  <a:cubicBezTo>
                    <a:pt x="0" y="212"/>
                    <a:pt x="298" y="0"/>
                    <a:pt x="29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596" y="212"/>
                    <a:pt x="575" y="513"/>
                  </a:cubicBezTo>
                  <a:cubicBezTo>
                    <a:pt x="575" y="513"/>
                    <a:pt x="566" y="824"/>
                    <a:pt x="437" y="1092"/>
                  </a:cubicBezTo>
                  <a:lnTo>
                    <a:pt x="298" y="1092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6" name="Oval 113"/>
            <p:cNvSpPr>
              <a:spLocks noChangeArrowheads="1"/>
            </p:cNvSpPr>
            <p:nvPr/>
          </p:nvSpPr>
          <p:spPr bwMode="auto">
            <a:xfrm rot="2700000">
              <a:off x="6568043" y="2592693"/>
              <a:ext cx="117123" cy="1140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7" name="Oval 116"/>
            <p:cNvSpPr>
              <a:spLocks noChangeArrowheads="1"/>
            </p:cNvSpPr>
            <p:nvPr/>
          </p:nvSpPr>
          <p:spPr bwMode="auto">
            <a:xfrm rot="2700000">
              <a:off x="6500229" y="2704639"/>
              <a:ext cx="70303" cy="726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8" name="Oval 119"/>
            <p:cNvSpPr>
              <a:spLocks noChangeArrowheads="1"/>
            </p:cNvSpPr>
            <p:nvPr/>
          </p:nvSpPr>
          <p:spPr bwMode="auto">
            <a:xfrm rot="2700000">
              <a:off x="6447912" y="2785652"/>
              <a:ext cx="43239" cy="423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9" name="Rectangle 27"/>
            <p:cNvSpPr/>
            <p:nvPr/>
          </p:nvSpPr>
          <p:spPr>
            <a:xfrm rot="2700000">
              <a:off x="6301683" y="2909543"/>
              <a:ext cx="71523" cy="4383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0" name="Rounded Rectangle 34"/>
          <p:cNvSpPr/>
          <p:nvPr/>
        </p:nvSpPr>
        <p:spPr>
          <a:xfrm>
            <a:off x="1893570" y="3497580"/>
            <a:ext cx="513080" cy="52260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>
            <a:noFill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gradFill flip="none" rotWithShape="1">
                <a:gsLst>
                  <a:gs pos="0">
                    <a:srgbClr val="FFFFFF">
                      <a:shade val="30000"/>
                      <a:satMod val="115000"/>
                    </a:srgbClr>
                  </a:gs>
                  <a:gs pos="50000">
                    <a:srgbClr val="FFFFFF">
                      <a:shade val="67500"/>
                      <a:satMod val="115000"/>
                    </a:srgbClr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33" name="Rounded Rectangle 34"/>
          <p:cNvSpPr/>
          <p:nvPr/>
        </p:nvSpPr>
        <p:spPr>
          <a:xfrm>
            <a:off x="3804285" y="3170555"/>
            <a:ext cx="581660" cy="58039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12700">
            <a:noFill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gradFill flip="none" rotWithShape="1">
                <a:gsLst>
                  <a:gs pos="0">
                    <a:srgbClr val="FFFFFF">
                      <a:shade val="30000"/>
                      <a:satMod val="115000"/>
                    </a:srgbClr>
                  </a:gs>
                  <a:gs pos="50000">
                    <a:srgbClr val="FFFFFF">
                      <a:shade val="67500"/>
                      <a:satMod val="115000"/>
                    </a:srgbClr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10208784" y="2075504"/>
            <a:ext cx="1837801" cy="1838368"/>
            <a:chOff x="9337280" y="1199204"/>
            <a:chExt cx="1837801" cy="1838368"/>
          </a:xfrm>
        </p:grpSpPr>
        <p:sp>
          <p:nvSpPr>
            <p:cNvPr id="32" name="Oval 40"/>
            <p:cNvSpPr/>
            <p:nvPr/>
          </p:nvSpPr>
          <p:spPr>
            <a:xfrm>
              <a:off x="9337280" y="1199204"/>
              <a:ext cx="1837801" cy="1838368"/>
            </a:xfrm>
            <a:prstGeom prst="ellipse">
              <a:avLst/>
            </a:prstGeom>
            <a:solidFill>
              <a:srgbClr val="0070C0"/>
            </a:solidFill>
            <a:ln w="12700"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endParaRPr>
            </a:p>
          </p:txBody>
        </p:sp>
        <p:sp>
          <p:nvSpPr>
            <p:cNvPr id="39" name="TextBox 98"/>
            <p:cNvSpPr txBox="1"/>
            <p:nvPr/>
          </p:nvSpPr>
          <p:spPr>
            <a:xfrm>
              <a:off x="9707581" y="1408658"/>
              <a:ext cx="1097280" cy="1198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实地</a:t>
              </a:r>
            </a:p>
            <a:p>
              <a:pPr algn="ctr"/>
              <a:r>
                <a:rPr lang="zh-CN" altLang="en-US" sz="36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参观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89890" y="4216400"/>
            <a:ext cx="2573655" cy="2108835"/>
            <a:chOff x="0" y="2524728"/>
            <a:chExt cx="3336925" cy="3209290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524728"/>
              <a:ext cx="3336925" cy="3209290"/>
            </a:xfrm>
            <a:prstGeom prst="rect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文本框 9"/>
            <p:cNvSpPr txBox="1"/>
            <p:nvPr/>
          </p:nvSpPr>
          <p:spPr>
            <a:xfrm>
              <a:off x="163842" y="5056598"/>
              <a:ext cx="3008419" cy="67742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23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松江城市规划馆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385945" y="4379595"/>
            <a:ext cx="2776220" cy="2233930"/>
            <a:chOff x="9246916" y="1589089"/>
            <a:chExt cx="3369945" cy="2832100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46916" y="1589089"/>
              <a:ext cx="3369945" cy="2832100"/>
            </a:xfrm>
            <a:prstGeom prst="rect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7" name="文本框 10"/>
            <p:cNvSpPr txBox="1"/>
            <p:nvPr/>
          </p:nvSpPr>
          <p:spPr>
            <a:xfrm>
              <a:off x="9803264" y="3689904"/>
              <a:ext cx="2256433" cy="677031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4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松江科技馆</a:t>
              </a:r>
            </a:p>
          </p:txBody>
        </p:sp>
      </p:grpSp>
      <p:sp>
        <p:nvSpPr>
          <p:cNvPr id="51" name="Rounded Rectangle 34"/>
          <p:cNvSpPr/>
          <p:nvPr/>
        </p:nvSpPr>
        <p:spPr>
          <a:xfrm>
            <a:off x="5981065" y="3497580"/>
            <a:ext cx="572770" cy="56959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12700">
            <a:noFill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gradFill flip="none" rotWithShape="1">
                <a:gsLst>
                  <a:gs pos="0">
                    <a:srgbClr val="FFFFFF">
                      <a:shade val="30000"/>
                      <a:satMod val="115000"/>
                    </a:srgbClr>
                  </a:gs>
                  <a:gs pos="50000">
                    <a:srgbClr val="FFFFFF">
                      <a:shade val="67500"/>
                      <a:satMod val="115000"/>
                    </a:srgbClr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30" grpId="0" bldLvl="0" animBg="1"/>
      <p:bldP spid="33" grpId="0" bldLvl="0" animBg="1"/>
      <p:bldP spid="51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922655" y="927100"/>
            <a:ext cx="3432175" cy="706120"/>
            <a:chOff x="955" y="3473"/>
            <a:chExt cx="5405" cy="1112"/>
          </a:xfrm>
        </p:grpSpPr>
        <p:sp>
          <p:nvSpPr>
            <p:cNvPr id="52" name="燕尾形 51"/>
            <p:cNvSpPr/>
            <p:nvPr/>
          </p:nvSpPr>
          <p:spPr>
            <a:xfrm>
              <a:off x="955" y="3473"/>
              <a:ext cx="5405" cy="1112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alpha val="94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402" y="3618"/>
              <a:ext cx="495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latin typeface="+mn-lt"/>
                  <a:ea typeface="+mn-ea"/>
                  <a:sym typeface="+mn-ea"/>
                </a:rPr>
                <a:t>3.</a:t>
              </a:r>
              <a:r>
                <a:rPr lang="zh-CN" altLang="en-US" sz="2800" b="1">
                  <a:latin typeface="+mn-lt"/>
                  <a:ea typeface="+mn-ea"/>
                  <a:sym typeface="+mn-ea"/>
                </a:rPr>
                <a:t>放眼国家发展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90830" y="0"/>
            <a:ext cx="8322945" cy="491490"/>
            <a:chOff x="2064" y="2871"/>
            <a:chExt cx="13107" cy="774"/>
          </a:xfrm>
        </p:grpSpPr>
        <p:sp>
          <p:nvSpPr>
            <p:cNvPr id="6" name="圆角矩形 5"/>
            <p:cNvSpPr/>
            <p:nvPr/>
          </p:nvSpPr>
          <p:spPr>
            <a:xfrm>
              <a:off x="2064" y="2972"/>
              <a:ext cx="7646" cy="578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220" y="2871"/>
              <a:ext cx="12951" cy="77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spc="400" dirty="0">
                  <a:solidFill>
                    <a:schemeClr val="bg1"/>
                  </a:solidFill>
                  <a:ea typeface="汉仪旗黑-85S" panose="00020600040101010101" pitchFamily="18" charset="-122"/>
                  <a:cs typeface="+mj-cs"/>
                </a:rPr>
                <a:t>三、紧扣时事热点，彰显时代精神</a:t>
              </a:r>
              <a:endParaRPr lang="zh-CN" altLang="en-US" sz="2000" spc="400" dirty="0">
                <a:solidFill>
                  <a:schemeClr val="bg1"/>
                </a:solidFill>
                <a:ea typeface="汉仪旗黑-85S" panose="00020600040101010101" pitchFamily="18" charset="-122"/>
                <a:cs typeface="+mj-cs"/>
                <a:sym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499745" y="4070794"/>
            <a:ext cx="6149430" cy="3462362"/>
            <a:chOff x="6499745" y="4070794"/>
            <a:chExt cx="6149430" cy="3462362"/>
          </a:xfrm>
        </p:grpSpPr>
        <p:sp>
          <p:nvSpPr>
            <p:cNvPr id="11" name="圆角矩形 10"/>
            <p:cNvSpPr/>
            <p:nvPr/>
          </p:nvSpPr>
          <p:spPr>
            <a:xfrm rot="9000000">
              <a:off x="11734826" y="5077813"/>
              <a:ext cx="914349" cy="914349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2" name="圆角矩形 11"/>
            <p:cNvSpPr/>
            <p:nvPr/>
          </p:nvSpPr>
          <p:spPr>
            <a:xfrm rot="1058422">
              <a:off x="11330494" y="57670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 rot="9000000">
              <a:off x="10310146" y="6182844"/>
              <a:ext cx="1350312" cy="135031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5" name="圆角矩形 14"/>
            <p:cNvSpPr/>
            <p:nvPr/>
          </p:nvSpPr>
          <p:spPr>
            <a:xfrm rot="9000000">
              <a:off x="11933182" y="4101542"/>
              <a:ext cx="517636" cy="517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6" name="圆角矩形 15"/>
            <p:cNvSpPr/>
            <p:nvPr/>
          </p:nvSpPr>
          <p:spPr>
            <a:xfrm rot="4213241">
              <a:off x="9527095" y="62904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圆角矩形 16"/>
            <p:cNvSpPr/>
            <p:nvPr/>
          </p:nvSpPr>
          <p:spPr>
            <a:xfrm rot="4213241">
              <a:off x="11680331" y="4071808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圆角矩形 17"/>
            <p:cNvSpPr/>
            <p:nvPr/>
          </p:nvSpPr>
          <p:spPr>
            <a:xfrm rot="12322931">
              <a:off x="9098831" y="5942236"/>
              <a:ext cx="617442" cy="617442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9" name="圆角矩形 18"/>
            <p:cNvSpPr/>
            <p:nvPr/>
          </p:nvSpPr>
          <p:spPr>
            <a:xfrm rot="9000000">
              <a:off x="11492155" y="5030969"/>
              <a:ext cx="421095" cy="421095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0" name="圆角矩形 19"/>
            <p:cNvSpPr/>
            <p:nvPr/>
          </p:nvSpPr>
          <p:spPr>
            <a:xfrm rot="12609228">
              <a:off x="7936821" y="5960420"/>
              <a:ext cx="510859" cy="482894"/>
            </a:xfrm>
            <a:prstGeom prst="round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1" name="圆角矩形 20"/>
            <p:cNvSpPr/>
            <p:nvPr/>
          </p:nvSpPr>
          <p:spPr>
            <a:xfrm rot="4920934">
              <a:off x="7123168" y="6392036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圆角矩形 21"/>
            <p:cNvSpPr/>
            <p:nvPr/>
          </p:nvSpPr>
          <p:spPr>
            <a:xfrm rot="5400000">
              <a:off x="8743072" y="6270619"/>
              <a:ext cx="517196" cy="514105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圆角矩形 22"/>
            <p:cNvSpPr/>
            <p:nvPr/>
          </p:nvSpPr>
          <p:spPr>
            <a:xfrm rot="10466021">
              <a:off x="11332317" y="6250447"/>
              <a:ext cx="612743" cy="579201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4" name="圆角矩形 23"/>
            <p:cNvSpPr/>
            <p:nvPr/>
          </p:nvSpPr>
          <p:spPr>
            <a:xfrm rot="4213241">
              <a:off x="6498731" y="6472627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64" name="组合 18"/>
          <p:cNvGrpSpPr/>
          <p:nvPr/>
        </p:nvGrpSpPr>
        <p:grpSpPr>
          <a:xfrm>
            <a:off x="2383095" y="2427209"/>
            <a:ext cx="8331260" cy="2526428"/>
            <a:chOff x="-6502758" y="10316712"/>
            <a:chExt cx="16360350" cy="2874261"/>
          </a:xfrm>
        </p:grpSpPr>
        <p:sp>
          <p:nvSpPr>
            <p:cNvPr id="65" name="矩形 64"/>
            <p:cNvSpPr/>
            <p:nvPr/>
          </p:nvSpPr>
          <p:spPr>
            <a:xfrm>
              <a:off x="-6502758" y="10316712"/>
              <a:ext cx="16360350" cy="28605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-6502758" y="12811641"/>
              <a:ext cx="16360350" cy="379332"/>
            </a:xfrm>
            <a:prstGeom prst="rect">
              <a:avLst/>
            </a:prstGeom>
            <a:solidFill>
              <a:schemeClr val="bg2">
                <a:lumMod val="50000"/>
                <a:alpha val="6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7" name="矩形 66"/>
            <p:cNvSpPr/>
            <p:nvPr/>
          </p:nvSpPr>
          <p:spPr>
            <a:xfrm>
              <a:off x="-6502758" y="10530702"/>
              <a:ext cx="16149494" cy="2212514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</a:rPr>
                <a:t>   </a:t>
              </a:r>
              <a:r>
                <a:rPr lang="en-US" altLang="zh-CN" sz="2400" b="1" dirty="0">
                  <a:latin typeface="楷体" panose="02010609060101010101" charset="-122"/>
                  <a:ea typeface="楷体" panose="02010609060101010101" charset="-122"/>
                </a:rPr>
                <a:t> </a:t>
              </a: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理念是行动的先导，一定的发展实践都是由一定的发展理念来引领的。发展理念是否对头，从根本上决定着发展成效乃至成败。</a:t>
              </a:r>
              <a:r>
                <a:rPr lang="en-US" altLang="zh-CN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          </a:t>
              </a:r>
              <a:endParaRPr lang="en-US" altLang="zh-CN" sz="2400" b="1" dirty="0">
                <a:latin typeface="楷体" panose="02010609060101010101" charset="-122"/>
                <a:ea typeface="楷体" panose="02010609060101010101" charset="-122"/>
              </a:endParaRPr>
            </a:p>
            <a:p>
              <a:pPr algn="r">
                <a:lnSpc>
                  <a:spcPct val="130000"/>
                </a:lnSpc>
              </a:pPr>
              <a:r>
                <a:rPr lang="en-US" altLang="zh-CN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——</a:t>
              </a: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习近平</a:t>
              </a:r>
              <a:endParaRPr altLang="zh-CN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6471594" y="2379240"/>
            <a:ext cx="2566996" cy="1444124"/>
            <a:chOff x="2762464" y="985004"/>
            <a:chExt cx="2566996" cy="1444124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49" name="形状3"/>
            <p:cNvSpPr/>
            <p:nvPr/>
          </p:nvSpPr>
          <p:spPr>
            <a:xfrm rot="18000000">
              <a:off x="3976343" y="1707583"/>
              <a:ext cx="488244" cy="42090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rgbClr val="7EA49B">
                <a:shade val="50000"/>
              </a:srgbClr>
            </a:lnRef>
            <a:fillRef idx="1">
              <a:srgbClr val="7EA49B"/>
            </a:fillRef>
            <a:effectRef idx="0">
              <a:srgbClr val="7EA49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站酷小薇LOGO体" panose="02010600010101010101" pitchFamily="2" charset="-122"/>
                <a:ea typeface="站酷小薇LOGO体" panose="02010600010101010101" pitchFamily="2" charset="-122"/>
              </a:endParaRPr>
            </a:p>
          </p:txBody>
        </p:sp>
        <p:sp>
          <p:nvSpPr>
            <p:cNvPr id="50" name="圆环2"/>
            <p:cNvSpPr/>
            <p:nvPr/>
          </p:nvSpPr>
          <p:spPr>
            <a:xfrm>
              <a:off x="3885336" y="985004"/>
              <a:ext cx="1444124" cy="1444124"/>
            </a:xfrm>
            <a:prstGeom prst="donut">
              <a:avLst>
                <a:gd name="adj" fmla="val 19079"/>
              </a:avLst>
            </a:prstGeom>
            <a:grpFill/>
            <a:ln>
              <a:noFill/>
            </a:ln>
          </p:spPr>
          <p:style>
            <a:lnRef idx="2">
              <a:srgbClr val="7EA49B">
                <a:shade val="50000"/>
              </a:srgbClr>
            </a:lnRef>
            <a:fillRef idx="1">
              <a:srgbClr val="7EA49B"/>
            </a:fillRef>
            <a:effectRef idx="0">
              <a:srgbClr val="7EA49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  <a:latin typeface="站酷小薇LOGO体" panose="02010600010101010101" pitchFamily="2" charset="-122"/>
                <a:ea typeface="站酷小薇LOGO体" panose="02010600010101010101" pitchFamily="2" charset="-122"/>
              </a:endParaRPr>
            </a:p>
          </p:txBody>
        </p:sp>
        <p:sp>
          <p:nvSpPr>
            <p:cNvPr id="54" name="形状2"/>
            <p:cNvSpPr/>
            <p:nvPr/>
          </p:nvSpPr>
          <p:spPr>
            <a:xfrm rot="16200000">
              <a:off x="3420273" y="718824"/>
              <a:ext cx="446702" cy="1762321"/>
            </a:xfrm>
            <a:prstGeom prst="round2SameRect">
              <a:avLst/>
            </a:prstGeom>
            <a:grpFill/>
            <a:ln>
              <a:noFill/>
            </a:ln>
          </p:spPr>
          <p:style>
            <a:lnRef idx="2">
              <a:srgbClr val="7EA49B">
                <a:shade val="50000"/>
              </a:srgbClr>
            </a:lnRef>
            <a:fillRef idx="1">
              <a:srgbClr val="7EA49B"/>
            </a:fillRef>
            <a:effectRef idx="0">
              <a:srgbClr val="7EA49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ysClr val="window" lastClr="FFFFFF"/>
                </a:solidFill>
                <a:latin typeface="站酷小薇LOGO体" panose="02010600010101010101" pitchFamily="2" charset="-122"/>
                <a:ea typeface="站酷小薇LOGO体" panose="02010600010101010101" pitchFamily="2" charset="-122"/>
              </a:endParaRPr>
            </a:p>
          </p:txBody>
        </p:sp>
        <p:sp>
          <p:nvSpPr>
            <p:cNvPr id="55" name="文本框1"/>
            <p:cNvSpPr txBox="1"/>
            <p:nvPr/>
          </p:nvSpPr>
          <p:spPr>
            <a:xfrm>
              <a:off x="2845182" y="1415353"/>
              <a:ext cx="914400" cy="368935"/>
            </a:xfrm>
            <a:prstGeom prst="rect">
              <a:avLst/>
            </a:prstGeom>
            <a:grpFill/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rgbClr val="44546A">
                      <a:lumMod val="60000"/>
                      <a:lumOff val="40000"/>
                    </a:srgb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ctr" defTabSz="1285240" fontAlgn="auto"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守好渠</a:t>
              </a:r>
            </a:p>
          </p:txBody>
        </p:sp>
      </p:grpSp>
      <p:grpSp>
        <p:nvGrpSpPr>
          <p:cNvPr id="56" name="组合 55"/>
          <p:cNvGrpSpPr/>
          <p:nvPr/>
        </p:nvGrpSpPr>
        <p:grpSpPr>
          <a:xfrm flipH="1">
            <a:off x="9076525" y="1349705"/>
            <a:ext cx="2566996" cy="1444124"/>
            <a:chOff x="2762464" y="985004"/>
            <a:chExt cx="2566996" cy="1444124"/>
          </a:xfrm>
          <a:solidFill>
            <a:schemeClr val="accent6">
              <a:lumMod val="50000"/>
              <a:lumOff val="50000"/>
            </a:schemeClr>
          </a:solidFill>
        </p:grpSpPr>
        <p:sp>
          <p:nvSpPr>
            <p:cNvPr id="57" name="形状3"/>
            <p:cNvSpPr/>
            <p:nvPr/>
          </p:nvSpPr>
          <p:spPr>
            <a:xfrm rot="18000000">
              <a:off x="3976343" y="1707583"/>
              <a:ext cx="488244" cy="42090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rgbClr val="7EA49B">
                <a:shade val="50000"/>
              </a:srgbClr>
            </a:lnRef>
            <a:fillRef idx="1">
              <a:srgbClr val="7EA49B"/>
            </a:fillRef>
            <a:effectRef idx="0">
              <a:srgbClr val="7EA49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站酷小薇LOGO体" panose="02010600010101010101" pitchFamily="2" charset="-122"/>
                <a:ea typeface="站酷小薇LOGO体" panose="02010600010101010101" pitchFamily="2" charset="-122"/>
              </a:endParaRPr>
            </a:p>
          </p:txBody>
        </p:sp>
        <p:sp>
          <p:nvSpPr>
            <p:cNvPr id="58" name="圆环2"/>
            <p:cNvSpPr/>
            <p:nvPr/>
          </p:nvSpPr>
          <p:spPr>
            <a:xfrm>
              <a:off x="3885336" y="985004"/>
              <a:ext cx="1444124" cy="1444124"/>
            </a:xfrm>
            <a:prstGeom prst="donut">
              <a:avLst>
                <a:gd name="adj" fmla="val 19079"/>
              </a:avLst>
            </a:prstGeom>
            <a:grpFill/>
            <a:ln>
              <a:noFill/>
            </a:ln>
          </p:spPr>
          <p:style>
            <a:lnRef idx="2">
              <a:srgbClr val="7EA49B">
                <a:shade val="50000"/>
              </a:srgbClr>
            </a:lnRef>
            <a:fillRef idx="1">
              <a:srgbClr val="7EA49B"/>
            </a:fillRef>
            <a:effectRef idx="0">
              <a:srgbClr val="7EA49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  <a:latin typeface="站酷小薇LOGO体" panose="02010600010101010101" pitchFamily="2" charset="-122"/>
                <a:ea typeface="站酷小薇LOGO体" panose="02010600010101010101" pitchFamily="2" charset="-122"/>
              </a:endParaRPr>
            </a:p>
          </p:txBody>
        </p:sp>
        <p:sp>
          <p:nvSpPr>
            <p:cNvPr id="59" name="形状2"/>
            <p:cNvSpPr/>
            <p:nvPr/>
          </p:nvSpPr>
          <p:spPr>
            <a:xfrm rot="16200000">
              <a:off x="3420273" y="718824"/>
              <a:ext cx="446702" cy="1762321"/>
            </a:xfrm>
            <a:prstGeom prst="round2SameRect">
              <a:avLst/>
            </a:prstGeom>
            <a:grpFill/>
            <a:ln>
              <a:noFill/>
            </a:ln>
          </p:spPr>
          <p:style>
            <a:lnRef idx="2">
              <a:srgbClr val="7EA49B">
                <a:shade val="50000"/>
              </a:srgbClr>
            </a:lnRef>
            <a:fillRef idx="1">
              <a:srgbClr val="7EA49B"/>
            </a:fillRef>
            <a:effectRef idx="0">
              <a:srgbClr val="7EA49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ysClr val="window" lastClr="FFFFFF"/>
                </a:solidFill>
                <a:latin typeface="站酷小薇LOGO体" panose="02010600010101010101" pitchFamily="2" charset="-122"/>
                <a:ea typeface="站酷小薇LOGO体" panose="02010600010101010101" pitchFamily="2" charset="-122"/>
              </a:endParaRPr>
            </a:p>
          </p:txBody>
        </p:sp>
        <p:sp>
          <p:nvSpPr>
            <p:cNvPr id="60" name="文本框1"/>
            <p:cNvSpPr txBox="1"/>
            <p:nvPr/>
          </p:nvSpPr>
          <p:spPr>
            <a:xfrm>
              <a:off x="2904237" y="1415353"/>
              <a:ext cx="914400" cy="368935"/>
            </a:xfrm>
            <a:prstGeom prst="rect">
              <a:avLst/>
            </a:prstGeom>
            <a:grpFill/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rgbClr val="44546A">
                      <a:lumMod val="60000"/>
                      <a:lumOff val="40000"/>
                    </a:srgb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85240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找准点</a:t>
              </a:r>
            </a:p>
          </p:txBody>
        </p:sp>
      </p:grpSp>
      <p:grpSp>
        <p:nvGrpSpPr>
          <p:cNvPr id="65" name="组合 64"/>
          <p:cNvGrpSpPr/>
          <p:nvPr/>
        </p:nvGrpSpPr>
        <p:grpSpPr>
          <a:xfrm flipH="1">
            <a:off x="9076525" y="3408775"/>
            <a:ext cx="2566996" cy="1444124"/>
            <a:chOff x="2762464" y="985004"/>
            <a:chExt cx="2566996" cy="1444124"/>
          </a:xfrm>
          <a:solidFill>
            <a:schemeClr val="accent6">
              <a:lumMod val="50000"/>
              <a:lumOff val="50000"/>
            </a:schemeClr>
          </a:solidFill>
        </p:grpSpPr>
        <p:sp>
          <p:nvSpPr>
            <p:cNvPr id="66" name="形状3"/>
            <p:cNvSpPr/>
            <p:nvPr/>
          </p:nvSpPr>
          <p:spPr>
            <a:xfrm rot="18000000">
              <a:off x="3976343" y="1707583"/>
              <a:ext cx="488244" cy="42090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rgbClr val="7EA49B">
                <a:shade val="50000"/>
              </a:srgbClr>
            </a:lnRef>
            <a:fillRef idx="1">
              <a:srgbClr val="7EA49B"/>
            </a:fillRef>
            <a:effectRef idx="0">
              <a:srgbClr val="7EA49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>
                <a:latin typeface="站酷小薇LOGO体" panose="02010600010101010101" pitchFamily="2" charset="-122"/>
                <a:ea typeface="站酷小薇LOGO体" panose="02010600010101010101" pitchFamily="2" charset="-122"/>
              </a:endParaRPr>
            </a:p>
          </p:txBody>
        </p:sp>
        <p:sp>
          <p:nvSpPr>
            <p:cNvPr id="67" name="圆环2"/>
            <p:cNvSpPr/>
            <p:nvPr/>
          </p:nvSpPr>
          <p:spPr>
            <a:xfrm>
              <a:off x="3885336" y="985004"/>
              <a:ext cx="1444124" cy="1444124"/>
            </a:xfrm>
            <a:prstGeom prst="donut">
              <a:avLst>
                <a:gd name="adj" fmla="val 19079"/>
              </a:avLst>
            </a:prstGeom>
            <a:grpFill/>
            <a:ln>
              <a:noFill/>
            </a:ln>
          </p:spPr>
          <p:style>
            <a:lnRef idx="2">
              <a:srgbClr val="7EA49B">
                <a:shade val="50000"/>
              </a:srgbClr>
            </a:lnRef>
            <a:fillRef idx="1">
              <a:srgbClr val="7EA49B"/>
            </a:fillRef>
            <a:effectRef idx="0">
              <a:srgbClr val="7EA49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  <a:latin typeface="站酷小薇LOGO体" panose="02010600010101010101" pitchFamily="2" charset="-122"/>
                <a:ea typeface="站酷小薇LOGO体" panose="02010600010101010101" pitchFamily="2" charset="-122"/>
              </a:endParaRPr>
            </a:p>
          </p:txBody>
        </p:sp>
        <p:sp>
          <p:nvSpPr>
            <p:cNvPr id="68" name="形状2"/>
            <p:cNvSpPr/>
            <p:nvPr/>
          </p:nvSpPr>
          <p:spPr>
            <a:xfrm rot="16200000">
              <a:off x="3420273" y="718824"/>
              <a:ext cx="446702" cy="1762321"/>
            </a:xfrm>
            <a:prstGeom prst="round2SameRect">
              <a:avLst/>
            </a:prstGeom>
            <a:grpFill/>
            <a:ln>
              <a:noFill/>
            </a:ln>
          </p:spPr>
          <p:style>
            <a:lnRef idx="2">
              <a:srgbClr val="7EA49B">
                <a:shade val="50000"/>
              </a:srgbClr>
            </a:lnRef>
            <a:fillRef idx="1">
              <a:srgbClr val="7EA49B"/>
            </a:fillRef>
            <a:effectRef idx="0">
              <a:srgbClr val="7EA49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ysClr val="window" lastClr="FFFFFF"/>
                </a:solidFill>
                <a:latin typeface="站酷小薇LOGO体" panose="02010600010101010101" pitchFamily="2" charset="-122"/>
                <a:ea typeface="站酷小薇LOGO体" panose="02010600010101010101" pitchFamily="2" charset="-122"/>
              </a:endParaRPr>
            </a:p>
          </p:txBody>
        </p:sp>
        <p:sp>
          <p:nvSpPr>
            <p:cNvPr id="69" name="文本框1"/>
            <p:cNvSpPr txBox="1"/>
            <p:nvPr/>
          </p:nvSpPr>
          <p:spPr>
            <a:xfrm>
              <a:off x="2820658" y="1405193"/>
              <a:ext cx="1310675" cy="368935"/>
            </a:xfrm>
            <a:prstGeom prst="rect">
              <a:avLst/>
            </a:prstGeom>
            <a:grpFill/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rgbClr val="44546A">
                      <a:lumMod val="60000"/>
                      <a:lumOff val="40000"/>
                    </a:srgb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ctr" defTabSz="1285240" fontAlgn="auto"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不断深化</a:t>
              </a: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6471285" y="4438015"/>
            <a:ext cx="2567305" cy="1443990"/>
            <a:chOff x="2762464" y="985004"/>
            <a:chExt cx="2566996" cy="1444124"/>
          </a:xfrm>
          <a:solidFill>
            <a:schemeClr val="accent6">
              <a:lumMod val="50000"/>
              <a:lumOff val="50000"/>
            </a:schemeClr>
          </a:solidFill>
        </p:grpSpPr>
        <p:sp>
          <p:nvSpPr>
            <p:cNvPr id="72" name="形状3"/>
            <p:cNvSpPr/>
            <p:nvPr/>
          </p:nvSpPr>
          <p:spPr>
            <a:xfrm rot="18000000">
              <a:off x="3976343" y="1707583"/>
              <a:ext cx="488244" cy="42090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rgbClr val="7EA49B">
                <a:shade val="50000"/>
              </a:srgbClr>
            </a:lnRef>
            <a:fillRef idx="1">
              <a:srgbClr val="7EA49B"/>
            </a:fillRef>
            <a:effectRef idx="0">
              <a:srgbClr val="7EA49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站酷小薇LOGO体" panose="02010600010101010101" pitchFamily="2" charset="-122"/>
                <a:ea typeface="站酷小薇LOGO体" panose="02010600010101010101" pitchFamily="2" charset="-122"/>
              </a:endParaRPr>
            </a:p>
          </p:txBody>
        </p:sp>
        <p:sp>
          <p:nvSpPr>
            <p:cNvPr id="73" name="圆环2"/>
            <p:cNvSpPr/>
            <p:nvPr/>
          </p:nvSpPr>
          <p:spPr>
            <a:xfrm>
              <a:off x="3885336" y="985004"/>
              <a:ext cx="1444124" cy="1444124"/>
            </a:xfrm>
            <a:prstGeom prst="donut">
              <a:avLst>
                <a:gd name="adj" fmla="val 19079"/>
              </a:avLst>
            </a:prstGeom>
            <a:grpFill/>
            <a:ln>
              <a:noFill/>
            </a:ln>
          </p:spPr>
          <p:style>
            <a:lnRef idx="2">
              <a:srgbClr val="7EA49B">
                <a:shade val="50000"/>
              </a:srgbClr>
            </a:lnRef>
            <a:fillRef idx="1">
              <a:srgbClr val="7EA49B"/>
            </a:fillRef>
            <a:effectRef idx="0">
              <a:srgbClr val="7EA49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  <a:latin typeface="站酷小薇LOGO体" panose="02010600010101010101" pitchFamily="2" charset="-122"/>
                <a:ea typeface="站酷小薇LOGO体" panose="02010600010101010101" pitchFamily="2" charset="-122"/>
              </a:endParaRPr>
            </a:p>
          </p:txBody>
        </p:sp>
        <p:sp>
          <p:nvSpPr>
            <p:cNvPr id="74" name="形状2"/>
            <p:cNvSpPr/>
            <p:nvPr/>
          </p:nvSpPr>
          <p:spPr>
            <a:xfrm rot="16200000">
              <a:off x="3420273" y="718824"/>
              <a:ext cx="446702" cy="1762321"/>
            </a:xfrm>
            <a:prstGeom prst="round2SameRect">
              <a:avLst/>
            </a:prstGeom>
            <a:grpFill/>
            <a:ln>
              <a:noFill/>
            </a:ln>
          </p:spPr>
          <p:style>
            <a:lnRef idx="2">
              <a:srgbClr val="7EA49B">
                <a:shade val="50000"/>
              </a:srgbClr>
            </a:lnRef>
            <a:fillRef idx="1">
              <a:srgbClr val="7EA49B"/>
            </a:fillRef>
            <a:effectRef idx="0">
              <a:srgbClr val="7EA49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ysClr val="window" lastClr="FFFFFF"/>
                </a:solidFill>
                <a:latin typeface="站酷小薇LOGO体" panose="02010600010101010101" pitchFamily="2" charset="-122"/>
                <a:ea typeface="站酷小薇LOGO体" panose="02010600010101010101" pitchFamily="2" charset="-122"/>
              </a:endParaRPr>
            </a:p>
          </p:txBody>
        </p:sp>
        <p:sp>
          <p:nvSpPr>
            <p:cNvPr id="75" name="文本框1"/>
            <p:cNvSpPr txBox="1"/>
            <p:nvPr/>
          </p:nvSpPr>
          <p:spPr>
            <a:xfrm>
              <a:off x="2800251" y="1414718"/>
              <a:ext cx="1310675" cy="368935"/>
            </a:xfrm>
            <a:prstGeom prst="rect">
              <a:avLst/>
            </a:prstGeom>
            <a:grpFill/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rgbClr val="44546A">
                      <a:lumMod val="60000"/>
                      <a:lumOff val="40000"/>
                    </a:srgb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ctr" defTabSz="1285240" fontAlgn="auto"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打好基础</a:t>
              </a:r>
            </a:p>
          </p:txBody>
        </p:sp>
      </p:grpSp>
      <p:sp>
        <p:nvSpPr>
          <p:cNvPr id="79" name="形状6"/>
          <p:cNvSpPr/>
          <p:nvPr/>
        </p:nvSpPr>
        <p:spPr bwMode="auto">
          <a:xfrm>
            <a:off x="8453505" y="1349705"/>
            <a:ext cx="1170173" cy="4532730"/>
          </a:xfrm>
          <a:custGeom>
            <a:avLst/>
            <a:gdLst>
              <a:gd name="T0" fmla="*/ 0 w 777"/>
              <a:gd name="T1" fmla="*/ 2974 h 2974"/>
              <a:gd name="T2" fmla="*/ 507 w 777"/>
              <a:gd name="T3" fmla="*/ 2467 h 2974"/>
              <a:gd name="T4" fmla="*/ 388 w 777"/>
              <a:gd name="T5" fmla="*/ 2138 h 2974"/>
              <a:gd name="T6" fmla="*/ 277 w 777"/>
              <a:gd name="T7" fmla="*/ 1818 h 2974"/>
              <a:gd name="T8" fmla="*/ 398 w 777"/>
              <a:gd name="T9" fmla="*/ 1488 h 2974"/>
              <a:gd name="T10" fmla="*/ 507 w 777"/>
              <a:gd name="T11" fmla="*/ 1171 h 2974"/>
              <a:gd name="T12" fmla="*/ 390 w 777"/>
              <a:gd name="T13" fmla="*/ 844 h 2974"/>
              <a:gd name="T14" fmla="*/ 267 w 777"/>
              <a:gd name="T15" fmla="*/ 511 h 2974"/>
              <a:gd name="T16" fmla="*/ 777 w 777"/>
              <a:gd name="T17" fmla="*/ 0 h 29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77" h="2974">
                <a:moveTo>
                  <a:pt x="0" y="2974"/>
                </a:moveTo>
                <a:cubicBezTo>
                  <a:pt x="280" y="2974"/>
                  <a:pt x="507" y="2747"/>
                  <a:pt x="507" y="2467"/>
                </a:cubicBezTo>
                <a:cubicBezTo>
                  <a:pt x="507" y="2342"/>
                  <a:pt x="459" y="2227"/>
                  <a:pt x="388" y="2138"/>
                </a:cubicBezTo>
                <a:cubicBezTo>
                  <a:pt x="317" y="2049"/>
                  <a:pt x="277" y="1939"/>
                  <a:pt x="277" y="1818"/>
                </a:cubicBezTo>
                <a:cubicBezTo>
                  <a:pt x="277" y="1692"/>
                  <a:pt x="326" y="1577"/>
                  <a:pt x="398" y="1488"/>
                </a:cubicBezTo>
                <a:cubicBezTo>
                  <a:pt x="469" y="1400"/>
                  <a:pt x="507" y="1290"/>
                  <a:pt x="507" y="1171"/>
                </a:cubicBezTo>
                <a:cubicBezTo>
                  <a:pt x="507" y="1047"/>
                  <a:pt x="465" y="933"/>
                  <a:pt x="390" y="844"/>
                </a:cubicBezTo>
                <a:cubicBezTo>
                  <a:pt x="315" y="754"/>
                  <a:pt x="267" y="638"/>
                  <a:pt x="267" y="511"/>
                </a:cubicBezTo>
                <a:cubicBezTo>
                  <a:pt x="267" y="229"/>
                  <a:pt x="496" y="0"/>
                  <a:pt x="777" y="0"/>
                </a:cubicBezTo>
              </a:path>
            </a:pathLst>
          </a:custGeom>
          <a:noFill/>
          <a:ln w="28575" cap="flat">
            <a:solidFill>
              <a:schemeClr val="accent6">
                <a:lumMod val="50000"/>
                <a:lumOff val="50000"/>
              </a:schemeClr>
            </a:solidFill>
            <a:prstDash val="solid"/>
            <a:miter lim="800000"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Bebas" pitchFamily="2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732111" y="162939"/>
            <a:ext cx="60960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第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讲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《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块头大不等于强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试教经验分享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6499745" y="4070794"/>
            <a:ext cx="6149430" cy="3462362"/>
            <a:chOff x="6499745" y="4070794"/>
            <a:chExt cx="6149430" cy="3462362"/>
          </a:xfrm>
        </p:grpSpPr>
        <p:sp>
          <p:nvSpPr>
            <p:cNvPr id="26" name="圆角矩形 25"/>
            <p:cNvSpPr/>
            <p:nvPr/>
          </p:nvSpPr>
          <p:spPr>
            <a:xfrm rot="9000000">
              <a:off x="11734826" y="5077813"/>
              <a:ext cx="914349" cy="914349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7" name="圆角矩形 26"/>
            <p:cNvSpPr/>
            <p:nvPr/>
          </p:nvSpPr>
          <p:spPr>
            <a:xfrm rot="1058422">
              <a:off x="11330494" y="57670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8" name="圆角矩形 27"/>
            <p:cNvSpPr/>
            <p:nvPr/>
          </p:nvSpPr>
          <p:spPr>
            <a:xfrm rot="9000000">
              <a:off x="10310146" y="6182844"/>
              <a:ext cx="1350312" cy="135031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9" name="圆角矩形 28"/>
            <p:cNvSpPr/>
            <p:nvPr/>
          </p:nvSpPr>
          <p:spPr>
            <a:xfrm rot="9000000">
              <a:off x="11933182" y="4101542"/>
              <a:ext cx="517636" cy="517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0" name="圆角矩形 29"/>
            <p:cNvSpPr/>
            <p:nvPr/>
          </p:nvSpPr>
          <p:spPr>
            <a:xfrm rot="4213241">
              <a:off x="9527095" y="62904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1" name="圆角矩形 30"/>
            <p:cNvSpPr/>
            <p:nvPr/>
          </p:nvSpPr>
          <p:spPr>
            <a:xfrm rot="4213241">
              <a:off x="11680331" y="4071808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2" name="圆角矩形 31"/>
            <p:cNvSpPr/>
            <p:nvPr/>
          </p:nvSpPr>
          <p:spPr>
            <a:xfrm rot="12322931">
              <a:off x="9098831" y="5942236"/>
              <a:ext cx="617442" cy="617442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3" name="圆角矩形 32"/>
            <p:cNvSpPr/>
            <p:nvPr/>
          </p:nvSpPr>
          <p:spPr>
            <a:xfrm rot="9000000">
              <a:off x="11492155" y="5030969"/>
              <a:ext cx="421095" cy="421095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4" name="圆角矩形 33"/>
            <p:cNvSpPr/>
            <p:nvPr/>
          </p:nvSpPr>
          <p:spPr>
            <a:xfrm rot="12609228">
              <a:off x="7936821" y="5960420"/>
              <a:ext cx="510859" cy="482894"/>
            </a:xfrm>
            <a:prstGeom prst="round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5" name="圆角矩形 34"/>
            <p:cNvSpPr/>
            <p:nvPr/>
          </p:nvSpPr>
          <p:spPr>
            <a:xfrm rot="4920934">
              <a:off x="7123168" y="6392036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6" name="圆角矩形 35"/>
            <p:cNvSpPr/>
            <p:nvPr/>
          </p:nvSpPr>
          <p:spPr>
            <a:xfrm rot="5400000">
              <a:off x="8743072" y="6270619"/>
              <a:ext cx="517196" cy="514105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7" name="圆角矩形 36"/>
            <p:cNvSpPr/>
            <p:nvPr/>
          </p:nvSpPr>
          <p:spPr>
            <a:xfrm rot="10466021">
              <a:off x="11332317" y="6250447"/>
              <a:ext cx="612743" cy="579201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8" name="圆角矩形 37"/>
            <p:cNvSpPr/>
            <p:nvPr/>
          </p:nvSpPr>
          <p:spPr>
            <a:xfrm rot="4213241">
              <a:off x="6498731" y="6472627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 cstate="print"/>
          <a:srcRect l="2232" t="23293" r="1741" b="29277"/>
          <a:stretch>
            <a:fillRect/>
          </a:stretch>
        </p:blipFill>
        <p:spPr bwMode="auto">
          <a:xfrm>
            <a:off x="1273630" y="1295112"/>
            <a:ext cx="4180114" cy="447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文本框 3"/>
          <p:cNvSpPr/>
          <p:nvPr/>
        </p:nvSpPr>
        <p:spPr>
          <a:xfrm>
            <a:off x="3054350" y="2535238"/>
            <a:ext cx="7032625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en-US" sz="9600" b="1" dirty="0">
                <a:solidFill>
                  <a:srgbClr val="1D6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谢谢观看！</a:t>
            </a:r>
          </a:p>
        </p:txBody>
      </p:sp>
    </p:spTree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864961" y="2447290"/>
            <a:ext cx="6165850" cy="4091940"/>
            <a:chOff x="7998" y="3721"/>
            <a:chExt cx="9710" cy="6444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98" y="3721"/>
              <a:ext cx="9710" cy="6444"/>
            </a:xfrm>
            <a:prstGeom prst="rect">
              <a:avLst/>
            </a:prstGeom>
            <a:ln w="38100" cmpd="dbl">
              <a:solidFill>
                <a:schemeClr val="accent6">
                  <a:lumMod val="75000"/>
                  <a:lumOff val="25000"/>
                </a:schemeClr>
              </a:solidFill>
              <a:prstDash val="solid"/>
            </a:ln>
          </p:spPr>
        </p:pic>
        <p:sp>
          <p:nvSpPr>
            <p:cNvPr id="2052" name="文本框 1"/>
            <p:cNvSpPr txBox="1"/>
            <p:nvPr/>
          </p:nvSpPr>
          <p:spPr>
            <a:xfrm>
              <a:off x="11265" y="3959"/>
              <a:ext cx="2897" cy="10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 cmpd="dbl">
              <a:solidFill>
                <a:schemeClr val="accent6">
                  <a:lumMod val="75000"/>
                  <a:lumOff val="25000"/>
                </a:schemeClr>
              </a:solidFill>
              <a:prstDash val="solid"/>
            </a:ln>
            <a:effectLst>
              <a:softEdge rad="101600"/>
            </a:effectLst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3600" b="1" dirty="0">
                  <a:latin typeface="Arial" panose="020B0604020202020204" pitchFamily="34" charset="0"/>
                </a:rPr>
                <a:t>谁更强？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-732111" y="162939"/>
            <a:ext cx="60960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第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讲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《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块头大不等于强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试教经验分享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6499745" y="4070794"/>
            <a:ext cx="6149430" cy="3462362"/>
            <a:chOff x="6499745" y="4070794"/>
            <a:chExt cx="6149430" cy="3462362"/>
          </a:xfrm>
        </p:grpSpPr>
        <p:sp>
          <p:nvSpPr>
            <p:cNvPr id="11" name="圆角矩形 10"/>
            <p:cNvSpPr/>
            <p:nvPr/>
          </p:nvSpPr>
          <p:spPr>
            <a:xfrm rot="9000000">
              <a:off x="11734826" y="5077813"/>
              <a:ext cx="914349" cy="914349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2" name="圆角矩形 11"/>
            <p:cNvSpPr/>
            <p:nvPr/>
          </p:nvSpPr>
          <p:spPr>
            <a:xfrm rot="1058422">
              <a:off x="11330494" y="57670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 rot="9000000">
              <a:off x="10310146" y="6182844"/>
              <a:ext cx="1350312" cy="135031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6" name="圆角矩形 15"/>
            <p:cNvSpPr/>
            <p:nvPr/>
          </p:nvSpPr>
          <p:spPr>
            <a:xfrm rot="9000000">
              <a:off x="11933182" y="4101542"/>
              <a:ext cx="517636" cy="517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7" name="圆角矩形 16"/>
            <p:cNvSpPr/>
            <p:nvPr/>
          </p:nvSpPr>
          <p:spPr>
            <a:xfrm rot="4213241">
              <a:off x="9527095" y="62904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圆角矩形 17"/>
            <p:cNvSpPr/>
            <p:nvPr/>
          </p:nvSpPr>
          <p:spPr>
            <a:xfrm rot="4213241">
              <a:off x="11680331" y="4071808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圆角矩形 19"/>
            <p:cNvSpPr/>
            <p:nvPr/>
          </p:nvSpPr>
          <p:spPr>
            <a:xfrm rot="12322931">
              <a:off x="9098831" y="5942236"/>
              <a:ext cx="617442" cy="617442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1" name="圆角矩形 20"/>
            <p:cNvSpPr/>
            <p:nvPr/>
          </p:nvSpPr>
          <p:spPr>
            <a:xfrm rot="9000000">
              <a:off x="11492155" y="5030969"/>
              <a:ext cx="421095" cy="421095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2" name="圆角矩形 21"/>
            <p:cNvSpPr/>
            <p:nvPr/>
          </p:nvSpPr>
          <p:spPr>
            <a:xfrm rot="12609228">
              <a:off x="7936821" y="5960420"/>
              <a:ext cx="510859" cy="482894"/>
            </a:xfrm>
            <a:prstGeom prst="round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3" name="圆角矩形 22"/>
            <p:cNvSpPr/>
            <p:nvPr/>
          </p:nvSpPr>
          <p:spPr>
            <a:xfrm rot="4920934">
              <a:off x="7123168" y="6392036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圆角矩形 23"/>
            <p:cNvSpPr/>
            <p:nvPr/>
          </p:nvSpPr>
          <p:spPr>
            <a:xfrm rot="5400000">
              <a:off x="8743072" y="6270619"/>
              <a:ext cx="517196" cy="514105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5" name="圆角矩形 24"/>
            <p:cNvSpPr/>
            <p:nvPr/>
          </p:nvSpPr>
          <p:spPr>
            <a:xfrm rot="10466021">
              <a:off x="11332317" y="6250447"/>
              <a:ext cx="612743" cy="579201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6" name="圆角矩形 25"/>
            <p:cNvSpPr/>
            <p:nvPr/>
          </p:nvSpPr>
          <p:spPr>
            <a:xfrm rot="4213241">
              <a:off x="6498731" y="6472627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43" name="ïṡḷïḓê"/>
          <p:cNvSpPr/>
          <p:nvPr/>
        </p:nvSpPr>
        <p:spPr>
          <a:xfrm>
            <a:off x="3581761" y="787974"/>
            <a:ext cx="1403448" cy="1403448"/>
          </a:xfrm>
          <a:prstGeom prst="ellipse">
            <a:avLst/>
          </a:prstGeom>
          <a:solidFill>
            <a:srgbClr val="1E4A7A">
              <a:alpha val="84000"/>
            </a:srgbClr>
          </a:solidFill>
          <a:ln w="19050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zh-CN" altLang="en-US" sz="54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大</a:t>
            </a:r>
          </a:p>
        </p:txBody>
      </p:sp>
      <p:sp>
        <p:nvSpPr>
          <p:cNvPr id="44" name="ïṡḷïḓê"/>
          <p:cNvSpPr/>
          <p:nvPr/>
        </p:nvSpPr>
        <p:spPr>
          <a:xfrm>
            <a:off x="6650533" y="853323"/>
            <a:ext cx="1410942" cy="1410942"/>
          </a:xfrm>
          <a:prstGeom prst="ellipse">
            <a:avLst/>
          </a:prstGeom>
          <a:solidFill>
            <a:srgbClr val="1E4A7A"/>
          </a:solidFill>
          <a:ln w="19050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zh-CN" altLang="en-US" sz="54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强</a:t>
            </a:r>
          </a:p>
        </p:txBody>
      </p:sp>
      <p:grpSp>
        <p:nvGrpSpPr>
          <p:cNvPr id="45" name="组合 44"/>
          <p:cNvGrpSpPr/>
          <p:nvPr/>
        </p:nvGrpSpPr>
        <p:grpSpPr>
          <a:xfrm>
            <a:off x="8173503" y="2948673"/>
            <a:ext cx="2175183" cy="2798984"/>
            <a:chOff x="778084" y="1038958"/>
            <a:chExt cx="1850186" cy="2900945"/>
          </a:xfrm>
        </p:grpSpPr>
        <p:sp>
          <p:nvSpPr>
            <p:cNvPr id="46" name="圆角矩形 45"/>
            <p:cNvSpPr/>
            <p:nvPr/>
          </p:nvSpPr>
          <p:spPr>
            <a:xfrm>
              <a:off x="887052" y="1038958"/>
              <a:ext cx="1632254" cy="1502650"/>
            </a:xfrm>
            <a:prstGeom prst="roundRect">
              <a:avLst>
                <a:gd name="adj" fmla="val 9350"/>
              </a:avLst>
            </a:prstGeom>
            <a:solidFill>
              <a:schemeClr val="accent4"/>
            </a:solidFill>
            <a:ln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HK" altLang="en-US" sz="1800" dirty="0">
                <a:cs typeface="+mn-ea"/>
                <a:sym typeface="+mn-lt"/>
              </a:endParaRPr>
            </a:p>
          </p:txBody>
        </p:sp>
        <p:sp>
          <p:nvSpPr>
            <p:cNvPr id="47" name="任意多边形 46"/>
            <p:cNvSpPr/>
            <p:nvPr/>
          </p:nvSpPr>
          <p:spPr>
            <a:xfrm>
              <a:off x="778084" y="1947913"/>
              <a:ext cx="1850186" cy="1991990"/>
            </a:xfrm>
            <a:custGeom>
              <a:avLst/>
              <a:gdLst>
                <a:gd name="connsiteX0" fmla="*/ 1 w 2466914"/>
                <a:gd name="connsiteY0" fmla="*/ 0 h 3944375"/>
                <a:gd name="connsiteX1" fmla="*/ 2466914 w 2466914"/>
                <a:gd name="connsiteY1" fmla="*/ 0 h 3944375"/>
                <a:gd name="connsiteX2" fmla="*/ 2466914 w 2466914"/>
                <a:gd name="connsiteY2" fmla="*/ 3515745 h 3944375"/>
                <a:gd name="connsiteX3" fmla="*/ 2466913 w 2466914"/>
                <a:gd name="connsiteY3" fmla="*/ 3515745 h 3944375"/>
                <a:gd name="connsiteX4" fmla="*/ 2466913 w 2466914"/>
                <a:gd name="connsiteY4" fmla="*/ 3757044 h 3944375"/>
                <a:gd name="connsiteX5" fmla="*/ 2279582 w 2466914"/>
                <a:gd name="connsiteY5" fmla="*/ 3944375 h 3944375"/>
                <a:gd name="connsiteX6" fmla="*/ 187331 w 2466914"/>
                <a:gd name="connsiteY6" fmla="*/ 3944375 h 3944375"/>
                <a:gd name="connsiteX7" fmla="*/ 0 w 2466914"/>
                <a:gd name="connsiteY7" fmla="*/ 3757044 h 3944375"/>
                <a:gd name="connsiteX8" fmla="*/ 0 w 2466914"/>
                <a:gd name="connsiteY8" fmla="*/ 2128171 h 3944375"/>
                <a:gd name="connsiteX9" fmla="*/ 1 w 2466914"/>
                <a:gd name="connsiteY9" fmla="*/ 2128161 h 39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6914" h="3944375">
                  <a:moveTo>
                    <a:pt x="1" y="0"/>
                  </a:moveTo>
                  <a:lnTo>
                    <a:pt x="2466914" y="0"/>
                  </a:lnTo>
                  <a:lnTo>
                    <a:pt x="2466914" y="3515745"/>
                  </a:lnTo>
                  <a:lnTo>
                    <a:pt x="2466913" y="3515745"/>
                  </a:lnTo>
                  <a:lnTo>
                    <a:pt x="2466913" y="3757044"/>
                  </a:lnTo>
                  <a:cubicBezTo>
                    <a:pt x="2466913" y="3860504"/>
                    <a:pt x="2383042" y="3944375"/>
                    <a:pt x="2279582" y="3944375"/>
                  </a:cubicBezTo>
                  <a:lnTo>
                    <a:pt x="187331" y="3944375"/>
                  </a:lnTo>
                  <a:cubicBezTo>
                    <a:pt x="83871" y="3944375"/>
                    <a:pt x="0" y="3860504"/>
                    <a:pt x="0" y="3757044"/>
                  </a:cubicBezTo>
                  <a:lnTo>
                    <a:pt x="0" y="2128171"/>
                  </a:lnTo>
                  <a:lnTo>
                    <a:pt x="1" y="212816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5400">
              <a:noFill/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HK" altLang="en-US" sz="18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1403141" y="1647875"/>
              <a:ext cx="600075" cy="60007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HK" altLang="en-US" sz="1800">
                <a:cs typeface="+mn-ea"/>
                <a:sym typeface="+mn-lt"/>
              </a:endParaRPr>
            </a:p>
          </p:txBody>
        </p:sp>
        <p:sp>
          <p:nvSpPr>
            <p:cNvPr id="49" name="文本框 64"/>
            <p:cNvSpPr txBox="1"/>
            <p:nvPr/>
          </p:nvSpPr>
          <p:spPr>
            <a:xfrm>
              <a:off x="1157966" y="1203606"/>
              <a:ext cx="1110344" cy="669875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sym typeface="+mn-lt"/>
                </a:rPr>
                <a:t>课前</a:t>
              </a:r>
              <a:endParaRPr lang="zh-HK" altLang="en-US" sz="3600" b="1" dirty="0">
                <a:solidFill>
                  <a:schemeClr val="bg1"/>
                </a:solidFill>
                <a:sym typeface="+mn-lt"/>
              </a:endParaRPr>
            </a:p>
          </p:txBody>
        </p:sp>
        <p:sp>
          <p:nvSpPr>
            <p:cNvPr id="50" name="文本框 65"/>
            <p:cNvSpPr txBox="1"/>
            <p:nvPr/>
          </p:nvSpPr>
          <p:spPr>
            <a:xfrm>
              <a:off x="899203" y="2388093"/>
              <a:ext cx="1623774" cy="1255057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800" kern="1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lt"/>
                </a:rPr>
                <a:t>看漫画</a:t>
              </a:r>
              <a:endParaRPr lang="en-US" altLang="zh-CN" sz="28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2800" kern="1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lt"/>
                </a:rPr>
                <a:t>作判断</a:t>
              </a:r>
              <a:endParaRPr lang="zh-HK" altLang="en-US" sz="28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ldLvl="0" animBg="1"/>
      <p:bldP spid="4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98786" y="16293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第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讲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块头大不等于强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试教经验分享</a:t>
            </a:r>
          </a:p>
        </p:txBody>
      </p:sp>
      <p:sp>
        <p:nvSpPr>
          <p:cNvPr id="6" name="矩形 5"/>
          <p:cNvSpPr/>
          <p:nvPr/>
        </p:nvSpPr>
        <p:spPr>
          <a:xfrm>
            <a:off x="111125" y="4679315"/>
            <a:ext cx="10746105" cy="823595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lvl="0" indent="356870" algn="just">
              <a:lnSpc>
                <a:spcPct val="170000"/>
              </a:lnSpc>
              <a:spcAft>
                <a:spcPts val="0"/>
              </a:spcAft>
              <a:buClrTx/>
              <a:buSzTx/>
              <a:buFontTx/>
            </a:pPr>
            <a:r>
              <a:rPr lang="en-US" altLang="zh-CN" sz="2800" b="1" kern="100" dirty="0">
                <a:solidFill>
                  <a:srgbClr val="0070C0"/>
                </a:solidFill>
                <a:latin typeface="Calibri" panose="020F0502020204030204" charset="0"/>
                <a:cs typeface="Times New Roman" panose="02020603050405020304" pitchFamily="18" charset="0"/>
                <a:sym typeface="+mn-ea"/>
              </a:rPr>
              <a:t>     </a:t>
            </a:r>
            <a:endParaRPr lang="zh-CN" altLang="zh-CN" sz="2800" b="1" kern="100" dirty="0">
              <a:latin typeface="Calibri" panose="020F0502020204030204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499745" y="4070794"/>
            <a:ext cx="6149430" cy="3462362"/>
            <a:chOff x="6499745" y="4070794"/>
            <a:chExt cx="6149430" cy="3462362"/>
          </a:xfrm>
        </p:grpSpPr>
        <p:sp>
          <p:nvSpPr>
            <p:cNvPr id="20" name="圆角矩形 19"/>
            <p:cNvSpPr/>
            <p:nvPr/>
          </p:nvSpPr>
          <p:spPr>
            <a:xfrm rot="9000000">
              <a:off x="11734826" y="5077813"/>
              <a:ext cx="914349" cy="914349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1" name="圆角矩形 20"/>
            <p:cNvSpPr/>
            <p:nvPr/>
          </p:nvSpPr>
          <p:spPr>
            <a:xfrm rot="1058422">
              <a:off x="11330494" y="57670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圆角矩形 21"/>
            <p:cNvSpPr/>
            <p:nvPr/>
          </p:nvSpPr>
          <p:spPr>
            <a:xfrm rot="9000000">
              <a:off x="10310146" y="6182844"/>
              <a:ext cx="1350312" cy="135031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3" name="圆角矩形 22"/>
            <p:cNvSpPr/>
            <p:nvPr/>
          </p:nvSpPr>
          <p:spPr>
            <a:xfrm rot="9000000">
              <a:off x="11933182" y="4101542"/>
              <a:ext cx="517636" cy="517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4" name="圆角矩形 23"/>
            <p:cNvSpPr/>
            <p:nvPr/>
          </p:nvSpPr>
          <p:spPr>
            <a:xfrm rot="4213241">
              <a:off x="9527095" y="62904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5" name="圆角矩形 24"/>
            <p:cNvSpPr/>
            <p:nvPr/>
          </p:nvSpPr>
          <p:spPr>
            <a:xfrm rot="4213241">
              <a:off x="11680331" y="4071808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圆角矩形 25"/>
            <p:cNvSpPr/>
            <p:nvPr/>
          </p:nvSpPr>
          <p:spPr>
            <a:xfrm rot="12322931">
              <a:off x="9098831" y="5942236"/>
              <a:ext cx="617442" cy="617442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7" name="圆角矩形 26"/>
            <p:cNvSpPr/>
            <p:nvPr/>
          </p:nvSpPr>
          <p:spPr>
            <a:xfrm rot="9000000">
              <a:off x="11492155" y="5030969"/>
              <a:ext cx="421095" cy="421095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8" name="圆角矩形 27"/>
            <p:cNvSpPr/>
            <p:nvPr/>
          </p:nvSpPr>
          <p:spPr>
            <a:xfrm rot="12609228">
              <a:off x="7936821" y="5960420"/>
              <a:ext cx="510859" cy="482894"/>
            </a:xfrm>
            <a:prstGeom prst="round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9" name="圆角矩形 28"/>
            <p:cNvSpPr/>
            <p:nvPr/>
          </p:nvSpPr>
          <p:spPr>
            <a:xfrm rot="4920934">
              <a:off x="7123168" y="6392036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0" name="圆角矩形 29"/>
            <p:cNvSpPr/>
            <p:nvPr/>
          </p:nvSpPr>
          <p:spPr>
            <a:xfrm rot="5400000">
              <a:off x="8743072" y="6270619"/>
              <a:ext cx="517196" cy="514105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1" name="圆角矩形 30"/>
            <p:cNvSpPr/>
            <p:nvPr/>
          </p:nvSpPr>
          <p:spPr>
            <a:xfrm rot="10466021">
              <a:off x="11332317" y="6250447"/>
              <a:ext cx="612743" cy="579201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2" name="圆角矩形 31"/>
            <p:cNvSpPr/>
            <p:nvPr/>
          </p:nvSpPr>
          <p:spPr>
            <a:xfrm rot="4213241">
              <a:off x="6498731" y="6472627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333829" y="2330854"/>
            <a:ext cx="3083714" cy="2438654"/>
            <a:chOff x="145143" y="2359885"/>
            <a:chExt cx="3083714" cy="2438654"/>
          </a:xfrm>
        </p:grpSpPr>
        <p:grpSp>
          <p:nvGrpSpPr>
            <p:cNvPr id="68" name="组合 67"/>
            <p:cNvGrpSpPr/>
            <p:nvPr/>
          </p:nvGrpSpPr>
          <p:grpSpPr>
            <a:xfrm>
              <a:off x="145143" y="2359885"/>
              <a:ext cx="3083714" cy="2438654"/>
              <a:chOff x="145143" y="2359885"/>
              <a:chExt cx="3083714" cy="2438654"/>
            </a:xfrm>
          </p:grpSpPr>
          <p:sp>
            <p:nvSpPr>
              <p:cNvPr id="39" name="Shape 1627"/>
              <p:cNvSpPr/>
              <p:nvPr/>
            </p:nvSpPr>
            <p:spPr>
              <a:xfrm flipV="1">
                <a:off x="2835065" y="2893962"/>
                <a:ext cx="1" cy="1904577"/>
              </a:xfrm>
              <a:prstGeom prst="line">
                <a:avLst/>
              </a:prstGeom>
              <a:ln w="12700">
                <a:solidFill>
                  <a:srgbClr val="A6AAA9"/>
                </a:solidFill>
                <a:miter lim="400000"/>
              </a:ln>
            </p:spPr>
            <p:txBody>
              <a:bodyPr lIns="19050" tIns="19050" rIns="19050" bIns="19050" anchor="ctr"/>
              <a:lstStyle/>
              <a:p>
                <a:pPr lvl="0"/>
                <a:endParaRPr sz="1300">
                  <a:cs typeface="+mn-ea"/>
                  <a:sym typeface="+mn-lt"/>
                </a:endParaRPr>
              </a:p>
            </p:txBody>
          </p:sp>
          <p:sp>
            <p:nvSpPr>
              <p:cNvPr id="43" name="Shape 1636"/>
              <p:cNvSpPr/>
              <p:nvPr/>
            </p:nvSpPr>
            <p:spPr>
              <a:xfrm>
                <a:off x="2431568" y="2359885"/>
                <a:ext cx="797289" cy="797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336699"/>
              </a:solidFill>
              <a:ln w="38100" cap="flat">
                <a:solidFill>
                  <a:schemeClr val="bg1"/>
                </a:solidFill>
                <a:miter lim="400000"/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14288" tIns="14288" rIns="14288" bIns="14288" numCol="1" anchor="ctr">
                <a:noAutofit/>
              </a:bodyPr>
              <a:lstStyle/>
              <a:p>
                <a:pPr lvl="0"/>
                <a:endParaRPr sz="1300">
                  <a:cs typeface="+mn-ea"/>
                  <a:sym typeface="+mn-lt"/>
                </a:endParaRPr>
              </a:p>
            </p:txBody>
          </p:sp>
          <p:sp>
            <p:nvSpPr>
              <p:cNvPr id="51" name="Text Placeholder 4"/>
              <p:cNvSpPr txBox="1"/>
              <p:nvPr/>
            </p:nvSpPr>
            <p:spPr>
              <a:xfrm>
                <a:off x="145143" y="3197450"/>
                <a:ext cx="2641599" cy="666929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ts val="14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Open Sans" panose="020B0606030504020204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Open Sans" panose="020B0606030504020204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Open Sans" panose="020B0606030504020204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Open Sans" panose="020B0606030504020204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20000"/>
                  </a:lnSpc>
                </a:pPr>
                <a:r>
                  <a:rPr lang="zh-CN" altLang="zh-CN" sz="2400" b="1" kern="100" dirty="0">
                    <a:solidFill>
                      <a:schemeClr val="accent6">
                        <a:lumMod val="75000"/>
                        <a:lumOff val="25000"/>
                      </a:schemeClr>
                    </a:solidFill>
                    <a:latin typeface="Calibri" panose="020F0502020204030204" charset="0"/>
                    <a:cs typeface="Times New Roman" panose="02020603050405020304" pitchFamily="18" charset="0"/>
                  </a:rPr>
                  <a:t>如何让学生初步理解大不等于强</a:t>
                </a:r>
                <a:r>
                  <a:rPr lang="zh-CN" altLang="en-US" sz="2400" b="1" kern="100" dirty="0">
                    <a:solidFill>
                      <a:schemeClr val="accent6">
                        <a:lumMod val="75000"/>
                        <a:lumOff val="25000"/>
                      </a:schemeClr>
                    </a:solidFill>
                    <a:latin typeface="Calibri" panose="020F0502020204030204" charset="0"/>
                    <a:cs typeface="Times New Roman" panose="02020603050405020304" pitchFamily="18" charset="0"/>
                  </a:rPr>
                  <a:t>？</a:t>
                </a:r>
                <a:endParaRPr lang="en-US" altLang="zh-CN" sz="2400" dirty="0">
                  <a:solidFill>
                    <a:schemeClr val="accent6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57" name="Text Placeholder 4"/>
            <p:cNvSpPr txBox="1"/>
            <p:nvPr/>
          </p:nvSpPr>
          <p:spPr>
            <a:xfrm>
              <a:off x="2617746" y="2736658"/>
              <a:ext cx="430254" cy="224256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ts val="14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d-ID" sz="2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0</a:t>
              </a:r>
              <a:r>
                <a:rPr lang="en-US" sz="2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id-ID" sz="2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4369104" y="903795"/>
            <a:ext cx="4629752" cy="2710466"/>
            <a:chOff x="4151390" y="1136024"/>
            <a:chExt cx="4629752" cy="2710466"/>
          </a:xfrm>
        </p:grpSpPr>
        <p:sp>
          <p:nvSpPr>
            <p:cNvPr id="40" name="Shape 1628"/>
            <p:cNvSpPr/>
            <p:nvPr/>
          </p:nvSpPr>
          <p:spPr>
            <a:xfrm flipV="1">
              <a:off x="4564775" y="1864705"/>
              <a:ext cx="1" cy="1981785"/>
            </a:xfrm>
            <a:prstGeom prst="line">
              <a:avLst/>
            </a:prstGeom>
            <a:ln w="12700">
              <a:solidFill>
                <a:srgbClr val="A6AAA9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lvl="0"/>
              <a:endParaRPr sz="1300">
                <a:cs typeface="+mn-ea"/>
                <a:sym typeface="+mn-lt"/>
              </a:endParaRPr>
            </a:p>
          </p:txBody>
        </p:sp>
        <p:sp>
          <p:nvSpPr>
            <p:cNvPr id="44" name="Shape 1642"/>
            <p:cNvSpPr/>
            <p:nvPr/>
          </p:nvSpPr>
          <p:spPr>
            <a:xfrm>
              <a:off x="4151390" y="1325222"/>
              <a:ext cx="797290" cy="797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336699"/>
            </a:solidFill>
            <a:ln w="38100" cap="flat">
              <a:solidFill>
                <a:schemeClr val="bg1"/>
              </a:solidFill>
              <a:miter lim="400000"/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4288" tIns="14288" rIns="14288" bIns="14288" numCol="1" anchor="ctr">
              <a:noAutofit/>
            </a:bodyPr>
            <a:lstStyle/>
            <a:p>
              <a:pPr lvl="0"/>
              <a:endParaRPr sz="1300">
                <a:cs typeface="+mn-ea"/>
                <a:sym typeface="+mn-lt"/>
              </a:endParaRPr>
            </a:p>
          </p:txBody>
        </p:sp>
        <p:sp>
          <p:nvSpPr>
            <p:cNvPr id="53" name="Text Placeholder 4"/>
            <p:cNvSpPr txBox="1"/>
            <p:nvPr/>
          </p:nvSpPr>
          <p:spPr>
            <a:xfrm>
              <a:off x="5026834" y="1136024"/>
              <a:ext cx="3754308" cy="66692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ts val="14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zh-CN" altLang="zh-CN" sz="2400" b="1" kern="100" dirty="0">
                  <a:solidFill>
                    <a:schemeClr val="accent6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Times New Roman" panose="02020603050405020304" pitchFamily="18" charset="0"/>
                  <a:sym typeface="+mn-ea"/>
                </a:rPr>
                <a:t>如何让学生体会到新发展</a:t>
              </a:r>
              <a:r>
                <a:rPr lang="zh-CN" altLang="zh-CN" sz="2500" b="1" kern="100" dirty="0">
                  <a:solidFill>
                    <a:schemeClr val="accent6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Times New Roman" panose="02020603050405020304" pitchFamily="18" charset="0"/>
                  <a:sym typeface="+mn-ea"/>
                </a:rPr>
                <a:t>理</a:t>
              </a:r>
              <a:r>
                <a:rPr lang="zh-CN" altLang="zh-CN" sz="2400" b="1" kern="100" dirty="0">
                  <a:solidFill>
                    <a:schemeClr val="accent6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Times New Roman" panose="02020603050405020304" pitchFamily="18" charset="0"/>
                  <a:sym typeface="+mn-ea"/>
                </a:rPr>
                <a:t>念与高质量发展的关系？</a:t>
              </a:r>
              <a:endParaRPr lang="en-US" altLang="zh-CN" sz="2400" b="1" kern="100" dirty="0">
                <a:solidFill>
                  <a:schemeClr val="accent6">
                    <a:lumMod val="75000"/>
                    <a:lumOff val="25000"/>
                  </a:schemeClr>
                </a:solidFill>
                <a:latin typeface="Calibri" panose="020F050202020403020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8" name="Text Placeholder 4"/>
            <p:cNvSpPr txBox="1"/>
            <p:nvPr/>
          </p:nvSpPr>
          <p:spPr>
            <a:xfrm>
              <a:off x="4263540" y="1648759"/>
              <a:ext cx="555203" cy="267126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ts val="14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800" b="1" dirty="0">
                  <a:solidFill>
                    <a:srgbClr val="FCFCFC"/>
                  </a:solidFill>
                  <a:latin typeface="+mn-lt"/>
                  <a:ea typeface="+mn-ea"/>
                  <a:cs typeface="+mn-ea"/>
                  <a:sym typeface="+mn-lt"/>
                </a:rPr>
                <a:t>02</a:t>
              </a:r>
              <a:endParaRPr lang="id-ID" sz="2800" b="1" dirty="0">
                <a:solidFill>
                  <a:srgbClr val="FCFCFC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5236905" y="4189410"/>
            <a:ext cx="4937607" cy="2243622"/>
            <a:chOff x="5265936" y="4189409"/>
            <a:chExt cx="4937607" cy="2243622"/>
          </a:xfrm>
        </p:grpSpPr>
        <p:sp>
          <p:nvSpPr>
            <p:cNvPr id="41" name="Shape 1629"/>
            <p:cNvSpPr/>
            <p:nvPr/>
          </p:nvSpPr>
          <p:spPr>
            <a:xfrm flipV="1">
              <a:off x="5663722" y="4189409"/>
              <a:ext cx="1" cy="1315954"/>
            </a:xfrm>
            <a:prstGeom prst="line">
              <a:avLst/>
            </a:prstGeom>
            <a:ln w="12700">
              <a:solidFill>
                <a:srgbClr val="A6AAA9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lvl="0"/>
              <a:endParaRPr sz="1300">
                <a:cs typeface="+mn-ea"/>
                <a:sym typeface="+mn-lt"/>
              </a:endParaRPr>
            </a:p>
          </p:txBody>
        </p:sp>
        <p:sp>
          <p:nvSpPr>
            <p:cNvPr id="45" name="Shape 1648"/>
            <p:cNvSpPr/>
            <p:nvPr/>
          </p:nvSpPr>
          <p:spPr>
            <a:xfrm>
              <a:off x="5265936" y="5635741"/>
              <a:ext cx="797290" cy="797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336699"/>
            </a:solidFill>
            <a:ln w="38100" cap="flat">
              <a:solidFill>
                <a:schemeClr val="bg1"/>
              </a:solidFill>
              <a:miter lim="400000"/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4288" tIns="14288" rIns="14288" bIns="14288" numCol="1" anchor="ctr">
              <a:noAutofit/>
            </a:bodyPr>
            <a:lstStyle/>
            <a:p>
              <a:pPr lvl="0"/>
              <a:endParaRPr sz="1300">
                <a:cs typeface="+mn-ea"/>
                <a:sym typeface="+mn-lt"/>
              </a:endParaRPr>
            </a:p>
          </p:txBody>
        </p:sp>
        <p:sp>
          <p:nvSpPr>
            <p:cNvPr id="55" name="Text Placeholder 4"/>
            <p:cNvSpPr txBox="1"/>
            <p:nvPr/>
          </p:nvSpPr>
          <p:spPr>
            <a:xfrm>
              <a:off x="5935617" y="4975419"/>
              <a:ext cx="4267926" cy="66692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ts val="14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  <a:buClrTx/>
                <a:buSzTx/>
              </a:pPr>
              <a:r>
                <a:rPr lang="zh-CN" altLang="zh-CN" sz="2400" b="1" kern="100" dirty="0">
                  <a:solidFill>
                    <a:schemeClr val="accent6">
                      <a:lumMod val="75000"/>
                      <a:lumOff val="25000"/>
                    </a:schemeClr>
                  </a:solidFill>
                  <a:latin typeface="Calibri" panose="020F0502020204030204" charset="0"/>
                  <a:cs typeface="Times New Roman" panose="02020603050405020304" pitchFamily="18" charset="0"/>
                  <a:sym typeface="+mn-ea"/>
                </a:rPr>
                <a:t>如何让学生真心理解、接受和认同新发展理念？</a:t>
              </a:r>
            </a:p>
          </p:txBody>
        </p:sp>
        <p:sp>
          <p:nvSpPr>
            <p:cNvPr id="59" name="Text Placeholder 4"/>
            <p:cNvSpPr txBox="1"/>
            <p:nvPr/>
          </p:nvSpPr>
          <p:spPr>
            <a:xfrm>
              <a:off x="5415164" y="5914888"/>
              <a:ext cx="507574" cy="379774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ts val="14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d-ID" sz="2800" b="1" dirty="0">
                  <a:solidFill>
                    <a:srgbClr val="FCFCFC"/>
                  </a:solidFill>
                  <a:latin typeface="+mn-lt"/>
                  <a:ea typeface="+mn-ea"/>
                  <a:cs typeface="+mn-ea"/>
                  <a:sym typeface="+mn-lt"/>
                </a:rPr>
                <a:t>0</a:t>
              </a:r>
              <a:r>
                <a:rPr lang="en-US" altLang="zh-CN" sz="2800" b="1" dirty="0">
                  <a:solidFill>
                    <a:srgbClr val="FCFCFC"/>
                  </a:solidFill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id-ID" sz="2800" b="1" dirty="0">
                <a:solidFill>
                  <a:srgbClr val="FCFCFC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673538" y="1868584"/>
            <a:ext cx="9009006" cy="3915410"/>
            <a:chOff x="1833195" y="1868584"/>
            <a:chExt cx="9009006" cy="3915410"/>
          </a:xfrm>
        </p:grpSpPr>
        <p:sp>
          <p:nvSpPr>
            <p:cNvPr id="33" name="Shape 1624"/>
            <p:cNvSpPr/>
            <p:nvPr/>
          </p:nvSpPr>
          <p:spPr>
            <a:xfrm>
              <a:off x="1833195" y="2330864"/>
              <a:ext cx="7322820" cy="3453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730" y="16970"/>
                    <a:pt x="4055" y="13284"/>
                    <a:pt x="7055" y="10308"/>
                  </a:cubicBezTo>
                  <a:cubicBezTo>
                    <a:pt x="10098" y="7290"/>
                    <a:pt x="13901" y="4973"/>
                    <a:pt x="18380" y="2877"/>
                  </a:cubicBezTo>
                  <a:lnTo>
                    <a:pt x="18198" y="0"/>
                  </a:lnTo>
                  <a:lnTo>
                    <a:pt x="21600" y="4603"/>
                  </a:lnTo>
                  <a:lnTo>
                    <a:pt x="18924" y="11507"/>
                  </a:lnTo>
                  <a:lnTo>
                    <a:pt x="18743" y="8630"/>
                  </a:lnTo>
                  <a:cubicBezTo>
                    <a:pt x="14655" y="9764"/>
                    <a:pt x="11069" y="11155"/>
                    <a:pt x="8004" y="13185"/>
                  </a:cubicBezTo>
                  <a:cubicBezTo>
                    <a:pt x="4885" y="15251"/>
                    <a:pt x="2242" y="17999"/>
                    <a:pt x="0" y="21600"/>
                  </a:cubicBezTo>
                  <a:close/>
                </a:path>
              </a:pathLst>
            </a:custGeom>
            <a:solidFill>
              <a:srgbClr val="336699"/>
            </a:solidFill>
            <a:ln w="38100">
              <a:solidFill>
                <a:schemeClr val="bg1"/>
              </a:solidFill>
              <a:miter lim="400000"/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lvl="0"/>
              <a:endParaRPr sz="1300">
                <a:cs typeface="+mn-ea"/>
                <a:sym typeface="+mn-lt"/>
              </a:endParaRPr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9180302" y="1868584"/>
              <a:ext cx="1661899" cy="1661899"/>
              <a:chOff x="8948075" y="1955669"/>
              <a:chExt cx="1661899" cy="1661899"/>
            </a:xfrm>
          </p:grpSpPr>
          <p:sp>
            <p:nvSpPr>
              <p:cNvPr id="60" name="Shape 1625"/>
              <p:cNvSpPr/>
              <p:nvPr/>
            </p:nvSpPr>
            <p:spPr>
              <a:xfrm>
                <a:off x="8948075" y="1955669"/>
                <a:ext cx="1661899" cy="1661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336699"/>
              </a:solidFill>
              <a:ln w="50800">
                <a:solidFill>
                  <a:schemeClr val="bg1"/>
                </a:solidFill>
                <a:miter lim="400000"/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/>
              <a:lstStyle/>
              <a:p>
                <a:pPr lvl="0"/>
                <a:endParaRPr sz="1300">
                  <a:cs typeface="+mn-ea"/>
                  <a:sym typeface="+mn-lt"/>
                </a:endParaRPr>
              </a:p>
            </p:txBody>
          </p:sp>
          <p:sp>
            <p:nvSpPr>
              <p:cNvPr id="62" name="Text Placeholder 3"/>
              <p:cNvSpPr txBox="1"/>
              <p:nvPr/>
            </p:nvSpPr>
            <p:spPr>
              <a:xfrm>
                <a:off x="9256155" y="2565865"/>
                <a:ext cx="1095290" cy="438909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750" kern="120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Open Sans" panose="020B0606030504020204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Open Sans" panose="020B0606030504020204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Open Sans" panose="020B0606030504020204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Open Sans" panose="020B0606030504020204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2800" b="1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rPr>
                  <a:t>面临的挑战</a:t>
                </a:r>
                <a:endParaRPr lang="id-ID" sz="2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93420" y="1017270"/>
            <a:ext cx="8294370" cy="811530"/>
            <a:chOff x="2080" y="2871"/>
            <a:chExt cx="13062" cy="1278"/>
          </a:xfrm>
        </p:grpSpPr>
        <p:sp>
          <p:nvSpPr>
            <p:cNvPr id="11" name="圆角矩形 10"/>
            <p:cNvSpPr/>
            <p:nvPr/>
          </p:nvSpPr>
          <p:spPr>
            <a:xfrm>
              <a:off x="2080" y="2972"/>
              <a:ext cx="12527" cy="111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2191" y="2871"/>
              <a:ext cx="12951" cy="127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3600" kern="1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一、</a:t>
              </a:r>
              <a:r>
                <a:rPr lang="zh-CN" altLang="en-US" sz="3600" spc="400" dirty="0">
                  <a:solidFill>
                    <a:schemeClr val="bg1"/>
                  </a:solidFill>
                  <a:ea typeface="汉仪旗黑-85S" panose="00020600040101010101" pitchFamily="18" charset="-122"/>
                  <a:cs typeface="+mj-cs"/>
                  <a:sym typeface="+mn-ea"/>
                </a:rPr>
                <a:t>精准把握读本，抓住关键问题</a:t>
              </a:r>
              <a:endParaRPr lang="zh-CN" altLang="en-US" sz="3600" kern="100" spc="400" dirty="0">
                <a:solidFill>
                  <a:schemeClr val="bg1"/>
                </a:solidFill>
                <a:latin typeface="黑体" panose="02010609060101010101" charset="-122"/>
                <a:ea typeface="汉仪旗黑-85S" panose="00020600040101010101" pitchFamily="18" charset="-122"/>
                <a:cs typeface="+mj-cs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570161" y="4047945"/>
            <a:ext cx="7850505" cy="1370965"/>
            <a:chOff x="10141" y="6489"/>
            <a:chExt cx="12363" cy="2159"/>
          </a:xfrm>
        </p:grpSpPr>
        <p:sp>
          <p:nvSpPr>
            <p:cNvPr id="4" name="文本框 3"/>
            <p:cNvSpPr txBox="1"/>
            <p:nvPr/>
          </p:nvSpPr>
          <p:spPr>
            <a:xfrm>
              <a:off x="12092" y="6489"/>
              <a:ext cx="10413" cy="2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3200"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zh-CN" altLang="en-US" sz="3200">
                  <a:latin typeface="微软雅黑" panose="020B0503020204020204" pitchFamily="34" charset="-122"/>
                  <a:ea typeface="微软雅黑" panose="020B0503020204020204" pitchFamily="34" charset="-122"/>
                </a:rPr>
                <a:t>十四个坚持</a:t>
              </a:r>
              <a:r>
                <a:rPr lang="en-US" altLang="zh-CN" sz="3200"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</a:p>
            <a:p>
              <a:pPr>
                <a:lnSpc>
                  <a:spcPct val="130000"/>
                </a:lnSpc>
              </a:pPr>
              <a:r>
                <a:rPr lang="en-US" altLang="zh-CN" sz="320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</a:t>
              </a:r>
              <a:r>
                <a:rPr lang="zh-CN" altLang="en-US" sz="3200">
                  <a:latin typeface="微软雅黑" panose="020B0503020204020204" pitchFamily="34" charset="-122"/>
                  <a:ea typeface="微软雅黑" panose="020B0503020204020204" pitchFamily="34" charset="-122"/>
                </a:rPr>
                <a:t>基本方略</a:t>
              </a:r>
            </a:p>
          </p:txBody>
        </p:sp>
        <p:sp>
          <p:nvSpPr>
            <p:cNvPr id="16" name="稻壳儿搜索【幻雨工作室】_4"/>
            <p:cNvSpPr/>
            <p:nvPr/>
          </p:nvSpPr>
          <p:spPr>
            <a:xfrm>
              <a:off x="10141" y="6594"/>
              <a:ext cx="7106" cy="2054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517841" y="3284224"/>
            <a:ext cx="1871980" cy="1871980"/>
            <a:chOff x="6909" y="5492"/>
            <a:chExt cx="2948" cy="2948"/>
          </a:xfrm>
        </p:grpSpPr>
        <p:pic>
          <p:nvPicPr>
            <p:cNvPr id="7" name="图片 6" descr="3640585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09" y="5492"/>
              <a:ext cx="2949" cy="2949"/>
            </a:xfrm>
            <a:prstGeom prst="rect">
              <a:avLst/>
            </a:prstGeom>
          </p:spPr>
        </p:pic>
        <p:sp>
          <p:nvSpPr>
            <p:cNvPr id="8" name="椭圆 7"/>
            <p:cNvSpPr/>
            <p:nvPr/>
          </p:nvSpPr>
          <p:spPr>
            <a:xfrm>
              <a:off x="7419" y="6001"/>
              <a:ext cx="1930" cy="1930"/>
            </a:xfrm>
            <a:prstGeom prst="ellipse">
              <a:avLst/>
            </a:prstGeom>
            <a:solidFill>
              <a:schemeClr val="accent6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7465" y="6458"/>
              <a:ext cx="210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主题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55226" y="3997226"/>
            <a:ext cx="1555302" cy="1539159"/>
            <a:chOff x="5595" y="5855"/>
            <a:chExt cx="3096" cy="277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9" name="图片 18" descr="3640585"/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95" y="5855"/>
              <a:ext cx="3096" cy="2777"/>
            </a:xfrm>
            <a:prstGeom prst="rect">
              <a:avLst/>
            </a:prstGeom>
          </p:spPr>
        </p:pic>
        <p:sp>
          <p:nvSpPr>
            <p:cNvPr id="20" name="椭圆 19"/>
            <p:cNvSpPr/>
            <p:nvPr/>
          </p:nvSpPr>
          <p:spPr>
            <a:xfrm>
              <a:off x="6064" y="6304"/>
              <a:ext cx="2100" cy="1879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104" y="6717"/>
              <a:ext cx="2101" cy="1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主线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46271" y="3451864"/>
            <a:ext cx="5368925" cy="1522095"/>
            <a:chOff x="606" y="4906"/>
            <a:chExt cx="8455" cy="2397"/>
          </a:xfrm>
        </p:grpSpPr>
        <p:sp>
          <p:nvSpPr>
            <p:cNvPr id="23" name="文本框 22"/>
            <p:cNvSpPr txBox="1"/>
            <p:nvPr/>
          </p:nvSpPr>
          <p:spPr>
            <a:xfrm>
              <a:off x="1158" y="5004"/>
              <a:ext cx="5741" cy="2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3200">
                  <a:latin typeface="微软雅黑" panose="020B0503020204020204" pitchFamily="34" charset="-122"/>
                  <a:ea typeface="微软雅黑" panose="020B0503020204020204" pitchFamily="34" charset="-122"/>
                </a:rPr>
                <a:t>  </a:t>
              </a:r>
              <a:r>
                <a:rPr lang="zh-CN" altLang="en-US" sz="3200">
                  <a:latin typeface="微软雅黑" panose="020B0503020204020204" pitchFamily="34" charset="-122"/>
                  <a:ea typeface="微软雅黑" panose="020B0503020204020204" pitchFamily="34" charset="-122"/>
                </a:rPr>
                <a:t>什么是中国梦，</a:t>
              </a:r>
            </a:p>
            <a:p>
              <a:pPr>
                <a:lnSpc>
                  <a:spcPct val="130000"/>
                </a:lnSpc>
              </a:pPr>
              <a:r>
                <a:rPr lang="zh-CN" altLang="en-US" sz="3200">
                  <a:latin typeface="微软雅黑" panose="020B0503020204020204" pitchFamily="34" charset="-122"/>
                  <a:ea typeface="微软雅黑" panose="020B0503020204020204" pitchFamily="34" charset="-122"/>
                </a:rPr>
                <a:t>如何实现中国梦？</a:t>
              </a:r>
            </a:p>
          </p:txBody>
        </p:sp>
        <p:sp>
          <p:nvSpPr>
            <p:cNvPr id="24" name="稻壳儿搜索【幻雨工作室】_4"/>
            <p:cNvSpPr/>
            <p:nvPr/>
          </p:nvSpPr>
          <p:spPr>
            <a:xfrm>
              <a:off x="606" y="4906"/>
              <a:ext cx="8455" cy="2397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accent6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4375" y="2192655"/>
            <a:ext cx="3226435" cy="706120"/>
            <a:chOff x="955" y="3473"/>
            <a:chExt cx="5081" cy="1112"/>
          </a:xfrm>
        </p:grpSpPr>
        <p:sp>
          <p:nvSpPr>
            <p:cNvPr id="29" name="燕尾形 28"/>
            <p:cNvSpPr/>
            <p:nvPr/>
          </p:nvSpPr>
          <p:spPr>
            <a:xfrm>
              <a:off x="955" y="3473"/>
              <a:ext cx="4958" cy="1112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alpha val="94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402" y="3618"/>
              <a:ext cx="463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/>
                <a:t>1.</a:t>
              </a:r>
              <a:r>
                <a:rPr lang="zh-CN" altLang="en-US" sz="2800" b="1"/>
                <a:t>建立全册视野</a:t>
              </a:r>
            </a:p>
          </p:txBody>
        </p:sp>
      </p:grpSp>
      <p:sp>
        <p:nvSpPr>
          <p:cNvPr id="3" name="矩形 2"/>
          <p:cNvSpPr/>
          <p:nvPr/>
        </p:nvSpPr>
        <p:spPr>
          <a:xfrm>
            <a:off x="-732111" y="162939"/>
            <a:ext cx="60960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第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讲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《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块头大不等于强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试教经验分享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6499745" y="4070794"/>
            <a:ext cx="6149430" cy="3462362"/>
            <a:chOff x="6499745" y="4070794"/>
            <a:chExt cx="6149430" cy="3462362"/>
          </a:xfrm>
        </p:grpSpPr>
        <p:sp>
          <p:nvSpPr>
            <p:cNvPr id="34" name="圆角矩形 33"/>
            <p:cNvSpPr/>
            <p:nvPr/>
          </p:nvSpPr>
          <p:spPr>
            <a:xfrm rot="9000000">
              <a:off x="11734826" y="5077813"/>
              <a:ext cx="914349" cy="914349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5" name="圆角矩形 34"/>
            <p:cNvSpPr/>
            <p:nvPr/>
          </p:nvSpPr>
          <p:spPr>
            <a:xfrm rot="1058422">
              <a:off x="11330494" y="57670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6" name="圆角矩形 35"/>
            <p:cNvSpPr/>
            <p:nvPr/>
          </p:nvSpPr>
          <p:spPr>
            <a:xfrm rot="9000000">
              <a:off x="10310146" y="6182844"/>
              <a:ext cx="1350312" cy="135031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7" name="圆角矩形 36"/>
            <p:cNvSpPr/>
            <p:nvPr/>
          </p:nvSpPr>
          <p:spPr>
            <a:xfrm rot="9000000">
              <a:off x="11933182" y="4101542"/>
              <a:ext cx="517636" cy="517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8" name="圆角矩形 37"/>
            <p:cNvSpPr/>
            <p:nvPr/>
          </p:nvSpPr>
          <p:spPr>
            <a:xfrm rot="4213241">
              <a:off x="9527095" y="62904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9" name="圆角矩形 38"/>
            <p:cNvSpPr/>
            <p:nvPr/>
          </p:nvSpPr>
          <p:spPr>
            <a:xfrm rot="4213241">
              <a:off x="11680331" y="4071808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0" name="圆角矩形 39"/>
            <p:cNvSpPr/>
            <p:nvPr/>
          </p:nvSpPr>
          <p:spPr>
            <a:xfrm rot="12322931">
              <a:off x="9098831" y="5942236"/>
              <a:ext cx="617442" cy="617442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41" name="圆角矩形 40"/>
            <p:cNvSpPr/>
            <p:nvPr/>
          </p:nvSpPr>
          <p:spPr>
            <a:xfrm rot="9000000">
              <a:off x="11492155" y="5030969"/>
              <a:ext cx="421095" cy="421095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42" name="圆角矩形 41"/>
            <p:cNvSpPr/>
            <p:nvPr/>
          </p:nvSpPr>
          <p:spPr>
            <a:xfrm rot="12609228">
              <a:off x="7936821" y="5960420"/>
              <a:ext cx="510859" cy="482894"/>
            </a:xfrm>
            <a:prstGeom prst="round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43" name="圆角矩形 42"/>
            <p:cNvSpPr/>
            <p:nvPr/>
          </p:nvSpPr>
          <p:spPr>
            <a:xfrm rot="4920934">
              <a:off x="7123168" y="6392036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4" name="圆角矩形 43"/>
            <p:cNvSpPr/>
            <p:nvPr/>
          </p:nvSpPr>
          <p:spPr>
            <a:xfrm rot="5400000">
              <a:off x="8743072" y="6270619"/>
              <a:ext cx="517196" cy="514105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5" name="圆角矩形 44"/>
            <p:cNvSpPr/>
            <p:nvPr/>
          </p:nvSpPr>
          <p:spPr>
            <a:xfrm rot="10466021">
              <a:off x="11332317" y="6250447"/>
              <a:ext cx="612743" cy="579201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46" name="圆角矩形 45"/>
            <p:cNvSpPr/>
            <p:nvPr/>
          </p:nvSpPr>
          <p:spPr>
            <a:xfrm rot="4213241">
              <a:off x="6498731" y="6472627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11125" y="4679315"/>
            <a:ext cx="10746105" cy="823595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lvl="0" indent="356870" algn="just">
              <a:lnSpc>
                <a:spcPct val="170000"/>
              </a:lnSpc>
              <a:spcAft>
                <a:spcPts val="0"/>
              </a:spcAft>
              <a:buClrTx/>
              <a:buSzTx/>
              <a:buFontTx/>
            </a:pPr>
            <a:r>
              <a:rPr lang="en-US" altLang="zh-CN" sz="2800" b="1" kern="100" dirty="0">
                <a:solidFill>
                  <a:srgbClr val="0070C0"/>
                </a:solidFill>
                <a:latin typeface="Calibri" panose="020F0502020204030204" charset="0"/>
                <a:cs typeface="Times New Roman" panose="02020603050405020304" pitchFamily="18" charset="0"/>
                <a:sym typeface="+mn-ea"/>
              </a:rPr>
              <a:t>     </a:t>
            </a:r>
            <a:endParaRPr lang="zh-CN" altLang="zh-CN" sz="2800" b="1" kern="100" dirty="0">
              <a:latin typeface="Calibri" panose="020F0502020204030204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90830" y="0"/>
            <a:ext cx="8304530" cy="491490"/>
            <a:chOff x="2064" y="2871"/>
            <a:chExt cx="13078" cy="774"/>
          </a:xfrm>
        </p:grpSpPr>
        <p:sp>
          <p:nvSpPr>
            <p:cNvPr id="7" name="圆角矩形 6"/>
            <p:cNvSpPr/>
            <p:nvPr/>
          </p:nvSpPr>
          <p:spPr>
            <a:xfrm>
              <a:off x="2064" y="2972"/>
              <a:ext cx="7646" cy="578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2191" y="2871"/>
              <a:ext cx="12951" cy="77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kern="1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一、</a:t>
              </a:r>
              <a:r>
                <a:rPr lang="zh-CN" altLang="en-US" sz="2000" spc="400" dirty="0">
                  <a:solidFill>
                    <a:schemeClr val="bg1"/>
                  </a:solidFill>
                  <a:ea typeface="汉仪旗黑-85S" panose="00020600040101010101" pitchFamily="18" charset="-122"/>
                  <a:cs typeface="+mj-cs"/>
                  <a:sym typeface="+mn-ea"/>
                </a:rPr>
                <a:t>精准把握读本，抓住关键问题</a:t>
              </a:r>
              <a:endParaRPr lang="zh-CN" altLang="en-US" sz="2000" kern="100" spc="400" dirty="0">
                <a:solidFill>
                  <a:schemeClr val="bg1"/>
                </a:solidFill>
                <a:latin typeface="黑体" panose="02010609060101010101" charset="-122"/>
                <a:ea typeface="汉仪旗黑-85S" panose="00020600040101010101" pitchFamily="18" charset="-122"/>
                <a:cs typeface="+mj-cs"/>
                <a:sym typeface="+mn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944245" y="1871980"/>
            <a:ext cx="5481955" cy="521970"/>
            <a:chOff x="1987" y="3557"/>
            <a:chExt cx="7850" cy="950"/>
          </a:xfrm>
        </p:grpSpPr>
        <p:sp>
          <p:nvSpPr>
            <p:cNvPr id="20" name="剪去单角的矩形 19"/>
            <p:cNvSpPr/>
            <p:nvPr/>
          </p:nvSpPr>
          <p:spPr>
            <a:xfrm>
              <a:off x="1987" y="3557"/>
              <a:ext cx="7850" cy="950"/>
            </a:xfrm>
            <a:prstGeom prst="snip1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170" y="3644"/>
              <a:ext cx="7417" cy="83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第</a:t>
              </a:r>
              <a:r>
                <a:rPr lang="en-US" altLang="zh-CN" sz="24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1</a:t>
              </a:r>
              <a:r>
                <a:rPr lang="zh-CN" altLang="en-US" sz="24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讲</a:t>
              </a:r>
              <a:r>
                <a:rPr lang="en-US" altLang="zh-CN" sz="24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 </a:t>
              </a:r>
              <a:r>
                <a:rPr lang="zh-CN" altLang="en-US" sz="24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伟大事业都始于梦想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945515" y="2637790"/>
            <a:ext cx="5481371" cy="515620"/>
            <a:chOff x="1987" y="3557"/>
            <a:chExt cx="9234" cy="812"/>
          </a:xfrm>
        </p:grpSpPr>
        <p:sp>
          <p:nvSpPr>
            <p:cNvPr id="23" name="剪去单角的矩形 22"/>
            <p:cNvSpPr/>
            <p:nvPr/>
          </p:nvSpPr>
          <p:spPr>
            <a:xfrm>
              <a:off x="1987" y="3557"/>
              <a:ext cx="9234" cy="812"/>
            </a:xfrm>
            <a:prstGeom prst="snip1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2170" y="3599"/>
              <a:ext cx="7618" cy="7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第</a:t>
              </a:r>
              <a:r>
                <a:rPr lang="en-US" altLang="zh-CN" sz="24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2</a:t>
              </a:r>
              <a:r>
                <a:rPr lang="zh-CN" altLang="en-US" sz="24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讲</a:t>
              </a:r>
              <a:r>
                <a:rPr lang="en-US" altLang="zh-CN" sz="24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 </a:t>
              </a:r>
              <a:r>
                <a:rPr lang="zh-CN" altLang="en-US" sz="24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办好中国的事情关键在党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22655" y="3369310"/>
            <a:ext cx="5483225" cy="515620"/>
            <a:chOff x="1987" y="3557"/>
            <a:chExt cx="8635" cy="812"/>
          </a:xfrm>
        </p:grpSpPr>
        <p:sp>
          <p:nvSpPr>
            <p:cNvPr id="26" name="剪去单角的矩形 25"/>
            <p:cNvSpPr/>
            <p:nvPr/>
          </p:nvSpPr>
          <p:spPr>
            <a:xfrm>
              <a:off x="1987" y="3557"/>
              <a:ext cx="8635" cy="812"/>
            </a:xfrm>
            <a:prstGeom prst="snip1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2170" y="3614"/>
              <a:ext cx="7113" cy="7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第</a:t>
              </a:r>
              <a:r>
                <a:rPr lang="en-US" altLang="zh-CN" sz="24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3</a:t>
              </a:r>
              <a:r>
                <a:rPr lang="zh-CN" altLang="en-US" sz="24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讲</a:t>
              </a:r>
              <a:r>
                <a:rPr lang="en-US" altLang="zh-CN" sz="24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 </a:t>
              </a:r>
              <a:r>
                <a:rPr lang="zh-CN" altLang="en-US" sz="24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把人民放在心中最高位置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922655" y="4111625"/>
            <a:ext cx="5480685" cy="515620"/>
            <a:chOff x="1987" y="3557"/>
            <a:chExt cx="8631" cy="812"/>
          </a:xfrm>
        </p:grpSpPr>
        <p:sp>
          <p:nvSpPr>
            <p:cNvPr id="29" name="剪去单角的矩形 28"/>
            <p:cNvSpPr/>
            <p:nvPr/>
          </p:nvSpPr>
          <p:spPr>
            <a:xfrm>
              <a:off x="1987" y="3557"/>
              <a:ext cx="8631" cy="812"/>
            </a:xfrm>
            <a:prstGeom prst="snip1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2170" y="3599"/>
              <a:ext cx="5208" cy="7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第</a:t>
              </a:r>
              <a:r>
                <a:rPr lang="en-US" altLang="zh-CN" sz="24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4</a:t>
              </a:r>
              <a:r>
                <a:rPr lang="zh-CN" altLang="en-US" sz="24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讲</a:t>
              </a:r>
              <a:r>
                <a:rPr lang="en-US" altLang="zh-CN" sz="24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 </a:t>
              </a:r>
              <a:r>
                <a:rPr lang="zh-CN" altLang="en-US" sz="24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唯改革才有出路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920115" y="4849495"/>
            <a:ext cx="5483225" cy="483870"/>
            <a:chOff x="1983" y="1673"/>
            <a:chExt cx="8635" cy="762"/>
          </a:xfrm>
        </p:grpSpPr>
        <p:sp>
          <p:nvSpPr>
            <p:cNvPr id="32" name="剪去单角的矩形 31"/>
            <p:cNvSpPr/>
            <p:nvPr/>
          </p:nvSpPr>
          <p:spPr>
            <a:xfrm>
              <a:off x="1983" y="1673"/>
              <a:ext cx="8635" cy="762"/>
            </a:xfrm>
            <a:prstGeom prst="snip1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2192" y="1691"/>
              <a:ext cx="6290" cy="7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第</a:t>
              </a:r>
              <a:r>
                <a:rPr lang="en-US" altLang="zh-CN" sz="24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5</a:t>
              </a:r>
              <a:r>
                <a:rPr lang="zh-CN" altLang="en-US" sz="24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讲</a:t>
              </a:r>
              <a:r>
                <a:rPr lang="en-US" altLang="zh-CN" sz="24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 </a:t>
              </a:r>
              <a:r>
                <a:rPr lang="zh-CN" altLang="en-US" sz="24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块头大不等于强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7489190" y="1871980"/>
            <a:ext cx="4067175" cy="552450"/>
            <a:chOff x="10965" y="3488"/>
            <a:chExt cx="6405" cy="870"/>
          </a:xfrm>
        </p:grpSpPr>
        <p:sp>
          <p:nvSpPr>
            <p:cNvPr id="44" name="五边形 43"/>
            <p:cNvSpPr/>
            <p:nvPr/>
          </p:nvSpPr>
          <p:spPr>
            <a:xfrm rot="10800000">
              <a:off x="10965" y="3488"/>
              <a:ext cx="6133" cy="871"/>
            </a:xfrm>
            <a:prstGeom prst="homePlate">
              <a:avLst/>
            </a:prstGeom>
            <a:solidFill>
              <a:srgbClr val="2C608B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2194" y="3488"/>
              <a:ext cx="517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什么是中国梦？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7489190" y="4156075"/>
            <a:ext cx="3893820" cy="553720"/>
            <a:chOff x="10965" y="5811"/>
            <a:chExt cx="6132" cy="872"/>
          </a:xfrm>
        </p:grpSpPr>
        <p:sp>
          <p:nvSpPr>
            <p:cNvPr id="45" name="五边形 44"/>
            <p:cNvSpPr/>
            <p:nvPr/>
          </p:nvSpPr>
          <p:spPr>
            <a:xfrm rot="10800000">
              <a:off x="10965" y="5811"/>
              <a:ext cx="6133" cy="872"/>
            </a:xfrm>
            <a:prstGeom prst="homePlate">
              <a:avLst/>
            </a:prstGeom>
            <a:solidFill>
              <a:srgbClr val="BBD6EA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1921" y="5811"/>
              <a:ext cx="5177" cy="82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28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如何实现中国梦？</a:t>
              </a:r>
            </a:p>
          </p:txBody>
        </p:sp>
      </p:grpSp>
      <p:sp>
        <p:nvSpPr>
          <p:cNvPr id="49" name="右大括号 48"/>
          <p:cNvSpPr/>
          <p:nvPr/>
        </p:nvSpPr>
        <p:spPr>
          <a:xfrm>
            <a:off x="6723380" y="2698115"/>
            <a:ext cx="469265" cy="3469640"/>
          </a:xfrm>
          <a:prstGeom prst="rightBrace">
            <a:avLst/>
          </a:prstGeom>
          <a:noFill/>
          <a:ln w="28575" cap="flat" cmpd="sng" algn="ctr">
            <a:solidFill>
              <a:schemeClr val="accent1">
                <a:shade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857885" y="5584190"/>
            <a:ext cx="1073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/>
              <a:t>……</a:t>
            </a:r>
          </a:p>
        </p:txBody>
      </p:sp>
      <p:grpSp>
        <p:nvGrpSpPr>
          <p:cNvPr id="51" name="组合 50"/>
          <p:cNvGrpSpPr/>
          <p:nvPr/>
        </p:nvGrpSpPr>
        <p:grpSpPr>
          <a:xfrm>
            <a:off x="922655" y="927100"/>
            <a:ext cx="3226435" cy="706120"/>
            <a:chOff x="955" y="3473"/>
            <a:chExt cx="5081" cy="1112"/>
          </a:xfrm>
        </p:grpSpPr>
        <p:sp>
          <p:nvSpPr>
            <p:cNvPr id="52" name="燕尾形 51"/>
            <p:cNvSpPr/>
            <p:nvPr/>
          </p:nvSpPr>
          <p:spPr>
            <a:xfrm>
              <a:off x="955" y="3473"/>
              <a:ext cx="4958" cy="1112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alpha val="94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402" y="3618"/>
              <a:ext cx="463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/>
                <a:t>1.</a:t>
              </a:r>
              <a:r>
                <a:rPr lang="zh-CN" altLang="en-US" sz="2800" b="1"/>
                <a:t>建立全册视野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499745" y="4070794"/>
            <a:ext cx="6149430" cy="3462362"/>
            <a:chOff x="6499745" y="4070794"/>
            <a:chExt cx="6149430" cy="3462362"/>
          </a:xfrm>
        </p:grpSpPr>
        <p:sp>
          <p:nvSpPr>
            <p:cNvPr id="35" name="圆角矩形 34"/>
            <p:cNvSpPr/>
            <p:nvPr/>
          </p:nvSpPr>
          <p:spPr>
            <a:xfrm rot="9000000">
              <a:off x="11734826" y="5077813"/>
              <a:ext cx="914349" cy="914349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6" name="圆角矩形 35"/>
            <p:cNvSpPr/>
            <p:nvPr/>
          </p:nvSpPr>
          <p:spPr>
            <a:xfrm rot="1058422">
              <a:off x="11330494" y="57670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7" name="圆角矩形 36"/>
            <p:cNvSpPr/>
            <p:nvPr/>
          </p:nvSpPr>
          <p:spPr>
            <a:xfrm rot="9000000">
              <a:off x="10310146" y="6182844"/>
              <a:ext cx="1350312" cy="135031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8" name="圆角矩形 37"/>
            <p:cNvSpPr/>
            <p:nvPr/>
          </p:nvSpPr>
          <p:spPr>
            <a:xfrm rot="9000000">
              <a:off x="11933182" y="4101542"/>
              <a:ext cx="517636" cy="517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9" name="圆角矩形 38"/>
            <p:cNvSpPr/>
            <p:nvPr/>
          </p:nvSpPr>
          <p:spPr>
            <a:xfrm rot="4213241">
              <a:off x="9527095" y="62904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0" name="圆角矩形 39"/>
            <p:cNvSpPr/>
            <p:nvPr/>
          </p:nvSpPr>
          <p:spPr>
            <a:xfrm rot="4213241">
              <a:off x="11680331" y="4071808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1" name="圆角矩形 40"/>
            <p:cNvSpPr/>
            <p:nvPr/>
          </p:nvSpPr>
          <p:spPr>
            <a:xfrm rot="12322931">
              <a:off x="9098831" y="5942236"/>
              <a:ext cx="617442" cy="617442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42" name="圆角矩形 41"/>
            <p:cNvSpPr/>
            <p:nvPr/>
          </p:nvSpPr>
          <p:spPr>
            <a:xfrm rot="9000000">
              <a:off x="11492155" y="5030969"/>
              <a:ext cx="421095" cy="421095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54" name="圆角矩形 53"/>
            <p:cNvSpPr/>
            <p:nvPr/>
          </p:nvSpPr>
          <p:spPr>
            <a:xfrm rot="12609228">
              <a:off x="7936821" y="5960420"/>
              <a:ext cx="510859" cy="482894"/>
            </a:xfrm>
            <a:prstGeom prst="round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55" name="圆角矩形 54"/>
            <p:cNvSpPr/>
            <p:nvPr/>
          </p:nvSpPr>
          <p:spPr>
            <a:xfrm rot="4920934">
              <a:off x="7123168" y="6392036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6" name="圆角矩形 55"/>
            <p:cNvSpPr/>
            <p:nvPr/>
          </p:nvSpPr>
          <p:spPr>
            <a:xfrm rot="5400000">
              <a:off x="8743072" y="6270619"/>
              <a:ext cx="517196" cy="514105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7" name="圆角矩形 56"/>
            <p:cNvSpPr/>
            <p:nvPr/>
          </p:nvSpPr>
          <p:spPr>
            <a:xfrm rot="10466021">
              <a:off x="11332317" y="6250447"/>
              <a:ext cx="612743" cy="579201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58" name="圆角矩形 57"/>
            <p:cNvSpPr/>
            <p:nvPr/>
          </p:nvSpPr>
          <p:spPr>
            <a:xfrm rot="4213241">
              <a:off x="6498731" y="6472627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49" grpId="0" animBg="1"/>
      <p:bldP spid="49" grpId="1" animBg="1"/>
      <p:bldP spid="50" grpId="0"/>
      <p:bldP spid="5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11125" y="4679315"/>
            <a:ext cx="10746105" cy="823595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lvl="0" indent="356870" algn="just">
              <a:lnSpc>
                <a:spcPct val="170000"/>
              </a:lnSpc>
              <a:spcAft>
                <a:spcPts val="0"/>
              </a:spcAft>
              <a:buClrTx/>
              <a:buSzTx/>
              <a:buFontTx/>
            </a:pPr>
            <a:r>
              <a:rPr lang="en-US" altLang="zh-CN" sz="2800" b="1" kern="100" dirty="0">
                <a:solidFill>
                  <a:srgbClr val="0070C0"/>
                </a:solidFill>
                <a:latin typeface="Calibri" panose="020F0502020204030204" charset="0"/>
                <a:cs typeface="Times New Roman" panose="02020603050405020304" pitchFamily="18" charset="0"/>
                <a:sym typeface="+mn-ea"/>
              </a:rPr>
              <a:t>     </a:t>
            </a:r>
            <a:endParaRPr lang="zh-CN" altLang="zh-CN" sz="2800" b="1" kern="100" dirty="0">
              <a:latin typeface="Calibri" panose="020F0502020204030204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2096135" y="2282190"/>
            <a:ext cx="4220210" cy="603250"/>
            <a:chOff x="1987" y="3557"/>
            <a:chExt cx="7850" cy="950"/>
          </a:xfrm>
        </p:grpSpPr>
        <p:sp>
          <p:nvSpPr>
            <p:cNvPr id="32" name="剪去单角的矩形 31"/>
            <p:cNvSpPr/>
            <p:nvPr/>
          </p:nvSpPr>
          <p:spPr>
            <a:xfrm>
              <a:off x="1987" y="3557"/>
              <a:ext cx="7850" cy="950"/>
            </a:xfrm>
            <a:prstGeom prst="snip1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2170" y="3644"/>
              <a:ext cx="7417" cy="82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第</a:t>
              </a:r>
              <a:r>
                <a:rPr lang="en-US" altLang="zh-CN" sz="28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5</a:t>
              </a:r>
              <a:r>
                <a:rPr lang="zh-CN" altLang="en-US" sz="28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讲</a:t>
              </a:r>
              <a:r>
                <a:rPr lang="en-US" altLang="zh-CN" sz="28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 </a:t>
              </a:r>
              <a:r>
                <a:rPr lang="zh-CN" altLang="en-US" sz="28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块头大不等于强</a:t>
              </a:r>
            </a:p>
          </p:txBody>
        </p:sp>
      </p:grpSp>
      <p:sp>
        <p:nvSpPr>
          <p:cNvPr id="3" name="右箭头 2"/>
          <p:cNvSpPr/>
          <p:nvPr/>
        </p:nvSpPr>
        <p:spPr>
          <a:xfrm>
            <a:off x="6553744" y="2496547"/>
            <a:ext cx="882650" cy="255270"/>
          </a:xfrm>
          <a:prstGeom prst="rightArrow">
            <a:avLst/>
          </a:prstGeom>
          <a:solidFill>
            <a:schemeClr val="accent3">
              <a:lumMod val="40000"/>
              <a:lumOff val="60000"/>
              <a:alpha val="7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683409" y="2182857"/>
            <a:ext cx="2226310" cy="853440"/>
            <a:chOff x="11489" y="3021"/>
            <a:chExt cx="3506" cy="1344"/>
          </a:xfrm>
        </p:grpSpPr>
        <p:sp>
          <p:nvSpPr>
            <p:cNvPr id="8" name="椭圆 7"/>
            <p:cNvSpPr/>
            <p:nvPr/>
          </p:nvSpPr>
          <p:spPr>
            <a:xfrm>
              <a:off x="11489" y="3021"/>
              <a:ext cx="3507" cy="134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1597" y="3144"/>
              <a:ext cx="3291" cy="1016"/>
            </a:xfrm>
            <a:prstGeom prst="rect">
              <a:avLst/>
            </a:prstGeom>
            <a:noFill/>
            <a:ln>
              <a:solidFill>
                <a:srgbClr val="000000">
                  <a:alpha val="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经济领域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90830" y="0"/>
            <a:ext cx="8304530" cy="491490"/>
            <a:chOff x="2064" y="2871"/>
            <a:chExt cx="13078" cy="774"/>
          </a:xfrm>
        </p:grpSpPr>
        <p:sp>
          <p:nvSpPr>
            <p:cNvPr id="36" name="圆角矩形 35"/>
            <p:cNvSpPr/>
            <p:nvPr/>
          </p:nvSpPr>
          <p:spPr>
            <a:xfrm>
              <a:off x="2064" y="2972"/>
              <a:ext cx="7646" cy="578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2191" y="2871"/>
              <a:ext cx="12951" cy="77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kern="1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一、</a:t>
              </a:r>
              <a:r>
                <a:rPr lang="zh-CN" altLang="en-US" sz="2000" spc="400" dirty="0">
                  <a:solidFill>
                    <a:schemeClr val="bg1"/>
                  </a:solidFill>
                  <a:ea typeface="汉仪旗黑-85S" panose="00020600040101010101" pitchFamily="18" charset="-122"/>
                  <a:cs typeface="+mj-cs"/>
                  <a:sym typeface="+mn-ea"/>
                </a:rPr>
                <a:t>精准把握读本，抓住关键问题</a:t>
              </a:r>
              <a:endParaRPr lang="zh-CN" altLang="en-US" sz="2000" kern="100" spc="400" dirty="0">
                <a:solidFill>
                  <a:schemeClr val="bg1"/>
                </a:solidFill>
                <a:latin typeface="黑体" panose="02010609060101010101" charset="-122"/>
                <a:ea typeface="汉仪旗黑-85S" panose="00020600040101010101" pitchFamily="18" charset="-122"/>
                <a:cs typeface="+mj-cs"/>
                <a:sym typeface="+mn-ea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922655" y="927100"/>
            <a:ext cx="3226435" cy="706120"/>
            <a:chOff x="955" y="3473"/>
            <a:chExt cx="5081" cy="1112"/>
          </a:xfrm>
        </p:grpSpPr>
        <p:sp>
          <p:nvSpPr>
            <p:cNvPr id="52" name="燕尾形 51"/>
            <p:cNvSpPr/>
            <p:nvPr/>
          </p:nvSpPr>
          <p:spPr>
            <a:xfrm>
              <a:off x="955" y="3473"/>
              <a:ext cx="4958" cy="1112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alpha val="94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402" y="3618"/>
              <a:ext cx="463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/>
                <a:t>1.</a:t>
              </a:r>
              <a:r>
                <a:rPr lang="zh-CN" altLang="en-US" sz="2800" b="1"/>
                <a:t>建立全册视野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499745" y="4070794"/>
            <a:ext cx="6149430" cy="3462362"/>
            <a:chOff x="6499745" y="4070794"/>
            <a:chExt cx="6149430" cy="3462362"/>
          </a:xfrm>
        </p:grpSpPr>
        <p:sp>
          <p:nvSpPr>
            <p:cNvPr id="20" name="圆角矩形 19"/>
            <p:cNvSpPr/>
            <p:nvPr/>
          </p:nvSpPr>
          <p:spPr>
            <a:xfrm rot="9000000">
              <a:off x="11734826" y="5077813"/>
              <a:ext cx="914349" cy="914349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1" name="圆角矩形 20"/>
            <p:cNvSpPr/>
            <p:nvPr/>
          </p:nvSpPr>
          <p:spPr>
            <a:xfrm rot="1058422">
              <a:off x="11330494" y="57670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圆角矩形 21"/>
            <p:cNvSpPr/>
            <p:nvPr/>
          </p:nvSpPr>
          <p:spPr>
            <a:xfrm rot="9000000">
              <a:off x="10310146" y="6182844"/>
              <a:ext cx="1350312" cy="135031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3" name="圆角矩形 22"/>
            <p:cNvSpPr/>
            <p:nvPr/>
          </p:nvSpPr>
          <p:spPr>
            <a:xfrm rot="9000000">
              <a:off x="11933182" y="4101542"/>
              <a:ext cx="517636" cy="517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4" name="圆角矩形 23"/>
            <p:cNvSpPr/>
            <p:nvPr/>
          </p:nvSpPr>
          <p:spPr>
            <a:xfrm rot="4213241">
              <a:off x="9527095" y="62904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5" name="圆角矩形 24"/>
            <p:cNvSpPr/>
            <p:nvPr/>
          </p:nvSpPr>
          <p:spPr>
            <a:xfrm rot="4213241">
              <a:off x="11680331" y="4071808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圆角矩形 25"/>
            <p:cNvSpPr/>
            <p:nvPr/>
          </p:nvSpPr>
          <p:spPr>
            <a:xfrm rot="12322931">
              <a:off x="9098831" y="5942236"/>
              <a:ext cx="617442" cy="617442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7" name="圆角矩形 26"/>
            <p:cNvSpPr/>
            <p:nvPr/>
          </p:nvSpPr>
          <p:spPr>
            <a:xfrm rot="9000000">
              <a:off x="11492155" y="5030969"/>
              <a:ext cx="421095" cy="421095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8" name="圆角矩形 27"/>
            <p:cNvSpPr/>
            <p:nvPr/>
          </p:nvSpPr>
          <p:spPr>
            <a:xfrm rot="12609228">
              <a:off x="7936821" y="5960420"/>
              <a:ext cx="510859" cy="482894"/>
            </a:xfrm>
            <a:prstGeom prst="round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9" name="圆角矩形 28"/>
            <p:cNvSpPr/>
            <p:nvPr/>
          </p:nvSpPr>
          <p:spPr>
            <a:xfrm rot="4920934">
              <a:off x="7123168" y="6392036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0" name="圆角矩形 29"/>
            <p:cNvSpPr/>
            <p:nvPr/>
          </p:nvSpPr>
          <p:spPr>
            <a:xfrm rot="5400000">
              <a:off x="8743072" y="6270619"/>
              <a:ext cx="517196" cy="514105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8" name="圆角矩形 37"/>
            <p:cNvSpPr/>
            <p:nvPr/>
          </p:nvSpPr>
          <p:spPr>
            <a:xfrm rot="10466021">
              <a:off x="11332317" y="6250447"/>
              <a:ext cx="612743" cy="579201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9" name="圆角矩形 38"/>
            <p:cNvSpPr/>
            <p:nvPr/>
          </p:nvSpPr>
          <p:spPr>
            <a:xfrm rot="4213241">
              <a:off x="6498731" y="6472627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791391" y="4186921"/>
            <a:ext cx="8918666" cy="1399540"/>
            <a:chOff x="791391" y="4186921"/>
            <a:chExt cx="8918666" cy="1399540"/>
          </a:xfrm>
        </p:grpSpPr>
        <p:sp>
          <p:nvSpPr>
            <p:cNvPr id="41" name="í$lîdê"/>
            <p:cNvSpPr/>
            <p:nvPr/>
          </p:nvSpPr>
          <p:spPr>
            <a:xfrm rot="5400000">
              <a:off x="1256211" y="3722101"/>
              <a:ext cx="1399540" cy="2329180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1E4A7A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5" name="文本框 75"/>
            <p:cNvSpPr txBox="1"/>
            <p:nvPr/>
          </p:nvSpPr>
          <p:spPr>
            <a:xfrm>
              <a:off x="1061901" y="4920527"/>
              <a:ext cx="86481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accent6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新发展理念</a:t>
              </a:r>
              <a:r>
                <a:rPr lang="zh-CN" altLang="en-US" sz="2400" b="1" dirty="0">
                  <a:solidFill>
                    <a:schemeClr val="accent6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是引领中国经济高质量发展的指挥棒、红绿灯。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3120571" y="3503661"/>
            <a:ext cx="6749142" cy="1399540"/>
            <a:chOff x="3120571" y="3503661"/>
            <a:chExt cx="6749142" cy="1399540"/>
          </a:xfrm>
        </p:grpSpPr>
        <p:sp>
          <p:nvSpPr>
            <p:cNvPr id="42" name="iṩ1íḑè"/>
            <p:cNvSpPr/>
            <p:nvPr/>
          </p:nvSpPr>
          <p:spPr>
            <a:xfrm rot="5400000">
              <a:off x="3585391" y="3038841"/>
              <a:ext cx="1399540" cy="2329180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A0B2C5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6" name="文本框 76"/>
            <p:cNvSpPr txBox="1"/>
            <p:nvPr/>
          </p:nvSpPr>
          <p:spPr>
            <a:xfrm>
              <a:off x="3372756" y="3808281"/>
              <a:ext cx="64969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>
                  <a:solidFill>
                    <a:schemeClr val="accent6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创新</a:t>
              </a:r>
              <a:r>
                <a:rPr lang="zh-CN" altLang="en-US" sz="2400" b="1" dirty="0">
                  <a:solidFill>
                    <a:schemeClr val="accent6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是牵动经济社会发展全局的“牛鼻子”。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3" grpId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6499745" y="4070794"/>
            <a:ext cx="6149430" cy="3462362"/>
            <a:chOff x="6499745" y="4070794"/>
            <a:chExt cx="6149430" cy="3462362"/>
          </a:xfrm>
        </p:grpSpPr>
        <p:sp>
          <p:nvSpPr>
            <p:cNvPr id="19" name="圆角矩形 18"/>
            <p:cNvSpPr/>
            <p:nvPr/>
          </p:nvSpPr>
          <p:spPr>
            <a:xfrm rot="9000000">
              <a:off x="11734826" y="5077813"/>
              <a:ext cx="914349" cy="914349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0" name="圆角矩形 19"/>
            <p:cNvSpPr/>
            <p:nvPr/>
          </p:nvSpPr>
          <p:spPr>
            <a:xfrm rot="1058422">
              <a:off x="11330494" y="57670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圆角矩形 20"/>
            <p:cNvSpPr/>
            <p:nvPr/>
          </p:nvSpPr>
          <p:spPr>
            <a:xfrm rot="9000000">
              <a:off x="10310146" y="6182844"/>
              <a:ext cx="1350312" cy="135031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2" name="圆角矩形 21"/>
            <p:cNvSpPr/>
            <p:nvPr/>
          </p:nvSpPr>
          <p:spPr>
            <a:xfrm rot="9000000">
              <a:off x="11933182" y="4101542"/>
              <a:ext cx="517636" cy="517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3" name="圆角矩形 22"/>
            <p:cNvSpPr/>
            <p:nvPr/>
          </p:nvSpPr>
          <p:spPr>
            <a:xfrm rot="4213241">
              <a:off x="9527095" y="62904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圆角矩形 23"/>
            <p:cNvSpPr/>
            <p:nvPr/>
          </p:nvSpPr>
          <p:spPr>
            <a:xfrm rot="4213241">
              <a:off x="11680331" y="4071808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5" name="圆角矩形 24"/>
            <p:cNvSpPr/>
            <p:nvPr/>
          </p:nvSpPr>
          <p:spPr>
            <a:xfrm rot="12322931">
              <a:off x="9098831" y="5942236"/>
              <a:ext cx="617442" cy="617442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6" name="圆角矩形 25"/>
            <p:cNvSpPr/>
            <p:nvPr/>
          </p:nvSpPr>
          <p:spPr>
            <a:xfrm rot="9000000">
              <a:off x="11492155" y="5030969"/>
              <a:ext cx="421095" cy="421095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6" name="圆角矩形 35"/>
            <p:cNvSpPr/>
            <p:nvPr/>
          </p:nvSpPr>
          <p:spPr>
            <a:xfrm rot="12609228">
              <a:off x="7936821" y="5960420"/>
              <a:ext cx="510859" cy="482894"/>
            </a:xfrm>
            <a:prstGeom prst="round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7" name="圆角矩形 36"/>
            <p:cNvSpPr/>
            <p:nvPr/>
          </p:nvSpPr>
          <p:spPr>
            <a:xfrm rot="4920934">
              <a:off x="7123168" y="6392036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8" name="圆角矩形 37"/>
            <p:cNvSpPr/>
            <p:nvPr/>
          </p:nvSpPr>
          <p:spPr>
            <a:xfrm rot="5400000">
              <a:off x="8743072" y="6270619"/>
              <a:ext cx="517196" cy="514105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9" name="圆角矩形 38"/>
            <p:cNvSpPr/>
            <p:nvPr/>
          </p:nvSpPr>
          <p:spPr>
            <a:xfrm rot="10466021">
              <a:off x="11332317" y="6250447"/>
              <a:ext cx="612743" cy="579201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40" name="圆角矩形 39"/>
            <p:cNvSpPr/>
            <p:nvPr/>
          </p:nvSpPr>
          <p:spPr>
            <a:xfrm rot="4213241">
              <a:off x="6498731" y="6472627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cxnSp>
        <p:nvCxnSpPr>
          <p:cNvPr id="29" name="直接连接符 28"/>
          <p:cNvCxnSpPr/>
          <p:nvPr>
            <p:custDataLst>
              <p:tags r:id="rId1"/>
            </p:custDataLst>
          </p:nvPr>
        </p:nvCxnSpPr>
        <p:spPr>
          <a:xfrm>
            <a:off x="4195393" y="2985769"/>
            <a:ext cx="0" cy="3305184"/>
          </a:xfrm>
          <a:prstGeom prst="line">
            <a:avLst/>
          </a:prstGeom>
          <a:ln w="3175">
            <a:solidFill>
              <a:sysClr val="window" lastClr="FFFFFF">
                <a:lumMod val="75000"/>
              </a:sysClr>
            </a:solidFill>
            <a:prstDash val="sysDas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30" name="直接连接符 29"/>
          <p:cNvCxnSpPr/>
          <p:nvPr>
            <p:custDataLst>
              <p:tags r:id="rId2"/>
            </p:custDataLst>
          </p:nvPr>
        </p:nvCxnSpPr>
        <p:spPr>
          <a:xfrm>
            <a:off x="7950354" y="2985769"/>
            <a:ext cx="0" cy="3305184"/>
          </a:xfrm>
          <a:prstGeom prst="line">
            <a:avLst/>
          </a:prstGeom>
          <a:ln w="3175">
            <a:solidFill>
              <a:sysClr val="window" lastClr="FFFFFF">
                <a:lumMod val="75000"/>
              </a:sysClr>
            </a:solidFill>
            <a:prstDash val="sysDas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31" name="直接连接符 30"/>
          <p:cNvCxnSpPr/>
          <p:nvPr>
            <p:custDataLst>
              <p:tags r:id="rId3"/>
            </p:custDataLst>
          </p:nvPr>
        </p:nvCxnSpPr>
        <p:spPr>
          <a:xfrm>
            <a:off x="11732800" y="2985769"/>
            <a:ext cx="0" cy="3305184"/>
          </a:xfrm>
          <a:prstGeom prst="line">
            <a:avLst/>
          </a:prstGeom>
          <a:ln w="3175">
            <a:solidFill>
              <a:sysClr val="window" lastClr="FFFFFF">
                <a:lumMod val="75000"/>
              </a:sysClr>
            </a:solidFill>
            <a:prstDash val="sysDas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grpSp>
        <p:nvGrpSpPr>
          <p:cNvPr id="33" name="组合 32"/>
          <p:cNvGrpSpPr/>
          <p:nvPr/>
        </p:nvGrpSpPr>
        <p:grpSpPr>
          <a:xfrm>
            <a:off x="290830" y="0"/>
            <a:ext cx="8322945" cy="491490"/>
            <a:chOff x="2064" y="2871"/>
            <a:chExt cx="13107" cy="774"/>
          </a:xfrm>
        </p:grpSpPr>
        <p:sp>
          <p:nvSpPr>
            <p:cNvPr id="34" name="圆角矩形 33"/>
            <p:cNvSpPr/>
            <p:nvPr/>
          </p:nvSpPr>
          <p:spPr>
            <a:xfrm>
              <a:off x="2064" y="2972"/>
              <a:ext cx="7646" cy="578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2220" y="2871"/>
              <a:ext cx="12951" cy="77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kern="1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一、</a:t>
              </a:r>
              <a:r>
                <a:rPr lang="zh-CN" altLang="en-US" sz="2000" spc="400" dirty="0">
                  <a:solidFill>
                    <a:schemeClr val="bg1"/>
                  </a:solidFill>
                  <a:ea typeface="汉仪旗黑-85S" panose="00020600040101010101" pitchFamily="18" charset="-122"/>
                  <a:cs typeface="+mj-cs"/>
                  <a:sym typeface="+mn-ea"/>
                </a:rPr>
                <a:t>精准把握读本，抓住关键问题</a:t>
              </a:r>
              <a:endParaRPr lang="zh-CN" altLang="en-US" sz="2000" kern="100" spc="400" dirty="0">
                <a:solidFill>
                  <a:schemeClr val="bg1"/>
                </a:solidFill>
                <a:latin typeface="黑体" panose="02010609060101010101" charset="-122"/>
                <a:ea typeface="汉仪旗黑-85S" panose="00020600040101010101" pitchFamily="18" charset="-122"/>
                <a:cs typeface="+mj-cs"/>
                <a:sym typeface="+mn-ea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922655" y="927100"/>
            <a:ext cx="3226435" cy="706120"/>
            <a:chOff x="955" y="3473"/>
            <a:chExt cx="5081" cy="1112"/>
          </a:xfrm>
        </p:grpSpPr>
        <p:sp>
          <p:nvSpPr>
            <p:cNvPr id="52" name="燕尾形 51"/>
            <p:cNvSpPr/>
            <p:nvPr/>
          </p:nvSpPr>
          <p:spPr>
            <a:xfrm>
              <a:off x="955" y="3473"/>
              <a:ext cx="4958" cy="1112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alpha val="94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402" y="3618"/>
              <a:ext cx="463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/>
                <a:t>2.</a:t>
              </a:r>
              <a:r>
                <a:rPr lang="zh-CN" altLang="en-US" sz="2800" b="1"/>
                <a:t>把握本讲重点</a:t>
              </a:r>
            </a:p>
          </p:txBody>
        </p:sp>
      </p:grpSp>
      <p:cxnSp>
        <p:nvCxnSpPr>
          <p:cNvPr id="41" name="直接连接符 40"/>
          <p:cNvCxnSpPr/>
          <p:nvPr>
            <p:custDataLst>
              <p:tags r:id="rId4"/>
            </p:custDataLst>
          </p:nvPr>
        </p:nvCxnSpPr>
        <p:spPr>
          <a:xfrm>
            <a:off x="372015" y="2985769"/>
            <a:ext cx="0" cy="3305184"/>
          </a:xfrm>
          <a:prstGeom prst="line">
            <a:avLst/>
          </a:prstGeom>
          <a:ln w="3175">
            <a:solidFill>
              <a:sysClr val="window" lastClr="FFFFFF">
                <a:lumMod val="75000"/>
              </a:sysClr>
            </a:solidFill>
            <a:prstDash val="sysDas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77" y="1910715"/>
            <a:ext cx="3018494" cy="421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393" y="1812704"/>
            <a:ext cx="3338021" cy="465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34" y="1910715"/>
            <a:ext cx="2925458" cy="395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 flipH="1">
            <a:off x="6175418" y="4469130"/>
            <a:ext cx="5080" cy="1308735"/>
          </a:xfrm>
          <a:prstGeom prst="line">
            <a:avLst/>
          </a:prstGeom>
          <a:ln w="3175">
            <a:solidFill>
              <a:sysClr val="window" lastClr="FFFFFF">
                <a:lumMod val="75000"/>
              </a:sysClr>
            </a:solidFill>
            <a:prstDash val="sysDas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7" name="文本框 6"/>
          <p:cNvSpPr txBox="1"/>
          <p:nvPr/>
        </p:nvSpPr>
        <p:spPr>
          <a:xfrm>
            <a:off x="3265805" y="3018790"/>
            <a:ext cx="1234440" cy="119888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l"/>
            <a:r>
              <a:rPr lang="zh-CN" sz="3600" b="1">
                <a:solidFill>
                  <a:schemeClr val="accent3"/>
                </a:soli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教学重点</a:t>
            </a:r>
            <a:endParaRPr lang="zh-CN" altLang="en-US" sz="3600" b="1">
              <a:solidFill>
                <a:schemeClr val="accent3"/>
              </a:solidFill>
              <a:effectLst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626350" y="3390900"/>
            <a:ext cx="1419225" cy="119888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l"/>
            <a:r>
              <a:rPr lang="zh-CN" altLang="en-US" sz="3600" b="1">
                <a:solidFill>
                  <a:schemeClr val="accent3"/>
                </a:soli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初步感受</a:t>
            </a:r>
          </a:p>
        </p:txBody>
      </p:sp>
      <p:grpSp>
        <p:nvGrpSpPr>
          <p:cNvPr id="51" name="组合 50"/>
          <p:cNvGrpSpPr/>
          <p:nvPr/>
        </p:nvGrpSpPr>
        <p:grpSpPr>
          <a:xfrm>
            <a:off x="922655" y="927100"/>
            <a:ext cx="3226435" cy="706120"/>
            <a:chOff x="955" y="3473"/>
            <a:chExt cx="5081" cy="1112"/>
          </a:xfrm>
        </p:grpSpPr>
        <p:sp>
          <p:nvSpPr>
            <p:cNvPr id="52" name="燕尾形 51"/>
            <p:cNvSpPr/>
            <p:nvPr/>
          </p:nvSpPr>
          <p:spPr>
            <a:xfrm>
              <a:off x="955" y="3473"/>
              <a:ext cx="4958" cy="1112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alpha val="94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402" y="3618"/>
              <a:ext cx="463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/>
                <a:t>2.</a:t>
              </a:r>
              <a:r>
                <a:rPr lang="zh-CN" altLang="en-US" sz="2800" b="1"/>
                <a:t>把握本讲重点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290830" y="0"/>
            <a:ext cx="8322945" cy="491490"/>
            <a:chOff x="2064" y="2871"/>
            <a:chExt cx="13107" cy="774"/>
          </a:xfrm>
        </p:grpSpPr>
        <p:sp>
          <p:nvSpPr>
            <p:cNvPr id="34" name="圆角矩形 33"/>
            <p:cNvSpPr/>
            <p:nvPr/>
          </p:nvSpPr>
          <p:spPr>
            <a:xfrm>
              <a:off x="2064" y="2972"/>
              <a:ext cx="7646" cy="578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220" y="2871"/>
              <a:ext cx="12951" cy="77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kern="1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一、</a:t>
              </a:r>
              <a:r>
                <a:rPr lang="zh-CN" altLang="en-US" sz="2000" spc="400" dirty="0">
                  <a:solidFill>
                    <a:schemeClr val="bg1"/>
                  </a:solidFill>
                  <a:ea typeface="汉仪旗黑-85S" panose="00020600040101010101" pitchFamily="18" charset="-122"/>
                  <a:cs typeface="+mj-cs"/>
                  <a:sym typeface="+mn-ea"/>
                </a:rPr>
                <a:t>精准把握读本，抓住关键问题</a:t>
              </a:r>
              <a:endParaRPr lang="zh-CN" altLang="en-US" sz="2000" kern="100" spc="400" dirty="0">
                <a:solidFill>
                  <a:schemeClr val="bg1"/>
                </a:solidFill>
                <a:latin typeface="黑体" panose="02010609060101010101" charset="-122"/>
                <a:ea typeface="汉仪旗黑-85S" panose="00020600040101010101" pitchFamily="18" charset="-122"/>
                <a:cs typeface="+mj-cs"/>
                <a:sym typeface="+mn-ea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220595" y="2321560"/>
            <a:ext cx="2952750" cy="2776855"/>
            <a:chOff x="3497" y="3656"/>
            <a:chExt cx="4650" cy="4373"/>
          </a:xfrm>
        </p:grpSpPr>
        <p:sp>
          <p:nvSpPr>
            <p:cNvPr id="25" name="圆角矩形 24"/>
            <p:cNvSpPr/>
            <p:nvPr/>
          </p:nvSpPr>
          <p:spPr>
            <a:xfrm>
              <a:off x="3903" y="4213"/>
              <a:ext cx="3917" cy="3150"/>
            </a:xfrm>
            <a:prstGeom prst="roundRect">
              <a:avLst/>
            </a:prstGeom>
            <a:noFill/>
            <a:ln w="285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4937" y="3656"/>
              <a:ext cx="3210" cy="1098"/>
              <a:chOff x="9483" y="1605"/>
              <a:chExt cx="3210" cy="1098"/>
            </a:xfrm>
          </p:grpSpPr>
          <p:sp>
            <p:nvSpPr>
              <p:cNvPr id="20" name="圆角矩形 19"/>
              <p:cNvSpPr/>
              <p:nvPr/>
            </p:nvSpPr>
            <p:spPr>
              <a:xfrm>
                <a:off x="9483" y="1605"/>
                <a:ext cx="3011" cy="1099"/>
              </a:xfrm>
              <a:prstGeom prst="roundRect">
                <a:avLst/>
              </a:prstGeom>
              <a:solidFill>
                <a:srgbClr val="ED7D3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9733" y="1726"/>
                <a:ext cx="2961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创新驱动</a:t>
                </a:r>
              </a:p>
            </p:txBody>
          </p:sp>
        </p:grpSp>
        <p:pic>
          <p:nvPicPr>
            <p:cNvPr id="10" name="图片 9" descr="303b32313537363437303bb4b4d0c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497" y="6589"/>
              <a:ext cx="1440" cy="1440"/>
            </a:xfrm>
            <a:prstGeom prst="rect">
              <a:avLst/>
            </a:prstGeom>
          </p:spPr>
        </p:pic>
      </p:grpSp>
      <p:grpSp>
        <p:nvGrpSpPr>
          <p:cNvPr id="31" name="组合 30"/>
          <p:cNvGrpSpPr/>
          <p:nvPr/>
        </p:nvGrpSpPr>
        <p:grpSpPr>
          <a:xfrm>
            <a:off x="7013575" y="2611755"/>
            <a:ext cx="3136900" cy="2728595"/>
            <a:chOff x="11045" y="4113"/>
            <a:chExt cx="4940" cy="4297"/>
          </a:xfrm>
        </p:grpSpPr>
        <p:sp>
          <p:nvSpPr>
            <p:cNvPr id="26" name="圆角矩形 25"/>
            <p:cNvSpPr/>
            <p:nvPr/>
          </p:nvSpPr>
          <p:spPr>
            <a:xfrm>
              <a:off x="11045" y="5057"/>
              <a:ext cx="3917" cy="3150"/>
            </a:xfrm>
            <a:prstGeom prst="roundRect">
              <a:avLst/>
            </a:prstGeom>
            <a:noFill/>
            <a:ln w="285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16" name="图片 15" descr="303b343532303239303bd3aacffac0edc4ee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998" y="4113"/>
              <a:ext cx="1440" cy="1440"/>
            </a:xfrm>
            <a:prstGeom prst="rect">
              <a:avLst/>
            </a:prstGeom>
          </p:spPr>
        </p:pic>
        <p:grpSp>
          <p:nvGrpSpPr>
            <p:cNvPr id="24" name="组合 23"/>
            <p:cNvGrpSpPr/>
            <p:nvPr/>
          </p:nvGrpSpPr>
          <p:grpSpPr>
            <a:xfrm>
              <a:off x="12317" y="7228"/>
              <a:ext cx="3668" cy="1182"/>
              <a:chOff x="12851" y="7920"/>
              <a:chExt cx="3668" cy="1182"/>
            </a:xfrm>
          </p:grpSpPr>
          <p:sp>
            <p:nvSpPr>
              <p:cNvPr id="23" name="圆角矩形 22"/>
              <p:cNvSpPr/>
              <p:nvPr/>
            </p:nvSpPr>
            <p:spPr>
              <a:xfrm>
                <a:off x="12851" y="7920"/>
                <a:ext cx="3668" cy="1183"/>
              </a:xfrm>
              <a:prstGeom prst="roundRect">
                <a:avLst/>
              </a:prstGeom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13084" y="8103"/>
                <a:ext cx="3218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新发展理念</a:t>
                </a: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4722495" y="2481580"/>
            <a:ext cx="2745740" cy="2745740"/>
            <a:chOff x="7437" y="3908"/>
            <a:chExt cx="4324" cy="4324"/>
          </a:xfrm>
        </p:grpSpPr>
        <p:sp>
          <p:nvSpPr>
            <p:cNvPr id="17" name="稻壳儿搜索【幻雨工作室】_5"/>
            <p:cNvSpPr/>
            <p:nvPr/>
          </p:nvSpPr>
          <p:spPr>
            <a:xfrm>
              <a:off x="7437" y="3908"/>
              <a:ext cx="4325" cy="4325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781" y="5117"/>
              <a:ext cx="3675" cy="1907"/>
            </a:xfrm>
            <a:prstGeom prst="rect">
              <a:avLst/>
            </a:prstGeom>
            <a:noFill/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中国经济如何做到大而强？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499745" y="4070794"/>
            <a:ext cx="6149430" cy="3462362"/>
            <a:chOff x="6499745" y="4070794"/>
            <a:chExt cx="6149430" cy="3462362"/>
          </a:xfrm>
        </p:grpSpPr>
        <p:sp>
          <p:nvSpPr>
            <p:cNvPr id="29" name="圆角矩形 28"/>
            <p:cNvSpPr/>
            <p:nvPr/>
          </p:nvSpPr>
          <p:spPr>
            <a:xfrm rot="9000000">
              <a:off x="11734826" y="5077813"/>
              <a:ext cx="914349" cy="914349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0" name="圆角矩形 29"/>
            <p:cNvSpPr/>
            <p:nvPr/>
          </p:nvSpPr>
          <p:spPr>
            <a:xfrm rot="1058422">
              <a:off x="11330494" y="57670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2" name="圆角矩形 31"/>
            <p:cNvSpPr/>
            <p:nvPr/>
          </p:nvSpPr>
          <p:spPr>
            <a:xfrm rot="9000000">
              <a:off x="10310146" y="6182844"/>
              <a:ext cx="1350312" cy="135031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5" name="圆角矩形 34"/>
            <p:cNvSpPr/>
            <p:nvPr/>
          </p:nvSpPr>
          <p:spPr>
            <a:xfrm rot="9000000">
              <a:off x="11933182" y="4101542"/>
              <a:ext cx="517636" cy="517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6" name="圆角矩形 35"/>
            <p:cNvSpPr/>
            <p:nvPr/>
          </p:nvSpPr>
          <p:spPr>
            <a:xfrm rot="4213241">
              <a:off x="9527095" y="6290437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7" name="圆角矩形 36"/>
            <p:cNvSpPr/>
            <p:nvPr/>
          </p:nvSpPr>
          <p:spPr>
            <a:xfrm rot="4213241">
              <a:off x="11680331" y="4071808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8" name="圆角矩形 37"/>
            <p:cNvSpPr/>
            <p:nvPr/>
          </p:nvSpPr>
          <p:spPr>
            <a:xfrm rot="12322931">
              <a:off x="9098831" y="5942236"/>
              <a:ext cx="617442" cy="617442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9" name="圆角矩形 38"/>
            <p:cNvSpPr/>
            <p:nvPr/>
          </p:nvSpPr>
          <p:spPr>
            <a:xfrm rot="9000000">
              <a:off x="11492155" y="5030969"/>
              <a:ext cx="421095" cy="421095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40" name="圆角矩形 39"/>
            <p:cNvSpPr/>
            <p:nvPr/>
          </p:nvSpPr>
          <p:spPr>
            <a:xfrm rot="12609228">
              <a:off x="7936821" y="5960420"/>
              <a:ext cx="510859" cy="482894"/>
            </a:xfrm>
            <a:prstGeom prst="round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41" name="圆角矩形 40"/>
            <p:cNvSpPr/>
            <p:nvPr/>
          </p:nvSpPr>
          <p:spPr>
            <a:xfrm rot="4920934">
              <a:off x="7123168" y="6392036"/>
              <a:ext cx="1141947" cy="1135123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2" name="圆角矩形 41"/>
            <p:cNvSpPr/>
            <p:nvPr/>
          </p:nvSpPr>
          <p:spPr>
            <a:xfrm rot="5400000">
              <a:off x="8743072" y="6270619"/>
              <a:ext cx="517196" cy="514105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3" name="圆角矩形 42"/>
            <p:cNvSpPr/>
            <p:nvPr/>
          </p:nvSpPr>
          <p:spPr>
            <a:xfrm rot="10466021">
              <a:off x="11332317" y="6250447"/>
              <a:ext cx="612743" cy="579201"/>
            </a:xfrm>
            <a:prstGeom prst="roundRect">
              <a:avLst/>
            </a:prstGeom>
            <a:solidFill>
              <a:schemeClr val="tx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44" name="圆角矩形 43"/>
            <p:cNvSpPr/>
            <p:nvPr/>
          </p:nvSpPr>
          <p:spPr>
            <a:xfrm rot="4213241">
              <a:off x="6498731" y="6472627"/>
              <a:ext cx="339325" cy="337298"/>
            </a:xfrm>
            <a:prstGeom prst="roundRect">
              <a:avLst>
                <a:gd name="adj" fmla="val 1242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10800000" algn="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1" animBg="1"/>
      <p:bldP spid="8" grpId="2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199371_3*m_i*1_1"/>
  <p:tag name="KSO_WM_TEMPLATE_CATEGORY" val="diagram"/>
  <p:tag name="KSO_WM_TEMPLATE_INDEX" val="20199371"/>
  <p:tag name="KSO_WM_UNIT_LAYERLEVEL" val="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  <p:tag name="KSO_WM_FULL_TEXT_BEAUTIFY_COPY_ID" val="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"/>
  <p:tag name="KSO_WM_UNIT_ID" val="diagram20199371_3*m_i*1_2"/>
  <p:tag name="KSO_WM_TEMPLATE_CATEGORY" val="diagram"/>
  <p:tag name="KSO_WM_TEMPLATE_INDEX" val="20199371"/>
  <p:tag name="KSO_WM_UNIT_LAYERLEVEL" val="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  <p:tag name="KSO_WM_FULL_TEXT_BEAUTIFY_COPY_ID" val="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3"/>
  <p:tag name="KSO_WM_UNIT_ID" val="diagram20199371_3*m_i*1_3"/>
  <p:tag name="KSO_WM_TEMPLATE_CATEGORY" val="diagram"/>
  <p:tag name="KSO_WM_TEMPLATE_INDEX" val="20199371"/>
  <p:tag name="KSO_WM_UNIT_LAYERLEVEL" val="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  <p:tag name="KSO_WM_FULL_TEXT_BEAUTIFY_COPY_ID" val="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3"/>
  <p:tag name="KSO_WM_UNIT_ID" val="diagram20199371_3*m_i*1_3"/>
  <p:tag name="KSO_WM_TEMPLATE_CATEGORY" val="diagram"/>
  <p:tag name="KSO_WM_TEMPLATE_INDEX" val="20199371"/>
  <p:tag name="KSO_WM_UNIT_LAYERLEVEL" val="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  <p:tag name="KSO_WM_FULL_TEXT_BEAUTIFY_COPY_ID" val="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"/>
  <p:tag name="KSO_WM_UNIT_ID" val="diagram20199371_3*m_i*1_2"/>
  <p:tag name="KSO_WM_TEMPLATE_CATEGORY" val="diagram"/>
  <p:tag name="KSO_WM_TEMPLATE_INDEX" val="20199371"/>
  <p:tag name="KSO_WM_UNIT_LAYERLEVEL" val="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  <p:tag name="KSO_WM_FULL_TEXT_BEAUTIFY_COPY_ID" val="3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"/>
</p:tagLst>
</file>

<file path=ppt/theme/theme1.xml><?xml version="1.0" encoding="utf-8"?>
<a:theme xmlns:a="http://schemas.openxmlformats.org/drawingml/2006/main" name="Office 主题">
  <a:themeElements>
    <a:clrScheme name="水墨江南">
      <a:dk1>
        <a:srgbClr val="000000"/>
      </a:dk1>
      <a:lt1>
        <a:srgbClr val="FFFFFF"/>
      </a:lt1>
      <a:dk2>
        <a:srgbClr val="DEF8FF"/>
      </a:dk2>
      <a:lt2>
        <a:srgbClr val="B9D2FD"/>
      </a:lt2>
      <a:accent1>
        <a:srgbClr val="99C2FD"/>
      </a:accent1>
      <a:accent2>
        <a:srgbClr val="6C92FD"/>
      </a:accent2>
      <a:accent3>
        <a:srgbClr val="4765D8"/>
      </a:accent3>
      <a:accent4>
        <a:srgbClr val="6771AB"/>
      </a:accent4>
      <a:accent5>
        <a:srgbClr val="2E3B72"/>
      </a:accent5>
      <a:accent6>
        <a:srgbClr val="161B32"/>
      </a:accent6>
      <a:hlink>
        <a:srgbClr val="141E26"/>
      </a:hlink>
      <a:folHlink>
        <a:srgbClr val="4C579B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05A80"/>
        </a:solidFill>
        <a:ln w="50800">
          <a:solidFill>
            <a:schemeClr val="bg1"/>
          </a:solidFill>
          <a:miter lim="400000"/>
        </a:ln>
        <a:effectLst>
          <a:outerShdw blurRad="127000" dist="38100" dir="8100000" algn="tr" rotWithShape="0">
            <a:prstClr val="black">
              <a:alpha val="40000"/>
            </a:prstClr>
          </a:outerShdw>
        </a:effectLst>
      </a:spPr>
      <a:bodyPr lIns="0" tIns="0" rIns="0" bIns="0"/>
      <a:lstStyle>
        <a:defPPr>
          <a:defRPr sz="1300">
            <a:cs typeface="+mn-ea"/>
            <a:sym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水墨江南">
      <a:dk1>
        <a:srgbClr val="000000"/>
      </a:dk1>
      <a:lt1>
        <a:srgbClr val="FFFFFF"/>
      </a:lt1>
      <a:dk2>
        <a:srgbClr val="DEF8FF"/>
      </a:dk2>
      <a:lt2>
        <a:srgbClr val="B9D2FD"/>
      </a:lt2>
      <a:accent1>
        <a:srgbClr val="99C2FD"/>
      </a:accent1>
      <a:accent2>
        <a:srgbClr val="6C92FD"/>
      </a:accent2>
      <a:accent3>
        <a:srgbClr val="4765D8"/>
      </a:accent3>
      <a:accent4>
        <a:srgbClr val="6771AB"/>
      </a:accent4>
      <a:accent5>
        <a:srgbClr val="2E3B72"/>
      </a:accent5>
      <a:accent6>
        <a:srgbClr val="161B32"/>
      </a:accent6>
      <a:hlink>
        <a:srgbClr val="141E26"/>
      </a:hlink>
      <a:folHlink>
        <a:srgbClr val="4C579B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1305</Words>
  <Application>Microsoft Office PowerPoint</Application>
  <PresentationFormat>宽屏</PresentationFormat>
  <Paragraphs>193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38" baseType="lpstr">
      <vt:lpstr>Calibri</vt:lpstr>
      <vt:lpstr>楷体</vt:lpstr>
      <vt:lpstr>微软雅黑</vt:lpstr>
      <vt:lpstr>仿宋</vt:lpstr>
      <vt:lpstr>黑体</vt:lpstr>
      <vt:lpstr>站酷小薇LOGO体</vt:lpstr>
      <vt:lpstr>思源黑体 CN Medium</vt:lpstr>
      <vt:lpstr>Calibri Light</vt:lpstr>
      <vt:lpstr>Arial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Nee</dc:creator>
  <cp:lastModifiedBy>李杏芳</cp:lastModifiedBy>
  <cp:revision>456</cp:revision>
  <dcterms:created xsi:type="dcterms:W3CDTF">2013-10-25T14:41:00Z</dcterms:created>
  <dcterms:modified xsi:type="dcterms:W3CDTF">2024-03-17T15:15:06Z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2052-11.1.0.10356</vt:lpwstr>
  </property>
  <property fmtid="{D5CDD505-2E9C-101B-9397-08002B2CF9AE}" pid="3" name="ICV">
    <vt:lpwstr>DC2907F6669940A08C2B63CC570AC313</vt:lpwstr>
  </property>
</Properties>
</file>