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tags/tag24.xml" ContentType="application/vnd.openxmlformats-officedocument.presentationml.tags+xml"/>
  <Override PartName="/ppt/notesSlides/notesSlide29.xml" ContentType="application/vnd.openxmlformats-officedocument.presentationml.notesSlide+xml"/>
  <Override PartName="/ppt/tags/tag25.xml" ContentType="application/vnd.openxmlformats-officedocument.presentationml.tags+xml"/>
  <Override PartName="/ppt/notesSlides/notesSlide30.xml" ContentType="application/vnd.openxmlformats-officedocument.presentationml.notesSlide+xml"/>
  <Override PartName="/ppt/tags/tag26.xml" ContentType="application/vnd.openxmlformats-officedocument.presentationml.tags+xml"/>
  <Override PartName="/ppt/notesSlides/notesSlide31.xml" ContentType="application/vnd.openxmlformats-officedocument.presentationml.notesSlide+xml"/>
  <Override PartName="/ppt/tags/tag27.xml" ContentType="application/vnd.openxmlformats-officedocument.presentationml.tags+xml"/>
  <Override PartName="/ppt/notesSlides/notesSlide32.xml" ContentType="application/vnd.openxmlformats-officedocument.presentationml.notesSlide+xml"/>
  <Override PartName="/ppt/tags/tag2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403" r:id="rId2"/>
    <p:sldId id="571" r:id="rId3"/>
    <p:sldId id="473" r:id="rId4"/>
    <p:sldId id="440" r:id="rId5"/>
    <p:sldId id="572" r:id="rId6"/>
    <p:sldId id="475" r:id="rId7"/>
    <p:sldId id="474" r:id="rId8"/>
    <p:sldId id="533" r:id="rId9"/>
    <p:sldId id="535" r:id="rId10"/>
    <p:sldId id="496" r:id="rId11"/>
    <p:sldId id="573" r:id="rId12"/>
    <p:sldId id="476" r:id="rId13"/>
    <p:sldId id="479" r:id="rId14"/>
    <p:sldId id="569" r:id="rId15"/>
    <p:sldId id="538" r:id="rId16"/>
    <p:sldId id="502" r:id="rId17"/>
    <p:sldId id="498" r:id="rId18"/>
    <p:sldId id="448" r:id="rId19"/>
    <p:sldId id="584" r:id="rId20"/>
    <p:sldId id="481" r:id="rId21"/>
    <p:sldId id="499" r:id="rId22"/>
    <p:sldId id="568" r:id="rId23"/>
    <p:sldId id="482" r:id="rId24"/>
    <p:sldId id="541" r:id="rId25"/>
    <p:sldId id="504" r:id="rId26"/>
    <p:sldId id="540" r:id="rId27"/>
    <p:sldId id="505" r:id="rId28"/>
    <p:sldId id="523" r:id="rId29"/>
    <p:sldId id="542" r:id="rId30"/>
    <p:sldId id="503" r:id="rId31"/>
    <p:sldId id="484" r:id="rId32"/>
    <p:sldId id="570" r:id="rId33"/>
    <p:sldId id="567" r:id="rId34"/>
    <p:sldId id="500" r:id="rId35"/>
    <p:sldId id="501" r:id="rId36"/>
    <p:sldId id="574" r:id="rId37"/>
    <p:sldId id="543" r:id="rId38"/>
    <p:sldId id="485" r:id="rId39"/>
    <p:sldId id="575" r:id="rId40"/>
    <p:sldId id="486" r:id="rId41"/>
    <p:sldId id="495" r:id="rId42"/>
    <p:sldId id="582" r:id="rId43"/>
    <p:sldId id="491" r:id="rId44"/>
    <p:sldId id="490" r:id="rId45"/>
    <p:sldId id="577" r:id="rId46"/>
    <p:sldId id="581" r:id="rId47"/>
    <p:sldId id="578" r:id="rId48"/>
    <p:sldId id="580" r:id="rId49"/>
    <p:sldId id="489" r:id="rId50"/>
    <p:sldId id="270" r:id="rId5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>
          <p15:clr>
            <a:srgbClr val="A4A3A4"/>
          </p15:clr>
        </p15:guide>
        <p15:guide id="2" pos="3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4D"/>
    <a:srgbClr val="EEB500"/>
    <a:srgbClr val="006600"/>
    <a:srgbClr val="0000CC"/>
    <a:srgbClr val="5DEFA9"/>
    <a:srgbClr val="CAF6DF"/>
    <a:srgbClr val="003300"/>
    <a:srgbClr val="F2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85424" autoAdjust="0"/>
  </p:normalViewPr>
  <p:slideViewPr>
    <p:cSldViewPr snapToGrid="0" showGuides="1">
      <p:cViewPr varScale="1">
        <p:scale>
          <a:sx n="80" d="100"/>
          <a:sy n="80" d="100"/>
        </p:scale>
        <p:origin x="960" y="120"/>
      </p:cViewPr>
      <p:guideLst>
        <p:guide orient="horz" pos="2220"/>
        <p:guide pos="3815"/>
      </p:guideLst>
    </p:cSldViewPr>
  </p:slideViewPr>
  <p:outlineViewPr>
    <p:cViewPr>
      <p:scale>
        <a:sx n="33" d="100"/>
        <a:sy n="33" d="100"/>
      </p:scale>
      <p:origin x="0" y="4164"/>
    </p:cViewPr>
  </p:outlin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704020202020204" pitchFamily="34" charset="0"/>
              <a:buNone/>
              <a:defRPr sz="1200">
                <a:latin typeface="Arial" panose="020B07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704020202020204" pitchFamily="34" charset="0"/>
              <a:buNone/>
              <a:defRPr>
                <a:latin typeface="Arial" panose="020B07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7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704020202020204" pitchFamily="34" charset="0"/>
              <a:buNone/>
              <a:defRPr sz="1200">
                <a:latin typeface="Arial" panose="020B07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dirty="0"/>
              <a:pPr lvl="0" algn="r" eaLnBrk="1" hangingPunct="1">
                <a:buNone/>
              </a:pPr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2290284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7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7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7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7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7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334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753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4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4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873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92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46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821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01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098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9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134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44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134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82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20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59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17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57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57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702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9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927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92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364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145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145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83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9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93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9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9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06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7650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06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124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138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3545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3545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7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704020202020204" pitchFamily="34" charset="0"/>
                <a:buNone/>
                <a:defRPr/>
              </a:pPr>
              <a:t>2024/2/2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573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 descr="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39700" y="0"/>
            <a:ext cx="12331700" cy="6935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5" descr="01c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11125" y="0"/>
            <a:ext cx="12303125" cy="6919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01b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93662" y="0"/>
            <a:ext cx="12285662" cy="69103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3.jpe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3.jpe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microsoft.com/office/2007/relationships/hdphoto" Target="../media/hdphoto1.wdp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39.jpe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40.jpeg"/><Relationship Id="rId4" Type="http://schemas.openxmlformats.org/officeDocument/2006/relationships/image" Target="../media/image7.png"/><Relationship Id="rId9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1.jpe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直接连接符 17"/>
          <p:cNvSpPr/>
          <p:nvPr/>
        </p:nvSpPr>
        <p:spPr>
          <a:xfrm>
            <a:off x="4776788" y="4632325"/>
            <a:ext cx="2622550" cy="1588"/>
          </a:xfrm>
          <a:prstGeom prst="line">
            <a:avLst/>
          </a:prstGeom>
          <a:ln w="6350">
            <a:noFill/>
          </a:ln>
        </p:spPr>
      </p:sp>
      <p:sp>
        <p:nvSpPr>
          <p:cNvPr id="5123" name="文本框 24"/>
          <p:cNvSpPr/>
          <p:nvPr/>
        </p:nvSpPr>
        <p:spPr>
          <a:xfrm>
            <a:off x="4237631" y="5357382"/>
            <a:ext cx="6681787" cy="87440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  <a:buFont typeface="Arial" panose="020B0704020202020204" pitchFamily="34" charset="0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报告人：丁丽莉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单   位：华东师范大学闵行永德实验小学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124" name="矩形 2"/>
          <p:cNvSpPr/>
          <p:nvPr/>
        </p:nvSpPr>
        <p:spPr>
          <a:xfrm>
            <a:off x="1036638" y="1647825"/>
            <a:ext cx="11155362" cy="20113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buFont typeface="Arial" panose="020B0704020202020204" pitchFamily="34" charset="0"/>
            </a:pPr>
            <a:endParaRPr lang="zh-CN" altLang="en-US" dirty="0">
              <a:latin typeface="Arial" panose="020B070402020202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5125" name="文本框 22"/>
          <p:cNvSpPr/>
          <p:nvPr/>
        </p:nvSpPr>
        <p:spPr>
          <a:xfrm>
            <a:off x="-127808" y="2255853"/>
            <a:ext cx="12319808" cy="20040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buFont typeface="Arial" panose="020B0704020202020204" pitchFamily="34" charset="0"/>
            </a:pP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绿水青山就是金山银山</a:t>
            </a:r>
            <a:endParaRPr lang="en-US" altLang="zh-CN" sz="44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Font typeface="Arial" panose="020B0704020202020204" pitchFamily="34" charset="0"/>
            </a:pP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说课</a:t>
            </a:r>
            <a:endParaRPr lang="zh-CN" altLang="en-US" sz="6000" b="1" dirty="0">
              <a:solidFill>
                <a:srgbClr val="26445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99"/>
          <p:cNvSpPr txBox="1"/>
          <p:nvPr/>
        </p:nvSpPr>
        <p:spPr>
          <a:xfrm>
            <a:off x="23142" y="1290806"/>
            <a:ext cx="1074039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《习近平新时代中国特色社会主义思想学生读本》</a:t>
            </a:r>
            <a:r>
              <a:rPr lang="zh-CN" altLang="en-US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zh-CN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小学高年级</a:t>
            </a:r>
            <a:r>
              <a:rPr lang="zh-CN" altLang="en-US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4421913" y="115656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说学情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30021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569516" y="2817853"/>
            <a:ext cx="288032" cy="0"/>
          </a:xfrm>
          <a:prstGeom prst="line">
            <a:avLst/>
          </a:prstGeom>
          <a:ln w="57150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178249" y="3410968"/>
            <a:ext cx="1709565" cy="442662"/>
            <a:chOff x="198127" y="1631025"/>
            <a:chExt cx="1880906" cy="442662"/>
          </a:xfrm>
        </p:grpSpPr>
        <p:grpSp>
          <p:nvGrpSpPr>
            <p:cNvPr id="30" name="组合 29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3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不利因素</a:t>
                </a: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34" name="文本框 87"/>
          <p:cNvSpPr txBox="1"/>
          <p:nvPr/>
        </p:nvSpPr>
        <p:spPr>
          <a:xfrm>
            <a:off x="225695" y="2626336"/>
            <a:ext cx="158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有利因素</a:t>
            </a:r>
          </a:p>
        </p:txBody>
      </p:sp>
      <p:sp>
        <p:nvSpPr>
          <p:cNvPr id="2" name="圆角矩形 8"/>
          <p:cNvSpPr/>
          <p:nvPr/>
        </p:nvSpPr>
        <p:spPr>
          <a:xfrm>
            <a:off x="2622782" y="1067534"/>
            <a:ext cx="5089105" cy="1637456"/>
          </a:xfrm>
          <a:prstGeom prst="roundRect">
            <a:avLst>
              <a:gd name="adj" fmla="val 2845"/>
            </a:avLst>
          </a:prstGeom>
          <a:solidFill>
            <a:schemeClr val="bg1"/>
          </a:solidFill>
          <a:ln w="19050"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107"/>
          <p:cNvSpPr txBox="1"/>
          <p:nvPr/>
        </p:nvSpPr>
        <p:spPr>
          <a:xfrm>
            <a:off x="3081146" y="1563428"/>
            <a:ext cx="177980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25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授课对象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169390" y="2027271"/>
            <a:ext cx="1612166" cy="0"/>
          </a:xfrm>
          <a:prstGeom prst="line">
            <a:avLst/>
          </a:prstGeom>
          <a:ln w="38100">
            <a:solidFill>
              <a:srgbClr val="425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09"/>
          <p:cNvSpPr txBox="1"/>
          <p:nvPr/>
        </p:nvSpPr>
        <p:spPr>
          <a:xfrm>
            <a:off x="3055628" y="1972135"/>
            <a:ext cx="456968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小学高年级学生</a:t>
            </a:r>
          </a:p>
        </p:txBody>
      </p:sp>
      <p:sp>
        <p:nvSpPr>
          <p:cNvPr id="6" name="椭圆 5"/>
          <p:cNvSpPr/>
          <p:nvPr/>
        </p:nvSpPr>
        <p:spPr>
          <a:xfrm>
            <a:off x="2841733" y="1677335"/>
            <a:ext cx="213896" cy="213896"/>
          </a:xfrm>
          <a:prstGeom prst="ellipse">
            <a:avLst/>
          </a:prstGeom>
          <a:solidFill>
            <a:srgbClr val="425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DBD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713559" y="1416178"/>
            <a:ext cx="4911751" cy="0"/>
          </a:xfrm>
          <a:prstGeom prst="line">
            <a:avLst/>
          </a:prstGeom>
          <a:ln w="19050" cap="rnd">
            <a:solidFill>
              <a:srgbClr val="203E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98"/>
          <p:cNvSpPr txBox="1"/>
          <p:nvPr/>
        </p:nvSpPr>
        <p:spPr>
          <a:xfrm>
            <a:off x="3037119" y="3253465"/>
            <a:ext cx="870204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小学生社会阅历浅，知识面窄，看待问题简单，对“两山”理论的深刻内涵，理解不深，保护环境、爱绿护绿的主动意识不强。</a:t>
            </a:r>
          </a:p>
        </p:txBody>
      </p:sp>
      <p:pic>
        <p:nvPicPr>
          <p:cNvPr id="35" name="图片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24" y="979083"/>
            <a:ext cx="2108835" cy="2108835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2061723" y="3143477"/>
            <a:ext cx="960895" cy="787762"/>
            <a:chOff x="4644008" y="1491630"/>
            <a:chExt cx="495374" cy="495374"/>
          </a:xfrm>
        </p:grpSpPr>
        <p:grpSp>
          <p:nvGrpSpPr>
            <p:cNvPr id="42" name="组合 41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3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4421913" y="115656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说学情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30021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569516" y="2817853"/>
            <a:ext cx="288032" cy="0"/>
          </a:xfrm>
          <a:prstGeom prst="line">
            <a:avLst/>
          </a:prstGeom>
          <a:ln w="57150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178249" y="3410968"/>
            <a:ext cx="1709565" cy="442662"/>
            <a:chOff x="198127" y="1631025"/>
            <a:chExt cx="1880906" cy="442662"/>
          </a:xfrm>
        </p:grpSpPr>
        <p:grpSp>
          <p:nvGrpSpPr>
            <p:cNvPr id="30" name="组合 29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3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不利因素</a:t>
                </a: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34" name="文本框 87"/>
          <p:cNvSpPr txBox="1"/>
          <p:nvPr/>
        </p:nvSpPr>
        <p:spPr>
          <a:xfrm>
            <a:off x="225695" y="2626336"/>
            <a:ext cx="158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有利因素</a:t>
            </a:r>
          </a:p>
        </p:txBody>
      </p:sp>
      <p:sp>
        <p:nvSpPr>
          <p:cNvPr id="2" name="圆角矩形 8"/>
          <p:cNvSpPr/>
          <p:nvPr/>
        </p:nvSpPr>
        <p:spPr>
          <a:xfrm>
            <a:off x="2622782" y="1067534"/>
            <a:ext cx="5089105" cy="1637456"/>
          </a:xfrm>
          <a:prstGeom prst="roundRect">
            <a:avLst>
              <a:gd name="adj" fmla="val 2845"/>
            </a:avLst>
          </a:prstGeom>
          <a:solidFill>
            <a:schemeClr val="bg1"/>
          </a:solidFill>
          <a:ln w="19050"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107"/>
          <p:cNvSpPr txBox="1"/>
          <p:nvPr/>
        </p:nvSpPr>
        <p:spPr>
          <a:xfrm>
            <a:off x="3081146" y="1563428"/>
            <a:ext cx="177980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25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授课对象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169390" y="2027271"/>
            <a:ext cx="1612166" cy="0"/>
          </a:xfrm>
          <a:prstGeom prst="line">
            <a:avLst/>
          </a:prstGeom>
          <a:ln w="38100">
            <a:solidFill>
              <a:srgbClr val="425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09"/>
          <p:cNvSpPr txBox="1"/>
          <p:nvPr/>
        </p:nvSpPr>
        <p:spPr>
          <a:xfrm>
            <a:off x="3055628" y="1972135"/>
            <a:ext cx="456968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小学高年级学生</a:t>
            </a:r>
          </a:p>
        </p:txBody>
      </p:sp>
      <p:sp>
        <p:nvSpPr>
          <p:cNvPr id="6" name="椭圆 5"/>
          <p:cNvSpPr/>
          <p:nvPr/>
        </p:nvSpPr>
        <p:spPr>
          <a:xfrm>
            <a:off x="2841733" y="1677335"/>
            <a:ext cx="213896" cy="213896"/>
          </a:xfrm>
          <a:prstGeom prst="ellipse">
            <a:avLst/>
          </a:prstGeom>
          <a:solidFill>
            <a:srgbClr val="425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DBD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713559" y="1416178"/>
            <a:ext cx="4911751" cy="0"/>
          </a:xfrm>
          <a:prstGeom prst="line">
            <a:avLst/>
          </a:prstGeom>
          <a:ln w="19050" cap="rnd">
            <a:solidFill>
              <a:srgbClr val="203E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98"/>
          <p:cNvSpPr txBox="1"/>
          <p:nvPr/>
        </p:nvSpPr>
        <p:spPr>
          <a:xfrm>
            <a:off x="3037119" y="3253465"/>
            <a:ext cx="870204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小学生社会阅历浅，知识面窄，看待问题简单，对“两山”理论的深刻内涵，理解不深，保护环境、爱绿护绿的主动意识不强。</a:t>
            </a:r>
          </a:p>
        </p:txBody>
      </p:sp>
      <p:sp>
        <p:nvSpPr>
          <p:cNvPr id="44" name="文本框 98"/>
          <p:cNvSpPr txBox="1"/>
          <p:nvPr/>
        </p:nvSpPr>
        <p:spPr>
          <a:xfrm>
            <a:off x="3037119" y="4726030"/>
            <a:ext cx="87020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塞罕坝的故事起始于20世纪60年代，与学生生活有一定距离，学生对塞罕坝精神内涵的理解有难度。</a:t>
            </a:r>
          </a:p>
        </p:txBody>
      </p:sp>
      <p:pic>
        <p:nvPicPr>
          <p:cNvPr id="35" name="图片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24" y="979083"/>
            <a:ext cx="2108835" cy="210883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2024616" y="4664111"/>
            <a:ext cx="960895" cy="787762"/>
            <a:chOff x="4644008" y="1491630"/>
            <a:chExt cx="495374" cy="495374"/>
          </a:xfrm>
        </p:grpSpPr>
        <p:grpSp>
          <p:nvGrpSpPr>
            <p:cNvPr id="37" name="组合 36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38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59240" y="3253465"/>
            <a:ext cx="960895" cy="787762"/>
            <a:chOff x="4644008" y="1491630"/>
            <a:chExt cx="495374" cy="495374"/>
          </a:xfrm>
        </p:grpSpPr>
        <p:grpSp>
          <p:nvGrpSpPr>
            <p:cNvPr id="42" name="组合 41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3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99363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846030" y="115656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说目标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4548909" y="12862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185364" y="2283274"/>
            <a:ext cx="1703153" cy="442662"/>
            <a:chOff x="198127" y="1631025"/>
            <a:chExt cx="1873852" cy="442662"/>
          </a:xfrm>
        </p:grpSpPr>
        <p:grpSp>
          <p:nvGrpSpPr>
            <p:cNvPr id="55" name="组合 54"/>
            <p:cNvGrpSpPr/>
            <p:nvPr/>
          </p:nvGrpSpPr>
          <p:grpSpPr>
            <a:xfrm>
              <a:off x="198127" y="1631025"/>
              <a:ext cx="1873852" cy="442662"/>
              <a:chOff x="1450570" y="1594181"/>
              <a:chExt cx="1873852" cy="442662"/>
            </a:xfrm>
          </p:grpSpPr>
          <p:sp>
            <p:nvSpPr>
              <p:cNvPr id="57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文本框 86"/>
              <p:cNvSpPr txBox="1"/>
              <p:nvPr/>
            </p:nvSpPr>
            <p:spPr>
              <a:xfrm>
                <a:off x="1879628" y="1605956"/>
                <a:ext cx="14447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教学目标</a:t>
                </a:r>
              </a:p>
            </p:txBody>
          </p: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2054742" y="1465689"/>
            <a:ext cx="9417932" cy="971944"/>
            <a:chOff x="2054742" y="1466324"/>
            <a:chExt cx="9417932" cy="971944"/>
          </a:xfrm>
        </p:grpSpPr>
        <p:cxnSp>
          <p:nvCxnSpPr>
            <p:cNvPr id="78" name="LineShape"/>
            <p:cNvCxnSpPr/>
            <p:nvPr/>
          </p:nvCxnSpPr>
          <p:spPr>
            <a:xfrm flipH="1">
              <a:off x="2581113" y="2438268"/>
              <a:ext cx="8640000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79" name="矩形 78"/>
            <p:cNvSpPr/>
            <p:nvPr/>
          </p:nvSpPr>
          <p:spPr>
            <a:xfrm>
              <a:off x="4291413" y="1466324"/>
              <a:ext cx="7181261" cy="4013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</a:pPr>
              <a:endParaRPr lang="zh-CN" altLang="en-US" b="1" dirty="0">
                <a:solidFill>
                  <a:srgbClr val="203E96"/>
                </a:solidFill>
                <a:latin typeface="+mj-ea"/>
                <a:ea typeface="+mj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2054742" y="1562861"/>
              <a:ext cx="1937368" cy="47666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2400" b="1" dirty="0">
                <a:solidFill>
                  <a:srgbClr val="203E96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174942" y="3111903"/>
            <a:ext cx="9302295" cy="948925"/>
            <a:chOff x="2174942" y="2987757"/>
            <a:chExt cx="9302295" cy="948925"/>
          </a:xfrm>
        </p:grpSpPr>
        <p:cxnSp>
          <p:nvCxnSpPr>
            <p:cNvPr id="83" name="LineShape"/>
            <p:cNvCxnSpPr/>
            <p:nvPr/>
          </p:nvCxnSpPr>
          <p:spPr>
            <a:xfrm flipH="1">
              <a:off x="2581113" y="3936682"/>
              <a:ext cx="8640000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84" name="矩形 83"/>
            <p:cNvSpPr/>
            <p:nvPr/>
          </p:nvSpPr>
          <p:spPr>
            <a:xfrm>
              <a:off x="2174942" y="3116688"/>
              <a:ext cx="1817168" cy="47666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2400" b="1" dirty="0">
                <a:solidFill>
                  <a:srgbClr val="203E96"/>
                </a:solidFill>
                <a:latin typeface="+mj-ea"/>
                <a:ea typeface="+mj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295976" y="2987757"/>
              <a:ext cx="7181261" cy="4013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</a:pPr>
              <a:endParaRPr lang="zh-CN" altLang="en-US" b="1" dirty="0">
                <a:solidFill>
                  <a:srgbClr val="203E96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2045777" y="4847968"/>
            <a:ext cx="9234799" cy="1024454"/>
            <a:chOff x="2045777" y="4240273"/>
            <a:chExt cx="9234799" cy="1024454"/>
          </a:xfrm>
        </p:grpSpPr>
        <p:sp>
          <p:nvSpPr>
            <p:cNvPr id="88" name="矩形 87"/>
            <p:cNvSpPr/>
            <p:nvPr/>
          </p:nvSpPr>
          <p:spPr>
            <a:xfrm>
              <a:off x="2045777" y="4415879"/>
              <a:ext cx="1970480" cy="47666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2400" b="1" dirty="0">
                <a:solidFill>
                  <a:srgbClr val="203E96"/>
                </a:solidFill>
                <a:latin typeface="+mj-ea"/>
                <a:ea typeface="+mj-ea"/>
              </a:endParaRPr>
            </a:p>
          </p:txBody>
        </p:sp>
        <p:cxnSp>
          <p:nvCxnSpPr>
            <p:cNvPr id="89" name="LineShape"/>
            <p:cNvCxnSpPr/>
            <p:nvPr/>
          </p:nvCxnSpPr>
          <p:spPr>
            <a:xfrm flipH="1">
              <a:off x="2581113" y="5264727"/>
              <a:ext cx="8640000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90" name="矩形 89"/>
            <p:cNvSpPr/>
            <p:nvPr/>
          </p:nvSpPr>
          <p:spPr>
            <a:xfrm>
              <a:off x="4291414" y="4240273"/>
              <a:ext cx="6989162" cy="4013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</a:pPr>
              <a:endParaRPr lang="zh-CN" altLang="en-US" b="1" dirty="0">
                <a:solidFill>
                  <a:srgbClr val="203E9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285615" y="1215390"/>
            <a:ext cx="68789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阅读余村</a:t>
            </a:r>
            <a:r>
              <a:rPr lang="zh-CN" altLang="zh-CN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故事，理解“绿水青山就是金山银山”的含义，明白生态环境保护是功在当代、利在千秋的事业。</a:t>
            </a:r>
          </a:p>
        </p:txBody>
      </p:sp>
      <p:sp>
        <p:nvSpPr>
          <p:cNvPr id="6" name="矩形 5"/>
          <p:cNvSpPr/>
          <p:nvPr/>
        </p:nvSpPr>
        <p:spPr>
          <a:xfrm>
            <a:off x="4285615" y="3141345"/>
            <a:ext cx="687895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了解</a:t>
            </a:r>
            <a:r>
              <a:rPr lang="zh-CN" altLang="zh-CN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塞罕坝</a:t>
            </a: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创造的奇迹，领悟塞罕坝“牢记使命、艰苦创业、绿色发展”的精神内涵。</a:t>
            </a:r>
          </a:p>
        </p:txBody>
      </p:sp>
      <p:sp>
        <p:nvSpPr>
          <p:cNvPr id="7" name="矩形 6"/>
          <p:cNvSpPr/>
          <p:nvPr/>
        </p:nvSpPr>
        <p:spPr>
          <a:xfrm>
            <a:off x="4305935" y="4699000"/>
            <a:ext cx="71710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</a:rPr>
              <a:t>开展生活调查，</a:t>
            </a: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</a:rPr>
              <a:t>树立</a:t>
            </a:r>
            <a:r>
              <a:rPr lang="zh-CN" altLang="zh-CN" sz="2400" b="1" dirty="0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</a:rPr>
              <a:t>像保护眼睛一样保护生态环境的意识，从自身做起，努力践行简约适度、绿色低碳的生活方式。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738767" y="1473136"/>
            <a:ext cx="960895" cy="787762"/>
            <a:chOff x="4644008" y="1491630"/>
            <a:chExt cx="495374" cy="495374"/>
          </a:xfrm>
        </p:grpSpPr>
        <p:grpSp>
          <p:nvGrpSpPr>
            <p:cNvPr id="43" name="组合 42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4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738766" y="3085287"/>
            <a:ext cx="960895" cy="787762"/>
            <a:chOff x="4644008" y="1491630"/>
            <a:chExt cx="495374" cy="495374"/>
          </a:xfrm>
        </p:grpSpPr>
        <p:grpSp>
          <p:nvGrpSpPr>
            <p:cNvPr id="48" name="组合 47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9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738765" y="4904389"/>
            <a:ext cx="960895" cy="787762"/>
            <a:chOff x="4644008" y="1491630"/>
            <a:chExt cx="495374" cy="495374"/>
          </a:xfrm>
        </p:grpSpPr>
        <p:grpSp>
          <p:nvGrpSpPr>
            <p:cNvPr id="53" name="组合 52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62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55096" y="1214847"/>
            <a:ext cx="11009473" cy="2763869"/>
            <a:chOff x="155096" y="1214847"/>
            <a:chExt cx="11009473" cy="2763869"/>
          </a:xfrm>
        </p:grpSpPr>
        <p:sp>
          <p:nvSpPr>
            <p:cNvPr id="65" name="矩形 64"/>
            <p:cNvSpPr/>
            <p:nvPr/>
          </p:nvSpPr>
          <p:spPr>
            <a:xfrm>
              <a:off x="4285614" y="1214847"/>
              <a:ext cx="6878955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阅读余村</a:t>
              </a:r>
              <a:r>
                <a:rPr lang="zh-CN" altLang="zh-CN" sz="2400" b="1" dirty="0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故事，</a:t>
              </a:r>
              <a:r>
                <a:rPr lang="zh-CN" altLang="zh-CN" sz="2400" b="1" dirty="0">
                  <a:solidFill>
                    <a:srgbClr val="92D050"/>
                  </a:solidFill>
                  <a:latin typeface="微软雅黑" charset="0"/>
                  <a:ea typeface="微软雅黑" charset="0"/>
                  <a:cs typeface="微软雅黑" charset="0"/>
                </a:rPr>
                <a:t>理解“绿水青山就是金山银山”的含义，明白生态环境保护是功在当代、利在千秋的事业。</a:t>
              </a: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155096" y="3536054"/>
              <a:ext cx="1709565" cy="442662"/>
              <a:chOff x="198127" y="1631025"/>
              <a:chExt cx="1880907" cy="442662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198127" y="1631025"/>
                <a:ext cx="1880907" cy="442662"/>
                <a:chOff x="1450570" y="1594181"/>
                <a:chExt cx="1880907" cy="442662"/>
              </a:xfrm>
            </p:grpSpPr>
            <p:sp>
              <p:nvSpPr>
                <p:cNvPr id="70" name="矩形: 圆角 85"/>
                <p:cNvSpPr/>
                <p:nvPr/>
              </p:nvSpPr>
              <p:spPr>
                <a:xfrm>
                  <a:off x="1450570" y="1594181"/>
                  <a:ext cx="1814306" cy="428625"/>
                </a:xfrm>
                <a:prstGeom prst="roundRect">
                  <a:avLst/>
                </a:prstGeom>
                <a:solidFill>
                  <a:srgbClr val="425DBD"/>
                </a:solidFill>
                <a:ln w="1905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71" name="文本框 86"/>
                <p:cNvSpPr txBox="1"/>
                <p:nvPr/>
              </p:nvSpPr>
              <p:spPr>
                <a:xfrm>
                  <a:off x="1879628" y="1605956"/>
                  <a:ext cx="1451849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200" b="1" dirty="0">
                      <a:solidFill>
                        <a:schemeClr val="bg1"/>
                      </a:solidFill>
                    </a:rPr>
                    <a:t>教学重点</a:t>
                  </a:r>
                </a:p>
              </p:txBody>
            </p:sp>
          </p:grpSp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076" y="1683988"/>
                <a:ext cx="375832" cy="34159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24828" y="3138765"/>
            <a:ext cx="11037162" cy="1962605"/>
            <a:chOff x="124828" y="3138765"/>
            <a:chExt cx="11037162" cy="1962605"/>
          </a:xfrm>
        </p:grpSpPr>
        <p:sp>
          <p:nvSpPr>
            <p:cNvPr id="66" name="矩形 65"/>
            <p:cNvSpPr/>
            <p:nvPr/>
          </p:nvSpPr>
          <p:spPr>
            <a:xfrm>
              <a:off x="4283035" y="3138765"/>
              <a:ext cx="6878955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了解</a:t>
              </a:r>
              <a:r>
                <a:rPr lang="zh-CN" altLang="zh-CN" sz="2400" b="1" dirty="0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塞罕坝</a:t>
              </a:r>
              <a:r>
                <a:rPr lang="zh-CN" altLang="en-US" sz="2400" b="1" dirty="0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创造的奇迹，</a:t>
              </a:r>
              <a:r>
                <a:rPr lang="zh-CN" altLang="en-US" sz="2400" b="1" dirty="0">
                  <a:solidFill>
                    <a:srgbClr val="EEB500"/>
                  </a:solidFill>
                  <a:latin typeface="微软雅黑" charset="0"/>
                  <a:ea typeface="微软雅黑" charset="0"/>
                  <a:cs typeface="微软雅黑" charset="0"/>
                </a:rPr>
                <a:t>领悟塞罕坝“牢记使命、艰苦创业、绿色发展”的精神内涵。</a:t>
              </a: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24828" y="4658708"/>
              <a:ext cx="1709565" cy="442662"/>
              <a:chOff x="198127" y="1631025"/>
              <a:chExt cx="1880907" cy="442662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198127" y="1631025"/>
                <a:ext cx="1880907" cy="442662"/>
                <a:chOff x="1450570" y="1594181"/>
                <a:chExt cx="1880907" cy="442662"/>
              </a:xfrm>
            </p:grpSpPr>
            <p:sp>
              <p:nvSpPr>
                <p:cNvPr id="75" name="矩形: 圆角 85"/>
                <p:cNvSpPr/>
                <p:nvPr/>
              </p:nvSpPr>
              <p:spPr>
                <a:xfrm>
                  <a:off x="1450570" y="1594181"/>
                  <a:ext cx="1814306" cy="428625"/>
                </a:xfrm>
                <a:prstGeom prst="roundRect">
                  <a:avLst/>
                </a:prstGeom>
                <a:solidFill>
                  <a:srgbClr val="425DBD"/>
                </a:solidFill>
                <a:ln w="1905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76" name="文本框 86"/>
                <p:cNvSpPr txBox="1"/>
                <p:nvPr/>
              </p:nvSpPr>
              <p:spPr>
                <a:xfrm>
                  <a:off x="1879628" y="1605956"/>
                  <a:ext cx="1451849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200" b="1" dirty="0">
                      <a:solidFill>
                        <a:schemeClr val="bg1"/>
                      </a:solidFill>
                    </a:rPr>
                    <a:t>教学难点</a:t>
                  </a:r>
                </a:p>
              </p:txBody>
            </p:sp>
          </p:grpSp>
          <p:pic>
            <p:nvPicPr>
              <p:cNvPr id="74" name="图片 7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076" y="1683988"/>
                <a:ext cx="375832" cy="34159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组合 91"/>
          <p:cNvGrpSpPr/>
          <p:nvPr/>
        </p:nvGrpSpPr>
        <p:grpSpPr>
          <a:xfrm>
            <a:off x="129075" y="1867438"/>
            <a:ext cx="1690453" cy="441670"/>
            <a:chOff x="198127" y="1631025"/>
            <a:chExt cx="1859878" cy="441670"/>
          </a:xfrm>
        </p:grpSpPr>
        <p:grpSp>
          <p:nvGrpSpPr>
            <p:cNvPr id="93" name="组合 92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95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6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340698" y="2944947"/>
            <a:ext cx="1376501" cy="368300"/>
            <a:chOff x="35088" y="5119296"/>
            <a:chExt cx="1376501" cy="368300"/>
          </a:xfrm>
        </p:grpSpPr>
        <p:cxnSp>
          <p:nvCxnSpPr>
            <p:cNvPr id="34" name="直接连接符 33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40788" y="3825534"/>
            <a:ext cx="1386026" cy="368300"/>
            <a:chOff x="25563" y="5119296"/>
            <a:chExt cx="1386026" cy="368300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89"/>
            <p:cNvSpPr txBox="1"/>
            <p:nvPr/>
          </p:nvSpPr>
          <p:spPr>
            <a:xfrm>
              <a:off x="25563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40698" y="4808650"/>
            <a:ext cx="1376501" cy="368300"/>
            <a:chOff x="35088" y="5119296"/>
            <a:chExt cx="1376501" cy="368300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42" name="矩形: 圆角 122"/>
          <p:cNvSpPr/>
          <p:nvPr/>
        </p:nvSpPr>
        <p:spPr>
          <a:xfrm>
            <a:off x="4779010" y="841375"/>
            <a:ext cx="4573905" cy="852805"/>
          </a:xfrm>
          <a:prstGeom prst="roundRect">
            <a:avLst>
              <a:gd name="adj" fmla="val 198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704020202020204" pitchFamily="34" charset="0"/>
              </a:rPr>
              <a:t>故事教学法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352915" y="1020499"/>
            <a:ext cx="2336165" cy="5469890"/>
            <a:chOff x="9352915" y="1020499"/>
            <a:chExt cx="2336165" cy="5469890"/>
          </a:xfrm>
        </p:grpSpPr>
        <p:sp>
          <p:nvSpPr>
            <p:cNvPr id="6" name="文本框 5"/>
            <p:cNvSpPr txBox="1"/>
            <p:nvPr/>
          </p:nvSpPr>
          <p:spPr>
            <a:xfrm>
              <a:off x="10803731" y="1020499"/>
              <a:ext cx="885349" cy="546989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微软雅黑" charset="0"/>
                  <a:ea typeface="微软雅黑" charset="0"/>
                </a:rPr>
                <a:t>绿水青山就是金山银山</a:t>
              </a:r>
            </a:p>
          </p:txBody>
        </p:sp>
        <p:sp>
          <p:nvSpPr>
            <p:cNvPr id="2" name="右箭头 1"/>
            <p:cNvSpPr/>
            <p:nvPr/>
          </p:nvSpPr>
          <p:spPr>
            <a:xfrm>
              <a:off x="9352915" y="3500755"/>
              <a:ext cx="1298575" cy="445135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32269" y="2135638"/>
            <a:ext cx="6619103" cy="4101671"/>
            <a:chOff x="2432269" y="2135638"/>
            <a:chExt cx="6619103" cy="4101671"/>
          </a:xfrm>
        </p:grpSpPr>
        <p:grpSp>
          <p:nvGrpSpPr>
            <p:cNvPr id="47" name="组合 46"/>
            <p:cNvGrpSpPr/>
            <p:nvPr/>
          </p:nvGrpSpPr>
          <p:grpSpPr>
            <a:xfrm>
              <a:off x="2432269" y="2135638"/>
              <a:ext cx="2899370" cy="807037"/>
              <a:chOff x="2719983" y="2056399"/>
              <a:chExt cx="1252617" cy="807037"/>
            </a:xfrm>
          </p:grpSpPr>
          <p:sp>
            <p:nvSpPr>
              <p:cNvPr id="48" name="矩形: 圆角 1"/>
              <p:cNvSpPr/>
              <p:nvPr/>
            </p:nvSpPr>
            <p:spPr>
              <a:xfrm>
                <a:off x="2719983" y="2056399"/>
                <a:ext cx="1246707" cy="80703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49" name="文本框 2"/>
              <p:cNvSpPr txBox="1"/>
              <p:nvPr/>
            </p:nvSpPr>
            <p:spPr>
              <a:xfrm>
                <a:off x="2784980" y="2167528"/>
                <a:ext cx="1187620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accent3">
                        <a:lumMod val="75000"/>
                      </a:schemeClr>
                    </a:solidFill>
                    <a:latin typeface="微软雅黑" charset="0"/>
                    <a:ea typeface="微软雅黑" charset="0"/>
                  </a:rPr>
                  <a:t>阅读故事</a:t>
                </a: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2432269" y="3697437"/>
              <a:ext cx="2899370" cy="840119"/>
              <a:chOff x="2719983" y="2039857"/>
              <a:chExt cx="1252618" cy="840119"/>
            </a:xfrm>
            <a:solidFill>
              <a:schemeClr val="accent2"/>
            </a:solidFill>
          </p:grpSpPr>
          <p:sp>
            <p:nvSpPr>
              <p:cNvPr id="64" name="矩形: 圆角 1"/>
              <p:cNvSpPr/>
              <p:nvPr/>
            </p:nvSpPr>
            <p:spPr>
              <a:xfrm>
                <a:off x="2719983" y="2039857"/>
                <a:ext cx="1246707" cy="840119"/>
              </a:xfrm>
              <a:prstGeom prst="round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65" name="文本框 2"/>
              <p:cNvSpPr txBox="1"/>
              <p:nvPr/>
            </p:nvSpPr>
            <p:spPr>
              <a:xfrm>
                <a:off x="2784981" y="2167528"/>
                <a:ext cx="1187620" cy="5835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探究故事</a:t>
                </a: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2432269" y="5397190"/>
              <a:ext cx="2885688" cy="840119"/>
              <a:chOff x="2719983" y="2039857"/>
              <a:chExt cx="1252617" cy="840119"/>
            </a:xfrm>
            <a:solidFill>
              <a:schemeClr val="accent4"/>
            </a:solidFill>
          </p:grpSpPr>
          <p:sp>
            <p:nvSpPr>
              <p:cNvPr id="67" name="矩形: 圆角 1"/>
              <p:cNvSpPr/>
              <p:nvPr/>
            </p:nvSpPr>
            <p:spPr>
              <a:xfrm>
                <a:off x="2719983" y="2039857"/>
                <a:ext cx="1246707" cy="840119"/>
              </a:xfrm>
              <a:prstGeom prst="round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68" name="文本框 2"/>
              <p:cNvSpPr txBox="1"/>
              <p:nvPr/>
            </p:nvSpPr>
            <p:spPr>
              <a:xfrm>
                <a:off x="2784980" y="2167528"/>
                <a:ext cx="1187620" cy="5835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试说故事</a:t>
                </a: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6128854" y="2148531"/>
              <a:ext cx="2899370" cy="840119"/>
              <a:chOff x="2719983" y="2039857"/>
              <a:chExt cx="1252617" cy="840119"/>
            </a:xfrm>
          </p:grpSpPr>
          <p:sp>
            <p:nvSpPr>
              <p:cNvPr id="70" name="矩形: 圆角 1"/>
              <p:cNvSpPr/>
              <p:nvPr/>
            </p:nvSpPr>
            <p:spPr>
              <a:xfrm>
                <a:off x="2719983" y="2039857"/>
                <a:ext cx="1246707" cy="84011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71" name="文本框 2"/>
              <p:cNvSpPr txBox="1"/>
              <p:nvPr/>
            </p:nvSpPr>
            <p:spPr>
              <a:xfrm>
                <a:off x="2784980" y="2167528"/>
                <a:ext cx="1187620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accent3">
                        <a:lumMod val="75000"/>
                      </a:schemeClr>
                    </a:solidFill>
                    <a:latin typeface="微软雅黑" charset="0"/>
                    <a:ea typeface="微软雅黑" charset="0"/>
                  </a:rPr>
                  <a:t>知晓习语</a:t>
                </a: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6128854" y="3726872"/>
              <a:ext cx="2899370" cy="840119"/>
              <a:chOff x="2719983" y="2039857"/>
              <a:chExt cx="1252618" cy="840119"/>
            </a:xfrm>
            <a:solidFill>
              <a:schemeClr val="accent2"/>
            </a:solidFill>
          </p:grpSpPr>
          <p:sp>
            <p:nvSpPr>
              <p:cNvPr id="75" name="矩形: 圆角 1"/>
              <p:cNvSpPr/>
              <p:nvPr/>
            </p:nvSpPr>
            <p:spPr>
              <a:xfrm>
                <a:off x="2719983" y="2039857"/>
                <a:ext cx="1246707" cy="840119"/>
              </a:xfrm>
              <a:prstGeom prst="round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76" name="文本框 2"/>
              <p:cNvSpPr txBox="1"/>
              <p:nvPr/>
            </p:nvSpPr>
            <p:spPr>
              <a:xfrm>
                <a:off x="2784981" y="2167528"/>
                <a:ext cx="1187620" cy="5835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领悟精神</a:t>
                </a: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6165684" y="5352965"/>
              <a:ext cx="2885688" cy="840119"/>
              <a:chOff x="2719983" y="2039857"/>
              <a:chExt cx="1252617" cy="840119"/>
            </a:xfrm>
            <a:solidFill>
              <a:schemeClr val="accent4"/>
            </a:solidFill>
          </p:grpSpPr>
          <p:sp>
            <p:nvSpPr>
              <p:cNvPr id="78" name="矩形: 圆角 1"/>
              <p:cNvSpPr/>
              <p:nvPr/>
            </p:nvSpPr>
            <p:spPr>
              <a:xfrm>
                <a:off x="2719983" y="2039857"/>
                <a:ext cx="1246707" cy="840119"/>
              </a:xfrm>
              <a:prstGeom prst="round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79" name="文本框 2"/>
              <p:cNvSpPr txBox="1"/>
              <p:nvPr/>
            </p:nvSpPr>
            <p:spPr>
              <a:xfrm>
                <a:off x="2784980" y="2167528"/>
                <a:ext cx="1187620" cy="5835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引导行动</a:t>
                </a:r>
              </a:p>
            </p:txBody>
          </p:sp>
        </p:grpSp>
        <p:cxnSp>
          <p:nvCxnSpPr>
            <p:cNvPr id="4" name="直接箭头连接符 3"/>
            <p:cNvCxnSpPr/>
            <p:nvPr/>
          </p:nvCxnSpPr>
          <p:spPr>
            <a:xfrm>
              <a:off x="5730875" y="2373630"/>
              <a:ext cx="0" cy="3655695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9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2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3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4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5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6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直接连接符 17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2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3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55085" y="969820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阅读故事，知晓习语</a:t>
            </a:r>
          </a:p>
        </p:txBody>
      </p:sp>
      <p:sp>
        <p:nvSpPr>
          <p:cNvPr id="34" name="矩形 33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8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33282" y="1163955"/>
            <a:ext cx="2313940" cy="4718930"/>
            <a:chOff x="2133282" y="1163955"/>
            <a:chExt cx="2313940" cy="4718930"/>
          </a:xfrm>
        </p:grpSpPr>
        <p:sp>
          <p:nvSpPr>
            <p:cNvPr id="35" name="矩形 34"/>
            <p:cNvSpPr/>
            <p:nvPr/>
          </p:nvSpPr>
          <p:spPr>
            <a:xfrm>
              <a:off x="2266315" y="1163955"/>
              <a:ext cx="2047875" cy="2575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0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203E96"/>
                </a:solidFill>
              </a:endParaRPr>
            </a:p>
          </p:txBody>
        </p:sp>
        <p:pic>
          <p:nvPicPr>
            <p:cNvPr id="2" name="图片 1" descr="爬黄山"/>
            <p:cNvPicPr>
              <a:picLocks noChangeAspect="1"/>
            </p:cNvPicPr>
            <p:nvPr/>
          </p:nvPicPr>
          <p:blipFill>
            <a:blip r:embed="rId3" cstate="print"/>
            <a:srcRect t="8229" r="-989"/>
            <a:stretch>
              <a:fillRect/>
            </a:stretch>
          </p:blipFill>
          <p:spPr>
            <a:xfrm>
              <a:off x="2368550" y="1303655"/>
              <a:ext cx="1880235" cy="2280285"/>
            </a:xfrm>
            <a:prstGeom prst="rect">
              <a:avLst/>
            </a:prstGeom>
          </p:spPr>
        </p:pic>
        <p:sp>
          <p:nvSpPr>
            <p:cNvPr id="29" name="Rectangle 12"/>
            <p:cNvSpPr/>
            <p:nvPr/>
          </p:nvSpPr>
          <p:spPr>
            <a:xfrm>
              <a:off x="2133282" y="4998965"/>
              <a:ext cx="2313940" cy="883920"/>
            </a:xfrm>
            <a:prstGeom prst="rect">
              <a:avLst/>
            </a:prstGeom>
          </p:spPr>
          <p:txBody>
            <a:bodyPr vert="horz" lIns="68568" tIns="34284" rIns="68568" bIns="34284" rtlCol="0" anchor="ctr">
              <a:noAutofit/>
            </a:bodyPr>
            <a:lstStyle/>
            <a:p>
              <a:pPr defTabSz="685165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400" spc="-113" noProof="1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生</a:t>
              </a:r>
              <a:r>
                <a:rPr lang="en-US" altLang="zh-CN" sz="2400" spc="-113" noProof="1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1</a:t>
              </a:r>
              <a:r>
                <a:rPr lang="zh-CN" altLang="en-US" sz="2400" spc="-113" noProof="1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：爬上黄山的山顶，我看到满眼都是绿色！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605892" y="1178060"/>
            <a:ext cx="3587750" cy="4514510"/>
            <a:chOff x="4673600" y="1164590"/>
            <a:chExt cx="3587750" cy="4514510"/>
          </a:xfrm>
        </p:grpSpPr>
        <p:sp>
          <p:nvSpPr>
            <p:cNvPr id="8" name="矩形 7"/>
            <p:cNvSpPr/>
            <p:nvPr/>
          </p:nvSpPr>
          <p:spPr>
            <a:xfrm>
              <a:off x="4673600" y="1164590"/>
              <a:ext cx="3587750" cy="25749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0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203E96"/>
                  </a:solidFill>
                </a:rPr>
                <a:t>v</a:t>
              </a:r>
            </a:p>
          </p:txBody>
        </p:sp>
        <p:pic>
          <p:nvPicPr>
            <p:cNvPr id="4" name="图片 3" descr="游西湖"/>
            <p:cNvPicPr>
              <a:picLocks noChangeAspect="1"/>
            </p:cNvPicPr>
            <p:nvPr/>
          </p:nvPicPr>
          <p:blipFill>
            <a:blip r:embed="rId4" cstate="print"/>
            <a:srcRect l="12092" t="17446"/>
            <a:stretch>
              <a:fillRect/>
            </a:stretch>
          </p:blipFill>
          <p:spPr>
            <a:xfrm>
              <a:off x="4728845" y="1377950"/>
              <a:ext cx="3423285" cy="2143760"/>
            </a:xfrm>
            <a:prstGeom prst="rect">
              <a:avLst/>
            </a:prstGeom>
          </p:spPr>
        </p:pic>
        <p:sp>
          <p:nvSpPr>
            <p:cNvPr id="5" name="Rectangle 12"/>
            <p:cNvSpPr/>
            <p:nvPr/>
          </p:nvSpPr>
          <p:spPr>
            <a:xfrm>
              <a:off x="4821479" y="4795180"/>
              <a:ext cx="2971165" cy="883920"/>
            </a:xfrm>
            <a:prstGeom prst="rect">
              <a:avLst/>
            </a:prstGeom>
          </p:spPr>
          <p:txBody>
            <a:bodyPr vert="horz" lIns="68568" tIns="34284" rIns="68568" bIns="34284" rtlCol="0" anchor="ctr">
              <a:noAutofit/>
            </a:bodyPr>
            <a:lstStyle/>
            <a:p>
              <a:pPr defTabSz="685165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400" spc="-113" noProof="1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生</a:t>
              </a:r>
              <a:r>
                <a:rPr lang="en-US" altLang="zh-CN" sz="2400" spc="-113" noProof="1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2</a:t>
              </a:r>
              <a:r>
                <a:rPr lang="zh-CN" altLang="en-US" sz="2400" spc="-113" noProof="1">
                  <a:solidFill>
                    <a:schemeClr val="accent4">
                      <a:lumMod val="7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：杭州西湖真美，湖水清澈见底。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193642" y="1156335"/>
            <a:ext cx="3710940" cy="5701665"/>
            <a:chOff x="8193642" y="1156335"/>
            <a:chExt cx="3710940" cy="5701665"/>
          </a:xfrm>
        </p:grpSpPr>
        <p:sp>
          <p:nvSpPr>
            <p:cNvPr id="18" name="矩形 17"/>
            <p:cNvSpPr/>
            <p:nvPr/>
          </p:nvSpPr>
          <p:spPr>
            <a:xfrm>
              <a:off x="8594725" y="1156335"/>
              <a:ext cx="3209290" cy="25749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0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rgbClr val="203E96"/>
                </a:solidFill>
              </a:endParaRPr>
            </a:p>
          </p:txBody>
        </p:sp>
        <p:pic>
          <p:nvPicPr>
            <p:cNvPr id="3" name="图片 2" descr="安吉漂流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9335" y="1266190"/>
              <a:ext cx="3090545" cy="2292350"/>
            </a:xfrm>
            <a:prstGeom prst="rect">
              <a:avLst/>
            </a:prstGeom>
          </p:spPr>
        </p:pic>
        <p:sp>
          <p:nvSpPr>
            <p:cNvPr id="6" name="Rectangle 12"/>
            <p:cNvSpPr/>
            <p:nvPr/>
          </p:nvSpPr>
          <p:spPr>
            <a:xfrm>
              <a:off x="8193642" y="4769485"/>
              <a:ext cx="3710940" cy="2088515"/>
            </a:xfrm>
            <a:prstGeom prst="rect">
              <a:avLst/>
            </a:prstGeom>
          </p:spPr>
          <p:txBody>
            <a:bodyPr vert="horz" lIns="68568" tIns="34284" rIns="68568" bIns="34284" rtlCol="0" anchor="ctr">
              <a:noAutofit/>
            </a:bodyPr>
            <a:lstStyle/>
            <a:p>
              <a:pPr defTabSz="685165">
                <a:lnSpc>
                  <a:spcPct val="150000"/>
                </a:lnSpc>
              </a:pPr>
              <a:r>
                <a:rPr lang="zh-CN" altLang="en-US" sz="2400" b="1" spc="-113" noProof="1">
                  <a:solidFill>
                    <a:schemeClr val="accent4">
                      <a:lumMod val="50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生</a:t>
              </a:r>
              <a:r>
                <a:rPr lang="en-US" altLang="zh-CN" sz="2400" b="1" spc="-113" noProof="1">
                  <a:solidFill>
                    <a:schemeClr val="accent4">
                      <a:lumMod val="50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3</a:t>
              </a:r>
              <a:r>
                <a:rPr lang="zh-CN" altLang="en-US" sz="2400" b="1" spc="-113" noProof="1">
                  <a:solidFill>
                    <a:schemeClr val="accent4">
                      <a:lumMod val="50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：前年夏天，我去过安吉漂流。那里天空很蓝，阳光明媚，山青青的，树林茂密，鱼儿在清澈河水中游动。</a:t>
              </a: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7" name="直接连接符 46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49" name="组合 48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50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59" name="椭圆 58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266315" y="3935002"/>
            <a:ext cx="193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安 徽 黄 山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05613" y="3935002"/>
            <a:ext cx="193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杭 州 西 湖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186655" y="3853644"/>
            <a:ext cx="193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浙 江 余 村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20" y="2086610"/>
            <a:ext cx="5508625" cy="3721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378895" y="2408059"/>
            <a:ext cx="1073150" cy="5835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蓝天</a:t>
            </a:r>
          </a:p>
        </p:txBody>
      </p:sp>
      <p:sp>
        <p:nvSpPr>
          <p:cNvPr id="4" name="矩形 3"/>
          <p:cNvSpPr/>
          <p:nvPr/>
        </p:nvSpPr>
        <p:spPr>
          <a:xfrm>
            <a:off x="3359239" y="3513389"/>
            <a:ext cx="108555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碧水</a:t>
            </a:r>
            <a:endParaRPr lang="en-US" altLang="zh-CN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72691" y="4624514"/>
            <a:ext cx="108555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青山</a:t>
            </a:r>
            <a:endParaRPr lang="en-US" altLang="zh-CN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9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2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3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4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5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6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直接连接符 17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2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3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55085" y="969820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阅读故事，知晓习语</a:t>
            </a:r>
          </a:p>
        </p:txBody>
      </p:sp>
      <p:sp>
        <p:nvSpPr>
          <p:cNvPr id="34" name="矩形 33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36049" y="5814797"/>
            <a:ext cx="193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浙 江 余 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7699728" y="5232387"/>
            <a:ext cx="3375774" cy="937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7474798" y="5658597"/>
            <a:ext cx="3600704" cy="795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7481746" y="6078123"/>
            <a:ext cx="3593756" cy="937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2528576" y="2248785"/>
            <a:ext cx="753627" cy="7577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+mn-ea"/>
              </a:rPr>
              <a:t>生</a:t>
            </a:r>
            <a:endParaRPr lang="zh-CN" altLang="en-US" b="1" dirty="0">
              <a:latin typeface="+mn-ea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097982" y="2248785"/>
            <a:ext cx="753627" cy="7577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+mn-ea"/>
              </a:rPr>
              <a:t>态</a:t>
            </a:r>
          </a:p>
        </p:txBody>
      </p:sp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55085" y="969820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阅读故事，知晓习语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6" name="直接连接符 5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15" name="直接连接符 14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88" y="3324666"/>
            <a:ext cx="5010064" cy="241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36" y="2613727"/>
            <a:ext cx="5215673" cy="372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2776397" y="2080948"/>
            <a:ext cx="3783489" cy="229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12"/>
          <p:cNvSpPr/>
          <p:nvPr/>
        </p:nvSpPr>
        <p:spPr>
          <a:xfrm>
            <a:off x="3910015" y="4370302"/>
            <a:ext cx="1487837" cy="567789"/>
          </a:xfrm>
          <a:prstGeom prst="rect">
            <a:avLst/>
          </a:prstGeom>
        </p:spPr>
        <p:txBody>
          <a:bodyPr vert="horz" lIns="68568" tIns="34284" rIns="68568" bIns="34284" rtlCol="0" anchor="ctr">
            <a:noAutofit/>
          </a:bodyPr>
          <a:lstStyle/>
          <a:p>
            <a:pPr algn="ctr" defTabSz="685165">
              <a:spcBef>
                <a:spcPct val="0"/>
              </a:spcBef>
            </a:pPr>
            <a:r>
              <a:rPr lang="zh-CN" altLang="en-US" sz="3200" b="1" spc="-113" noProof="1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  <a:cs typeface="Lato Light" panose="020F0402020204030203" pitchFamily="34" charset="0"/>
              </a:rPr>
              <a:t>前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7199662" y="2077987"/>
            <a:ext cx="4058692" cy="223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 12"/>
          <p:cNvSpPr/>
          <p:nvPr/>
        </p:nvSpPr>
        <p:spPr>
          <a:xfrm>
            <a:off x="8526809" y="4370302"/>
            <a:ext cx="1531483" cy="449545"/>
          </a:xfrm>
          <a:prstGeom prst="rect">
            <a:avLst/>
          </a:prstGeom>
        </p:spPr>
        <p:txBody>
          <a:bodyPr vert="horz" lIns="68568" tIns="34284" rIns="68568" bIns="34284" rtlCol="0" anchor="ctr">
            <a:noAutofit/>
          </a:bodyPr>
          <a:lstStyle/>
          <a:p>
            <a:pPr algn="ctr" defTabSz="685165">
              <a:spcBef>
                <a:spcPct val="0"/>
              </a:spcBef>
            </a:pPr>
            <a:r>
              <a:rPr lang="zh-CN" altLang="en-US" sz="3200" b="1" spc="-113" noProof="1">
                <a:solidFill>
                  <a:schemeClr val="accent4">
                    <a:lumMod val="75000"/>
                  </a:schemeClr>
                </a:solidFill>
                <a:latin typeface="微软雅黑" charset="0"/>
                <a:ea typeface="微软雅黑" charset="0"/>
                <a:cs typeface="Lato Light" panose="020F0402020204030203" pitchFamily="34" charset="0"/>
              </a:rPr>
              <a:t>后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1" t="42127" r="10759" b="2751"/>
          <a:stretch>
            <a:fillRect/>
          </a:stretch>
        </p:blipFill>
        <p:spPr>
          <a:xfrm flipH="1">
            <a:off x="4864016" y="5361856"/>
            <a:ext cx="907447" cy="1243651"/>
          </a:xfrm>
          <a:prstGeom prst="rect">
            <a:avLst/>
          </a:prstGeom>
        </p:spPr>
      </p:pic>
      <p:sp>
        <p:nvSpPr>
          <p:cNvPr id="68" name="云形标注 67"/>
          <p:cNvSpPr/>
          <p:nvPr/>
        </p:nvSpPr>
        <p:spPr>
          <a:xfrm>
            <a:off x="6056519" y="4819853"/>
            <a:ext cx="2449768" cy="1557220"/>
          </a:xfrm>
          <a:prstGeom prst="cloudCallout">
            <a:avLst>
              <a:gd name="adj1" fmla="val -55231"/>
              <a:gd name="adj2" fmla="val 3569"/>
            </a:avLst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“小竹娃”有话说</a:t>
            </a:r>
          </a:p>
        </p:txBody>
      </p:sp>
      <p:sp>
        <p:nvSpPr>
          <p:cNvPr id="4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55085" y="969820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阅读故事，知晓习语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7" name="直接连接符 6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16" name="直接连接符 15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t="31034" r="4762" b="12932"/>
          <a:stretch/>
        </p:blipFill>
        <p:spPr bwMode="auto">
          <a:xfrm>
            <a:off x="3721319" y="2080948"/>
            <a:ext cx="8213835" cy="409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5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8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9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0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1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2" name="矩形 11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4" name="矩形: 圆角 18"/>
          <p:cNvSpPr/>
          <p:nvPr/>
        </p:nvSpPr>
        <p:spPr>
          <a:xfrm>
            <a:off x="1952934" y="4730784"/>
            <a:ext cx="1768385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议一议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直接连接符 15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8" name="组合 17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20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22" name="椭圆 21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28" name="直接连接符 27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30" name="矩形: 圆角 18"/>
          <p:cNvSpPr/>
          <p:nvPr/>
        </p:nvSpPr>
        <p:spPr>
          <a:xfrm>
            <a:off x="1952933" y="2428375"/>
            <a:ext cx="1768385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听一听</a:t>
            </a:r>
          </a:p>
        </p:txBody>
      </p:sp>
      <p:sp>
        <p:nvSpPr>
          <p:cNvPr id="31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427881" y="969820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阅读故事，知晓习语</a:t>
            </a:r>
          </a:p>
        </p:txBody>
      </p:sp>
    </p:spTree>
    <p:extLst>
      <p:ext uri="{BB962C8B-B14F-4D97-AF65-F5344CB8AC3E}">
        <p14:creationId xmlns:p14="http://schemas.microsoft.com/office/powerpoint/2010/main" val="14385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8"/>
          <p:cNvSpPr/>
          <p:nvPr/>
        </p:nvSpPr>
        <p:spPr>
          <a:xfrm>
            <a:off x="1239863" y="1325642"/>
            <a:ext cx="10005839" cy="368030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/>
                </a:solidFill>
                <a:latin typeface="华文楷体" pitchFamily="2" charset="-122"/>
                <a:ea typeface="华文楷体" pitchFamily="2" charset="-122"/>
              </a:rPr>
              <a:t>    </a:t>
            </a:r>
            <a:r>
              <a:rPr lang="zh-CN" altLang="zh-CN" sz="28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“绿水青山就是金山银山”是习近平总书记统筹经济发展与生态环境保护作出的重要论断，为我们在新时代营造绿水青山、建设美丽中国，转变经济发展方式，建设社会主义现代化强国提供了有力思想指引。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  <a:cs typeface="微软雅黑" charset="0"/>
            </a:endParaRPr>
          </a:p>
        </p:txBody>
      </p:sp>
      <p:pic>
        <p:nvPicPr>
          <p:cNvPr id="3" name="图片 2" descr="E:\xy\青教赛\2021\思政\素材\千库网_教育学习学生_元素编号12810765.png千库网_教育学习学生_元素编号1281076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537673" y="4574983"/>
            <a:ext cx="2210044" cy="24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11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注: 下箭头 17"/>
          <p:cNvSpPr/>
          <p:nvPr/>
        </p:nvSpPr>
        <p:spPr>
          <a:xfrm>
            <a:off x="1893743" y="2980858"/>
            <a:ext cx="2718435" cy="1273016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kern="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第一批“两山实践创新基地”之河北省塞罕坝机械林场</a:t>
            </a:r>
          </a:p>
        </p:txBody>
      </p:sp>
      <p:sp>
        <p:nvSpPr>
          <p:cNvPr id="19" name="标注: 上箭头 18"/>
          <p:cNvSpPr/>
          <p:nvPr/>
        </p:nvSpPr>
        <p:spPr>
          <a:xfrm>
            <a:off x="4422165" y="5502430"/>
            <a:ext cx="2498782" cy="1277290"/>
          </a:xfrm>
          <a:prstGeom prst="up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kern="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第二批“两山实践创新基地”之江西省婺源县</a:t>
            </a:r>
          </a:p>
        </p:txBody>
      </p:sp>
      <p:sp>
        <p:nvSpPr>
          <p:cNvPr id="59" name="标注: 下箭头 58"/>
          <p:cNvSpPr/>
          <p:nvPr/>
        </p:nvSpPr>
        <p:spPr>
          <a:xfrm>
            <a:off x="6891579" y="3044960"/>
            <a:ext cx="2536294" cy="1277290"/>
          </a:xfrm>
          <a:prstGeom prst="down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kern="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第三批“两山实践创新基地”之四川省稻城</a:t>
            </a:r>
          </a:p>
        </p:txBody>
      </p:sp>
      <p:sp>
        <p:nvSpPr>
          <p:cNvPr id="60" name="标注: 上箭头 59"/>
          <p:cNvSpPr/>
          <p:nvPr/>
        </p:nvSpPr>
        <p:spPr>
          <a:xfrm>
            <a:off x="9554804" y="5620596"/>
            <a:ext cx="2608769" cy="1206419"/>
          </a:xfrm>
          <a:prstGeom prst="up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kern="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第四批“两山实践创新基地”之北京市密云区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58" y="3881043"/>
            <a:ext cx="2373607" cy="1983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02" y="3898937"/>
            <a:ext cx="2378766" cy="1992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43" y="3802025"/>
            <a:ext cx="2733926" cy="2094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94" y="3894906"/>
            <a:ext cx="2602865" cy="2001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55085" y="969820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阅读故事，知晓习语</a:t>
            </a:r>
          </a:p>
        </p:txBody>
      </p:sp>
      <p:sp>
        <p:nvSpPr>
          <p:cNvPr id="4" name="椭圆 3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8" name="直接连接符 7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17" name="直接连接符 16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43" name="矩形: 圆角 18"/>
          <p:cNvSpPr/>
          <p:nvPr/>
        </p:nvSpPr>
        <p:spPr>
          <a:xfrm>
            <a:off x="2786700" y="1987603"/>
            <a:ext cx="1768385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看一看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2"/>
          <a:stretch>
            <a:fillRect/>
          </a:stretch>
        </p:blipFill>
        <p:spPr>
          <a:xfrm>
            <a:off x="2492237" y="3719593"/>
            <a:ext cx="9548456" cy="297826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9"/>
          <a:stretch>
            <a:fillRect/>
          </a:stretch>
        </p:blipFill>
        <p:spPr>
          <a:xfrm>
            <a:off x="89425" y="5361705"/>
            <a:ext cx="1724331" cy="154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文本框 9"/>
          <p:cNvSpPr txBox="1"/>
          <p:nvPr/>
        </p:nvSpPr>
        <p:spPr>
          <a:xfrm>
            <a:off x="2174875" y="2059305"/>
            <a:ext cx="9806305" cy="19589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2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2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1433" tIns="25716" rIns="51433" bIns="25716" rtlCol="0">
            <a:spAutoFit/>
          </a:bodyPr>
          <a:lstStyle/>
          <a:p>
            <a:pPr marL="0" lvl="1" defTabSz="913765">
              <a:lnSpc>
                <a:spcPct val="150000"/>
              </a:lnSpc>
              <a:defRPr/>
            </a:pPr>
            <a:r>
              <a:rPr lang="en-US" altLang="zh-CN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 kern="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山峦层林尽染，平原蓝绿交融，城乡鸟语花香。这样的自然美景，既带给人们美的享受，也是人类走向未来的依托。</a:t>
            </a:r>
            <a:endParaRPr lang="en-US" altLang="zh-CN" sz="2800" b="1" kern="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r" defTabSz="913765">
              <a:lnSpc>
                <a:spcPct val="200000"/>
              </a:lnSpc>
              <a:defRPr/>
            </a:pPr>
            <a:r>
              <a:rPr lang="en-US" altLang="zh-CN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</a:rPr>
              <a:t>——</a:t>
            </a:r>
            <a:r>
              <a:rPr lang="en-US" altLang="zh-CN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2019</a:t>
            </a:r>
            <a:r>
              <a:rPr lang="zh-CN" altLang="en-US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年</a:t>
            </a:r>
            <a:r>
              <a:rPr lang="en-US" altLang="zh-CN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4</a:t>
            </a:r>
            <a:r>
              <a:rPr lang="zh-CN" altLang="en-US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月</a:t>
            </a:r>
            <a:r>
              <a:rPr lang="en-US" altLang="zh-CN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28</a:t>
            </a:r>
            <a:r>
              <a:rPr lang="zh-CN" altLang="en-US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日，习近平在</a:t>
            </a:r>
            <a:r>
              <a:rPr lang="en-US" altLang="zh-CN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2019</a:t>
            </a:r>
            <a:r>
              <a:rPr lang="zh-CN" altLang="en-US" sz="2000" b="1" dirty="0">
                <a:solidFill>
                  <a:schemeClr val="accent4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年中国北京世界园艺博览会开幕式上的讲话</a:t>
            </a:r>
            <a:endParaRPr lang="zh-CN" altLang="en-US" sz="2000" b="1" dirty="0">
              <a:solidFill>
                <a:schemeClr val="accent4"/>
              </a:solidFill>
              <a:latin typeface="华文楷体" pitchFamily="2" charset="-122"/>
              <a:ea typeface="华文楷体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55085" y="969820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阅读故事，知晓习语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044960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89"/>
          <p:cNvSpPr txBox="1"/>
          <p:nvPr/>
        </p:nvSpPr>
        <p:spPr>
          <a:xfrm>
            <a:off x="90170" y="2945130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活动一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50313" y="3825534"/>
            <a:ext cx="1376501" cy="368300"/>
            <a:chOff x="35088" y="5119296"/>
            <a:chExt cx="1376501" cy="368300"/>
          </a:xfrm>
        </p:grpSpPr>
        <p:cxnSp>
          <p:nvCxnSpPr>
            <p:cNvPr id="7" name="直接连接符 6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16" name="直接连接符 15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31" name="矩形: 圆角 18"/>
          <p:cNvSpPr/>
          <p:nvPr/>
        </p:nvSpPr>
        <p:spPr>
          <a:xfrm>
            <a:off x="3103590" y="2158782"/>
            <a:ext cx="7486199" cy="61658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实践这一理论又需要什么样的努力呢？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73956" y="3198853"/>
            <a:ext cx="5437536" cy="3201947"/>
            <a:chOff x="3373956" y="3198853"/>
            <a:chExt cx="5437536" cy="3201947"/>
          </a:xfrm>
        </p:grpSpPr>
        <p:sp>
          <p:nvSpPr>
            <p:cNvPr id="43" name="矩形: 圆角 18"/>
            <p:cNvSpPr/>
            <p:nvPr/>
          </p:nvSpPr>
          <p:spPr>
            <a:xfrm>
              <a:off x="3373956" y="3538138"/>
              <a:ext cx="1768385" cy="6165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charset="0"/>
                  <a:ea typeface="微软雅黑" charset="0"/>
                  <a:cs typeface="微软雅黑" charset="0"/>
                </a:rPr>
                <a:t>读一读</a:t>
              </a:r>
            </a:p>
          </p:txBody>
        </p:sp>
        <p:sp>
          <p:nvSpPr>
            <p:cNvPr id="44" name="矩形: 圆角 18"/>
            <p:cNvSpPr/>
            <p:nvPr/>
          </p:nvSpPr>
          <p:spPr>
            <a:xfrm>
              <a:off x="3391182" y="4993316"/>
              <a:ext cx="1768385" cy="6165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charset="0"/>
                  <a:ea typeface="微软雅黑" charset="0"/>
                  <a:cs typeface="微软雅黑" charset="0"/>
                </a:rPr>
                <a:t>找一找</a:t>
              </a:r>
            </a:p>
          </p:txBody>
        </p:sp>
        <p:sp>
          <p:nvSpPr>
            <p:cNvPr id="45" name="Rectangle 11"/>
            <p:cNvSpPr/>
            <p:nvPr/>
          </p:nvSpPr>
          <p:spPr>
            <a:xfrm>
              <a:off x="6034382" y="3198853"/>
              <a:ext cx="2777110" cy="320194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</p:grpSp>
      <p:sp>
        <p:nvSpPr>
          <p:cNvPr id="46" name="文本框 5"/>
          <p:cNvSpPr txBox="1"/>
          <p:nvPr/>
        </p:nvSpPr>
        <p:spPr>
          <a:xfrm>
            <a:off x="11088711" y="1589553"/>
            <a:ext cx="681038" cy="427405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绿水青山就是金山银山</a:t>
            </a:r>
          </a:p>
        </p:txBody>
      </p:sp>
      <p:pic>
        <p:nvPicPr>
          <p:cNvPr id="47" name="图片 4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88728" y="3246195"/>
            <a:ext cx="2674620" cy="31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510086" y="99668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880451" y="3489248"/>
            <a:ext cx="2513919" cy="3062464"/>
            <a:chOff x="3880451" y="3489248"/>
            <a:chExt cx="2513919" cy="3062464"/>
          </a:xfrm>
        </p:grpSpPr>
        <p:grpSp>
          <p:nvGrpSpPr>
            <p:cNvPr id="8" name="组合 7"/>
            <p:cNvGrpSpPr/>
            <p:nvPr/>
          </p:nvGrpSpPr>
          <p:grpSpPr>
            <a:xfrm>
              <a:off x="3880451" y="3489248"/>
              <a:ext cx="2513919" cy="2038039"/>
              <a:chOff x="3880451" y="3489248"/>
              <a:chExt cx="2513919" cy="2038039"/>
            </a:xfrm>
          </p:grpSpPr>
          <p:sp>
            <p:nvSpPr>
              <p:cNvPr id="3" name="Rectangle 11"/>
              <p:cNvSpPr/>
              <p:nvPr/>
            </p:nvSpPr>
            <p:spPr>
              <a:xfrm>
                <a:off x="3884826" y="3489248"/>
                <a:ext cx="2509544" cy="2035825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/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0451" y="3491211"/>
                <a:ext cx="2509544" cy="20360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6" name="矩形 5"/>
            <p:cNvSpPr/>
            <p:nvPr/>
          </p:nvSpPr>
          <p:spPr>
            <a:xfrm>
              <a:off x="4324597" y="5720715"/>
              <a:ext cx="17317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zh-CN" altLang="en-US" sz="2400" b="1" noProof="1">
                  <a:solidFill>
                    <a:schemeClr val="accent4"/>
                  </a:solidFill>
                  <a:latin typeface="微软雅黑" charset="0"/>
                  <a:ea typeface="微软雅黑" charset="0"/>
                </a:rPr>
                <a:t>黄沙遮天日</a:t>
              </a:r>
              <a:endParaRPr lang="en-US" altLang="zh-CN" sz="2400" b="1" noProof="1">
                <a:solidFill>
                  <a:schemeClr val="accent4"/>
                </a:solidFill>
                <a:latin typeface="微软雅黑" charset="0"/>
                <a:ea typeface="微软雅黑" charset="0"/>
              </a:endParaRPr>
            </a:p>
            <a:p>
              <a:pPr>
                <a:lnSpc>
                  <a:spcPct val="100000"/>
                </a:lnSpc>
                <a:defRPr/>
              </a:pPr>
              <a:r>
                <a:rPr lang="zh-CN" altLang="en-US" sz="2400" b="1" noProof="1">
                  <a:solidFill>
                    <a:schemeClr val="accent4"/>
                  </a:solidFill>
                  <a:latin typeface="微软雅黑" charset="0"/>
                  <a:ea typeface="微软雅黑" charset="0"/>
                </a:rPr>
                <a:t>飞鸟无栖树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3650" y="3499639"/>
            <a:ext cx="3091815" cy="3051021"/>
            <a:chOff x="7613650" y="3499639"/>
            <a:chExt cx="3091815" cy="3051021"/>
          </a:xfrm>
        </p:grpSpPr>
        <p:grpSp>
          <p:nvGrpSpPr>
            <p:cNvPr id="15" name="组合 14"/>
            <p:cNvGrpSpPr/>
            <p:nvPr/>
          </p:nvGrpSpPr>
          <p:grpSpPr>
            <a:xfrm>
              <a:off x="7834065" y="3499639"/>
              <a:ext cx="2528211" cy="1983764"/>
              <a:chOff x="7834065" y="3499639"/>
              <a:chExt cx="2528211" cy="1983764"/>
            </a:xfrm>
          </p:grpSpPr>
          <p:sp>
            <p:nvSpPr>
              <p:cNvPr id="22" name="Rectangle 11"/>
              <p:cNvSpPr/>
              <p:nvPr/>
            </p:nvSpPr>
            <p:spPr>
              <a:xfrm>
                <a:off x="7890613" y="3499639"/>
                <a:ext cx="2420301" cy="1958544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/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4065" y="3524859"/>
                <a:ext cx="2528211" cy="195854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7" name="矩形 6"/>
            <p:cNvSpPr/>
            <p:nvPr/>
          </p:nvSpPr>
          <p:spPr>
            <a:xfrm>
              <a:off x="7613650" y="5720715"/>
              <a:ext cx="3091815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zh-CN" altLang="en-US" sz="2400" b="1" noProof="1">
                  <a:solidFill>
                    <a:schemeClr val="accent4"/>
                  </a:solidFill>
                  <a:latin typeface="微软雅黑" charset="0"/>
                  <a:ea typeface="微软雅黑" charset="0"/>
                </a:rPr>
                <a:t>全国面积最大的</a:t>
              </a:r>
            </a:p>
            <a:p>
              <a:pPr algn="ctr">
                <a:lnSpc>
                  <a:spcPct val="100000"/>
                </a:lnSpc>
                <a:defRPr/>
              </a:pPr>
              <a:r>
                <a:rPr lang="zh-CN" altLang="en-US" sz="2400" b="1" noProof="1">
                  <a:solidFill>
                    <a:schemeClr val="accent4"/>
                  </a:solidFill>
                  <a:latin typeface="微软雅黑" charset="0"/>
                  <a:ea typeface="微软雅黑" charset="0"/>
                </a:rPr>
                <a:t>百万亩人工林海</a:t>
              </a:r>
            </a:p>
          </p:txBody>
        </p:sp>
      </p:grpSp>
      <p:sp>
        <p:nvSpPr>
          <p:cNvPr id="16" name="矩形: 圆角 18"/>
          <p:cNvSpPr/>
          <p:nvPr/>
        </p:nvSpPr>
        <p:spPr>
          <a:xfrm>
            <a:off x="3103590" y="2158782"/>
            <a:ext cx="8162827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1.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为什么把“地球卫士奖”颁发给塞罕坝建设者？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1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4" name="矩形: 圆角 18"/>
          <p:cNvSpPr/>
          <p:nvPr/>
        </p:nvSpPr>
        <p:spPr>
          <a:xfrm>
            <a:off x="3263899" y="3053715"/>
            <a:ext cx="7966807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2.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塞罕坝人如何创造这样的奇迹？</a:t>
            </a:r>
          </a:p>
        </p:txBody>
      </p:sp>
      <p:sp>
        <p:nvSpPr>
          <p:cNvPr id="7" name="矩形: 圆角 18"/>
          <p:cNvSpPr/>
          <p:nvPr/>
        </p:nvSpPr>
        <p:spPr>
          <a:xfrm>
            <a:off x="3263264" y="2178050"/>
            <a:ext cx="7967443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1.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为什么把“地球卫士奖”颁发给塞罕坝建设者？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5367655" y="4837723"/>
            <a:ext cx="2527300" cy="1649934"/>
            <a:chOff x="7835" y="6103"/>
            <a:chExt cx="3980" cy="3323"/>
          </a:xfrm>
        </p:grpSpPr>
        <p:sp>
          <p:nvSpPr>
            <p:cNvPr id="2" name="Rectangle 11"/>
            <p:cNvSpPr/>
            <p:nvPr/>
          </p:nvSpPr>
          <p:spPr>
            <a:xfrm>
              <a:off x="7835" y="6103"/>
              <a:ext cx="3980" cy="3323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" t="17727" r="7931" b="16509"/>
            <a:stretch>
              <a:fillRect/>
            </a:stretch>
          </p:blipFill>
          <p:spPr bwMode="auto">
            <a:xfrm>
              <a:off x="7920" y="6205"/>
              <a:ext cx="3845" cy="3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2135592" y="4837722"/>
            <a:ext cx="2527160" cy="1650268"/>
            <a:chOff x="1282" y="6162"/>
            <a:chExt cx="3980" cy="3323"/>
          </a:xfrm>
        </p:grpSpPr>
        <p:sp>
          <p:nvSpPr>
            <p:cNvPr id="4" name="Rectangle 11"/>
            <p:cNvSpPr/>
            <p:nvPr/>
          </p:nvSpPr>
          <p:spPr>
            <a:xfrm>
              <a:off x="1282" y="6162"/>
              <a:ext cx="3980" cy="3323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71" y="6262"/>
              <a:ext cx="3816" cy="3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>
            <a:off x="8575566" y="4837723"/>
            <a:ext cx="2527300" cy="1649935"/>
            <a:chOff x="13446" y="5873"/>
            <a:chExt cx="3980" cy="3323"/>
          </a:xfrm>
        </p:grpSpPr>
        <p:sp>
          <p:nvSpPr>
            <p:cNvPr id="6" name="Rectangle 11"/>
            <p:cNvSpPr/>
            <p:nvPr/>
          </p:nvSpPr>
          <p:spPr>
            <a:xfrm>
              <a:off x="13446" y="5873"/>
              <a:ext cx="3980" cy="3323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503" y="5973"/>
              <a:ext cx="3861" cy="3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8" name="直接箭头连接符 7"/>
          <p:cNvCxnSpPr/>
          <p:nvPr/>
        </p:nvCxnSpPr>
        <p:spPr bwMode="auto">
          <a:xfrm flipV="1">
            <a:off x="420981" y="2398617"/>
            <a:ext cx="3789340" cy="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 bwMode="auto">
          <a:xfrm>
            <a:off x="4324328" y="2398618"/>
            <a:ext cx="4027776" cy="642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 bwMode="auto">
          <a:xfrm flipV="1">
            <a:off x="8579021" y="2398619"/>
            <a:ext cx="3425079" cy="6423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798213" y="2310769"/>
            <a:ext cx="145284" cy="175693"/>
          </a:xfrm>
          <a:prstGeom prst="ellipse">
            <a:avLst/>
          </a:prstGeom>
          <a:solidFill>
            <a:srgbClr val="F94994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0"/>
          <p:cNvSpPr txBox="1"/>
          <p:nvPr/>
        </p:nvSpPr>
        <p:spPr>
          <a:xfrm>
            <a:off x="390156" y="2574790"/>
            <a:ext cx="1783592" cy="163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原国家计委发出</a:t>
            </a:r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27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字号召，组建塞罕坝机械林场，向荒漠进军。</a:t>
            </a:r>
          </a:p>
        </p:txBody>
      </p:sp>
      <p:sp>
        <p:nvSpPr>
          <p:cNvPr id="14" name="文本框 10"/>
          <p:cNvSpPr txBox="1"/>
          <p:nvPr/>
        </p:nvSpPr>
        <p:spPr>
          <a:xfrm>
            <a:off x="2392811" y="2577754"/>
            <a:ext cx="1783592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经两次造林失败后，在高原地区成功实现全光育苗。</a:t>
            </a:r>
          </a:p>
        </p:txBody>
      </p:sp>
      <p:sp>
        <p:nvSpPr>
          <p:cNvPr id="15" name="椭圆 14"/>
          <p:cNvSpPr/>
          <p:nvPr/>
        </p:nvSpPr>
        <p:spPr>
          <a:xfrm>
            <a:off x="2724856" y="2310772"/>
            <a:ext cx="145284" cy="175693"/>
          </a:xfrm>
          <a:prstGeom prst="ellipse">
            <a:avLst/>
          </a:prstGeom>
          <a:solidFill>
            <a:srgbClr val="F94994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0"/>
          <p:cNvSpPr txBox="1"/>
          <p:nvPr/>
        </p:nvSpPr>
        <p:spPr>
          <a:xfrm>
            <a:off x="4531931" y="2522617"/>
            <a:ext cx="1783592" cy="163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第二代塞罕坝人在林场建设时住工棚、喝雪水、啃咸菜、吃冷饭。</a:t>
            </a:r>
          </a:p>
        </p:txBody>
      </p:sp>
      <p:sp>
        <p:nvSpPr>
          <p:cNvPr id="17" name="椭圆 16"/>
          <p:cNvSpPr/>
          <p:nvPr/>
        </p:nvSpPr>
        <p:spPr>
          <a:xfrm>
            <a:off x="5028574" y="2317196"/>
            <a:ext cx="145284" cy="175693"/>
          </a:xfrm>
          <a:prstGeom prst="ellipse">
            <a:avLst/>
          </a:prstGeom>
          <a:solidFill>
            <a:srgbClr val="F94994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0"/>
          <p:cNvSpPr txBox="1"/>
          <p:nvPr/>
        </p:nvSpPr>
        <p:spPr>
          <a:xfrm>
            <a:off x="6568754" y="2506176"/>
            <a:ext cx="1783592" cy="163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2005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年，第三代塞罕坝人与技术人员完成了</a:t>
            </a:r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6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大林业尖端课题。</a:t>
            </a:r>
          </a:p>
        </p:txBody>
      </p:sp>
      <p:sp>
        <p:nvSpPr>
          <p:cNvPr id="19" name="椭圆 18"/>
          <p:cNvSpPr/>
          <p:nvPr/>
        </p:nvSpPr>
        <p:spPr>
          <a:xfrm>
            <a:off x="7208008" y="2317196"/>
            <a:ext cx="145284" cy="175693"/>
          </a:xfrm>
          <a:prstGeom prst="ellipse">
            <a:avLst/>
          </a:prstGeom>
          <a:solidFill>
            <a:srgbClr val="F94994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93932" y="2290464"/>
            <a:ext cx="145284" cy="175693"/>
          </a:xfrm>
          <a:prstGeom prst="ellipse">
            <a:avLst/>
          </a:prstGeom>
          <a:solidFill>
            <a:srgbClr val="F94994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0"/>
          <p:cNvSpPr txBox="1"/>
          <p:nvPr/>
        </p:nvSpPr>
        <p:spPr>
          <a:xfrm>
            <a:off x="8554911" y="2492693"/>
            <a:ext cx="1783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林区的最后</a:t>
            </a:r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9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万亩石质荒山全部实现造林绿化。</a:t>
            </a:r>
          </a:p>
        </p:txBody>
      </p:sp>
      <p:sp>
        <p:nvSpPr>
          <p:cNvPr id="22" name="矩形 21"/>
          <p:cNvSpPr/>
          <p:nvPr/>
        </p:nvSpPr>
        <p:spPr>
          <a:xfrm>
            <a:off x="363851" y="1858782"/>
            <a:ext cx="10007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1962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年</a:t>
            </a:r>
          </a:p>
        </p:txBody>
      </p:sp>
      <p:sp>
        <p:nvSpPr>
          <p:cNvPr id="23" name="矩形 22"/>
          <p:cNvSpPr/>
          <p:nvPr/>
        </p:nvSpPr>
        <p:spPr>
          <a:xfrm>
            <a:off x="2408030" y="1858782"/>
            <a:ext cx="10007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1964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年</a:t>
            </a:r>
            <a:endParaRPr lang="zh-CN" altLang="en-US" sz="2000" b="1" kern="100" spc="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a typeface="迷你简卡通" panose="03000509000000000000" pitchFamily="65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709629" y="1840251"/>
            <a:ext cx="10007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1984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年</a:t>
            </a:r>
          </a:p>
        </p:txBody>
      </p:sp>
      <p:sp>
        <p:nvSpPr>
          <p:cNvPr id="25" name="矩形 24"/>
          <p:cNvSpPr/>
          <p:nvPr/>
        </p:nvSpPr>
        <p:spPr>
          <a:xfrm>
            <a:off x="6755807" y="1871113"/>
            <a:ext cx="10007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2005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年</a:t>
            </a:r>
          </a:p>
        </p:txBody>
      </p:sp>
      <p:sp>
        <p:nvSpPr>
          <p:cNvPr id="26" name="矩形 25"/>
          <p:cNvSpPr/>
          <p:nvPr/>
        </p:nvSpPr>
        <p:spPr>
          <a:xfrm>
            <a:off x="8554669" y="1840251"/>
            <a:ext cx="10007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2012</a:t>
            </a:r>
            <a:r>
              <a:rPr lang="zh-CN" altLang="en-US" sz="2000" kern="1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a typeface="迷你简卡通" panose="03000509000000000000" pitchFamily="65" charset="-122"/>
              </a:rPr>
              <a:t>年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0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1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3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4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5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36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37" name="矩形 36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798195" y="4324350"/>
            <a:ext cx="613410" cy="2228850"/>
          </a:xfrm>
          <a:prstGeom prst="rect">
            <a:avLst/>
          </a:prstGeom>
          <a:noFill/>
        </p:spPr>
        <p:txBody>
          <a:bodyPr vert="eaVert" wrap="none" rtlCol="0" anchor="t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三代塞罕坝人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15" name="矩形: 圆角 18"/>
          <p:cNvSpPr/>
          <p:nvPr/>
        </p:nvSpPr>
        <p:spPr>
          <a:xfrm>
            <a:off x="3263900" y="3053715"/>
            <a:ext cx="7982438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2.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塞罕坝人如何创造这样的奇迹？</a:t>
            </a:r>
          </a:p>
        </p:txBody>
      </p:sp>
      <p:sp>
        <p:nvSpPr>
          <p:cNvPr id="16" name="矩形: 圆角 18"/>
          <p:cNvSpPr/>
          <p:nvPr/>
        </p:nvSpPr>
        <p:spPr>
          <a:xfrm>
            <a:off x="3263265" y="2178050"/>
            <a:ext cx="7982438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1.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为什么把“地球卫士奖”颁发给塞罕坝建设者？</a:t>
            </a:r>
          </a:p>
        </p:txBody>
      </p:sp>
      <p:sp>
        <p:nvSpPr>
          <p:cNvPr id="17" name="矩形: 圆角 18"/>
          <p:cNvSpPr/>
          <p:nvPr/>
        </p:nvSpPr>
        <p:spPr>
          <a:xfrm>
            <a:off x="3263265" y="3911600"/>
            <a:ext cx="7981106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3.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从故事中悟到了什么精神？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20" name="直接连接符 19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22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3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25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26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27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28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29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矩形 34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42" name="直接连接符 41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952934" y="2619669"/>
            <a:ext cx="5872838" cy="3217341"/>
            <a:chOff x="1952934" y="2619669"/>
            <a:chExt cx="5872838" cy="3217341"/>
          </a:xfrm>
        </p:grpSpPr>
        <p:grpSp>
          <p:nvGrpSpPr>
            <p:cNvPr id="17" name="组合 16"/>
            <p:cNvGrpSpPr/>
            <p:nvPr/>
          </p:nvGrpSpPr>
          <p:grpSpPr>
            <a:xfrm>
              <a:off x="3789470" y="2759468"/>
              <a:ext cx="4036302" cy="3077542"/>
              <a:chOff x="2086837" y="2114490"/>
              <a:chExt cx="4723662" cy="3876040"/>
            </a:xfrm>
          </p:grpSpPr>
          <p:sp>
            <p:nvSpPr>
              <p:cNvPr id="46" name="Rectangle 11"/>
              <p:cNvSpPr/>
              <p:nvPr/>
            </p:nvSpPr>
            <p:spPr>
              <a:xfrm>
                <a:off x="2086837" y="2114490"/>
                <a:ext cx="4723662" cy="3876040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/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59"/>
              <a:stretch/>
            </p:blipFill>
            <p:spPr>
              <a:xfrm>
                <a:off x="2186275" y="2238872"/>
                <a:ext cx="4531237" cy="3657203"/>
              </a:xfrm>
              <a:prstGeom prst="rect">
                <a:avLst/>
              </a:prstGeom>
            </p:spPr>
          </p:pic>
        </p:grpSp>
        <p:sp>
          <p:nvSpPr>
            <p:cNvPr id="48" name="矩形: 圆角 18"/>
            <p:cNvSpPr/>
            <p:nvPr/>
          </p:nvSpPr>
          <p:spPr>
            <a:xfrm>
              <a:off x="1952934" y="2619669"/>
              <a:ext cx="1768385" cy="6165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charset="0"/>
                  <a:ea typeface="微软雅黑" charset="0"/>
                  <a:cs typeface="微软雅黑" charset="0"/>
                </a:rPr>
                <a:t>看一看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952934" y="2429883"/>
            <a:ext cx="10028091" cy="3786021"/>
            <a:chOff x="1952934" y="2429883"/>
            <a:chExt cx="10028091" cy="378602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05" t="39205" r="16620" b="23093"/>
            <a:stretch/>
          </p:blipFill>
          <p:spPr bwMode="auto">
            <a:xfrm>
              <a:off x="8004855" y="2429883"/>
              <a:ext cx="3976170" cy="3786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矩形: 圆角 18"/>
            <p:cNvSpPr/>
            <p:nvPr/>
          </p:nvSpPr>
          <p:spPr>
            <a:xfrm>
              <a:off x="1952934" y="4500356"/>
              <a:ext cx="1768385" cy="6165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charset="0"/>
                  <a:ea typeface="微软雅黑" charset="0"/>
                  <a:cs typeface="微软雅黑" charset="0"/>
                </a:rPr>
                <a:t>填一填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97027" y="2336453"/>
            <a:ext cx="62020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4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爷爷对他们的感人事迹作出指示，强调要持之以恒推进生态文明建设，一代接着一代干，驰而不息，久久为功，努力形成人与自然和谐发展新格局，把我们伟大的祖国建设得更加美丽，为子孙后代留下天更蓝、山更绿、水更清的优美环境。</a:t>
            </a:r>
            <a:endParaRPr lang="en-US" altLang="zh-CN" sz="24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7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0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1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2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3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6" name="组合 15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7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32" name="直接连接符 31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80" y="2581184"/>
            <a:ext cx="3881944" cy="26143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4" name="矩形: 圆角 18"/>
          <p:cNvSpPr/>
          <p:nvPr/>
        </p:nvSpPr>
        <p:spPr>
          <a:xfrm>
            <a:off x="2125916" y="3628700"/>
            <a:ext cx="7021261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2.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塞罕坝人如何创造这样的奇迹？</a:t>
            </a:r>
          </a:p>
        </p:txBody>
      </p: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9445978" y="2355842"/>
            <a:ext cx="3040957" cy="3084685"/>
            <a:chOff x="9445978" y="2355842"/>
            <a:chExt cx="3040957" cy="3084685"/>
          </a:xfrm>
        </p:grpSpPr>
        <p:sp>
          <p:nvSpPr>
            <p:cNvPr id="68" name="下箭头 67"/>
            <p:cNvSpPr/>
            <p:nvPr/>
          </p:nvSpPr>
          <p:spPr>
            <a:xfrm rot="16200000">
              <a:off x="9223093" y="3663132"/>
              <a:ext cx="1014095" cy="568325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739290" y="2355842"/>
              <a:ext cx="2747645" cy="3084685"/>
              <a:chOff x="9730141" y="1686794"/>
              <a:chExt cx="2747645" cy="3084685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10284525" y="2873733"/>
                <a:ext cx="1649170" cy="726866"/>
              </a:xfrm>
              <a:prstGeom prst="roundRect">
                <a:avLst/>
              </a:prstGeom>
              <a:solidFill>
                <a:srgbClr val="FF000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10284525" y="4044613"/>
                <a:ext cx="1649170" cy="726866"/>
              </a:xfrm>
              <a:prstGeom prst="roundRect">
                <a:avLst/>
              </a:prstGeom>
              <a:solidFill>
                <a:srgbClr val="FF000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圆角矩形 1"/>
              <p:cNvSpPr/>
              <p:nvPr/>
            </p:nvSpPr>
            <p:spPr>
              <a:xfrm>
                <a:off x="10284525" y="1686794"/>
                <a:ext cx="1649170" cy="726866"/>
              </a:xfrm>
              <a:prstGeom prst="roundRect">
                <a:avLst/>
              </a:prstGeom>
              <a:solidFill>
                <a:srgbClr val="FF000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矩形: 圆角 18"/>
              <p:cNvSpPr/>
              <p:nvPr/>
            </p:nvSpPr>
            <p:spPr>
              <a:xfrm>
                <a:off x="9730141" y="1760245"/>
                <a:ext cx="2747645" cy="61658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609EF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effectLst/>
                    <a:latin typeface="微软雅黑" charset="0"/>
                    <a:ea typeface="微软雅黑" charset="0"/>
                  </a:rPr>
                  <a:t>牢记使命</a:t>
                </a:r>
              </a:p>
            </p:txBody>
          </p:sp>
          <p:sp>
            <p:nvSpPr>
              <p:cNvPr id="74" name="矩形: 圆角 18"/>
              <p:cNvSpPr/>
              <p:nvPr/>
            </p:nvSpPr>
            <p:spPr>
              <a:xfrm>
                <a:off x="9739290" y="4085149"/>
                <a:ext cx="2676525" cy="61658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609EF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effectLst/>
                    <a:latin typeface="微软雅黑" charset="0"/>
                    <a:ea typeface="微软雅黑" charset="0"/>
                  </a:rPr>
                  <a:t>绿色发展</a:t>
                </a:r>
              </a:p>
            </p:txBody>
          </p:sp>
          <p:sp>
            <p:nvSpPr>
              <p:cNvPr id="70" name="矩形: 圆角 18"/>
              <p:cNvSpPr/>
              <p:nvPr/>
            </p:nvSpPr>
            <p:spPr>
              <a:xfrm>
                <a:off x="10133960" y="2927961"/>
                <a:ext cx="1908222" cy="61658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609EF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effectLst/>
                    <a:latin typeface="微软雅黑" charset="0"/>
                    <a:ea typeface="微软雅黑" charset="0"/>
                  </a:rPr>
                  <a:t>艰苦创业</a:t>
                </a:r>
              </a:p>
            </p:txBody>
          </p:sp>
        </p:grpSp>
      </p:grpSp>
      <p:sp>
        <p:nvSpPr>
          <p:cNvPr id="50" name="矩形: 圆角 18"/>
          <p:cNvSpPr/>
          <p:nvPr/>
        </p:nvSpPr>
        <p:spPr>
          <a:xfrm>
            <a:off x="2125916" y="2457547"/>
            <a:ext cx="7021260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1.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为什么把“地球卫士奖”颁发给塞罕坝建设者？</a:t>
            </a:r>
          </a:p>
        </p:txBody>
      </p:sp>
      <p:sp>
        <p:nvSpPr>
          <p:cNvPr id="3" name="矩形: 圆角 18"/>
          <p:cNvSpPr/>
          <p:nvPr/>
        </p:nvSpPr>
        <p:spPr>
          <a:xfrm>
            <a:off x="2074679" y="4796545"/>
            <a:ext cx="7072498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3.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从故事中悟到了什么精神？</a:t>
            </a:r>
          </a:p>
        </p:txBody>
      </p:sp>
      <p:sp>
        <p:nvSpPr>
          <p:cNvPr id="4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32529" y="1271588"/>
            <a:ext cx="2776855" cy="583565"/>
            <a:chOff x="7698" y="3101"/>
            <a:chExt cx="4373" cy="919"/>
          </a:xfrm>
        </p:grpSpPr>
        <p:sp>
          <p:nvSpPr>
            <p:cNvPr id="3" name="文本框 43"/>
            <p:cNvSpPr txBox="1"/>
            <p:nvPr/>
          </p:nvSpPr>
          <p:spPr>
            <a:xfrm>
              <a:off x="7698" y="3101"/>
              <a:ext cx="97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u="none" strike="noStrike" kern="1200" cap="none" spc="0" normalizeH="0" baseline="0" noProof="0" dirty="0">
                  <a:ln>
                    <a:noFill/>
                  </a:ln>
                  <a:solidFill>
                    <a:srgbClr val="AA1BE3"/>
                  </a:solidFill>
                  <a:effectLst/>
                  <a:uLnTx/>
                  <a:uFillTx/>
                  <a:latin typeface="Impact" panose="020B0806030902050204" pitchFamily="34" charset="0"/>
                  <a:ea typeface="思源黑体 CN Normal" panose="020B0400000000000000" pitchFamily="34" charset="-128"/>
                  <a:sym typeface="方正黑体简体" panose="03000509000000000000" pitchFamily="2" charset="-122"/>
                </a:rPr>
                <a:t>01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8411" y="3102"/>
              <a:ext cx="3661" cy="919"/>
            </a:xfrm>
            <a:prstGeom prst="rect">
              <a:avLst/>
            </a:prstGeom>
            <a:effectLst>
              <a:outerShdw blurRad="76200" dir="18900000" sx="33000" sy="33000" kx="-1200000" algn="bl" rotWithShape="0">
                <a:prstClr val="black">
                  <a:alpha val="82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说读本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99583" y="1856303"/>
            <a:ext cx="3496401" cy="3949303"/>
            <a:chOff x="4473686" y="1257205"/>
            <a:chExt cx="3302966" cy="3707539"/>
          </a:xfrm>
        </p:grpSpPr>
        <p:pic>
          <p:nvPicPr>
            <p:cNvPr id="6" name="图片 5" descr="E:\xy\青教赛\2021\思政\素材\千库网_教育学习学生_元素编号12810765.png千库网_教育学习学生_元素编号12810765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473686" y="1309300"/>
              <a:ext cx="3302966" cy="3655444"/>
            </a:xfrm>
            <a:prstGeom prst="rect">
              <a:avLst/>
            </a:prstGeom>
          </p:spPr>
        </p:pic>
        <p:sp>
          <p:nvSpPr>
            <p:cNvPr id="7" name="文本框 47"/>
            <p:cNvSpPr txBox="1"/>
            <p:nvPr/>
          </p:nvSpPr>
          <p:spPr>
            <a:xfrm>
              <a:off x="5132002" y="1257205"/>
              <a:ext cx="2021896" cy="753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8" name="文本框 48"/>
            <p:cNvSpPr txBox="1"/>
            <p:nvPr/>
          </p:nvSpPr>
          <p:spPr>
            <a:xfrm>
              <a:off x="5090032" y="1890670"/>
              <a:ext cx="2156803" cy="424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  <a:ea typeface="思源黑体 CN Normal" panose="020B0400000000000000" pitchFamily="34" charset="-128"/>
                </a:rPr>
                <a:t>CONTENT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507764" y="2375218"/>
            <a:ext cx="2801620" cy="583565"/>
            <a:chOff x="7659" y="4934"/>
            <a:chExt cx="4412" cy="919"/>
          </a:xfrm>
        </p:grpSpPr>
        <p:sp>
          <p:nvSpPr>
            <p:cNvPr id="13" name="文本框 51"/>
            <p:cNvSpPr txBox="1"/>
            <p:nvPr/>
          </p:nvSpPr>
          <p:spPr>
            <a:xfrm>
              <a:off x="7659" y="4934"/>
              <a:ext cx="105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u="none" strike="noStrike" kern="1200" cap="none" spc="0" normalizeH="0" baseline="0" noProof="0" dirty="0">
                  <a:ln>
                    <a:noFill/>
                  </a:ln>
                  <a:solidFill>
                    <a:srgbClr val="AA1BE3"/>
                  </a:solidFill>
                  <a:effectLst/>
                  <a:uLnTx/>
                  <a:uFillTx/>
                  <a:latin typeface="Impact" panose="020B0806030902050204" pitchFamily="34" charset="0"/>
                  <a:ea typeface="思源黑体 CN Normal" panose="020B0400000000000000" pitchFamily="34" charset="-128"/>
                  <a:sym typeface="方正黑体简体" panose="03000509000000000000" pitchFamily="2" charset="-122"/>
                </a:rPr>
                <a:t>02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8411" y="4935"/>
              <a:ext cx="3661" cy="91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说学情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501414" y="3539173"/>
            <a:ext cx="2807970" cy="583565"/>
            <a:chOff x="7649" y="6767"/>
            <a:chExt cx="4422" cy="919"/>
          </a:xfrm>
        </p:grpSpPr>
        <p:sp>
          <p:nvSpPr>
            <p:cNvPr id="19" name="文本框 55"/>
            <p:cNvSpPr txBox="1"/>
            <p:nvPr/>
          </p:nvSpPr>
          <p:spPr>
            <a:xfrm>
              <a:off x="7649" y="6767"/>
              <a:ext cx="10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u="none" strike="noStrike" kern="1200" cap="none" spc="0" normalizeH="0" baseline="0" noProof="0" dirty="0">
                  <a:ln>
                    <a:noFill/>
                  </a:ln>
                  <a:solidFill>
                    <a:srgbClr val="AA1BE3"/>
                  </a:solidFill>
                  <a:effectLst/>
                  <a:uLnTx/>
                  <a:uFillTx/>
                  <a:latin typeface="Impact" panose="020B0806030902050204" pitchFamily="34" charset="0"/>
                  <a:ea typeface="思源黑体 CN Normal" panose="020B0400000000000000" pitchFamily="34" charset="-128"/>
                  <a:sym typeface="方正黑体简体" panose="03000509000000000000" pitchFamily="2" charset="-122"/>
                </a:rPr>
                <a:t>03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8411" y="6768"/>
              <a:ext cx="3661" cy="919"/>
            </a:xfrm>
            <a:prstGeom prst="rect">
              <a:avLst/>
            </a:prstGeom>
            <a:effectLst>
              <a:outerShdw blurRad="76200" dir="18900000" sx="33000" sy="33000" kx="-1200000" algn="bl" rotWithShape="0">
                <a:prstClr val="black">
                  <a:alpha val="82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说目标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501414" y="4684952"/>
            <a:ext cx="2808605" cy="583565"/>
            <a:chOff x="12503" y="3101"/>
            <a:chExt cx="4423" cy="919"/>
          </a:xfrm>
        </p:grpSpPr>
        <p:sp>
          <p:nvSpPr>
            <p:cNvPr id="25" name="文本框 49"/>
            <p:cNvSpPr txBox="1"/>
            <p:nvPr/>
          </p:nvSpPr>
          <p:spPr>
            <a:xfrm>
              <a:off x="12503" y="3101"/>
              <a:ext cx="10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u="none" strike="noStrike" kern="1200" cap="none" spc="0" normalizeH="0" baseline="0" noProof="0" dirty="0">
                  <a:ln>
                    <a:noFill/>
                  </a:ln>
                  <a:solidFill>
                    <a:srgbClr val="AA1BE3"/>
                  </a:solidFill>
                  <a:effectLst/>
                  <a:uLnTx/>
                  <a:uFillTx/>
                  <a:latin typeface="Impact" panose="020B0806030902050204" pitchFamily="34" charset="0"/>
                  <a:ea typeface="思源黑体 CN Normal" panose="020B0400000000000000" pitchFamily="34" charset="-128"/>
                  <a:sym typeface="方正黑体简体" panose="03000509000000000000" pitchFamily="2" charset="-122"/>
                </a:rPr>
                <a:t>04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3266" y="3102"/>
              <a:ext cx="3661" cy="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说策略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500144" y="5848907"/>
            <a:ext cx="2809875" cy="583565"/>
            <a:chOff x="12501" y="4934"/>
            <a:chExt cx="4425" cy="919"/>
          </a:xfrm>
        </p:grpSpPr>
        <p:sp>
          <p:nvSpPr>
            <p:cNvPr id="28" name="文本框 53"/>
            <p:cNvSpPr txBox="1"/>
            <p:nvPr/>
          </p:nvSpPr>
          <p:spPr>
            <a:xfrm>
              <a:off x="12501" y="4934"/>
              <a:ext cx="108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u="none" strike="noStrike" kern="1200" cap="none" spc="0" normalizeH="0" baseline="0" noProof="0" dirty="0">
                  <a:ln>
                    <a:noFill/>
                  </a:ln>
                  <a:solidFill>
                    <a:srgbClr val="AA1BE3"/>
                  </a:solidFill>
                  <a:effectLst/>
                  <a:uLnTx/>
                  <a:uFillTx/>
                  <a:latin typeface="Impact" panose="020B0806030902050204" pitchFamily="34" charset="0"/>
                  <a:ea typeface="思源黑体 CN Normal" panose="020B0400000000000000" pitchFamily="34" charset="-128"/>
                  <a:sym typeface="方正黑体简体" panose="03000509000000000000" pitchFamily="2" charset="-122"/>
                </a:rPr>
                <a:t>05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3266" y="4935"/>
              <a:ext cx="3661" cy="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说特色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0" y="5973445"/>
            <a:ext cx="923861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塞罕坝林场建设者获得“地球卫士奖”的颁奖词</a:t>
            </a:r>
          </a:p>
        </p:txBody>
      </p:sp>
      <p:sp>
        <p:nvSpPr>
          <p:cNvPr id="3" name="Rectangle 11"/>
          <p:cNvSpPr/>
          <p:nvPr/>
        </p:nvSpPr>
        <p:spPr>
          <a:xfrm>
            <a:off x="5265272" y="2137309"/>
            <a:ext cx="3568840" cy="3528973"/>
          </a:xfrm>
          <a:prstGeom prst="rect">
            <a:avLst/>
          </a:prstGeom>
          <a:solidFill>
            <a:schemeClr val="bg1">
              <a:alpha val="78000"/>
            </a:schemeClr>
          </a:solidFill>
          <a:ln w="1016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5"/>
          <a:stretch>
            <a:fillRect/>
          </a:stretch>
        </p:blipFill>
        <p:spPr bwMode="auto">
          <a:xfrm>
            <a:off x="5312150" y="2137310"/>
            <a:ext cx="3528690" cy="3528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7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0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1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2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3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8" name="组合 17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20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59" name="椭圆 58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35" name="直接连接符 34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38" name="直接连接符 37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40" name="矩形: 圆角 18"/>
          <p:cNvSpPr/>
          <p:nvPr/>
        </p:nvSpPr>
        <p:spPr>
          <a:xfrm>
            <a:off x="2893013" y="4730723"/>
            <a:ext cx="1768385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编一编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11" y="5359344"/>
            <a:ext cx="1807596" cy="146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95725" y="988235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探究故事，领悟精神</a:t>
            </a:r>
          </a:p>
        </p:txBody>
      </p:sp>
      <p:sp>
        <p:nvSpPr>
          <p:cNvPr id="3" name="椭圆 2"/>
          <p:cNvSpPr/>
          <p:nvPr/>
        </p:nvSpPr>
        <p:spPr>
          <a:xfrm>
            <a:off x="1532124" y="394729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90170" y="384746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活动二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40698" y="4808650"/>
            <a:ext cx="1376501" cy="369332"/>
            <a:chOff x="35088" y="5119296"/>
            <a:chExt cx="1376501" cy="369332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活动三</a:t>
              </a:r>
            </a:p>
          </p:txBody>
        </p:sp>
      </p:grpSp>
      <p:sp>
        <p:nvSpPr>
          <p:cNvPr id="43" name="文本框 5"/>
          <p:cNvSpPr txBox="1"/>
          <p:nvPr/>
        </p:nvSpPr>
        <p:spPr>
          <a:xfrm>
            <a:off x="11299988" y="2248786"/>
            <a:ext cx="681038" cy="280679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持之以恒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068776" y="2050901"/>
            <a:ext cx="2720200" cy="3583130"/>
            <a:chOff x="2068776" y="2050901"/>
            <a:chExt cx="2720200" cy="3583130"/>
          </a:xfrm>
        </p:grpSpPr>
        <p:grpSp>
          <p:nvGrpSpPr>
            <p:cNvPr id="48" name="组合 47"/>
            <p:cNvGrpSpPr/>
            <p:nvPr/>
          </p:nvGrpSpPr>
          <p:grpSpPr>
            <a:xfrm>
              <a:off x="2068776" y="3983763"/>
              <a:ext cx="2527160" cy="1650268"/>
              <a:chOff x="1302" y="8038"/>
              <a:chExt cx="3980" cy="3323"/>
            </a:xfrm>
          </p:grpSpPr>
          <p:sp>
            <p:nvSpPr>
              <p:cNvPr id="49" name="Rectangle 11"/>
              <p:cNvSpPr/>
              <p:nvPr/>
            </p:nvSpPr>
            <p:spPr>
              <a:xfrm>
                <a:off x="1302" y="8038"/>
                <a:ext cx="3980" cy="3323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/>
              </a:p>
            </p:txBody>
          </p:sp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460" y="8100"/>
                <a:ext cx="3665" cy="3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5" name="矩形: 圆角 18"/>
            <p:cNvSpPr/>
            <p:nvPr/>
          </p:nvSpPr>
          <p:spPr>
            <a:xfrm>
              <a:off x="2068776" y="2050901"/>
              <a:ext cx="2720200" cy="176027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组</a:t>
              </a:r>
              <a:r>
                <a:rPr lang="en-US" altLang="zh-CN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1</a:t>
              </a:r>
              <a:r>
                <a:rPr lang="zh-CN" altLang="en-US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：先治坡，后治窝，先生产，后生活，你们在艰苦条件中完成了繁重的工作任务，为你们点赞！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05572" y="3145092"/>
            <a:ext cx="2720200" cy="3519179"/>
            <a:chOff x="5105572" y="3145092"/>
            <a:chExt cx="2720200" cy="3519179"/>
          </a:xfrm>
        </p:grpSpPr>
        <p:grpSp>
          <p:nvGrpSpPr>
            <p:cNvPr id="44" name="组合 43"/>
            <p:cNvGrpSpPr/>
            <p:nvPr/>
          </p:nvGrpSpPr>
          <p:grpSpPr>
            <a:xfrm>
              <a:off x="5117662" y="3145092"/>
              <a:ext cx="2526030" cy="1649437"/>
              <a:chOff x="7835" y="6103"/>
              <a:chExt cx="3978" cy="3322"/>
            </a:xfrm>
          </p:grpSpPr>
          <p:sp>
            <p:nvSpPr>
              <p:cNvPr id="45" name="Rectangle 11"/>
              <p:cNvSpPr/>
              <p:nvPr/>
            </p:nvSpPr>
            <p:spPr>
              <a:xfrm>
                <a:off x="7835" y="6103"/>
                <a:ext cx="3980" cy="3323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/>
              </a:p>
            </p:txBody>
          </p:sp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2" t="17727" r="7931" b="16509"/>
              <a:stretch>
                <a:fillRect/>
              </a:stretch>
            </p:blipFill>
            <p:spPr bwMode="auto">
              <a:xfrm>
                <a:off x="7970" y="6205"/>
                <a:ext cx="3726" cy="3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8" name="矩形: 圆角 18"/>
            <p:cNvSpPr/>
            <p:nvPr/>
          </p:nvSpPr>
          <p:spPr>
            <a:xfrm>
              <a:off x="5105572" y="4990562"/>
              <a:ext cx="2720200" cy="167370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组</a:t>
              </a:r>
              <a:r>
                <a:rPr lang="en-US" altLang="zh-CN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2</a:t>
              </a:r>
              <a:r>
                <a:rPr lang="zh-CN" altLang="en-US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：</a:t>
              </a:r>
              <a:r>
                <a:rPr lang="en-US" altLang="zh-CN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50</a:t>
              </a:r>
              <a:r>
                <a:rPr lang="zh-CN" altLang="en-US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多年来，三代塞罕坝人甘于吃苦、乐于奉献，是绿色拓荒者。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88297" y="2268736"/>
            <a:ext cx="2728635" cy="3651617"/>
            <a:chOff x="8088297" y="2268736"/>
            <a:chExt cx="2728635" cy="3651617"/>
          </a:xfrm>
        </p:grpSpPr>
        <p:grpSp>
          <p:nvGrpSpPr>
            <p:cNvPr id="51" name="组合 50"/>
            <p:cNvGrpSpPr/>
            <p:nvPr/>
          </p:nvGrpSpPr>
          <p:grpSpPr>
            <a:xfrm>
              <a:off x="8289632" y="2268736"/>
              <a:ext cx="2527300" cy="1649934"/>
              <a:chOff x="13446" y="5873"/>
              <a:chExt cx="3980" cy="3323"/>
            </a:xfrm>
          </p:grpSpPr>
          <p:sp>
            <p:nvSpPr>
              <p:cNvPr id="52" name="Rectangle 11"/>
              <p:cNvSpPr/>
              <p:nvPr/>
            </p:nvSpPr>
            <p:spPr>
              <a:xfrm>
                <a:off x="13446" y="5873"/>
                <a:ext cx="3980" cy="3323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/>
              </a:p>
            </p:txBody>
          </p:sp>
          <p:pic>
            <p:nvPicPr>
              <p:cNvPr id="53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510" y="6018"/>
                <a:ext cx="3861" cy="3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4" name="矩形: 圆角 18"/>
            <p:cNvSpPr/>
            <p:nvPr/>
          </p:nvSpPr>
          <p:spPr>
            <a:xfrm>
              <a:off x="8088297" y="4190797"/>
              <a:ext cx="2720200" cy="172955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组</a:t>
              </a:r>
              <a:r>
                <a:rPr lang="en-US" altLang="zh-CN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3</a:t>
              </a:r>
              <a:r>
                <a:rPr lang="zh-CN" altLang="en-US" sz="2000" b="1" dirty="0">
                  <a:latin typeface="楷体" pitchFamily="49" charset="-122"/>
                  <a:ea typeface="楷体" pitchFamily="49" charset="-122"/>
                  <a:cs typeface="微软雅黑" charset="0"/>
                </a:rPr>
                <a:t>：昔日“黄沙遮天日，飞鸟无栖树”，今天“荒原变林海，沙漠成绿洲”，你们是绿色奇迹的创造者。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4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6636" r="12572" b="30132"/>
          <a:stretch>
            <a:fillRect/>
          </a:stretch>
        </p:blipFill>
        <p:spPr>
          <a:xfrm>
            <a:off x="-72619" y="5160937"/>
            <a:ext cx="1928225" cy="169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90123" y="2087312"/>
            <a:ext cx="4130566" cy="4503701"/>
            <a:chOff x="2490123" y="2087312"/>
            <a:chExt cx="4130566" cy="45037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58126" y="1119309"/>
              <a:ext cx="2194560" cy="413056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26930" y="3497254"/>
              <a:ext cx="2056952" cy="4130566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11B2136-FADE-4D95-A0F8-6FC5EB998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5610" y="3011282"/>
            <a:ext cx="5355083" cy="30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4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6636" r="12572" b="30132"/>
          <a:stretch>
            <a:fillRect/>
          </a:stretch>
        </p:blipFill>
        <p:spPr>
          <a:xfrm>
            <a:off x="-72619" y="5160937"/>
            <a:ext cx="1928225" cy="169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组合 4"/>
          <p:cNvGrpSpPr/>
          <p:nvPr/>
        </p:nvGrpSpPr>
        <p:grpSpPr>
          <a:xfrm>
            <a:off x="4286250" y="2036445"/>
            <a:ext cx="5174615" cy="3876040"/>
            <a:chOff x="4286250" y="2036445"/>
            <a:chExt cx="5174615" cy="3876040"/>
          </a:xfrm>
        </p:grpSpPr>
        <p:sp>
          <p:nvSpPr>
            <p:cNvPr id="4" name="Rectangle 11"/>
            <p:cNvSpPr/>
            <p:nvPr/>
          </p:nvSpPr>
          <p:spPr>
            <a:xfrm>
              <a:off x="4286250" y="2036445"/>
              <a:ext cx="5174615" cy="387604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2" name="图片 1" descr="WechatIMG8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5696" y="2068538"/>
              <a:ext cx="5008392" cy="3843947"/>
            </a:xfrm>
            <a:prstGeom prst="rect">
              <a:avLst/>
            </a:prstGeom>
          </p:spPr>
        </p:pic>
      </p:grpSp>
      <p:sp>
        <p:nvSpPr>
          <p:cNvPr id="3" name="Rectangle 12"/>
          <p:cNvSpPr/>
          <p:nvPr/>
        </p:nvSpPr>
        <p:spPr>
          <a:xfrm>
            <a:off x="5427345" y="6152515"/>
            <a:ext cx="3414395" cy="471805"/>
          </a:xfrm>
          <a:prstGeom prst="rect">
            <a:avLst/>
          </a:prstGeom>
        </p:spPr>
        <p:txBody>
          <a:bodyPr vert="horz" lIns="68568" tIns="34284" rIns="68568" bIns="34284" rtlCol="0" anchor="ctr">
            <a:noAutofit/>
          </a:bodyPr>
          <a:lstStyle/>
          <a:p>
            <a:pPr algn="dist" defTabSz="685165">
              <a:spcBef>
                <a:spcPct val="0"/>
              </a:spcBef>
            </a:pPr>
            <a:r>
              <a:rPr lang="zh-CN" altLang="en-US" sz="2800" b="1" spc="-113" noProof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  <a:cs typeface="Lato Light" panose="020F0402020204030203" pitchFamily="34" charset="0"/>
              </a:rPr>
              <a:t>上海母亲河的故事</a:t>
            </a:r>
          </a:p>
        </p:txBody>
      </p:sp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sp>
        <p:nvSpPr>
          <p:cNvPr id="43" name="矩形: 圆角 18"/>
          <p:cNvSpPr/>
          <p:nvPr/>
        </p:nvSpPr>
        <p:spPr>
          <a:xfrm>
            <a:off x="2272810" y="2619669"/>
            <a:ext cx="1768385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说一说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298254" y="3346558"/>
            <a:ext cx="692497" cy="9239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endParaRPr lang="en-US" altLang="zh-CN" sz="33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0" y="1981835"/>
            <a:ext cx="3960495" cy="272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Rectangle 12"/>
          <p:cNvSpPr/>
          <p:nvPr/>
        </p:nvSpPr>
        <p:spPr>
          <a:xfrm>
            <a:off x="3773073" y="4878031"/>
            <a:ext cx="2283836" cy="471578"/>
          </a:xfrm>
          <a:prstGeom prst="rect">
            <a:avLst/>
          </a:prstGeom>
        </p:spPr>
        <p:txBody>
          <a:bodyPr vert="horz" lIns="68568" tIns="34284" rIns="68568" bIns="34284" rtlCol="0" anchor="ctr">
            <a:noAutofit/>
          </a:bodyPr>
          <a:lstStyle/>
          <a:p>
            <a:pPr defTabSz="685165">
              <a:spcBef>
                <a:spcPct val="0"/>
              </a:spcBef>
            </a:pPr>
            <a:r>
              <a:rPr lang="zh-CN" altLang="en-US" sz="2400" b="1" spc="-113" noProof="1">
                <a:solidFill>
                  <a:schemeClr val="accent4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ato Light" panose="020F0402020204030203" pitchFamily="34" charset="0"/>
              </a:rPr>
              <a:t>过去的苏州河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25" y="1965325"/>
            <a:ext cx="4188460" cy="265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Rectangle 12"/>
          <p:cNvSpPr/>
          <p:nvPr/>
        </p:nvSpPr>
        <p:spPr>
          <a:xfrm>
            <a:off x="8229607" y="4878019"/>
            <a:ext cx="2283836" cy="471578"/>
          </a:xfrm>
          <a:prstGeom prst="rect">
            <a:avLst/>
          </a:prstGeom>
        </p:spPr>
        <p:txBody>
          <a:bodyPr vert="horz" lIns="68568" tIns="34284" rIns="68568" bIns="34284" rtlCol="0" anchor="ctr">
            <a:noAutofit/>
          </a:bodyPr>
          <a:lstStyle/>
          <a:p>
            <a:pPr defTabSz="685165">
              <a:spcBef>
                <a:spcPct val="0"/>
              </a:spcBef>
            </a:pPr>
            <a:r>
              <a:rPr lang="zh-CN" altLang="en-US" sz="2400" b="1" spc="-113" noProof="1">
                <a:solidFill>
                  <a:schemeClr val="accent4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ato Light" panose="020F0402020204030203" pitchFamily="34" charset="0"/>
              </a:rPr>
              <a:t>如今的苏州河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4443095" y="5748655"/>
            <a:ext cx="54552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i="0" dirty="0">
                <a:solidFill>
                  <a:srgbClr val="171A1D"/>
                </a:solidFill>
                <a:effectLst/>
                <a:latin typeface="微软雅黑" charset="0"/>
                <a:ea typeface="微软雅黑" charset="0"/>
                <a:cs typeface="微软雅黑" charset="0"/>
              </a:rPr>
              <a:t>上海“苏州河治理工程”</a:t>
            </a:r>
          </a:p>
        </p:txBody>
      </p:sp>
      <p:sp>
        <p:nvSpPr>
          <p:cNvPr id="44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6636" r="12572" b="30132"/>
          <a:stretch>
            <a:fillRect/>
          </a:stretch>
        </p:blipFill>
        <p:spPr>
          <a:xfrm>
            <a:off x="-72619" y="5160937"/>
            <a:ext cx="1928225" cy="169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  <p:bldP spid="52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355" y="2859601"/>
            <a:ext cx="2736588" cy="2052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940" y="2116558"/>
            <a:ext cx="2748658" cy="1827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145" y="1907189"/>
            <a:ext cx="2748658" cy="2185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6636" r="12572" b="30132"/>
          <a:stretch>
            <a:fillRect/>
          </a:stretch>
        </p:blipFill>
        <p:spPr>
          <a:xfrm>
            <a:off x="-72619" y="5160937"/>
            <a:ext cx="1928225" cy="169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2" name="椭圆 1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79794" y="4169412"/>
            <a:ext cx="25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zh-CN" altLang="en-US" sz="2400" dirty="0"/>
              <a:t>煤炭码头变成的老白渡滨江公园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56045" y="5221434"/>
            <a:ext cx="25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zh-CN" altLang="en-US" sz="2400" dirty="0"/>
              <a:t>功能齐全的前滩休闲</a:t>
            </a:r>
            <a:r>
              <a:rPr lang="zh-CN" altLang="zh-CN" sz="2400" dirty="0"/>
              <a:t>公园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501743" y="4390437"/>
            <a:ext cx="2346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zh-CN" altLang="en-US" sz="2400" dirty="0"/>
              <a:t>承载历史的浦江第一湾公园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6636" r="12572" b="30132"/>
          <a:stretch>
            <a:fillRect/>
          </a:stretch>
        </p:blipFill>
        <p:spPr>
          <a:xfrm>
            <a:off x="-72619" y="5160937"/>
            <a:ext cx="1928225" cy="169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2" name="椭圆 1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47" y="2019803"/>
            <a:ext cx="7723831" cy="3480924"/>
          </a:xfrm>
          <a:prstGeom prst="rect">
            <a:avLst/>
          </a:prstGeom>
        </p:spPr>
      </p:pic>
      <p:sp>
        <p:nvSpPr>
          <p:cNvPr id="43" name="文本框 5"/>
          <p:cNvSpPr txBox="1"/>
          <p:nvPr/>
        </p:nvSpPr>
        <p:spPr>
          <a:xfrm>
            <a:off x="11197827" y="2438400"/>
            <a:ext cx="681038" cy="325295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天蓝  水清  地绿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63778" y="5691353"/>
            <a:ext cx="196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上 海 佘 山</a:t>
            </a:r>
          </a:p>
        </p:txBody>
      </p:sp>
    </p:spTree>
    <p:extLst>
      <p:ext uri="{BB962C8B-B14F-4D97-AF65-F5344CB8AC3E}">
        <p14:creationId xmlns:p14="http://schemas.microsoft.com/office/powerpoint/2010/main" val="3825236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6636" r="12572" b="30132"/>
          <a:stretch>
            <a:fillRect/>
          </a:stretch>
        </p:blipFill>
        <p:spPr>
          <a:xfrm>
            <a:off x="-72619" y="5160937"/>
            <a:ext cx="1928225" cy="169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/>
          <p:cNvGrpSpPr/>
          <p:nvPr/>
        </p:nvGrpSpPr>
        <p:grpSpPr>
          <a:xfrm>
            <a:off x="4714996" y="1866001"/>
            <a:ext cx="4440894" cy="4937125"/>
            <a:chOff x="5159567" y="1899805"/>
            <a:chExt cx="4440894" cy="4937125"/>
          </a:xfrm>
        </p:grpSpPr>
        <p:sp>
          <p:nvSpPr>
            <p:cNvPr id="5" name="Rectangle 11"/>
            <p:cNvSpPr/>
            <p:nvPr/>
          </p:nvSpPr>
          <p:spPr>
            <a:xfrm>
              <a:off x="5159567" y="1899805"/>
              <a:ext cx="4440894" cy="493712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2" name="图片 1" descr="WechatIMG8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81551" y="1987822"/>
              <a:ext cx="4194638" cy="4761090"/>
            </a:xfrm>
            <a:prstGeom prst="rect">
              <a:avLst/>
            </a:prstGeom>
          </p:spPr>
        </p:pic>
      </p:grpSp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4" name="文本框 79"/>
          <p:cNvSpPr txBox="1"/>
          <p:nvPr/>
        </p:nvSpPr>
        <p:spPr>
          <a:xfrm>
            <a:off x="9978390" y="2100580"/>
            <a:ext cx="828675" cy="424688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dist" fontAlgn="t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  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上海滨江贯通项目</a:t>
            </a:r>
          </a:p>
        </p:txBody>
      </p:sp>
      <p:sp>
        <p:nvSpPr>
          <p:cNvPr id="6" name="椭圆 5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9" name="文本框 9"/>
          <p:cNvSpPr txBox="1"/>
          <p:nvPr/>
        </p:nvSpPr>
        <p:spPr>
          <a:xfrm>
            <a:off x="2069868" y="2129642"/>
            <a:ext cx="8670175" cy="28680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2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2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1433" tIns="25716" rIns="51433" bIns="25716" rtlCol="0">
            <a:spAutoFit/>
          </a:bodyPr>
          <a:lstStyle/>
          <a:p>
            <a:pPr marL="0" lvl="1" defTabSz="913765">
              <a:lnSpc>
                <a:spcPct val="150000"/>
              </a:lnSpc>
              <a:defRPr/>
            </a:pP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en-US" sz="2800" b="1" kern="0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大自然充满乐趣、无比美丽，热爱自然是一种好习惯，保护环境是每个人的责任，少年儿童要在这方面发挥小主人作用。</a:t>
            </a:r>
            <a:endParaRPr lang="en-US" altLang="zh-CN" sz="2800" b="1" kern="0" dirty="0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0" lvl="1" algn="r" defTabSz="913765">
              <a:lnSpc>
                <a:spcPct val="150000"/>
              </a:lnSpc>
              <a:defRPr/>
            </a:pPr>
            <a:r>
              <a:rPr lang="en-US" altLang="zh-CN" b="1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——2013</a:t>
            </a:r>
            <a:r>
              <a:rPr lang="zh-CN" altLang="en-US" b="1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年</a:t>
            </a:r>
            <a:r>
              <a:rPr lang="en-US" altLang="zh-CN" b="1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5</a:t>
            </a:r>
            <a:r>
              <a:rPr lang="zh-CN" altLang="en-US" b="1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月</a:t>
            </a:r>
            <a:r>
              <a:rPr lang="en-US" altLang="zh-CN" b="1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29</a:t>
            </a:r>
            <a:r>
              <a:rPr lang="zh-CN" altLang="en-US" b="1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日 ，习近平参加“快乐童年 放飞希望”主题队日活动的寄语</a:t>
            </a:r>
          </a:p>
          <a:p>
            <a:pPr marL="0" algn="r">
              <a:lnSpc>
                <a:spcPct val="150000"/>
              </a:lnSpc>
            </a:pPr>
            <a:endParaRPr lang="zh-CN" altLang="en-US" sz="2000" b="1" dirty="0">
              <a:solidFill>
                <a:schemeClr val="accent4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" y="5218364"/>
            <a:ext cx="1626380" cy="151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sp>
        <p:nvSpPr>
          <p:cNvPr id="43" name="文本框 5"/>
          <p:cNvSpPr txBox="1"/>
          <p:nvPr/>
        </p:nvSpPr>
        <p:spPr>
          <a:xfrm>
            <a:off x="10917115" y="1001352"/>
            <a:ext cx="681038" cy="573098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像保护眼睛一样保护生态环境</a:t>
            </a:r>
            <a:endParaRPr lang="zh-CN" altLang="en-US" sz="3600" b="1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" y="5218364"/>
            <a:ext cx="1626380" cy="151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sp>
        <p:nvSpPr>
          <p:cNvPr id="43" name="文本框 5"/>
          <p:cNvSpPr txBox="1"/>
          <p:nvPr/>
        </p:nvSpPr>
        <p:spPr>
          <a:xfrm>
            <a:off x="11257634" y="1031826"/>
            <a:ext cx="681038" cy="573098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像保护眼睛一样保护生态环境</a:t>
            </a:r>
            <a:endParaRPr lang="zh-CN" altLang="en-US" sz="3600" b="1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6" name="矩形: 圆角 18"/>
          <p:cNvSpPr/>
          <p:nvPr/>
        </p:nvSpPr>
        <p:spPr>
          <a:xfrm>
            <a:off x="4931577" y="1987815"/>
            <a:ext cx="2720200" cy="2140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生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1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：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眼睛是我们身体的一部分，生态环境也是我们生活的一部分。</a:t>
            </a:r>
            <a:endParaRPr lang="zh-CN" altLang="en-US" sz="2400" b="1" dirty="0">
              <a:latin typeface="楷体" pitchFamily="49" charset="-122"/>
              <a:ea typeface="楷体" pitchFamily="49" charset="-122"/>
              <a:cs typeface="微软雅黑" charset="0"/>
            </a:endParaRPr>
          </a:p>
        </p:txBody>
      </p:sp>
      <p:sp>
        <p:nvSpPr>
          <p:cNvPr id="52" name="矩形: 圆角 18"/>
          <p:cNvSpPr/>
          <p:nvPr/>
        </p:nvSpPr>
        <p:spPr>
          <a:xfrm>
            <a:off x="8022270" y="2020433"/>
            <a:ext cx="2720200" cy="2076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生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2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：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保护生态环境不是一天两天的事情，我们每个人都要积极行动起来。</a:t>
            </a:r>
            <a:endParaRPr lang="zh-CN" altLang="en-US" sz="2400" b="1" dirty="0">
              <a:latin typeface="楷体" pitchFamily="49" charset="-122"/>
              <a:ea typeface="楷体" pitchFamily="49" charset="-122"/>
              <a:cs typeface="微软雅黑" charset="0"/>
            </a:endParaRPr>
          </a:p>
        </p:txBody>
      </p:sp>
      <p:sp>
        <p:nvSpPr>
          <p:cNvPr id="57" name="矩形: 圆角 18"/>
          <p:cNvSpPr/>
          <p:nvPr/>
        </p:nvSpPr>
        <p:spPr>
          <a:xfrm>
            <a:off x="4931576" y="4575972"/>
            <a:ext cx="5810893" cy="172955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师：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  <a:cs typeface="微软雅黑" charset="0"/>
              </a:rPr>
              <a:t>那么我们如何像保护眼睛一样保护生态环境呢？</a:t>
            </a:r>
            <a:endParaRPr lang="zh-CN" altLang="en-US" sz="2400" b="1" dirty="0">
              <a:latin typeface="楷体" pitchFamily="49" charset="-122"/>
              <a:ea typeface="楷体" pitchFamily="49" charset="-122"/>
              <a:cs typeface="微软雅黑" charset="0"/>
            </a:endParaRPr>
          </a:p>
          <a:p>
            <a:endParaRPr lang="zh-CN" altLang="en-US" sz="2000" b="1" dirty="0">
              <a:latin typeface="楷体" pitchFamily="49" charset="-122"/>
              <a:ea typeface="楷体" pitchFamily="49" charset="-122"/>
              <a:cs typeface="微软雅黑" charset="0"/>
            </a:endParaRPr>
          </a:p>
        </p:txBody>
      </p:sp>
      <p:sp>
        <p:nvSpPr>
          <p:cNvPr id="61" name="矩形: 圆角 18"/>
          <p:cNvSpPr/>
          <p:nvPr/>
        </p:nvSpPr>
        <p:spPr>
          <a:xfrm>
            <a:off x="2539688" y="2296964"/>
            <a:ext cx="1768385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说一说</a:t>
            </a:r>
          </a:p>
        </p:txBody>
      </p:sp>
    </p:spTree>
    <p:extLst>
      <p:ext uri="{BB962C8B-B14F-4D97-AF65-F5344CB8AC3E}">
        <p14:creationId xmlns:p14="http://schemas.microsoft.com/office/powerpoint/2010/main" val="248041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4"/>
          <p:cNvSpPr/>
          <p:nvPr/>
        </p:nvSpPr>
        <p:spPr>
          <a:xfrm>
            <a:off x="3440943" y="1343082"/>
            <a:ext cx="6958420" cy="911075"/>
          </a:xfrm>
          <a:prstGeom prst="round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讲  绿水青山就是金山银山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" name="文本框 24"/>
          <p:cNvSpPr/>
          <p:nvPr/>
        </p:nvSpPr>
        <p:spPr>
          <a:xfrm>
            <a:off x="3441065" y="2649855"/>
            <a:ext cx="6958965" cy="7330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一、人与自然和谐共生</a:t>
            </a:r>
          </a:p>
        </p:txBody>
      </p:sp>
      <p:sp>
        <p:nvSpPr>
          <p:cNvPr id="6" name="文本框 24"/>
          <p:cNvSpPr/>
          <p:nvPr/>
        </p:nvSpPr>
        <p:spPr>
          <a:xfrm>
            <a:off x="3441065" y="3672840"/>
            <a:ext cx="6957695" cy="7330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二、让自然生态美景永驻人间</a:t>
            </a:r>
          </a:p>
        </p:txBody>
      </p:sp>
      <p:sp>
        <p:nvSpPr>
          <p:cNvPr id="7" name="文本框 24"/>
          <p:cNvSpPr/>
          <p:nvPr/>
        </p:nvSpPr>
        <p:spPr>
          <a:xfrm>
            <a:off x="3441065" y="4711065"/>
            <a:ext cx="6958330" cy="7330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三、像保护眼睛一样保护生态环境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886396" y="115656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说读本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486178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22272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23892" y="2645256"/>
            <a:ext cx="1709565" cy="442662"/>
            <a:chOff x="198127" y="1631025"/>
            <a:chExt cx="1880906" cy="442662"/>
          </a:xfrm>
        </p:grpSpPr>
        <p:grpSp>
          <p:nvGrpSpPr>
            <p:cNvPr id="30" name="组合 29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3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读本分析</a:t>
                </a: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277275" y="2061077"/>
            <a:ext cx="9844424" cy="3742944"/>
            <a:chOff x="3157004" y="1822595"/>
            <a:chExt cx="9844424" cy="37429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38"/>
            <a:stretch/>
          </p:blipFill>
          <p:spPr>
            <a:xfrm>
              <a:off x="3157004" y="1822595"/>
              <a:ext cx="7801137" cy="374294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20255" y="4706042"/>
              <a:ext cx="2781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简约适度、绿色低碳生活行为</a:t>
              </a: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11" name="组合 10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13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7468093" y="84347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" y="5218364"/>
            <a:ext cx="1626380" cy="151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sp>
        <p:nvSpPr>
          <p:cNvPr id="4" name="椭圆 3"/>
          <p:cNvSpPr/>
          <p:nvPr/>
        </p:nvSpPr>
        <p:spPr>
          <a:xfrm>
            <a:off x="4661398" y="4128565"/>
            <a:ext cx="1394976" cy="1357835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1399" y="4611284"/>
            <a:ext cx="5566733" cy="1143583"/>
            <a:chOff x="4775446" y="4289191"/>
            <a:chExt cx="5566733" cy="1143583"/>
          </a:xfrm>
        </p:grpSpPr>
        <p:cxnSp>
          <p:nvCxnSpPr>
            <p:cNvPr id="8" name="直接连接符 7"/>
            <p:cNvCxnSpPr/>
            <p:nvPr/>
          </p:nvCxnSpPr>
          <p:spPr bwMode="auto">
            <a:xfrm flipV="1">
              <a:off x="4775446" y="4289191"/>
              <a:ext cx="899750" cy="91290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直接连接符 43"/>
            <p:cNvCxnSpPr/>
            <p:nvPr/>
          </p:nvCxnSpPr>
          <p:spPr bwMode="auto">
            <a:xfrm flipV="1">
              <a:off x="9227231" y="4289191"/>
              <a:ext cx="1114948" cy="114358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724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直接连接符 44"/>
            <p:cNvCxnSpPr/>
            <p:nvPr/>
          </p:nvCxnSpPr>
          <p:spPr bwMode="auto">
            <a:xfrm flipV="1">
              <a:off x="6791196" y="4313487"/>
              <a:ext cx="838078" cy="72798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组合 29"/>
          <p:cNvGrpSpPr/>
          <p:nvPr/>
        </p:nvGrpSpPr>
        <p:grpSpPr>
          <a:xfrm>
            <a:off x="3052815" y="4557783"/>
            <a:ext cx="4545992" cy="1143583"/>
            <a:chOff x="4016862" y="4235690"/>
            <a:chExt cx="4545992" cy="1143583"/>
          </a:xfrm>
        </p:grpSpPr>
        <p:cxnSp>
          <p:nvCxnSpPr>
            <p:cNvPr id="46" name="直接连接符 45"/>
            <p:cNvCxnSpPr/>
            <p:nvPr/>
          </p:nvCxnSpPr>
          <p:spPr bwMode="auto">
            <a:xfrm flipV="1">
              <a:off x="7447906" y="4235690"/>
              <a:ext cx="1114948" cy="114358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直接连接符 46"/>
            <p:cNvCxnSpPr/>
            <p:nvPr/>
          </p:nvCxnSpPr>
          <p:spPr bwMode="auto">
            <a:xfrm flipV="1">
              <a:off x="4016862" y="4313487"/>
              <a:ext cx="737668" cy="73673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TextBox 15"/>
          <p:cNvSpPr txBox="1"/>
          <p:nvPr/>
        </p:nvSpPr>
        <p:spPr>
          <a:xfrm>
            <a:off x="2351163" y="2128962"/>
            <a:ext cx="110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学生人数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9083770" y="102560"/>
            <a:ext cx="1491580" cy="392996"/>
            <a:chOff x="2795279" y="282915"/>
            <a:chExt cx="1491580" cy="392996"/>
          </a:xfrm>
        </p:grpSpPr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说创新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397530" y="84345"/>
            <a:ext cx="1723324" cy="475927"/>
            <a:chOff x="2563535" y="231584"/>
            <a:chExt cx="1723324" cy="475927"/>
          </a:xfrm>
        </p:grpSpPr>
        <p:sp>
          <p:nvSpPr>
            <p:cNvPr id="20" name="矩形: 圆角 11"/>
            <p:cNvSpPr/>
            <p:nvPr/>
          </p:nvSpPr>
          <p:spPr>
            <a:xfrm>
              <a:off x="2563535" y="231584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1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24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27" name="组合 26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29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" y="5218364"/>
            <a:ext cx="1626380" cy="151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8849995" y="2777926"/>
            <a:ext cx="2884805" cy="3638640"/>
            <a:chOff x="8849995" y="2865755"/>
            <a:chExt cx="2884805" cy="2877820"/>
          </a:xfrm>
        </p:grpSpPr>
        <p:sp>
          <p:nvSpPr>
            <p:cNvPr id="9" name="Rectangle 11"/>
            <p:cNvSpPr/>
            <p:nvPr/>
          </p:nvSpPr>
          <p:spPr>
            <a:xfrm>
              <a:off x="8849995" y="2865755"/>
              <a:ext cx="2884805" cy="287782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54" name="图片 53" descr="/Users/wangliping/Desktop/WechatIMG3174.jpegWechatIMG3174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8952230" y="2964180"/>
              <a:ext cx="2680335" cy="2680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组合 13"/>
          <p:cNvGrpSpPr/>
          <p:nvPr/>
        </p:nvGrpSpPr>
        <p:grpSpPr>
          <a:xfrm>
            <a:off x="5599072" y="2782839"/>
            <a:ext cx="2884805" cy="3669235"/>
            <a:chOff x="5582920" y="2828471"/>
            <a:chExt cx="2884805" cy="2892428"/>
          </a:xfrm>
        </p:grpSpPr>
        <p:sp>
          <p:nvSpPr>
            <p:cNvPr id="8" name="Rectangle 11"/>
            <p:cNvSpPr/>
            <p:nvPr/>
          </p:nvSpPr>
          <p:spPr>
            <a:xfrm>
              <a:off x="5582920" y="2828471"/>
              <a:ext cx="2884805" cy="287782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61" name="图片 60" descr="/Users/wangliping/Desktop/WechatIMG3173.jpegWechatIMG3173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5660390" y="2989764"/>
              <a:ext cx="2729865" cy="27311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2274762" y="2765861"/>
            <a:ext cx="2884805" cy="3650705"/>
            <a:chOff x="2347595" y="2866390"/>
            <a:chExt cx="2884805" cy="2889885"/>
          </a:xfrm>
        </p:grpSpPr>
        <p:sp>
          <p:nvSpPr>
            <p:cNvPr id="58" name="Rectangle 11"/>
            <p:cNvSpPr/>
            <p:nvPr/>
          </p:nvSpPr>
          <p:spPr>
            <a:xfrm>
              <a:off x="2347595" y="2866390"/>
              <a:ext cx="2884805" cy="287782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pic>
          <p:nvPicPr>
            <p:cNvPr id="7" name="Picture 5" descr="/Users/wangliping/Desktop/WechatIMG3172.jpegWechatIMG317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18715" y="3011805"/>
              <a:ext cx="2742565" cy="27444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5" name="矩形: 圆角 122"/>
          <p:cNvSpPr/>
          <p:nvPr/>
        </p:nvSpPr>
        <p:spPr>
          <a:xfrm>
            <a:off x="4280328" y="2109480"/>
            <a:ext cx="5282242" cy="501650"/>
          </a:xfrm>
          <a:prstGeom prst="roundRect">
            <a:avLst>
              <a:gd name="adj" fmla="val 1983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203E96"/>
                    </a:gs>
                    <a:gs pos="0">
                      <a:schemeClr val="accent4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704020202020204" pitchFamily="34" charset="0"/>
              </a:rPr>
              <a:t>践行家庭低碳新规范</a:t>
            </a:r>
          </a:p>
        </p:txBody>
      </p:sp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6" name="直接连接符 5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sp>
        <p:nvSpPr>
          <p:cNvPr id="43" name="矩形: 圆角 18"/>
          <p:cNvSpPr/>
          <p:nvPr/>
        </p:nvSpPr>
        <p:spPr>
          <a:xfrm>
            <a:off x="2418715" y="1974558"/>
            <a:ext cx="1768385" cy="6165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评一评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9083770" y="102560"/>
            <a:ext cx="1491580" cy="392996"/>
            <a:chOff x="2795279" y="282915"/>
            <a:chExt cx="1491580" cy="392996"/>
          </a:xfrm>
        </p:grpSpPr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说创新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397530" y="84345"/>
            <a:ext cx="1723324" cy="475927"/>
            <a:chOff x="2563535" y="231584"/>
            <a:chExt cx="1723324" cy="475927"/>
          </a:xfrm>
        </p:grpSpPr>
        <p:sp>
          <p:nvSpPr>
            <p:cNvPr id="20" name="矩形: 圆角 11"/>
            <p:cNvSpPr/>
            <p:nvPr/>
          </p:nvSpPr>
          <p:spPr>
            <a:xfrm>
              <a:off x="2563535" y="231584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1" name="文本框 48"/>
            <p:cNvSpPr txBox="1"/>
            <p:nvPr/>
          </p:nvSpPr>
          <p:spPr>
            <a:xfrm>
              <a:off x="3170859" y="300206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说策略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24" name="矩形: 圆角 46"/>
          <p:cNvSpPr/>
          <p:nvPr/>
        </p:nvSpPr>
        <p:spPr>
          <a:xfrm>
            <a:off x="9461159" y="112815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41324"/>
            <a:ext cx="0" cy="5438254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165153" y="1854226"/>
            <a:ext cx="1690453" cy="441670"/>
            <a:chOff x="198127" y="1631025"/>
            <a:chExt cx="1859878" cy="441670"/>
          </a:xfrm>
        </p:grpSpPr>
        <p:grpSp>
          <p:nvGrpSpPr>
            <p:cNvPr id="27" name="组合 26"/>
            <p:cNvGrpSpPr/>
            <p:nvPr/>
          </p:nvGrpSpPr>
          <p:grpSpPr>
            <a:xfrm>
              <a:off x="198127" y="1631025"/>
              <a:ext cx="1859878" cy="441670"/>
              <a:chOff x="1450570" y="1594181"/>
              <a:chExt cx="1859878" cy="441670"/>
            </a:xfrm>
          </p:grpSpPr>
          <p:sp>
            <p:nvSpPr>
              <p:cNvPr id="29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文本框 86"/>
              <p:cNvSpPr txBox="1"/>
              <p:nvPr/>
            </p:nvSpPr>
            <p:spPr>
              <a:xfrm>
                <a:off x="1879628" y="1605956"/>
                <a:ext cx="1430820" cy="42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教学策略</a:t>
                </a:r>
                <a:endParaRPr lang="en-US" altLang="zh-CN" sz="22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" y="5218364"/>
            <a:ext cx="1626380" cy="151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矩形: 圆角 122"/>
          <p:cNvSpPr/>
          <p:nvPr/>
        </p:nvSpPr>
        <p:spPr>
          <a:xfrm>
            <a:off x="2020277" y="2617129"/>
            <a:ext cx="5282242" cy="501650"/>
          </a:xfrm>
          <a:prstGeom prst="roundRect">
            <a:avLst>
              <a:gd name="adj" fmla="val 1983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203E96"/>
                    </a:gs>
                    <a:gs pos="0">
                      <a:schemeClr val="accent4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704020202020204" pitchFamily="34" charset="0"/>
              </a:rPr>
              <a:t>制止餐饮浪费行为新规范</a:t>
            </a:r>
          </a:p>
        </p:txBody>
      </p:sp>
      <p:sp>
        <p:nvSpPr>
          <p:cNvPr id="3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5696" y="1001352"/>
            <a:ext cx="4841535" cy="742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7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试说故事，引导行动</a:t>
            </a:r>
          </a:p>
        </p:txBody>
      </p:sp>
      <p:sp>
        <p:nvSpPr>
          <p:cNvPr id="59" name="椭圆 58"/>
          <p:cNvSpPr/>
          <p:nvPr/>
        </p:nvSpPr>
        <p:spPr>
          <a:xfrm>
            <a:off x="1531489" y="4781685"/>
            <a:ext cx="194637" cy="194637"/>
          </a:xfrm>
          <a:prstGeom prst="ellipse">
            <a:avLst/>
          </a:prstGeom>
          <a:solidFill>
            <a:schemeClr val="accent5"/>
          </a:solidFill>
          <a:ln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89"/>
          <p:cNvSpPr txBox="1"/>
          <p:nvPr/>
        </p:nvSpPr>
        <p:spPr>
          <a:xfrm>
            <a:off x="89535" y="4681855"/>
            <a:ext cx="134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活动三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50313" y="2867954"/>
            <a:ext cx="1376501" cy="368300"/>
            <a:chOff x="35088" y="5119296"/>
            <a:chExt cx="1376501" cy="368300"/>
          </a:xfrm>
        </p:grpSpPr>
        <p:cxnSp>
          <p:nvCxnSpPr>
            <p:cNvPr id="6" name="直接连接符 5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活动一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0223" y="3760265"/>
            <a:ext cx="1376501" cy="368300"/>
            <a:chOff x="35088" y="5119296"/>
            <a:chExt cx="1376501" cy="368300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1123557" y="5301208"/>
              <a:ext cx="288032" cy="0"/>
            </a:xfrm>
            <a:prstGeom prst="line">
              <a:avLst/>
            </a:prstGeom>
            <a:ln w="57150">
              <a:solidFill>
                <a:srgbClr val="609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89"/>
            <p:cNvSpPr txBox="1"/>
            <p:nvPr/>
          </p:nvSpPr>
          <p:spPr>
            <a:xfrm>
              <a:off x="35088" y="5119296"/>
              <a:ext cx="124318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charset="0"/>
                  <a:ea typeface="微软雅黑" charset="0"/>
                </a:rPr>
                <a:t>活动二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24953" y="3292676"/>
            <a:ext cx="4581509" cy="8925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 </a:t>
            </a:r>
            <a:r>
              <a:rPr lang="zh-CN" altLang="en-US" sz="2400" u="sng" dirty="0"/>
              <a:t>生</a:t>
            </a:r>
            <a:r>
              <a:rPr lang="en-US" altLang="zh-CN" sz="2400" u="sng" dirty="0"/>
              <a:t>1</a:t>
            </a:r>
            <a:r>
              <a:rPr lang="zh-CN" altLang="en-US" sz="2400" u="sng" dirty="0"/>
              <a:t>：去自助餐厅时，吃多少，拿多少，不够再取。</a:t>
            </a:r>
          </a:p>
        </p:txBody>
      </p:sp>
      <p:sp>
        <p:nvSpPr>
          <p:cNvPr id="43" name="矩形: 圆角 18"/>
          <p:cNvSpPr/>
          <p:nvPr/>
        </p:nvSpPr>
        <p:spPr>
          <a:xfrm>
            <a:off x="2167377" y="1788194"/>
            <a:ext cx="1768385" cy="5105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改一改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86481" y="4511262"/>
            <a:ext cx="4441635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u="sng" dirty="0"/>
              <a:t>生</a:t>
            </a:r>
            <a:r>
              <a:rPr lang="en-US" altLang="zh-CN" sz="2400" u="sng" dirty="0"/>
              <a:t>2</a:t>
            </a:r>
            <a:r>
              <a:rPr lang="zh-CN" altLang="en-US" sz="2400" u="sng" dirty="0"/>
              <a:t>：学校午餐时，吃饭前把吃不了的分给胃口大的同学。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24953" y="5670221"/>
            <a:ext cx="4479519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u="sng" dirty="0"/>
              <a:t>生</a:t>
            </a:r>
            <a:r>
              <a:rPr lang="en-US" altLang="zh-CN" sz="2400" u="sng" dirty="0"/>
              <a:t>3</a:t>
            </a:r>
            <a:r>
              <a:rPr lang="zh-CN" altLang="en-US" sz="2400" u="sng" dirty="0"/>
              <a:t>：点外卖时，尽量少用一次性餐具。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9" y="2138220"/>
            <a:ext cx="4615855" cy="47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568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8925764" y="51231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说特色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7523871" y="102883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38834" y="1148080"/>
            <a:ext cx="10365164" cy="583565"/>
            <a:chOff x="3360" y="3252"/>
            <a:chExt cx="17577" cy="919"/>
          </a:xfrm>
        </p:grpSpPr>
        <p:sp>
          <p:nvSpPr>
            <p:cNvPr id="50" name="文本框 16"/>
            <p:cNvSpPr txBox="1"/>
            <p:nvPr/>
          </p:nvSpPr>
          <p:spPr>
            <a:xfrm>
              <a:off x="4873" y="3252"/>
              <a:ext cx="16064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200" b="1" spc="200" dirty="0">
                  <a:solidFill>
                    <a:srgbClr val="203E96"/>
                  </a:solidFill>
                  <a:uFillTx/>
                  <a:latin typeface="微软雅黑" charset="0"/>
                  <a:ea typeface="微软雅黑" charset="0"/>
                  <a:sym typeface="+mn-ea"/>
                </a:rPr>
                <a:t>资源整合，提高教学效率</a:t>
              </a: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4245" y="4133"/>
              <a:ext cx="16185" cy="0"/>
            </a:xfrm>
            <a:prstGeom prst="line">
              <a:avLst/>
            </a:prstGeom>
            <a:ln w="28575">
              <a:solidFill>
                <a:srgbClr val="20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平行四边形 51"/>
            <p:cNvSpPr/>
            <p:nvPr/>
          </p:nvSpPr>
          <p:spPr>
            <a:xfrm>
              <a:off x="3360" y="3260"/>
              <a:ext cx="1221" cy="893"/>
            </a:xfrm>
            <a:prstGeom prst="parallelogram">
              <a:avLst/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b="1" i="1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428" y="3261"/>
              <a:ext cx="286" cy="895"/>
            </a:xfrm>
            <a:prstGeom prst="parallelogram">
              <a:avLst>
                <a:gd name="adj" fmla="val 79224"/>
              </a:avLst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altLang="zh-CN" sz="4800" b="1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2525" y="4727957"/>
            <a:ext cx="2982059" cy="21300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: 圆角 18"/>
          <p:cNvSpPr/>
          <p:nvPr/>
        </p:nvSpPr>
        <p:spPr>
          <a:xfrm>
            <a:off x="987393" y="2353552"/>
            <a:ext cx="4332039" cy="379499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在教学中努力做好统筹，把握读本的整体内容，处理与其他教材的联系，做好衔接配合。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4" name="矩形: 圆角 18"/>
          <p:cNvSpPr/>
          <p:nvPr/>
        </p:nvSpPr>
        <p:spPr>
          <a:xfrm>
            <a:off x="5688486" y="2322025"/>
            <a:ext cx="4332039" cy="38265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      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避免内容上的交叉重复，又化解了学习的难度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使得读本与统编教材互为补充，综合深化学习效果。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8922589" y="51231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说特色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7523871" y="102883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27381" y="1116965"/>
            <a:ext cx="10335679" cy="605155"/>
            <a:chOff x="3360" y="3203"/>
            <a:chExt cx="17527" cy="953"/>
          </a:xfrm>
        </p:grpSpPr>
        <p:sp>
          <p:nvSpPr>
            <p:cNvPr id="50" name="文本框 16"/>
            <p:cNvSpPr txBox="1"/>
            <p:nvPr/>
          </p:nvSpPr>
          <p:spPr>
            <a:xfrm>
              <a:off x="4823" y="3203"/>
              <a:ext cx="16064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200" b="1" spc="200" dirty="0">
                  <a:solidFill>
                    <a:srgbClr val="203E96"/>
                  </a:solidFill>
                  <a:uFillTx/>
                  <a:latin typeface="微软雅黑" charset="0"/>
                  <a:ea typeface="微软雅黑" charset="0"/>
                  <a:sym typeface="+mn-ea"/>
                </a:rPr>
                <a:t>故事推进，体现教学层次</a:t>
              </a: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4245" y="4133"/>
              <a:ext cx="16185" cy="0"/>
            </a:xfrm>
            <a:prstGeom prst="line">
              <a:avLst/>
            </a:prstGeom>
            <a:ln w="28575">
              <a:solidFill>
                <a:srgbClr val="20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平行四边形 51"/>
            <p:cNvSpPr/>
            <p:nvPr/>
          </p:nvSpPr>
          <p:spPr>
            <a:xfrm>
              <a:off x="3360" y="3260"/>
              <a:ext cx="1221" cy="893"/>
            </a:xfrm>
            <a:prstGeom prst="parallelogram">
              <a:avLst/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b="1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428" y="3261"/>
              <a:ext cx="286" cy="895"/>
            </a:xfrm>
            <a:prstGeom prst="parallelogram">
              <a:avLst>
                <a:gd name="adj" fmla="val 79224"/>
              </a:avLst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altLang="zh-CN" sz="4800" b="1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256781" y="3567046"/>
            <a:ext cx="3322908" cy="2943203"/>
            <a:chOff x="8207619" y="3089875"/>
            <a:chExt cx="3322908" cy="2943203"/>
          </a:xfrm>
        </p:grpSpPr>
        <p:sp>
          <p:nvSpPr>
            <p:cNvPr id="48" name="Rectangle 11"/>
            <p:cNvSpPr/>
            <p:nvPr/>
          </p:nvSpPr>
          <p:spPr>
            <a:xfrm>
              <a:off x="8585469" y="3784701"/>
              <a:ext cx="2665533" cy="224837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sp>
          <p:nvSpPr>
            <p:cNvPr id="49" name="矩形: 圆角 122"/>
            <p:cNvSpPr/>
            <p:nvPr/>
          </p:nvSpPr>
          <p:spPr>
            <a:xfrm>
              <a:off x="8207619" y="3089875"/>
              <a:ext cx="3322908" cy="501650"/>
            </a:xfrm>
            <a:prstGeom prst="roundRect">
              <a:avLst>
                <a:gd name="adj" fmla="val 1983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704020202020204" pitchFamily="34" charset="0"/>
                </a:rPr>
                <a:t>上海滨江贯通故事</a:t>
              </a: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640" y="3838364"/>
              <a:ext cx="2563958" cy="21688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组合 2"/>
          <p:cNvGrpSpPr/>
          <p:nvPr/>
        </p:nvGrpSpPr>
        <p:grpSpPr>
          <a:xfrm>
            <a:off x="4558676" y="3558600"/>
            <a:ext cx="3322908" cy="2943203"/>
            <a:chOff x="4515905" y="3115757"/>
            <a:chExt cx="3322908" cy="2943203"/>
          </a:xfrm>
        </p:grpSpPr>
        <p:sp>
          <p:nvSpPr>
            <p:cNvPr id="55" name="Rectangle 11"/>
            <p:cNvSpPr/>
            <p:nvPr/>
          </p:nvSpPr>
          <p:spPr>
            <a:xfrm>
              <a:off x="4893755" y="3810583"/>
              <a:ext cx="2665533" cy="224837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sp>
          <p:nvSpPr>
            <p:cNvPr id="56" name="矩形: 圆角 122"/>
            <p:cNvSpPr/>
            <p:nvPr/>
          </p:nvSpPr>
          <p:spPr>
            <a:xfrm>
              <a:off x="4515905" y="3115757"/>
              <a:ext cx="3322908" cy="501650"/>
            </a:xfrm>
            <a:prstGeom prst="roundRect">
              <a:avLst>
                <a:gd name="adj" fmla="val 1983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704020202020204" pitchFamily="34" charset="0"/>
                </a:rPr>
                <a:t>河北塞罕坝故事</a:t>
              </a:r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755" y="3864246"/>
              <a:ext cx="2656407" cy="2142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700977" y="3567046"/>
            <a:ext cx="3322908" cy="2943203"/>
            <a:chOff x="651815" y="3115757"/>
            <a:chExt cx="3322908" cy="2943203"/>
          </a:xfrm>
        </p:grpSpPr>
        <p:sp>
          <p:nvSpPr>
            <p:cNvPr id="58" name="Rectangle 11"/>
            <p:cNvSpPr/>
            <p:nvPr/>
          </p:nvSpPr>
          <p:spPr>
            <a:xfrm>
              <a:off x="1029665" y="3810583"/>
              <a:ext cx="2665533" cy="224837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016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sp>
          <p:nvSpPr>
            <p:cNvPr id="59" name="矩形: 圆角 122"/>
            <p:cNvSpPr/>
            <p:nvPr/>
          </p:nvSpPr>
          <p:spPr>
            <a:xfrm>
              <a:off x="651815" y="3115757"/>
              <a:ext cx="3322908" cy="501650"/>
            </a:xfrm>
            <a:prstGeom prst="roundRect">
              <a:avLst>
                <a:gd name="adj" fmla="val 1983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704020202020204" pitchFamily="34" charset="0"/>
                </a:rPr>
                <a:t>浙江余村故事</a:t>
              </a:r>
            </a:p>
          </p:txBody>
        </p:sp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665" y="3864246"/>
              <a:ext cx="2606129" cy="2142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矩形: 圆角 18"/>
          <p:cNvSpPr/>
          <p:nvPr/>
        </p:nvSpPr>
        <p:spPr>
          <a:xfrm>
            <a:off x="1519387" y="1807464"/>
            <a:ext cx="9443673" cy="15978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/>
              <a:t>         </a:t>
            </a:r>
            <a:r>
              <a:rPr lang="zh-CN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在本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课</a:t>
            </a:r>
            <a:r>
              <a:rPr lang="zh-CN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教学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中使用读本中的两个</a:t>
            </a:r>
            <a:r>
              <a:rPr lang="zh-CN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故事和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一个</a:t>
            </a:r>
            <a:r>
              <a:rPr lang="zh-CN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生活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中的故事，其基本精神是一致的，如不注意把握层次，就会造成同一水平上的重复，影响教学效果。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8922589" y="51231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说特色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7523871" y="102883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27381" y="1116965"/>
            <a:ext cx="10335679" cy="605155"/>
            <a:chOff x="3360" y="3203"/>
            <a:chExt cx="17527" cy="953"/>
          </a:xfrm>
        </p:grpSpPr>
        <p:sp>
          <p:nvSpPr>
            <p:cNvPr id="50" name="文本框 16"/>
            <p:cNvSpPr txBox="1"/>
            <p:nvPr/>
          </p:nvSpPr>
          <p:spPr>
            <a:xfrm>
              <a:off x="4823" y="3203"/>
              <a:ext cx="16064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200" b="1" spc="200" dirty="0">
                  <a:solidFill>
                    <a:srgbClr val="203E96"/>
                  </a:solidFill>
                  <a:uFillTx/>
                  <a:latin typeface="微软雅黑" charset="0"/>
                  <a:ea typeface="微软雅黑" charset="0"/>
                  <a:sym typeface="+mn-ea"/>
                </a:rPr>
                <a:t>故事推进，体现教学层次</a:t>
              </a: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4245" y="4133"/>
              <a:ext cx="16185" cy="0"/>
            </a:xfrm>
            <a:prstGeom prst="line">
              <a:avLst/>
            </a:prstGeom>
            <a:ln w="28575">
              <a:solidFill>
                <a:srgbClr val="20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平行四边形 51"/>
            <p:cNvSpPr/>
            <p:nvPr/>
          </p:nvSpPr>
          <p:spPr>
            <a:xfrm>
              <a:off x="3360" y="3260"/>
              <a:ext cx="1221" cy="893"/>
            </a:xfrm>
            <a:prstGeom prst="parallelogram">
              <a:avLst/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b="1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428" y="3261"/>
              <a:ext cx="286" cy="895"/>
            </a:xfrm>
            <a:prstGeom prst="parallelogram">
              <a:avLst>
                <a:gd name="adj" fmla="val 79224"/>
              </a:avLst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altLang="zh-CN" sz="4800" b="1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矩形: 圆角 122"/>
          <p:cNvSpPr/>
          <p:nvPr/>
        </p:nvSpPr>
        <p:spPr>
          <a:xfrm>
            <a:off x="7523871" y="2478783"/>
            <a:ext cx="3322908" cy="501650"/>
          </a:xfrm>
          <a:prstGeom prst="roundRect">
            <a:avLst>
              <a:gd name="adj" fmla="val 19832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704020202020204" pitchFamily="34" charset="0"/>
              </a:rPr>
              <a:t>行动</a:t>
            </a:r>
          </a:p>
        </p:txBody>
      </p:sp>
      <p:sp>
        <p:nvSpPr>
          <p:cNvPr id="56" name="矩形: 圆角 122"/>
          <p:cNvSpPr/>
          <p:nvPr/>
        </p:nvSpPr>
        <p:spPr>
          <a:xfrm>
            <a:off x="3799353" y="3228748"/>
            <a:ext cx="3322908" cy="501650"/>
          </a:xfrm>
          <a:prstGeom prst="roundRect">
            <a:avLst>
              <a:gd name="adj" fmla="val 19832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704020202020204" pitchFamily="34" charset="0"/>
              </a:rPr>
              <a:t>掌握</a:t>
            </a:r>
          </a:p>
        </p:txBody>
      </p:sp>
      <p:sp>
        <p:nvSpPr>
          <p:cNvPr id="59" name="矩形: 圆角 122"/>
          <p:cNvSpPr/>
          <p:nvPr/>
        </p:nvSpPr>
        <p:spPr>
          <a:xfrm>
            <a:off x="398411" y="3956601"/>
            <a:ext cx="3322908" cy="501650"/>
          </a:xfrm>
          <a:prstGeom prst="roundRect">
            <a:avLst>
              <a:gd name="adj" fmla="val 19832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704020202020204" pitchFamily="34" charset="0"/>
              </a:rPr>
              <a:t>讲清</a:t>
            </a:r>
          </a:p>
        </p:txBody>
      </p:sp>
      <p:sp>
        <p:nvSpPr>
          <p:cNvPr id="44" name="文本框 5"/>
          <p:cNvSpPr txBox="1"/>
          <p:nvPr/>
        </p:nvSpPr>
        <p:spPr>
          <a:xfrm>
            <a:off x="11088711" y="1851540"/>
            <a:ext cx="681038" cy="427405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绿水青山就是金山银山</a:t>
            </a:r>
          </a:p>
        </p:txBody>
      </p:sp>
    </p:spTree>
    <p:extLst>
      <p:ext uri="{BB962C8B-B14F-4D97-AF65-F5344CB8AC3E}">
        <p14:creationId xmlns:p14="http://schemas.microsoft.com/office/powerpoint/2010/main" val="25419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8922589" y="51231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说特色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7523871" y="102883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27381" y="1116965"/>
            <a:ext cx="10335679" cy="605155"/>
            <a:chOff x="3360" y="3203"/>
            <a:chExt cx="17527" cy="953"/>
          </a:xfrm>
        </p:grpSpPr>
        <p:sp>
          <p:nvSpPr>
            <p:cNvPr id="50" name="文本框 16"/>
            <p:cNvSpPr txBox="1"/>
            <p:nvPr/>
          </p:nvSpPr>
          <p:spPr>
            <a:xfrm>
              <a:off x="4823" y="3203"/>
              <a:ext cx="16064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200" b="1" spc="200" dirty="0">
                  <a:solidFill>
                    <a:srgbClr val="203E96"/>
                  </a:solidFill>
                  <a:uFillTx/>
                  <a:latin typeface="微软雅黑" charset="0"/>
                  <a:ea typeface="微软雅黑" charset="0"/>
                  <a:sym typeface="+mn-ea"/>
                </a:rPr>
                <a:t>故事推进，体现教学层次</a:t>
              </a: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4245" y="4133"/>
              <a:ext cx="16185" cy="0"/>
            </a:xfrm>
            <a:prstGeom prst="line">
              <a:avLst/>
            </a:prstGeom>
            <a:ln w="28575">
              <a:solidFill>
                <a:srgbClr val="20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平行四边形 51"/>
            <p:cNvSpPr/>
            <p:nvPr/>
          </p:nvSpPr>
          <p:spPr>
            <a:xfrm>
              <a:off x="3360" y="3260"/>
              <a:ext cx="1221" cy="893"/>
            </a:xfrm>
            <a:prstGeom prst="parallelogram">
              <a:avLst/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b="1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428" y="3261"/>
              <a:ext cx="286" cy="895"/>
            </a:xfrm>
            <a:prstGeom prst="parallelogram">
              <a:avLst>
                <a:gd name="adj" fmla="val 79224"/>
              </a:avLst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altLang="zh-CN" sz="4800" b="1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矩形: 圆角 18"/>
          <p:cNvSpPr/>
          <p:nvPr/>
        </p:nvSpPr>
        <p:spPr>
          <a:xfrm>
            <a:off x="934866" y="2995448"/>
            <a:ext cx="8849385" cy="20124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        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运用小故事讲大道理，抓住习语点睛，引导学生领悟习语金句中语言和思想的魅力，使学生记忆犹新，入脑入心。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2525" y="4727957"/>
            <a:ext cx="2982059" cy="21300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417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8922589" y="51231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说特色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7523871" y="102883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27381" y="1116965"/>
            <a:ext cx="10335679" cy="1569720"/>
            <a:chOff x="3360" y="3203"/>
            <a:chExt cx="17527" cy="2472"/>
          </a:xfrm>
        </p:grpSpPr>
        <p:sp>
          <p:nvSpPr>
            <p:cNvPr id="50" name="文本框 16"/>
            <p:cNvSpPr txBox="1"/>
            <p:nvPr/>
          </p:nvSpPr>
          <p:spPr>
            <a:xfrm>
              <a:off x="4823" y="3203"/>
              <a:ext cx="16064" cy="2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200" b="1" spc="200" dirty="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  <a:t>评价运用，促进知行统一</a:t>
              </a:r>
              <a:br>
                <a:rPr lang="zh-CN" altLang="en-US" sz="3200" b="1" spc="200" dirty="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</a:br>
              <a:br>
                <a:rPr lang="zh-CN" altLang="en-US" sz="3200" b="1" dirty="0">
                  <a:solidFill>
                    <a:srgbClr val="171A1D"/>
                  </a:solidFill>
                  <a:latin typeface="微软雅黑" charset="0"/>
                  <a:ea typeface="微软雅黑" charset="0"/>
                  <a:cs typeface="微软雅黑" charset="0"/>
                </a:rPr>
              </a:br>
              <a:endParaRPr lang="zh-CN" altLang="en-US" sz="3200" spc="200" dirty="0">
                <a:solidFill>
                  <a:srgbClr val="171A1D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4245" y="4133"/>
              <a:ext cx="16185" cy="0"/>
            </a:xfrm>
            <a:prstGeom prst="line">
              <a:avLst/>
            </a:prstGeom>
            <a:ln w="28575">
              <a:solidFill>
                <a:srgbClr val="20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平行四边形 51"/>
            <p:cNvSpPr/>
            <p:nvPr/>
          </p:nvSpPr>
          <p:spPr>
            <a:xfrm>
              <a:off x="3360" y="3260"/>
              <a:ext cx="1221" cy="893"/>
            </a:xfrm>
            <a:prstGeom prst="parallelogram">
              <a:avLst/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b="1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428" y="3261"/>
              <a:ext cx="286" cy="895"/>
            </a:xfrm>
            <a:prstGeom prst="parallelogram">
              <a:avLst>
                <a:gd name="adj" fmla="val 79224"/>
              </a:avLst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altLang="zh-CN" sz="4800" b="1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矩形: 圆角 18"/>
          <p:cNvSpPr/>
          <p:nvPr/>
        </p:nvSpPr>
        <p:spPr>
          <a:xfrm>
            <a:off x="2611262" y="2375546"/>
            <a:ext cx="6669006" cy="339515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充分发挥读本育人价值，根据读本的编排逻辑，引导学生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在</a:t>
            </a:r>
            <a:r>
              <a:rPr lang="zh-CN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悟理励志的基础上，继续开展“我们如何做到像保护眼睛一样保护生态环境”的讨论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。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2525" y="4727957"/>
            <a:ext cx="2982059" cy="21300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646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8922589" y="51231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说特色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7523871" y="102883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82374" y="931227"/>
            <a:ext cx="10365164" cy="1581785"/>
            <a:chOff x="3360" y="3260"/>
            <a:chExt cx="17577" cy="2491"/>
          </a:xfrm>
        </p:grpSpPr>
        <p:sp>
          <p:nvSpPr>
            <p:cNvPr id="50" name="文本框 16"/>
            <p:cNvSpPr txBox="1"/>
            <p:nvPr/>
          </p:nvSpPr>
          <p:spPr>
            <a:xfrm>
              <a:off x="4873" y="3281"/>
              <a:ext cx="16064" cy="2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200" b="1" spc="200" dirty="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  <a:t>评价运用，促进知行统一</a:t>
              </a:r>
              <a:br>
                <a:rPr lang="zh-CN" altLang="en-US" sz="3200" b="1" spc="200" dirty="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</a:br>
              <a:br>
                <a:rPr lang="zh-CN" altLang="en-US" sz="3200" b="1" i="0" dirty="0">
                  <a:solidFill>
                    <a:srgbClr val="171A1D"/>
                  </a:solidFill>
                  <a:effectLst/>
                  <a:latin typeface="微软雅黑" charset="0"/>
                  <a:ea typeface="微软雅黑" charset="0"/>
                  <a:cs typeface="微软雅黑" charset="0"/>
                </a:rPr>
              </a:br>
              <a:endParaRPr lang="zh-CN" altLang="en-US" sz="3200" i="0" spc="200" dirty="0">
                <a:solidFill>
                  <a:srgbClr val="171A1D"/>
                </a:solidFill>
                <a:effectLst/>
                <a:uFillTx/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4245" y="4133"/>
              <a:ext cx="16185" cy="0"/>
            </a:xfrm>
            <a:prstGeom prst="line">
              <a:avLst/>
            </a:prstGeom>
            <a:ln w="28575">
              <a:solidFill>
                <a:srgbClr val="20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平行四边形 51"/>
            <p:cNvSpPr/>
            <p:nvPr/>
          </p:nvSpPr>
          <p:spPr>
            <a:xfrm>
              <a:off x="3360" y="3260"/>
              <a:ext cx="1221" cy="893"/>
            </a:xfrm>
            <a:prstGeom prst="parallelogram">
              <a:avLst/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b="1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428" y="3261"/>
              <a:ext cx="286" cy="895"/>
            </a:xfrm>
            <a:prstGeom prst="parallelogram">
              <a:avLst>
                <a:gd name="adj" fmla="val 79224"/>
              </a:avLst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altLang="zh-CN" sz="4800" b="1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95918" y="2726966"/>
            <a:ext cx="9244895" cy="840119"/>
            <a:chOff x="1995918" y="2726966"/>
            <a:chExt cx="9244895" cy="840119"/>
          </a:xfrm>
        </p:grpSpPr>
        <p:grpSp>
          <p:nvGrpSpPr>
            <p:cNvPr id="3" name="组合 2"/>
            <p:cNvGrpSpPr/>
            <p:nvPr/>
          </p:nvGrpSpPr>
          <p:grpSpPr>
            <a:xfrm>
              <a:off x="1995918" y="2760048"/>
              <a:ext cx="2885690" cy="807037"/>
              <a:chOff x="1995918" y="2760048"/>
              <a:chExt cx="2885690" cy="807037"/>
            </a:xfrm>
          </p:grpSpPr>
          <p:sp>
            <p:nvSpPr>
              <p:cNvPr id="43" name="矩形: 圆角 1"/>
              <p:cNvSpPr/>
              <p:nvPr/>
            </p:nvSpPr>
            <p:spPr>
              <a:xfrm>
                <a:off x="1995918" y="2760048"/>
                <a:ext cx="2885690" cy="80703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44" name="文本框 2"/>
              <p:cNvSpPr txBox="1"/>
              <p:nvPr/>
            </p:nvSpPr>
            <p:spPr>
              <a:xfrm>
                <a:off x="2064300" y="2871783"/>
                <a:ext cx="274892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accent3">
                        <a:lumMod val="75000"/>
                      </a:schemeClr>
                    </a:solidFill>
                    <a:latin typeface="微软雅黑" charset="0"/>
                    <a:ea typeface="微软雅黑" charset="0"/>
                  </a:rPr>
                  <a:t>以评促思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368027" y="2726966"/>
              <a:ext cx="4872786" cy="840119"/>
              <a:chOff x="6368027" y="2726966"/>
              <a:chExt cx="4872786" cy="840119"/>
            </a:xfrm>
          </p:grpSpPr>
          <p:sp>
            <p:nvSpPr>
              <p:cNvPr id="55" name="矩形: 圆角 1"/>
              <p:cNvSpPr/>
              <p:nvPr/>
            </p:nvSpPr>
            <p:spPr>
              <a:xfrm>
                <a:off x="6368027" y="2726966"/>
                <a:ext cx="4872786" cy="840119"/>
              </a:xfrm>
              <a:prstGeom prst="roundRect">
                <a:avLst/>
              </a:prstGeom>
              <a:solidFill>
                <a:schemeClr val="accent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56" name="文本框 2"/>
              <p:cNvSpPr txBox="1"/>
              <p:nvPr/>
            </p:nvSpPr>
            <p:spPr>
              <a:xfrm>
                <a:off x="6518474" y="2854637"/>
                <a:ext cx="4722339" cy="58477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促使在课堂上深度思考</a:t>
                </a: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2009640" y="4129396"/>
            <a:ext cx="9258575" cy="875954"/>
            <a:chOff x="1982238" y="4129396"/>
            <a:chExt cx="9258575" cy="875954"/>
          </a:xfrm>
        </p:grpSpPr>
        <p:grpSp>
          <p:nvGrpSpPr>
            <p:cNvPr id="4" name="组合 3"/>
            <p:cNvGrpSpPr/>
            <p:nvPr/>
          </p:nvGrpSpPr>
          <p:grpSpPr>
            <a:xfrm>
              <a:off x="1982238" y="4198313"/>
              <a:ext cx="2899370" cy="807037"/>
              <a:chOff x="5393204" y="2888631"/>
              <a:chExt cx="2899370" cy="807037"/>
            </a:xfrm>
          </p:grpSpPr>
          <p:sp>
            <p:nvSpPr>
              <p:cNvPr id="45" name="矩形: 圆角 1"/>
              <p:cNvSpPr/>
              <p:nvPr/>
            </p:nvSpPr>
            <p:spPr>
              <a:xfrm>
                <a:off x="5393204" y="2888631"/>
                <a:ext cx="2885690" cy="80703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47" name="文本框 2"/>
              <p:cNvSpPr txBox="1"/>
              <p:nvPr/>
            </p:nvSpPr>
            <p:spPr>
              <a:xfrm>
                <a:off x="5543649" y="2999760"/>
                <a:ext cx="274892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accent3">
                        <a:lumMod val="75000"/>
                      </a:schemeClr>
                    </a:solidFill>
                    <a:latin typeface="微软雅黑" charset="0"/>
                    <a:ea typeface="微软雅黑" charset="0"/>
                  </a:rPr>
                  <a:t>以评促行</a:t>
                </a: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6368027" y="4129396"/>
              <a:ext cx="4872786" cy="840119"/>
              <a:chOff x="6368027" y="2726966"/>
              <a:chExt cx="4872786" cy="840119"/>
            </a:xfrm>
          </p:grpSpPr>
          <p:sp>
            <p:nvSpPr>
              <p:cNvPr id="58" name="矩形: 圆角 1"/>
              <p:cNvSpPr/>
              <p:nvPr/>
            </p:nvSpPr>
            <p:spPr>
              <a:xfrm>
                <a:off x="6368027" y="2726966"/>
                <a:ext cx="4872786" cy="840119"/>
              </a:xfrm>
              <a:prstGeom prst="roundRect">
                <a:avLst/>
              </a:prstGeom>
              <a:solidFill>
                <a:schemeClr val="accent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59" name="文本框 2"/>
              <p:cNvSpPr txBox="1"/>
              <p:nvPr/>
            </p:nvSpPr>
            <p:spPr>
              <a:xfrm>
                <a:off x="6518474" y="2854637"/>
                <a:ext cx="4722339" cy="58477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指导日常生活行为优化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00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4661398" y="708165"/>
            <a:ext cx="7319626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8922589" y="51231"/>
            <a:ext cx="1723324" cy="475927"/>
            <a:chOff x="2634098" y="231586"/>
            <a:chExt cx="1723324" cy="475927"/>
          </a:xfrm>
        </p:grpSpPr>
        <p:sp>
          <p:nvSpPr>
            <p:cNvPr id="34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48"/>
            <p:cNvSpPr txBox="1"/>
            <p:nvPr/>
          </p:nvSpPr>
          <p:spPr>
            <a:xfrm>
              <a:off x="3170859" y="300206"/>
              <a:ext cx="11160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说特色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37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8" name="矩形: 圆角 51"/>
          <p:cNvSpPr/>
          <p:nvPr/>
        </p:nvSpPr>
        <p:spPr>
          <a:xfrm>
            <a:off x="6056374" y="128634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9" name="矩形: 圆角 45"/>
          <p:cNvSpPr/>
          <p:nvPr/>
        </p:nvSpPr>
        <p:spPr>
          <a:xfrm>
            <a:off x="4595252" y="128138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40" name="矩形: 圆角 46"/>
          <p:cNvSpPr/>
          <p:nvPr/>
        </p:nvSpPr>
        <p:spPr>
          <a:xfrm>
            <a:off x="7523871" y="102883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41" name="矩形 40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27381" y="1153160"/>
            <a:ext cx="10365164" cy="1581785"/>
            <a:chOff x="3360" y="3260"/>
            <a:chExt cx="17577" cy="2491"/>
          </a:xfrm>
        </p:grpSpPr>
        <p:sp>
          <p:nvSpPr>
            <p:cNvPr id="50" name="文本框 16"/>
            <p:cNvSpPr txBox="1"/>
            <p:nvPr/>
          </p:nvSpPr>
          <p:spPr>
            <a:xfrm>
              <a:off x="4873" y="3281"/>
              <a:ext cx="16064" cy="2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200" b="1" spc="200" dirty="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  <a:t>评价运用</a:t>
              </a:r>
              <a:r>
                <a:rPr lang="zh-CN" altLang="en-US" sz="3200" b="1" spc="20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  <a:t>，促进知</a:t>
              </a:r>
              <a:r>
                <a:rPr lang="zh-CN" altLang="en-US" sz="3200" b="1" spc="200" dirty="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  <a:t>行统一</a:t>
              </a:r>
              <a:br>
                <a:rPr lang="zh-CN" altLang="en-US" sz="3200" b="1" spc="200" dirty="0">
                  <a:solidFill>
                    <a:srgbClr val="203E96"/>
                  </a:solidFill>
                  <a:latin typeface="微软雅黑" charset="0"/>
                  <a:ea typeface="微软雅黑" charset="0"/>
                  <a:cs typeface="微软雅黑" charset="0"/>
                </a:rPr>
              </a:br>
              <a:br>
                <a:rPr lang="zh-CN" altLang="en-US" sz="3200" b="1" i="0" dirty="0">
                  <a:solidFill>
                    <a:srgbClr val="171A1D"/>
                  </a:solidFill>
                  <a:effectLst/>
                  <a:latin typeface="微软雅黑" charset="0"/>
                  <a:ea typeface="微软雅黑" charset="0"/>
                  <a:cs typeface="微软雅黑" charset="0"/>
                </a:rPr>
              </a:br>
              <a:endParaRPr lang="zh-CN" altLang="en-US" sz="3200" b="1" i="0" spc="200" dirty="0">
                <a:solidFill>
                  <a:srgbClr val="171A1D"/>
                </a:solidFill>
                <a:effectLst/>
                <a:uFillTx/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4245" y="4133"/>
              <a:ext cx="16185" cy="0"/>
            </a:xfrm>
            <a:prstGeom prst="line">
              <a:avLst/>
            </a:prstGeom>
            <a:ln w="28575">
              <a:solidFill>
                <a:srgbClr val="20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平行四边形 51"/>
            <p:cNvSpPr/>
            <p:nvPr/>
          </p:nvSpPr>
          <p:spPr>
            <a:xfrm>
              <a:off x="3360" y="3260"/>
              <a:ext cx="1221" cy="893"/>
            </a:xfrm>
            <a:prstGeom prst="parallelogram">
              <a:avLst/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200" b="1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428" y="3261"/>
              <a:ext cx="286" cy="895"/>
            </a:xfrm>
            <a:prstGeom prst="parallelogram">
              <a:avLst>
                <a:gd name="adj" fmla="val 79224"/>
              </a:avLst>
            </a:prstGeom>
            <a:solidFill>
              <a:srgbClr val="203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altLang="zh-CN" sz="4800" b="1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85040" y="2449350"/>
            <a:ext cx="7146261" cy="523220"/>
            <a:chOff x="6975114" y="3548417"/>
            <a:chExt cx="8721754" cy="523220"/>
          </a:xfrm>
        </p:grpSpPr>
        <p:sp>
          <p:nvSpPr>
            <p:cNvPr id="20" name="文本框 75"/>
            <p:cNvSpPr txBox="1"/>
            <p:nvPr/>
          </p:nvSpPr>
          <p:spPr>
            <a:xfrm>
              <a:off x="7214233" y="3548417"/>
              <a:ext cx="8482635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每个学生参与投票调查，引发真实的反应</a:t>
              </a: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6913201" y="3636236"/>
              <a:ext cx="362585" cy="23876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172344" y="3496127"/>
            <a:ext cx="7158957" cy="954236"/>
            <a:chOff x="7433994" y="3548288"/>
            <a:chExt cx="11556889" cy="954236"/>
          </a:xfrm>
        </p:grpSpPr>
        <p:sp>
          <p:nvSpPr>
            <p:cNvPr id="25" name="文本框 75"/>
            <p:cNvSpPr txBox="1"/>
            <p:nvPr/>
          </p:nvSpPr>
          <p:spPr>
            <a:xfrm>
              <a:off x="7692311" y="3548417"/>
              <a:ext cx="11298572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借助统计图分析数据，表扬先进，发现问题</a:t>
              </a:r>
            </a:p>
            <a:p>
              <a:endPara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7372081" y="3610201"/>
              <a:ext cx="362585" cy="23876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65990" y="4505125"/>
            <a:ext cx="8798576" cy="954107"/>
            <a:chOff x="6975114" y="3548417"/>
            <a:chExt cx="12058845" cy="954107"/>
          </a:xfrm>
        </p:grpSpPr>
        <p:sp>
          <p:nvSpPr>
            <p:cNvPr id="28" name="文本框 75"/>
            <p:cNvSpPr txBox="1"/>
            <p:nvPr/>
          </p:nvSpPr>
          <p:spPr>
            <a:xfrm>
              <a:off x="7214234" y="3548417"/>
              <a:ext cx="11819725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根据调查结果从正反两方面进行引导，促进知行合一</a:t>
              </a: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6913201" y="3636236"/>
              <a:ext cx="362585" cy="23876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2467730" y="2004771"/>
            <a:ext cx="4375462" cy="4256357"/>
            <a:chOff x="680880" y="1626910"/>
            <a:chExt cx="5111768" cy="5041599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D5BC5157-CB53-43E7-9402-4EB7885A657B}"/>
                </a:ext>
              </a:extLst>
            </p:cNvPr>
            <p:cNvSpPr/>
            <p:nvPr/>
          </p:nvSpPr>
          <p:spPr>
            <a:xfrm rot="21033189">
              <a:off x="680880" y="1626910"/>
              <a:ext cx="5111768" cy="5041599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546585F-9ABD-4F56-A851-E169322C8B31}"/>
                </a:ext>
              </a:extLst>
            </p:cNvPr>
            <p:cNvGrpSpPr/>
            <p:nvPr/>
          </p:nvGrpSpPr>
          <p:grpSpPr>
            <a:xfrm>
              <a:off x="1030947" y="1902140"/>
              <a:ext cx="4229176" cy="4312680"/>
              <a:chOff x="2555776" y="915566"/>
              <a:chExt cx="1944216" cy="1944216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6" name="同心圆 6">
                <a:extLst>
                  <a:ext uri="{FF2B5EF4-FFF2-40B4-BE49-F238E27FC236}">
                    <a16:creationId xmlns:a16="http://schemas.microsoft.com/office/drawing/2014/main" id="{B78453D7-F585-4CB0-99BA-D7295F486265}"/>
                  </a:ext>
                </a:extLst>
              </p:cNvPr>
              <p:cNvSpPr/>
              <p:nvPr/>
            </p:nvSpPr>
            <p:spPr>
              <a:xfrm>
                <a:off x="2555776" y="915566"/>
                <a:ext cx="1944216" cy="1944216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同心圆 7">
                <a:extLst>
                  <a:ext uri="{FF2B5EF4-FFF2-40B4-BE49-F238E27FC236}">
                    <a16:creationId xmlns:a16="http://schemas.microsoft.com/office/drawing/2014/main" id="{6E607BAE-00F2-4AA1-B1B3-EE6C7A551DD8}"/>
                  </a:ext>
                </a:extLst>
              </p:cNvPr>
              <p:cNvSpPr/>
              <p:nvPr/>
            </p:nvSpPr>
            <p:spPr>
              <a:xfrm>
                <a:off x="2733336" y="1093126"/>
                <a:ext cx="1589098" cy="1589098"/>
              </a:xfrm>
              <a:prstGeom prst="donut">
                <a:avLst>
                  <a:gd name="adj" fmla="val 8132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9D51E7D-2CFC-4B33-8D10-74B4053888DA}"/>
                </a:ext>
              </a:extLst>
            </p:cNvPr>
            <p:cNvGrpSpPr/>
            <p:nvPr/>
          </p:nvGrpSpPr>
          <p:grpSpPr>
            <a:xfrm>
              <a:off x="1113016" y="5267276"/>
              <a:ext cx="1284820" cy="1284820"/>
              <a:chOff x="5760133" y="2274196"/>
              <a:chExt cx="1284820" cy="1284820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5E6FDB2C-6C9A-4127-BF48-6F1BCD6CFBB9}"/>
                  </a:ext>
                </a:extLst>
              </p:cNvPr>
              <p:cNvSpPr/>
              <p:nvPr/>
            </p:nvSpPr>
            <p:spPr>
              <a:xfrm rot="1245109">
                <a:off x="5760133" y="2274196"/>
                <a:ext cx="1284820" cy="1284820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BF0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BF0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BF0"/>
                </a:solidFill>
                <a:prstDash val="solid"/>
              </a:ln>
              <a:effectLst>
                <a:outerShdw blurRad="393700" dist="38100" dir="5400000" algn="t" rotWithShape="0">
                  <a:schemeClr val="tx1">
                    <a:alpha val="37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BF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E0DB2B2C-45BF-4DB7-B91E-8B2685EE0E26}"/>
                  </a:ext>
                </a:extLst>
              </p:cNvPr>
              <p:cNvSpPr/>
              <p:nvPr/>
            </p:nvSpPr>
            <p:spPr>
              <a:xfrm>
                <a:off x="5839094" y="2359019"/>
                <a:ext cx="1117070" cy="1117070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BF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817434" y="2851075"/>
              <a:ext cx="2707403" cy="273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006600"/>
                  </a:solidFill>
                  <a:latin typeface="黑体" pitchFamily="49" charset="-122"/>
                  <a:ea typeface="黑体" pitchFamily="49" charset="-122"/>
                </a:rPr>
                <a:t>绿水青山</a:t>
              </a:r>
              <a:endParaRPr lang="en-US" altLang="zh-CN" sz="3200" b="1" dirty="0">
                <a:solidFill>
                  <a:srgbClr val="006600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006600"/>
                  </a:solidFill>
                  <a:latin typeface="黑体" pitchFamily="49" charset="-122"/>
                  <a:ea typeface="黑体" pitchFamily="49" charset="-122"/>
                </a:rPr>
                <a:t>就是</a:t>
              </a:r>
              <a:endParaRPr lang="en-US" altLang="zh-CN" sz="3200" b="1" dirty="0">
                <a:solidFill>
                  <a:srgbClr val="006600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006600"/>
                  </a:solidFill>
                  <a:latin typeface="黑体" pitchFamily="49" charset="-122"/>
                  <a:ea typeface="黑体" pitchFamily="49" charset="-122"/>
                </a:rPr>
                <a:t>金山银山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566943" y="5006311"/>
            <a:ext cx="5657836" cy="1835687"/>
            <a:chOff x="4516399" y="4992790"/>
            <a:chExt cx="5657836" cy="183568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B4F39F5-7035-4F9B-9DA9-48CF0577DBB6}"/>
                </a:ext>
              </a:extLst>
            </p:cNvPr>
            <p:cNvGrpSpPr/>
            <p:nvPr/>
          </p:nvGrpSpPr>
          <p:grpSpPr>
            <a:xfrm>
              <a:off x="4516399" y="5301474"/>
              <a:ext cx="1070066" cy="803804"/>
              <a:chOff x="4139952" y="3948584"/>
              <a:chExt cx="495374" cy="495374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7EE94B5F-E882-4AFD-8F03-A755C74B1DF8}"/>
                  </a:ext>
                </a:extLst>
              </p:cNvPr>
              <p:cNvGrpSpPr/>
              <p:nvPr/>
            </p:nvGrpSpPr>
            <p:grpSpPr>
              <a:xfrm>
                <a:off x="4139952" y="3948584"/>
                <a:ext cx="495374" cy="495374"/>
                <a:chOff x="4131160" y="713581"/>
                <a:chExt cx="881684" cy="881684"/>
              </a:xfrm>
            </p:grpSpPr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09F47C48-668F-44E9-9792-3B597C8DEEF8}"/>
                    </a:ext>
                  </a:extLst>
                </p:cNvPr>
                <p:cNvSpPr/>
                <p:nvPr/>
              </p:nvSpPr>
              <p:spPr>
                <a:xfrm>
                  <a:off x="4131160" y="713581"/>
                  <a:ext cx="881684" cy="881684"/>
                </a:xfrm>
                <a:prstGeom prst="ellipse">
                  <a:avLst/>
                </a:prstGeom>
                <a:gradFill flip="none" rotWithShape="1">
                  <a:gsLst>
                    <a:gs pos="50000">
                      <a:srgbClr val="EFEFEF"/>
                    </a:gs>
                    <a:gs pos="73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000000" scaled="0"/>
                  <a:tileRect/>
                </a:gradFill>
                <a:ln w="635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17400000" scaled="0"/>
                  </a:gradFill>
                </a:ln>
                <a:effectLst>
                  <a:outerShdw blurRad="152400" dist="38100" dir="810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1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F5F62FDC-8C48-4209-A03C-285F59CAC78D}"/>
                    </a:ext>
                  </a:extLst>
                </p:cNvPr>
                <p:cNvSpPr/>
                <p:nvPr/>
              </p:nvSpPr>
              <p:spPr>
                <a:xfrm>
                  <a:off x="4237176" y="819597"/>
                  <a:ext cx="669652" cy="669652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1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21" name="TextBox 33">
                <a:extLst>
                  <a:ext uri="{FF2B5EF4-FFF2-40B4-BE49-F238E27FC236}">
                    <a16:creationId xmlns:a16="http://schemas.microsoft.com/office/drawing/2014/main" id="{F7EEEDFE-5246-4A81-9A6E-DB6554A3C55C}"/>
                  </a:ext>
                </a:extLst>
              </p:cNvPr>
              <p:cNvSpPr txBox="1"/>
              <p:nvPr/>
            </p:nvSpPr>
            <p:spPr>
              <a:xfrm>
                <a:off x="4289201" y="3997109"/>
                <a:ext cx="204223" cy="398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1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3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103829" y="3758071"/>
              <a:ext cx="1835687" cy="4305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组合 40"/>
          <p:cNvGrpSpPr/>
          <p:nvPr/>
        </p:nvGrpSpPr>
        <p:grpSpPr>
          <a:xfrm>
            <a:off x="5566943" y="841324"/>
            <a:ext cx="5632454" cy="1726992"/>
            <a:chOff x="4516399" y="827803"/>
            <a:chExt cx="5632454" cy="172699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2629218-FCB3-4A43-8384-19C0654DDDCB}"/>
                </a:ext>
              </a:extLst>
            </p:cNvPr>
            <p:cNvGrpSpPr/>
            <p:nvPr/>
          </p:nvGrpSpPr>
          <p:grpSpPr>
            <a:xfrm>
              <a:off x="4516399" y="1596325"/>
              <a:ext cx="1018338" cy="789850"/>
              <a:chOff x="4644008" y="1491630"/>
              <a:chExt cx="495374" cy="495374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F0BB20CC-DF0C-4C20-9EE6-C5C00A802B58}"/>
                  </a:ext>
                </a:extLst>
              </p:cNvPr>
              <p:cNvGrpSpPr/>
              <p:nvPr/>
            </p:nvGrpSpPr>
            <p:grpSpPr>
              <a:xfrm>
                <a:off x="4644008" y="1491630"/>
                <a:ext cx="495374" cy="495374"/>
                <a:chOff x="4131160" y="713581"/>
                <a:chExt cx="881684" cy="881684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4C53DACB-437B-4B0B-8195-239E621144AA}"/>
                    </a:ext>
                  </a:extLst>
                </p:cNvPr>
                <p:cNvSpPr/>
                <p:nvPr/>
              </p:nvSpPr>
              <p:spPr>
                <a:xfrm>
                  <a:off x="4131160" y="713581"/>
                  <a:ext cx="881684" cy="881684"/>
                </a:xfrm>
                <a:prstGeom prst="ellipse">
                  <a:avLst/>
                </a:prstGeom>
                <a:gradFill flip="none" rotWithShape="1">
                  <a:gsLst>
                    <a:gs pos="45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000000" scaled="0"/>
                  <a:tileRect/>
                </a:gradFill>
                <a:ln w="635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17400000" scaled="0"/>
                  </a:gradFill>
                </a:ln>
                <a:effectLst>
                  <a:outerShdw blurRad="152400" dist="38100" dir="810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1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69E01353-9EF8-4E0C-A84B-5A80804C7AEC}"/>
                    </a:ext>
                  </a:extLst>
                </p:cNvPr>
                <p:cNvSpPr/>
                <p:nvPr/>
              </p:nvSpPr>
              <p:spPr>
                <a:xfrm>
                  <a:off x="4237176" y="819597"/>
                  <a:ext cx="669652" cy="669652"/>
                </a:xfrm>
                <a:prstGeom prst="ellipse">
                  <a:avLst/>
                </a:prstGeom>
                <a:solidFill>
                  <a:srgbClr val="C1DD21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1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10" name="TextBox 18">
                <a:extLst>
                  <a:ext uri="{FF2B5EF4-FFF2-40B4-BE49-F238E27FC236}">
                    <a16:creationId xmlns:a16="http://schemas.microsoft.com/office/drawing/2014/main" id="{B7F2357C-3D21-4DCF-8D96-12739127068E}"/>
                  </a:ext>
                </a:extLst>
              </p:cNvPr>
              <p:cNvSpPr txBox="1"/>
              <p:nvPr/>
            </p:nvSpPr>
            <p:spPr>
              <a:xfrm>
                <a:off x="4771278" y="1533544"/>
                <a:ext cx="240834" cy="400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1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158177" y="-435881"/>
              <a:ext cx="1726992" cy="42543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3" name="组合 42"/>
          <p:cNvGrpSpPr/>
          <p:nvPr/>
        </p:nvGrpSpPr>
        <p:grpSpPr>
          <a:xfrm>
            <a:off x="6346370" y="2893326"/>
            <a:ext cx="5579713" cy="1806415"/>
            <a:chOff x="5176110" y="2869243"/>
            <a:chExt cx="5579713" cy="1806415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C169F44C-EC66-4DF8-B274-A1CBCE313677}"/>
                </a:ext>
              </a:extLst>
            </p:cNvPr>
            <p:cNvGrpSpPr/>
            <p:nvPr/>
          </p:nvGrpSpPr>
          <p:grpSpPr>
            <a:xfrm>
              <a:off x="5176110" y="3368070"/>
              <a:ext cx="995622" cy="829887"/>
              <a:chOff x="4891695" y="2364408"/>
              <a:chExt cx="495374" cy="495374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E3A7C48E-930F-4CEF-86B7-3712C958AE88}"/>
                  </a:ext>
                </a:extLst>
              </p:cNvPr>
              <p:cNvGrpSpPr/>
              <p:nvPr/>
            </p:nvGrpSpPr>
            <p:grpSpPr>
              <a:xfrm>
                <a:off x="4891695" y="2364408"/>
                <a:ext cx="495374" cy="495374"/>
                <a:chOff x="4131160" y="713581"/>
                <a:chExt cx="881684" cy="881684"/>
              </a:xfrm>
            </p:grpSpPr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5417416C-D5E3-4DFA-962A-C70A3D150AA6}"/>
                    </a:ext>
                  </a:extLst>
                </p:cNvPr>
                <p:cNvSpPr/>
                <p:nvPr/>
              </p:nvSpPr>
              <p:spPr>
                <a:xfrm>
                  <a:off x="4131160" y="713581"/>
                  <a:ext cx="881684" cy="881684"/>
                </a:xfrm>
                <a:prstGeom prst="ellipse">
                  <a:avLst/>
                </a:prstGeom>
                <a:gradFill flip="none" rotWithShape="1">
                  <a:gsLst>
                    <a:gs pos="45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000000" scaled="0"/>
                  <a:tileRect/>
                </a:gradFill>
                <a:ln w="635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17400000" scaled="0"/>
                  </a:gradFill>
                </a:ln>
                <a:effectLst>
                  <a:outerShdw blurRad="152400" dist="38100" dir="810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1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F5E2CC76-6F84-48F7-B9BB-75A7587673EC}"/>
                    </a:ext>
                  </a:extLst>
                </p:cNvPr>
                <p:cNvSpPr/>
                <p:nvPr/>
              </p:nvSpPr>
              <p:spPr>
                <a:xfrm>
                  <a:off x="4237176" y="819597"/>
                  <a:ext cx="669652" cy="669652"/>
                </a:xfrm>
                <a:prstGeom prst="ellipse">
                  <a:avLst/>
                </a:prstGeom>
                <a:solidFill>
                  <a:srgbClr val="FDCC1C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1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27" name="TextBox 23">
                <a:extLst>
                  <a:ext uri="{FF2B5EF4-FFF2-40B4-BE49-F238E27FC236}">
                    <a16:creationId xmlns:a16="http://schemas.microsoft.com/office/drawing/2014/main" id="{6AD8DCA7-C5AB-47AF-87F3-9558982E0A13}"/>
                  </a:ext>
                </a:extLst>
              </p:cNvPr>
              <p:cNvSpPr txBox="1"/>
              <p:nvPr/>
            </p:nvSpPr>
            <p:spPr>
              <a:xfrm>
                <a:off x="5029635" y="2414411"/>
                <a:ext cx="219493" cy="385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1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2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49708" y="1669543"/>
              <a:ext cx="1806415" cy="42058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45" name="直接连接符 44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2886396" y="115656"/>
            <a:ext cx="1723324" cy="475927"/>
            <a:chOff x="2634098" y="231586"/>
            <a:chExt cx="1723324" cy="475927"/>
          </a:xfrm>
        </p:grpSpPr>
        <p:sp>
          <p:nvSpPr>
            <p:cNvPr id="47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8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说读本</a:t>
              </a: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50" name="矩形: 圆角 49"/>
          <p:cNvSpPr/>
          <p:nvPr/>
        </p:nvSpPr>
        <p:spPr>
          <a:xfrm>
            <a:off x="486178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说学情</a:t>
            </a:r>
          </a:p>
        </p:txBody>
      </p:sp>
      <p:sp>
        <p:nvSpPr>
          <p:cNvPr id="51" name="矩形: 圆角 51"/>
          <p:cNvSpPr/>
          <p:nvPr/>
        </p:nvSpPr>
        <p:spPr>
          <a:xfrm>
            <a:off x="622272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52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53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54" name="矩形 53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223892" y="2645256"/>
            <a:ext cx="1709565" cy="442662"/>
            <a:chOff x="198127" y="1631025"/>
            <a:chExt cx="1880906" cy="442662"/>
          </a:xfrm>
        </p:grpSpPr>
        <p:grpSp>
          <p:nvGrpSpPr>
            <p:cNvPr id="60" name="组合 59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6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3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读本分析</a:t>
                </a:r>
              </a:p>
            </p:txBody>
          </p:sp>
        </p:grp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3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3"/>
          <p:cNvSpPr/>
          <p:nvPr/>
        </p:nvSpPr>
        <p:spPr>
          <a:xfrm>
            <a:off x="3054350" y="2535238"/>
            <a:ext cx="7032625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Font typeface="Arial" panose="020B0704020202020204" pitchFamily="34" charset="0"/>
            </a:pPr>
            <a:r>
              <a:rPr lang="zh-CN" altLang="en-US" sz="9600" b="1" dirty="0">
                <a:solidFill>
                  <a:srgbClr val="1D6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谢谢！</a:t>
            </a:r>
          </a:p>
        </p:txBody>
      </p:sp>
      <p:pic>
        <p:nvPicPr>
          <p:cNvPr id="6148" name="图片 1" descr="人教社logo横版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250" y="311150"/>
            <a:ext cx="3787775" cy="404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4421913" y="115656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说学情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30021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584892" y="4250274"/>
            <a:ext cx="288032" cy="0"/>
          </a:xfrm>
          <a:prstGeom prst="line">
            <a:avLst/>
          </a:prstGeom>
          <a:ln w="57150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23892" y="2645256"/>
            <a:ext cx="1709565" cy="442662"/>
            <a:chOff x="198127" y="1631025"/>
            <a:chExt cx="1880906" cy="442662"/>
          </a:xfrm>
        </p:grpSpPr>
        <p:grpSp>
          <p:nvGrpSpPr>
            <p:cNvPr id="30" name="组合 29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3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有利因素</a:t>
                </a: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34" name="文本框 87"/>
          <p:cNvSpPr txBox="1"/>
          <p:nvPr/>
        </p:nvSpPr>
        <p:spPr>
          <a:xfrm>
            <a:off x="241071" y="4058757"/>
            <a:ext cx="158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不利因素</a:t>
            </a:r>
          </a:p>
        </p:txBody>
      </p:sp>
      <p:sp>
        <p:nvSpPr>
          <p:cNvPr id="27" name="圆角矩形 8"/>
          <p:cNvSpPr/>
          <p:nvPr/>
        </p:nvSpPr>
        <p:spPr>
          <a:xfrm>
            <a:off x="2622782" y="1067534"/>
            <a:ext cx="5089105" cy="1637456"/>
          </a:xfrm>
          <a:prstGeom prst="roundRect">
            <a:avLst>
              <a:gd name="adj" fmla="val 2845"/>
            </a:avLst>
          </a:prstGeom>
          <a:solidFill>
            <a:schemeClr val="bg1"/>
          </a:solidFill>
          <a:ln w="19050"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107"/>
          <p:cNvSpPr txBox="1"/>
          <p:nvPr/>
        </p:nvSpPr>
        <p:spPr>
          <a:xfrm>
            <a:off x="3081146" y="1563428"/>
            <a:ext cx="177980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25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授课对象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3169390" y="2027271"/>
            <a:ext cx="1612166" cy="0"/>
          </a:xfrm>
          <a:prstGeom prst="line">
            <a:avLst/>
          </a:prstGeom>
          <a:ln w="38100">
            <a:solidFill>
              <a:srgbClr val="425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109"/>
          <p:cNvSpPr txBox="1"/>
          <p:nvPr/>
        </p:nvSpPr>
        <p:spPr>
          <a:xfrm>
            <a:off x="3055628" y="1972135"/>
            <a:ext cx="456968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小学高年级学生</a:t>
            </a:r>
          </a:p>
        </p:txBody>
      </p:sp>
      <p:sp>
        <p:nvSpPr>
          <p:cNvPr id="37" name="椭圆 36"/>
          <p:cNvSpPr/>
          <p:nvPr/>
        </p:nvSpPr>
        <p:spPr>
          <a:xfrm>
            <a:off x="2841733" y="1677335"/>
            <a:ext cx="213896" cy="213896"/>
          </a:xfrm>
          <a:prstGeom prst="ellipse">
            <a:avLst/>
          </a:prstGeom>
          <a:solidFill>
            <a:srgbClr val="425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DBD"/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2713559" y="1416178"/>
            <a:ext cx="4911751" cy="0"/>
          </a:xfrm>
          <a:prstGeom prst="line">
            <a:avLst/>
          </a:prstGeom>
          <a:ln w="19050" cap="rnd">
            <a:solidFill>
              <a:srgbClr val="203E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98"/>
          <p:cNvSpPr txBox="1"/>
          <p:nvPr/>
        </p:nvSpPr>
        <p:spPr>
          <a:xfrm>
            <a:off x="3037119" y="3306820"/>
            <a:ext cx="87020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具有一定的自学能力，在道德与法治课程中有相关内容的学习。</a:t>
            </a:r>
          </a:p>
        </p:txBody>
      </p:sp>
      <p:pic>
        <p:nvPicPr>
          <p:cNvPr id="39" name="图片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24" y="979083"/>
            <a:ext cx="2108835" cy="2108835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2061723" y="3143477"/>
            <a:ext cx="960895" cy="787762"/>
            <a:chOff x="4644008" y="1491630"/>
            <a:chExt cx="495374" cy="495374"/>
          </a:xfrm>
        </p:grpSpPr>
        <p:grpSp>
          <p:nvGrpSpPr>
            <p:cNvPr id="42" name="组合 41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4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4"/>
          <p:cNvSpPr/>
          <p:nvPr/>
        </p:nvSpPr>
        <p:spPr>
          <a:xfrm>
            <a:off x="3103015" y="924455"/>
            <a:ext cx="7915642" cy="801921"/>
          </a:xfrm>
          <a:prstGeom prst="round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义务教育教科书（五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·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四学制）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道德与法治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》</a:t>
            </a:r>
          </a:p>
        </p:txBody>
      </p:sp>
      <p:sp>
        <p:nvSpPr>
          <p:cNvPr id="5" name="文本框 24"/>
          <p:cNvSpPr/>
          <p:nvPr/>
        </p:nvSpPr>
        <p:spPr>
          <a:xfrm>
            <a:off x="4864162" y="1860344"/>
            <a:ext cx="3600000" cy="8153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四年级下册</a:t>
            </a:r>
          </a:p>
        </p:txBody>
      </p:sp>
      <p:sp>
        <p:nvSpPr>
          <p:cNvPr id="6" name="文本框 24"/>
          <p:cNvSpPr/>
          <p:nvPr/>
        </p:nvSpPr>
        <p:spPr>
          <a:xfrm>
            <a:off x="4864163" y="2774013"/>
            <a:ext cx="3600000" cy="8153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第五单元</a:t>
            </a:r>
          </a:p>
        </p:txBody>
      </p:sp>
      <p:sp>
        <p:nvSpPr>
          <p:cNvPr id="7" name="文本框 24"/>
          <p:cNvSpPr/>
          <p:nvPr/>
        </p:nvSpPr>
        <p:spPr>
          <a:xfrm>
            <a:off x="4864163" y="3704448"/>
            <a:ext cx="3600000" cy="6428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让生活多一些绿色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》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576195" y="4670425"/>
            <a:ext cx="8905240" cy="2070100"/>
            <a:chOff x="4057" y="7355"/>
            <a:chExt cx="14024" cy="3260"/>
          </a:xfrm>
        </p:grpSpPr>
        <p:sp>
          <p:nvSpPr>
            <p:cNvPr id="36" name="矩形 35"/>
            <p:cNvSpPr/>
            <p:nvPr/>
          </p:nvSpPr>
          <p:spPr>
            <a:xfrm>
              <a:off x="4057" y="7355"/>
              <a:ext cx="14025" cy="32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0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哲学与人生封面</a:t>
              </a:r>
              <a:endParaRPr lang="zh-CN" altLang="en-US" dirty="0">
                <a:solidFill>
                  <a:srgbClr val="203E96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2" r="23737"/>
            <a:stretch>
              <a:fillRect/>
            </a:stretch>
          </p:blipFill>
          <p:spPr>
            <a:xfrm>
              <a:off x="4189" y="7471"/>
              <a:ext cx="13800" cy="30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8" name="直接连接符 7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4421913" y="115656"/>
            <a:ext cx="1723324" cy="475927"/>
            <a:chOff x="2634098" y="231586"/>
            <a:chExt cx="1723324" cy="475927"/>
          </a:xfrm>
        </p:grpSpPr>
        <p:sp>
          <p:nvSpPr>
            <p:cNvPr id="22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3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说学情</a:t>
              </a: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28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37" name="矩形: 圆角 51"/>
          <p:cNvSpPr/>
          <p:nvPr/>
        </p:nvSpPr>
        <p:spPr>
          <a:xfrm>
            <a:off x="630021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38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39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40" name="矩形 39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1584892" y="4250274"/>
            <a:ext cx="288032" cy="0"/>
          </a:xfrm>
          <a:prstGeom prst="line">
            <a:avLst/>
          </a:prstGeom>
          <a:ln w="57150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223892" y="2645256"/>
            <a:ext cx="1709565" cy="442662"/>
            <a:chOff x="198127" y="1631025"/>
            <a:chExt cx="1880906" cy="442662"/>
          </a:xfrm>
        </p:grpSpPr>
        <p:grpSp>
          <p:nvGrpSpPr>
            <p:cNvPr id="47" name="组合 46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48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9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有利因素</a:t>
                </a: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51" name="文本框 87"/>
          <p:cNvSpPr txBox="1"/>
          <p:nvPr/>
        </p:nvSpPr>
        <p:spPr>
          <a:xfrm>
            <a:off x="241071" y="4058757"/>
            <a:ext cx="158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不利因素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4421913" y="115656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说学情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30021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584892" y="4250274"/>
            <a:ext cx="288032" cy="0"/>
          </a:xfrm>
          <a:prstGeom prst="line">
            <a:avLst/>
          </a:prstGeom>
          <a:ln w="57150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23892" y="2645256"/>
            <a:ext cx="1709565" cy="442662"/>
            <a:chOff x="198127" y="1631025"/>
            <a:chExt cx="1880906" cy="442662"/>
          </a:xfrm>
        </p:grpSpPr>
        <p:grpSp>
          <p:nvGrpSpPr>
            <p:cNvPr id="30" name="组合 29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3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有利因素</a:t>
                </a: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34" name="文本框 87"/>
          <p:cNvSpPr txBox="1"/>
          <p:nvPr/>
        </p:nvSpPr>
        <p:spPr>
          <a:xfrm>
            <a:off x="241071" y="4058757"/>
            <a:ext cx="158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不利因素</a:t>
            </a:r>
          </a:p>
        </p:txBody>
      </p:sp>
      <p:sp>
        <p:nvSpPr>
          <p:cNvPr id="4" name="圆角矩形 8"/>
          <p:cNvSpPr/>
          <p:nvPr/>
        </p:nvSpPr>
        <p:spPr>
          <a:xfrm>
            <a:off x="2622782" y="1067534"/>
            <a:ext cx="5089105" cy="1637456"/>
          </a:xfrm>
          <a:prstGeom prst="roundRect">
            <a:avLst>
              <a:gd name="adj" fmla="val 2845"/>
            </a:avLst>
          </a:prstGeom>
          <a:solidFill>
            <a:schemeClr val="bg1"/>
          </a:solidFill>
          <a:ln w="19050"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07"/>
          <p:cNvSpPr txBox="1"/>
          <p:nvPr/>
        </p:nvSpPr>
        <p:spPr>
          <a:xfrm>
            <a:off x="3081146" y="1563428"/>
            <a:ext cx="177980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25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授课对象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3169390" y="2027271"/>
            <a:ext cx="1612166" cy="0"/>
          </a:xfrm>
          <a:prstGeom prst="line">
            <a:avLst/>
          </a:prstGeom>
          <a:ln w="38100">
            <a:solidFill>
              <a:srgbClr val="425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09"/>
          <p:cNvSpPr txBox="1"/>
          <p:nvPr/>
        </p:nvSpPr>
        <p:spPr>
          <a:xfrm>
            <a:off x="3055628" y="1972135"/>
            <a:ext cx="456968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小学高年级学生</a:t>
            </a:r>
          </a:p>
        </p:txBody>
      </p:sp>
      <p:sp>
        <p:nvSpPr>
          <p:cNvPr id="8" name="椭圆 7"/>
          <p:cNvSpPr/>
          <p:nvPr/>
        </p:nvSpPr>
        <p:spPr>
          <a:xfrm>
            <a:off x="2841733" y="1677335"/>
            <a:ext cx="213896" cy="213896"/>
          </a:xfrm>
          <a:prstGeom prst="ellipse">
            <a:avLst/>
          </a:prstGeom>
          <a:solidFill>
            <a:srgbClr val="425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DBD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713559" y="1416178"/>
            <a:ext cx="4911751" cy="0"/>
          </a:xfrm>
          <a:prstGeom prst="line">
            <a:avLst/>
          </a:prstGeom>
          <a:ln w="19050" cap="rnd">
            <a:solidFill>
              <a:srgbClr val="203E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98"/>
          <p:cNvSpPr txBox="1"/>
          <p:nvPr/>
        </p:nvSpPr>
        <p:spPr>
          <a:xfrm>
            <a:off x="3037119" y="3318490"/>
            <a:ext cx="861460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具有一定的自学能力，在道德与法治课程中有相关内容的学习。</a:t>
            </a:r>
          </a:p>
        </p:txBody>
      </p:sp>
      <p:sp>
        <p:nvSpPr>
          <p:cNvPr id="49" name="文本框 98"/>
          <p:cNvSpPr txBox="1"/>
          <p:nvPr/>
        </p:nvSpPr>
        <p:spPr>
          <a:xfrm>
            <a:off x="3046644" y="4318615"/>
            <a:ext cx="897554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生活中具有比较丰富的旅游经验。</a:t>
            </a:r>
          </a:p>
        </p:txBody>
      </p:sp>
      <p:pic>
        <p:nvPicPr>
          <p:cNvPr id="35" name="图片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24" y="979083"/>
            <a:ext cx="2108835" cy="210883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2094606" y="4116439"/>
            <a:ext cx="960895" cy="787762"/>
            <a:chOff x="4644008" y="1491630"/>
            <a:chExt cx="495374" cy="495374"/>
          </a:xfrm>
        </p:grpSpPr>
        <p:grpSp>
          <p:nvGrpSpPr>
            <p:cNvPr id="37" name="组合 36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38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61723" y="3143477"/>
            <a:ext cx="960895" cy="787762"/>
            <a:chOff x="4644008" y="1491630"/>
            <a:chExt cx="495374" cy="495374"/>
          </a:xfrm>
        </p:grpSpPr>
        <p:grpSp>
          <p:nvGrpSpPr>
            <p:cNvPr id="42" name="组合 41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3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74940" y="708165"/>
            <a:ext cx="9806084" cy="0"/>
          </a:xfrm>
          <a:prstGeom prst="line">
            <a:avLst/>
          </a:prstGeom>
          <a:ln w="28575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4421913" y="115656"/>
            <a:ext cx="1723324" cy="475927"/>
            <a:chOff x="2634098" y="231586"/>
            <a:chExt cx="1723324" cy="475927"/>
          </a:xfrm>
        </p:grpSpPr>
        <p:sp>
          <p:nvSpPr>
            <p:cNvPr id="11" name="矩形: 圆角 11"/>
            <p:cNvSpPr/>
            <p:nvPr/>
          </p:nvSpPr>
          <p:spPr>
            <a:xfrm>
              <a:off x="2634098" y="231586"/>
              <a:ext cx="1723324" cy="475927"/>
            </a:xfrm>
            <a:prstGeom prst="roundRect">
              <a:avLst>
                <a:gd name="adj" fmla="val 50000"/>
              </a:avLst>
            </a:prstGeom>
            <a:solidFill>
              <a:srgbClr val="609E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文本框 48"/>
            <p:cNvSpPr txBox="1"/>
            <p:nvPr/>
          </p:nvSpPr>
          <p:spPr>
            <a:xfrm>
              <a:off x="3148789" y="282978"/>
              <a:ext cx="111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说学情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95279" y="282915"/>
              <a:ext cx="392996" cy="392996"/>
            </a:xfrm>
            <a:prstGeom prst="rect">
              <a:avLst/>
            </a:prstGeom>
          </p:spPr>
        </p:pic>
      </p:grpSp>
      <p:sp>
        <p:nvSpPr>
          <p:cNvPr id="14" name="矩形: 圆角 49"/>
          <p:cNvSpPr/>
          <p:nvPr/>
        </p:nvSpPr>
        <p:spPr>
          <a:xfrm>
            <a:off x="3157004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说读本</a:t>
            </a:r>
          </a:p>
        </p:txBody>
      </p:sp>
      <p:sp>
        <p:nvSpPr>
          <p:cNvPr id="15" name="矩形: 圆角 51"/>
          <p:cNvSpPr/>
          <p:nvPr/>
        </p:nvSpPr>
        <p:spPr>
          <a:xfrm>
            <a:off x="6300217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说目标</a:t>
            </a:r>
          </a:p>
        </p:txBody>
      </p:sp>
      <p:sp>
        <p:nvSpPr>
          <p:cNvPr id="16" name="矩形: 圆角 45"/>
          <p:cNvSpPr/>
          <p:nvPr/>
        </p:nvSpPr>
        <p:spPr>
          <a:xfrm>
            <a:off x="7676662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说策略</a:t>
            </a:r>
          </a:p>
        </p:txBody>
      </p:sp>
      <p:sp>
        <p:nvSpPr>
          <p:cNvPr id="17" name="矩形: 圆角 46"/>
          <p:cNvSpPr/>
          <p:nvPr/>
        </p:nvSpPr>
        <p:spPr>
          <a:xfrm>
            <a:off x="9084103" y="144126"/>
            <a:ext cx="1128630" cy="418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说特色</a:t>
            </a:r>
          </a:p>
        </p:txBody>
      </p:sp>
      <p:sp>
        <p:nvSpPr>
          <p:cNvPr id="19" name="矩形 18"/>
          <p:cNvSpPr/>
          <p:nvPr/>
        </p:nvSpPr>
        <p:spPr>
          <a:xfrm>
            <a:off x="11981025" y="-138933"/>
            <a:ext cx="119336" cy="862387"/>
          </a:xfrm>
          <a:prstGeom prst="rect">
            <a:avLst/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52677" y="-21068"/>
            <a:ext cx="2911788" cy="862392"/>
          </a:xfrm>
          <a:prstGeom prst="rect">
            <a:avLst/>
          </a:prstGeom>
          <a:solidFill>
            <a:srgbClr val="609E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8"/>
          <p:cNvSpPr/>
          <p:nvPr/>
        </p:nvSpPr>
        <p:spPr>
          <a:xfrm>
            <a:off x="0" y="70049"/>
            <a:ext cx="2641862" cy="694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4"/>
          <p:cNvSpPr/>
          <p:nvPr/>
        </p:nvSpPr>
        <p:spPr>
          <a:xfrm>
            <a:off x="129075" y="186617"/>
            <a:ext cx="2410613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绿水青山就是金山银山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897027" y="833359"/>
            <a:ext cx="0" cy="6024641"/>
          </a:xfrm>
          <a:prstGeom prst="line">
            <a:avLst/>
          </a:prstGeom>
          <a:ln w="57150">
            <a:gradFill>
              <a:gsLst>
                <a:gs pos="0">
                  <a:srgbClr val="609EFF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rgbClr val="203E9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584892" y="4250274"/>
            <a:ext cx="288032" cy="0"/>
          </a:xfrm>
          <a:prstGeom prst="line">
            <a:avLst/>
          </a:prstGeom>
          <a:ln w="57150">
            <a:solidFill>
              <a:srgbClr val="609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23892" y="2645256"/>
            <a:ext cx="1709565" cy="442662"/>
            <a:chOff x="198127" y="1631025"/>
            <a:chExt cx="1880906" cy="442662"/>
          </a:xfrm>
        </p:grpSpPr>
        <p:grpSp>
          <p:nvGrpSpPr>
            <p:cNvPr id="30" name="组合 29"/>
            <p:cNvGrpSpPr/>
            <p:nvPr/>
          </p:nvGrpSpPr>
          <p:grpSpPr>
            <a:xfrm>
              <a:off x="198127" y="1631025"/>
              <a:ext cx="1880906" cy="442662"/>
              <a:chOff x="1450570" y="1594181"/>
              <a:chExt cx="1880906" cy="442662"/>
            </a:xfrm>
          </p:grpSpPr>
          <p:sp>
            <p:nvSpPr>
              <p:cNvPr id="32" name="矩形: 圆角 85"/>
              <p:cNvSpPr/>
              <p:nvPr/>
            </p:nvSpPr>
            <p:spPr>
              <a:xfrm>
                <a:off x="1450570" y="1594181"/>
                <a:ext cx="1814306" cy="428625"/>
              </a:xfrm>
              <a:prstGeom prst="roundRect">
                <a:avLst/>
              </a:prstGeom>
              <a:solidFill>
                <a:srgbClr val="425DB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86"/>
              <p:cNvSpPr txBox="1"/>
              <p:nvPr/>
            </p:nvSpPr>
            <p:spPr>
              <a:xfrm>
                <a:off x="1879628" y="1605956"/>
                <a:ext cx="145184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dirty="0">
                    <a:solidFill>
                      <a:schemeClr val="bg1"/>
                    </a:solidFill>
                  </a:rPr>
                  <a:t>有利因素</a:t>
                </a: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76" y="1683988"/>
              <a:ext cx="375832" cy="341596"/>
            </a:xfrm>
            <a:prstGeom prst="rect">
              <a:avLst/>
            </a:prstGeom>
          </p:spPr>
        </p:pic>
      </p:grpSp>
      <p:sp>
        <p:nvSpPr>
          <p:cNvPr id="34" name="文本框 87"/>
          <p:cNvSpPr txBox="1"/>
          <p:nvPr/>
        </p:nvSpPr>
        <p:spPr>
          <a:xfrm>
            <a:off x="241071" y="4058757"/>
            <a:ext cx="158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不利因素</a:t>
            </a:r>
          </a:p>
        </p:txBody>
      </p:sp>
      <p:sp>
        <p:nvSpPr>
          <p:cNvPr id="6" name="圆角矩形 8"/>
          <p:cNvSpPr/>
          <p:nvPr/>
        </p:nvSpPr>
        <p:spPr>
          <a:xfrm>
            <a:off x="2622782" y="1067534"/>
            <a:ext cx="5089105" cy="1637456"/>
          </a:xfrm>
          <a:prstGeom prst="roundRect">
            <a:avLst>
              <a:gd name="adj" fmla="val 2845"/>
            </a:avLst>
          </a:prstGeom>
          <a:solidFill>
            <a:schemeClr val="bg1"/>
          </a:solidFill>
          <a:ln w="19050">
            <a:solidFill>
              <a:srgbClr val="20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07"/>
          <p:cNvSpPr txBox="1"/>
          <p:nvPr/>
        </p:nvSpPr>
        <p:spPr>
          <a:xfrm>
            <a:off x="3081146" y="1563428"/>
            <a:ext cx="177980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25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授课对象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169390" y="2027271"/>
            <a:ext cx="1612166" cy="0"/>
          </a:xfrm>
          <a:prstGeom prst="line">
            <a:avLst/>
          </a:prstGeom>
          <a:ln w="38100">
            <a:solidFill>
              <a:srgbClr val="425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09"/>
          <p:cNvSpPr txBox="1"/>
          <p:nvPr/>
        </p:nvSpPr>
        <p:spPr>
          <a:xfrm>
            <a:off x="3055628" y="1972135"/>
            <a:ext cx="456968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小学高年级学生</a:t>
            </a:r>
          </a:p>
        </p:txBody>
      </p:sp>
      <p:sp>
        <p:nvSpPr>
          <p:cNvPr id="22" name="椭圆 21"/>
          <p:cNvSpPr/>
          <p:nvPr/>
        </p:nvSpPr>
        <p:spPr>
          <a:xfrm>
            <a:off x="2841733" y="1677335"/>
            <a:ext cx="213896" cy="213896"/>
          </a:xfrm>
          <a:prstGeom prst="ellipse">
            <a:avLst/>
          </a:prstGeom>
          <a:solidFill>
            <a:srgbClr val="425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25DBD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713559" y="1416178"/>
            <a:ext cx="4911751" cy="0"/>
          </a:xfrm>
          <a:prstGeom prst="line">
            <a:avLst/>
          </a:prstGeom>
          <a:ln w="19050" cap="rnd">
            <a:solidFill>
              <a:srgbClr val="203E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98"/>
          <p:cNvSpPr txBox="1"/>
          <p:nvPr/>
        </p:nvSpPr>
        <p:spPr>
          <a:xfrm>
            <a:off x="3186723" y="3227760"/>
            <a:ext cx="87020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具有一定的自学能力，在道德与法治课程中有相关内容的学习。</a:t>
            </a:r>
          </a:p>
        </p:txBody>
      </p:sp>
      <p:sp>
        <p:nvSpPr>
          <p:cNvPr id="44" name="文本框 98"/>
          <p:cNvSpPr txBox="1"/>
          <p:nvPr/>
        </p:nvSpPr>
        <p:spPr>
          <a:xfrm>
            <a:off x="3196248" y="4227885"/>
            <a:ext cx="87020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生活中具有比较丰富的旅游经验。</a:t>
            </a:r>
          </a:p>
        </p:txBody>
      </p:sp>
      <p:sp>
        <p:nvSpPr>
          <p:cNvPr id="50" name="文本框 98"/>
          <p:cNvSpPr txBox="1"/>
          <p:nvPr/>
        </p:nvSpPr>
        <p:spPr>
          <a:xfrm>
            <a:off x="3193708" y="5236265"/>
            <a:ext cx="87020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抽象思维能力正在逐步发展，看待问题有初步的独立思考。</a:t>
            </a:r>
          </a:p>
        </p:txBody>
      </p:sp>
      <p:pic>
        <p:nvPicPr>
          <p:cNvPr id="36" name="图片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24" y="979083"/>
            <a:ext cx="2108835" cy="210883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2094606" y="4116439"/>
            <a:ext cx="960895" cy="787762"/>
            <a:chOff x="4644008" y="1491630"/>
            <a:chExt cx="495374" cy="495374"/>
          </a:xfrm>
        </p:grpSpPr>
        <p:grpSp>
          <p:nvGrpSpPr>
            <p:cNvPr id="38" name="组合 37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0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061723" y="3143477"/>
            <a:ext cx="960895" cy="787762"/>
            <a:chOff x="4644008" y="1491630"/>
            <a:chExt cx="495374" cy="495374"/>
          </a:xfrm>
        </p:grpSpPr>
        <p:grpSp>
          <p:nvGrpSpPr>
            <p:cNvPr id="47" name="组合 46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49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065797" y="5045606"/>
            <a:ext cx="960895" cy="787762"/>
            <a:chOff x="4644008" y="1491630"/>
            <a:chExt cx="495374" cy="495374"/>
          </a:xfrm>
        </p:grpSpPr>
        <p:grpSp>
          <p:nvGrpSpPr>
            <p:cNvPr id="55" name="组合 54"/>
            <p:cNvGrpSpPr/>
            <p:nvPr/>
          </p:nvGrpSpPr>
          <p:grpSpPr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endParaRPr>
              </a:p>
            </p:txBody>
          </p:sp>
        </p:grpSp>
        <p:sp>
          <p:nvSpPr>
            <p:cNvPr id="56" name="TextBox 18"/>
            <p:cNvSpPr txBox="1"/>
            <p:nvPr/>
          </p:nvSpPr>
          <p:spPr>
            <a:xfrm>
              <a:off x="4792444" y="1615499"/>
              <a:ext cx="198502" cy="329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704020202020204"/>
                  <a:ea typeface="微软雅黑"/>
                  <a:cs typeface="+mn-cs"/>
                </a:rPr>
                <a:t>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704020202020204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水墨江南">
      <a:dk1>
        <a:srgbClr val="000000"/>
      </a:dk1>
      <a:lt1>
        <a:srgbClr val="FFFFFF"/>
      </a:lt1>
      <a:dk2>
        <a:srgbClr val="DEF8FF"/>
      </a:dk2>
      <a:lt2>
        <a:srgbClr val="B9D2FD"/>
      </a:lt2>
      <a:accent1>
        <a:srgbClr val="99C2FD"/>
      </a:accent1>
      <a:accent2>
        <a:srgbClr val="6C92FD"/>
      </a:accent2>
      <a:accent3>
        <a:srgbClr val="4765D8"/>
      </a:accent3>
      <a:accent4>
        <a:srgbClr val="6771AB"/>
      </a:accent4>
      <a:accent5>
        <a:srgbClr val="2E3B72"/>
      </a:accent5>
      <a:accent6>
        <a:srgbClr val="161B32"/>
      </a:accent6>
      <a:hlink>
        <a:srgbClr val="141E26"/>
      </a:hlink>
      <a:folHlink>
        <a:srgbClr val="4C579B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lnSpc>
            <a:spcPct val="150000"/>
          </a:lnSpc>
          <a:defRPr sz="24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7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7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2894</Words>
  <Application>Microsoft Office PowerPoint</Application>
  <PresentationFormat>宽屏</PresentationFormat>
  <Paragraphs>683</Paragraphs>
  <Slides>50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1" baseType="lpstr">
      <vt:lpstr>Noto Sans S Chinese Light</vt:lpstr>
      <vt:lpstr>黑体</vt:lpstr>
      <vt:lpstr>华文楷体</vt:lpstr>
      <vt:lpstr>楷体</vt:lpstr>
      <vt:lpstr>宋体</vt:lpstr>
      <vt:lpstr>微软雅黑</vt:lpstr>
      <vt:lpstr>Arial</vt:lpstr>
      <vt:lpstr>Calibri</vt:lpstr>
      <vt:lpstr>Calibri Light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Nee</dc:creator>
  <cp:lastModifiedBy>李丽</cp:lastModifiedBy>
  <cp:revision>639</cp:revision>
  <dcterms:created xsi:type="dcterms:W3CDTF">2021-03-25T14:28:50Z</dcterms:created>
  <dcterms:modified xsi:type="dcterms:W3CDTF">2024-02-02T05:32:58Z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2052-3.1.1.4956</vt:lpwstr>
  </property>
</Properties>
</file>