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4232" r:id="rId4"/>
    <p:sldId id="258" r:id="rId6"/>
    <p:sldId id="259" r:id="rId7"/>
    <p:sldId id="4228" r:id="rId8"/>
    <p:sldId id="260" r:id="rId9"/>
    <p:sldId id="261" r:id="rId10"/>
    <p:sldId id="262" r:id="rId11"/>
    <p:sldId id="263" r:id="rId12"/>
    <p:sldId id="264" r:id="rId13"/>
    <p:sldId id="4233" r:id="rId14"/>
    <p:sldId id="265" r:id="rId15"/>
    <p:sldId id="266" r:id="rId16"/>
    <p:sldId id="267" r:id="rId17"/>
    <p:sldId id="268" r:id="rId18"/>
    <p:sldId id="269" r:id="rId19"/>
    <p:sldId id="4229" r:id="rId20"/>
    <p:sldId id="270" r:id="rId21"/>
    <p:sldId id="271" r:id="rId22"/>
    <p:sldId id="272" r:id="rId23"/>
    <p:sldId id="273" r:id="rId24"/>
    <p:sldId id="274" r:id="rId25"/>
    <p:sldId id="4234" r:id="rId26"/>
    <p:sldId id="275" r:id="rId27"/>
    <p:sldId id="276" r:id="rId28"/>
    <p:sldId id="277" r:id="rId29"/>
    <p:sldId id="4656" r:id="rId30"/>
    <p:sldId id="4638" r:id="rId31"/>
    <p:sldId id="278" r:id="rId32"/>
    <p:sldId id="279" r:id="rId33"/>
    <p:sldId id="4235" r:id="rId34"/>
    <p:sldId id="280" r:id="rId35"/>
    <p:sldId id="281" r:id="rId36"/>
    <p:sldId id="4230" r:id="rId37"/>
    <p:sldId id="282" r:id="rId38"/>
    <p:sldId id="4231" r:id="rId39"/>
    <p:sldId id="285" r:id="rId40"/>
    <p:sldId id="543" r:id="rId41"/>
    <p:sldId id="284" r:id="rId42"/>
  </p:sldIdLst>
  <p:sldSz cx="12192000" cy="6858000"/>
  <p:notesSz cx="6858000" cy="992632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31" userDrawn="1">
          <p15:clr>
            <a:srgbClr val="747775"/>
          </p15:clr>
        </p15:guide>
        <p15:guide id="2" pos="2848"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21" d="100"/>
          <a:sy n="121" d="100"/>
        </p:scale>
        <p:origin x="156" y="96"/>
      </p:cViewPr>
      <p:guideLst>
        <p:guide orient="horz" pos="1631"/>
        <p:guide pos="284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cs-CZ"/>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095500" y="557213"/>
            <a:ext cx="4953000" cy="2786062"/>
          </a:xfrm>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6CA39B7-6BB2-4E67-B587-056544564E8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indent="0" algn="l">
              <a:lnSpc>
                <a:spcPct val="100000"/>
              </a:lnSpc>
            </a:pP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代表。</a:t>
            </a:r>
            <a:endParaRPr lang="en-US" sz="1400" b="0" i="0" u="none" strike="noStrike" dirty="0">
              <a:solidFill>
                <a:srgbClr val="000000"/>
              </a:solidFill>
            </a:endParaRPr>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6CA39B7-6BB2-4E67-B587-056544564E8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72249"/>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72249"/>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095500" y="557213"/>
            <a:ext cx="4953000" cy="2786062"/>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529471"/>
            <a:ext cx="7315200" cy="3345071"/>
          </a:xfrm>
          <a:prstGeom prst="rect">
            <a:avLst/>
          </a:prstGeom>
        </p:spPr>
        <p:txBody>
          <a:bodyPr vert="horz" lIns="91440" tIns="45720" rIns="91440" bIns="45720" rtlCol="0" anchor="ctr"/>
          <a:lstStyle>
            <a:lvl1pPr algn="l">
              <a:defRPr sz="1400" b="0" i="0" u="none" strike="noStrike"/>
            </a:lvl1pPr>
          </a:lstStyle>
          <a:p>
            <a:pPr algn="l"/>
            <a:endParaRPr dirty="0"/>
          </a:p>
        </p:txBody>
      </p:sp>
      <p:sp>
        <p:nvSpPr>
          <p:cNvPr id="6" name="Footer Placeholder 5"/>
          <p:cNvSpPr>
            <a:spLocks noGrp="1"/>
          </p:cNvSpPr>
          <p:nvPr>
            <p:ph type="ftr" sz="quarter" idx="4"/>
          </p:nvPr>
        </p:nvSpPr>
        <p:spPr>
          <a:xfrm>
            <a:off x="0" y="7058943"/>
            <a:ext cx="3962400" cy="370526"/>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7058943"/>
            <a:ext cx="3962400" cy="370526"/>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 name="Shape 11"/>
        <p:cNvGrpSpPr/>
        <p:nvPr/>
      </p:nvGrpSpPr>
      <p:grpSpPr>
        <a:xfrm>
          <a:off x="0" y="0"/>
          <a:ext cx="0" cy="0"/>
          <a:chOff x="0" y="0"/>
          <a:chExt cx="0" cy="0"/>
        </a:xfrm>
      </p:grpSpPr>
      <p:sp>
        <p:nvSpPr>
          <p:cNvPr id="12" name="Shape 30"/>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 name="Shape 17"/>
        <p:cNvGrpSpPr/>
        <p:nvPr/>
      </p:nvGrpSpPr>
      <p:grpSpPr>
        <a:xfrm>
          <a:off x="0" y="0"/>
          <a:ext cx="0" cy="0"/>
          <a:chOff x="0" y="0"/>
          <a:chExt cx="0" cy="0"/>
        </a:xfrm>
      </p:grpSpPr>
      <p:sp>
        <p:nvSpPr>
          <p:cNvPr id="18" name="Shape 54"/>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1" name="Shape 23"/>
        <p:cNvGrpSpPr/>
        <p:nvPr/>
      </p:nvGrpSpPr>
      <p:grpSpPr>
        <a:xfrm>
          <a:off x="0" y="0"/>
          <a:ext cx="0" cy="0"/>
          <a:chOff x="0" y="0"/>
          <a:chExt cx="0" cy="0"/>
        </a:xfrm>
      </p:grpSpPr>
      <p:sp>
        <p:nvSpPr>
          <p:cNvPr id="24" name="Shape 59"/>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1" name="Shape 29"/>
        <p:cNvGrpSpPr/>
        <p:nvPr/>
      </p:nvGrpSpPr>
      <p:grpSpPr>
        <a:xfrm>
          <a:off x="0" y="0"/>
          <a:ext cx="0" cy="0"/>
          <a:chOff x="0" y="0"/>
          <a:chExt cx="0" cy="0"/>
        </a:xfrm>
      </p:grpSpPr>
      <p:sp>
        <p:nvSpPr>
          <p:cNvPr id="30" name="Shape 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1" name="Shape 36"/>
        <p:cNvGrpSpPr/>
        <p:nvPr/>
      </p:nvGrpSpPr>
      <p:grpSpPr>
        <a:xfrm>
          <a:off x="0" y="0"/>
          <a:ext cx="0" cy="0"/>
          <a:chOff x="0" y="0"/>
          <a:chExt cx="0" cy="0"/>
        </a:xfrm>
      </p:grpSpPr>
      <p:sp>
        <p:nvSpPr>
          <p:cNvPr id="37" name="Shape 35"/>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1" name="Shape 45"/>
        <p:cNvGrpSpPr/>
        <p:nvPr/>
      </p:nvGrpSpPr>
      <p:grpSpPr>
        <a:xfrm>
          <a:off x="0" y="0"/>
          <a:ext cx="0" cy="0"/>
          <a:chOff x="0" y="0"/>
          <a:chExt cx="0" cy="0"/>
        </a:xfrm>
      </p:grpSpPr>
      <p:sp>
        <p:nvSpPr>
          <p:cNvPr id="46" name="Shape 20"/>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1" name="Shape 50"/>
        <p:cNvGrpSpPr/>
        <p:nvPr/>
      </p:nvGrpSpPr>
      <p:grpSpPr>
        <a:xfrm>
          <a:off x="0" y="0"/>
          <a:ext cx="0" cy="0"/>
          <a:chOff x="0" y="0"/>
          <a:chExt cx="0" cy="0"/>
        </a:xfrm>
      </p:grpSpPr>
      <p:sp>
        <p:nvSpPr>
          <p:cNvPr id="51" name="Shape 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1" name="Shape 54"/>
        <p:cNvGrpSpPr/>
        <p:nvPr/>
      </p:nvGrpSpPr>
      <p:grpSpPr>
        <a:xfrm>
          <a:off x="0" y="0"/>
          <a:ext cx="0" cy="0"/>
          <a:chOff x="0" y="0"/>
          <a:chExt cx="0" cy="0"/>
        </a:xfrm>
      </p:grpSpPr>
      <p:sp>
        <p:nvSpPr>
          <p:cNvPr id="55" name="Shape 43"/>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1" name="Shape 61"/>
        <p:cNvGrpSpPr/>
        <p:nvPr/>
      </p:nvGrpSpPr>
      <p:grpSpPr>
        <a:xfrm>
          <a:off x="0" y="0"/>
          <a:ext cx="0" cy="0"/>
          <a:chOff x="0" y="0"/>
          <a:chExt cx="0" cy="0"/>
        </a:xfrm>
      </p:grpSpPr>
      <p:sp>
        <p:nvSpPr>
          <p:cNvPr id="62" name="Shape 24"/>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a:spLocks noGrp="1"/>
          </p:cNvSpPr>
          <p:nvPr>
            <p:ph type="pic" idx="2"/>
          </p:nvPr>
        </p:nvSpPr>
        <p:spPr>
          <a:xfrm>
            <a:off x="3887391" y="740569"/>
            <a:ext cx="4629150" cy="3655219"/>
          </a:xfrm>
          <a:prstGeom prst="rect">
            <a:avLst/>
          </a:prstGeom>
          <a:noFill/>
          <a:ln>
            <a:noFill/>
          </a:ln>
        </p:spPr>
        <p:txBody>
          <a:bodyPr/>
          <a:lstStyle/>
          <a:p>
            <a:endParaRPr lang="zh-CN" altLang="en-US"/>
          </a:p>
        </p:txBody>
      </p:sp>
      <p:sp>
        <p:nvSpPr>
          <p:cNvPr id="64" name="Shape 26"/>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1" name="Shape 68"/>
        <p:cNvGrpSpPr/>
        <p:nvPr/>
      </p:nvGrpSpPr>
      <p:grpSpPr>
        <a:xfrm>
          <a:off x="0" y="0"/>
          <a:ext cx="0" cy="0"/>
          <a:chOff x="0" y="0"/>
          <a:chExt cx="0" cy="0"/>
        </a:xfrm>
      </p:grpSpPr>
      <p:sp>
        <p:nvSpPr>
          <p:cNvPr id="69" name="Shape 4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1" name="Shape 74"/>
        <p:cNvGrpSpPr/>
        <p:nvPr/>
      </p:nvGrpSpPr>
      <p:grpSpPr>
        <a:xfrm>
          <a:off x="0" y="0"/>
          <a:ext cx="0" cy="0"/>
          <a:chOff x="0" y="0"/>
          <a:chExt cx="0" cy="0"/>
        </a:xfrm>
      </p:grpSpPr>
      <p:sp>
        <p:nvSpPr>
          <p:cNvPr id="75" name="Shape 15"/>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70995-3F0F-45FD-960E-CD49A8A30ADA}"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D9339D3-8E80-45F5-9DCF-DC8C0776FA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2B70995-3F0F-45FD-960E-CD49A8A30ADA}"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9339D3-8E80-45F5-9DCF-DC8C0776FA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5" Type="http://schemas.openxmlformats.org/officeDocument/2006/relationships/theme" Target="../theme/theme2.xml"/><Relationship Id="rId4" Type="http://schemas.openxmlformats.org/officeDocument/2006/relationships/image" Target="../media/image1.pn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Shape 5"/>
        <p:cNvGrpSpPr/>
        <p:nvPr/>
      </p:nvGrpSpPr>
      <p:grpSpPr>
        <a:xfrm>
          <a:off x="0" y="0"/>
          <a:ext cx="0" cy="0"/>
          <a:chOff x="0" y="0"/>
          <a:chExt cx="0" cy="0"/>
        </a:xfrm>
      </p:grpSpPr>
      <p:sp>
        <p:nvSpPr>
          <p:cNvPr id="6" name="Shape 1"/>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500"/>
    </mc:Choice>
    <mc:Fallback>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4"/>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mc:AlternateContent xmlns:mc="http://schemas.openxmlformats.org/markup-compatibility/2006">
    <mc:Choice xmlns:p14="http://schemas.microsoft.com/office/powerpoint/2010/main" Requires="p14">
      <p:transition p14:dur="500"/>
    </mc:Choice>
    <mc:Fallback>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2" Type="http://schemas.openxmlformats.org/officeDocument/2006/relationships/notesSlide" Target="../notesSlides/notesSlide15.xml"/><Relationship Id="rId21" Type="http://schemas.openxmlformats.org/officeDocument/2006/relationships/slideLayout" Target="../slideLayouts/slideLayout12.xml"/><Relationship Id="rId20" Type="http://schemas.openxmlformats.org/officeDocument/2006/relationships/tags" Target="../tags/tag22.xml"/><Relationship Id="rId2" Type="http://schemas.openxmlformats.org/officeDocument/2006/relationships/tags" Target="../tags/tag4.xml"/><Relationship Id="rId19" Type="http://schemas.openxmlformats.org/officeDocument/2006/relationships/tags" Target="../tags/tag21.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6.png"/><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4" Type="http://schemas.openxmlformats.org/officeDocument/2006/relationships/notesSlide" Target="../notesSlides/notesSlide19.xml"/><Relationship Id="rId13" Type="http://schemas.openxmlformats.org/officeDocument/2006/relationships/slideLayout" Target="../slideLayouts/slideLayout12.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8.png"/><Relationship Id="rId1"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0.png"/><Relationship Id="rId1" Type="http://schemas.openxmlformats.org/officeDocument/2006/relationships/image" Target="../media/image9.png"/></Relationships>
</file>

<file path=ppt/slides/_rels/slide31.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1" Type="http://schemas.openxmlformats.org/officeDocument/2006/relationships/notesSlide" Target="../notesSlides/notesSlide24.xml"/><Relationship Id="rId10" Type="http://schemas.openxmlformats.org/officeDocument/2006/relationships/slideLayout" Target="../slideLayouts/slideLayout12.xml"/><Relationship Id="rId1" Type="http://schemas.openxmlformats.org/officeDocument/2006/relationships/tags" Target="../tags/tag3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3.png"/><Relationship Id="rId1"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image" Target="../media/image1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727835" y="1322705"/>
            <a:ext cx="8914765" cy="1076325"/>
          </a:xfrm>
        </p:spPr>
        <p:txBody>
          <a:bodyPr>
            <a:noAutofit/>
          </a:bodyPr>
          <a:lstStyle/>
          <a:p>
            <a:pPr>
              <a:lnSpc>
                <a:spcPct val="150000"/>
              </a:lnSpc>
            </a:pPr>
            <a:r>
              <a:rPr lang="zh-CN" altLang="en-US" sz="4400" b="1" dirty="0">
                <a:solidFill>
                  <a:srgbClr val="FF0000"/>
                </a:solidFill>
                <a:latin typeface="微软雅黑" panose="020B0503020204020204" charset="-122"/>
                <a:ea typeface="微软雅黑" panose="020B0503020204020204" charset="-122"/>
              </a:rPr>
              <a:t>把握党的二十大以来重大理论创新</a:t>
            </a:r>
            <a:endParaRPr lang="zh-CN" altLang="en-US" sz="2800" b="1" dirty="0">
              <a:solidFill>
                <a:srgbClr val="FF0000"/>
              </a:solidFill>
              <a:latin typeface="微软雅黑" panose="020B0503020204020204" charset="-122"/>
              <a:ea typeface="微软雅黑" panose="020B0503020204020204" charset="-122"/>
            </a:endParaRPr>
          </a:p>
        </p:txBody>
      </p:sp>
      <p:sp>
        <p:nvSpPr>
          <p:cNvPr id="3" name="副标题 2"/>
          <p:cNvSpPr>
            <a:spLocks noGrp="1"/>
          </p:cNvSpPr>
          <p:nvPr>
            <p:ph type="subTitle" idx="1"/>
          </p:nvPr>
        </p:nvSpPr>
        <p:spPr>
          <a:xfrm>
            <a:off x="2353805" y="4091686"/>
            <a:ext cx="7184254" cy="1464430"/>
          </a:xfrm>
        </p:spPr>
        <p:txBody>
          <a:bodyPr>
            <a:noAutofit/>
          </a:bodyPr>
          <a:lstStyle/>
          <a:p>
            <a:r>
              <a:rPr lang="zh-CN" altLang="en-US" b="1" dirty="0">
                <a:solidFill>
                  <a:srgbClr val="9E1E33"/>
                </a:solidFill>
                <a:latin typeface="楷体" panose="02010609060101010101" pitchFamily="49" charset="-122"/>
                <a:ea typeface="楷体" panose="02010609060101010101" pitchFamily="49" charset="-122"/>
              </a:rPr>
              <a:t>陶文昭</a:t>
            </a:r>
            <a:endParaRPr lang="en-US" altLang="zh-CN" b="1" dirty="0">
              <a:solidFill>
                <a:srgbClr val="9E1E33"/>
              </a:solidFill>
              <a:latin typeface="楷体" panose="02010609060101010101" pitchFamily="49" charset="-122"/>
              <a:ea typeface="楷体" panose="02010609060101010101" pitchFamily="49" charset="-122"/>
            </a:endParaRPr>
          </a:p>
          <a:p>
            <a:r>
              <a:rPr lang="zh-CN" altLang="en-US" b="1" dirty="0">
                <a:solidFill>
                  <a:srgbClr val="9E1E33"/>
                </a:solidFill>
                <a:latin typeface="楷体" panose="02010609060101010101" pitchFamily="49" charset="-122"/>
                <a:ea typeface="楷体" panose="02010609060101010101" pitchFamily="49" charset="-122"/>
              </a:rPr>
              <a:t>中国人民大学教授</a:t>
            </a:r>
            <a:endParaRPr lang="en-US" altLang="zh-CN" b="1" dirty="0">
              <a:solidFill>
                <a:srgbClr val="9E1E33"/>
              </a:solidFill>
              <a:latin typeface="楷体" panose="02010609060101010101" pitchFamily="49" charset="-122"/>
              <a:ea typeface="楷体" panose="02010609060101010101" pitchFamily="49"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a:t>
            </a:r>
            <a:endParaRPr lang="en-US" sz="1100"/>
          </a:p>
        </p:txBody>
      </p:sp>
      <p:sp>
        <p:nvSpPr>
          <p:cNvPr id="4" name="AutoShape 4"/>
          <p:cNvSpPr/>
          <p:nvPr/>
        </p:nvSpPr>
        <p:spPr>
          <a:xfrm>
            <a:off x="762000" y="1905000"/>
            <a:ext cx="33020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nvSpPr>
        <p:spPr>
          <a:xfrm>
            <a:off x="762000" y="1905000"/>
            <a:ext cx="762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095500"/>
            <a:ext cx="889000" cy="165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a:t>
            </a:r>
            <a:endParaRPr lang="en-US" sz="1100"/>
          </a:p>
        </p:txBody>
      </p:sp>
      <p:sp>
        <p:nvSpPr>
          <p:cNvPr id="7" name="AutoShape 7"/>
          <p:cNvSpPr/>
          <p:nvPr/>
        </p:nvSpPr>
        <p:spPr>
          <a:xfrm>
            <a:off x="2040255" y="1905000"/>
            <a:ext cx="2023745"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“六个必须坚持”</a:t>
            </a:r>
            <a:endParaRPr lang="en-US"/>
          </a:p>
          <a:p>
            <a:pPr indent="0" algn="l">
              <a:lnSpc>
                <a:spcPct val="108000"/>
              </a:lnSpc>
              <a:spcBef>
                <a:spcPts val="800"/>
              </a:spcBef>
            </a:pPr>
            <a:r>
              <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世界观方法论</a:t>
            </a:r>
            <a:endPar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445000" y="1905000"/>
            <a:ext cx="33020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nvSpPr>
        <p:spPr>
          <a:xfrm>
            <a:off x="4445000" y="1905000"/>
            <a:ext cx="762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4699000" y="2095500"/>
            <a:ext cx="889000" cy="165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a:t>
            </a:r>
            <a:endParaRPr lang="en-US" sz="1100"/>
          </a:p>
        </p:txBody>
      </p:sp>
      <p:sp>
        <p:nvSpPr>
          <p:cNvPr id="11" name="AutoShape 11"/>
          <p:cNvSpPr/>
          <p:nvPr/>
        </p:nvSpPr>
        <p:spPr>
          <a:xfrm>
            <a:off x="5553710" y="2159000"/>
            <a:ext cx="2143125"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以中国式现代化全面推进强国建设、民族复兴伟业</a:t>
            </a:r>
            <a:endParaRPr lang="en-US" sz="1800"/>
          </a:p>
          <a:p>
            <a:pPr indent="0" algn="l">
              <a:lnSpc>
                <a:spcPct val="108000"/>
              </a:lnSpc>
              <a:spcBef>
                <a:spcPts val="800"/>
              </a:spcBef>
            </a:pPr>
            <a:r>
              <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中国式现代化</a:t>
            </a:r>
            <a:endPar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8128000" y="1905000"/>
            <a:ext cx="33020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3" name="AutoShape 13"/>
          <p:cNvSpPr/>
          <p:nvPr/>
        </p:nvSpPr>
        <p:spPr>
          <a:xfrm>
            <a:off x="8128000" y="1905000"/>
            <a:ext cx="762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382000" y="2095500"/>
            <a:ext cx="889000" cy="165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a:t>
            </a:r>
            <a:endParaRPr lang="en-US" sz="1100"/>
          </a:p>
        </p:txBody>
      </p:sp>
      <p:sp>
        <p:nvSpPr>
          <p:cNvPr id="15" name="AutoShape 15"/>
          <p:cNvSpPr/>
          <p:nvPr/>
        </p:nvSpPr>
        <p:spPr>
          <a:xfrm>
            <a:off x="9368790" y="2032000"/>
            <a:ext cx="18415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dirty="0" err="1">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在文化传承发展座谈会上的讲话</a:t>
            </a:r>
            <a:endParaRPr lang="en-US" sz="1600" dirty="0"/>
          </a:p>
          <a:p>
            <a:pPr indent="0" algn="l">
              <a:lnSpc>
                <a:spcPct val="108000"/>
              </a:lnSpc>
              <a:spcBef>
                <a:spcPts val="800"/>
              </a:spcBef>
            </a:pPr>
            <a:r>
              <a:rPr lang="zh-CN" altLang="en-US" sz="1600" b="0" i="0" u="none" strike="noStrike" dirty="0">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600" b="0" i="0" u="none" strike="noStrike" dirty="0" err="1">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两个结合</a:t>
            </a:r>
            <a:r>
              <a:rPr lang="zh-CN" altLang="en-US" sz="1600" b="0" i="0" u="none" strike="noStrike" dirty="0">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zh-CN" altLang="en-US" sz="1600" b="0" i="0" u="none" strike="noStrike" dirty="0">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1905000" y="4191000"/>
            <a:ext cx="41910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7" name="AutoShape 17"/>
          <p:cNvSpPr/>
          <p:nvPr/>
        </p:nvSpPr>
        <p:spPr>
          <a:xfrm>
            <a:off x="1905000" y="4191000"/>
            <a:ext cx="762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2222500" y="4381500"/>
            <a:ext cx="1016000" cy="165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4</a:t>
            </a:r>
            <a:endParaRPr lang="en-US" sz="1100"/>
          </a:p>
        </p:txBody>
      </p:sp>
      <p:sp>
        <p:nvSpPr>
          <p:cNvPr id="19" name="AutoShape 19"/>
          <p:cNvSpPr/>
          <p:nvPr/>
        </p:nvSpPr>
        <p:spPr>
          <a:xfrm>
            <a:off x="3429000" y="4445000"/>
            <a:ext cx="25400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开辟马克思主义中国化时代化新境界</a:t>
            </a:r>
            <a:endParaRPr lang="en-US" sz="1600"/>
          </a:p>
          <a:p>
            <a:pPr indent="0" algn="l">
              <a:lnSpc>
                <a:spcPct val="108000"/>
              </a:lnSpc>
              <a:spcBef>
                <a:spcPts val="800"/>
              </a:spcBef>
            </a:pPr>
            <a:r>
              <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体系化学理化</a:t>
            </a:r>
            <a:endPar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6096000" y="4191000"/>
            <a:ext cx="4191000" cy="2032000"/>
          </a:xfrm>
          <a:prstGeom prst="roundRect">
            <a:avLst>
              <a:gd name="adj" fmla="val 75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1" name="AutoShape 21"/>
          <p:cNvSpPr/>
          <p:nvPr/>
        </p:nvSpPr>
        <p:spPr>
          <a:xfrm>
            <a:off x="6096000" y="4191000"/>
            <a:ext cx="762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413500" y="4381500"/>
            <a:ext cx="1016000" cy="165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5</a:t>
            </a:r>
            <a:endParaRPr lang="en-US" sz="1100"/>
          </a:p>
        </p:txBody>
      </p:sp>
      <p:sp>
        <p:nvSpPr>
          <p:cNvPr id="23" name="AutoShape 23"/>
          <p:cNvSpPr/>
          <p:nvPr/>
        </p:nvSpPr>
        <p:spPr>
          <a:xfrm>
            <a:off x="7620000" y="4445000"/>
            <a:ext cx="2540000" cy="1524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因地制宜发展新质生产力</a:t>
            </a:r>
            <a:endParaRPr lang="en-US"/>
          </a:p>
          <a:p>
            <a:pPr indent="0" algn="l">
              <a:lnSpc>
                <a:spcPct val="108000"/>
              </a:lnSpc>
              <a:spcBef>
                <a:spcPts val="800"/>
              </a:spcBef>
            </a:pPr>
            <a:r>
              <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新质生产力</a:t>
            </a:r>
            <a:endParaRPr lang="en-US" sz="16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1297940"/>
            <a:ext cx="12192000" cy="165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一</a:t>
            </a:r>
            <a:endParaRPr lang="zh-CN" alt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0" y="307594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8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“六个必须坚持”</a:t>
            </a:r>
            <a:endParaRPr lang="en-US" sz="38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4631055"/>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dirty="0" err="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世界观方法论</a:t>
            </a:r>
            <a:endParaRPr lang="en-US" sz="3000" b="1" i="0" u="none" strike="noStrike" dirty="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546303" y="5551833"/>
            <a:ext cx="6624918" cy="398780"/>
          </a:xfrm>
          <a:prstGeom prst="rect">
            <a:avLst/>
          </a:prstGeom>
          <a:noFill/>
        </p:spPr>
        <p:txBody>
          <a:bodyPr wrap="square">
            <a:spAutoFit/>
          </a:bodyPr>
          <a:lstStyle/>
          <a:p>
            <a:pPr algn="ctr"/>
            <a:r>
              <a:rPr lang="en-US" altLang="zh-CN" sz="2000" dirty="0">
                <a:latin typeface="楷体" panose="02010609060101010101" pitchFamily="49" charset="-122"/>
                <a:ea typeface="楷体" panose="02010609060101010101" pitchFamily="49" charset="-122"/>
              </a:rPr>
              <a:t>2022</a:t>
            </a:r>
            <a:r>
              <a:rPr lang="zh-CN" altLang="en-US" sz="2000" dirty="0">
                <a:latin typeface="楷体" panose="02010609060101010101" pitchFamily="49" charset="-122"/>
                <a:ea typeface="楷体" panose="02010609060101010101" pitchFamily="49" charset="-122"/>
              </a:rPr>
              <a:t>年</a:t>
            </a:r>
            <a:r>
              <a:rPr lang="en-US" altLang="zh-CN" sz="2000" dirty="0">
                <a:latin typeface="楷体" panose="02010609060101010101" pitchFamily="49" charset="-122"/>
                <a:ea typeface="楷体" panose="02010609060101010101" pitchFamily="49" charset="-122"/>
              </a:rPr>
              <a:t>10</a:t>
            </a:r>
            <a:r>
              <a:rPr lang="zh-CN" altLang="en-US" sz="2000" dirty="0">
                <a:latin typeface="楷体" panose="02010609060101010101" pitchFamily="49" charset="-122"/>
                <a:ea typeface="楷体" panose="02010609060101010101" pitchFamily="49" charset="-122"/>
              </a:rPr>
              <a:t>月，中国共产党第二十次全国代表大会</a:t>
            </a:r>
            <a:endParaRPr lang="zh-CN" altLang="en-US" sz="2000" dirty="0">
              <a:latin typeface="楷体" panose="02010609060101010101" pitchFamily="49" charset="-122"/>
              <a:ea typeface="楷体" panose="02010609060101010101" pitchFamily="49" charset="-122"/>
            </a:endParaRPr>
          </a:p>
        </p:txBody>
      </p:sp>
      <p:pic>
        <p:nvPicPr>
          <p:cNvPr id="1028"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675357" y="350506"/>
            <a:ext cx="6366810" cy="520132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
            <a:ext cx="1092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a:solidFill>
                  <a:srgbClr val="1E40AF"/>
                </a:solidFill>
                <a:latin typeface="Noto Sans SC" panose="020B0200000000000000" charset="-122"/>
                <a:ea typeface="Noto Sans SC" panose="020B0200000000000000" charset="-122"/>
                <a:cs typeface="Noto Sans SC" panose="020B0200000000000000" charset="-122"/>
                <a:sym typeface="Noto Sans SC" panose="020B0200000000000000" charset="-122"/>
              </a:rPr>
              <a:t>贯穿习近平新时代中国特色社会主义思想的立场观点方法</a:t>
            </a:r>
            <a:endParaRPr lang="en-US" sz="1100"/>
          </a:p>
        </p:txBody>
      </p:sp>
      <p:sp>
        <p:nvSpPr>
          <p:cNvPr id="4" name="AutoShape 4"/>
          <p:cNvSpPr/>
          <p:nvPr/>
        </p:nvSpPr>
        <p:spPr>
          <a:xfrm>
            <a:off x="635000" y="1524000"/>
            <a:ext cx="11061700" cy="889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2000" b="1" i="0" u="none" strike="noStrike" dirty="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继续推进实践基础上的理论创新，首先要把握好</a:t>
            </a:r>
            <a:r>
              <a:rPr lang="zh-CN" altLang="en-US" sz="20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a:t>
            </a:r>
            <a:r>
              <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新时代中国特色社会主义思想的世界观和方法论，坚持好、运用好贯穿其中的立场观点方法</a:t>
            </a:r>
            <a:r>
              <a:rPr lang="en-US" sz="20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20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762000" y="2540000"/>
            <a:ext cx="5207000" cy="1016000"/>
          </a:xfrm>
          <a:prstGeom prst="roundRect">
            <a:avLst>
              <a:gd name="adj" fmla="val 10000"/>
            </a:avLst>
          </a:prstGeom>
          <a:solidFill>
            <a:srgbClr val="FEF2F2">
              <a:alpha val="100000"/>
            </a:srgbClr>
          </a:solidFill>
          <a:ln w="12700" cap="flat" cmpd="sng">
            <a:solidFill>
              <a:srgbClr val="DC2626">
                <a:alpha val="40000"/>
              </a:srgbClr>
            </a:solidFill>
            <a:prstDash val="solid"/>
            <a:round/>
          </a:ln>
        </p:spPr>
        <p:txBody>
          <a:bodyPr vert="horz" wrap="square" lIns="0" tIns="0" rIns="0" bIns="0" rtlCol="0" anchor="ctr" anchorCtr="0"/>
          <a:lstStyle/>
          <a:p>
            <a:pPr algn="ctr">
              <a:defRPr/>
            </a:pPr>
          </a:p>
        </p:txBody>
      </p:sp>
      <p:sp>
        <p:nvSpPr>
          <p:cNvPr id="6" name="AutoShape 6"/>
          <p:cNvSpPr/>
          <p:nvPr/>
        </p:nvSpPr>
        <p:spPr>
          <a:xfrm>
            <a:off x="762000" y="2540000"/>
            <a:ext cx="76200" cy="1016000"/>
          </a:xfrm>
          <a:prstGeom prst="roundRect">
            <a:avLst>
              <a:gd name="adj" fmla="val 0"/>
            </a:avLst>
          </a:prstGeom>
          <a:solidFill>
            <a:srgbClr val="B91C1C">
              <a:alpha val="100000"/>
            </a:srgbClr>
          </a:solidFill>
          <a:ln w="25400" cap="flat" cmpd="sng">
            <a:noFill/>
            <a:prstDash val="solid"/>
            <a:round/>
          </a:ln>
        </p:spPr>
        <p:txBody>
          <a:bodyPr vert="horz" lIns="63500" tIns="63500" rIns="63500" bIns="63500" rtlCol="0" anchor="ctr"/>
          <a:lstStyle/>
          <a:p>
            <a:pPr algn="ctr">
              <a:defRPr/>
            </a:pPr>
          </a:p>
        </p:txBody>
      </p:sp>
      <p:sp>
        <p:nvSpPr>
          <p:cNvPr id="7" name="AutoShape 7"/>
          <p:cNvSpPr/>
          <p:nvPr/>
        </p:nvSpPr>
        <p:spPr>
          <a:xfrm>
            <a:off x="1016000" y="26670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必须坚持人民至上</a:t>
            </a:r>
            <a:endParaRPr lang="en-US" sz="1100"/>
          </a:p>
          <a:p>
            <a:pPr indent="0" algn="l">
              <a:lnSpc>
                <a:spcPct val="125000"/>
              </a:lnSpc>
              <a:spcBef>
                <a:spcPts val="400"/>
              </a:spcBef>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理论创新的根本立场</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2540000"/>
            <a:ext cx="5207000" cy="1016000"/>
          </a:xfrm>
          <a:prstGeom prst="roundRect">
            <a:avLst>
              <a:gd name="adj" fmla="val 10000"/>
            </a:avLst>
          </a:prstGeom>
          <a:solidFill>
            <a:srgbClr val="FEF2F2">
              <a:alpha val="100000"/>
            </a:srgbClr>
          </a:solidFill>
          <a:ln w="12700" cap="flat" cmpd="sng">
            <a:solidFill>
              <a:srgbClr val="DC2626">
                <a:alpha val="40000"/>
              </a:srgbClr>
            </a:solidFill>
            <a:prstDash val="solid"/>
            <a:round/>
          </a:ln>
        </p:spPr>
        <p:txBody>
          <a:bodyPr vert="horz" wrap="square" lIns="0" tIns="0" rIns="0" bIns="0" rtlCol="0" anchor="ctr" anchorCtr="0"/>
          <a:lstStyle/>
          <a:p>
            <a:pPr algn="ctr">
              <a:defRPr/>
            </a:pPr>
          </a:p>
        </p:txBody>
      </p:sp>
      <p:sp>
        <p:nvSpPr>
          <p:cNvPr id="9" name="AutoShape 9"/>
          <p:cNvSpPr/>
          <p:nvPr/>
        </p:nvSpPr>
        <p:spPr>
          <a:xfrm>
            <a:off x="6223000" y="2540000"/>
            <a:ext cx="76200" cy="1016000"/>
          </a:xfrm>
          <a:prstGeom prst="roundRect">
            <a:avLst>
              <a:gd name="adj" fmla="val 0"/>
            </a:avLst>
          </a:prstGeom>
          <a:solidFill>
            <a:srgbClr val="B91C1C">
              <a:alpha val="100000"/>
            </a:srgbClr>
          </a:solidFill>
          <a:ln w="25400" cap="flat" cmpd="sng">
            <a:noFill/>
            <a:prstDash val="solid"/>
            <a:round/>
          </a:ln>
        </p:spPr>
        <p:txBody>
          <a:bodyPr vert="horz" lIns="63500" tIns="63500" rIns="63500" bIns="63500" rtlCol="0" anchor="ctr"/>
          <a:lstStyle/>
          <a:p>
            <a:pPr algn="ctr">
              <a:defRPr/>
            </a:pPr>
          </a:p>
        </p:txBody>
      </p:sp>
      <p:sp>
        <p:nvSpPr>
          <p:cNvPr id="10" name="AutoShape 10"/>
          <p:cNvSpPr/>
          <p:nvPr/>
        </p:nvSpPr>
        <p:spPr>
          <a:xfrm>
            <a:off x="6477000" y="26670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必须坚持自信自立</a:t>
            </a:r>
            <a:endParaRPr lang="en-US" sz="1100"/>
          </a:p>
          <a:p>
            <a:pPr indent="0" algn="l">
              <a:lnSpc>
                <a:spcPct val="125000"/>
              </a:lnSpc>
              <a:spcBef>
                <a:spcPts val="400"/>
              </a:spcBef>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理论创新的立足点</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62000" y="3810000"/>
            <a:ext cx="5207000" cy="1016000"/>
          </a:xfrm>
          <a:prstGeom prst="roundRect">
            <a:avLst>
              <a:gd name="adj" fmla="val 10000"/>
            </a:avLst>
          </a:prstGeom>
          <a:solidFill>
            <a:srgbClr val="FEF2F2">
              <a:alpha val="100000"/>
            </a:srgbClr>
          </a:solidFill>
          <a:ln w="12700" cap="flat" cmpd="sng">
            <a:solidFill>
              <a:srgbClr val="DC2626">
                <a:alpha val="40000"/>
              </a:srgbClr>
            </a:solidFill>
            <a:prstDash val="solid"/>
            <a:round/>
          </a:ln>
        </p:spPr>
        <p:txBody>
          <a:bodyPr vert="horz" wrap="square" lIns="0" tIns="0" rIns="0" bIns="0" rtlCol="0" anchor="ctr" anchorCtr="0"/>
          <a:lstStyle/>
          <a:p>
            <a:pPr algn="ctr">
              <a:defRPr/>
            </a:pPr>
          </a:p>
        </p:txBody>
      </p:sp>
      <p:sp>
        <p:nvSpPr>
          <p:cNvPr id="12" name="AutoShape 12"/>
          <p:cNvSpPr/>
          <p:nvPr/>
        </p:nvSpPr>
        <p:spPr>
          <a:xfrm>
            <a:off x="762000" y="3810000"/>
            <a:ext cx="76200" cy="1016000"/>
          </a:xfrm>
          <a:prstGeom prst="roundRect">
            <a:avLst>
              <a:gd name="adj" fmla="val 0"/>
            </a:avLst>
          </a:prstGeom>
          <a:solidFill>
            <a:srgbClr val="B91C1C">
              <a:alpha val="100000"/>
            </a:srgbClr>
          </a:solidFill>
          <a:ln w="25400" cap="flat" cmpd="sng">
            <a:noFill/>
            <a:prstDash val="solid"/>
            <a:round/>
          </a:ln>
        </p:spPr>
        <p:txBody>
          <a:bodyPr vert="horz" lIns="63500" tIns="63500" rIns="63500" bIns="63500" rtlCol="0" anchor="ctr"/>
          <a:lstStyle/>
          <a:p>
            <a:pPr algn="ctr">
              <a:defRPr/>
            </a:pPr>
          </a:p>
        </p:txBody>
      </p:sp>
      <p:sp>
        <p:nvSpPr>
          <p:cNvPr id="13" name="AutoShape 13"/>
          <p:cNvSpPr/>
          <p:nvPr/>
        </p:nvSpPr>
        <p:spPr>
          <a:xfrm>
            <a:off x="1016000" y="39370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必须坚持守正创新</a:t>
            </a:r>
            <a:endParaRPr lang="en-US" sz="1100"/>
          </a:p>
          <a:p>
            <a:pPr indent="0" algn="l">
              <a:lnSpc>
                <a:spcPct val="125000"/>
              </a:lnSpc>
              <a:spcBef>
                <a:spcPts val="400"/>
              </a:spcBef>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理论创新的基本原则</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6223000" y="3810000"/>
            <a:ext cx="5207000" cy="1016000"/>
          </a:xfrm>
          <a:prstGeom prst="roundRect">
            <a:avLst>
              <a:gd name="adj" fmla="val 10000"/>
            </a:avLst>
          </a:prstGeom>
          <a:solidFill>
            <a:srgbClr val="FEF2F2">
              <a:alpha val="100000"/>
            </a:srgbClr>
          </a:solidFill>
          <a:ln w="12700" cap="flat" cmpd="sng">
            <a:solidFill>
              <a:srgbClr val="DC2626">
                <a:alpha val="40000"/>
              </a:srgbClr>
            </a:solidFill>
            <a:prstDash val="solid"/>
            <a:round/>
          </a:ln>
        </p:spPr>
        <p:txBody>
          <a:bodyPr vert="horz" wrap="square" lIns="0" tIns="0" rIns="0" bIns="0" rtlCol="0" anchor="ctr" anchorCtr="0"/>
          <a:lstStyle/>
          <a:p>
            <a:pPr algn="ctr">
              <a:defRPr/>
            </a:pPr>
          </a:p>
        </p:txBody>
      </p:sp>
      <p:sp>
        <p:nvSpPr>
          <p:cNvPr id="15" name="AutoShape 15"/>
          <p:cNvSpPr/>
          <p:nvPr/>
        </p:nvSpPr>
        <p:spPr>
          <a:xfrm>
            <a:off x="6223000" y="3810000"/>
            <a:ext cx="76200" cy="1016000"/>
          </a:xfrm>
          <a:prstGeom prst="roundRect">
            <a:avLst>
              <a:gd name="adj" fmla="val 0"/>
            </a:avLst>
          </a:prstGeom>
          <a:solidFill>
            <a:srgbClr val="B91C1C">
              <a:alpha val="100000"/>
            </a:srgbClr>
          </a:solidFill>
          <a:ln w="25400" cap="flat" cmpd="sng">
            <a:noFill/>
            <a:prstDash val="solid"/>
            <a:round/>
          </a:ln>
        </p:spPr>
        <p:txBody>
          <a:bodyPr vert="horz" lIns="63500" tIns="63500" rIns="63500" bIns="63500" rtlCol="0" anchor="ctr"/>
          <a:lstStyle/>
          <a:p>
            <a:pPr algn="ctr">
              <a:defRPr/>
            </a:pPr>
          </a:p>
        </p:txBody>
      </p:sp>
      <p:sp>
        <p:nvSpPr>
          <p:cNvPr id="16" name="AutoShape 16"/>
          <p:cNvSpPr/>
          <p:nvPr/>
        </p:nvSpPr>
        <p:spPr>
          <a:xfrm>
            <a:off x="6477000" y="39370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必须坚持问题导向</a:t>
            </a:r>
            <a:endParaRPr lang="en-US" sz="1100"/>
          </a:p>
          <a:p>
            <a:pPr indent="0" algn="l">
              <a:lnSpc>
                <a:spcPct val="125000"/>
              </a:lnSpc>
              <a:spcBef>
                <a:spcPts val="400"/>
              </a:spcBef>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理论创新的根本任务</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762000" y="5080000"/>
            <a:ext cx="5207000" cy="1016000"/>
          </a:xfrm>
          <a:prstGeom prst="roundRect">
            <a:avLst>
              <a:gd name="adj" fmla="val 10000"/>
            </a:avLst>
          </a:prstGeom>
          <a:solidFill>
            <a:srgbClr val="FEF2F2">
              <a:alpha val="100000"/>
            </a:srgbClr>
          </a:solidFill>
          <a:ln w="12700" cap="flat" cmpd="sng">
            <a:solidFill>
              <a:srgbClr val="DC2626">
                <a:alpha val="40000"/>
              </a:srgbClr>
            </a:solidFill>
            <a:prstDash val="solid"/>
            <a:round/>
          </a:ln>
        </p:spPr>
        <p:txBody>
          <a:bodyPr vert="horz" wrap="square" lIns="0" tIns="0" rIns="0" bIns="0" rtlCol="0" anchor="ctr" anchorCtr="0"/>
          <a:lstStyle/>
          <a:p>
            <a:pPr algn="ctr">
              <a:defRPr/>
            </a:pPr>
          </a:p>
        </p:txBody>
      </p:sp>
      <p:sp>
        <p:nvSpPr>
          <p:cNvPr id="18" name="AutoShape 18"/>
          <p:cNvSpPr/>
          <p:nvPr/>
        </p:nvSpPr>
        <p:spPr>
          <a:xfrm>
            <a:off x="762000" y="5080000"/>
            <a:ext cx="76200" cy="1016000"/>
          </a:xfrm>
          <a:prstGeom prst="roundRect">
            <a:avLst>
              <a:gd name="adj" fmla="val 0"/>
            </a:avLst>
          </a:prstGeom>
          <a:solidFill>
            <a:srgbClr val="B91C1C">
              <a:alpha val="100000"/>
            </a:srgbClr>
          </a:solidFill>
          <a:ln w="25400" cap="flat" cmpd="sng">
            <a:noFill/>
            <a:prstDash val="solid"/>
            <a:round/>
          </a:ln>
        </p:spPr>
        <p:txBody>
          <a:bodyPr vert="horz" lIns="63500" tIns="63500" rIns="63500" bIns="63500" rtlCol="0" anchor="ctr"/>
          <a:lstStyle/>
          <a:p>
            <a:pPr algn="ctr">
              <a:defRPr/>
            </a:pPr>
          </a:p>
        </p:txBody>
      </p:sp>
      <p:sp>
        <p:nvSpPr>
          <p:cNvPr id="19" name="AutoShape 19"/>
          <p:cNvSpPr/>
          <p:nvPr/>
        </p:nvSpPr>
        <p:spPr>
          <a:xfrm>
            <a:off x="1016000" y="52070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必须坚持系统观念</a:t>
            </a:r>
            <a:endParaRPr lang="en-US" sz="1100"/>
          </a:p>
          <a:p>
            <a:pPr indent="0" algn="l">
              <a:lnSpc>
                <a:spcPct val="125000"/>
              </a:lnSpc>
              <a:spcBef>
                <a:spcPts val="400"/>
              </a:spcBef>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理论创新的科学方法</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6223000" y="5080000"/>
            <a:ext cx="5207000" cy="1016000"/>
          </a:xfrm>
          <a:prstGeom prst="roundRect">
            <a:avLst>
              <a:gd name="adj" fmla="val 10000"/>
            </a:avLst>
          </a:prstGeom>
          <a:solidFill>
            <a:srgbClr val="FEF2F2">
              <a:alpha val="100000"/>
            </a:srgbClr>
          </a:solidFill>
          <a:ln w="12700" cap="flat" cmpd="sng">
            <a:solidFill>
              <a:srgbClr val="DC2626">
                <a:alpha val="40000"/>
              </a:srgbClr>
            </a:solidFill>
            <a:prstDash val="solid"/>
            <a:round/>
          </a:ln>
        </p:spPr>
        <p:txBody>
          <a:bodyPr vert="horz" wrap="square" lIns="0" tIns="0" rIns="0" bIns="0" rtlCol="0" anchor="ctr" anchorCtr="0"/>
          <a:lstStyle/>
          <a:p>
            <a:pPr algn="ctr">
              <a:defRPr/>
            </a:pPr>
          </a:p>
        </p:txBody>
      </p:sp>
      <p:sp>
        <p:nvSpPr>
          <p:cNvPr id="21" name="AutoShape 21"/>
          <p:cNvSpPr/>
          <p:nvPr/>
        </p:nvSpPr>
        <p:spPr>
          <a:xfrm>
            <a:off x="6223000" y="5080000"/>
            <a:ext cx="76200" cy="1016000"/>
          </a:xfrm>
          <a:prstGeom prst="roundRect">
            <a:avLst>
              <a:gd name="adj" fmla="val 0"/>
            </a:avLst>
          </a:prstGeom>
          <a:solidFill>
            <a:srgbClr val="B91C1C">
              <a:alpha val="100000"/>
            </a:srgbClr>
          </a:solidFill>
          <a:ln w="25400" cap="flat" cmpd="sng">
            <a:noFill/>
            <a:prstDash val="solid"/>
            <a:round/>
          </a:ln>
        </p:spPr>
        <p:txBody>
          <a:bodyPr vert="horz" lIns="63500" tIns="63500" rIns="63500" bIns="63500" rtlCol="0" anchor="ctr"/>
          <a:lstStyle/>
          <a:p>
            <a:pPr algn="ctr">
              <a:defRPr/>
            </a:pPr>
          </a:p>
        </p:txBody>
      </p:sp>
      <p:sp>
        <p:nvSpPr>
          <p:cNvPr id="22" name="AutoShape 22"/>
          <p:cNvSpPr/>
          <p:nvPr/>
        </p:nvSpPr>
        <p:spPr>
          <a:xfrm>
            <a:off x="6477000" y="5207000"/>
            <a:ext cx="4699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必须坚持胸怀天下</a:t>
            </a:r>
            <a:endParaRPr lang="en-US" sz="1100"/>
          </a:p>
          <a:p>
            <a:pPr indent="0" algn="l">
              <a:lnSpc>
                <a:spcPct val="125000"/>
              </a:lnSpc>
              <a:spcBef>
                <a:spcPts val="400"/>
              </a:spcBef>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理论创新的格局境界</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“六个必须坚持”的内在逻辑</a:t>
            </a:r>
            <a:endParaRPr lang="en-US" sz="1100"/>
          </a:p>
        </p:txBody>
      </p:sp>
      <p:sp>
        <p:nvSpPr>
          <p:cNvPr id="4" name="AutoShape 4"/>
          <p:cNvSpPr/>
          <p:nvPr/>
        </p:nvSpPr>
        <p:spPr>
          <a:xfrm>
            <a:off x="889000" y="1651000"/>
            <a:ext cx="5080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5" name="AutoShape 5"/>
          <p:cNvSpPr/>
          <p:nvPr/>
        </p:nvSpPr>
        <p:spPr>
          <a:xfrm>
            <a:off x="889000" y="18415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6" name="AutoShape 6"/>
          <p:cNvSpPr/>
          <p:nvPr/>
        </p:nvSpPr>
        <p:spPr>
          <a:xfrm>
            <a:off x="1206500" y="17780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核心立场 · 人民至上</a:t>
            </a:r>
            <a:endParaRPr lang="en-US" sz="1100"/>
          </a:p>
          <a:p>
            <a:pPr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这是“六个必须坚持”的出发点和落脚点，彰显了中国共产党始终把人民放在心中最高位置的价值追求。</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223000" y="1651000"/>
            <a:ext cx="5080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8" name="AutoShape 8"/>
          <p:cNvSpPr/>
          <p:nvPr/>
        </p:nvSpPr>
        <p:spPr>
          <a:xfrm>
            <a:off x="6223000" y="18415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9" name="AutoShape 9"/>
          <p:cNvSpPr/>
          <p:nvPr/>
        </p:nvSpPr>
        <p:spPr>
          <a:xfrm>
            <a:off x="6540500" y="17780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dirty="0" err="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根本立足</a:t>
            </a:r>
            <a:r>
              <a:rPr lang="zh-CN" altLang="en-US" sz="18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点</a:t>
            </a:r>
            <a:r>
              <a:rPr lang="en-US" sz="18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800" b="1" i="0" u="none" strike="noStrike" dirty="0" err="1">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自信自立</a:t>
            </a:r>
            <a:endParaRPr lang="en-US" sz="1100" dirty="0"/>
          </a:p>
          <a:p>
            <a:pPr indent="0" algn="l">
              <a:lnSpc>
                <a:spcPct val="108000"/>
              </a:lnSpc>
              <a:spcBef>
                <a:spcPts val="600"/>
              </a:spcBef>
            </a:pPr>
            <a:r>
              <a:rPr lang="en-US" sz="1300" b="0" i="0" u="none" strike="noStrike" dirty="0" err="1">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强调独立自主探索的重要性，是我们党百年奋斗的基本经验，也是中华民族不断从胜利走向新的胜利的</a:t>
            </a:r>
            <a:r>
              <a:rPr lang="zh-CN" altLang="en-US" sz="1300" b="0" i="0" u="none" strike="noStrike" dirty="0" err="1">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重要</a:t>
            </a:r>
            <a:r>
              <a:rPr lang="en-US" sz="1300" b="0" i="0" u="none" strike="noStrike" dirty="0" err="1">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保证</a:t>
            </a:r>
            <a:r>
              <a:rPr lang="en-US" sz="1300" b="0" i="0" u="none" strike="noStrike" dirty="0">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300" b="0" i="0" u="none" strike="noStrike" dirty="0">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889000" y="3429000"/>
            <a:ext cx="5080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11" name="AutoShape 11"/>
          <p:cNvSpPr/>
          <p:nvPr/>
        </p:nvSpPr>
        <p:spPr>
          <a:xfrm>
            <a:off x="889000" y="36195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2" name="AutoShape 12"/>
          <p:cNvSpPr/>
          <p:nvPr/>
        </p:nvSpPr>
        <p:spPr>
          <a:xfrm>
            <a:off x="1206500" y="3556000"/>
            <a:ext cx="4448175"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核心原则 · 守正创新</a:t>
            </a:r>
            <a:endParaRPr lang="en-US" sz="1100"/>
          </a:p>
          <a:p>
            <a:pPr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深刻把握“变”与“不变”的辩证关系，既要坚持马克思主义基本原理不动摇，又要紧跟时代步伐，推动理论和实践不断发展。</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6223000" y="3429000"/>
            <a:ext cx="5080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14" name="AutoShape 14"/>
          <p:cNvSpPr/>
          <p:nvPr/>
        </p:nvSpPr>
        <p:spPr>
          <a:xfrm>
            <a:off x="6223000" y="36195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5" name="AutoShape 15"/>
          <p:cNvSpPr/>
          <p:nvPr/>
        </p:nvSpPr>
        <p:spPr>
          <a:xfrm>
            <a:off x="6540500" y="35560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关键抓手 · 问题导向</a:t>
            </a:r>
            <a:endParaRPr lang="en-US" sz="1100"/>
          </a:p>
          <a:p>
            <a:pPr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理论的生命力在于解决实际问题。聚焦实践中遇到的新问题、改革发展稳定存在的深层次问题，不断提出解决问题的新思路。</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889000" y="5207000"/>
            <a:ext cx="5080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17" name="AutoShape 17"/>
          <p:cNvSpPr/>
          <p:nvPr/>
        </p:nvSpPr>
        <p:spPr>
          <a:xfrm>
            <a:off x="889000" y="53975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8" name="AutoShape 18"/>
          <p:cNvSpPr/>
          <p:nvPr/>
        </p:nvSpPr>
        <p:spPr>
          <a:xfrm>
            <a:off x="1206500" y="53340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科学方法 · 系统观念</a:t>
            </a:r>
            <a:endParaRPr lang="en-US" sz="1100"/>
          </a:p>
          <a:p>
            <a:pPr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从事物的整体和全局出发，避免片面性、盲目性，统筹兼顾，实现整体推进和重点突破相统一。</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nvSpPr>
        <p:spPr>
          <a:xfrm>
            <a:off x="6223000" y="5207000"/>
            <a:ext cx="5080000" cy="1397000"/>
          </a:xfrm>
          <a:prstGeom prst="roundRect">
            <a:avLst>
              <a:gd name="adj" fmla="val 7272"/>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20" name="AutoShape 20"/>
          <p:cNvSpPr/>
          <p:nvPr/>
        </p:nvSpPr>
        <p:spPr>
          <a:xfrm>
            <a:off x="6223000" y="5397500"/>
            <a:ext cx="76200" cy="1016000"/>
          </a:xfrm>
          <a:prstGeom prst="roundRect">
            <a:avLst>
              <a:gd name="adj" fmla="val 0"/>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21" name="AutoShape 21"/>
          <p:cNvSpPr/>
          <p:nvPr/>
        </p:nvSpPr>
        <p:spPr>
          <a:xfrm>
            <a:off x="6540500" y="5334000"/>
            <a:ext cx="4572000" cy="1143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格局境界 · 胸怀天下</a:t>
            </a:r>
            <a:endParaRPr lang="en-US" sz="1100"/>
          </a:p>
          <a:p>
            <a:pPr indent="0" algn="l">
              <a:lnSpc>
                <a:spcPct val="108000"/>
              </a:lnSpc>
              <a:spcBef>
                <a:spcPts val="600"/>
              </a:spcBef>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体现了中国共产党的国际主义精神和大国担当，始终以世界眼光关注人类前途命运，为人类进步事业贡献中国智慧。</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351531" y="703564"/>
            <a:ext cx="6705600" cy="4786992"/>
          </a:xfrm>
          <a:prstGeom prst="rect">
            <a:avLst/>
          </a:prstGeom>
          <a:noFill/>
          <a:ln w="12700">
            <a:noFill/>
            <a:prstDash val="solid"/>
          </a:ln>
        </p:spPr>
        <p:txBody>
          <a:bodyPr wrap="none" lIns="0" tIns="0" rIns="0" bIns="0" rtlCol="0" anchor="t"/>
          <a:lstStyle/>
          <a:p>
            <a:pPr indent="0" algn="ctr">
              <a:lnSpc>
                <a:spcPct val="125000"/>
              </a:lnSpc>
              <a:defRPr/>
            </a:pPr>
            <a:r>
              <a:rPr lang="en-US" sz="3600" b="1" i="0" u="none" strike="noStrike" dirty="0" err="1">
                <a:solidFill>
                  <a:srgbClr val="000000"/>
                </a:solidFill>
                <a:latin typeface="Kaiti SC"/>
                <a:ea typeface="Kaiti SC"/>
                <a:cs typeface="Kaiti SC"/>
                <a:sym typeface="Kaiti SC"/>
              </a:rPr>
              <a:t>世界观方法论的若干问题</a:t>
            </a:r>
            <a:endParaRPr lang="en-US" sz="3600" dirty="0"/>
          </a:p>
          <a:p>
            <a:pPr indent="0" algn="l">
              <a:lnSpc>
                <a:spcPct val="125000"/>
              </a:lnSpc>
            </a:pPr>
            <a:r>
              <a:rPr lang="en-US" sz="2400" b="0" i="0" u="none" strike="noStrike" dirty="0">
                <a:solidFill>
                  <a:srgbClr val="000000"/>
                </a:solidFill>
                <a:latin typeface="Kaiti SC"/>
                <a:ea typeface="Kaiti SC"/>
                <a:cs typeface="Kaiti SC"/>
                <a:sym typeface="Kaiti SC"/>
              </a:rPr>
              <a:t>  </a:t>
            </a:r>
            <a:endParaRPr lang="en-US" sz="2400" b="0" i="0" u="none" strike="noStrike" dirty="0">
              <a:solidFill>
                <a:srgbClr val="000000"/>
              </a:solidFill>
              <a:latin typeface="Kaiti SC"/>
              <a:ea typeface="Kaiti SC"/>
              <a:cs typeface="Kaiti SC"/>
              <a:sym typeface="Kaiti SC"/>
            </a:endParaRPr>
          </a:p>
          <a:p>
            <a:pPr indent="0" algn="l">
              <a:lnSpc>
                <a:spcPct val="125000"/>
              </a:lnSpc>
            </a:pPr>
            <a:r>
              <a:rPr lang="en-US" sz="2400" i="0" u="none" strike="noStrike" dirty="0">
                <a:solidFill>
                  <a:srgbClr val="000000"/>
                </a:solidFill>
                <a:latin typeface="Kaiti SC"/>
                <a:ea typeface="Kaiti SC"/>
                <a:cs typeface="Kaiti SC"/>
                <a:sym typeface="Kaiti SC"/>
              </a:rPr>
              <a:t> </a:t>
            </a:r>
            <a:r>
              <a:rPr lang="en-US" sz="2400" i="0" u="none" strike="noStrike" dirty="0">
                <a:solidFill>
                  <a:srgbClr val="000000"/>
                </a:solidFill>
                <a:latin typeface="黑体" panose="02010609060101010101" charset="-122"/>
                <a:ea typeface="黑体" panose="02010609060101010101" charset="-122"/>
                <a:cs typeface="黑体" panose="02010609060101010101" charset="-122"/>
                <a:sym typeface="Kaiti SC"/>
              </a:rPr>
              <a:t>“</a:t>
            </a:r>
            <a:r>
              <a:rPr lang="en-US" sz="2400" i="0" u="none" strike="noStrike" dirty="0" err="1">
                <a:solidFill>
                  <a:srgbClr val="000000"/>
                </a:solidFill>
                <a:latin typeface="黑体" panose="02010609060101010101" charset="-122"/>
                <a:ea typeface="黑体" panose="02010609060101010101" charset="-122"/>
                <a:cs typeface="黑体" panose="02010609060101010101" charset="-122"/>
                <a:sym typeface="Kaiti SC"/>
              </a:rPr>
              <a:t>六个必须坚持</a:t>
            </a:r>
            <a:r>
              <a:rPr lang="en-US" sz="2400" i="0" u="none" strike="noStrike" dirty="0">
                <a:solidFill>
                  <a:srgbClr val="000000"/>
                </a:solidFill>
                <a:latin typeface="黑体" panose="02010609060101010101" charset="-122"/>
                <a:ea typeface="黑体" panose="02010609060101010101" charset="-122"/>
                <a:cs typeface="黑体" panose="02010609060101010101" charset="-122"/>
                <a:sym typeface="Kaiti SC"/>
              </a:rPr>
              <a:t>”       </a:t>
            </a:r>
            <a:r>
              <a:rPr lang="en-US" sz="2400" i="0" u="none" strike="noStrike" dirty="0" err="1">
                <a:solidFill>
                  <a:schemeClr val="tx1"/>
                </a:solidFill>
                <a:latin typeface="黑体" panose="02010609060101010101" charset="-122"/>
                <a:ea typeface="黑体" panose="02010609060101010101" charset="-122"/>
                <a:cs typeface="黑体" panose="02010609060101010101" charset="-122"/>
                <a:sym typeface="Kaiti SC"/>
              </a:rPr>
              <a:t>世界观方法论的关系</a:t>
            </a:r>
            <a:endParaRPr lang="en-US" sz="2400" i="0" u="none" strike="noStrike" dirty="0">
              <a:solidFill>
                <a:schemeClr val="tx1"/>
              </a:solidFill>
              <a:latin typeface="黑体" panose="02010609060101010101" charset="-122"/>
              <a:ea typeface="黑体" panose="02010609060101010101" charset="-122"/>
              <a:cs typeface="黑体" panose="02010609060101010101" charset="-122"/>
              <a:sym typeface="Kaiti SC"/>
            </a:endParaRPr>
          </a:p>
          <a:p>
            <a:pPr indent="0" algn="l">
              <a:lnSpc>
                <a:spcPct val="125000"/>
              </a:lnSpc>
            </a:pPr>
            <a:endParaRPr lang="en-US" sz="2400" i="0" u="none" strike="noStrike" dirty="0">
              <a:solidFill>
                <a:schemeClr val="tx1"/>
              </a:solidFill>
              <a:latin typeface="黑体" panose="02010609060101010101" charset="-122"/>
              <a:ea typeface="黑体" panose="02010609060101010101" charset="-122"/>
              <a:cs typeface="黑体" panose="02010609060101010101" charset="-122"/>
              <a:sym typeface="Kaiti SC"/>
            </a:endParaRPr>
          </a:p>
          <a:p>
            <a:pPr indent="0" algn="l">
              <a:lnSpc>
                <a:spcPct val="125000"/>
              </a:lnSpc>
            </a:pPr>
            <a:r>
              <a:rPr lang="en-US" sz="2400" i="0" u="none" strike="noStrike" dirty="0">
                <a:solidFill>
                  <a:schemeClr val="tx1"/>
                </a:solidFill>
                <a:latin typeface="黑体" panose="02010609060101010101" charset="-122"/>
                <a:ea typeface="黑体" panose="02010609060101010101" charset="-122"/>
                <a:cs typeface="黑体" panose="02010609060101010101" charset="-122"/>
                <a:sym typeface="Kaiti SC"/>
              </a:rPr>
              <a:t> “</a:t>
            </a:r>
            <a:r>
              <a:rPr lang="en-US" sz="2400" i="0" u="none" strike="noStrike" dirty="0" err="1">
                <a:solidFill>
                  <a:schemeClr val="tx1"/>
                </a:solidFill>
                <a:latin typeface="黑体" panose="02010609060101010101" charset="-122"/>
                <a:ea typeface="黑体" panose="02010609060101010101" charset="-122"/>
                <a:cs typeface="黑体" panose="02010609060101010101" charset="-122"/>
                <a:sym typeface="Kaiti SC"/>
              </a:rPr>
              <a:t>六个必须坚持</a:t>
            </a:r>
            <a:r>
              <a:rPr lang="en-US" sz="2400" i="0" u="none" strike="noStrike" dirty="0">
                <a:solidFill>
                  <a:schemeClr val="tx1"/>
                </a:solidFill>
                <a:latin typeface="黑体" panose="02010609060101010101" charset="-122"/>
                <a:ea typeface="黑体" panose="02010609060101010101" charset="-122"/>
                <a:cs typeface="黑体" panose="02010609060101010101" charset="-122"/>
                <a:sym typeface="Kaiti SC"/>
              </a:rPr>
              <a:t>”       </a:t>
            </a:r>
            <a:r>
              <a:rPr lang="en-US" sz="2400" i="0" u="none" strike="noStrike" dirty="0" err="1">
                <a:solidFill>
                  <a:schemeClr val="tx1"/>
                </a:solidFill>
                <a:latin typeface="黑体" panose="02010609060101010101" charset="-122"/>
                <a:ea typeface="黑体" panose="02010609060101010101" charset="-122"/>
                <a:cs typeface="黑体" panose="02010609060101010101" charset="-122"/>
                <a:sym typeface="Kaiti SC"/>
              </a:rPr>
              <a:t>立场观点方法的关系</a:t>
            </a:r>
            <a:br>
              <a:rPr lang="en-US" sz="2400" i="0" u="none" strike="noStrike" dirty="0">
                <a:solidFill>
                  <a:srgbClr val="1F2329"/>
                </a:solidFill>
                <a:latin typeface="黑体" panose="02010609060101010101" charset="-122"/>
                <a:ea typeface="黑体" panose="02010609060101010101" charset="-122"/>
                <a:cs typeface="黑体" panose="02010609060101010101" charset="-122"/>
                <a:sym typeface="Noto Sans SC" panose="020B0200000000000000" charset="-122"/>
              </a:rPr>
            </a:br>
            <a:endParaRPr lang="en-US" sz="2400" i="0" u="none" strike="noStrike" dirty="0">
              <a:solidFill>
                <a:srgbClr val="1F2329"/>
              </a:solidFill>
              <a:latin typeface="黑体" panose="02010609060101010101" charset="-122"/>
              <a:ea typeface="黑体" panose="02010609060101010101" charset="-122"/>
              <a:cs typeface="黑体" panose="02010609060101010101" charset="-122"/>
              <a:sym typeface="Noto Sans SC" panose="020B0200000000000000" charset="-122"/>
            </a:endParaRPr>
          </a:p>
          <a:p>
            <a:pPr indent="0" algn="l">
              <a:lnSpc>
                <a:spcPct val="125000"/>
              </a:lnSpc>
            </a:pPr>
            <a:r>
              <a:rPr lang="en-US" sz="2400" i="0" u="none" strike="noStrike" dirty="0">
                <a:solidFill>
                  <a:srgbClr val="000000"/>
                </a:solidFill>
                <a:latin typeface="黑体" panose="02010609060101010101" charset="-122"/>
                <a:ea typeface="黑体" panose="02010609060101010101" charset="-122"/>
                <a:cs typeface="黑体" panose="02010609060101010101" charset="-122"/>
                <a:sym typeface="Kaiti SC"/>
              </a:rPr>
              <a:t> “</a:t>
            </a:r>
            <a:r>
              <a:rPr lang="en-US" sz="2400" i="0" u="none" strike="noStrike" dirty="0" err="1">
                <a:solidFill>
                  <a:srgbClr val="000000"/>
                </a:solidFill>
                <a:latin typeface="黑体" panose="02010609060101010101" charset="-122"/>
                <a:ea typeface="黑体" panose="02010609060101010101" charset="-122"/>
                <a:cs typeface="黑体" panose="02010609060101010101" charset="-122"/>
                <a:sym typeface="Kaiti SC"/>
              </a:rPr>
              <a:t>六个必须坚持</a:t>
            </a:r>
            <a:r>
              <a:rPr lang="en-US" sz="2400" i="0" u="none" strike="noStrike" dirty="0">
                <a:solidFill>
                  <a:srgbClr val="000000"/>
                </a:solidFill>
                <a:latin typeface="黑体" panose="02010609060101010101" charset="-122"/>
                <a:ea typeface="黑体" panose="02010609060101010101" charset="-122"/>
                <a:cs typeface="黑体" panose="02010609060101010101" charset="-122"/>
                <a:sym typeface="Kaiti SC"/>
              </a:rPr>
              <a:t>”         </a:t>
            </a:r>
            <a:r>
              <a:rPr lang="en-US" sz="2400" i="0" u="none" strike="noStrike" dirty="0" err="1">
                <a:solidFill>
                  <a:srgbClr val="000000"/>
                </a:solidFill>
                <a:latin typeface="黑体" panose="02010609060101010101" charset="-122"/>
                <a:ea typeface="黑体" panose="02010609060101010101" charset="-122"/>
                <a:cs typeface="黑体" panose="02010609060101010101" charset="-122"/>
                <a:sym typeface="Kaiti SC"/>
              </a:rPr>
              <a:t>主要内容的关系</a:t>
            </a:r>
            <a:endParaRPr lang="en-US" sz="2400" i="0" u="none" strike="noStrike" dirty="0">
              <a:solidFill>
                <a:srgbClr val="000000"/>
              </a:solidFill>
              <a:latin typeface="黑体" panose="02010609060101010101" charset="-122"/>
              <a:ea typeface="黑体" panose="02010609060101010101" charset="-122"/>
              <a:cs typeface="黑体" panose="02010609060101010101" charset="-122"/>
              <a:sym typeface="Kaiti SC"/>
            </a:endParaRPr>
          </a:p>
          <a:p>
            <a:pPr indent="0" algn="l">
              <a:lnSpc>
                <a:spcPct val="125000"/>
              </a:lnSpc>
            </a:pPr>
            <a:endParaRPr lang="en-US" sz="2400" i="0" u="none" strike="noStrike" dirty="0">
              <a:solidFill>
                <a:srgbClr val="000000"/>
              </a:solidFill>
              <a:latin typeface="黑体" panose="02010609060101010101" charset="-122"/>
              <a:ea typeface="黑体" panose="02010609060101010101" charset="-122"/>
              <a:cs typeface="黑体" panose="02010609060101010101" charset="-122"/>
              <a:sym typeface="Kaiti SC"/>
            </a:endParaRPr>
          </a:p>
          <a:p>
            <a:pPr indent="0" algn="l">
              <a:lnSpc>
                <a:spcPct val="125000"/>
              </a:lnSpc>
            </a:pPr>
            <a:r>
              <a:rPr lang="en-US" sz="2400" i="0" u="none" strike="noStrike" dirty="0">
                <a:solidFill>
                  <a:srgbClr val="000000"/>
                </a:solidFill>
                <a:latin typeface="黑体" panose="02010609060101010101" charset="-122"/>
                <a:ea typeface="黑体" panose="02010609060101010101" charset="-122"/>
                <a:cs typeface="黑体" panose="02010609060101010101" charset="-122"/>
                <a:sym typeface="Kaiti SC"/>
              </a:rPr>
              <a:t> “</a:t>
            </a:r>
            <a:r>
              <a:rPr lang="en-US" sz="2400" i="0" u="none" strike="noStrike" dirty="0" err="1">
                <a:solidFill>
                  <a:srgbClr val="000000"/>
                </a:solidFill>
                <a:latin typeface="黑体" panose="02010609060101010101" charset="-122"/>
                <a:ea typeface="黑体" panose="02010609060101010101" charset="-122"/>
                <a:cs typeface="黑体" panose="02010609060101010101" charset="-122"/>
                <a:sym typeface="Kaiti SC"/>
              </a:rPr>
              <a:t>六个必须坚持</a:t>
            </a:r>
            <a:r>
              <a:rPr lang="en-US" sz="2400" i="0" u="none" strike="noStrike" dirty="0">
                <a:solidFill>
                  <a:srgbClr val="000000"/>
                </a:solidFill>
                <a:latin typeface="黑体" panose="02010609060101010101" charset="-122"/>
                <a:ea typeface="黑体" panose="02010609060101010101" charset="-122"/>
                <a:cs typeface="黑体" panose="02010609060101010101" charset="-122"/>
                <a:sym typeface="Kaiti SC"/>
              </a:rPr>
              <a:t>”         </a:t>
            </a:r>
            <a:r>
              <a:rPr lang="en-US" sz="2400" i="0" u="none" strike="noStrike" dirty="0" err="1">
                <a:solidFill>
                  <a:srgbClr val="000000"/>
                </a:solidFill>
                <a:latin typeface="黑体" panose="02010609060101010101" charset="-122"/>
                <a:ea typeface="黑体" panose="02010609060101010101" charset="-122"/>
                <a:cs typeface="黑体" panose="02010609060101010101" charset="-122"/>
                <a:sym typeface="Kaiti SC"/>
              </a:rPr>
              <a:t>相互之间的关系</a:t>
            </a:r>
            <a:r>
              <a:rPr lang="en-US" sz="1600" b="0" i="0" u="none" strike="noStrike" dirty="0">
                <a:solidFill>
                  <a:srgbClr val="1F2329"/>
                </a:solidFill>
                <a:latin typeface="黑体" panose="02010609060101010101" charset="-122"/>
                <a:ea typeface="黑体" panose="02010609060101010101" charset="-122"/>
                <a:cs typeface="黑体" panose="02010609060101010101" charset="-122"/>
                <a:sym typeface="Noto Sans SC" panose="020B0200000000000000" charset="-122"/>
              </a:rPr>
              <a:t>
</a:t>
            </a:r>
            <a:br>
              <a:rPr lang="en-US" sz="1600" b="0" i="0" u="none" strike="noStrike" dirty="0">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br>
              <a:rPr lang="en-US" sz="1600" b="0" i="0" u="none" strike="noStrike" dirty="0">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endParaRPr lang="en-US" sz="1600" b="0" i="0" u="none" strike="noStrike" dirty="0">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35000" y="508000"/>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dirty="0" err="1">
                <a:solidFill>
                  <a:srgbClr val="1F4E79"/>
                </a:solidFill>
                <a:latin typeface="Noto Sans SC" panose="020B0200000000000000" charset="-122"/>
                <a:ea typeface="Noto Sans SC" panose="020B0200000000000000" charset="-122"/>
                <a:cs typeface="Noto Sans SC" panose="020B0200000000000000" charset="-122"/>
                <a:sym typeface="Noto Sans SC" panose="020B0200000000000000" charset="-122"/>
              </a:rPr>
              <a:t>守正创新与党的思想路线</a:t>
            </a:r>
            <a:endParaRPr lang="en-US" sz="1100" dirty="0"/>
          </a:p>
        </p:txBody>
      </p:sp>
      <p:sp>
        <p:nvSpPr>
          <p:cNvPr id="3" name="AutoShape 3"/>
          <p:cNvSpPr/>
          <p:nvPr/>
        </p:nvSpPr>
        <p:spPr>
          <a:xfrm>
            <a:off x="4699000" y="3683000"/>
            <a:ext cx="2032000" cy="1016000"/>
          </a:xfrm>
          <a:prstGeom prst="roundRect">
            <a:avLst>
              <a:gd name="adj" fmla="val 20000"/>
            </a:avLst>
          </a:prstGeom>
          <a:solidFill>
            <a:srgbClr val="C00000">
              <a:alpha val="100000"/>
            </a:srgbClr>
          </a:solidFill>
          <a:ln w="25400" cap="flat" cmpd="sng">
            <a:noFill/>
            <a:prstDash val="solid"/>
            <a:round/>
          </a:ln>
        </p:spPr>
        <p:txBody>
          <a:bodyPr vert="horz" wrap="square" lIns="0" tIns="0" rIns="0" bIns="0" rtlCol="0" anchor="ctr" anchorCtr="0"/>
          <a:lstStyle/>
          <a:p>
            <a:pPr indent="0" algn="ctr">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守正创新</a:t>
            </a:r>
            <a:endParaRPr lang="en-US" sz="1100"/>
          </a:p>
        </p:txBody>
      </p:sp>
      <p:sp>
        <p:nvSpPr>
          <p:cNvPr id="4" name="AutoShape 4"/>
          <p:cNvSpPr/>
          <p:nvPr/>
        </p:nvSpPr>
        <p:spPr>
          <a:xfrm>
            <a:off x="1016000" y="1778000"/>
            <a:ext cx="3810000" cy="1397000"/>
          </a:xfrm>
          <a:prstGeom prst="roundRect">
            <a:avLst>
              <a:gd name="adj" fmla="val 14545"/>
            </a:avLst>
          </a:prstGeom>
          <a:solidFill>
            <a:srgbClr val="EBF5FB">
              <a:alpha val="100000"/>
            </a:srgbClr>
          </a:solidFill>
          <a:ln w="25400" cap="flat" cmpd="sng">
            <a:noFill/>
            <a:prstDash val="solid"/>
            <a:round/>
          </a:ln>
        </p:spPr>
        <p:txBody>
          <a:bodyPr vert="horz" wrap="square" lIns="190500" tIns="127000" rIns="190500" bIns="127000" rtlCol="0" anchor="ctr" anchorCtr="0"/>
          <a:lstStyle/>
          <a:p>
            <a:pPr indent="0" algn="ctr">
              <a:lnSpc>
                <a:spcPct val="125000"/>
              </a:lnSpc>
              <a:defRPr/>
            </a:pPr>
            <a:r>
              <a:rPr lang="en-US" sz="2400" b="1" i="0" u="none" strike="noStrike">
                <a:solidFill>
                  <a:srgbClr val="1F4E79"/>
                </a:solidFill>
                <a:latin typeface="Noto Sans SC" panose="020B0200000000000000" charset="-122"/>
                <a:ea typeface="Noto Sans SC" panose="020B0200000000000000" charset="-122"/>
                <a:cs typeface="Noto Sans SC" panose="020B0200000000000000" charset="-122"/>
                <a:sym typeface="Noto Sans SC" panose="020B0200000000000000" charset="-122"/>
              </a:rPr>
              <a:t>解放思想</a:t>
            </a:r>
            <a:endParaRPr lang="en-US" sz="1100"/>
          </a:p>
        </p:txBody>
      </p:sp>
      <p:sp>
        <p:nvSpPr>
          <p:cNvPr id="5" name="AutoShape 5"/>
          <p:cNvSpPr/>
          <p:nvPr/>
        </p:nvSpPr>
        <p:spPr>
          <a:xfrm>
            <a:off x="6604000" y="1778000"/>
            <a:ext cx="3810000" cy="1397000"/>
          </a:xfrm>
          <a:prstGeom prst="roundRect">
            <a:avLst>
              <a:gd name="adj" fmla="val 14545"/>
            </a:avLst>
          </a:prstGeom>
          <a:solidFill>
            <a:srgbClr val="EBF5FB">
              <a:alpha val="100000"/>
            </a:srgbClr>
          </a:solidFill>
          <a:ln w="25400" cap="flat" cmpd="sng">
            <a:noFill/>
            <a:prstDash val="solid"/>
            <a:round/>
          </a:ln>
        </p:spPr>
        <p:txBody>
          <a:bodyPr vert="horz" wrap="square" lIns="190500" tIns="127000" rIns="190500" bIns="127000" rtlCol="0" anchor="ctr" anchorCtr="0"/>
          <a:lstStyle/>
          <a:p>
            <a:pPr indent="0" algn="ctr">
              <a:lnSpc>
                <a:spcPct val="125000"/>
              </a:lnSpc>
              <a:defRPr/>
            </a:pPr>
            <a:r>
              <a:rPr lang="en-US" sz="2400" b="1" i="0" u="none" strike="noStrike">
                <a:solidFill>
                  <a:srgbClr val="1F4E79"/>
                </a:solidFill>
                <a:latin typeface="Noto Sans SC" panose="020B0200000000000000" charset="-122"/>
                <a:ea typeface="Noto Sans SC" panose="020B0200000000000000" charset="-122"/>
                <a:cs typeface="Noto Sans SC" panose="020B0200000000000000" charset="-122"/>
                <a:sym typeface="Noto Sans SC" panose="020B0200000000000000" charset="-122"/>
              </a:rPr>
              <a:t>实事求是</a:t>
            </a:r>
            <a:endParaRPr lang="en-US" sz="1100"/>
          </a:p>
        </p:txBody>
      </p:sp>
      <p:sp>
        <p:nvSpPr>
          <p:cNvPr id="6" name="AutoShape 6"/>
          <p:cNvSpPr/>
          <p:nvPr/>
        </p:nvSpPr>
        <p:spPr>
          <a:xfrm>
            <a:off x="1016000" y="4927771"/>
            <a:ext cx="3810000" cy="1397000"/>
          </a:xfrm>
          <a:prstGeom prst="roundRect">
            <a:avLst>
              <a:gd name="adj" fmla="val 14545"/>
            </a:avLst>
          </a:prstGeom>
          <a:solidFill>
            <a:srgbClr val="EBF5FB">
              <a:alpha val="100000"/>
            </a:srgbClr>
          </a:solidFill>
          <a:ln w="25400" cap="flat" cmpd="sng">
            <a:noFill/>
            <a:prstDash val="solid"/>
            <a:round/>
          </a:ln>
        </p:spPr>
        <p:txBody>
          <a:bodyPr vert="horz" wrap="square" lIns="190500" tIns="127000" rIns="190500" bIns="127000" rtlCol="0" anchor="ctr" anchorCtr="0"/>
          <a:lstStyle/>
          <a:p>
            <a:pPr indent="0" algn="ctr">
              <a:lnSpc>
                <a:spcPct val="125000"/>
              </a:lnSpc>
              <a:defRPr/>
            </a:pPr>
            <a:r>
              <a:rPr lang="en-US" sz="2400" b="1" i="0" u="none" strike="noStrike">
                <a:solidFill>
                  <a:srgbClr val="1F4E79"/>
                </a:solidFill>
                <a:latin typeface="Noto Sans SC" panose="020B0200000000000000" charset="-122"/>
                <a:ea typeface="Noto Sans SC" panose="020B0200000000000000" charset="-122"/>
                <a:cs typeface="Noto Sans SC" panose="020B0200000000000000" charset="-122"/>
                <a:sym typeface="Noto Sans SC" panose="020B0200000000000000" charset="-122"/>
              </a:rPr>
              <a:t>与时俱进</a:t>
            </a:r>
            <a:endParaRPr lang="en-US" sz="1100"/>
          </a:p>
        </p:txBody>
      </p:sp>
      <p:sp>
        <p:nvSpPr>
          <p:cNvPr id="7" name="AutoShape 7"/>
          <p:cNvSpPr/>
          <p:nvPr/>
        </p:nvSpPr>
        <p:spPr>
          <a:xfrm>
            <a:off x="6731000" y="5077434"/>
            <a:ext cx="3810000" cy="1397000"/>
          </a:xfrm>
          <a:prstGeom prst="roundRect">
            <a:avLst>
              <a:gd name="adj" fmla="val 14545"/>
            </a:avLst>
          </a:prstGeom>
          <a:solidFill>
            <a:srgbClr val="EBF5FB">
              <a:alpha val="100000"/>
            </a:srgbClr>
          </a:solidFill>
          <a:ln w="25400" cap="flat" cmpd="sng">
            <a:noFill/>
            <a:prstDash val="solid"/>
            <a:round/>
          </a:ln>
        </p:spPr>
        <p:txBody>
          <a:bodyPr vert="horz" wrap="square" lIns="190500" tIns="127000" rIns="190500" bIns="127000" rtlCol="0" anchor="ctr" anchorCtr="0"/>
          <a:lstStyle/>
          <a:p>
            <a:pPr indent="0" algn="ctr">
              <a:lnSpc>
                <a:spcPct val="125000"/>
              </a:lnSpc>
              <a:defRPr/>
            </a:pPr>
            <a:r>
              <a:rPr lang="en-US" sz="2400" b="1" i="0" u="none" strike="noStrike">
                <a:solidFill>
                  <a:srgbClr val="1F4E79"/>
                </a:solidFill>
                <a:latin typeface="Noto Sans SC" panose="020B0200000000000000" charset="-122"/>
                <a:ea typeface="Noto Sans SC" panose="020B0200000000000000" charset="-122"/>
                <a:cs typeface="Noto Sans SC" panose="020B0200000000000000" charset="-122"/>
                <a:sym typeface="Noto Sans SC" panose="020B0200000000000000" charset="-122"/>
              </a:rPr>
              <a:t>求真务实</a:t>
            </a:r>
            <a:endParaRPr lang="en-US" sz="1100"/>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1084580"/>
            <a:ext cx="12192000" cy="190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二</a:t>
            </a:r>
            <a:endParaRPr lang="zh-CN" alt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62230" y="3353435"/>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8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以中国式现代化全面推进强国建设、民族复兴伟业</a:t>
            </a:r>
            <a:endParaRPr lang="en-US" sz="38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501904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dirty="0" err="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中国式现代化</a:t>
            </a:r>
            <a:endParaRPr lang="en-US" sz="3000" b="1" i="0" u="none" strike="noStrike" dirty="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947478" y="607325"/>
            <a:ext cx="4345790" cy="5643349"/>
          </a:xfrm>
          <a:prstGeom prst="rect">
            <a:avLst/>
          </a:prstGeom>
        </p:spPr>
      </p:pic>
      <p:pic>
        <p:nvPicPr>
          <p:cNvPr id="5" name="图片 4"/>
          <p:cNvPicPr>
            <a:picLocks noChangeAspect="1"/>
          </p:cNvPicPr>
          <p:nvPr/>
        </p:nvPicPr>
        <p:blipFill>
          <a:blip r:embed="rId2"/>
          <a:srcRect b="62370"/>
          <a:stretch>
            <a:fillRect/>
          </a:stretch>
        </p:blipFill>
        <p:spPr>
          <a:xfrm>
            <a:off x="5664200" y="1450340"/>
            <a:ext cx="6200140" cy="304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250142" y="889000"/>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中国式现代化理论体系</a:t>
            </a:r>
            <a:endParaRPr lang="en-US" sz="36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 name="AutoShape 3"/>
          <p:cNvSpPr/>
          <p:nvPr/>
        </p:nvSpPr>
        <p:spPr>
          <a:xfrm>
            <a:off x="1441334" y="2234969"/>
            <a:ext cx="4826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一、中国式现代化是我们党领导人民长期探索和实践的重大成果</a:t>
            </a:r>
            <a:endPar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6858000" y="2286000"/>
            <a:ext cx="4826000" cy="1016000"/>
          </a:xfrm>
          <a:prstGeom prst="rect">
            <a:avLst/>
          </a:prstGeom>
          <a:noFill/>
          <a:ln w="12700" cap="flat" cmpd="sng">
            <a:noFill/>
            <a:prstDash val="solid"/>
            <a:round/>
          </a:ln>
        </p:spPr>
        <p:txBody>
          <a:bodyPr vert="horz" wrap="square" lIns="0" tIns="0" rIns="0" bIns="0" rtlCol="0" anchor="ctr" anchorCtr="0"/>
          <a:lstStyle/>
          <a:p>
            <a:pPr algn="l">
              <a:lnSpc>
                <a:spcPct val="125000"/>
              </a:lnSpc>
              <a:buSzTx/>
              <a:defRPr/>
            </a:pPr>
            <a:r>
              <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二、中国式现代化是中国共产党领导的社会主义现代化</a:t>
            </a:r>
            <a:endParaRPr lang="en-US" sz="2000" b="1" dirty="0" err="1">
              <a:solidFill>
                <a:schemeClr val="tx1"/>
              </a:solidFill>
              <a:latin typeface="Noto Sans SC" panose="020B0200000000000000" charset="-122"/>
              <a:ea typeface="Noto Sans SC" panose="020B0200000000000000" charset="-122"/>
              <a:cs typeface="Noto Sans SC" panose="020B0200000000000000" charset="-122"/>
            </a:endParaRPr>
          </a:p>
        </p:txBody>
      </p:sp>
      <p:sp>
        <p:nvSpPr>
          <p:cNvPr id="5" name="AutoShape 5"/>
          <p:cNvSpPr/>
          <p:nvPr/>
        </p:nvSpPr>
        <p:spPr>
          <a:xfrm>
            <a:off x="1399771" y="3607032"/>
            <a:ext cx="4826000" cy="1016000"/>
          </a:xfrm>
          <a:prstGeom prst="rect">
            <a:avLst/>
          </a:prstGeom>
          <a:noFill/>
          <a:ln w="12700" cap="flat" cmpd="sng">
            <a:noFill/>
            <a:prstDash val="solid"/>
            <a:round/>
          </a:ln>
        </p:spPr>
        <p:txBody>
          <a:bodyPr vert="horz" wrap="square" lIns="0" tIns="0" rIns="0" bIns="0" rtlCol="0" anchor="ctr" anchorCtr="0"/>
          <a:lstStyle/>
          <a:p>
            <a:pPr algn="l">
              <a:lnSpc>
                <a:spcPct val="125000"/>
              </a:lnSpc>
              <a:buSzTx/>
              <a:defRPr/>
            </a:pPr>
            <a:r>
              <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三、中国式现代化是强国建设、民族复兴的康庄大道</a:t>
            </a:r>
            <a:endParaRPr lang="en-US" sz="2000" b="1" dirty="0" err="1">
              <a:solidFill>
                <a:schemeClr val="tx1"/>
              </a:solidFill>
              <a:latin typeface="Noto Sans SC" panose="020B0200000000000000" charset="-122"/>
              <a:ea typeface="Noto Sans SC" panose="020B0200000000000000" charset="-122"/>
              <a:cs typeface="Noto Sans SC" panose="020B0200000000000000" charset="-122"/>
            </a:endParaRPr>
          </a:p>
        </p:txBody>
      </p:sp>
      <p:sp>
        <p:nvSpPr>
          <p:cNvPr id="6" name="AutoShape 6"/>
          <p:cNvSpPr/>
          <p:nvPr/>
        </p:nvSpPr>
        <p:spPr>
          <a:xfrm>
            <a:off x="6795654" y="3429000"/>
            <a:ext cx="4826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四、中国式现代化创造了人类文明新形态</a:t>
            </a:r>
            <a:endParaRPr lang="en-US" sz="2000" b="1" dirty="0"/>
          </a:p>
        </p:txBody>
      </p:sp>
      <p:sp>
        <p:nvSpPr>
          <p:cNvPr id="7" name="AutoShape 7"/>
          <p:cNvSpPr/>
          <p:nvPr/>
        </p:nvSpPr>
        <p:spPr>
          <a:xfrm>
            <a:off x="1441334" y="4953000"/>
            <a:ext cx="4826000" cy="1016000"/>
          </a:xfrm>
          <a:prstGeom prst="rect">
            <a:avLst/>
          </a:prstGeom>
          <a:noFill/>
          <a:ln w="12700" cap="flat" cmpd="sng">
            <a:noFill/>
            <a:prstDash val="solid"/>
            <a:round/>
          </a:ln>
        </p:spPr>
        <p:txBody>
          <a:bodyPr vert="horz" wrap="square" lIns="0" tIns="0" rIns="0" bIns="0" rtlCol="0" anchor="ctr" anchorCtr="0"/>
          <a:lstStyle/>
          <a:p>
            <a:pPr algn="l">
              <a:lnSpc>
                <a:spcPct val="125000"/>
              </a:lnSpc>
              <a:buSzTx/>
              <a:defRPr/>
            </a:pPr>
            <a:r>
              <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五、推进中国式现代化需要处理好若干重大关系</a:t>
            </a:r>
            <a:endParaRPr lang="en-US" sz="2000" b="1" dirty="0" err="1">
              <a:solidFill>
                <a:schemeClr val="tx1"/>
              </a:solidFill>
              <a:latin typeface="Noto Sans SC" panose="020B0200000000000000" charset="-122"/>
              <a:ea typeface="Noto Sans SC" panose="020B0200000000000000" charset="-122"/>
              <a:cs typeface="Noto Sans SC" panose="020B0200000000000000" charset="-122"/>
            </a:endParaRPr>
          </a:p>
        </p:txBody>
      </p:sp>
      <p:sp>
        <p:nvSpPr>
          <p:cNvPr id="8" name="AutoShape 8"/>
          <p:cNvSpPr/>
          <p:nvPr/>
        </p:nvSpPr>
        <p:spPr>
          <a:xfrm>
            <a:off x="6729153" y="4723015"/>
            <a:ext cx="4826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六、推进中国式现代化必须进行伟大斗争</a:t>
            </a:r>
            <a:endParaRPr lang="en-US" sz="2000" b="1" dirty="0"/>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55040" y="767715"/>
            <a:ext cx="10107295" cy="5183505"/>
          </a:xfrm>
          <a:prstGeom prst="rect">
            <a:avLst/>
          </a:prstGeom>
          <a:noFill/>
          <a:ln w="12700">
            <a:noFill/>
            <a:prstDash val="solid"/>
          </a:ln>
        </p:spPr>
        <p:txBody>
          <a:bodyPr wrap="square" lIns="0" tIns="0" rIns="0" bIns="0" rtlCol="0" anchor="t"/>
          <a:lstStyle/>
          <a:p>
            <a:pPr indent="0" algn="l">
              <a:lnSpc>
                <a:spcPct val="125000"/>
              </a:lnSpc>
            </a:pPr>
            <a:endParaRPr lang="en-US" sz="1100" dirty="0"/>
          </a:p>
          <a:p>
            <a:pPr indent="0" algn="l">
              <a:lnSpc>
                <a:spcPct val="145000"/>
              </a:lnSpc>
            </a:pPr>
            <a:r>
              <a:rPr lang="en-US" sz="2400" b="1" i="0" u="none" strike="noStrike" dirty="0">
                <a:solidFill>
                  <a:srgbClr val="1F2329"/>
                </a:solidFill>
                <a:latin typeface="Songti SC"/>
                <a:ea typeface="Songti SC"/>
                <a:cs typeface="Songti SC"/>
                <a:sym typeface="Songti SC"/>
              </a:rPr>
              <a:t>     概括提出并深入阐述中国式现代化理论，是党的二十大的一个重大理论创新，是</a:t>
            </a:r>
            <a:r>
              <a:rPr lang="en-US" sz="2400" b="1" i="0" u="none" strike="noStrike" dirty="0">
                <a:solidFill>
                  <a:srgbClr val="FF0000"/>
                </a:solidFill>
                <a:latin typeface="Songti SC"/>
                <a:ea typeface="Songti SC"/>
                <a:cs typeface="Songti SC"/>
                <a:sym typeface="Songti SC"/>
              </a:rPr>
              <a:t>科学社会主义的最新重大成果</a:t>
            </a:r>
            <a:r>
              <a:rPr lang="en-US" sz="2400" b="1" i="0" u="none" strike="noStrike" dirty="0">
                <a:solidFill>
                  <a:srgbClr val="1F2329"/>
                </a:solidFill>
                <a:latin typeface="Songti SC"/>
                <a:ea typeface="Songti SC"/>
                <a:cs typeface="Songti SC"/>
                <a:sym typeface="Songti SC"/>
              </a:rPr>
              <a:t>。</a:t>
            </a:r>
            <a:endParaRPr lang="en-US" sz="2400" b="1" i="0" u="none" strike="noStrike" dirty="0">
              <a:solidFill>
                <a:srgbClr val="1F2329"/>
              </a:solidFill>
              <a:latin typeface="Songti SC"/>
              <a:ea typeface="Songti SC"/>
              <a:cs typeface="Songti SC"/>
              <a:sym typeface="Songti SC"/>
            </a:endParaRPr>
          </a:p>
          <a:p>
            <a:pPr indent="0" algn="l">
              <a:lnSpc>
                <a:spcPct val="145000"/>
              </a:lnSpc>
            </a:pPr>
            <a:r>
              <a:rPr lang="en-US" sz="2400" b="1" i="0" u="none" strike="noStrike" dirty="0">
                <a:solidFill>
                  <a:srgbClr val="1F2329"/>
                </a:solidFill>
                <a:latin typeface="Songti SC"/>
                <a:ea typeface="Songti SC"/>
                <a:cs typeface="Songti SC"/>
                <a:sym typeface="Songti SC"/>
              </a:rPr>
              <a:t>     我们进一步深化对中国式现代化的内涵和本质的认识，概括形成中国式现代化的中国特色、本质要求和重大原则，</a:t>
            </a:r>
            <a:r>
              <a:rPr lang="en-US" sz="2400" b="1" i="0" u="none" strike="noStrike" dirty="0">
                <a:solidFill>
                  <a:srgbClr val="FF0000"/>
                </a:solidFill>
                <a:latin typeface="Songti SC"/>
                <a:ea typeface="Songti SC"/>
                <a:cs typeface="Songti SC"/>
                <a:sym typeface="Songti SC"/>
              </a:rPr>
              <a:t>初步</a:t>
            </a:r>
            <a:r>
              <a:rPr lang="en-US" sz="2400" b="1" i="0" u="none" strike="noStrike" dirty="0">
                <a:solidFill>
                  <a:srgbClr val="1F2329"/>
                </a:solidFill>
                <a:latin typeface="Songti SC"/>
                <a:ea typeface="Songti SC"/>
                <a:cs typeface="Songti SC"/>
                <a:sym typeface="Songti SC"/>
              </a:rPr>
              <a:t>构建中国式现代化的</a:t>
            </a:r>
            <a:r>
              <a:rPr lang="en-US" sz="2400" b="1" i="0" u="none" strike="noStrike" dirty="0">
                <a:solidFill>
                  <a:srgbClr val="FF0000"/>
                </a:solidFill>
                <a:latin typeface="Songti SC"/>
                <a:ea typeface="Songti SC"/>
                <a:cs typeface="Songti SC"/>
                <a:sym typeface="Songti SC"/>
              </a:rPr>
              <a:t>理论体系</a:t>
            </a:r>
            <a:r>
              <a:rPr lang="en-US" sz="2400" b="1" i="0" u="none" strike="noStrike" dirty="0">
                <a:solidFill>
                  <a:srgbClr val="1F2329"/>
                </a:solidFill>
                <a:latin typeface="Songti SC"/>
                <a:ea typeface="Songti SC"/>
                <a:cs typeface="Songti SC"/>
                <a:sym typeface="Songti SC"/>
              </a:rPr>
              <a:t>。</a:t>
            </a:r>
            <a:endParaRPr lang="en-US" sz="2400" b="1" i="0" u="none" strike="noStrike" dirty="0">
              <a:solidFill>
                <a:srgbClr val="1F2329"/>
              </a:solidFill>
              <a:latin typeface="Songti SC"/>
              <a:ea typeface="Songti SC"/>
              <a:cs typeface="Songti SC"/>
              <a:sym typeface="Songti SC"/>
            </a:endParaRPr>
          </a:p>
          <a:p>
            <a:pPr indent="0" algn="l">
              <a:lnSpc>
                <a:spcPct val="145000"/>
              </a:lnSpc>
            </a:pPr>
            <a:r>
              <a:rPr lang="en-US" sz="2400" b="1" i="0" u="none" strike="noStrike" dirty="0">
                <a:solidFill>
                  <a:srgbClr val="1F2329"/>
                </a:solidFill>
                <a:latin typeface="Songti SC"/>
                <a:ea typeface="Songti SC"/>
                <a:cs typeface="Songti SC"/>
                <a:sym typeface="Songti SC"/>
              </a:rPr>
              <a:t>     党的二十大报告明确指出：“中国式现代化，是中国共产党领导的社会主义现代化。</a:t>
            </a:r>
            <a:r>
              <a:rPr lang="en-US" sz="2400" b="1" dirty="0">
                <a:solidFill>
                  <a:srgbClr val="1F2329"/>
                </a:solidFill>
                <a:latin typeface="Songti SC"/>
                <a:ea typeface="Songti SC"/>
                <a:cs typeface="Songti SC"/>
                <a:sym typeface="Songti SC"/>
              </a:rPr>
              <a:t>”</a:t>
            </a:r>
            <a:r>
              <a:rPr lang="en-US" sz="2400" b="1" i="0" u="none" strike="noStrike" dirty="0">
                <a:solidFill>
                  <a:srgbClr val="1F2329"/>
                </a:solidFill>
                <a:latin typeface="Songti SC"/>
                <a:ea typeface="Songti SC"/>
                <a:cs typeface="Songti SC"/>
                <a:sym typeface="Songti SC"/>
              </a:rPr>
              <a:t>这是对中国式现代化定性的话，是管总、管根本的。为什么要强调党在中国式现代化建设中的领导地位？这是因为，党的领导直接关系中国式现代化的根本方向、前途命运、最终成败。</a:t>
            </a:r>
            <a:endParaRPr lang="en-US" sz="2400" b="1" i="0" u="none" strike="noStrike" dirty="0">
              <a:solidFill>
                <a:srgbClr val="1F2329"/>
              </a:solidFill>
              <a:latin typeface="Songti SC"/>
              <a:ea typeface="Songti SC"/>
              <a:cs typeface="Songti SC"/>
              <a:sym typeface="Song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049020" y="1115060"/>
            <a:ext cx="10260330" cy="4770120"/>
          </a:xfrm>
          <a:prstGeom prst="rect">
            <a:avLst/>
          </a:prstGeom>
          <a:noFill/>
          <a:ln w="12700">
            <a:noFill/>
            <a:prstDash val="solid"/>
          </a:ln>
        </p:spPr>
        <p:txBody>
          <a:bodyPr wrap="square" lIns="0" tIns="0" rIns="0" bIns="0" rtlCol="0" anchor="t"/>
          <a:lstStyle/>
          <a:p>
            <a:pPr indent="0" algn="l">
              <a:lnSpc>
                <a:spcPct val="160000"/>
              </a:lnSpc>
              <a:defRPr/>
            </a:pPr>
            <a:r>
              <a:rPr lang="zh-CN" altLang="en-US" sz="1800" b="1" i="0" u="none" strike="noStrike" dirty="0">
                <a:solidFill>
                  <a:srgbClr val="1F2329"/>
                </a:solidFill>
                <a:latin typeface="Songti SC"/>
                <a:ea typeface="Songti SC"/>
                <a:cs typeface="Songti SC"/>
                <a:sym typeface="Songti SC"/>
              </a:rPr>
              <a:t>     </a:t>
            </a:r>
            <a:r>
              <a:rPr lang="en-US" altLang="zh-CN" sz="1800" b="1" i="0" u="none" strike="noStrike" dirty="0">
                <a:solidFill>
                  <a:srgbClr val="1F2329"/>
                </a:solidFill>
                <a:latin typeface="Songti SC"/>
                <a:ea typeface="Songti SC"/>
                <a:cs typeface="Songti SC"/>
                <a:sym typeface="Songti SC"/>
              </a:rPr>
              <a:t>  </a:t>
            </a:r>
            <a:r>
              <a:rPr lang="zh-CN" altLang="en-US" sz="2400" b="1" i="0" u="none" strike="noStrike" dirty="0">
                <a:solidFill>
                  <a:srgbClr val="1F2329"/>
                </a:solidFill>
                <a:latin typeface="Songti SC"/>
                <a:ea typeface="Songti SC"/>
                <a:cs typeface="Songti SC"/>
                <a:sym typeface="Songti SC"/>
              </a:rPr>
              <a:t>人</a:t>
            </a:r>
            <a:r>
              <a:rPr lang="en-US" sz="2400" b="1" i="0" u="none" strike="noStrike" dirty="0" err="1">
                <a:solidFill>
                  <a:srgbClr val="1F2329"/>
                </a:solidFill>
                <a:latin typeface="Songti SC"/>
                <a:ea typeface="Songti SC"/>
                <a:cs typeface="Songti SC"/>
                <a:sym typeface="Songti SC"/>
              </a:rPr>
              <a:t>口规模不同，现代化的任务就不同，其艰巨性、复杂性就不同，发展途径和推进方式也必然具有自己的特点</a:t>
            </a:r>
            <a:r>
              <a:rPr lang="en-US" sz="2400" b="1" i="0" u="none" strike="noStrike" dirty="0">
                <a:solidFill>
                  <a:srgbClr val="1F2329"/>
                </a:solidFill>
                <a:latin typeface="Songti SC"/>
                <a:ea typeface="Songti SC"/>
                <a:cs typeface="Songti SC"/>
                <a:sym typeface="Songti SC"/>
              </a:rPr>
              <a:t>。</a:t>
            </a:r>
            <a:endParaRPr lang="en-US" sz="2400" dirty="0"/>
          </a:p>
          <a:p>
            <a:pPr indent="0" algn="l">
              <a:lnSpc>
                <a:spcPct val="160000"/>
              </a:lnSpc>
            </a:pPr>
            <a:r>
              <a:rPr lang="en-US" sz="2400" b="1" i="0" u="none" strike="noStrike" dirty="0">
                <a:solidFill>
                  <a:srgbClr val="1F2329"/>
                </a:solidFill>
                <a:latin typeface="Songti SC"/>
                <a:ea typeface="Songti SC"/>
                <a:cs typeface="Songti SC"/>
                <a:sym typeface="Songti SC"/>
              </a:rPr>
              <a:t>     </a:t>
            </a:r>
            <a:r>
              <a:rPr lang="en-US" sz="2400" b="1" i="0" u="none" strike="noStrike" dirty="0" err="1">
                <a:solidFill>
                  <a:srgbClr val="1F2329"/>
                </a:solidFill>
                <a:latin typeface="Songti SC"/>
                <a:ea typeface="Songti SC"/>
                <a:cs typeface="Songti SC"/>
                <a:sym typeface="Songti SC"/>
              </a:rPr>
              <a:t>超大规模的人口，</a:t>
            </a:r>
            <a:r>
              <a:rPr lang="en-US" sz="2400" b="1" i="0" u="none" strike="noStrike" dirty="0" err="1">
                <a:solidFill>
                  <a:srgbClr val="FF0000"/>
                </a:solidFill>
                <a:latin typeface="Songti SC"/>
                <a:ea typeface="Songti SC"/>
                <a:cs typeface="Songti SC"/>
                <a:sym typeface="Songti SC"/>
              </a:rPr>
              <a:t>既能提供充足的人力资源和超大规模市场</a:t>
            </a:r>
            <a:r>
              <a:rPr lang="en-US" sz="2400" b="1" i="0" u="none" strike="noStrike" dirty="0" err="1">
                <a:solidFill>
                  <a:srgbClr val="1F2329"/>
                </a:solidFill>
                <a:latin typeface="Songti SC"/>
                <a:ea typeface="Songti SC"/>
                <a:cs typeface="Songti SC"/>
                <a:sym typeface="Songti SC"/>
              </a:rPr>
              <a:t>，也带来一系列难题和挑战</a:t>
            </a:r>
            <a:r>
              <a:rPr lang="en-US" sz="2400" b="1" i="0" u="none" strike="noStrike" dirty="0">
                <a:solidFill>
                  <a:srgbClr val="1F2329"/>
                </a:solidFill>
                <a:latin typeface="Songti SC"/>
                <a:ea typeface="Songti SC"/>
                <a:cs typeface="Songti SC"/>
                <a:sym typeface="Songti SC"/>
              </a:rPr>
              <a:t>。</a:t>
            </a:r>
            <a:endParaRPr lang="en-US" sz="2400" b="1" i="0" u="none" strike="noStrike" dirty="0">
              <a:solidFill>
                <a:srgbClr val="1F2329"/>
              </a:solidFill>
              <a:latin typeface="Songti SC"/>
              <a:ea typeface="Songti SC"/>
              <a:cs typeface="Songti SC"/>
              <a:sym typeface="Songti SC"/>
            </a:endParaRPr>
          </a:p>
          <a:p>
            <a:pPr indent="0" algn="l">
              <a:lnSpc>
                <a:spcPct val="160000"/>
              </a:lnSpc>
            </a:pPr>
            <a:r>
              <a:rPr lang="en-US" sz="2400" b="1" i="0" u="none" strike="noStrike" dirty="0">
                <a:solidFill>
                  <a:srgbClr val="1F2329"/>
                </a:solidFill>
                <a:latin typeface="Songti SC"/>
                <a:ea typeface="Songti SC"/>
                <a:cs typeface="Songti SC"/>
                <a:sym typeface="Songti SC"/>
              </a:rPr>
              <a:t>     </a:t>
            </a:r>
            <a:r>
              <a:rPr lang="en-US" sz="2400" b="1" i="0" u="none" strike="noStrike" dirty="0" err="1">
                <a:solidFill>
                  <a:srgbClr val="1F2329"/>
                </a:solidFill>
                <a:latin typeface="Songti SC"/>
                <a:ea typeface="Songti SC"/>
                <a:cs typeface="Songti SC"/>
                <a:sym typeface="Songti SC"/>
              </a:rPr>
              <a:t>既要物质富足、也要精神富有，是中国式现代化的崇高追求。物质贫困不是社会主义，精神贫乏也不是社会主义</a:t>
            </a:r>
            <a:r>
              <a:rPr lang="en-US" sz="2400" b="1" i="0" u="none" strike="noStrike" dirty="0">
                <a:solidFill>
                  <a:srgbClr val="1F2329"/>
                </a:solidFill>
                <a:latin typeface="Songti SC"/>
                <a:ea typeface="Songti SC"/>
                <a:cs typeface="Songti SC"/>
                <a:sym typeface="Songti SC"/>
              </a:rPr>
              <a:t>。</a:t>
            </a:r>
            <a:endParaRPr lang="en-US" sz="2400" b="1" i="0" u="none" strike="noStrike" dirty="0">
              <a:solidFill>
                <a:srgbClr val="1F2329"/>
              </a:solidFill>
              <a:latin typeface="Songti SC"/>
              <a:ea typeface="Songti SC"/>
              <a:cs typeface="Songti SC"/>
              <a:sym typeface="Songti SC"/>
            </a:endParaRPr>
          </a:p>
          <a:p>
            <a:pPr indent="0" algn="l">
              <a:lnSpc>
                <a:spcPct val="160000"/>
              </a:lnSpc>
            </a:pPr>
            <a:r>
              <a:rPr lang="en-US" sz="2400" b="1" i="0" u="none" strike="noStrike" dirty="0">
                <a:solidFill>
                  <a:srgbClr val="1F2329"/>
                </a:solidFill>
                <a:latin typeface="Songti SC"/>
                <a:ea typeface="Songti SC"/>
                <a:cs typeface="Songti SC"/>
                <a:sym typeface="Songti SC"/>
              </a:rPr>
              <a:t>     </a:t>
            </a:r>
            <a:r>
              <a:rPr lang="en-US" sz="2400" b="1" i="0" u="none" strike="noStrike" dirty="0" err="1">
                <a:solidFill>
                  <a:srgbClr val="1F2329"/>
                </a:solidFill>
                <a:latin typeface="Songti SC"/>
                <a:ea typeface="Songti SC"/>
                <a:cs typeface="Songti SC"/>
                <a:sym typeface="Songti SC"/>
              </a:rPr>
              <a:t>弘扬全人类共同价值，推动落实</a:t>
            </a:r>
            <a:r>
              <a:rPr lang="en-US" sz="2400" b="1" i="0" u="none" strike="noStrike" dirty="0" err="1">
                <a:solidFill>
                  <a:srgbClr val="FF0000"/>
                </a:solidFill>
                <a:latin typeface="Songti SC"/>
                <a:ea typeface="Songti SC"/>
                <a:cs typeface="Songti SC"/>
                <a:sym typeface="Songti SC"/>
              </a:rPr>
              <a:t>全球发展倡议</a:t>
            </a:r>
            <a:r>
              <a:rPr lang="zh-CN" altLang="en-US" sz="2400" b="1" i="0" u="none" strike="noStrike" dirty="0" err="1">
                <a:solidFill>
                  <a:srgbClr val="FF0000"/>
                </a:solidFill>
                <a:latin typeface="Songti SC"/>
                <a:ea typeface="宋体" panose="02010600030101010101" pitchFamily="2" charset="-122"/>
                <a:cs typeface="Songti SC"/>
                <a:sym typeface="Songti SC"/>
              </a:rPr>
              <a:t>、</a:t>
            </a:r>
            <a:r>
              <a:rPr lang="en-US" sz="2400" b="1" i="0" u="none" strike="noStrike" dirty="0" err="1">
                <a:solidFill>
                  <a:srgbClr val="FF0000"/>
                </a:solidFill>
                <a:latin typeface="Songti SC"/>
                <a:ea typeface="Songti SC"/>
                <a:cs typeface="Songti SC"/>
                <a:sym typeface="Songti SC"/>
              </a:rPr>
              <a:t>全球安全倡议</a:t>
            </a:r>
            <a:r>
              <a:rPr lang="zh-CN" altLang="en-US" sz="2400" b="1" i="0" u="none" strike="noStrike" dirty="0" err="1">
                <a:solidFill>
                  <a:srgbClr val="FF0000"/>
                </a:solidFill>
                <a:latin typeface="Songti SC"/>
                <a:ea typeface="宋体" panose="02010600030101010101" pitchFamily="2" charset="-122"/>
                <a:cs typeface="Songti SC"/>
                <a:sym typeface="Songti SC"/>
              </a:rPr>
              <a:t>、全球文明倡议、全球治理倡议</a:t>
            </a:r>
            <a:r>
              <a:rPr lang="en-US" sz="2400" b="1" i="0" u="none" strike="noStrike" dirty="0" err="1">
                <a:solidFill>
                  <a:srgbClr val="1F2329"/>
                </a:solidFill>
                <a:latin typeface="Songti SC"/>
                <a:ea typeface="Songti SC"/>
                <a:cs typeface="Songti SC"/>
                <a:sym typeface="Songti SC"/>
              </a:rPr>
              <a:t>，努力为人类和平与发展作出更大贡献</a:t>
            </a:r>
            <a:r>
              <a:rPr lang="en-US" sz="2400" b="1" i="0" u="none" strike="noStrike" dirty="0">
                <a:solidFill>
                  <a:srgbClr val="1F2329"/>
                </a:solidFill>
                <a:latin typeface="Songti SC"/>
                <a:ea typeface="Songti SC"/>
                <a:cs typeface="Songti SC"/>
                <a:sym typeface="Songti SC"/>
              </a:rPr>
              <a:t>。</a:t>
            </a:r>
            <a:endParaRPr lang="en-US" sz="2400" b="1" i="0" u="none" strike="noStrike" dirty="0">
              <a:solidFill>
                <a:srgbClr val="1F2329"/>
              </a:solidFill>
              <a:latin typeface="Songti SC"/>
              <a:ea typeface="Songti SC"/>
              <a:cs typeface="Songti SC"/>
              <a:sym typeface="Song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94080" y="1115695"/>
            <a:ext cx="10630535" cy="4333875"/>
          </a:xfrm>
          <a:prstGeom prst="rect">
            <a:avLst/>
          </a:prstGeom>
          <a:noFill/>
          <a:ln w="12700">
            <a:noFill/>
            <a:prstDash val="solid"/>
          </a:ln>
        </p:spPr>
        <p:txBody>
          <a:bodyPr wrap="square" lIns="0" tIns="0" rIns="0" bIns="0" rtlCol="0" anchor="t"/>
          <a:lstStyle/>
          <a:p>
            <a:pPr indent="0" algn="just">
              <a:lnSpc>
                <a:spcPct val="125000"/>
              </a:lnSpc>
              <a:defRPr/>
            </a:pPr>
            <a:r>
              <a:rPr lang="en-US" sz="1800" b="1" i="0" u="none" strike="noStrike" dirty="0">
                <a:solidFill>
                  <a:srgbClr val="1F2329"/>
                </a:solidFill>
                <a:latin typeface="Songti SC"/>
                <a:ea typeface="Songti SC"/>
                <a:cs typeface="Songti SC"/>
                <a:sym typeface="Songti SC"/>
              </a:rPr>
              <a:t>  </a:t>
            </a:r>
            <a:r>
              <a:rPr lang="en-US" sz="2400" b="1" i="0" u="none" strike="noStrike" dirty="0">
                <a:solidFill>
                  <a:srgbClr val="1F2329"/>
                </a:solidFill>
                <a:latin typeface="Songti SC"/>
                <a:ea typeface="Songti SC"/>
                <a:cs typeface="Songti SC"/>
                <a:sym typeface="Songti SC"/>
              </a:rPr>
              <a:t>   </a:t>
            </a:r>
            <a:r>
              <a:rPr lang="en-US" sz="2400" b="1" i="0" u="none" strike="noStrike" dirty="0" err="1">
                <a:solidFill>
                  <a:srgbClr val="1F2329"/>
                </a:solidFill>
                <a:latin typeface="Songti SC"/>
                <a:ea typeface="Songti SC"/>
                <a:cs typeface="Songti SC"/>
                <a:sym typeface="Songti SC"/>
              </a:rPr>
              <a:t>中国式现代化中蕴含的独特</a:t>
            </a:r>
            <a:r>
              <a:rPr lang="en-US" sz="2400" b="1" i="0" u="none" strike="noStrike" dirty="0" err="1">
                <a:solidFill>
                  <a:srgbClr val="FF0000"/>
                </a:solidFill>
                <a:latin typeface="Songti SC"/>
                <a:ea typeface="Songti SC"/>
                <a:cs typeface="Songti SC"/>
                <a:sym typeface="Songti SC"/>
              </a:rPr>
              <a:t>世界观、价值观、历史观、文明观、民主观、生态观</a:t>
            </a:r>
            <a:r>
              <a:rPr lang="en-US" sz="2400" b="1" i="0" u="none" strike="noStrike" dirty="0" err="1">
                <a:solidFill>
                  <a:srgbClr val="1F2329"/>
                </a:solidFill>
                <a:latin typeface="Songti SC"/>
                <a:ea typeface="Songti SC"/>
                <a:cs typeface="Songti SC"/>
                <a:sym typeface="Songti SC"/>
              </a:rPr>
              <a:t>等及其伟大实践，是对世界现代化理论和实践的重大创新</a:t>
            </a:r>
            <a:r>
              <a:rPr lang="en-US" sz="2400" b="1" i="0" u="none" strike="noStrike" dirty="0">
                <a:solidFill>
                  <a:srgbClr val="1F2329"/>
                </a:solidFill>
                <a:latin typeface="Songti SC"/>
                <a:ea typeface="Songti SC"/>
                <a:cs typeface="Songti SC"/>
                <a:sym typeface="Songti SC"/>
              </a:rPr>
              <a:t>。</a:t>
            </a:r>
            <a:endParaRPr lang="en-US" sz="2400" dirty="0"/>
          </a:p>
          <a:p>
            <a:pPr indent="0" algn="just">
              <a:lnSpc>
                <a:spcPct val="125000"/>
              </a:lnSpc>
            </a:pPr>
            <a:r>
              <a:rPr lang="en-US" sz="2400" b="1" i="0" u="none" strike="noStrike" dirty="0">
                <a:solidFill>
                  <a:srgbClr val="1F2329"/>
                </a:solidFill>
                <a:latin typeface="Songti SC"/>
                <a:ea typeface="Songti SC"/>
                <a:cs typeface="Songti SC"/>
                <a:sym typeface="Songti SC"/>
              </a:rPr>
              <a:t>     </a:t>
            </a:r>
            <a:r>
              <a:rPr lang="en-US" sz="2400" b="1" i="0" u="none" strike="noStrike" dirty="0" err="1">
                <a:solidFill>
                  <a:srgbClr val="1F2329"/>
                </a:solidFill>
                <a:latin typeface="Songti SC"/>
                <a:ea typeface="Songti SC"/>
                <a:cs typeface="Songti SC"/>
                <a:sym typeface="Songti SC"/>
              </a:rPr>
              <a:t>推进中国式现代化是一个系统工程，需要统筹兼顾、系统谋划、整体推进，正确处理好一系列重大关系</a:t>
            </a:r>
            <a:r>
              <a:rPr lang="zh-CN" altLang="en-US" sz="2400" b="1" i="0" u="none" strike="noStrike" dirty="0" err="1">
                <a:solidFill>
                  <a:srgbClr val="1F2329"/>
                </a:solidFill>
                <a:latin typeface="Songti SC"/>
                <a:ea typeface="宋体" panose="02010600030101010101" pitchFamily="2" charset="-122"/>
                <a:cs typeface="Songti SC"/>
                <a:sym typeface="Songti SC"/>
              </a:rPr>
              <a:t>：</a:t>
            </a:r>
            <a:r>
              <a:rPr lang="en-US" sz="2400" b="1" i="0" u="none" strike="noStrike" dirty="0" err="1">
                <a:solidFill>
                  <a:srgbClr val="1F2329"/>
                </a:solidFill>
                <a:latin typeface="Songti SC"/>
                <a:ea typeface="Songti SC"/>
                <a:cs typeface="Songti SC"/>
                <a:sym typeface="Songti SC"/>
              </a:rPr>
              <a:t>一是顶层设计与实践探索的关系</a:t>
            </a:r>
            <a:r>
              <a:rPr lang="zh-CN" altLang="en-US" sz="2400" b="1" i="0" u="none" strike="noStrike" dirty="0" err="1">
                <a:solidFill>
                  <a:srgbClr val="1F2329"/>
                </a:solidFill>
                <a:latin typeface="Songti SC"/>
                <a:ea typeface="宋体" panose="02010600030101010101" pitchFamily="2" charset="-122"/>
                <a:cs typeface="Songti SC"/>
                <a:sym typeface="Songti SC"/>
              </a:rPr>
              <a:t>，</a:t>
            </a:r>
            <a:r>
              <a:rPr lang="en-US" sz="2400" b="1" i="0" u="none" strike="noStrike" dirty="0" err="1">
                <a:solidFill>
                  <a:srgbClr val="1F2329"/>
                </a:solidFill>
                <a:latin typeface="Songti SC"/>
                <a:ea typeface="Songti SC"/>
                <a:cs typeface="Songti SC"/>
                <a:sym typeface="Songti SC"/>
              </a:rPr>
              <a:t>二是战略与策略的关系</a:t>
            </a:r>
            <a:r>
              <a:rPr lang="zh-CN" altLang="en-US" sz="2400" b="1" i="0" u="none" strike="noStrike" dirty="0" err="1">
                <a:solidFill>
                  <a:srgbClr val="1F2329"/>
                </a:solidFill>
                <a:latin typeface="Songti SC"/>
                <a:ea typeface="宋体" panose="02010600030101010101" pitchFamily="2" charset="-122"/>
                <a:cs typeface="Songti SC"/>
                <a:sym typeface="Songti SC"/>
              </a:rPr>
              <a:t>，</a:t>
            </a:r>
            <a:r>
              <a:rPr lang="en-US" sz="2400" b="1" i="0" u="none" strike="noStrike" dirty="0" err="1">
                <a:solidFill>
                  <a:srgbClr val="1F2329"/>
                </a:solidFill>
                <a:latin typeface="Songti SC"/>
                <a:ea typeface="Songti SC"/>
                <a:cs typeface="Songti SC"/>
                <a:sym typeface="Songti SC"/>
              </a:rPr>
              <a:t>三是守正与创新的关系</a:t>
            </a:r>
            <a:r>
              <a:rPr lang="zh-CN" altLang="en-US" sz="2400" b="1" i="0" u="none" strike="noStrike" dirty="0" err="1">
                <a:solidFill>
                  <a:srgbClr val="1F2329"/>
                </a:solidFill>
                <a:latin typeface="Songti SC"/>
                <a:ea typeface="宋体" panose="02010600030101010101" pitchFamily="2" charset="-122"/>
                <a:cs typeface="Songti SC"/>
                <a:sym typeface="Songti SC"/>
              </a:rPr>
              <a:t>，</a:t>
            </a:r>
            <a:r>
              <a:rPr lang="en-US" sz="2400" b="1" i="0" u="none" strike="noStrike" dirty="0" err="1">
                <a:solidFill>
                  <a:srgbClr val="1F2329"/>
                </a:solidFill>
                <a:latin typeface="Songti SC"/>
                <a:ea typeface="Songti SC"/>
                <a:cs typeface="Songti SC"/>
                <a:sym typeface="Songti SC"/>
              </a:rPr>
              <a:t>四是效率与公平的关系</a:t>
            </a:r>
            <a:r>
              <a:rPr lang="zh-CN" altLang="en-US" sz="2400" b="1" i="0" u="none" strike="noStrike" dirty="0" err="1">
                <a:solidFill>
                  <a:srgbClr val="1F2329"/>
                </a:solidFill>
                <a:latin typeface="Songti SC"/>
                <a:ea typeface="宋体" panose="02010600030101010101" pitchFamily="2" charset="-122"/>
                <a:cs typeface="Songti SC"/>
                <a:sym typeface="Songti SC"/>
              </a:rPr>
              <a:t>，</a:t>
            </a:r>
            <a:r>
              <a:rPr lang="en-US" sz="2400" b="1" i="0" u="none" strike="noStrike" dirty="0" err="1">
                <a:solidFill>
                  <a:srgbClr val="1F2329"/>
                </a:solidFill>
                <a:latin typeface="Songti SC"/>
                <a:ea typeface="Songti SC"/>
                <a:cs typeface="Songti SC"/>
                <a:sym typeface="Songti SC"/>
              </a:rPr>
              <a:t>五是活力与秩序的关系</a:t>
            </a:r>
            <a:r>
              <a:rPr lang="zh-CN" altLang="en-US" sz="2400" b="1" i="0" u="none" strike="noStrike" dirty="0" err="1">
                <a:solidFill>
                  <a:srgbClr val="1F2329"/>
                </a:solidFill>
                <a:latin typeface="Songti SC"/>
                <a:ea typeface="宋体" panose="02010600030101010101" pitchFamily="2" charset="-122"/>
                <a:cs typeface="Songti SC"/>
                <a:sym typeface="Songti SC"/>
              </a:rPr>
              <a:t>，</a:t>
            </a:r>
            <a:r>
              <a:rPr lang="en-US" sz="2400" b="1" i="0" u="none" strike="noStrike" dirty="0" err="1">
                <a:solidFill>
                  <a:srgbClr val="1F2329"/>
                </a:solidFill>
                <a:latin typeface="Songti SC"/>
                <a:ea typeface="Songti SC"/>
                <a:cs typeface="Songti SC"/>
                <a:sym typeface="Songti SC"/>
              </a:rPr>
              <a:t>六是自立自强与对外开放的关系</a:t>
            </a:r>
            <a:r>
              <a:rPr lang="en-US" sz="2400" b="1" i="0" u="none" strike="noStrike" dirty="0">
                <a:solidFill>
                  <a:srgbClr val="1F2329"/>
                </a:solidFill>
                <a:latin typeface="Songti SC"/>
                <a:ea typeface="Songti SC"/>
                <a:cs typeface="Songti SC"/>
                <a:sym typeface="Songti SC"/>
              </a:rPr>
              <a:t>。</a:t>
            </a:r>
            <a:endParaRPr lang="en-US" sz="2400" b="1" i="0" u="none" strike="noStrike" dirty="0">
              <a:solidFill>
                <a:srgbClr val="1F2329"/>
              </a:solidFill>
              <a:latin typeface="Songti SC"/>
              <a:ea typeface="Songti SC"/>
              <a:cs typeface="Songti SC"/>
              <a:sym typeface="Songti SC"/>
            </a:endParaRPr>
          </a:p>
          <a:p>
            <a:pPr indent="0" algn="just">
              <a:lnSpc>
                <a:spcPct val="125000"/>
              </a:lnSpc>
            </a:pPr>
            <a:r>
              <a:rPr lang="en-US" sz="2400" b="1" i="0" u="none" strike="noStrike" dirty="0">
                <a:solidFill>
                  <a:srgbClr val="1F2329"/>
                </a:solidFill>
                <a:latin typeface="Songti SC"/>
                <a:ea typeface="Songti SC"/>
                <a:cs typeface="Songti SC"/>
                <a:sym typeface="Songti SC"/>
              </a:rPr>
              <a:t>     推进中国式现代化是一个长期任务，还有许多东西需要我们深化认识。要进一步加强理论研究和实践探索，使我们的认识、政策、举措更加符合客观规律，从而逐步进入中国式现代化建设的“自由王国”。</a:t>
            </a:r>
            <a:endParaRPr lang="en-US" sz="2400" b="1" i="0" u="none" strike="noStrike" dirty="0">
              <a:solidFill>
                <a:srgbClr val="1F2329"/>
              </a:solidFill>
              <a:latin typeface="Songti SC"/>
              <a:ea typeface="Songti SC"/>
              <a:cs typeface="Songti SC"/>
              <a:sym typeface="Song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1016000"/>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三</a:t>
            </a:r>
            <a:endParaRPr lang="zh-CN" alt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0" y="3014345"/>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8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在文化传承发展座谈会上的讲话</a:t>
            </a:r>
            <a:endParaRPr lang="en-US" sz="38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4338955"/>
            <a:ext cx="1219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dirty="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3000" b="1" i="0" u="none" strike="noStrike" dirty="0" err="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两个结合</a:t>
            </a:r>
            <a:r>
              <a:rPr lang="en-US" sz="3000" b="1" i="0" u="none" strike="noStrike" dirty="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3000" b="1" i="0" u="none" strike="noStrike" dirty="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10360" y="2266950"/>
            <a:ext cx="9324340" cy="3035300"/>
          </a:xfrm>
          <a:prstGeom prst="rect">
            <a:avLst/>
          </a:prstGeom>
          <a:noFill/>
        </p:spPr>
        <p:txBody>
          <a:bodyPr wrap="square">
            <a:noAutofit/>
          </a:bodyPr>
          <a:lstStyle/>
          <a:p>
            <a:pPr algn="just"/>
            <a:r>
              <a:rPr lang="zh-CN" altLang="en-US" sz="1400" dirty="0">
                <a:latin typeface="楷体" panose="02010609060101010101" pitchFamily="49" charset="-122"/>
                <a:ea typeface="楷体" panose="02010609060101010101" pitchFamily="49" charset="-122"/>
              </a:rPr>
              <a:t>    </a:t>
            </a:r>
            <a:r>
              <a:rPr lang="en-US" altLang="zh-CN" sz="1400" dirty="0">
                <a:latin typeface="楷体" panose="02010609060101010101" pitchFamily="49" charset="-122"/>
                <a:ea typeface="楷体" panose="02010609060101010101" pitchFamily="49" charset="-122"/>
              </a:rPr>
              <a:t>   </a:t>
            </a:r>
            <a:r>
              <a:rPr lang="en-US" sz="2400" b="1" dirty="0" err="1">
                <a:solidFill>
                  <a:srgbClr val="1F2329"/>
                </a:solidFill>
                <a:latin typeface="Songti SC"/>
                <a:ea typeface="Songti SC"/>
                <a:cs typeface="Songti SC"/>
              </a:rPr>
              <a:t>习近平新时代中国特色社会主义思想是马克思主义基本原理同中国具体实际相结合、同中华优秀传统文化相结合的重大成果，是坚持“两个结合”的</a:t>
            </a:r>
            <a:r>
              <a:rPr lang="en-US" sz="2400" b="1" dirty="0" err="1">
                <a:solidFill>
                  <a:srgbClr val="FF0000"/>
                </a:solidFill>
                <a:latin typeface="Songti SC"/>
                <a:ea typeface="Songti SC"/>
                <a:cs typeface="Songti SC"/>
              </a:rPr>
              <a:t>光辉典范</a:t>
            </a:r>
            <a:r>
              <a:rPr lang="en-US" sz="2400" b="1" dirty="0" err="1">
                <a:solidFill>
                  <a:srgbClr val="1F2329"/>
                </a:solidFill>
                <a:latin typeface="Songti SC"/>
                <a:ea typeface="Songti SC"/>
                <a:cs typeface="Songti SC"/>
              </a:rPr>
              <a:t>。“两个结合”是我们党在探索中国特色社会主义道路中得出的规律性认识，是我们取得成功的</a:t>
            </a:r>
            <a:r>
              <a:rPr lang="en-US" sz="2400" b="1" dirty="0" err="1">
                <a:solidFill>
                  <a:srgbClr val="FF0000"/>
                </a:solidFill>
                <a:latin typeface="Songti SC"/>
                <a:ea typeface="Songti SC"/>
                <a:cs typeface="Songti SC"/>
              </a:rPr>
              <a:t>最大法宝</a:t>
            </a:r>
            <a:r>
              <a:rPr lang="en-US" sz="2400" b="1" dirty="0" err="1">
                <a:solidFill>
                  <a:srgbClr val="1F2329"/>
                </a:solidFill>
                <a:latin typeface="Songti SC"/>
                <a:ea typeface="Songti SC"/>
                <a:cs typeface="Songti SC"/>
              </a:rPr>
              <a:t>。</a:t>
            </a:r>
            <a:endParaRPr lang="en-US" sz="2400" b="1" dirty="0" err="1">
              <a:solidFill>
                <a:srgbClr val="1F2329"/>
              </a:solidFill>
              <a:latin typeface="Songti SC"/>
              <a:ea typeface="Songti SC"/>
              <a:cs typeface="Song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889000"/>
            <a:ext cx="10414000" cy="1143000"/>
          </a:xfrm>
          <a:prstGeom prst="roundRect">
            <a:avLst>
              <a:gd name="adj" fmla="val 8888"/>
            </a:avLst>
          </a:prstGeom>
          <a:solidFill>
            <a:srgbClr val="FFFFFF">
              <a:alpha val="9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3" name="AutoShape 3"/>
          <p:cNvSpPr/>
          <p:nvPr/>
        </p:nvSpPr>
        <p:spPr>
          <a:xfrm>
            <a:off x="952500" y="1016000"/>
            <a:ext cx="10033000" cy="889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24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24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两个结合”即把马克思主义基本原理同中国具体实际相结合</a:t>
            </a:r>
            <a:r>
              <a:rPr lang="en-US" sz="24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2400" b="1" i="0" u="none" strike="noStrike" dirty="0">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ctr">
              <a:lnSpc>
                <a:spcPct val="108000"/>
              </a:lnSpc>
              <a:defRPr/>
            </a:pPr>
            <a:r>
              <a:rPr lang="en-US" sz="2400" b="1" i="0" u="none" strike="noStrike" dirty="0" err="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同中华优秀传统文化</a:t>
            </a:r>
            <a:r>
              <a:rPr lang="en-US" sz="24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相结合，</a:t>
            </a:r>
            <a:r>
              <a:rPr lang="zh-CN" altLang="en-US" sz="24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这</a:t>
            </a:r>
            <a:r>
              <a:rPr lang="en-US" sz="24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是我们党百年奋斗得出的历史结论</a:t>
            </a:r>
            <a:r>
              <a:rPr lang="en-US" sz="24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24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custDataLst>
              <p:tags r:id="rId1"/>
            </p:custDataLst>
          </p:nvPr>
        </p:nvSpPr>
        <p:spPr>
          <a:xfrm>
            <a:off x="762000" y="2540000"/>
            <a:ext cx="5080000" cy="2286000"/>
          </a:xfrm>
          <a:prstGeom prst="roundRect">
            <a:avLst>
              <a:gd name="adj" fmla="val 4444"/>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6" name="AutoShape 6"/>
          <p:cNvSpPr/>
          <p:nvPr/>
        </p:nvSpPr>
        <p:spPr>
          <a:xfrm>
            <a:off x="1186180" y="2730500"/>
            <a:ext cx="4401820"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“第一个结合”：立足国情</a:t>
            </a:r>
            <a:endParaRPr lang="en-US" sz="1100"/>
          </a:p>
          <a:p>
            <a:pPr indent="0" algn="l">
              <a:lnSpc>
                <a:spcPct val="108000"/>
              </a:lnSpc>
              <a:spcBef>
                <a:spcPts val="600"/>
              </a:spcBef>
            </a:pPr>
            <a:r>
              <a:rPr lang="en-US" sz="14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坚持把马克思主义基本原理同中国具体实际相结合，</a:t>
            </a:r>
            <a:r>
              <a:rPr lang="zh-CN" altLang="en-US" sz="14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这</a:t>
            </a:r>
            <a:r>
              <a:rPr lang="en-US" sz="14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是解决中国实际问题的关键。</a:t>
            </a:r>
            <a:endParaRPr lang="en-US" sz="14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nvSpPr>
        <p:spPr>
          <a:xfrm>
            <a:off x="6096000" y="2540000"/>
            <a:ext cx="5080000" cy="2286000"/>
          </a:xfrm>
          <a:prstGeom prst="roundRect">
            <a:avLst>
              <a:gd name="adj" fmla="val 4444"/>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0" tIns="0" rIns="0" bIns="0" rtlCol="0" anchor="ctr" anchorCtr="0"/>
          <a:lstStyle/>
          <a:p>
            <a:pPr algn="ctr">
              <a:defRPr/>
            </a:pPr>
          </a:p>
        </p:txBody>
      </p:sp>
      <p:sp>
        <p:nvSpPr>
          <p:cNvPr id="9" name="AutoShape 9"/>
          <p:cNvSpPr/>
          <p:nvPr/>
        </p:nvSpPr>
        <p:spPr>
          <a:xfrm>
            <a:off x="6313805" y="2730500"/>
            <a:ext cx="4608195" cy="1905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“第二个结合”：</a:t>
            </a:r>
            <a:r>
              <a:rPr lang="zh-CN" alt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培根铸魂</a:t>
            </a:r>
            <a:endParaRPr lang="en-US" sz="1100"/>
          </a:p>
          <a:p>
            <a:pPr indent="0" algn="l">
              <a:lnSpc>
                <a:spcPct val="108000"/>
              </a:lnSpc>
              <a:spcBef>
                <a:spcPts val="600"/>
              </a:spcBef>
            </a:pPr>
            <a:r>
              <a:rPr lang="en-US" sz="14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坚持同中华优秀传统文化相结合，</a:t>
            </a:r>
            <a:r>
              <a:rPr lang="zh-CN" altLang="en-US" sz="14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这</a:t>
            </a:r>
            <a:r>
              <a:rPr lang="en-US" sz="14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标志着对规律的认识达到了新高度。</a:t>
            </a:r>
            <a:endParaRPr lang="en-US" sz="14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62000" y="5207000"/>
            <a:ext cx="10414000" cy="1284605"/>
          </a:xfrm>
          <a:prstGeom prst="roundRect">
            <a:avLst>
              <a:gd name="adj" fmla="val 7272"/>
            </a:avLst>
          </a:prstGeom>
          <a:solidFill>
            <a:srgbClr val="C00000">
              <a:alpha val="100000"/>
            </a:srgbClr>
          </a:solidFill>
          <a:ln w="25400" cap="flat" cmpd="sng">
            <a:noFill/>
            <a:prstDash val="solid"/>
            <a:round/>
          </a:ln>
        </p:spPr>
        <p:txBody>
          <a:bodyPr vert="horz" wrap="square" lIns="0" tIns="0" rIns="0" bIns="0" rtlCol="0" anchor="ctr" anchorCtr="0"/>
          <a:lstStyle/>
          <a:p>
            <a:pPr algn="ctr">
              <a:defRPr/>
            </a:pPr>
          </a:p>
        </p:txBody>
      </p:sp>
      <p:sp>
        <p:nvSpPr>
          <p:cNvPr id="11" name="AutoShape 11"/>
          <p:cNvSpPr/>
          <p:nvPr/>
        </p:nvSpPr>
        <p:spPr>
          <a:xfrm>
            <a:off x="1343286" y="5334000"/>
            <a:ext cx="3765208"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中华文明的突出特性</a:t>
            </a:r>
            <a:endParaRPr lang="en-US"/>
          </a:p>
          <a:p>
            <a:pPr indent="0" algn="l">
              <a:lnSpc>
                <a:spcPct val="125000"/>
              </a:lnSpc>
              <a:spcBef>
                <a:spcPts val="400"/>
              </a:spcBef>
            </a:pPr>
            <a:r>
              <a:rPr lang="en-US" sz="16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“第二个结合”的基础</a:t>
            </a:r>
            <a:endParaRPr lang="en-US" sz="1600" b="1"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4642235" y="5334000"/>
            <a:ext cx="6025765"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dirty="0" err="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连续性</a:t>
            </a:r>
            <a:r>
              <a:rPr lang="zh-CN" altLang="en-US" sz="1800" dirty="0">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800" b="1" i="0" u="none" strike="noStrike" dirty="0" err="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创新性</a:t>
            </a:r>
            <a:r>
              <a:rPr lang="zh-CN" altLang="en-US" sz="1800" b="0" i="0" u="none" strike="noStrike" dirty="0">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800" b="1" i="0" u="none" strike="noStrike" dirty="0" err="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统一性</a:t>
            </a:r>
            <a:r>
              <a:rPr lang="zh-CN" altLang="en-US" sz="1800" b="0" i="0" u="none" strike="noStrike" dirty="0">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800" b="1" i="0" u="none" strike="noStrike" dirty="0" err="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包容性</a:t>
            </a:r>
            <a:r>
              <a:rPr lang="zh-CN" altLang="en-US" sz="1800" b="0" i="0" u="none" strike="noStrike" dirty="0">
                <a:solidFill>
                  <a:srgbClr val="FFFFFF">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800" b="1" i="0" u="none" strike="noStrike" dirty="0" err="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和平性</a:t>
            </a:r>
            <a:endParaRPr lang="en-US" sz="1800" b="1" i="0" u="none" strike="noStrike" dirty="0" err="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7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“两个结合”的重大意义</a:t>
            </a:r>
            <a:endParaRPr lang="en-US" sz="1100"/>
          </a:p>
        </p:txBody>
      </p:sp>
      <p:sp>
        <p:nvSpPr>
          <p:cNvPr id="4" name="AutoShape 4"/>
          <p:cNvSpPr/>
          <p:nvPr>
            <p:custDataLst>
              <p:tags r:id="rId1"/>
            </p:custDataLst>
          </p:nvPr>
        </p:nvSpPr>
        <p:spPr>
          <a:xfrm>
            <a:off x="762000" y="1905000"/>
            <a:ext cx="3302000" cy="2032000"/>
          </a:xfrm>
          <a:prstGeom prst="roundRect">
            <a:avLst>
              <a:gd name="adj" fmla="val 7500"/>
            </a:avLst>
          </a:prstGeom>
          <a:solidFill>
            <a:srgbClr val="FFFFFF">
              <a:alpha val="95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5" name="AutoShape 5"/>
          <p:cNvSpPr/>
          <p:nvPr>
            <p:custDataLst>
              <p:tags r:id="rId2"/>
            </p:custDataLst>
          </p:nvPr>
        </p:nvSpPr>
        <p:spPr>
          <a:xfrm>
            <a:off x="952500" y="2095500"/>
            <a:ext cx="63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1</a:t>
            </a:r>
            <a:endParaRPr lang="en-US" sz="1100"/>
          </a:p>
        </p:txBody>
      </p:sp>
      <p:sp>
        <p:nvSpPr>
          <p:cNvPr id="6" name="AutoShape 6"/>
          <p:cNvSpPr/>
          <p:nvPr>
            <p:custDataLst>
              <p:tags r:id="rId3"/>
            </p:custDataLst>
          </p:nvPr>
        </p:nvSpPr>
        <p:spPr>
          <a:xfrm>
            <a:off x="1460500" y="2184400"/>
            <a:ext cx="2159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前提是彼此契合</a:t>
            </a:r>
            <a:endParaRPr lang="en-US" sz="1100"/>
          </a:p>
        </p:txBody>
      </p:sp>
      <p:sp>
        <p:nvSpPr>
          <p:cNvPr id="7" name="AutoShape 7"/>
          <p:cNvSpPr/>
          <p:nvPr>
            <p:custDataLst>
              <p:tags r:id="rId4"/>
            </p:custDataLst>
          </p:nvPr>
        </p:nvSpPr>
        <p:spPr>
          <a:xfrm>
            <a:off x="952500" y="2984500"/>
            <a:ext cx="2921000" cy="825500"/>
          </a:xfrm>
          <a:prstGeom prst="rect">
            <a:avLst/>
          </a:prstGeom>
          <a:noFill/>
          <a:ln w="12700" cap="flat" cmpd="sng">
            <a:noFill/>
            <a:prstDash val="solid"/>
            <a:round/>
          </a:ln>
        </p:spPr>
        <p:txBody>
          <a:bodyPr vert="horz" wrap="square" lIns="0" tIns="0" rIns="0" bIns="0" rtlCol="0" anchor="t" anchorCtr="0"/>
          <a:lstStyle/>
          <a:p>
            <a:pPr indent="0" algn="l">
              <a:lnSpc>
                <a:spcPct val="117000"/>
              </a:lnSpc>
              <a:defRPr/>
            </a:pP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马克思主义和中华优秀传统文化存在高度的契合性，这是二者能够结合的客观基础</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custDataLst>
              <p:tags r:id="rId5"/>
            </p:custDataLst>
          </p:nvPr>
        </p:nvSpPr>
        <p:spPr>
          <a:xfrm>
            <a:off x="4445000" y="1905000"/>
            <a:ext cx="3302000" cy="2032000"/>
          </a:xfrm>
          <a:prstGeom prst="roundRect">
            <a:avLst>
              <a:gd name="adj" fmla="val 7500"/>
            </a:avLst>
          </a:prstGeom>
          <a:solidFill>
            <a:srgbClr val="FFFFFF">
              <a:alpha val="95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custDataLst>
              <p:tags r:id="rId6"/>
            </p:custDataLst>
          </p:nvPr>
        </p:nvSpPr>
        <p:spPr>
          <a:xfrm>
            <a:off x="4635500" y="2095500"/>
            <a:ext cx="63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2</a:t>
            </a:r>
            <a:endParaRPr lang="en-US" sz="1100"/>
          </a:p>
        </p:txBody>
      </p:sp>
      <p:sp>
        <p:nvSpPr>
          <p:cNvPr id="10" name="AutoShape 10"/>
          <p:cNvSpPr/>
          <p:nvPr>
            <p:custDataLst>
              <p:tags r:id="rId7"/>
            </p:custDataLst>
          </p:nvPr>
        </p:nvSpPr>
        <p:spPr>
          <a:xfrm>
            <a:off x="5270500" y="2184400"/>
            <a:ext cx="2159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结果是互相成就</a:t>
            </a:r>
            <a:endParaRPr lang="en-US" sz="1100"/>
          </a:p>
        </p:txBody>
      </p:sp>
      <p:sp>
        <p:nvSpPr>
          <p:cNvPr id="11" name="AutoShape 11"/>
          <p:cNvSpPr/>
          <p:nvPr>
            <p:custDataLst>
              <p:tags r:id="rId8"/>
            </p:custDataLst>
          </p:nvPr>
        </p:nvSpPr>
        <p:spPr>
          <a:xfrm>
            <a:off x="4635500" y="2984500"/>
            <a:ext cx="2921000" cy="825500"/>
          </a:xfrm>
          <a:prstGeom prst="rect">
            <a:avLst/>
          </a:prstGeom>
          <a:noFill/>
          <a:ln w="12700" cap="flat" cmpd="sng">
            <a:noFill/>
            <a:prstDash val="solid"/>
            <a:round/>
          </a:ln>
        </p:spPr>
        <p:txBody>
          <a:bodyPr vert="horz" wrap="square" lIns="0" tIns="0" rIns="0" bIns="0" rtlCol="0" anchor="t" anchorCtr="0"/>
          <a:lstStyle/>
          <a:p>
            <a:pPr indent="0" algn="l">
              <a:lnSpc>
                <a:spcPct val="117000"/>
              </a:lnSpc>
              <a:defRPr/>
            </a:pP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“结合”是深刻的“</a:t>
            </a:r>
            <a:r>
              <a:rPr lang="en-US" sz="1600" b="0" i="0" u="none" strike="noStrike" dirty="0" err="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化学反应</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造就了一个有机统一的新的文化生命体</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custDataLst>
              <p:tags r:id="rId9"/>
            </p:custDataLst>
          </p:nvPr>
        </p:nvSpPr>
        <p:spPr>
          <a:xfrm>
            <a:off x="8021583" y="1968500"/>
            <a:ext cx="3642272" cy="2032000"/>
          </a:xfrm>
          <a:prstGeom prst="roundRect">
            <a:avLst>
              <a:gd name="adj" fmla="val 7500"/>
            </a:avLst>
          </a:prstGeom>
          <a:solidFill>
            <a:srgbClr val="FFFFFF">
              <a:alpha val="95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3" name="AutoShape 13"/>
          <p:cNvSpPr/>
          <p:nvPr>
            <p:custDataLst>
              <p:tags r:id="rId10"/>
            </p:custDataLst>
          </p:nvPr>
        </p:nvSpPr>
        <p:spPr>
          <a:xfrm>
            <a:off x="8318500" y="2095500"/>
            <a:ext cx="635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4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3</a:t>
            </a:r>
            <a:endParaRPr lang="en-US" sz="1100"/>
          </a:p>
        </p:txBody>
      </p:sp>
      <p:sp>
        <p:nvSpPr>
          <p:cNvPr id="14" name="AutoShape 14"/>
          <p:cNvSpPr/>
          <p:nvPr>
            <p:custDataLst>
              <p:tags r:id="rId11"/>
            </p:custDataLst>
          </p:nvPr>
        </p:nvSpPr>
        <p:spPr>
          <a:xfrm>
            <a:off x="8953500" y="2184400"/>
            <a:ext cx="2159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筑牢了道路根基</a:t>
            </a:r>
            <a:endParaRPr lang="en-US" sz="1100"/>
          </a:p>
        </p:txBody>
      </p:sp>
      <p:sp>
        <p:nvSpPr>
          <p:cNvPr id="15" name="AutoShape 15"/>
          <p:cNvSpPr/>
          <p:nvPr>
            <p:custDataLst>
              <p:tags r:id="rId12"/>
            </p:custDataLst>
          </p:nvPr>
        </p:nvSpPr>
        <p:spPr>
          <a:xfrm>
            <a:off x="8318500" y="2984500"/>
            <a:ext cx="3048438" cy="825500"/>
          </a:xfrm>
          <a:prstGeom prst="rect">
            <a:avLst/>
          </a:prstGeom>
          <a:noFill/>
          <a:ln w="12700" cap="flat" cmpd="sng">
            <a:noFill/>
            <a:prstDash val="solid"/>
            <a:round/>
          </a:ln>
        </p:spPr>
        <p:txBody>
          <a:bodyPr vert="horz" wrap="square" lIns="0" tIns="0" rIns="0" bIns="0" rtlCol="0" anchor="t" anchorCtr="0"/>
          <a:lstStyle/>
          <a:p>
            <a:pPr indent="0" algn="l">
              <a:lnSpc>
                <a:spcPct val="117000"/>
              </a:lnSpc>
              <a:defRPr/>
            </a:pP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让中国特色社会主义道路有了更加宏阔深远</a:t>
            </a:r>
            <a:r>
              <a:rPr lang="zh-CN" alt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的</a:t>
            </a: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历史纵深，拓展中国特色社会主义道路的文化根基</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custDataLst>
              <p:tags r:id="rId13"/>
            </p:custDataLst>
          </p:nvPr>
        </p:nvSpPr>
        <p:spPr>
          <a:xfrm>
            <a:off x="1143000" y="4373617"/>
            <a:ext cx="4069255" cy="1905000"/>
          </a:xfrm>
          <a:prstGeom prst="roundRect">
            <a:avLst>
              <a:gd name="adj" fmla="val 8000"/>
            </a:avLst>
          </a:prstGeom>
          <a:solidFill>
            <a:srgbClr val="FFFFFF">
              <a:alpha val="95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7" name="AutoShape 17"/>
          <p:cNvSpPr/>
          <p:nvPr>
            <p:custDataLst>
              <p:tags r:id="rId14"/>
            </p:custDataLst>
          </p:nvPr>
        </p:nvSpPr>
        <p:spPr>
          <a:xfrm>
            <a:off x="1397000" y="4572000"/>
            <a:ext cx="762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dirty="0">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4</a:t>
            </a:r>
            <a:endParaRPr lang="en-US" sz="1100" dirty="0"/>
          </a:p>
        </p:txBody>
      </p:sp>
      <p:sp>
        <p:nvSpPr>
          <p:cNvPr id="18" name="AutoShape 18"/>
          <p:cNvSpPr/>
          <p:nvPr>
            <p:custDataLst>
              <p:tags r:id="rId15"/>
            </p:custDataLst>
          </p:nvPr>
        </p:nvSpPr>
        <p:spPr>
          <a:xfrm>
            <a:off x="2070100" y="4635500"/>
            <a:ext cx="368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dirty="0" err="1">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打开了创新空间</a:t>
            </a:r>
            <a:endParaRPr lang="en-US" sz="1100" dirty="0"/>
          </a:p>
        </p:txBody>
      </p:sp>
      <p:sp>
        <p:nvSpPr>
          <p:cNvPr id="19" name="AutoShape 19"/>
          <p:cNvSpPr/>
          <p:nvPr>
            <p:custDataLst>
              <p:tags r:id="rId16"/>
            </p:custDataLst>
          </p:nvPr>
        </p:nvSpPr>
        <p:spPr>
          <a:xfrm>
            <a:off x="1397000" y="5278383"/>
            <a:ext cx="3683000" cy="825500"/>
          </a:xfrm>
          <a:prstGeom prst="rect">
            <a:avLst/>
          </a:prstGeom>
          <a:noFill/>
          <a:ln w="12700" cap="flat" cmpd="sng">
            <a:noFill/>
            <a:prstDash val="solid"/>
            <a:round/>
          </a:ln>
        </p:spPr>
        <p:txBody>
          <a:bodyPr vert="horz" wrap="square" lIns="0" tIns="0" rIns="0" bIns="0" rtlCol="0" anchor="t" anchorCtr="0"/>
          <a:lstStyle/>
          <a:p>
            <a:pPr indent="0" algn="l">
              <a:lnSpc>
                <a:spcPct val="117000"/>
              </a:lnSpc>
              <a:defRPr/>
            </a:pP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第二个结合”</a:t>
            </a:r>
            <a:r>
              <a:rPr lang="en-US" sz="1600" b="0" i="0" u="none" strike="noStrike" dirty="0" err="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是又一次思想解放</a:t>
            </a: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，让我们能够在更广阔的文化空间中，探索面向未来的理论和制度创新</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custDataLst>
              <p:tags r:id="rId17"/>
            </p:custDataLst>
          </p:nvPr>
        </p:nvSpPr>
        <p:spPr>
          <a:xfrm>
            <a:off x="6350000" y="4346903"/>
            <a:ext cx="4157717" cy="1905000"/>
          </a:xfrm>
          <a:prstGeom prst="roundRect">
            <a:avLst>
              <a:gd name="adj" fmla="val 8000"/>
            </a:avLst>
          </a:prstGeom>
          <a:solidFill>
            <a:srgbClr val="FFFFFF">
              <a:alpha val="95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21" name="AutoShape 21"/>
          <p:cNvSpPr/>
          <p:nvPr>
            <p:custDataLst>
              <p:tags r:id="rId18"/>
            </p:custDataLst>
          </p:nvPr>
        </p:nvSpPr>
        <p:spPr>
          <a:xfrm>
            <a:off x="6477000" y="4572000"/>
            <a:ext cx="762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5</a:t>
            </a:r>
            <a:endParaRPr lang="en-US" sz="1100"/>
          </a:p>
        </p:txBody>
      </p:sp>
      <p:sp>
        <p:nvSpPr>
          <p:cNvPr id="22" name="AutoShape 22"/>
          <p:cNvSpPr/>
          <p:nvPr>
            <p:custDataLst>
              <p:tags r:id="rId19"/>
            </p:custDataLst>
          </p:nvPr>
        </p:nvSpPr>
        <p:spPr>
          <a:xfrm>
            <a:off x="7171055" y="4645660"/>
            <a:ext cx="3683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巩固了文化主体性</a:t>
            </a:r>
            <a:endParaRPr lang="en-US" sz="1100"/>
          </a:p>
        </p:txBody>
      </p:sp>
      <p:sp>
        <p:nvSpPr>
          <p:cNvPr id="23" name="AutoShape 23"/>
          <p:cNvSpPr/>
          <p:nvPr>
            <p:custDataLst>
              <p:tags r:id="rId20"/>
            </p:custDataLst>
          </p:nvPr>
        </p:nvSpPr>
        <p:spPr>
          <a:xfrm>
            <a:off x="6637282" y="5229553"/>
            <a:ext cx="3583151" cy="825500"/>
          </a:xfrm>
          <a:prstGeom prst="rect">
            <a:avLst/>
          </a:prstGeom>
          <a:noFill/>
          <a:ln w="12700" cap="flat" cmpd="sng">
            <a:noFill/>
            <a:prstDash val="solid"/>
            <a:round/>
          </a:ln>
        </p:spPr>
        <p:txBody>
          <a:bodyPr vert="horz" wrap="square" lIns="0" tIns="0" rIns="0" bIns="0" rtlCol="0" anchor="t" anchorCtr="0"/>
          <a:lstStyle/>
          <a:p>
            <a:pPr indent="0" algn="l">
              <a:lnSpc>
                <a:spcPct val="117000"/>
              </a:lnSpc>
              <a:defRPr/>
            </a:pP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创立</a:t>
            </a:r>
            <a:r>
              <a:rPr lang="zh-CN" alt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a:t>
            </a: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新时代中国特色社会主义思想，就是文化主体性的最有力体现，让我们在</a:t>
            </a:r>
            <a:r>
              <a:rPr lang="en-US" sz="1600" b="0" i="0" u="none" strike="noStrike" dirty="0" err="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精神上获得了独立自主</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09270" y="628650"/>
            <a:ext cx="10939780" cy="3810000"/>
          </a:xfrm>
          <a:prstGeom prst="rect">
            <a:avLst/>
          </a:prstGeom>
          <a:noFill/>
          <a:ln w="12700">
            <a:noFill/>
            <a:prstDash val="solid"/>
          </a:ln>
        </p:spPr>
        <p:txBody>
          <a:bodyPr wrap="square" lIns="0" tIns="0" rIns="0" bIns="0" rtlCol="0" anchor="t"/>
          <a:lstStyle/>
          <a:p>
            <a:pPr indent="0" algn="just">
              <a:lnSpc>
                <a:spcPct val="155000"/>
              </a:lnSpc>
              <a:defRPr/>
            </a:pPr>
            <a:r>
              <a:rPr lang="en-US" sz="2000" b="1" i="0" u="none" strike="noStrike" dirty="0">
                <a:solidFill>
                  <a:srgbClr val="000000"/>
                </a:solidFill>
                <a:latin typeface="宋体" panose="02010600030101010101" pitchFamily="2" charset="-122"/>
                <a:ea typeface="宋体" panose="02010600030101010101" pitchFamily="2" charset="-122"/>
                <a:cs typeface="Kaiti SC"/>
                <a:sym typeface="Kaiti SC"/>
              </a:rPr>
              <a:t>     </a:t>
            </a:r>
            <a:r>
              <a:rPr lang="en-US" sz="2400" b="1" i="0" u="none" strike="noStrike" dirty="0">
                <a:solidFill>
                  <a:srgbClr val="000000"/>
                </a:solidFill>
                <a:latin typeface="宋体" panose="02010600030101010101" pitchFamily="2" charset="-122"/>
                <a:ea typeface="宋体" panose="02010600030101010101" pitchFamily="2" charset="-122"/>
                <a:cs typeface="Kaiti SC"/>
                <a:sym typeface="Kaiti SC"/>
              </a:rPr>
              <a:t>坚持和发展马克思主义，必须</a:t>
            </a:r>
            <a:r>
              <a:rPr lang="en-US" sz="2400" b="1" i="0" u="none" strike="noStrike" dirty="0">
                <a:solidFill>
                  <a:srgbClr val="FF0000"/>
                </a:solidFill>
                <a:latin typeface="宋体" panose="02010600030101010101" pitchFamily="2" charset="-122"/>
                <a:ea typeface="宋体" panose="02010600030101010101" pitchFamily="2" charset="-122"/>
                <a:cs typeface="Kaiti SC"/>
                <a:sym typeface="Kaiti SC"/>
              </a:rPr>
              <a:t>同中华优秀传统文化</a:t>
            </a:r>
            <a:r>
              <a:rPr lang="en-US" sz="2400" b="1" i="0" u="none" strike="noStrike" dirty="0">
                <a:latin typeface="宋体" panose="02010600030101010101" pitchFamily="2" charset="-122"/>
                <a:ea typeface="宋体" panose="02010600030101010101" pitchFamily="2" charset="-122"/>
                <a:cs typeface="Kaiti SC"/>
                <a:sym typeface="Kaiti SC"/>
              </a:rPr>
              <a:t>相结</a:t>
            </a:r>
            <a:r>
              <a:rPr lang="en-US" sz="2400" b="1" i="0" u="none" strike="noStrike" dirty="0">
                <a:solidFill>
                  <a:srgbClr val="000000"/>
                </a:solidFill>
                <a:latin typeface="宋体" panose="02010600030101010101" pitchFamily="2" charset="-122"/>
                <a:ea typeface="宋体" panose="02010600030101010101" pitchFamily="2" charset="-122"/>
                <a:cs typeface="Kaiti SC"/>
                <a:sym typeface="Kaiti SC"/>
              </a:rPr>
              <a:t>合。只有植根本国、本民族历史文化沃土，马克思主义真理之树才能根深叶茂。中华优秀传统文化源远流长、博大精深，是中华文明的智慧结晶，其中蕴含的天下为公、民为邦本、为政以德、革故鼎新、任人唯贤、天人合一、自强不息、厚德载物、讲信修睦、亲仁善邻等，是中国人民在长期生产生活中积累的宇宙观、天下观、社会观、道德观的重要体现，</a:t>
            </a:r>
            <a:r>
              <a:rPr lang="en-US" sz="2400" b="1" i="0" u="none" strike="noStrike" dirty="0">
                <a:solidFill>
                  <a:srgbClr val="FF0000"/>
                </a:solidFill>
                <a:latin typeface="宋体" panose="02010600030101010101" pitchFamily="2" charset="-122"/>
                <a:ea typeface="宋体" panose="02010600030101010101" pitchFamily="2" charset="-122"/>
                <a:cs typeface="Kaiti SC"/>
                <a:sym typeface="Kaiti SC"/>
              </a:rPr>
              <a:t>同科学社会主义价值观主张具有高度契合性</a:t>
            </a:r>
            <a:r>
              <a:rPr lang="en-US" sz="2400" b="1" i="0" u="none" strike="noStrike" dirty="0">
                <a:solidFill>
                  <a:srgbClr val="000000"/>
                </a:solidFill>
                <a:latin typeface="宋体" panose="02010600030101010101" pitchFamily="2" charset="-122"/>
                <a:ea typeface="宋体" panose="02010600030101010101" pitchFamily="2" charset="-122"/>
                <a:cs typeface="Kaiti SC"/>
                <a:sym typeface="Kaiti SC"/>
              </a:rPr>
              <a:t>。我们必须坚定历史自信、文化自信，坚持古为今用、推陈出新，把马克思主义思想精髓同中华优秀传统文化精华贯通起来、同人民群众日用而不觉的共同价值观念融通起来，不断赋予科学理论鲜明的中国特色，不断夯实马克思主义中国化时代化的</a:t>
            </a:r>
            <a:r>
              <a:rPr lang="en-US" sz="2400" b="1" i="0" u="none" strike="noStrike" dirty="0">
                <a:solidFill>
                  <a:srgbClr val="FF0000"/>
                </a:solidFill>
                <a:latin typeface="宋体" panose="02010600030101010101" pitchFamily="2" charset="-122"/>
                <a:ea typeface="宋体" panose="02010600030101010101" pitchFamily="2" charset="-122"/>
                <a:cs typeface="Kaiti SC"/>
                <a:sym typeface="Kaiti SC"/>
              </a:rPr>
              <a:t>历史基础和群众基础</a:t>
            </a:r>
            <a:r>
              <a:rPr lang="en-US" sz="2400" b="1" i="0" u="none" strike="noStrike" dirty="0">
                <a:solidFill>
                  <a:srgbClr val="000000"/>
                </a:solidFill>
                <a:latin typeface="宋体" panose="02010600030101010101" pitchFamily="2" charset="-122"/>
                <a:ea typeface="宋体" panose="02010600030101010101" pitchFamily="2" charset="-122"/>
                <a:cs typeface="Kaiti SC"/>
                <a:sym typeface="Kaiti SC"/>
              </a:rPr>
              <a:t>，让马克思主义在中国牢牢扎根。</a:t>
            </a:r>
            <a:endParaRPr lang="en-US" sz="2400" b="1" i="0" u="none" strike="noStrike" dirty="0">
              <a:solidFill>
                <a:srgbClr val="000000"/>
              </a:solidFill>
              <a:latin typeface="宋体" panose="02010600030101010101" pitchFamily="2" charset="-122"/>
              <a:ea typeface="宋体" panose="02010600030101010101" pitchFamily="2" charset="-122"/>
              <a:cs typeface="Kaiti SC"/>
              <a:sym typeface="Kai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2394585" y="1134745"/>
            <a:ext cx="7046595" cy="3505200"/>
          </a:xfrm>
          <a:prstGeom prst="rect">
            <a:avLst/>
          </a:prstGeom>
          <a:noFill/>
          <a:ln w="12700">
            <a:noFill/>
            <a:prstDash val="solid"/>
          </a:ln>
        </p:spPr>
        <p:txBody>
          <a:bodyPr wrap="none" lIns="0" tIns="0" rIns="0" bIns="0" rtlCol="0" anchor="t"/>
          <a:lstStyle/>
          <a:p>
            <a:pPr indent="0" algn="ctr">
              <a:lnSpc>
                <a:spcPct val="125000"/>
              </a:lnSpc>
              <a:defRPr/>
            </a:pPr>
            <a:r>
              <a:rPr lang="zh-CN" altLang="en-US" sz="3200" b="1" i="0" u="none" strike="noStrike" dirty="0">
                <a:solidFill>
                  <a:srgbClr val="000000"/>
                </a:solidFill>
                <a:latin typeface="黑体" panose="02010609060101010101" charset="-122"/>
                <a:ea typeface="黑体" panose="02010609060101010101" charset="-122"/>
                <a:cs typeface="Kaiti SC"/>
                <a:sym typeface="Kaiti SC"/>
              </a:rPr>
              <a:t>关于中华优秀</a:t>
            </a:r>
            <a:r>
              <a:rPr lang="en-US" sz="3200" b="1" i="0" u="none" strike="noStrike" dirty="0" err="1">
                <a:solidFill>
                  <a:srgbClr val="000000"/>
                </a:solidFill>
                <a:latin typeface="黑体" panose="02010609060101010101" charset="-122"/>
                <a:ea typeface="黑体" panose="02010609060101010101" charset="-122"/>
                <a:cs typeface="Kaiti SC"/>
                <a:sym typeface="Kaiti SC"/>
              </a:rPr>
              <a:t>传统文化</a:t>
            </a:r>
            <a:r>
              <a:rPr lang="zh-CN" altLang="en-US" sz="3200" b="1" i="0" u="none" strike="noStrike" dirty="0">
                <a:solidFill>
                  <a:srgbClr val="000000"/>
                </a:solidFill>
                <a:latin typeface="黑体" panose="02010609060101010101" charset="-122"/>
                <a:ea typeface="黑体" panose="02010609060101010101" charset="-122"/>
                <a:cs typeface="Kaiti SC"/>
                <a:sym typeface="Kaiti SC"/>
              </a:rPr>
              <a:t>的</a:t>
            </a:r>
            <a:r>
              <a:rPr lang="en-US" sz="3200" b="1" i="0" u="none" strike="noStrike" dirty="0" err="1">
                <a:solidFill>
                  <a:srgbClr val="000000"/>
                </a:solidFill>
                <a:latin typeface="黑体" panose="02010609060101010101" charset="-122"/>
                <a:ea typeface="黑体" panose="02010609060101010101" charset="-122"/>
                <a:cs typeface="Kaiti SC"/>
                <a:sym typeface="Kaiti SC"/>
              </a:rPr>
              <a:t>讲话</a:t>
            </a:r>
            <a:br>
              <a:rPr lang="en-US" sz="1600" b="0" i="0" u="none" strike="noStrike" dirty="0">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endParaRPr lang="en-US" sz="1100" dirty="0"/>
          </a:p>
          <a:p>
            <a:pPr algn="l">
              <a:lnSpc>
                <a:spcPct val="165000"/>
              </a:lnSpc>
              <a:buSzTx/>
            </a:pPr>
            <a:r>
              <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rPr>
              <a:t>1.</a:t>
            </a:r>
            <a:r>
              <a:rPr lang="en-US" sz="2400" b="1" i="0" u="none" strike="noStrike" dirty="0">
                <a:latin typeface="黑体" panose="02010609060101010101" charset="-122"/>
                <a:ea typeface="黑体" panose="02010609060101010101" charset="-122"/>
                <a:cs typeface="黑体" panose="02010609060101010101" charset="-122"/>
                <a:sym typeface="Kaiti SC"/>
              </a:rPr>
              <a:t>2013年11月26</a:t>
            </a:r>
            <a:r>
              <a:rPr lang="zh-CN" altLang="en-US" sz="2400" b="1" i="0" u="none" strike="noStrike" dirty="0">
                <a:latin typeface="黑体" panose="02010609060101010101" charset="-122"/>
                <a:ea typeface="黑体" panose="02010609060101010101" charset="-122"/>
                <a:cs typeface="黑体" panose="02010609060101010101" charset="-122"/>
                <a:sym typeface="Kaiti SC"/>
              </a:rPr>
              <a:t>日</a:t>
            </a:r>
            <a:r>
              <a:rPr lang="en-US" sz="2400" b="1" i="0" u="none" strike="noStrike" dirty="0">
                <a:latin typeface="黑体" panose="02010609060101010101" charset="-122"/>
                <a:ea typeface="黑体" panose="02010609060101010101" charset="-122"/>
                <a:cs typeface="黑体" panose="02010609060101010101" charset="-122"/>
                <a:sym typeface="Kaiti SC"/>
              </a:rPr>
              <a:t>，山东曲阜孔子研究院座谈会讲话</a:t>
            </a:r>
            <a:endParaRPr lang="en-US" sz="2400" b="1" i="0" u="none" strike="noStrike" dirty="0">
              <a:latin typeface="黑体" panose="02010609060101010101" charset="-122"/>
              <a:ea typeface="黑体" panose="02010609060101010101" charset="-122"/>
              <a:cs typeface="黑体" panose="02010609060101010101" charset="-122"/>
              <a:sym typeface="Kaiti SC"/>
            </a:endParaRPr>
          </a:p>
          <a:p>
            <a:pPr algn="l">
              <a:lnSpc>
                <a:spcPct val="165000"/>
              </a:lnSpc>
              <a:buSzTx/>
            </a:pPr>
            <a:r>
              <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rPr>
              <a:t>2.2014年9月24日，纪念孔子诞辰2565周年</a:t>
            </a:r>
            <a:r>
              <a:rPr lang="zh-CN" alt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rPr>
              <a:t>国际学术研讨会</a:t>
            </a:r>
            <a:r>
              <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rPr>
              <a:t>讲话</a:t>
            </a:r>
            <a:endPar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endParaRPr>
          </a:p>
          <a:p>
            <a:pPr algn="l">
              <a:lnSpc>
                <a:spcPct val="165000"/>
              </a:lnSpc>
              <a:buSzTx/>
            </a:pPr>
            <a:r>
              <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rPr>
              <a:t>3.2014年10月13日，我国历史上的国家治理集体学习</a:t>
            </a:r>
            <a:endPar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endParaRPr>
          </a:p>
          <a:p>
            <a:pPr algn="l">
              <a:lnSpc>
                <a:spcPct val="165000"/>
              </a:lnSpc>
              <a:buSzTx/>
            </a:pPr>
            <a:r>
              <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rPr>
              <a:t>4.2020年9月28日，我国考古最新发现及其意义集体学习</a:t>
            </a:r>
            <a:endPar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endParaRPr>
          </a:p>
          <a:p>
            <a:pPr algn="l">
              <a:lnSpc>
                <a:spcPct val="165000"/>
              </a:lnSpc>
              <a:buSzTx/>
            </a:pPr>
            <a:r>
              <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rPr>
              <a:t>5.2022年5月27日, 深化中华文明探源工程集体学习</a:t>
            </a:r>
            <a:br>
              <a:rPr lang="en-US" sz="2400" b="1" i="0" u="none" strike="noStrike" dirty="0">
                <a:latin typeface="黑体" panose="02010609060101010101" charset="-122"/>
                <a:ea typeface="黑体" panose="02010609060101010101" charset="-122"/>
                <a:cs typeface="黑体" panose="02010609060101010101" charset="-122"/>
                <a:sym typeface="Noto Sans SC" panose="020B0200000000000000" charset="-122"/>
              </a:rPr>
            </a:br>
            <a:r>
              <a:rPr lang="en-US" sz="2400" b="1" i="0" u="none" strike="noStrike" dirty="0">
                <a:solidFill>
                  <a:srgbClr val="000000"/>
                </a:solidFill>
                <a:latin typeface="黑体" panose="02010609060101010101" charset="-122"/>
                <a:ea typeface="黑体" panose="02010609060101010101" charset="-122"/>
                <a:cs typeface="黑体" panose="02010609060101010101" charset="-122"/>
                <a:sym typeface="Kaiti SC"/>
              </a:rPr>
              <a:t>6.</a:t>
            </a:r>
            <a:r>
              <a:rPr lang="en-US" sz="2400" b="1" i="0" u="none" strike="noStrike" dirty="0">
                <a:latin typeface="黑体" panose="02010609060101010101" charset="-122"/>
                <a:ea typeface="黑体" panose="02010609060101010101" charset="-122"/>
                <a:cs typeface="黑体" panose="02010609060101010101" charset="-122"/>
                <a:sym typeface="Kaiti SC"/>
              </a:rPr>
              <a:t>2023年6月2日，在文化传承发展座谈会上的讲话</a:t>
            </a:r>
            <a:endParaRPr lang="en-US" sz="2400" b="1" i="0" u="none" strike="noStrike" dirty="0">
              <a:latin typeface="黑体" panose="02010609060101010101" charset="-122"/>
              <a:ea typeface="黑体" panose="02010609060101010101" charset="-122"/>
              <a:cs typeface="黑体" panose="02010609060101010101" charset="-122"/>
              <a:sym typeface="Kai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1095375"/>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8000" b="1" i="0" u="none" strike="noStrike">
                <a:solidFill>
                  <a:schemeClr val="tx1">
                    <a:alpha val="94902"/>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四</a:t>
            </a:r>
            <a:endParaRPr lang="zh-CN" altLang="en-US" sz="8000" b="1" i="0" u="none" strike="noStrike">
              <a:solidFill>
                <a:schemeClr val="tx1">
                  <a:alpha val="94902"/>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0" y="3048000"/>
            <a:ext cx="12192000" cy="1016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8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开辟马克思主义中国化时代化新境界</a:t>
            </a:r>
            <a:endParaRPr lang="en-US" sz="38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0" y="450723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spc="200" dirty="0" err="1">
                <a:solidFill>
                  <a:srgbClr val="FF0000">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体系化学理化</a:t>
            </a:r>
            <a:endParaRPr lang="en-US" sz="3000" b="1" i="0" u="none" strike="noStrike" spc="200" dirty="0">
              <a:solidFill>
                <a:srgbClr val="FF0000">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924318" y="827964"/>
            <a:ext cx="3923509" cy="5060226"/>
          </a:xfrm>
          <a:prstGeom prst="rect">
            <a:avLst/>
          </a:prstGeom>
        </p:spPr>
      </p:pic>
      <p:pic>
        <p:nvPicPr>
          <p:cNvPr id="7" name="图片 6"/>
          <p:cNvPicPr>
            <a:picLocks noChangeAspect="1"/>
          </p:cNvPicPr>
          <p:nvPr/>
        </p:nvPicPr>
        <p:blipFill>
          <a:blip r:embed="rId2"/>
          <a:srcRect b="59913"/>
          <a:stretch>
            <a:fillRect/>
          </a:stretch>
        </p:blipFill>
        <p:spPr>
          <a:xfrm>
            <a:off x="5174615" y="1660525"/>
            <a:ext cx="6388100" cy="34143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255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05205" y="593725"/>
            <a:ext cx="1092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32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中央</a:t>
            </a:r>
            <a:r>
              <a:rPr lang="en-US" sz="32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政治局集体学习</a:t>
            </a:r>
            <a:endParaRPr lang="en-US" sz="1100"/>
          </a:p>
        </p:txBody>
      </p:sp>
      <p:sp>
        <p:nvSpPr>
          <p:cNvPr id="4" name="AutoShape 4"/>
          <p:cNvSpPr/>
          <p:nvPr>
            <p:custDataLst>
              <p:tags r:id="rId1"/>
            </p:custDataLst>
          </p:nvPr>
        </p:nvSpPr>
        <p:spPr>
          <a:xfrm>
            <a:off x="2712248" y="1595120"/>
            <a:ext cx="3086172" cy="2244489"/>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lIns="63500" tIns="63500" rIns="63500" bIns="63500" rtlCol="0" anchor="ctr"/>
          <a:lstStyle/>
          <a:p>
            <a:pPr algn="ctr">
              <a:defRPr/>
            </a:pPr>
          </a:p>
        </p:txBody>
      </p:sp>
      <p:sp>
        <p:nvSpPr>
          <p:cNvPr id="5" name="AutoShape 5"/>
          <p:cNvSpPr/>
          <p:nvPr>
            <p:custDataLst>
              <p:tags r:id="rId2"/>
            </p:custDataLst>
          </p:nvPr>
        </p:nvSpPr>
        <p:spPr>
          <a:xfrm>
            <a:off x="2992809" y="1875681"/>
            <a:ext cx="56112" cy="336674"/>
          </a:xfrm>
          <a:prstGeom prst="roundRect">
            <a:avLst>
              <a:gd name="adj" fmla="val 0"/>
            </a:avLst>
          </a:prstGeom>
          <a:solidFill>
            <a:srgbClr val="C00000">
              <a:alpha val="100000"/>
            </a:srgbClr>
          </a:solidFill>
          <a:ln w="25400" cap="flat" cmpd="sng">
            <a:noFill/>
            <a:prstDash val="solid"/>
            <a:round/>
          </a:ln>
        </p:spPr>
        <p:txBody>
          <a:bodyPr vert="horz" lIns="63500" tIns="63500" rIns="63500" bIns="63500" rtlCol="0" anchor="ctr"/>
          <a:lstStyle/>
          <a:p>
            <a:pPr algn="ctr">
              <a:defRPr/>
            </a:pPr>
          </a:p>
        </p:txBody>
      </p:sp>
      <p:sp>
        <p:nvSpPr>
          <p:cNvPr id="6" name="AutoShape 6"/>
          <p:cNvSpPr/>
          <p:nvPr>
            <p:custDataLst>
              <p:tags r:id="rId3"/>
            </p:custDataLst>
          </p:nvPr>
        </p:nvSpPr>
        <p:spPr>
          <a:xfrm>
            <a:off x="3203231" y="1665178"/>
            <a:ext cx="2525051" cy="1683367"/>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dirty="0" err="1">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坚守理论创新的魂和根</a:t>
            </a:r>
            <a:endParaRPr lang="en-US" sz="1200" dirty="0"/>
          </a:p>
          <a:p>
            <a:pPr indent="0" algn="l">
              <a:lnSpc>
                <a:spcPct val="108000"/>
              </a:lnSpc>
              <a:spcBef>
                <a:spcPts val="600"/>
              </a:spcBef>
            </a:pP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坚守马克思主义</a:t>
            </a:r>
            <a:r>
              <a:rPr lang="en-US" sz="1600" b="0" i="0" u="none" strike="noStrike" dirty="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“魂脉”</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和中华优秀传统文化</a:t>
            </a:r>
            <a:r>
              <a:rPr lang="en-US" sz="1600" b="0" i="0" u="none" strike="noStrike" dirty="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“根脉”</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600" b="0"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筑牢根基</a:t>
            </a:r>
            <a:r>
              <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600" b="0"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custDataLst>
              <p:tags r:id="rId4"/>
            </p:custDataLst>
          </p:nvPr>
        </p:nvSpPr>
        <p:spPr>
          <a:xfrm>
            <a:off x="6079332" y="1595120"/>
            <a:ext cx="3306804" cy="2244366"/>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lIns="63500" tIns="63500" rIns="63500" bIns="63500" rtlCol="0" anchor="ctr"/>
          <a:lstStyle/>
          <a:p>
            <a:pPr algn="ctr">
              <a:defRPr/>
            </a:pPr>
          </a:p>
        </p:txBody>
      </p:sp>
      <p:sp>
        <p:nvSpPr>
          <p:cNvPr id="8" name="AutoShape 8"/>
          <p:cNvSpPr/>
          <p:nvPr>
            <p:custDataLst>
              <p:tags r:id="rId5"/>
            </p:custDataLst>
          </p:nvPr>
        </p:nvSpPr>
        <p:spPr>
          <a:xfrm>
            <a:off x="6359543" y="1875681"/>
            <a:ext cx="56112" cy="336674"/>
          </a:xfrm>
          <a:prstGeom prst="roundRect">
            <a:avLst>
              <a:gd name="adj" fmla="val 0"/>
            </a:avLst>
          </a:prstGeom>
          <a:solidFill>
            <a:srgbClr val="C00000">
              <a:alpha val="100000"/>
            </a:srgbClr>
          </a:solidFill>
          <a:ln w="25400" cap="flat" cmpd="sng">
            <a:noFill/>
            <a:prstDash val="solid"/>
            <a:round/>
          </a:ln>
        </p:spPr>
        <p:txBody>
          <a:bodyPr vert="horz" lIns="63500" tIns="63500" rIns="63500" bIns="63500" rtlCol="0" anchor="ctr"/>
          <a:lstStyle/>
          <a:p>
            <a:pPr algn="ctr">
              <a:defRPr/>
            </a:pPr>
          </a:p>
        </p:txBody>
      </p:sp>
      <p:sp>
        <p:nvSpPr>
          <p:cNvPr id="9" name="AutoShape 9"/>
          <p:cNvSpPr/>
          <p:nvPr>
            <p:custDataLst>
              <p:tags r:id="rId6"/>
            </p:custDataLst>
          </p:nvPr>
        </p:nvSpPr>
        <p:spPr>
          <a:xfrm>
            <a:off x="6570242" y="1664942"/>
            <a:ext cx="2594913" cy="1683634"/>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及时科学解答时代新课题</a:t>
            </a:r>
            <a:endParaRPr lang="en-US" sz="1200"/>
          </a:p>
          <a:p>
            <a:pPr indent="0" algn="l">
              <a:lnSpc>
                <a:spcPct val="108000"/>
              </a:lnSpc>
              <a:spcBef>
                <a:spcPts val="600"/>
              </a:spcBef>
            </a:pPr>
            <a:r>
              <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立足时代前沿，科学解答中国之问、世界之问、人民之问、时代之问。</a:t>
            </a:r>
            <a:endPar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custDataLst>
              <p:tags r:id="rId7"/>
            </p:custDataLst>
          </p:nvPr>
        </p:nvSpPr>
        <p:spPr>
          <a:xfrm>
            <a:off x="2712248" y="4260451"/>
            <a:ext cx="3086172" cy="2244489"/>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lIns="63500" tIns="63500" rIns="63500" bIns="63500" rtlCol="0" anchor="ctr"/>
          <a:lstStyle/>
          <a:p>
            <a:pPr algn="ctr">
              <a:defRPr/>
            </a:pPr>
          </a:p>
        </p:txBody>
      </p:sp>
      <p:sp>
        <p:nvSpPr>
          <p:cNvPr id="11" name="AutoShape 11"/>
          <p:cNvSpPr/>
          <p:nvPr>
            <p:custDataLst>
              <p:tags r:id="rId8"/>
            </p:custDataLst>
          </p:nvPr>
        </p:nvSpPr>
        <p:spPr>
          <a:xfrm>
            <a:off x="2992809" y="4541012"/>
            <a:ext cx="56112" cy="336674"/>
          </a:xfrm>
          <a:prstGeom prst="roundRect">
            <a:avLst>
              <a:gd name="adj" fmla="val 0"/>
            </a:avLst>
          </a:prstGeom>
          <a:solidFill>
            <a:srgbClr val="C00000">
              <a:alpha val="100000"/>
            </a:srgbClr>
          </a:solidFill>
          <a:ln w="25400" cap="flat" cmpd="sng">
            <a:noFill/>
            <a:prstDash val="solid"/>
            <a:round/>
          </a:ln>
        </p:spPr>
        <p:txBody>
          <a:bodyPr vert="horz" lIns="63500" tIns="63500" rIns="63500" bIns="63500" rtlCol="0" anchor="ctr"/>
          <a:lstStyle/>
          <a:p>
            <a:pPr algn="ctr">
              <a:defRPr/>
            </a:pPr>
          </a:p>
        </p:txBody>
      </p:sp>
      <p:sp>
        <p:nvSpPr>
          <p:cNvPr id="12" name="AutoShape 12"/>
          <p:cNvSpPr/>
          <p:nvPr>
            <p:custDataLst>
              <p:tags r:id="rId9"/>
            </p:custDataLst>
          </p:nvPr>
        </p:nvSpPr>
        <p:spPr>
          <a:xfrm>
            <a:off x="3119475" y="4260574"/>
            <a:ext cx="2679131" cy="1683634"/>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推进理论体系化学理化</a:t>
            </a:r>
            <a:endParaRPr lang="en-US" sz="1200"/>
          </a:p>
          <a:p>
            <a:pPr indent="0" algn="l">
              <a:lnSpc>
                <a:spcPct val="108000"/>
              </a:lnSpc>
              <a:spcBef>
                <a:spcPts val="600"/>
              </a:spcBef>
            </a:pPr>
            <a:r>
              <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深化理论研究阐释，准确把握各组成部分之间的内在逻辑联系。</a:t>
            </a:r>
            <a:endPar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custDataLst>
              <p:tags r:id="rId10"/>
            </p:custDataLst>
          </p:nvPr>
        </p:nvSpPr>
        <p:spPr>
          <a:xfrm>
            <a:off x="6079332" y="4260574"/>
            <a:ext cx="3306804" cy="2244366"/>
          </a:xfrm>
          <a:prstGeom prst="roundRect">
            <a:avLst>
              <a:gd name="adj" fmla="val 5000"/>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lIns="63500" tIns="63500" rIns="63500" bIns="63500" rtlCol="0" anchor="ctr"/>
          <a:lstStyle/>
          <a:p>
            <a:pPr algn="ctr">
              <a:defRPr/>
            </a:pPr>
          </a:p>
        </p:txBody>
      </p:sp>
      <p:sp>
        <p:nvSpPr>
          <p:cNvPr id="14" name="AutoShape 14"/>
          <p:cNvSpPr/>
          <p:nvPr>
            <p:custDataLst>
              <p:tags r:id="rId11"/>
            </p:custDataLst>
          </p:nvPr>
        </p:nvSpPr>
        <p:spPr>
          <a:xfrm>
            <a:off x="6359543" y="4541012"/>
            <a:ext cx="56112" cy="336674"/>
          </a:xfrm>
          <a:prstGeom prst="roundRect">
            <a:avLst>
              <a:gd name="adj" fmla="val 0"/>
            </a:avLst>
          </a:prstGeom>
          <a:solidFill>
            <a:srgbClr val="C00000">
              <a:alpha val="100000"/>
            </a:srgbClr>
          </a:solidFill>
          <a:ln w="25400" cap="flat" cmpd="sng">
            <a:noFill/>
            <a:prstDash val="solid"/>
            <a:round/>
          </a:ln>
        </p:spPr>
        <p:txBody>
          <a:bodyPr vert="horz" lIns="63500" tIns="63500" rIns="63500" bIns="63500" rtlCol="0" anchor="ctr"/>
          <a:lstStyle/>
          <a:p>
            <a:pPr algn="ctr">
              <a:defRPr/>
            </a:pPr>
          </a:p>
        </p:txBody>
      </p:sp>
      <p:sp>
        <p:nvSpPr>
          <p:cNvPr id="15" name="AutoShape 15"/>
          <p:cNvSpPr/>
          <p:nvPr>
            <p:custDataLst>
              <p:tags r:id="rId12"/>
            </p:custDataLst>
          </p:nvPr>
        </p:nvSpPr>
        <p:spPr>
          <a:xfrm>
            <a:off x="6531103" y="4260891"/>
            <a:ext cx="2816614" cy="1683634"/>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汲取人民群众</a:t>
            </a:r>
            <a:r>
              <a:rPr lang="zh-CN" alt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的</a:t>
            </a:r>
            <a:r>
              <a:rPr lang="en-US" sz="18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创造智慧</a:t>
            </a:r>
            <a:endParaRPr lang="en-US" sz="1200"/>
          </a:p>
          <a:p>
            <a:pPr indent="0" algn="l">
              <a:lnSpc>
                <a:spcPct val="108000"/>
              </a:lnSpc>
              <a:spcBef>
                <a:spcPts val="600"/>
              </a:spcBef>
            </a:pPr>
            <a:r>
              <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尊重人民首创精神，将群众实践中的新鲜经验总结上升为理性认识。</a:t>
            </a:r>
            <a:endPar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23240" y="753110"/>
            <a:ext cx="11031220" cy="5826125"/>
          </a:xfrm>
          <a:prstGeom prst="rect">
            <a:avLst/>
          </a:prstGeom>
          <a:noFill/>
          <a:ln w="12700">
            <a:noFill/>
            <a:prstDash val="solid"/>
          </a:ln>
        </p:spPr>
        <p:txBody>
          <a:bodyPr wrap="square" lIns="0" tIns="0" rIns="0" bIns="0" rtlCol="0" anchor="t"/>
          <a:lstStyle/>
          <a:p>
            <a:pPr indent="0" algn="ctr">
              <a:lnSpc>
                <a:spcPct val="125000"/>
              </a:lnSpc>
              <a:defRPr/>
            </a:pPr>
            <a:r>
              <a:rPr lang="en-US" sz="2800" b="1" i="0" u="none" strike="noStrike" dirty="0" err="1">
                <a:solidFill>
                  <a:srgbClr val="1F2329"/>
                </a:solidFill>
                <a:latin typeface="黑体" panose="02010609060101010101" charset="-122"/>
                <a:ea typeface="黑体" panose="02010609060101010101" charset="-122"/>
                <a:cs typeface="Songti SC"/>
                <a:sym typeface="Songti SC"/>
              </a:rPr>
              <a:t>着力推进党的创新理论体系化学理化</a:t>
            </a:r>
            <a:endParaRPr lang="en-US" sz="1200" dirty="0">
              <a:latin typeface="黑体" panose="02010609060101010101" charset="-122"/>
              <a:ea typeface="黑体" panose="02010609060101010101" charset="-122"/>
            </a:endParaRPr>
          </a:p>
          <a:p>
            <a:pPr indent="0" algn="l">
              <a:lnSpc>
                <a:spcPct val="125000"/>
              </a:lnSpc>
            </a:pPr>
            <a:endParaRPr lang="en-US" sz="1100" dirty="0"/>
          </a:p>
          <a:p>
            <a:pPr indent="0" algn="just">
              <a:lnSpc>
                <a:spcPct val="165000"/>
              </a:lnSpc>
            </a:pPr>
            <a:r>
              <a:rPr lang="en-US" sz="2000" b="1" i="0" u="none" strike="noStrike" dirty="0">
                <a:solidFill>
                  <a:srgbClr val="1F2329"/>
                </a:solidFill>
                <a:latin typeface="Songti SC"/>
                <a:ea typeface="Songti SC"/>
                <a:cs typeface="Songti SC"/>
                <a:sym typeface="Songti SC"/>
              </a:rPr>
              <a:t>      </a:t>
            </a:r>
            <a:r>
              <a:rPr 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推进理论的体系化学理化，是理论创新的内在要求和重要途径</a:t>
            </a:r>
            <a:r>
              <a:rPr 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马克思主义之所以影响深远，在于其以深刻的学理揭示人类社会发展的真理性、以完备的体系论证其理论的科学性。马克思曾说他的著作是一个艺术的整体，列宁也说过马克思主义哲学是一块整钢。恩格斯撰写《社会主义从空想到科学的发展》等论著，系统阐发马克思主义基本原理，科学论证了马克思主义三个组成部分之间的内在统一性，以深刻的学理捍卫并发展了马克思主义的科学性，以完备的体系避免和修正了对马克思主义的片段化、庸俗化。这充分说明了体系化和学理化对坚持和发展马克思主义的重要性。</a:t>
            </a:r>
            <a:endParaRPr 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45770" y="339725"/>
            <a:ext cx="11210925" cy="6062345"/>
          </a:xfrm>
          <a:prstGeom prst="rect">
            <a:avLst/>
          </a:prstGeom>
          <a:noFill/>
          <a:ln w="12700">
            <a:noFill/>
            <a:prstDash val="solid"/>
          </a:ln>
        </p:spPr>
        <p:txBody>
          <a:bodyPr wrap="square" lIns="0" tIns="0" rIns="0" bIns="0" rtlCol="0" anchor="t"/>
          <a:lstStyle/>
          <a:p>
            <a:pPr indent="0" algn="just">
              <a:lnSpc>
                <a:spcPct val="145000"/>
              </a:lnSpc>
              <a:defRPr/>
            </a:pPr>
            <a:r>
              <a:rPr lang="en-US" sz="2000" b="1" i="0" u="none" strike="noStrike" dirty="0">
                <a:solidFill>
                  <a:srgbClr val="1F2329"/>
                </a:solidFill>
                <a:latin typeface="Songti SC"/>
                <a:ea typeface="Songti SC"/>
                <a:cs typeface="Songti SC"/>
                <a:sym typeface="Songti SC"/>
              </a:rPr>
              <a:t>         </a:t>
            </a:r>
            <a:r>
              <a:rPr 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党的十九大报告将党的十八大以来党的创新理论的主要内容概括为“八个明确”、“十四个坚持”，经过党的十九届六中全会的概括，到党的二十大报告概括为“十个明确”、“十四个坚持”、“十三个方面成就”，并总结提炼和深刻阐述“两个结合”、“六个必须坚持”等推进党的理论创新的科学方法，表明</a:t>
            </a:r>
            <a:r>
              <a:rPr lang="zh-CN" alt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习近平</a:t>
            </a:r>
            <a:r>
              <a:rPr 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新时代中国特色社会主义思想的发展是一个不断丰富拓展并不断体系化、学理化的过程。</a:t>
            </a:r>
            <a:r>
              <a:rPr lang="zh-CN" alt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习近平</a:t>
            </a:r>
            <a:r>
              <a:rPr 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新时代中国特色社会主义思想是一个完整体系，</a:t>
            </a:r>
            <a:r>
              <a:rPr 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由若干组成部分共同构成，如</a:t>
            </a:r>
            <a:r>
              <a:rPr lang="zh-CN" alt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习近平</a:t>
            </a:r>
            <a:r>
              <a:rPr 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经济思想、</a:t>
            </a:r>
            <a:r>
              <a:rPr lang="zh-CN" alt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习近平</a:t>
            </a:r>
            <a:r>
              <a:rPr 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法治思想、</a:t>
            </a:r>
            <a:r>
              <a:rPr lang="zh-CN" alt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习近平</a:t>
            </a:r>
            <a:r>
              <a:rPr 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生态文明思想、</a:t>
            </a:r>
            <a:r>
              <a:rPr lang="zh-CN" alt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习近平</a:t>
            </a:r>
            <a:r>
              <a:rPr 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强军思想、</a:t>
            </a:r>
            <a:r>
              <a:rPr lang="zh-CN" alt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习近平</a:t>
            </a:r>
            <a:r>
              <a:rPr 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外交思想</a:t>
            </a:r>
            <a:r>
              <a:rPr lang="zh-CN" altLang="en-US" sz="2400" b="1" i="0" u="none" strike="noStrike" dirty="0">
                <a:solidFill>
                  <a:srgbClr val="FF0000"/>
                </a:solidFill>
                <a:latin typeface="宋体" panose="02010600030101010101" pitchFamily="2" charset="-122"/>
                <a:ea typeface="宋体" panose="02010600030101010101" pitchFamily="2" charset="-122"/>
                <a:cs typeface="Songti SC"/>
                <a:sym typeface="Songti SC"/>
              </a:rPr>
              <a:t>等</a:t>
            </a:r>
            <a:r>
              <a:rPr 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要进一步丰富和发展。随着实践进程的深化，党的理论创新成果会越来越丰富。马克思主义理论研究和建设工程要不断深化理论研究阐释，重点研究阐释我们党提出的新理念新论断中原理性理论成果，把握相互的内在联系，教育引导全党全国更好学习把握</a:t>
            </a:r>
            <a:r>
              <a:rPr lang="zh-CN" alt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习近平</a:t>
            </a:r>
            <a:r>
              <a:rPr 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rPr>
              <a:t>新时代中国特色社会主义思想的理论体系。</a:t>
            </a:r>
            <a:endParaRPr lang="en-US" sz="2400" b="1" i="0" u="none" strike="noStrike" dirty="0">
              <a:solidFill>
                <a:srgbClr val="1F2329"/>
              </a:solidFill>
              <a:latin typeface="宋体" panose="02010600030101010101" pitchFamily="2" charset="-122"/>
              <a:ea typeface="宋体" panose="02010600030101010101" pitchFamily="2" charset="-122"/>
              <a:cs typeface="Songti SC"/>
              <a:sym typeface="Song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573780" y="305435"/>
            <a:ext cx="5862955" cy="5130800"/>
          </a:xfrm>
          <a:prstGeom prst="rect">
            <a:avLst/>
          </a:prstGeom>
          <a:noFill/>
        </p:spPr>
        <p:txBody>
          <a:bodyPr wrap="square">
            <a:noAutofit/>
          </a:bodyPr>
          <a:lstStyle/>
          <a:p>
            <a:pPr algn="ctr"/>
            <a:r>
              <a:rPr lang="zh-CN" altLang="en-US" sz="3200" b="1" dirty="0">
                <a:latin typeface="楷体" panose="02010609060101010101" pitchFamily="49" charset="-122"/>
                <a:ea typeface="楷体" panose="02010609060101010101" pitchFamily="49" charset="-122"/>
              </a:rPr>
              <a:t>逻辑体系构架</a:t>
            </a:r>
            <a:endParaRPr lang="en-US" altLang="zh-CN" sz="3200" b="1" dirty="0">
              <a:latin typeface="楷体" panose="02010609060101010101" pitchFamily="49" charset="-122"/>
              <a:ea typeface="楷体" panose="02010609060101010101" pitchFamily="49" charset="-122"/>
            </a:endParaRPr>
          </a:p>
          <a:p>
            <a:pPr marL="457200" indent="-457200">
              <a:lnSpc>
                <a:spcPct val="150000"/>
              </a:lnSpc>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一、形成背景</a:t>
            </a:r>
            <a:endParaRPr lang="en-US" altLang="zh-CN" sz="2800" b="1" dirty="0">
              <a:latin typeface="楷体" panose="02010609060101010101" pitchFamily="49" charset="-122"/>
              <a:ea typeface="楷体" panose="02010609060101010101" pitchFamily="49" charset="-122"/>
            </a:endParaRPr>
          </a:p>
          <a:p>
            <a:pPr marL="1371600" lvl="2" indent="-457200">
              <a:buFont typeface="Arial" panose="020B0604020202020204" pitchFamily="34" charset="0"/>
              <a:buChar char="•"/>
            </a:pPr>
            <a:r>
              <a:rPr lang="en-US" altLang="zh-CN" sz="2800" b="1" dirty="0">
                <a:latin typeface="楷体" panose="02010609060101010101" pitchFamily="49" charset="-122"/>
                <a:ea typeface="楷体" panose="02010609060101010101" pitchFamily="49" charset="-122"/>
              </a:rPr>
              <a:t>1.</a:t>
            </a:r>
            <a:r>
              <a:rPr lang="zh-CN" altLang="en-US" sz="2800" b="1" dirty="0">
                <a:latin typeface="楷体" panose="02010609060101010101" pitchFamily="49" charset="-122"/>
                <a:ea typeface="楷体" panose="02010609060101010101" pitchFamily="49" charset="-122"/>
              </a:rPr>
              <a:t>时代背景</a:t>
            </a:r>
            <a:endParaRPr lang="zh-CN" altLang="en-US" sz="2800" b="1" dirty="0">
              <a:latin typeface="楷体" panose="02010609060101010101" pitchFamily="49" charset="-122"/>
              <a:ea typeface="楷体" panose="02010609060101010101" pitchFamily="49" charset="-122"/>
            </a:endParaRPr>
          </a:p>
          <a:p>
            <a:pPr marL="1371600" lvl="2" indent="-457200">
              <a:buFont typeface="Arial" panose="020B0604020202020204" pitchFamily="34" charset="0"/>
              <a:buChar char="•"/>
            </a:pPr>
            <a:r>
              <a:rPr lang="en-US" altLang="zh-CN" sz="2800" b="1" dirty="0">
                <a:latin typeface="楷体" panose="02010609060101010101" pitchFamily="49" charset="-122"/>
                <a:ea typeface="楷体" panose="02010609060101010101" pitchFamily="49" charset="-122"/>
              </a:rPr>
              <a:t>2.</a:t>
            </a:r>
            <a:r>
              <a:rPr lang="zh-CN" altLang="en-US" sz="2800" b="1" dirty="0">
                <a:latin typeface="楷体" panose="02010609060101010101" pitchFamily="49" charset="-122"/>
                <a:ea typeface="楷体" panose="02010609060101010101" pitchFamily="49" charset="-122"/>
              </a:rPr>
              <a:t>重大课题</a:t>
            </a:r>
            <a:endParaRPr lang="en-US" altLang="zh-CN" sz="2800" b="1" dirty="0">
              <a:latin typeface="楷体" panose="02010609060101010101" pitchFamily="49" charset="-122"/>
              <a:ea typeface="楷体" panose="02010609060101010101" pitchFamily="49" charset="-122"/>
            </a:endParaRPr>
          </a:p>
          <a:p>
            <a:pPr marL="1371600" lvl="2" indent="-457200">
              <a:buFont typeface="Arial" panose="020B0604020202020204" pitchFamily="34" charset="0"/>
              <a:buChar char="•"/>
            </a:pPr>
            <a:r>
              <a:rPr lang="en-US" altLang="zh-CN" sz="2800" b="1" dirty="0">
                <a:latin typeface="楷体" panose="02010609060101010101" pitchFamily="49" charset="-122"/>
                <a:ea typeface="楷体" panose="02010609060101010101" pitchFamily="49" charset="-122"/>
              </a:rPr>
              <a:t>3.</a:t>
            </a:r>
            <a:r>
              <a:rPr lang="zh-CN" altLang="en-US" sz="2800" b="1" dirty="0">
                <a:latin typeface="楷体" panose="02010609060101010101" pitchFamily="49" charset="-122"/>
                <a:ea typeface="楷体" panose="02010609060101010101" pitchFamily="49" charset="-122"/>
              </a:rPr>
              <a:t>“两个结合”</a:t>
            </a:r>
            <a:endParaRPr lang="zh-CN" altLang="en-US" sz="2800" b="1" dirty="0">
              <a:latin typeface="楷体" panose="02010609060101010101" pitchFamily="49" charset="-122"/>
              <a:ea typeface="楷体" panose="02010609060101010101" pitchFamily="49" charset="-122"/>
            </a:endParaRPr>
          </a:p>
          <a:p>
            <a:pPr marL="457200" indent="-457200">
              <a:lnSpc>
                <a:spcPct val="150000"/>
              </a:lnSpc>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二、内容体系</a:t>
            </a:r>
            <a:endParaRPr lang="en-US" altLang="zh-CN" sz="2800" b="1" dirty="0">
              <a:latin typeface="楷体" panose="02010609060101010101" pitchFamily="49" charset="-122"/>
              <a:ea typeface="楷体" panose="02010609060101010101" pitchFamily="49" charset="-122"/>
            </a:endParaRPr>
          </a:p>
          <a:p>
            <a:pPr marL="1371600" lvl="2" indent="-457200">
              <a:buFont typeface="Arial" panose="020B0604020202020204" pitchFamily="34" charset="0"/>
              <a:buChar char="•"/>
            </a:pPr>
            <a:r>
              <a:rPr lang="en-US" altLang="zh-CN" sz="2800" b="1" dirty="0">
                <a:latin typeface="楷体" panose="02010609060101010101" pitchFamily="49" charset="-122"/>
                <a:ea typeface="楷体" panose="02010609060101010101" pitchFamily="49" charset="-122"/>
              </a:rPr>
              <a:t>4.</a:t>
            </a:r>
            <a:r>
              <a:rPr lang="zh-CN" altLang="en-US" sz="2800" b="1" dirty="0">
                <a:latin typeface="楷体" panose="02010609060101010101" pitchFamily="49" charset="-122"/>
                <a:ea typeface="楷体" panose="02010609060101010101" pitchFamily="49" charset="-122"/>
              </a:rPr>
              <a:t>主要内容</a:t>
            </a:r>
            <a:endParaRPr lang="zh-CN" altLang="en-US" sz="2800" b="1" dirty="0">
              <a:latin typeface="楷体" panose="02010609060101010101" pitchFamily="49" charset="-122"/>
              <a:ea typeface="楷体" panose="02010609060101010101" pitchFamily="49" charset="-122"/>
            </a:endParaRPr>
          </a:p>
          <a:p>
            <a:pPr marL="1371600" lvl="2" indent="-457200">
              <a:buFont typeface="Arial" panose="020B0604020202020204" pitchFamily="34" charset="0"/>
              <a:buChar char="•"/>
            </a:pPr>
            <a:r>
              <a:rPr lang="en-US" altLang="zh-CN" sz="2800" b="1" dirty="0">
                <a:latin typeface="楷体" panose="02010609060101010101" pitchFamily="49" charset="-122"/>
                <a:ea typeface="楷体" panose="02010609060101010101" pitchFamily="49" charset="-122"/>
              </a:rPr>
              <a:t>5.</a:t>
            </a:r>
            <a:r>
              <a:rPr lang="zh-CN" altLang="en-US" sz="2800" b="1" dirty="0">
                <a:latin typeface="楷体" panose="02010609060101010101" pitchFamily="49" charset="-122"/>
                <a:ea typeface="楷体" panose="02010609060101010101" pitchFamily="49" charset="-122"/>
              </a:rPr>
              <a:t>世界观方法论</a:t>
            </a:r>
            <a:endParaRPr lang="en-US" altLang="zh-CN" sz="2800" b="1" dirty="0">
              <a:latin typeface="楷体" panose="02010609060101010101" pitchFamily="49" charset="-122"/>
              <a:ea typeface="楷体" panose="02010609060101010101" pitchFamily="49" charset="-122"/>
            </a:endParaRPr>
          </a:p>
          <a:p>
            <a:pPr marL="1371600" lvl="2" indent="-457200">
              <a:buFont typeface="Arial" panose="020B0604020202020204" pitchFamily="34" charset="0"/>
              <a:buChar char="•"/>
            </a:pPr>
            <a:r>
              <a:rPr lang="en-US" altLang="zh-CN" sz="2800" b="1" dirty="0">
                <a:latin typeface="楷体" panose="02010609060101010101" pitchFamily="49" charset="-122"/>
                <a:ea typeface="楷体" panose="02010609060101010101" pitchFamily="49" charset="-122"/>
              </a:rPr>
              <a:t>6.</a:t>
            </a:r>
            <a:r>
              <a:rPr lang="zh-CN" altLang="en-US" sz="2800" b="1" dirty="0">
                <a:latin typeface="楷体" panose="02010609060101010101" pitchFamily="49" charset="-122"/>
                <a:ea typeface="楷体" panose="02010609060101010101" pitchFamily="49" charset="-122"/>
              </a:rPr>
              <a:t>总体概览</a:t>
            </a:r>
            <a:endParaRPr lang="en-US" altLang="zh-CN" sz="2800" b="1" dirty="0">
              <a:latin typeface="楷体" panose="02010609060101010101" pitchFamily="49" charset="-122"/>
              <a:ea typeface="楷体" panose="02010609060101010101" pitchFamily="49" charset="-122"/>
            </a:endParaRPr>
          </a:p>
          <a:p>
            <a:pPr marL="457200" indent="-457200">
              <a:lnSpc>
                <a:spcPct val="150000"/>
              </a:lnSpc>
              <a:buFont typeface="Arial" panose="020B0604020202020204" pitchFamily="34" charset="0"/>
              <a:buChar char="•"/>
            </a:pPr>
            <a:r>
              <a:rPr lang="zh-CN" altLang="en-US" sz="2800" b="1" dirty="0">
                <a:latin typeface="楷体" panose="02010609060101010101" pitchFamily="49" charset="-122"/>
                <a:ea typeface="楷体" panose="02010609060101010101" pitchFamily="49" charset="-122"/>
              </a:rPr>
              <a:t>三、历史地位</a:t>
            </a:r>
            <a:endParaRPr lang="en-US" altLang="zh-CN" sz="2800" b="1" dirty="0">
              <a:latin typeface="楷体" panose="02010609060101010101" pitchFamily="49" charset="-122"/>
              <a:ea typeface="楷体" panose="02010609060101010101" pitchFamily="49" charset="-122"/>
            </a:endParaRPr>
          </a:p>
          <a:p>
            <a:pPr marL="1371600" lvl="2" indent="-457200">
              <a:buFont typeface="Arial" panose="020B0604020202020204" pitchFamily="34" charset="0"/>
              <a:buChar char="•"/>
            </a:pPr>
            <a:r>
              <a:rPr lang="en-US" altLang="zh-CN" sz="2800" b="1" dirty="0">
                <a:latin typeface="楷体" panose="02010609060101010101" pitchFamily="49" charset="-122"/>
                <a:ea typeface="楷体" panose="02010609060101010101" pitchFamily="49" charset="-122"/>
              </a:rPr>
              <a:t>7.</a:t>
            </a:r>
            <a:r>
              <a:rPr lang="zh-CN" altLang="en-US" sz="2800" b="1" dirty="0">
                <a:latin typeface="楷体" panose="02010609060101010101" pitchFamily="49" charset="-122"/>
                <a:ea typeface="楷体" panose="02010609060101010101" pitchFamily="49" charset="-122"/>
              </a:rPr>
              <a:t>理论地位</a:t>
            </a:r>
            <a:endParaRPr lang="zh-CN" altLang="en-US" sz="2800" b="1" dirty="0">
              <a:latin typeface="楷体" panose="02010609060101010101" pitchFamily="49" charset="-122"/>
              <a:ea typeface="楷体" panose="02010609060101010101" pitchFamily="49" charset="-122"/>
            </a:endParaRPr>
          </a:p>
          <a:p>
            <a:pPr marL="1371600" lvl="2" indent="-457200">
              <a:buFont typeface="Arial" panose="020B0604020202020204" pitchFamily="34" charset="0"/>
              <a:buChar char="•"/>
            </a:pPr>
            <a:r>
              <a:rPr lang="en-US" altLang="zh-CN" sz="2800" b="1" dirty="0">
                <a:latin typeface="楷体" panose="02010609060101010101" pitchFamily="49" charset="-122"/>
                <a:ea typeface="楷体" panose="02010609060101010101" pitchFamily="49" charset="-122"/>
              </a:rPr>
              <a:t>8.“</a:t>
            </a:r>
            <a:r>
              <a:rPr lang="zh-CN" altLang="en-US" sz="2800" b="1" dirty="0">
                <a:latin typeface="楷体" panose="02010609060101010101" pitchFamily="49" charset="-122"/>
                <a:ea typeface="楷体" panose="02010609060101010101" pitchFamily="49" charset="-122"/>
              </a:rPr>
              <a:t>两个确立</a:t>
            </a:r>
            <a:r>
              <a:rPr lang="en-US" altLang="zh-CN" sz="2800" b="1" dirty="0">
                <a:latin typeface="楷体" panose="02010609060101010101" pitchFamily="49" charset="-122"/>
                <a:ea typeface="楷体" panose="02010609060101010101" pitchFamily="49" charset="-122"/>
              </a:rPr>
              <a:t>”</a:t>
            </a:r>
            <a:endParaRPr lang="en-US" altLang="zh-CN" sz="2800" b="1" dirty="0">
              <a:solidFill>
                <a:srgbClr val="FF0000"/>
              </a:solidFill>
              <a:latin typeface="楷体" panose="02010609060101010101" pitchFamily="49" charset="-122"/>
              <a:ea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733203" y="366410"/>
            <a:ext cx="8468502" cy="5967238"/>
          </a:xfrm>
          <a:prstGeom prst="rect">
            <a:avLst/>
          </a:prstGeom>
        </p:spPr>
      </p:pic>
      <p:sp>
        <p:nvSpPr>
          <p:cNvPr id="2" name="矩形 1"/>
          <p:cNvSpPr/>
          <p:nvPr/>
        </p:nvSpPr>
        <p:spPr>
          <a:xfrm>
            <a:off x="3158490" y="1144270"/>
            <a:ext cx="5514340" cy="65849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4" name="图片 3"/>
          <p:cNvPicPr>
            <a:picLocks noChangeAspect="1"/>
          </p:cNvPicPr>
          <p:nvPr/>
        </p:nvPicPr>
        <p:blipFill>
          <a:blip r:embed="rId2"/>
          <a:stretch>
            <a:fillRect/>
          </a:stretch>
        </p:blipFill>
        <p:spPr>
          <a:xfrm>
            <a:off x="2047875" y="1155700"/>
            <a:ext cx="5330190" cy="54673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641350" y="669290"/>
            <a:ext cx="10909300" cy="5918835"/>
          </a:xfrm>
          <a:prstGeom prst="rect">
            <a:avLst/>
          </a:prstGeom>
          <a:noFill/>
          <a:ln w="12700">
            <a:noFill/>
            <a:prstDash val="solid"/>
          </a:ln>
        </p:spPr>
        <p:txBody>
          <a:bodyPr wrap="square" lIns="0" tIns="0" rIns="0" bIns="0" rtlCol="0" anchor="t"/>
          <a:lstStyle/>
          <a:p>
            <a:pPr indent="0" algn="just">
              <a:lnSpc>
                <a:spcPct val="165000"/>
              </a:lnSpc>
              <a:defRPr/>
            </a:pPr>
            <a:r>
              <a:rPr lang="en-US" sz="2000" b="0" i="0" u="none" strike="noStrike" dirty="0">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当前，坚持和发展中国特色社会主义理论和实践提出了</a:t>
            </a:r>
            <a:r>
              <a:rPr lang="zh-CN" alt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许多</a:t>
            </a:r>
            <a:r>
              <a:rPr 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新</a:t>
            </a:r>
            <a:r>
              <a:rPr lang="zh-CN" alt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的时代课题</a:t>
            </a:r>
            <a:r>
              <a:rPr 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，世界百年未有之大变局加速演进，世界进入新的动荡变革期，迫切需要回答好“世界怎么了”“人类向何处去”的时代</a:t>
            </a:r>
            <a:r>
              <a:rPr lang="zh-CN" alt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课</a:t>
            </a:r>
            <a:r>
              <a:rPr 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题。要坚持把马克思主义基本原理同中国具体实际相结合、同中华优秀传统文化相结合，立足中华民族伟大复兴战略全局和世界百年未有之大变局，不断推进马克思主义中国化时代化。</a:t>
            </a:r>
            <a:endParaRPr lang="en-US" sz="2400" b="1" dirty="0">
              <a:latin typeface="宋体" panose="02010600030101010101" pitchFamily="2" charset="-122"/>
              <a:ea typeface="宋体" panose="02010600030101010101" pitchFamily="2" charset="-122"/>
            </a:endParaRPr>
          </a:p>
          <a:p>
            <a:pPr indent="0" algn="just">
              <a:lnSpc>
                <a:spcPct val="165000"/>
              </a:lnSpc>
            </a:pPr>
            <a:r>
              <a:rPr 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    加快构建中国特色哲学社会科学，</a:t>
            </a:r>
            <a:r>
              <a:rPr lang="en-US" sz="2400" b="1" i="0" u="none" strike="noStrike" dirty="0">
                <a:solidFill>
                  <a:srgbClr val="FF0000"/>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归根结底是构</a:t>
            </a:r>
            <a:r>
              <a:rPr lang="zh-CN" altLang="en-US" sz="2400" b="1" i="0" u="none" strike="noStrike" dirty="0">
                <a:solidFill>
                  <a:srgbClr val="FF0000"/>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建</a:t>
            </a:r>
            <a:r>
              <a:rPr lang="en-US" sz="2400" b="1" i="0" u="none" strike="noStrike" dirty="0">
                <a:solidFill>
                  <a:srgbClr val="FF0000"/>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中国自主的知识体系</a:t>
            </a:r>
            <a:r>
              <a:rPr 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rPr>
              <a:t>。要以中国为观照、以时代为观照，立足中国实际，解决中国问题，不断推动中华优秀传统文化创造性转化、创新性发展，不断推进知识创新、理论创新、方法创新，使中国特色哲学社会科学真正屹立于世界学术之林。</a:t>
            </a:r>
            <a:endParaRPr lang="en-US" sz="2400" b="1" i="0" u="none" strike="noStrike" dirty="0">
              <a:solidFill>
                <a:srgbClr val="1F2329"/>
              </a:solidFill>
              <a:latin typeface="宋体" panose="02010600030101010101" pitchFamily="2" charset="-122"/>
              <a:ea typeface="宋体" panose="02010600030101010101" pitchFamily="2"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0" y="1040130"/>
            <a:ext cx="12192000" cy="177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五</a:t>
            </a:r>
            <a:endParaRPr lang="zh-CN" alt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0" y="3145790"/>
            <a:ext cx="12192000" cy="889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800" b="1" i="0" u="none" strike="noStrike" dirty="0" err="1">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因地制宜发展新质生产力</a:t>
            </a:r>
            <a:endParaRPr lang="en-US" sz="3800" b="1" i="0" u="none" strike="noStrike" dirty="0">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92710" y="4497070"/>
            <a:ext cx="1219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000" b="1" i="0" u="none" strike="noStrike" dirty="0" err="1">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新质生产力</a:t>
            </a:r>
            <a:endParaRPr lang="en-US" sz="3000" b="1" i="0" u="none" strike="noStrike" dirty="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749141" y="734799"/>
            <a:ext cx="4070105" cy="5388591"/>
          </a:xfrm>
          <a:prstGeom prst="rect">
            <a:avLst/>
          </a:prstGeom>
        </p:spPr>
      </p:pic>
      <p:pic>
        <p:nvPicPr>
          <p:cNvPr id="5" name="图片 4"/>
          <p:cNvPicPr>
            <a:picLocks noChangeAspect="1"/>
          </p:cNvPicPr>
          <p:nvPr/>
        </p:nvPicPr>
        <p:blipFill>
          <a:blip r:embed="rId2"/>
          <a:srcRect b="60842"/>
          <a:stretch>
            <a:fillRect/>
          </a:stretch>
        </p:blipFill>
        <p:spPr>
          <a:xfrm>
            <a:off x="5069205" y="1491615"/>
            <a:ext cx="6882130" cy="32943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161925" y="-62230"/>
            <a:ext cx="12192000" cy="6858000"/>
          </a:xfrm>
          <a:prstGeom prst="roundRect">
            <a:avLst>
              <a:gd name="adj" fmla="val 0"/>
            </a:avLst>
          </a:prstGeom>
          <a:solidFill>
            <a:srgbClr val="FFFFFF">
              <a:alpha val="8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符合新发展理念的先进生产力质态</a:t>
            </a:r>
            <a:endParaRPr lang="en-US" sz="1100"/>
          </a:p>
        </p:txBody>
      </p:sp>
      <p:sp>
        <p:nvSpPr>
          <p:cNvPr id="4" name="AutoShape 4"/>
          <p:cNvSpPr/>
          <p:nvPr/>
        </p:nvSpPr>
        <p:spPr>
          <a:xfrm>
            <a:off x="1770380" y="1614805"/>
            <a:ext cx="9150350" cy="1143000"/>
          </a:xfrm>
          <a:prstGeom prst="rect">
            <a:avLst/>
          </a:prstGeom>
          <a:noFill/>
          <a:ln w="12700" cap="flat" cmpd="sng">
            <a:noFill/>
            <a:prstDash val="solid"/>
            <a:round/>
          </a:ln>
        </p:spPr>
        <p:txBody>
          <a:bodyPr vert="horz" wrap="square" lIns="0" tIns="0" rIns="0" bIns="0" rtlCol="0" anchor="ctr" anchorCtr="0"/>
          <a:lstStyle/>
          <a:p>
            <a:pPr indent="0" algn="l">
              <a:lnSpc>
                <a:spcPct val="147000"/>
              </a:lnSpc>
              <a:defRPr/>
            </a:pPr>
            <a:r>
              <a:rPr lang="en-US" sz="20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    新质生产力是创新起主导作用，摆脱传统经济增长方式、生产力发展路径，具有高科技、高效能、高质量特征，符合新发展理念的先进生产力质态。</a:t>
            </a:r>
            <a:endParaRPr lang="en-US" sz="20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custDataLst>
              <p:tags r:id="rId1"/>
            </p:custDataLst>
          </p:nvPr>
        </p:nvSpPr>
        <p:spPr>
          <a:xfrm>
            <a:off x="2326005" y="3072130"/>
            <a:ext cx="8327390" cy="1079500"/>
          </a:xfrm>
          <a:prstGeom prst="roundRect">
            <a:avLst>
              <a:gd name="adj" fmla="val 9411"/>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custDataLst>
              <p:tags r:id="rId2"/>
            </p:custDataLst>
          </p:nvPr>
        </p:nvSpPr>
        <p:spPr>
          <a:xfrm>
            <a:off x="2326005" y="3237230"/>
            <a:ext cx="762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custDataLst>
              <p:tags r:id="rId3"/>
            </p:custDataLst>
          </p:nvPr>
        </p:nvSpPr>
        <p:spPr>
          <a:xfrm>
            <a:off x="2643505" y="3199130"/>
            <a:ext cx="7665085"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核心内涵：</a:t>
            </a:r>
            <a:r>
              <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由技术革命性突破、生产要素创新性配置</a:t>
            </a:r>
            <a:r>
              <a:rPr lang="zh-CN" alt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产业深度转型升级而催生。</a:t>
            </a:r>
            <a:endPar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custDataLst>
              <p:tags r:id="rId4"/>
            </p:custDataLst>
          </p:nvPr>
        </p:nvSpPr>
        <p:spPr>
          <a:xfrm>
            <a:off x="2326005" y="4342130"/>
            <a:ext cx="8327390" cy="1079500"/>
          </a:xfrm>
          <a:prstGeom prst="roundRect">
            <a:avLst>
              <a:gd name="adj" fmla="val 9411"/>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9" name="AutoShape 9"/>
          <p:cNvSpPr/>
          <p:nvPr>
            <p:custDataLst>
              <p:tags r:id="rId5"/>
            </p:custDataLst>
          </p:nvPr>
        </p:nvSpPr>
        <p:spPr>
          <a:xfrm>
            <a:off x="2326005" y="4507230"/>
            <a:ext cx="762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custDataLst>
              <p:tags r:id="rId6"/>
            </p:custDataLst>
          </p:nvPr>
        </p:nvSpPr>
        <p:spPr>
          <a:xfrm>
            <a:off x="2643505" y="4469130"/>
            <a:ext cx="7160895"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显著特点：</a:t>
            </a:r>
            <a:r>
              <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创新是新质生产力的核心驱动力，也是最显著的特征。</a:t>
            </a:r>
            <a:endPar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custDataLst>
              <p:tags r:id="rId7"/>
            </p:custDataLst>
          </p:nvPr>
        </p:nvSpPr>
        <p:spPr>
          <a:xfrm>
            <a:off x="2326005" y="5563870"/>
            <a:ext cx="8327390" cy="1079500"/>
          </a:xfrm>
          <a:prstGeom prst="roundRect">
            <a:avLst>
              <a:gd name="adj" fmla="val 9411"/>
            </a:avLst>
          </a:prstGeom>
          <a:solidFill>
            <a:srgbClr val="FFFFFF">
              <a:alpha val="100000"/>
            </a:srgbClr>
          </a:solidFill>
          <a:ln w="12700" cap="flat" cmpd="sng">
            <a:solidFill>
              <a:srgbClr val="EBEB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2" name="AutoShape 12"/>
          <p:cNvSpPr/>
          <p:nvPr>
            <p:custDataLst>
              <p:tags r:id="rId8"/>
            </p:custDataLst>
          </p:nvPr>
        </p:nvSpPr>
        <p:spPr>
          <a:xfrm>
            <a:off x="2326005" y="5586730"/>
            <a:ext cx="762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custDataLst>
              <p:tags r:id="rId9"/>
            </p:custDataLst>
          </p:nvPr>
        </p:nvSpPr>
        <p:spPr>
          <a:xfrm>
            <a:off x="2643505" y="5629910"/>
            <a:ext cx="7757795" cy="825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7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本质属性：</a:t>
            </a:r>
            <a:r>
              <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新质生产力本质上是先进生产力，也是人与自然和谐共生的绿色生产力。</a:t>
            </a:r>
            <a:endParaRPr lang="en-US" sz="1600" b="0"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584835" y="664210"/>
            <a:ext cx="10983595" cy="4591050"/>
          </a:xfrm>
          <a:prstGeom prst="rect">
            <a:avLst/>
          </a:prstGeom>
          <a:noFill/>
          <a:ln w="12700">
            <a:noFill/>
            <a:prstDash val="solid"/>
          </a:ln>
        </p:spPr>
        <p:txBody>
          <a:bodyPr wrap="square" lIns="0" tIns="0" rIns="0" bIns="0" rtlCol="0" anchor="t"/>
          <a:lstStyle/>
          <a:p>
            <a:pPr indent="0" algn="l">
              <a:lnSpc>
                <a:spcPct val="165000"/>
              </a:lnSpc>
              <a:defRPr/>
            </a:pPr>
            <a:r>
              <a:rPr lang="en-US" sz="2400" b="1" i="0" u="none" strike="noStrike" dirty="0">
                <a:solidFill>
                  <a:srgbClr val="1F2329"/>
                </a:solidFill>
                <a:latin typeface="Songti SC"/>
                <a:ea typeface="Songti SC"/>
                <a:cs typeface="Songti SC"/>
                <a:sym typeface="Songti SC"/>
              </a:rPr>
              <a:t>      新质生产力主要由技术革命性突破催生而成。科技创新能够催生新产业、新模式、新动能，是发展新质生产力的核心要素。这就要求我们加强科技创新特别是原创性、颠覆性科技创新，加快实现高水平科技自立自强。要深入实施科教兴国战略、人才强国战略、创新驱动发展战略，坚持“四个面向”，强化国家战略科技力量，有组织推进战略导向的原创性、基础性研究。要聚焦国家战略和经济社会发展现实需要，以关键共性技术、前沿引领技术、现代工程技术、颠覆性技术创新为突破口，充分发挥新型举国体制优势，打好关键核心技术攻坚战，使原创性、颠覆性科技创新成果竞相涌现，培育发展新质生产力的新动能。</a:t>
            </a:r>
            <a:endParaRPr lang="en-US" sz="2400" b="1" i="0" u="none" strike="noStrike" dirty="0">
              <a:solidFill>
                <a:srgbClr val="1F2329"/>
              </a:solidFill>
              <a:latin typeface="Songti SC"/>
              <a:ea typeface="Songti SC"/>
              <a:cs typeface="Songti SC"/>
              <a:sym typeface="Song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72765" y="613410"/>
            <a:ext cx="6361430" cy="56311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71220" y="783590"/>
            <a:ext cx="10448925" cy="5290820"/>
          </a:xfrm>
          <a:prstGeom prst="rect">
            <a:avLst/>
          </a:prstGeom>
          <a:noFill/>
          <a:ln w="12700">
            <a:noFill/>
            <a:prstDash val="solid"/>
          </a:ln>
        </p:spPr>
        <p:txBody>
          <a:bodyPr wrap="square" lIns="0" tIns="0" rIns="0" bIns="0" rtlCol="0" anchor="t"/>
          <a:lstStyle/>
          <a:p>
            <a:pPr indent="0" algn="just">
              <a:lnSpc>
                <a:spcPct val="185000"/>
              </a:lnSpc>
              <a:defRPr/>
            </a:pPr>
            <a:r>
              <a:rPr lang="en-US" sz="2400" b="1" i="0" u="none" strike="noStrike" dirty="0">
                <a:solidFill>
                  <a:srgbClr val="1F2329"/>
                </a:solidFill>
                <a:latin typeface="Songti SC"/>
                <a:ea typeface="Songti SC"/>
                <a:cs typeface="Songti SC"/>
                <a:sym typeface="Songti SC"/>
              </a:rPr>
              <a:t>     牢牢把握高质量发展这个首要任务，</a:t>
            </a:r>
            <a:r>
              <a:rPr lang="en-US" sz="2400" b="1" i="0" u="none" strike="noStrike" dirty="0">
                <a:solidFill>
                  <a:srgbClr val="FF0000"/>
                </a:solidFill>
                <a:latin typeface="Songti SC"/>
                <a:ea typeface="Songti SC"/>
                <a:cs typeface="Songti SC"/>
                <a:sym typeface="Songti SC"/>
              </a:rPr>
              <a:t>因地制宜</a:t>
            </a:r>
            <a:r>
              <a:rPr lang="en-US" sz="2400" b="1" i="0" u="none" strike="noStrike" dirty="0">
                <a:solidFill>
                  <a:srgbClr val="1F2329"/>
                </a:solidFill>
                <a:latin typeface="Songti SC"/>
                <a:ea typeface="Songti SC"/>
                <a:cs typeface="Songti SC"/>
                <a:sym typeface="Songti SC"/>
              </a:rPr>
              <a:t>加快发展新质生产力。面对新一轮科技革命和产业变革，我们必须抢抓机遇，加大创新力度，培育壮大新兴产业，超前布局建设未来产业，加快建设现代化产业体系。当然，发展新质生产力不是要忽视、放弃传统产业，要防止一哄而上、泡沫化，也不要搞一种模式。各地要坚持从实际出发，先立后破、因地制宜、分类指导。要根据本地的资源禀赋、产业基础、科研条件等，有选择地推动新产业、新模式、新动能发展，用新技术改造提升传统产业，积极促进产业高端化、智能化、绿色化。</a:t>
            </a:r>
            <a:endParaRPr lang="en-US" sz="2400" b="1" i="0" u="none" strike="noStrike" dirty="0">
              <a:solidFill>
                <a:srgbClr val="1F2329"/>
              </a:solidFill>
              <a:latin typeface="Songti SC"/>
              <a:ea typeface="Songti SC"/>
              <a:cs typeface="Songti SC"/>
              <a:sym typeface="Songti SC"/>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9380" y="614045"/>
            <a:ext cx="11952605" cy="5406390"/>
          </a:xfrm>
          <a:prstGeom prst="rect">
            <a:avLst/>
          </a:prstGeom>
          <a:noFill/>
        </p:spPr>
        <p:txBody>
          <a:bodyPr wrap="square">
            <a:spAutoFit/>
          </a:bodyPr>
          <a:lstStyle/>
          <a:p>
            <a:pPr indent="266700">
              <a:lnSpc>
                <a:spcPct val="160000"/>
              </a:lnSpc>
              <a:buNone/>
            </a:pPr>
            <a:r>
              <a:rPr lang="en-US" altLang="zh-CN" sz="2000" b="1" kern="100"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2400" b="1" kern="100" dirty="0">
                <a:effectLst/>
                <a:latin typeface="宋体" panose="02010600030101010101" pitchFamily="2" charset="-122"/>
                <a:ea typeface="宋体" panose="02010600030101010101" pitchFamily="2" charset="-122"/>
                <a:cs typeface="Times New Roman" panose="02020603050405020304" pitchFamily="18" charset="0"/>
              </a:rPr>
              <a:t>去年</a:t>
            </a:r>
            <a:r>
              <a:rPr lang="en-US" altLang="zh-CN" sz="2400" b="1" kern="1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2400" b="1" kern="100" dirty="0">
                <a:effectLst/>
                <a:latin typeface="宋体" panose="02010600030101010101" pitchFamily="2" charset="-122"/>
                <a:ea typeface="宋体" panose="02010600030101010101" pitchFamily="2" charset="-122"/>
                <a:cs typeface="Times New Roman" panose="02020603050405020304" pitchFamily="18" charset="0"/>
              </a:rPr>
              <a:t>月以来，我在四川、黑龙江、浙江、广西等地考察调研时，提出要整合科技创新资源，引领发展战略性新兴产业和未来产业，加快形成新质生产力。</a:t>
            </a:r>
            <a:r>
              <a:rPr lang="en-US" altLang="zh-CN" sz="2400" b="1" kern="1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2400" b="1" kern="100" dirty="0">
                <a:effectLst/>
                <a:latin typeface="宋体" panose="02010600030101010101" pitchFamily="2" charset="-122"/>
                <a:ea typeface="宋体" panose="02010600030101010101" pitchFamily="2" charset="-122"/>
                <a:cs typeface="Times New Roman" panose="02020603050405020304" pitchFamily="18" charset="0"/>
              </a:rPr>
              <a:t>月中旬，在中央经济工作会议上，我又提出要以科技创新推动产业创新，特别是以颠覆性技术和前沿技术催生新产业、新模式、新动能，发展新质生产力。我提出新质生产力这个概念和发展新质生产力这个重大任务，主要考虑是：生产力是人类社会发展的根本动力，也是一切社会变迁和政治变革的终极原因。高质量发展需要新的生产力理论来指导，而新质生产力已经在实践中形成并展示出对高质量发展的强劲推动力、支撑力，需要我们从理论上进行总结、概括，用以指导新的发展实践。</a:t>
            </a:r>
            <a:endParaRPr lang="zh-CN" altLang="zh-CN" sz="2400" b="1" kern="100" dirty="0">
              <a:effectLst/>
              <a:latin typeface="宋体" panose="02010600030101010101" pitchFamily="2" charset="-122"/>
              <a:ea typeface="宋体" panose="02010600030101010101" pitchFamily="2" charset="-122"/>
              <a:cs typeface="Times New Roman" panose="02020603050405020304" pitchFamily="18" charset="0"/>
            </a:endParaRPr>
          </a:p>
          <a:p>
            <a:pPr indent="266700">
              <a:lnSpc>
                <a:spcPct val="160000"/>
              </a:lnSpc>
              <a:buNone/>
            </a:pPr>
            <a:r>
              <a:rPr lang="en-US" altLang="zh-CN" sz="2400" b="1" kern="100" dirty="0">
                <a:latin typeface="宋体" panose="02010600030101010101" pitchFamily="2" charset="-122"/>
                <a:ea typeface="宋体" panose="02010600030101010101" pitchFamily="2" charset="-122"/>
                <a:cs typeface="Times New Roman" panose="02020603050405020304" pitchFamily="18" charset="0"/>
              </a:rPr>
              <a:t>——</a:t>
            </a:r>
            <a:r>
              <a:rPr lang="zh-CN" altLang="en-US" sz="2400" b="1" kern="100" dirty="0">
                <a:effectLst/>
                <a:latin typeface="宋体" panose="02010600030101010101" pitchFamily="2" charset="-122"/>
                <a:ea typeface="宋体" panose="02010600030101010101" pitchFamily="2" charset="-122"/>
                <a:cs typeface="Times New Roman" panose="02020603050405020304" pitchFamily="18" charset="0"/>
              </a:rPr>
              <a:t>习近平</a:t>
            </a:r>
            <a:r>
              <a:rPr lang="zh-CN" altLang="zh-CN" sz="2400" b="1" kern="100" dirty="0">
                <a:effectLst/>
                <a:latin typeface="宋体" panose="02010600030101010101" pitchFamily="2" charset="-122"/>
                <a:ea typeface="宋体" panose="02010600030101010101" pitchFamily="2" charset="-122"/>
                <a:cs typeface="Times New Roman" panose="02020603050405020304" pitchFamily="18" charset="0"/>
              </a:rPr>
              <a:t>在</a:t>
            </a:r>
            <a:r>
              <a:rPr lang="zh-CN" altLang="en-US" sz="2400" b="1" kern="100" dirty="0">
                <a:effectLst/>
                <a:latin typeface="宋体" panose="02010600030101010101" pitchFamily="2" charset="-122"/>
                <a:ea typeface="宋体" panose="02010600030101010101" pitchFamily="2" charset="-122"/>
                <a:cs typeface="Times New Roman" panose="02020603050405020304" pitchFamily="18" charset="0"/>
              </a:rPr>
              <a:t>主持中共</a:t>
            </a:r>
            <a:r>
              <a:rPr lang="zh-CN" altLang="zh-CN" sz="2400" b="1" kern="100" dirty="0">
                <a:effectLst/>
                <a:latin typeface="宋体" panose="02010600030101010101" pitchFamily="2" charset="-122"/>
                <a:ea typeface="宋体" panose="02010600030101010101" pitchFamily="2" charset="-122"/>
                <a:cs typeface="Times New Roman" panose="02020603050405020304" pitchFamily="18" charset="0"/>
              </a:rPr>
              <a:t>二十届中央政治局第十一次集体学习时的讲话</a:t>
            </a:r>
            <a:r>
              <a:rPr lang="zh-CN" altLang="en-US" sz="2400" b="1" kern="1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2400" b="1" kern="100" dirty="0">
                <a:latin typeface="宋体" panose="02010600030101010101" pitchFamily="2" charset="-122"/>
                <a:ea typeface="宋体" panose="02010600030101010101" pitchFamily="2" charset="-122"/>
                <a:cs typeface="Times New Roman" panose="02020603050405020304" pitchFamily="18" charset="0"/>
              </a:rPr>
              <a:t>2024</a:t>
            </a:r>
            <a:r>
              <a:rPr lang="zh-CN" altLang="zh-CN" sz="2400" b="1" kern="100" dirty="0">
                <a:latin typeface="宋体" panose="02010600030101010101" pitchFamily="2" charset="-122"/>
                <a:ea typeface="宋体" panose="02010600030101010101" pitchFamily="2" charset="-122"/>
                <a:cs typeface="Times New Roman" panose="02020603050405020304" pitchFamily="18" charset="0"/>
              </a:rPr>
              <a:t>年</a:t>
            </a:r>
            <a:r>
              <a:rPr lang="en-US" altLang="zh-CN" sz="2400" b="1" kern="100" dirty="0">
                <a:latin typeface="宋体" panose="02010600030101010101" pitchFamily="2" charset="-122"/>
                <a:ea typeface="宋体" panose="02010600030101010101" pitchFamily="2" charset="-122"/>
                <a:cs typeface="Times New Roman" panose="02020603050405020304" pitchFamily="18" charset="0"/>
              </a:rPr>
              <a:t>1</a:t>
            </a:r>
            <a:r>
              <a:rPr lang="zh-CN" altLang="zh-CN" sz="2400" b="1" kern="100" dirty="0">
                <a:latin typeface="宋体" panose="02010600030101010101" pitchFamily="2" charset="-122"/>
                <a:ea typeface="宋体" panose="02010600030101010101" pitchFamily="2" charset="-122"/>
                <a:cs typeface="Times New Roman" panose="02020603050405020304" pitchFamily="18" charset="0"/>
              </a:rPr>
              <a:t>月</a:t>
            </a:r>
            <a:r>
              <a:rPr lang="en-US" altLang="zh-CN" sz="2400" b="1" kern="100" dirty="0">
                <a:latin typeface="宋体" panose="02010600030101010101" pitchFamily="2" charset="-122"/>
                <a:ea typeface="宋体" panose="02010600030101010101" pitchFamily="2" charset="-122"/>
                <a:cs typeface="Times New Roman" panose="02020603050405020304" pitchFamily="18" charset="0"/>
              </a:rPr>
              <a:t>31</a:t>
            </a:r>
            <a:r>
              <a:rPr lang="zh-CN" altLang="zh-CN" sz="2400" b="1" kern="100" dirty="0">
                <a:latin typeface="宋体" panose="02010600030101010101" pitchFamily="2" charset="-122"/>
                <a:ea typeface="宋体" panose="02010600030101010101" pitchFamily="2" charset="-122"/>
                <a:cs typeface="Times New Roman" panose="02020603050405020304" pitchFamily="18" charset="0"/>
              </a:rPr>
              <a:t>日</a:t>
            </a:r>
            <a:r>
              <a:rPr lang="zh-CN" altLang="en-US" sz="2400" b="1" kern="1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en-US" sz="2400" b="1" kern="100" dirty="0">
              <a:effectLst/>
              <a:latin typeface="宋体" panose="02010600030101010101" pitchFamily="2" charset="-122"/>
              <a:ea typeface="宋体"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2406812" y="827771"/>
            <a:ext cx="3541395" cy="4904973"/>
          </a:xfrm>
          <a:prstGeom prst="rect">
            <a:avLst/>
          </a:prstGeom>
          <a:ln>
            <a:noFill/>
          </a:ln>
          <a:effectLst>
            <a:outerShdw blurRad="292100" dist="139700" dir="2700000" algn="tl" rotWithShape="0">
              <a:srgbClr val="333333">
                <a:alpha val="65000"/>
              </a:srgbClr>
            </a:outerShdw>
          </a:effectLst>
        </p:spPr>
      </p:pic>
      <p:pic>
        <p:nvPicPr>
          <p:cNvPr id="7" name="图片 6"/>
          <p:cNvPicPr>
            <a:picLocks noChangeAspect="1"/>
          </p:cNvPicPr>
          <p:nvPr/>
        </p:nvPicPr>
        <p:blipFill>
          <a:blip r:embed="rId2"/>
          <a:srcRect t="5736"/>
          <a:stretch>
            <a:fillRect/>
          </a:stretch>
        </p:blipFill>
        <p:spPr>
          <a:xfrm>
            <a:off x="6570345" y="828040"/>
            <a:ext cx="3542665" cy="490474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013450" y="799465"/>
            <a:ext cx="5354955" cy="5259070"/>
          </a:xfrm>
          <a:prstGeom prst="rect">
            <a:avLst/>
          </a:prstGeom>
          <a:noFill/>
        </p:spPr>
        <p:txBody>
          <a:bodyPr wrap="square">
            <a:spAutoFit/>
          </a:bodyPr>
          <a:lstStyle/>
          <a:p>
            <a:pPr algn="just">
              <a:lnSpc>
                <a:spcPct val="140000"/>
              </a:lnSpc>
            </a:pPr>
            <a:r>
              <a:rPr lang="en-US" altLang="zh-CN" sz="2000" b="1" dirty="0">
                <a:latin typeface="楷体" panose="02010609060101010101" pitchFamily="49" charset="-122"/>
                <a:ea typeface="楷体" panose="02010609060101010101" pitchFamily="49" charset="-122"/>
              </a:rPr>
              <a:t>   </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习近平谈治国理政</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第五卷，2025年7月外文出版社出版。</a:t>
            </a:r>
            <a:endParaRPr lang="zh-CN" altLang="en-US" sz="2400" b="1" dirty="0">
              <a:latin typeface="楷体" panose="02010609060101010101" pitchFamily="49" charset="-122"/>
              <a:ea typeface="楷体" panose="02010609060101010101" pitchFamily="49" charset="-122"/>
            </a:endParaRPr>
          </a:p>
          <a:p>
            <a:pPr algn="just">
              <a:lnSpc>
                <a:spcPct val="140000"/>
              </a:lnSpc>
            </a:pPr>
            <a:r>
              <a:rPr lang="zh-CN" altLang="en-US" sz="2400" b="1" dirty="0">
                <a:latin typeface="楷体" panose="02010609060101010101" pitchFamily="49" charset="-122"/>
                <a:ea typeface="楷体" panose="02010609060101010101" pitchFamily="49" charset="-122"/>
              </a:rPr>
              <a:t>    该书收入了习近平总书记在2022年5月27日至2024年12月20日期间的重要著作，共有报告、讲话、谈话、演讲、致辞、文章、指示等91篇，分为18个专题。部分著作是第一次公开发表。为了便于读者阅读，编辑时作了必要注释。本书还收入习近平总书记这段时间内的图片41幅。</a:t>
            </a:r>
            <a:endParaRPr lang="zh-CN" altLang="en-US" sz="2400" b="1" dirty="0">
              <a:latin typeface="楷体" panose="02010609060101010101" pitchFamily="49" charset="-122"/>
              <a:ea typeface="楷体" panose="02010609060101010101" pitchFamily="49" charset="-122"/>
            </a:endParaRPr>
          </a:p>
        </p:txBody>
      </p:sp>
      <p:pic>
        <p:nvPicPr>
          <p:cNvPr id="3" name="图片 2"/>
          <p:cNvPicPr>
            <a:picLocks noChangeAspect="1"/>
          </p:cNvPicPr>
          <p:nvPr/>
        </p:nvPicPr>
        <p:blipFill>
          <a:blip r:embed="rId1"/>
          <a:stretch>
            <a:fillRect/>
          </a:stretch>
        </p:blipFill>
        <p:spPr>
          <a:xfrm>
            <a:off x="2054392" y="1164898"/>
            <a:ext cx="3098910" cy="472964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61595" y="2673350"/>
            <a:ext cx="12192000" cy="1143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谢  谢</a:t>
            </a:r>
            <a:endParaRPr lang="en-US" sz="80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tags/tag1.xml><?xml version="1.0" encoding="utf-8"?>
<p:tagLst xmlns:p="http://schemas.openxmlformats.org/presentationml/2006/main">
  <p:tag name="KSO_WM_SLIDE_MODEL_TYPE" val="cover"/>
</p:tagLst>
</file>

<file path=ppt/tags/tag2.xml><?xml version="1.0" encoding="utf-8"?>
<p:tagLst xmlns:p="http://schemas.openxmlformats.org/presentationml/2006/main">
  <p:tag name="KSO_WM_DIAGRAM_VIRTUALLY_FRAME" val="{&quot;height&quot;:180,&quot;left&quot;:60,&quot;top&quot;:200,&quot;width&quot;:820}"/>
</p:tagLst>
</file>

<file path=ppt/tags/tag3.xml><?xml version="1.0" encoding="utf-8"?>
<p:tagLst xmlns:p="http://schemas.openxmlformats.org/presentationml/2006/main">
  <p:tag name="KSO_WM_DIAGRAM_VIRTUALLY_FRAME" val="{&quot;height&quot;:344.3792913385827,&quot;left&quot;:60,&quot;top&quot;:150,&quot;width&quot;:858.413779527559}"/>
</p:tagLst>
</file>

<file path=ppt/tags/tag4.xml><?xml version="1.0" encoding="utf-8"?>
<p:tagLst xmlns:p="http://schemas.openxmlformats.org/presentationml/2006/main">
  <p:tag name="KSO_WM_DIAGRAM_VIRTUALLY_FRAME" val="{&quot;height&quot;:344.3792913385827,&quot;left&quot;:60,&quot;top&quot;:150,&quot;width&quot;:858.413779527559}"/>
</p:tagLst>
</file>

<file path=ppt/tags/tag5.xml><?xml version="1.0" encoding="utf-8"?>
<p:tagLst xmlns:p="http://schemas.openxmlformats.org/presentationml/2006/main">
  <p:tag name="KSO_WM_DIAGRAM_VIRTUALLY_FRAME" val="{&quot;height&quot;:344.3792913385827,&quot;left&quot;:60,&quot;top&quot;:150,&quot;width&quot;:858.413779527559}"/>
</p:tagLst>
</file>

<file path=ppt/tags/tag6.xml><?xml version="1.0" encoding="utf-8"?>
<p:tagLst xmlns:p="http://schemas.openxmlformats.org/presentationml/2006/main">
  <p:tag name="KSO_WM_DIAGRAM_VIRTUALLY_FRAME" val="{&quot;height&quot;:344.3792913385827,&quot;left&quot;:60,&quot;top&quot;:150,&quot;width&quot;:858.413779527559}"/>
</p:tagLst>
</file>

<file path=ppt/tags/tag7.xml><?xml version="1.0" encoding="utf-8"?>
<p:tagLst xmlns:p="http://schemas.openxmlformats.org/presentationml/2006/main">
  <p:tag name="KSO_WM_DIAGRAM_VIRTUALLY_FRAME" val="{&quot;height&quot;:344.3792913385827,&quot;left&quot;:60,&quot;top&quot;:150,&quot;width&quot;:858.413779527559}"/>
</p:tagLst>
</file>

<file path=ppt/tags/tag8.xml><?xml version="1.0" encoding="utf-8"?>
<p:tagLst xmlns:p="http://schemas.openxmlformats.org/presentationml/2006/main">
  <p:tag name="KSO_WM_DIAGRAM_VIRTUALLY_FRAME" val="{&quot;height&quot;:344.3792913385827,&quot;left&quot;:60,&quot;top&quot;:150,&quot;width&quot;:858.413779527559}"/>
</p:tagLst>
</file>

<file path=ppt/tags/tag9.xml><?xml version="1.0" encoding="utf-8"?>
<p:tagLst xmlns:p="http://schemas.openxmlformats.org/presentationml/2006/main">
  <p:tag name="KSO_WM_DIAGRAM_VIRTUALLY_FRAME" val="{&quot;height&quot;:344.3792913385827,&quot;left&quot;:60,&quot;top&quot;:150,&quot;width&quot;:858.413779527559}"/>
</p:tagLst>
</file>

<file path=ppt/tags/tag10.xml><?xml version="1.0" encoding="utf-8"?>
<p:tagLst xmlns:p="http://schemas.openxmlformats.org/presentationml/2006/main">
  <p:tag name="KSO_WM_DIAGRAM_VIRTUALLY_FRAME" val="{&quot;height&quot;:344.3792913385827,&quot;left&quot;:60,&quot;top&quot;:150,&quot;width&quot;:858.413779527559}"/>
</p:tagLst>
</file>

<file path=ppt/tags/tag11.xml><?xml version="1.0" encoding="utf-8"?>
<p:tagLst xmlns:p="http://schemas.openxmlformats.org/presentationml/2006/main">
  <p:tag name="KSO_WM_DIAGRAM_VIRTUALLY_FRAME" val="{&quot;height&quot;:344.3792913385827,&quot;left&quot;:60,&quot;top&quot;:150,&quot;width&quot;:858.413779527559}"/>
</p:tagLst>
</file>

<file path=ppt/tags/tag12.xml><?xml version="1.0" encoding="utf-8"?>
<p:tagLst xmlns:p="http://schemas.openxmlformats.org/presentationml/2006/main">
  <p:tag name="KSO_WM_DIAGRAM_VIRTUALLY_FRAME" val="{&quot;height&quot;:344.3792913385827,&quot;left&quot;:60,&quot;top&quot;:150,&quot;width&quot;:858.413779527559}"/>
</p:tagLst>
</file>

<file path=ppt/tags/tag13.xml><?xml version="1.0" encoding="utf-8"?>
<p:tagLst xmlns:p="http://schemas.openxmlformats.org/presentationml/2006/main">
  <p:tag name="KSO_WM_DIAGRAM_VIRTUALLY_FRAME" val="{&quot;height&quot;:344.3792913385827,&quot;left&quot;:60,&quot;top&quot;:150,&quot;width&quot;:858.413779527559}"/>
</p:tagLst>
</file>

<file path=ppt/tags/tag14.xml><?xml version="1.0" encoding="utf-8"?>
<p:tagLst xmlns:p="http://schemas.openxmlformats.org/presentationml/2006/main">
  <p:tag name="KSO_WM_DIAGRAM_VIRTUALLY_FRAME" val="{&quot;height&quot;:344.3792913385827,&quot;left&quot;:60,&quot;top&quot;:150,&quot;width&quot;:858.413779527559}"/>
</p:tagLst>
</file>

<file path=ppt/tags/tag15.xml><?xml version="1.0" encoding="utf-8"?>
<p:tagLst xmlns:p="http://schemas.openxmlformats.org/presentationml/2006/main">
  <p:tag name="KSO_WM_DIAGRAM_VIRTUALLY_FRAME" val="{&quot;height&quot;:344.3792913385827,&quot;left&quot;:60,&quot;top&quot;:150,&quot;width&quot;:858.413779527559}"/>
</p:tagLst>
</file>

<file path=ppt/tags/tag16.xml><?xml version="1.0" encoding="utf-8"?>
<p:tagLst xmlns:p="http://schemas.openxmlformats.org/presentationml/2006/main">
  <p:tag name="KSO_WM_DIAGRAM_VIRTUALLY_FRAME" val="{&quot;height&quot;:344.3792913385827,&quot;left&quot;:60,&quot;top&quot;:150,&quot;width&quot;:858.413779527559}"/>
</p:tagLst>
</file>

<file path=ppt/tags/tag17.xml><?xml version="1.0" encoding="utf-8"?>
<p:tagLst xmlns:p="http://schemas.openxmlformats.org/presentationml/2006/main">
  <p:tag name="KSO_WM_DIAGRAM_VIRTUALLY_FRAME" val="{&quot;height&quot;:344.3792913385827,&quot;left&quot;:60,&quot;top&quot;:150,&quot;width&quot;:858.413779527559}"/>
</p:tagLst>
</file>

<file path=ppt/tags/tag18.xml><?xml version="1.0" encoding="utf-8"?>
<p:tagLst xmlns:p="http://schemas.openxmlformats.org/presentationml/2006/main">
  <p:tag name="KSO_WM_DIAGRAM_VIRTUALLY_FRAME" val="{&quot;height&quot;:344.3792913385827,&quot;left&quot;:60,&quot;top&quot;:150,&quot;width&quot;:858.413779527559}"/>
</p:tagLst>
</file>

<file path=ppt/tags/tag19.xml><?xml version="1.0" encoding="utf-8"?>
<p:tagLst xmlns:p="http://schemas.openxmlformats.org/presentationml/2006/main">
  <p:tag name="KSO_WM_DIAGRAM_VIRTUALLY_FRAME" val="{&quot;height&quot;:344.3792913385827,&quot;left&quot;:60,&quot;top&quot;:150,&quot;width&quot;:858.413779527559}"/>
</p:tagLst>
</file>

<file path=ppt/tags/tag20.xml><?xml version="1.0" encoding="utf-8"?>
<p:tagLst xmlns:p="http://schemas.openxmlformats.org/presentationml/2006/main">
  <p:tag name="KSO_WM_DIAGRAM_VIRTUALLY_FRAME" val="{&quot;height&quot;:344.3792913385827,&quot;left&quot;:60,&quot;top&quot;:150,&quot;width&quot;:858.413779527559}"/>
</p:tagLst>
</file>

<file path=ppt/tags/tag21.xml><?xml version="1.0" encoding="utf-8"?>
<p:tagLst xmlns:p="http://schemas.openxmlformats.org/presentationml/2006/main">
  <p:tag name="KSO_WM_DIAGRAM_VIRTUALLY_FRAME" val="{&quot;height&quot;:344.3792913385827,&quot;left&quot;:60,&quot;top&quot;:150,&quot;width&quot;:858.413779527559}"/>
</p:tagLst>
</file>

<file path=ppt/tags/tag22.xml><?xml version="1.0" encoding="utf-8"?>
<p:tagLst xmlns:p="http://schemas.openxmlformats.org/presentationml/2006/main">
  <p:tag name="KSO_WM_DIAGRAM_VIRTUALLY_FRAME" val="{&quot;height&quot;:344.3792913385827,&quot;left&quot;:60,&quot;top&quot;:150,&quot;width&quot;:858.413779527559}"/>
</p:tagLst>
</file>

<file path=ppt/tags/tag23.xml><?xml version="1.0" encoding="utf-8"?>
<p:tagLst xmlns:p="http://schemas.openxmlformats.org/presentationml/2006/main">
  <p:tag name="KSO_WM_DIAGRAM_VIRTUALLY_FRAME" val="{&quot;height&quot;:386.6,&quot;left&quot;:152.4,&quot;top&quot;:125.6,&quot;width&quot;:612.6}"/>
</p:tagLst>
</file>

<file path=ppt/tags/tag24.xml><?xml version="1.0" encoding="utf-8"?>
<p:tagLst xmlns:p="http://schemas.openxmlformats.org/presentationml/2006/main">
  <p:tag name="KSO_WM_DIAGRAM_VIRTUALLY_FRAME" val="{&quot;height&quot;:386.6,&quot;left&quot;:152.4,&quot;top&quot;:125.6,&quot;width&quot;:612.6}"/>
</p:tagLst>
</file>

<file path=ppt/tags/tag25.xml><?xml version="1.0" encoding="utf-8"?>
<p:tagLst xmlns:p="http://schemas.openxmlformats.org/presentationml/2006/main">
  <p:tag name="KSO_WM_DIAGRAM_VIRTUALLY_FRAME" val="{&quot;height&quot;:386.6,&quot;left&quot;:152.4,&quot;top&quot;:125.6,&quot;width&quot;:612.6}"/>
</p:tagLst>
</file>

<file path=ppt/tags/tag26.xml><?xml version="1.0" encoding="utf-8"?>
<p:tagLst xmlns:p="http://schemas.openxmlformats.org/presentationml/2006/main">
  <p:tag name="KSO_WM_DIAGRAM_VIRTUALLY_FRAME" val="{&quot;height&quot;:386.6,&quot;left&quot;:152.4,&quot;top&quot;:125.6,&quot;width&quot;:612.6}"/>
</p:tagLst>
</file>

<file path=ppt/tags/tag27.xml><?xml version="1.0" encoding="utf-8"?>
<p:tagLst xmlns:p="http://schemas.openxmlformats.org/presentationml/2006/main">
  <p:tag name="KSO_WM_DIAGRAM_VIRTUALLY_FRAME" val="{&quot;height&quot;:386.6,&quot;left&quot;:152.4,&quot;top&quot;:125.6,&quot;width&quot;:612.6}"/>
</p:tagLst>
</file>

<file path=ppt/tags/tag28.xml><?xml version="1.0" encoding="utf-8"?>
<p:tagLst xmlns:p="http://schemas.openxmlformats.org/presentationml/2006/main">
  <p:tag name="KSO_WM_DIAGRAM_VIRTUALLY_FRAME" val="{&quot;height&quot;:386.6,&quot;left&quot;:152.4,&quot;top&quot;:125.6,&quot;width&quot;:612.6}"/>
</p:tagLst>
</file>

<file path=ppt/tags/tag29.xml><?xml version="1.0" encoding="utf-8"?>
<p:tagLst xmlns:p="http://schemas.openxmlformats.org/presentationml/2006/main">
  <p:tag name="KSO_WM_DIAGRAM_VIRTUALLY_FRAME" val="{&quot;height&quot;:386.6,&quot;left&quot;:152.4,&quot;top&quot;:125.6,&quot;width&quot;:612.6}"/>
</p:tagLst>
</file>

<file path=ppt/tags/tag30.xml><?xml version="1.0" encoding="utf-8"?>
<p:tagLst xmlns:p="http://schemas.openxmlformats.org/presentationml/2006/main">
  <p:tag name="KSO_WM_DIAGRAM_VIRTUALLY_FRAME" val="{&quot;height&quot;:386.6,&quot;left&quot;:152.4,&quot;top&quot;:125.6,&quot;width&quot;:612.6}"/>
</p:tagLst>
</file>

<file path=ppt/tags/tag31.xml><?xml version="1.0" encoding="utf-8"?>
<p:tagLst xmlns:p="http://schemas.openxmlformats.org/presentationml/2006/main">
  <p:tag name="KSO_WM_DIAGRAM_VIRTUALLY_FRAME" val="{&quot;height&quot;:386.6,&quot;left&quot;:152.4,&quot;top&quot;:125.6,&quot;width&quot;:612.6}"/>
</p:tagLst>
</file>

<file path=ppt/tags/tag32.xml><?xml version="1.0" encoding="utf-8"?>
<p:tagLst xmlns:p="http://schemas.openxmlformats.org/presentationml/2006/main">
  <p:tag name="KSO_WM_DIAGRAM_VIRTUALLY_FRAME" val="{&quot;height&quot;:386.6,&quot;left&quot;:152.4,&quot;top&quot;:125.6,&quot;width&quot;:612.6}"/>
</p:tagLst>
</file>

<file path=ppt/tags/tag33.xml><?xml version="1.0" encoding="utf-8"?>
<p:tagLst xmlns:p="http://schemas.openxmlformats.org/presentationml/2006/main">
  <p:tag name="KSO_WM_DIAGRAM_VIRTUALLY_FRAME" val="{&quot;height&quot;:386.6,&quot;left&quot;:152.4,&quot;top&quot;:125.6,&quot;width&quot;:612.6}"/>
</p:tagLst>
</file>

<file path=ppt/tags/tag34.xml><?xml version="1.0" encoding="utf-8"?>
<p:tagLst xmlns:p="http://schemas.openxmlformats.org/presentationml/2006/main">
  <p:tag name="KSO_WM_DIAGRAM_VIRTUALLY_FRAME" val="{&quot;height&quot;:386.6,&quot;left&quot;:152.4,&quot;top&quot;:125.6,&quot;width&quot;:612.6}"/>
</p:tagLst>
</file>

<file path=ppt/tags/tag35.xml><?xml version="1.0" encoding="utf-8"?>
<p:tagLst xmlns:p="http://schemas.openxmlformats.org/presentationml/2006/main">
  <p:tag name="KSO_WM_DIAGRAM_VIRTUALLY_FRAME" val="{&quot;height&quot;:281.2,&quot;left&quot;:183.15,&quot;top&quot;:241.9,&quot;width&quot;:804.8}"/>
</p:tagLst>
</file>

<file path=ppt/tags/tag36.xml><?xml version="1.0" encoding="utf-8"?>
<p:tagLst xmlns:p="http://schemas.openxmlformats.org/presentationml/2006/main">
  <p:tag name="KSO_WM_DIAGRAM_VIRTUALLY_FRAME" val="{&quot;height&quot;:281.2,&quot;left&quot;:183.15,&quot;top&quot;:241.9,&quot;width&quot;:804.8}"/>
</p:tagLst>
</file>

<file path=ppt/tags/tag37.xml><?xml version="1.0" encoding="utf-8"?>
<p:tagLst xmlns:p="http://schemas.openxmlformats.org/presentationml/2006/main">
  <p:tag name="KSO_WM_DIAGRAM_VIRTUALLY_FRAME" val="{&quot;height&quot;:281.2,&quot;left&quot;:183.15,&quot;top&quot;:241.9,&quot;width&quot;:804.8}"/>
</p:tagLst>
</file>

<file path=ppt/tags/tag38.xml><?xml version="1.0" encoding="utf-8"?>
<p:tagLst xmlns:p="http://schemas.openxmlformats.org/presentationml/2006/main">
  <p:tag name="KSO_WM_DIAGRAM_VIRTUALLY_FRAME" val="{&quot;height&quot;:281.2,&quot;left&quot;:183.15,&quot;top&quot;:241.9,&quot;width&quot;:804.8}"/>
</p:tagLst>
</file>

<file path=ppt/tags/tag39.xml><?xml version="1.0" encoding="utf-8"?>
<p:tagLst xmlns:p="http://schemas.openxmlformats.org/presentationml/2006/main">
  <p:tag name="KSO_WM_DIAGRAM_VIRTUALLY_FRAME" val="{&quot;height&quot;:281.2,&quot;left&quot;:183.15,&quot;top&quot;:241.9,&quot;width&quot;:804.8}"/>
</p:tagLst>
</file>

<file path=ppt/tags/tag40.xml><?xml version="1.0" encoding="utf-8"?>
<p:tagLst xmlns:p="http://schemas.openxmlformats.org/presentationml/2006/main">
  <p:tag name="KSO_WM_DIAGRAM_VIRTUALLY_FRAME" val="{&quot;height&quot;:281.2,&quot;left&quot;:183.15,&quot;top&quot;:241.9,&quot;width&quot;:804.8}"/>
</p:tagLst>
</file>

<file path=ppt/tags/tag41.xml><?xml version="1.0" encoding="utf-8"?>
<p:tagLst xmlns:p="http://schemas.openxmlformats.org/presentationml/2006/main">
  <p:tag name="KSO_WM_DIAGRAM_VIRTUALLY_FRAME" val="{&quot;height&quot;:281.2,&quot;left&quot;:183.15,&quot;top&quot;:241.9,&quot;width&quot;:804.8}"/>
</p:tagLst>
</file>

<file path=ppt/tags/tag42.xml><?xml version="1.0" encoding="utf-8"?>
<p:tagLst xmlns:p="http://schemas.openxmlformats.org/presentationml/2006/main">
  <p:tag name="KSO_WM_DIAGRAM_VIRTUALLY_FRAME" val="{&quot;height&quot;:281.2,&quot;left&quot;:183.15,&quot;top&quot;:241.9,&quot;width&quot;:804.8}"/>
</p:tagLst>
</file>

<file path=ppt/tags/tag43.xml><?xml version="1.0" encoding="utf-8"?>
<p:tagLst xmlns:p="http://schemas.openxmlformats.org/presentationml/2006/main">
  <p:tag name="KSO_WM_DIAGRAM_VIRTUALLY_FRAME" val="{&quot;height&quot;:281.2,&quot;left&quot;:183.15,&quot;top&quot;:241.9,&quot;width&quot;:804.8}"/>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5447</Words>
  <Application>WPS 演示</Application>
  <PresentationFormat>宽屏</PresentationFormat>
  <Paragraphs>269</Paragraphs>
  <Slides>38</Slides>
  <Notes>28</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38</vt:i4>
      </vt:variant>
    </vt:vector>
  </HeadingPairs>
  <TitlesOfParts>
    <vt:vector size="53" baseType="lpstr">
      <vt:lpstr>Arial</vt:lpstr>
      <vt:lpstr>宋体</vt:lpstr>
      <vt:lpstr>Wingdings</vt:lpstr>
      <vt:lpstr>Arial</vt:lpstr>
      <vt:lpstr>微软雅黑</vt:lpstr>
      <vt:lpstr>楷体</vt:lpstr>
      <vt:lpstr>Noto Sans SC</vt:lpstr>
      <vt:lpstr>Kaiti SC</vt:lpstr>
      <vt:lpstr>Segoe Print</vt:lpstr>
      <vt:lpstr>黑体</vt:lpstr>
      <vt:lpstr>Arial Unicode MS</vt:lpstr>
      <vt:lpstr>Songti SC</vt:lpstr>
      <vt:lpstr>Times New Roman</vt:lpstr>
      <vt:lpstr>Office 主题​​</vt:lpstr>
      <vt:lpstr>默认主题</vt:lpstr>
      <vt:lpstr>把握党的二十大以来重大理论创新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刘彤</cp:lastModifiedBy>
  <cp:revision>42</cp:revision>
  <cp:lastPrinted>2026-06-02T06:08:00Z</cp:lastPrinted>
  <dcterms:created xsi:type="dcterms:W3CDTF">2026-06-01T03:08:00Z</dcterms:created>
  <dcterms:modified xsi:type="dcterms:W3CDTF">2026-06-09T01:12:06Z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ICV">
    <vt:lpwstr>2A23EBF5A7504E50B3B36A0B7F26EC4F_13</vt:lpwstr>
  </property>
</Properties>
</file>