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03" r:id="rId2"/>
    <p:sldId id="458" r:id="rId3"/>
    <p:sldId id="467" r:id="rId4"/>
    <p:sldId id="498" r:id="rId5"/>
    <p:sldId id="521" r:id="rId6"/>
    <p:sldId id="475" r:id="rId7"/>
    <p:sldId id="499" r:id="rId8"/>
    <p:sldId id="470" r:id="rId9"/>
    <p:sldId id="488" r:id="rId10"/>
    <p:sldId id="523" r:id="rId11"/>
    <p:sldId id="441" r:id="rId12"/>
    <p:sldId id="461" r:id="rId13"/>
    <p:sldId id="471" r:id="rId14"/>
    <p:sldId id="524" r:id="rId15"/>
    <p:sldId id="525" r:id="rId16"/>
    <p:sldId id="526" r:id="rId17"/>
    <p:sldId id="527" r:id="rId18"/>
    <p:sldId id="528" r:id="rId19"/>
    <p:sldId id="529" r:id="rId20"/>
    <p:sldId id="454" r:id="rId21"/>
    <p:sldId id="283" r:id="rId22"/>
    <p:sldId id="472" r:id="rId23"/>
    <p:sldId id="473" r:id="rId24"/>
    <p:sldId id="457" r:id="rId25"/>
    <p:sldId id="27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246"/>
    <a:srgbClr val="9CFAA7"/>
    <a:srgbClr val="C00000"/>
    <a:srgbClr val="BA3D30"/>
    <a:srgbClr val="ECB2B2"/>
    <a:srgbClr val="00724D"/>
    <a:srgbClr val="CAF6DF"/>
    <a:srgbClr val="5DE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1"/>
    <p:restoredTop sz="89039"/>
  </p:normalViewPr>
  <p:slideViewPr>
    <p:cSldViewPr snapToGrid="0" showGuides="1">
      <p:cViewPr>
        <p:scale>
          <a:sx n="100" d="100"/>
          <a:sy n="100" d="100"/>
        </p:scale>
        <p:origin x="1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9B543-71A7-4FEB-AAC5-81474EA1077E}" type="doc">
      <dgm:prSet loTypeId="urn:microsoft.com/office/officeart/2008/layout/LinedList" loCatId="hierarchy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9BA5A3C2-DEFC-4169-AF74-7FD0DB182387}">
      <dgm:prSet phldrT="[文本]" phldr="1"/>
      <dgm:spPr/>
      <dgm:t>
        <a:bodyPr/>
        <a:lstStyle/>
        <a:p>
          <a:endParaRPr lang="zh-CN" altLang="en-US"/>
        </a:p>
      </dgm:t>
    </dgm:pt>
    <dgm:pt modelId="{D2A2D29A-EFAC-4C09-8F83-790F0273C741}" type="parTrans" cxnId="{E8C0D08B-1834-482B-9D82-2C32EF7F17BF}">
      <dgm:prSet/>
      <dgm:spPr/>
      <dgm:t>
        <a:bodyPr/>
        <a:lstStyle/>
        <a:p>
          <a:endParaRPr lang="zh-CN" altLang="en-US"/>
        </a:p>
      </dgm:t>
    </dgm:pt>
    <dgm:pt modelId="{E9D21B39-191A-4D75-9D7E-CA47223BBCE2}" type="sibTrans" cxnId="{E8C0D08B-1834-482B-9D82-2C32EF7F17BF}">
      <dgm:prSet/>
      <dgm:spPr/>
      <dgm:t>
        <a:bodyPr/>
        <a:lstStyle/>
        <a:p>
          <a:endParaRPr lang="zh-CN" altLang="en-US"/>
        </a:p>
      </dgm:t>
    </dgm:pt>
    <dgm:pt modelId="{583E7AA5-A8BF-4945-A557-8674BC450D5B}">
      <dgm:prSet phldrT="[文本]" phldr="1"/>
      <dgm:spPr/>
      <dgm:t>
        <a:bodyPr/>
        <a:lstStyle/>
        <a:p>
          <a:endParaRPr lang="zh-CN" altLang="en-US"/>
        </a:p>
      </dgm:t>
    </dgm:pt>
    <dgm:pt modelId="{D6405958-468B-414A-9686-ABAEB0D97C74}" type="parTrans" cxnId="{94FB8858-939E-4221-B2CB-1737AD46122B}">
      <dgm:prSet/>
      <dgm:spPr/>
      <dgm:t>
        <a:bodyPr/>
        <a:lstStyle/>
        <a:p>
          <a:endParaRPr lang="zh-CN" altLang="en-US"/>
        </a:p>
      </dgm:t>
    </dgm:pt>
    <dgm:pt modelId="{1324703E-612A-4DBC-9FA5-8C32E210E84C}" type="sibTrans" cxnId="{94FB8858-939E-4221-B2CB-1737AD46122B}">
      <dgm:prSet/>
      <dgm:spPr/>
      <dgm:t>
        <a:bodyPr/>
        <a:lstStyle/>
        <a:p>
          <a:endParaRPr lang="zh-CN" altLang="en-US"/>
        </a:p>
      </dgm:t>
    </dgm:pt>
    <dgm:pt modelId="{0B93E0B8-B0A2-45C4-84AC-77CA2FAC0E91}">
      <dgm:prSet phldrT="[文本]" phldr="1"/>
      <dgm:spPr/>
      <dgm:t>
        <a:bodyPr/>
        <a:lstStyle/>
        <a:p>
          <a:endParaRPr lang="zh-CN" altLang="en-US"/>
        </a:p>
      </dgm:t>
    </dgm:pt>
    <dgm:pt modelId="{15135F7C-BCFE-448D-98FE-97616BE32EC3}" type="parTrans" cxnId="{352DD974-EB1C-4991-B225-F23CF1E3D2DD}">
      <dgm:prSet/>
      <dgm:spPr/>
      <dgm:t>
        <a:bodyPr/>
        <a:lstStyle/>
        <a:p>
          <a:endParaRPr lang="zh-CN" altLang="en-US"/>
        </a:p>
      </dgm:t>
    </dgm:pt>
    <dgm:pt modelId="{84AA4B79-E3BF-4CBE-906D-336103464008}" type="sibTrans" cxnId="{352DD974-EB1C-4991-B225-F23CF1E3D2DD}">
      <dgm:prSet/>
      <dgm:spPr/>
      <dgm:t>
        <a:bodyPr/>
        <a:lstStyle/>
        <a:p>
          <a:endParaRPr lang="zh-CN" altLang="en-US"/>
        </a:p>
      </dgm:t>
    </dgm:pt>
    <dgm:pt modelId="{92A78E4D-A07E-4785-9601-999857F25A18}">
      <dgm:prSet phldrT="[文本]" phldr="1"/>
      <dgm:spPr/>
      <dgm:t>
        <a:bodyPr/>
        <a:lstStyle/>
        <a:p>
          <a:endParaRPr lang="zh-CN" altLang="en-US"/>
        </a:p>
      </dgm:t>
    </dgm:pt>
    <dgm:pt modelId="{ADCA7528-D30E-43F7-BA77-CE729A0EC33E}" type="parTrans" cxnId="{6A1FE704-AAF7-4A94-9012-73F65CBA7E9D}">
      <dgm:prSet/>
      <dgm:spPr/>
      <dgm:t>
        <a:bodyPr/>
        <a:lstStyle/>
        <a:p>
          <a:endParaRPr lang="zh-CN" altLang="en-US"/>
        </a:p>
      </dgm:t>
    </dgm:pt>
    <dgm:pt modelId="{CDFABD37-5EF4-4F10-9DE7-1CAD530B8706}" type="sibTrans" cxnId="{6A1FE704-AAF7-4A94-9012-73F65CBA7E9D}">
      <dgm:prSet/>
      <dgm:spPr/>
      <dgm:t>
        <a:bodyPr/>
        <a:lstStyle/>
        <a:p>
          <a:endParaRPr lang="zh-CN" altLang="en-US"/>
        </a:p>
      </dgm:t>
    </dgm:pt>
    <dgm:pt modelId="{305AE8B8-7881-405D-AB0A-EC105BE14300}" type="pres">
      <dgm:prSet presAssocID="{6919B543-71A7-4FEB-AAC5-81474EA1077E}" presName="vert0" presStyleCnt="0">
        <dgm:presLayoutVars>
          <dgm:dir/>
          <dgm:animOne val="branch"/>
          <dgm:animLvl val="lvl"/>
        </dgm:presLayoutVars>
      </dgm:prSet>
      <dgm:spPr/>
    </dgm:pt>
    <dgm:pt modelId="{CE7357AC-9197-4AAB-AADF-4C904BAC854A}" type="pres">
      <dgm:prSet presAssocID="{9BA5A3C2-DEFC-4169-AF74-7FD0DB182387}" presName="thickLine" presStyleLbl="alignNode1" presStyleIdx="0" presStyleCnt="1"/>
      <dgm:spPr/>
    </dgm:pt>
    <dgm:pt modelId="{0B3A6B44-115F-42C3-AE9C-12352DC97B75}" type="pres">
      <dgm:prSet presAssocID="{9BA5A3C2-DEFC-4169-AF74-7FD0DB182387}" presName="horz1" presStyleCnt="0"/>
      <dgm:spPr/>
    </dgm:pt>
    <dgm:pt modelId="{DD492104-4E0D-43B8-99C0-2BFF5471FD78}" type="pres">
      <dgm:prSet presAssocID="{9BA5A3C2-DEFC-4169-AF74-7FD0DB182387}" presName="tx1" presStyleLbl="revTx" presStyleIdx="0" presStyleCnt="4"/>
      <dgm:spPr/>
    </dgm:pt>
    <dgm:pt modelId="{8DD3C12B-A07D-4840-BD01-BFB9237198B2}" type="pres">
      <dgm:prSet presAssocID="{9BA5A3C2-DEFC-4169-AF74-7FD0DB182387}" presName="vert1" presStyleCnt="0"/>
      <dgm:spPr/>
    </dgm:pt>
    <dgm:pt modelId="{8FA58311-F26E-4271-975B-01988D711FAF}" type="pres">
      <dgm:prSet presAssocID="{583E7AA5-A8BF-4945-A557-8674BC450D5B}" presName="vertSpace2a" presStyleCnt="0"/>
      <dgm:spPr/>
    </dgm:pt>
    <dgm:pt modelId="{A0A2253A-FCF8-45C4-9A34-6AE90F7D9A71}" type="pres">
      <dgm:prSet presAssocID="{583E7AA5-A8BF-4945-A557-8674BC450D5B}" presName="horz2" presStyleCnt="0"/>
      <dgm:spPr/>
    </dgm:pt>
    <dgm:pt modelId="{B27558A7-09B2-49A3-AF89-AB3F93DFABCD}" type="pres">
      <dgm:prSet presAssocID="{583E7AA5-A8BF-4945-A557-8674BC450D5B}" presName="horzSpace2" presStyleCnt="0"/>
      <dgm:spPr/>
    </dgm:pt>
    <dgm:pt modelId="{81EA298F-2064-4DF3-AA2C-741071F2D81F}" type="pres">
      <dgm:prSet presAssocID="{583E7AA5-A8BF-4945-A557-8674BC450D5B}" presName="tx2" presStyleLbl="revTx" presStyleIdx="1" presStyleCnt="4"/>
      <dgm:spPr/>
    </dgm:pt>
    <dgm:pt modelId="{A43C0279-BE61-4848-B670-D521583EDEC9}" type="pres">
      <dgm:prSet presAssocID="{583E7AA5-A8BF-4945-A557-8674BC450D5B}" presName="vert2" presStyleCnt="0"/>
      <dgm:spPr/>
    </dgm:pt>
    <dgm:pt modelId="{E244B47A-DA2F-44B4-9F05-8DA70B57466E}" type="pres">
      <dgm:prSet presAssocID="{583E7AA5-A8BF-4945-A557-8674BC450D5B}" presName="thinLine2b" presStyleLbl="callout" presStyleIdx="0" presStyleCnt="3"/>
      <dgm:spPr/>
    </dgm:pt>
    <dgm:pt modelId="{41388506-6F5F-443B-AB59-B6270EF97C50}" type="pres">
      <dgm:prSet presAssocID="{583E7AA5-A8BF-4945-A557-8674BC450D5B}" presName="vertSpace2b" presStyleCnt="0"/>
      <dgm:spPr/>
    </dgm:pt>
    <dgm:pt modelId="{4FBB869B-5AA7-457C-8DE5-0EDF4E2D4BA8}" type="pres">
      <dgm:prSet presAssocID="{0B93E0B8-B0A2-45C4-84AC-77CA2FAC0E91}" presName="horz2" presStyleCnt="0"/>
      <dgm:spPr/>
    </dgm:pt>
    <dgm:pt modelId="{C5146FBC-0410-45A2-A4C7-2761DBBC77AB}" type="pres">
      <dgm:prSet presAssocID="{0B93E0B8-B0A2-45C4-84AC-77CA2FAC0E91}" presName="horzSpace2" presStyleCnt="0"/>
      <dgm:spPr/>
    </dgm:pt>
    <dgm:pt modelId="{DFF3521A-BC9A-4407-8890-4B56E1EEEADA}" type="pres">
      <dgm:prSet presAssocID="{0B93E0B8-B0A2-45C4-84AC-77CA2FAC0E91}" presName="tx2" presStyleLbl="revTx" presStyleIdx="2" presStyleCnt="4"/>
      <dgm:spPr/>
    </dgm:pt>
    <dgm:pt modelId="{E5A94DD1-D6DD-4DD0-8065-2AF09E306585}" type="pres">
      <dgm:prSet presAssocID="{0B93E0B8-B0A2-45C4-84AC-77CA2FAC0E91}" presName="vert2" presStyleCnt="0"/>
      <dgm:spPr/>
    </dgm:pt>
    <dgm:pt modelId="{8A140845-4D35-4A0E-B4B3-F217EAB2D3D2}" type="pres">
      <dgm:prSet presAssocID="{0B93E0B8-B0A2-45C4-84AC-77CA2FAC0E91}" presName="thinLine2b" presStyleLbl="callout" presStyleIdx="1" presStyleCnt="3"/>
      <dgm:spPr/>
    </dgm:pt>
    <dgm:pt modelId="{81FFC236-5F97-405D-A1C0-FBC73D91F14B}" type="pres">
      <dgm:prSet presAssocID="{0B93E0B8-B0A2-45C4-84AC-77CA2FAC0E91}" presName="vertSpace2b" presStyleCnt="0"/>
      <dgm:spPr/>
    </dgm:pt>
    <dgm:pt modelId="{E23DBE8D-0192-4349-8494-EA52F5911429}" type="pres">
      <dgm:prSet presAssocID="{92A78E4D-A07E-4785-9601-999857F25A18}" presName="horz2" presStyleCnt="0"/>
      <dgm:spPr/>
    </dgm:pt>
    <dgm:pt modelId="{67BD44E6-5850-4AC7-9AF7-5A583CCD8899}" type="pres">
      <dgm:prSet presAssocID="{92A78E4D-A07E-4785-9601-999857F25A18}" presName="horzSpace2" presStyleCnt="0"/>
      <dgm:spPr/>
    </dgm:pt>
    <dgm:pt modelId="{E20C996B-230A-4C2B-B4E7-947FD0539A20}" type="pres">
      <dgm:prSet presAssocID="{92A78E4D-A07E-4785-9601-999857F25A18}" presName="tx2" presStyleLbl="revTx" presStyleIdx="3" presStyleCnt="4"/>
      <dgm:spPr/>
    </dgm:pt>
    <dgm:pt modelId="{D6E5E14E-642E-44D5-9FAB-E1A905D57AD6}" type="pres">
      <dgm:prSet presAssocID="{92A78E4D-A07E-4785-9601-999857F25A18}" presName="vert2" presStyleCnt="0"/>
      <dgm:spPr/>
    </dgm:pt>
    <dgm:pt modelId="{5CAA2D53-D977-4A75-B5AD-D5A258381365}" type="pres">
      <dgm:prSet presAssocID="{92A78E4D-A07E-4785-9601-999857F25A18}" presName="thinLine2b" presStyleLbl="callout" presStyleIdx="2" presStyleCnt="3"/>
      <dgm:spPr/>
    </dgm:pt>
    <dgm:pt modelId="{D796DA8B-7C3C-4A22-AACF-4D548F74D7C7}" type="pres">
      <dgm:prSet presAssocID="{92A78E4D-A07E-4785-9601-999857F25A18}" presName="vertSpace2b" presStyleCnt="0"/>
      <dgm:spPr/>
    </dgm:pt>
  </dgm:ptLst>
  <dgm:cxnLst>
    <dgm:cxn modelId="{6A1FE704-AAF7-4A94-9012-73F65CBA7E9D}" srcId="{9BA5A3C2-DEFC-4169-AF74-7FD0DB182387}" destId="{92A78E4D-A07E-4785-9601-999857F25A18}" srcOrd="2" destOrd="0" parTransId="{ADCA7528-D30E-43F7-BA77-CE729A0EC33E}" sibTransId="{CDFABD37-5EF4-4F10-9DE7-1CAD530B8706}"/>
    <dgm:cxn modelId="{A9B0170F-E83C-4CDA-8641-6A62F5056021}" type="presOf" srcId="{583E7AA5-A8BF-4945-A557-8674BC450D5B}" destId="{81EA298F-2064-4DF3-AA2C-741071F2D81F}" srcOrd="0" destOrd="0" presId="urn:microsoft.com/office/officeart/2008/layout/LinedList"/>
    <dgm:cxn modelId="{352DD974-EB1C-4991-B225-F23CF1E3D2DD}" srcId="{9BA5A3C2-DEFC-4169-AF74-7FD0DB182387}" destId="{0B93E0B8-B0A2-45C4-84AC-77CA2FAC0E91}" srcOrd="1" destOrd="0" parTransId="{15135F7C-BCFE-448D-98FE-97616BE32EC3}" sibTransId="{84AA4B79-E3BF-4CBE-906D-336103464008}"/>
    <dgm:cxn modelId="{A710AB57-DC49-40F2-91FE-176688C8CEE8}" type="presOf" srcId="{9BA5A3C2-DEFC-4169-AF74-7FD0DB182387}" destId="{DD492104-4E0D-43B8-99C0-2BFF5471FD78}" srcOrd="0" destOrd="0" presId="urn:microsoft.com/office/officeart/2008/layout/LinedList"/>
    <dgm:cxn modelId="{94FB8858-939E-4221-B2CB-1737AD46122B}" srcId="{9BA5A3C2-DEFC-4169-AF74-7FD0DB182387}" destId="{583E7AA5-A8BF-4945-A557-8674BC450D5B}" srcOrd="0" destOrd="0" parTransId="{D6405958-468B-414A-9686-ABAEB0D97C74}" sibTransId="{1324703E-612A-4DBC-9FA5-8C32E210E84C}"/>
    <dgm:cxn modelId="{6C343F80-0CD0-4C32-99B0-409E0D6A3CDB}" type="presOf" srcId="{6919B543-71A7-4FEB-AAC5-81474EA1077E}" destId="{305AE8B8-7881-405D-AB0A-EC105BE14300}" srcOrd="0" destOrd="0" presId="urn:microsoft.com/office/officeart/2008/layout/LinedList"/>
    <dgm:cxn modelId="{E8C0D08B-1834-482B-9D82-2C32EF7F17BF}" srcId="{6919B543-71A7-4FEB-AAC5-81474EA1077E}" destId="{9BA5A3C2-DEFC-4169-AF74-7FD0DB182387}" srcOrd="0" destOrd="0" parTransId="{D2A2D29A-EFAC-4C09-8F83-790F0273C741}" sibTransId="{E9D21B39-191A-4D75-9D7E-CA47223BBCE2}"/>
    <dgm:cxn modelId="{00D8D5BB-5E29-48DD-B19D-392BD9110DD1}" type="presOf" srcId="{0B93E0B8-B0A2-45C4-84AC-77CA2FAC0E91}" destId="{DFF3521A-BC9A-4407-8890-4B56E1EEEADA}" srcOrd="0" destOrd="0" presId="urn:microsoft.com/office/officeart/2008/layout/LinedList"/>
    <dgm:cxn modelId="{784744F1-4B62-4907-96D7-09DCBCDD5B7B}" type="presOf" srcId="{92A78E4D-A07E-4785-9601-999857F25A18}" destId="{E20C996B-230A-4C2B-B4E7-947FD0539A20}" srcOrd="0" destOrd="0" presId="urn:microsoft.com/office/officeart/2008/layout/LinedList"/>
    <dgm:cxn modelId="{A46C39EA-AD4D-421E-B703-2725E4BE7FA3}" type="presParOf" srcId="{305AE8B8-7881-405D-AB0A-EC105BE14300}" destId="{CE7357AC-9197-4AAB-AADF-4C904BAC854A}" srcOrd="0" destOrd="0" presId="urn:microsoft.com/office/officeart/2008/layout/LinedList"/>
    <dgm:cxn modelId="{23C33522-8548-48BC-8FF1-49953B65A26A}" type="presParOf" srcId="{305AE8B8-7881-405D-AB0A-EC105BE14300}" destId="{0B3A6B44-115F-42C3-AE9C-12352DC97B75}" srcOrd="1" destOrd="0" presId="urn:microsoft.com/office/officeart/2008/layout/LinedList"/>
    <dgm:cxn modelId="{90B09005-59D3-453D-86EE-38EDD1F4B6F7}" type="presParOf" srcId="{0B3A6B44-115F-42C3-AE9C-12352DC97B75}" destId="{DD492104-4E0D-43B8-99C0-2BFF5471FD78}" srcOrd="0" destOrd="0" presId="urn:microsoft.com/office/officeart/2008/layout/LinedList"/>
    <dgm:cxn modelId="{EE9F45D5-514F-4F76-B777-28C2CE7C96CC}" type="presParOf" srcId="{0B3A6B44-115F-42C3-AE9C-12352DC97B75}" destId="{8DD3C12B-A07D-4840-BD01-BFB9237198B2}" srcOrd="1" destOrd="0" presId="urn:microsoft.com/office/officeart/2008/layout/LinedList"/>
    <dgm:cxn modelId="{24D2BD4D-DCB8-426F-8AAF-5B5AF7841A02}" type="presParOf" srcId="{8DD3C12B-A07D-4840-BD01-BFB9237198B2}" destId="{8FA58311-F26E-4271-975B-01988D711FAF}" srcOrd="0" destOrd="0" presId="urn:microsoft.com/office/officeart/2008/layout/LinedList"/>
    <dgm:cxn modelId="{6CC97098-200A-4D6B-8E4E-62B5A9A66767}" type="presParOf" srcId="{8DD3C12B-A07D-4840-BD01-BFB9237198B2}" destId="{A0A2253A-FCF8-45C4-9A34-6AE90F7D9A71}" srcOrd="1" destOrd="0" presId="urn:microsoft.com/office/officeart/2008/layout/LinedList"/>
    <dgm:cxn modelId="{7CCBDD15-D318-4500-BB30-0E344CC10A92}" type="presParOf" srcId="{A0A2253A-FCF8-45C4-9A34-6AE90F7D9A71}" destId="{B27558A7-09B2-49A3-AF89-AB3F93DFABCD}" srcOrd="0" destOrd="0" presId="urn:microsoft.com/office/officeart/2008/layout/LinedList"/>
    <dgm:cxn modelId="{5F7FE768-C47C-4217-B800-7A3DE82037C5}" type="presParOf" srcId="{A0A2253A-FCF8-45C4-9A34-6AE90F7D9A71}" destId="{81EA298F-2064-4DF3-AA2C-741071F2D81F}" srcOrd="1" destOrd="0" presId="urn:microsoft.com/office/officeart/2008/layout/LinedList"/>
    <dgm:cxn modelId="{18E422DA-97EA-40F6-B8D1-542E06552FE8}" type="presParOf" srcId="{A0A2253A-FCF8-45C4-9A34-6AE90F7D9A71}" destId="{A43C0279-BE61-4848-B670-D521583EDEC9}" srcOrd="2" destOrd="0" presId="urn:microsoft.com/office/officeart/2008/layout/LinedList"/>
    <dgm:cxn modelId="{82F4C42E-0B38-4CC2-A948-63B4BD7D2C30}" type="presParOf" srcId="{8DD3C12B-A07D-4840-BD01-BFB9237198B2}" destId="{E244B47A-DA2F-44B4-9F05-8DA70B57466E}" srcOrd="2" destOrd="0" presId="urn:microsoft.com/office/officeart/2008/layout/LinedList"/>
    <dgm:cxn modelId="{D0C36327-762A-47B9-A673-869CB0139689}" type="presParOf" srcId="{8DD3C12B-A07D-4840-BD01-BFB9237198B2}" destId="{41388506-6F5F-443B-AB59-B6270EF97C50}" srcOrd="3" destOrd="0" presId="urn:microsoft.com/office/officeart/2008/layout/LinedList"/>
    <dgm:cxn modelId="{DF280C0D-10BB-4609-803A-C043FAC28AA9}" type="presParOf" srcId="{8DD3C12B-A07D-4840-BD01-BFB9237198B2}" destId="{4FBB869B-5AA7-457C-8DE5-0EDF4E2D4BA8}" srcOrd="4" destOrd="0" presId="urn:microsoft.com/office/officeart/2008/layout/LinedList"/>
    <dgm:cxn modelId="{5427410B-71EE-4E31-AA17-63AC6C7DE70C}" type="presParOf" srcId="{4FBB869B-5AA7-457C-8DE5-0EDF4E2D4BA8}" destId="{C5146FBC-0410-45A2-A4C7-2761DBBC77AB}" srcOrd="0" destOrd="0" presId="urn:microsoft.com/office/officeart/2008/layout/LinedList"/>
    <dgm:cxn modelId="{9FC60546-A43A-4AA2-AF63-D9CED085FFCC}" type="presParOf" srcId="{4FBB869B-5AA7-457C-8DE5-0EDF4E2D4BA8}" destId="{DFF3521A-BC9A-4407-8890-4B56E1EEEADA}" srcOrd="1" destOrd="0" presId="urn:microsoft.com/office/officeart/2008/layout/LinedList"/>
    <dgm:cxn modelId="{E11B2DC3-2C1B-48D4-B648-2C2E50750A2C}" type="presParOf" srcId="{4FBB869B-5AA7-457C-8DE5-0EDF4E2D4BA8}" destId="{E5A94DD1-D6DD-4DD0-8065-2AF09E306585}" srcOrd="2" destOrd="0" presId="urn:microsoft.com/office/officeart/2008/layout/LinedList"/>
    <dgm:cxn modelId="{5ECFA593-CA6D-424D-8180-2632FB64E170}" type="presParOf" srcId="{8DD3C12B-A07D-4840-BD01-BFB9237198B2}" destId="{8A140845-4D35-4A0E-B4B3-F217EAB2D3D2}" srcOrd="5" destOrd="0" presId="urn:microsoft.com/office/officeart/2008/layout/LinedList"/>
    <dgm:cxn modelId="{DA45BF3A-96DC-473D-B241-DD4A8A510818}" type="presParOf" srcId="{8DD3C12B-A07D-4840-BD01-BFB9237198B2}" destId="{81FFC236-5F97-405D-A1C0-FBC73D91F14B}" srcOrd="6" destOrd="0" presId="urn:microsoft.com/office/officeart/2008/layout/LinedList"/>
    <dgm:cxn modelId="{1BBC4407-5F77-40BF-A686-802436051F4C}" type="presParOf" srcId="{8DD3C12B-A07D-4840-BD01-BFB9237198B2}" destId="{E23DBE8D-0192-4349-8494-EA52F5911429}" srcOrd="7" destOrd="0" presId="urn:microsoft.com/office/officeart/2008/layout/LinedList"/>
    <dgm:cxn modelId="{2B83E2C6-C6D5-4D0E-98D5-EAA1035EB642}" type="presParOf" srcId="{E23DBE8D-0192-4349-8494-EA52F5911429}" destId="{67BD44E6-5850-4AC7-9AF7-5A583CCD8899}" srcOrd="0" destOrd="0" presId="urn:microsoft.com/office/officeart/2008/layout/LinedList"/>
    <dgm:cxn modelId="{B5DFC66C-E406-494F-A57B-E5293F313004}" type="presParOf" srcId="{E23DBE8D-0192-4349-8494-EA52F5911429}" destId="{E20C996B-230A-4C2B-B4E7-947FD0539A20}" srcOrd="1" destOrd="0" presId="urn:microsoft.com/office/officeart/2008/layout/LinedList"/>
    <dgm:cxn modelId="{72D40ADD-373D-482C-A90B-133B9DDB3E53}" type="presParOf" srcId="{E23DBE8D-0192-4349-8494-EA52F5911429}" destId="{D6E5E14E-642E-44D5-9FAB-E1A905D57AD6}" srcOrd="2" destOrd="0" presId="urn:microsoft.com/office/officeart/2008/layout/LinedList"/>
    <dgm:cxn modelId="{64B011B8-BC59-4CB4-B914-D2E2ADE747DF}" type="presParOf" srcId="{8DD3C12B-A07D-4840-BD01-BFB9237198B2}" destId="{5CAA2D53-D977-4A75-B5AD-D5A258381365}" srcOrd="8" destOrd="0" presId="urn:microsoft.com/office/officeart/2008/layout/LinedList"/>
    <dgm:cxn modelId="{0679C230-F7C4-4EC4-904E-D93F83E76896}" type="presParOf" srcId="{8DD3C12B-A07D-4840-BD01-BFB9237198B2}" destId="{D796DA8B-7C3C-4A22-AACF-4D548F74D7C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BB5AB-948A-4215-B906-3C2D4A183525}" type="doc">
      <dgm:prSet loTypeId="urn:microsoft.com/office/officeart/2009/layout/ReverseList#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DC0A5D3B-CBC1-4648-A77D-A092D896C247}">
      <dgm:prSet phldrT="[文本]"/>
      <dgm:spPr>
        <a:solidFill>
          <a:srgbClr val="ECB2B2"/>
        </a:solidFill>
      </dgm:spPr>
      <dgm:t>
        <a:bodyPr/>
        <a:lstStyle/>
        <a:p>
          <a:pPr>
            <a:buNone/>
          </a:pPr>
          <a:r>
            <a: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sym typeface="Calibri Light" panose="020F0302020204030204" pitchFamily="34" charset="0"/>
            </a:rPr>
            <a:t>不敢正视自身问题，碰到困难容易退缩。</a:t>
          </a:r>
          <a:endParaRPr lang="zh-CN" altLang="en-US" dirty="0"/>
        </a:p>
      </dgm:t>
    </dgm:pt>
    <dgm:pt modelId="{59CA05D0-A315-4F1B-B82A-8D298455DC67}" type="parTrans" cxnId="{11948BDB-9CE1-46C6-9BE5-B4B02044AE7F}">
      <dgm:prSet/>
      <dgm:spPr/>
      <dgm:t>
        <a:bodyPr/>
        <a:lstStyle/>
        <a:p>
          <a:endParaRPr lang="zh-CN" altLang="en-US"/>
        </a:p>
      </dgm:t>
    </dgm:pt>
    <dgm:pt modelId="{890C49EE-7288-4566-A749-8955662B572C}" type="sibTrans" cxnId="{11948BDB-9CE1-46C6-9BE5-B4B02044AE7F}">
      <dgm:prSet/>
      <dgm:spPr/>
      <dgm:t>
        <a:bodyPr/>
        <a:lstStyle/>
        <a:p>
          <a:endParaRPr lang="zh-CN" altLang="en-US"/>
        </a:p>
      </dgm:t>
    </dgm:pt>
    <dgm:pt modelId="{275318C6-FDEA-4AA6-BCB6-01045A4A2BB8}">
      <dgm:prSet phldrT="[文本]"/>
      <dgm:spPr/>
      <dgm:t>
        <a:bodyPr/>
        <a:lstStyle/>
        <a:p>
          <a:pPr>
            <a:buNone/>
          </a:pPr>
          <a:r>
            <a: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sym typeface="Calibri Light" panose="020F0302020204030204" pitchFamily="34" charset="0"/>
            </a:rPr>
            <a:t>榜样学习半途而废，无法长期努力坚持。</a:t>
          </a:r>
          <a:endParaRPr lang="zh-CN" altLang="en-US" dirty="0"/>
        </a:p>
      </dgm:t>
    </dgm:pt>
    <dgm:pt modelId="{473AD073-EE98-47A8-8047-7434039D0426}" type="parTrans" cxnId="{C2B9F326-2C0E-4C68-8631-ABC9FEE59088}">
      <dgm:prSet/>
      <dgm:spPr/>
      <dgm:t>
        <a:bodyPr/>
        <a:lstStyle/>
        <a:p>
          <a:endParaRPr lang="zh-CN" altLang="en-US"/>
        </a:p>
      </dgm:t>
    </dgm:pt>
    <dgm:pt modelId="{75B070A8-258B-4234-9950-1617DE22656C}" type="sibTrans" cxnId="{C2B9F326-2C0E-4C68-8631-ABC9FEE59088}">
      <dgm:prSet/>
      <dgm:spPr/>
      <dgm:t>
        <a:bodyPr/>
        <a:lstStyle/>
        <a:p>
          <a:endParaRPr lang="zh-CN" altLang="en-US"/>
        </a:p>
      </dgm:t>
    </dgm:pt>
    <dgm:pt modelId="{FDF924EB-A504-4BB6-9438-44C9F1864668}" type="pres">
      <dgm:prSet presAssocID="{B78BB5AB-948A-4215-B906-3C2D4A183525}" presName="Name0" presStyleCnt="0">
        <dgm:presLayoutVars>
          <dgm:chMax val="2"/>
          <dgm:chPref val="2"/>
          <dgm:animLvl val="lvl"/>
        </dgm:presLayoutVars>
      </dgm:prSet>
      <dgm:spPr/>
    </dgm:pt>
    <dgm:pt modelId="{C1A0BD65-9FBE-423B-9591-90904D45FE59}" type="pres">
      <dgm:prSet presAssocID="{B78BB5AB-948A-4215-B906-3C2D4A183525}" presName="LeftText" presStyleLbl="revTx" presStyleIdx="0" presStyleCnt="0">
        <dgm:presLayoutVars>
          <dgm:bulletEnabled val="1"/>
        </dgm:presLayoutVars>
      </dgm:prSet>
      <dgm:spPr/>
    </dgm:pt>
    <dgm:pt modelId="{3A2131E8-0CF0-4275-80B4-2E8304069C99}" type="pres">
      <dgm:prSet presAssocID="{B78BB5AB-948A-4215-B906-3C2D4A183525}" presName="LeftNode" presStyleLbl="bgImgPlace1" presStyleIdx="0" presStyleCnt="2" custScaleX="261825" custScaleY="68613" custLinFactNeighborX="-93787" custLinFactNeighborY="48">
        <dgm:presLayoutVars>
          <dgm:chMax val="2"/>
          <dgm:chPref val="2"/>
        </dgm:presLayoutVars>
      </dgm:prSet>
      <dgm:spPr/>
    </dgm:pt>
    <dgm:pt modelId="{A3D81589-A3AD-4A58-B8C6-AD177C8E959E}" type="pres">
      <dgm:prSet presAssocID="{B78BB5AB-948A-4215-B906-3C2D4A183525}" presName="RightText" presStyleLbl="revTx" presStyleIdx="0" presStyleCnt="0">
        <dgm:presLayoutVars>
          <dgm:bulletEnabled val="1"/>
        </dgm:presLayoutVars>
      </dgm:prSet>
      <dgm:spPr/>
    </dgm:pt>
    <dgm:pt modelId="{DCEC995C-1E8C-4180-A6F9-137A29FB0977}" type="pres">
      <dgm:prSet presAssocID="{B78BB5AB-948A-4215-B906-3C2D4A183525}" presName="RightNode" presStyleLbl="bgImgPlace1" presStyleIdx="1" presStyleCnt="2" custScaleX="273739" custScaleY="70376" custLinFactX="2510" custLinFactNeighborX="100000" custLinFactNeighborY="-770">
        <dgm:presLayoutVars>
          <dgm:chMax val="0"/>
          <dgm:chPref val="0"/>
        </dgm:presLayoutVars>
      </dgm:prSet>
      <dgm:spPr/>
    </dgm:pt>
    <dgm:pt modelId="{1B35C7F0-05A1-43F1-B6BF-9C53DD827F50}" type="pres">
      <dgm:prSet presAssocID="{B78BB5AB-948A-4215-B906-3C2D4A183525}" presName="TopArrow" presStyleLbl="node1" presStyleIdx="0" presStyleCnt="2"/>
      <dgm:spPr/>
    </dgm:pt>
    <dgm:pt modelId="{4793080B-035B-4E22-A8D6-1D17799CEDE0}" type="pres">
      <dgm:prSet presAssocID="{B78BB5AB-948A-4215-B906-3C2D4A183525}" presName="BottomArrow" presStyleLbl="node1" presStyleIdx="1" presStyleCnt="2"/>
      <dgm:spPr/>
    </dgm:pt>
  </dgm:ptLst>
  <dgm:cxnLst>
    <dgm:cxn modelId="{5C306816-D93B-4B61-BF1C-5D903A9B8244}" type="presOf" srcId="{DC0A5D3B-CBC1-4648-A77D-A092D896C247}" destId="{3A2131E8-0CF0-4275-80B4-2E8304069C99}" srcOrd="1" destOrd="0" presId="urn:microsoft.com/office/officeart/2009/layout/ReverseList#1"/>
    <dgm:cxn modelId="{C2B9F326-2C0E-4C68-8631-ABC9FEE59088}" srcId="{B78BB5AB-948A-4215-B906-3C2D4A183525}" destId="{275318C6-FDEA-4AA6-BCB6-01045A4A2BB8}" srcOrd="1" destOrd="0" parTransId="{473AD073-EE98-47A8-8047-7434039D0426}" sibTransId="{75B070A8-258B-4234-9950-1617DE22656C}"/>
    <dgm:cxn modelId="{6BEC6C6F-0F86-4B5F-9B09-21A7A5E92B03}" type="presOf" srcId="{275318C6-FDEA-4AA6-BCB6-01045A4A2BB8}" destId="{DCEC995C-1E8C-4180-A6F9-137A29FB0977}" srcOrd="1" destOrd="0" presId="urn:microsoft.com/office/officeart/2009/layout/ReverseList#1"/>
    <dgm:cxn modelId="{53BCA48F-3BFD-4D9F-92AC-43693D43EB44}" type="presOf" srcId="{B78BB5AB-948A-4215-B906-3C2D4A183525}" destId="{FDF924EB-A504-4BB6-9438-44C9F1864668}" srcOrd="0" destOrd="0" presId="urn:microsoft.com/office/officeart/2009/layout/ReverseList#1"/>
    <dgm:cxn modelId="{5072BB97-B2DC-47E0-9E63-9C22171EF792}" type="presOf" srcId="{275318C6-FDEA-4AA6-BCB6-01045A4A2BB8}" destId="{A3D81589-A3AD-4A58-B8C6-AD177C8E959E}" srcOrd="0" destOrd="0" presId="urn:microsoft.com/office/officeart/2009/layout/ReverseList#1"/>
    <dgm:cxn modelId="{D2A41DBB-5D43-407C-AD45-7F7E4DE44148}" type="presOf" srcId="{DC0A5D3B-CBC1-4648-A77D-A092D896C247}" destId="{C1A0BD65-9FBE-423B-9591-90904D45FE59}" srcOrd="0" destOrd="0" presId="urn:microsoft.com/office/officeart/2009/layout/ReverseList#1"/>
    <dgm:cxn modelId="{11948BDB-9CE1-46C6-9BE5-B4B02044AE7F}" srcId="{B78BB5AB-948A-4215-B906-3C2D4A183525}" destId="{DC0A5D3B-CBC1-4648-A77D-A092D896C247}" srcOrd="0" destOrd="0" parTransId="{59CA05D0-A315-4F1B-B82A-8D298455DC67}" sibTransId="{890C49EE-7288-4566-A749-8955662B572C}"/>
    <dgm:cxn modelId="{F683D2E1-F6C6-481B-B078-E9FD89D1321C}" type="presParOf" srcId="{FDF924EB-A504-4BB6-9438-44C9F1864668}" destId="{C1A0BD65-9FBE-423B-9591-90904D45FE59}" srcOrd="0" destOrd="0" presId="urn:microsoft.com/office/officeart/2009/layout/ReverseList#1"/>
    <dgm:cxn modelId="{5AB5FA6E-36E1-467F-86EB-7F763A936438}" type="presParOf" srcId="{FDF924EB-A504-4BB6-9438-44C9F1864668}" destId="{3A2131E8-0CF0-4275-80B4-2E8304069C99}" srcOrd="1" destOrd="0" presId="urn:microsoft.com/office/officeart/2009/layout/ReverseList#1"/>
    <dgm:cxn modelId="{A2F1650D-7AD4-4565-A139-AB98E03ADAE8}" type="presParOf" srcId="{FDF924EB-A504-4BB6-9438-44C9F1864668}" destId="{A3D81589-A3AD-4A58-B8C6-AD177C8E959E}" srcOrd="2" destOrd="0" presId="urn:microsoft.com/office/officeart/2009/layout/ReverseList#1"/>
    <dgm:cxn modelId="{96F5DC08-4FE7-499D-8F26-7168B515CD93}" type="presParOf" srcId="{FDF924EB-A504-4BB6-9438-44C9F1864668}" destId="{DCEC995C-1E8C-4180-A6F9-137A29FB0977}" srcOrd="3" destOrd="0" presId="urn:microsoft.com/office/officeart/2009/layout/ReverseList#1"/>
    <dgm:cxn modelId="{17A21D41-A8BA-4F6F-95AB-7F234FBB3A9B}" type="presParOf" srcId="{FDF924EB-A504-4BB6-9438-44C9F1864668}" destId="{1B35C7F0-05A1-43F1-B6BF-9C53DD827F50}" srcOrd="4" destOrd="0" presId="urn:microsoft.com/office/officeart/2009/layout/ReverseList#1"/>
    <dgm:cxn modelId="{4EFC8CCA-FD43-45D1-9F41-B3E7126FD3D3}" type="presParOf" srcId="{FDF924EB-A504-4BB6-9438-44C9F1864668}" destId="{4793080B-035B-4E22-A8D6-1D17799CEDE0}" srcOrd="5" destOrd="0" presId="urn:microsoft.com/office/officeart/2009/layout/ReverseLis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25A0D-924B-48C9-9060-37F58A2665CD}" type="doc">
      <dgm:prSet loTypeId="urn:microsoft.com/office/officeart/2008/layout/VerticalCurvedList#2" loCatId="list" qsTypeId="urn:microsoft.com/office/officeart/2005/8/quickstyle/simple1#4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1B41705E-F9EE-4AE5-8AA1-FA20AEBED0FF}">
      <dgm:prSet phldrT="[文本]"/>
      <dgm:spPr>
        <a:solidFill>
          <a:srgbClr val="00B050"/>
        </a:solidFill>
      </dgm:spPr>
      <dgm:t>
        <a:bodyPr/>
        <a:lstStyle/>
        <a:p>
          <a:pPr>
            <a:buClrTx/>
            <a:buFontTx/>
            <a:buNone/>
          </a:pPr>
          <a:r>
            <a:rPr lang="zh-CN" altLang="en-US" b="1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结合读本学习，</a:t>
          </a:r>
          <a:r>
            <a:rPr lang="zh-CN" altLang="zh-CN" b="1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在讨论交流中，初步了解新时代的好少年对自己有什么要求</a:t>
          </a:r>
          <a:r>
            <a:rPr lang="zh-CN" altLang="en-US" b="1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。</a:t>
          </a:r>
          <a:endParaRPr lang="zh-CN" altLang="en-US" dirty="0">
            <a:latin typeface="华文仿宋" panose="02010600040101010101" pitchFamily="2" charset="-122"/>
            <a:ea typeface="华文仿宋" panose="02010600040101010101" pitchFamily="2" charset="-122"/>
          </a:endParaRPr>
        </a:p>
      </dgm:t>
    </dgm:pt>
    <dgm:pt modelId="{52CD60D3-C290-44F1-A785-72342ECAB7C5}" type="parTrans" cxnId="{13B58109-9F36-4F43-9486-717C2BE69148}">
      <dgm:prSet/>
      <dgm:spPr/>
      <dgm:t>
        <a:bodyPr/>
        <a:lstStyle/>
        <a:p>
          <a:endParaRPr lang="zh-CN" altLang="en-US"/>
        </a:p>
      </dgm:t>
    </dgm:pt>
    <dgm:pt modelId="{15F224AF-33FC-4126-AB89-FA690EBEB30C}" type="sibTrans" cxnId="{13B58109-9F36-4F43-9486-717C2BE69148}">
      <dgm:prSet/>
      <dgm:spPr/>
      <dgm:t>
        <a:bodyPr/>
        <a:lstStyle/>
        <a:p>
          <a:endParaRPr lang="zh-CN" altLang="en-US"/>
        </a:p>
      </dgm:t>
    </dgm:pt>
    <dgm:pt modelId="{5501E025-D5C0-4981-AF9C-94BB42453068}">
      <dgm:prSet phldrT="[文本]"/>
      <dgm:spPr>
        <a:solidFill>
          <a:srgbClr val="002060"/>
        </a:solidFill>
      </dgm:spPr>
      <dgm:t>
        <a:bodyPr/>
        <a:lstStyle/>
        <a:p>
          <a:pPr>
            <a:buClrTx/>
            <a:buFontTx/>
            <a:buNone/>
          </a:pPr>
          <a:r>
            <a:rPr lang="zh-CN" altLang="en-US" b="1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通过读本榜样和</a:t>
          </a:r>
          <a:r>
            <a:rPr lang="zh-CN" altLang="zh-CN" b="1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调查采访，寻找和分享</a:t>
          </a:r>
          <a:r>
            <a:rPr lang="zh-CN" altLang="zh-CN" b="1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有志向、有梦想、</a:t>
          </a:r>
          <a:r>
            <a:rPr lang="zh-CN" altLang="en-US" b="1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有爱心、</a:t>
          </a:r>
          <a:r>
            <a:rPr lang="zh-CN" altLang="zh-CN" b="1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爱学习、爱劳动</a:t>
          </a:r>
          <a:r>
            <a:rPr lang="zh-CN" altLang="en-US" b="1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、爱祖国</a:t>
          </a:r>
          <a:r>
            <a:rPr lang="zh-CN" altLang="zh-CN" b="1" dirty="0">
              <a:solidFill>
                <a:schemeClr val="bg1"/>
              </a:solidFill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等各方</a:t>
          </a:r>
          <a:r>
            <a:rPr lang="zh-CN" altLang="zh-CN" b="1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面的榜样故事</a:t>
          </a:r>
          <a:r>
            <a:rPr lang="zh-CN" altLang="en-US" b="1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。</a:t>
          </a:r>
          <a:endParaRPr lang="zh-CN" altLang="en-US" dirty="0">
            <a:latin typeface="等线 Light" panose="02010600030101010101" pitchFamily="2" charset="-122"/>
            <a:ea typeface="等线 Light" panose="02010600030101010101" pitchFamily="2" charset="-122"/>
          </a:endParaRPr>
        </a:p>
      </dgm:t>
    </dgm:pt>
    <dgm:pt modelId="{FE3F93A0-5FC7-4476-9F32-F7AA89E0D4EA}" type="parTrans" cxnId="{DC9151F1-C7B1-45F5-AFCB-0EC1E9BD0FC0}">
      <dgm:prSet/>
      <dgm:spPr/>
      <dgm:t>
        <a:bodyPr/>
        <a:lstStyle/>
        <a:p>
          <a:endParaRPr lang="zh-CN" altLang="en-US"/>
        </a:p>
      </dgm:t>
    </dgm:pt>
    <dgm:pt modelId="{B7AF0039-FA2A-4D4E-851F-3EAD5FBB39B5}" type="sibTrans" cxnId="{DC9151F1-C7B1-45F5-AFCB-0EC1E9BD0FC0}">
      <dgm:prSet/>
      <dgm:spPr/>
      <dgm:t>
        <a:bodyPr/>
        <a:lstStyle/>
        <a:p>
          <a:endParaRPr lang="zh-CN" altLang="en-US"/>
        </a:p>
      </dgm:t>
    </dgm:pt>
    <dgm:pt modelId="{5697B2BD-1847-4467-9B96-6324EB89753E}">
      <dgm:prSet phldrT="[文本]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b="1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在自我</a:t>
          </a:r>
          <a:r>
            <a:rPr lang="zh-CN" altLang="zh-CN" b="1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对照</a:t>
          </a:r>
          <a:r>
            <a:rPr lang="zh-CN" altLang="en-US" b="1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和榜样示范基础上，明确从小事做起，从自己做起，写行动计划</a:t>
          </a:r>
          <a:r>
            <a:rPr lang="zh-CN" altLang="zh-CN" b="1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，争做德智体美劳全面发展的好少年。</a:t>
          </a:r>
          <a:endParaRPr lang="zh-CN" altLang="en-US" dirty="0">
            <a:latin typeface="华文仿宋" panose="02010600040101010101" pitchFamily="2" charset="-122"/>
            <a:ea typeface="华文仿宋" panose="02010600040101010101" pitchFamily="2" charset="-122"/>
          </a:endParaRPr>
        </a:p>
      </dgm:t>
    </dgm:pt>
    <dgm:pt modelId="{E69F7F16-9785-46A6-AC1E-0425820DF938}" type="parTrans" cxnId="{6A970FE9-20FE-43CA-8D4C-E898E88C3242}">
      <dgm:prSet/>
      <dgm:spPr/>
      <dgm:t>
        <a:bodyPr/>
        <a:lstStyle/>
        <a:p>
          <a:endParaRPr lang="zh-CN" altLang="en-US"/>
        </a:p>
      </dgm:t>
    </dgm:pt>
    <dgm:pt modelId="{A2BE676D-33A0-476B-A708-9FCCBE046622}" type="sibTrans" cxnId="{6A970FE9-20FE-43CA-8D4C-E898E88C3242}">
      <dgm:prSet/>
      <dgm:spPr/>
      <dgm:t>
        <a:bodyPr/>
        <a:lstStyle/>
        <a:p>
          <a:endParaRPr lang="zh-CN" altLang="en-US"/>
        </a:p>
      </dgm:t>
    </dgm:pt>
    <dgm:pt modelId="{E666BC29-AC1E-445E-8949-909356ACC175}" type="pres">
      <dgm:prSet presAssocID="{E5E25A0D-924B-48C9-9060-37F58A2665CD}" presName="Name0" presStyleCnt="0">
        <dgm:presLayoutVars>
          <dgm:chMax val="7"/>
          <dgm:chPref val="7"/>
          <dgm:dir/>
        </dgm:presLayoutVars>
      </dgm:prSet>
      <dgm:spPr/>
    </dgm:pt>
    <dgm:pt modelId="{BEFFC878-824A-47A2-A7A4-C42FE35F892A}" type="pres">
      <dgm:prSet presAssocID="{E5E25A0D-924B-48C9-9060-37F58A2665CD}" presName="Name1" presStyleCnt="0"/>
      <dgm:spPr/>
    </dgm:pt>
    <dgm:pt modelId="{2BCA5A20-83C4-4A67-91AD-20C229FDDC69}" type="pres">
      <dgm:prSet presAssocID="{E5E25A0D-924B-48C9-9060-37F58A2665CD}" presName="cycle" presStyleCnt="0"/>
      <dgm:spPr/>
    </dgm:pt>
    <dgm:pt modelId="{4D84B432-553F-426E-9F67-CC6D4624D9D5}" type="pres">
      <dgm:prSet presAssocID="{E5E25A0D-924B-48C9-9060-37F58A2665CD}" presName="srcNode" presStyleLbl="node1" presStyleIdx="0" presStyleCnt="3"/>
      <dgm:spPr/>
    </dgm:pt>
    <dgm:pt modelId="{329740AE-2CCD-4245-A8A7-D869472E3A6E}" type="pres">
      <dgm:prSet presAssocID="{E5E25A0D-924B-48C9-9060-37F58A2665CD}" presName="conn" presStyleLbl="parChTrans1D2" presStyleIdx="0" presStyleCnt="1"/>
      <dgm:spPr/>
    </dgm:pt>
    <dgm:pt modelId="{6F96CB68-4570-4D76-82A1-CE4DFAEFA7DD}" type="pres">
      <dgm:prSet presAssocID="{E5E25A0D-924B-48C9-9060-37F58A2665CD}" presName="extraNode" presStyleLbl="node1" presStyleIdx="0" presStyleCnt="3"/>
      <dgm:spPr/>
    </dgm:pt>
    <dgm:pt modelId="{33694B04-9C58-46BD-8AFC-618F6C8D381B}" type="pres">
      <dgm:prSet presAssocID="{E5E25A0D-924B-48C9-9060-37F58A2665CD}" presName="dstNode" presStyleLbl="node1" presStyleIdx="0" presStyleCnt="3"/>
      <dgm:spPr/>
    </dgm:pt>
    <dgm:pt modelId="{6ADB83D0-9CD2-4A42-B56F-CABE1CD42FDB}" type="pres">
      <dgm:prSet presAssocID="{1B41705E-F9EE-4AE5-8AA1-FA20AEBED0FF}" presName="text_1" presStyleLbl="node1" presStyleIdx="0" presStyleCnt="3" custScaleY="130468">
        <dgm:presLayoutVars>
          <dgm:bulletEnabled val="1"/>
        </dgm:presLayoutVars>
      </dgm:prSet>
      <dgm:spPr/>
    </dgm:pt>
    <dgm:pt modelId="{C0D945A3-FC2B-4391-8482-D3BE5FED2F85}" type="pres">
      <dgm:prSet presAssocID="{1B41705E-F9EE-4AE5-8AA1-FA20AEBED0FF}" presName="accent_1" presStyleCnt="0"/>
      <dgm:spPr/>
    </dgm:pt>
    <dgm:pt modelId="{5FD81B94-86F8-40ED-B7EE-9BE26D64EC88}" type="pres">
      <dgm:prSet presAssocID="{1B41705E-F9EE-4AE5-8AA1-FA20AEBED0FF}" presName="accentRepeatNode" presStyleLbl="solidFgAcc1" presStyleIdx="0" presStyleCnt="3"/>
      <dgm:spPr/>
    </dgm:pt>
    <dgm:pt modelId="{FECBFC43-CDF6-43BF-AD1F-281E053141FB}" type="pres">
      <dgm:prSet presAssocID="{5501E025-D5C0-4981-AF9C-94BB42453068}" presName="text_2" presStyleLbl="node1" presStyleIdx="1" presStyleCnt="3" custScaleY="116933">
        <dgm:presLayoutVars>
          <dgm:bulletEnabled val="1"/>
        </dgm:presLayoutVars>
      </dgm:prSet>
      <dgm:spPr/>
    </dgm:pt>
    <dgm:pt modelId="{2BE8C6BE-3277-4FAC-99B1-C7C9152AA994}" type="pres">
      <dgm:prSet presAssocID="{5501E025-D5C0-4981-AF9C-94BB42453068}" presName="accent_2" presStyleCnt="0"/>
      <dgm:spPr/>
    </dgm:pt>
    <dgm:pt modelId="{B2D0043E-F622-4C84-815F-767ECB5BE642}" type="pres">
      <dgm:prSet presAssocID="{5501E025-D5C0-4981-AF9C-94BB42453068}" presName="accentRepeatNode" presStyleLbl="solidFgAcc1" presStyleIdx="1" presStyleCnt="3"/>
      <dgm:spPr/>
    </dgm:pt>
    <dgm:pt modelId="{AADD3956-F7FA-40B7-9650-A09DDD4CD994}" type="pres">
      <dgm:prSet presAssocID="{5697B2BD-1847-4467-9B96-6324EB89753E}" presName="text_3" presStyleLbl="node1" presStyleIdx="2" presStyleCnt="3" custScaleY="134023">
        <dgm:presLayoutVars>
          <dgm:bulletEnabled val="1"/>
        </dgm:presLayoutVars>
      </dgm:prSet>
      <dgm:spPr/>
    </dgm:pt>
    <dgm:pt modelId="{FD6B2139-F913-4310-B454-67E9FE3693F1}" type="pres">
      <dgm:prSet presAssocID="{5697B2BD-1847-4467-9B96-6324EB89753E}" presName="accent_3" presStyleCnt="0"/>
      <dgm:spPr/>
    </dgm:pt>
    <dgm:pt modelId="{DF2BD10C-7D2E-4816-9C2A-B574986DD9AF}" type="pres">
      <dgm:prSet presAssocID="{5697B2BD-1847-4467-9B96-6324EB89753E}" presName="accentRepeatNode" presStyleLbl="solidFgAcc1" presStyleIdx="2" presStyleCnt="3"/>
      <dgm:spPr/>
    </dgm:pt>
  </dgm:ptLst>
  <dgm:cxnLst>
    <dgm:cxn modelId="{13B58109-9F36-4F43-9486-717C2BE69148}" srcId="{E5E25A0D-924B-48C9-9060-37F58A2665CD}" destId="{1B41705E-F9EE-4AE5-8AA1-FA20AEBED0FF}" srcOrd="0" destOrd="0" parTransId="{52CD60D3-C290-44F1-A785-72342ECAB7C5}" sibTransId="{15F224AF-33FC-4126-AB89-FA690EBEB30C}"/>
    <dgm:cxn modelId="{06076192-92DB-4648-A4BB-5C88026A283B}" type="presOf" srcId="{5501E025-D5C0-4981-AF9C-94BB42453068}" destId="{FECBFC43-CDF6-43BF-AD1F-281E053141FB}" srcOrd="0" destOrd="0" presId="urn:microsoft.com/office/officeart/2008/layout/VerticalCurvedList#2"/>
    <dgm:cxn modelId="{A7314AC0-4E48-4C13-BA93-BF924A63DF61}" type="presOf" srcId="{1B41705E-F9EE-4AE5-8AA1-FA20AEBED0FF}" destId="{6ADB83D0-9CD2-4A42-B56F-CABE1CD42FDB}" srcOrd="0" destOrd="0" presId="urn:microsoft.com/office/officeart/2008/layout/VerticalCurvedList#2"/>
    <dgm:cxn modelId="{F28D91C9-D64A-464D-A88A-DCF18E005413}" type="presOf" srcId="{5697B2BD-1847-4467-9B96-6324EB89753E}" destId="{AADD3956-F7FA-40B7-9650-A09DDD4CD994}" srcOrd="0" destOrd="0" presId="urn:microsoft.com/office/officeart/2008/layout/VerticalCurvedList#2"/>
    <dgm:cxn modelId="{6A970FE9-20FE-43CA-8D4C-E898E88C3242}" srcId="{E5E25A0D-924B-48C9-9060-37F58A2665CD}" destId="{5697B2BD-1847-4467-9B96-6324EB89753E}" srcOrd="2" destOrd="0" parTransId="{E69F7F16-9785-46A6-AC1E-0425820DF938}" sibTransId="{A2BE676D-33A0-476B-A708-9FCCBE046622}"/>
    <dgm:cxn modelId="{19C0B7EA-5787-4E4E-BFC5-63B5B811E518}" type="presOf" srcId="{15F224AF-33FC-4126-AB89-FA690EBEB30C}" destId="{329740AE-2CCD-4245-A8A7-D869472E3A6E}" srcOrd="0" destOrd="0" presId="urn:microsoft.com/office/officeart/2008/layout/VerticalCurvedList#2"/>
    <dgm:cxn modelId="{DC9151F1-C7B1-45F5-AFCB-0EC1E9BD0FC0}" srcId="{E5E25A0D-924B-48C9-9060-37F58A2665CD}" destId="{5501E025-D5C0-4981-AF9C-94BB42453068}" srcOrd="1" destOrd="0" parTransId="{FE3F93A0-5FC7-4476-9F32-F7AA89E0D4EA}" sibTransId="{B7AF0039-FA2A-4D4E-851F-3EAD5FBB39B5}"/>
    <dgm:cxn modelId="{67C68AF8-9A96-47DA-A34E-4EA70FB0116F}" type="presOf" srcId="{E5E25A0D-924B-48C9-9060-37F58A2665CD}" destId="{E666BC29-AC1E-445E-8949-909356ACC175}" srcOrd="0" destOrd="0" presId="urn:microsoft.com/office/officeart/2008/layout/VerticalCurvedList#2"/>
    <dgm:cxn modelId="{878DC6E9-27A8-4D5B-A227-226A3567710E}" type="presParOf" srcId="{E666BC29-AC1E-445E-8949-909356ACC175}" destId="{BEFFC878-824A-47A2-A7A4-C42FE35F892A}" srcOrd="0" destOrd="0" presId="urn:microsoft.com/office/officeart/2008/layout/VerticalCurvedList#2"/>
    <dgm:cxn modelId="{EF9E8AA4-DEC1-4CDF-B75A-471C576125ED}" type="presParOf" srcId="{BEFFC878-824A-47A2-A7A4-C42FE35F892A}" destId="{2BCA5A20-83C4-4A67-91AD-20C229FDDC69}" srcOrd="0" destOrd="0" presId="urn:microsoft.com/office/officeart/2008/layout/VerticalCurvedList#2"/>
    <dgm:cxn modelId="{B69C8662-DE67-4FF2-AE36-5D94D74792C2}" type="presParOf" srcId="{2BCA5A20-83C4-4A67-91AD-20C229FDDC69}" destId="{4D84B432-553F-426E-9F67-CC6D4624D9D5}" srcOrd="0" destOrd="0" presId="urn:microsoft.com/office/officeart/2008/layout/VerticalCurvedList#2"/>
    <dgm:cxn modelId="{CEAF91C0-C044-4EEE-9F70-C9CADE8F0681}" type="presParOf" srcId="{2BCA5A20-83C4-4A67-91AD-20C229FDDC69}" destId="{329740AE-2CCD-4245-A8A7-D869472E3A6E}" srcOrd="1" destOrd="0" presId="urn:microsoft.com/office/officeart/2008/layout/VerticalCurvedList#2"/>
    <dgm:cxn modelId="{E32C8463-C732-4E2C-853F-A64CB32FE3E9}" type="presParOf" srcId="{2BCA5A20-83C4-4A67-91AD-20C229FDDC69}" destId="{6F96CB68-4570-4D76-82A1-CE4DFAEFA7DD}" srcOrd="2" destOrd="0" presId="urn:microsoft.com/office/officeart/2008/layout/VerticalCurvedList#2"/>
    <dgm:cxn modelId="{AC0B7E43-2C46-4B0B-AAC9-78F5534DA1FE}" type="presParOf" srcId="{2BCA5A20-83C4-4A67-91AD-20C229FDDC69}" destId="{33694B04-9C58-46BD-8AFC-618F6C8D381B}" srcOrd="3" destOrd="0" presId="urn:microsoft.com/office/officeart/2008/layout/VerticalCurvedList#2"/>
    <dgm:cxn modelId="{1F96243D-0061-4427-817E-379748B964EF}" type="presParOf" srcId="{BEFFC878-824A-47A2-A7A4-C42FE35F892A}" destId="{6ADB83D0-9CD2-4A42-B56F-CABE1CD42FDB}" srcOrd="1" destOrd="0" presId="urn:microsoft.com/office/officeart/2008/layout/VerticalCurvedList#2"/>
    <dgm:cxn modelId="{E0DDE58C-383F-4968-9324-332C66A0DA14}" type="presParOf" srcId="{BEFFC878-824A-47A2-A7A4-C42FE35F892A}" destId="{C0D945A3-FC2B-4391-8482-D3BE5FED2F85}" srcOrd="2" destOrd="0" presId="urn:microsoft.com/office/officeart/2008/layout/VerticalCurvedList#2"/>
    <dgm:cxn modelId="{E2B5B452-E1D6-4CEA-BEF2-C15FA1BE217D}" type="presParOf" srcId="{C0D945A3-FC2B-4391-8482-D3BE5FED2F85}" destId="{5FD81B94-86F8-40ED-B7EE-9BE26D64EC88}" srcOrd="0" destOrd="0" presId="urn:microsoft.com/office/officeart/2008/layout/VerticalCurvedList#2"/>
    <dgm:cxn modelId="{379F470D-662C-4E0D-9856-689F92DC6618}" type="presParOf" srcId="{BEFFC878-824A-47A2-A7A4-C42FE35F892A}" destId="{FECBFC43-CDF6-43BF-AD1F-281E053141FB}" srcOrd="3" destOrd="0" presId="urn:microsoft.com/office/officeart/2008/layout/VerticalCurvedList#2"/>
    <dgm:cxn modelId="{82323B98-6022-4ECE-AE69-CD9F38DBB763}" type="presParOf" srcId="{BEFFC878-824A-47A2-A7A4-C42FE35F892A}" destId="{2BE8C6BE-3277-4FAC-99B1-C7C9152AA994}" srcOrd="4" destOrd="0" presId="urn:microsoft.com/office/officeart/2008/layout/VerticalCurvedList#2"/>
    <dgm:cxn modelId="{EA87D7E5-5E7F-4409-ACCC-C307D9F25650}" type="presParOf" srcId="{2BE8C6BE-3277-4FAC-99B1-C7C9152AA994}" destId="{B2D0043E-F622-4C84-815F-767ECB5BE642}" srcOrd="0" destOrd="0" presId="urn:microsoft.com/office/officeart/2008/layout/VerticalCurvedList#2"/>
    <dgm:cxn modelId="{3009E357-F53A-4CE8-B738-162B906E02AB}" type="presParOf" srcId="{BEFFC878-824A-47A2-A7A4-C42FE35F892A}" destId="{AADD3956-F7FA-40B7-9650-A09DDD4CD994}" srcOrd="5" destOrd="0" presId="urn:microsoft.com/office/officeart/2008/layout/VerticalCurvedList#2"/>
    <dgm:cxn modelId="{E9A9AC97-FDC6-426F-A64D-6B72BD029D9F}" type="presParOf" srcId="{BEFFC878-824A-47A2-A7A4-C42FE35F892A}" destId="{FD6B2139-F913-4310-B454-67E9FE3693F1}" srcOrd="6" destOrd="0" presId="urn:microsoft.com/office/officeart/2008/layout/VerticalCurvedList#2"/>
    <dgm:cxn modelId="{F6B420FB-28CF-4FE4-ACA3-0DEAF627C710}" type="presParOf" srcId="{FD6B2139-F913-4310-B454-67E9FE3693F1}" destId="{DF2BD10C-7D2E-4816-9C2A-B574986DD9AF}" srcOrd="0" destOrd="0" presId="urn:microsoft.com/office/officeart/2008/layout/VerticalCurvedLis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357AC-9197-4AAB-AADF-4C904BAC854A}">
      <dsp:nvSpPr>
        <dsp:cNvPr id="0" name=""/>
        <dsp:cNvSpPr/>
      </dsp:nvSpPr>
      <dsp:spPr bwMode="white">
        <a:xfrm>
          <a:off x="0" y="0"/>
          <a:ext cx="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DD492104-4E0D-43B8-99C0-2BFF5471FD78}">
      <dsp:nvSpPr>
        <dsp:cNvPr id="0" name=""/>
        <dsp:cNvSpPr/>
      </dsp:nvSpPr>
      <dsp:spPr bwMode="white">
        <a:xfrm>
          <a:off x="0" y="0"/>
          <a:ext cx="0" cy="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solidFill>
              <a:schemeClr val="tx1"/>
            </a:solidFill>
          </a:endParaRPr>
        </a:p>
      </dsp:txBody>
      <dsp:txXfrm>
        <a:off x="0" y="0"/>
        <a:ext cx="0" cy="0"/>
      </dsp:txXfrm>
    </dsp:sp>
    <dsp:sp modelId="{81EA298F-2064-4DF3-AA2C-741071F2D81F}">
      <dsp:nvSpPr>
        <dsp:cNvPr id="0" name=""/>
        <dsp:cNvSpPr/>
      </dsp:nvSpPr>
      <dsp:spPr bwMode="white">
        <a:xfrm>
          <a:off x="0" y="0"/>
          <a:ext cx="0" cy="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solidFill>
              <a:schemeClr val="tx1"/>
            </a:solidFill>
          </a:endParaRPr>
        </a:p>
      </dsp:txBody>
      <dsp:txXfrm>
        <a:off x="0" y="0"/>
        <a:ext cx="0" cy="0"/>
      </dsp:txXfrm>
    </dsp:sp>
    <dsp:sp modelId="{E244B47A-DA2F-44B4-9F05-8DA70B57466E}">
      <dsp:nvSpPr>
        <dsp:cNvPr id="0" name=""/>
        <dsp:cNvSpPr/>
      </dsp:nvSpPr>
      <dsp:spPr bwMode="white">
        <a:xfrm>
          <a:off x="0" y="0"/>
          <a:ext cx="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DFF3521A-BC9A-4407-8890-4B56E1EEEADA}">
      <dsp:nvSpPr>
        <dsp:cNvPr id="0" name=""/>
        <dsp:cNvSpPr/>
      </dsp:nvSpPr>
      <dsp:spPr bwMode="white">
        <a:xfrm>
          <a:off x="0" y="0"/>
          <a:ext cx="0" cy="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solidFill>
              <a:schemeClr val="tx1"/>
            </a:solidFill>
          </a:endParaRPr>
        </a:p>
      </dsp:txBody>
      <dsp:txXfrm>
        <a:off x="0" y="0"/>
        <a:ext cx="0" cy="0"/>
      </dsp:txXfrm>
    </dsp:sp>
    <dsp:sp modelId="{8A140845-4D35-4A0E-B4B3-F217EAB2D3D2}">
      <dsp:nvSpPr>
        <dsp:cNvPr id="0" name=""/>
        <dsp:cNvSpPr/>
      </dsp:nvSpPr>
      <dsp:spPr bwMode="white">
        <a:xfrm>
          <a:off x="0" y="0"/>
          <a:ext cx="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E20C996B-230A-4C2B-B4E7-947FD0539A20}">
      <dsp:nvSpPr>
        <dsp:cNvPr id="0" name=""/>
        <dsp:cNvSpPr/>
      </dsp:nvSpPr>
      <dsp:spPr bwMode="white">
        <a:xfrm>
          <a:off x="0" y="0"/>
          <a:ext cx="0" cy="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solidFill>
              <a:schemeClr val="tx1"/>
            </a:solidFill>
          </a:endParaRPr>
        </a:p>
      </dsp:txBody>
      <dsp:txXfrm>
        <a:off x="0" y="0"/>
        <a:ext cx="0" cy="0"/>
      </dsp:txXfrm>
    </dsp:sp>
    <dsp:sp modelId="{5CAA2D53-D977-4A75-B5AD-D5A258381365}">
      <dsp:nvSpPr>
        <dsp:cNvPr id="0" name=""/>
        <dsp:cNvSpPr/>
      </dsp:nvSpPr>
      <dsp:spPr bwMode="white">
        <a:xfrm>
          <a:off x="0" y="0"/>
          <a:ext cx="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131E8-0CF0-4275-80B4-2E8304069C99}">
      <dsp:nvSpPr>
        <dsp:cNvPr id="0" name=""/>
        <dsp:cNvSpPr/>
      </dsp:nvSpPr>
      <dsp:spPr>
        <a:xfrm rot="16200000">
          <a:off x="1342845" y="-63859"/>
          <a:ext cx="2016343" cy="4702034"/>
        </a:xfrm>
        <a:prstGeom prst="round2SameRect">
          <a:avLst>
            <a:gd name="adj1" fmla="val 16670"/>
            <a:gd name="adj2" fmla="val 0"/>
          </a:avLst>
        </a:prstGeom>
        <a:solidFill>
          <a:srgbClr val="EC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241300" rIns="217170" bIns="24130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800" b="1" kern="1200" dirty="0">
              <a:latin typeface="华文楷体" panose="02010600040101010101" pitchFamily="2" charset="-122"/>
              <a:ea typeface="华文楷体" panose="02010600040101010101" pitchFamily="2" charset="-122"/>
              <a:sym typeface="Calibri Light" panose="020F0302020204030204" pitchFamily="34" charset="0"/>
            </a:rPr>
            <a:t>不敢正视自身问题，碰到困难容易退缩。</a:t>
          </a:r>
          <a:endParaRPr lang="zh-CN" altLang="en-US" sz="3800" kern="1200" dirty="0"/>
        </a:p>
      </dsp:txBody>
      <dsp:txXfrm rot="5400000">
        <a:off x="98447" y="1377433"/>
        <a:ext cx="4603587" cy="1819449"/>
      </dsp:txXfrm>
    </dsp:sp>
    <dsp:sp modelId="{DCEC995C-1E8C-4180-A6F9-137A29FB0977}">
      <dsp:nvSpPr>
        <dsp:cNvPr id="0" name=""/>
        <dsp:cNvSpPr/>
      </dsp:nvSpPr>
      <dsp:spPr>
        <a:xfrm rot="5400000">
          <a:off x="6202108" y="-194878"/>
          <a:ext cx="2068153" cy="49159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55" tIns="234950" rIns="140970" bIns="23495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1" kern="1200" dirty="0">
              <a:latin typeface="华文楷体" panose="02010600040101010101" pitchFamily="2" charset="-122"/>
              <a:ea typeface="华文楷体" panose="02010600040101010101" pitchFamily="2" charset="-122"/>
              <a:sym typeface="Calibri Light" panose="020F0302020204030204" pitchFamily="34" charset="0"/>
            </a:rPr>
            <a:t>榜样学习半途而废，无法长期努力坚持。</a:t>
          </a:r>
          <a:endParaRPr lang="zh-CN" altLang="en-US" sz="3700" kern="1200" dirty="0"/>
        </a:p>
      </dsp:txBody>
      <dsp:txXfrm rot="-5400000">
        <a:off x="4778188" y="1330019"/>
        <a:ext cx="4815017" cy="1866199"/>
      </dsp:txXfrm>
    </dsp:sp>
    <dsp:sp modelId="{1B35C7F0-05A1-43F1-B6BF-9C53DD827F50}">
      <dsp:nvSpPr>
        <dsp:cNvPr id="0" name=""/>
        <dsp:cNvSpPr/>
      </dsp:nvSpPr>
      <dsp:spPr>
        <a:xfrm>
          <a:off x="3854709" y="0"/>
          <a:ext cx="1877416" cy="187732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3080B-035B-4E22-A8D6-1D17799CEDE0}">
      <dsp:nvSpPr>
        <dsp:cNvPr id="0" name=""/>
        <dsp:cNvSpPr/>
      </dsp:nvSpPr>
      <dsp:spPr>
        <a:xfrm rot="10800000">
          <a:off x="3854709" y="2693712"/>
          <a:ext cx="1877416" cy="187732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740AE-2CCD-4245-A8A7-D869472E3A6E}">
      <dsp:nvSpPr>
        <dsp:cNvPr id="0" name=""/>
        <dsp:cNvSpPr/>
      </dsp:nvSpPr>
      <dsp:spPr>
        <a:xfrm>
          <a:off x="-6001892" y="-918635"/>
          <a:ext cx="7146777" cy="7146777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B83D0-9CD2-4A42-B56F-CABE1CD42FDB}">
      <dsp:nvSpPr>
        <dsp:cNvPr id="0" name=""/>
        <dsp:cNvSpPr/>
      </dsp:nvSpPr>
      <dsp:spPr>
        <a:xfrm>
          <a:off x="736959" y="369180"/>
          <a:ext cx="9422341" cy="138544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88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zh-CN" altLang="en-US" sz="2500" b="1" kern="1200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结合读本学习，</a:t>
          </a:r>
          <a:r>
            <a:rPr lang="zh-CN" altLang="zh-CN" sz="2500" b="1" kern="1200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在讨论交流中，初步了解新时代的好少年对自己有什么要求</a:t>
          </a:r>
          <a:r>
            <a:rPr lang="zh-CN" altLang="en-US" sz="2500" b="1" kern="1200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。</a:t>
          </a:r>
          <a:endParaRPr lang="zh-CN" altLang="en-US" sz="2500" kern="1200" dirty="0">
            <a:latin typeface="华文仿宋" panose="02010600040101010101" pitchFamily="2" charset="-122"/>
            <a:ea typeface="华文仿宋" panose="02010600040101010101" pitchFamily="2" charset="-122"/>
          </a:endParaRPr>
        </a:p>
      </dsp:txBody>
      <dsp:txXfrm>
        <a:off x="736959" y="369180"/>
        <a:ext cx="9422341" cy="1385441"/>
      </dsp:txXfrm>
    </dsp:sp>
    <dsp:sp modelId="{5FD81B94-86F8-40ED-B7EE-9BE26D64EC88}">
      <dsp:nvSpPr>
        <dsp:cNvPr id="0" name=""/>
        <dsp:cNvSpPr/>
      </dsp:nvSpPr>
      <dsp:spPr>
        <a:xfrm>
          <a:off x="73271" y="398213"/>
          <a:ext cx="1327376" cy="1327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BFC43-CDF6-43BF-AD1F-281E053141FB}">
      <dsp:nvSpPr>
        <dsp:cNvPr id="0" name=""/>
        <dsp:cNvSpPr/>
      </dsp:nvSpPr>
      <dsp:spPr>
        <a:xfrm>
          <a:off x="1122960" y="2033896"/>
          <a:ext cx="9036340" cy="124171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88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zh-CN" altLang="en-US" sz="2500" b="1" kern="1200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通过读本榜样和</a:t>
          </a:r>
          <a:r>
            <a:rPr lang="zh-CN" altLang="zh-CN" sz="2500" b="1" kern="1200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调查采访，寻找和分享</a:t>
          </a:r>
          <a:r>
            <a:rPr lang="zh-CN" altLang="zh-CN" sz="2500" b="1" kern="12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有志向、有梦想、</a:t>
          </a:r>
          <a:r>
            <a:rPr lang="zh-CN" altLang="en-US" sz="2500" b="1" kern="12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有爱心、</a:t>
          </a:r>
          <a:r>
            <a:rPr lang="zh-CN" altLang="zh-CN" sz="2500" b="1" kern="12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爱学习、爱劳动</a:t>
          </a:r>
          <a:r>
            <a:rPr lang="zh-CN" altLang="en-US" sz="2500" b="1" kern="12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、爱祖国</a:t>
          </a:r>
          <a:r>
            <a:rPr lang="zh-CN" altLang="zh-CN" sz="2500" b="1" kern="1200" dirty="0">
              <a:solidFill>
                <a:schemeClr val="bg1"/>
              </a:solidFill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等各方</a:t>
          </a:r>
          <a:r>
            <a:rPr lang="zh-CN" altLang="zh-CN" sz="2500" b="1" kern="1200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面的榜样故事</a:t>
          </a:r>
          <a:r>
            <a:rPr lang="zh-CN" altLang="en-US" sz="2500" b="1" kern="1200" dirty="0">
              <a:effectLst/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rPr>
            <a:t>。</a:t>
          </a:r>
          <a:endParaRPr lang="zh-CN" altLang="en-US" sz="2500" kern="1200" dirty="0">
            <a:latin typeface="等线 Light" panose="02010600030101010101" pitchFamily="2" charset="-122"/>
            <a:ea typeface="等线 Light" panose="02010600030101010101" pitchFamily="2" charset="-122"/>
          </a:endParaRPr>
        </a:p>
      </dsp:txBody>
      <dsp:txXfrm>
        <a:off x="1122960" y="2033896"/>
        <a:ext cx="9036340" cy="1241713"/>
      </dsp:txXfrm>
    </dsp:sp>
    <dsp:sp modelId="{B2D0043E-F622-4C84-815F-767ECB5BE642}">
      <dsp:nvSpPr>
        <dsp:cNvPr id="0" name=""/>
        <dsp:cNvSpPr/>
      </dsp:nvSpPr>
      <dsp:spPr>
        <a:xfrm>
          <a:off x="459272" y="1991065"/>
          <a:ext cx="1327376" cy="1327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9511"/>
              <a:satOff val="6843"/>
              <a:lumOff val="-1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D3956-F7FA-40B7-9650-A09DDD4CD994}">
      <dsp:nvSpPr>
        <dsp:cNvPr id="0" name=""/>
        <dsp:cNvSpPr/>
      </dsp:nvSpPr>
      <dsp:spPr>
        <a:xfrm>
          <a:off x="736959" y="3536009"/>
          <a:ext cx="9422341" cy="14231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88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b="1" kern="1200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在自我</a:t>
          </a:r>
          <a:r>
            <a:rPr lang="zh-CN" altLang="zh-CN" sz="2500" b="1" kern="1200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对照</a:t>
          </a:r>
          <a:r>
            <a:rPr lang="zh-CN" altLang="en-US" sz="2500" b="1" kern="1200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和榜样示范基础上，明确从小事做起，从自己做起，写行动计划</a:t>
          </a:r>
          <a:r>
            <a:rPr lang="zh-CN" altLang="zh-CN" sz="2500" b="1" kern="1200" dirty="0"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rPr>
            <a:t>，争做德智体美劳全面发展的好少年。</a:t>
          </a:r>
          <a:endParaRPr lang="zh-CN" altLang="en-US" sz="2500" kern="1200" dirty="0">
            <a:latin typeface="华文仿宋" panose="02010600040101010101" pitchFamily="2" charset="-122"/>
            <a:ea typeface="华文仿宋" panose="02010600040101010101" pitchFamily="2" charset="-122"/>
          </a:endParaRPr>
        </a:p>
      </dsp:txBody>
      <dsp:txXfrm>
        <a:off x="736959" y="3536009"/>
        <a:ext cx="9422341" cy="1423192"/>
      </dsp:txXfrm>
    </dsp:sp>
    <dsp:sp modelId="{DF2BD10C-7D2E-4816-9C2A-B574986DD9AF}">
      <dsp:nvSpPr>
        <dsp:cNvPr id="0" name=""/>
        <dsp:cNvSpPr/>
      </dsp:nvSpPr>
      <dsp:spPr>
        <a:xfrm>
          <a:off x="73271" y="3583917"/>
          <a:ext cx="1327376" cy="1327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9022"/>
              <a:satOff val="13687"/>
              <a:lumOff val="-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#1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parTxLTRAlign" val="l"/>
            <dgm:param type="txAnchorVert" val="t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2AC789-2B2D-4CAA-8560-62C260076474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2024/8/12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备注占位符 1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备注占位符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2AC789-2B2D-4CAA-8560-62C260076474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2024/8/12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备注占位符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备注占位符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9940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  <a:t>2024/8/12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47750" y="868363"/>
            <a:ext cx="1030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占位符 2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F8E698-1196-456A-8EE9-A0746970A36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2024/8/12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121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zjl20\Desktop\2021.3&#20154;&#25945;&#31038;&#20064;&#36817;&#24179;&#24605;&#24819;&#35835;&#26412;&#35828;&#35838;\&#31532;6&#35762;&#65288;&#31532;&#20108;&#35838;&#26102;&#65289;&#22909;&#23569;&#24180;&#22312;&#34892;&#21160;\&#27946;&#38662;&#12298;&#26032;&#26102;&#20195;&#30340;&#22909;&#23569;&#24180;&#12299;.mp4" TargetMode="External"/><Relationship Id="rId1" Type="http://schemas.microsoft.com/office/2007/relationships/media" Target="file:///C:\Users\zjl20\Desktop\2021.3&#20154;&#25945;&#31038;&#20064;&#36817;&#24179;&#24605;&#24819;&#35835;&#26412;&#35828;&#35838;\&#31532;6&#35762;&#65288;&#31532;&#20108;&#35838;&#26102;&#65289;&#22909;&#23569;&#24180;&#22312;&#34892;&#21160;\&#27946;&#38662;&#12298;&#26032;&#26102;&#20195;&#30340;&#22909;&#23569;&#24180;&#12299;.mp4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文本框 24"/>
          <p:cNvSpPr/>
          <p:nvPr/>
        </p:nvSpPr>
        <p:spPr>
          <a:xfrm>
            <a:off x="3395663" y="5303838"/>
            <a:ext cx="6681787" cy="1135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报告人：吴欢巧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单   位：浙江省杭州市翠苑第一小学</a:t>
            </a:r>
          </a:p>
        </p:txBody>
      </p:sp>
      <p:sp>
        <p:nvSpPr>
          <p:cNvPr id="6148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文本框 22"/>
          <p:cNvSpPr/>
          <p:nvPr/>
        </p:nvSpPr>
        <p:spPr>
          <a:xfrm>
            <a:off x="381000" y="1997075"/>
            <a:ext cx="11128375" cy="286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小学低年级典型课例研究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讲第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课“好少年在行动”</a:t>
            </a:r>
          </a:p>
          <a:p>
            <a:pPr algn="ctr" eaLnBrk="1" hangingPunct="1"/>
            <a:endParaRPr lang="zh-CN" altLang="en-US" sz="4800" b="1" dirty="0">
              <a:solidFill>
                <a:srgbClr val="264457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9" name="Rectangle 2"/>
          <p:cNvSpPr txBox="1"/>
          <p:nvPr/>
        </p:nvSpPr>
        <p:spPr>
          <a:xfrm>
            <a:off x="309563" y="0"/>
            <a:ext cx="10104437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" y="1005205"/>
            <a:ext cx="11097260" cy="55664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2143125" y="1468438"/>
            <a:ext cx="7824788" cy="1889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500" dirty="0"/>
          </a:p>
          <a:p>
            <a:pPr lvl="1" eaLnBrk="1" hangingPunct="1">
              <a:lnSpc>
                <a:spcPct val="80000"/>
              </a:lnSpc>
            </a:pPr>
            <a:endParaRPr lang="zh-CN" altLang="en-US" sz="2300" dirty="0"/>
          </a:p>
        </p:txBody>
      </p:sp>
      <p:sp>
        <p:nvSpPr>
          <p:cNvPr id="16387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3740150"/>
            <a:ext cx="5543550" cy="292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9" name="Text Box 10"/>
          <p:cNvSpPr txBox="1"/>
          <p:nvPr/>
        </p:nvSpPr>
        <p:spPr>
          <a:xfrm>
            <a:off x="2435225" y="763588"/>
            <a:ext cx="76136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板块一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明晰新时代好少年的要求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390" name="文本框 7"/>
          <p:cNvSpPr txBox="1"/>
          <p:nvPr/>
        </p:nvSpPr>
        <p:spPr>
          <a:xfrm>
            <a:off x="328613" y="2743200"/>
            <a:ext cx="4581525" cy="2151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3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zh-CN" sz="3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视频导入，启发思考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听同学们朗诵，你有什么感受？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49" charset="-122"/>
            </a:endParaRPr>
          </a:p>
        </p:txBody>
      </p:sp>
      <p:sp>
        <p:nvSpPr>
          <p:cNvPr id="16391" name="文本框 1"/>
          <p:cNvSpPr txBox="1"/>
          <p:nvPr/>
        </p:nvSpPr>
        <p:spPr>
          <a:xfrm>
            <a:off x="5300663" y="1522413"/>
            <a:ext cx="6467475" cy="200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               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少年中国说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》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少年智则国智，少年富则国富；少年强则国强，少年独立则国独立；少年自由则国自由；少年进步则国进步；少年胜于欧洲，则国胜于欧洲；少年雄于地球，则国雄于地球</a:t>
            </a: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……</a:t>
            </a:r>
            <a:endParaRPr lang="zh-CN" altLang="en-US" sz="2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58775" y="1588"/>
            <a:ext cx="10104438" cy="5635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四、教学过程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143125" y="1468438"/>
            <a:ext cx="7824788" cy="1889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500" dirty="0"/>
          </a:p>
          <a:p>
            <a:pPr lvl="1" eaLnBrk="1" hangingPunct="1">
              <a:lnSpc>
                <a:spcPct val="80000"/>
              </a:lnSpc>
            </a:pPr>
            <a:endParaRPr lang="zh-CN" altLang="en-US" sz="2300" dirty="0"/>
          </a:p>
        </p:txBody>
      </p:sp>
      <p:sp>
        <p:nvSpPr>
          <p:cNvPr id="17412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712788" y="2579688"/>
            <a:ext cx="4652962" cy="288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buFont typeface="Wingdings" panose="05000000000000000000" pitchFamily="2" charset="2"/>
            </a:pPr>
            <a:r>
              <a:rPr lang="en-US" altLang="zh-CN" sz="3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2.</a:t>
            </a:r>
            <a:r>
              <a:rPr lang="zh-CN" altLang="en-US" sz="3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读本引领，明晰要求</a:t>
            </a:r>
            <a:endParaRPr lang="en-US" altLang="zh-CN" sz="3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ts val="5500"/>
              </a:lnSpc>
              <a:buFont typeface="Wingdings" panose="05000000000000000000" pitchFamily="2" charset="2"/>
            </a:pP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（</a:t>
            </a: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1</a:t>
            </a: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）</a:t>
            </a: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“</a:t>
            </a: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你认为我们应该怎样做一名新时代的好少年，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你有什么想法呢？”</a:t>
            </a: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388" y="2233613"/>
            <a:ext cx="5599113" cy="3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5" name="Text Box 10"/>
          <p:cNvSpPr txBox="1"/>
          <p:nvPr/>
        </p:nvSpPr>
        <p:spPr>
          <a:xfrm>
            <a:off x="2730500" y="892175"/>
            <a:ext cx="76136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板块一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明晰新时代好少年的要求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74650" y="0"/>
            <a:ext cx="10104438" cy="563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四、教学过程</a:t>
            </a:r>
          </a:p>
        </p:txBody>
      </p:sp>
      <p:sp>
        <p:nvSpPr>
          <p:cNvPr id="18435" name="Rectangle 4"/>
          <p:cNvSpPr/>
          <p:nvPr/>
        </p:nvSpPr>
        <p:spPr>
          <a:xfrm>
            <a:off x="2208213" y="3937000"/>
            <a:ext cx="7991475" cy="21605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436" name="Text Box 10"/>
          <p:cNvSpPr txBox="1"/>
          <p:nvPr/>
        </p:nvSpPr>
        <p:spPr>
          <a:xfrm>
            <a:off x="2246313" y="646113"/>
            <a:ext cx="76136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板块一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明晰新时代好少年的要求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437" name="文本框 7"/>
          <p:cNvSpPr txBox="1"/>
          <p:nvPr/>
        </p:nvSpPr>
        <p:spPr>
          <a:xfrm>
            <a:off x="0" y="2495550"/>
            <a:ext cx="4289425" cy="2517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32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（</a:t>
            </a:r>
            <a:r>
              <a:rPr lang="en-US" altLang="zh-CN" sz="32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2</a:t>
            </a:r>
            <a:r>
              <a:rPr lang="zh-CN" altLang="en-US" sz="32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）学习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</a:rPr>
              <a:t>读本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32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你又会对自己提出什么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</a:rPr>
              <a:t>新的要求</a:t>
            </a:r>
            <a:r>
              <a:rPr lang="zh-CN" altLang="en-US" sz="32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呢？</a:t>
            </a:r>
            <a:endParaRPr lang="en-US" altLang="zh-CN" sz="32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eaLnBrk="1" hangingPunct="1">
              <a:lnSpc>
                <a:spcPts val="4500"/>
              </a:lnSpc>
            </a:pPr>
            <a:endParaRPr lang="en-US" altLang="zh-CN" sz="3200" b="1" dirty="0">
              <a:solidFill>
                <a:srgbClr val="C00000"/>
              </a:solidFill>
              <a:latin typeface="黑体" panose="02010609060101010101" pitchFamily="49" charset="-122"/>
            </a:endParaRPr>
          </a:p>
        </p:txBody>
      </p:sp>
      <p:pic>
        <p:nvPicPr>
          <p:cNvPr id="1331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25" y="1370013"/>
            <a:ext cx="4306888" cy="518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文本框 2"/>
          <p:cNvSpPr txBox="1"/>
          <p:nvPr/>
        </p:nvSpPr>
        <p:spPr>
          <a:xfrm>
            <a:off x="9101138" y="1657350"/>
            <a:ext cx="2952750" cy="4538663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</a:rPr>
              <a:t>新时代好少年</a:t>
            </a:r>
            <a:endParaRPr lang="en-US" altLang="zh-CN" sz="2800" b="1" dirty="0">
              <a:latin typeface="黑体" panose="02010609060101010101" pitchFamily="49" charset="-122"/>
            </a:endParaRPr>
          </a:p>
          <a:p>
            <a:pPr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勤俭节约</a:t>
            </a:r>
            <a:endParaRPr lang="en-US" altLang="zh-CN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多动脑</a:t>
            </a:r>
            <a:endParaRPr lang="en-US" altLang="zh-CN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多创造</a:t>
            </a:r>
            <a:endParaRPr lang="en-US" altLang="zh-CN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有品德</a:t>
            </a:r>
            <a:endParaRPr lang="en-US" altLang="zh-CN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关心他人</a:t>
            </a:r>
          </a:p>
          <a:p>
            <a:pPr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参加公益活动</a:t>
            </a:r>
            <a:endParaRPr lang="en-US" altLang="zh-CN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……</a:t>
            </a:r>
            <a:endParaRPr lang="zh-CN" altLang="en-US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282575" y="1371600"/>
            <a:ext cx="9482138" cy="5486400"/>
          </a:xfrm>
          <a:prstGeom prst="rightArrow">
            <a:avLst>
              <a:gd name="adj1" fmla="val 79306"/>
              <a:gd name="adj2" fmla="val 389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79425" y="2051050"/>
            <a:ext cx="7488238" cy="936625"/>
          </a:xfrm>
          <a:prstGeom prst="roundRect">
            <a:avLst>
              <a:gd name="adj" fmla="val 9106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创设多种情境：学习</a:t>
            </a:r>
            <a:r>
              <a:rPr kumimoji="0" lang="zh-CN" altLang="en-US" sz="2800" b="1" i="0" u="none" strike="noStrike" kern="1200" cap="none" spc="0" normalizeH="0" baseline="0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“有志气有骨气”</a:t>
            </a:r>
            <a:r>
              <a:rPr kumimoji="0" lang="zh-CN" altLang="en-US" sz="2800" b="1" i="0" u="none" strike="noStrike" kern="1200" cap="none" spc="0" normalizeH="0" baseline="0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的榜样</a:t>
            </a:r>
            <a:endParaRPr kumimoji="0" lang="zh-CN" altLang="en-US" sz="2800" b="1" i="0" u="none" strike="noStrike" kern="1200" cap="none" spc="0" normalizeH="0" baseline="0" dirty="0">
              <a:solidFill>
                <a:srgbClr val="C00000"/>
              </a:solidFill>
              <a:latin typeface="黑体" panose="02010609060101010101" pitchFamily="49" charset="-122"/>
              <a:cs typeface="+mn-cs"/>
            </a:endParaRPr>
          </a:p>
        </p:txBody>
      </p:sp>
      <p:sp>
        <p:nvSpPr>
          <p:cNvPr id="9" name="AutoShape 5"/>
          <p:cNvSpPr/>
          <p:nvPr/>
        </p:nvSpPr>
        <p:spPr>
          <a:xfrm>
            <a:off x="501650" y="3146425"/>
            <a:ext cx="7488238" cy="863600"/>
          </a:xfrm>
          <a:prstGeom prst="roundRect">
            <a:avLst>
              <a:gd name="adj" fmla="val 9106"/>
            </a:avLst>
          </a:prstGeom>
          <a:solidFill>
            <a:srgbClr val="ECB2B2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紧扣多元情境：学习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“有底气要争气”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的榜样</a:t>
            </a:r>
            <a:endParaRPr lang="en-US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AutoShape 7"/>
          <p:cNvSpPr/>
          <p:nvPr/>
        </p:nvSpPr>
        <p:spPr>
          <a:xfrm>
            <a:off x="479425" y="4205288"/>
            <a:ext cx="7526338" cy="865187"/>
          </a:xfrm>
          <a:prstGeom prst="roundRect">
            <a:avLst>
              <a:gd name="adj" fmla="val 9106"/>
            </a:avLst>
          </a:prstGeom>
          <a:solidFill>
            <a:srgbClr val="9CFAA7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设置典型情境：学习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“有梦想爱创造”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的榜样</a:t>
            </a:r>
            <a:endParaRPr lang="en-US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463" name="文本框 14"/>
          <p:cNvSpPr txBox="1"/>
          <p:nvPr/>
        </p:nvSpPr>
        <p:spPr>
          <a:xfrm>
            <a:off x="9599613" y="3043238"/>
            <a:ext cx="2835275" cy="1933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3600" b="1" dirty="0">
                <a:latin typeface="黑体" panose="02010609060101010101" pitchFamily="49" charset="-122"/>
              </a:rPr>
              <a:t>课前调查</a:t>
            </a:r>
            <a:endParaRPr lang="en-US" altLang="zh-CN" sz="3600" b="1" dirty="0">
              <a:latin typeface="黑体" panose="02010609060101010101" pitchFamily="49" charset="-122"/>
            </a:endParaRPr>
          </a:p>
          <a:p>
            <a:pPr eaLnBrk="1" hangingPunct="1">
              <a:lnSpc>
                <a:spcPts val="5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</a:rPr>
              <a:t>补充体验</a:t>
            </a:r>
            <a:endParaRPr lang="en-US" altLang="zh-CN" sz="3600" b="1" dirty="0">
              <a:solidFill>
                <a:srgbClr val="C0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ts val="5000"/>
              </a:lnSpc>
            </a:pPr>
            <a:r>
              <a:rPr lang="zh-CN" altLang="en-US" sz="3600" b="1" dirty="0">
                <a:latin typeface="黑体" panose="02010609060101010101" pitchFamily="49" charset="-122"/>
              </a:rPr>
              <a:t>分享铺垫</a:t>
            </a:r>
          </a:p>
        </p:txBody>
      </p:sp>
      <p:sp>
        <p:nvSpPr>
          <p:cNvPr id="19464" name="文本框 10"/>
          <p:cNvSpPr txBox="1"/>
          <p:nvPr/>
        </p:nvSpPr>
        <p:spPr>
          <a:xfrm>
            <a:off x="2524125" y="869950"/>
            <a:ext cx="8245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板块二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探寻新时代好少年的榜样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63550" y="5227638"/>
            <a:ext cx="7526338" cy="936625"/>
          </a:xfrm>
          <a:prstGeom prst="roundRect">
            <a:avLst>
              <a:gd name="adj" fmla="val 9106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结合身边情境：学习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sym typeface="+mn-ea"/>
              </a:rPr>
              <a:t>“有爱心爱劳动”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的榜样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825" y="1793875"/>
            <a:ext cx="77930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创设多种情境，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学习“有志气有骨气”的榜样</a:t>
            </a:r>
          </a:p>
        </p:txBody>
      </p:sp>
      <p:sp>
        <p:nvSpPr>
          <p:cNvPr id="20483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19544" y="3767455"/>
            <a:ext cx="5577206" cy="2874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 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（</a:t>
            </a: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1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）学生介绍</a:t>
            </a:r>
            <a:r>
              <a:rPr lang="zh-CN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  <a:sym typeface="+mn-ea"/>
              </a:rPr>
              <a:t>苏武的故事，教师播放相关视频。学生交流：最让你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sym typeface="+mn-ea"/>
              </a:rPr>
              <a:t>感动</a:t>
            </a:r>
            <a:r>
              <a:rPr lang="zh-CN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  <a:sym typeface="+mn-ea"/>
              </a:rPr>
              <a:t>的是什么？</a:t>
            </a:r>
            <a:endParaRPr lang="en-US" altLang="zh-CN" sz="2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eaLnBrk="1" hangingPunct="1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 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（</a:t>
            </a: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2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）</a:t>
            </a:r>
            <a:r>
              <a:rPr lang="zh-CN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你还知道哪</a:t>
            </a:r>
            <a:r>
              <a:rPr lang="zh-CN" altLang="zh-CN" sz="2400" b="1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些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pitchFamily="49" charset="-122"/>
              </a:rPr>
              <a:t>像苏武一样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</a:rPr>
              <a:t>有志气有骨气</a:t>
            </a:r>
            <a:r>
              <a:rPr lang="zh-CN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的古代人物？</a:t>
            </a:r>
          </a:p>
        </p:txBody>
      </p:sp>
      <p:sp>
        <p:nvSpPr>
          <p:cNvPr id="20486" name="Text Box 10"/>
          <p:cNvSpPr txBox="1"/>
          <p:nvPr/>
        </p:nvSpPr>
        <p:spPr>
          <a:xfrm>
            <a:off x="2782888" y="660400"/>
            <a:ext cx="76136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板块二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探寻新时代好少年的榜样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 descr="mmexport1719983397765"/>
          <p:cNvPicPr>
            <a:picLocks noChangeAspect="1"/>
          </p:cNvPicPr>
          <p:nvPr/>
        </p:nvPicPr>
        <p:blipFill>
          <a:blip r:embed="rId3"/>
          <a:srcRect l="4907" t="10583" r="5954" b="71472"/>
          <a:stretch>
            <a:fillRect/>
          </a:stretch>
        </p:blipFill>
        <p:spPr>
          <a:xfrm>
            <a:off x="552451" y="3620770"/>
            <a:ext cx="5715000" cy="20058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椭圆 10"/>
          <p:cNvSpPr/>
          <p:nvPr/>
        </p:nvSpPr>
        <p:spPr>
          <a:xfrm>
            <a:off x="101600" y="2481263"/>
            <a:ext cx="1150938" cy="9477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</a:rPr>
              <a:t>读本案例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1755" b="3005"/>
          <a:stretch>
            <a:fillRect/>
          </a:stretch>
        </p:blipFill>
        <p:spPr>
          <a:xfrm>
            <a:off x="8044180" y="1366520"/>
            <a:ext cx="3803015" cy="2254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62725" y="3467100"/>
            <a:ext cx="5328285" cy="304673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defTabSz="914400" eaLnBrk="1" hangingPunct="1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400" b="1" kern="1200" cap="none" spc="0" normalizeH="0" baseline="0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kern="1200" cap="none" spc="0" normalizeH="0" baseline="0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kern="1200" cap="none" spc="0" normalizeH="0" baseline="0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400" b="1" kern="1200" cap="none" spc="0" normalizeH="0" baseline="0" noProof="0" dirty="0">
                <a:latin typeface="等线 Light" panose="02010600030101010101" pitchFamily="2" charset="-122"/>
                <a:ea typeface="等线 Light" panose="02010600030101010101" pitchFamily="2" charset="-122"/>
              </a:rPr>
              <a:t>学生联系读本介绍我国著名生物学家童第周的故事。</a:t>
            </a:r>
          </a:p>
          <a:p>
            <a:pPr marR="0" defTabSz="914400" eaLnBrk="1" hangingPunct="1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lang="zh-CN" altLang="en-US" sz="2400" b="1" kern="1200" cap="none" spc="0" normalizeH="0" baseline="0" noProof="0" dirty="0">
                <a:solidFill>
                  <a:srgbClr val="00724D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  <a:sym typeface="+mn-ea"/>
              </a:rPr>
              <a:t>教师出示童第周的照片和取得成就，并让学生交流他知难而上时是</a:t>
            </a:r>
            <a:r>
              <a:rPr kumimoji="0" lang="zh-CN" altLang="en-US" sz="2400" b="1" kern="1200" cap="none" spc="0" normalizeH="0" baseline="0" noProof="0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怎样想，怎样做</a:t>
            </a:r>
            <a:r>
              <a:rPr lang="zh-CN" altLang="en-US" sz="2400" b="1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的。</a:t>
            </a:r>
            <a:endParaRPr kumimoji="0" lang="zh-CN" altLang="en-US" sz="2400" b="1" kern="1200" cap="none" spc="0" normalizeH="0" baseline="0" noProof="0" dirty="0">
              <a:solidFill>
                <a:srgbClr val="00724D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R="0" defTabSz="914400" eaLnBrk="1" hangingPunct="1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zh-CN" altLang="en-US" sz="2400" b="1" kern="1200" cap="none" spc="0" normalizeH="0" baseline="0" noProof="0" dirty="0"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510" name="Text Box 10"/>
          <p:cNvSpPr txBox="1"/>
          <p:nvPr/>
        </p:nvSpPr>
        <p:spPr>
          <a:xfrm>
            <a:off x="2938463" y="647700"/>
            <a:ext cx="76136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板块二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探寻新时代好少年的榜样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511" name="文本框 8"/>
          <p:cNvSpPr txBox="1"/>
          <p:nvPr/>
        </p:nvSpPr>
        <p:spPr>
          <a:xfrm>
            <a:off x="293688" y="1644650"/>
            <a:ext cx="8099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2.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紧扣多元情境，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学习“有底气要争气”的榜样</a:t>
            </a:r>
          </a:p>
        </p:txBody>
      </p:sp>
      <p:pic>
        <p:nvPicPr>
          <p:cNvPr id="4" name="图片 3" descr="mmexport1719983397765"/>
          <p:cNvPicPr>
            <a:picLocks noChangeAspect="1"/>
          </p:cNvPicPr>
          <p:nvPr/>
        </p:nvPicPr>
        <p:blipFill>
          <a:blip r:embed="rId3"/>
          <a:srcRect l="7339" t="29542" r="3718" b="49393"/>
          <a:stretch>
            <a:fillRect/>
          </a:stretch>
        </p:blipFill>
        <p:spPr>
          <a:xfrm>
            <a:off x="276225" y="3658870"/>
            <a:ext cx="6067425" cy="212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10"/>
          <p:cNvSpPr/>
          <p:nvPr/>
        </p:nvSpPr>
        <p:spPr>
          <a:xfrm>
            <a:off x="276225" y="2395538"/>
            <a:ext cx="1149350" cy="9461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</a:rPr>
              <a:t>读本案例</a:t>
            </a:r>
          </a:p>
        </p:txBody>
      </p:sp>
      <p:pic>
        <p:nvPicPr>
          <p:cNvPr id="5" name="图片 4" descr="童第周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590" y="1418590"/>
            <a:ext cx="3048635" cy="18034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15050" y="3783330"/>
            <a:ext cx="5619750" cy="213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eaLnBrk="1" hangingPunct="1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    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他是江苏南京</a:t>
            </a: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“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小小发明家</a:t>
            </a: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”丁雨桐，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一起</a:t>
            </a:r>
            <a:r>
              <a:rPr lang="en-US" altLang="zh-CN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来看看他有哪些奇思妙想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r>
              <a:rPr lang="zh-CN" altLang="en-US" sz="2400" b="1" noProof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教师随机播放视频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  <a:sym typeface="+mn-ea"/>
              </a:rPr>
              <a:t>，并让学生说说从他身上</a:t>
            </a:r>
            <a:r>
              <a:rPr lang="zh-CN" altLang="en-US" sz="2400" b="1" noProof="0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学到什么</a:t>
            </a:r>
            <a:r>
              <a: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  <a:sym typeface="+mn-ea"/>
              </a:rPr>
              <a:t>？</a:t>
            </a:r>
            <a:endParaRPr lang="zh-CN" altLang="en-US" sz="2400" b="1" dirty="0">
              <a:solidFill>
                <a:srgbClr val="00724D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2532" name="Text Box 10"/>
          <p:cNvSpPr txBox="1"/>
          <p:nvPr/>
        </p:nvSpPr>
        <p:spPr>
          <a:xfrm>
            <a:off x="3081338" y="800100"/>
            <a:ext cx="76136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板块二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探寻新时代好少年的榜样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3" name="文本框 7"/>
          <p:cNvSpPr txBox="1"/>
          <p:nvPr/>
        </p:nvSpPr>
        <p:spPr>
          <a:xfrm>
            <a:off x="392113" y="1709738"/>
            <a:ext cx="7924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3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设置典型情境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学习“有梦想爱创造”的榜样</a:t>
            </a:r>
          </a:p>
        </p:txBody>
      </p:sp>
      <p:pic>
        <p:nvPicPr>
          <p:cNvPr id="4" name="图片 3" descr="mmexport1719983397765"/>
          <p:cNvPicPr>
            <a:picLocks noChangeAspect="1"/>
          </p:cNvPicPr>
          <p:nvPr/>
        </p:nvPicPr>
        <p:blipFill>
          <a:blip r:embed="rId3"/>
          <a:srcRect l="5298" t="61570" r="733" b="20181"/>
          <a:stretch>
            <a:fillRect/>
          </a:stretch>
        </p:blipFill>
        <p:spPr>
          <a:xfrm>
            <a:off x="863442" y="4010025"/>
            <a:ext cx="4587875" cy="18294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10"/>
          <p:cNvSpPr/>
          <p:nvPr/>
        </p:nvSpPr>
        <p:spPr>
          <a:xfrm>
            <a:off x="155575" y="2547938"/>
            <a:ext cx="1150938" cy="9461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</a:rPr>
              <a:t>读本案例</a:t>
            </a:r>
          </a:p>
        </p:txBody>
      </p:sp>
      <p:sp>
        <p:nvSpPr>
          <p:cNvPr id="6" name="椭圆 10"/>
          <p:cNvSpPr/>
          <p:nvPr/>
        </p:nvSpPr>
        <p:spPr>
          <a:xfrm>
            <a:off x="8597900" y="2551113"/>
            <a:ext cx="1150938" cy="9461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</a:rPr>
              <a:t>相关案例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43600" y="4145280"/>
            <a:ext cx="3733800" cy="166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00724D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</a:t>
            </a:r>
            <a:r>
              <a:rPr lang="en-US" altLang="zh-CN" sz="2400" b="1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我们学校也有一个“小小发明家” ，来了解一下</a:t>
            </a:r>
            <a:r>
              <a:rPr lang="zh-CN" altLang="en-US" sz="2400" b="1" noProof="0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他的故事</a:t>
            </a:r>
            <a:r>
              <a:rPr lang="zh-CN" altLang="en-US" sz="2400" b="1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</a:p>
        </p:txBody>
      </p:sp>
      <p:sp>
        <p:nvSpPr>
          <p:cNvPr id="22532" name="Text Box 10"/>
          <p:cNvSpPr txBox="1"/>
          <p:nvPr/>
        </p:nvSpPr>
        <p:spPr>
          <a:xfrm>
            <a:off x="3081338" y="800100"/>
            <a:ext cx="76136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板块二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探寻新时代好少年的榜样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3" name="文本框 7"/>
          <p:cNvSpPr txBox="1"/>
          <p:nvPr/>
        </p:nvSpPr>
        <p:spPr>
          <a:xfrm>
            <a:off x="392113" y="1709738"/>
            <a:ext cx="7924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3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设置典型情境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学习“有梦想爱创造”的榜样</a:t>
            </a:r>
          </a:p>
        </p:txBody>
      </p:sp>
      <p:sp>
        <p:nvSpPr>
          <p:cNvPr id="22536" name="椭圆 8"/>
          <p:cNvSpPr/>
          <p:nvPr/>
        </p:nvSpPr>
        <p:spPr>
          <a:xfrm>
            <a:off x="9451340" y="1953895"/>
            <a:ext cx="1017905" cy="77978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</a:rPr>
              <a:t>相关案例</a:t>
            </a:r>
          </a:p>
        </p:txBody>
      </p:sp>
      <p:sp>
        <p:nvSpPr>
          <p:cNvPr id="3" name="椭圆 10"/>
          <p:cNvSpPr/>
          <p:nvPr/>
        </p:nvSpPr>
        <p:spPr>
          <a:xfrm>
            <a:off x="155575" y="2547938"/>
            <a:ext cx="1150938" cy="9461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</a:rPr>
              <a:t>读本案例</a:t>
            </a:r>
          </a:p>
        </p:txBody>
      </p:sp>
      <p:pic>
        <p:nvPicPr>
          <p:cNvPr id="5" name="图片 4" descr="mmexport1719983397765"/>
          <p:cNvPicPr>
            <a:picLocks noChangeAspect="1"/>
          </p:cNvPicPr>
          <p:nvPr/>
        </p:nvPicPr>
        <p:blipFill>
          <a:blip r:embed="rId3"/>
          <a:srcRect l="5298" t="61570" r="733" b="20181"/>
          <a:stretch>
            <a:fillRect/>
          </a:stretch>
        </p:blipFill>
        <p:spPr>
          <a:xfrm>
            <a:off x="863442" y="4010025"/>
            <a:ext cx="4587875" cy="18294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72883"/>
          <a:stretch>
            <a:fillRect/>
          </a:stretch>
        </p:blipFill>
        <p:spPr>
          <a:xfrm>
            <a:off x="10551459" y="3227602"/>
            <a:ext cx="1288975" cy="2611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圆角矩形标注 7"/>
          <p:cNvSpPr/>
          <p:nvPr/>
        </p:nvSpPr>
        <p:spPr>
          <a:xfrm rot="10800000">
            <a:off x="5877560" y="4145280"/>
            <a:ext cx="3876040" cy="1693545"/>
          </a:xfrm>
          <a:prstGeom prst="wedgeRoundRectCallout">
            <a:avLst>
              <a:gd name="adj1" fmla="val -61369"/>
              <a:gd name="adj2" fmla="val 80633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12" name="椭圆 11"/>
          <p:cNvSpPr/>
          <p:nvPr/>
        </p:nvSpPr>
        <p:spPr>
          <a:xfrm>
            <a:off x="7964805" y="3568700"/>
            <a:ext cx="3224530" cy="24345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身边的</a:t>
            </a:r>
            <a:endParaRPr kumimoji="0" lang="zh-CN" altLang="zh-CN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sym typeface="+mn-ea"/>
              </a:rPr>
              <a:t>爱心小使者文化小传人</a:t>
            </a:r>
            <a:endParaRPr kumimoji="0" lang="zh-CN" altLang="zh-CN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6" name="文本框 2"/>
          <p:cNvSpPr txBox="1"/>
          <p:nvPr/>
        </p:nvSpPr>
        <p:spPr>
          <a:xfrm>
            <a:off x="8887460" y="5082223"/>
            <a:ext cx="1312863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</a:rPr>
              <a:t>……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7" name="Text Box 10"/>
          <p:cNvSpPr txBox="1"/>
          <p:nvPr/>
        </p:nvSpPr>
        <p:spPr>
          <a:xfrm>
            <a:off x="2887663" y="782638"/>
            <a:ext cx="76136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板块二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探寻新时代好少年的榜样</a:t>
            </a:r>
          </a:p>
        </p:txBody>
      </p:sp>
      <p:sp>
        <p:nvSpPr>
          <p:cNvPr id="25608" name="文本框 15"/>
          <p:cNvSpPr txBox="1"/>
          <p:nvPr/>
        </p:nvSpPr>
        <p:spPr>
          <a:xfrm>
            <a:off x="752475" y="1654175"/>
            <a:ext cx="781621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1500" indent="-571500" algn="l" eaLnBrk="1" hangingPunct="1"/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4.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结合身边情境，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学习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有爱心爱劳动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的榜样</a:t>
            </a:r>
          </a:p>
          <a:p>
            <a:pPr marL="571500" indent="-571500" eaLnBrk="1" hangingPunct="1">
              <a:buFont typeface="Wingdings" panose="05000000000000000000" pitchFamily="2" charset="2"/>
            </a:pP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31" name="椭圆 15"/>
          <p:cNvSpPr/>
          <p:nvPr/>
        </p:nvSpPr>
        <p:spPr>
          <a:xfrm>
            <a:off x="9044305" y="2395220"/>
            <a:ext cx="1058545" cy="92392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</a:rPr>
              <a:t>相关案例</a:t>
            </a:r>
          </a:p>
        </p:txBody>
      </p:sp>
      <p:sp>
        <p:nvSpPr>
          <p:cNvPr id="25611" name="椭圆 12"/>
          <p:cNvSpPr/>
          <p:nvPr/>
        </p:nvSpPr>
        <p:spPr>
          <a:xfrm>
            <a:off x="555625" y="2230438"/>
            <a:ext cx="993775" cy="93821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</a:rPr>
              <a:t>读本案例</a:t>
            </a:r>
          </a:p>
        </p:txBody>
      </p:sp>
      <p:pic>
        <p:nvPicPr>
          <p:cNvPr id="4" name="图片 3" descr="mmexport1719983399640">
            <a:extLst>
              <a:ext uri="{FF2B5EF4-FFF2-40B4-BE49-F238E27FC236}">
                <a16:creationId xmlns:a16="http://schemas.microsoft.com/office/drawing/2014/main" id="{B20119A4-2C38-E8A2-AD78-8FC865DF90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52" b="51398"/>
          <a:stretch>
            <a:fillRect/>
          </a:stretch>
        </p:blipFill>
        <p:spPr>
          <a:xfrm>
            <a:off x="672624" y="3184993"/>
            <a:ext cx="6681470" cy="35420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1" name="圆角矩形 19"/>
          <p:cNvSpPr/>
          <p:nvPr/>
        </p:nvSpPr>
        <p:spPr>
          <a:xfrm>
            <a:off x="2757488" y="1482725"/>
            <a:ext cx="6789737" cy="6477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/>
          <a:p>
            <a:pPr algn="ctr" defTabSz="1219200"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6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讲  做新时代的好少年</a:t>
            </a:r>
          </a:p>
        </p:txBody>
      </p:sp>
      <p:sp>
        <p:nvSpPr>
          <p:cNvPr id="7173" name="标题 5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</a:rPr>
              <a:t>  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7174" name="矩形: 圆角 1"/>
          <p:cNvSpPr/>
          <p:nvPr/>
        </p:nvSpPr>
        <p:spPr>
          <a:xfrm>
            <a:off x="3632200" y="2981325"/>
            <a:ext cx="5060950" cy="787400"/>
          </a:xfrm>
          <a:prstGeom prst="roundRect">
            <a:avLst>
              <a:gd name="adj" fmla="val 16667"/>
            </a:avLst>
          </a:prstGeom>
          <a:solidFill>
            <a:srgbClr val="00724D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4037013" y="3038475"/>
            <a:ext cx="747713" cy="706438"/>
          </a:xfrm>
          <a:prstGeom prst="ellipse">
            <a:avLst/>
          </a:prstGeom>
          <a:solidFill>
            <a:srgbClr val="0072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6" name="文本框 4"/>
          <p:cNvSpPr txBox="1"/>
          <p:nvPr/>
        </p:nvSpPr>
        <p:spPr>
          <a:xfrm>
            <a:off x="4932363" y="3136900"/>
            <a:ext cx="34163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扣好人生第一粒扣子</a:t>
            </a:r>
          </a:p>
        </p:txBody>
      </p:sp>
      <p:sp>
        <p:nvSpPr>
          <p:cNvPr id="7177" name="文本框 7"/>
          <p:cNvSpPr txBox="1"/>
          <p:nvPr/>
        </p:nvSpPr>
        <p:spPr>
          <a:xfrm>
            <a:off x="4214813" y="3035300"/>
            <a:ext cx="44291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黑体" panose="02010609060101010101" pitchFamily="49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7178" name="文本框 18"/>
          <p:cNvSpPr txBox="1"/>
          <p:nvPr/>
        </p:nvSpPr>
        <p:spPr>
          <a:xfrm>
            <a:off x="5489575" y="4835525"/>
            <a:ext cx="23987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好少年在行动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3646050" y="4356062"/>
            <a:ext cx="5061857" cy="787260"/>
            <a:chOff x="4224757" y="5443603"/>
            <a:chExt cx="4085863" cy="740302"/>
          </a:xfrm>
          <a:solidFill>
            <a:srgbClr val="00724D"/>
          </a:solidFill>
        </p:grpSpPr>
        <p:sp>
          <p:nvSpPr>
            <p:cNvPr id="14" name="矩形: 圆角 13"/>
            <p:cNvSpPr/>
            <p:nvPr/>
          </p:nvSpPr>
          <p:spPr bwMode="auto">
            <a:xfrm>
              <a:off x="4224757" y="5443603"/>
              <a:ext cx="4085863" cy="740302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525952" y="5508289"/>
              <a:ext cx="604158" cy="663865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80" name="文本框 16"/>
          <p:cNvSpPr txBox="1"/>
          <p:nvPr/>
        </p:nvSpPr>
        <p:spPr>
          <a:xfrm>
            <a:off x="5489575" y="4487863"/>
            <a:ext cx="2398713" cy="523875"/>
          </a:xfrm>
          <a:prstGeom prst="rect">
            <a:avLst/>
          </a:prstGeom>
          <a:solidFill>
            <a:srgbClr val="00724D"/>
          </a:solidFill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好少年在行动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56245" y="4251981"/>
            <a:ext cx="830494" cy="995422"/>
          </a:xfrm>
          <a:prstGeom prst="ellipse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4000" b="1" kern="1200" cap="none" spc="0" normalizeH="0" baseline="0" noProof="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82" name="文本框 16"/>
          <p:cNvSpPr txBox="1"/>
          <p:nvPr/>
        </p:nvSpPr>
        <p:spPr>
          <a:xfrm>
            <a:off x="277813" y="-19050"/>
            <a:ext cx="62007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一、读本分析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/>
          <p:nvPr/>
        </p:nvSpPr>
        <p:spPr>
          <a:xfrm>
            <a:off x="331788" y="1193800"/>
            <a:ext cx="5934075" cy="165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71500" indent="-571500" eaLnBrk="1" hangingPunct="1">
              <a:lnSpc>
                <a:spcPts val="4100"/>
              </a:lnSpc>
              <a:buFont typeface="Wingdings" panose="05000000000000000000" pitchFamily="2" charset="2"/>
            </a:pP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</a:t>
            </a:r>
            <a:endParaRPr lang="en-US" altLang="zh-CN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571500" indent="-571500" eaLnBrk="1" hangingPunct="1">
              <a:lnSpc>
                <a:spcPts val="4100"/>
              </a:lnSpc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“班级榜样”示范，调动热情</a:t>
            </a:r>
            <a:endParaRPr lang="en-US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571500" indent="-571500" eaLnBrk="1" hangingPunct="1">
              <a:lnSpc>
                <a:spcPts val="4100"/>
              </a:lnSpc>
              <a:buFont typeface="Wingdings" panose="05000000000000000000" pitchFamily="2" charset="2"/>
            </a:pPr>
            <a:endParaRPr lang="en-US" altLang="zh-CN" sz="2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6627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26628" name="Text Box 10"/>
          <p:cNvSpPr txBox="1"/>
          <p:nvPr/>
        </p:nvSpPr>
        <p:spPr>
          <a:xfrm>
            <a:off x="3059113" y="800100"/>
            <a:ext cx="76136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板块三：争做新时代好少年的行动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6588" y="3875088"/>
            <a:ext cx="5799137" cy="2160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希望广大少年儿童刻苦学习知识，坚定理想信念，磨练坚强意志，锻炼强健体魄，为实现中华民族伟大复兴的中国梦时刻准备着。</a:t>
            </a:r>
            <a:endParaRPr lang="zh-CN" altLang="en-US" sz="2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22535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6138" y="1762125"/>
            <a:ext cx="4075113" cy="483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1" name="文本框 8"/>
          <p:cNvSpPr txBox="1"/>
          <p:nvPr/>
        </p:nvSpPr>
        <p:spPr>
          <a:xfrm>
            <a:off x="811213" y="1495425"/>
            <a:ext cx="5619750" cy="217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71500" indent="-571500" eaLnBrk="1" hangingPunct="1">
              <a:lnSpc>
                <a:spcPts val="4100"/>
              </a:lnSpc>
              <a:buFont typeface="Wingdings" panose="05000000000000000000" pitchFamily="2" charset="2"/>
            </a:pP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</a:t>
            </a:r>
            <a:endParaRPr lang="en-US" altLang="zh-CN" sz="2800" b="1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571500" indent="-571500" eaLnBrk="1" hangingPunct="1">
              <a:lnSpc>
                <a:spcPts val="4100"/>
              </a:lnSpc>
              <a:buFont typeface="Wingdings" panose="05000000000000000000" pitchFamily="2" charset="2"/>
            </a:pPr>
            <a:endParaRPr lang="en-US" altLang="zh-CN" sz="2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571500" indent="-571500" algn="just" eaLnBrk="1" hangingPunct="1">
              <a:lnSpc>
                <a:spcPts val="4100"/>
              </a:lnSpc>
              <a:buFont typeface="Wingdings" panose="05000000000000000000" pitchFamily="2" charset="2"/>
            </a:pP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  观看</a:t>
            </a:r>
            <a:r>
              <a:rPr lang="zh-CN" altLang="en-US" sz="2800" b="1" dirty="0">
                <a:latin typeface="微软雅黑" panose="020B0503020204020204" pitchFamily="34" charset="-122"/>
              </a:rPr>
              <a:t>习近平总书记</a:t>
            </a: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2020</a:t>
            </a: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年国际儿童节的讲话视频片段：</a:t>
            </a:r>
            <a:endParaRPr lang="en-US" altLang="zh-CN" sz="2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6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11"/>
          <p:cNvSpPr/>
          <p:nvPr/>
        </p:nvSpPr>
        <p:spPr>
          <a:xfrm rot="-2210513">
            <a:off x="5327650" y="2933700"/>
            <a:ext cx="1231900" cy="633413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algn="just" eaLnBrk="1" hangingPunct="1">
              <a:lnSpc>
                <a:spcPts val="214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651" name="矩形 212"/>
          <p:cNvSpPr/>
          <p:nvPr/>
        </p:nvSpPr>
        <p:spPr>
          <a:xfrm rot="2367480">
            <a:off x="5505450" y="4327525"/>
            <a:ext cx="1231900" cy="633413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algn="just" eaLnBrk="1" hangingPunct="1">
              <a:lnSpc>
                <a:spcPts val="214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652" name="矩形 213"/>
          <p:cNvSpPr/>
          <p:nvPr/>
        </p:nvSpPr>
        <p:spPr>
          <a:xfrm rot="611594">
            <a:off x="4992688" y="4689475"/>
            <a:ext cx="1231900" cy="633413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>
            <a:spAutoFit/>
          </a:bodyPr>
          <a:lstStyle/>
          <a:p>
            <a:pPr algn="just" eaLnBrk="1" hangingPunct="1">
              <a:lnSpc>
                <a:spcPts val="214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792198" y="2254607"/>
            <a:ext cx="2027239" cy="792162"/>
          </a:xfrm>
          <a:prstGeom prst="ellipse">
            <a:avLst/>
          </a:prstGeom>
          <a:solidFill>
            <a:srgbClr val="ECB2B2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有爱心</a:t>
            </a:r>
          </a:p>
        </p:txBody>
      </p:sp>
      <p:sp>
        <p:nvSpPr>
          <p:cNvPr id="8" name="椭圆 7"/>
          <p:cNvSpPr/>
          <p:nvPr/>
        </p:nvSpPr>
        <p:spPr>
          <a:xfrm>
            <a:off x="3840236" y="3629015"/>
            <a:ext cx="2120903" cy="660400"/>
          </a:xfrm>
          <a:prstGeom prst="ellipse">
            <a:avLst/>
          </a:prstGeom>
          <a:solidFill>
            <a:srgbClr val="0484B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热心公益 </a:t>
            </a:r>
          </a:p>
        </p:txBody>
      </p:sp>
      <p:sp>
        <p:nvSpPr>
          <p:cNvPr id="10" name="椭圆 9"/>
          <p:cNvSpPr/>
          <p:nvPr/>
        </p:nvSpPr>
        <p:spPr>
          <a:xfrm>
            <a:off x="7369810" y="2301890"/>
            <a:ext cx="1992313" cy="802628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爱祖国</a:t>
            </a:r>
          </a:p>
        </p:txBody>
      </p:sp>
      <p:sp>
        <p:nvSpPr>
          <p:cNvPr id="5" name="椭圆 4"/>
          <p:cNvSpPr/>
          <p:nvPr/>
        </p:nvSpPr>
        <p:spPr>
          <a:xfrm>
            <a:off x="9301555" y="2569904"/>
            <a:ext cx="2028825" cy="757238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爱劳动</a:t>
            </a:r>
          </a:p>
        </p:txBody>
      </p:sp>
      <p:sp>
        <p:nvSpPr>
          <p:cNvPr id="7" name="椭圆 6"/>
          <p:cNvSpPr/>
          <p:nvPr/>
        </p:nvSpPr>
        <p:spPr>
          <a:xfrm>
            <a:off x="1891507" y="3276128"/>
            <a:ext cx="2044700" cy="76835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爱集体</a:t>
            </a:r>
          </a:p>
        </p:txBody>
      </p:sp>
      <p:sp>
        <p:nvSpPr>
          <p:cNvPr id="9" name="椭圆 8"/>
          <p:cNvSpPr/>
          <p:nvPr/>
        </p:nvSpPr>
        <p:spPr>
          <a:xfrm>
            <a:off x="4946362" y="4391409"/>
            <a:ext cx="2529028" cy="88662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积极锻炼</a:t>
            </a:r>
          </a:p>
        </p:txBody>
      </p:sp>
      <p:sp>
        <p:nvSpPr>
          <p:cNvPr id="12" name="椭圆 11"/>
          <p:cNvSpPr/>
          <p:nvPr/>
        </p:nvSpPr>
        <p:spPr>
          <a:xfrm>
            <a:off x="8404138" y="3506022"/>
            <a:ext cx="2720975" cy="898525"/>
          </a:xfrm>
          <a:prstGeom prst="ellipse">
            <a:avLst/>
          </a:prstGeom>
          <a:solidFill>
            <a:srgbClr val="CAF6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遵守公德</a:t>
            </a:r>
          </a:p>
        </p:txBody>
      </p:sp>
      <p:sp>
        <p:nvSpPr>
          <p:cNvPr id="13" name="椭圆 12"/>
          <p:cNvSpPr/>
          <p:nvPr/>
        </p:nvSpPr>
        <p:spPr>
          <a:xfrm>
            <a:off x="7729538" y="4450667"/>
            <a:ext cx="1414462" cy="635002"/>
          </a:xfrm>
          <a:prstGeom prst="ellipse">
            <a:avLst/>
          </a:prstGeom>
          <a:solidFill>
            <a:srgbClr val="FB9E13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……</a:t>
            </a:r>
          </a:p>
        </p:txBody>
      </p:sp>
      <p:sp>
        <p:nvSpPr>
          <p:cNvPr id="14" name="椭圆 13"/>
          <p:cNvSpPr/>
          <p:nvPr/>
        </p:nvSpPr>
        <p:spPr>
          <a:xfrm>
            <a:off x="2253343" y="4261297"/>
            <a:ext cx="2240489" cy="1064827"/>
          </a:xfrm>
          <a:prstGeom prst="ellipse">
            <a:avLst/>
          </a:prstGeom>
          <a:solidFill>
            <a:srgbClr val="BA3D3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保护动物</a:t>
            </a:r>
          </a:p>
        </p:txBody>
      </p:sp>
      <p:sp>
        <p:nvSpPr>
          <p:cNvPr id="19" name="椭圆 18"/>
          <p:cNvSpPr/>
          <p:nvPr/>
        </p:nvSpPr>
        <p:spPr>
          <a:xfrm>
            <a:off x="6253130" y="3150638"/>
            <a:ext cx="2113986" cy="863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讲诚信</a:t>
            </a:r>
          </a:p>
        </p:txBody>
      </p:sp>
      <p:sp>
        <p:nvSpPr>
          <p:cNvPr id="21" name="椭圆 20"/>
          <p:cNvSpPr/>
          <p:nvPr/>
        </p:nvSpPr>
        <p:spPr>
          <a:xfrm>
            <a:off x="3744764" y="2621210"/>
            <a:ext cx="1984375" cy="792163"/>
          </a:xfrm>
          <a:prstGeom prst="ellipse">
            <a:avLst/>
          </a:prstGeom>
          <a:solidFill>
            <a:srgbClr val="F89246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有志向</a:t>
            </a:r>
          </a:p>
        </p:txBody>
      </p:sp>
      <p:sp>
        <p:nvSpPr>
          <p:cNvPr id="22" name="椭圆 21"/>
          <p:cNvSpPr/>
          <p:nvPr/>
        </p:nvSpPr>
        <p:spPr>
          <a:xfrm>
            <a:off x="5247990" y="2074272"/>
            <a:ext cx="1992313" cy="576262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爱创造</a:t>
            </a:r>
          </a:p>
        </p:txBody>
      </p:sp>
      <p:sp>
        <p:nvSpPr>
          <p:cNvPr id="27691" name="文本框 2"/>
          <p:cNvSpPr txBox="1"/>
          <p:nvPr/>
        </p:nvSpPr>
        <p:spPr>
          <a:xfrm>
            <a:off x="3243263" y="1082675"/>
            <a:ext cx="612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推选出小榜样，颁发奖章活动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63" y="968375"/>
            <a:ext cx="5597525" cy="2382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l"/>
            </a:pPr>
            <a:endParaRPr lang="en-US" altLang="zh-CN" sz="2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457200" indent="-457200" eaLnBrk="1" hangingPunct="1">
              <a:lnSpc>
                <a:spcPts val="5000"/>
              </a:lnSpc>
              <a:buFont typeface="Wingdings" panose="05000000000000000000" pitchFamily="2" charset="2"/>
            </a:pP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2.</a:t>
            </a:r>
            <a:r>
              <a:rPr lang="zh-CN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行动计划</a:t>
            </a:r>
            <a:r>
              <a:rPr lang="zh-CN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”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梳理</a:t>
            </a:r>
            <a:r>
              <a:rPr lang="zh-CN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填写目标</a:t>
            </a:r>
            <a:endParaRPr lang="zh-CN" altLang="zh-CN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457200" indent="-457200" eaLnBrk="1" hangingPunct="1">
              <a:lnSpc>
                <a:spcPts val="5000"/>
              </a:lnSpc>
              <a:buFont typeface="Wingdings" panose="05000000000000000000" pitchFamily="2" charset="2"/>
            </a:pP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　    伴随音乐</a:t>
            </a: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《</a:t>
            </a: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新时代的好少年</a:t>
            </a: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》</a:t>
            </a: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填写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等线 Light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好少年在行动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等线 Light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C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en-US" sz="2800" dirty="0">
              <a:solidFill>
                <a:srgbClr val="C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8675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28676" name="Text Box 10"/>
          <p:cNvSpPr txBox="1"/>
          <p:nvPr/>
        </p:nvSpPr>
        <p:spPr>
          <a:xfrm>
            <a:off x="2981325" y="711200"/>
            <a:ext cx="76136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板块三：争做新时代好少年的行动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8678" name="图片 3" descr="图片包含 文本&#10;&#10;描述已自动生成"/>
          <p:cNvPicPr>
            <a:picLocks noChangeAspect="1"/>
          </p:cNvPicPr>
          <p:nvPr/>
        </p:nvPicPr>
        <p:blipFill rotWithShape="1">
          <a:blip r:embed="rId5"/>
          <a:srcRect t="43132" b="10962"/>
          <a:stretch>
            <a:fillRect/>
          </a:stretch>
        </p:blipFill>
        <p:spPr>
          <a:xfrm>
            <a:off x="5997575" y="1698625"/>
            <a:ext cx="5597525" cy="477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洪霆《新时代的好少年》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6"/>
          <a:srcRect t="12776"/>
          <a:stretch>
            <a:fillRect/>
          </a:stretch>
        </p:blipFill>
        <p:spPr bwMode="auto">
          <a:xfrm>
            <a:off x="866775" y="3454400"/>
            <a:ext cx="4229100" cy="29003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sym typeface="Calibri Light" panose="020F0302020204030204" pitchFamily="34" charset="0"/>
              </a:rPr>
              <a:t>四、教学过程</a:t>
            </a:r>
          </a:p>
        </p:txBody>
      </p:sp>
      <p:sp>
        <p:nvSpPr>
          <p:cNvPr id="29699" name="Text Box 10"/>
          <p:cNvSpPr txBox="1"/>
          <p:nvPr/>
        </p:nvSpPr>
        <p:spPr>
          <a:xfrm>
            <a:off x="2936875" y="582613"/>
            <a:ext cx="76136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板块三：争做新时代好少年的行动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19062" y="1035050"/>
            <a:ext cx="11134725" cy="1303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32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    </a:t>
            </a:r>
            <a:r>
              <a:rPr lang="en-US" altLang="zh-CN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3.</a:t>
            </a: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雷达图追踪，明确方向</a:t>
            </a:r>
            <a:endParaRPr lang="en-US" altLang="zh-CN" sz="2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eaLnBrk="1" hangingPunct="1">
              <a:lnSpc>
                <a:spcPts val="5000"/>
              </a:lnSpc>
            </a:pP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     作为新时代的好少年，你准备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怎么做</a:t>
            </a:r>
            <a:r>
              <a:rPr lang="zh-CN" altLang="en-US" sz="2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，你有怎样的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</a:rPr>
              <a:t>计划</a:t>
            </a:r>
            <a:r>
              <a:rPr lang="zh-CN" altLang="en-US" sz="2800" b="1" dirty="0">
                <a:latin typeface="黑体" panose="02010609060101010101" pitchFamily="49" charset="-122"/>
              </a:rPr>
              <a:t>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2438400"/>
            <a:ext cx="3856038" cy="42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8" y="2463800"/>
            <a:ext cx="3363913" cy="4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818" r="2016" b="480"/>
          <a:stretch>
            <a:fillRect/>
          </a:stretch>
        </p:blipFill>
        <p:spPr>
          <a:xfrm>
            <a:off x="3911600" y="2463800"/>
            <a:ext cx="3600450" cy="4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/>
          <p:nvPr/>
        </p:nvSpPr>
        <p:spPr>
          <a:xfrm>
            <a:off x="288925" y="25400"/>
            <a:ext cx="10420350" cy="56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endParaRPr lang="zh-CN" altLang="en-US" sz="3600" b="1" dirty="0">
              <a:latin typeface="微软雅黑" panose="020B0503020204020204" pitchFamily="34" charset="-122"/>
              <a:sym typeface="Calibri Light" panose="020F0302020204030204" pitchFamily="34" charset="0"/>
            </a:endParaRPr>
          </a:p>
        </p:txBody>
      </p:sp>
      <p:sp>
        <p:nvSpPr>
          <p:cNvPr id="30723" name="标题 5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30724" name="图片 3"/>
          <p:cNvPicPr>
            <a:picLocks noChangeAspect="1"/>
          </p:cNvPicPr>
          <p:nvPr/>
        </p:nvPicPr>
        <p:blipFill>
          <a:blip r:embed="rId3"/>
          <a:srcRect l="2402" t="10635" r="1184" b="5331"/>
          <a:stretch>
            <a:fillRect/>
          </a:stretch>
        </p:blipFill>
        <p:spPr>
          <a:xfrm>
            <a:off x="-82550" y="-138112"/>
            <a:ext cx="12274550" cy="699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文本框 4"/>
          <p:cNvSpPr/>
          <p:nvPr/>
        </p:nvSpPr>
        <p:spPr>
          <a:xfrm>
            <a:off x="3984625" y="1806575"/>
            <a:ext cx="4270375" cy="1104900"/>
          </a:xfrm>
          <a:prstGeom prst="roundRect">
            <a:avLst>
              <a:gd name="adj" fmla="val 16667"/>
            </a:avLst>
          </a:prstGeom>
          <a:solidFill>
            <a:srgbClr val="FECF4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   在行动！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"/>
          <p:cNvSpPr/>
          <p:nvPr/>
        </p:nvSpPr>
        <p:spPr>
          <a:xfrm>
            <a:off x="3054350" y="2894013"/>
            <a:ext cx="703262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8000" b="1" dirty="0">
                <a:solidFill>
                  <a:srgbClr val="1D6295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  <a:endParaRPr lang="en-US" altLang="zh-CN" sz="8000" b="1" dirty="0">
              <a:solidFill>
                <a:srgbClr val="1D6295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7950" y="782638"/>
            <a:ext cx="5332413" cy="5635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+mj-ea"/>
                <a:cs typeface="+mj-cs"/>
                <a:sym typeface="Calibri Light" panose="020F0302020204030204" pitchFamily="34" charset="0"/>
              </a:rPr>
              <a:t>好少年在行动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436688"/>
            <a:ext cx="4186238" cy="1055688"/>
          </a:xfr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了解</a:t>
            </a: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好少年的要求</a:t>
            </a:r>
          </a:p>
        </p:txBody>
      </p:sp>
      <p:sp>
        <p:nvSpPr>
          <p:cNvPr id="8196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2582863" y="788988"/>
            <a:ext cx="950913" cy="709613"/>
          </a:xfrm>
          <a:prstGeom prst="rect">
            <a:avLst/>
          </a:prstGeom>
        </p:spPr>
        <p:txBody>
          <a:bodyPr lIns="94271" tIns="47135" rIns="94271" bIns="47135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第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4027488" y="782638"/>
            <a:ext cx="1393825" cy="709613"/>
          </a:xfrm>
          <a:prstGeom prst="rect">
            <a:avLst/>
          </a:prstGeom>
        </p:spPr>
        <p:txBody>
          <a:bodyPr lIns="94271" tIns="47135" rIns="94271" bIns="47135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课</a:t>
            </a:r>
          </a:p>
        </p:txBody>
      </p:sp>
      <p:grpSp>
        <p:nvGrpSpPr>
          <p:cNvPr id="8199" name="组合 15"/>
          <p:cNvGrpSpPr/>
          <p:nvPr/>
        </p:nvGrpSpPr>
        <p:grpSpPr>
          <a:xfrm>
            <a:off x="3255963" y="644525"/>
            <a:ext cx="1258887" cy="971550"/>
            <a:chOff x="3385106" y="987574"/>
            <a:chExt cx="1258902" cy="972000"/>
          </a:xfrm>
        </p:grpSpPr>
        <p:sp>
          <p:nvSpPr>
            <p:cNvPr id="8207" name="椭圆 16"/>
            <p:cNvSpPr/>
            <p:nvPr/>
          </p:nvSpPr>
          <p:spPr>
            <a:xfrm>
              <a:off x="3528557" y="987574"/>
              <a:ext cx="972000" cy="972000"/>
            </a:xfrm>
            <a:prstGeom prst="ellipse">
              <a:avLst/>
            </a:prstGeom>
            <a:solidFill>
              <a:srgbClr val="C00000">
                <a:alpha val="50195"/>
              </a:srgbClr>
            </a:solidFill>
            <a:ln w="9525">
              <a:noFill/>
            </a:ln>
          </p:spPr>
          <p:txBody>
            <a:bodyPr anchor="ctr" anchorCtr="0"/>
            <a:lstStyle/>
            <a:p>
              <a:pPr algn="ctr" defTabSz="1219200" eaLnBrk="1" hangingPunct="1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椭圆 17"/>
            <p:cNvSpPr/>
            <p:nvPr/>
          </p:nvSpPr>
          <p:spPr>
            <a:xfrm>
              <a:off x="3618557" y="1077574"/>
              <a:ext cx="792000" cy="792000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 anchorCtr="0"/>
            <a:lstStyle/>
            <a:p>
              <a:pPr algn="ctr" defTabSz="1219200" eaLnBrk="1" hangingPunct="1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TextBox 14"/>
            <p:cNvSpPr txBox="1"/>
            <p:nvPr/>
          </p:nvSpPr>
          <p:spPr>
            <a:xfrm>
              <a:off x="3385106" y="1149574"/>
              <a:ext cx="1258902" cy="6448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4271" tIns="47135" rIns="94271" bIns="47135">
              <a:spAutoFit/>
            </a:bodyPr>
            <a:lstStyle/>
            <a:p>
              <a:pPr algn="ctr" defTabSz="121920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586" y="2356205"/>
            <a:ext cx="3443996" cy="450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861300" y="1447800"/>
            <a:ext cx="4186238" cy="1054100"/>
          </a:xfr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  <a:sym typeface="Calibri" panose="020F05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交流</a:t>
            </a: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好少年的行动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114800" y="1438275"/>
            <a:ext cx="4187825" cy="1054100"/>
          </a:xfr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  <a:sym typeface="Calibri" panose="020F05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学习</a:t>
            </a: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榜样的故事</a:t>
            </a:r>
          </a:p>
        </p:txBody>
      </p:sp>
      <p:sp>
        <p:nvSpPr>
          <p:cNvPr id="8205" name="文本框 17"/>
          <p:cNvSpPr txBox="1"/>
          <p:nvPr/>
        </p:nvSpPr>
        <p:spPr>
          <a:xfrm>
            <a:off x="222250" y="0"/>
            <a:ext cx="614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一、读本分析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46C504-FD4F-295C-6559-C73766C4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73" r="2605" b="2383"/>
          <a:stretch>
            <a:fillRect/>
          </a:stretch>
        </p:blipFill>
        <p:spPr>
          <a:xfrm>
            <a:off x="4643608" y="2333624"/>
            <a:ext cx="2836961" cy="3704591"/>
          </a:xfrm>
          <a:prstGeom prst="rect">
            <a:avLst/>
          </a:prstGeom>
        </p:spPr>
      </p:pic>
      <p:pic>
        <p:nvPicPr>
          <p:cNvPr id="4" name="图片 3" descr="mmexport1719983399640">
            <a:extLst>
              <a:ext uri="{FF2B5EF4-FFF2-40B4-BE49-F238E27FC236}">
                <a16:creationId xmlns:a16="http://schemas.microsoft.com/office/drawing/2014/main" id="{AF856644-A1B7-61A2-95FD-C66DBA7F9E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352" b="51398"/>
          <a:stretch>
            <a:fillRect/>
          </a:stretch>
        </p:blipFill>
        <p:spPr>
          <a:xfrm>
            <a:off x="4653184" y="5614466"/>
            <a:ext cx="2827385" cy="12651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148A4-7A41-3E2C-9C92-8AB7F69AC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808" y="2741827"/>
            <a:ext cx="3615957" cy="2554073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1" grpId="1" build="p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220" name="文本框 17"/>
          <p:cNvSpPr txBox="1"/>
          <p:nvPr/>
        </p:nvSpPr>
        <p:spPr>
          <a:xfrm>
            <a:off x="222250" y="-57150"/>
            <a:ext cx="614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一、读本分析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cxnSp>
        <p:nvCxnSpPr>
          <p:cNvPr id="6" name="连接符: 肘形 5"/>
          <p:cNvCxnSpPr>
            <a:cxnSpLocks/>
          </p:cNvCxnSpPr>
          <p:nvPr/>
        </p:nvCxnSpPr>
        <p:spPr>
          <a:xfrm>
            <a:off x="2851150" y="4702175"/>
            <a:ext cx="2235200" cy="14605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" name="连接符: 肘形 11"/>
          <p:cNvCxnSpPr>
            <a:cxnSpLocks/>
          </p:cNvCxnSpPr>
          <p:nvPr/>
        </p:nvCxnSpPr>
        <p:spPr>
          <a:xfrm flipV="1">
            <a:off x="2830513" y="3684588"/>
            <a:ext cx="2339183" cy="11112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" name="矩形: 圆角 17"/>
          <p:cNvSpPr/>
          <p:nvPr/>
        </p:nvSpPr>
        <p:spPr bwMode="auto">
          <a:xfrm>
            <a:off x="1133475" y="3328988"/>
            <a:ext cx="1576388" cy="631825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勤俭节约</a:t>
            </a:r>
          </a:p>
        </p:txBody>
      </p:sp>
      <p:sp>
        <p:nvSpPr>
          <p:cNvPr id="27" name="矩形: 圆角 26"/>
          <p:cNvSpPr/>
          <p:nvPr/>
        </p:nvSpPr>
        <p:spPr bwMode="auto">
          <a:xfrm>
            <a:off x="1344612" y="4403952"/>
            <a:ext cx="1295400" cy="633413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有品德</a:t>
            </a:r>
          </a:p>
        </p:txBody>
      </p:sp>
      <p:cxnSp>
        <p:nvCxnSpPr>
          <p:cNvPr id="28" name="连接符: 肘形 27"/>
          <p:cNvCxnSpPr>
            <a:cxnSpLocks/>
          </p:cNvCxnSpPr>
          <p:nvPr/>
        </p:nvCxnSpPr>
        <p:spPr>
          <a:xfrm flipV="1">
            <a:off x="7739960" y="3692525"/>
            <a:ext cx="1424678" cy="2382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" name="连接符: 肘形 28"/>
          <p:cNvCxnSpPr>
            <a:cxnSpLocks/>
          </p:cNvCxnSpPr>
          <p:nvPr/>
        </p:nvCxnSpPr>
        <p:spPr>
          <a:xfrm>
            <a:off x="7343775" y="5006975"/>
            <a:ext cx="1987550" cy="12700"/>
          </a:xfrm>
          <a:prstGeom prst="bentConnector3">
            <a:avLst>
              <a:gd name="adj1" fmla="val 30831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0" name="矩形: 圆角 29"/>
          <p:cNvSpPr/>
          <p:nvPr/>
        </p:nvSpPr>
        <p:spPr bwMode="auto">
          <a:xfrm>
            <a:off x="9231313" y="3230563"/>
            <a:ext cx="1304925" cy="928688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多动脑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多创造</a:t>
            </a:r>
          </a:p>
        </p:txBody>
      </p:sp>
      <p:sp>
        <p:nvSpPr>
          <p:cNvPr id="32" name="矩形: 圆角 31"/>
          <p:cNvSpPr/>
          <p:nvPr/>
        </p:nvSpPr>
        <p:spPr bwMode="auto">
          <a:xfrm>
            <a:off x="9436100" y="4556125"/>
            <a:ext cx="1535113" cy="927100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关心他人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参加公益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787775" y="511175"/>
            <a:ext cx="4186238" cy="1055688"/>
          </a:xfr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了解</a:t>
            </a: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好少年的要求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61D086CA-4DE2-3114-1A45-CACE1E7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8" y="1581954"/>
            <a:ext cx="4036319" cy="527604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7" grpId="0" bldLvl="0" animBg="1"/>
      <p:bldP spid="30" grpId="0" bldLvl="0" animBg="1"/>
      <p:bldP spid="32" grpId="0" bldLvl="0" animBg="1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0244" name="文本框 17"/>
          <p:cNvSpPr txBox="1"/>
          <p:nvPr/>
        </p:nvSpPr>
        <p:spPr>
          <a:xfrm>
            <a:off x="222250" y="-28575"/>
            <a:ext cx="614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一、读本分析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cxnSp>
        <p:nvCxnSpPr>
          <p:cNvPr id="3" name="连接符: 肘形 2"/>
          <p:cNvCxnSpPr/>
          <p:nvPr/>
        </p:nvCxnSpPr>
        <p:spPr>
          <a:xfrm>
            <a:off x="2566195" y="2933701"/>
            <a:ext cx="1528444" cy="350837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" name="连接符: 肘形 16"/>
          <p:cNvCxnSpPr/>
          <p:nvPr/>
        </p:nvCxnSpPr>
        <p:spPr>
          <a:xfrm>
            <a:off x="2581275" y="5311775"/>
            <a:ext cx="1395888" cy="422275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" name="连接符: 肘形 21"/>
          <p:cNvCxnSpPr/>
          <p:nvPr/>
        </p:nvCxnSpPr>
        <p:spPr>
          <a:xfrm>
            <a:off x="7479824" y="4140200"/>
            <a:ext cx="1576864" cy="322263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" name="连接符: 肘形 22"/>
          <p:cNvCxnSpPr/>
          <p:nvPr/>
        </p:nvCxnSpPr>
        <p:spPr>
          <a:xfrm>
            <a:off x="7543324" y="2419350"/>
            <a:ext cx="1470501" cy="515938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" name="矩形: 圆角 23"/>
          <p:cNvSpPr/>
          <p:nvPr/>
        </p:nvSpPr>
        <p:spPr bwMode="auto">
          <a:xfrm>
            <a:off x="446087" y="2589690"/>
            <a:ext cx="2135188" cy="631825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有底气要争气</a:t>
            </a:r>
          </a:p>
        </p:txBody>
      </p:sp>
      <p:sp>
        <p:nvSpPr>
          <p:cNvPr id="25" name="矩形: 圆角 24"/>
          <p:cNvSpPr/>
          <p:nvPr/>
        </p:nvSpPr>
        <p:spPr bwMode="auto">
          <a:xfrm>
            <a:off x="417513" y="4973638"/>
            <a:ext cx="2105025" cy="631825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有爱心爱劳动</a:t>
            </a:r>
          </a:p>
        </p:txBody>
      </p:sp>
      <p:sp>
        <p:nvSpPr>
          <p:cNvPr id="32" name="矩形: 圆角 31"/>
          <p:cNvSpPr/>
          <p:nvPr/>
        </p:nvSpPr>
        <p:spPr bwMode="auto">
          <a:xfrm>
            <a:off x="9056688" y="2540000"/>
            <a:ext cx="2135188" cy="631825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有志气有骨气</a:t>
            </a:r>
          </a:p>
        </p:txBody>
      </p:sp>
      <p:sp>
        <p:nvSpPr>
          <p:cNvPr id="33" name="矩形: 圆角 32"/>
          <p:cNvSpPr/>
          <p:nvPr/>
        </p:nvSpPr>
        <p:spPr bwMode="auto">
          <a:xfrm>
            <a:off x="9121775" y="4140200"/>
            <a:ext cx="2135188" cy="631825"/>
          </a:xfrm>
          <a:prstGeom prst="roundRect">
            <a:avLst/>
          </a:prstGeom>
          <a:solidFill>
            <a:srgbClr val="BA3D30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有梦想爱创造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11575" y="458788"/>
            <a:ext cx="4187825" cy="1054100"/>
          </a:xfr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  <a:sym typeface="Calibri" panose="020F05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学习</a:t>
            </a: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榜样的故事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873" r="2605" b="2383"/>
          <a:stretch>
            <a:fillRect/>
          </a:stretch>
        </p:blipFill>
        <p:spPr>
          <a:xfrm>
            <a:off x="4159726" y="1368742"/>
            <a:ext cx="3155474" cy="4120515"/>
          </a:xfrm>
          <a:prstGeom prst="rect">
            <a:avLst/>
          </a:prstGeom>
        </p:spPr>
      </p:pic>
      <p:pic>
        <p:nvPicPr>
          <p:cNvPr id="4" name="图片 3" descr="mmexport1719983399640"/>
          <p:cNvPicPr>
            <a:picLocks noChangeAspect="1"/>
          </p:cNvPicPr>
          <p:nvPr/>
        </p:nvPicPr>
        <p:blipFill>
          <a:blip r:embed="rId4"/>
          <a:srcRect t="12352" b="51398"/>
          <a:stretch>
            <a:fillRect/>
          </a:stretch>
        </p:blipFill>
        <p:spPr>
          <a:xfrm>
            <a:off x="4159308" y="5310663"/>
            <a:ext cx="3144823" cy="1407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2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870700" y="2439988"/>
            <a:ext cx="4462463" cy="1085850"/>
          </a:xfrm>
          <a:ln w="19050">
            <a:solidFill>
              <a:schemeClr val="tx1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ts val="48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        好少年在行动</a:t>
            </a:r>
            <a:endParaRPr kumimoji="0" lang="en-US" altLang="zh-CN" sz="3200" b="1" i="0" u="none" strike="noStrike" kern="0" cap="none" spc="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127000" sx="102000" sy="102000" algn="ctr" rotWithShape="0">
                  <a:sysClr val="window" lastClr="FFFFFF">
                    <a:alpha val="84000"/>
                  </a:sysClr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  <a:sym typeface="Calibri Light" panose="020F03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48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▪ </a:t>
            </a:r>
            <a:r>
              <a:rPr kumimoji="0" lang="zh-CN" altLang="en-US" sz="28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心中有爱：</a:t>
            </a:r>
            <a:r>
              <a:rPr kumimoji="0" lang="zh-CN" altLang="en-US" sz="28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热爱中国共产党、热爱祖国、热爱人民</a:t>
            </a:r>
            <a:endParaRPr kumimoji="0" lang="en-US" altLang="zh-CN" sz="2800" b="1" i="0" u="none" strike="noStrike" kern="0" cap="none" spc="0" normalizeH="0" baseline="0" noProof="0" dirty="0">
              <a:ln w="3175">
                <a:noFill/>
              </a:ln>
              <a:solidFill>
                <a:srgbClr val="C00000"/>
              </a:solidFill>
              <a:effectLst>
                <a:outerShdw blurRad="127000" sx="102000" sy="102000" algn="ctr" rotWithShape="0">
                  <a:sysClr val="window" lastClr="FFFFFF">
                    <a:alpha val="84000"/>
                  </a:sysClr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  <a:sym typeface="Calibri Light" panose="020F03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48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▪ </a:t>
            </a:r>
            <a:r>
              <a:rPr kumimoji="0" lang="zh-CN" altLang="en-US" sz="28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全面发展：</a:t>
            </a:r>
            <a:r>
              <a:rPr kumimoji="0" lang="zh-CN" altLang="en-US" sz="28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德智体美劳</a:t>
            </a:r>
          </a:p>
        </p:txBody>
      </p:sp>
      <p:sp>
        <p:nvSpPr>
          <p:cNvPr id="11268" name="文本框 17"/>
          <p:cNvSpPr txBox="1"/>
          <p:nvPr/>
        </p:nvSpPr>
        <p:spPr>
          <a:xfrm>
            <a:off x="222250" y="0"/>
            <a:ext cx="614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一、读本分析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7129463" y="2274888"/>
            <a:ext cx="4300538" cy="3646488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ts val="52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127000" sx="102000" sy="102000" algn="ctr" rotWithShape="0">
                  <a:sysClr val="window" lastClr="FFFFFF">
                    <a:alpha val="84000"/>
                  </a:sysClr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094163" y="598488"/>
            <a:ext cx="4186238" cy="1054100"/>
          </a:xfr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  <a:sym typeface="Calibri" panose="020F05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交流</a:t>
            </a:r>
            <a:r>
              <a:rPr kumimoji="0" lang="zh-CN" altLang="en-US" sz="3200" b="1" i="0" u="none" strike="noStrike" kern="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  <a:sym typeface="Calibri Light" panose="020F0302020204030204" pitchFamily="34" charset="0"/>
              </a:rPr>
              <a:t>好少年的行动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CB9128-EAF6-F5DE-3EA7-042981E77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7" y="2305266"/>
            <a:ext cx="5162556" cy="364648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7018"/>
          <a:stretch>
            <a:fillRect/>
          </a:stretch>
        </p:blipFill>
        <p:spPr>
          <a:xfrm>
            <a:off x="0" y="1795463"/>
            <a:ext cx="3832225" cy="485933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63" y="1828800"/>
            <a:ext cx="3833813" cy="48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28600" y="990600"/>
            <a:ext cx="29543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劳动教育</a:t>
            </a:r>
            <a:r>
              <a:rPr kumimoji="0" lang="zh-CN" altLang="zh-CN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”前测</a:t>
            </a:r>
            <a:r>
              <a:rPr kumimoji="0" lang="zh-CN" altLang="en-US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表</a:t>
            </a:r>
            <a:endParaRPr kumimoji="0" lang="en-US" altLang="zh-CN" sz="2400" kern="100" cap="none" spc="0" normalizeH="0" baseline="0" noProof="0" dirty="0">
              <a:solidFill>
                <a:schemeClr val="bg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2288" y="1023938"/>
            <a:ext cx="32623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王同学</a:t>
            </a:r>
            <a:r>
              <a:rPr kumimoji="0" lang="zh-CN" altLang="zh-CN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前测</a:t>
            </a:r>
            <a:r>
              <a:rPr kumimoji="0" lang="zh-CN" altLang="en-US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“雷达图”</a:t>
            </a:r>
            <a:endParaRPr kumimoji="0" lang="en-US" altLang="zh-CN" sz="2400" kern="100" cap="none" spc="0" normalizeH="0" baseline="0" noProof="0" dirty="0">
              <a:solidFill>
                <a:schemeClr val="bg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72463" y="1044575"/>
            <a:ext cx="3171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302</a:t>
            </a:r>
            <a:r>
              <a:rPr kumimoji="0" lang="zh-CN" altLang="en-US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班</a:t>
            </a:r>
            <a:r>
              <a:rPr kumimoji="0" lang="zh-CN" altLang="zh-CN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前测</a:t>
            </a:r>
            <a:r>
              <a:rPr kumimoji="0" lang="zh-CN" altLang="en-US" sz="2400" kern="100" cap="none" spc="0" normalizeH="0" baseline="0" noProof="0" dirty="0">
                <a:solidFill>
                  <a:schemeClr val="bg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“统计图”</a:t>
            </a:r>
            <a:endParaRPr kumimoji="0" lang="en-US" altLang="zh-CN" sz="2400" kern="100" cap="none" spc="0" normalizeH="0" baseline="0" noProof="0" dirty="0">
              <a:solidFill>
                <a:schemeClr val="bg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13" y="1795463"/>
            <a:ext cx="3624263" cy="485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8" name="文本框 17"/>
          <p:cNvSpPr txBox="1"/>
          <p:nvPr/>
        </p:nvSpPr>
        <p:spPr>
          <a:xfrm>
            <a:off x="255588" y="-33337"/>
            <a:ext cx="614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二、学情分析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图示 14"/>
          <p:cNvGraphicFramePr/>
          <p:nvPr/>
        </p:nvGraphicFramePr>
        <p:xfrm>
          <a:off x="1186543" y="1208314"/>
          <a:ext cx="9694182" cy="457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317" name="文本框 17"/>
          <p:cNvSpPr txBox="1"/>
          <p:nvPr/>
        </p:nvSpPr>
        <p:spPr>
          <a:xfrm>
            <a:off x="255588" y="-33337"/>
            <a:ext cx="614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二、学情分析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2208213" y="3573463"/>
            <a:ext cx="79914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0244" name="文本框 17"/>
          <p:cNvSpPr txBox="1"/>
          <p:nvPr/>
        </p:nvSpPr>
        <p:spPr>
          <a:xfrm>
            <a:off x="222250" y="-28575"/>
            <a:ext cx="61404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</a:rPr>
              <a:t>三、教学目标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图示 7"/>
          <p:cNvGraphicFramePr/>
          <p:nvPr/>
        </p:nvGraphicFramePr>
        <p:xfrm>
          <a:off x="917756" y="1100454"/>
          <a:ext cx="10232572" cy="530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341" name="组合 12"/>
          <p:cNvGrpSpPr/>
          <p:nvPr/>
        </p:nvGrpSpPr>
        <p:grpSpPr>
          <a:xfrm>
            <a:off x="1427480" y="1823085"/>
            <a:ext cx="895350" cy="3998913"/>
            <a:chOff x="1622583" y="2219577"/>
            <a:chExt cx="894180" cy="3998853"/>
          </a:xfrm>
        </p:grpSpPr>
        <p:sp>
          <p:nvSpPr>
            <p:cNvPr id="14343" name="文本框 5"/>
            <p:cNvSpPr txBox="1"/>
            <p:nvPr/>
          </p:nvSpPr>
          <p:spPr>
            <a:xfrm>
              <a:off x="1628478" y="2219577"/>
              <a:ext cx="523721" cy="8238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8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93573" y="3843566"/>
              <a:ext cx="523190" cy="823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en-US" altLang="zh-CN" sz="4800" b="1" kern="1200" cap="none" spc="0" normalizeH="0" baseline="0" noProof="0" dirty="0">
                  <a:solidFill>
                    <a:schemeClr val="accent3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4800" b="1" kern="1200" cap="none" spc="0" normalizeH="0" baseline="0" noProof="0" dirty="0">
                <a:solidFill>
                  <a:schemeClr val="accent3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22583" y="5394529"/>
              <a:ext cx="523190" cy="823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en-US" altLang="zh-CN" sz="4800" b="1" kern="1200" cap="none" spc="0" normalizeH="0" baseline="0" noProof="0" dirty="0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2088" y="3322955"/>
            <a:ext cx="8288337" cy="84201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RhZTc3MzE0MzgxZTkxY2Y3ZjVkYjgxYTk4M2ZmZWUifQ==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1046</Words>
  <Application>Microsoft Office PowerPoint</Application>
  <PresentationFormat>宽屏</PresentationFormat>
  <Paragraphs>159</Paragraphs>
  <Slides>25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 Light</vt:lpstr>
      <vt:lpstr>仿宋</vt:lpstr>
      <vt:lpstr>黑体</vt:lpstr>
      <vt:lpstr>华文仿宋</vt:lpstr>
      <vt:lpstr>华文琥珀</vt:lpstr>
      <vt:lpstr>华文楷体</vt:lpstr>
      <vt:lpstr>华文细黑</vt:lpstr>
      <vt:lpstr>微软雅黑</vt:lpstr>
      <vt:lpstr>Arial</vt:lpstr>
      <vt:lpstr>Calibri Light</vt:lpstr>
      <vt:lpstr>Wingdings</vt:lpstr>
      <vt:lpstr>Office 主题</vt:lpstr>
      <vt:lpstr>PowerPoint 演示文稿</vt:lpstr>
      <vt:lpstr>  </vt:lpstr>
      <vt:lpstr>好少年在行动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四、教学过程</vt:lpstr>
      <vt:lpstr>四、教学过程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李杏芳</cp:lastModifiedBy>
  <cp:revision>534</cp:revision>
  <dcterms:created xsi:type="dcterms:W3CDTF">2013-10-25T14:41:00Z</dcterms:created>
  <dcterms:modified xsi:type="dcterms:W3CDTF">2024-08-13T06:55:54Z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68AA6F86905E4A28B594C254616B0747_12</vt:lpwstr>
  </property>
</Properties>
</file>