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1"/>
  </p:notesMasterIdLst>
  <p:sldIdLst>
    <p:sldId id="501" r:id="rId3"/>
    <p:sldId id="479" r:id="rId4"/>
    <p:sldId id="464" r:id="rId5"/>
    <p:sldId id="452" r:id="rId6"/>
    <p:sldId id="465" r:id="rId7"/>
    <p:sldId id="530" r:id="rId8"/>
    <p:sldId id="466" r:id="rId9"/>
    <p:sldId id="453" r:id="rId10"/>
    <p:sldId id="454" r:id="rId11"/>
    <p:sldId id="518" r:id="rId12"/>
    <p:sldId id="520" r:id="rId13"/>
    <p:sldId id="468" r:id="rId14"/>
    <p:sldId id="521" r:id="rId15"/>
    <p:sldId id="499" r:id="rId16"/>
    <p:sldId id="500" r:id="rId17"/>
    <p:sldId id="527" r:id="rId18"/>
    <p:sldId id="456" r:id="rId19"/>
    <p:sldId id="270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73"/>
    <a:srgbClr val="FF4F4F"/>
    <a:srgbClr val="26A9E1"/>
    <a:srgbClr val="043651"/>
    <a:srgbClr val="0000CC"/>
    <a:srgbClr val="00724D"/>
    <a:srgbClr val="CAF6DF"/>
    <a:srgbClr val="5DEFA9"/>
    <a:srgbClr val="0033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0"/>
    <p:restoredTop sz="88296" autoAdjust="0"/>
  </p:normalViewPr>
  <p:slideViewPr>
    <p:cSldViewPr snapToGrid="0" showGuides="1">
      <p:cViewPr varScale="1">
        <p:scale>
          <a:sx n="47" d="100"/>
          <a:sy n="47" d="100"/>
        </p:scale>
        <p:origin x="-1056" y="-86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914802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37808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59926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17268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32263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9523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5243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6842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2525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6663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30507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8667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940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2021/7/15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390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" descr="01c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1125" y="0"/>
            <a:ext cx="12303125" cy="691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直接连接符 17"/>
          <p:cNvSpPr/>
          <p:nvPr/>
        </p:nvSpPr>
        <p:spPr>
          <a:xfrm>
            <a:off x="4776788" y="4632325"/>
            <a:ext cx="2622550" cy="1588"/>
          </a:xfrm>
          <a:prstGeom prst="line">
            <a:avLst/>
          </a:prstGeom>
          <a:ln w="6350">
            <a:noFill/>
          </a:ln>
        </p:spPr>
      </p:sp>
      <p:sp>
        <p:nvSpPr>
          <p:cNvPr id="5123" name="文本框 24"/>
          <p:cNvSpPr/>
          <p:nvPr/>
        </p:nvSpPr>
        <p:spPr>
          <a:xfrm>
            <a:off x="4241346" y="5405120"/>
            <a:ext cx="45110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报告人：章佳佳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单   位：浙江省杭州市三墩小学</a:t>
            </a:r>
          </a:p>
        </p:txBody>
      </p:sp>
      <p:sp>
        <p:nvSpPr>
          <p:cNvPr id="5124" name="矩形 2"/>
          <p:cNvSpPr/>
          <p:nvPr/>
        </p:nvSpPr>
        <p:spPr>
          <a:xfrm>
            <a:off x="1036638" y="1647825"/>
            <a:ext cx="11155362" cy="2011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5125" name="文本框 22"/>
          <p:cNvSpPr/>
          <p:nvPr/>
        </p:nvSpPr>
        <p:spPr>
          <a:xfrm>
            <a:off x="-212270" y="1942083"/>
            <a:ext cx="1240427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小学低年级试教经验分享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——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讲第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“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习近平爷爷对我们的期望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”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45440" y="-45342"/>
            <a:ext cx="4768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试教中：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课堂开展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b="8577"/>
          <a:stretch>
            <a:fillRect/>
          </a:stretch>
        </p:blipFill>
        <p:spPr>
          <a:xfrm>
            <a:off x="2743835" y="856615"/>
            <a:ext cx="6552565" cy="4765675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7" name="文本框 6"/>
          <p:cNvSpPr txBox="1"/>
          <p:nvPr/>
        </p:nvSpPr>
        <p:spPr>
          <a:xfrm>
            <a:off x="1466850" y="5888355"/>
            <a:ext cx="9869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我们学校的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足球进校园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活动，也体现了习近平爷爷对我们的关心。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45440" y="-45342"/>
            <a:ext cx="4768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试教中：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课堂开展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440" y="760730"/>
            <a:ext cx="5061585" cy="571881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rcRect l="4056" r="9619"/>
          <a:stretch>
            <a:fillRect/>
          </a:stretch>
        </p:blipFill>
        <p:spPr>
          <a:xfrm>
            <a:off x="5603875" y="1710055"/>
            <a:ext cx="6257290" cy="4829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23510" y="0"/>
            <a:ext cx="4130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小队合作学习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06440" y="1019810"/>
            <a:ext cx="5852160" cy="5067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板块二：习近平爷爷的期望，我知道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5600" y="-37785"/>
            <a:ext cx="624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试教中：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课堂开展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C:\Users\liuyu\Desktop\读本试教\1.jpg1"/>
          <p:cNvPicPr>
            <a:picLocks noChangeAspect="1"/>
          </p:cNvPicPr>
          <p:nvPr/>
        </p:nvPicPr>
        <p:blipFill>
          <a:blip r:embed="rId3" cstate="print"/>
          <a:srcRect l="578" t="5268"/>
          <a:stretch>
            <a:fillRect/>
          </a:stretch>
        </p:blipFill>
        <p:spPr>
          <a:xfrm>
            <a:off x="702310" y="1819910"/>
            <a:ext cx="5554980" cy="397002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604000" y="1819910"/>
            <a:ext cx="5313045" cy="3970318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/>
              <a:t>小队合作讨论（实录）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生</a:t>
            </a:r>
            <a:r>
              <a:rPr lang="en-US" altLang="zh-CN" sz="2400" dirty="0"/>
              <a:t>1</a:t>
            </a:r>
            <a:r>
              <a:rPr lang="zh-CN" altLang="en-US" sz="2400" dirty="0"/>
              <a:t>：</a:t>
            </a:r>
            <a:r>
              <a:rPr lang="zh-CN" altLang="en-US" sz="2400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习近平爷爷希望我们有强健的体魄，就是要我们坚持锻炼身体。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/>
              <a:t>生</a:t>
            </a:r>
            <a:r>
              <a:rPr lang="en-US" altLang="zh-CN" sz="2400" dirty="0"/>
              <a:t>2</a:t>
            </a:r>
            <a:r>
              <a:rPr lang="zh-CN" altLang="en-US" sz="2400" dirty="0"/>
              <a:t>：</a:t>
            </a:r>
            <a:r>
              <a:rPr lang="zh-CN" altLang="en-US" sz="2400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习近平爷爷还希望我们能从小养成爱劳动的好习惯。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生</a:t>
            </a:r>
            <a:r>
              <a:rPr lang="en-US" altLang="zh-CN" sz="2400" dirty="0"/>
              <a:t>3</a:t>
            </a:r>
            <a:r>
              <a:rPr lang="zh-CN" altLang="en-US" sz="2400" dirty="0"/>
              <a:t>：</a:t>
            </a:r>
            <a:r>
              <a:rPr lang="zh-CN" altLang="en-US" sz="240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是的，要树立劳动光荣的观念</a:t>
            </a:r>
            <a:r>
              <a:rPr lang="zh-CN" altLang="en-US" sz="2400" dirty="0">
                <a:solidFill>
                  <a:srgbClr val="00B0F0"/>
                </a:solidFill>
              </a:rPr>
              <a:t>。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生</a:t>
            </a:r>
            <a:r>
              <a:rPr lang="en-US" altLang="zh-CN" sz="2400" dirty="0"/>
              <a:t>4</a:t>
            </a:r>
            <a:r>
              <a:rPr lang="zh-CN" altLang="en-US" sz="2400" dirty="0"/>
              <a:t>：</a:t>
            </a:r>
            <a:r>
              <a:rPr lang="zh-CN" altLang="en-US" sz="24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我们还要有远大的志向......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23510" y="0"/>
            <a:ext cx="4130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小队合作学习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14370" y="832485"/>
            <a:ext cx="5854065" cy="583565"/>
          </a:xfrm>
          <a:prstGeom prst="rect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/>
              <a:t>习近平爷爷对我们有哪些期望？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45440" y="-37785"/>
            <a:ext cx="4768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试教中：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课堂开展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 l="5175" t="16352" r="5663" b="1538"/>
          <a:stretch>
            <a:fillRect/>
          </a:stretch>
        </p:blipFill>
        <p:spPr>
          <a:xfrm>
            <a:off x="3320415" y="732155"/>
            <a:ext cx="5103495" cy="6019165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9143" y="-37785"/>
            <a:ext cx="624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试教中：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课堂开展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23510" y="0"/>
            <a:ext cx="4130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小队合作学习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20365" y="842645"/>
            <a:ext cx="5925185" cy="583565"/>
          </a:xfrm>
          <a:prstGeom prst="rect">
            <a:avLst/>
          </a:prstGeom>
          <a:ln w="28575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/>
              <a:t>习近平爷爷对我们有哪些期望？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8100060" y="2581910"/>
            <a:ext cx="2743200" cy="596900"/>
          </a:xfrm>
          <a:prstGeom prst="flowChartAlternateProcess">
            <a:avLst/>
          </a:prstGeom>
          <a:solidFill>
            <a:srgbClr val="26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培养优良品德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8100060" y="4249420"/>
            <a:ext cx="2743200" cy="640080"/>
          </a:xfrm>
          <a:prstGeom prst="flowChartAlternateProcess">
            <a:avLst/>
          </a:prstGeom>
          <a:solidFill>
            <a:srgbClr val="26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Tx/>
              <a:buSzTx/>
              <a:buFontTx/>
              <a:defRPr/>
            </a:pPr>
            <a:r>
              <a:rPr lang="zh-CN" altLang="en-US" sz="32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锻炼强健体魄</a:t>
            </a:r>
            <a:endParaRPr lang="zh-CN" altLang="en-US" sz="32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100060" y="5105400"/>
            <a:ext cx="2742565" cy="624205"/>
          </a:xfrm>
          <a:prstGeom prst="roundRect">
            <a:avLst/>
          </a:prstGeom>
          <a:solidFill>
            <a:srgbClr val="26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Tx/>
              <a:buSzTx/>
              <a:buFontTx/>
              <a:defRPr/>
            </a:pPr>
            <a:r>
              <a:rPr lang="zh-CN" altLang="en-US" sz="32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培养劳动精神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8366125" y="1572260"/>
            <a:ext cx="3413125" cy="69786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热爱中国共产党</a:t>
            </a:r>
            <a:endParaRPr lang="zh-CN" altLang="en-US" sz="3200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100060" y="3397250"/>
            <a:ext cx="2743200" cy="626110"/>
          </a:xfrm>
          <a:prstGeom prst="roundRect">
            <a:avLst/>
          </a:prstGeom>
          <a:solidFill>
            <a:srgbClr val="26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勤奋学习知识</a:t>
            </a:r>
            <a:endParaRPr lang="zh-CN" altLang="en-US" sz="3200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3686175" y="1572260"/>
            <a:ext cx="1941830" cy="699135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Tx/>
              <a:buSzTx/>
              <a:buFontTx/>
              <a:defRPr/>
            </a:pPr>
            <a:r>
              <a:rPr lang="zh-CN" altLang="en-US" sz="32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热爱祖国</a:t>
            </a:r>
            <a:endParaRPr lang="zh-CN" altLang="en-US" sz="3200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6111875" y="1572260"/>
            <a:ext cx="1911350" cy="697865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热爱人民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l="4069" t="41655" r="21042" b="24915"/>
          <a:stretch>
            <a:fillRect/>
          </a:stretch>
        </p:blipFill>
        <p:spPr>
          <a:xfrm>
            <a:off x="1768344" y="2559685"/>
            <a:ext cx="4988303" cy="2791524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0" name="圆角矩形 9"/>
          <p:cNvSpPr/>
          <p:nvPr/>
        </p:nvSpPr>
        <p:spPr>
          <a:xfrm>
            <a:off x="3128645" y="6022975"/>
            <a:ext cx="8319770" cy="624205"/>
          </a:xfrm>
          <a:prstGeom prst="roundRect">
            <a:avLst/>
          </a:prstGeom>
          <a:solidFill>
            <a:srgbClr val="FF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Tx/>
              <a:buSzTx/>
              <a:buFontTx/>
              <a:defRPr/>
            </a:pPr>
            <a:r>
              <a:rPr lang="zh-CN" altLang="en-US" sz="32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努力成为能够担当民族复兴大任的时代新人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 bldLvl="0" animBg="1"/>
      <p:bldP spid="6" grpId="0" bldLvl="0" animBg="1"/>
      <p:bldP spid="15" grpId="0" bldLvl="0" animBg="1"/>
      <p:bldP spid="16" grpId="0" bldLvl="0" animBg="1"/>
      <p:bldP spid="17" grpId="0" bldLvl="0" animBg="1"/>
      <p:bldP spid="5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5600" y="-52899"/>
            <a:ext cx="624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试教中：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课堂开展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810" y="4030345"/>
            <a:ext cx="11930380" cy="651349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2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我要热爱劳动，自己的事情自己做，集体的事情争着做。</a:t>
            </a:r>
            <a:r>
              <a:rPr lang="en-US" altLang="zh-CN" sz="32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0810" y="3044190"/>
            <a:ext cx="10643870" cy="626745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 “</a:t>
            </a:r>
            <a:r>
              <a:rPr lang="zh-CN" altLang="en-US" sz="36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我要勤奋学习，做一个对国家和人民有用的人。</a:t>
            </a:r>
            <a:r>
              <a:rPr lang="en-US" altLang="zh-CN" sz="36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810" y="4981575"/>
            <a:ext cx="11931015" cy="64675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我要强健体魄，努力成长为合格的社会主义建设者和接班人。</a:t>
            </a:r>
            <a:r>
              <a:rPr lang="en-US" altLang="zh-CN" sz="3200" b="1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24525" y="0"/>
            <a:ext cx="4979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学习单</a:t>
            </a:r>
            <a:r>
              <a:rPr lang="en-US" altLang="zh-CN" sz="3600" b="1">
                <a:solidFill>
                  <a:srgbClr val="FF0000"/>
                </a:solidFill>
              </a:rPr>
              <a:t>+</a:t>
            </a:r>
            <a:r>
              <a:rPr lang="zh-CN" altLang="en-US" sz="3600" b="1">
                <a:solidFill>
                  <a:srgbClr val="FF0000"/>
                </a:solidFill>
              </a:rPr>
              <a:t>小队合作学习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810" y="5899150"/>
            <a:ext cx="10643870" cy="646701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 ……</a:t>
            </a:r>
            <a:endParaRPr lang="en-US" sz="32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810" y="2024380"/>
            <a:ext cx="10643870" cy="626745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 “</a:t>
            </a:r>
            <a:r>
              <a:rPr lang="zh-CN" altLang="en-US" sz="36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我要听党的话，爱祖国，爱人民，有远大理想。</a:t>
            </a:r>
            <a:r>
              <a:rPr lang="en-US" altLang="zh-CN" sz="36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79015" y="1012190"/>
            <a:ext cx="8183880" cy="645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板块三：读了习近平爷爷的信，我想说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3" grpId="0"/>
      <p:bldP spid="2" grpId="0" bldLvl="0" animBg="1"/>
      <p:bldP spid="6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5600" y="-52899"/>
            <a:ext cx="624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试教后：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总结反思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81810" y="2078355"/>
            <a:ext cx="6056630" cy="783221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 </a:t>
            </a:r>
            <a:r>
              <a:rPr lang="zh-CN" altLang="en-US" sz="4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读本内容学生能学懂吗？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55565" y="3777615"/>
            <a:ext cx="5915660" cy="783221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 </a:t>
            </a:r>
            <a:r>
              <a:rPr lang="zh-CN" altLang="en-US" sz="4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学生喜欢这样的读本吗？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71930" y="1505585"/>
            <a:ext cx="5862320" cy="768350"/>
          </a:xfrm>
          <a:prstGeom prst="rect">
            <a:avLst/>
          </a:prstGeom>
          <a:solidFill>
            <a:srgbClr val="26A9E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3600" b="1" dirty="0">
                <a:ea typeface="宋体" panose="02010600030101010101" pitchFamily="2" charset="-122"/>
              </a:rPr>
              <a:t> </a:t>
            </a:r>
            <a:r>
              <a:rPr lang="zh-CN" altLang="en-US" sz="4400" b="1" dirty="0">
                <a:ea typeface="宋体" panose="02010600030101010101" pitchFamily="2" charset="-122"/>
              </a:rPr>
              <a:t>加强学习，增强底蕴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5600" y="-45342"/>
            <a:ext cx="624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试教后：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总结反思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71190" y="3044825"/>
            <a:ext cx="5848985" cy="76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ea typeface="宋体" panose="02010600030101010101" pitchFamily="2" charset="-122"/>
              </a:rPr>
              <a:t> </a:t>
            </a:r>
            <a:r>
              <a:rPr lang="zh-CN" altLang="en-US" sz="4400" b="1" dirty="0">
                <a:ea typeface="宋体" panose="02010600030101010101" pitchFamily="2" charset="-122"/>
              </a:rPr>
              <a:t>拓展思维，探索学法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86325" y="4775835"/>
            <a:ext cx="5748655" cy="7683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ea typeface="宋体" panose="02010600030101010101" pitchFamily="2" charset="-122"/>
              </a:rPr>
              <a:t> </a:t>
            </a:r>
            <a:r>
              <a:rPr lang="zh-CN" altLang="en-US" sz="4400" b="1" dirty="0">
                <a:ea typeface="宋体" panose="02010600030101010101" pitchFamily="2" charset="-122"/>
              </a:rPr>
              <a:t>言传身教，积极引领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3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3"/>
          <p:cNvSpPr/>
          <p:nvPr/>
        </p:nvSpPr>
        <p:spPr>
          <a:xfrm>
            <a:off x="3054350" y="2535238"/>
            <a:ext cx="70326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9600" b="1" dirty="0">
                <a:solidFill>
                  <a:srgbClr val="1D62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  谢！</a:t>
            </a:r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22525" y="2113280"/>
            <a:ext cx="6248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试教前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800" b="1" u="sng">
                <a:latin typeface="黑体" panose="02010609060101010101" pitchFamily="49" charset="-122"/>
                <a:ea typeface="黑体" panose="02010609060101010101" pitchFamily="49" charset="-122"/>
              </a:rPr>
              <a:t>研读准备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25520" y="3010535"/>
            <a:ext cx="6248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试教中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800" b="1" u="sng">
                <a:latin typeface="黑体" panose="02010609060101010101" pitchFamily="49" charset="-122"/>
                <a:ea typeface="黑体" panose="02010609060101010101" pitchFamily="49" charset="-122"/>
              </a:rPr>
              <a:t>课堂开展</a:t>
            </a:r>
            <a:endParaRPr lang="zh-CN" altLang="en-US" sz="3600" b="1" u="sng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64100" y="3907155"/>
            <a:ext cx="6248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试教后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800" b="1" u="sng">
                <a:latin typeface="黑体" panose="02010609060101010101" pitchFamily="49" charset="-122"/>
                <a:ea typeface="黑体" panose="02010609060101010101" pitchFamily="49" charset="-122"/>
              </a:rPr>
              <a:t>总结反思</a:t>
            </a:r>
            <a:endParaRPr lang="zh-CN" altLang="en-US" sz="3600" b="1" u="sng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6570" y="1147445"/>
            <a:ext cx="3890645" cy="4982845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3629025" y="307975"/>
            <a:ext cx="4934585" cy="646701"/>
          </a:xfrm>
          <a:prstGeom prst="flowChartAlternateProcess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习近平爷爷对我们的期望</a:t>
            </a:r>
          </a:p>
        </p:txBody>
      </p:sp>
      <p:pic>
        <p:nvPicPr>
          <p:cNvPr id="8" name="图片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187" y="1109062"/>
            <a:ext cx="7537940" cy="51284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-5080"/>
            <a:ext cx="5346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立足读本，厘清思路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l="11326" t="23108" r="14691" b="61805"/>
          <a:stretch>
            <a:fillRect/>
          </a:stretch>
        </p:blipFill>
        <p:spPr>
          <a:xfrm>
            <a:off x="457200" y="2206625"/>
            <a:ext cx="5704840" cy="145796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C:\Users\liuyu\Desktop\读本试教\45(12).jpg45(12)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787390" y="2809875"/>
            <a:ext cx="5931535" cy="321183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圆角矩形 9"/>
          <p:cNvSpPr/>
          <p:nvPr/>
        </p:nvSpPr>
        <p:spPr>
          <a:xfrm>
            <a:off x="2683510" y="2974340"/>
            <a:ext cx="1338580" cy="34671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219190" y="3405505"/>
            <a:ext cx="1673225" cy="7715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101455" y="3664585"/>
            <a:ext cx="1895475" cy="2260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6710" y="-60456"/>
            <a:ext cx="624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试教前：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研读准备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08785" y="910590"/>
            <a:ext cx="2313305" cy="1030048"/>
          </a:xfrm>
          <a:prstGeom prst="wave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读懂文字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  <p:bldP spid="12" grpId="0" bldLvl="0" animBg="1"/>
      <p:bldP spid="13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rcRect l="7255" t="1037" r="35552" b="66063"/>
          <a:stretch>
            <a:fillRect/>
          </a:stretch>
        </p:blipFill>
        <p:spPr>
          <a:xfrm>
            <a:off x="6022340" y="1231548"/>
            <a:ext cx="3434012" cy="2629252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 l="1888" t="40343" r="19957" b="14291"/>
          <a:stretch>
            <a:fillRect/>
          </a:stretch>
        </p:blipFill>
        <p:spPr>
          <a:xfrm>
            <a:off x="701040" y="1989455"/>
            <a:ext cx="4345940" cy="3161665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 l="54419" t="73284" r="8428" b="4449"/>
          <a:stretch>
            <a:fillRect/>
          </a:stretch>
        </p:blipFill>
        <p:spPr>
          <a:xfrm>
            <a:off x="3698240" y="4226560"/>
            <a:ext cx="3310255" cy="2497455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46710" y="-45342"/>
            <a:ext cx="624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试教前：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研读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准备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3085" y="753110"/>
            <a:ext cx="2313305" cy="1043911"/>
          </a:xfrm>
          <a:prstGeom prst="wave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读透图片</a:t>
            </a:r>
          </a:p>
        </p:txBody>
      </p:sp>
      <p:pic>
        <p:nvPicPr>
          <p:cNvPr id="9" name="图片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16685" y="3601747"/>
            <a:ext cx="2352934" cy="28806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6710" y="-37785"/>
            <a:ext cx="624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试教前：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研读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准备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1235" y="742950"/>
            <a:ext cx="2313305" cy="1043911"/>
          </a:xfrm>
          <a:prstGeom prst="wave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读透图片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66813" y="4814570"/>
            <a:ext cx="8957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2013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29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日，习近平爷爷在北京市少年宫参加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快乐童年放飞希望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主题队日活动。</a:t>
            </a:r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527" y="1103475"/>
            <a:ext cx="2770415" cy="33918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9425" y="2938145"/>
            <a:ext cx="2915920" cy="373443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641475" y="1881505"/>
            <a:ext cx="1203960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个人</a:t>
            </a:r>
          </a:p>
        </p:txBody>
      </p:sp>
      <p:sp>
        <p:nvSpPr>
          <p:cNvPr id="8" name="矩形 7"/>
          <p:cNvSpPr/>
          <p:nvPr/>
        </p:nvSpPr>
        <p:spPr>
          <a:xfrm>
            <a:off x="4620895" y="1881505"/>
            <a:ext cx="2735580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国家和人民</a:t>
            </a:r>
          </a:p>
        </p:txBody>
      </p:sp>
      <p:sp>
        <p:nvSpPr>
          <p:cNvPr id="10" name="矩形 9"/>
          <p:cNvSpPr/>
          <p:nvPr/>
        </p:nvSpPr>
        <p:spPr>
          <a:xfrm>
            <a:off x="8362950" y="1884045"/>
            <a:ext cx="2225040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民族复兴</a:t>
            </a:r>
          </a:p>
        </p:txBody>
      </p:sp>
      <p:sp>
        <p:nvSpPr>
          <p:cNvPr id="11" name="右箭头 10"/>
          <p:cNvSpPr/>
          <p:nvPr/>
        </p:nvSpPr>
        <p:spPr>
          <a:xfrm>
            <a:off x="3477895" y="2064385"/>
            <a:ext cx="527685" cy="3460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7598410" y="2064385"/>
            <a:ext cx="527685" cy="3460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6710" y="-45342"/>
            <a:ext cx="624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试教前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研读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准备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0645" y="645160"/>
            <a:ext cx="2313305" cy="1043934"/>
          </a:xfrm>
          <a:prstGeom prst="wave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读清逻辑</a:t>
            </a:r>
          </a:p>
        </p:txBody>
      </p:sp>
      <p:pic>
        <p:nvPicPr>
          <p:cNvPr id="14" name="图片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02" y="2857499"/>
            <a:ext cx="6362284" cy="393518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5080" y="1733550"/>
            <a:ext cx="5784215" cy="783253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sz="4000" b="1">
                <a:sym typeface="+mn-ea"/>
              </a:rPr>
              <a:t>如何精准定位教学目标？</a:t>
            </a:r>
            <a:endParaRPr lang="zh-CN" altLang="en-US" sz="4000" b="1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9060" y="3757295"/>
            <a:ext cx="9453245" cy="783221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sz="4000" b="1">
                <a:sym typeface="+mn-ea"/>
              </a:rPr>
              <a:t>如何拉近学生与习近平爷爷之间的距离？</a:t>
            </a:r>
            <a:endParaRPr lang="zh-CN" altLang="en-US" sz="4000" b="1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6710" y="-37785"/>
            <a:ext cx="624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试教前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研读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准备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1540" y="2540"/>
            <a:ext cx="5346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立足学生，以生为本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45440" y="-37785"/>
            <a:ext cx="4768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试教中：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课堂开展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24525" y="0"/>
            <a:ext cx="4979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学习单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870" y="760730"/>
            <a:ext cx="5061585" cy="571881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rcRect t="27838" b="11063"/>
          <a:stretch>
            <a:fillRect/>
          </a:stretch>
        </p:blipFill>
        <p:spPr>
          <a:xfrm>
            <a:off x="6666230" y="2779395"/>
            <a:ext cx="2277110" cy="301498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rcRect t="18023" b="17295"/>
          <a:stretch>
            <a:fillRect/>
          </a:stretch>
        </p:blipFill>
        <p:spPr>
          <a:xfrm>
            <a:off x="9437370" y="2779395"/>
            <a:ext cx="2198370" cy="301498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0299065" y="6019165"/>
            <a:ext cx="83947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/>
              <a:t>视频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69175" y="6019165"/>
            <a:ext cx="870585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/>
              <a:t>音频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74740" y="1304290"/>
            <a:ext cx="5852160" cy="5067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板块一：习近平爷爷的故事，我分享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5" grpId="0" bldLvl="0" animBg="1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68,&quot;width&quot;:588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68,&quot;width&quot;:588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68,&quot;width&quot;:588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68,&quot;width&quot;:5880}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790</Words>
  <Application>Microsoft Office PowerPoint</Application>
  <PresentationFormat>自定义</PresentationFormat>
  <Paragraphs>84</Paragraphs>
  <Slides>18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webwppDefTheme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Nee</dc:creator>
  <cp:lastModifiedBy>Administrator</cp:lastModifiedBy>
  <cp:revision>34</cp:revision>
  <dcterms:created xsi:type="dcterms:W3CDTF">2021-03-23T00:33:00Z</dcterms:created>
  <dcterms:modified xsi:type="dcterms:W3CDTF">2021-07-15T14:14:25Z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