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2.xml" ContentType="application/vnd.openxmlformats-officedocument.presentationml.tags+xml"/>
  <Override PartName="/ppt/notesSlides/notesSlide16.xml" ContentType="application/vnd.openxmlformats-officedocument.presentationml.notesSlide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ppt/tags/tag2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403" r:id="rId2"/>
    <p:sldId id="440" r:id="rId3"/>
    <p:sldId id="455" r:id="rId4"/>
    <p:sldId id="447" r:id="rId5"/>
    <p:sldId id="445" r:id="rId6"/>
    <p:sldId id="510" r:id="rId7"/>
    <p:sldId id="480" r:id="rId8"/>
    <p:sldId id="454" r:id="rId9"/>
    <p:sldId id="443" r:id="rId10"/>
    <p:sldId id="442" r:id="rId11"/>
    <p:sldId id="497" r:id="rId12"/>
    <p:sldId id="452" r:id="rId13"/>
    <p:sldId id="448" r:id="rId14"/>
    <p:sldId id="463" r:id="rId15"/>
    <p:sldId id="536" r:id="rId16"/>
    <p:sldId id="537" r:id="rId17"/>
    <p:sldId id="456" r:id="rId18"/>
    <p:sldId id="450" r:id="rId19"/>
    <p:sldId id="529" r:id="rId20"/>
    <p:sldId id="446" r:id="rId21"/>
    <p:sldId id="451" r:id="rId22"/>
    <p:sldId id="547" r:id="rId23"/>
    <p:sldId id="548" r:id="rId24"/>
    <p:sldId id="549" r:id="rId25"/>
    <p:sldId id="460" r:id="rId26"/>
    <p:sldId id="461" r:id="rId27"/>
    <p:sldId id="462" r:id="rId28"/>
    <p:sldId id="270" r:id="rId2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724D"/>
    <a:srgbClr val="CAF6DF"/>
    <a:srgbClr val="5DEFA9"/>
    <a:srgbClr val="003300"/>
    <a:srgbClr val="006600"/>
    <a:srgbClr val="F2F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30"/>
    <p:restoredTop sz="87269" autoAdjust="0"/>
  </p:normalViewPr>
  <p:slideViewPr>
    <p:cSldViewPr snapToGrid="0" showGuides="1">
      <p:cViewPr varScale="1">
        <p:scale>
          <a:sx n="99" d="100"/>
          <a:sy n="99" d="100"/>
        </p:scale>
        <p:origin x="1248" y="72"/>
      </p:cViewPr>
      <p:guideLst>
        <p:guide orient="horz" pos="224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2024/1/24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dirty="0"/>
              <a:pPr lvl="0" algn="r" eaLnBrk="1" hangingPunct="1">
                <a:buNone/>
              </a:pPr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2024/1/24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2024/1/24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2024/1/24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2024/1/24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2024/1/24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2024/1/24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2024/1/24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2024/1/24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2024/1/24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2024/1/24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2024/1/24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2024/1/24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2024/1/24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2024/1/24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2024/1/24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2024/1/24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2024/1/24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2024/1/24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2024/1/24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2024/1/24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2" descr="0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39700" y="0"/>
            <a:ext cx="12331700" cy="6935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5" descr="01c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11125" y="0"/>
            <a:ext cx="12303125" cy="6919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2024/1/24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 descr="01b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93662" y="0"/>
            <a:ext cx="12285662" cy="69103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1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6.xml"/><Relationship Id="rId9" Type="http://schemas.openxmlformats.org/officeDocument/2006/relationships/tags" Target="../tags/tag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直接连接符 17"/>
          <p:cNvSpPr/>
          <p:nvPr/>
        </p:nvSpPr>
        <p:spPr>
          <a:xfrm>
            <a:off x="4776788" y="4632325"/>
            <a:ext cx="2622550" cy="1588"/>
          </a:xfrm>
          <a:prstGeom prst="line">
            <a:avLst/>
          </a:prstGeom>
          <a:ln w="6350">
            <a:noFill/>
          </a:ln>
        </p:spPr>
      </p:sp>
      <p:sp>
        <p:nvSpPr>
          <p:cNvPr id="5123" name="文本框 24"/>
          <p:cNvSpPr/>
          <p:nvPr/>
        </p:nvSpPr>
        <p:spPr>
          <a:xfrm>
            <a:off x="3453013" y="5511623"/>
            <a:ext cx="6681787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报告人：赵晨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单   位：郑州市金水区丰庆路小学</a:t>
            </a:r>
          </a:p>
        </p:txBody>
      </p:sp>
      <p:sp>
        <p:nvSpPr>
          <p:cNvPr id="5124" name="矩形 2"/>
          <p:cNvSpPr/>
          <p:nvPr/>
        </p:nvSpPr>
        <p:spPr>
          <a:xfrm>
            <a:off x="1036638" y="1647825"/>
            <a:ext cx="11155362" cy="20113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buFont typeface="Arial" panose="020B0604020202020204" pitchFamily="34" charset="0"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5125" name="文本框 22"/>
          <p:cNvSpPr/>
          <p:nvPr/>
        </p:nvSpPr>
        <p:spPr>
          <a:xfrm>
            <a:off x="1121376" y="1909674"/>
            <a:ext cx="9531350" cy="303865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小学低年级典型案例研究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</a:t>
            </a: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讲第</a:t>
            </a: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课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“</a:t>
            </a:r>
            <a:r>
              <a:rPr lang="zh-CN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伟大的中国梦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”</a:t>
            </a:r>
          </a:p>
          <a:p>
            <a:pPr algn="ctr">
              <a:lnSpc>
                <a:spcPct val="150000"/>
              </a:lnSpc>
              <a:buFont typeface="Arial" panose="020B0604020202020204" pitchFamily="34" charset="0"/>
            </a:pPr>
            <a:endParaRPr lang="zh-CN" altLang="en-US" sz="5400" b="1" dirty="0">
              <a:solidFill>
                <a:srgbClr val="26445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61360" y="1426210"/>
            <a:ext cx="56692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5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四、教学重、难点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03960" y="2829560"/>
            <a:ext cx="9784080" cy="175323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zh-CN" altLang="en-US" sz="3600" dirty="0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重点：</a:t>
            </a:r>
            <a:r>
              <a:rPr lang="zh-CN" altLang="en-US" sz="3600" dirty="0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合作学习，了解实现中国航天梦的过程。</a:t>
            </a:r>
            <a:endParaRPr lang="zh-CN" altLang="en-US" sz="3600" dirty="0">
              <a:solidFill>
                <a:schemeClr val="accent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3600" dirty="0">
              <a:solidFill>
                <a:schemeClr val="accent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3600" dirty="0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难点：</a:t>
            </a:r>
            <a:r>
              <a:rPr lang="zh-CN" altLang="en-US" sz="3600" dirty="0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交流总结，</a:t>
            </a:r>
            <a:r>
              <a:rPr lang="zh-CN" altLang="en-US" sz="3600" dirty="0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感受中华民族的奋斗精神。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53665" y="2886710"/>
            <a:ext cx="6047105" cy="175323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altLang="zh-CN" sz="3600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3600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“项目式学习＋小组合作”</a:t>
            </a:r>
          </a:p>
          <a:p>
            <a:pPr algn="l"/>
            <a:endParaRPr lang="zh-CN" altLang="en-US" sz="3600">
              <a:solidFill>
                <a:schemeClr val="accent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3600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2.  </a:t>
            </a:r>
            <a:r>
              <a:rPr lang="zh-CN" altLang="en-US" sz="3600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情境教学法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702050" y="1456690"/>
            <a:ext cx="42976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5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五、教学方法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590290" y="2921635"/>
            <a:ext cx="4754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6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六、教学设计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644765" y="165036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813685" y="1472565"/>
            <a:ext cx="56692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5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（一）我和中国梦</a:t>
            </a: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1270495" y="3343913"/>
            <a:ext cx="2517734" cy="1737538"/>
            <a:chOff x="1216983" y="2307267"/>
            <a:chExt cx="1552992" cy="1071751"/>
          </a:xfrm>
        </p:grpSpPr>
        <p:sp>
          <p:nvSpPr>
            <p:cNvPr id="6" name="Rectangle 4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21401846">
              <a:off x="1276266" y="2307267"/>
              <a:ext cx="1493709" cy="979920"/>
            </a:xfrm>
            <a:prstGeom prst="rect">
              <a:avLst/>
            </a:prstGeom>
            <a:solidFill>
              <a:srgbClr val="27B1B4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ysClr val="window" lastClr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" name="Freeform 46"/>
            <p:cNvSpPr/>
            <p:nvPr>
              <p:custDataLst>
                <p:tags r:id="rId9"/>
              </p:custDataLst>
            </p:nvPr>
          </p:nvSpPr>
          <p:spPr bwMode="auto">
            <a:xfrm>
              <a:off x="1216983" y="2307267"/>
              <a:ext cx="1552992" cy="1071751"/>
            </a:xfrm>
            <a:custGeom>
              <a:avLst/>
              <a:gdLst>
                <a:gd name="T0" fmla="*/ 1285 w 1336"/>
                <a:gd name="T1" fmla="*/ 922 h 922"/>
                <a:gd name="T2" fmla="*/ 0 w 1336"/>
                <a:gd name="T3" fmla="*/ 843 h 922"/>
                <a:gd name="T4" fmla="*/ 52 w 1336"/>
                <a:gd name="T5" fmla="*/ 0 h 922"/>
                <a:gd name="T6" fmla="*/ 1336 w 1336"/>
                <a:gd name="T7" fmla="*/ 78 h 922"/>
                <a:gd name="T8" fmla="*/ 1285 w 1336"/>
                <a:gd name="T9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6" h="922">
                  <a:moveTo>
                    <a:pt x="1285" y="922"/>
                  </a:moveTo>
                  <a:lnTo>
                    <a:pt x="0" y="843"/>
                  </a:lnTo>
                  <a:lnTo>
                    <a:pt x="52" y="0"/>
                  </a:lnTo>
                  <a:lnTo>
                    <a:pt x="1336" y="78"/>
                  </a:lnTo>
                  <a:lnTo>
                    <a:pt x="1285" y="922"/>
                  </a:lnTo>
                  <a:close/>
                </a:path>
              </a:pathLst>
            </a:custGeom>
            <a:solidFill>
              <a:srgbClr val="27B1B4"/>
            </a:solidFill>
          </p:spPr>
          <p:txBody>
            <a:bodyPr wrap="square" anchor="ctr" anchorCtr="0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4000" b="1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谈 梦</a:t>
              </a:r>
            </a:p>
          </p:txBody>
        </p:sp>
      </p:grpSp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4856278" y="3343913"/>
            <a:ext cx="2517734" cy="1737538"/>
            <a:chOff x="1216983" y="2307267"/>
            <a:chExt cx="1552992" cy="1071751"/>
          </a:xfrm>
        </p:grpSpPr>
        <p:sp>
          <p:nvSpPr>
            <p:cNvPr id="13" name="Rectangle 4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21401846">
              <a:off x="1276266" y="2307267"/>
              <a:ext cx="1493709" cy="979920"/>
            </a:xfrm>
            <a:prstGeom prst="rect">
              <a:avLst/>
            </a:prstGeom>
            <a:solidFill>
              <a:srgbClr val="6EC737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ysClr val="window" lastClr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4" name="Freeform 46"/>
            <p:cNvSpPr/>
            <p:nvPr>
              <p:custDataLst>
                <p:tags r:id="rId7"/>
              </p:custDataLst>
            </p:nvPr>
          </p:nvSpPr>
          <p:spPr bwMode="auto">
            <a:xfrm>
              <a:off x="1216983" y="2307267"/>
              <a:ext cx="1552992" cy="1071751"/>
            </a:xfrm>
            <a:custGeom>
              <a:avLst/>
              <a:gdLst>
                <a:gd name="T0" fmla="*/ 1285 w 1336"/>
                <a:gd name="T1" fmla="*/ 922 h 922"/>
                <a:gd name="T2" fmla="*/ 0 w 1336"/>
                <a:gd name="T3" fmla="*/ 843 h 922"/>
                <a:gd name="T4" fmla="*/ 52 w 1336"/>
                <a:gd name="T5" fmla="*/ 0 h 922"/>
                <a:gd name="T6" fmla="*/ 1336 w 1336"/>
                <a:gd name="T7" fmla="*/ 78 h 922"/>
                <a:gd name="T8" fmla="*/ 1285 w 1336"/>
                <a:gd name="T9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6" h="922">
                  <a:moveTo>
                    <a:pt x="1285" y="922"/>
                  </a:moveTo>
                  <a:lnTo>
                    <a:pt x="0" y="843"/>
                  </a:lnTo>
                  <a:lnTo>
                    <a:pt x="52" y="0"/>
                  </a:lnTo>
                  <a:lnTo>
                    <a:pt x="1336" y="78"/>
                  </a:lnTo>
                  <a:lnTo>
                    <a:pt x="1285" y="922"/>
                  </a:lnTo>
                  <a:close/>
                </a:path>
              </a:pathLst>
            </a:custGeom>
            <a:solidFill>
              <a:srgbClr val="6EC737"/>
            </a:solidFill>
          </p:spPr>
          <p:txBody>
            <a:bodyPr wrap="square" anchor="ctr" anchorCtr="0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da-DK" sz="4000" b="1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筑 梦</a:t>
              </a:r>
            </a:p>
          </p:txBody>
        </p:sp>
      </p:grpSp>
      <p:grpSp>
        <p:nvGrpSpPr>
          <p:cNvPr id="15" name="组合 14"/>
          <p:cNvGrpSpPr/>
          <p:nvPr>
            <p:custDataLst>
              <p:tags r:id="rId3"/>
            </p:custDataLst>
          </p:nvPr>
        </p:nvGrpSpPr>
        <p:grpSpPr>
          <a:xfrm>
            <a:off x="8442061" y="3343913"/>
            <a:ext cx="2517734" cy="1737538"/>
            <a:chOff x="1216983" y="2307267"/>
            <a:chExt cx="1552992" cy="1071751"/>
          </a:xfrm>
        </p:grpSpPr>
        <p:sp>
          <p:nvSpPr>
            <p:cNvPr id="16" name="Rectangle 4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21401846">
              <a:off x="1276266" y="2307267"/>
              <a:ext cx="1493709" cy="979920"/>
            </a:xfrm>
            <a:prstGeom prst="rect">
              <a:avLst/>
            </a:prstGeom>
            <a:solidFill>
              <a:srgbClr val="27B1B4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ysClr val="window" lastClr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Freeform 46"/>
            <p:cNvSpPr/>
            <p:nvPr>
              <p:custDataLst>
                <p:tags r:id="rId5"/>
              </p:custDataLst>
            </p:nvPr>
          </p:nvSpPr>
          <p:spPr bwMode="auto">
            <a:xfrm>
              <a:off x="1216983" y="2307267"/>
              <a:ext cx="1552992" cy="1071751"/>
            </a:xfrm>
            <a:custGeom>
              <a:avLst/>
              <a:gdLst>
                <a:gd name="T0" fmla="*/ 1285 w 1336"/>
                <a:gd name="T1" fmla="*/ 922 h 922"/>
                <a:gd name="T2" fmla="*/ 0 w 1336"/>
                <a:gd name="T3" fmla="*/ 843 h 922"/>
                <a:gd name="T4" fmla="*/ 52 w 1336"/>
                <a:gd name="T5" fmla="*/ 0 h 922"/>
                <a:gd name="T6" fmla="*/ 1336 w 1336"/>
                <a:gd name="T7" fmla="*/ 78 h 922"/>
                <a:gd name="T8" fmla="*/ 1285 w 1336"/>
                <a:gd name="T9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6" h="922">
                  <a:moveTo>
                    <a:pt x="1285" y="922"/>
                  </a:moveTo>
                  <a:lnTo>
                    <a:pt x="0" y="843"/>
                  </a:lnTo>
                  <a:lnTo>
                    <a:pt x="52" y="0"/>
                  </a:lnTo>
                  <a:lnTo>
                    <a:pt x="1336" y="78"/>
                  </a:lnTo>
                  <a:lnTo>
                    <a:pt x="1285" y="922"/>
                  </a:lnTo>
                  <a:close/>
                </a:path>
              </a:pathLst>
            </a:custGeom>
            <a:solidFill>
              <a:srgbClr val="27B1B4"/>
            </a:solidFill>
          </p:spPr>
          <p:txBody>
            <a:bodyPr wrap="square" anchor="ctr" anchorCtr="0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da-DK" sz="4000" b="1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逐 梦</a:t>
              </a:r>
            </a:p>
          </p:txBody>
        </p:sp>
      </p:grp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1032110520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1030" y="1063073"/>
            <a:ext cx="6372520" cy="405568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37890" y="1889125"/>
            <a:ext cx="4193540" cy="11068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6600" dirty="0">
                <a:solidFill>
                  <a:schemeClr val="accent4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我希望</a:t>
            </a:r>
            <a:r>
              <a:rPr lang="en-US" altLang="zh-CN" sz="6600" dirty="0">
                <a:solidFill>
                  <a:schemeClr val="accent4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......</a:t>
            </a:r>
            <a:r>
              <a:rPr lang="en-US" altLang="zh-CN" dirty="0">
                <a:solidFill>
                  <a:schemeClr val="accent4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21032110440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86920" y="-22225"/>
            <a:ext cx="4906350" cy="6902450"/>
          </a:xfrm>
          <a:prstGeom prst="rect">
            <a:avLst/>
          </a:prstGeom>
        </p:spPr>
      </p:pic>
      <p:sp>
        <p:nvSpPr>
          <p:cNvPr id="2" name="圆角矩形标注 1"/>
          <p:cNvSpPr/>
          <p:nvPr/>
        </p:nvSpPr>
        <p:spPr>
          <a:xfrm>
            <a:off x="40005" y="4280535"/>
            <a:ext cx="6356350" cy="2026285"/>
          </a:xfrm>
          <a:prstGeom prst="wedgeRoundRectCallout">
            <a:avLst>
              <a:gd name="adj1" fmla="val 62907"/>
              <a:gd name="adj2" fmla="val 40473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1615" y="4417060"/>
            <a:ext cx="5995670" cy="175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实现中华民族伟大复兴，就是中华民族</a:t>
            </a:r>
            <a:endParaRPr lang="zh-CN" altLang="zh-CN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近代以来最伟大的梦想。          </a:t>
            </a:r>
          </a:p>
          <a:p>
            <a:pPr algn="r"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习近平</a:t>
            </a:r>
          </a:p>
        </p:txBody>
      </p:sp>
      <p:grpSp>
        <p:nvGrpSpPr>
          <p:cNvPr id="15" name="组合 14"/>
          <p:cNvGrpSpPr/>
          <p:nvPr>
            <p:custDataLst>
              <p:tags r:id="rId1"/>
            </p:custDataLst>
          </p:nvPr>
        </p:nvGrpSpPr>
        <p:grpSpPr>
          <a:xfrm>
            <a:off x="1563106" y="1271908"/>
            <a:ext cx="2517734" cy="1737538"/>
            <a:chOff x="1216983" y="2307267"/>
            <a:chExt cx="1552992" cy="1071751"/>
          </a:xfrm>
        </p:grpSpPr>
        <p:sp>
          <p:nvSpPr>
            <p:cNvPr id="16" name="Rectangle 4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21401846">
              <a:off x="1276266" y="2307267"/>
              <a:ext cx="1493709" cy="979920"/>
            </a:xfrm>
            <a:prstGeom prst="rect">
              <a:avLst/>
            </a:prstGeom>
            <a:solidFill>
              <a:srgbClr val="27B1B4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ysClr val="window" lastClr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Freeform 46"/>
            <p:cNvSpPr/>
            <p:nvPr>
              <p:custDataLst>
                <p:tags r:id="rId3"/>
              </p:custDataLst>
            </p:nvPr>
          </p:nvSpPr>
          <p:spPr bwMode="auto">
            <a:xfrm>
              <a:off x="1216983" y="2307267"/>
              <a:ext cx="1552992" cy="1071751"/>
            </a:xfrm>
            <a:custGeom>
              <a:avLst/>
              <a:gdLst>
                <a:gd name="T0" fmla="*/ 1285 w 1336"/>
                <a:gd name="T1" fmla="*/ 922 h 922"/>
                <a:gd name="T2" fmla="*/ 0 w 1336"/>
                <a:gd name="T3" fmla="*/ 843 h 922"/>
                <a:gd name="T4" fmla="*/ 52 w 1336"/>
                <a:gd name="T5" fmla="*/ 0 h 922"/>
                <a:gd name="T6" fmla="*/ 1336 w 1336"/>
                <a:gd name="T7" fmla="*/ 78 h 922"/>
                <a:gd name="T8" fmla="*/ 1285 w 1336"/>
                <a:gd name="T9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6" h="922">
                  <a:moveTo>
                    <a:pt x="1285" y="922"/>
                  </a:moveTo>
                  <a:lnTo>
                    <a:pt x="0" y="843"/>
                  </a:lnTo>
                  <a:lnTo>
                    <a:pt x="52" y="0"/>
                  </a:lnTo>
                  <a:lnTo>
                    <a:pt x="1336" y="78"/>
                  </a:lnTo>
                  <a:lnTo>
                    <a:pt x="1285" y="922"/>
                  </a:lnTo>
                  <a:close/>
                </a:path>
              </a:pathLst>
            </a:custGeom>
            <a:solidFill>
              <a:srgbClr val="27B1B4"/>
            </a:solidFill>
          </p:spPr>
          <p:txBody>
            <a:bodyPr wrap="square" anchor="ctr" anchorCtr="0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da-DK" sz="4000" b="1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逐 梦</a:t>
              </a:r>
            </a:p>
          </p:txBody>
        </p:sp>
      </p:grp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644765" y="165036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813685" y="1472565"/>
            <a:ext cx="56692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5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（一）我和中国梦</a:t>
            </a: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1270495" y="3343913"/>
            <a:ext cx="2517734" cy="1737538"/>
            <a:chOff x="1216983" y="2307267"/>
            <a:chExt cx="1552992" cy="1071751"/>
          </a:xfrm>
        </p:grpSpPr>
        <p:sp>
          <p:nvSpPr>
            <p:cNvPr id="6" name="Rectangle 4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21401846">
              <a:off x="1276266" y="2307267"/>
              <a:ext cx="1493709" cy="979920"/>
            </a:xfrm>
            <a:prstGeom prst="rect">
              <a:avLst/>
            </a:prstGeom>
            <a:solidFill>
              <a:srgbClr val="27B1B4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ysClr val="window" lastClr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" name="Freeform 46"/>
            <p:cNvSpPr/>
            <p:nvPr>
              <p:custDataLst>
                <p:tags r:id="rId9"/>
              </p:custDataLst>
            </p:nvPr>
          </p:nvSpPr>
          <p:spPr bwMode="auto">
            <a:xfrm>
              <a:off x="1216983" y="2307267"/>
              <a:ext cx="1552992" cy="1071751"/>
            </a:xfrm>
            <a:custGeom>
              <a:avLst/>
              <a:gdLst>
                <a:gd name="T0" fmla="*/ 1285 w 1336"/>
                <a:gd name="T1" fmla="*/ 922 h 922"/>
                <a:gd name="T2" fmla="*/ 0 w 1336"/>
                <a:gd name="T3" fmla="*/ 843 h 922"/>
                <a:gd name="T4" fmla="*/ 52 w 1336"/>
                <a:gd name="T5" fmla="*/ 0 h 922"/>
                <a:gd name="T6" fmla="*/ 1336 w 1336"/>
                <a:gd name="T7" fmla="*/ 78 h 922"/>
                <a:gd name="T8" fmla="*/ 1285 w 1336"/>
                <a:gd name="T9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6" h="922">
                  <a:moveTo>
                    <a:pt x="1285" y="922"/>
                  </a:moveTo>
                  <a:lnTo>
                    <a:pt x="0" y="843"/>
                  </a:lnTo>
                  <a:lnTo>
                    <a:pt x="52" y="0"/>
                  </a:lnTo>
                  <a:lnTo>
                    <a:pt x="1336" y="78"/>
                  </a:lnTo>
                  <a:lnTo>
                    <a:pt x="1285" y="922"/>
                  </a:lnTo>
                  <a:close/>
                </a:path>
              </a:pathLst>
            </a:custGeom>
            <a:solidFill>
              <a:srgbClr val="27B1B4"/>
            </a:solidFill>
          </p:spPr>
          <p:txBody>
            <a:bodyPr wrap="square" anchor="ctr" anchorCtr="0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4000" b="1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谈 梦</a:t>
              </a:r>
            </a:p>
          </p:txBody>
        </p:sp>
      </p:grpSp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4856278" y="3343913"/>
            <a:ext cx="2517734" cy="1737538"/>
            <a:chOff x="1216983" y="2307267"/>
            <a:chExt cx="1552992" cy="1071751"/>
          </a:xfrm>
        </p:grpSpPr>
        <p:sp>
          <p:nvSpPr>
            <p:cNvPr id="13" name="Rectangle 4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21401846">
              <a:off x="1276266" y="2307267"/>
              <a:ext cx="1493709" cy="979920"/>
            </a:xfrm>
            <a:prstGeom prst="rect">
              <a:avLst/>
            </a:prstGeom>
            <a:solidFill>
              <a:srgbClr val="6EC737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ysClr val="window" lastClr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4" name="Freeform 46"/>
            <p:cNvSpPr/>
            <p:nvPr>
              <p:custDataLst>
                <p:tags r:id="rId7"/>
              </p:custDataLst>
            </p:nvPr>
          </p:nvSpPr>
          <p:spPr bwMode="auto">
            <a:xfrm>
              <a:off x="1216983" y="2307267"/>
              <a:ext cx="1552992" cy="1071751"/>
            </a:xfrm>
            <a:custGeom>
              <a:avLst/>
              <a:gdLst>
                <a:gd name="T0" fmla="*/ 1285 w 1336"/>
                <a:gd name="T1" fmla="*/ 922 h 922"/>
                <a:gd name="T2" fmla="*/ 0 w 1336"/>
                <a:gd name="T3" fmla="*/ 843 h 922"/>
                <a:gd name="T4" fmla="*/ 52 w 1336"/>
                <a:gd name="T5" fmla="*/ 0 h 922"/>
                <a:gd name="T6" fmla="*/ 1336 w 1336"/>
                <a:gd name="T7" fmla="*/ 78 h 922"/>
                <a:gd name="T8" fmla="*/ 1285 w 1336"/>
                <a:gd name="T9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6" h="922">
                  <a:moveTo>
                    <a:pt x="1285" y="922"/>
                  </a:moveTo>
                  <a:lnTo>
                    <a:pt x="0" y="843"/>
                  </a:lnTo>
                  <a:lnTo>
                    <a:pt x="52" y="0"/>
                  </a:lnTo>
                  <a:lnTo>
                    <a:pt x="1336" y="78"/>
                  </a:lnTo>
                  <a:lnTo>
                    <a:pt x="1285" y="922"/>
                  </a:lnTo>
                  <a:close/>
                </a:path>
              </a:pathLst>
            </a:custGeom>
            <a:solidFill>
              <a:srgbClr val="6EC737"/>
            </a:solidFill>
          </p:spPr>
          <p:txBody>
            <a:bodyPr wrap="square" anchor="ctr" anchorCtr="0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da-DK" sz="4000" b="1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筑 梦</a:t>
              </a:r>
            </a:p>
          </p:txBody>
        </p:sp>
      </p:grpSp>
      <p:grpSp>
        <p:nvGrpSpPr>
          <p:cNvPr id="15" name="组合 14"/>
          <p:cNvGrpSpPr/>
          <p:nvPr>
            <p:custDataLst>
              <p:tags r:id="rId3"/>
            </p:custDataLst>
          </p:nvPr>
        </p:nvGrpSpPr>
        <p:grpSpPr>
          <a:xfrm>
            <a:off x="8442061" y="3343913"/>
            <a:ext cx="2517734" cy="1737538"/>
            <a:chOff x="1216983" y="2307267"/>
            <a:chExt cx="1552992" cy="1071751"/>
          </a:xfrm>
        </p:grpSpPr>
        <p:sp>
          <p:nvSpPr>
            <p:cNvPr id="16" name="Rectangle 4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21401846">
              <a:off x="1276266" y="2307267"/>
              <a:ext cx="1493709" cy="979920"/>
            </a:xfrm>
            <a:prstGeom prst="rect">
              <a:avLst/>
            </a:prstGeom>
            <a:solidFill>
              <a:srgbClr val="27B1B4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ysClr val="window" lastClr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Freeform 46"/>
            <p:cNvSpPr/>
            <p:nvPr>
              <p:custDataLst>
                <p:tags r:id="rId5"/>
              </p:custDataLst>
            </p:nvPr>
          </p:nvSpPr>
          <p:spPr bwMode="auto">
            <a:xfrm>
              <a:off x="1216983" y="2307267"/>
              <a:ext cx="1552992" cy="1071751"/>
            </a:xfrm>
            <a:custGeom>
              <a:avLst/>
              <a:gdLst>
                <a:gd name="T0" fmla="*/ 1285 w 1336"/>
                <a:gd name="T1" fmla="*/ 922 h 922"/>
                <a:gd name="T2" fmla="*/ 0 w 1336"/>
                <a:gd name="T3" fmla="*/ 843 h 922"/>
                <a:gd name="T4" fmla="*/ 52 w 1336"/>
                <a:gd name="T5" fmla="*/ 0 h 922"/>
                <a:gd name="T6" fmla="*/ 1336 w 1336"/>
                <a:gd name="T7" fmla="*/ 78 h 922"/>
                <a:gd name="T8" fmla="*/ 1285 w 1336"/>
                <a:gd name="T9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6" h="922">
                  <a:moveTo>
                    <a:pt x="1285" y="922"/>
                  </a:moveTo>
                  <a:lnTo>
                    <a:pt x="0" y="843"/>
                  </a:lnTo>
                  <a:lnTo>
                    <a:pt x="52" y="0"/>
                  </a:lnTo>
                  <a:lnTo>
                    <a:pt x="1336" y="78"/>
                  </a:lnTo>
                  <a:lnTo>
                    <a:pt x="1285" y="922"/>
                  </a:lnTo>
                  <a:close/>
                </a:path>
              </a:pathLst>
            </a:custGeom>
            <a:solidFill>
              <a:srgbClr val="27B1B4"/>
            </a:solidFill>
          </p:spPr>
          <p:txBody>
            <a:bodyPr wrap="square" anchor="ctr" anchorCtr="0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da-DK" sz="4000" b="1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逐 梦</a:t>
              </a:r>
            </a:p>
          </p:txBody>
        </p:sp>
      </p:grp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210435" y="3108960"/>
            <a:ext cx="6961505" cy="175323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zh-CN" altLang="en-US" sz="3600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1.采用项目式学习，探究航天发展</a:t>
            </a:r>
          </a:p>
          <a:p>
            <a:pPr algn="l"/>
            <a:endParaRPr lang="zh-CN" altLang="en-US" sz="3600">
              <a:solidFill>
                <a:schemeClr val="accent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en-US" sz="3600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2.回顾历程，畅谈感想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644765" y="165036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813685" y="1545590"/>
            <a:ext cx="62668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5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（二）中国航天梦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819275" y="3082290"/>
            <a:ext cx="8093075" cy="25533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zh-CN" altLang="en-US" sz="320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（1）提出问题，激发兴趣</a:t>
            </a:r>
          </a:p>
          <a:p>
            <a:pPr algn="l"/>
            <a:endParaRPr lang="zh-CN" altLang="en-US" sz="320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320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（2）整理项目式学习单</a:t>
            </a:r>
          </a:p>
          <a:p>
            <a:pPr algn="l"/>
            <a:endParaRPr lang="zh-CN" altLang="en-US" sz="320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320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（3）形成学习报告，展示分享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819275" y="1901825"/>
            <a:ext cx="699643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zh-CN" altLang="en-US" sz="36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1.采用项目式学习，探究航天发展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84835" y="700405"/>
            <a:ext cx="548005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zh-CN" altLang="en-US" sz="3600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3600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3600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）提出问题，激发兴趣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83310" y="2179955"/>
            <a:ext cx="9499600" cy="22453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altLang="zh-CN" sz="2800" dirty="0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lang="zh-CN" altLang="en-US" sz="2800" dirty="0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我们中国人是有登上太空的梦想的，我们中国的航天梦开始于建国初期。</a:t>
            </a:r>
          </a:p>
          <a:p>
            <a:pPr algn="l"/>
            <a:endParaRPr lang="zh-CN" altLang="en-US" sz="2800" dirty="0">
              <a:solidFill>
                <a:schemeClr val="accent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2800" dirty="0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如果在当时要实现这个梦想，你觉得需要做什么？要有哪些准备？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26000" y="241363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endParaRPr lang="zh-CN" altLang="en-US">
              <a:solidFill>
                <a:schemeClr val="accent4"/>
              </a:solidFill>
              <a:effectLst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4720" y="1002030"/>
            <a:ext cx="9966325" cy="557075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44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一、读本分析              五、教学方法</a:t>
            </a:r>
            <a:endParaRPr lang="zh-CN" altLang="en-US" sz="44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endParaRPr lang="zh-CN" altLang="en-US" sz="44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en-US" sz="44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二、学情分析              六、教学设计</a:t>
            </a:r>
            <a:endParaRPr lang="zh-CN" altLang="en-US" sz="44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endParaRPr lang="zh-CN" altLang="en-US" sz="44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44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三、教学目标              七、教后反思</a:t>
            </a:r>
            <a:endParaRPr lang="zh-CN" altLang="en-US" sz="44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endParaRPr lang="zh-CN" altLang="en-US" sz="44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44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四、教学重、难点</a:t>
            </a:r>
            <a:endParaRPr lang="zh-CN" altLang="en-US" sz="4800" dirty="0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4800" b="1" dirty="0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26000" y="241363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endParaRPr lang="zh-CN" altLang="en-US">
              <a:solidFill>
                <a:schemeClr val="accent4"/>
              </a:solidFill>
              <a:effectLst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4720" y="1002030"/>
            <a:ext cx="309880" cy="23069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endParaRPr lang="zh-CN" altLang="en-US" sz="4800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4800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4800" b="1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83310" y="1982470"/>
            <a:ext cx="9784080" cy="396938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zh-CN" altLang="en-US" sz="2800" dirty="0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问题一：建国初期，我国的经济实力和科学技术水平怎么样？</a:t>
            </a:r>
          </a:p>
          <a:p>
            <a:pPr algn="l"/>
            <a:endParaRPr lang="zh-CN" altLang="en-US" sz="2800" dirty="0">
              <a:solidFill>
                <a:schemeClr val="accent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2800" dirty="0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问题二：我国航天领域的杰出科学家有哪些？</a:t>
            </a:r>
          </a:p>
          <a:p>
            <a:pPr algn="l"/>
            <a:r>
              <a:rPr lang="zh-CN" altLang="en-US" sz="2800" dirty="0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他们为航天事业作出了哪些贡献？</a:t>
            </a:r>
          </a:p>
          <a:p>
            <a:pPr algn="l"/>
            <a:endParaRPr lang="zh-CN" altLang="en-US" sz="2800" dirty="0">
              <a:solidFill>
                <a:schemeClr val="accent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2800" dirty="0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问题三：航天员有哪些代表？</a:t>
            </a:r>
          </a:p>
          <a:p>
            <a:pPr algn="l"/>
            <a:r>
              <a:rPr lang="zh-CN" altLang="en-US" sz="2800" dirty="0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他们要完成什么样的工作？</a:t>
            </a:r>
          </a:p>
          <a:p>
            <a:pPr algn="l"/>
            <a:endParaRPr lang="zh-CN" altLang="en-US" sz="2800" dirty="0">
              <a:solidFill>
                <a:schemeClr val="accent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800" dirty="0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问题四：航天人曾经经历过哪些艰苦环境的挑战？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84835" y="700405"/>
            <a:ext cx="548005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zh-CN" altLang="en-US" sz="3600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3600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3600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）整理出项目式学习单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26000" y="241363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endParaRPr lang="zh-CN" altLang="en-US">
              <a:solidFill>
                <a:schemeClr val="accent4"/>
              </a:solidFill>
              <a:effectLst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4720" y="1002030"/>
            <a:ext cx="309880" cy="23069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endParaRPr lang="zh-CN" altLang="en-US" sz="4800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4800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4800" b="1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4835" y="700405"/>
            <a:ext cx="639445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zh-CN" altLang="en-US" sz="3600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（3）形成学习报告，展示分享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40840" y="235712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表格 7"/>
          <p:cNvGraphicFramePr/>
          <p:nvPr/>
        </p:nvGraphicFramePr>
        <p:xfrm>
          <a:off x="1544955" y="1798320"/>
          <a:ext cx="9102090" cy="387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6170"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zh-CN" altLang="en-US" sz="2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问题一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建国初期，我国的经济实力和科学技术水平怎么样？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4215">
                <a:tc>
                  <a:txBody>
                    <a:bodyPr/>
                    <a:lstStyle/>
                    <a:p>
                      <a:pPr algn="ctr">
                        <a:lnSpc>
                          <a:spcPct val="270000"/>
                        </a:lnSpc>
                        <a:buNone/>
                      </a:pPr>
                      <a:r>
                        <a:rPr lang="zh-CN" altLang="en-US" sz="2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学习结果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航天事业发展初期，新中国也刚成立，百废待兴，经济落后，技术力量薄弱，物质条件匮乏，试验设施简陋，可以说是一穷二白，从零开始。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115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交流总结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26000" y="241363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endParaRPr lang="zh-CN" altLang="en-US">
              <a:solidFill>
                <a:schemeClr val="accent4"/>
              </a:solidFill>
              <a:effectLst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4720" y="1002030"/>
            <a:ext cx="309880" cy="23069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endParaRPr lang="zh-CN" altLang="en-US" sz="4800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4800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4800" b="1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微信图片_20210321105836"/>
          <p:cNvPicPr>
            <a:picLocks noChangeAspect="1"/>
          </p:cNvPicPr>
          <p:nvPr/>
        </p:nvPicPr>
        <p:blipFill>
          <a:blip r:embed="rId4" cstate="print"/>
          <a:srcRect t="26477" r="807" b="30351"/>
          <a:stretch>
            <a:fillRect/>
          </a:stretch>
        </p:blipFill>
        <p:spPr>
          <a:xfrm>
            <a:off x="119380" y="591185"/>
            <a:ext cx="5988685" cy="2625725"/>
          </a:xfrm>
          <a:prstGeom prst="rect">
            <a:avLst/>
          </a:prstGeom>
        </p:spPr>
      </p:pic>
      <p:graphicFrame>
        <p:nvGraphicFramePr>
          <p:cNvPr id="2" name="表格 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1310259"/>
              </p:ext>
            </p:extLst>
          </p:nvPr>
        </p:nvGraphicFramePr>
        <p:xfrm>
          <a:off x="3841115" y="2553335"/>
          <a:ext cx="7843520" cy="4272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8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712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问题二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我国第一代航天方面的科学家有谁？他们为航天</a:t>
                      </a:r>
                      <a:r>
                        <a: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事业作出了哪些贡献？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29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学习结果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钱学森：中国两弹一星功勋奖章获得者，被誉为“中国航天之父”“中国导弹之父”“中国自动化控制之父”和“火箭之王”。</a:t>
                      </a:r>
                    </a:p>
                    <a:p>
                      <a:pPr>
                        <a:buNone/>
                      </a:pPr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邓稼先，郭永怀，陈敬熊，孙家栋……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66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交流总结</a:t>
                      </a:r>
                    </a:p>
                    <a:p>
                      <a:pPr algn="ctr">
                        <a:buNone/>
                      </a:pPr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26000" y="241363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endParaRPr lang="zh-CN" altLang="en-US">
              <a:solidFill>
                <a:schemeClr val="accent4"/>
              </a:solidFill>
              <a:effectLst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4720" y="1002030"/>
            <a:ext cx="309880" cy="23069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endParaRPr lang="zh-CN" altLang="en-US" sz="4800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4800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4800" b="1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212725" y="1433195"/>
          <a:ext cx="7049770" cy="4449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8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06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zh-CN" altLang="en-US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问题三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新一代的航天人有哪些代表？他们要完成什么样的工作？难度如何？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81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90000"/>
                        </a:lnSpc>
                        <a:buNone/>
                      </a:pPr>
                      <a:r>
                        <a:rPr lang="zh-CN" altLang="en-US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学习结果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杨利伟</a:t>
                      </a:r>
                      <a:r>
                        <a:rPr lang="en-US" alt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</a:t>
                      </a:r>
                      <a:r>
                        <a:rPr lang="zh-CN" altLang="en-US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神州五号航天员</a:t>
                      </a:r>
                    </a:p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刘</a:t>
                      </a:r>
                      <a:r>
                        <a:rPr lang="en-US" alt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</a:t>
                      </a:r>
                      <a:r>
                        <a:rPr lang="zh-CN" altLang="en-US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洋</a:t>
                      </a:r>
                      <a:r>
                        <a:rPr lang="en-US" alt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</a:t>
                      </a:r>
                      <a:r>
                        <a:rPr lang="zh-CN" altLang="en-US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中国第一位女航天员</a:t>
                      </a:r>
                    </a:p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还有费俊龙、聂海胜、翟志刚、景海鹏等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06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交流总结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图片 2" descr="微信图片_2021032110584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2855" y="607377"/>
            <a:ext cx="4589145" cy="610108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26000" y="241363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endParaRPr lang="zh-CN" altLang="en-US">
              <a:solidFill>
                <a:schemeClr val="accent4"/>
              </a:solidFill>
              <a:effectLst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4720" y="1002030"/>
            <a:ext cx="309880" cy="23069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endParaRPr lang="zh-CN" altLang="en-US" sz="4800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4800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4800" b="1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137920" y="1350645"/>
          <a:ext cx="9853295" cy="4477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4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47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问题四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航天人的工作环境怎么样？会面临哪些困难？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学习结果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中国的航天事业在起步阶段可以说是一无所有，有些航天人因为工作的需要，长期工作在荒漠之中。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8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交流总结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截图20210321101111"/>
          <p:cNvPicPr>
            <a:picLocks noChangeAspect="1"/>
          </p:cNvPicPr>
          <p:nvPr/>
        </p:nvPicPr>
        <p:blipFill rotWithShape="1">
          <a:blip r:embed="rId3" cstate="print"/>
          <a:srcRect l="13875" t="8102" r="13285" b="13110"/>
          <a:stretch/>
        </p:blipFill>
        <p:spPr>
          <a:xfrm>
            <a:off x="3139126" y="1939283"/>
            <a:ext cx="5373278" cy="280918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26000" y="241363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endParaRPr lang="zh-CN" altLang="en-US">
              <a:solidFill>
                <a:schemeClr val="accent4"/>
              </a:solidFill>
              <a:effectLst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4720" y="1002030"/>
            <a:ext cx="309880" cy="23069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endParaRPr lang="zh-CN" altLang="en-US" sz="4800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4800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4800" b="1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00530" y="5765800"/>
            <a:ext cx="749808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CN" altLang="en-US" sz="3200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播放视频：中国航天事业取得的辉煌成就</a:t>
            </a:r>
          </a:p>
        </p:txBody>
      </p:sp>
      <p:pic>
        <p:nvPicPr>
          <p:cNvPr id="6" name="图片 5" descr="截图20210321101111"/>
          <p:cNvPicPr>
            <a:picLocks noChangeAspect="1"/>
          </p:cNvPicPr>
          <p:nvPr/>
        </p:nvPicPr>
        <p:blipFill rotWithShape="1">
          <a:blip r:embed="rId3" cstate="print"/>
          <a:srcRect l="11340" t="1273" r="47128" b="90003"/>
          <a:stretch/>
        </p:blipFill>
        <p:spPr>
          <a:xfrm>
            <a:off x="3139126" y="1939283"/>
            <a:ext cx="3063711" cy="31108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44600" y="1002030"/>
            <a:ext cx="476758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altLang="zh-CN" sz="36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36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.回顾历程，畅谈感想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26000" y="241363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endParaRPr lang="zh-CN" altLang="en-US">
              <a:solidFill>
                <a:schemeClr val="accent4"/>
              </a:solidFill>
              <a:effectLst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4720" y="1002030"/>
            <a:ext cx="309880" cy="23069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endParaRPr lang="zh-CN" altLang="en-US" sz="4800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4800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4800" b="1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36725" y="3308985"/>
            <a:ext cx="871728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zh-CN" altLang="en-US" sz="3200" dirty="0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播放习近平爷爷在六一国际儿童节对孩子的寄语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2275" y="1694815"/>
            <a:ext cx="62668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5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（三）放飞梦想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590290" y="2921635"/>
            <a:ext cx="4754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6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七、教后反思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3"/>
          <p:cNvSpPr/>
          <p:nvPr/>
        </p:nvSpPr>
        <p:spPr>
          <a:xfrm>
            <a:off x="3054350" y="2535238"/>
            <a:ext cx="7032625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sz="9600" b="1" dirty="0">
                <a:solidFill>
                  <a:srgbClr val="1D629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谢谢观看！</a:t>
            </a:r>
          </a:p>
        </p:txBody>
      </p:sp>
    </p:spTree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49015" y="2921635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6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一、读本分析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26000" y="241363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endParaRPr lang="zh-CN" altLang="en-US">
              <a:solidFill>
                <a:schemeClr val="accent4"/>
              </a:solidFill>
              <a:effectLst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59585" y="1264285"/>
            <a:ext cx="7844790" cy="45478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altLang="zh-CN" sz="4000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4000" b="1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第一讲   我爱你中国</a:t>
            </a:r>
          </a:p>
          <a:p>
            <a:pPr algn="l">
              <a:lnSpc>
                <a:spcPct val="120000"/>
              </a:lnSpc>
            </a:pPr>
            <a:r>
              <a:rPr lang="zh-CN" altLang="en-US" sz="4000" b="1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第二讲   一心跟着共产党</a:t>
            </a:r>
          </a:p>
          <a:p>
            <a:pPr algn="l">
              <a:lnSpc>
                <a:spcPct val="120000"/>
              </a:lnSpc>
            </a:pPr>
            <a:r>
              <a:rPr lang="zh-CN" altLang="en-US" sz="4000" b="1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第三讲   走进新时代</a:t>
            </a:r>
          </a:p>
          <a:p>
            <a:pPr algn="l">
              <a:lnSpc>
                <a:spcPct val="120000"/>
              </a:lnSpc>
            </a:pPr>
            <a:r>
              <a:rPr lang="zh-CN" altLang="en-US" sz="4000" b="1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zh-CN" altLang="en-US" sz="4000" b="1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第四讲   我们的中国梦</a:t>
            </a:r>
            <a:endParaRPr lang="zh-CN" altLang="en-US" sz="4000" b="1">
              <a:solidFill>
                <a:schemeClr val="accent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4000" b="1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第五讲   我们是共产主义接班人</a:t>
            </a:r>
          </a:p>
          <a:p>
            <a:pPr algn="l">
              <a:lnSpc>
                <a:spcPct val="120000"/>
              </a:lnSpc>
            </a:pPr>
            <a:r>
              <a:rPr lang="zh-CN" altLang="en-US" sz="4000" b="1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第六讲   做新时代的好少年</a:t>
            </a:r>
            <a:r>
              <a:rPr lang="zh-CN" altLang="en-US" sz="4800">
                <a:solidFill>
                  <a:schemeClr val="accent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4800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en-US" sz="4800" b="1">
              <a:solidFill>
                <a:schemeClr val="accent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39035" y="982980"/>
            <a:ext cx="6214110" cy="48926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zh-CN" altLang="en-US" sz="4800" b="1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第四讲   我们的中国梦</a:t>
            </a:r>
            <a:endParaRPr lang="zh-CN" altLang="en-US" sz="4800">
              <a:solidFill>
                <a:schemeClr val="accent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/>
            <a:endParaRPr lang="zh-CN" altLang="en-US" sz="4400">
              <a:solidFill>
                <a:schemeClr val="accent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en-US" sz="4400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第一课时  我有一个梦想</a:t>
            </a:r>
          </a:p>
          <a:p>
            <a:pPr algn="l"/>
            <a:endParaRPr lang="zh-CN" altLang="en-US" sz="4400">
              <a:solidFill>
                <a:schemeClr val="accent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en-US" sz="440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第二课时  伟大的中国梦</a:t>
            </a:r>
            <a:endParaRPr lang="zh-CN" altLang="en-US" sz="4400">
              <a:solidFill>
                <a:schemeClr val="accent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/>
            <a:endParaRPr lang="zh-CN" altLang="en-US" sz="4400">
              <a:solidFill>
                <a:schemeClr val="accent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en-US" sz="4400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第三课时  实干成就梦想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21032110440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8196" y="0"/>
            <a:ext cx="5206077" cy="6902450"/>
          </a:xfrm>
          <a:prstGeom prst="rect">
            <a:avLst/>
          </a:prstGeom>
        </p:spPr>
      </p:pic>
      <p:sp>
        <p:nvSpPr>
          <p:cNvPr id="4" name="圆角矩形标注 3"/>
          <p:cNvSpPr/>
          <p:nvPr/>
        </p:nvSpPr>
        <p:spPr>
          <a:xfrm>
            <a:off x="2731770" y="958850"/>
            <a:ext cx="3077845" cy="1023620"/>
          </a:xfrm>
          <a:prstGeom prst="wedgeRoundRectCallout">
            <a:avLst>
              <a:gd name="adj1" fmla="val 68625"/>
              <a:gd name="adj2" fmla="val -38383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59735" y="1179195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什么是中国梦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2846070" y="2800350"/>
            <a:ext cx="3256915" cy="953135"/>
          </a:xfrm>
          <a:prstGeom prst="wedgeRoundRectCallout">
            <a:avLst>
              <a:gd name="adj1" fmla="val 89626"/>
              <a:gd name="adj2" fmla="val -82873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67405" y="2985135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我的中国梦</a:t>
            </a:r>
          </a:p>
        </p:txBody>
      </p:sp>
      <p:sp>
        <p:nvSpPr>
          <p:cNvPr id="2" name="圆角矩形标注 1"/>
          <p:cNvSpPr/>
          <p:nvPr/>
        </p:nvSpPr>
        <p:spPr>
          <a:xfrm>
            <a:off x="40005" y="4280535"/>
            <a:ext cx="6356350" cy="2026285"/>
          </a:xfrm>
          <a:prstGeom prst="wedgeRoundRectCallout">
            <a:avLst>
              <a:gd name="adj1" fmla="val 62907"/>
              <a:gd name="adj2" fmla="val 40473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1615" y="4417060"/>
            <a:ext cx="5995670" cy="175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实现中华民族伟大复兴，就是中华民族</a:t>
            </a:r>
            <a:endParaRPr lang="zh-CN" altLang="zh-CN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近代以来最伟大的梦想。          </a:t>
            </a:r>
          </a:p>
          <a:p>
            <a:pPr algn="r"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习近平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6CF9582-649B-8915-3EFE-C33FEF161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05" y="761174"/>
            <a:ext cx="9223980" cy="609682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90290" y="2921635"/>
            <a:ext cx="4754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6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二、学情分析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26845" y="2239010"/>
            <a:ext cx="9536430" cy="31381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endParaRPr lang="zh-CN" altLang="en-US" dirty="0">
              <a:solidFill>
                <a:schemeClr val="accent3"/>
              </a:solidFill>
            </a:endParaRPr>
          </a:p>
          <a:p>
            <a:pPr algn="l"/>
            <a:r>
              <a:rPr lang="zh-CN" altLang="en-US" sz="3600" dirty="0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1.畅谈交流，初步理解什么是中国梦。</a:t>
            </a:r>
          </a:p>
          <a:p>
            <a:pPr algn="l"/>
            <a:endParaRPr lang="zh-CN" altLang="en-US" sz="3600" dirty="0">
              <a:solidFill>
                <a:schemeClr val="accent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3600" dirty="0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2.合作学习，了解实现中国航天梦的过程。</a:t>
            </a:r>
          </a:p>
          <a:p>
            <a:pPr algn="l"/>
            <a:endParaRPr lang="zh-CN" altLang="en-US" sz="3600" dirty="0">
              <a:solidFill>
                <a:schemeClr val="accent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3600" dirty="0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3.交流总结，感受中华民族的奋斗精神。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26435" y="1156335"/>
            <a:ext cx="42976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5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三、教学目标</a:t>
            </a:r>
          </a:p>
        </p:txBody>
      </p:sp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267_3*i*0"/>
  <p:tag name="KSO_WM_TEMPLATE_CATEGORY" val="diagram"/>
  <p:tag name="KSO_WM_TEMPLATE_INDEX" val="160267"/>
  <p:tag name="KSO_WM_UNIT_INDEX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267_3*i*11"/>
  <p:tag name="KSO_WM_TEMPLATE_CATEGORY" val="diagram"/>
  <p:tag name="KSO_WM_TEMPLATE_INDEX" val="160267"/>
  <p:tag name="KSO_WM_UNIT_INDEX" val="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67"/>
  <p:tag name="KSO_WM_UNIT_TYPE" val="l_i"/>
  <p:tag name="KSO_WM_UNIT_INDEX" val="1_3"/>
  <p:tag name="KSO_WM_UNIT_ID" val="diagram160267_3*l_i*1_3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67"/>
  <p:tag name="KSO_WM_UNIT_TYPE" val="l_h_f"/>
  <p:tag name="KSO_WM_UNIT_INDEX" val="1_3_1"/>
  <p:tag name="KSO_WM_UNIT_ID" val="diagram160267_3*l_h_f*1_3_1"/>
  <p:tag name="KSO_WM_UNIT_CLEAR" val="1"/>
  <p:tag name="KSO_WM_UNIT_LAYERLEVEL" val="1_1_1"/>
  <p:tag name="KSO_WM_UNIT_VALUE" val="50"/>
  <p:tag name="KSO_WM_UNIT_HIGHLIGHT" val="0"/>
  <p:tag name="KSO_WM_UNIT_COMPATIBLE" val="0"/>
  <p:tag name="KSO_WM_BEAUTIFY_FLAG" val="#wm#"/>
  <p:tag name="KSO_WM_DIAGRAM_GROUP_CODE" val="l1-1"/>
  <p:tag name="KSO_WM_UNIT_PRESET_TEXT" val="Lorem&#10;ipsum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267_3*i*0"/>
  <p:tag name="KSO_WM_TEMPLATE_CATEGORY" val="diagram"/>
  <p:tag name="KSO_WM_TEMPLATE_INDEX" val="160267"/>
  <p:tag name="KSO_WM_UNIT_INDEX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267_3*i*6"/>
  <p:tag name="KSO_WM_TEMPLATE_CATEGORY" val="diagram"/>
  <p:tag name="KSO_WM_TEMPLATE_INDEX" val="160267"/>
  <p:tag name="KSO_WM_UNIT_INDEX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267_3*i*11"/>
  <p:tag name="KSO_WM_TEMPLATE_CATEGORY" val="diagram"/>
  <p:tag name="KSO_WM_TEMPLATE_INDEX" val="160267"/>
  <p:tag name="KSO_WM_UNIT_INDEX" val="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67"/>
  <p:tag name="KSO_WM_UNIT_TYPE" val="l_i"/>
  <p:tag name="KSO_WM_UNIT_INDEX" val="1_3"/>
  <p:tag name="KSO_WM_UNIT_ID" val="diagram160267_3*l_i*1_3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67"/>
  <p:tag name="KSO_WM_UNIT_TYPE" val="l_h_f"/>
  <p:tag name="KSO_WM_UNIT_INDEX" val="1_3_1"/>
  <p:tag name="KSO_WM_UNIT_ID" val="diagram160267_3*l_h_f*1_3_1"/>
  <p:tag name="KSO_WM_UNIT_CLEAR" val="1"/>
  <p:tag name="KSO_WM_UNIT_LAYERLEVEL" val="1_1_1"/>
  <p:tag name="KSO_WM_UNIT_VALUE" val="50"/>
  <p:tag name="KSO_WM_UNIT_HIGHLIGHT" val="0"/>
  <p:tag name="KSO_WM_UNIT_COMPATIBLE" val="0"/>
  <p:tag name="KSO_WM_BEAUTIFY_FLAG" val="#wm#"/>
  <p:tag name="KSO_WM_DIAGRAM_GROUP_CODE" val="l1-1"/>
  <p:tag name="KSO_WM_UNIT_PRESET_TEXT" val="Lorem&#10;ipsum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67"/>
  <p:tag name="KSO_WM_UNIT_TYPE" val="l_i"/>
  <p:tag name="KSO_WM_UNIT_INDEX" val="1_2"/>
  <p:tag name="KSO_WM_UNIT_ID" val="diagram160267_3*l_i*1_2"/>
  <p:tag name="KSO_WM_UNIT_CLEAR" val="1"/>
  <p:tag name="KSO_WM_UNIT_LAYERLEVEL" val="1_1"/>
  <p:tag name="KSO_WM_BEAUTIFY_FLAG" val="#wm#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67"/>
  <p:tag name="KSO_WM_UNIT_TYPE" val="l_h_f"/>
  <p:tag name="KSO_WM_UNIT_INDEX" val="1_2_1"/>
  <p:tag name="KSO_WM_UNIT_ID" val="diagram160267_3*l_h_f*1_2_1"/>
  <p:tag name="KSO_WM_UNIT_CLEAR" val="1"/>
  <p:tag name="KSO_WM_UNIT_LAYERLEVEL" val="1_1_1"/>
  <p:tag name="KSO_WM_UNIT_VALUE" val="50"/>
  <p:tag name="KSO_WM_UNIT_HIGHLIGHT" val="0"/>
  <p:tag name="KSO_WM_UNIT_COMPATIBLE" val="0"/>
  <p:tag name="KSO_WM_BEAUTIFY_FLAG" val="#wm#"/>
  <p:tag name="KSO_WM_DIAGRAM_GROUP_CODE" val="l1-1"/>
  <p:tag name="KSO_WM_UNIT_PRESET_TEXT" val="Lorem&#10;ipsum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267_3*i*6"/>
  <p:tag name="KSO_WM_TEMPLATE_CATEGORY" val="diagram"/>
  <p:tag name="KSO_WM_TEMPLATE_INDEX" val="160267"/>
  <p:tag name="KSO_WM_UNIT_INDEX" val="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67"/>
  <p:tag name="KSO_WM_UNIT_TYPE" val="l_i"/>
  <p:tag name="KSO_WM_UNIT_INDEX" val="1_1"/>
  <p:tag name="KSO_WM_UNIT_ID" val="diagram160267_3*l_i*1_1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67"/>
  <p:tag name="KSO_WM_UNIT_TYPE" val="l_h_f"/>
  <p:tag name="KSO_WM_UNIT_INDEX" val="1_1_1"/>
  <p:tag name="KSO_WM_UNIT_ID" val="diagram160267_3*l_h_f*1_1_1"/>
  <p:tag name="KSO_WM_UNIT_CLEAR" val="1"/>
  <p:tag name="KSO_WM_UNIT_LAYERLEVEL" val="1_1_1"/>
  <p:tag name="KSO_WM_UNIT_VALUE" val="50"/>
  <p:tag name="KSO_WM_UNIT_HIGHLIGHT" val="0"/>
  <p:tag name="KSO_WM_UNIT_COMPATIBLE" val="0"/>
  <p:tag name="KSO_WM_BEAUTIFY_FLAG" val="#wm#"/>
  <p:tag name="KSO_WM_DIAGRAM_GROUP_CODE" val="l1-1"/>
  <p:tag name="KSO_WM_UNIT_PRESET_TEXT" val="Lorem&#10;ipsum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c5219aa-7414-408a-93e4-fd6ffe7218e4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d61b5dc-fe37-452d-9294-156651c89736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e0213f6-2b14-4327-abff-94beee568f87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267_3*i*11"/>
  <p:tag name="KSO_WM_TEMPLATE_CATEGORY" val="diagram"/>
  <p:tag name="KSO_WM_TEMPLATE_INDEX" val="160267"/>
  <p:tag name="KSO_WM_UNIT_INDEX" val="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67"/>
  <p:tag name="KSO_WM_UNIT_TYPE" val="l_i"/>
  <p:tag name="KSO_WM_UNIT_INDEX" val="1_3"/>
  <p:tag name="KSO_WM_UNIT_ID" val="diagram160267_3*l_i*1_3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67"/>
  <p:tag name="KSO_WM_UNIT_TYPE" val="l_h_f"/>
  <p:tag name="KSO_WM_UNIT_INDEX" val="1_3_1"/>
  <p:tag name="KSO_WM_UNIT_ID" val="diagram160267_3*l_h_f*1_3_1"/>
  <p:tag name="KSO_WM_UNIT_CLEAR" val="1"/>
  <p:tag name="KSO_WM_UNIT_LAYERLEVEL" val="1_1_1"/>
  <p:tag name="KSO_WM_UNIT_VALUE" val="50"/>
  <p:tag name="KSO_WM_UNIT_HIGHLIGHT" val="0"/>
  <p:tag name="KSO_WM_UNIT_COMPATIBLE" val="0"/>
  <p:tag name="KSO_WM_BEAUTIFY_FLAG" val="#wm#"/>
  <p:tag name="KSO_WM_DIAGRAM_GROUP_CODE" val="l1-1"/>
  <p:tag name="KSO_WM_UNIT_PRESET_TEXT" val="Lorem&#10;ipsum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67"/>
  <p:tag name="KSO_WM_UNIT_TYPE" val="l_i"/>
  <p:tag name="KSO_WM_UNIT_INDEX" val="1_2"/>
  <p:tag name="KSO_WM_UNIT_ID" val="diagram160267_3*l_i*1_2"/>
  <p:tag name="KSO_WM_UNIT_CLEAR" val="1"/>
  <p:tag name="KSO_WM_UNIT_LAYERLEVEL" val="1_1"/>
  <p:tag name="KSO_WM_BEAUTIFY_FLAG" val="#wm#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67"/>
  <p:tag name="KSO_WM_UNIT_TYPE" val="l_h_f"/>
  <p:tag name="KSO_WM_UNIT_INDEX" val="1_2_1"/>
  <p:tag name="KSO_WM_UNIT_ID" val="diagram160267_3*l_h_f*1_2_1"/>
  <p:tag name="KSO_WM_UNIT_CLEAR" val="1"/>
  <p:tag name="KSO_WM_UNIT_LAYERLEVEL" val="1_1_1"/>
  <p:tag name="KSO_WM_UNIT_VALUE" val="50"/>
  <p:tag name="KSO_WM_UNIT_HIGHLIGHT" val="0"/>
  <p:tag name="KSO_WM_UNIT_COMPATIBLE" val="0"/>
  <p:tag name="KSO_WM_BEAUTIFY_FLAG" val="#wm#"/>
  <p:tag name="KSO_WM_DIAGRAM_GROUP_CODE" val="l1-1"/>
  <p:tag name="KSO_WM_UNIT_PRESET_TEXT" val="Lorem&#10;ipsum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67"/>
  <p:tag name="KSO_WM_UNIT_TYPE" val="l_i"/>
  <p:tag name="KSO_WM_UNIT_INDEX" val="1_1"/>
  <p:tag name="KSO_WM_UNIT_ID" val="diagram160267_3*l_i*1_1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67"/>
  <p:tag name="KSO_WM_UNIT_TYPE" val="l_h_f"/>
  <p:tag name="KSO_WM_UNIT_INDEX" val="1_1_1"/>
  <p:tag name="KSO_WM_UNIT_ID" val="diagram160267_3*l_h_f*1_1_1"/>
  <p:tag name="KSO_WM_UNIT_CLEAR" val="1"/>
  <p:tag name="KSO_WM_UNIT_LAYERLEVEL" val="1_1_1"/>
  <p:tag name="KSO_WM_UNIT_VALUE" val="50"/>
  <p:tag name="KSO_WM_UNIT_HIGHLIGHT" val="0"/>
  <p:tag name="KSO_WM_UNIT_COMPATIBLE" val="0"/>
  <p:tag name="KSO_WM_BEAUTIFY_FLAG" val="#wm#"/>
  <p:tag name="KSO_WM_DIAGRAM_GROUP_CODE" val="l1-1"/>
  <p:tag name="KSO_WM_UNIT_PRESET_TEXT" val="Lorem&#10;ipsum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水墨江南">
      <a:dk1>
        <a:srgbClr val="000000"/>
      </a:dk1>
      <a:lt1>
        <a:srgbClr val="FFFFFF"/>
      </a:lt1>
      <a:dk2>
        <a:srgbClr val="DEF8FF"/>
      </a:dk2>
      <a:lt2>
        <a:srgbClr val="B9D2FD"/>
      </a:lt2>
      <a:accent1>
        <a:srgbClr val="99C2FD"/>
      </a:accent1>
      <a:accent2>
        <a:srgbClr val="6C92FD"/>
      </a:accent2>
      <a:accent3>
        <a:srgbClr val="4765D8"/>
      </a:accent3>
      <a:accent4>
        <a:srgbClr val="6771AB"/>
      </a:accent4>
      <a:accent5>
        <a:srgbClr val="2E3B72"/>
      </a:accent5>
      <a:accent6>
        <a:srgbClr val="161B32"/>
      </a:accent6>
      <a:hlink>
        <a:srgbClr val="141E26"/>
      </a:hlink>
      <a:folHlink>
        <a:srgbClr val="4C579B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766</Words>
  <Application>Microsoft Office PowerPoint</Application>
  <PresentationFormat>宽屏</PresentationFormat>
  <Paragraphs>153</Paragraphs>
  <Slides>28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4" baseType="lpstr">
      <vt:lpstr>方正粗黑宋简体</vt:lpstr>
      <vt:lpstr>黑体</vt:lpstr>
      <vt:lpstr>微软雅黑</vt:lpstr>
      <vt:lpstr>Arial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Nee</dc:creator>
  <cp:lastModifiedBy>李杏芳</cp:lastModifiedBy>
  <cp:revision>334</cp:revision>
  <dcterms:created xsi:type="dcterms:W3CDTF">2013-10-25T14:41:00Z</dcterms:created>
  <dcterms:modified xsi:type="dcterms:W3CDTF">2024-01-24T02:45:55Z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612351D0A838442F8502496B098F78E7</vt:lpwstr>
  </property>
</Properties>
</file>