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4" r:id="rId2"/>
    <p:sldId id="295" r:id="rId3"/>
    <p:sldId id="296" r:id="rId4"/>
    <p:sldId id="297" r:id="rId5"/>
    <p:sldId id="298" r:id="rId6"/>
    <p:sldId id="299" r:id="rId7"/>
    <p:sldId id="328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22" r:id="rId18"/>
    <p:sldId id="316" r:id="rId19"/>
    <p:sldId id="312" r:id="rId20"/>
    <p:sldId id="319" r:id="rId21"/>
    <p:sldId id="310" r:id="rId22"/>
    <p:sldId id="311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0"/>
    <p:restoredTop sz="88296" autoAdjust="0"/>
  </p:normalViewPr>
  <p:slideViewPr>
    <p:cSldViewPr snapToGrid="0" showGuides="1">
      <p:cViewPr varScale="1">
        <p:scale>
          <a:sx n="73" d="100"/>
          <a:sy n="73" d="100"/>
        </p:scale>
        <p:origin x="96" y="564"/>
      </p:cViewPr>
      <p:guideLst>
        <p:guide orient="horz" pos="216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04866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04866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5157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1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292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8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9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18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99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9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264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850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9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816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1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2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719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5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6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970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5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6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5209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0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1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4684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5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6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39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6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992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0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1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10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1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125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5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74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9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45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8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19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37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813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29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10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2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t>2024/1/18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3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262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 descr="01b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1048594" name="文本框 24"/>
          <p:cNvSpPr/>
          <p:nvPr/>
        </p:nvSpPr>
        <p:spPr>
          <a:xfrm>
            <a:off x="3701733" y="5385118"/>
            <a:ext cx="6681787" cy="131063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报告人：赵楠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单   位：郑州市金水区文化绿城小学</a:t>
            </a:r>
          </a:p>
        </p:txBody>
      </p:sp>
      <p:sp>
        <p:nvSpPr>
          <p:cNvPr id="1048595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48596" name="文本框 22"/>
          <p:cNvSpPr/>
          <p:nvPr/>
        </p:nvSpPr>
        <p:spPr>
          <a:xfrm>
            <a:off x="203200" y="2044005"/>
            <a:ext cx="11769725" cy="2769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小学低年级试教经验分享</a:t>
            </a:r>
          </a:p>
          <a:p>
            <a:pPr algn="ctr">
              <a:buFont typeface="Arial" panose="020B0604020202020204" pitchFamily="34" charset="0"/>
            </a:pP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讲第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“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新时代新生活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”</a:t>
            </a:r>
          </a:p>
          <a:p>
            <a:pPr algn="ctr">
              <a:buFont typeface="Arial" panose="020B0604020202020204" pitchFamily="34" charset="0"/>
            </a:pPr>
            <a:endParaRPr lang="zh-CN" altLang="en-US" sz="5400" b="1" dirty="0">
              <a:solidFill>
                <a:srgbClr val="26445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文本框 3"/>
          <p:cNvSpPr txBox="1"/>
          <p:nvPr/>
        </p:nvSpPr>
        <p:spPr>
          <a:xfrm>
            <a:off x="705485" y="623570"/>
            <a:ext cx="10259758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大自然充满乐趣、无比美丽，热爱自然是一种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  <a:cs typeface="+mn-ea"/>
                <a:sym typeface="+mn-ea"/>
              </a:rPr>
              <a:t>好习惯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，保护环境是每个人的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  <a:cs typeface="+mn-ea"/>
                <a:sym typeface="+mn-ea"/>
              </a:rPr>
              <a:t>责任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，少年儿童要在这方面发挥</a:t>
            </a:r>
            <a:r>
              <a:rPr lang="zh-CN" altLang="en-US" sz="3200" b="1">
                <a:solidFill>
                  <a:srgbClr val="C00000"/>
                </a:solidFill>
                <a:latin typeface="+mn-ea"/>
                <a:ea typeface="+mn-ea"/>
                <a:cs typeface="+mn-ea"/>
                <a:sym typeface="+mn-ea"/>
              </a:rPr>
              <a:t>小主人作用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。</a:t>
            </a:r>
            <a:endParaRPr lang="zh-CN" altLang="en-US" sz="3200" b="1" dirty="0">
              <a:latin typeface="+mn-ea"/>
              <a:ea typeface="+mn-ea"/>
              <a:cs typeface="+mn-ea"/>
            </a:endParaRPr>
          </a:p>
          <a:p>
            <a:pPr algn="r"/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                                       </a:t>
            </a:r>
            <a:r>
              <a:rPr lang="en-US" altLang="zh-CN" sz="3200" b="1" dirty="0">
                <a:latin typeface="+mn-ea"/>
                <a:ea typeface="+mn-ea"/>
                <a:cs typeface="+mn-ea"/>
                <a:sym typeface="+mn-ea"/>
              </a:rPr>
              <a:t>——</a:t>
            </a:r>
            <a:r>
              <a:rPr lang="zh-CN" altLang="en-US" sz="3200" b="1" dirty="0">
                <a:latin typeface="+mn-ea"/>
                <a:ea typeface="+mn-ea"/>
                <a:cs typeface="+mn-ea"/>
                <a:sym typeface="+mn-ea"/>
              </a:rPr>
              <a:t>习近平</a:t>
            </a:r>
            <a:endParaRPr lang="zh-CN" altLang="en-US" sz="3200" b="1" dirty="0">
              <a:latin typeface="+mn-ea"/>
              <a:ea typeface="+mn-ea"/>
              <a:cs typeface="+mn-ea"/>
            </a:endParaRPr>
          </a:p>
        </p:txBody>
      </p:sp>
      <p:pic>
        <p:nvPicPr>
          <p:cNvPr id="2097159" name="图片 4" descr="环境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5607" y="2748576"/>
            <a:ext cx="2963062" cy="3958285"/>
          </a:xfrm>
          <a:prstGeom prst="rect">
            <a:avLst/>
          </a:prstGeom>
        </p:spPr>
      </p:pic>
      <p:pic>
        <p:nvPicPr>
          <p:cNvPr id="2097160" name="图片 5" descr="环境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4616" y="2748576"/>
            <a:ext cx="2793323" cy="395828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35" name="文本框 3"/>
          <p:cNvSpPr txBox="1"/>
          <p:nvPr/>
        </p:nvSpPr>
        <p:spPr>
          <a:xfrm>
            <a:off x="1377950" y="1223645"/>
            <a:ext cx="347980" cy="764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1048636" name="文本框 4"/>
          <p:cNvSpPr txBox="1"/>
          <p:nvPr/>
        </p:nvSpPr>
        <p:spPr>
          <a:xfrm>
            <a:off x="2715260" y="2735580"/>
            <a:ext cx="6343650" cy="8280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四、课堂教学，多措并举</a:t>
            </a:r>
            <a:endParaRPr lang="zh-CN" altLang="en-US" sz="440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矩形 2"/>
          <p:cNvSpPr/>
          <p:nvPr/>
        </p:nvSpPr>
        <p:spPr>
          <a:xfrm>
            <a:off x="2218055" y="2477770"/>
            <a:ext cx="8429625" cy="13106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>
                <a:sym typeface="+mn-ea"/>
              </a:rPr>
              <a:t>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41" name="文本框 99"/>
          <p:cNvSpPr txBox="1"/>
          <p:nvPr/>
        </p:nvSpPr>
        <p:spPr>
          <a:xfrm>
            <a:off x="1990090" y="1370330"/>
            <a:ext cx="8212455" cy="4803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/>
            <a:r>
              <a:rPr 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1.换位思考，体会新生活。</a:t>
            </a:r>
          </a:p>
          <a:p>
            <a:pPr indent="355600"/>
            <a:endParaRPr lang="zh-CN" sz="4000" b="1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indent="355600"/>
            <a:r>
              <a:rPr 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2.寻找参照，贴近学生认知。</a:t>
            </a:r>
          </a:p>
          <a:p>
            <a:pPr indent="355600"/>
            <a:endParaRPr lang="zh-CN" sz="4000" b="1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indent="355600"/>
            <a:r>
              <a:rPr 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3.结合时事，深化理解。</a:t>
            </a:r>
          </a:p>
          <a:p>
            <a:pPr indent="355600"/>
            <a:endParaRPr lang="zh-CN" sz="4000" b="1" dirty="0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indent="355600"/>
            <a:r>
              <a:rPr lang="zh-CN" sz="4000" b="1" dirty="0">
                <a:solidFill>
                  <a:srgbClr val="002060"/>
                </a:solidFill>
                <a:ea typeface="宋体" panose="02010600030101010101" pitchFamily="2" charset="-122"/>
              </a:rPr>
              <a:t>4.立足生情，有的放矢。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矩形 2"/>
          <p:cNvSpPr/>
          <p:nvPr/>
        </p:nvSpPr>
        <p:spPr>
          <a:xfrm>
            <a:off x="2118995" y="2552065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46" name="文本框 1"/>
          <p:cNvSpPr txBox="1"/>
          <p:nvPr/>
        </p:nvSpPr>
        <p:spPr>
          <a:xfrm>
            <a:off x="213360" y="568960"/>
            <a:ext cx="63239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55600"/>
            <a:r>
              <a:rPr lang="zh-CN" sz="3600" b="1">
                <a:solidFill>
                  <a:srgbClr val="002060"/>
                </a:solidFill>
                <a:sym typeface="+mn-ea"/>
              </a:rPr>
              <a:t>1.换位思考，体会新生活</a:t>
            </a:r>
            <a:r>
              <a:rPr lang="zh-CN" sz="4000" b="1">
                <a:solidFill>
                  <a:srgbClr val="002060"/>
                </a:solidFill>
                <a:sym typeface="+mn-ea"/>
              </a:rPr>
              <a:t>。</a:t>
            </a:r>
            <a:endParaRPr lang="zh-CN" altLang="en-US" sz="4000" b="1">
              <a:solidFill>
                <a:srgbClr val="002060"/>
              </a:solidFill>
              <a:sym typeface="+mn-ea"/>
            </a:endParaRPr>
          </a:p>
        </p:txBody>
      </p:sp>
      <p:pic>
        <p:nvPicPr>
          <p:cNvPr id="2097161" name="图片 4" descr="7"/>
          <p:cNvPicPr>
            <a:picLocks noChangeAspect="1"/>
          </p:cNvPicPr>
          <p:nvPr/>
        </p:nvPicPr>
        <p:blipFill>
          <a:blip r:embed="rId3" cstate="print"/>
          <a:srcRect l="48759" t="3363" b="65243"/>
          <a:stretch>
            <a:fillRect/>
          </a:stretch>
        </p:blipFill>
        <p:spPr>
          <a:xfrm>
            <a:off x="5803900" y="2707640"/>
            <a:ext cx="3039110" cy="2626995"/>
          </a:xfrm>
          <a:prstGeom prst="roundRect">
            <a:avLst/>
          </a:prstGeom>
        </p:spPr>
      </p:pic>
      <p:pic>
        <p:nvPicPr>
          <p:cNvPr id="2" name="图片 1" descr="26"/>
          <p:cNvPicPr>
            <a:picLocks noChangeAspect="1"/>
          </p:cNvPicPr>
          <p:nvPr/>
        </p:nvPicPr>
        <p:blipFill>
          <a:blip r:embed="rId3" cstate="print"/>
          <a:srcRect l="5453" t="31808" r="17573" b="42268"/>
          <a:stretch>
            <a:fillRect/>
          </a:stretch>
        </p:blipFill>
        <p:spPr>
          <a:xfrm>
            <a:off x="8236585" y="789940"/>
            <a:ext cx="3599180" cy="2224405"/>
          </a:xfrm>
          <a:prstGeom prst="roundRect">
            <a:avLst/>
          </a:prstGeom>
        </p:spPr>
      </p:pic>
      <p:pic>
        <p:nvPicPr>
          <p:cNvPr id="3" name="图片 2" descr="26"/>
          <p:cNvPicPr>
            <a:picLocks noChangeAspect="1"/>
          </p:cNvPicPr>
          <p:nvPr/>
        </p:nvPicPr>
        <p:blipFill>
          <a:blip r:embed="rId3" cstate="print"/>
          <a:srcRect l="46953" t="56656" b="13469"/>
          <a:stretch>
            <a:fillRect/>
          </a:stretch>
        </p:blipFill>
        <p:spPr>
          <a:xfrm>
            <a:off x="8441690" y="4472305"/>
            <a:ext cx="3394075" cy="2310130"/>
          </a:xfrm>
          <a:prstGeom prst="roundRect">
            <a:avLst/>
          </a:prstGeom>
        </p:spPr>
      </p:pic>
      <p:pic>
        <p:nvPicPr>
          <p:cNvPr id="4" name="图片 3" descr="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" y="1275715"/>
            <a:ext cx="4214889" cy="55067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51" name="文本框 1"/>
          <p:cNvSpPr txBox="1"/>
          <p:nvPr/>
        </p:nvSpPr>
        <p:spPr>
          <a:xfrm>
            <a:off x="528320" y="859790"/>
            <a:ext cx="6697980" cy="7645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355600"/>
            <a:r>
              <a:rPr lang="zh-CN" sz="4000" b="1">
                <a:solidFill>
                  <a:srgbClr val="002060"/>
                </a:solidFill>
                <a:sym typeface="+mn-ea"/>
              </a:rPr>
              <a:t>2.寻找参照，贴近学生认知。</a:t>
            </a:r>
            <a:endParaRPr lang="zh-CN" altLang="en-US" sz="4000" b="1">
              <a:solidFill>
                <a:srgbClr val="002060"/>
              </a:solidFill>
              <a:sym typeface="+mn-ea"/>
            </a:endParaRPr>
          </a:p>
        </p:txBody>
      </p:sp>
      <p:pic>
        <p:nvPicPr>
          <p:cNvPr id="2097162" name="图片 4" descr="2"/>
          <p:cNvPicPr>
            <a:picLocks noChangeAspect="1"/>
          </p:cNvPicPr>
          <p:nvPr/>
        </p:nvPicPr>
        <p:blipFill>
          <a:blip r:embed="rId3" cstate="print"/>
          <a:srcRect l="49676" t="8885" r="3023" b="63387"/>
          <a:stretch>
            <a:fillRect/>
          </a:stretch>
        </p:blipFill>
        <p:spPr>
          <a:xfrm>
            <a:off x="2407920" y="1418590"/>
            <a:ext cx="3251200" cy="2826385"/>
          </a:xfrm>
          <a:prstGeom prst="roundRect">
            <a:avLst/>
          </a:prstGeom>
        </p:spPr>
      </p:pic>
      <p:pic>
        <p:nvPicPr>
          <p:cNvPr id="2097163" name="图片 6" descr="4"/>
          <p:cNvPicPr>
            <a:picLocks noChangeAspect="1"/>
          </p:cNvPicPr>
          <p:nvPr/>
        </p:nvPicPr>
        <p:blipFill>
          <a:blip r:embed="rId4" cstate="print"/>
          <a:srcRect l="52187" t="565" r="14" b="62251"/>
          <a:stretch>
            <a:fillRect/>
          </a:stretch>
        </p:blipFill>
        <p:spPr>
          <a:xfrm>
            <a:off x="7092950" y="1566545"/>
            <a:ext cx="2968625" cy="2572385"/>
          </a:xfrm>
          <a:prstGeom prst="rect">
            <a:avLst/>
          </a:prstGeom>
        </p:spPr>
      </p:pic>
      <p:pic>
        <p:nvPicPr>
          <p:cNvPr id="2097164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0960" y="4244975"/>
            <a:ext cx="2981960" cy="2389505"/>
          </a:xfrm>
          <a:prstGeom prst="rect">
            <a:avLst/>
          </a:prstGeom>
        </p:spPr>
      </p:pic>
      <p:pic>
        <p:nvPicPr>
          <p:cNvPr id="2097165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4110" y="4058285"/>
            <a:ext cx="2640330" cy="25761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56" name="文本框 1"/>
          <p:cNvSpPr txBox="1"/>
          <p:nvPr/>
        </p:nvSpPr>
        <p:spPr>
          <a:xfrm>
            <a:off x="363855" y="746760"/>
            <a:ext cx="6639560" cy="764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55600"/>
            <a:r>
              <a:rPr lang="zh-CN" sz="4000" b="1">
                <a:solidFill>
                  <a:srgbClr val="002060"/>
                </a:solidFill>
                <a:sym typeface="+mn-ea"/>
              </a:rPr>
              <a:t>3.结合时事，深化理解。</a:t>
            </a:r>
            <a:endParaRPr lang="zh-CN" altLang="en-US" sz="4000" b="1">
              <a:solidFill>
                <a:srgbClr val="002060"/>
              </a:solidFill>
              <a:sym typeface="+mn-ea"/>
            </a:endParaRPr>
          </a:p>
        </p:txBody>
      </p:sp>
      <p:pic>
        <p:nvPicPr>
          <p:cNvPr id="2097166" name="图片 4" descr="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9555" y="1670050"/>
            <a:ext cx="3394075" cy="4627245"/>
          </a:xfrm>
          <a:prstGeom prst="rect">
            <a:avLst/>
          </a:prstGeom>
        </p:spPr>
      </p:pic>
      <p:pic>
        <p:nvPicPr>
          <p:cNvPr id="2097167" name="图片 5" descr="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9545" y="1670050"/>
            <a:ext cx="3173730" cy="450786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矩形 2"/>
          <p:cNvSpPr/>
          <p:nvPr/>
        </p:nvSpPr>
        <p:spPr>
          <a:xfrm>
            <a:off x="3035935" y="2477770"/>
            <a:ext cx="761174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88" name="文本框 3"/>
          <p:cNvSpPr txBox="1"/>
          <p:nvPr/>
        </p:nvSpPr>
        <p:spPr>
          <a:xfrm>
            <a:off x="643890" y="1054100"/>
            <a:ext cx="60674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55600" algn="l"/>
            <a:r>
              <a:rPr lang="zh-CN" sz="4000" b="1">
                <a:solidFill>
                  <a:srgbClr val="002060"/>
                </a:solidFill>
                <a:sym typeface="+mn-ea"/>
              </a:rPr>
              <a:t>4.立足生情，有的放矢。</a:t>
            </a:r>
            <a:endParaRPr lang="zh-CN" altLang="en-US" sz="4000" b="1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48589" name="文本框 4"/>
          <p:cNvSpPr txBox="1"/>
          <p:nvPr/>
        </p:nvSpPr>
        <p:spPr>
          <a:xfrm>
            <a:off x="2040255" y="2829560"/>
            <a:ext cx="3020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</a:rPr>
              <a:t>权衡主次内容</a:t>
            </a:r>
          </a:p>
          <a:p>
            <a:endParaRPr lang="zh-CN" altLang="en-US" sz="3200" b="1">
              <a:solidFill>
                <a:srgbClr val="002060"/>
              </a:solidFill>
            </a:endParaRPr>
          </a:p>
          <a:p>
            <a:r>
              <a:rPr lang="zh-CN" altLang="en-US" sz="3200" b="1">
                <a:solidFill>
                  <a:srgbClr val="002060"/>
                </a:solidFill>
              </a:rPr>
              <a:t>详略得当</a:t>
            </a:r>
          </a:p>
        </p:txBody>
      </p:sp>
      <p:pic>
        <p:nvPicPr>
          <p:cNvPr id="5" name="图片 4" descr="21"/>
          <p:cNvPicPr>
            <a:picLocks noChangeAspect="1"/>
          </p:cNvPicPr>
          <p:nvPr/>
        </p:nvPicPr>
        <p:blipFill>
          <a:blip r:embed="rId3" cstate="print"/>
          <a:srcRect t="8470" r="46860" b="39382"/>
          <a:stretch>
            <a:fillRect/>
          </a:stretch>
        </p:blipFill>
        <p:spPr>
          <a:xfrm>
            <a:off x="6850380" y="2054860"/>
            <a:ext cx="2752090" cy="38341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075" y="720725"/>
            <a:ext cx="4538345" cy="5953125"/>
          </a:xfrm>
          <a:prstGeom prst="rect">
            <a:avLst/>
          </a:prstGeom>
        </p:spPr>
      </p:pic>
      <p:pic>
        <p:nvPicPr>
          <p:cNvPr id="8" name="图片 7" descr="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9725" y="720725"/>
            <a:ext cx="4343531" cy="5934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8615" y="855345"/>
            <a:ext cx="1013460" cy="1509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/>
              <a:t>略</a:t>
            </a:r>
            <a:r>
              <a:rPr lang="en-US" altLang="zh-CN" sz="3600" b="1"/>
              <a:t> </a:t>
            </a:r>
            <a:r>
              <a:rPr lang="zh-CN" altLang="en-US" sz="3600" b="1"/>
              <a:t>讲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83" name="文本框 3"/>
          <p:cNvSpPr txBox="1"/>
          <p:nvPr/>
        </p:nvSpPr>
        <p:spPr>
          <a:xfrm>
            <a:off x="2650490" y="1961515"/>
            <a:ext cx="66465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 t="11501" b="48724"/>
          <a:stretch>
            <a:fillRect/>
          </a:stretch>
        </p:blipFill>
        <p:spPr>
          <a:xfrm>
            <a:off x="646430" y="1789430"/>
            <a:ext cx="5914390" cy="4364355"/>
          </a:xfrm>
          <a:prstGeom prst="roundRect">
            <a:avLst/>
          </a:prstGeom>
        </p:spPr>
      </p:pic>
      <p:pic>
        <p:nvPicPr>
          <p:cNvPr id="6" name="图片 5" descr="7"/>
          <p:cNvPicPr>
            <a:picLocks noChangeAspect="1"/>
          </p:cNvPicPr>
          <p:nvPr/>
        </p:nvPicPr>
        <p:blipFill>
          <a:blip r:embed="rId5" cstate="print"/>
          <a:srcRect t="4869" r="50293" b="65475"/>
          <a:stretch>
            <a:fillRect/>
          </a:stretch>
        </p:blipFill>
        <p:spPr>
          <a:xfrm>
            <a:off x="7414260" y="923290"/>
            <a:ext cx="2816225" cy="2238375"/>
          </a:xfrm>
          <a:prstGeom prst="round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5" cstate="print"/>
          <a:srcRect t="55037" r="52420" b="12769"/>
          <a:stretch>
            <a:fillRect/>
          </a:stretch>
        </p:blipFill>
        <p:spPr>
          <a:xfrm>
            <a:off x="7442200" y="3907155"/>
            <a:ext cx="2816225" cy="2263775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6315" y="923290"/>
            <a:ext cx="2540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结合生活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矩形 2"/>
          <p:cNvSpPr/>
          <p:nvPr/>
        </p:nvSpPr>
        <p:spPr>
          <a:xfrm>
            <a:off x="2246630" y="2552065"/>
            <a:ext cx="842962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7985" y="992505"/>
            <a:ext cx="8756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关</a:t>
            </a:r>
          </a:p>
          <a:p>
            <a:r>
              <a:rPr lang="zh-CN" altLang="en-US" sz="3600" b="1"/>
              <a:t>注</a:t>
            </a:r>
          </a:p>
          <a:p>
            <a:r>
              <a:rPr lang="zh-CN" altLang="en-US" sz="3600" b="1"/>
              <a:t>数</a:t>
            </a:r>
          </a:p>
          <a:p>
            <a:r>
              <a:rPr lang="zh-CN" altLang="en-US" sz="3600" b="1"/>
              <a:t>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578514-793E-DAE1-BD41-67C34A33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66" y="821266"/>
            <a:ext cx="4314190" cy="603673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矩形 2"/>
          <p:cNvSpPr/>
          <p:nvPr/>
        </p:nvSpPr>
        <p:spPr>
          <a:xfrm>
            <a:off x="1880870" y="1532255"/>
            <a:ext cx="8429625" cy="13106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>
                <a:sym typeface="+mn-ea"/>
              </a:rPr>
              <a:t> 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8" name="文本框 1"/>
          <p:cNvSpPr txBox="1"/>
          <p:nvPr/>
        </p:nvSpPr>
        <p:spPr>
          <a:xfrm>
            <a:off x="2357120" y="754380"/>
            <a:ext cx="6685280" cy="614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一、探究读本，领会主旨</a:t>
            </a:r>
          </a:p>
          <a:p>
            <a:pPr algn="l"/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二、群策群力，确立目标</a:t>
            </a:r>
          </a:p>
          <a:p>
            <a:pPr algn="l"/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三、寻找抓手，定位重难点</a:t>
            </a:r>
          </a:p>
          <a:p>
            <a:pPr algn="l"/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四、课堂教学，多措并举</a:t>
            </a:r>
          </a:p>
          <a:p>
            <a:pPr algn="l"/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五、深入反思，不断成长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83" name="文本框 3"/>
          <p:cNvSpPr txBox="1"/>
          <p:nvPr/>
        </p:nvSpPr>
        <p:spPr>
          <a:xfrm>
            <a:off x="2650490" y="1961515"/>
            <a:ext cx="6646545" cy="150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4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五、深入反思，不断成长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3860" y="2393315"/>
            <a:ext cx="4099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2060"/>
                </a:solidFill>
              </a:rPr>
              <a:t>关注差异</a:t>
            </a:r>
          </a:p>
          <a:p>
            <a:endParaRPr lang="zh-CN" altLang="en-US" sz="4000" b="1">
              <a:solidFill>
                <a:srgbClr val="002060"/>
              </a:solidFill>
            </a:endParaRPr>
          </a:p>
          <a:p>
            <a:r>
              <a:rPr lang="zh-CN" altLang="en-US" sz="4000" b="1">
                <a:solidFill>
                  <a:srgbClr val="002060"/>
                </a:solidFill>
              </a:rPr>
              <a:t>关注学生成长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文本框 3"/>
          <p:cNvSpPr/>
          <p:nvPr/>
        </p:nvSpPr>
        <p:spPr>
          <a:xfrm>
            <a:off x="3054350" y="2535238"/>
            <a:ext cx="7032625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03" name="文本框 4"/>
          <p:cNvSpPr txBox="1"/>
          <p:nvPr/>
        </p:nvSpPr>
        <p:spPr>
          <a:xfrm>
            <a:off x="2791460" y="2477770"/>
            <a:ext cx="6478270" cy="764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一、探究读本，领会主旨</a:t>
            </a:r>
            <a:endParaRPr lang="zh-CN" altLang="en-US" sz="40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08" name="文本框 5"/>
          <p:cNvSpPr txBox="1"/>
          <p:nvPr/>
        </p:nvSpPr>
        <p:spPr>
          <a:xfrm>
            <a:off x="3637915" y="2872105"/>
            <a:ext cx="5502275" cy="82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宋体" panose="02010600030101010101" pitchFamily="2" charset="-122"/>
              </a:rPr>
              <a:t>确立目标、精准定位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矩形 2"/>
          <p:cNvSpPr/>
          <p:nvPr/>
        </p:nvSpPr>
        <p:spPr>
          <a:xfrm>
            <a:off x="2229485" y="2477135"/>
            <a:ext cx="7205345" cy="15646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二、群策群力，确立目标</a:t>
            </a:r>
          </a:p>
          <a:p>
            <a:pPr algn="l"/>
            <a:endParaRPr lang="zh-CN" altLang="en-US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文本框 1"/>
          <p:cNvSpPr txBox="1"/>
          <p:nvPr/>
        </p:nvSpPr>
        <p:spPr>
          <a:xfrm>
            <a:off x="2684780" y="2435860"/>
            <a:ext cx="6574790" cy="172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</a:rPr>
              <a:t>利用钉钉、微信等多种形式教研</a:t>
            </a:r>
          </a:p>
          <a:p>
            <a:endParaRPr lang="zh-CN" altLang="en-US" sz="3200" b="1">
              <a:solidFill>
                <a:srgbClr val="002060"/>
              </a:solidFill>
            </a:endParaRPr>
          </a:p>
          <a:p>
            <a:r>
              <a:rPr lang="zh-CN" altLang="en-US" sz="3200" b="1">
                <a:solidFill>
                  <a:srgbClr val="002060"/>
                </a:solidFill>
              </a:rPr>
              <a:t>教研团队通力合作，保证教研质量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文本框 1"/>
          <p:cNvSpPr txBox="1"/>
          <p:nvPr/>
        </p:nvSpPr>
        <p:spPr>
          <a:xfrm>
            <a:off x="1577975" y="2435860"/>
            <a:ext cx="949706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2060"/>
                </a:solidFill>
              </a:rPr>
              <a:t>1.从经济、科技、社会、生态、国防建设等方面，了解新时代我国取得的重大成就，感知新时代“新”在哪里。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2060"/>
                </a:solidFill>
              </a:rPr>
              <a:t>2</a:t>
            </a:r>
            <a:r>
              <a:rPr lang="zh-CN" altLang="en-US" sz="2800">
                <a:solidFill>
                  <a:srgbClr val="002060"/>
                </a:solidFill>
              </a:rPr>
              <a:t>.在新生活中体会时代感和作为中国人的自豪感。</a:t>
            </a:r>
            <a:endParaRPr lang="zh-CN" altLang="en-US" sz="3200" b="1">
              <a:solidFill>
                <a:srgbClr val="002060"/>
              </a:solidFill>
            </a:endParaRPr>
          </a:p>
          <a:p>
            <a:endParaRPr lang="zh-CN" altLang="en-US" sz="3200" b="1">
              <a:solidFill>
                <a:srgbClr val="00206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6325" y="1675765"/>
            <a:ext cx="2376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</a:rPr>
              <a:t>教学目标：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矩形 2"/>
          <p:cNvSpPr/>
          <p:nvPr/>
        </p:nvSpPr>
        <p:spPr>
          <a:xfrm>
            <a:off x="2218055" y="2477770"/>
            <a:ext cx="8429625" cy="13106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>
                <a:sym typeface="+mn-ea"/>
              </a:rPr>
              <a:t>  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21" name="文本框 1"/>
          <p:cNvSpPr txBox="1"/>
          <p:nvPr/>
        </p:nvSpPr>
        <p:spPr>
          <a:xfrm>
            <a:off x="2651760" y="2908300"/>
            <a:ext cx="6888480" cy="8280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三、寻找抓手，定位重难点</a:t>
            </a:r>
            <a:endParaRPr lang="zh-CN" altLang="en-US" sz="440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矩形 2"/>
          <p:cNvSpPr/>
          <p:nvPr/>
        </p:nvSpPr>
        <p:spPr>
          <a:xfrm>
            <a:off x="2218055" y="2477770"/>
            <a:ext cx="8429625" cy="192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ym typeface="+mn-ea"/>
              </a:rPr>
              <a:t>  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97157" name="图片 1" descr="4"/>
          <p:cNvPicPr>
            <a:picLocks noChangeAspect="1"/>
          </p:cNvPicPr>
          <p:nvPr/>
        </p:nvPicPr>
        <p:blipFill>
          <a:blip r:embed="rId3" cstate="print"/>
          <a:srcRect l="1089" t="74972" r="-1089" b="-75514"/>
          <a:stretch>
            <a:fillRect/>
          </a:stretch>
        </p:blipFill>
        <p:spPr>
          <a:xfrm>
            <a:off x="309245" y="1254125"/>
            <a:ext cx="6968490" cy="8585200"/>
          </a:xfrm>
          <a:prstGeom prst="rect">
            <a:avLst/>
          </a:prstGeom>
        </p:spPr>
      </p:pic>
      <p:pic>
        <p:nvPicPr>
          <p:cNvPr id="2097158" name="图片 4" descr="5"/>
          <p:cNvPicPr>
            <a:picLocks noChangeAspect="1"/>
          </p:cNvPicPr>
          <p:nvPr/>
        </p:nvPicPr>
        <p:blipFill>
          <a:blip r:embed="rId4" cstate="print"/>
          <a:srcRect l="977" t="79613" r="-977" b="-75152"/>
          <a:stretch>
            <a:fillRect/>
          </a:stretch>
        </p:blipFill>
        <p:spPr>
          <a:xfrm>
            <a:off x="4891405" y="3947795"/>
            <a:ext cx="6605270" cy="8234045"/>
          </a:xfrm>
          <a:prstGeom prst="rect">
            <a:avLst/>
          </a:prstGeom>
        </p:spPr>
      </p:pic>
      <p:sp>
        <p:nvSpPr>
          <p:cNvPr id="1048626" name="文本框 5"/>
          <p:cNvSpPr txBox="1"/>
          <p:nvPr/>
        </p:nvSpPr>
        <p:spPr>
          <a:xfrm>
            <a:off x="873760" y="842645"/>
            <a:ext cx="2959100" cy="63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</a:rPr>
              <a:t>关注习语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95,&quot;width&quot;:6570}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335</Words>
  <Application>Microsoft Office PowerPoint</Application>
  <PresentationFormat>宽屏</PresentationFormat>
  <Paragraphs>103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Arial</vt:lpstr>
      <vt:lpstr>Calibri Light</vt:lpstr>
      <vt:lpstr>黑体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李杏芳</cp:lastModifiedBy>
  <cp:revision>26</cp:revision>
  <dcterms:created xsi:type="dcterms:W3CDTF">2021-03-22T01:40:00Z</dcterms:created>
  <dcterms:modified xsi:type="dcterms:W3CDTF">2024-01-18T05:49:29Z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  <property fmtid="{D5CDD505-2E9C-101B-9397-08002B2CF9AE}" pid="3" name="ICV">
    <vt:lpwstr>1629E3A82F8746538A7A0A4BD149FD5B</vt:lpwstr>
  </property>
</Properties>
</file>