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0" r:id="rId3"/>
    <p:sldId id="291" r:id="rId5"/>
    <p:sldId id="292" r:id="rId6"/>
    <p:sldId id="293" r:id="rId7"/>
    <p:sldId id="294" r:id="rId8"/>
    <p:sldId id="295" r:id="rId9"/>
    <p:sldId id="322" r:id="rId10"/>
    <p:sldId id="296" r:id="rId11"/>
    <p:sldId id="259" r:id="rId12"/>
    <p:sldId id="297" r:id="rId13"/>
    <p:sldId id="298" r:id="rId14"/>
    <p:sldId id="302" r:id="rId15"/>
    <p:sldId id="299" r:id="rId16"/>
    <p:sldId id="311" r:id="rId17"/>
    <p:sldId id="303" r:id="rId18"/>
    <p:sldId id="300" r:id="rId19"/>
    <p:sldId id="312" r:id="rId20"/>
    <p:sldId id="304" r:id="rId21"/>
    <p:sldId id="306" r:id="rId22"/>
    <p:sldId id="309" r:id="rId23"/>
    <p:sldId id="31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微软用户" initials="微软用户" lastIdx="1" clrIdx="0"/>
  <p:cmAuthor id="1" name="张 明德" initials="张" lastIdx="1" clrIdx="0"/>
  <p:cmAuthor id="2" name="weihua" initials="w" lastIdx="0" clrIdx="1"/>
  <p:cmAuthor id="3" name="admin"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9091E"/>
    <a:srgbClr val="BB313E"/>
    <a:srgbClr val="FB8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978" autoAdjust="0"/>
    <p:restoredTop sz="94660"/>
  </p:normalViewPr>
  <p:slideViewPr>
    <p:cSldViewPr snapToGrid="0">
      <p:cViewPr varScale="1">
        <p:scale>
          <a:sx n="89" d="100"/>
          <a:sy n="89" d="100"/>
        </p:scale>
        <p:origin x="-5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C932A-C332-4881-B216-C312ACA5D47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5F114-5C83-497A-B890-7C692B0A12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A2CD896-5BB0-47EA-A9FD-AA08636F55D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noFill/>
          <a:ln>
            <a:noFill/>
          </a:ln>
        </p:spPr>
        <p:txBody>
          <a:bodyPr wrap="square" lIns="91440" tIns="45720" rIns="91440" bIns="45720" anchor="t" anchorCtr="0"/>
          <a:lstStyle/>
          <a:p>
            <a:pPr lvl="0" eaLnBrk="1" hangingPunct="1">
              <a:spcBef>
                <a:spcPct val="0"/>
              </a:spcBef>
            </a:pPr>
            <a:endParaRPr lang="zh-CN" altLang="en-US"/>
          </a:p>
          <a:p>
            <a:pPr lvl="0" eaLnBrk="1" hangingPunct="1"/>
            <a:endParaRPr lang="zh-CN" altLang="en-US"/>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noFill/>
          <a:ln>
            <a:noFill/>
          </a:ln>
        </p:spPr>
        <p:txBody>
          <a:bodyPr wrap="square" lIns="91440" tIns="45720" rIns="91440" bIns="45720" anchor="t" anchorCtr="0"/>
          <a:lstStyle/>
          <a:p>
            <a:pPr lvl="0" eaLnBrk="1" hangingPunct="1">
              <a:spcBef>
                <a:spcPct val="0"/>
              </a:spcBef>
            </a:pPr>
            <a:endParaRPr lang="zh-CN" altLang="en-US"/>
          </a:p>
          <a:p>
            <a:pPr lvl="0" eaLnBrk="1" hangingPunct="1"/>
            <a:endParaRPr lang="zh-CN" altLang="en-US"/>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noFill/>
          <a:ln>
            <a:noFill/>
          </a:ln>
        </p:spPr>
        <p:txBody>
          <a:bodyPr wrap="square" lIns="91440" tIns="45720" rIns="91440" bIns="45720" anchor="t" anchorCtr="0"/>
          <a:lstStyle/>
          <a:p>
            <a:pPr lvl="0" eaLnBrk="1" hangingPunct="1">
              <a:spcBef>
                <a:spcPct val="0"/>
              </a:spcBef>
            </a:pPr>
            <a:endParaRPr lang="zh-CN" altLang="en-US"/>
          </a:p>
          <a:p>
            <a:pPr lvl="0" eaLnBrk="1" hangingPunct="1"/>
            <a:endParaRPr lang="zh-CN" altLang="en-US"/>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noFill/>
          <a:ln>
            <a:noFill/>
          </a:ln>
        </p:spPr>
        <p:txBody>
          <a:bodyPr wrap="square" lIns="91440" tIns="45720" rIns="91440" bIns="45720" anchor="t" anchorCtr="0"/>
          <a:lstStyle/>
          <a:p>
            <a:pPr lvl="0" eaLnBrk="1" hangingPunct="1">
              <a:spcBef>
                <a:spcPct val="0"/>
              </a:spcBef>
            </a:pPr>
            <a:endParaRPr lang="zh-CN" altLang="en-US"/>
          </a:p>
          <a:p>
            <a:pPr lvl="0" eaLnBrk="1" hangingPunct="1"/>
            <a:endParaRPr lang="zh-CN" altLang="en-US"/>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noFill/>
          <a:ln>
            <a:noFill/>
          </a:ln>
        </p:spPr>
        <p:txBody>
          <a:bodyPr wrap="square" lIns="91440" tIns="45720" rIns="91440" bIns="45720" anchor="t" anchorCtr="0"/>
          <a:lstStyle/>
          <a:p>
            <a:pPr lvl="0" eaLnBrk="1" hangingPunct="1">
              <a:spcBef>
                <a:spcPct val="0"/>
              </a:spcBef>
            </a:pPr>
            <a:endParaRPr lang="zh-CN" altLang="en-US"/>
          </a:p>
          <a:p>
            <a:pPr lvl="0" eaLnBrk="1" hangingPunct="1"/>
            <a:endParaRPr lang="zh-CN" altLang="en-US"/>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noFill/>
          <a:ln>
            <a:noFill/>
          </a:ln>
        </p:spPr>
        <p:txBody>
          <a:bodyPr wrap="square" lIns="91440" tIns="45720" rIns="91440" bIns="45720" anchor="t" anchorCtr="0"/>
          <a:lstStyle/>
          <a:p>
            <a:pPr lvl="0" eaLnBrk="1" hangingPunct="1">
              <a:spcBef>
                <a:spcPct val="0"/>
              </a:spcBef>
            </a:pPr>
            <a:endParaRPr lang="zh-CN" altLang="en-US"/>
          </a:p>
          <a:p>
            <a:pPr lvl="0" eaLnBrk="1" hangingPunct="1"/>
            <a:endParaRPr lang="zh-CN" altLang="en-US"/>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F8C7A94-4F48-4D78-B507-8DB6CBA51D3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image" Target="../media/image3.png"/><Relationship Id="rId7" Type="http://schemas.openxmlformats.org/officeDocument/2006/relationships/tags" Target="../tags/tag4.xml"/><Relationship Id="rId6" Type="http://schemas.microsoft.com/office/2007/relationships/hdphoto" Target="../media/image2.wdp"/><Relationship Id="rId5" Type="http://schemas.openxmlformats.org/officeDocument/2006/relationships/image" Target="../media/image1.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23" y="365142"/>
            <a:ext cx="10515874" cy="1325624"/>
          </a:xfrm>
          <a:prstGeom prst="rect">
            <a:avLst/>
          </a:prstGeom>
        </p:spPr>
        <p:txBody>
          <a:bodyPr/>
          <a:lstStyle/>
          <a:p>
            <a:r>
              <a:rPr lang="zh-CN" altLang="en-US" noProof="1"/>
              <a:t>单击此处编辑母版标题样式</a:t>
            </a:r>
            <a:endParaRPr lang="zh-CN" altLang="en-US" noProof="1"/>
          </a:p>
        </p:txBody>
      </p:sp>
      <p:sp>
        <p:nvSpPr>
          <p:cNvPr id="3" name="灯片编号占位符 5"/>
          <p:cNvSpPr>
            <a:spLocks noGrp="1"/>
          </p:cNvSpPr>
          <p:nvPr>
            <p:ph type="sldNum" sz="quarter" idx="10"/>
          </p:nvPr>
        </p:nvSpPr>
        <p:spPr/>
        <p:txBody>
          <a:bodyPr/>
          <a:lstStyle>
            <a:lvl1pPr>
              <a:defRPr/>
            </a:lvl1pPr>
          </a:lstStyle>
          <a:p>
            <a:fld id="{11ECF075-92D2-4943-A5A8-A4CE5E27D5FE}" type="slidenum">
              <a:rPr lang="zh-CN" altLang="en-US"/>
            </a:fld>
            <a:endParaRPr lang="zh-CN" altLang="en-US"/>
          </a:p>
        </p:txBody>
      </p:sp>
      <p:sp>
        <p:nvSpPr>
          <p:cNvPr id="4" name="日期占位符 3"/>
          <p:cNvSpPr>
            <a:spLocks noGrp="1"/>
          </p:cNvSpPr>
          <p:nvPr>
            <p:ph type="dt" sz="half" idx="11"/>
          </p:nvPr>
        </p:nvSpPr>
        <p:spPr/>
        <p:txBody>
          <a:bodyPr/>
          <a:lstStyle>
            <a:lvl1pPr>
              <a:defRPr/>
            </a:lvl1pPr>
          </a:lstStyle>
          <a:p>
            <a:fld id="{A1B381A3-FA97-4F89-959D-645BF870AA93}" type="datetime1">
              <a:rPr lang="zh-CN" altLang="en-US"/>
            </a:fld>
            <a:endParaRPr lang="zh-CN" altLang="en-US"/>
          </a:p>
        </p:txBody>
      </p:sp>
      <p:sp>
        <p:nvSpPr>
          <p:cNvPr id="5" name="页脚占位符 4"/>
          <p:cNvSpPr>
            <a:spLocks noGrp="1"/>
          </p:cNvSpPr>
          <p:nvPr>
            <p:ph type="ftr" sz="quarter" idx="12"/>
          </p:nvPr>
        </p:nvSpPr>
        <p:spPr/>
        <p:txBody>
          <a:bodyPr/>
          <a:lstStyle>
            <a:lvl1pPr>
              <a:defRPr/>
            </a:lvl1pPr>
          </a:lstStyle>
          <a:p>
            <a:endParaRPr lang="zh-CN" altLang="en-US"/>
          </a:p>
        </p:txBody>
      </p:sp>
    </p:spTree>
  </p:cSld>
  <p:clrMapOvr>
    <a:masterClrMapping/>
  </p:clrMapOvr>
  <p:transition spd="slow">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比较">
    <p:spTree>
      <p:nvGrpSpPr>
        <p:cNvPr id="1" name=""/>
        <p:cNvGrpSpPr/>
        <p:nvPr/>
      </p:nvGrpSpPr>
      <p:grpSpPr>
        <a:xfrm>
          <a:off x="0" y="0"/>
          <a:ext cx="0" cy="0"/>
          <a:chOff x="0" y="0"/>
          <a:chExt cx="0" cy="0"/>
        </a:xfrm>
      </p:grpSpPr>
      <p:sp>
        <p:nvSpPr>
          <p:cNvPr id="7" name="矩形 6"/>
          <p:cNvSpPr/>
          <p:nvPr userDrawn="1">
            <p:custDataLst>
              <p:tags r:id="rId2"/>
            </p:custDataLst>
          </p:nvPr>
        </p:nvSpPr>
        <p:spPr>
          <a:xfrm flipV="1">
            <a:off x="0" y="6680259"/>
            <a:ext cx="12192000" cy="1777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仓耳今楷05-6763 W05" panose="02020400000000000000" pitchFamily="18" charset="-122"/>
              <a:ea typeface="仓耳今楷05-6763 W05" panose="02020400000000000000" pitchFamily="18" charset="-122"/>
            </a:endParaRPr>
          </a:p>
        </p:txBody>
      </p:sp>
      <p:sp>
        <p:nvSpPr>
          <p:cNvPr id="10" name="矩形 9"/>
          <p:cNvSpPr/>
          <p:nvPr userDrawn="1">
            <p:custDataLst>
              <p:tags r:id="rId3"/>
            </p:custDataLst>
          </p:nvPr>
        </p:nvSpPr>
        <p:spPr>
          <a:xfrm>
            <a:off x="1" y="967777"/>
            <a:ext cx="12191999" cy="60959"/>
          </a:xfrm>
          <a:prstGeom prst="rect">
            <a:avLst/>
          </a:prstGeom>
          <a:pattFill prst="dkUpDiag">
            <a:fgClr>
              <a:srgbClr val="FF0000"/>
            </a:fgClr>
            <a:bgClr>
              <a:srgbClr val="C00000"/>
            </a:bgClr>
          </a:pattFill>
          <a:ln w="19050" cap="flat" cmpd="sng" algn="ctr">
            <a:noFill/>
            <a:prstDash val="solid"/>
          </a:ln>
          <a:effectLst/>
        </p:spPr>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ctr" defTabSz="1219200"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仓耳今楷05-6763 W05" panose="02020400000000000000" pitchFamily="18" charset="-122"/>
              <a:ea typeface="仓耳今楷05-6763 W05" panose="02020400000000000000" pitchFamily="18" charset="-122"/>
              <a:cs typeface="+mn-cs"/>
            </a:endParaRPr>
          </a:p>
        </p:txBody>
      </p:sp>
      <p:pic>
        <p:nvPicPr>
          <p:cNvPr id="9" name="Picture 2" descr="E:\0000000我图PPT\00001PNG素材\01党委政府\天安门抽象.png"/>
          <p:cNvPicPr>
            <a:picLocks noChangeAspect="1" noChangeArrowheads="1"/>
          </p:cNvPicPr>
          <p:nvPr userDrawn="1">
            <p:custDataLst>
              <p:tags r:id="rId4"/>
            </p:custDataLst>
          </p:nvPr>
        </p:nvPicPr>
        <p:blipFill>
          <a:blip r:embed="rId5">
            <a:extLst>
              <a:ext uri="{BEBA8EAE-BF5A-486C-A8C5-ECC9F3942E4B}">
                <a14:imgProps xmlns:a14="http://schemas.microsoft.com/office/drawing/2010/main">
                  <a14:imgLayer r:embed="rId6">
                    <a14:imgEffect>
                      <a14:brightnessContrast bright="-9000" contrast="24000"/>
                    </a14:imgEffect>
                  </a14:imgLayer>
                </a14:imgProps>
              </a:ext>
              <a:ext uri="{28A0092B-C50C-407E-A947-70E740481C1C}">
                <a14:useLocalDpi xmlns:a14="http://schemas.microsoft.com/office/drawing/2010/main" val="0"/>
              </a:ext>
            </a:extLst>
          </a:blip>
          <a:stretch>
            <a:fillRect/>
          </a:stretch>
        </p:blipFill>
        <p:spPr bwMode="auto">
          <a:xfrm>
            <a:off x="10046147" y="68627"/>
            <a:ext cx="2145852" cy="8991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00000我图PPT\00001PNG素材\01党委政府\小鸟46461.png"/>
          <p:cNvPicPr>
            <a:picLocks noChangeAspect="1" noChangeArrowheads="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flipH="1">
            <a:off x="9513818" y="99030"/>
            <a:ext cx="532329" cy="4024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bwMode="auto">
          <a:xfrm>
            <a:off x="119336" y="153689"/>
            <a:ext cx="1226921" cy="729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wipe(down)">
                                      <p:cBhvr>
                                        <p:cTn id="10" dur="500"/>
                                        <p:tgtEl>
                                          <p:spTgt spid="2051"/>
                                        </p:tgtEl>
                                      </p:cBhvr>
                                    </p:animEffect>
                                  </p:childTnLst>
                                </p:cTn>
                              </p:par>
                              <p:par>
                                <p:cTn id="11" presetID="53"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9EC3FE15-038D-4F7B-A956-F9F08F7A361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FFCDB6-C4C7-4176-9857-C2E68F822DC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3FE15-038D-4F7B-A956-F9F08F7A361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FCDB6-C4C7-4176-9857-C2E68F822DC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tags" Target="../tags/tag6.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image" Target="../media/image11.png"/><Relationship Id="rId5" Type="http://schemas.openxmlformats.org/officeDocument/2006/relationships/tags" Target="../tags/tag101.xml"/><Relationship Id="rId4" Type="http://schemas.openxmlformats.org/officeDocument/2006/relationships/image" Target="../media/image13.png"/><Relationship Id="rId3" Type="http://schemas.openxmlformats.org/officeDocument/2006/relationships/tags" Target="../tags/tag100.xml"/><Relationship Id="rId2" Type="http://schemas.openxmlformats.org/officeDocument/2006/relationships/tags" Target="../tags/tag99.xml"/><Relationship Id="rId10" Type="http://schemas.openxmlformats.org/officeDocument/2006/relationships/slideLayout" Target="../slideLayouts/slideLayout12.xml"/><Relationship Id="rId1" Type="http://schemas.openxmlformats.org/officeDocument/2006/relationships/tags" Target="../tags/tag98.xml"/></Relationships>
</file>

<file path=ppt/slides/_rels/slide11.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image" Target="../media/image16.png"/><Relationship Id="rId7" Type="http://schemas.openxmlformats.org/officeDocument/2006/relationships/image" Target="../media/image9.png"/><Relationship Id="rId6" Type="http://schemas.openxmlformats.org/officeDocument/2006/relationships/tags" Target="../tags/tag107.xml"/><Relationship Id="rId5" Type="http://schemas.openxmlformats.org/officeDocument/2006/relationships/image" Target="../media/image13.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slideLayout" Target="../slideLayouts/slideLayout12.xml"/><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9" Type="http://schemas.openxmlformats.org/officeDocument/2006/relationships/tags" Target="../tags/tag113.xml"/><Relationship Id="rId8" Type="http://schemas.openxmlformats.org/officeDocument/2006/relationships/image" Target="../media/image18.png"/><Relationship Id="rId7" Type="http://schemas.openxmlformats.org/officeDocument/2006/relationships/image" Target="../media/image9.png"/><Relationship Id="rId6" Type="http://schemas.openxmlformats.org/officeDocument/2006/relationships/tags" Target="../tags/tag112.xml"/><Relationship Id="rId5" Type="http://schemas.openxmlformats.org/officeDocument/2006/relationships/image" Target="../media/image13.png"/><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6" Type="http://schemas.openxmlformats.org/officeDocument/2006/relationships/slideLayout" Target="../slideLayouts/slideLayout12.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image" Target="../media/image20.png"/><Relationship Id="rId12" Type="http://schemas.openxmlformats.org/officeDocument/2006/relationships/tags" Target="../tags/tag115.xml"/><Relationship Id="rId11" Type="http://schemas.openxmlformats.org/officeDocument/2006/relationships/image" Target="../media/image19.png"/><Relationship Id="rId10" Type="http://schemas.openxmlformats.org/officeDocument/2006/relationships/tags" Target="../tags/tag114.xml"/><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22.xml"/><Relationship Id="rId7" Type="http://schemas.openxmlformats.org/officeDocument/2006/relationships/image" Target="../media/image13.png"/><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tags" Target="../tags/tag118.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27.xml"/><Relationship Id="rId7" Type="http://schemas.openxmlformats.org/officeDocument/2006/relationships/image" Target="../media/image13.png"/><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tags" Target="../tags/tag123.xml"/></Relationships>
</file>

<file path=ppt/slides/_rels/slide1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image" Target="../media/image21.png"/><Relationship Id="rId6" Type="http://schemas.openxmlformats.org/officeDocument/2006/relationships/image" Target="../media/image13.png"/><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image" Target="../media/image9.png"/><Relationship Id="rId15" Type="http://schemas.openxmlformats.org/officeDocument/2006/relationships/slideLayout" Target="../slideLayouts/slideLayout12.xml"/><Relationship Id="rId14" Type="http://schemas.openxmlformats.org/officeDocument/2006/relationships/tags" Target="../tags/tag136.xml"/><Relationship Id="rId13" Type="http://schemas.openxmlformats.org/officeDocument/2006/relationships/tags" Target="../tags/tag135.xml"/><Relationship Id="rId12" Type="http://schemas.openxmlformats.org/officeDocument/2006/relationships/image" Target="../media/image20.png"/><Relationship Id="rId11" Type="http://schemas.openxmlformats.org/officeDocument/2006/relationships/tags" Target="../tags/tag134.xml"/><Relationship Id="rId10" Type="http://schemas.openxmlformats.org/officeDocument/2006/relationships/image" Target="../media/image19.png"/><Relationship Id="rId1" Type="http://schemas.openxmlformats.org/officeDocument/2006/relationships/tags" Target="../tags/tag128.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140.xml"/><Relationship Id="rId4" Type="http://schemas.openxmlformats.org/officeDocument/2006/relationships/image" Target="../media/image13.png"/><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tags" Target="../tags/tag144.xml"/><Relationship Id="rId4" Type="http://schemas.openxmlformats.org/officeDocument/2006/relationships/image" Target="../media/image13.png"/><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18.xml.rels><?xml version="1.0" encoding="UTF-8" standalone="yes"?>
<Relationships xmlns="http://schemas.openxmlformats.org/package/2006/relationships"><Relationship Id="rId9" Type="http://schemas.openxmlformats.org/officeDocument/2006/relationships/image" Target="../media/image20.png"/><Relationship Id="rId8" Type="http://schemas.openxmlformats.org/officeDocument/2006/relationships/tags" Target="../tags/tag150.xml"/><Relationship Id="rId7" Type="http://schemas.openxmlformats.org/officeDocument/2006/relationships/image" Target="../media/image19.png"/><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image" Target="../media/image13.png"/><Relationship Id="rId3" Type="http://schemas.openxmlformats.org/officeDocument/2006/relationships/tags" Target="../tags/tag147.xml"/><Relationship Id="rId2" Type="http://schemas.openxmlformats.org/officeDocument/2006/relationships/tags" Target="../tags/tag146.xml"/><Relationship Id="rId13" Type="http://schemas.openxmlformats.org/officeDocument/2006/relationships/slideLayout" Target="../slideLayouts/slideLayout12.xml"/><Relationship Id="rId12" Type="http://schemas.openxmlformats.org/officeDocument/2006/relationships/image" Target="../media/image23.jpeg"/><Relationship Id="rId11" Type="http://schemas.openxmlformats.org/officeDocument/2006/relationships/tags" Target="../tags/tag152.xml"/><Relationship Id="rId10" Type="http://schemas.openxmlformats.org/officeDocument/2006/relationships/tags" Target="../tags/tag151.xml"/><Relationship Id="rId1" Type="http://schemas.openxmlformats.org/officeDocument/2006/relationships/tags" Target="../tags/tag145.xml"/></Relationships>
</file>

<file path=ppt/slides/_rels/slide19.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6" Type="http://schemas.openxmlformats.org/officeDocument/2006/relationships/slideLayout" Target="../slideLayouts/slideLayout12.xml"/><Relationship Id="rId15" Type="http://schemas.openxmlformats.org/officeDocument/2006/relationships/tags" Target="../tags/tag164.xml"/><Relationship Id="rId14" Type="http://schemas.openxmlformats.org/officeDocument/2006/relationships/image" Target="../media/image24.jpeg"/><Relationship Id="rId13" Type="http://schemas.openxmlformats.org/officeDocument/2006/relationships/image" Target="../media/image19.png"/><Relationship Id="rId12" Type="http://schemas.openxmlformats.org/officeDocument/2006/relationships/tags" Target="../tags/tag163.xml"/><Relationship Id="rId11" Type="http://schemas.openxmlformats.org/officeDocument/2006/relationships/tags" Target="../tags/tag162.xml"/><Relationship Id="rId10" Type="http://schemas.openxmlformats.org/officeDocument/2006/relationships/image" Target="../media/image20.png"/><Relationship Id="rId1" Type="http://schemas.openxmlformats.org/officeDocument/2006/relationships/tags" Target="../tags/tag153.xml"/></Relationships>
</file>

<file path=ppt/slides/_rels/slide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image" Target="../media/image8.png"/><Relationship Id="rId6" Type="http://schemas.openxmlformats.org/officeDocument/2006/relationships/tags" Target="../tags/tag11.xml"/><Relationship Id="rId5" Type="http://schemas.openxmlformats.org/officeDocument/2006/relationships/image" Target="../media/image6.png"/><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1" Type="http://schemas.openxmlformats.org/officeDocument/2006/relationships/notesSlide" Target="../notesSlides/notesSlide2.xml"/><Relationship Id="rId10" Type="http://schemas.openxmlformats.org/officeDocument/2006/relationships/slideLayout" Target="../slideLayouts/slideLayout1.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image" Target="../media/image13.png"/><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image" Target="../media/image9.png"/><Relationship Id="rId14" Type="http://schemas.openxmlformats.org/officeDocument/2006/relationships/slideLayout" Target="../slideLayouts/slideLayout12.xml"/><Relationship Id="rId13" Type="http://schemas.openxmlformats.org/officeDocument/2006/relationships/tags" Target="../tags/tag175.xml"/><Relationship Id="rId12" Type="http://schemas.openxmlformats.org/officeDocument/2006/relationships/tags" Target="../tags/tag174.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tags" Target="../tags/tag165.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png"/><Relationship Id="rId7" Type="http://schemas.openxmlformats.org/officeDocument/2006/relationships/tags" Target="../tags/tag179.xml"/><Relationship Id="rId6" Type="http://schemas.openxmlformats.org/officeDocument/2006/relationships/image" Target="../media/image27.png"/><Relationship Id="rId5" Type="http://schemas.openxmlformats.org/officeDocument/2006/relationships/tags" Target="../tags/tag178.xml"/><Relationship Id="rId4" Type="http://schemas.openxmlformats.org/officeDocument/2006/relationships/image" Target="../media/image26.png"/><Relationship Id="rId3" Type="http://schemas.openxmlformats.org/officeDocument/2006/relationships/tags" Target="../tags/tag177.xml"/><Relationship Id="rId2" Type="http://schemas.openxmlformats.org/officeDocument/2006/relationships/image" Target="../media/image25.png"/><Relationship Id="rId10" Type="http://schemas.openxmlformats.org/officeDocument/2006/relationships/notesSlide" Target="../notesSlides/notesSlide8.xml"/><Relationship Id="rId1" Type="http://schemas.openxmlformats.org/officeDocument/2006/relationships/tags" Target="../tags/tag176.xml"/></Relationships>
</file>

<file path=ppt/slides/_rels/slide3.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image" Target="../media/image6.pn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image" Target="../media/image6.png"/><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6" Type="http://schemas.openxmlformats.org/officeDocument/2006/relationships/notesSlide" Target="../notesSlides/notesSlide4.xml"/><Relationship Id="rId15" Type="http://schemas.openxmlformats.org/officeDocument/2006/relationships/slideLayout" Target="../slideLayouts/slideLayout1.xml"/><Relationship Id="rId14" Type="http://schemas.openxmlformats.org/officeDocument/2006/relationships/image" Target="../media/image10.png"/><Relationship Id="rId13" Type="http://schemas.openxmlformats.org/officeDocument/2006/relationships/tags" Target="../tags/tag38.xml"/><Relationship Id="rId12" Type="http://schemas.openxmlformats.org/officeDocument/2006/relationships/tags" Target="../tags/tag37.xml"/><Relationship Id="rId11" Type="http://schemas.openxmlformats.org/officeDocument/2006/relationships/tags" Target="../tags/tag36.xml"/><Relationship Id="rId10" Type="http://schemas.openxmlformats.org/officeDocument/2006/relationships/tags" Target="../tags/tag35.xml"/><Relationship Id="rId1" Type="http://schemas.openxmlformats.org/officeDocument/2006/relationships/tags" Target="../tags/tag27.xml"/></Relationships>
</file>

<file path=ppt/slides/_rels/slide5.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image" Target="../media/image6.pn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7" Type="http://schemas.openxmlformats.org/officeDocument/2006/relationships/notesSlide" Target="../notesSlides/notesSlide5.xml"/><Relationship Id="rId16" Type="http://schemas.openxmlformats.org/officeDocument/2006/relationships/slideLayout" Target="../slideLayouts/slideLayout1.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6.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9" Type="http://schemas.openxmlformats.org/officeDocument/2006/relationships/notesSlide" Target="../notesSlides/notesSlide6.xml"/><Relationship Id="rId18" Type="http://schemas.openxmlformats.org/officeDocument/2006/relationships/slideLayout" Target="../slideLayouts/slideLayout1.xml"/><Relationship Id="rId17" Type="http://schemas.openxmlformats.org/officeDocument/2006/relationships/image" Target="../media/image11.png"/><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8.xml"/></Relationships>
</file>

<file path=ppt/slides/_rels/slide7.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image" Target="../media/image11.png"/><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image" Target="../media/image6.png"/><Relationship Id="rId3" Type="http://schemas.openxmlformats.org/officeDocument/2006/relationships/tags" Target="../tags/tag78.xml"/><Relationship Id="rId2" Type="http://schemas.openxmlformats.org/officeDocument/2006/relationships/tags" Target="../tags/tag77.xml"/><Relationship Id="rId15" Type="http://schemas.openxmlformats.org/officeDocument/2006/relationships/notesSlide" Target="../notesSlides/notesSlide7.xml"/><Relationship Id="rId14" Type="http://schemas.openxmlformats.org/officeDocument/2006/relationships/slideLayout" Target="../slideLayouts/slideLayout1.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6.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97.xml"/><Relationship Id="rId6" Type="http://schemas.openxmlformats.org/officeDocument/2006/relationships/image" Target="../media/image11.png"/><Relationship Id="rId5" Type="http://schemas.openxmlformats.org/officeDocument/2006/relationships/tags" Target="../tags/tag96.xml"/><Relationship Id="rId4" Type="http://schemas.openxmlformats.org/officeDocument/2006/relationships/image" Target="../media/image13.png"/><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1"/>
          <a:stretch>
            <a:fillRect/>
          </a:stretch>
        </p:blipFill>
        <p:spPr>
          <a:xfrm>
            <a:off x="-1" y="4872935"/>
            <a:ext cx="3164423" cy="1978714"/>
          </a:xfrm>
          <a:prstGeom prst="rect">
            <a:avLst/>
          </a:prstGeom>
        </p:spPr>
      </p:pic>
      <p:sp>
        <p:nvSpPr>
          <p:cNvPr id="77" name="Freeform 29"/>
          <p:cNvSpPr/>
          <p:nvPr/>
        </p:nvSpPr>
        <p:spPr bwMode="auto">
          <a:xfrm>
            <a:off x="11064240" y="73660"/>
            <a:ext cx="1062990" cy="85280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C00000"/>
          </a:solidFill>
          <a:ln>
            <a:noFill/>
          </a:ln>
        </p:spPr>
        <p:txBody>
          <a:bodyPr vert="horz" wrap="square" lIns="91440" tIns="45720" rIns="91440" bIns="45720" numCol="1" anchor="t" anchorCtr="0" compatLnSpc="1"/>
          <a:lstStyle/>
          <a:p>
            <a:endParaRPr lang="zh-CN" altLang="en-US">
              <a:solidFill>
                <a:srgbClr val="C00000"/>
              </a:solidFill>
              <a:latin typeface="字体视界-NEW魏碑体" panose="02010601030101010101" pitchFamily="2" charset="-122"/>
              <a:ea typeface="字体视界-NEW魏碑体" panose="02010601030101010101" pitchFamily="2" charset="-122"/>
              <a:cs typeface="+mn-ea"/>
              <a:sym typeface="+mn-lt"/>
            </a:endParaRPr>
          </a:p>
        </p:txBody>
      </p:sp>
      <p:sp>
        <p:nvSpPr>
          <p:cNvPr id="8" name="矩形 7"/>
          <p:cNvSpPr/>
          <p:nvPr/>
        </p:nvSpPr>
        <p:spPr>
          <a:xfrm>
            <a:off x="1127761" y="2076217"/>
            <a:ext cx="9936480" cy="2676525"/>
          </a:xfrm>
          <a:prstGeom prst="rect">
            <a:avLst/>
          </a:prstGeom>
          <a:noFill/>
          <a:ln>
            <a:noFill/>
          </a:ln>
        </p:spPr>
        <p:txBody>
          <a:bodyPr wrap="none" rtlCol="0" anchor="t">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rgbClr val="C00000"/>
                </a:solidFill>
                <a:effectLst/>
                <a:uLnTx/>
                <a:uFillTx/>
                <a:latin typeface="华文行楷" panose="02010800040101010101" pitchFamily="2" charset="-122"/>
                <a:ea typeface="华文行楷" panose="02010800040101010101" pitchFamily="2" charset="-122"/>
              </a:rPr>
              <a:t> </a:t>
            </a:r>
            <a:endParaRPr kumimoji="0" lang="zh-CN" altLang="en-US" sz="4800" b="1" i="0" u="none" strike="noStrike" kern="1200" cap="none" spc="0" normalizeH="0" baseline="0" noProof="0" dirty="0">
              <a:ln>
                <a:noFill/>
              </a:ln>
              <a:solidFill>
                <a:srgbClr val="C00000"/>
              </a:solidFill>
              <a:effectLst/>
              <a:uLnTx/>
              <a:uFillTx/>
              <a:latin typeface="华文行楷" panose="02010800040101010101" pitchFamily="2" charset="-122"/>
              <a:ea typeface="华文行楷" panose="02010800040101010101" pitchFamily="2"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4800" b="1" i="0" u="none" strike="noStrike" kern="1200" cap="none" spc="0" normalizeH="0" baseline="0" noProof="0" dirty="0">
                <a:ln>
                  <a:noFill/>
                </a:ln>
                <a:solidFill>
                  <a:srgbClr val="C00000"/>
                </a:solidFill>
                <a:effectLst>
                  <a:glow rad="101600">
                    <a:schemeClr val="accent4">
                      <a:satMod val="175000"/>
                      <a:alpha val="40000"/>
                    </a:schemeClr>
                  </a:glow>
                </a:effectLst>
                <a:uLnTx/>
                <a:uFillTx/>
                <a:latin typeface="华文行楷" panose="02010800040101010101" pitchFamily="2" charset="-122"/>
                <a:ea typeface="华文行楷" panose="02010800040101010101" pitchFamily="2" charset="-122"/>
              </a:rPr>
              <a:t>领导力量：坚持和加强党的全面领导</a:t>
            </a:r>
            <a:endParaRPr kumimoji="0" lang="zh-CN" altLang="en-US" sz="4800" b="1" i="0" u="none" strike="noStrike" kern="1200" cap="none" spc="0" normalizeH="0" baseline="0" noProof="0" dirty="0">
              <a:ln>
                <a:noFill/>
              </a:ln>
              <a:solidFill>
                <a:srgbClr val="C00000"/>
              </a:solidFill>
              <a:effectLst/>
              <a:uLnTx/>
              <a:uFillTx/>
              <a:latin typeface="华文行楷" panose="02010800040101010101" pitchFamily="2" charset="-122"/>
              <a:ea typeface="华文行楷" panose="02010800040101010101" pitchFamily="2" charset="-122"/>
            </a:endParaRPr>
          </a:p>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4800" b="1" i="0" u="none" strike="noStrike" kern="1200" cap="none" spc="0" normalizeH="0" baseline="0" noProof="0" dirty="0">
              <a:ln>
                <a:noFill/>
              </a:ln>
              <a:solidFill>
                <a:srgbClr val="C00000"/>
              </a:solidFill>
              <a:effectLst/>
              <a:uLnTx/>
              <a:uFillTx/>
              <a:latin typeface="华文行楷" panose="02010800040101010101" pitchFamily="2" charset="-122"/>
              <a:ea typeface="华文行楷" panose="02010800040101010101" pitchFamily="2" charset="-122"/>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华文行楷" panose="02010800040101010101" pitchFamily="2" charset="-122"/>
                <a:ea typeface="华文行楷" panose="02010800040101010101" pitchFamily="2" charset="-122"/>
              </a:rPr>
              <a:t>   </a:t>
            </a:r>
            <a:r>
              <a:rPr kumimoji="0" lang="zh-CN" altLang="en-US" sz="2400" b="1" i="0" u="none" strike="noStrike" kern="1200" cap="none" spc="0" normalizeH="0" baseline="0" noProof="0" dirty="0">
                <a:ln>
                  <a:noFill/>
                </a:ln>
                <a:solidFill>
                  <a:schemeClr val="accent2">
                    <a:lumMod val="75000"/>
                  </a:schemeClr>
                </a:solidFill>
                <a:effectLst/>
                <a:uLnTx/>
                <a:uFillTx/>
                <a:latin typeface="华文行楷" panose="02010800040101010101" pitchFamily="2" charset="-122"/>
                <a:ea typeface="华文行楷" panose="02010800040101010101" pitchFamily="2" charset="-122"/>
              </a:rPr>
              <a:t>河南省郑州市第四十七高级中学  刘影</a:t>
            </a:r>
            <a:endParaRPr kumimoji="0" lang="zh-CN" altLang="en-US" sz="2400" b="1" i="0" u="none" strike="noStrike" kern="1200" cap="none" spc="0" normalizeH="0" baseline="0" noProof="0" dirty="0">
              <a:ln>
                <a:noFill/>
              </a:ln>
              <a:solidFill>
                <a:schemeClr val="accent2">
                  <a:lumMod val="75000"/>
                </a:schemeClr>
              </a:solidFill>
              <a:effectLst/>
              <a:uLnTx/>
              <a:uFillTx/>
              <a:latin typeface="华文行楷" panose="02010800040101010101" pitchFamily="2" charset="-122"/>
              <a:ea typeface="华文行楷" panose="02010800040101010101" pitchFamily="2" charset="-122"/>
            </a:endParaRPr>
          </a:p>
        </p:txBody>
      </p:sp>
      <p:pic>
        <p:nvPicPr>
          <p:cNvPr id="7" name="图片 5"/>
          <p:cNvPicPr>
            <a:picLocks noChangeAspect="1"/>
          </p:cNvPicPr>
          <p:nvPr>
            <p:custDataLst>
              <p:tags r:id="rId2"/>
            </p:custDataLst>
          </p:nvPr>
        </p:nvPicPr>
        <p:blipFill>
          <a:blip r:embed="rId3"/>
          <a:stretch>
            <a:fillRect/>
          </a:stretch>
        </p:blipFill>
        <p:spPr>
          <a:xfrm>
            <a:off x="7334251" y="5949951"/>
            <a:ext cx="4857749" cy="901700"/>
          </a:xfrm>
          <a:prstGeom prst="rect">
            <a:avLst/>
          </a:prstGeom>
          <a:noFill/>
          <a:ln w="9525">
            <a:noFill/>
          </a:ln>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 y="-161596"/>
            <a:ext cx="4225671" cy="1937075"/>
          </a:xfrm>
          <a:prstGeom prst="rect">
            <a:avLst/>
          </a:prstGeom>
        </p:spPr>
      </p:pic>
      <p:sp>
        <p:nvSpPr>
          <p:cNvPr id="2" name="文本框 1"/>
          <p:cNvSpPr txBox="1"/>
          <p:nvPr/>
        </p:nvSpPr>
        <p:spPr>
          <a:xfrm>
            <a:off x="1839595" y="1497330"/>
            <a:ext cx="2386330" cy="922020"/>
          </a:xfrm>
          <a:prstGeom prst="rect">
            <a:avLst/>
          </a:prstGeom>
          <a:noFill/>
        </p:spPr>
        <p:txBody>
          <a:bodyPr wrap="none" rtlCol="0">
            <a:spAutoFit/>
          </a:bodyPr>
          <a:lstStyle/>
          <a:p>
            <a:pPr algn="l"/>
            <a:r>
              <a:rPr lang="zh-CN" altLang="en-US" sz="5400" b="1">
                <a:ln w="6600">
                  <a:solidFill>
                    <a:srgbClr val="FF0000"/>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sym typeface="+mn-ea"/>
              </a:rPr>
              <a:t>第 3 讲 </a:t>
            </a:r>
            <a:endParaRPr kumimoji="0" lang="zh-CN" altLang="en-US" sz="5400" b="1" i="0" u="none" strike="noStrike" kern="1200" cap="none" spc="0" normalizeH="0" baseline="0" noProof="0" dirty="0">
              <a:ln w="6600">
                <a:solidFill>
                  <a:srgbClr val="FF0000"/>
                </a:solidFill>
                <a:prstDash val="solid"/>
              </a:ln>
              <a:solidFill>
                <a:srgbClr val="FFFFFF"/>
              </a:solidFill>
              <a:effectLst>
                <a:glow rad="101600">
                  <a:schemeClr val="accent4">
                    <a:satMod val="175000"/>
                    <a:alpha val="40000"/>
                  </a:schemeClr>
                </a:glow>
                <a:outerShdw dist="38100" dir="2700000" algn="tl" rotWithShape="0">
                  <a:schemeClr val="accent2"/>
                </a:outerShdw>
              </a:effectLst>
              <a:uLnTx/>
              <a:uFillTx/>
              <a:latin typeface="微软雅黑" panose="020B0503020204020204" charset="-122"/>
              <a:ea typeface="微软雅黑" panose="020B0503020204020204" charset="-122"/>
              <a:sym typeface="+mn-ea"/>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86375" y="1678940"/>
            <a:ext cx="5055235" cy="6692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5"/>
          <p:cNvSpPr/>
          <p:nvPr/>
        </p:nvSpPr>
        <p:spPr bwMode="auto">
          <a:xfrm>
            <a:off x="6703695" y="2801620"/>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 name="直接连接符 3"/>
          <p:cNvCxnSpPr/>
          <p:nvPr/>
        </p:nvCxnSpPr>
        <p:spPr>
          <a:xfrm>
            <a:off x="2024380" y="2224405"/>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5" idx="3"/>
          </p:cNvCxnSpPr>
          <p:nvPr/>
        </p:nvCxnSpPr>
        <p:spPr>
          <a:xfrm>
            <a:off x="3658870" y="208661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679450" y="3160395"/>
            <a:ext cx="3136900" cy="284226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215765" y="1541780"/>
            <a:ext cx="1194435" cy="112458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副标题 2"/>
          <p:cNvSpPr txBox="1"/>
          <p:nvPr/>
        </p:nvSpPr>
        <p:spPr>
          <a:xfrm>
            <a:off x="139102" y="1205043"/>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5" name="文本框 4"/>
          <p:cNvSpPr txBox="1"/>
          <p:nvPr/>
        </p:nvSpPr>
        <p:spPr>
          <a:xfrm>
            <a:off x="4464423" y="1750808"/>
            <a:ext cx="968188" cy="706755"/>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a:t>
            </a:r>
            <a:endParaRPr lang="en-US" altLang="zh-CN" sz="2000" dirty="0">
              <a:solidFill>
                <a:srgbClr val="FF0000"/>
              </a:solidFill>
              <a:latin typeface="微软雅黑" panose="020B0503020204020204" charset="-122"/>
              <a:ea typeface="微软雅黑" panose="020B0503020204020204" charset="-122"/>
            </a:endParaRPr>
          </a:p>
          <a:p>
            <a:r>
              <a:rPr lang="zh-CN" altLang="en-US" sz="2000" dirty="0">
                <a:solidFill>
                  <a:srgbClr val="FF0000"/>
                </a:solidFill>
                <a:latin typeface="微软雅黑" panose="020B0503020204020204" charset="-122"/>
                <a:ea typeface="微软雅黑" panose="020B0503020204020204" charset="-122"/>
              </a:rPr>
              <a:t>题一</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1"/>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2"/>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6" name="文本框 15"/>
          <p:cNvSpPr txBox="1"/>
          <p:nvPr/>
        </p:nvSpPr>
        <p:spPr>
          <a:xfrm>
            <a:off x="5410200" y="1702435"/>
            <a:ext cx="4638675" cy="645160"/>
          </a:xfrm>
          <a:prstGeom prst="rect">
            <a:avLst/>
          </a:prstGeom>
          <a:noFill/>
        </p:spPr>
        <p:txBody>
          <a:bodyPr wrap="square" rtlCol="0">
            <a:spAutoFit/>
          </a:bodyPr>
          <a:lstStyle/>
          <a:p>
            <a:r>
              <a:rPr lang="zh-CN" altLang="en-US" b="1">
                <a:solidFill>
                  <a:srgbClr val="BB313E"/>
                </a:solidFill>
              </a:rPr>
              <a:t>以史为鉴，是什么让中国人民相信在党的带领下能够打赢脱贫攻坚战？</a:t>
            </a:r>
            <a:endParaRPr lang="zh-CN" altLang="en-US" b="1">
              <a:solidFill>
                <a:srgbClr val="BB313E"/>
              </a:solidFill>
            </a:endParaRPr>
          </a:p>
        </p:txBody>
      </p:sp>
      <p:pic>
        <p:nvPicPr>
          <p:cNvPr id="20" name="图片 1"/>
          <p:cNvPicPr>
            <a:picLocks noChangeAspect="1"/>
          </p:cNvPicPr>
          <p:nvPr>
            <p:custDataLst>
              <p:tags r:id="rId3"/>
            </p:custDataLst>
          </p:nvPr>
        </p:nvPicPr>
        <p:blipFill>
          <a:blip r:embed="rId4"/>
          <a:stretch>
            <a:fillRect/>
          </a:stretch>
        </p:blipFill>
        <p:spPr>
          <a:xfrm flipH="1">
            <a:off x="2033270" y="6014720"/>
            <a:ext cx="10159365" cy="843280"/>
          </a:xfrm>
          <a:prstGeom prst="rect">
            <a:avLst/>
          </a:prstGeom>
          <a:noFill/>
          <a:ln w="9525">
            <a:noFill/>
          </a:ln>
        </p:spPr>
      </p:pic>
      <p:pic>
        <p:nvPicPr>
          <p:cNvPr id="21" name="图片 20"/>
          <p:cNvPicPr>
            <a:picLocks noChangeAspect="1"/>
          </p:cNvPicPr>
          <p:nvPr>
            <p:custDataLst>
              <p:tags r:id="rId5"/>
            </p:custDataLst>
          </p:nvPr>
        </p:nvPicPr>
        <p:blipFill>
          <a:blip r:embed="rId6"/>
          <a:stretch>
            <a:fillRect/>
          </a:stretch>
        </p:blipFill>
        <p:spPr>
          <a:xfrm flipH="1">
            <a:off x="-113665" y="4902200"/>
            <a:ext cx="2146935" cy="1955800"/>
          </a:xfrm>
          <a:prstGeom prst="rect">
            <a:avLst/>
          </a:prstGeom>
          <a:noFill/>
          <a:ln w="9525">
            <a:noFill/>
          </a:ln>
        </p:spPr>
      </p:pic>
      <p:sp>
        <p:nvSpPr>
          <p:cNvPr id="27" name="Freeform 5"/>
          <p:cNvSpPr/>
          <p:nvPr/>
        </p:nvSpPr>
        <p:spPr bwMode="auto">
          <a:xfrm>
            <a:off x="605155" y="1678940"/>
            <a:ext cx="2979420"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回望来时奋斗路</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100" name="文本框 99"/>
          <p:cNvSpPr txBox="1"/>
          <p:nvPr/>
        </p:nvSpPr>
        <p:spPr>
          <a:xfrm>
            <a:off x="679450" y="3339465"/>
            <a:ext cx="3136900" cy="2308324"/>
          </a:xfrm>
          <a:prstGeom prst="rect">
            <a:avLst/>
          </a:prstGeom>
          <a:solidFill>
            <a:srgbClr val="C00000"/>
          </a:solidFill>
          <a:ln w="9525">
            <a:noFill/>
          </a:ln>
        </p:spPr>
        <p:txBody>
          <a:bodyPr wrap="square">
            <a:spAutoFit/>
          </a:bodyPr>
          <a:lstStyle/>
          <a:p>
            <a:pPr indent="342900"/>
            <a:r>
              <a:rPr lang="en-US" altLang="zh-CN" b="1" dirty="0" smtClean="0">
                <a:solidFill>
                  <a:schemeClr val="bg1"/>
                </a:solidFill>
                <a:latin typeface="Helvetica" charset="0"/>
                <a:ea typeface="宋体" panose="02010600030101010101" pitchFamily="2" charset="-122"/>
              </a:rPr>
              <a:t>   </a:t>
            </a:r>
            <a:r>
              <a:rPr lang="zh-CN" b="1" dirty="0" smtClean="0">
                <a:solidFill>
                  <a:schemeClr val="bg1"/>
                </a:solidFill>
                <a:latin typeface="Helvetica" charset="0"/>
                <a:ea typeface="宋体" panose="02010600030101010101" pitchFamily="2" charset="-122"/>
              </a:rPr>
              <a:t>观看</a:t>
            </a:r>
            <a:r>
              <a:rPr lang="zh-CN" b="1" dirty="0">
                <a:solidFill>
                  <a:schemeClr val="bg1"/>
                </a:solidFill>
                <a:latin typeface="Helvetica" charset="0"/>
                <a:ea typeface="宋体" panose="02010600030101010101" pitchFamily="2" charset="-122"/>
              </a:rPr>
              <a:t>庆祝中国共产党成立</a:t>
            </a:r>
            <a:r>
              <a:rPr lang="en-US" b="1" dirty="0">
                <a:solidFill>
                  <a:schemeClr val="bg1"/>
                </a:solidFill>
                <a:latin typeface="Helvetica" charset="0"/>
                <a:ea typeface="宋体" panose="02010600030101010101" pitchFamily="2" charset="-122"/>
                <a:cs typeface="Helvetica" charset="0"/>
              </a:rPr>
              <a:t>100</a:t>
            </a:r>
            <a:r>
              <a:rPr lang="zh-CN" b="1" dirty="0">
                <a:solidFill>
                  <a:schemeClr val="bg1"/>
                </a:solidFill>
                <a:latin typeface="Helvetica" charset="0"/>
                <a:ea typeface="宋体" panose="02010600030101010101" pitchFamily="2" charset="-122"/>
              </a:rPr>
              <a:t>周年文艺演出</a:t>
            </a:r>
            <a:r>
              <a:rPr lang="zh-CN" b="1" dirty="0" smtClean="0">
                <a:solidFill>
                  <a:schemeClr val="bg1"/>
                </a:solidFill>
                <a:latin typeface="Helvetica" charset="0"/>
                <a:ea typeface="宋体" panose="02010600030101010101" pitchFamily="2" charset="-122"/>
              </a:rPr>
              <a:t>《伟大征程》《中国共产党百年述职报告》</a:t>
            </a:r>
            <a:r>
              <a:rPr lang="zh-CN" b="1" dirty="0">
                <a:solidFill>
                  <a:schemeClr val="bg1"/>
                </a:solidFill>
                <a:latin typeface="Helvetica" charset="0"/>
                <a:ea typeface="宋体" panose="02010600030101010101" pitchFamily="2" charset="-122"/>
              </a:rPr>
              <a:t>，选取中国共产党百年来带领中国人民在革命、建设、改革、发展的感动瞬间，将其中的重大事件记录下来。</a:t>
            </a:r>
            <a:endParaRPr lang="zh-CN" altLang="en-US" b="1" dirty="0">
              <a:solidFill>
                <a:schemeClr val="bg1"/>
              </a:solidFill>
              <a:latin typeface="Helvetica" charset="0"/>
              <a:ea typeface="宋体" panose="02010600030101010101" pitchFamily="2" charset="-122"/>
            </a:endParaRPr>
          </a:p>
        </p:txBody>
      </p:sp>
      <p:sp>
        <p:nvSpPr>
          <p:cNvPr id="19" name="矩形 18"/>
          <p:cNvSpPr/>
          <p:nvPr/>
        </p:nvSpPr>
        <p:spPr>
          <a:xfrm>
            <a:off x="4464685" y="3071495"/>
            <a:ext cx="6569075" cy="336169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3865469" y="432498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4594860" y="3071495"/>
            <a:ext cx="6438900" cy="3035935"/>
          </a:xfrm>
          <a:prstGeom prst="rect">
            <a:avLst/>
          </a:prstGeom>
          <a:noFill/>
        </p:spPr>
        <p:txBody>
          <a:bodyPr wrap="square" rtlCol="0" anchor="t">
            <a:spAutoFit/>
          </a:bodyPr>
          <a:lstStyle/>
          <a:p>
            <a:pPr indent="609600">
              <a:lnSpc>
                <a:spcPts val="3280"/>
              </a:lnSpc>
            </a:pPr>
            <a:r>
              <a:rPr lang="zh-CN" sz="2000" b="1" dirty="0">
                <a:solidFill>
                  <a:srgbClr val="C9091E"/>
                </a:solidFill>
                <a:latin typeface="Helvetica" charset="0"/>
                <a:ea typeface="宋体" panose="02010600030101010101" pitchFamily="2" charset="-122"/>
                <a:sym typeface="+mn-ea"/>
              </a:rPr>
              <a:t>2021年是中国共产党成立100周年。为了加强党史教育，学校将举办建党百年主题图片展。请你结合观看的视频和收集的资料，完成下列要求：</a:t>
            </a:r>
            <a:endParaRPr lang="zh-CN" sz="2000" b="1" dirty="0">
              <a:solidFill>
                <a:srgbClr val="C9091E"/>
              </a:solidFill>
              <a:latin typeface="Helvetica" charset="0"/>
              <a:ea typeface="宋体" panose="02010600030101010101" pitchFamily="2" charset="-122"/>
            </a:endParaRPr>
          </a:p>
          <a:p>
            <a:pPr indent="609600">
              <a:lnSpc>
                <a:spcPts val="3280"/>
              </a:lnSpc>
            </a:pPr>
            <a:r>
              <a:rPr lang="zh-CN" sz="2000" b="1" dirty="0">
                <a:solidFill>
                  <a:srgbClr val="C9091E"/>
                </a:solidFill>
                <a:latin typeface="Helvetica" charset="0"/>
                <a:ea typeface="宋体" panose="02010600030101010101" pitchFamily="2" charset="-122"/>
                <a:sym typeface="+mn-ea"/>
              </a:rPr>
              <a:t>1.为学校的党史图片展拟一个展览主题；</a:t>
            </a:r>
            <a:endParaRPr lang="zh-CN" sz="2000" b="1" dirty="0">
              <a:solidFill>
                <a:srgbClr val="C9091E"/>
              </a:solidFill>
              <a:latin typeface="Helvetica" charset="0"/>
              <a:ea typeface="宋体" panose="02010600030101010101" pitchFamily="2" charset="-122"/>
            </a:endParaRPr>
          </a:p>
          <a:p>
            <a:pPr indent="609600">
              <a:lnSpc>
                <a:spcPts val="3280"/>
              </a:lnSpc>
            </a:pPr>
            <a:r>
              <a:rPr lang="zh-CN" sz="2000" b="1" dirty="0">
                <a:solidFill>
                  <a:srgbClr val="C9091E"/>
                </a:solidFill>
                <a:latin typeface="Helvetica" charset="0"/>
                <a:ea typeface="宋体" panose="02010600030101010101" pitchFamily="2" charset="-122"/>
                <a:sym typeface="+mn-ea"/>
              </a:rPr>
              <a:t>2.为本次展览划分不同展区，并说明划分理由；</a:t>
            </a:r>
            <a:endParaRPr lang="zh-CN" sz="2000" b="1" dirty="0">
              <a:solidFill>
                <a:srgbClr val="C9091E"/>
              </a:solidFill>
              <a:latin typeface="Helvetica" charset="0"/>
              <a:ea typeface="宋体" panose="02010600030101010101" pitchFamily="2" charset="-122"/>
            </a:endParaRPr>
          </a:p>
          <a:p>
            <a:pPr indent="609600">
              <a:lnSpc>
                <a:spcPts val="3280"/>
              </a:lnSpc>
            </a:pPr>
            <a:r>
              <a:rPr lang="zh-CN" sz="2000" b="1" dirty="0">
                <a:solidFill>
                  <a:srgbClr val="C9091E"/>
                </a:solidFill>
                <a:latin typeface="Helvetica" charset="0"/>
                <a:ea typeface="宋体" panose="02010600030101010101" pitchFamily="2" charset="-122"/>
                <a:sym typeface="+mn-ea"/>
              </a:rPr>
              <a:t>3.在所给的图片中选取一张最让你感动的推荐给</a:t>
            </a:r>
            <a:r>
              <a:rPr lang="zh-CN" sz="2000" b="1" dirty="0" smtClean="0">
                <a:solidFill>
                  <a:srgbClr val="C9091E"/>
                </a:solidFill>
                <a:latin typeface="Helvetica" charset="0"/>
                <a:ea typeface="宋体" panose="02010600030101010101" pitchFamily="2" charset="-122"/>
                <a:sym typeface="+mn-ea"/>
              </a:rPr>
              <a:t>学校</a:t>
            </a:r>
            <a:r>
              <a:rPr lang="zh-CN" altLang="en-US" sz="2000" b="1" dirty="0" smtClean="0">
                <a:solidFill>
                  <a:srgbClr val="C9091E"/>
                </a:solidFill>
                <a:latin typeface="Helvetica" charset="0"/>
                <a:ea typeface="宋体" panose="02010600030101010101" pitchFamily="2" charset="-122"/>
                <a:sym typeface="+mn-ea"/>
              </a:rPr>
              <a:t>，</a:t>
            </a:r>
            <a:r>
              <a:rPr lang="zh-CN" sz="2000" b="1" dirty="0" smtClean="0">
                <a:solidFill>
                  <a:srgbClr val="C9091E"/>
                </a:solidFill>
                <a:latin typeface="Helvetica" charset="0"/>
                <a:ea typeface="宋体" panose="02010600030101010101" pitchFamily="2" charset="-122"/>
                <a:sym typeface="+mn-ea"/>
              </a:rPr>
              <a:t>并</a:t>
            </a:r>
            <a:r>
              <a:rPr lang="zh-CN" sz="2000" b="1" dirty="0">
                <a:solidFill>
                  <a:srgbClr val="C9091E"/>
                </a:solidFill>
                <a:latin typeface="Helvetica" charset="0"/>
                <a:ea typeface="宋体" panose="02010600030101010101" pitchFamily="2" charset="-122"/>
                <a:sym typeface="+mn-ea"/>
              </a:rPr>
              <a:t>说明推荐理由。</a:t>
            </a:r>
            <a:endParaRPr lang="zh-CN" sz="2000" b="1" dirty="0">
              <a:solidFill>
                <a:srgbClr val="C9091E"/>
              </a:solidFill>
              <a:latin typeface="Helvetica" charset="0"/>
              <a:ea typeface="宋体" panose="02010600030101010101" pitchFamily="2" charset="-122"/>
            </a:endParaRPr>
          </a:p>
        </p:txBody>
      </p:sp>
      <p:sp>
        <p:nvSpPr>
          <p:cNvPr id="33" name="Freeform 5"/>
          <p:cNvSpPr/>
          <p:nvPr/>
        </p:nvSpPr>
        <p:spPr bwMode="auto">
          <a:xfrm>
            <a:off x="1623060" y="2936875"/>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矩形: 圆角 13"/>
          <p:cNvSpPr/>
          <p:nvPr/>
        </p:nvSpPr>
        <p:spPr>
          <a:xfrm>
            <a:off x="1201342" y="288741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6" name="矩形: 圆角 13"/>
          <p:cNvSpPr/>
          <p:nvPr/>
        </p:nvSpPr>
        <p:spPr>
          <a:xfrm>
            <a:off x="6634480" y="275209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55" name="TextBox 131"/>
          <p:cNvSpPr txBox="1"/>
          <p:nvPr>
            <p:custDataLst>
              <p:tags r:id="rId7"/>
            </p:custDataLst>
          </p:nvPr>
        </p:nvSpPr>
        <p:spPr>
          <a:xfrm>
            <a:off x="712470" y="603250"/>
            <a:ext cx="542099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rgbClr val="AE0E16"/>
                </a:solidFill>
                <a:latin typeface="微软雅黑" panose="020B0503020204020204" charset="-122"/>
                <a:ea typeface="微软雅黑" panose="020B0503020204020204" charset="-122"/>
              </a:rPr>
              <a:t>围绕议题 设计情境活动 </a:t>
            </a:r>
            <a:endParaRPr lang="zh-CN" altLang="en-US" sz="3200" b="1">
              <a:solidFill>
                <a:srgbClr val="AE0E16"/>
              </a:solidFill>
              <a:latin typeface="微软雅黑" panose="020B0503020204020204" charset="-122"/>
              <a:ea typeface="微软雅黑" panose="020B0503020204020204" charset="-122"/>
            </a:endParaRPr>
          </a:p>
        </p:txBody>
      </p:sp>
      <p:pic>
        <p:nvPicPr>
          <p:cNvPr id="39" name="图片 38" descr="a652a90d767302d9bbd31a890b3b672"/>
          <p:cNvPicPr>
            <a:picLocks noChangeAspect="1"/>
          </p:cNvPicPr>
          <p:nvPr>
            <p:custDataLst>
              <p:tags r:id="rId8"/>
            </p:custDataLst>
          </p:nvPr>
        </p:nvPicPr>
        <p:blipFill>
          <a:blip r:embed="rId9"/>
          <a:srcRect l="20370" t="31543" r="19852" b="38210"/>
          <a:stretch>
            <a:fillRect/>
          </a:stretch>
        </p:blipFill>
        <p:spPr>
          <a:xfrm>
            <a:off x="10341610" y="487680"/>
            <a:ext cx="1734820" cy="131762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p:tgtEl>
                                          <p:spTgt spid="36"/>
                                        </p:tgtEl>
                                        <p:attrNameLst>
                                          <p:attrName>ppt_y</p:attrName>
                                        </p:attrNameLst>
                                      </p:cBhvr>
                                      <p:tavLst>
                                        <p:tav tm="0">
                                          <p:val>
                                            <p:strVal val="#ppt_y-#ppt_h*1.125000"/>
                                          </p:val>
                                        </p:tav>
                                        <p:tav tm="100000">
                                          <p:val>
                                            <p:strVal val="#ppt_y"/>
                                          </p:val>
                                        </p:tav>
                                      </p:tavLst>
                                    </p:anim>
                                    <p:animEffect transition="in" filter="wipe(down)">
                                      <p:cBhvr>
                                        <p:cTn id="14" dur="500"/>
                                        <p:tgtEl>
                                          <p:spTgt spid="36"/>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p:tgtEl>
                                          <p:spTgt spid="38"/>
                                        </p:tgtEl>
                                        <p:attrNameLst>
                                          <p:attrName>ppt_y</p:attrName>
                                        </p:attrNameLst>
                                      </p:cBhvr>
                                      <p:tavLst>
                                        <p:tav tm="0">
                                          <p:val>
                                            <p:strVal val="#ppt_y-#ppt_h*1.125000"/>
                                          </p:val>
                                        </p:tav>
                                        <p:tav tm="100000">
                                          <p:val>
                                            <p:strVal val="#ppt_y"/>
                                          </p:val>
                                        </p:tav>
                                      </p:tavLst>
                                    </p:anim>
                                    <p:animEffect transition="in" filter="wipe(down)">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up)">
                                      <p:cBhvr>
                                        <p:cTn id="24" dur="500"/>
                                        <p:tgtEl>
                                          <p:spTgt spid="32"/>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ldLvl="0" animBg="1"/>
      <p:bldP spid="19" grpId="0" bldLvl="0" animBg="1"/>
      <p:bldP spid="35" grpId="0" bldLvl="0" animBg="1"/>
      <p:bldP spid="32" grpId="0"/>
      <p:bldP spid="3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86375" y="1624330"/>
            <a:ext cx="4639310" cy="850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5"/>
          <p:cNvSpPr/>
          <p:nvPr/>
        </p:nvSpPr>
        <p:spPr bwMode="auto">
          <a:xfrm>
            <a:off x="8961755" y="2550160"/>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7" name="图片 6"/>
          <p:cNvPicPr>
            <a:picLocks noChangeAspect="1"/>
          </p:cNvPicPr>
          <p:nvPr/>
        </p:nvPicPr>
        <p:blipFill>
          <a:blip r:embed="rId1"/>
          <a:srcRect r="28000"/>
          <a:stretch>
            <a:fillRect/>
          </a:stretch>
        </p:blipFill>
        <p:spPr>
          <a:xfrm>
            <a:off x="219075" y="2454910"/>
            <a:ext cx="2758440" cy="1934845"/>
          </a:xfrm>
          <a:prstGeom prst="rect">
            <a:avLst/>
          </a:prstGeom>
        </p:spPr>
      </p:pic>
      <p:cxnSp>
        <p:nvCxnSpPr>
          <p:cNvPr id="4" name="直接连接符 3"/>
          <p:cNvCxnSpPr/>
          <p:nvPr/>
        </p:nvCxnSpPr>
        <p:spPr>
          <a:xfrm>
            <a:off x="2033270" y="175133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5" idx="3"/>
          </p:cNvCxnSpPr>
          <p:nvPr/>
        </p:nvCxnSpPr>
        <p:spPr>
          <a:xfrm>
            <a:off x="3658870" y="202184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215765" y="1477010"/>
            <a:ext cx="1194435" cy="112458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副标题 2"/>
          <p:cNvSpPr txBox="1"/>
          <p:nvPr/>
        </p:nvSpPr>
        <p:spPr>
          <a:xfrm>
            <a:off x="149860" y="1059815"/>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5" name="文本框 4"/>
          <p:cNvSpPr txBox="1"/>
          <p:nvPr/>
        </p:nvSpPr>
        <p:spPr>
          <a:xfrm>
            <a:off x="4464423" y="1686038"/>
            <a:ext cx="968188" cy="706755"/>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a:t>
            </a:r>
            <a:endParaRPr lang="en-US" altLang="zh-CN" sz="2000" dirty="0">
              <a:solidFill>
                <a:srgbClr val="FF0000"/>
              </a:solidFill>
              <a:latin typeface="微软雅黑" panose="020B0503020204020204" charset="-122"/>
              <a:ea typeface="微软雅黑" panose="020B0503020204020204" charset="-122"/>
            </a:endParaRPr>
          </a:p>
          <a:p>
            <a:r>
              <a:rPr lang="zh-CN" altLang="en-US" sz="2000" dirty="0">
                <a:solidFill>
                  <a:srgbClr val="FF0000"/>
                </a:solidFill>
                <a:latin typeface="微软雅黑" panose="020B0503020204020204" charset="-122"/>
                <a:ea typeface="微软雅黑" panose="020B0503020204020204" charset="-122"/>
              </a:rPr>
              <a:t>题一</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2"/>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3"/>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6" name="文本框 15"/>
          <p:cNvSpPr txBox="1"/>
          <p:nvPr/>
        </p:nvSpPr>
        <p:spPr>
          <a:xfrm>
            <a:off x="5411095" y="1624330"/>
            <a:ext cx="4733365" cy="646331"/>
          </a:xfrm>
          <a:prstGeom prst="rect">
            <a:avLst/>
          </a:prstGeom>
          <a:noFill/>
        </p:spPr>
        <p:txBody>
          <a:bodyPr wrap="square" rtlCol="0">
            <a:spAutoFit/>
          </a:bodyPr>
          <a:lstStyle/>
          <a:p>
            <a:r>
              <a:rPr lang="zh-CN" altLang="en-US" sz="1800" b="1" dirty="0">
                <a:solidFill>
                  <a:srgbClr val="BB313E"/>
                </a:solidFill>
              </a:rPr>
              <a:t>以史为鉴，是什么让中国人民相信在党的带领下能够打赢脱贫攻坚战？</a:t>
            </a:r>
            <a:endParaRPr lang="zh-CN" altLang="en-US" sz="2200" b="1" dirty="0">
              <a:solidFill>
                <a:srgbClr val="BB313E"/>
              </a:solidFill>
            </a:endParaRPr>
          </a:p>
        </p:txBody>
      </p:sp>
      <p:pic>
        <p:nvPicPr>
          <p:cNvPr id="20" name="图片 1"/>
          <p:cNvPicPr>
            <a:picLocks noChangeAspect="1"/>
          </p:cNvPicPr>
          <p:nvPr>
            <p:custDataLst>
              <p:tags r:id="rId4"/>
            </p:custDataLst>
          </p:nvPr>
        </p:nvPicPr>
        <p:blipFill>
          <a:blip r:embed="rId5"/>
          <a:stretch>
            <a:fillRect/>
          </a:stretch>
        </p:blipFill>
        <p:spPr>
          <a:xfrm flipH="1">
            <a:off x="2033270" y="6014720"/>
            <a:ext cx="10159365" cy="843280"/>
          </a:xfrm>
          <a:prstGeom prst="rect">
            <a:avLst/>
          </a:prstGeom>
          <a:noFill/>
          <a:ln w="9525">
            <a:noFill/>
          </a:ln>
        </p:spPr>
      </p:pic>
      <p:sp>
        <p:nvSpPr>
          <p:cNvPr id="27" name="Freeform 5"/>
          <p:cNvSpPr/>
          <p:nvPr/>
        </p:nvSpPr>
        <p:spPr bwMode="auto">
          <a:xfrm>
            <a:off x="679450" y="1704340"/>
            <a:ext cx="2979420"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回望来时奋斗路</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19" name="矩形 18"/>
          <p:cNvSpPr/>
          <p:nvPr/>
        </p:nvSpPr>
        <p:spPr>
          <a:xfrm>
            <a:off x="3384513" y="2693743"/>
            <a:ext cx="3721100" cy="336169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2912110" y="365760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503930" y="3098202"/>
            <a:ext cx="3590925" cy="2785378"/>
          </a:xfrm>
          <a:prstGeom prst="rect">
            <a:avLst/>
          </a:prstGeom>
          <a:noFill/>
        </p:spPr>
        <p:txBody>
          <a:bodyPr wrap="square" rtlCol="0" anchor="t">
            <a:spAutoFit/>
          </a:bodyPr>
          <a:lstStyle/>
          <a:p>
            <a:pPr algn="l"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2021年</a:t>
            </a:r>
            <a:r>
              <a:rPr lang="zh-CN" sz="1400" b="1" dirty="0">
                <a:solidFill>
                  <a:srgbClr val="C9091E"/>
                </a:solidFill>
                <a:latin typeface="Helvetica" charset="0"/>
                <a:ea typeface="宋体" panose="02010600030101010101" pitchFamily="2" charset="-122"/>
                <a:sym typeface="+mn-ea"/>
              </a:rPr>
              <a:t>是中国共产党成立100</a:t>
            </a:r>
            <a:r>
              <a:rPr lang="zh-CN" sz="1400" b="1" dirty="0" smtClean="0">
                <a:solidFill>
                  <a:srgbClr val="C9091E"/>
                </a:solidFill>
                <a:latin typeface="Helvetica" charset="0"/>
                <a:ea typeface="宋体" panose="02010600030101010101" pitchFamily="2" charset="-122"/>
                <a:sym typeface="+mn-ea"/>
              </a:rPr>
              <a:t>周年</a:t>
            </a:r>
            <a:r>
              <a:rPr lang="zh-CN" altLang="en-US" sz="1400" b="1" dirty="0" smtClean="0">
                <a:solidFill>
                  <a:srgbClr val="C9091E"/>
                </a:solidFill>
                <a:latin typeface="Helvetica" charset="0"/>
                <a:ea typeface="宋体" panose="02010600030101010101" pitchFamily="2" charset="-122"/>
                <a:sym typeface="+mn-ea"/>
              </a:rPr>
              <a:t>。</a:t>
            </a:r>
            <a:r>
              <a:rPr lang="zh-CN" sz="1400" b="1" dirty="0" smtClean="0">
                <a:solidFill>
                  <a:srgbClr val="C9091E"/>
                </a:solidFill>
                <a:latin typeface="Helvetica" charset="0"/>
                <a:ea typeface="宋体" panose="02010600030101010101" pitchFamily="2" charset="-122"/>
                <a:sym typeface="+mn-ea"/>
              </a:rPr>
              <a:t>为了</a:t>
            </a:r>
            <a:r>
              <a:rPr lang="zh-CN" sz="1400" b="1" dirty="0">
                <a:solidFill>
                  <a:srgbClr val="C9091E"/>
                </a:solidFill>
                <a:latin typeface="Helvetica" charset="0"/>
                <a:ea typeface="宋体" panose="02010600030101010101" pitchFamily="2" charset="-122"/>
                <a:sym typeface="+mn-ea"/>
              </a:rPr>
              <a:t>加强党史教育，学校将举办</a:t>
            </a:r>
            <a:r>
              <a:rPr lang="zh-CN" sz="1400" b="1" dirty="0" smtClean="0">
                <a:solidFill>
                  <a:srgbClr val="C9091E"/>
                </a:solidFill>
                <a:latin typeface="Helvetica" charset="0"/>
                <a:ea typeface="宋体" panose="02010600030101010101" pitchFamily="2" charset="-122"/>
                <a:sym typeface="+mn-ea"/>
              </a:rPr>
              <a:t>《百年风雨路 </a:t>
            </a:r>
            <a:r>
              <a:rPr lang="zh-CN" altLang="en-US" sz="1400" b="1" dirty="0" smtClean="0">
                <a:solidFill>
                  <a:srgbClr val="C9091E"/>
                </a:solidFill>
                <a:latin typeface="Helvetica" charset="0"/>
                <a:ea typeface="宋体" panose="02010600030101010101" pitchFamily="2" charset="-122"/>
                <a:sym typeface="+mn-ea"/>
              </a:rPr>
              <a:t>启</a:t>
            </a:r>
            <a:r>
              <a:rPr lang="zh-CN" sz="1400" b="1" dirty="0" smtClean="0">
                <a:solidFill>
                  <a:srgbClr val="C9091E"/>
                </a:solidFill>
                <a:latin typeface="Helvetica" charset="0"/>
                <a:ea typeface="宋体" panose="02010600030101010101" pitchFamily="2" charset="-122"/>
                <a:sym typeface="+mn-ea"/>
              </a:rPr>
              <a:t>航新征程》</a:t>
            </a:r>
            <a:r>
              <a:rPr lang="zh-CN" sz="1400" b="1" dirty="0">
                <a:solidFill>
                  <a:srgbClr val="C9091E"/>
                </a:solidFill>
                <a:latin typeface="Helvetica" charset="0"/>
                <a:ea typeface="宋体" panose="02010600030101010101" pitchFamily="2" charset="-122"/>
                <a:sym typeface="+mn-ea"/>
              </a:rPr>
              <a:t>建党百年大型主题图片</a:t>
            </a:r>
            <a:r>
              <a:rPr lang="zh-CN" sz="1400" b="1" dirty="0" smtClean="0">
                <a:solidFill>
                  <a:srgbClr val="C9091E"/>
                </a:solidFill>
                <a:latin typeface="Helvetica" charset="0"/>
                <a:ea typeface="宋体" panose="02010600030101010101" pitchFamily="2" charset="-122"/>
                <a:sym typeface="+mn-ea"/>
              </a:rPr>
              <a:t>展。请你结合观看的视频和收集资料，完成下列要求：</a:t>
            </a:r>
            <a:endParaRPr lang="en-US" altLang="zh-CN" sz="1400" b="1" dirty="0" smtClean="0">
              <a:solidFill>
                <a:srgbClr val="C9091E"/>
              </a:solidFill>
              <a:latin typeface="Helvetica" charset="0"/>
              <a:ea typeface="宋体" panose="02010600030101010101" pitchFamily="2" charset="-122"/>
              <a:sym typeface="+mn-ea"/>
            </a:endParaRPr>
          </a:p>
          <a:p>
            <a:pPr algn="l"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1</a:t>
            </a:r>
            <a:r>
              <a:rPr lang="zh-CN" sz="1400" b="1" dirty="0">
                <a:solidFill>
                  <a:srgbClr val="C9091E"/>
                </a:solidFill>
                <a:latin typeface="Helvetica" charset="0"/>
                <a:ea typeface="宋体" panose="02010600030101010101" pitchFamily="2" charset="-122"/>
                <a:sym typeface="+mn-ea"/>
              </a:rPr>
              <a:t>.为学校的党史图片展拟一个展览主题；</a:t>
            </a:r>
            <a:endParaRPr lang="zh-CN" sz="1400" b="1" dirty="0">
              <a:solidFill>
                <a:srgbClr val="C9091E"/>
              </a:solidFill>
              <a:latin typeface="Helvetica" charset="0"/>
              <a:ea typeface="宋体" panose="02010600030101010101" pitchFamily="2" charset="-122"/>
            </a:endParaRPr>
          </a:p>
          <a:p>
            <a:pPr algn="l"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2</a:t>
            </a:r>
            <a:r>
              <a:rPr lang="zh-CN" sz="1400" b="1" dirty="0">
                <a:solidFill>
                  <a:srgbClr val="C9091E"/>
                </a:solidFill>
                <a:latin typeface="Helvetica" charset="0"/>
                <a:ea typeface="宋体" panose="02010600030101010101" pitchFamily="2" charset="-122"/>
                <a:sym typeface="+mn-ea"/>
              </a:rPr>
              <a:t>.为本次展览划分不同展区，并说明划分理由；</a:t>
            </a:r>
            <a:endParaRPr lang="zh-CN" sz="1400" b="1" dirty="0">
              <a:solidFill>
                <a:srgbClr val="C9091E"/>
              </a:solidFill>
              <a:latin typeface="Helvetica" charset="0"/>
              <a:ea typeface="宋体" panose="02010600030101010101" pitchFamily="2" charset="-122"/>
            </a:endParaRPr>
          </a:p>
          <a:p>
            <a:pPr algn="l"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3</a:t>
            </a:r>
            <a:r>
              <a:rPr lang="zh-CN" sz="1400" b="1" dirty="0">
                <a:solidFill>
                  <a:srgbClr val="C9091E"/>
                </a:solidFill>
                <a:latin typeface="Helvetica" charset="0"/>
                <a:ea typeface="宋体" panose="02010600030101010101" pitchFamily="2" charset="-122"/>
                <a:sym typeface="+mn-ea"/>
              </a:rPr>
              <a:t>.在所给的图片中选取一张最让你感动的推荐给学校，并说明推荐理由。</a:t>
            </a:r>
            <a:endParaRPr lang="zh-CN" sz="1400" b="1" dirty="0">
              <a:solidFill>
                <a:srgbClr val="C9091E"/>
              </a:solidFill>
              <a:latin typeface="Helvetica" charset="0"/>
              <a:ea typeface="宋体" panose="02010600030101010101" pitchFamily="2" charset="-122"/>
            </a:endParaRPr>
          </a:p>
        </p:txBody>
      </p:sp>
      <p:sp>
        <p:nvSpPr>
          <p:cNvPr id="33" name="Freeform 5"/>
          <p:cNvSpPr/>
          <p:nvPr/>
        </p:nvSpPr>
        <p:spPr bwMode="auto">
          <a:xfrm>
            <a:off x="1696720" y="2562860"/>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矩形: 圆角 13"/>
          <p:cNvSpPr/>
          <p:nvPr/>
        </p:nvSpPr>
        <p:spPr>
          <a:xfrm>
            <a:off x="1275002" y="2463873"/>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pic>
        <p:nvPicPr>
          <p:cNvPr id="6" name="图片 5"/>
          <p:cNvPicPr>
            <a:picLocks noChangeAspect="1"/>
          </p:cNvPicPr>
          <p:nvPr>
            <p:custDataLst>
              <p:tags r:id="rId6"/>
            </p:custDataLst>
          </p:nvPr>
        </p:nvPicPr>
        <p:blipFill>
          <a:blip r:embed="rId7"/>
          <a:stretch>
            <a:fillRect/>
          </a:stretch>
        </p:blipFill>
        <p:spPr>
          <a:xfrm>
            <a:off x="0" y="5558790"/>
            <a:ext cx="2755265" cy="1292860"/>
          </a:xfrm>
          <a:prstGeom prst="rect">
            <a:avLst/>
          </a:prstGeom>
          <a:noFill/>
          <a:ln w="9525">
            <a:noFill/>
          </a:ln>
        </p:spPr>
      </p:pic>
      <p:pic>
        <p:nvPicPr>
          <p:cNvPr id="8" name="图片 7"/>
          <p:cNvPicPr>
            <a:picLocks noChangeAspect="1"/>
          </p:cNvPicPr>
          <p:nvPr/>
        </p:nvPicPr>
        <p:blipFill>
          <a:blip r:embed="rId8" cstate="print"/>
          <a:stretch>
            <a:fillRect/>
          </a:stretch>
        </p:blipFill>
        <p:spPr>
          <a:xfrm>
            <a:off x="1224915" y="4060190"/>
            <a:ext cx="1530350" cy="1954530"/>
          </a:xfrm>
          <a:prstGeom prst="rect">
            <a:avLst/>
          </a:prstGeom>
        </p:spPr>
      </p:pic>
      <p:sp>
        <p:nvSpPr>
          <p:cNvPr id="9" name="虚尾箭头 8"/>
          <p:cNvSpPr/>
          <p:nvPr/>
        </p:nvSpPr>
        <p:spPr>
          <a:xfrm>
            <a:off x="7021195" y="324929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583805" y="2686685"/>
            <a:ext cx="4662170" cy="3813175"/>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680960" y="2947670"/>
            <a:ext cx="4467225" cy="3291840"/>
          </a:xfrm>
          <a:prstGeom prst="rect">
            <a:avLst/>
          </a:prstGeom>
          <a:solidFill>
            <a:srgbClr val="C00000"/>
          </a:solidFill>
        </p:spPr>
        <p:txBody>
          <a:bodyPr wrap="square" rtlCol="0" anchor="t">
            <a:spAutoFit/>
          </a:bodyPr>
          <a:lstStyle/>
          <a:p>
            <a:pPr algn="just" fontAlgn="auto">
              <a:lnSpc>
                <a:spcPts val="2080"/>
              </a:lnSpc>
            </a:pPr>
            <a:r>
              <a:rPr lang="en-US" altLang="zh-CN" sz="2000" b="1" dirty="0" smtClean="0">
                <a:solidFill>
                  <a:schemeClr val="bg1"/>
                </a:solidFill>
                <a:latin typeface="Helvetica" charset="0"/>
                <a:ea typeface="宋体" panose="02010600030101010101" pitchFamily="2" charset="-122"/>
                <a:sym typeface="+mn-ea"/>
              </a:rPr>
              <a:t>       </a:t>
            </a:r>
            <a:r>
              <a:rPr lang="zh-CN" sz="2000" b="1" dirty="0" smtClean="0">
                <a:solidFill>
                  <a:schemeClr val="bg1"/>
                </a:solidFill>
                <a:latin typeface="Helvetica" charset="0"/>
                <a:ea typeface="宋体" panose="02010600030101010101" pitchFamily="2" charset="-122"/>
                <a:sym typeface="+mn-ea"/>
              </a:rPr>
              <a:t>通过</a:t>
            </a:r>
            <a:r>
              <a:rPr lang="zh-CN" sz="2000" b="1" dirty="0">
                <a:solidFill>
                  <a:schemeClr val="bg1"/>
                </a:solidFill>
                <a:latin typeface="Helvetica" charset="0"/>
                <a:ea typeface="宋体" panose="02010600030101010101" pitchFamily="2" charset="-122"/>
                <a:sym typeface="+mn-ea"/>
              </a:rPr>
              <a:t>展览活动设计，从确定展览主题和展区划分，引导学生探究党领导中国人民革命、建设和改革的奋斗历程，感悟国家取得的巨大成就。通过推介令人难忘的历史瞬间，理解并掌握党的性质、执政地位、</a:t>
            </a:r>
            <a:r>
              <a:rPr lang="en-US" altLang="zh-CN" sz="2000" b="1" dirty="0">
                <a:solidFill>
                  <a:schemeClr val="bg1"/>
                </a:solidFill>
                <a:latin typeface="Helvetica" charset="0"/>
                <a:ea typeface="宋体" panose="02010600030101010101" pitchFamily="2" charset="-122"/>
                <a:sym typeface="+mn-ea"/>
              </a:rPr>
              <a:t>“</a:t>
            </a:r>
            <a:r>
              <a:rPr lang="zh-CN" sz="2000" b="1" dirty="0">
                <a:solidFill>
                  <a:schemeClr val="bg1"/>
                </a:solidFill>
                <a:latin typeface="Helvetica" charset="0"/>
                <a:ea typeface="宋体" panose="02010600030101010101" pitchFamily="2" charset="-122"/>
                <a:sym typeface="+mn-ea"/>
              </a:rPr>
              <a:t>三个代表</a:t>
            </a:r>
            <a:r>
              <a:rPr lang="en-US" altLang="zh-CN" sz="2000" b="1" dirty="0">
                <a:solidFill>
                  <a:schemeClr val="bg1"/>
                </a:solidFill>
                <a:latin typeface="Helvetica" charset="0"/>
                <a:ea typeface="宋体" panose="02010600030101010101" pitchFamily="2" charset="-122"/>
                <a:sym typeface="+mn-ea"/>
              </a:rPr>
              <a:t>”</a:t>
            </a:r>
            <a:r>
              <a:rPr lang="zh-CN" sz="2000" b="1" dirty="0">
                <a:solidFill>
                  <a:schemeClr val="bg1"/>
                </a:solidFill>
                <a:latin typeface="Helvetica" charset="0"/>
                <a:ea typeface="宋体" panose="02010600030101010101" pitchFamily="2" charset="-122"/>
                <a:sym typeface="+mn-ea"/>
              </a:rPr>
              <a:t>重要思想，进一步理解党的领导地位不是自封的，是历史和</a:t>
            </a:r>
            <a:r>
              <a:rPr lang="zh-CN" sz="2000" b="1" dirty="0" smtClean="0">
                <a:solidFill>
                  <a:schemeClr val="bg1"/>
                </a:solidFill>
                <a:latin typeface="Helvetica" charset="0"/>
                <a:ea typeface="宋体" panose="02010600030101010101" pitchFamily="2" charset="-122"/>
                <a:sym typeface="+mn-ea"/>
              </a:rPr>
              <a:t>人民</a:t>
            </a:r>
            <a:r>
              <a:rPr lang="zh-CN" altLang="en-US" sz="2000" b="1" dirty="0" smtClean="0">
                <a:solidFill>
                  <a:schemeClr val="bg1"/>
                </a:solidFill>
                <a:latin typeface="Helvetica" charset="0"/>
                <a:ea typeface="宋体" panose="02010600030101010101" pitchFamily="2" charset="-122"/>
                <a:sym typeface="+mn-ea"/>
              </a:rPr>
              <a:t>的</a:t>
            </a:r>
            <a:r>
              <a:rPr lang="zh-CN" sz="2000" b="1" dirty="0" smtClean="0">
                <a:solidFill>
                  <a:schemeClr val="bg1"/>
                </a:solidFill>
                <a:latin typeface="Helvetica" charset="0"/>
                <a:ea typeface="宋体" panose="02010600030101010101" pitchFamily="2" charset="-122"/>
                <a:sym typeface="+mn-ea"/>
              </a:rPr>
              <a:t>选择</a:t>
            </a:r>
            <a:r>
              <a:rPr lang="zh-CN" sz="2000" b="1" dirty="0">
                <a:solidFill>
                  <a:schemeClr val="bg1"/>
                </a:solidFill>
                <a:latin typeface="Helvetica" charset="0"/>
                <a:ea typeface="宋体" panose="02010600030101010101" pitchFamily="2" charset="-122"/>
                <a:sym typeface="+mn-ea"/>
              </a:rPr>
              <a:t>，是党的性质决定的，正是党的先进性和创造性证明了在党的带领下一定能打赢脱贫攻坚战，促进学生学史明理，学史增信，增强政治认同。</a:t>
            </a:r>
            <a:endParaRPr lang="zh-CN" sz="2000" b="1" dirty="0">
              <a:solidFill>
                <a:schemeClr val="bg1"/>
              </a:solidFill>
              <a:latin typeface="Helvetica" charset="0"/>
              <a:ea typeface="宋体" panose="02010600030101010101" pitchFamily="2" charset="-122"/>
              <a:sym typeface="+mn-ea"/>
            </a:endParaRPr>
          </a:p>
        </p:txBody>
      </p:sp>
      <p:sp>
        <p:nvSpPr>
          <p:cNvPr id="15" name="矩形: 圆角 13"/>
          <p:cNvSpPr/>
          <p:nvPr/>
        </p:nvSpPr>
        <p:spPr>
          <a:xfrm>
            <a:off x="8892540" y="250063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设计意图</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55" name="TextBox 131"/>
          <p:cNvSpPr txBox="1"/>
          <p:nvPr>
            <p:custDataLst>
              <p:tags r:id="rId9"/>
            </p:custDataLst>
          </p:nvPr>
        </p:nvSpPr>
        <p:spPr>
          <a:xfrm>
            <a:off x="679450" y="487680"/>
            <a:ext cx="542099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rgbClr val="AE0E16"/>
                </a:solidFill>
                <a:latin typeface="微软雅黑" panose="020B0503020204020204" charset="-122"/>
                <a:ea typeface="微软雅黑" panose="020B0503020204020204" charset="-122"/>
              </a:rPr>
              <a:t>围绕议题 设计情境活动 </a:t>
            </a:r>
            <a:endParaRPr lang="zh-CN" altLang="en-US" sz="3200" b="1">
              <a:solidFill>
                <a:srgbClr val="AE0E16"/>
              </a:solidFill>
              <a:latin typeface="微软雅黑" panose="020B0503020204020204" charset="-122"/>
              <a:ea typeface="微软雅黑" panose="020B0503020204020204" charset="-122"/>
            </a:endParaRPr>
          </a:p>
        </p:txBody>
      </p:sp>
      <p:sp>
        <p:nvSpPr>
          <p:cNvPr id="38" name="Freeform 5"/>
          <p:cNvSpPr/>
          <p:nvPr/>
        </p:nvSpPr>
        <p:spPr bwMode="auto">
          <a:xfrm>
            <a:off x="5167742" y="2546274"/>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b="1" dirty="0" smtClean="0">
                <a:solidFill>
                  <a:schemeClr val="bg1"/>
                </a:solidFill>
                <a:ea typeface="微软雅黑" panose="020B0503020204020204" charset="-122"/>
                <a:sym typeface="+mn-lt"/>
              </a:rPr>
              <a:t>学生活动</a:t>
            </a:r>
            <a:endParaRPr lang="zh-CN" altLang="en-US" b="1" dirty="0">
              <a:solidFill>
                <a:schemeClr val="bg1"/>
              </a:solidFill>
              <a:ea typeface="微软雅黑" panose="020B0503020204020204" charset="-122"/>
              <a:sym typeface="+mn-lt"/>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13985" y="1097280"/>
            <a:ext cx="4639310" cy="7569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5"/>
          <p:cNvSpPr/>
          <p:nvPr/>
        </p:nvSpPr>
        <p:spPr bwMode="auto">
          <a:xfrm>
            <a:off x="6536690" y="201485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7" name="图片 6"/>
          <p:cNvPicPr>
            <a:picLocks noChangeAspect="1"/>
          </p:cNvPicPr>
          <p:nvPr/>
        </p:nvPicPr>
        <p:blipFill>
          <a:blip r:embed="rId1" cstate="print"/>
          <a:srcRect r="28000"/>
          <a:stretch>
            <a:fillRect/>
          </a:stretch>
        </p:blipFill>
        <p:spPr>
          <a:xfrm>
            <a:off x="149860" y="2014855"/>
            <a:ext cx="1759585" cy="1234440"/>
          </a:xfrm>
          <a:prstGeom prst="rect">
            <a:avLst/>
          </a:prstGeom>
        </p:spPr>
      </p:pic>
      <p:sp>
        <p:nvSpPr>
          <p:cNvPr id="38" name="Freeform 5"/>
          <p:cNvSpPr/>
          <p:nvPr/>
        </p:nvSpPr>
        <p:spPr bwMode="auto">
          <a:xfrm>
            <a:off x="3223111" y="2620608"/>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cxnSp>
        <p:nvCxnSpPr>
          <p:cNvPr id="4" name="直接连接符 3"/>
          <p:cNvCxnSpPr/>
          <p:nvPr/>
        </p:nvCxnSpPr>
        <p:spPr>
          <a:xfrm>
            <a:off x="2033270" y="1265555"/>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a:endCxn id="5" idx="3"/>
          </p:cNvCxnSpPr>
          <p:nvPr/>
        </p:nvCxnSpPr>
        <p:spPr>
          <a:xfrm>
            <a:off x="3658870" y="1536065"/>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4215765" y="991235"/>
            <a:ext cx="1194435" cy="112458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副标题 2"/>
          <p:cNvSpPr txBox="1"/>
          <p:nvPr/>
        </p:nvSpPr>
        <p:spPr>
          <a:xfrm>
            <a:off x="149860" y="666974"/>
            <a:ext cx="11345545" cy="2975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5" name="文本框 4"/>
          <p:cNvSpPr txBox="1"/>
          <p:nvPr/>
        </p:nvSpPr>
        <p:spPr>
          <a:xfrm>
            <a:off x="4464423" y="1200263"/>
            <a:ext cx="968188" cy="706755"/>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a:t>
            </a:r>
            <a:endParaRPr lang="en-US" altLang="zh-CN" sz="2000" dirty="0">
              <a:solidFill>
                <a:srgbClr val="FF0000"/>
              </a:solidFill>
              <a:latin typeface="微软雅黑" panose="020B0503020204020204" charset="-122"/>
              <a:ea typeface="微软雅黑" panose="020B0503020204020204" charset="-122"/>
            </a:endParaRPr>
          </a:p>
          <a:p>
            <a:r>
              <a:rPr lang="zh-CN" altLang="en-US" sz="2000" dirty="0">
                <a:solidFill>
                  <a:srgbClr val="FF0000"/>
                </a:solidFill>
                <a:latin typeface="微软雅黑" panose="020B0503020204020204" charset="-122"/>
                <a:ea typeface="微软雅黑" panose="020B0503020204020204" charset="-122"/>
              </a:rPr>
              <a:t>题一</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2"/>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3"/>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6" name="文本框 15"/>
          <p:cNvSpPr txBox="1"/>
          <p:nvPr/>
        </p:nvSpPr>
        <p:spPr>
          <a:xfrm>
            <a:off x="5486400" y="1138555"/>
            <a:ext cx="4438650" cy="645160"/>
          </a:xfrm>
          <a:prstGeom prst="rect">
            <a:avLst/>
          </a:prstGeom>
          <a:noFill/>
        </p:spPr>
        <p:txBody>
          <a:bodyPr wrap="square" rtlCol="0">
            <a:spAutoFit/>
          </a:bodyPr>
          <a:lstStyle/>
          <a:p>
            <a:r>
              <a:rPr lang="zh-CN" altLang="en-US" sz="1800" b="1" dirty="0">
                <a:solidFill>
                  <a:srgbClr val="BB313E"/>
                </a:solidFill>
              </a:rPr>
              <a:t>以史为鉴，是什么让中国人民相信在党的带领下能够打赢脱贫攻坚战？</a:t>
            </a:r>
            <a:endParaRPr lang="zh-CN" altLang="en-US" sz="1800" b="1" dirty="0">
              <a:solidFill>
                <a:srgbClr val="BB313E"/>
              </a:solidFill>
            </a:endParaRPr>
          </a:p>
        </p:txBody>
      </p:sp>
      <p:pic>
        <p:nvPicPr>
          <p:cNvPr id="20" name="图片 1"/>
          <p:cNvPicPr>
            <a:picLocks noChangeAspect="1"/>
          </p:cNvPicPr>
          <p:nvPr>
            <p:custDataLst>
              <p:tags r:id="rId4"/>
            </p:custDataLst>
          </p:nvPr>
        </p:nvPicPr>
        <p:blipFill>
          <a:blip r:embed="rId5"/>
          <a:stretch>
            <a:fillRect/>
          </a:stretch>
        </p:blipFill>
        <p:spPr>
          <a:xfrm flipH="1">
            <a:off x="2033270" y="6014720"/>
            <a:ext cx="10159365" cy="843280"/>
          </a:xfrm>
          <a:prstGeom prst="rect">
            <a:avLst/>
          </a:prstGeom>
          <a:noFill/>
          <a:ln w="9525">
            <a:noFill/>
          </a:ln>
        </p:spPr>
      </p:pic>
      <p:sp>
        <p:nvSpPr>
          <p:cNvPr id="27" name="Freeform 5"/>
          <p:cNvSpPr/>
          <p:nvPr/>
        </p:nvSpPr>
        <p:spPr bwMode="auto">
          <a:xfrm>
            <a:off x="679450" y="1218565"/>
            <a:ext cx="2979420"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回望来时奋斗路</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19" name="矩形 18"/>
          <p:cNvSpPr/>
          <p:nvPr/>
        </p:nvSpPr>
        <p:spPr>
          <a:xfrm>
            <a:off x="2552065" y="2835275"/>
            <a:ext cx="2858770" cy="3825875"/>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2033270" y="324929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2682240" y="2975129"/>
            <a:ext cx="2606040" cy="3593291"/>
          </a:xfrm>
          <a:prstGeom prst="rect">
            <a:avLst/>
          </a:prstGeom>
          <a:noFill/>
        </p:spPr>
        <p:txBody>
          <a:bodyPr wrap="square" lIns="0" rIns="0" rtlCol="0" anchor="t">
            <a:spAutoFit/>
          </a:bodyPr>
          <a:lstStyle/>
          <a:p>
            <a:pPr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2021年</a:t>
            </a:r>
            <a:r>
              <a:rPr lang="zh-CN" sz="1400" b="1" dirty="0">
                <a:solidFill>
                  <a:srgbClr val="C9091E"/>
                </a:solidFill>
                <a:latin typeface="Helvetica" charset="0"/>
                <a:ea typeface="宋体" panose="02010600030101010101" pitchFamily="2" charset="-122"/>
                <a:sym typeface="+mn-ea"/>
              </a:rPr>
              <a:t>是中国共产党成立100</a:t>
            </a:r>
            <a:r>
              <a:rPr lang="zh-CN" sz="1400" b="1" dirty="0" smtClean="0">
                <a:solidFill>
                  <a:srgbClr val="C9091E"/>
                </a:solidFill>
                <a:latin typeface="Helvetica" charset="0"/>
                <a:ea typeface="宋体" panose="02010600030101010101" pitchFamily="2" charset="-122"/>
                <a:sym typeface="+mn-ea"/>
              </a:rPr>
              <a:t>周年</a:t>
            </a:r>
            <a:r>
              <a:rPr lang="zh-CN" altLang="en-US" sz="1400" b="1" dirty="0" smtClean="0">
                <a:solidFill>
                  <a:srgbClr val="C9091E"/>
                </a:solidFill>
                <a:latin typeface="Helvetica" charset="0"/>
                <a:ea typeface="宋体" panose="02010600030101010101" pitchFamily="2" charset="-122"/>
                <a:sym typeface="+mn-ea"/>
              </a:rPr>
              <a:t>。</a:t>
            </a:r>
            <a:r>
              <a:rPr lang="zh-CN" sz="1400" b="1" dirty="0" smtClean="0">
                <a:solidFill>
                  <a:srgbClr val="C9091E"/>
                </a:solidFill>
                <a:latin typeface="Helvetica" charset="0"/>
                <a:ea typeface="宋体" panose="02010600030101010101" pitchFamily="2" charset="-122"/>
                <a:sym typeface="+mn-ea"/>
              </a:rPr>
              <a:t>为了</a:t>
            </a:r>
            <a:r>
              <a:rPr lang="zh-CN" sz="1400" b="1" dirty="0">
                <a:solidFill>
                  <a:srgbClr val="C9091E"/>
                </a:solidFill>
                <a:latin typeface="Helvetica" charset="0"/>
                <a:ea typeface="宋体" panose="02010600030101010101" pitchFamily="2" charset="-122"/>
                <a:sym typeface="+mn-ea"/>
              </a:rPr>
              <a:t>加强党史</a:t>
            </a:r>
            <a:r>
              <a:rPr lang="zh-CN" sz="1400" b="1" dirty="0" smtClean="0">
                <a:solidFill>
                  <a:srgbClr val="C9091E"/>
                </a:solidFill>
                <a:latin typeface="Helvetica" charset="0"/>
                <a:ea typeface="宋体" panose="02010600030101010101" pitchFamily="2" charset="-122"/>
                <a:sym typeface="+mn-ea"/>
              </a:rPr>
              <a:t>教育，学校</a:t>
            </a:r>
            <a:r>
              <a:rPr lang="zh-CN" sz="1400" b="1" dirty="0">
                <a:solidFill>
                  <a:srgbClr val="C9091E"/>
                </a:solidFill>
                <a:latin typeface="Helvetica" charset="0"/>
                <a:ea typeface="宋体" panose="02010600030101010101" pitchFamily="2" charset="-122"/>
                <a:sym typeface="+mn-ea"/>
              </a:rPr>
              <a:t>将举办</a:t>
            </a:r>
            <a:r>
              <a:rPr lang="zh-CN" sz="1400" b="1" dirty="0" smtClean="0">
                <a:solidFill>
                  <a:srgbClr val="C9091E"/>
                </a:solidFill>
                <a:latin typeface="Helvetica" charset="0"/>
                <a:ea typeface="宋体" panose="02010600030101010101" pitchFamily="2" charset="-122"/>
                <a:sym typeface="+mn-ea"/>
              </a:rPr>
              <a:t>《百年风雨路</a:t>
            </a:r>
            <a:r>
              <a:rPr lang="en-US" altLang="zh-CN" sz="1400" b="1" dirty="0" smtClean="0">
                <a:solidFill>
                  <a:srgbClr val="C9091E"/>
                </a:solidFill>
                <a:latin typeface="Helvetica" charset="0"/>
                <a:ea typeface="宋体" panose="02010600030101010101" pitchFamily="2" charset="-122"/>
                <a:sym typeface="+mn-ea"/>
              </a:rPr>
              <a:t>  </a:t>
            </a:r>
            <a:r>
              <a:rPr lang="zh-CN" altLang="en-US" sz="1400" b="1" dirty="0" smtClean="0">
                <a:solidFill>
                  <a:srgbClr val="C9091E"/>
                </a:solidFill>
                <a:latin typeface="Helvetica" charset="0"/>
                <a:ea typeface="宋体" panose="02010600030101010101" pitchFamily="2" charset="-122"/>
                <a:sym typeface="+mn-ea"/>
              </a:rPr>
              <a:t>启</a:t>
            </a:r>
            <a:r>
              <a:rPr lang="zh-CN" sz="1400" b="1" dirty="0" smtClean="0">
                <a:solidFill>
                  <a:srgbClr val="C9091E"/>
                </a:solidFill>
                <a:latin typeface="Helvetica" charset="0"/>
                <a:ea typeface="宋体" panose="02010600030101010101" pitchFamily="2" charset="-122"/>
                <a:sym typeface="+mn-ea"/>
              </a:rPr>
              <a:t>航新征程》</a:t>
            </a:r>
            <a:r>
              <a:rPr lang="zh-CN" sz="1400" b="1" dirty="0">
                <a:solidFill>
                  <a:srgbClr val="C9091E"/>
                </a:solidFill>
                <a:latin typeface="Helvetica" charset="0"/>
                <a:ea typeface="宋体" panose="02010600030101010101" pitchFamily="2" charset="-122"/>
                <a:sym typeface="+mn-ea"/>
              </a:rPr>
              <a:t>建党百年大型主题图片展</a:t>
            </a:r>
            <a:r>
              <a:rPr lang="zh-CN" sz="1400" b="1" dirty="0" smtClean="0">
                <a:solidFill>
                  <a:srgbClr val="C9091E"/>
                </a:solidFill>
                <a:latin typeface="Helvetica" charset="0"/>
                <a:ea typeface="宋体" panose="02010600030101010101" pitchFamily="2" charset="-122"/>
                <a:sym typeface="+mn-ea"/>
              </a:rPr>
              <a:t>。请</a:t>
            </a:r>
            <a:r>
              <a:rPr lang="zh-CN" sz="1400" b="1" dirty="0">
                <a:solidFill>
                  <a:srgbClr val="C9091E"/>
                </a:solidFill>
                <a:latin typeface="Helvetica" charset="0"/>
                <a:ea typeface="宋体" panose="02010600030101010101" pitchFamily="2" charset="-122"/>
                <a:sym typeface="+mn-ea"/>
              </a:rPr>
              <a:t>你结合观看的视频和收集资料，完成下列要求：</a:t>
            </a:r>
            <a:endParaRPr lang="zh-CN" sz="1400" b="1" dirty="0">
              <a:solidFill>
                <a:srgbClr val="C9091E"/>
              </a:solidFill>
              <a:latin typeface="Helvetica" charset="0"/>
              <a:ea typeface="宋体" panose="02010600030101010101" pitchFamily="2" charset="-122"/>
            </a:endParaRPr>
          </a:p>
          <a:p>
            <a:pPr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1</a:t>
            </a:r>
            <a:r>
              <a:rPr lang="zh-CN" sz="1400" b="1" dirty="0">
                <a:solidFill>
                  <a:srgbClr val="C9091E"/>
                </a:solidFill>
                <a:latin typeface="Helvetica" charset="0"/>
                <a:ea typeface="宋体" panose="02010600030101010101" pitchFamily="2" charset="-122"/>
                <a:sym typeface="+mn-ea"/>
              </a:rPr>
              <a:t>.为学校的党史图片展拟一个展览主题；</a:t>
            </a:r>
            <a:endParaRPr lang="zh-CN" sz="1400" b="1" dirty="0">
              <a:solidFill>
                <a:srgbClr val="C9091E"/>
              </a:solidFill>
              <a:latin typeface="Helvetica" charset="0"/>
              <a:ea typeface="宋体" panose="02010600030101010101" pitchFamily="2" charset="-122"/>
            </a:endParaRPr>
          </a:p>
          <a:p>
            <a:pPr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2</a:t>
            </a:r>
            <a:r>
              <a:rPr lang="zh-CN" sz="1400" b="1" dirty="0">
                <a:solidFill>
                  <a:srgbClr val="C9091E"/>
                </a:solidFill>
                <a:latin typeface="Helvetica" charset="0"/>
                <a:ea typeface="宋体" panose="02010600030101010101" pitchFamily="2" charset="-122"/>
                <a:sym typeface="+mn-ea"/>
              </a:rPr>
              <a:t>.为本次展览划分不同展区，并说明划分理由；</a:t>
            </a:r>
            <a:endParaRPr lang="zh-CN" sz="1400" b="1" dirty="0">
              <a:solidFill>
                <a:srgbClr val="C9091E"/>
              </a:solidFill>
              <a:latin typeface="Helvetica" charset="0"/>
              <a:ea typeface="宋体" panose="02010600030101010101" pitchFamily="2" charset="-122"/>
            </a:endParaRPr>
          </a:p>
          <a:p>
            <a:pPr fontAlgn="auto">
              <a:lnSpc>
                <a:spcPts val="20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3</a:t>
            </a:r>
            <a:r>
              <a:rPr lang="zh-CN" sz="1400" b="1" dirty="0">
                <a:solidFill>
                  <a:srgbClr val="C9091E"/>
                </a:solidFill>
                <a:latin typeface="Helvetica" charset="0"/>
                <a:ea typeface="宋体" panose="02010600030101010101" pitchFamily="2" charset="-122"/>
                <a:sym typeface="+mn-ea"/>
              </a:rPr>
              <a:t>.在所给的图片中选取一张最让你感动的推荐给学校，并说明推荐理由。</a:t>
            </a:r>
            <a:endParaRPr lang="zh-CN" sz="1400" b="1" dirty="0">
              <a:solidFill>
                <a:srgbClr val="C9091E"/>
              </a:solidFill>
              <a:latin typeface="Helvetica" charset="0"/>
              <a:ea typeface="宋体" panose="02010600030101010101" pitchFamily="2" charset="-122"/>
            </a:endParaRPr>
          </a:p>
        </p:txBody>
      </p:sp>
      <p:sp>
        <p:nvSpPr>
          <p:cNvPr id="33" name="Freeform 5"/>
          <p:cNvSpPr/>
          <p:nvPr/>
        </p:nvSpPr>
        <p:spPr bwMode="auto">
          <a:xfrm>
            <a:off x="1696720" y="2077085"/>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4" name="矩形: 圆角 13"/>
          <p:cNvSpPr/>
          <p:nvPr/>
        </p:nvSpPr>
        <p:spPr>
          <a:xfrm>
            <a:off x="1275002" y="197809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6" name="矩形: 圆角 13"/>
          <p:cNvSpPr/>
          <p:nvPr/>
        </p:nvSpPr>
        <p:spPr>
          <a:xfrm>
            <a:off x="3110865" y="256032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pic>
        <p:nvPicPr>
          <p:cNvPr id="6" name="图片 5"/>
          <p:cNvPicPr>
            <a:picLocks noChangeAspect="1"/>
          </p:cNvPicPr>
          <p:nvPr>
            <p:custDataLst>
              <p:tags r:id="rId6"/>
            </p:custDataLst>
          </p:nvPr>
        </p:nvPicPr>
        <p:blipFill>
          <a:blip r:embed="rId7"/>
          <a:stretch>
            <a:fillRect/>
          </a:stretch>
        </p:blipFill>
        <p:spPr>
          <a:xfrm>
            <a:off x="0" y="5558790"/>
            <a:ext cx="2755265" cy="1292860"/>
          </a:xfrm>
          <a:prstGeom prst="rect">
            <a:avLst/>
          </a:prstGeom>
          <a:noFill/>
          <a:ln w="9525">
            <a:noFill/>
          </a:ln>
        </p:spPr>
      </p:pic>
      <p:pic>
        <p:nvPicPr>
          <p:cNvPr id="8" name="图片 7"/>
          <p:cNvPicPr>
            <a:picLocks noChangeAspect="1"/>
          </p:cNvPicPr>
          <p:nvPr/>
        </p:nvPicPr>
        <p:blipFill>
          <a:blip r:embed="rId8" cstate="print"/>
          <a:stretch>
            <a:fillRect/>
          </a:stretch>
        </p:blipFill>
        <p:spPr>
          <a:xfrm>
            <a:off x="18415" y="3446145"/>
            <a:ext cx="1891030" cy="2414905"/>
          </a:xfrm>
          <a:prstGeom prst="rect">
            <a:avLst/>
          </a:prstGeom>
        </p:spPr>
      </p:pic>
      <p:sp>
        <p:nvSpPr>
          <p:cNvPr id="9" name="虚尾箭头 8"/>
          <p:cNvSpPr/>
          <p:nvPr/>
        </p:nvSpPr>
        <p:spPr>
          <a:xfrm>
            <a:off x="5286375" y="283527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830570" y="2201545"/>
            <a:ext cx="2801620" cy="435356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900420" y="2461895"/>
            <a:ext cx="2573655" cy="4092575"/>
          </a:xfrm>
          <a:prstGeom prst="rect">
            <a:avLst/>
          </a:prstGeom>
          <a:solidFill>
            <a:srgbClr val="C00000"/>
          </a:solidFill>
        </p:spPr>
        <p:txBody>
          <a:bodyPr wrap="square" rtlCol="0" anchor="t">
            <a:spAutoFit/>
          </a:bodyPr>
          <a:lstStyle/>
          <a:p>
            <a:pPr fontAlgn="auto">
              <a:lnSpc>
                <a:spcPts val="2080"/>
              </a:lnSpc>
            </a:pPr>
            <a:r>
              <a:rPr lang="en-US" altLang="zh-CN" sz="1400" b="1" dirty="0" smtClean="0">
                <a:solidFill>
                  <a:schemeClr val="bg1"/>
                </a:solidFill>
                <a:latin typeface="Helvetica" charset="0"/>
                <a:ea typeface="宋体" panose="02010600030101010101" pitchFamily="2" charset="-122"/>
                <a:sym typeface="+mn-ea"/>
              </a:rPr>
              <a:t>        </a:t>
            </a:r>
            <a:r>
              <a:rPr lang="zh-CN" sz="1400" b="1" dirty="0" smtClean="0">
                <a:solidFill>
                  <a:schemeClr val="bg1"/>
                </a:solidFill>
                <a:latin typeface="Helvetica" charset="0"/>
                <a:ea typeface="宋体" panose="02010600030101010101" pitchFamily="2" charset="-122"/>
                <a:sym typeface="+mn-ea"/>
              </a:rPr>
              <a:t>通过</a:t>
            </a:r>
            <a:r>
              <a:rPr lang="zh-CN" sz="1400" b="1" dirty="0">
                <a:solidFill>
                  <a:schemeClr val="bg1"/>
                </a:solidFill>
                <a:latin typeface="Helvetica" charset="0"/>
                <a:ea typeface="宋体" panose="02010600030101010101" pitchFamily="2" charset="-122"/>
                <a:sym typeface="+mn-ea"/>
              </a:rPr>
              <a:t>展览活动设计，从确定展览主题和展区划分，引导学生探究党领导中国人民革命、建设和改革的奋斗历程，感悟国家取得的巨大成就。通过推介令人难忘的历史瞬间，理解并掌握党的性质、执政地位、</a:t>
            </a:r>
            <a:r>
              <a:rPr lang="en-US" altLang="zh-CN" sz="1400" b="1" dirty="0">
                <a:solidFill>
                  <a:schemeClr val="bg1"/>
                </a:solidFill>
                <a:latin typeface="Helvetica" charset="0"/>
                <a:ea typeface="宋体" panose="02010600030101010101" pitchFamily="2" charset="-122"/>
                <a:sym typeface="+mn-ea"/>
              </a:rPr>
              <a:t>“</a:t>
            </a:r>
            <a:r>
              <a:rPr lang="zh-CN" sz="1400" b="1" dirty="0">
                <a:solidFill>
                  <a:schemeClr val="bg1"/>
                </a:solidFill>
                <a:latin typeface="Helvetica" charset="0"/>
                <a:ea typeface="宋体" panose="02010600030101010101" pitchFamily="2" charset="-122"/>
                <a:sym typeface="+mn-ea"/>
              </a:rPr>
              <a:t>三个代表</a:t>
            </a:r>
            <a:r>
              <a:rPr lang="en-US" altLang="zh-CN" sz="1400" b="1" dirty="0">
                <a:solidFill>
                  <a:schemeClr val="bg1"/>
                </a:solidFill>
                <a:latin typeface="Helvetica" charset="0"/>
                <a:ea typeface="宋体" panose="02010600030101010101" pitchFamily="2" charset="-122"/>
                <a:sym typeface="+mn-ea"/>
              </a:rPr>
              <a:t>”</a:t>
            </a:r>
            <a:r>
              <a:rPr lang="zh-CN" sz="1400" b="1" dirty="0">
                <a:solidFill>
                  <a:schemeClr val="bg1"/>
                </a:solidFill>
                <a:latin typeface="Helvetica" charset="0"/>
                <a:ea typeface="宋体" panose="02010600030101010101" pitchFamily="2" charset="-122"/>
                <a:sym typeface="+mn-ea"/>
              </a:rPr>
              <a:t>重要思想，进一步理解党的领导地位不是自封的，是历史和</a:t>
            </a:r>
            <a:r>
              <a:rPr lang="zh-CN" sz="1400" b="1" dirty="0" smtClean="0">
                <a:solidFill>
                  <a:schemeClr val="bg1"/>
                </a:solidFill>
                <a:latin typeface="Helvetica" charset="0"/>
                <a:ea typeface="宋体" panose="02010600030101010101" pitchFamily="2" charset="-122"/>
                <a:sym typeface="+mn-ea"/>
              </a:rPr>
              <a:t>人民</a:t>
            </a:r>
            <a:r>
              <a:rPr lang="zh-CN" altLang="en-US" sz="1400" b="1" dirty="0" smtClean="0">
                <a:solidFill>
                  <a:schemeClr val="bg1"/>
                </a:solidFill>
                <a:latin typeface="Helvetica" charset="0"/>
                <a:ea typeface="宋体" panose="02010600030101010101" pitchFamily="2" charset="-122"/>
                <a:sym typeface="+mn-ea"/>
              </a:rPr>
              <a:t>的</a:t>
            </a:r>
            <a:r>
              <a:rPr lang="zh-CN" sz="1400" b="1" dirty="0" smtClean="0">
                <a:solidFill>
                  <a:schemeClr val="bg1"/>
                </a:solidFill>
                <a:latin typeface="Helvetica" charset="0"/>
                <a:ea typeface="宋体" panose="02010600030101010101" pitchFamily="2" charset="-122"/>
                <a:sym typeface="+mn-ea"/>
              </a:rPr>
              <a:t>选择</a:t>
            </a:r>
            <a:r>
              <a:rPr lang="zh-CN" sz="1400" b="1" dirty="0">
                <a:solidFill>
                  <a:schemeClr val="bg1"/>
                </a:solidFill>
                <a:latin typeface="Helvetica" charset="0"/>
                <a:ea typeface="宋体" panose="02010600030101010101" pitchFamily="2" charset="-122"/>
                <a:sym typeface="+mn-ea"/>
              </a:rPr>
              <a:t>，是党的性质决定的，正是党的先进性和创造性证明了在党的带领下一定能打赢脱贫攻坚战，促进学生学史明理，学史增信，增强政治认同。</a:t>
            </a:r>
            <a:endParaRPr lang="zh-CN" sz="1400" b="1" dirty="0">
              <a:solidFill>
                <a:schemeClr val="bg1"/>
              </a:solidFill>
              <a:latin typeface="Helvetica" charset="0"/>
              <a:ea typeface="宋体" panose="02010600030101010101" pitchFamily="2" charset="-122"/>
              <a:sym typeface="+mn-ea"/>
            </a:endParaRPr>
          </a:p>
        </p:txBody>
      </p:sp>
      <p:sp>
        <p:nvSpPr>
          <p:cNvPr id="15" name="矩形: 圆角 13"/>
          <p:cNvSpPr/>
          <p:nvPr/>
        </p:nvSpPr>
        <p:spPr>
          <a:xfrm>
            <a:off x="6398260" y="197802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设计意图</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12" name="虚尾箭头 11"/>
          <p:cNvSpPr/>
          <p:nvPr/>
        </p:nvSpPr>
        <p:spPr>
          <a:xfrm>
            <a:off x="8632190" y="232410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5"/>
          <p:cNvSpPr/>
          <p:nvPr>
            <p:custDataLst>
              <p:tags r:id="rId9"/>
            </p:custDataLst>
          </p:nvPr>
        </p:nvSpPr>
        <p:spPr bwMode="auto">
          <a:xfrm>
            <a:off x="9288780" y="2071370"/>
            <a:ext cx="2453640" cy="441579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30" name="图片 122"/>
          <p:cNvPicPr>
            <a:picLocks noChangeAspect="1"/>
          </p:cNvPicPr>
          <p:nvPr>
            <p:custDataLst>
              <p:tags r:id="rId10"/>
            </p:custDataLst>
          </p:nvPr>
        </p:nvPicPr>
        <p:blipFill>
          <a:blip r:embed="rId11">
            <a:extLst>
              <a:ext uri="{28A0092B-C50C-407E-A947-70E740481C1C}">
                <a14:useLocalDpi xmlns:a14="http://schemas.microsoft.com/office/drawing/2010/main" val="0"/>
              </a:ext>
            </a:extLst>
          </a:blip>
          <a:stretch>
            <a:fillRect/>
          </a:stretch>
        </p:blipFill>
        <p:spPr bwMode="auto">
          <a:xfrm>
            <a:off x="10470515" y="1200150"/>
            <a:ext cx="165163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
          <p:cNvPicPr>
            <a:picLocks noChangeAspect="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9288780" y="2115820"/>
            <a:ext cx="36639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3"/>
          <p:cNvSpPr txBox="1">
            <a:spLocks noChangeArrowheads="1"/>
          </p:cNvSpPr>
          <p:nvPr>
            <p:custDataLst>
              <p:tags r:id="rId14"/>
            </p:custDataLst>
          </p:nvPr>
        </p:nvSpPr>
        <p:spPr bwMode="auto">
          <a:xfrm>
            <a:off x="9558020" y="2301875"/>
            <a:ext cx="96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a:solidFill>
                  <a:srgbClr val="FF0000"/>
                </a:solidFill>
                <a:latin typeface="黑体" panose="02010609060101010101" charset="-122"/>
                <a:ea typeface="黑体" panose="02010609060101010101" charset="-122"/>
              </a:rPr>
              <a:t>语</a:t>
            </a:r>
            <a:endParaRPr lang="zh-CN" altLang="en-US" sz="2400">
              <a:solidFill>
                <a:srgbClr val="FF0000"/>
              </a:solidFill>
              <a:latin typeface="黑体" panose="02010609060101010101" charset="-122"/>
              <a:ea typeface="黑体" panose="02010609060101010101" charset="-122"/>
            </a:endParaRPr>
          </a:p>
        </p:txBody>
      </p:sp>
      <p:sp>
        <p:nvSpPr>
          <p:cNvPr id="23" name="文本框 22"/>
          <p:cNvSpPr txBox="1"/>
          <p:nvPr/>
        </p:nvSpPr>
        <p:spPr>
          <a:xfrm>
            <a:off x="9384665" y="2776855"/>
            <a:ext cx="2357755" cy="3230245"/>
          </a:xfrm>
          <a:prstGeom prst="rect">
            <a:avLst/>
          </a:prstGeom>
          <a:noFill/>
        </p:spPr>
        <p:txBody>
          <a:bodyPr wrap="square" rtlCol="0" anchor="t">
            <a:spAutoFit/>
          </a:bodyPr>
          <a:lstStyle/>
          <a:p>
            <a:pPr indent="609600" algn="l" fontAlgn="auto">
              <a:lnSpc>
                <a:spcPts val="4080"/>
              </a:lnSpc>
            </a:pPr>
            <a:r>
              <a:rPr lang="zh-CN" altLang="en-US" sz="2200" b="1" dirty="0">
                <a:solidFill>
                  <a:srgbClr val="BB313E"/>
                </a:solidFill>
                <a:sym typeface="+mn-ea"/>
              </a:rPr>
              <a:t>党政军民</a:t>
            </a:r>
            <a:r>
              <a:rPr lang="zh-CN" altLang="en-US" sz="2200" b="1" dirty="0" smtClean="0">
                <a:solidFill>
                  <a:srgbClr val="BB313E"/>
                </a:solidFill>
                <a:sym typeface="+mn-ea"/>
              </a:rPr>
              <a:t>学，东西南北</a:t>
            </a:r>
            <a:r>
              <a:rPr lang="zh-CN" altLang="en-US" sz="2200" b="1" dirty="0">
                <a:solidFill>
                  <a:srgbClr val="BB313E"/>
                </a:solidFill>
                <a:sym typeface="+mn-ea"/>
              </a:rPr>
              <a:t>中，党是领导一切的，是最高的政治领导力量。</a:t>
            </a:r>
            <a:endParaRPr lang="zh-CN" altLang="en-US" sz="2200" b="1" dirty="0">
              <a:solidFill>
                <a:srgbClr val="BB313E"/>
              </a:solidFill>
              <a:sym typeface="+mn-ea"/>
            </a:endParaRPr>
          </a:p>
          <a:p>
            <a:pPr indent="609600" algn="l" fontAlgn="auto">
              <a:lnSpc>
                <a:spcPts val="4080"/>
              </a:lnSpc>
            </a:pPr>
            <a:r>
              <a:rPr lang="zh-CN" altLang="en-US" sz="2200" b="1" dirty="0">
                <a:solidFill>
                  <a:srgbClr val="BB313E"/>
                </a:solidFill>
                <a:sym typeface="+mn-ea"/>
              </a:rPr>
              <a:t>   —习近平</a:t>
            </a:r>
            <a:endParaRPr lang="zh-CN" altLang="en-US" sz="2800" b="1" dirty="0">
              <a:solidFill>
                <a:srgbClr val="C9091E"/>
              </a:solidFill>
              <a:latin typeface="Helvetica" charset="0"/>
              <a:ea typeface="宋体" panose="02010600030101010101" pitchFamily="2" charset="-122"/>
              <a:sym typeface="+mn-ea"/>
            </a:endParaRPr>
          </a:p>
        </p:txBody>
      </p:sp>
      <p:sp>
        <p:nvSpPr>
          <p:cNvPr id="55" name="TextBox 131"/>
          <p:cNvSpPr txBox="1"/>
          <p:nvPr>
            <p:custDataLst>
              <p:tags r:id="rId15"/>
            </p:custDataLst>
          </p:nvPr>
        </p:nvSpPr>
        <p:spPr>
          <a:xfrm>
            <a:off x="7334885" y="0"/>
            <a:ext cx="4884420"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chemeClr val="bg1"/>
                </a:solidFill>
                <a:latin typeface="微软雅黑" panose="020B0503020204020204" charset="-122"/>
                <a:ea typeface="微软雅黑" panose="020B0503020204020204" charset="-122"/>
              </a:rPr>
              <a:t>生活感悟  积极价值引领</a:t>
            </a:r>
            <a:endParaRPr lang="zh-CN" altLang="en-US" sz="32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custDataLst>
              <p:tags r:id="rId1"/>
            </p:custDataLst>
          </p:nvPr>
        </p:nvPicPr>
        <p:blipFill>
          <a:blip r:embed="rId2"/>
          <a:stretch>
            <a:fillRect/>
          </a:stretch>
        </p:blipFill>
        <p:spPr>
          <a:xfrm>
            <a:off x="0" y="5565140"/>
            <a:ext cx="2755265" cy="1292860"/>
          </a:xfrm>
          <a:prstGeom prst="rect">
            <a:avLst/>
          </a:prstGeom>
          <a:noFill/>
          <a:ln w="9525">
            <a:noFill/>
          </a:ln>
        </p:spPr>
      </p:pic>
      <p:pic>
        <p:nvPicPr>
          <p:cNvPr id="46" name="图片 45"/>
          <p:cNvPicPr>
            <a:picLocks noChangeAspect="1"/>
          </p:cNvPicPr>
          <p:nvPr/>
        </p:nvPicPr>
        <p:blipFill>
          <a:blip r:embed="rId3">
            <a:lum contrast="24000"/>
          </a:blip>
          <a:stretch>
            <a:fillRect/>
          </a:stretch>
        </p:blipFill>
        <p:spPr>
          <a:xfrm>
            <a:off x="-146685" y="1936750"/>
            <a:ext cx="2753360" cy="4566920"/>
          </a:xfrm>
          <a:prstGeom prst="rect">
            <a:avLst/>
          </a:prstGeom>
        </p:spPr>
      </p:pic>
      <p:cxnSp>
        <p:nvCxnSpPr>
          <p:cNvPr id="11" name="直接连接符 10"/>
          <p:cNvCxnSpPr/>
          <p:nvPr/>
        </p:nvCxnSpPr>
        <p:spPr>
          <a:xfrm>
            <a:off x="3296285" y="183134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28925" y="1809115"/>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329555" y="1431925"/>
            <a:ext cx="5055235"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19295" y="1276350"/>
            <a:ext cx="1200150" cy="1130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94698" y="1464273"/>
            <a:ext cx="785308" cy="707886"/>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4"/>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5"/>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7" name="文本框 16"/>
          <p:cNvSpPr txBox="1"/>
          <p:nvPr/>
        </p:nvSpPr>
        <p:spPr>
          <a:xfrm>
            <a:off x="5895191" y="1473200"/>
            <a:ext cx="4233694" cy="645160"/>
          </a:xfrm>
          <a:prstGeom prst="rect">
            <a:avLst/>
          </a:prstGeom>
          <a:noFill/>
        </p:spPr>
        <p:txBody>
          <a:bodyPr wrap="square" rtlCol="0">
            <a:spAutoFit/>
          </a:bodyPr>
          <a:lstStyle/>
          <a:p>
            <a:r>
              <a:rPr lang="zh-CN" altLang="en-US" sz="1800" b="1" dirty="0">
                <a:solidFill>
                  <a:srgbClr val="BB313E"/>
                </a:solidFill>
              </a:rPr>
              <a:t>以实为证，为什么打赢脱贫攻坚战必须坚持和加强中国共产党的领导？</a:t>
            </a:r>
            <a:endParaRPr lang="zh-CN" altLang="en-US" sz="2200" b="1" dirty="0">
              <a:solidFill>
                <a:srgbClr val="BB313E"/>
              </a:solidFill>
              <a:uFillTx/>
            </a:endParaRPr>
          </a:p>
        </p:txBody>
      </p:sp>
      <p:pic>
        <p:nvPicPr>
          <p:cNvPr id="20" name="图片 1"/>
          <p:cNvPicPr>
            <a:picLocks noChangeAspect="1"/>
          </p:cNvPicPr>
          <p:nvPr>
            <p:custDataLst>
              <p:tags r:id="rId6"/>
            </p:custDataLst>
          </p:nvPr>
        </p:nvPicPr>
        <p:blipFill>
          <a:blip r:embed="rId7"/>
          <a:stretch>
            <a:fillRect/>
          </a:stretch>
        </p:blipFill>
        <p:spPr>
          <a:xfrm flipH="1">
            <a:off x="1789430" y="6014720"/>
            <a:ext cx="10402570" cy="843280"/>
          </a:xfrm>
          <a:prstGeom prst="rect">
            <a:avLst/>
          </a:prstGeom>
          <a:noFill/>
          <a:ln w="9525">
            <a:noFill/>
          </a:ln>
        </p:spPr>
      </p:pic>
      <p:sp>
        <p:nvSpPr>
          <p:cNvPr id="4" name="副标题 2"/>
          <p:cNvSpPr txBox="1"/>
          <p:nvPr/>
        </p:nvSpPr>
        <p:spPr>
          <a:xfrm>
            <a:off x="149860" y="1019810"/>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10" name="Freeform 5"/>
          <p:cNvSpPr/>
          <p:nvPr/>
        </p:nvSpPr>
        <p:spPr bwMode="auto">
          <a:xfrm>
            <a:off x="1104265" y="1431925"/>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看清脚下奋起路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38" name="Freeform 5"/>
          <p:cNvSpPr/>
          <p:nvPr/>
        </p:nvSpPr>
        <p:spPr bwMode="auto">
          <a:xfrm>
            <a:off x="9427210" y="245808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2429510" y="2620645"/>
            <a:ext cx="5965825" cy="398653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755265" y="2906395"/>
            <a:ext cx="5377516" cy="3415030"/>
          </a:xfrm>
          <a:prstGeom prst="rect">
            <a:avLst/>
          </a:prstGeom>
          <a:solidFill>
            <a:srgbClr val="C00000"/>
          </a:solidFill>
          <a:ln w="9525">
            <a:noFill/>
          </a:ln>
        </p:spPr>
        <p:txBody>
          <a:bodyPr wrap="square">
            <a:spAutoFit/>
          </a:bodyPr>
          <a:lstStyle/>
          <a:p>
            <a:pPr indent="342900"/>
            <a:r>
              <a:rPr lang="en-US" sz="2400" b="1" dirty="0" smtClean="0">
                <a:solidFill>
                  <a:schemeClr val="bg1"/>
                </a:solidFill>
                <a:latin typeface="Helvetica" charset="0"/>
                <a:ea typeface="宋体" panose="02010600030101010101" pitchFamily="2" charset="-122"/>
              </a:rPr>
              <a:t>    </a:t>
            </a:r>
            <a:r>
              <a:rPr sz="2400" b="1" dirty="0" smtClean="0">
                <a:solidFill>
                  <a:schemeClr val="bg1"/>
                </a:solidFill>
                <a:latin typeface="Helvetica" charset="0"/>
                <a:ea typeface="宋体" panose="02010600030101010101" pitchFamily="2" charset="-122"/>
              </a:rPr>
              <a:t>浙江省台州市三门县城西村九任书记的初心接力</a:t>
            </a:r>
            <a:r>
              <a:rPr sz="2400" b="1" dirty="0">
                <a:solidFill>
                  <a:schemeClr val="bg1"/>
                </a:solidFill>
                <a:latin typeface="Helvetica" charset="0"/>
                <a:ea typeface="宋体" panose="02010600030101010101" pitchFamily="2" charset="-122"/>
              </a:rPr>
              <a:t>：64年来，九任书记始终不忘初心，一任接着一任干，老百姓需要什么，我们就干什么，带领城西村从一穷二白的贫困村变成“浙江省小康示范村”，实现了村强民富。35本笔记本，记录了我们接续奋斗的足迹，也记录了我们从贫困到小康，再到幸福生活的过程。</a:t>
            </a:r>
            <a:endParaRPr sz="2400" b="1" dirty="0">
              <a:solidFill>
                <a:schemeClr val="bg1"/>
              </a:solidFill>
              <a:latin typeface="Helvetica" charset="0"/>
              <a:ea typeface="宋体" panose="02010600030101010101" pitchFamily="2" charset="-122"/>
            </a:endParaRPr>
          </a:p>
        </p:txBody>
      </p:sp>
      <p:sp>
        <p:nvSpPr>
          <p:cNvPr id="32" name="矩形 31"/>
          <p:cNvSpPr/>
          <p:nvPr/>
        </p:nvSpPr>
        <p:spPr>
          <a:xfrm>
            <a:off x="9004151" y="2620645"/>
            <a:ext cx="3044413" cy="361823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8439486" y="3577478"/>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9055734" y="2782570"/>
            <a:ext cx="3136265" cy="3456305"/>
          </a:xfrm>
          <a:prstGeom prst="rect">
            <a:avLst/>
          </a:prstGeom>
          <a:noFill/>
        </p:spPr>
        <p:txBody>
          <a:bodyPr wrap="square" rtlCol="0" anchor="t">
            <a:spAutoFit/>
          </a:bodyPr>
          <a:lstStyle/>
          <a:p>
            <a:pPr indent="609600" algn="l">
              <a:lnSpc>
                <a:spcPts val="3280"/>
              </a:lnSpc>
            </a:pPr>
            <a:r>
              <a:rPr lang="zh-CN" sz="2400" b="1" dirty="0">
                <a:solidFill>
                  <a:srgbClr val="C9091E"/>
                </a:solidFill>
                <a:latin typeface="Helvetica" charset="0"/>
                <a:ea typeface="宋体" panose="02010600030101010101" pitchFamily="2" charset="-122"/>
                <a:sym typeface="+mn-ea"/>
              </a:rPr>
              <a:t>小组合作探究分享：小村故事，折射出一个百年大党的拳拳之心。</a:t>
            </a:r>
            <a:endParaRPr lang="zh-CN" sz="2400" b="1" dirty="0">
              <a:solidFill>
                <a:srgbClr val="C9091E"/>
              </a:solidFill>
              <a:latin typeface="Helvetica" charset="0"/>
              <a:ea typeface="宋体" panose="02010600030101010101" pitchFamily="2" charset="-122"/>
              <a:sym typeface="+mn-ea"/>
            </a:endParaRPr>
          </a:p>
          <a:p>
            <a:pPr indent="609600" algn="l">
              <a:lnSpc>
                <a:spcPts val="3280"/>
              </a:lnSpc>
            </a:pPr>
            <a:r>
              <a:rPr lang="zh-CN" sz="2400" b="1" dirty="0" smtClean="0">
                <a:solidFill>
                  <a:srgbClr val="C9091E"/>
                </a:solidFill>
                <a:latin typeface="Helvetica" charset="0"/>
                <a:ea typeface="宋体" panose="02010600030101010101" pitchFamily="2" charset="-122"/>
                <a:sym typeface="+mn-ea"/>
              </a:rPr>
              <a:t>结合</a:t>
            </a:r>
            <a:r>
              <a:rPr lang="zh-CN" sz="2400" b="1" dirty="0">
                <a:solidFill>
                  <a:srgbClr val="C9091E"/>
                </a:solidFill>
                <a:latin typeface="Helvetica" charset="0"/>
                <a:ea typeface="宋体" panose="02010600030101010101" pitchFamily="2" charset="-122"/>
                <a:sym typeface="+mn-ea"/>
              </a:rPr>
              <a:t>城西村发展，说明中国共产党的领导是中国特色社会主义的最本质特征。</a:t>
            </a:r>
            <a:endParaRPr lang="zh-CN" sz="2400" b="1" dirty="0">
              <a:solidFill>
                <a:srgbClr val="C9091E"/>
              </a:solidFill>
              <a:latin typeface="Helvetica" charset="0"/>
              <a:ea typeface="宋体" panose="02010600030101010101" pitchFamily="2" charset="-122"/>
              <a:sym typeface="+mn-ea"/>
            </a:endParaRPr>
          </a:p>
        </p:txBody>
      </p:sp>
      <p:sp>
        <p:nvSpPr>
          <p:cNvPr id="34" name="Freeform 5"/>
          <p:cNvSpPr/>
          <p:nvPr/>
        </p:nvSpPr>
        <p:spPr bwMode="auto">
          <a:xfrm>
            <a:off x="4942840" y="2473325"/>
            <a:ext cx="1296670"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矩形: 圆角 13"/>
          <p:cNvSpPr/>
          <p:nvPr/>
        </p:nvSpPr>
        <p:spPr>
          <a:xfrm>
            <a:off x="4684952" y="245815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3"/>
          <p:cNvSpPr/>
          <p:nvPr/>
        </p:nvSpPr>
        <p:spPr>
          <a:xfrm>
            <a:off x="9342755" y="241935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55" name="TextBox 131"/>
          <p:cNvSpPr txBox="1"/>
          <p:nvPr>
            <p:custDataLst>
              <p:tags r:id="rId8"/>
            </p:custDataLst>
          </p:nvPr>
        </p:nvSpPr>
        <p:spPr>
          <a:xfrm>
            <a:off x="6771005" y="459105"/>
            <a:ext cx="542099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rgbClr val="AE0E16"/>
                </a:solidFill>
                <a:latin typeface="微软雅黑" panose="020B0503020204020204" charset="-122"/>
                <a:ea typeface="微软雅黑" panose="020B0503020204020204" charset="-122"/>
              </a:rPr>
              <a:t>围绕议题 设计情境活动 </a:t>
            </a:r>
            <a:endParaRPr lang="zh-CN" altLang="en-US" sz="3200" b="1">
              <a:solidFill>
                <a:srgbClr val="AE0E16"/>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custDataLst>
              <p:tags r:id="rId1"/>
            </p:custDataLst>
          </p:nvPr>
        </p:nvPicPr>
        <p:blipFill>
          <a:blip r:embed="rId2"/>
          <a:stretch>
            <a:fillRect/>
          </a:stretch>
        </p:blipFill>
        <p:spPr>
          <a:xfrm>
            <a:off x="0" y="5565140"/>
            <a:ext cx="2755265" cy="1292860"/>
          </a:xfrm>
          <a:prstGeom prst="rect">
            <a:avLst/>
          </a:prstGeom>
          <a:noFill/>
          <a:ln w="9525">
            <a:noFill/>
          </a:ln>
        </p:spPr>
      </p:pic>
      <p:pic>
        <p:nvPicPr>
          <p:cNvPr id="46" name="图片 45"/>
          <p:cNvPicPr>
            <a:picLocks noChangeAspect="1"/>
          </p:cNvPicPr>
          <p:nvPr/>
        </p:nvPicPr>
        <p:blipFill>
          <a:blip r:embed="rId3">
            <a:lum contrast="24000"/>
          </a:blip>
          <a:stretch>
            <a:fillRect/>
          </a:stretch>
        </p:blipFill>
        <p:spPr>
          <a:xfrm>
            <a:off x="219075" y="1915795"/>
            <a:ext cx="2997835" cy="4972050"/>
          </a:xfrm>
          <a:prstGeom prst="rect">
            <a:avLst/>
          </a:prstGeom>
        </p:spPr>
      </p:pic>
      <p:cxnSp>
        <p:nvCxnSpPr>
          <p:cNvPr id="11" name="直接连接符 10"/>
          <p:cNvCxnSpPr/>
          <p:nvPr/>
        </p:nvCxnSpPr>
        <p:spPr>
          <a:xfrm>
            <a:off x="3296285" y="183134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28925" y="151765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329555" y="1140460"/>
            <a:ext cx="5055235"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08500" y="1042035"/>
            <a:ext cx="1200150" cy="1130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94698" y="1172808"/>
            <a:ext cx="785308" cy="707886"/>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4"/>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5"/>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7" name="文本框 16"/>
          <p:cNvSpPr txBox="1"/>
          <p:nvPr/>
        </p:nvSpPr>
        <p:spPr>
          <a:xfrm>
            <a:off x="5841402" y="1181735"/>
            <a:ext cx="4287483" cy="645160"/>
          </a:xfrm>
          <a:prstGeom prst="rect">
            <a:avLst/>
          </a:prstGeom>
          <a:noFill/>
        </p:spPr>
        <p:txBody>
          <a:bodyPr wrap="square" rtlCol="0">
            <a:spAutoFit/>
          </a:bodyPr>
          <a:lstStyle/>
          <a:p>
            <a:r>
              <a:rPr lang="zh-CN" altLang="en-US" sz="1800" b="1" dirty="0">
                <a:solidFill>
                  <a:srgbClr val="BB313E"/>
                </a:solidFill>
              </a:rPr>
              <a:t>以实为证，为什么打赢脱贫攻坚战必须坚持和加强中国共产党的领导？</a:t>
            </a:r>
            <a:endParaRPr lang="zh-CN" altLang="en-US" sz="2200" b="1" dirty="0">
              <a:solidFill>
                <a:srgbClr val="BB313E"/>
              </a:solidFill>
              <a:uFillTx/>
            </a:endParaRPr>
          </a:p>
        </p:txBody>
      </p:sp>
      <p:pic>
        <p:nvPicPr>
          <p:cNvPr id="20" name="图片 1"/>
          <p:cNvPicPr>
            <a:picLocks noChangeAspect="1"/>
          </p:cNvPicPr>
          <p:nvPr>
            <p:custDataLst>
              <p:tags r:id="rId6"/>
            </p:custDataLst>
          </p:nvPr>
        </p:nvPicPr>
        <p:blipFill>
          <a:blip r:embed="rId7"/>
          <a:stretch>
            <a:fillRect/>
          </a:stretch>
        </p:blipFill>
        <p:spPr>
          <a:xfrm flipH="1">
            <a:off x="1789430" y="6014720"/>
            <a:ext cx="10402570" cy="843280"/>
          </a:xfrm>
          <a:prstGeom prst="rect">
            <a:avLst/>
          </a:prstGeom>
          <a:noFill/>
          <a:ln w="9525">
            <a:noFill/>
          </a:ln>
        </p:spPr>
      </p:pic>
      <p:sp>
        <p:nvSpPr>
          <p:cNvPr id="4" name="副标题 2"/>
          <p:cNvSpPr txBox="1"/>
          <p:nvPr/>
        </p:nvSpPr>
        <p:spPr>
          <a:xfrm>
            <a:off x="219075" y="535305"/>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10" name="Freeform 5"/>
          <p:cNvSpPr/>
          <p:nvPr/>
        </p:nvSpPr>
        <p:spPr bwMode="auto">
          <a:xfrm>
            <a:off x="1104265" y="1140460"/>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看清脚下奋起路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38" name="Freeform 5"/>
          <p:cNvSpPr/>
          <p:nvPr/>
        </p:nvSpPr>
        <p:spPr bwMode="auto">
          <a:xfrm>
            <a:off x="5134610" y="255079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2" name="矩形 31"/>
          <p:cNvSpPr/>
          <p:nvPr/>
        </p:nvSpPr>
        <p:spPr>
          <a:xfrm>
            <a:off x="4217035" y="2767965"/>
            <a:ext cx="3043555" cy="361823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3448685" y="416623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216400" y="2848610"/>
            <a:ext cx="3044825" cy="3456305"/>
          </a:xfrm>
          <a:prstGeom prst="rect">
            <a:avLst/>
          </a:prstGeom>
          <a:noFill/>
        </p:spPr>
        <p:txBody>
          <a:bodyPr wrap="square" rtlCol="0" anchor="t">
            <a:spAutoFit/>
          </a:bodyPr>
          <a:lstStyle/>
          <a:p>
            <a:pPr indent="609600" algn="l">
              <a:lnSpc>
                <a:spcPts val="3280"/>
              </a:lnSpc>
            </a:pPr>
            <a:r>
              <a:rPr lang="zh-CN" sz="2400" b="1" dirty="0">
                <a:solidFill>
                  <a:srgbClr val="C9091E"/>
                </a:solidFill>
                <a:latin typeface="Helvetica" charset="0"/>
                <a:ea typeface="宋体" panose="02010600030101010101" pitchFamily="2" charset="-122"/>
                <a:sym typeface="+mn-ea"/>
              </a:rPr>
              <a:t>小组</a:t>
            </a:r>
            <a:r>
              <a:rPr lang="zh-CN" sz="2400" b="1" dirty="0" smtClean="0">
                <a:solidFill>
                  <a:srgbClr val="C9091E"/>
                </a:solidFill>
                <a:latin typeface="Helvetica" charset="0"/>
                <a:ea typeface="宋体" panose="02010600030101010101" pitchFamily="2" charset="-122"/>
                <a:sym typeface="+mn-ea"/>
              </a:rPr>
              <a:t>合作探究</a:t>
            </a:r>
            <a:r>
              <a:rPr lang="zh-CN" sz="2400" b="1" dirty="0">
                <a:solidFill>
                  <a:srgbClr val="C9091E"/>
                </a:solidFill>
                <a:latin typeface="Helvetica" charset="0"/>
                <a:ea typeface="宋体" panose="02010600030101010101" pitchFamily="2" charset="-122"/>
                <a:sym typeface="+mn-ea"/>
              </a:rPr>
              <a:t>分享：小村故事，折射出一个百年大党的拳拳之心。</a:t>
            </a:r>
            <a:endParaRPr lang="zh-CN" sz="2400" b="1" dirty="0">
              <a:solidFill>
                <a:srgbClr val="C9091E"/>
              </a:solidFill>
              <a:latin typeface="Helvetica" charset="0"/>
              <a:ea typeface="宋体" panose="02010600030101010101" pitchFamily="2" charset="-122"/>
              <a:sym typeface="+mn-ea"/>
            </a:endParaRPr>
          </a:p>
          <a:p>
            <a:pPr indent="609600" algn="l">
              <a:lnSpc>
                <a:spcPts val="3280"/>
              </a:lnSpc>
            </a:pPr>
            <a:r>
              <a:rPr lang="zh-CN" sz="2400" b="1" dirty="0">
                <a:solidFill>
                  <a:srgbClr val="C9091E"/>
                </a:solidFill>
                <a:latin typeface="Helvetica" charset="0"/>
                <a:ea typeface="宋体" panose="02010600030101010101" pitchFamily="2" charset="-122"/>
                <a:sym typeface="+mn-ea"/>
              </a:rPr>
              <a:t>结合城西村发展，说明中国共产党的领导是中国特色社会主义的最本质特征。</a:t>
            </a:r>
            <a:endParaRPr lang="zh-CN" sz="2400" b="1" dirty="0">
              <a:solidFill>
                <a:srgbClr val="C9091E"/>
              </a:solidFill>
              <a:latin typeface="Helvetica" charset="0"/>
              <a:ea typeface="宋体" panose="02010600030101010101" pitchFamily="2" charset="-122"/>
              <a:sym typeface="+mn-ea"/>
            </a:endParaRPr>
          </a:p>
        </p:txBody>
      </p:sp>
      <p:sp>
        <p:nvSpPr>
          <p:cNvPr id="34" name="Freeform 5"/>
          <p:cNvSpPr/>
          <p:nvPr/>
        </p:nvSpPr>
        <p:spPr bwMode="auto">
          <a:xfrm>
            <a:off x="2828925" y="2620645"/>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矩形: 圆角 13"/>
          <p:cNvSpPr/>
          <p:nvPr/>
        </p:nvSpPr>
        <p:spPr>
          <a:xfrm>
            <a:off x="2429432" y="256356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3"/>
          <p:cNvSpPr/>
          <p:nvPr/>
        </p:nvSpPr>
        <p:spPr>
          <a:xfrm>
            <a:off x="5065395" y="252158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1" name="Freeform 5"/>
          <p:cNvSpPr/>
          <p:nvPr/>
        </p:nvSpPr>
        <p:spPr bwMode="auto">
          <a:xfrm>
            <a:off x="9030335" y="1930400"/>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矩形 41"/>
          <p:cNvSpPr/>
          <p:nvPr/>
        </p:nvSpPr>
        <p:spPr>
          <a:xfrm>
            <a:off x="7793355" y="2097405"/>
            <a:ext cx="4306570" cy="4454525"/>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924165" y="2239645"/>
            <a:ext cx="4045585" cy="4369435"/>
          </a:xfrm>
          <a:prstGeom prst="rect">
            <a:avLst/>
          </a:prstGeom>
          <a:solidFill>
            <a:srgbClr val="C00000"/>
          </a:solidFill>
        </p:spPr>
        <p:txBody>
          <a:bodyPr wrap="square" rtlCol="0" anchor="t">
            <a:spAutoFit/>
          </a:bodyPr>
          <a:lstStyle/>
          <a:p>
            <a:pPr indent="609600" fontAlgn="auto">
              <a:lnSpc>
                <a:spcPts val="2780"/>
              </a:lnSpc>
            </a:pPr>
            <a:r>
              <a:rPr lang="zh-CN" sz="2400" b="1">
                <a:solidFill>
                  <a:schemeClr val="bg1"/>
                </a:solidFill>
                <a:latin typeface="Helvetica" charset="0"/>
                <a:ea typeface="宋体" panose="02010600030101010101" pitchFamily="2" charset="-122"/>
                <a:sym typeface="+mn-ea"/>
              </a:rPr>
              <a:t>设置真实情境和高阶问题，引导学生触摸真实生活，城西村的脱贫奔小康的生动实践展现了中国共产党在经济、政治、文化、社会、生态方面的全面领导，说明了实现脱贫攻坚战的胜利是中国共产党接续奋斗的结果，证明了只有中国特色社会主义才能发展中国，中国共产党是中国特色社会主义最本质特征。</a:t>
            </a:r>
            <a:endParaRPr lang="zh-CN" sz="2400" b="1">
              <a:solidFill>
                <a:schemeClr val="bg1"/>
              </a:solidFill>
              <a:latin typeface="Helvetica" charset="0"/>
              <a:ea typeface="宋体" panose="02010600030101010101" pitchFamily="2" charset="-122"/>
              <a:sym typeface="+mn-ea"/>
            </a:endParaRPr>
          </a:p>
        </p:txBody>
      </p:sp>
      <p:sp>
        <p:nvSpPr>
          <p:cNvPr id="44" name="矩形: 圆角 13"/>
          <p:cNvSpPr/>
          <p:nvPr/>
        </p:nvSpPr>
        <p:spPr>
          <a:xfrm>
            <a:off x="8961120" y="183134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设计意图</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5" name="虚尾箭头 44"/>
          <p:cNvSpPr/>
          <p:nvPr/>
        </p:nvSpPr>
        <p:spPr>
          <a:xfrm>
            <a:off x="7346315" y="340804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31"/>
          <p:cNvSpPr txBox="1"/>
          <p:nvPr>
            <p:custDataLst>
              <p:tags r:id="rId8"/>
            </p:custDataLst>
          </p:nvPr>
        </p:nvSpPr>
        <p:spPr>
          <a:xfrm>
            <a:off x="7535545" y="-48260"/>
            <a:ext cx="460057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chemeClr val="bg1"/>
                </a:solidFill>
                <a:latin typeface="微软雅黑" panose="020B0503020204020204" charset="-122"/>
                <a:ea typeface="微软雅黑" panose="020B0503020204020204" charset="-122"/>
              </a:rPr>
              <a:t>围绕议题 设计情境活动 </a:t>
            </a:r>
            <a:endParaRPr lang="zh-CN" altLang="en-US" sz="32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0" y="5558790"/>
            <a:ext cx="2755265" cy="1292860"/>
          </a:xfrm>
          <a:prstGeom prst="rect">
            <a:avLst/>
          </a:prstGeom>
          <a:noFill/>
          <a:ln w="9525">
            <a:noFill/>
          </a:ln>
        </p:spPr>
      </p:pic>
      <p:cxnSp>
        <p:nvCxnSpPr>
          <p:cNvPr id="11" name="直接连接符 10"/>
          <p:cNvCxnSpPr/>
          <p:nvPr/>
        </p:nvCxnSpPr>
        <p:spPr>
          <a:xfrm>
            <a:off x="1754505" y="158242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28925" y="158242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329555" y="1205230"/>
            <a:ext cx="5055235"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19295" y="1049655"/>
            <a:ext cx="1200150" cy="1130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94698" y="1237578"/>
            <a:ext cx="785308" cy="707886"/>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3"/>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4"/>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7" name="文本框 16"/>
          <p:cNvSpPr txBox="1"/>
          <p:nvPr/>
        </p:nvSpPr>
        <p:spPr>
          <a:xfrm>
            <a:off x="5809129" y="1246505"/>
            <a:ext cx="4319756" cy="645160"/>
          </a:xfrm>
          <a:prstGeom prst="rect">
            <a:avLst/>
          </a:prstGeom>
          <a:noFill/>
        </p:spPr>
        <p:txBody>
          <a:bodyPr wrap="square" rtlCol="0">
            <a:spAutoFit/>
          </a:bodyPr>
          <a:lstStyle/>
          <a:p>
            <a:r>
              <a:rPr lang="zh-CN" altLang="en-US" sz="1800" b="1" dirty="0">
                <a:solidFill>
                  <a:srgbClr val="BB313E"/>
                </a:solidFill>
              </a:rPr>
              <a:t>以实为证，为什么打赢脱贫攻坚战必须坚持和加强中国共产党的领导？</a:t>
            </a:r>
            <a:endParaRPr lang="zh-CN" altLang="en-US" sz="2200" b="1" dirty="0">
              <a:solidFill>
                <a:srgbClr val="BB313E"/>
              </a:solidFill>
              <a:uFillTx/>
            </a:endParaRPr>
          </a:p>
        </p:txBody>
      </p:sp>
      <p:pic>
        <p:nvPicPr>
          <p:cNvPr id="20" name="图片 1"/>
          <p:cNvPicPr>
            <a:picLocks noChangeAspect="1"/>
          </p:cNvPicPr>
          <p:nvPr>
            <p:custDataLst>
              <p:tags r:id="rId5"/>
            </p:custDataLst>
          </p:nvPr>
        </p:nvPicPr>
        <p:blipFill>
          <a:blip r:embed="rId6"/>
          <a:stretch>
            <a:fillRect/>
          </a:stretch>
        </p:blipFill>
        <p:spPr>
          <a:xfrm flipH="1">
            <a:off x="1763395" y="6014720"/>
            <a:ext cx="10427970" cy="843280"/>
          </a:xfrm>
          <a:prstGeom prst="rect">
            <a:avLst/>
          </a:prstGeom>
          <a:noFill/>
          <a:ln w="9525">
            <a:noFill/>
          </a:ln>
        </p:spPr>
      </p:pic>
      <p:sp>
        <p:nvSpPr>
          <p:cNvPr id="4" name="副标题 2"/>
          <p:cNvSpPr txBox="1"/>
          <p:nvPr/>
        </p:nvSpPr>
        <p:spPr>
          <a:xfrm>
            <a:off x="149860" y="600710"/>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10" name="Freeform 5"/>
          <p:cNvSpPr/>
          <p:nvPr/>
        </p:nvSpPr>
        <p:spPr bwMode="auto">
          <a:xfrm>
            <a:off x="1104265" y="1205230"/>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看清脚下奋起路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38" name="Freeform 5"/>
          <p:cNvSpPr/>
          <p:nvPr/>
        </p:nvSpPr>
        <p:spPr bwMode="auto">
          <a:xfrm>
            <a:off x="3881120" y="2324100"/>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219075" y="2703195"/>
            <a:ext cx="2726055" cy="377825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3448050" y="2540635"/>
            <a:ext cx="2324100" cy="361823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2945130" y="386588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3448685" y="2703195"/>
            <a:ext cx="2323465" cy="3456305"/>
          </a:xfrm>
          <a:prstGeom prst="rect">
            <a:avLst/>
          </a:prstGeom>
          <a:noFill/>
        </p:spPr>
        <p:txBody>
          <a:bodyPr wrap="square" rtlCol="0" anchor="t">
            <a:spAutoFit/>
          </a:bodyPr>
          <a:lstStyle/>
          <a:p>
            <a:pPr algn="l">
              <a:lnSpc>
                <a:spcPts val="3280"/>
              </a:lnSpc>
            </a:pPr>
            <a:r>
              <a:rPr lang="en-US" altLang="zh-CN" b="1" dirty="0" smtClean="0">
                <a:solidFill>
                  <a:srgbClr val="C9091E"/>
                </a:solidFill>
                <a:latin typeface="Helvetica" charset="0"/>
                <a:ea typeface="宋体" panose="02010600030101010101" pitchFamily="2" charset="-122"/>
                <a:sym typeface="+mn-ea"/>
              </a:rPr>
              <a:t>        </a:t>
            </a:r>
            <a:r>
              <a:rPr lang="zh-CN" b="1" dirty="0" smtClean="0">
                <a:solidFill>
                  <a:srgbClr val="C9091E"/>
                </a:solidFill>
                <a:latin typeface="Helvetica" charset="0"/>
                <a:ea typeface="宋体" panose="02010600030101010101" pitchFamily="2" charset="-122"/>
                <a:sym typeface="+mn-ea"/>
              </a:rPr>
              <a:t>小组</a:t>
            </a:r>
            <a:r>
              <a:rPr lang="zh-CN" b="1" dirty="0">
                <a:solidFill>
                  <a:srgbClr val="C9091E"/>
                </a:solidFill>
                <a:latin typeface="Helvetica" charset="0"/>
                <a:ea typeface="宋体" panose="02010600030101010101" pitchFamily="2" charset="-122"/>
                <a:sym typeface="+mn-ea"/>
              </a:rPr>
              <a:t>合作探究分享：小村故事，折射出一个百年大党的拳拳之心。</a:t>
            </a:r>
            <a:endParaRPr lang="zh-CN" b="1" dirty="0">
              <a:solidFill>
                <a:srgbClr val="C9091E"/>
              </a:solidFill>
              <a:latin typeface="Helvetica" charset="0"/>
              <a:ea typeface="宋体" panose="02010600030101010101" pitchFamily="2" charset="-122"/>
              <a:sym typeface="+mn-ea"/>
            </a:endParaRPr>
          </a:p>
          <a:p>
            <a:pPr algn="l">
              <a:lnSpc>
                <a:spcPts val="3280"/>
              </a:lnSpc>
            </a:pPr>
            <a:r>
              <a:rPr lang="en-US" altLang="zh-CN" b="1" dirty="0" smtClean="0">
                <a:solidFill>
                  <a:srgbClr val="C9091E"/>
                </a:solidFill>
                <a:latin typeface="Helvetica" charset="0"/>
                <a:ea typeface="宋体" panose="02010600030101010101" pitchFamily="2" charset="-122"/>
                <a:sym typeface="+mn-ea"/>
              </a:rPr>
              <a:t>       </a:t>
            </a:r>
            <a:r>
              <a:rPr lang="zh-CN" b="1" dirty="0" smtClean="0">
                <a:solidFill>
                  <a:srgbClr val="C9091E"/>
                </a:solidFill>
                <a:latin typeface="Helvetica" charset="0"/>
                <a:ea typeface="宋体" panose="02010600030101010101" pitchFamily="2" charset="-122"/>
                <a:sym typeface="+mn-ea"/>
              </a:rPr>
              <a:t>结合</a:t>
            </a:r>
            <a:r>
              <a:rPr lang="zh-CN" b="1" dirty="0">
                <a:solidFill>
                  <a:srgbClr val="C9091E"/>
                </a:solidFill>
                <a:latin typeface="Helvetica" charset="0"/>
                <a:ea typeface="宋体" panose="02010600030101010101" pitchFamily="2" charset="-122"/>
                <a:sym typeface="+mn-ea"/>
              </a:rPr>
              <a:t>城西村发展，说明中国共产党的领导是中国特色社会主义的最本质特征。</a:t>
            </a:r>
            <a:endParaRPr lang="zh-CN" b="1" dirty="0">
              <a:solidFill>
                <a:srgbClr val="C9091E"/>
              </a:solidFill>
              <a:latin typeface="Helvetica" charset="0"/>
              <a:ea typeface="宋体" panose="02010600030101010101" pitchFamily="2" charset="-122"/>
              <a:sym typeface="+mn-ea"/>
            </a:endParaRPr>
          </a:p>
        </p:txBody>
      </p:sp>
      <p:sp>
        <p:nvSpPr>
          <p:cNvPr id="34" name="Freeform 5"/>
          <p:cNvSpPr/>
          <p:nvPr/>
        </p:nvSpPr>
        <p:spPr bwMode="auto">
          <a:xfrm>
            <a:off x="819150" y="2565400"/>
            <a:ext cx="1513840"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矩形: 圆角 13"/>
          <p:cNvSpPr/>
          <p:nvPr/>
        </p:nvSpPr>
        <p:spPr>
          <a:xfrm>
            <a:off x="770177" y="249625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3"/>
          <p:cNvSpPr/>
          <p:nvPr/>
        </p:nvSpPr>
        <p:spPr>
          <a:xfrm>
            <a:off x="3735070" y="227457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1" name="Freeform 5"/>
          <p:cNvSpPr/>
          <p:nvPr/>
        </p:nvSpPr>
        <p:spPr bwMode="auto">
          <a:xfrm>
            <a:off x="7282815" y="201485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矩形 41"/>
          <p:cNvSpPr/>
          <p:nvPr/>
        </p:nvSpPr>
        <p:spPr>
          <a:xfrm>
            <a:off x="6523990" y="2201545"/>
            <a:ext cx="2823210" cy="427990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743700" y="2461895"/>
            <a:ext cx="2533015" cy="3593291"/>
          </a:xfrm>
          <a:prstGeom prst="rect">
            <a:avLst/>
          </a:prstGeom>
          <a:solidFill>
            <a:srgbClr val="C00000"/>
          </a:solidFill>
        </p:spPr>
        <p:txBody>
          <a:bodyPr wrap="square" rtlCol="0" anchor="t">
            <a:spAutoFit/>
          </a:bodyPr>
          <a:lstStyle/>
          <a:p>
            <a:pPr fontAlgn="auto">
              <a:lnSpc>
                <a:spcPts val="2080"/>
              </a:lnSpc>
            </a:pPr>
            <a:r>
              <a:rPr lang="en-US" altLang="zh-CN" sz="1600" b="1" dirty="0" smtClean="0">
                <a:solidFill>
                  <a:schemeClr val="bg1"/>
                </a:solidFill>
                <a:latin typeface="Helvetica" charset="0"/>
                <a:ea typeface="宋体" panose="02010600030101010101" pitchFamily="2" charset="-122"/>
                <a:sym typeface="+mn-ea"/>
              </a:rPr>
              <a:t>        </a:t>
            </a:r>
            <a:r>
              <a:rPr lang="zh-CN" sz="1600" b="1" dirty="0" smtClean="0">
                <a:solidFill>
                  <a:schemeClr val="bg1"/>
                </a:solidFill>
                <a:latin typeface="Helvetica" charset="0"/>
                <a:ea typeface="宋体" panose="02010600030101010101" pitchFamily="2" charset="-122"/>
                <a:sym typeface="+mn-ea"/>
              </a:rPr>
              <a:t>设置</a:t>
            </a:r>
            <a:r>
              <a:rPr lang="zh-CN" sz="1600" b="1" dirty="0">
                <a:solidFill>
                  <a:schemeClr val="bg1"/>
                </a:solidFill>
                <a:latin typeface="Helvetica" charset="0"/>
                <a:ea typeface="宋体" panose="02010600030101010101" pitchFamily="2" charset="-122"/>
                <a:sym typeface="+mn-ea"/>
              </a:rPr>
              <a:t>真实情境和高阶问题，引导学生触摸真实生活，城西村的脱贫奔小康的生动实践展现了中国共产党在经济、政治、文化、社会、生态方面的全面领导，说明了实现脱贫攻坚战的胜利是中国共产党接续奋斗的结果，证明了只有中国特色社会主义才能发展中国，中国共产党是中国特色社会主义最本质特征。</a:t>
            </a:r>
            <a:endParaRPr lang="zh-CN" sz="1600" b="1" dirty="0">
              <a:solidFill>
                <a:schemeClr val="bg1"/>
              </a:solidFill>
              <a:latin typeface="Helvetica" charset="0"/>
              <a:ea typeface="宋体" panose="02010600030101010101" pitchFamily="2" charset="-122"/>
              <a:sym typeface="+mn-ea"/>
            </a:endParaRPr>
          </a:p>
        </p:txBody>
      </p:sp>
      <p:sp>
        <p:nvSpPr>
          <p:cNvPr id="44" name="矩形: 圆角 13"/>
          <p:cNvSpPr/>
          <p:nvPr/>
        </p:nvSpPr>
        <p:spPr>
          <a:xfrm>
            <a:off x="7213600" y="196532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设计意图</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5" name="虚尾箭头 44"/>
          <p:cNvSpPr/>
          <p:nvPr/>
        </p:nvSpPr>
        <p:spPr>
          <a:xfrm>
            <a:off x="5883275" y="363029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7">
            <a:lum contrast="24000"/>
          </a:blip>
          <a:stretch>
            <a:fillRect/>
          </a:stretch>
        </p:blipFill>
        <p:spPr>
          <a:xfrm>
            <a:off x="600075" y="3013075"/>
            <a:ext cx="1951355" cy="3354070"/>
          </a:xfrm>
          <a:prstGeom prst="rect">
            <a:avLst/>
          </a:prstGeom>
        </p:spPr>
      </p:pic>
      <p:sp>
        <p:nvSpPr>
          <p:cNvPr id="21" name="圆角矩形 5"/>
          <p:cNvSpPr/>
          <p:nvPr>
            <p:custDataLst>
              <p:tags r:id="rId8"/>
            </p:custDataLst>
          </p:nvPr>
        </p:nvSpPr>
        <p:spPr bwMode="auto">
          <a:xfrm>
            <a:off x="9569450" y="1974215"/>
            <a:ext cx="2453640" cy="441579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2" name="图片 122"/>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bwMode="auto">
          <a:xfrm>
            <a:off x="10751185" y="1102995"/>
            <a:ext cx="165163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
          <p:cNvPicPr>
            <a:picLocks noChangeAspect="1"/>
          </p:cNvPicPr>
          <p:nvPr>
            <p:custDataLst>
              <p:tags r:id="rId11"/>
            </p:custDataLst>
          </p:nvPr>
        </p:nvPicPr>
        <p:blipFill>
          <a:blip r:embed="rId12">
            <a:extLst>
              <a:ext uri="{28A0092B-C50C-407E-A947-70E740481C1C}">
                <a14:useLocalDpi xmlns:a14="http://schemas.microsoft.com/office/drawing/2010/main" val="0"/>
              </a:ext>
            </a:extLst>
          </a:blip>
          <a:stretch>
            <a:fillRect/>
          </a:stretch>
        </p:blipFill>
        <p:spPr bwMode="auto">
          <a:xfrm>
            <a:off x="9569450" y="2018665"/>
            <a:ext cx="36639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3"/>
          <p:cNvSpPr txBox="1">
            <a:spLocks noChangeArrowheads="1"/>
          </p:cNvSpPr>
          <p:nvPr>
            <p:custDataLst>
              <p:tags r:id="rId13"/>
            </p:custDataLst>
          </p:nvPr>
        </p:nvSpPr>
        <p:spPr bwMode="auto">
          <a:xfrm>
            <a:off x="9838690" y="2204720"/>
            <a:ext cx="96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a:solidFill>
                  <a:srgbClr val="FF0000"/>
                </a:solidFill>
                <a:latin typeface="黑体" panose="02010609060101010101" charset="-122"/>
                <a:ea typeface="黑体" panose="02010609060101010101" charset="-122"/>
              </a:rPr>
              <a:t>语</a:t>
            </a:r>
            <a:endParaRPr lang="zh-CN" altLang="en-US" sz="2400">
              <a:solidFill>
                <a:srgbClr val="FF0000"/>
              </a:solidFill>
              <a:latin typeface="黑体" panose="02010609060101010101" charset="-122"/>
              <a:ea typeface="黑体" panose="02010609060101010101" charset="-122"/>
            </a:endParaRPr>
          </a:p>
        </p:txBody>
      </p:sp>
      <p:sp>
        <p:nvSpPr>
          <p:cNvPr id="23" name="文本框 22"/>
          <p:cNvSpPr txBox="1"/>
          <p:nvPr/>
        </p:nvSpPr>
        <p:spPr>
          <a:xfrm>
            <a:off x="9665335" y="2679700"/>
            <a:ext cx="2357755" cy="3230245"/>
          </a:xfrm>
          <a:prstGeom prst="rect">
            <a:avLst/>
          </a:prstGeom>
          <a:noFill/>
        </p:spPr>
        <p:txBody>
          <a:bodyPr wrap="square" rtlCol="0" anchor="t">
            <a:spAutoFit/>
          </a:bodyPr>
          <a:lstStyle/>
          <a:p>
            <a:pPr indent="609600" algn="l" fontAlgn="auto">
              <a:lnSpc>
                <a:spcPts val="4080"/>
              </a:lnSpc>
            </a:pPr>
            <a:r>
              <a:rPr lang="zh-CN" altLang="en-US" sz="2200" b="1">
                <a:solidFill>
                  <a:srgbClr val="BB313E"/>
                </a:solidFill>
                <a:sym typeface="+mn-ea"/>
              </a:rPr>
              <a:t>中国最大的国情就是中国共产党的领导。什么是中国特色？这就是中国特色。</a:t>
            </a:r>
            <a:endParaRPr lang="zh-CN" altLang="en-US" sz="2200" b="1">
              <a:solidFill>
                <a:srgbClr val="BB313E"/>
              </a:solidFill>
              <a:sym typeface="+mn-ea"/>
            </a:endParaRPr>
          </a:p>
          <a:p>
            <a:pPr indent="609600" algn="l" fontAlgn="auto">
              <a:lnSpc>
                <a:spcPts val="4080"/>
              </a:lnSpc>
            </a:pPr>
            <a:r>
              <a:rPr lang="zh-CN" altLang="en-US" sz="2200" b="1">
                <a:solidFill>
                  <a:srgbClr val="BB313E"/>
                </a:solidFill>
                <a:sym typeface="+mn-ea"/>
              </a:rPr>
              <a:t>  —习近平</a:t>
            </a:r>
            <a:endParaRPr lang="zh-CN" altLang="en-US" sz="2800" b="1">
              <a:solidFill>
                <a:srgbClr val="C9091E"/>
              </a:solidFill>
              <a:latin typeface="Helvetica" charset="0"/>
              <a:ea typeface="宋体" panose="02010600030101010101" pitchFamily="2" charset="-122"/>
              <a:sym typeface="+mn-ea"/>
            </a:endParaRPr>
          </a:p>
        </p:txBody>
      </p:sp>
      <p:sp>
        <p:nvSpPr>
          <p:cNvPr id="3" name="虚尾箭头 2"/>
          <p:cNvSpPr/>
          <p:nvPr/>
        </p:nvSpPr>
        <p:spPr>
          <a:xfrm>
            <a:off x="9276715" y="287464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31"/>
          <p:cNvSpPr txBox="1"/>
          <p:nvPr>
            <p:custDataLst>
              <p:tags r:id="rId14"/>
            </p:custDataLst>
          </p:nvPr>
        </p:nvSpPr>
        <p:spPr>
          <a:xfrm>
            <a:off x="7334885" y="0"/>
            <a:ext cx="4884420"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chemeClr val="bg1"/>
                </a:solidFill>
                <a:latin typeface="微软雅黑" panose="020B0503020204020204" charset="-122"/>
                <a:ea typeface="微软雅黑" panose="020B0503020204020204" charset="-122"/>
              </a:rPr>
              <a:t>生活感悟  积极价值引领</a:t>
            </a:r>
            <a:endParaRPr lang="zh-CN" altLang="en-US" sz="32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199005" y="162560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53360" y="162560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253990" y="1248410"/>
            <a:ext cx="5055235"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443730" y="1092835"/>
            <a:ext cx="1200150" cy="1130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19133" y="1280758"/>
            <a:ext cx="785308" cy="707886"/>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1"/>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2"/>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7" name="文本框 16"/>
          <p:cNvSpPr txBox="1"/>
          <p:nvPr/>
        </p:nvSpPr>
        <p:spPr>
          <a:xfrm>
            <a:off x="5755341" y="1289685"/>
            <a:ext cx="4297979" cy="645160"/>
          </a:xfrm>
          <a:prstGeom prst="rect">
            <a:avLst/>
          </a:prstGeom>
          <a:noFill/>
        </p:spPr>
        <p:txBody>
          <a:bodyPr wrap="square" rtlCol="0">
            <a:spAutoFit/>
          </a:bodyPr>
          <a:lstStyle/>
          <a:p>
            <a:r>
              <a:rPr lang="zh-CN" altLang="en-US" sz="1800" b="1" dirty="0">
                <a:solidFill>
                  <a:srgbClr val="BB313E"/>
                </a:solidFill>
              </a:rPr>
              <a:t>以实为证，为什么打赢脱贫攻坚战必须坚持和加强中国共产党的领导？</a:t>
            </a:r>
            <a:endParaRPr lang="zh-CN" altLang="en-US" sz="2200" b="1" dirty="0">
              <a:solidFill>
                <a:srgbClr val="BB313E"/>
              </a:solidFill>
              <a:uFillTx/>
            </a:endParaRPr>
          </a:p>
        </p:txBody>
      </p:sp>
      <p:pic>
        <p:nvPicPr>
          <p:cNvPr id="20" name="图片 1"/>
          <p:cNvPicPr>
            <a:picLocks noChangeAspect="1"/>
          </p:cNvPicPr>
          <p:nvPr>
            <p:custDataLst>
              <p:tags r:id="rId3"/>
            </p:custDataLst>
          </p:nvPr>
        </p:nvPicPr>
        <p:blipFill>
          <a:blip r:embed="rId4"/>
          <a:stretch>
            <a:fillRect/>
          </a:stretch>
        </p:blipFill>
        <p:spPr>
          <a:xfrm flipH="1">
            <a:off x="5059680" y="6014720"/>
            <a:ext cx="7132320" cy="843280"/>
          </a:xfrm>
          <a:prstGeom prst="rect">
            <a:avLst/>
          </a:prstGeom>
          <a:noFill/>
          <a:ln w="9525">
            <a:noFill/>
          </a:ln>
        </p:spPr>
      </p:pic>
      <p:sp>
        <p:nvSpPr>
          <p:cNvPr id="4" name="副标题 2"/>
          <p:cNvSpPr txBox="1"/>
          <p:nvPr/>
        </p:nvSpPr>
        <p:spPr>
          <a:xfrm>
            <a:off x="0" y="652145"/>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10" name="Freeform 5"/>
          <p:cNvSpPr/>
          <p:nvPr/>
        </p:nvSpPr>
        <p:spPr bwMode="auto">
          <a:xfrm>
            <a:off x="1028700" y="1248410"/>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看清脚下奋起路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38" name="Freeform 5"/>
          <p:cNvSpPr/>
          <p:nvPr/>
        </p:nvSpPr>
        <p:spPr bwMode="auto">
          <a:xfrm>
            <a:off x="8784590" y="2195830"/>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74295" y="2309496"/>
            <a:ext cx="7118350" cy="415585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129092" y="2365375"/>
            <a:ext cx="7035501" cy="4062651"/>
          </a:xfrm>
          <a:prstGeom prst="rect">
            <a:avLst/>
          </a:prstGeom>
          <a:solidFill>
            <a:srgbClr val="C00000"/>
          </a:solidFill>
          <a:ln w="9525">
            <a:noFill/>
          </a:ln>
        </p:spPr>
        <p:txBody>
          <a:bodyPr wrap="square" lIns="0" tIns="0" rIns="0" bIns="0">
            <a:spAutoFit/>
          </a:bodyPr>
          <a:lstStyle/>
          <a:p>
            <a:pPr algn="just"/>
            <a:r>
              <a:rPr lang="en-US" sz="2200" b="1" dirty="0" smtClean="0">
                <a:solidFill>
                  <a:schemeClr val="bg1"/>
                </a:solidFill>
                <a:latin typeface="Helvetica" charset="0"/>
                <a:ea typeface="宋体" panose="02010600030101010101" pitchFamily="2" charset="-122"/>
              </a:rPr>
              <a:t>       </a:t>
            </a:r>
            <a:r>
              <a:rPr sz="2200" b="1" dirty="0" smtClean="0">
                <a:solidFill>
                  <a:schemeClr val="bg1"/>
                </a:solidFill>
                <a:latin typeface="宋体" panose="02010600030101010101" pitchFamily="2" charset="-122"/>
                <a:ea typeface="宋体" panose="02010600030101010101" pitchFamily="2" charset="-122"/>
              </a:rPr>
              <a:t>在迎来中国共产党成立一百周年的重要时刻</a:t>
            </a:r>
            <a:r>
              <a:rPr sz="2200" b="1" dirty="0">
                <a:solidFill>
                  <a:schemeClr val="bg1"/>
                </a:solidFill>
                <a:latin typeface="宋体" panose="02010600030101010101" pitchFamily="2" charset="-122"/>
                <a:ea typeface="宋体" panose="02010600030101010101" pitchFamily="2" charset="-122"/>
              </a:rPr>
              <a:t>，我国脱贫攻坚战取得了全面胜利，现行标准下9899万农村贫困人口全部脱贫。</a:t>
            </a:r>
            <a:r>
              <a:rPr sz="2200" b="1" dirty="0">
                <a:solidFill>
                  <a:srgbClr val="FFFF00"/>
                </a:solidFill>
                <a:latin typeface="宋体" panose="02010600030101010101" pitchFamily="2" charset="-122"/>
                <a:ea typeface="宋体" panose="02010600030101010101" pitchFamily="2" charset="-122"/>
              </a:rPr>
              <a:t>8年来，习近平总书记先后7</a:t>
            </a:r>
            <a:r>
              <a:rPr sz="2200" b="1" dirty="0" smtClean="0">
                <a:solidFill>
                  <a:srgbClr val="FFFF00"/>
                </a:solidFill>
                <a:latin typeface="宋体" panose="02010600030101010101" pitchFamily="2" charset="-122"/>
                <a:ea typeface="宋体" panose="02010600030101010101" pitchFamily="2" charset="-122"/>
              </a:rPr>
              <a:t>次主持召开中央扶贫工作座谈会，50</a:t>
            </a:r>
            <a:r>
              <a:rPr sz="2200" b="1" dirty="0">
                <a:solidFill>
                  <a:srgbClr val="FFFF00"/>
                </a:solidFill>
                <a:latin typeface="宋体" panose="02010600030101010101" pitchFamily="2" charset="-122"/>
                <a:ea typeface="宋体" panose="02010600030101010101" pitchFamily="2" charset="-122"/>
              </a:rPr>
              <a:t>多次调研扶贫工作，走遍14个集中连片特困地区</a:t>
            </a:r>
            <a:r>
              <a:rPr sz="2200" b="1" dirty="0">
                <a:solidFill>
                  <a:schemeClr val="bg1"/>
                </a:solidFill>
                <a:latin typeface="宋体" panose="02010600030101010101" pitchFamily="2" charset="-122"/>
                <a:ea typeface="宋体" panose="02010600030101010101" pitchFamily="2" charset="-122"/>
              </a:rPr>
              <a:t>，在党的领导下强化中央统筹、省负总责、市县抓落实的工作机制，构建五级书记抓扶贫、全党动员促攻坚的局面，把基层党组织建设成为带领群众脱贫致富的坚强战斗堡垒，鲜红的党旗始终在脱贫攻坚主战场上高高飘扬。</a:t>
            </a:r>
            <a:r>
              <a:rPr sz="2200" b="1" dirty="0">
                <a:solidFill>
                  <a:srgbClr val="FFFF00"/>
                </a:solidFill>
                <a:latin typeface="宋体" panose="02010600030101010101" pitchFamily="2" charset="-122"/>
                <a:ea typeface="宋体" panose="02010600030101010101" pitchFamily="2" charset="-122"/>
              </a:rPr>
              <a:t>广泛动员全党全国各族人民以及社会各方面力量共同向贫困宣战，举国同心，合力攻坚，党政军民学劲往一处使，东西南北中拧成一股绳。</a:t>
            </a:r>
            <a:r>
              <a:rPr sz="2200" b="1" dirty="0">
                <a:solidFill>
                  <a:schemeClr val="bg1"/>
                </a:solidFill>
                <a:latin typeface="宋体" panose="02010600030101010101" pitchFamily="2" charset="-122"/>
                <a:ea typeface="宋体" panose="02010600030101010101" pitchFamily="2" charset="-122"/>
              </a:rPr>
              <a:t>千千万万的扶贫善举彰显了社会大爱，汇聚起排山倒海的磅礴力量。</a:t>
            </a:r>
            <a:endParaRPr sz="2200" b="1" dirty="0">
              <a:solidFill>
                <a:schemeClr val="bg1"/>
              </a:solidFill>
              <a:latin typeface="宋体" panose="02010600030101010101" pitchFamily="2" charset="-122"/>
              <a:ea typeface="宋体" panose="02010600030101010101" pitchFamily="2" charset="-122"/>
            </a:endParaRPr>
          </a:p>
        </p:txBody>
      </p:sp>
      <p:sp>
        <p:nvSpPr>
          <p:cNvPr id="32" name="矩形 31"/>
          <p:cNvSpPr/>
          <p:nvPr/>
        </p:nvSpPr>
        <p:spPr>
          <a:xfrm>
            <a:off x="7853045" y="2455545"/>
            <a:ext cx="3754755" cy="393192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7192645" y="338074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7969885" y="2592070"/>
            <a:ext cx="3637915" cy="3876675"/>
          </a:xfrm>
          <a:prstGeom prst="rect">
            <a:avLst/>
          </a:prstGeom>
          <a:noFill/>
        </p:spPr>
        <p:txBody>
          <a:bodyPr wrap="square" rtlCol="0" anchor="t">
            <a:spAutoFit/>
          </a:bodyPr>
          <a:lstStyle/>
          <a:p>
            <a:pPr algn="l">
              <a:lnSpc>
                <a:spcPts val="3280"/>
              </a:lnSpc>
            </a:pPr>
            <a:r>
              <a:rPr lang="en-US" altLang="zh-CN" sz="2000" b="1" dirty="0" smtClean="0">
                <a:solidFill>
                  <a:srgbClr val="C9091E"/>
                </a:solidFill>
                <a:latin typeface="Helvetica" charset="0"/>
                <a:ea typeface="宋体" panose="02010600030101010101" pitchFamily="2" charset="-122"/>
                <a:sym typeface="+mn-ea"/>
              </a:rPr>
              <a:t>        </a:t>
            </a:r>
            <a:r>
              <a:rPr lang="zh-CN" sz="2000" b="1" dirty="0" smtClean="0">
                <a:solidFill>
                  <a:srgbClr val="C9091E"/>
                </a:solidFill>
                <a:latin typeface="Helvetica" charset="0"/>
                <a:ea typeface="宋体" panose="02010600030101010101" pitchFamily="2" charset="-122"/>
                <a:sym typeface="+mn-ea"/>
              </a:rPr>
              <a:t>结合</a:t>
            </a:r>
            <a:r>
              <a:rPr lang="zh-CN" sz="2000" b="1" dirty="0">
                <a:solidFill>
                  <a:srgbClr val="C9091E"/>
                </a:solidFill>
                <a:latin typeface="Helvetica" charset="0"/>
                <a:ea typeface="宋体" panose="02010600030101010101" pitchFamily="2" charset="-122"/>
                <a:sym typeface="+mn-ea"/>
              </a:rPr>
              <a:t>材料，说明在脱贫攻坚中是如何发挥中国特色社会主义制度最大优势的。</a:t>
            </a:r>
            <a:endParaRPr lang="zh-CN" sz="2000" b="1" dirty="0">
              <a:solidFill>
                <a:srgbClr val="C9091E"/>
              </a:solidFill>
              <a:latin typeface="Helvetica" charset="0"/>
              <a:ea typeface="宋体" panose="02010600030101010101" pitchFamily="2" charset="-122"/>
              <a:sym typeface="+mn-ea"/>
            </a:endParaRPr>
          </a:p>
          <a:p>
            <a:pPr algn="l">
              <a:lnSpc>
                <a:spcPts val="3280"/>
              </a:lnSpc>
            </a:pPr>
            <a:r>
              <a:rPr lang="en-US" altLang="zh-CN" sz="2000" b="1" dirty="0" smtClean="0">
                <a:solidFill>
                  <a:srgbClr val="C9091E"/>
                </a:solidFill>
                <a:latin typeface="Helvetica" charset="0"/>
                <a:ea typeface="宋体" panose="02010600030101010101" pitchFamily="2" charset="-122"/>
                <a:sym typeface="+mn-ea"/>
              </a:rPr>
              <a:t>        </a:t>
            </a:r>
            <a:r>
              <a:rPr lang="zh-CN" sz="2000" b="1" dirty="0" smtClean="0">
                <a:solidFill>
                  <a:srgbClr val="C9091E"/>
                </a:solidFill>
                <a:latin typeface="Helvetica" charset="0"/>
                <a:ea typeface="宋体" panose="02010600030101010101" pitchFamily="2" charset="-122"/>
                <a:sym typeface="+mn-ea"/>
              </a:rPr>
              <a:t>①</a:t>
            </a:r>
            <a:r>
              <a:rPr lang="zh-CN" sz="2000" b="1" dirty="0">
                <a:solidFill>
                  <a:srgbClr val="C9091E"/>
                </a:solidFill>
                <a:latin typeface="Helvetica" charset="0"/>
                <a:ea typeface="宋体" panose="02010600030101010101" pitchFamily="2" charset="-122"/>
                <a:sym typeface="+mn-ea"/>
              </a:rPr>
              <a:t>在脱贫攻坚中彰显出我国国家制度和国家治理体系哪些显著优势？</a:t>
            </a:r>
            <a:endParaRPr lang="zh-CN" sz="2000" b="1" dirty="0">
              <a:solidFill>
                <a:srgbClr val="C9091E"/>
              </a:solidFill>
              <a:latin typeface="Helvetica" charset="0"/>
              <a:ea typeface="宋体" panose="02010600030101010101" pitchFamily="2" charset="-122"/>
              <a:sym typeface="+mn-ea"/>
            </a:endParaRPr>
          </a:p>
          <a:p>
            <a:pPr algn="l">
              <a:lnSpc>
                <a:spcPts val="3280"/>
              </a:lnSpc>
            </a:pPr>
            <a:r>
              <a:rPr lang="en-US" altLang="zh-CN" sz="2000" b="1" dirty="0" smtClean="0">
                <a:solidFill>
                  <a:srgbClr val="C9091E"/>
                </a:solidFill>
                <a:latin typeface="Helvetica" charset="0"/>
                <a:ea typeface="宋体" panose="02010600030101010101" pitchFamily="2" charset="-122"/>
                <a:sym typeface="+mn-ea"/>
              </a:rPr>
              <a:t>      </a:t>
            </a:r>
            <a:r>
              <a:rPr lang="zh-CN" sz="2000" b="1" dirty="0" smtClean="0">
                <a:solidFill>
                  <a:srgbClr val="C9091E"/>
                </a:solidFill>
                <a:latin typeface="Helvetica" charset="0"/>
                <a:ea typeface="宋体" panose="02010600030101010101" pitchFamily="2" charset="-122"/>
                <a:sym typeface="+mn-ea"/>
              </a:rPr>
              <a:t> </a:t>
            </a:r>
            <a:r>
              <a:rPr lang="zh-CN" sz="2000" b="1" dirty="0">
                <a:solidFill>
                  <a:srgbClr val="C9091E"/>
                </a:solidFill>
                <a:latin typeface="Helvetica" charset="0"/>
                <a:ea typeface="宋体" panose="02010600030101010101" pitchFamily="2" charset="-122"/>
                <a:sym typeface="+mn-ea"/>
              </a:rPr>
              <a:t>②伟大的脱贫攻坚实践是如何彰显中国特色社会主义制度最大优势的？</a:t>
            </a:r>
            <a:endParaRPr lang="zh-CN" sz="2000" b="1" dirty="0">
              <a:solidFill>
                <a:srgbClr val="C9091E"/>
              </a:solidFill>
              <a:latin typeface="Helvetica" charset="0"/>
              <a:ea typeface="宋体" panose="02010600030101010101" pitchFamily="2" charset="-122"/>
              <a:sym typeface="+mn-ea"/>
            </a:endParaRPr>
          </a:p>
        </p:txBody>
      </p:sp>
      <p:sp>
        <p:nvSpPr>
          <p:cNvPr id="34" name="Freeform 5"/>
          <p:cNvSpPr/>
          <p:nvPr/>
        </p:nvSpPr>
        <p:spPr bwMode="auto">
          <a:xfrm>
            <a:off x="2380615" y="2056130"/>
            <a:ext cx="144208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矩形: 圆角 13"/>
          <p:cNvSpPr/>
          <p:nvPr/>
        </p:nvSpPr>
        <p:spPr>
          <a:xfrm>
            <a:off x="2207817" y="2047313"/>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3"/>
          <p:cNvSpPr/>
          <p:nvPr/>
        </p:nvSpPr>
        <p:spPr>
          <a:xfrm>
            <a:off x="8559800" y="214630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55" name="TextBox 131"/>
          <p:cNvSpPr txBox="1"/>
          <p:nvPr>
            <p:custDataLst>
              <p:tags r:id="rId5"/>
            </p:custDataLst>
          </p:nvPr>
        </p:nvSpPr>
        <p:spPr>
          <a:xfrm>
            <a:off x="7367270" y="-32385"/>
            <a:ext cx="485203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chemeClr val="bg1"/>
                </a:solidFill>
                <a:latin typeface="微软雅黑" panose="020B0503020204020204" charset="-122"/>
                <a:ea typeface="微软雅黑" panose="020B0503020204020204" charset="-122"/>
              </a:rPr>
              <a:t>围绕议题 设计情境活动 </a:t>
            </a:r>
            <a:endParaRPr lang="zh-CN" altLang="en-US" sz="3200"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2199005" y="162560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753360" y="162560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253990" y="1248410"/>
            <a:ext cx="5055235"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443730" y="1092835"/>
            <a:ext cx="1200150" cy="1130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19133" y="1280758"/>
            <a:ext cx="785308" cy="707886"/>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1"/>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2"/>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7" name="文本框 16"/>
          <p:cNvSpPr txBox="1"/>
          <p:nvPr/>
        </p:nvSpPr>
        <p:spPr>
          <a:xfrm>
            <a:off x="5504815" y="1289685"/>
            <a:ext cx="4548505" cy="645160"/>
          </a:xfrm>
          <a:prstGeom prst="rect">
            <a:avLst/>
          </a:prstGeom>
          <a:noFill/>
        </p:spPr>
        <p:txBody>
          <a:bodyPr wrap="square" rtlCol="0">
            <a:spAutoFit/>
          </a:bodyPr>
          <a:lstStyle/>
          <a:p>
            <a:r>
              <a:rPr lang="zh-CN" altLang="en-US" sz="1800" b="1">
                <a:solidFill>
                  <a:srgbClr val="BB313E"/>
                </a:solidFill>
              </a:rPr>
              <a:t>以实为证，为什么打赢脱贫攻坚战必须坚持和加强中国共产党的领导？</a:t>
            </a:r>
            <a:endParaRPr lang="zh-CN" altLang="en-US" sz="2200" b="1">
              <a:solidFill>
                <a:srgbClr val="BB313E"/>
              </a:solidFill>
              <a:uFillTx/>
            </a:endParaRPr>
          </a:p>
        </p:txBody>
      </p:sp>
      <p:pic>
        <p:nvPicPr>
          <p:cNvPr id="20" name="图片 1"/>
          <p:cNvPicPr>
            <a:picLocks noChangeAspect="1"/>
          </p:cNvPicPr>
          <p:nvPr>
            <p:custDataLst>
              <p:tags r:id="rId3"/>
            </p:custDataLst>
          </p:nvPr>
        </p:nvPicPr>
        <p:blipFill>
          <a:blip r:embed="rId4"/>
          <a:stretch>
            <a:fillRect/>
          </a:stretch>
        </p:blipFill>
        <p:spPr>
          <a:xfrm flipH="1">
            <a:off x="5059680" y="6014720"/>
            <a:ext cx="7132320" cy="843280"/>
          </a:xfrm>
          <a:prstGeom prst="rect">
            <a:avLst/>
          </a:prstGeom>
          <a:noFill/>
          <a:ln w="9525">
            <a:noFill/>
          </a:ln>
        </p:spPr>
      </p:pic>
      <p:sp>
        <p:nvSpPr>
          <p:cNvPr id="4" name="副标题 2"/>
          <p:cNvSpPr txBox="1"/>
          <p:nvPr/>
        </p:nvSpPr>
        <p:spPr>
          <a:xfrm>
            <a:off x="0" y="652145"/>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10" name="Freeform 5"/>
          <p:cNvSpPr/>
          <p:nvPr/>
        </p:nvSpPr>
        <p:spPr bwMode="auto">
          <a:xfrm>
            <a:off x="1028700" y="1248410"/>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看清脚下奋起路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38" name="Freeform 5"/>
          <p:cNvSpPr/>
          <p:nvPr/>
        </p:nvSpPr>
        <p:spPr bwMode="auto">
          <a:xfrm>
            <a:off x="5236471" y="234576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74295" y="2309495"/>
            <a:ext cx="3976370" cy="388493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581338" y="2515833"/>
            <a:ext cx="2661285" cy="3949513"/>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3992880" y="391541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528185" y="2560320"/>
            <a:ext cx="2701290" cy="3893438"/>
          </a:xfrm>
          <a:prstGeom prst="rect">
            <a:avLst/>
          </a:prstGeom>
          <a:noFill/>
        </p:spPr>
        <p:txBody>
          <a:bodyPr wrap="square" rtlCol="0" anchor="t">
            <a:spAutoFit/>
          </a:bodyPr>
          <a:lstStyle/>
          <a:p>
            <a:pPr algn="l">
              <a:lnSpc>
                <a:spcPts val="3000"/>
              </a:lnSpc>
            </a:pPr>
            <a:r>
              <a:rPr lang="en-US" altLang="zh-CN" b="1" dirty="0" smtClean="0">
                <a:solidFill>
                  <a:srgbClr val="C9091E"/>
                </a:solidFill>
                <a:latin typeface="Helvetica" charset="0"/>
                <a:ea typeface="宋体" panose="02010600030101010101" pitchFamily="2" charset="-122"/>
                <a:sym typeface="+mn-ea"/>
              </a:rPr>
              <a:t>        </a:t>
            </a:r>
            <a:r>
              <a:rPr lang="zh-CN" b="1" dirty="0" smtClean="0">
                <a:solidFill>
                  <a:srgbClr val="C9091E"/>
                </a:solidFill>
                <a:latin typeface="Helvetica" charset="0"/>
                <a:ea typeface="宋体" panose="02010600030101010101" pitchFamily="2" charset="-122"/>
                <a:sym typeface="+mn-ea"/>
              </a:rPr>
              <a:t>结合</a:t>
            </a:r>
            <a:r>
              <a:rPr lang="zh-CN" b="1" dirty="0">
                <a:solidFill>
                  <a:srgbClr val="C9091E"/>
                </a:solidFill>
                <a:latin typeface="Helvetica" charset="0"/>
                <a:ea typeface="宋体" panose="02010600030101010101" pitchFamily="2" charset="-122"/>
                <a:sym typeface="+mn-ea"/>
              </a:rPr>
              <a:t>材料，说明在脱贫攻坚中是如何发挥中国特色社会主义制度最大优势的。①在脱贫攻坚中彰显出我国国家制度和国家治理体系哪些显著优势？ ②伟大的脱贫攻坚实践是如何彰显中国特色社会主义制度最大优势的？</a:t>
            </a:r>
            <a:endParaRPr lang="zh-CN" b="1" dirty="0">
              <a:solidFill>
                <a:srgbClr val="C9091E"/>
              </a:solidFill>
              <a:latin typeface="Helvetica" charset="0"/>
              <a:ea typeface="宋体" panose="02010600030101010101" pitchFamily="2" charset="-122"/>
              <a:sym typeface="+mn-ea"/>
            </a:endParaRPr>
          </a:p>
        </p:txBody>
      </p:sp>
      <p:sp>
        <p:nvSpPr>
          <p:cNvPr id="34" name="Freeform 5"/>
          <p:cNvSpPr/>
          <p:nvPr/>
        </p:nvSpPr>
        <p:spPr bwMode="auto">
          <a:xfrm>
            <a:off x="1731645" y="2146300"/>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矩形: 圆角 13"/>
          <p:cNvSpPr/>
          <p:nvPr/>
        </p:nvSpPr>
        <p:spPr>
          <a:xfrm>
            <a:off x="1309927" y="2096843"/>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3"/>
          <p:cNvSpPr/>
          <p:nvPr/>
        </p:nvSpPr>
        <p:spPr>
          <a:xfrm>
            <a:off x="5059680" y="230949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1" name="Freeform 5"/>
          <p:cNvSpPr/>
          <p:nvPr/>
        </p:nvSpPr>
        <p:spPr bwMode="auto">
          <a:xfrm>
            <a:off x="9408160" y="205803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矩形 41"/>
          <p:cNvSpPr/>
          <p:nvPr/>
        </p:nvSpPr>
        <p:spPr>
          <a:xfrm>
            <a:off x="7722870" y="2244725"/>
            <a:ext cx="4291965" cy="394970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788536" y="2505075"/>
            <a:ext cx="4195483" cy="3895725"/>
          </a:xfrm>
          <a:prstGeom prst="rect">
            <a:avLst/>
          </a:prstGeom>
          <a:solidFill>
            <a:srgbClr val="C00000"/>
          </a:solidFill>
        </p:spPr>
        <p:txBody>
          <a:bodyPr wrap="square" lIns="0" tIns="0" rIns="0" bIns="0" rtlCol="0" anchor="t">
            <a:spAutoFit/>
          </a:bodyPr>
          <a:lstStyle/>
          <a:p>
            <a:pPr algn="just" fontAlgn="auto">
              <a:lnSpc>
                <a:spcPts val="2480"/>
              </a:lnSpc>
            </a:pPr>
            <a:r>
              <a:rPr lang="en-US" altLang="zh-CN" sz="2200" b="1" dirty="0" smtClean="0">
                <a:solidFill>
                  <a:schemeClr val="bg1"/>
                </a:solidFill>
                <a:uFillTx/>
                <a:latin typeface="Helvetica" charset="0"/>
                <a:ea typeface="宋体" panose="02010600030101010101" pitchFamily="2" charset="-122"/>
                <a:sym typeface="+mn-ea"/>
              </a:rPr>
              <a:t>        </a:t>
            </a:r>
            <a:r>
              <a:rPr lang="zh-CN" sz="2200" b="1" dirty="0" smtClean="0">
                <a:solidFill>
                  <a:schemeClr val="bg1"/>
                </a:solidFill>
                <a:uFillTx/>
                <a:latin typeface="Helvetica" charset="0"/>
                <a:ea typeface="宋体" panose="02010600030101010101" pitchFamily="2" charset="-122"/>
                <a:sym typeface="+mn-ea"/>
              </a:rPr>
              <a:t>设置</a:t>
            </a:r>
            <a:r>
              <a:rPr lang="zh-CN" sz="2200" b="1" dirty="0">
                <a:solidFill>
                  <a:schemeClr val="bg1"/>
                </a:solidFill>
                <a:uFillTx/>
                <a:latin typeface="Helvetica" charset="0"/>
                <a:ea typeface="宋体" panose="02010600030101010101" pitchFamily="2" charset="-122"/>
                <a:sym typeface="+mn-ea"/>
              </a:rPr>
              <a:t>脱贫攻坚真实</a:t>
            </a:r>
            <a:r>
              <a:rPr lang="zh-CN" sz="2200" b="1" dirty="0" smtClean="0">
                <a:solidFill>
                  <a:schemeClr val="bg1"/>
                </a:solidFill>
                <a:uFillTx/>
                <a:latin typeface="Helvetica" charset="0"/>
                <a:ea typeface="宋体" panose="02010600030101010101" pitchFamily="2" charset="-122"/>
                <a:sym typeface="+mn-ea"/>
              </a:rPr>
              <a:t>情境，引导</a:t>
            </a:r>
            <a:r>
              <a:rPr lang="zh-CN" sz="2200" b="1" dirty="0">
                <a:solidFill>
                  <a:schemeClr val="bg1"/>
                </a:solidFill>
                <a:uFillTx/>
                <a:latin typeface="Helvetica" charset="0"/>
                <a:ea typeface="宋体" panose="02010600030101010101" pitchFamily="2" charset="-122"/>
                <a:sym typeface="+mn-ea"/>
              </a:rPr>
              <a:t>学生思考取得脱贫攻坚战</a:t>
            </a:r>
            <a:r>
              <a:rPr lang="zh-CN" sz="2200" b="1" dirty="0" smtClean="0">
                <a:solidFill>
                  <a:schemeClr val="bg1"/>
                </a:solidFill>
                <a:uFillTx/>
                <a:latin typeface="Helvetica" charset="0"/>
                <a:ea typeface="宋体" panose="02010600030101010101" pitchFamily="2" charset="-122"/>
                <a:sym typeface="+mn-ea"/>
              </a:rPr>
              <a:t>的</a:t>
            </a:r>
            <a:r>
              <a:rPr lang="zh-CN" altLang="en-US" sz="2200" b="1" dirty="0" smtClean="0">
                <a:solidFill>
                  <a:schemeClr val="bg1"/>
                </a:solidFill>
                <a:uFillTx/>
                <a:latin typeface="Helvetica" charset="0"/>
                <a:ea typeface="宋体" panose="02010600030101010101" pitchFamily="2" charset="-122"/>
                <a:sym typeface="+mn-ea"/>
              </a:rPr>
              <a:t>决定性胜利</a:t>
            </a:r>
            <a:r>
              <a:rPr lang="zh-CN" sz="2200" b="1" dirty="0" smtClean="0">
                <a:solidFill>
                  <a:schemeClr val="bg1"/>
                </a:solidFill>
                <a:uFillTx/>
                <a:latin typeface="Helvetica" charset="0"/>
                <a:ea typeface="宋体" panose="02010600030101010101" pitchFamily="2" charset="-122"/>
                <a:sym typeface="+mn-ea"/>
              </a:rPr>
              <a:t>的</a:t>
            </a:r>
            <a:r>
              <a:rPr lang="zh-CN" sz="2200" b="1" dirty="0">
                <a:solidFill>
                  <a:schemeClr val="bg1"/>
                </a:solidFill>
                <a:uFillTx/>
                <a:latin typeface="Helvetica" charset="0"/>
                <a:ea typeface="宋体" panose="02010600030101010101" pitchFamily="2" charset="-122"/>
                <a:sym typeface="+mn-ea"/>
              </a:rPr>
              <a:t>根本制度保障是什么？学生从我国国家制度和国家治理体系显著优势出发，理解中国共产党领导是中国特色社会主义制度的最大优势，</a:t>
            </a:r>
            <a:r>
              <a:rPr lang="zh-CN" sz="2200" b="1" dirty="0" smtClean="0">
                <a:solidFill>
                  <a:schemeClr val="bg1"/>
                </a:solidFill>
                <a:uFillTx/>
                <a:latin typeface="Helvetica" charset="0"/>
                <a:ea typeface="宋体" panose="02010600030101010101" pitchFamily="2" charset="-122"/>
                <a:sym typeface="+mn-ea"/>
              </a:rPr>
              <a:t>体</a:t>
            </a:r>
            <a:r>
              <a:rPr lang="zh-CN" altLang="en-US" sz="2200" b="1" dirty="0" smtClean="0">
                <a:solidFill>
                  <a:schemeClr val="bg1"/>
                </a:solidFill>
                <a:uFillTx/>
                <a:latin typeface="Helvetica" charset="0"/>
                <a:ea typeface="宋体" panose="02010600030101010101" pitchFamily="2" charset="-122"/>
                <a:sym typeface="+mn-ea"/>
              </a:rPr>
              <a:t>现</a:t>
            </a:r>
            <a:r>
              <a:rPr lang="zh-CN" sz="2200" b="1" dirty="0" smtClean="0">
                <a:solidFill>
                  <a:schemeClr val="bg1"/>
                </a:solidFill>
                <a:uFillTx/>
                <a:latin typeface="Helvetica" charset="0"/>
                <a:ea typeface="宋体" panose="02010600030101010101" pitchFamily="2" charset="-122"/>
                <a:sym typeface="+mn-ea"/>
              </a:rPr>
              <a:t>社会主义制度</a:t>
            </a:r>
            <a:r>
              <a:rPr lang="zh-CN" sz="2200" b="1" dirty="0">
                <a:solidFill>
                  <a:schemeClr val="bg1"/>
                </a:solidFill>
                <a:uFillTx/>
                <a:latin typeface="Helvetica" charset="0"/>
                <a:ea typeface="宋体" panose="02010600030101010101" pitchFamily="2" charset="-122"/>
                <a:sym typeface="+mn-ea"/>
              </a:rPr>
              <a:t>优越性的一个突出特点就是党统揽全局、协调各方领导核心作用，增强</a:t>
            </a:r>
            <a:r>
              <a:rPr lang="en-US" altLang="zh-CN" sz="2200" b="1" dirty="0">
                <a:solidFill>
                  <a:schemeClr val="bg1"/>
                </a:solidFill>
                <a:uFillTx/>
                <a:latin typeface="Helvetica" charset="0"/>
                <a:ea typeface="宋体" panose="02010600030101010101" pitchFamily="2" charset="-122"/>
                <a:sym typeface="+mn-ea"/>
              </a:rPr>
              <a:t>“</a:t>
            </a:r>
            <a:r>
              <a:rPr lang="zh-CN" altLang="en-US" sz="2200" b="1" dirty="0">
                <a:solidFill>
                  <a:schemeClr val="bg1"/>
                </a:solidFill>
                <a:uFillTx/>
                <a:latin typeface="Helvetica" charset="0"/>
                <a:ea typeface="宋体" panose="02010600030101010101" pitchFamily="2" charset="-122"/>
                <a:sym typeface="+mn-ea"/>
              </a:rPr>
              <a:t>四个意识</a:t>
            </a:r>
            <a:r>
              <a:rPr lang="en-US" altLang="zh-CN" sz="2200" b="1" dirty="0">
                <a:solidFill>
                  <a:schemeClr val="bg1"/>
                </a:solidFill>
                <a:uFillTx/>
                <a:latin typeface="Helvetica" charset="0"/>
                <a:ea typeface="宋体" panose="02010600030101010101" pitchFamily="2" charset="-122"/>
                <a:sym typeface="+mn-ea"/>
              </a:rPr>
              <a:t>”</a:t>
            </a:r>
            <a:r>
              <a:rPr lang="zh-CN" altLang="en-US" sz="2200" b="1" dirty="0">
                <a:solidFill>
                  <a:schemeClr val="bg1"/>
                </a:solidFill>
                <a:uFillTx/>
                <a:latin typeface="Helvetica" charset="0"/>
                <a:ea typeface="宋体" panose="02010600030101010101" pitchFamily="2" charset="-122"/>
                <a:sym typeface="+mn-ea"/>
              </a:rPr>
              <a:t>，坚定</a:t>
            </a:r>
            <a:r>
              <a:rPr lang="en-US" altLang="zh-CN" sz="2200" b="1" dirty="0">
                <a:solidFill>
                  <a:schemeClr val="bg1"/>
                </a:solidFill>
                <a:uFillTx/>
                <a:latin typeface="Helvetica" charset="0"/>
                <a:ea typeface="宋体" panose="02010600030101010101" pitchFamily="2" charset="-122"/>
                <a:sym typeface="+mn-ea"/>
              </a:rPr>
              <a:t>“</a:t>
            </a:r>
            <a:r>
              <a:rPr lang="zh-CN" altLang="en-US" sz="2200" b="1" dirty="0">
                <a:solidFill>
                  <a:schemeClr val="bg1"/>
                </a:solidFill>
                <a:uFillTx/>
                <a:latin typeface="Helvetica" charset="0"/>
                <a:ea typeface="宋体" panose="02010600030101010101" pitchFamily="2" charset="-122"/>
                <a:sym typeface="+mn-ea"/>
              </a:rPr>
              <a:t>四个自信</a:t>
            </a:r>
            <a:r>
              <a:rPr lang="en-US" altLang="zh-CN" sz="2200" b="1" dirty="0">
                <a:solidFill>
                  <a:schemeClr val="bg1"/>
                </a:solidFill>
                <a:uFillTx/>
                <a:latin typeface="Helvetica" charset="0"/>
                <a:ea typeface="宋体" panose="02010600030101010101" pitchFamily="2" charset="-122"/>
                <a:sym typeface="+mn-ea"/>
              </a:rPr>
              <a:t>”</a:t>
            </a:r>
            <a:r>
              <a:rPr lang="zh-CN" altLang="en-US" sz="2200" b="1" dirty="0">
                <a:solidFill>
                  <a:schemeClr val="bg1"/>
                </a:solidFill>
                <a:uFillTx/>
                <a:latin typeface="Helvetica" charset="0"/>
                <a:ea typeface="宋体" panose="02010600030101010101" pitchFamily="2" charset="-122"/>
                <a:sym typeface="+mn-ea"/>
              </a:rPr>
              <a:t>，深入理解</a:t>
            </a:r>
            <a:r>
              <a:rPr lang="en-US" altLang="zh-CN" sz="2200" b="1" dirty="0">
                <a:solidFill>
                  <a:schemeClr val="bg1"/>
                </a:solidFill>
                <a:uFillTx/>
                <a:latin typeface="Helvetica" charset="0"/>
                <a:ea typeface="宋体" panose="02010600030101010101" pitchFamily="2" charset="-122"/>
                <a:sym typeface="+mn-ea"/>
              </a:rPr>
              <a:t>“</a:t>
            </a:r>
            <a:r>
              <a:rPr lang="zh-CN" altLang="en-US" sz="2200" b="1" dirty="0">
                <a:solidFill>
                  <a:schemeClr val="bg1"/>
                </a:solidFill>
                <a:uFillTx/>
                <a:latin typeface="Helvetica" charset="0"/>
                <a:ea typeface="宋体" panose="02010600030101010101" pitchFamily="2" charset="-122"/>
                <a:sym typeface="+mn-ea"/>
              </a:rPr>
              <a:t>两个维护</a:t>
            </a:r>
            <a:r>
              <a:rPr lang="en-US" altLang="zh-CN" sz="2200" b="1" dirty="0">
                <a:solidFill>
                  <a:schemeClr val="bg1"/>
                </a:solidFill>
                <a:uFillTx/>
                <a:latin typeface="Helvetica" charset="0"/>
                <a:ea typeface="宋体" panose="02010600030101010101" pitchFamily="2" charset="-122"/>
                <a:sym typeface="+mn-ea"/>
              </a:rPr>
              <a:t>”</a:t>
            </a:r>
            <a:r>
              <a:rPr lang="zh-CN" altLang="en-US" sz="2200" b="1" dirty="0">
                <a:solidFill>
                  <a:schemeClr val="bg1"/>
                </a:solidFill>
                <a:uFillTx/>
                <a:latin typeface="Helvetica" charset="0"/>
                <a:ea typeface="宋体" panose="02010600030101010101" pitchFamily="2" charset="-122"/>
                <a:sym typeface="+mn-ea"/>
              </a:rPr>
              <a:t>的重要性。</a:t>
            </a:r>
            <a:endParaRPr lang="zh-CN" altLang="en-US" sz="2200" b="1" dirty="0">
              <a:solidFill>
                <a:schemeClr val="bg1"/>
              </a:solidFill>
              <a:uFillTx/>
              <a:latin typeface="Helvetica" charset="0"/>
              <a:ea typeface="宋体" panose="02010600030101010101" pitchFamily="2" charset="-122"/>
              <a:sym typeface="+mn-ea"/>
            </a:endParaRPr>
          </a:p>
        </p:txBody>
      </p:sp>
      <p:sp>
        <p:nvSpPr>
          <p:cNvPr id="44" name="矩形: 圆角 13"/>
          <p:cNvSpPr/>
          <p:nvPr/>
        </p:nvSpPr>
        <p:spPr>
          <a:xfrm>
            <a:off x="9269730" y="202120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设计意图</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5" name="虚尾箭头 44"/>
          <p:cNvSpPr/>
          <p:nvPr/>
        </p:nvSpPr>
        <p:spPr>
          <a:xfrm>
            <a:off x="7188835" y="329311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31"/>
          <p:cNvSpPr txBox="1"/>
          <p:nvPr>
            <p:custDataLst>
              <p:tags r:id="rId5"/>
            </p:custDataLst>
          </p:nvPr>
        </p:nvSpPr>
        <p:spPr>
          <a:xfrm>
            <a:off x="7367270" y="-32385"/>
            <a:ext cx="485203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chemeClr val="bg1"/>
                </a:solidFill>
                <a:latin typeface="微软雅黑" panose="020B0503020204020204" charset="-122"/>
                <a:ea typeface="微软雅黑" panose="020B0503020204020204" charset="-122"/>
              </a:rPr>
              <a:t>围绕议题 设计情境活动 </a:t>
            </a:r>
            <a:endParaRPr lang="zh-CN" altLang="en-US" sz="3200" b="1">
              <a:solidFill>
                <a:schemeClr val="bg1"/>
              </a:solidFill>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6" cstate="print"/>
          <a:srcRect b="5951"/>
          <a:stretch>
            <a:fillRect/>
          </a:stretch>
        </p:blipFill>
        <p:spPr>
          <a:xfrm>
            <a:off x="210820" y="2561590"/>
            <a:ext cx="3703320" cy="2569808"/>
          </a:xfrm>
          <a:prstGeom prst="rect">
            <a:avLst/>
          </a:prstGeom>
        </p:spPr>
      </p:pic>
      <p:sp>
        <p:nvSpPr>
          <p:cNvPr id="3" name="文本框 2"/>
          <p:cNvSpPr txBox="1"/>
          <p:nvPr/>
        </p:nvSpPr>
        <p:spPr>
          <a:xfrm>
            <a:off x="337409" y="5230457"/>
            <a:ext cx="3449320" cy="922020"/>
          </a:xfrm>
          <a:prstGeom prst="rect">
            <a:avLst/>
          </a:prstGeom>
          <a:solidFill>
            <a:srgbClr val="C00000"/>
          </a:solidFill>
          <a:ln w="9525">
            <a:noFill/>
          </a:ln>
        </p:spPr>
        <p:txBody>
          <a:bodyPr wrap="square">
            <a:spAutoFit/>
          </a:bodyPr>
          <a:lstStyle/>
          <a:p>
            <a:pPr indent="342900"/>
            <a:r>
              <a:rPr lang="en-US" b="1" dirty="0" smtClean="0">
                <a:solidFill>
                  <a:srgbClr val="FFFF00"/>
                </a:solidFill>
                <a:latin typeface="Helvetica" charset="0"/>
                <a:ea typeface="宋体" panose="02010600030101010101" pitchFamily="2" charset="-122"/>
              </a:rPr>
              <a:t>   </a:t>
            </a:r>
            <a:r>
              <a:rPr b="1" dirty="0" smtClean="0">
                <a:solidFill>
                  <a:srgbClr val="FFFF00"/>
                </a:solidFill>
                <a:latin typeface="Helvetica" charset="0"/>
                <a:ea typeface="宋体" panose="02010600030101010101" pitchFamily="2" charset="-122"/>
              </a:rPr>
              <a:t>习近平在陕西省平利县考察脱贫攻坚情况</a:t>
            </a:r>
            <a:r>
              <a:rPr lang="zh-CN" b="1" dirty="0">
                <a:solidFill>
                  <a:srgbClr val="FFFF00"/>
                </a:solidFill>
                <a:latin typeface="Helvetica" charset="0"/>
                <a:ea typeface="宋体" panose="02010600030101010101" pitchFamily="2" charset="-122"/>
              </a:rPr>
              <a:t>，</a:t>
            </a:r>
            <a:r>
              <a:rPr b="1" dirty="0">
                <a:solidFill>
                  <a:srgbClr val="FFFF00"/>
                </a:solidFill>
                <a:latin typeface="Helvetica" charset="0"/>
                <a:ea typeface="宋体" panose="02010600030101010101" pitchFamily="2" charset="-122"/>
              </a:rPr>
              <a:t>从党中央到小村庄，“五级书记”</a:t>
            </a:r>
            <a:r>
              <a:rPr lang="zh-CN" b="1" dirty="0">
                <a:solidFill>
                  <a:srgbClr val="FFFF00"/>
                </a:solidFill>
                <a:latin typeface="Helvetica" charset="0"/>
                <a:ea typeface="宋体" panose="02010600030101010101" pitchFamily="2" charset="-122"/>
              </a:rPr>
              <a:t>共抓产业扶贫。</a:t>
            </a:r>
            <a:endParaRPr lang="zh-CN" b="1" dirty="0">
              <a:solidFill>
                <a:srgbClr val="FFFF00"/>
              </a:solidFill>
              <a:latin typeface="Helvetica"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939925" y="1600200"/>
            <a:ext cx="8890" cy="93599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28925" y="158242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5329555" y="1205230"/>
            <a:ext cx="5055235" cy="63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19295" y="957580"/>
            <a:ext cx="1200150" cy="11303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794698" y="1237578"/>
            <a:ext cx="785308" cy="707886"/>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3" name="矩形 12"/>
          <p:cNvSpPr/>
          <p:nvPr>
            <p:custDataLst>
              <p:tags r:id="rId1"/>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2"/>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7" name="文本框 16"/>
          <p:cNvSpPr txBox="1"/>
          <p:nvPr/>
        </p:nvSpPr>
        <p:spPr>
          <a:xfrm>
            <a:off x="5927464" y="1246505"/>
            <a:ext cx="4201421" cy="645160"/>
          </a:xfrm>
          <a:prstGeom prst="rect">
            <a:avLst/>
          </a:prstGeom>
          <a:noFill/>
        </p:spPr>
        <p:txBody>
          <a:bodyPr wrap="square" rtlCol="0">
            <a:spAutoFit/>
          </a:bodyPr>
          <a:lstStyle/>
          <a:p>
            <a:r>
              <a:rPr lang="zh-CN" altLang="en-US" sz="1800" b="1" dirty="0">
                <a:solidFill>
                  <a:srgbClr val="BB313E"/>
                </a:solidFill>
              </a:rPr>
              <a:t>以实为证，为什么打赢脱贫攻坚战必须坚持和加强中国共产党的领导？</a:t>
            </a:r>
            <a:endParaRPr lang="zh-CN" altLang="en-US" sz="1800" b="1" dirty="0">
              <a:solidFill>
                <a:srgbClr val="BB313E"/>
              </a:solidFill>
            </a:endParaRPr>
          </a:p>
        </p:txBody>
      </p:sp>
      <p:pic>
        <p:nvPicPr>
          <p:cNvPr id="20" name="图片 1"/>
          <p:cNvPicPr>
            <a:picLocks noChangeAspect="1"/>
          </p:cNvPicPr>
          <p:nvPr>
            <p:custDataLst>
              <p:tags r:id="rId3"/>
            </p:custDataLst>
          </p:nvPr>
        </p:nvPicPr>
        <p:blipFill>
          <a:blip r:embed="rId4"/>
          <a:stretch>
            <a:fillRect/>
          </a:stretch>
        </p:blipFill>
        <p:spPr>
          <a:xfrm flipH="1">
            <a:off x="4844415" y="6014720"/>
            <a:ext cx="7374255" cy="843280"/>
          </a:xfrm>
          <a:prstGeom prst="rect">
            <a:avLst/>
          </a:prstGeom>
          <a:noFill/>
          <a:ln w="9525">
            <a:noFill/>
          </a:ln>
        </p:spPr>
      </p:pic>
      <p:sp>
        <p:nvSpPr>
          <p:cNvPr id="4" name="副标题 2"/>
          <p:cNvSpPr txBox="1"/>
          <p:nvPr/>
        </p:nvSpPr>
        <p:spPr>
          <a:xfrm>
            <a:off x="149860" y="600710"/>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zh-CN" altLang="en-US" sz="2000" b="1" i="0" u="none" strike="noStrike" kern="1200" cap="none" spc="600" normalizeH="0" baseline="0" noProof="0" dirty="0">
              <a:ln>
                <a:noFill/>
              </a:ln>
              <a:solidFill>
                <a:srgbClr val="C00000"/>
              </a:solidFill>
              <a:effectLst/>
              <a:uLnTx/>
              <a:uFillTx/>
              <a:latin typeface="Calibri" panose="020F0502020204030204"/>
              <a:ea typeface="汉仪尚巍手书W" panose="00020600040101010101" pitchFamily="18" charset="-122"/>
              <a:sym typeface="+mn-ea"/>
            </a:endParaRPr>
          </a:p>
        </p:txBody>
      </p:sp>
      <p:sp>
        <p:nvSpPr>
          <p:cNvPr id="10" name="Freeform 5"/>
          <p:cNvSpPr/>
          <p:nvPr/>
        </p:nvSpPr>
        <p:spPr bwMode="auto">
          <a:xfrm>
            <a:off x="1104265" y="1205230"/>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看清脚下奋起路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38" name="Freeform 5"/>
          <p:cNvSpPr/>
          <p:nvPr/>
        </p:nvSpPr>
        <p:spPr bwMode="auto">
          <a:xfrm>
            <a:off x="4760595" y="231584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9" name="矩形 18"/>
          <p:cNvSpPr/>
          <p:nvPr/>
        </p:nvSpPr>
        <p:spPr>
          <a:xfrm>
            <a:off x="149860" y="2568575"/>
            <a:ext cx="3703955" cy="3978275"/>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p:cNvSpPr txBox="1"/>
          <p:nvPr/>
        </p:nvSpPr>
        <p:spPr>
          <a:xfrm>
            <a:off x="294714" y="5452596"/>
            <a:ext cx="3449320" cy="922020"/>
          </a:xfrm>
          <a:prstGeom prst="rect">
            <a:avLst/>
          </a:prstGeom>
          <a:solidFill>
            <a:srgbClr val="C00000"/>
          </a:solidFill>
          <a:ln w="9525">
            <a:noFill/>
          </a:ln>
        </p:spPr>
        <p:txBody>
          <a:bodyPr wrap="square">
            <a:spAutoFit/>
          </a:bodyPr>
          <a:lstStyle/>
          <a:p>
            <a:pPr indent="342900"/>
            <a:r>
              <a:rPr lang="en-US" b="1" dirty="0" smtClean="0">
                <a:solidFill>
                  <a:srgbClr val="FFFF00"/>
                </a:solidFill>
                <a:latin typeface="Helvetica" charset="0"/>
                <a:ea typeface="宋体" panose="02010600030101010101" pitchFamily="2" charset="-122"/>
              </a:rPr>
              <a:t>  </a:t>
            </a:r>
            <a:r>
              <a:rPr b="1" dirty="0" smtClean="0">
                <a:solidFill>
                  <a:srgbClr val="FFFF00"/>
                </a:solidFill>
                <a:latin typeface="Helvetica" charset="0"/>
                <a:ea typeface="宋体" panose="02010600030101010101" pitchFamily="2" charset="-122"/>
              </a:rPr>
              <a:t>习近平在陕西省平利县考察脱贫攻坚情况</a:t>
            </a:r>
            <a:r>
              <a:rPr lang="zh-CN" b="1" dirty="0">
                <a:solidFill>
                  <a:srgbClr val="FFFF00"/>
                </a:solidFill>
                <a:latin typeface="Helvetica" charset="0"/>
                <a:ea typeface="宋体" panose="02010600030101010101" pitchFamily="2" charset="-122"/>
              </a:rPr>
              <a:t>，</a:t>
            </a:r>
            <a:r>
              <a:rPr b="1" dirty="0">
                <a:solidFill>
                  <a:srgbClr val="FFFF00"/>
                </a:solidFill>
                <a:latin typeface="Helvetica" charset="0"/>
                <a:ea typeface="宋体" panose="02010600030101010101" pitchFamily="2" charset="-122"/>
              </a:rPr>
              <a:t>从党中央到小村庄，“五级书记”</a:t>
            </a:r>
            <a:r>
              <a:rPr lang="zh-CN" b="1" dirty="0">
                <a:solidFill>
                  <a:srgbClr val="FFFF00"/>
                </a:solidFill>
                <a:latin typeface="Helvetica" charset="0"/>
                <a:ea typeface="宋体" panose="02010600030101010101" pitchFamily="2" charset="-122"/>
              </a:rPr>
              <a:t>共抓产业扶贫。</a:t>
            </a:r>
            <a:endParaRPr lang="zh-CN" b="1" dirty="0">
              <a:solidFill>
                <a:srgbClr val="FFFF00"/>
              </a:solidFill>
              <a:latin typeface="Helvetica" charset="0"/>
              <a:ea typeface="宋体" panose="02010600030101010101" pitchFamily="2" charset="-122"/>
            </a:endParaRPr>
          </a:p>
        </p:txBody>
      </p:sp>
      <p:sp>
        <p:nvSpPr>
          <p:cNvPr id="32" name="矩形 31"/>
          <p:cNvSpPr/>
          <p:nvPr/>
        </p:nvSpPr>
        <p:spPr>
          <a:xfrm>
            <a:off x="4244975" y="2540635"/>
            <a:ext cx="2280920" cy="3931920"/>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虚尾箭头 34"/>
          <p:cNvSpPr/>
          <p:nvPr/>
        </p:nvSpPr>
        <p:spPr>
          <a:xfrm>
            <a:off x="3765550" y="427101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311015" y="2595880"/>
            <a:ext cx="2214880" cy="3876675"/>
          </a:xfrm>
          <a:prstGeom prst="rect">
            <a:avLst/>
          </a:prstGeom>
          <a:noFill/>
        </p:spPr>
        <p:txBody>
          <a:bodyPr wrap="square" rtlCol="0" anchor="t">
            <a:spAutoFit/>
          </a:bodyPr>
          <a:lstStyle/>
          <a:p>
            <a:pPr algn="l">
              <a:lnSpc>
                <a:spcPts val="3280"/>
              </a:lnSpc>
            </a:pPr>
            <a:r>
              <a:rPr lang="en-US" altLang="zh-CN" sz="1400" b="1" dirty="0" smtClean="0">
                <a:solidFill>
                  <a:srgbClr val="C9091E"/>
                </a:solidFill>
                <a:latin typeface="Helvetica" charset="0"/>
                <a:ea typeface="宋体" panose="02010600030101010101" pitchFamily="2" charset="-122"/>
                <a:sym typeface="+mn-ea"/>
              </a:rPr>
              <a:t>        </a:t>
            </a:r>
            <a:r>
              <a:rPr lang="zh-CN" sz="1400" b="1" dirty="0" smtClean="0">
                <a:solidFill>
                  <a:srgbClr val="C9091E"/>
                </a:solidFill>
                <a:latin typeface="Helvetica" charset="0"/>
                <a:ea typeface="宋体" panose="02010600030101010101" pitchFamily="2" charset="-122"/>
                <a:sym typeface="+mn-ea"/>
              </a:rPr>
              <a:t>结合</a:t>
            </a:r>
            <a:r>
              <a:rPr lang="zh-CN" sz="1400" b="1" dirty="0">
                <a:solidFill>
                  <a:srgbClr val="C9091E"/>
                </a:solidFill>
                <a:latin typeface="Helvetica" charset="0"/>
                <a:ea typeface="宋体" panose="02010600030101010101" pitchFamily="2" charset="-122"/>
                <a:sym typeface="+mn-ea"/>
              </a:rPr>
              <a:t>材料，说明在脱贫攻坚中是如何发挥中国特色社会主义制度最大优势的。①在脱贫攻坚中彰显出我国国家制度和国家治理体系哪些显著优势？ ②伟大的脱贫攻坚实践是如何彰显中国特色社会主义制度最大优势的？</a:t>
            </a:r>
            <a:endParaRPr lang="zh-CN" sz="1400" b="1" dirty="0">
              <a:solidFill>
                <a:srgbClr val="C9091E"/>
              </a:solidFill>
              <a:latin typeface="Helvetica" charset="0"/>
              <a:ea typeface="宋体" panose="02010600030101010101" pitchFamily="2" charset="-122"/>
              <a:sym typeface="+mn-ea"/>
            </a:endParaRPr>
          </a:p>
        </p:txBody>
      </p:sp>
      <p:sp>
        <p:nvSpPr>
          <p:cNvPr id="34" name="Freeform 5"/>
          <p:cNvSpPr/>
          <p:nvPr/>
        </p:nvSpPr>
        <p:spPr bwMode="auto">
          <a:xfrm>
            <a:off x="1440180" y="2405380"/>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6" name="矩形: 圆角 13"/>
          <p:cNvSpPr/>
          <p:nvPr/>
        </p:nvSpPr>
        <p:spPr>
          <a:xfrm>
            <a:off x="1050847" y="2355923"/>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时政链接</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3"/>
          <p:cNvSpPr/>
          <p:nvPr/>
        </p:nvSpPr>
        <p:spPr>
          <a:xfrm>
            <a:off x="4596130" y="226631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学生活动</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1" name="Freeform 5"/>
          <p:cNvSpPr/>
          <p:nvPr/>
        </p:nvSpPr>
        <p:spPr bwMode="auto">
          <a:xfrm>
            <a:off x="7508240" y="2014855"/>
            <a:ext cx="161099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2" name="矩形 41"/>
          <p:cNvSpPr/>
          <p:nvPr/>
        </p:nvSpPr>
        <p:spPr>
          <a:xfrm>
            <a:off x="6950710" y="2324100"/>
            <a:ext cx="2520315" cy="4129405"/>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7059930" y="2461895"/>
            <a:ext cx="2294890" cy="3825875"/>
          </a:xfrm>
          <a:prstGeom prst="rect">
            <a:avLst/>
          </a:prstGeom>
          <a:solidFill>
            <a:srgbClr val="C00000"/>
          </a:solidFill>
        </p:spPr>
        <p:txBody>
          <a:bodyPr wrap="square" rtlCol="0" anchor="t">
            <a:spAutoFit/>
          </a:bodyPr>
          <a:lstStyle/>
          <a:p>
            <a:pPr fontAlgn="auto">
              <a:lnSpc>
                <a:spcPts val="2080"/>
              </a:lnSpc>
            </a:pPr>
            <a:r>
              <a:rPr lang="en-US" altLang="zh-CN" sz="1400" b="1" dirty="0" smtClean="0">
                <a:solidFill>
                  <a:schemeClr val="bg1"/>
                </a:solidFill>
                <a:latin typeface="Helvetica" charset="0"/>
                <a:ea typeface="宋体" panose="02010600030101010101" pitchFamily="2" charset="-122"/>
                <a:sym typeface="+mn-ea"/>
              </a:rPr>
              <a:t>        </a:t>
            </a:r>
            <a:r>
              <a:rPr lang="zh-CN" sz="1400" b="1" dirty="0" smtClean="0">
                <a:solidFill>
                  <a:schemeClr val="bg1"/>
                </a:solidFill>
                <a:latin typeface="Helvetica" charset="0"/>
                <a:ea typeface="宋体" panose="02010600030101010101" pitchFamily="2" charset="-122"/>
                <a:sym typeface="+mn-ea"/>
              </a:rPr>
              <a:t>设置</a:t>
            </a:r>
            <a:r>
              <a:rPr lang="zh-CN" sz="1400" b="1" dirty="0">
                <a:solidFill>
                  <a:schemeClr val="bg1"/>
                </a:solidFill>
                <a:latin typeface="Helvetica" charset="0"/>
                <a:ea typeface="宋体" panose="02010600030101010101" pitchFamily="2" charset="-122"/>
                <a:sym typeface="+mn-ea"/>
              </a:rPr>
              <a:t>脱贫攻坚真实情境，引导学生思考取得脱贫攻坚战</a:t>
            </a:r>
            <a:r>
              <a:rPr lang="zh-CN" sz="1400" b="1" dirty="0" smtClean="0">
                <a:solidFill>
                  <a:schemeClr val="bg1"/>
                </a:solidFill>
                <a:latin typeface="Helvetica" charset="0"/>
                <a:ea typeface="宋体" panose="02010600030101010101" pitchFamily="2" charset="-122"/>
                <a:sym typeface="+mn-ea"/>
              </a:rPr>
              <a:t>的</a:t>
            </a:r>
            <a:r>
              <a:rPr lang="zh-CN" altLang="en-US" sz="1400" b="1" dirty="0" smtClean="0">
                <a:solidFill>
                  <a:schemeClr val="bg1"/>
                </a:solidFill>
                <a:latin typeface="Helvetica" charset="0"/>
                <a:ea typeface="宋体" panose="02010600030101010101" pitchFamily="2" charset="-122"/>
                <a:sym typeface="+mn-ea"/>
              </a:rPr>
              <a:t>决定性胜利</a:t>
            </a:r>
            <a:r>
              <a:rPr lang="zh-CN" sz="1400" b="1" dirty="0" smtClean="0">
                <a:solidFill>
                  <a:schemeClr val="bg1"/>
                </a:solidFill>
                <a:latin typeface="Helvetica" charset="0"/>
                <a:ea typeface="宋体" panose="02010600030101010101" pitchFamily="2" charset="-122"/>
                <a:sym typeface="+mn-ea"/>
              </a:rPr>
              <a:t>的</a:t>
            </a:r>
            <a:r>
              <a:rPr lang="zh-CN" sz="1400" b="1" dirty="0">
                <a:solidFill>
                  <a:schemeClr val="bg1"/>
                </a:solidFill>
                <a:latin typeface="Helvetica" charset="0"/>
                <a:ea typeface="宋体" panose="02010600030101010101" pitchFamily="2" charset="-122"/>
                <a:sym typeface="+mn-ea"/>
              </a:rPr>
              <a:t>根本制度保障是什么？学生从我国国家制度和国家治理体系显著优势出发，理解中国共产党领导是中国特色社会主义制度的最大优势，</a:t>
            </a:r>
            <a:r>
              <a:rPr lang="zh-CN" sz="1400" b="1" dirty="0" smtClean="0">
                <a:solidFill>
                  <a:schemeClr val="bg1"/>
                </a:solidFill>
                <a:latin typeface="Helvetica" charset="0"/>
                <a:ea typeface="宋体" panose="02010600030101010101" pitchFamily="2" charset="-122"/>
                <a:sym typeface="+mn-ea"/>
              </a:rPr>
              <a:t>体</a:t>
            </a:r>
            <a:r>
              <a:rPr lang="zh-CN" altLang="en-US" sz="1400" b="1" dirty="0" smtClean="0">
                <a:solidFill>
                  <a:schemeClr val="bg1"/>
                </a:solidFill>
                <a:latin typeface="Helvetica" charset="0"/>
                <a:ea typeface="宋体" panose="02010600030101010101" pitchFamily="2" charset="-122"/>
                <a:sym typeface="+mn-ea"/>
              </a:rPr>
              <a:t>现</a:t>
            </a:r>
            <a:r>
              <a:rPr lang="zh-CN" sz="1400" b="1" dirty="0" smtClean="0">
                <a:solidFill>
                  <a:schemeClr val="bg1"/>
                </a:solidFill>
                <a:latin typeface="Helvetica" charset="0"/>
                <a:ea typeface="宋体" panose="02010600030101010101" pitchFamily="2" charset="-122"/>
                <a:sym typeface="+mn-ea"/>
              </a:rPr>
              <a:t>社会主义制度</a:t>
            </a:r>
            <a:r>
              <a:rPr lang="zh-CN" sz="1400" b="1" dirty="0">
                <a:solidFill>
                  <a:schemeClr val="bg1"/>
                </a:solidFill>
                <a:latin typeface="Helvetica" charset="0"/>
                <a:ea typeface="宋体" panose="02010600030101010101" pitchFamily="2" charset="-122"/>
                <a:sym typeface="+mn-ea"/>
              </a:rPr>
              <a:t>优越性的一个突出特点就是党统揽全局、协调各方领导核心作用，增强</a:t>
            </a:r>
            <a:r>
              <a:rPr lang="en-US" altLang="zh-CN" sz="1400" b="1" dirty="0">
                <a:solidFill>
                  <a:schemeClr val="bg1"/>
                </a:solidFill>
                <a:latin typeface="Helvetica" charset="0"/>
                <a:ea typeface="宋体" panose="02010600030101010101" pitchFamily="2" charset="-122"/>
                <a:sym typeface="+mn-ea"/>
              </a:rPr>
              <a:t>“</a:t>
            </a:r>
            <a:r>
              <a:rPr lang="zh-CN" altLang="en-US" sz="1400" b="1" dirty="0">
                <a:solidFill>
                  <a:schemeClr val="bg1"/>
                </a:solidFill>
                <a:latin typeface="Helvetica" charset="0"/>
                <a:ea typeface="宋体" panose="02010600030101010101" pitchFamily="2" charset="-122"/>
                <a:sym typeface="+mn-ea"/>
              </a:rPr>
              <a:t>四个意识</a:t>
            </a:r>
            <a:r>
              <a:rPr lang="en-US" altLang="zh-CN" sz="1400" b="1" dirty="0">
                <a:solidFill>
                  <a:schemeClr val="bg1"/>
                </a:solidFill>
                <a:latin typeface="Helvetica" charset="0"/>
                <a:ea typeface="宋体" panose="02010600030101010101" pitchFamily="2" charset="-122"/>
                <a:sym typeface="+mn-ea"/>
              </a:rPr>
              <a:t>”</a:t>
            </a:r>
            <a:r>
              <a:rPr lang="zh-CN" altLang="en-US" sz="1400" b="1" dirty="0">
                <a:solidFill>
                  <a:schemeClr val="bg1"/>
                </a:solidFill>
                <a:latin typeface="Helvetica" charset="0"/>
                <a:ea typeface="宋体" panose="02010600030101010101" pitchFamily="2" charset="-122"/>
                <a:sym typeface="+mn-ea"/>
              </a:rPr>
              <a:t>，坚定</a:t>
            </a:r>
            <a:r>
              <a:rPr lang="en-US" altLang="zh-CN" sz="1400" b="1" dirty="0">
                <a:solidFill>
                  <a:schemeClr val="bg1"/>
                </a:solidFill>
                <a:latin typeface="Helvetica" charset="0"/>
                <a:ea typeface="宋体" panose="02010600030101010101" pitchFamily="2" charset="-122"/>
                <a:sym typeface="+mn-ea"/>
              </a:rPr>
              <a:t>“</a:t>
            </a:r>
            <a:r>
              <a:rPr lang="zh-CN" altLang="en-US" sz="1400" b="1" dirty="0">
                <a:solidFill>
                  <a:schemeClr val="bg1"/>
                </a:solidFill>
                <a:latin typeface="Helvetica" charset="0"/>
                <a:ea typeface="宋体" panose="02010600030101010101" pitchFamily="2" charset="-122"/>
                <a:sym typeface="+mn-ea"/>
              </a:rPr>
              <a:t>四个自信</a:t>
            </a:r>
            <a:r>
              <a:rPr lang="en-US" altLang="zh-CN" sz="1400" b="1" dirty="0">
                <a:solidFill>
                  <a:schemeClr val="bg1"/>
                </a:solidFill>
                <a:latin typeface="Helvetica" charset="0"/>
                <a:ea typeface="宋体" panose="02010600030101010101" pitchFamily="2" charset="-122"/>
                <a:sym typeface="+mn-ea"/>
              </a:rPr>
              <a:t>”</a:t>
            </a:r>
            <a:r>
              <a:rPr lang="zh-CN" altLang="en-US" sz="1400" b="1" dirty="0">
                <a:solidFill>
                  <a:schemeClr val="bg1"/>
                </a:solidFill>
                <a:latin typeface="Helvetica" charset="0"/>
                <a:ea typeface="宋体" panose="02010600030101010101" pitchFamily="2" charset="-122"/>
                <a:sym typeface="+mn-ea"/>
              </a:rPr>
              <a:t>，做到</a:t>
            </a:r>
            <a:r>
              <a:rPr lang="en-US" altLang="zh-CN" sz="1400" b="1" dirty="0">
                <a:solidFill>
                  <a:schemeClr val="bg1"/>
                </a:solidFill>
                <a:latin typeface="Helvetica" charset="0"/>
                <a:ea typeface="宋体" panose="02010600030101010101" pitchFamily="2" charset="-122"/>
                <a:sym typeface="+mn-ea"/>
              </a:rPr>
              <a:t>”</a:t>
            </a:r>
            <a:r>
              <a:rPr lang="zh-CN" altLang="en-US" sz="1400" b="1" dirty="0">
                <a:solidFill>
                  <a:schemeClr val="bg1"/>
                </a:solidFill>
                <a:latin typeface="Helvetica" charset="0"/>
                <a:ea typeface="宋体" panose="02010600030101010101" pitchFamily="2" charset="-122"/>
                <a:sym typeface="+mn-ea"/>
              </a:rPr>
              <a:t>两个维护</a:t>
            </a:r>
            <a:r>
              <a:rPr lang="en-US" altLang="zh-CN" sz="1400" b="1" dirty="0">
                <a:solidFill>
                  <a:schemeClr val="bg1"/>
                </a:solidFill>
                <a:latin typeface="Helvetica" charset="0"/>
                <a:ea typeface="宋体" panose="02010600030101010101" pitchFamily="2" charset="-122"/>
                <a:sym typeface="+mn-ea"/>
              </a:rPr>
              <a:t>“</a:t>
            </a:r>
            <a:r>
              <a:rPr lang="zh-CN" altLang="en-US" sz="1400" b="1" dirty="0">
                <a:solidFill>
                  <a:schemeClr val="bg1"/>
                </a:solidFill>
                <a:latin typeface="Helvetica" charset="0"/>
                <a:ea typeface="宋体" panose="02010600030101010101" pitchFamily="2" charset="-122"/>
                <a:sym typeface="+mn-ea"/>
              </a:rPr>
              <a:t>的重要性。</a:t>
            </a:r>
            <a:endParaRPr lang="zh-CN" altLang="en-US" sz="1400" b="1" dirty="0">
              <a:solidFill>
                <a:schemeClr val="bg1"/>
              </a:solidFill>
              <a:latin typeface="Helvetica" charset="0"/>
              <a:ea typeface="宋体" panose="02010600030101010101" pitchFamily="2" charset="-122"/>
              <a:sym typeface="+mn-ea"/>
            </a:endParaRPr>
          </a:p>
        </p:txBody>
      </p:sp>
      <p:sp>
        <p:nvSpPr>
          <p:cNvPr id="44" name="矩形: 圆角 13"/>
          <p:cNvSpPr/>
          <p:nvPr/>
        </p:nvSpPr>
        <p:spPr>
          <a:xfrm>
            <a:off x="7564120" y="197802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设计意图</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5" name="虚尾箭头 44"/>
          <p:cNvSpPr/>
          <p:nvPr/>
        </p:nvSpPr>
        <p:spPr>
          <a:xfrm>
            <a:off x="6525895" y="3611880"/>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5"/>
          <p:cNvSpPr/>
          <p:nvPr>
            <p:custDataLst>
              <p:tags r:id="rId5"/>
            </p:custDataLst>
          </p:nvPr>
        </p:nvSpPr>
        <p:spPr bwMode="auto">
          <a:xfrm>
            <a:off x="9569450" y="1974215"/>
            <a:ext cx="2453640" cy="441579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pic>
        <p:nvPicPr>
          <p:cNvPr id="3" name="图片 122"/>
          <p:cNvPicPr>
            <a:picLocks noChangeAspect="1"/>
          </p:cNvPicPr>
          <p:nvPr>
            <p:custDataLst>
              <p:tags r:id="rId6"/>
            </p:custDataLst>
          </p:nvPr>
        </p:nvPicPr>
        <p:blipFill>
          <a:blip r:embed="rId7">
            <a:extLst>
              <a:ext uri="{28A0092B-C50C-407E-A947-70E740481C1C}">
                <a14:useLocalDpi xmlns:a14="http://schemas.microsoft.com/office/drawing/2010/main" val="0"/>
              </a:ext>
            </a:extLst>
          </a:blip>
          <a:stretch>
            <a:fillRect/>
          </a:stretch>
        </p:blipFill>
        <p:spPr bwMode="auto">
          <a:xfrm>
            <a:off x="10751185" y="1102995"/>
            <a:ext cx="165163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2"/>
          <p:cNvPicPr>
            <a:picLocks noChangeAspect="1"/>
          </p:cNvPicPr>
          <p:nvPr>
            <p:custDataLst>
              <p:tags r:id="rId8"/>
            </p:custDataLst>
          </p:nvPr>
        </p:nvPicPr>
        <p:blipFill>
          <a:blip r:embed="rId9">
            <a:extLst>
              <a:ext uri="{28A0092B-C50C-407E-A947-70E740481C1C}">
                <a14:useLocalDpi xmlns:a14="http://schemas.microsoft.com/office/drawing/2010/main" val="0"/>
              </a:ext>
            </a:extLst>
          </a:blip>
          <a:stretch>
            <a:fillRect/>
          </a:stretch>
        </p:blipFill>
        <p:spPr bwMode="auto">
          <a:xfrm>
            <a:off x="9569450" y="2018665"/>
            <a:ext cx="366395"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3"/>
          <p:cNvSpPr txBox="1">
            <a:spLocks noChangeArrowheads="1"/>
          </p:cNvSpPr>
          <p:nvPr>
            <p:custDataLst>
              <p:tags r:id="rId10"/>
            </p:custDataLst>
          </p:nvPr>
        </p:nvSpPr>
        <p:spPr bwMode="auto">
          <a:xfrm>
            <a:off x="9838690" y="2204720"/>
            <a:ext cx="96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a:solidFill>
                  <a:srgbClr val="FF0000"/>
                </a:solidFill>
                <a:latin typeface="黑体" panose="02010609060101010101" charset="-122"/>
                <a:ea typeface="黑体" panose="02010609060101010101" charset="-122"/>
              </a:rPr>
              <a:t>语</a:t>
            </a:r>
            <a:endParaRPr lang="zh-CN" altLang="en-US" sz="2400">
              <a:solidFill>
                <a:srgbClr val="FF0000"/>
              </a:solidFill>
              <a:latin typeface="黑体" panose="02010609060101010101" charset="-122"/>
              <a:ea typeface="黑体" panose="02010609060101010101" charset="-122"/>
            </a:endParaRPr>
          </a:p>
        </p:txBody>
      </p:sp>
      <p:sp>
        <p:nvSpPr>
          <p:cNvPr id="23" name="文本框 22"/>
          <p:cNvSpPr txBox="1"/>
          <p:nvPr/>
        </p:nvSpPr>
        <p:spPr>
          <a:xfrm>
            <a:off x="9665335" y="2679700"/>
            <a:ext cx="2357755" cy="3530600"/>
          </a:xfrm>
          <a:prstGeom prst="rect">
            <a:avLst/>
          </a:prstGeom>
          <a:noFill/>
        </p:spPr>
        <p:txBody>
          <a:bodyPr wrap="square" rtlCol="0" anchor="t">
            <a:spAutoFit/>
          </a:bodyPr>
          <a:lstStyle/>
          <a:p>
            <a:pPr algn="l" fontAlgn="auto">
              <a:lnSpc>
                <a:spcPts val="2980"/>
              </a:lnSpc>
            </a:pPr>
            <a:r>
              <a:rPr lang="zh-CN" altLang="en-US" b="1" dirty="0" smtClean="0">
                <a:solidFill>
                  <a:srgbClr val="BB313E"/>
                </a:solidFill>
                <a:sym typeface="+mn-ea"/>
              </a:rPr>
              <a:t>       党</a:t>
            </a:r>
            <a:r>
              <a:rPr lang="zh-CN" altLang="en-US" b="1" dirty="0">
                <a:solidFill>
                  <a:srgbClr val="BB313E"/>
                </a:solidFill>
                <a:sym typeface="+mn-ea"/>
              </a:rPr>
              <a:t>的历史、新中国发展的历史都告诉我们：要治理好我们这个大党、治理好我们这个大国，保证党的团结和集中统一至关重要，维护党中央权威至关重要 </a:t>
            </a:r>
            <a:r>
              <a:rPr lang="zh-CN" altLang="en-US" b="1" dirty="0" smtClean="0">
                <a:solidFill>
                  <a:srgbClr val="BB313E"/>
                </a:solidFill>
                <a:sym typeface="+mn-ea"/>
              </a:rPr>
              <a:t>。</a:t>
            </a:r>
            <a:endParaRPr lang="zh-CN" altLang="en-US" b="1" dirty="0">
              <a:solidFill>
                <a:srgbClr val="BB313E"/>
              </a:solidFill>
              <a:sym typeface="+mn-ea"/>
            </a:endParaRPr>
          </a:p>
          <a:p>
            <a:pPr indent="609600" algn="l" fontAlgn="auto">
              <a:lnSpc>
                <a:spcPts val="2980"/>
              </a:lnSpc>
            </a:pPr>
            <a:r>
              <a:rPr lang="zh-CN" altLang="en-US" b="1" dirty="0">
                <a:solidFill>
                  <a:srgbClr val="BB313E"/>
                </a:solidFill>
                <a:sym typeface="+mn-ea"/>
              </a:rPr>
              <a:t>    —习近平</a:t>
            </a:r>
            <a:endParaRPr lang="zh-CN" altLang="en-US" b="1" dirty="0">
              <a:solidFill>
                <a:srgbClr val="C9091E"/>
              </a:solidFill>
              <a:latin typeface="Helvetica" charset="0"/>
              <a:ea typeface="宋体" panose="02010600030101010101" pitchFamily="2" charset="-122"/>
              <a:sym typeface="+mn-ea"/>
            </a:endParaRPr>
          </a:p>
        </p:txBody>
      </p:sp>
      <p:sp>
        <p:nvSpPr>
          <p:cNvPr id="5" name="虚尾箭头 4"/>
          <p:cNvSpPr/>
          <p:nvPr/>
        </p:nvSpPr>
        <p:spPr>
          <a:xfrm>
            <a:off x="9276715" y="2874645"/>
            <a:ext cx="5346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31"/>
          <p:cNvSpPr txBox="1"/>
          <p:nvPr>
            <p:custDataLst>
              <p:tags r:id="rId11"/>
            </p:custDataLst>
          </p:nvPr>
        </p:nvSpPr>
        <p:spPr>
          <a:xfrm>
            <a:off x="7334885" y="0"/>
            <a:ext cx="4884420"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chemeClr val="bg1"/>
                </a:solidFill>
                <a:latin typeface="微软雅黑" panose="020B0503020204020204" charset="-122"/>
                <a:ea typeface="微软雅黑" panose="020B0503020204020204" charset="-122"/>
              </a:rPr>
              <a:t>生活感悟  积极价值引领</a:t>
            </a:r>
            <a:endParaRPr lang="zh-CN" altLang="en-US" sz="3200" b="1">
              <a:solidFill>
                <a:schemeClr val="bg1"/>
              </a:solidFill>
              <a:latin typeface="微软雅黑" panose="020B0503020204020204" charset="-122"/>
              <a:ea typeface="微软雅黑" panose="020B0503020204020204" charset="-122"/>
            </a:endParaRPr>
          </a:p>
        </p:txBody>
      </p:sp>
      <p:pic>
        <p:nvPicPr>
          <p:cNvPr id="37" name="图片 36"/>
          <p:cNvPicPr>
            <a:picLocks noChangeAspect="1"/>
          </p:cNvPicPr>
          <p:nvPr/>
        </p:nvPicPr>
        <p:blipFill>
          <a:blip r:embed="rId12" cstate="print"/>
          <a:srcRect b="5951"/>
          <a:stretch>
            <a:fillRect/>
          </a:stretch>
        </p:blipFill>
        <p:spPr>
          <a:xfrm>
            <a:off x="286124" y="2884320"/>
            <a:ext cx="3468295" cy="240671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p:nvPr/>
        </p:nvSpPr>
        <p:spPr bwMode="auto">
          <a:xfrm>
            <a:off x="9184640" y="1707515"/>
            <a:ext cx="1911985" cy="32956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矩形 12"/>
          <p:cNvSpPr/>
          <p:nvPr>
            <p:custDataLst>
              <p:tags r:id="rId1"/>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2"/>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grpSp>
        <p:nvGrpSpPr>
          <p:cNvPr id="27" name="组合 26"/>
          <p:cNvGrpSpPr/>
          <p:nvPr>
            <p:custDataLst>
              <p:tags r:id="rId3"/>
            </p:custDataLst>
          </p:nvPr>
        </p:nvGrpSpPr>
        <p:grpSpPr>
          <a:xfrm>
            <a:off x="323215" y="918845"/>
            <a:ext cx="7484744" cy="5494020"/>
            <a:chOff x="1242131" y="1431807"/>
            <a:chExt cx="10069910" cy="3835518"/>
          </a:xfrm>
        </p:grpSpPr>
        <p:grpSp>
          <p:nvGrpSpPr>
            <p:cNvPr id="28" name="组合 27"/>
            <p:cNvGrpSpPr/>
            <p:nvPr>
              <p:custDataLst>
                <p:tags r:id="rId4"/>
              </p:custDataLst>
            </p:nvPr>
          </p:nvGrpSpPr>
          <p:grpSpPr>
            <a:xfrm>
              <a:off x="1242131" y="1616667"/>
              <a:ext cx="9864019" cy="3650658"/>
              <a:chOff x="1299281" y="1616667"/>
              <a:chExt cx="9864019" cy="3650658"/>
            </a:xfrm>
          </p:grpSpPr>
          <p:sp>
            <p:nvSpPr>
              <p:cNvPr id="5" name="圆角矩形 5"/>
              <p:cNvSpPr/>
              <p:nvPr>
                <p:custDataLst>
                  <p:tags r:id="rId5"/>
                </p:custDataLst>
              </p:nvPr>
            </p:nvSpPr>
            <p:spPr bwMode="auto">
              <a:xfrm>
                <a:off x="1299281" y="1616667"/>
                <a:ext cx="9864019" cy="3650658"/>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p>
            </p:txBody>
          </p:sp>
          <p:sp>
            <p:nvSpPr>
              <p:cNvPr id="6" name="矩形 5"/>
              <p:cNvSpPr/>
              <p:nvPr>
                <p:custDataLst>
                  <p:tags r:id="rId6"/>
                </p:custDataLst>
              </p:nvPr>
            </p:nvSpPr>
            <p:spPr>
              <a:xfrm>
                <a:off x="1609890" y="2644703"/>
                <a:ext cx="9190671" cy="1997555"/>
              </a:xfrm>
              <a:prstGeom prst="rect">
                <a:avLst/>
              </a:prstGeom>
            </p:spPr>
            <p:txBody>
              <a:bodyPr wrap="square">
                <a:spAutoFit/>
              </a:bodyPr>
              <a:lstStyle/>
              <a:p>
                <a:pPr algn="just">
                  <a:lnSpc>
                    <a:spcPct val="150000"/>
                  </a:lnSpc>
                </a:pPr>
                <a:r>
                  <a:rPr lang="en-US" altLang="zh-CN" sz="2400" b="1" dirty="0">
                    <a:solidFill>
                      <a:schemeClr val="tx1">
                        <a:lumMod val="85000"/>
                        <a:lumOff val="15000"/>
                      </a:schemeClr>
                    </a:solidFill>
                    <a:latin typeface="微软雅黑" panose="020B0503020204020204" charset="-122"/>
                    <a:ea typeface="微软雅黑" panose="020B0503020204020204" charset="-122"/>
                  </a:rPr>
                  <a:t>       </a:t>
                </a:r>
                <a:r>
                  <a:rPr lang="zh-CN" altLang="zh-CN" sz="2400" b="1" dirty="0" smtClean="0">
                    <a:solidFill>
                      <a:srgbClr val="FF0000"/>
                    </a:solidFill>
                    <a:latin typeface="微软雅黑" panose="020B0503020204020204" charset="-122"/>
                    <a:ea typeface="微软雅黑" panose="020B0503020204020204" charset="-122"/>
                  </a:rPr>
                  <a:t>新时代</a:t>
                </a:r>
                <a:r>
                  <a:rPr lang="zh-CN" altLang="zh-CN" sz="2400" b="1" dirty="0">
                    <a:solidFill>
                      <a:srgbClr val="FF0000"/>
                    </a:solidFill>
                    <a:latin typeface="微软雅黑" panose="020B0503020204020204" charset="-122"/>
                    <a:ea typeface="微软雅黑" panose="020B0503020204020204" charset="-122"/>
                  </a:rPr>
                  <a:t>的中国青年要以实现中华民族伟大复兴为己任，增强做中国人的志气、骨气、底气，不负时代，不负韶华，不负党和人民的殷切期望！                        </a:t>
                </a:r>
                <a:endParaRPr lang="zh-CN" altLang="zh-CN" sz="2400" b="1" dirty="0">
                  <a:solidFill>
                    <a:srgbClr val="FF0000"/>
                  </a:solidFill>
                  <a:latin typeface="微软雅黑" panose="020B0503020204020204" charset="-122"/>
                  <a:ea typeface="微软雅黑" panose="020B0503020204020204" charset="-122"/>
                </a:endParaRPr>
              </a:p>
              <a:p>
                <a:pPr algn="just">
                  <a:lnSpc>
                    <a:spcPct val="150000"/>
                  </a:lnSpc>
                </a:pPr>
                <a:r>
                  <a:rPr lang="zh-CN" altLang="zh-CN" sz="2400" b="1" dirty="0">
                    <a:solidFill>
                      <a:srgbClr val="FF0000"/>
                    </a:solidFill>
                    <a:latin typeface="微软雅黑" panose="020B0503020204020204" charset="-122"/>
                    <a:ea typeface="微软雅黑" panose="020B0503020204020204" charset="-122"/>
                  </a:rPr>
                  <a:t>             </a:t>
                </a:r>
                <a:r>
                  <a:rPr lang="en-US" altLang="zh-CN" sz="2400" b="1" dirty="0" smtClean="0">
                    <a:solidFill>
                      <a:srgbClr val="FF0000"/>
                    </a:solidFill>
                    <a:latin typeface="微软雅黑" panose="020B0503020204020204" charset="-122"/>
                    <a:ea typeface="微软雅黑" panose="020B0503020204020204" charset="-122"/>
                  </a:rPr>
                  <a:t>——</a:t>
                </a:r>
                <a:r>
                  <a:rPr lang="zh-CN" altLang="zh-CN" sz="2400" b="1" dirty="0" smtClean="0">
                    <a:solidFill>
                      <a:srgbClr val="FF0000"/>
                    </a:solidFill>
                    <a:latin typeface="微软雅黑" panose="020B0503020204020204" charset="-122"/>
                    <a:ea typeface="微软雅黑" panose="020B0503020204020204" charset="-122"/>
                  </a:rPr>
                  <a:t>在</a:t>
                </a:r>
                <a:r>
                  <a:rPr lang="zh-CN" altLang="zh-CN" sz="2400" b="1" dirty="0">
                    <a:solidFill>
                      <a:srgbClr val="FF0000"/>
                    </a:solidFill>
                    <a:latin typeface="微软雅黑" panose="020B0503020204020204" charset="-122"/>
                    <a:ea typeface="微软雅黑" panose="020B0503020204020204" charset="-122"/>
                  </a:rPr>
                  <a:t>庆祝中国共产党</a:t>
                </a:r>
                <a:r>
                  <a:rPr lang="zh-CN" altLang="zh-CN" sz="2400" b="1" dirty="0" smtClean="0">
                    <a:solidFill>
                      <a:srgbClr val="FF0000"/>
                    </a:solidFill>
                    <a:latin typeface="微软雅黑" panose="020B0503020204020204" charset="-122"/>
                    <a:ea typeface="微软雅黑" panose="020B0503020204020204" charset="-122"/>
                  </a:rPr>
                  <a:t>成立</a:t>
                </a:r>
                <a:r>
                  <a:rPr lang="en-US" altLang="zh-CN" sz="2400" b="1" dirty="0" smtClean="0">
                    <a:solidFill>
                      <a:srgbClr val="FF0000"/>
                    </a:solidFill>
                    <a:latin typeface="微软雅黑" panose="020B0503020204020204" charset="-122"/>
                    <a:ea typeface="微软雅黑" panose="020B0503020204020204" charset="-122"/>
                  </a:rPr>
                  <a:t>100</a:t>
                </a:r>
                <a:r>
                  <a:rPr lang="zh-CN" altLang="zh-CN" sz="2400" b="1" dirty="0" smtClean="0">
                    <a:solidFill>
                      <a:srgbClr val="FF0000"/>
                    </a:solidFill>
                    <a:latin typeface="微软雅黑" panose="020B0503020204020204" charset="-122"/>
                    <a:ea typeface="微软雅黑" panose="020B0503020204020204" charset="-122"/>
                  </a:rPr>
                  <a:t>周年大</a:t>
                </a:r>
                <a:r>
                  <a:rPr lang="en-US" altLang="zh-CN" sz="2400" b="1" dirty="0" smtClean="0">
                    <a:solidFill>
                      <a:srgbClr val="FF0000"/>
                    </a:solidFill>
                    <a:latin typeface="微软雅黑" panose="020B0503020204020204" charset="-122"/>
                    <a:ea typeface="微软雅黑" panose="020B0503020204020204" charset="-122"/>
                  </a:rPr>
                  <a:t>                 </a:t>
                </a:r>
                <a:r>
                  <a:rPr lang="zh-CN" altLang="zh-CN" sz="2400" b="1" dirty="0" smtClean="0">
                    <a:solidFill>
                      <a:srgbClr val="FF0000"/>
                    </a:solidFill>
                    <a:latin typeface="微软雅黑" panose="020B0503020204020204" charset="-122"/>
                    <a:ea typeface="微软雅黑" panose="020B0503020204020204" charset="-122"/>
                  </a:rPr>
                  <a:t>会上</a:t>
                </a:r>
                <a:r>
                  <a:rPr lang="zh-CN" altLang="zh-CN" sz="2400" b="1" dirty="0">
                    <a:solidFill>
                      <a:srgbClr val="FF0000"/>
                    </a:solidFill>
                    <a:latin typeface="微软雅黑" panose="020B0503020204020204" charset="-122"/>
                    <a:ea typeface="微软雅黑" panose="020B0503020204020204" charset="-122"/>
                  </a:rPr>
                  <a:t>的讲话</a:t>
                </a:r>
                <a:endParaRPr lang="zh-CN" altLang="zh-CN" sz="2400" b="1" dirty="0">
                  <a:solidFill>
                    <a:srgbClr val="FF0000"/>
                  </a:solidFill>
                  <a:latin typeface="微软雅黑" panose="020B0503020204020204" charset="-122"/>
                  <a:ea typeface="微软雅黑" panose="020B0503020204020204" charset="-122"/>
                </a:endParaRPr>
              </a:p>
            </p:txBody>
          </p:sp>
          <p:sp>
            <p:nvSpPr>
              <p:cNvPr id="8" name="矩形 7"/>
              <p:cNvSpPr/>
              <p:nvPr>
                <p:custDataLst>
                  <p:tags r:id="rId7"/>
                </p:custDataLst>
              </p:nvPr>
            </p:nvSpPr>
            <p:spPr>
              <a:xfrm>
                <a:off x="2839484" y="4345296"/>
                <a:ext cx="5415516" cy="299184"/>
              </a:xfrm>
              <a:prstGeom prst="rect">
                <a:avLst/>
              </a:prstGeom>
            </p:spPr>
            <p:txBody>
              <a:bodyPr wrap="square">
                <a:spAutoFit/>
              </a:bodyPr>
              <a:lstStyle/>
              <a:p>
                <a:pPr>
                  <a:lnSpc>
                    <a:spcPct val="120000"/>
                  </a:lnSpc>
                </a:pPr>
                <a:endParaRPr lang="zh-CN" altLang="en-US" sz="1200"/>
              </a:p>
            </p:txBody>
          </p:sp>
        </p:grpSp>
        <p:grpSp>
          <p:nvGrpSpPr>
            <p:cNvPr id="10" name="组合 9"/>
            <p:cNvGrpSpPr/>
            <p:nvPr>
              <p:custDataLst>
                <p:tags r:id="rId8"/>
              </p:custDataLst>
            </p:nvPr>
          </p:nvGrpSpPr>
          <p:grpSpPr>
            <a:xfrm>
              <a:off x="1552577" y="2033517"/>
              <a:ext cx="1047441" cy="699958"/>
              <a:chOff x="565333" y="1246144"/>
              <a:chExt cx="1047441" cy="699958"/>
            </a:xfrm>
          </p:grpSpPr>
          <p:pic>
            <p:nvPicPr>
              <p:cNvPr id="12" name="图片 2"/>
              <p:cNvPicPr>
                <a:picLocks noChangeAspect="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bwMode="auto">
              <a:xfrm>
                <a:off x="565333" y="1246144"/>
                <a:ext cx="704033" cy="69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3"/>
              <p:cNvSpPr txBox="1">
                <a:spLocks noChangeArrowheads="1"/>
              </p:cNvSpPr>
              <p:nvPr>
                <p:custDataLst>
                  <p:tags r:id="rId11"/>
                </p:custDataLst>
              </p:nvPr>
            </p:nvSpPr>
            <p:spPr bwMode="auto">
              <a:xfrm>
                <a:off x="1227275" y="1555404"/>
                <a:ext cx="385499" cy="3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a:solidFill>
                      <a:srgbClr val="FF0000"/>
                    </a:solidFill>
                    <a:latin typeface="黑体" panose="02010609060101010101" charset="-122"/>
                    <a:ea typeface="黑体" panose="02010609060101010101" charset="-122"/>
                  </a:rPr>
                  <a:t>语</a:t>
                </a:r>
                <a:endParaRPr lang="zh-CN" altLang="en-US" sz="2400">
                  <a:solidFill>
                    <a:srgbClr val="FF0000"/>
                  </a:solidFill>
                  <a:latin typeface="黑体" panose="02010609060101010101" charset="-122"/>
                  <a:ea typeface="黑体" panose="02010609060101010101" charset="-122"/>
                </a:endParaRPr>
              </a:p>
            </p:txBody>
          </p:sp>
        </p:grpSp>
        <p:pic>
          <p:nvPicPr>
            <p:cNvPr id="30" name="图片 122"/>
            <p:cNvPicPr>
              <a:picLocks noChangeAspect="1"/>
            </p:cNvPicPr>
            <p:nvPr>
              <p:custDataLst>
                <p:tags r:id="rId12"/>
              </p:custDataLst>
            </p:nvPr>
          </p:nvPicPr>
          <p:blipFill>
            <a:blip r:embed="rId13">
              <a:extLst>
                <a:ext uri="{28A0092B-C50C-407E-A947-70E740481C1C}">
                  <a14:useLocalDpi xmlns:a14="http://schemas.microsoft.com/office/drawing/2010/main" val="0"/>
                </a:ext>
              </a:extLst>
            </a:blip>
            <a:stretch>
              <a:fillRect/>
            </a:stretch>
          </p:blipFill>
          <p:spPr bwMode="auto">
            <a:xfrm>
              <a:off x="8596147" y="1431807"/>
              <a:ext cx="2715894" cy="12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文本框 15"/>
          <p:cNvSpPr txBox="1"/>
          <p:nvPr/>
        </p:nvSpPr>
        <p:spPr>
          <a:xfrm>
            <a:off x="9288780" y="5226685"/>
            <a:ext cx="2804160" cy="368300"/>
          </a:xfrm>
          <a:prstGeom prst="rect">
            <a:avLst/>
          </a:prstGeom>
          <a:noFill/>
        </p:spPr>
        <p:txBody>
          <a:bodyPr wrap="square" rtlCol="0" anchor="t">
            <a:spAutoFit/>
          </a:bodyPr>
          <a:lstStyle/>
          <a:p>
            <a:endParaRPr lang="zh-CN" altLang="en-US"/>
          </a:p>
        </p:txBody>
      </p:sp>
      <p:sp>
        <p:nvSpPr>
          <p:cNvPr id="17" name="矩形 16"/>
          <p:cNvSpPr/>
          <p:nvPr/>
        </p:nvSpPr>
        <p:spPr>
          <a:xfrm>
            <a:off x="8139430" y="1905000"/>
            <a:ext cx="3766820" cy="4392295"/>
          </a:xfrm>
          <a:prstGeom prst="rect">
            <a:avLst/>
          </a:prstGeom>
          <a:noFill/>
          <a:ln w="50800" cmpd="dbl">
            <a:solidFill>
              <a:srgbClr val="C9091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8280400" y="2201545"/>
            <a:ext cx="3563769" cy="3901068"/>
          </a:xfrm>
          <a:prstGeom prst="rect">
            <a:avLst/>
          </a:prstGeom>
          <a:noFill/>
        </p:spPr>
        <p:txBody>
          <a:bodyPr wrap="square" rtlCol="0" anchor="t">
            <a:spAutoFit/>
          </a:bodyPr>
          <a:lstStyle/>
          <a:p>
            <a:pPr indent="609600" algn="l">
              <a:lnSpc>
                <a:spcPts val="3280"/>
              </a:lnSpc>
            </a:pPr>
            <a:r>
              <a:rPr lang="zh-CN" altLang="en-US" sz="2400" b="1" dirty="0" smtClean="0">
                <a:solidFill>
                  <a:srgbClr val="C9091E"/>
                </a:solidFill>
                <a:latin typeface="+mn-ea"/>
                <a:sym typeface="微软雅黑" panose="020B0503020204020204" charset="-122"/>
              </a:rPr>
              <a:t>走访</a:t>
            </a:r>
            <a:r>
              <a:rPr lang="zh-CN" altLang="en-US" sz="2400" b="1" dirty="0" smtClean="0">
                <a:solidFill>
                  <a:srgbClr val="C9091E"/>
                </a:solidFill>
                <a:latin typeface="+mn-ea"/>
                <a:sym typeface="微软雅黑" panose="020B0503020204020204" charset="-122"/>
              </a:rPr>
              <a:t>自己所在地区的学校、政府机关、基层党组织，了解该党组织日常工作和职责，感悟在党的领导下所取得成就的原因。请以</a:t>
            </a:r>
            <a:r>
              <a:rPr lang="zh-CN" altLang="en-US" sz="2400" b="1" dirty="0" smtClean="0">
                <a:solidFill>
                  <a:srgbClr val="C9091E"/>
                </a:solidFill>
                <a:latin typeface="+mn-ea"/>
                <a:sym typeface="+mn-ea"/>
              </a:rPr>
              <a:t>“请党放心，强国有我”为主题，谈谈在新时代应如何</a:t>
            </a:r>
            <a:r>
              <a:rPr lang="en-US" altLang="zh-CN" sz="2400" b="1" dirty="0">
                <a:solidFill>
                  <a:srgbClr val="C9091E"/>
                </a:solidFill>
                <a:latin typeface="+mn-ea"/>
                <a:sym typeface="+mn-ea"/>
              </a:rPr>
              <a:t>绽放</a:t>
            </a:r>
            <a:r>
              <a:rPr lang="zh-CN" altLang="en-US" sz="2400" b="1" dirty="0">
                <a:solidFill>
                  <a:srgbClr val="C9091E"/>
                </a:solidFill>
                <a:latin typeface="+mn-ea"/>
                <a:sym typeface="+mn-ea"/>
              </a:rPr>
              <a:t>自己</a:t>
            </a:r>
            <a:r>
              <a:rPr lang="en-US" altLang="zh-CN" sz="2400" b="1" dirty="0">
                <a:solidFill>
                  <a:srgbClr val="C9091E"/>
                </a:solidFill>
                <a:latin typeface="+mn-ea"/>
                <a:sym typeface="+mn-ea"/>
              </a:rPr>
              <a:t>的青春</a:t>
            </a:r>
            <a:r>
              <a:rPr lang="zh-CN" altLang="en-US" sz="2400" b="1" dirty="0">
                <a:solidFill>
                  <a:srgbClr val="C9091E"/>
                </a:solidFill>
                <a:latin typeface="+mn-ea"/>
                <a:sym typeface="+mn-ea"/>
              </a:rPr>
              <a:t>理想</a:t>
            </a:r>
            <a:r>
              <a:rPr lang="en-US" altLang="zh-CN" sz="2400" b="1" dirty="0">
                <a:solidFill>
                  <a:srgbClr val="C9091E"/>
                </a:solidFill>
                <a:latin typeface="+mn-ea"/>
                <a:sym typeface="+mn-ea"/>
              </a:rPr>
              <a:t>。</a:t>
            </a:r>
            <a:endParaRPr lang="en-US" altLang="zh-CN" sz="2400" b="1" dirty="0">
              <a:solidFill>
                <a:srgbClr val="C9091E"/>
              </a:solidFill>
              <a:latin typeface="+mn-ea"/>
              <a:ea typeface="宋体" panose="02010600030101010101" pitchFamily="2" charset="-122"/>
              <a:sym typeface="+mn-ea"/>
            </a:endParaRPr>
          </a:p>
        </p:txBody>
      </p:sp>
      <p:sp>
        <p:nvSpPr>
          <p:cNvPr id="22" name="矩形: 圆角 13"/>
          <p:cNvSpPr/>
          <p:nvPr/>
        </p:nvSpPr>
        <p:spPr>
          <a:xfrm>
            <a:off x="9184640" y="170751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社会实践活动</a:t>
            </a:r>
            <a:endParaRPr lang="zh-CN" altLang="en-US" b="1" dirty="0">
              <a:solidFill>
                <a:schemeClr val="bg1"/>
              </a:solidFill>
              <a:ea typeface="微软雅黑" panose="020B0503020204020204" charset="-122"/>
              <a:sym typeface="方正兰亭黑_GBK" panose="02000000000000000000" pitchFamily="2" charset="-122"/>
            </a:endParaRPr>
          </a:p>
        </p:txBody>
      </p:sp>
      <p:pic>
        <p:nvPicPr>
          <p:cNvPr id="25" name="Picture 4" descr="https://timgsa.baidu.com/timg?image&amp;quality=80&amp;size=b9999_10000&amp;sec=1582221571961&amp;di=bf21aa3525e20aea4d6b8186fd8ee4f2&amp;imgtype=0&amp;src=http%3A%2F%2Fimage.thepaper.cn%2Fwww%2Fimage%2F45%2F9%2F204.jpg"/>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8635365" y="60325"/>
            <a:ext cx="2848610" cy="161163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131"/>
          <p:cNvSpPr txBox="1"/>
          <p:nvPr>
            <p:custDataLst>
              <p:tags r:id="rId15"/>
            </p:custDataLst>
          </p:nvPr>
        </p:nvSpPr>
        <p:spPr>
          <a:xfrm>
            <a:off x="784225" y="600075"/>
            <a:ext cx="5617210"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rgbClr val="BB313E"/>
                </a:solidFill>
                <a:latin typeface="微软雅黑" panose="020B0503020204020204" charset="-122"/>
                <a:ea typeface="微软雅黑" panose="020B0503020204020204" charset="-122"/>
              </a:rPr>
              <a:t>感悟真理 促进知行合一</a:t>
            </a:r>
            <a:endParaRPr lang="zh-CN" altLang="en-US" sz="3200" b="1">
              <a:solidFill>
                <a:srgbClr val="BB313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1"/>
          <p:cNvSpPr txBox="1"/>
          <p:nvPr>
            <p:custDataLst>
              <p:tags r:id="rId1"/>
            </p:custDataLst>
          </p:nvPr>
        </p:nvSpPr>
        <p:spPr>
          <a:xfrm>
            <a:off x="3928745" y="774065"/>
            <a:ext cx="8053070" cy="4605020"/>
          </a:xfrm>
          <a:prstGeom prst="rect">
            <a:avLst/>
          </a:prstGeom>
          <a:noFill/>
          <a:ln w="9525">
            <a:solidFill>
              <a:srgbClr val="C9091E"/>
            </a:solidFill>
          </a:ln>
        </p:spPr>
        <p:txBody>
          <a:bodyPr wrap="square" anchor="t" anchorCtr="0">
            <a:spAutoFit/>
          </a:bodyPr>
          <a:lstStyle/>
          <a:p>
            <a:r>
              <a:rPr lang="en-US" altLang="zh-CN" sz="2665" b="1" dirty="0">
                <a:solidFill>
                  <a:srgbClr val="BB313E"/>
                </a:solidFill>
                <a:latin typeface="微软雅黑" panose="020B0503020204020204" charset="-122"/>
                <a:ea typeface="微软雅黑" panose="020B0503020204020204" charset="-122"/>
              </a:rPr>
              <a:t>      </a:t>
            </a:r>
            <a:r>
              <a:rPr lang="en-US" altLang="zh-CN" sz="2665" b="1" dirty="0" smtClean="0">
                <a:solidFill>
                  <a:srgbClr val="BB313E"/>
                </a:solidFill>
                <a:latin typeface="微软雅黑" panose="020B0503020204020204" charset="-122"/>
                <a:ea typeface="微软雅黑" panose="020B0503020204020204"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本</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讲内容是习近平新时代中国特色社会主义思想的重要内容，从</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“八个明确”和“十四个坚持”理论逻辑出发</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，以政治保障角度从</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理论和实践</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层面回答了新时代坚持和发展什么样的中国特色社会主义、怎样坚持和发展中国特色社会主义，并聚焦“从哪里来、到哪里去”的历史追问，</a:t>
            </a:r>
            <a:r>
              <a:rPr lang="zh-CN" altLang="en-US" sz="2665" b="1" dirty="0" smtClean="0">
                <a:solidFill>
                  <a:srgbClr val="FF0000"/>
                </a:solidFill>
                <a:latin typeface="方正粗黑宋简体" panose="02000000000000000000" charset="-122"/>
                <a:ea typeface="方正粗黑宋简体" panose="02000000000000000000" charset="-122"/>
                <a:cs typeface="方正粗黑宋简体" panose="02000000000000000000" charset="-122"/>
              </a:rPr>
              <a:t>系统地阐述</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了中国共产党领导地位确立的历史逻辑</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并提出在新的历史阶段坚持和加强党的全面领导的时代必然性</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，同时不断深化共产党执政规律的认识，提出实现“两个一百年”奋斗目标应如何进一步加强党的全面领导，为党和国家事业发展提供坚强政治保证。</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5" name="TextBox 131"/>
          <p:cNvSpPr txBox="1"/>
          <p:nvPr>
            <p:custDataLst>
              <p:tags r:id="rId2"/>
            </p:custDataLst>
          </p:nvPr>
        </p:nvSpPr>
        <p:spPr>
          <a:xfrm>
            <a:off x="1011555" y="1268095"/>
            <a:ext cx="2246630" cy="1404620"/>
          </a:xfrm>
          <a:prstGeom prst="rect">
            <a:avLst/>
          </a:prstGeom>
          <a:noFill/>
          <a:ln w="9525">
            <a:noFill/>
          </a:ln>
        </p:spPr>
        <p:txBody>
          <a:bodyPr wrap="square" anchor="t" anchorCtr="0">
            <a:spAutoFit/>
            <a:scene3d>
              <a:camera prst="orthographicFront"/>
              <a:lightRig rig="threePt" dir="t"/>
            </a:scene3d>
          </a:bodyPr>
          <a:lstStyle/>
          <a:p>
            <a:pPr algn="ctr"/>
            <a:r>
              <a:rPr lang="zh-CN" altLang="en-US" sz="4265"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本讲</a:t>
            </a:r>
            <a:endParaRPr lang="zh-CN" altLang="en-US" sz="4265"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a:p>
            <a:pPr algn="ctr"/>
            <a:r>
              <a:rPr lang="zh-CN" altLang="en-US" sz="4265"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地位</a:t>
            </a:r>
            <a:endParaRPr lang="zh-CN" altLang="en-US" sz="4265"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H="1">
            <a:off x="3585633" y="548217"/>
            <a:ext cx="0" cy="4800600"/>
          </a:xfrm>
          <a:prstGeom prst="line">
            <a:avLst/>
          </a:prstGeom>
          <a:ln w="12700">
            <a:solidFill>
              <a:srgbClr val="AE0E16"/>
            </a:solidFill>
          </a:ln>
        </p:spPr>
        <p:style>
          <a:lnRef idx="1">
            <a:schemeClr val="accent1"/>
          </a:lnRef>
          <a:fillRef idx="0">
            <a:schemeClr val="accent1"/>
          </a:fillRef>
          <a:effectRef idx="0">
            <a:schemeClr val="accent1"/>
          </a:effectRef>
          <a:fontRef idx="minor">
            <a:schemeClr val="tx1"/>
          </a:fontRef>
        </p:style>
      </p:cxnSp>
      <p:pic>
        <p:nvPicPr>
          <p:cNvPr id="41996" name="图片 5"/>
          <p:cNvPicPr>
            <a:picLocks noChangeAspect="1"/>
          </p:cNvPicPr>
          <p:nvPr>
            <p:custDataLst>
              <p:tags r:id="rId4"/>
            </p:custDataLst>
          </p:nvPr>
        </p:nvPicPr>
        <p:blipFill>
          <a:blip r:embed="rId5"/>
          <a:stretch>
            <a:fillRect/>
          </a:stretch>
        </p:blipFill>
        <p:spPr>
          <a:xfrm>
            <a:off x="7334251" y="5949951"/>
            <a:ext cx="4857749" cy="901700"/>
          </a:xfrm>
          <a:prstGeom prst="rect">
            <a:avLst/>
          </a:prstGeom>
          <a:noFill/>
          <a:ln w="9525">
            <a:noFill/>
          </a:ln>
        </p:spPr>
      </p:pic>
      <p:pic>
        <p:nvPicPr>
          <p:cNvPr id="2" name="图片 1"/>
          <p:cNvPicPr>
            <a:picLocks noChangeAspect="1"/>
          </p:cNvPicPr>
          <p:nvPr>
            <p:custDataLst>
              <p:tags r:id="rId6"/>
            </p:custDataLst>
          </p:nvPr>
        </p:nvPicPr>
        <p:blipFill>
          <a:blip r:embed="rId7"/>
          <a:stretch>
            <a:fillRect/>
          </a:stretch>
        </p:blipFill>
        <p:spPr>
          <a:xfrm>
            <a:off x="46567" y="4358217"/>
            <a:ext cx="4531784" cy="2499783"/>
          </a:xfrm>
          <a:prstGeom prst="rect">
            <a:avLst/>
          </a:prstGeom>
          <a:noFill/>
          <a:ln w="9525">
            <a:noFill/>
          </a:ln>
        </p:spPr>
      </p:pic>
      <p:sp>
        <p:nvSpPr>
          <p:cNvPr id="13" name="矩形 12"/>
          <p:cNvSpPr/>
          <p:nvPr>
            <p:custDataLst>
              <p:tags r:id="rId8"/>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9"/>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直接连接符 84"/>
          <p:cNvCxnSpPr/>
          <p:nvPr/>
        </p:nvCxnSpPr>
        <p:spPr>
          <a:xfrm flipH="1">
            <a:off x="9573260" y="1581150"/>
            <a:ext cx="24765" cy="492887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7680325" y="1502410"/>
            <a:ext cx="24765" cy="492887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5201920" y="1430655"/>
            <a:ext cx="24765" cy="492887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a:endCxn id="38" idx="2"/>
          </p:cNvCxnSpPr>
          <p:nvPr/>
        </p:nvCxnSpPr>
        <p:spPr>
          <a:xfrm rot="5400000">
            <a:off x="697450" y="3974862"/>
            <a:ext cx="4776351" cy="25083"/>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pic>
        <p:nvPicPr>
          <p:cNvPr id="81" name="图片 80"/>
          <p:cNvPicPr>
            <a:picLocks noChangeAspect="1"/>
          </p:cNvPicPr>
          <p:nvPr>
            <p:custDataLst>
              <p:tags r:id="rId1"/>
            </p:custDataLst>
          </p:nvPr>
        </p:nvPicPr>
        <p:blipFill>
          <a:blip r:embed="rId2"/>
          <a:stretch>
            <a:fillRect/>
          </a:stretch>
        </p:blipFill>
        <p:spPr>
          <a:xfrm>
            <a:off x="0" y="5558790"/>
            <a:ext cx="2755265" cy="1292860"/>
          </a:xfrm>
          <a:prstGeom prst="rect">
            <a:avLst/>
          </a:prstGeom>
          <a:noFill/>
          <a:ln w="9525">
            <a:noFill/>
          </a:ln>
        </p:spPr>
      </p:pic>
      <p:sp>
        <p:nvSpPr>
          <p:cNvPr id="42" name="Freeform 5"/>
          <p:cNvSpPr/>
          <p:nvPr/>
        </p:nvSpPr>
        <p:spPr bwMode="auto">
          <a:xfrm>
            <a:off x="2487930" y="1218565"/>
            <a:ext cx="120586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矩形 13"/>
          <p:cNvSpPr/>
          <p:nvPr/>
        </p:nvSpPr>
        <p:spPr>
          <a:xfrm>
            <a:off x="4210498" y="1783677"/>
            <a:ext cx="2065655" cy="13741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221256" y="3465904"/>
            <a:ext cx="2065020" cy="1390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291379" y="1772920"/>
            <a:ext cx="1568785" cy="14005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custDataLst>
              <p:tags r:id="rId3"/>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4"/>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6" name="文本框 15"/>
          <p:cNvSpPr txBox="1"/>
          <p:nvPr/>
        </p:nvSpPr>
        <p:spPr>
          <a:xfrm>
            <a:off x="2323653" y="1824355"/>
            <a:ext cx="1527586" cy="1200329"/>
          </a:xfrm>
          <a:prstGeom prst="rect">
            <a:avLst/>
          </a:prstGeom>
          <a:solidFill>
            <a:schemeClr val="bg1"/>
          </a:solidFill>
        </p:spPr>
        <p:txBody>
          <a:bodyPr wrap="square" rtlCol="0">
            <a:spAutoFit/>
          </a:bodyPr>
          <a:lstStyle/>
          <a:p>
            <a:r>
              <a:rPr lang="en-US" altLang="zh-CN" sz="1600" dirty="0">
                <a:solidFill>
                  <a:srgbClr val="FF0000"/>
                </a:solidFill>
                <a:latin typeface="微软雅黑" panose="020B0503020204020204" charset="-122"/>
                <a:ea typeface="微软雅黑" panose="020B0503020204020204" charset="-122"/>
                <a:sym typeface="+mn-ea"/>
              </a:rPr>
              <a:t>1</a:t>
            </a:r>
            <a:r>
              <a:rPr lang="zh-CN" altLang="en-US" sz="1400" b="1" dirty="0">
                <a:solidFill>
                  <a:srgbClr val="BB313E"/>
                </a:solidFill>
                <a:uFillTx/>
              </a:rPr>
              <a:t>以史为鉴，是什么让中国人民相信在党的带领下能够打赢脱贫攻坚战？</a:t>
            </a:r>
            <a:endParaRPr lang="zh-CN" altLang="en-US" sz="1400" b="1" dirty="0">
              <a:solidFill>
                <a:srgbClr val="BB313E"/>
              </a:solidFill>
              <a:uFillTx/>
            </a:endParaRPr>
          </a:p>
        </p:txBody>
      </p:sp>
      <p:pic>
        <p:nvPicPr>
          <p:cNvPr id="20" name="图片 1"/>
          <p:cNvPicPr>
            <a:picLocks noChangeAspect="1"/>
          </p:cNvPicPr>
          <p:nvPr>
            <p:custDataLst>
              <p:tags r:id="rId5"/>
            </p:custDataLst>
          </p:nvPr>
        </p:nvPicPr>
        <p:blipFill>
          <a:blip r:embed="rId6"/>
          <a:stretch>
            <a:fillRect/>
          </a:stretch>
        </p:blipFill>
        <p:spPr>
          <a:xfrm flipH="1">
            <a:off x="2032635" y="6287770"/>
            <a:ext cx="10159365" cy="570230"/>
          </a:xfrm>
          <a:prstGeom prst="rect">
            <a:avLst/>
          </a:prstGeom>
          <a:noFill/>
          <a:ln w="9525">
            <a:noFill/>
          </a:ln>
        </p:spPr>
      </p:pic>
      <p:sp>
        <p:nvSpPr>
          <p:cNvPr id="10" name="Freeform 5"/>
          <p:cNvSpPr/>
          <p:nvPr/>
        </p:nvSpPr>
        <p:spPr bwMode="auto">
          <a:xfrm>
            <a:off x="0" y="1772920"/>
            <a:ext cx="626745" cy="4586605"/>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anose="020B0503020204020204" charset="-122"/>
                <a:ea typeface="微软雅黑" panose="020B0503020204020204" charset="-122"/>
                <a:cs typeface="+mn-ea"/>
                <a:sym typeface="+mn-lt"/>
              </a:rPr>
              <a:t>习近平新时代中国特色社会主义思想</a:t>
            </a:r>
            <a:endParaRPr lang="zh-CN" altLang="en-US" b="1" dirty="0">
              <a:solidFill>
                <a:srgbClr val="FF0000"/>
              </a:solidFill>
              <a:latin typeface="微软雅黑" panose="020B0503020204020204" charset="-122"/>
              <a:ea typeface="微软雅黑" panose="020B0503020204020204" charset="-122"/>
              <a:cs typeface="+mn-ea"/>
              <a:sym typeface="+mn-lt"/>
            </a:endParaRPr>
          </a:p>
        </p:txBody>
      </p:sp>
      <p:sp>
        <p:nvSpPr>
          <p:cNvPr id="11" name="Freeform 5"/>
          <p:cNvSpPr/>
          <p:nvPr/>
        </p:nvSpPr>
        <p:spPr bwMode="auto">
          <a:xfrm>
            <a:off x="1066800" y="1772920"/>
            <a:ext cx="872490" cy="4586605"/>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CN" altLang="en-US" b="1" spc="600" dirty="0">
                <a:solidFill>
                  <a:srgbClr val="C00000"/>
                </a:solidFill>
                <a:latin typeface="华文行楷" panose="02010800040101010101" pitchFamily="2" charset="-122"/>
                <a:ea typeface="华文行楷" panose="02010800040101010101" pitchFamily="2" charset="-122"/>
                <a:sym typeface="+mn-ea"/>
              </a:rPr>
              <a:t>为什么说中国共产党的领导是打赢脱贫攻坚战的“定盘星”</a:t>
            </a:r>
            <a:r>
              <a:rPr lang="zh-CN" altLang="en-US" b="1" spc="600" dirty="0" smtClean="0">
                <a:solidFill>
                  <a:srgbClr val="C00000"/>
                </a:solidFill>
                <a:latin typeface="华文行楷" panose="02010800040101010101" pitchFamily="2" charset="-122"/>
                <a:ea typeface="华文行楷" panose="02010800040101010101" pitchFamily="2" charset="-122"/>
                <a:sym typeface="+mn-ea"/>
              </a:rPr>
              <a:t>？</a:t>
            </a:r>
            <a:endParaRPr lang="zh-CN" altLang="en-US" b="1" dirty="0">
              <a:solidFill>
                <a:srgbClr val="FF0000"/>
              </a:solidFill>
              <a:latin typeface="微软雅黑" panose="020B0503020204020204" charset="-122"/>
              <a:ea typeface="微软雅黑" panose="020B0503020204020204" charset="-122"/>
              <a:cs typeface="+mn-ea"/>
              <a:sym typeface="+mn-lt"/>
            </a:endParaRPr>
          </a:p>
        </p:txBody>
      </p:sp>
      <p:sp>
        <p:nvSpPr>
          <p:cNvPr id="19" name="Freeform 5"/>
          <p:cNvSpPr/>
          <p:nvPr/>
        </p:nvSpPr>
        <p:spPr bwMode="auto">
          <a:xfrm>
            <a:off x="1019175" y="1158240"/>
            <a:ext cx="1014095" cy="331470"/>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9" name="矩形: 圆角 13"/>
          <p:cNvSpPr/>
          <p:nvPr/>
        </p:nvSpPr>
        <p:spPr>
          <a:xfrm>
            <a:off x="631190" y="116903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总议题</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4" name="矩形 33"/>
          <p:cNvSpPr/>
          <p:nvPr/>
        </p:nvSpPr>
        <p:spPr>
          <a:xfrm>
            <a:off x="2251710" y="3487420"/>
            <a:ext cx="1610995" cy="1390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2312894" y="3542665"/>
            <a:ext cx="1467261" cy="1169551"/>
          </a:xfrm>
          <a:prstGeom prst="rect">
            <a:avLst/>
          </a:prstGeom>
          <a:solidFill>
            <a:schemeClr val="bg1"/>
          </a:solidFill>
        </p:spPr>
        <p:txBody>
          <a:bodyPr wrap="square" rtlCol="0">
            <a:spAutoFit/>
          </a:bodyPr>
          <a:lstStyle/>
          <a:p>
            <a:r>
              <a:rPr lang="en-US" altLang="zh-CN" sz="1400" dirty="0">
                <a:solidFill>
                  <a:srgbClr val="FF0000"/>
                </a:solidFill>
                <a:latin typeface="微软雅黑" panose="020B0503020204020204" charset="-122"/>
                <a:ea typeface="微软雅黑" panose="020B0503020204020204" charset="-122"/>
                <a:sym typeface="+mn-ea"/>
              </a:rPr>
              <a:t>2</a:t>
            </a:r>
            <a:r>
              <a:rPr lang="zh-CN" altLang="en-US" sz="1400" b="1" dirty="0">
                <a:solidFill>
                  <a:srgbClr val="BB313E"/>
                </a:solidFill>
                <a:uFillTx/>
                <a:sym typeface="+mn-ea"/>
              </a:rPr>
              <a:t>以实为证，为什么打赢脱贫攻坚战必须坚持和加强中国共产党的领导？</a:t>
            </a:r>
            <a:endParaRPr lang="zh-CN" altLang="en-US" sz="1400" b="1" dirty="0">
              <a:solidFill>
                <a:srgbClr val="BB313E"/>
              </a:solidFill>
              <a:uFillTx/>
            </a:endParaRPr>
          </a:p>
        </p:txBody>
      </p:sp>
      <p:sp>
        <p:nvSpPr>
          <p:cNvPr id="36" name="矩形 35"/>
          <p:cNvSpPr/>
          <p:nvPr/>
        </p:nvSpPr>
        <p:spPr>
          <a:xfrm>
            <a:off x="2272030" y="5185186"/>
            <a:ext cx="1590040" cy="12899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2288540" y="5206028"/>
            <a:ext cx="1569085" cy="1169551"/>
          </a:xfrm>
          <a:prstGeom prst="rect">
            <a:avLst/>
          </a:prstGeom>
          <a:solidFill>
            <a:schemeClr val="bg1"/>
          </a:solidFill>
        </p:spPr>
        <p:txBody>
          <a:bodyPr wrap="square" rtlCol="0">
            <a:spAutoFit/>
          </a:bodyPr>
          <a:lstStyle/>
          <a:p>
            <a:r>
              <a:rPr lang="en-US" altLang="zh-CN" sz="1400" dirty="0">
                <a:solidFill>
                  <a:srgbClr val="FF0000"/>
                </a:solidFill>
                <a:latin typeface="微软雅黑" panose="020B0503020204020204" charset="-122"/>
                <a:ea typeface="微软雅黑" panose="020B0503020204020204" charset="-122"/>
                <a:sym typeface="+mn-ea"/>
              </a:rPr>
              <a:t>3</a:t>
            </a:r>
            <a:r>
              <a:rPr lang="zh-CN" altLang="en-US" sz="1400" b="1" dirty="0">
                <a:solidFill>
                  <a:srgbClr val="BB313E"/>
                </a:solidFill>
                <a:uFillTx/>
                <a:sym typeface="+mn-ea"/>
              </a:rPr>
              <a:t>以人为本，如何坚持和加强中国共产党的领导才能够打赢脱贫攻坚战？</a:t>
            </a:r>
            <a:endParaRPr lang="zh-CN" altLang="en-US" sz="1400" b="1" dirty="0">
              <a:solidFill>
                <a:srgbClr val="BB313E"/>
              </a:solidFill>
              <a:uFillTx/>
            </a:endParaRPr>
          </a:p>
        </p:txBody>
      </p:sp>
      <p:sp>
        <p:nvSpPr>
          <p:cNvPr id="41" name="矩形: 圆角 13"/>
          <p:cNvSpPr/>
          <p:nvPr/>
        </p:nvSpPr>
        <p:spPr>
          <a:xfrm>
            <a:off x="2251710" y="1146810"/>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分议题</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3" name="虚尾箭头 42"/>
          <p:cNvSpPr/>
          <p:nvPr/>
        </p:nvSpPr>
        <p:spPr>
          <a:xfrm>
            <a:off x="3858260" y="2153285"/>
            <a:ext cx="32646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虚尾箭头 43"/>
          <p:cNvSpPr/>
          <p:nvPr/>
        </p:nvSpPr>
        <p:spPr>
          <a:xfrm>
            <a:off x="3883511" y="3841115"/>
            <a:ext cx="311971"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Freeform 5"/>
          <p:cNvSpPr/>
          <p:nvPr/>
        </p:nvSpPr>
        <p:spPr bwMode="auto">
          <a:xfrm>
            <a:off x="4611370" y="1196340"/>
            <a:ext cx="120586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8" name="矩形: 圆角 13"/>
          <p:cNvSpPr/>
          <p:nvPr/>
        </p:nvSpPr>
        <p:spPr>
          <a:xfrm>
            <a:off x="4339590" y="116903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问题情境</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9" name="文本框 48"/>
          <p:cNvSpPr txBox="1"/>
          <p:nvPr/>
        </p:nvSpPr>
        <p:spPr>
          <a:xfrm>
            <a:off x="4324574" y="1925619"/>
            <a:ext cx="1925619" cy="1169551"/>
          </a:xfrm>
          <a:prstGeom prst="rect">
            <a:avLst/>
          </a:prstGeom>
          <a:solidFill>
            <a:schemeClr val="bg1"/>
          </a:solidFill>
        </p:spPr>
        <p:txBody>
          <a:bodyPr wrap="square" rtlCol="0" anchor="t">
            <a:spAutoFit/>
          </a:bodyPr>
          <a:lstStyle/>
          <a:p>
            <a:r>
              <a:rPr lang="zh-CN" sz="1400" b="1" dirty="0">
                <a:solidFill>
                  <a:srgbClr val="C9091E"/>
                </a:solidFill>
                <a:latin typeface="Helvetica" charset="0"/>
                <a:ea typeface="宋体" panose="02010600030101010101" pitchFamily="2" charset="-122"/>
                <a:sym typeface="+mn-ea"/>
              </a:rPr>
              <a:t>选取中国共产党百年来</a:t>
            </a:r>
            <a:r>
              <a:rPr lang="zh-CN" sz="1400" b="1" dirty="0">
                <a:solidFill>
                  <a:srgbClr val="FF0000"/>
                </a:solidFill>
                <a:latin typeface="Helvetica" charset="0"/>
                <a:ea typeface="宋体" panose="02010600030101010101" pitchFamily="2" charset="-122"/>
                <a:sym typeface="+mn-ea"/>
              </a:rPr>
              <a:t>带领中国人民在革命、建设、改革、发展过程中的</a:t>
            </a:r>
            <a:r>
              <a:rPr lang="zh-CN" sz="1400" b="1" dirty="0">
                <a:solidFill>
                  <a:srgbClr val="C9091E"/>
                </a:solidFill>
                <a:latin typeface="Helvetica" charset="0"/>
                <a:ea typeface="宋体" panose="02010600030101010101" pitchFamily="2" charset="-122"/>
                <a:sym typeface="+mn-ea"/>
              </a:rPr>
              <a:t>感动瞬间，将重大事件记录下来。</a:t>
            </a:r>
            <a:endParaRPr lang="zh-CN" altLang="en-US" sz="1400" b="1" dirty="0">
              <a:solidFill>
                <a:srgbClr val="C9091E"/>
              </a:solidFill>
              <a:latin typeface="Helvetica" charset="0"/>
              <a:ea typeface="宋体" panose="02010600030101010101" pitchFamily="2" charset="-122"/>
              <a:sym typeface="+mn-ea"/>
            </a:endParaRPr>
          </a:p>
        </p:txBody>
      </p:sp>
      <p:sp>
        <p:nvSpPr>
          <p:cNvPr id="50" name="文本框 49"/>
          <p:cNvSpPr txBox="1"/>
          <p:nvPr/>
        </p:nvSpPr>
        <p:spPr>
          <a:xfrm>
            <a:off x="4332082" y="3552788"/>
            <a:ext cx="1950384" cy="1169551"/>
          </a:xfrm>
          <a:prstGeom prst="rect">
            <a:avLst/>
          </a:prstGeom>
          <a:solidFill>
            <a:schemeClr val="bg1"/>
          </a:solidFill>
        </p:spPr>
        <p:txBody>
          <a:bodyPr wrap="square" rtlCol="0" anchor="t">
            <a:spAutoFit/>
          </a:bodyPr>
          <a:lstStyle/>
          <a:p>
            <a:r>
              <a:rPr lang="zh-CN" sz="1400" b="1" dirty="0">
                <a:solidFill>
                  <a:srgbClr val="C9091E"/>
                </a:solidFill>
                <a:latin typeface="Helvetica" charset="0"/>
                <a:ea typeface="宋体" panose="02010600030101010101" pitchFamily="2" charset="-122"/>
                <a:sym typeface="+mn-ea"/>
              </a:rPr>
              <a:t>我国脱贫攻坚战取得了全面胜利，</a:t>
            </a:r>
            <a:r>
              <a:rPr sz="1400" b="1" dirty="0">
                <a:solidFill>
                  <a:srgbClr val="C9091E"/>
                </a:solidFill>
                <a:latin typeface="Helvetica" charset="0"/>
                <a:ea typeface="宋体" panose="02010600030101010101" pitchFamily="2" charset="-122"/>
                <a:sym typeface="+mn-ea"/>
              </a:rPr>
              <a:t>浙江省台州市三门县城西村九任书记的初心接力</a:t>
            </a:r>
            <a:r>
              <a:rPr lang="zh-CN" sz="1400" b="1" dirty="0">
                <a:solidFill>
                  <a:srgbClr val="C9091E"/>
                </a:solidFill>
                <a:latin typeface="Helvetica" charset="0"/>
                <a:ea typeface="宋体" panose="02010600030101010101" pitchFamily="2" charset="-122"/>
                <a:sym typeface="+mn-ea"/>
              </a:rPr>
              <a:t>，</a:t>
            </a:r>
            <a:r>
              <a:rPr sz="1400" b="1" dirty="0">
                <a:solidFill>
                  <a:srgbClr val="C9091E"/>
                </a:solidFill>
                <a:latin typeface="Helvetica" charset="0"/>
                <a:ea typeface="宋体" panose="02010600030101010101" pitchFamily="2" charset="-122"/>
                <a:sym typeface="+mn-ea"/>
              </a:rPr>
              <a:t>实现了村强民富。</a:t>
            </a:r>
            <a:endParaRPr lang="zh-CN" sz="1400" b="1" dirty="0">
              <a:solidFill>
                <a:srgbClr val="C9091E"/>
              </a:solidFill>
              <a:latin typeface="Helvetica" charset="0"/>
              <a:ea typeface="宋体" panose="02010600030101010101" pitchFamily="2" charset="-122"/>
              <a:sym typeface="+mn-ea"/>
            </a:endParaRPr>
          </a:p>
        </p:txBody>
      </p:sp>
      <p:sp>
        <p:nvSpPr>
          <p:cNvPr id="51" name="文本框 50"/>
          <p:cNvSpPr txBox="1"/>
          <p:nvPr/>
        </p:nvSpPr>
        <p:spPr>
          <a:xfrm>
            <a:off x="4346089" y="5037455"/>
            <a:ext cx="1893346" cy="1169551"/>
          </a:xfrm>
          <a:prstGeom prst="rect">
            <a:avLst/>
          </a:prstGeom>
          <a:solidFill>
            <a:schemeClr val="bg1"/>
          </a:solidFill>
        </p:spPr>
        <p:txBody>
          <a:bodyPr wrap="square" rtlCol="0" anchor="t">
            <a:spAutoFit/>
          </a:bodyPr>
          <a:lstStyle/>
          <a:p>
            <a:r>
              <a:rPr sz="1400" b="1" dirty="0">
                <a:solidFill>
                  <a:srgbClr val="BB313E"/>
                </a:solidFill>
                <a:latin typeface="Helvetica" charset="0"/>
                <a:ea typeface="宋体" panose="02010600030101010101" pitchFamily="2" charset="-122"/>
                <a:sym typeface="+mn-ea"/>
              </a:rPr>
              <a:t>清华大学水利系博士生宋云天响应党和国家的号召，只身回到老家河南，选择做一名“博士村官”。</a:t>
            </a:r>
            <a:endParaRPr lang="zh-CN" sz="1400" b="1" dirty="0">
              <a:solidFill>
                <a:srgbClr val="C9091E"/>
              </a:solidFill>
              <a:latin typeface="Helvetica" charset="0"/>
              <a:ea typeface="宋体" panose="02010600030101010101" pitchFamily="2" charset="-122"/>
              <a:sym typeface="+mn-ea"/>
            </a:endParaRPr>
          </a:p>
        </p:txBody>
      </p:sp>
      <p:sp>
        <p:nvSpPr>
          <p:cNvPr id="52" name="矩形 51"/>
          <p:cNvSpPr/>
          <p:nvPr/>
        </p:nvSpPr>
        <p:spPr>
          <a:xfrm>
            <a:off x="4260028" y="4954905"/>
            <a:ext cx="2022438" cy="1390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5"/>
          <p:cNvSpPr/>
          <p:nvPr/>
        </p:nvSpPr>
        <p:spPr bwMode="auto">
          <a:xfrm>
            <a:off x="7089775" y="1245870"/>
            <a:ext cx="120586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57" name="矩形: 圆角 13"/>
          <p:cNvSpPr/>
          <p:nvPr/>
        </p:nvSpPr>
        <p:spPr>
          <a:xfrm>
            <a:off x="6817995" y="117284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活动任务</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58" name="文本框 57"/>
          <p:cNvSpPr txBox="1"/>
          <p:nvPr/>
        </p:nvSpPr>
        <p:spPr>
          <a:xfrm>
            <a:off x="6927925" y="2043953"/>
            <a:ext cx="1430767" cy="954107"/>
          </a:xfrm>
          <a:prstGeom prst="rect">
            <a:avLst/>
          </a:prstGeom>
          <a:solidFill>
            <a:schemeClr val="bg1"/>
          </a:solidFill>
        </p:spPr>
        <p:txBody>
          <a:bodyPr wrap="square" rtlCol="0" anchor="t">
            <a:spAutoFit/>
          </a:bodyPr>
          <a:lstStyle/>
          <a:p>
            <a:r>
              <a:rPr lang="zh-CN" altLang="en-US" sz="1400" b="1" dirty="0">
                <a:solidFill>
                  <a:srgbClr val="C9091E"/>
                </a:solidFill>
                <a:latin typeface="Helvetica" charset="0"/>
                <a:ea typeface="宋体" panose="02010600030101010101" pitchFamily="2" charset="-122"/>
                <a:sym typeface="+mn-ea"/>
              </a:rPr>
              <a:t>设计党史图片展览主题和分区，推荐令人感动的党史</a:t>
            </a:r>
            <a:r>
              <a:rPr lang="zh-CN" altLang="en-US" sz="1400" b="1" dirty="0" smtClean="0">
                <a:solidFill>
                  <a:srgbClr val="C9091E"/>
                </a:solidFill>
                <a:latin typeface="Helvetica" charset="0"/>
                <a:ea typeface="宋体" panose="02010600030101010101" pitchFamily="2" charset="-122"/>
                <a:sym typeface="+mn-ea"/>
              </a:rPr>
              <a:t>故事。</a:t>
            </a:r>
            <a:endParaRPr lang="zh-CN" altLang="en-US" sz="1400" b="1" dirty="0">
              <a:solidFill>
                <a:srgbClr val="C9091E"/>
              </a:solidFill>
              <a:latin typeface="Helvetica" charset="0"/>
              <a:ea typeface="宋体" panose="02010600030101010101" pitchFamily="2" charset="-122"/>
              <a:sym typeface="+mn-ea"/>
            </a:endParaRPr>
          </a:p>
        </p:txBody>
      </p:sp>
      <p:sp>
        <p:nvSpPr>
          <p:cNvPr id="59" name="矩形 58"/>
          <p:cNvSpPr/>
          <p:nvPr/>
        </p:nvSpPr>
        <p:spPr>
          <a:xfrm>
            <a:off x="6680200" y="1845945"/>
            <a:ext cx="1927860" cy="1312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6712772" y="3498178"/>
            <a:ext cx="1882589" cy="1377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p:cNvSpPr txBox="1"/>
          <p:nvPr/>
        </p:nvSpPr>
        <p:spPr>
          <a:xfrm>
            <a:off x="6938682" y="3521710"/>
            <a:ext cx="1656678" cy="1169551"/>
          </a:xfrm>
          <a:prstGeom prst="rect">
            <a:avLst/>
          </a:prstGeom>
          <a:solidFill>
            <a:schemeClr val="bg1"/>
          </a:solidFill>
        </p:spPr>
        <p:txBody>
          <a:bodyPr wrap="square" rtlCol="0" anchor="t">
            <a:spAutoFit/>
          </a:bodyPr>
          <a:lstStyle/>
          <a:p>
            <a:r>
              <a:rPr lang="zh-CN" sz="1400" b="1" dirty="0">
                <a:solidFill>
                  <a:srgbClr val="C9091E"/>
                </a:solidFill>
                <a:latin typeface="Helvetica" charset="0"/>
                <a:ea typeface="宋体" panose="02010600030101010101" pitchFamily="2" charset="-122"/>
                <a:sym typeface="+mn-ea"/>
              </a:rPr>
              <a:t>结合国家和城西村发展，说明中国共产党领导是中国特色社会主义的最本质特征和最大</a:t>
            </a:r>
            <a:r>
              <a:rPr lang="zh-CN" sz="1400" b="1" dirty="0" smtClean="0">
                <a:solidFill>
                  <a:srgbClr val="C9091E"/>
                </a:solidFill>
                <a:latin typeface="Helvetica" charset="0"/>
                <a:ea typeface="宋体" panose="02010600030101010101" pitchFamily="2" charset="-122"/>
                <a:sym typeface="+mn-ea"/>
              </a:rPr>
              <a:t>优势</a:t>
            </a:r>
            <a:r>
              <a:rPr lang="zh-CN" altLang="en-US" sz="1400" b="1" dirty="0" smtClean="0">
                <a:solidFill>
                  <a:srgbClr val="C9091E"/>
                </a:solidFill>
                <a:latin typeface="Helvetica" charset="0"/>
                <a:ea typeface="宋体" panose="02010600030101010101" pitchFamily="2" charset="-122"/>
                <a:sym typeface="+mn-ea"/>
              </a:rPr>
              <a:t>。</a:t>
            </a:r>
            <a:endParaRPr lang="zh-CN" altLang="en-US" sz="1400" b="1" dirty="0">
              <a:solidFill>
                <a:srgbClr val="C9091E"/>
              </a:solidFill>
              <a:latin typeface="Helvetica" charset="0"/>
              <a:ea typeface="宋体" panose="02010600030101010101" pitchFamily="2" charset="-122"/>
              <a:sym typeface="+mn-ea"/>
            </a:endParaRPr>
          </a:p>
        </p:txBody>
      </p:sp>
      <p:sp>
        <p:nvSpPr>
          <p:cNvPr id="63" name="矩形 62"/>
          <p:cNvSpPr/>
          <p:nvPr/>
        </p:nvSpPr>
        <p:spPr>
          <a:xfrm>
            <a:off x="6723529" y="5037455"/>
            <a:ext cx="1925619" cy="1427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Freeform 5"/>
          <p:cNvSpPr/>
          <p:nvPr/>
        </p:nvSpPr>
        <p:spPr bwMode="auto">
          <a:xfrm>
            <a:off x="9171305" y="1196340"/>
            <a:ext cx="1014095" cy="331470"/>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65" name="矩形: 圆角 13"/>
          <p:cNvSpPr/>
          <p:nvPr/>
        </p:nvSpPr>
        <p:spPr>
          <a:xfrm>
            <a:off x="8803640" y="1169035"/>
            <a:ext cx="174942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素养导向</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69" name="矩形 68"/>
          <p:cNvSpPr/>
          <p:nvPr/>
        </p:nvSpPr>
        <p:spPr>
          <a:xfrm>
            <a:off x="8950362" y="1800860"/>
            <a:ext cx="1323191" cy="1266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9025666" y="1922145"/>
            <a:ext cx="1247887" cy="738664"/>
          </a:xfrm>
          <a:prstGeom prst="rect">
            <a:avLst/>
          </a:prstGeom>
          <a:solidFill>
            <a:schemeClr val="bg1"/>
          </a:solidFill>
        </p:spPr>
        <p:txBody>
          <a:bodyPr wrap="square" rtlCol="0" anchor="t">
            <a:spAutoFit/>
          </a:bodyPr>
          <a:lstStyle/>
          <a:p>
            <a:r>
              <a:rPr lang="zh-CN" altLang="en-US" sz="1400" b="1" dirty="0">
                <a:solidFill>
                  <a:srgbClr val="C9091E"/>
                </a:solidFill>
                <a:latin typeface="Helvetica" charset="0"/>
                <a:ea typeface="宋体" panose="02010600030101010101" pitchFamily="2" charset="-122"/>
                <a:sym typeface="+mn-ea"/>
              </a:rPr>
              <a:t>坚定政治认同，拥护共产党</a:t>
            </a:r>
            <a:r>
              <a:rPr lang="zh-CN" altLang="en-US" sz="1400" b="1" dirty="0" smtClean="0">
                <a:solidFill>
                  <a:srgbClr val="C9091E"/>
                </a:solidFill>
                <a:latin typeface="Helvetica" charset="0"/>
                <a:ea typeface="宋体" panose="02010600030101010101" pitchFamily="2" charset="-122"/>
                <a:sym typeface="+mn-ea"/>
              </a:rPr>
              <a:t>领导。 </a:t>
            </a:r>
            <a:endParaRPr lang="zh-CN" altLang="en-US" sz="1400" b="1" dirty="0">
              <a:solidFill>
                <a:srgbClr val="C9091E"/>
              </a:solidFill>
              <a:latin typeface="Helvetica" charset="0"/>
              <a:ea typeface="宋体" panose="02010600030101010101" pitchFamily="2" charset="-122"/>
              <a:sym typeface="+mn-ea"/>
            </a:endParaRPr>
          </a:p>
        </p:txBody>
      </p:sp>
      <p:sp>
        <p:nvSpPr>
          <p:cNvPr id="71" name="矩形 70"/>
          <p:cNvSpPr/>
          <p:nvPr/>
        </p:nvSpPr>
        <p:spPr>
          <a:xfrm>
            <a:off x="8939605" y="3369945"/>
            <a:ext cx="1280160" cy="14494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8950363" y="3377902"/>
            <a:ext cx="1183342" cy="1384995"/>
          </a:xfrm>
          <a:prstGeom prst="rect">
            <a:avLst/>
          </a:prstGeom>
          <a:solidFill>
            <a:schemeClr val="bg1"/>
          </a:solidFill>
        </p:spPr>
        <p:txBody>
          <a:bodyPr wrap="square" rtlCol="0" anchor="t">
            <a:spAutoFit/>
          </a:bodyPr>
          <a:lstStyle/>
          <a:p>
            <a:r>
              <a:rPr lang="zh-CN" altLang="en-US" sz="1400" b="1" dirty="0">
                <a:solidFill>
                  <a:srgbClr val="C9091E"/>
                </a:solidFill>
                <a:latin typeface="Helvetica" charset="0"/>
                <a:ea typeface="宋体" panose="02010600030101010101" pitchFamily="2" charset="-122"/>
                <a:sym typeface="+mn-ea"/>
              </a:rPr>
              <a:t>坚定政治认同，领会中国共产党领导是最本质特征和最大优势。 </a:t>
            </a:r>
            <a:endParaRPr lang="zh-CN" altLang="en-US" sz="1400" b="1" dirty="0">
              <a:solidFill>
                <a:srgbClr val="C9091E"/>
              </a:solidFill>
              <a:latin typeface="Helvetica" charset="0"/>
              <a:ea typeface="宋体" panose="02010600030101010101" pitchFamily="2" charset="-122"/>
              <a:sym typeface="+mn-ea"/>
            </a:endParaRPr>
          </a:p>
        </p:txBody>
      </p:sp>
      <p:sp>
        <p:nvSpPr>
          <p:cNvPr id="73" name="矩形 72"/>
          <p:cNvSpPr/>
          <p:nvPr/>
        </p:nvSpPr>
        <p:spPr>
          <a:xfrm>
            <a:off x="9004151" y="5056095"/>
            <a:ext cx="1237129"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73"/>
          <p:cNvSpPr txBox="1"/>
          <p:nvPr/>
        </p:nvSpPr>
        <p:spPr>
          <a:xfrm>
            <a:off x="9047182" y="5088367"/>
            <a:ext cx="1108038" cy="1384995"/>
          </a:xfrm>
          <a:prstGeom prst="rect">
            <a:avLst/>
          </a:prstGeom>
          <a:solidFill>
            <a:schemeClr val="bg1"/>
          </a:solidFill>
        </p:spPr>
        <p:txBody>
          <a:bodyPr wrap="square" rtlCol="0" anchor="t">
            <a:spAutoFit/>
          </a:bodyPr>
          <a:lstStyle/>
          <a:p>
            <a:r>
              <a:rPr lang="zh-CN" altLang="en-US" sz="1400" b="1" dirty="0">
                <a:solidFill>
                  <a:srgbClr val="C9091E"/>
                </a:solidFill>
                <a:latin typeface="Helvetica" charset="0"/>
                <a:ea typeface="宋体" panose="02010600030101010101" pitchFamily="2" charset="-122"/>
                <a:sym typeface="+mn-ea"/>
              </a:rPr>
              <a:t>提升公共参与意识，体验人民当家作主幸福感，勇于担当社会</a:t>
            </a:r>
            <a:r>
              <a:rPr lang="zh-CN" altLang="en-US" sz="1400" b="1" dirty="0" smtClean="0">
                <a:solidFill>
                  <a:srgbClr val="C9091E"/>
                </a:solidFill>
                <a:latin typeface="Helvetica" charset="0"/>
                <a:ea typeface="宋体" panose="02010600030101010101" pitchFamily="2" charset="-122"/>
                <a:sym typeface="+mn-ea"/>
              </a:rPr>
              <a:t>责任。</a:t>
            </a:r>
            <a:endParaRPr lang="zh-CN" altLang="en-US" sz="1400" b="1" dirty="0">
              <a:solidFill>
                <a:srgbClr val="C9091E"/>
              </a:solidFill>
              <a:latin typeface="Helvetica" charset="0"/>
              <a:ea typeface="宋体" panose="02010600030101010101" pitchFamily="2" charset="-122"/>
              <a:sym typeface="+mn-ea"/>
            </a:endParaRPr>
          </a:p>
        </p:txBody>
      </p:sp>
      <p:sp>
        <p:nvSpPr>
          <p:cNvPr id="76" name="右中括号 75"/>
          <p:cNvSpPr/>
          <p:nvPr/>
        </p:nvSpPr>
        <p:spPr>
          <a:xfrm>
            <a:off x="10305825" y="2236957"/>
            <a:ext cx="75304" cy="3919855"/>
          </a:xfrm>
          <a:prstGeom prst="rightBracket">
            <a:avLst/>
          </a:prstGeom>
          <a:ln w="25400">
            <a:solidFill>
              <a:srgbClr val="BB31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7" name="Freeform 5"/>
          <p:cNvSpPr/>
          <p:nvPr/>
        </p:nvSpPr>
        <p:spPr bwMode="auto">
          <a:xfrm>
            <a:off x="10615482" y="1336452"/>
            <a:ext cx="443379" cy="5220970"/>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1600" b="1" dirty="0" smtClean="0">
                <a:solidFill>
                  <a:srgbClr val="FF0000"/>
                </a:solidFill>
                <a:latin typeface="微软雅黑" panose="020B0503020204020204" charset="-122"/>
                <a:ea typeface="微软雅黑" panose="020B0503020204020204" charset="-122"/>
                <a:cs typeface="+mn-ea"/>
                <a:sym typeface="+mn-lt"/>
              </a:rPr>
              <a:t>坚定</a:t>
            </a:r>
            <a:r>
              <a:rPr lang="en-US" altLang="zh-CN" sz="1600" b="1" dirty="0" smtClean="0">
                <a:solidFill>
                  <a:srgbClr val="FF0000"/>
                </a:solidFill>
                <a:latin typeface="微软雅黑" panose="020B0503020204020204" charset="-122"/>
                <a:ea typeface="微软雅黑" panose="020B0503020204020204" charset="-122"/>
                <a:cs typeface="+mn-ea"/>
                <a:sym typeface="+mn-lt"/>
              </a:rPr>
              <a:t>《</a:t>
            </a:r>
            <a:r>
              <a:rPr lang="zh-CN" altLang="en-US" sz="1600" b="1" dirty="0" smtClean="0">
                <a:solidFill>
                  <a:srgbClr val="FF0000"/>
                </a:solidFill>
                <a:latin typeface="微软雅黑" panose="020B0503020204020204" charset="-122"/>
                <a:ea typeface="微软雅黑" panose="020B0503020204020204" charset="-122"/>
                <a:cs typeface="+mn-ea"/>
                <a:sym typeface="+mn-lt"/>
              </a:rPr>
              <a:t>四个自</a:t>
            </a:r>
            <a:r>
              <a:rPr lang="en-US" altLang="zh-CN" sz="1600" b="1" dirty="0" smtClean="0">
                <a:solidFill>
                  <a:srgbClr val="FF0000"/>
                </a:solidFill>
                <a:latin typeface="微软雅黑" panose="020B0503020204020204" charset="-122"/>
                <a:ea typeface="微软雅黑" panose="020B0503020204020204" charset="-122"/>
                <a:cs typeface="+mn-ea"/>
                <a:sym typeface="+mn-lt"/>
              </a:rPr>
              <a:t>  </a:t>
            </a:r>
            <a:r>
              <a:rPr lang="zh-CN" altLang="en-US" sz="1600" b="1" dirty="0" smtClean="0">
                <a:solidFill>
                  <a:srgbClr val="FF0000"/>
                </a:solidFill>
                <a:latin typeface="微软雅黑" panose="020B0503020204020204" charset="-122"/>
                <a:ea typeface="微软雅黑" panose="020B0503020204020204" charset="-122"/>
                <a:cs typeface="+mn-ea"/>
                <a:sym typeface="+mn-lt"/>
              </a:rPr>
              <a:t>信</a:t>
            </a:r>
            <a:r>
              <a:rPr lang="en-US" altLang="zh-CN" sz="1600" b="1" dirty="0" smtClean="0">
                <a:solidFill>
                  <a:srgbClr val="FF0000"/>
                </a:solidFill>
                <a:latin typeface="微软雅黑" panose="020B0503020204020204" charset="-122"/>
                <a:ea typeface="微软雅黑" panose="020B0503020204020204" charset="-122"/>
                <a:cs typeface="+mn-ea"/>
                <a:sym typeface="+mn-lt"/>
              </a:rPr>
              <a:t>》</a:t>
            </a:r>
            <a:r>
              <a:rPr lang="zh-CN" altLang="en-US" sz="1600" b="1" dirty="0" smtClean="0">
                <a:solidFill>
                  <a:srgbClr val="FF0000"/>
                </a:solidFill>
                <a:latin typeface="微软雅黑" panose="020B0503020204020204" charset="-122"/>
                <a:ea typeface="微软雅黑" panose="020B0503020204020204" charset="-122"/>
                <a:cs typeface="+mn-ea"/>
                <a:sym typeface="+mn-lt"/>
              </a:rPr>
              <a:t>，</a:t>
            </a:r>
            <a:r>
              <a:rPr lang="zh-CN" altLang="en-US" sz="1600" b="1" dirty="0">
                <a:solidFill>
                  <a:srgbClr val="FF0000"/>
                </a:solidFill>
                <a:latin typeface="微软雅黑" panose="020B0503020204020204" charset="-122"/>
                <a:ea typeface="微软雅黑" panose="020B0503020204020204" charset="-122"/>
                <a:cs typeface="+mn-ea"/>
                <a:sym typeface="+mn-lt"/>
              </a:rPr>
              <a:t>自觉成为民族复兴大业建设者</a:t>
            </a:r>
            <a:endParaRPr lang="zh-CN" altLang="en-US" sz="1600" b="1" dirty="0">
              <a:solidFill>
                <a:srgbClr val="FF0000"/>
              </a:solidFill>
              <a:latin typeface="微软雅黑" panose="020B0503020204020204" charset="-122"/>
              <a:ea typeface="微软雅黑" panose="020B0503020204020204" charset="-122"/>
              <a:cs typeface="+mn-ea"/>
              <a:sym typeface="+mn-lt"/>
            </a:endParaRPr>
          </a:p>
        </p:txBody>
      </p:sp>
      <p:sp>
        <p:nvSpPr>
          <p:cNvPr id="79" name="Freeform 5"/>
          <p:cNvSpPr/>
          <p:nvPr/>
        </p:nvSpPr>
        <p:spPr bwMode="auto">
          <a:xfrm>
            <a:off x="11338561" y="1772921"/>
            <a:ext cx="656215" cy="4012565"/>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zh-CN" sz="1600" b="1" dirty="0">
                <a:solidFill>
                  <a:srgbClr val="FF0000"/>
                </a:solidFill>
                <a:latin typeface="微软雅黑" panose="020B0503020204020204" charset="-122"/>
                <a:ea typeface="微软雅黑" panose="020B0503020204020204" charset="-122"/>
                <a:cs typeface="+mn-ea"/>
                <a:sym typeface="+mn-lt"/>
              </a:rPr>
              <a:t>开启全面建设社会主义现代化国家、实现中华民族伟大复兴新</a:t>
            </a:r>
            <a:r>
              <a:rPr lang="zh-CN" sz="1600" b="1" dirty="0" smtClean="0">
                <a:solidFill>
                  <a:srgbClr val="FF0000"/>
                </a:solidFill>
                <a:latin typeface="微软雅黑" panose="020B0503020204020204" charset="-122"/>
                <a:ea typeface="微软雅黑" panose="020B0503020204020204" charset="-122"/>
                <a:cs typeface="+mn-ea"/>
                <a:sym typeface="+mn-lt"/>
              </a:rPr>
              <a:t>征程</a:t>
            </a:r>
            <a:r>
              <a:rPr lang="zh-CN" altLang="en-US" sz="1600" b="1" dirty="0" smtClean="0">
                <a:solidFill>
                  <a:srgbClr val="FF0000"/>
                </a:solidFill>
                <a:latin typeface="微软雅黑" panose="020B0503020204020204" charset="-122"/>
                <a:ea typeface="微软雅黑" panose="020B0503020204020204" charset="-122"/>
                <a:cs typeface="+mn-ea"/>
                <a:sym typeface="+mn-lt"/>
              </a:rPr>
              <a:t>。</a:t>
            </a:r>
            <a:endParaRPr lang="zh-CN" sz="1600" b="1" dirty="0">
              <a:solidFill>
                <a:srgbClr val="FF0000"/>
              </a:solidFill>
              <a:latin typeface="微软雅黑" panose="020B0503020204020204" charset="-122"/>
              <a:ea typeface="微软雅黑" panose="020B0503020204020204" charset="-122"/>
              <a:cs typeface="+mn-ea"/>
              <a:sym typeface="+mn-lt"/>
            </a:endParaRPr>
          </a:p>
        </p:txBody>
      </p:sp>
      <p:sp>
        <p:nvSpPr>
          <p:cNvPr id="80" name="TextBox 131"/>
          <p:cNvSpPr txBox="1"/>
          <p:nvPr>
            <p:custDataLst>
              <p:tags r:id="rId7"/>
            </p:custDataLst>
          </p:nvPr>
        </p:nvSpPr>
        <p:spPr>
          <a:xfrm>
            <a:off x="8817610" y="-78740"/>
            <a:ext cx="3328035" cy="645160"/>
          </a:xfrm>
          <a:prstGeom prst="rect">
            <a:avLst/>
          </a:prstGeom>
          <a:noFill/>
          <a:ln w="31750">
            <a:solidFill>
              <a:srgbClr val="C9091E"/>
            </a:solidFill>
            <a:prstDash val="sysDash"/>
          </a:ln>
        </p:spPr>
        <p:txBody>
          <a:bodyPr wrap="square" anchor="t" anchorCtr="0">
            <a:spAutoFit/>
          </a:bodyPr>
          <a:lstStyle/>
          <a:p>
            <a:pPr algn="ctr"/>
            <a:r>
              <a:rPr lang="zh-CN" altLang="en-US" sz="3600" b="1">
                <a:solidFill>
                  <a:schemeClr val="bg1"/>
                </a:solidFill>
                <a:latin typeface="微软雅黑" panose="020B0503020204020204" charset="-122"/>
                <a:ea typeface="微软雅黑" panose="020B0503020204020204" charset="-122"/>
              </a:rPr>
              <a:t>课堂整体设计</a:t>
            </a:r>
            <a:endParaRPr lang="zh-CN" altLang="en-US" sz="3600" b="1">
              <a:solidFill>
                <a:schemeClr val="bg1"/>
              </a:solidFill>
              <a:latin typeface="微软雅黑" panose="020B0503020204020204" charset="-122"/>
              <a:ea typeface="微软雅黑" panose="020B0503020204020204" charset="-122"/>
            </a:endParaRPr>
          </a:p>
        </p:txBody>
      </p:sp>
      <p:sp>
        <p:nvSpPr>
          <p:cNvPr id="86" name="TextBox 131"/>
          <p:cNvSpPr txBox="1"/>
          <p:nvPr>
            <p:custDataLst>
              <p:tags r:id="rId8"/>
            </p:custDataLst>
          </p:nvPr>
        </p:nvSpPr>
        <p:spPr>
          <a:xfrm>
            <a:off x="-69215" y="563245"/>
            <a:ext cx="1285875" cy="583565"/>
          </a:xfrm>
          <a:prstGeom prst="rect">
            <a:avLst/>
          </a:prstGeom>
          <a:solidFill>
            <a:schemeClr val="accent4">
              <a:lumMod val="20000"/>
              <a:lumOff val="80000"/>
            </a:schemeClr>
          </a:solidFill>
          <a:ln w="31750">
            <a:solidFill>
              <a:srgbClr val="C9091E"/>
            </a:solidFill>
            <a:prstDash val="sysDash"/>
          </a:ln>
        </p:spPr>
        <p:txBody>
          <a:bodyPr wrap="square" anchor="t" anchorCtr="0">
            <a:spAutoFit/>
          </a:bodyPr>
          <a:lstStyle/>
          <a:p>
            <a:pPr algn="ctr"/>
            <a:r>
              <a:rPr lang="zh-CN" altLang="en-US" sz="1600" b="1">
                <a:solidFill>
                  <a:srgbClr val="FF0000"/>
                </a:solidFill>
                <a:latin typeface="微软雅黑" panose="020B0503020204020204" charset="-122"/>
                <a:ea typeface="微软雅黑" panose="020B0503020204020204" charset="-122"/>
              </a:rPr>
              <a:t>学理分析 梳理知识逻辑 </a:t>
            </a:r>
            <a:endParaRPr lang="zh-CN" altLang="en-US" sz="1600" b="1">
              <a:solidFill>
                <a:srgbClr val="FF0000"/>
              </a:solidFill>
              <a:latin typeface="微软雅黑" panose="020B0503020204020204" charset="-122"/>
              <a:ea typeface="微软雅黑" panose="020B0503020204020204" charset="-122"/>
            </a:endParaRPr>
          </a:p>
        </p:txBody>
      </p:sp>
      <p:sp>
        <p:nvSpPr>
          <p:cNvPr id="87" name="TextBox 131"/>
          <p:cNvSpPr txBox="1"/>
          <p:nvPr>
            <p:custDataLst>
              <p:tags r:id="rId9"/>
            </p:custDataLst>
          </p:nvPr>
        </p:nvSpPr>
        <p:spPr>
          <a:xfrm>
            <a:off x="1848186" y="563245"/>
            <a:ext cx="1421130" cy="583565"/>
          </a:xfrm>
          <a:prstGeom prst="rect">
            <a:avLst/>
          </a:prstGeom>
          <a:solidFill>
            <a:schemeClr val="accent4">
              <a:lumMod val="20000"/>
              <a:lumOff val="80000"/>
            </a:schemeClr>
          </a:solidFill>
          <a:ln w="31750">
            <a:solidFill>
              <a:srgbClr val="C9091E"/>
            </a:solidFill>
            <a:prstDash val="sysDash"/>
          </a:ln>
        </p:spPr>
        <p:txBody>
          <a:bodyPr wrap="square" anchor="t" anchorCtr="0">
            <a:spAutoFit/>
          </a:bodyPr>
          <a:lstStyle/>
          <a:p>
            <a:pPr algn="ctr"/>
            <a:r>
              <a:rPr lang="zh-CN" altLang="en-US" sz="1600" b="1" dirty="0">
                <a:solidFill>
                  <a:srgbClr val="FF0000"/>
                </a:solidFill>
                <a:latin typeface="微软雅黑" panose="020B0503020204020204" charset="-122"/>
                <a:ea typeface="微软雅黑" panose="020B0503020204020204" charset="-122"/>
                <a:sym typeface="+mn-ea"/>
              </a:rPr>
              <a:t>把握历史脉络  设置议题</a:t>
            </a:r>
            <a:endParaRPr lang="zh-CN" altLang="en-US" sz="1600" b="1" dirty="0">
              <a:solidFill>
                <a:srgbClr val="FF0000"/>
              </a:solidFill>
              <a:latin typeface="微软雅黑" panose="020B0503020204020204" charset="-122"/>
              <a:ea typeface="微软雅黑" panose="020B0503020204020204" charset="-122"/>
              <a:sym typeface="+mn-ea"/>
            </a:endParaRPr>
          </a:p>
        </p:txBody>
      </p:sp>
      <p:sp>
        <p:nvSpPr>
          <p:cNvPr id="88" name="TextBox 131"/>
          <p:cNvSpPr txBox="1"/>
          <p:nvPr>
            <p:custDataLst>
              <p:tags r:id="rId10"/>
            </p:custDataLst>
          </p:nvPr>
        </p:nvSpPr>
        <p:spPr>
          <a:xfrm>
            <a:off x="3903046" y="530973"/>
            <a:ext cx="1567815" cy="583565"/>
          </a:xfrm>
          <a:prstGeom prst="rect">
            <a:avLst/>
          </a:prstGeom>
          <a:solidFill>
            <a:schemeClr val="accent4">
              <a:lumMod val="20000"/>
              <a:lumOff val="80000"/>
            </a:schemeClr>
          </a:solidFill>
          <a:ln w="31750">
            <a:solidFill>
              <a:srgbClr val="C9091E"/>
            </a:solidFill>
            <a:prstDash val="sysDash"/>
          </a:ln>
        </p:spPr>
        <p:txBody>
          <a:bodyPr wrap="square" anchor="t" anchorCtr="0">
            <a:spAutoFit/>
          </a:bodyPr>
          <a:lstStyle/>
          <a:p>
            <a:pPr algn="ctr"/>
            <a:r>
              <a:rPr lang="zh-CN" altLang="en-US" sz="1600" b="1" dirty="0">
                <a:solidFill>
                  <a:srgbClr val="FF0000"/>
                </a:solidFill>
                <a:latin typeface="微软雅黑" panose="020B0503020204020204" charset="-122"/>
                <a:ea typeface="微软雅黑" panose="020B0503020204020204" charset="-122"/>
                <a:sym typeface="+mn-ea"/>
              </a:rPr>
              <a:t>围绕议题 设计情境活动 </a:t>
            </a:r>
            <a:endParaRPr lang="zh-CN" altLang="en-US" sz="1600" b="1" dirty="0">
              <a:solidFill>
                <a:srgbClr val="FF0000"/>
              </a:solidFill>
              <a:latin typeface="微软雅黑" panose="020B0503020204020204" charset="-122"/>
              <a:ea typeface="微软雅黑" panose="020B0503020204020204" charset="-122"/>
              <a:sym typeface="+mn-ea"/>
            </a:endParaRPr>
          </a:p>
        </p:txBody>
      </p:sp>
      <p:sp>
        <p:nvSpPr>
          <p:cNvPr id="89" name="TextBox 131"/>
          <p:cNvSpPr txBox="1"/>
          <p:nvPr>
            <p:custDataLst>
              <p:tags r:id="rId11"/>
            </p:custDataLst>
          </p:nvPr>
        </p:nvSpPr>
        <p:spPr>
          <a:xfrm>
            <a:off x="6105525" y="617743"/>
            <a:ext cx="1408430" cy="583565"/>
          </a:xfrm>
          <a:prstGeom prst="rect">
            <a:avLst/>
          </a:prstGeom>
          <a:solidFill>
            <a:schemeClr val="accent4">
              <a:lumMod val="20000"/>
              <a:lumOff val="80000"/>
            </a:schemeClr>
          </a:solidFill>
          <a:ln w="31750">
            <a:solidFill>
              <a:srgbClr val="C9091E"/>
            </a:solidFill>
            <a:prstDash val="sysDash"/>
          </a:ln>
        </p:spPr>
        <p:txBody>
          <a:bodyPr wrap="square" anchor="t" anchorCtr="0">
            <a:spAutoFit/>
          </a:bodyPr>
          <a:lstStyle/>
          <a:p>
            <a:pPr algn="ctr"/>
            <a:r>
              <a:rPr lang="zh-CN" altLang="en-US" sz="1600" b="1" dirty="0">
                <a:solidFill>
                  <a:srgbClr val="FF0000"/>
                </a:solidFill>
                <a:latin typeface="微软雅黑" panose="020B0503020204020204" charset="-122"/>
                <a:ea typeface="微软雅黑" panose="020B0503020204020204" charset="-122"/>
                <a:sym typeface="+mn-ea"/>
              </a:rPr>
              <a:t>生活感悟  积极价值引领</a:t>
            </a:r>
            <a:endParaRPr lang="zh-CN" altLang="en-US" sz="1600" b="1" dirty="0">
              <a:solidFill>
                <a:srgbClr val="FF0000"/>
              </a:solidFill>
              <a:latin typeface="微软雅黑" panose="020B0503020204020204" charset="-122"/>
              <a:ea typeface="微软雅黑" panose="020B0503020204020204" charset="-122"/>
              <a:sym typeface="+mn-ea"/>
            </a:endParaRPr>
          </a:p>
        </p:txBody>
      </p:sp>
      <p:sp>
        <p:nvSpPr>
          <p:cNvPr id="90" name="TextBox 131"/>
          <p:cNvSpPr txBox="1"/>
          <p:nvPr>
            <p:custDataLst>
              <p:tags r:id="rId12"/>
            </p:custDataLst>
          </p:nvPr>
        </p:nvSpPr>
        <p:spPr>
          <a:xfrm>
            <a:off x="8144510" y="574675"/>
            <a:ext cx="1453515" cy="583565"/>
          </a:xfrm>
          <a:prstGeom prst="rect">
            <a:avLst/>
          </a:prstGeom>
          <a:solidFill>
            <a:schemeClr val="accent4">
              <a:lumMod val="20000"/>
              <a:lumOff val="80000"/>
            </a:schemeClr>
          </a:solidFill>
          <a:ln w="31750">
            <a:solidFill>
              <a:srgbClr val="C9091E"/>
            </a:solidFill>
            <a:prstDash val="sysDash"/>
          </a:ln>
        </p:spPr>
        <p:txBody>
          <a:bodyPr wrap="square" anchor="t" anchorCtr="0">
            <a:spAutoFit/>
          </a:bodyPr>
          <a:lstStyle/>
          <a:p>
            <a:pPr algn="ctr"/>
            <a:r>
              <a:rPr lang="zh-CN" altLang="en-US" sz="1600" b="1">
                <a:solidFill>
                  <a:srgbClr val="FF0000"/>
                </a:solidFill>
                <a:latin typeface="微软雅黑" panose="020B0503020204020204" charset="-122"/>
                <a:ea typeface="微软雅黑" panose="020B0503020204020204" charset="-122"/>
              </a:rPr>
              <a:t>感悟真理 促进知行合一</a:t>
            </a:r>
            <a:endParaRPr lang="zh-CN" altLang="en-US" sz="1600" b="1">
              <a:solidFill>
                <a:srgbClr val="FF0000"/>
              </a:solidFill>
              <a:latin typeface="微软雅黑" panose="020B0503020204020204" charset="-122"/>
              <a:ea typeface="微软雅黑" panose="020B0503020204020204" charset="-122"/>
            </a:endParaRPr>
          </a:p>
        </p:txBody>
      </p:sp>
      <p:sp>
        <p:nvSpPr>
          <p:cNvPr id="91" name="TextBox 131"/>
          <p:cNvSpPr txBox="1"/>
          <p:nvPr>
            <p:custDataLst>
              <p:tags r:id="rId13"/>
            </p:custDataLst>
          </p:nvPr>
        </p:nvSpPr>
        <p:spPr>
          <a:xfrm>
            <a:off x="10226675" y="612775"/>
            <a:ext cx="1992630" cy="583565"/>
          </a:xfrm>
          <a:prstGeom prst="rect">
            <a:avLst/>
          </a:prstGeom>
          <a:solidFill>
            <a:schemeClr val="accent4">
              <a:lumMod val="20000"/>
              <a:lumOff val="80000"/>
            </a:schemeClr>
          </a:solidFill>
          <a:ln w="31750">
            <a:solidFill>
              <a:srgbClr val="C9091E"/>
            </a:solidFill>
            <a:prstDash val="sysDash"/>
          </a:ln>
        </p:spPr>
        <p:txBody>
          <a:bodyPr wrap="square" anchor="t" anchorCtr="0">
            <a:spAutoFit/>
          </a:bodyPr>
          <a:lstStyle/>
          <a:p>
            <a:pPr algn="ctr"/>
            <a:r>
              <a:rPr lang="zh-CN" altLang="en-US" sz="1600" b="1">
                <a:solidFill>
                  <a:srgbClr val="FF0000"/>
                </a:solidFill>
                <a:latin typeface="微软雅黑" panose="020B0503020204020204" charset="-122"/>
                <a:ea typeface="微软雅黑" panose="020B0503020204020204" charset="-122"/>
              </a:rPr>
              <a:t>坚定</a:t>
            </a:r>
            <a:r>
              <a:rPr lang="en-US" altLang="zh-CN" sz="1600" b="1">
                <a:solidFill>
                  <a:srgbClr val="FF0000"/>
                </a:solidFill>
                <a:latin typeface="微软雅黑" panose="020B0503020204020204" charset="-122"/>
                <a:ea typeface="微软雅黑" panose="020B0503020204020204" charset="-122"/>
              </a:rPr>
              <a:t>“</a:t>
            </a:r>
            <a:r>
              <a:rPr lang="zh-CN" altLang="en-US" sz="1600" b="1">
                <a:solidFill>
                  <a:srgbClr val="FF0000"/>
                </a:solidFill>
                <a:latin typeface="微软雅黑" panose="020B0503020204020204" charset="-122"/>
                <a:ea typeface="微软雅黑" panose="020B0503020204020204" charset="-122"/>
              </a:rPr>
              <a:t>四个自信</a:t>
            </a:r>
            <a:r>
              <a:rPr lang="en-US" altLang="zh-CN" sz="1600" b="1">
                <a:solidFill>
                  <a:srgbClr val="FF0000"/>
                </a:solidFill>
                <a:latin typeface="微软雅黑" panose="020B0503020204020204" charset="-122"/>
                <a:ea typeface="微软雅黑" panose="020B0503020204020204" charset="-122"/>
              </a:rPr>
              <a:t>”</a:t>
            </a:r>
            <a:r>
              <a:rPr lang="zh-CN" altLang="en-US" sz="1600" b="1">
                <a:solidFill>
                  <a:srgbClr val="FF0000"/>
                </a:solidFill>
                <a:latin typeface="微软雅黑" panose="020B0503020204020204" charset="-122"/>
                <a:ea typeface="微软雅黑" panose="020B0503020204020204" charset="-122"/>
              </a:rPr>
              <a:t> 勇做时代新人</a:t>
            </a:r>
            <a:endParaRPr lang="zh-CN" altLang="en-US" sz="1600" b="1">
              <a:solidFill>
                <a:srgbClr val="FF0000"/>
              </a:solidFill>
              <a:latin typeface="微软雅黑" panose="020B0503020204020204" charset="-122"/>
              <a:ea typeface="微软雅黑" panose="020B0503020204020204" charset="-122"/>
            </a:endParaRPr>
          </a:p>
        </p:txBody>
      </p:sp>
      <p:sp>
        <p:nvSpPr>
          <p:cNvPr id="92" name="虚尾箭头 91"/>
          <p:cNvSpPr/>
          <p:nvPr/>
        </p:nvSpPr>
        <p:spPr>
          <a:xfrm>
            <a:off x="1245870" y="685165"/>
            <a:ext cx="560070" cy="339725"/>
          </a:xfrm>
          <a:prstGeom prst="stripedRightArrow">
            <a:avLst/>
          </a:prstGeom>
          <a:solidFill>
            <a:schemeClr val="accent2">
              <a:lumMod val="75000"/>
            </a:schemeClr>
          </a:solidFill>
          <a:ln>
            <a:solidFill>
              <a:srgbClr val="C9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虚尾箭头 92"/>
          <p:cNvSpPr/>
          <p:nvPr/>
        </p:nvSpPr>
        <p:spPr>
          <a:xfrm>
            <a:off x="3327363" y="750420"/>
            <a:ext cx="560070" cy="339725"/>
          </a:xfrm>
          <a:prstGeom prst="stripedRightArrow">
            <a:avLst/>
          </a:prstGeom>
          <a:solidFill>
            <a:schemeClr val="accent2">
              <a:lumMod val="75000"/>
            </a:schemeClr>
          </a:solidFill>
          <a:ln>
            <a:solidFill>
              <a:srgbClr val="C9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虚尾箭头 93"/>
          <p:cNvSpPr/>
          <p:nvPr/>
        </p:nvSpPr>
        <p:spPr>
          <a:xfrm>
            <a:off x="5515348" y="707390"/>
            <a:ext cx="560070" cy="339725"/>
          </a:xfrm>
          <a:prstGeom prst="stripedRightArrow">
            <a:avLst/>
          </a:prstGeom>
          <a:solidFill>
            <a:schemeClr val="accent2">
              <a:lumMod val="75000"/>
            </a:schemeClr>
          </a:solidFill>
          <a:ln>
            <a:solidFill>
              <a:srgbClr val="C9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虚尾箭头 94"/>
          <p:cNvSpPr/>
          <p:nvPr/>
        </p:nvSpPr>
        <p:spPr>
          <a:xfrm>
            <a:off x="7548581" y="702422"/>
            <a:ext cx="560070" cy="339725"/>
          </a:xfrm>
          <a:prstGeom prst="stripedRightArrow">
            <a:avLst/>
          </a:prstGeom>
          <a:solidFill>
            <a:schemeClr val="accent2">
              <a:lumMod val="75000"/>
            </a:schemeClr>
          </a:solidFill>
          <a:ln>
            <a:solidFill>
              <a:srgbClr val="C9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虚尾箭头 95"/>
          <p:cNvSpPr/>
          <p:nvPr/>
        </p:nvSpPr>
        <p:spPr>
          <a:xfrm>
            <a:off x="9625330" y="696595"/>
            <a:ext cx="560070" cy="339725"/>
          </a:xfrm>
          <a:prstGeom prst="stripedRightArrow">
            <a:avLst/>
          </a:prstGeom>
          <a:solidFill>
            <a:schemeClr val="accent2">
              <a:lumMod val="75000"/>
            </a:schemeClr>
          </a:solidFill>
          <a:ln>
            <a:solidFill>
              <a:srgbClr val="C909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949440" y="5075593"/>
            <a:ext cx="1549101" cy="1384995"/>
          </a:xfrm>
          <a:prstGeom prst="rect">
            <a:avLst/>
          </a:prstGeom>
          <a:solidFill>
            <a:schemeClr val="bg1"/>
          </a:solidFill>
        </p:spPr>
        <p:txBody>
          <a:bodyPr wrap="square" rtlCol="0" anchor="t">
            <a:spAutoFit/>
          </a:bodyPr>
          <a:lstStyle/>
          <a:p>
            <a:r>
              <a:rPr lang="zh-CN" sz="1400" b="1" dirty="0">
                <a:solidFill>
                  <a:srgbClr val="C9091E"/>
                </a:solidFill>
                <a:latin typeface="Helvetica" charset="0"/>
                <a:ea typeface="宋体" panose="02010600030101010101" pitchFamily="2" charset="-122"/>
              </a:rPr>
              <a:t>结合“博士村官”宋云天的事例，谈谈青年学子应如何增强“四个意识”做到“两个维护”？</a:t>
            </a:r>
            <a:endParaRPr lang="zh-CN" sz="1400" b="1" dirty="0">
              <a:solidFill>
                <a:srgbClr val="C9091E"/>
              </a:solidFill>
              <a:latin typeface="Helvetica" charset="0"/>
              <a:ea typeface="宋体" panose="02010600030101010101" pitchFamily="2" charset="-122"/>
            </a:endParaRPr>
          </a:p>
        </p:txBody>
      </p:sp>
      <p:sp>
        <p:nvSpPr>
          <p:cNvPr id="97" name="虚尾箭头 96"/>
          <p:cNvSpPr/>
          <p:nvPr/>
        </p:nvSpPr>
        <p:spPr>
          <a:xfrm>
            <a:off x="3863787" y="5488830"/>
            <a:ext cx="37472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虚尾箭头 97"/>
          <p:cNvSpPr/>
          <p:nvPr/>
        </p:nvSpPr>
        <p:spPr>
          <a:xfrm>
            <a:off x="6295016" y="2283049"/>
            <a:ext cx="35321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虚尾箭头 98"/>
          <p:cNvSpPr/>
          <p:nvPr/>
        </p:nvSpPr>
        <p:spPr>
          <a:xfrm>
            <a:off x="6314739" y="3982757"/>
            <a:ext cx="36576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虚尾箭头 99"/>
          <p:cNvSpPr/>
          <p:nvPr/>
        </p:nvSpPr>
        <p:spPr>
          <a:xfrm>
            <a:off x="6316531" y="5327463"/>
            <a:ext cx="385483"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虚尾箭头 100"/>
          <p:cNvSpPr/>
          <p:nvPr/>
        </p:nvSpPr>
        <p:spPr>
          <a:xfrm>
            <a:off x="8629425" y="2229261"/>
            <a:ext cx="299422"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虚尾箭头 101"/>
          <p:cNvSpPr/>
          <p:nvPr/>
        </p:nvSpPr>
        <p:spPr>
          <a:xfrm>
            <a:off x="8607910" y="3939726"/>
            <a:ext cx="299422"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虚尾箭头 102"/>
          <p:cNvSpPr/>
          <p:nvPr/>
        </p:nvSpPr>
        <p:spPr>
          <a:xfrm>
            <a:off x="8661699" y="5424282"/>
            <a:ext cx="31018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虚尾箭头 103"/>
          <p:cNvSpPr/>
          <p:nvPr/>
        </p:nvSpPr>
        <p:spPr>
          <a:xfrm>
            <a:off x="1938171" y="3832151"/>
            <a:ext cx="320936"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虚尾箭头 104"/>
          <p:cNvSpPr/>
          <p:nvPr/>
        </p:nvSpPr>
        <p:spPr>
          <a:xfrm>
            <a:off x="1948926" y="2196988"/>
            <a:ext cx="310179"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虚尾箭头 105"/>
          <p:cNvSpPr/>
          <p:nvPr/>
        </p:nvSpPr>
        <p:spPr>
          <a:xfrm>
            <a:off x="1916655" y="5445798"/>
            <a:ext cx="331694"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虚尾箭头 106"/>
          <p:cNvSpPr/>
          <p:nvPr/>
        </p:nvSpPr>
        <p:spPr>
          <a:xfrm>
            <a:off x="625735" y="3735331"/>
            <a:ext cx="456079"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虚尾箭头 107"/>
          <p:cNvSpPr/>
          <p:nvPr/>
        </p:nvSpPr>
        <p:spPr>
          <a:xfrm>
            <a:off x="10393679" y="3950484"/>
            <a:ext cx="224119"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虚尾箭头 108"/>
          <p:cNvSpPr/>
          <p:nvPr/>
        </p:nvSpPr>
        <p:spPr>
          <a:xfrm>
            <a:off x="11071412" y="3939726"/>
            <a:ext cx="224117"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36931" y="2323747"/>
            <a:ext cx="9918138" cy="2306955"/>
          </a:xfrm>
          <a:prstGeom prst="rect">
            <a:avLst/>
          </a:prstGeom>
        </p:spPr>
        <p:txBody>
          <a:bodyPr wrap="square">
            <a:spAutoFit/>
          </a:bodyPr>
          <a:lstStyle/>
          <a:p>
            <a:pPr algn="ctr"/>
            <a:r>
              <a:rPr lang="zh-CN" altLang="en-US" sz="8000" b="1" kern="0" dirty="0">
                <a:gradFill>
                  <a:gsLst>
                    <a:gs pos="0">
                      <a:srgbClr val="FF0000"/>
                    </a:gs>
                    <a:gs pos="72000">
                      <a:srgbClr val="C00000"/>
                    </a:gs>
                  </a:gsLst>
                  <a:lin ang="5400000" scaled="1"/>
                </a:gradFill>
                <a:effectLst>
                  <a:outerShdw blurRad="38100" dist="38100" dir="2700000" algn="tl">
                    <a:srgbClr val="000000">
                      <a:alpha val="20000"/>
                    </a:srgbClr>
                  </a:outerShdw>
                </a:effectLst>
                <a:latin typeface="字魂105号-简雅黑" panose="00000500000000000000" pitchFamily="2" charset="-122"/>
                <a:ea typeface="字魂105号-简雅黑" panose="00000500000000000000" pitchFamily="2" charset="-122"/>
                <a:cs typeface="+mn-ea"/>
                <a:sym typeface="+mn-lt"/>
              </a:rPr>
              <a:t>欢迎批评指正！</a:t>
            </a:r>
            <a:endParaRPr lang="zh-CN" altLang="en-US" sz="8000" b="1" kern="0" dirty="0">
              <a:gradFill>
                <a:gsLst>
                  <a:gs pos="0">
                    <a:srgbClr val="FF0000"/>
                  </a:gs>
                  <a:gs pos="72000">
                    <a:srgbClr val="C00000"/>
                  </a:gs>
                </a:gsLst>
                <a:lin ang="5400000" scaled="1"/>
              </a:gradFill>
              <a:effectLst>
                <a:outerShdw blurRad="38100" dist="38100" dir="2700000" algn="tl">
                  <a:srgbClr val="000000">
                    <a:alpha val="20000"/>
                  </a:srgbClr>
                </a:outerShdw>
              </a:effectLst>
              <a:latin typeface="字魂105号-简雅黑" panose="00000500000000000000" pitchFamily="2" charset="-122"/>
              <a:ea typeface="字魂105号-简雅黑" panose="00000500000000000000" pitchFamily="2" charset="-122"/>
              <a:cs typeface="+mn-ea"/>
              <a:sym typeface="+mn-lt"/>
            </a:endParaRPr>
          </a:p>
          <a:p>
            <a:pPr algn="ctr"/>
            <a:endParaRPr lang="en-US" altLang="zh-CN" sz="3200" b="1" kern="0" dirty="0">
              <a:gradFill>
                <a:gsLst>
                  <a:gs pos="0">
                    <a:srgbClr val="FF0000"/>
                  </a:gs>
                  <a:gs pos="72000">
                    <a:srgbClr val="C00000"/>
                  </a:gs>
                </a:gsLst>
                <a:lin ang="5400000" scaled="1"/>
              </a:gradFill>
              <a:effectLst>
                <a:outerShdw blurRad="38100" dist="38100" dir="2700000" algn="tl">
                  <a:srgbClr val="000000">
                    <a:alpha val="20000"/>
                  </a:srgbClr>
                </a:outerShdw>
              </a:effectLst>
              <a:latin typeface="字魂105号-简雅黑" panose="00000500000000000000" pitchFamily="2" charset="-122"/>
              <a:ea typeface="字魂105号-简雅黑" panose="00000500000000000000" pitchFamily="2" charset="-122"/>
              <a:cs typeface="+mn-ea"/>
              <a:sym typeface="+mn-lt"/>
            </a:endParaRPr>
          </a:p>
          <a:p>
            <a:pPr algn="ctr"/>
            <a:r>
              <a:rPr lang="en-US" altLang="zh-CN" sz="3200" b="1" kern="0" dirty="0">
                <a:gradFill>
                  <a:gsLst>
                    <a:gs pos="0">
                      <a:srgbClr val="FF0000"/>
                    </a:gs>
                    <a:gs pos="72000">
                      <a:srgbClr val="C00000"/>
                    </a:gs>
                  </a:gsLst>
                  <a:lin ang="5400000" scaled="1"/>
                </a:gradFill>
                <a:effectLst>
                  <a:outerShdw blurRad="38100" dist="38100" dir="2700000" algn="tl">
                    <a:srgbClr val="000000">
                      <a:alpha val="20000"/>
                    </a:srgbClr>
                  </a:outerShdw>
                </a:effectLst>
                <a:latin typeface="字魂105号-简雅黑" panose="00000500000000000000" pitchFamily="2" charset="-122"/>
                <a:ea typeface="字魂105号-简雅黑" panose="00000500000000000000" pitchFamily="2" charset="-122"/>
                <a:cs typeface="+mn-ea"/>
                <a:sym typeface="+mn-lt"/>
              </a:rPr>
              <a:t>2021.7</a:t>
            </a:r>
            <a:endParaRPr lang="en-US" altLang="zh-CN" sz="3200" b="1" kern="0" dirty="0">
              <a:gradFill>
                <a:gsLst>
                  <a:gs pos="0">
                    <a:srgbClr val="FF0000"/>
                  </a:gs>
                  <a:gs pos="72000">
                    <a:srgbClr val="C00000"/>
                  </a:gs>
                </a:gsLst>
                <a:lin ang="5400000" scaled="1"/>
              </a:gradFill>
              <a:effectLst>
                <a:outerShdw blurRad="38100" dist="38100" dir="2700000" algn="tl">
                  <a:srgbClr val="000000">
                    <a:alpha val="20000"/>
                  </a:srgbClr>
                </a:outerShdw>
              </a:effectLst>
              <a:latin typeface="字魂105号-简雅黑" panose="00000500000000000000" pitchFamily="2" charset="-122"/>
              <a:ea typeface="字魂105号-简雅黑" panose="00000500000000000000" pitchFamily="2" charset="-122"/>
              <a:cs typeface="+mn-ea"/>
              <a:sym typeface="+mn-lt"/>
            </a:endParaRPr>
          </a:p>
        </p:txBody>
      </p:sp>
      <p:pic>
        <p:nvPicPr>
          <p:cNvPr id="18" name="图片 17"/>
          <p:cNvPicPr>
            <a:picLocks noChangeAspect="1"/>
          </p:cNvPicPr>
          <p:nvPr>
            <p:custDataLst>
              <p:tags r:id="rId1"/>
            </p:custDataLst>
          </p:nvPr>
        </p:nvPicPr>
        <p:blipFill rotWithShape="1">
          <a:blip r:embed="rId2">
            <a:extLst>
              <a:ext uri="{28A0092B-C50C-407E-A947-70E740481C1C}">
                <a14:useLocalDpi xmlns:a14="http://schemas.microsoft.com/office/drawing/2010/main" val="0"/>
              </a:ext>
            </a:extLst>
          </a:blip>
          <a:srcRect/>
          <a:stretch>
            <a:fillRect/>
          </a:stretch>
        </p:blipFill>
        <p:spPr>
          <a:xfrm>
            <a:off x="0" y="5715000"/>
            <a:ext cx="12192000" cy="1142999"/>
          </a:xfrm>
          <a:prstGeom prst="rect">
            <a:avLst/>
          </a:prstGeom>
        </p:spPr>
      </p:pic>
      <p:pic>
        <p:nvPicPr>
          <p:cNvPr id="21" name="图片 20"/>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flipH="1">
            <a:off x="8890123" y="328719"/>
            <a:ext cx="3163380" cy="1264143"/>
          </a:xfrm>
          <a:prstGeom prst="rect">
            <a:avLst/>
          </a:prstGeom>
        </p:spPr>
      </p:pic>
      <p:pic>
        <p:nvPicPr>
          <p:cNvPr id="27" name="图片 26"/>
          <p:cNvPicPr>
            <a:picLocks noChangeAspect="1"/>
          </p:cNvPicPr>
          <p:nvPr>
            <p:custDataLst>
              <p:tags r:id="rId5"/>
            </p:custDataLst>
          </p:nvPr>
        </p:nvPicPr>
        <p:blipFill rotWithShape="1">
          <a:blip r:embed="rId6" cstate="hqprint">
            <a:extLst>
              <a:ext uri="{28A0092B-C50C-407E-A947-70E740481C1C}">
                <a14:useLocalDpi xmlns:a14="http://schemas.microsoft.com/office/drawing/2010/main" val="0"/>
              </a:ext>
            </a:extLst>
          </a:blip>
          <a:srcRect r="-1935"/>
          <a:stretch>
            <a:fillRect/>
          </a:stretch>
        </p:blipFill>
        <p:spPr>
          <a:xfrm rot="206972" flipH="1">
            <a:off x="8093637" y="4954130"/>
            <a:ext cx="4001122" cy="1798257"/>
          </a:xfrm>
          <a:prstGeom prst="rect">
            <a:avLst/>
          </a:prstGeom>
        </p:spPr>
      </p:pic>
      <p:sp>
        <p:nvSpPr>
          <p:cNvPr id="30" name="矩形 29"/>
          <p:cNvSpPr/>
          <p:nvPr/>
        </p:nvSpPr>
        <p:spPr>
          <a:xfrm>
            <a:off x="0" y="5918201"/>
            <a:ext cx="12192000" cy="939799"/>
          </a:xfrm>
          <a:prstGeom prst="rect">
            <a:avLst/>
          </a:prstGeom>
          <a:gradFill>
            <a:gsLst>
              <a:gs pos="100000">
                <a:srgbClr val="FFC000">
                  <a:alpha val="58000"/>
                </a:srgbClr>
              </a:gs>
              <a:gs pos="14000">
                <a:srgbClr val="FF0000">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a马上行楷" panose="02010600010101010101" pitchFamily="2" charset="-122"/>
            </a:endParaRPr>
          </a:p>
        </p:txBody>
      </p:sp>
      <p:pic>
        <p:nvPicPr>
          <p:cNvPr id="2" name="图片 1"/>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224" y="-172391"/>
            <a:ext cx="4225671" cy="1937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3000">
        <p:random/>
      </p:transition>
    </mc:Choice>
    <mc:Fallback>
      <p:transition spd="slow" advClick="0" advTm="3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1"/>
          <p:cNvSpPr txBox="1"/>
          <p:nvPr>
            <p:custDataLst>
              <p:tags r:id="rId1"/>
            </p:custDataLst>
          </p:nvPr>
        </p:nvSpPr>
        <p:spPr>
          <a:xfrm>
            <a:off x="3475355" y="782955"/>
            <a:ext cx="8559165" cy="4605020"/>
          </a:xfrm>
          <a:prstGeom prst="rect">
            <a:avLst/>
          </a:prstGeom>
          <a:noFill/>
          <a:ln w="9525">
            <a:solidFill>
              <a:srgbClr val="C9091E"/>
            </a:solidFill>
          </a:ln>
        </p:spPr>
        <p:txBody>
          <a:bodyPr wrap="square" anchor="t" anchorCtr="0">
            <a:spAutoFit/>
          </a:bodyPr>
          <a:lstStyle/>
          <a:p>
            <a:r>
              <a:rPr lang="en-US" altLang="zh-CN" sz="2665" b="1" dirty="0">
                <a:solidFill>
                  <a:srgbClr val="BB313E"/>
                </a:solidFill>
                <a:latin typeface="微软雅黑" panose="020B0503020204020204" charset="-122"/>
                <a:ea typeface="微软雅黑" panose="020B0503020204020204" charset="-122"/>
              </a:rPr>
              <a:t>      </a:t>
            </a:r>
            <a:r>
              <a:rPr lang="en-US" altLang="zh-CN" sz="2665" b="1" dirty="0" smtClean="0">
                <a:solidFill>
                  <a:srgbClr val="BB313E"/>
                </a:solidFill>
                <a:latin typeface="微软雅黑" panose="020B0503020204020204" charset="-122"/>
                <a:ea typeface="微软雅黑" panose="020B0503020204020204"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本</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讲以坚持和加强党的全面领导为主题，</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围绕“中国共产党领导是最本质特征和最大优势”为核心，重点讲述中国共产党是最高政治领导力量，新时代我们要增强</a:t>
            </a:r>
            <a:r>
              <a:rPr lang="en-US" altLang="zh-CN"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四个意识</a:t>
            </a:r>
            <a:r>
              <a:rPr lang="en-US" altLang="zh-CN"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，做到</a:t>
            </a:r>
            <a:r>
              <a:rPr lang="en-US" altLang="zh-CN"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两个维护</a:t>
            </a:r>
            <a:r>
              <a:rPr lang="en-US" altLang="zh-CN"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a:t>
            </a:r>
            <a:r>
              <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rPr>
              <a:t>，坚持和加强党的全面领导，提高党的创造力、凝聚力、战斗力。</a:t>
            </a:r>
            <a:endParaRPr lang="zh-CN" altLang="en-US" sz="2665" b="1" dirty="0">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endParaRPr lang="en-US" altLang="zh-CN" sz="2665" b="1" dirty="0">
              <a:solidFill>
                <a:srgbClr val="FF0000"/>
              </a:solidFill>
              <a:latin typeface="方正粗黑宋简体" panose="02000000000000000000" charset="-122"/>
              <a:ea typeface="方正粗黑宋简体" panose="02000000000000000000" charset="-122"/>
              <a:cs typeface="方正粗黑宋简体" panose="02000000000000000000" charset="-122"/>
            </a:endParaRPr>
          </a:p>
          <a:p>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本</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讲从历史到现实、从理论到实践、从社会到个人三个角度引导学生认同坚持和加强党的领导是夺取新时代中国特色社会主义伟大胜利的根本保证，听党话、感党恩、跟党走，立足新时代把青春奋斗融入党和人民的事业之中，为实现中华民族伟大复兴贡献青春力量。</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5" name="TextBox 131"/>
          <p:cNvSpPr txBox="1"/>
          <p:nvPr>
            <p:custDataLst>
              <p:tags r:id="rId2"/>
            </p:custDataLst>
          </p:nvPr>
        </p:nvSpPr>
        <p:spPr>
          <a:xfrm>
            <a:off x="541655" y="1268307"/>
            <a:ext cx="2880784" cy="1404620"/>
          </a:xfrm>
          <a:prstGeom prst="rect">
            <a:avLst/>
          </a:prstGeom>
          <a:noFill/>
          <a:ln w="9525">
            <a:noFill/>
          </a:ln>
        </p:spPr>
        <p:txBody>
          <a:bodyPr anchor="t" anchorCtr="0">
            <a:spAutoFit/>
          </a:bodyPr>
          <a:lstStyle/>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本讲</a:t>
            </a:r>
            <a:endPar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概述</a:t>
            </a:r>
            <a:endParaRPr lang="zh-CN" altLang="en-US" sz="4265" b="1">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H="1">
            <a:off x="3184948" y="487892"/>
            <a:ext cx="0" cy="4800600"/>
          </a:xfrm>
          <a:prstGeom prst="line">
            <a:avLst/>
          </a:prstGeom>
          <a:ln w="12700">
            <a:solidFill>
              <a:srgbClr val="AE0E16"/>
            </a:solidFill>
          </a:ln>
        </p:spPr>
        <p:style>
          <a:lnRef idx="1">
            <a:schemeClr val="accent1"/>
          </a:lnRef>
          <a:fillRef idx="0">
            <a:schemeClr val="accent1"/>
          </a:fillRef>
          <a:effectRef idx="0">
            <a:schemeClr val="accent1"/>
          </a:effectRef>
          <a:fontRef idx="minor">
            <a:schemeClr val="tx1"/>
          </a:fontRef>
        </p:style>
      </p:cxnSp>
      <p:pic>
        <p:nvPicPr>
          <p:cNvPr id="41996" name="图片 5"/>
          <p:cNvPicPr>
            <a:picLocks noChangeAspect="1"/>
          </p:cNvPicPr>
          <p:nvPr>
            <p:custDataLst>
              <p:tags r:id="rId4"/>
            </p:custDataLst>
          </p:nvPr>
        </p:nvPicPr>
        <p:blipFill>
          <a:blip r:embed="rId5"/>
          <a:stretch>
            <a:fillRect/>
          </a:stretch>
        </p:blipFill>
        <p:spPr>
          <a:xfrm>
            <a:off x="7334251" y="5949951"/>
            <a:ext cx="4857749" cy="901700"/>
          </a:xfrm>
          <a:prstGeom prst="rect">
            <a:avLst/>
          </a:prstGeom>
          <a:noFill/>
          <a:ln w="9525">
            <a:noFill/>
          </a:ln>
        </p:spPr>
      </p:pic>
      <p:sp>
        <p:nvSpPr>
          <p:cNvPr id="13" name="矩形 12"/>
          <p:cNvSpPr/>
          <p:nvPr>
            <p:custDataLst>
              <p:tags r:id="rId6"/>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7"/>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0" y="5558790"/>
            <a:ext cx="2755265" cy="129286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1"/>
          <p:cNvSpPr txBox="1"/>
          <p:nvPr>
            <p:custDataLst>
              <p:tags r:id="rId1"/>
            </p:custDataLst>
          </p:nvPr>
        </p:nvSpPr>
        <p:spPr>
          <a:xfrm>
            <a:off x="4138930" y="723900"/>
            <a:ext cx="7898877" cy="5016758"/>
          </a:xfrm>
          <a:prstGeom prst="rect">
            <a:avLst/>
          </a:prstGeom>
          <a:noFill/>
          <a:ln w="9525">
            <a:solidFill>
              <a:srgbClr val="C9091E"/>
            </a:solidFill>
          </a:ln>
        </p:spPr>
        <p:txBody>
          <a:bodyPr wrap="square" anchor="t" anchorCtr="0">
            <a:spAutoFit/>
          </a:bodyPr>
          <a:lstStyle/>
          <a:p>
            <a:pPr fontAlgn="auto">
              <a:lnSpc>
                <a:spcPts val="4790"/>
              </a:lnSpc>
            </a:pPr>
            <a:r>
              <a:rPr lang="en-US" altLang="zh-CN" sz="2665" b="1" dirty="0">
                <a:solidFill>
                  <a:schemeClr val="tx1"/>
                </a:solidFill>
                <a:latin typeface="微软雅黑" panose="020B0503020204020204" charset="-122"/>
                <a:ea typeface="微软雅黑" panose="020B0503020204020204" charset="-122"/>
              </a:rPr>
              <a:t>   </a:t>
            </a:r>
            <a:r>
              <a:rPr lang="en-US" altLang="zh-CN" sz="2665" b="1" dirty="0">
                <a:solidFill>
                  <a:srgbClr val="BB313E"/>
                </a:solidFill>
                <a:latin typeface="微软雅黑" panose="020B0503020204020204" charset="-122"/>
                <a:ea typeface="微软雅黑" panose="020B0503020204020204" charset="-122"/>
              </a:rPr>
              <a:t> </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结合</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中国共产党百年奋斗历程与所创造的丰功伟业，理解党的领导地位是历史和人民的选择；</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收集</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脱贫攻坚战典型事例，领会新时代中国共产党领导是最本质特征和最大优势，是最高政治</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领导力量</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     </a:t>
            </a:r>
            <a:r>
              <a:rPr lang="zh-CN" altLang="en-US" sz="2660"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  学习</a:t>
            </a:r>
            <a:r>
              <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优秀共产党员的先进事迹，拥护党的领导，</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增强“四个意识”、做到</a:t>
            </a:r>
            <a:r>
              <a:rPr lang="en-US" altLang="zh-CN"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两个维护”，坚定永远跟党走的信念。</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5" name="TextBox 131"/>
          <p:cNvSpPr txBox="1"/>
          <p:nvPr>
            <p:custDataLst>
              <p:tags r:id="rId2"/>
            </p:custDataLst>
          </p:nvPr>
        </p:nvSpPr>
        <p:spPr>
          <a:xfrm>
            <a:off x="445135" y="1680422"/>
            <a:ext cx="2880784" cy="1404620"/>
          </a:xfrm>
          <a:prstGeom prst="rect">
            <a:avLst/>
          </a:prstGeom>
          <a:noFill/>
          <a:ln w="9525">
            <a:noFill/>
          </a:ln>
        </p:spPr>
        <p:txBody>
          <a:bodyPr anchor="t" anchorCtr="0">
            <a:spAutoFit/>
          </a:bodyPr>
          <a:lstStyle/>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学习</a:t>
            </a:r>
            <a:endPar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目标</a:t>
            </a:r>
            <a:endPar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H="1">
            <a:off x="3167803" y="1136227"/>
            <a:ext cx="0" cy="4800600"/>
          </a:xfrm>
          <a:prstGeom prst="line">
            <a:avLst/>
          </a:prstGeom>
          <a:ln w="12700">
            <a:solidFill>
              <a:srgbClr val="AE0E16"/>
            </a:solidFill>
          </a:ln>
        </p:spPr>
        <p:style>
          <a:lnRef idx="1">
            <a:schemeClr val="accent1"/>
          </a:lnRef>
          <a:fillRef idx="0">
            <a:schemeClr val="accent1"/>
          </a:fillRef>
          <a:effectRef idx="0">
            <a:schemeClr val="accent1"/>
          </a:effectRef>
          <a:fontRef idx="minor">
            <a:schemeClr val="tx1"/>
          </a:fontRef>
        </p:style>
      </p:cxnSp>
      <p:pic>
        <p:nvPicPr>
          <p:cNvPr id="41996" name="图片 5"/>
          <p:cNvPicPr>
            <a:picLocks noChangeAspect="1"/>
          </p:cNvPicPr>
          <p:nvPr>
            <p:custDataLst>
              <p:tags r:id="rId4"/>
            </p:custDataLst>
          </p:nvPr>
        </p:nvPicPr>
        <p:blipFill>
          <a:blip r:embed="rId5"/>
          <a:stretch>
            <a:fillRect/>
          </a:stretch>
        </p:blipFill>
        <p:spPr>
          <a:xfrm>
            <a:off x="7334251" y="5949951"/>
            <a:ext cx="4857749" cy="901700"/>
          </a:xfrm>
          <a:prstGeom prst="rect">
            <a:avLst/>
          </a:prstGeom>
          <a:noFill/>
          <a:ln w="9525">
            <a:noFill/>
          </a:ln>
        </p:spPr>
      </p:pic>
      <p:sp>
        <p:nvSpPr>
          <p:cNvPr id="13" name="矩形 12"/>
          <p:cNvSpPr/>
          <p:nvPr>
            <p:custDataLst>
              <p:tags r:id="rId6"/>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7"/>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9" name="Oval 6"/>
          <p:cNvSpPr/>
          <p:nvPr>
            <p:custDataLst>
              <p:tags r:id="rId8"/>
            </p:custDataLst>
          </p:nvPr>
        </p:nvSpPr>
        <p:spPr>
          <a:xfrm>
            <a:off x="3406353" y="851959"/>
            <a:ext cx="732367" cy="683684"/>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0" name="TextBox 137"/>
          <p:cNvSpPr txBox="1"/>
          <p:nvPr>
            <p:custDataLst>
              <p:tags r:id="rId9"/>
            </p:custDataLst>
          </p:nvPr>
        </p:nvSpPr>
        <p:spPr>
          <a:xfrm>
            <a:off x="3500355" y="942340"/>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01</a:t>
            </a:r>
            <a:endParaRPr lang="en-US" altLang="zh-CN" sz="2665" b="1">
              <a:solidFill>
                <a:srgbClr val="F8F8F8"/>
              </a:solidFill>
              <a:latin typeface="微软雅黑" panose="020B0503020204020204" charset="-122"/>
              <a:ea typeface="微软雅黑" panose="020B0503020204020204" charset="-122"/>
            </a:endParaRPr>
          </a:p>
        </p:txBody>
      </p:sp>
      <p:sp>
        <p:nvSpPr>
          <p:cNvPr id="21" name="Oval 6"/>
          <p:cNvSpPr/>
          <p:nvPr>
            <p:custDataLst>
              <p:tags r:id="rId10"/>
            </p:custDataLst>
          </p:nvPr>
        </p:nvSpPr>
        <p:spPr>
          <a:xfrm>
            <a:off x="3406352" y="2018877"/>
            <a:ext cx="719667" cy="730251"/>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2" name="TextBox 139"/>
          <p:cNvSpPr txBox="1"/>
          <p:nvPr>
            <p:custDataLst>
              <p:tags r:id="rId11"/>
            </p:custDataLst>
          </p:nvPr>
        </p:nvSpPr>
        <p:spPr>
          <a:xfrm>
            <a:off x="3475167" y="2132542"/>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02</a:t>
            </a:r>
            <a:endParaRPr lang="en-US" altLang="zh-CN" sz="2665" b="1">
              <a:solidFill>
                <a:srgbClr val="F8F8F8"/>
              </a:solidFill>
              <a:latin typeface="微软雅黑" panose="020B0503020204020204" charset="-122"/>
              <a:ea typeface="微软雅黑" panose="020B0503020204020204" charset="-122"/>
            </a:endParaRPr>
          </a:p>
        </p:txBody>
      </p:sp>
      <p:sp>
        <p:nvSpPr>
          <p:cNvPr id="23" name="Oval 6"/>
          <p:cNvSpPr/>
          <p:nvPr>
            <p:custDataLst>
              <p:tags r:id="rId12"/>
            </p:custDataLst>
          </p:nvPr>
        </p:nvSpPr>
        <p:spPr>
          <a:xfrm>
            <a:off x="3420722" y="3904100"/>
            <a:ext cx="717549" cy="694267"/>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 name="TextBox 141"/>
          <p:cNvSpPr txBox="1"/>
          <p:nvPr>
            <p:custDataLst>
              <p:tags r:id="rId13"/>
            </p:custDataLst>
          </p:nvPr>
        </p:nvSpPr>
        <p:spPr>
          <a:xfrm>
            <a:off x="3492947" y="4000077"/>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03</a:t>
            </a:r>
            <a:endParaRPr lang="en-US" altLang="zh-CN" sz="2665" b="1">
              <a:solidFill>
                <a:srgbClr val="F8F8F8"/>
              </a:solidFill>
              <a:latin typeface="微软雅黑" panose="020B0503020204020204" charset="-122"/>
              <a:ea typeface="微软雅黑" panose="020B0503020204020204" charset="-122"/>
            </a:endParaRPr>
          </a:p>
        </p:txBody>
      </p:sp>
      <p:pic>
        <p:nvPicPr>
          <p:cNvPr id="10" name="图片 9"/>
          <p:cNvPicPr>
            <a:picLocks noChangeAspect="1"/>
          </p:cNvPicPr>
          <p:nvPr/>
        </p:nvPicPr>
        <p:blipFill>
          <a:blip r:embed="rId14"/>
          <a:stretch>
            <a:fillRect/>
          </a:stretch>
        </p:blipFill>
        <p:spPr>
          <a:xfrm>
            <a:off x="152400" y="6166353"/>
            <a:ext cx="4165600" cy="6852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grpId="1" nodeType="withEffect">
                                  <p:stCondLst>
                                    <p:cond delay="0"/>
                                  </p:stCondLst>
                                  <p:childTnLst>
                                    <p:animMotion origin="layout" path="M 2.22222E-06 -1.48148E-06 L -0.30347 0.54537" pathEditMode="relative" rAng="0" ptsTypes="AA">
                                      <p:cBhvr>
                                        <p:cTn id="6" dur="500" spd="-99900" fill="hold"/>
                                        <p:tgtEl>
                                          <p:spTgt spid="19"/>
                                        </p:tgtEl>
                                        <p:attrNameLst>
                                          <p:attrName>ppt_x</p:attrName>
                                          <p:attrName>ppt_y</p:attrName>
                                        </p:attrNameLst>
                                      </p:cBhvr>
                                      <p:rCtr x="-1517400" y="2725300"/>
                                    </p:animMotion>
                                  </p:childTnLst>
                                </p:cTn>
                              </p:par>
                              <p:par>
                                <p:cTn id="7" presetID="56" presetClass="path" presetSubtype="0" accel="50000" decel="50000" fill="hold" nodeType="withEffect">
                                  <p:stCondLst>
                                    <p:cond delay="100"/>
                                  </p:stCondLst>
                                  <p:childTnLst>
                                    <p:animMotion origin="layout" path="M 2.22222E-06 1.85185E-06 L -0.30347 0.3679" pathEditMode="relative" rAng="0" ptsTypes="AA">
                                      <p:cBhvr>
                                        <p:cTn id="8" dur="500" spd="-99900" fill="hold"/>
                                        <p:tgtEl>
                                          <p:spTgt spid="21"/>
                                        </p:tgtEl>
                                        <p:attrNameLst>
                                          <p:attrName>ppt_x</p:attrName>
                                          <p:attrName>ppt_y</p:attrName>
                                        </p:attrNameLst>
                                      </p:cBhvr>
                                      <p:rCtr x="-1517400" y="1839500"/>
                                    </p:animMotion>
                                  </p:childTnLst>
                                </p:cTn>
                              </p:par>
                              <p:par>
                                <p:cTn id="9" presetID="31" presetClass="entr" presetSubtype="0" fill="hold" nodeType="withEffect">
                                  <p:stCondLst>
                                    <p:cond delay="100"/>
                                  </p:stCondLst>
                                  <p:childTnLst>
                                    <p:set>
                                      <p:cBhvr>
                                        <p:cTn id="10" dur="1" fill="hold">
                                          <p:stCondLst>
                                            <p:cond delay="0"/>
                                          </p:stCondLst>
                                        </p:cTn>
                                        <p:tgtEl>
                                          <p:spTgt spid="22"/>
                                        </p:tgtEl>
                                        <p:attrNameLst>
                                          <p:attrName>style.visibility</p:attrName>
                                        </p:attrNameLst>
                                      </p:cBhvr>
                                      <p:to>
                                        <p:strVal val="visible"/>
                                      </p:to>
                                    </p:set>
                                    <p:anim calcmode="lin" valueType="num">
                                      <p:cBhvr>
                                        <p:cTn id="11" dur="300" fill="hold"/>
                                        <p:tgtEl>
                                          <p:spTgt spid="22"/>
                                        </p:tgtEl>
                                        <p:attrNameLst>
                                          <p:attrName>ppt_w</p:attrName>
                                        </p:attrNameLst>
                                      </p:cBhvr>
                                      <p:tavLst>
                                        <p:tav tm="0">
                                          <p:val>
                                            <p:fltVal val="0"/>
                                          </p:val>
                                        </p:tav>
                                        <p:tav tm="100000">
                                          <p:val>
                                            <p:strVal val="#ppt_w"/>
                                          </p:val>
                                        </p:tav>
                                      </p:tavLst>
                                    </p:anim>
                                    <p:anim calcmode="lin" valueType="num">
                                      <p:cBhvr>
                                        <p:cTn id="12" dur="300" fill="hold"/>
                                        <p:tgtEl>
                                          <p:spTgt spid="22"/>
                                        </p:tgtEl>
                                        <p:attrNameLst>
                                          <p:attrName>ppt_h</p:attrName>
                                        </p:attrNameLst>
                                      </p:cBhvr>
                                      <p:tavLst>
                                        <p:tav tm="0">
                                          <p:val>
                                            <p:fltVal val="0"/>
                                          </p:val>
                                        </p:tav>
                                        <p:tav tm="100000">
                                          <p:val>
                                            <p:strVal val="#ppt_h"/>
                                          </p:val>
                                        </p:tav>
                                      </p:tavLst>
                                    </p:anim>
                                    <p:anim calcmode="lin" valueType="num">
                                      <p:cBhvr>
                                        <p:cTn id="13" dur="300" fill="hold"/>
                                        <p:tgtEl>
                                          <p:spTgt spid="22"/>
                                        </p:tgtEl>
                                        <p:attrNameLst>
                                          <p:attrName>style.rotation</p:attrName>
                                        </p:attrNameLst>
                                      </p:cBhvr>
                                      <p:tavLst>
                                        <p:tav tm="0">
                                          <p:val>
                                            <p:fltVal val="90"/>
                                          </p:val>
                                        </p:tav>
                                        <p:tav tm="100000">
                                          <p:val>
                                            <p:fltVal val="0"/>
                                          </p:val>
                                        </p:tav>
                                      </p:tavLst>
                                    </p:anim>
                                    <p:animEffect transition="in" filter="fade">
                                      <p:cBhvr>
                                        <p:cTn id="14" dur="300"/>
                                        <p:tgtEl>
                                          <p:spTgt spid="22"/>
                                        </p:tgtEl>
                                      </p:cBhvr>
                                    </p:animEffect>
                                  </p:childTnLst>
                                </p:cTn>
                              </p:par>
                              <p:par>
                                <p:cTn id="15" presetID="3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300" fill="hold"/>
                                        <p:tgtEl>
                                          <p:spTgt spid="2"/>
                                        </p:tgtEl>
                                        <p:attrNameLst>
                                          <p:attrName>ppt_w</p:attrName>
                                        </p:attrNameLst>
                                      </p:cBhvr>
                                      <p:tavLst>
                                        <p:tav tm="0">
                                          <p:val>
                                            <p:fltVal val="0"/>
                                          </p:val>
                                        </p:tav>
                                        <p:tav tm="100000">
                                          <p:val>
                                            <p:strVal val="#ppt_w"/>
                                          </p:val>
                                        </p:tav>
                                      </p:tavLst>
                                    </p:anim>
                                    <p:anim calcmode="lin" valueType="num">
                                      <p:cBhvr>
                                        <p:cTn id="18" dur="300" fill="hold"/>
                                        <p:tgtEl>
                                          <p:spTgt spid="2"/>
                                        </p:tgtEl>
                                        <p:attrNameLst>
                                          <p:attrName>ppt_h</p:attrName>
                                        </p:attrNameLst>
                                      </p:cBhvr>
                                      <p:tavLst>
                                        <p:tav tm="0">
                                          <p:val>
                                            <p:fltVal val="0"/>
                                          </p:val>
                                        </p:tav>
                                        <p:tav tm="100000">
                                          <p:val>
                                            <p:strVal val="#ppt_h"/>
                                          </p:val>
                                        </p:tav>
                                      </p:tavLst>
                                    </p:anim>
                                    <p:anim calcmode="lin" valueType="num">
                                      <p:cBhvr>
                                        <p:cTn id="19" dur="300" fill="hold"/>
                                        <p:tgtEl>
                                          <p:spTgt spid="2"/>
                                        </p:tgtEl>
                                        <p:attrNameLst>
                                          <p:attrName>style.rotation</p:attrName>
                                        </p:attrNameLst>
                                      </p:cBhvr>
                                      <p:tavLst>
                                        <p:tav tm="0">
                                          <p:val>
                                            <p:fltVal val="90"/>
                                          </p:val>
                                        </p:tav>
                                        <p:tav tm="100000">
                                          <p:val>
                                            <p:fltVal val="0"/>
                                          </p:val>
                                        </p:tav>
                                      </p:tavLst>
                                    </p:anim>
                                    <p:animEffect transition="in" filter="fade">
                                      <p:cBhvr>
                                        <p:cTn id="20" dur="300"/>
                                        <p:tgtEl>
                                          <p:spTgt spid="2"/>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1"/>
          <p:cNvSpPr txBox="1"/>
          <p:nvPr>
            <p:custDataLst>
              <p:tags r:id="rId1"/>
            </p:custDataLst>
          </p:nvPr>
        </p:nvSpPr>
        <p:spPr>
          <a:xfrm>
            <a:off x="4138295" y="619125"/>
            <a:ext cx="7813451" cy="6247864"/>
          </a:xfrm>
          <a:prstGeom prst="rect">
            <a:avLst/>
          </a:prstGeom>
          <a:noFill/>
          <a:ln w="9525">
            <a:solidFill>
              <a:srgbClr val="C9091E"/>
            </a:solidFill>
          </a:ln>
        </p:spPr>
        <p:txBody>
          <a:bodyPr wrap="square" anchor="t" anchorCtr="0">
            <a:spAutoFit/>
          </a:bodyPr>
          <a:lstStyle/>
          <a:p>
            <a:pPr fontAlgn="auto">
              <a:lnSpc>
                <a:spcPts val="4790"/>
              </a:lnSpc>
            </a:pPr>
            <a:r>
              <a:rPr lang="en-US" altLang="zh-CN" sz="2665" b="1" dirty="0">
                <a:solidFill>
                  <a:srgbClr val="BB313E"/>
                </a:solidFill>
                <a:latin typeface="微软雅黑" panose="020B0503020204020204" charset="-122"/>
                <a:ea typeface="微软雅黑" panose="020B0503020204020204" charset="-122"/>
              </a:rPr>
              <a:t>      </a:t>
            </a:r>
            <a:r>
              <a:rPr lang="en-US" altLang="zh-CN" sz="2665" b="1" dirty="0" smtClean="0">
                <a:solidFill>
                  <a:srgbClr val="BB313E"/>
                </a:solidFill>
                <a:latin typeface="微软雅黑" panose="020B0503020204020204" charset="-122"/>
                <a:ea typeface="微软雅黑" panose="020B0503020204020204"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学生</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在理解“党的领导地位是历史和人民的选择”内容时，如何克服说教式分析造成学生政治认同虚化？</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如何</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让学生真正理解和认同中国共产党的领导是中国特色社会主义最本质特征和中国特色社会主义制度最大优势？</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     </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如何</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运用生活化真实案例让学生真正感受到增强“四个意识”、做到“两个维护”的重要性？以及青年学生应如何增强“四个意识”、做到</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“两个维护”？</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5" name="TextBox 131"/>
          <p:cNvSpPr txBox="1"/>
          <p:nvPr>
            <p:custDataLst>
              <p:tags r:id="rId2"/>
            </p:custDataLst>
          </p:nvPr>
        </p:nvSpPr>
        <p:spPr>
          <a:xfrm>
            <a:off x="291465" y="1757257"/>
            <a:ext cx="2880784" cy="1404620"/>
          </a:xfrm>
          <a:prstGeom prst="rect">
            <a:avLst/>
          </a:prstGeom>
          <a:noFill/>
          <a:ln w="9525">
            <a:noFill/>
          </a:ln>
        </p:spPr>
        <p:txBody>
          <a:bodyPr anchor="t" anchorCtr="0">
            <a:spAutoFit/>
          </a:bodyPr>
          <a:lstStyle/>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试教</a:t>
            </a:r>
            <a:endPar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困惑</a:t>
            </a:r>
            <a:endParaRPr lang="zh-CN" altLang="en-US" sz="4265" b="1">
              <a:ln w="6600">
                <a:solidFill>
                  <a:schemeClr val="accent2"/>
                </a:solidFill>
                <a:prstDash val="solid"/>
              </a:ln>
              <a:solidFill>
                <a:srgbClr val="FFFFFF"/>
              </a:solidFill>
              <a:effectLst>
                <a:outerShdw dist="38100" dir="2700000" algn="tl" rotWithShape="0">
                  <a:schemeClr val="accent2"/>
                </a:outerShdw>
              </a:effectLst>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H="1">
            <a:off x="3167803" y="1136227"/>
            <a:ext cx="0" cy="4800600"/>
          </a:xfrm>
          <a:prstGeom prst="line">
            <a:avLst/>
          </a:prstGeom>
          <a:ln w="12700">
            <a:solidFill>
              <a:srgbClr val="AE0E16"/>
            </a:solidFill>
          </a:ln>
        </p:spPr>
        <p:style>
          <a:lnRef idx="1">
            <a:schemeClr val="accent1"/>
          </a:lnRef>
          <a:fillRef idx="0">
            <a:schemeClr val="accent1"/>
          </a:fillRef>
          <a:effectRef idx="0">
            <a:schemeClr val="accent1"/>
          </a:effectRef>
          <a:fontRef idx="minor">
            <a:schemeClr val="tx1"/>
          </a:fontRef>
        </p:style>
      </p:cxnSp>
      <p:pic>
        <p:nvPicPr>
          <p:cNvPr id="41996" name="图片 5"/>
          <p:cNvPicPr>
            <a:picLocks noChangeAspect="1"/>
          </p:cNvPicPr>
          <p:nvPr>
            <p:custDataLst>
              <p:tags r:id="rId4"/>
            </p:custDataLst>
          </p:nvPr>
        </p:nvPicPr>
        <p:blipFill>
          <a:blip r:embed="rId5"/>
          <a:stretch>
            <a:fillRect/>
          </a:stretch>
        </p:blipFill>
        <p:spPr>
          <a:xfrm>
            <a:off x="7334251" y="5949951"/>
            <a:ext cx="4857749" cy="901700"/>
          </a:xfrm>
          <a:prstGeom prst="rect">
            <a:avLst/>
          </a:prstGeom>
          <a:noFill/>
          <a:ln w="9525">
            <a:noFill/>
          </a:ln>
        </p:spPr>
      </p:pic>
      <p:sp>
        <p:nvSpPr>
          <p:cNvPr id="13" name="矩形 12"/>
          <p:cNvSpPr/>
          <p:nvPr>
            <p:custDataLst>
              <p:tags r:id="rId6"/>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7"/>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pic>
        <p:nvPicPr>
          <p:cNvPr id="3" name="图片 2"/>
          <p:cNvPicPr>
            <a:picLocks noChangeAspect="1"/>
          </p:cNvPicPr>
          <p:nvPr>
            <p:custDataLst>
              <p:tags r:id="rId8"/>
            </p:custDataLst>
          </p:nvPr>
        </p:nvPicPr>
        <p:blipFill>
          <a:blip r:embed="rId9"/>
          <a:stretch>
            <a:fillRect/>
          </a:stretch>
        </p:blipFill>
        <p:spPr>
          <a:xfrm>
            <a:off x="0" y="5558790"/>
            <a:ext cx="2755265" cy="1292860"/>
          </a:xfrm>
          <a:prstGeom prst="rect">
            <a:avLst/>
          </a:prstGeom>
          <a:noFill/>
          <a:ln w="9525">
            <a:noFill/>
          </a:ln>
        </p:spPr>
      </p:pic>
      <p:sp>
        <p:nvSpPr>
          <p:cNvPr id="19" name="Oval 6"/>
          <p:cNvSpPr/>
          <p:nvPr>
            <p:custDataLst>
              <p:tags r:id="rId10"/>
            </p:custDataLst>
          </p:nvPr>
        </p:nvSpPr>
        <p:spPr>
          <a:xfrm>
            <a:off x="3406353" y="833544"/>
            <a:ext cx="732367" cy="683684"/>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0" name="TextBox 137"/>
          <p:cNvSpPr txBox="1"/>
          <p:nvPr>
            <p:custDataLst>
              <p:tags r:id="rId11"/>
            </p:custDataLst>
          </p:nvPr>
        </p:nvSpPr>
        <p:spPr>
          <a:xfrm>
            <a:off x="3469240" y="923925"/>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01</a:t>
            </a:r>
            <a:endParaRPr lang="en-US" altLang="zh-CN" sz="2665" b="1">
              <a:solidFill>
                <a:srgbClr val="F8F8F8"/>
              </a:solidFill>
              <a:latin typeface="微软雅黑" panose="020B0503020204020204" charset="-122"/>
              <a:ea typeface="微软雅黑" panose="020B0503020204020204" charset="-122"/>
            </a:endParaRPr>
          </a:p>
        </p:txBody>
      </p:sp>
      <p:sp>
        <p:nvSpPr>
          <p:cNvPr id="21" name="Oval 6"/>
          <p:cNvSpPr/>
          <p:nvPr>
            <p:custDataLst>
              <p:tags r:id="rId12"/>
            </p:custDataLst>
          </p:nvPr>
        </p:nvSpPr>
        <p:spPr>
          <a:xfrm>
            <a:off x="3382222" y="2018877"/>
            <a:ext cx="719667" cy="730251"/>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2" name="TextBox 139"/>
          <p:cNvSpPr txBox="1"/>
          <p:nvPr>
            <p:custDataLst>
              <p:tags r:id="rId13"/>
            </p:custDataLst>
          </p:nvPr>
        </p:nvSpPr>
        <p:spPr>
          <a:xfrm>
            <a:off x="3468182" y="2132542"/>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02</a:t>
            </a:r>
            <a:endParaRPr lang="en-US" altLang="zh-CN" sz="2665" b="1">
              <a:solidFill>
                <a:srgbClr val="F8F8F8"/>
              </a:solidFill>
              <a:latin typeface="微软雅黑" panose="020B0503020204020204" charset="-122"/>
              <a:ea typeface="微软雅黑" panose="020B0503020204020204" charset="-122"/>
            </a:endParaRPr>
          </a:p>
        </p:txBody>
      </p:sp>
      <p:sp>
        <p:nvSpPr>
          <p:cNvPr id="23" name="Oval 6"/>
          <p:cNvSpPr/>
          <p:nvPr>
            <p:custDataLst>
              <p:tags r:id="rId14"/>
            </p:custDataLst>
          </p:nvPr>
        </p:nvSpPr>
        <p:spPr>
          <a:xfrm>
            <a:off x="3420722" y="3904100"/>
            <a:ext cx="717549" cy="694267"/>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 name="TextBox 141"/>
          <p:cNvSpPr txBox="1"/>
          <p:nvPr>
            <p:custDataLst>
              <p:tags r:id="rId15"/>
            </p:custDataLst>
          </p:nvPr>
        </p:nvSpPr>
        <p:spPr>
          <a:xfrm>
            <a:off x="3493582" y="4000077"/>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03</a:t>
            </a:r>
            <a:endParaRPr lang="en-US" altLang="zh-CN" sz="2665" b="1">
              <a:solidFill>
                <a:srgbClr val="F8F8F8"/>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56" presetClass="path" presetSubtype="0" accel="50000" decel="50000" fill="hold" grpId="1" nodeType="withEffect">
                                  <p:stCondLst>
                                    <p:cond delay="0"/>
                                  </p:stCondLst>
                                  <p:childTnLst>
                                    <p:animMotion origin="layout" path="M 2.22222E-06 -1.48148E-06 L -0.30347 0.54537" pathEditMode="relative" rAng="0" ptsTypes="AA">
                                      <p:cBhvr>
                                        <p:cTn id="20" dur="500" spd="-99900" fill="hold"/>
                                        <p:tgtEl>
                                          <p:spTgt spid="19"/>
                                        </p:tgtEl>
                                        <p:attrNameLst>
                                          <p:attrName>ppt_x</p:attrName>
                                          <p:attrName>ppt_y</p:attrName>
                                        </p:attrNameLst>
                                      </p:cBhvr>
                                      <p:rCtr x="-1517400" y="2725300"/>
                                    </p:animMotion>
                                  </p:childTnLst>
                                </p:cTn>
                              </p:par>
                            </p:childTnLst>
                          </p:cTn>
                        </p:par>
                        <p:par>
                          <p:cTn id="21" fill="hold">
                            <p:stCondLst>
                              <p:cond delay="1500"/>
                            </p:stCondLst>
                            <p:childTnLst>
                              <p:par>
                                <p:cTn id="22" presetID="31"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300" fill="hold"/>
                                        <p:tgtEl>
                                          <p:spTgt spid="20"/>
                                        </p:tgtEl>
                                        <p:attrNameLst>
                                          <p:attrName>ppt_w</p:attrName>
                                        </p:attrNameLst>
                                      </p:cBhvr>
                                      <p:tavLst>
                                        <p:tav tm="0">
                                          <p:val>
                                            <p:fltVal val="0"/>
                                          </p:val>
                                        </p:tav>
                                        <p:tav tm="100000">
                                          <p:val>
                                            <p:strVal val="#ppt_w"/>
                                          </p:val>
                                        </p:tav>
                                      </p:tavLst>
                                    </p:anim>
                                    <p:anim calcmode="lin" valueType="num">
                                      <p:cBhvr>
                                        <p:cTn id="25" dur="300" fill="hold"/>
                                        <p:tgtEl>
                                          <p:spTgt spid="20"/>
                                        </p:tgtEl>
                                        <p:attrNameLst>
                                          <p:attrName>ppt_h</p:attrName>
                                        </p:attrNameLst>
                                      </p:cBhvr>
                                      <p:tavLst>
                                        <p:tav tm="0">
                                          <p:val>
                                            <p:fltVal val="0"/>
                                          </p:val>
                                        </p:tav>
                                        <p:tav tm="100000">
                                          <p:val>
                                            <p:strVal val="#ppt_h"/>
                                          </p:val>
                                        </p:tav>
                                      </p:tavLst>
                                    </p:anim>
                                    <p:anim calcmode="lin" valueType="num">
                                      <p:cBhvr>
                                        <p:cTn id="26" dur="300" fill="hold"/>
                                        <p:tgtEl>
                                          <p:spTgt spid="20"/>
                                        </p:tgtEl>
                                        <p:attrNameLst>
                                          <p:attrName>style.rotation</p:attrName>
                                        </p:attrNameLst>
                                      </p:cBhvr>
                                      <p:tavLst>
                                        <p:tav tm="0">
                                          <p:val>
                                            <p:fltVal val="90"/>
                                          </p:val>
                                        </p:tav>
                                        <p:tav tm="100000">
                                          <p:val>
                                            <p:fltVal val="0"/>
                                          </p:val>
                                        </p:tav>
                                      </p:tavLst>
                                    </p:anim>
                                    <p:animEffect transition="in" filter="fade">
                                      <p:cBhvr>
                                        <p:cTn id="27" dur="300"/>
                                        <p:tgtEl>
                                          <p:spTgt spid="20"/>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56" presetClass="path" presetSubtype="0" accel="50000" decel="50000" fill="hold" nodeType="withEffect">
                                  <p:stCondLst>
                                    <p:cond delay="100"/>
                                  </p:stCondLst>
                                  <p:childTnLst>
                                    <p:animMotion origin="layout" path="M 2.22222E-06 1.85185E-06 L -0.30347 0.3679" pathEditMode="relative" rAng="0" ptsTypes="AA">
                                      <p:cBhvr>
                                        <p:cTn id="32" dur="500" spd="-99900" fill="hold"/>
                                        <p:tgtEl>
                                          <p:spTgt spid="21"/>
                                        </p:tgtEl>
                                        <p:attrNameLst>
                                          <p:attrName>ppt_x</p:attrName>
                                          <p:attrName>ppt_y</p:attrName>
                                        </p:attrNameLst>
                                      </p:cBhvr>
                                      <p:rCtr x="-1517400" y="1839500"/>
                                    </p:animMotion>
                                  </p:childTnLst>
                                </p:cTn>
                              </p:par>
                              <p:par>
                                <p:cTn id="33" presetID="31" presetClass="entr" presetSubtype="0" fill="hold" nodeType="withEffect">
                                  <p:stCondLst>
                                    <p:cond delay="1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300" fill="hold"/>
                                        <p:tgtEl>
                                          <p:spTgt spid="22"/>
                                        </p:tgtEl>
                                        <p:attrNameLst>
                                          <p:attrName>ppt_w</p:attrName>
                                        </p:attrNameLst>
                                      </p:cBhvr>
                                      <p:tavLst>
                                        <p:tav tm="0">
                                          <p:val>
                                            <p:fltVal val="0"/>
                                          </p:val>
                                        </p:tav>
                                        <p:tav tm="100000">
                                          <p:val>
                                            <p:strVal val="#ppt_w"/>
                                          </p:val>
                                        </p:tav>
                                      </p:tavLst>
                                    </p:anim>
                                    <p:anim calcmode="lin" valueType="num">
                                      <p:cBhvr>
                                        <p:cTn id="36" dur="300" fill="hold"/>
                                        <p:tgtEl>
                                          <p:spTgt spid="22"/>
                                        </p:tgtEl>
                                        <p:attrNameLst>
                                          <p:attrName>ppt_h</p:attrName>
                                        </p:attrNameLst>
                                      </p:cBhvr>
                                      <p:tavLst>
                                        <p:tav tm="0">
                                          <p:val>
                                            <p:fltVal val="0"/>
                                          </p:val>
                                        </p:tav>
                                        <p:tav tm="100000">
                                          <p:val>
                                            <p:strVal val="#ppt_h"/>
                                          </p:val>
                                        </p:tav>
                                      </p:tavLst>
                                    </p:anim>
                                    <p:anim calcmode="lin" valueType="num">
                                      <p:cBhvr>
                                        <p:cTn id="37" dur="300" fill="hold"/>
                                        <p:tgtEl>
                                          <p:spTgt spid="22"/>
                                        </p:tgtEl>
                                        <p:attrNameLst>
                                          <p:attrName>style.rotation</p:attrName>
                                        </p:attrNameLst>
                                      </p:cBhvr>
                                      <p:tavLst>
                                        <p:tav tm="0">
                                          <p:val>
                                            <p:fltVal val="90"/>
                                          </p:val>
                                        </p:tav>
                                        <p:tav tm="100000">
                                          <p:val>
                                            <p:fltVal val="0"/>
                                          </p:val>
                                        </p:tav>
                                      </p:tavLst>
                                    </p:anim>
                                    <p:animEffect transition="in" filter="fade">
                                      <p:cBhvr>
                                        <p:cTn id="38" dur="300"/>
                                        <p:tgtEl>
                                          <p:spTgt spid="22"/>
                                        </p:tgtEl>
                                      </p:cBhvr>
                                    </p:animEffect>
                                  </p:childTnLst>
                                </p:cTn>
                              </p:par>
                            </p:childTnLst>
                          </p:cTn>
                        </p:par>
                        <p:par>
                          <p:cTn id="39" fill="hold">
                            <p:stCondLst>
                              <p:cond delay="2000"/>
                            </p:stCondLst>
                            <p:childTnLst>
                              <p:par>
                                <p:cTn id="40" presetID="1" presetClass="entr" presetSubtype="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par>
                                <p:cTn id="42" presetID="56" presetClass="path" presetSubtype="0" accel="50000" decel="50000" fill="hold" grpId="1" nodeType="withEffect">
                                  <p:stCondLst>
                                    <p:cond delay="200"/>
                                  </p:stCondLst>
                                  <p:childTnLst>
                                    <p:animMotion origin="layout" path="M 1.45833E-6 2.59259E-6 L -0.30352 0.14421 " pathEditMode="relative" rAng="0" ptsTypes="AA">
                                      <p:cBhvr>
                                        <p:cTn id="43" dur="500" spd="-99900" fill="hold"/>
                                        <p:tgtEl>
                                          <p:spTgt spid="23"/>
                                        </p:tgtEl>
                                        <p:attrNameLst>
                                          <p:attrName>ppt_x</p:attrName>
                                          <p:attrName>ppt_y</p:attrName>
                                        </p:attrNameLst>
                                      </p:cBhvr>
                                      <p:rCtr x="-15182" y="7199"/>
                                    </p:animMotion>
                                  </p:childTnLst>
                                </p:cTn>
                              </p:par>
                              <p:par>
                                <p:cTn id="44" presetID="31"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300" fill="hold"/>
                                        <p:tgtEl>
                                          <p:spTgt spid="2"/>
                                        </p:tgtEl>
                                        <p:attrNameLst>
                                          <p:attrName>ppt_w</p:attrName>
                                        </p:attrNameLst>
                                      </p:cBhvr>
                                      <p:tavLst>
                                        <p:tav tm="0">
                                          <p:val>
                                            <p:fltVal val="0"/>
                                          </p:val>
                                        </p:tav>
                                        <p:tav tm="100000">
                                          <p:val>
                                            <p:strVal val="#ppt_w"/>
                                          </p:val>
                                        </p:tav>
                                      </p:tavLst>
                                    </p:anim>
                                    <p:anim calcmode="lin" valueType="num">
                                      <p:cBhvr>
                                        <p:cTn id="47" dur="300" fill="hold"/>
                                        <p:tgtEl>
                                          <p:spTgt spid="2"/>
                                        </p:tgtEl>
                                        <p:attrNameLst>
                                          <p:attrName>ppt_h</p:attrName>
                                        </p:attrNameLst>
                                      </p:cBhvr>
                                      <p:tavLst>
                                        <p:tav tm="0">
                                          <p:val>
                                            <p:fltVal val="0"/>
                                          </p:val>
                                        </p:tav>
                                        <p:tav tm="100000">
                                          <p:val>
                                            <p:strVal val="#ppt_h"/>
                                          </p:val>
                                        </p:tav>
                                      </p:tavLst>
                                    </p:anim>
                                    <p:anim calcmode="lin" valueType="num">
                                      <p:cBhvr>
                                        <p:cTn id="48" dur="300" fill="hold"/>
                                        <p:tgtEl>
                                          <p:spTgt spid="2"/>
                                        </p:tgtEl>
                                        <p:attrNameLst>
                                          <p:attrName>style.rotation</p:attrName>
                                        </p:attrNameLst>
                                      </p:cBhvr>
                                      <p:tavLst>
                                        <p:tav tm="0">
                                          <p:val>
                                            <p:fltVal val="90"/>
                                          </p:val>
                                        </p:tav>
                                        <p:tav tm="100000">
                                          <p:val>
                                            <p:fltVal val="0"/>
                                          </p:val>
                                        </p:tav>
                                      </p:tavLst>
                                    </p:anim>
                                    <p:animEffect transition="in" filter="fade">
                                      <p:cBhvr>
                                        <p:cTn id="49"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5" grpId="0"/>
      <p:bldP spid="19" grpId="0" bldLvl="0" animBg="1"/>
      <p:bldP spid="19" grpId="1" bldLvl="0" animBg="1"/>
      <p:bldP spid="23" grpId="0" bldLvl="0" animBg="1"/>
      <p:bldP spid="23"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1"/>
          <p:cNvSpPr txBox="1"/>
          <p:nvPr>
            <p:custDataLst>
              <p:tags r:id="rId1"/>
            </p:custDataLst>
          </p:nvPr>
        </p:nvSpPr>
        <p:spPr>
          <a:xfrm>
            <a:off x="4138295" y="756920"/>
            <a:ext cx="8053070" cy="5619750"/>
          </a:xfrm>
          <a:prstGeom prst="rect">
            <a:avLst/>
          </a:prstGeom>
          <a:noFill/>
          <a:ln w="9525">
            <a:solidFill>
              <a:srgbClr val="C9091E"/>
            </a:solidFill>
          </a:ln>
        </p:spPr>
        <p:txBody>
          <a:bodyPr wrap="square" anchor="t" anchorCtr="0">
            <a:spAutoFit/>
          </a:bodyPr>
          <a:lstStyle/>
          <a:p>
            <a:pPr fontAlgn="auto">
              <a:lnSpc>
                <a:spcPts val="4790"/>
              </a:lnSpc>
            </a:pP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坚持把对政党认同与制度认同、道路认同相</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结合（</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政治性和学理性相统一</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坚持挖掘党的领导知识的现实意义与育人价值目标有机</a:t>
            </a:r>
            <a:r>
              <a:rPr lang="zh-CN" altLang="en-US" sz="2660"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结合（</a:t>
            </a:r>
            <a:r>
              <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价值性和知识性相统一</a:t>
            </a:r>
            <a:r>
              <a:rPr lang="zh-CN" altLang="en-US" sz="2660"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800"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a:t>
            </a:r>
            <a:endParaRPr lang="en-US" altLang="zh-CN"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坚持</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把党的理论知识逻辑与新时代背景下社会发展、青年的健康成长相</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结合（</a:t>
            </a:r>
            <a:r>
              <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rPr>
              <a:t>理论性和实践性相统一</a:t>
            </a:r>
            <a:r>
              <a:rPr lang="zh-CN" altLang="en-US" sz="2665"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rPr>
              <a:t>）； </a:t>
            </a:r>
            <a:endParaRPr lang="zh-CN" altLang="en-US" sz="2665"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r>
              <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坚持把党史教育与习近平新时代中国特色社会主义思想读本教育相</a:t>
            </a:r>
            <a:r>
              <a:rPr lang="zh-CN" altLang="en-US" sz="2660"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结合（</a:t>
            </a:r>
            <a:r>
              <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历史意义和现实意义的统一</a:t>
            </a:r>
            <a:r>
              <a:rPr lang="zh-CN" altLang="en-US" sz="2660" b="1" dirty="0" smtClean="0">
                <a:solidFill>
                  <a:srgbClr val="BB313E"/>
                </a:solidFill>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a:p>
            <a:pPr fontAlgn="auto">
              <a:lnSpc>
                <a:spcPts val="4790"/>
              </a:lnSpc>
            </a:pPr>
            <a:endParaRPr lang="zh-CN" altLang="en-US" sz="2660" b="1" dirty="0">
              <a:solidFill>
                <a:srgbClr val="BB313E"/>
              </a:solidFill>
              <a:latin typeface="方正粗黑宋简体" panose="02000000000000000000" charset="-122"/>
              <a:ea typeface="方正粗黑宋简体" panose="02000000000000000000" charset="-122"/>
              <a:cs typeface="方正粗黑宋简体" panose="02000000000000000000" charset="-122"/>
            </a:endParaRPr>
          </a:p>
        </p:txBody>
      </p:sp>
      <p:sp>
        <p:nvSpPr>
          <p:cNvPr id="25" name="TextBox 131"/>
          <p:cNvSpPr txBox="1"/>
          <p:nvPr>
            <p:custDataLst>
              <p:tags r:id="rId2"/>
            </p:custDataLst>
          </p:nvPr>
        </p:nvSpPr>
        <p:spPr>
          <a:xfrm>
            <a:off x="291465" y="1757257"/>
            <a:ext cx="2880784" cy="1404620"/>
          </a:xfrm>
          <a:prstGeom prst="rect">
            <a:avLst/>
          </a:prstGeom>
          <a:noFill/>
          <a:ln w="9525">
            <a:noFill/>
          </a:ln>
        </p:spPr>
        <p:txBody>
          <a:bodyPr anchor="t" anchorCtr="0">
            <a:spAutoFit/>
          </a:bodyPr>
          <a:lstStyle/>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试讲</a:t>
            </a:r>
            <a:endPar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策略</a:t>
            </a:r>
            <a:endParaRPr lang="zh-CN" altLang="en-US" sz="4265" b="1">
              <a:solidFill>
                <a:srgbClr val="AE0E16"/>
              </a:solidFill>
              <a:latin typeface="微软雅黑" panose="020B0503020204020204" charset="-122"/>
              <a:ea typeface="微软雅黑" panose="020B0503020204020204" charset="-122"/>
            </a:endParaRPr>
          </a:p>
        </p:txBody>
      </p:sp>
      <p:cxnSp>
        <p:nvCxnSpPr>
          <p:cNvPr id="5" name="直接连接符 4"/>
          <p:cNvCxnSpPr/>
          <p:nvPr>
            <p:custDataLst>
              <p:tags r:id="rId3"/>
            </p:custDataLst>
          </p:nvPr>
        </p:nvCxnSpPr>
        <p:spPr>
          <a:xfrm flipH="1">
            <a:off x="3167803" y="1136227"/>
            <a:ext cx="0" cy="4800600"/>
          </a:xfrm>
          <a:prstGeom prst="line">
            <a:avLst/>
          </a:prstGeom>
          <a:ln w="12700">
            <a:solidFill>
              <a:srgbClr val="AE0E16"/>
            </a:solidFill>
          </a:ln>
        </p:spPr>
        <p:style>
          <a:lnRef idx="1">
            <a:schemeClr val="accent1"/>
          </a:lnRef>
          <a:fillRef idx="0">
            <a:schemeClr val="accent1"/>
          </a:fillRef>
          <a:effectRef idx="0">
            <a:schemeClr val="accent1"/>
          </a:effectRef>
          <a:fontRef idx="minor">
            <a:schemeClr val="tx1"/>
          </a:fontRef>
        </p:style>
      </p:cxnSp>
      <p:pic>
        <p:nvPicPr>
          <p:cNvPr id="41996" name="图片 5"/>
          <p:cNvPicPr>
            <a:picLocks noChangeAspect="1"/>
          </p:cNvPicPr>
          <p:nvPr>
            <p:custDataLst>
              <p:tags r:id="rId4"/>
            </p:custDataLst>
          </p:nvPr>
        </p:nvPicPr>
        <p:blipFill>
          <a:blip r:embed="rId5"/>
          <a:stretch>
            <a:fillRect/>
          </a:stretch>
        </p:blipFill>
        <p:spPr>
          <a:xfrm>
            <a:off x="7334251" y="5949951"/>
            <a:ext cx="4857749" cy="901700"/>
          </a:xfrm>
          <a:prstGeom prst="rect">
            <a:avLst/>
          </a:prstGeom>
          <a:noFill/>
          <a:ln w="9525">
            <a:noFill/>
          </a:ln>
        </p:spPr>
      </p:pic>
      <p:sp>
        <p:nvSpPr>
          <p:cNvPr id="13" name="矩形 12"/>
          <p:cNvSpPr/>
          <p:nvPr>
            <p:custDataLst>
              <p:tags r:id="rId6"/>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7"/>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19" name="Oval 6"/>
          <p:cNvSpPr/>
          <p:nvPr>
            <p:custDataLst>
              <p:tags r:id="rId8"/>
            </p:custDataLst>
          </p:nvPr>
        </p:nvSpPr>
        <p:spPr>
          <a:xfrm>
            <a:off x="3437468" y="851959"/>
            <a:ext cx="732367" cy="683684"/>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0" name="TextBox 137"/>
          <p:cNvSpPr txBox="1"/>
          <p:nvPr>
            <p:custDataLst>
              <p:tags r:id="rId9"/>
            </p:custDataLst>
          </p:nvPr>
        </p:nvSpPr>
        <p:spPr>
          <a:xfrm>
            <a:off x="3534645" y="923925"/>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01</a:t>
            </a:r>
            <a:endParaRPr lang="en-US" altLang="zh-CN" sz="2665" b="1">
              <a:solidFill>
                <a:srgbClr val="F8F8F8"/>
              </a:solidFill>
              <a:latin typeface="微软雅黑" panose="020B0503020204020204" charset="-122"/>
              <a:ea typeface="微软雅黑" panose="020B0503020204020204" charset="-122"/>
            </a:endParaRPr>
          </a:p>
        </p:txBody>
      </p:sp>
      <p:sp>
        <p:nvSpPr>
          <p:cNvPr id="21" name="Oval 6"/>
          <p:cNvSpPr/>
          <p:nvPr>
            <p:custDataLst>
              <p:tags r:id="rId10"/>
            </p:custDataLst>
          </p:nvPr>
        </p:nvSpPr>
        <p:spPr>
          <a:xfrm>
            <a:off x="3437467" y="2132542"/>
            <a:ext cx="719667" cy="730251"/>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2" name="TextBox 139"/>
          <p:cNvSpPr txBox="1"/>
          <p:nvPr>
            <p:custDataLst>
              <p:tags r:id="rId11"/>
            </p:custDataLst>
          </p:nvPr>
        </p:nvSpPr>
        <p:spPr>
          <a:xfrm>
            <a:off x="3530412" y="2227792"/>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02</a:t>
            </a:r>
            <a:endParaRPr lang="en-US" altLang="zh-CN" sz="2665" b="1">
              <a:solidFill>
                <a:srgbClr val="F8F8F8"/>
              </a:solidFill>
              <a:latin typeface="微软雅黑" panose="020B0503020204020204" charset="-122"/>
              <a:ea typeface="微软雅黑" panose="020B0503020204020204" charset="-122"/>
            </a:endParaRPr>
          </a:p>
        </p:txBody>
      </p:sp>
      <p:sp>
        <p:nvSpPr>
          <p:cNvPr id="23" name="Oval 6"/>
          <p:cNvSpPr/>
          <p:nvPr>
            <p:custDataLst>
              <p:tags r:id="rId12"/>
            </p:custDataLst>
          </p:nvPr>
        </p:nvSpPr>
        <p:spPr>
          <a:xfrm>
            <a:off x="3439137" y="3255130"/>
            <a:ext cx="717549" cy="694267"/>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2" name="TextBox 141"/>
          <p:cNvSpPr txBox="1"/>
          <p:nvPr>
            <p:custDataLst>
              <p:tags r:id="rId13"/>
            </p:custDataLst>
          </p:nvPr>
        </p:nvSpPr>
        <p:spPr>
          <a:xfrm>
            <a:off x="3530412" y="3350472"/>
            <a:ext cx="607859" cy="502766"/>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03</a:t>
            </a:r>
            <a:endParaRPr lang="en-US" altLang="zh-CN" sz="2665" b="1">
              <a:solidFill>
                <a:srgbClr val="F8F8F8"/>
              </a:solidFill>
              <a:latin typeface="微软雅黑" panose="020B0503020204020204" charset="-122"/>
              <a:ea typeface="微软雅黑" panose="020B0503020204020204" charset="-122"/>
            </a:endParaRPr>
          </a:p>
        </p:txBody>
      </p:sp>
      <p:sp>
        <p:nvSpPr>
          <p:cNvPr id="4" name="Oval 6"/>
          <p:cNvSpPr/>
          <p:nvPr>
            <p:custDataLst>
              <p:tags r:id="rId14"/>
            </p:custDataLst>
          </p:nvPr>
        </p:nvSpPr>
        <p:spPr>
          <a:xfrm>
            <a:off x="3444852" y="4464170"/>
            <a:ext cx="717549" cy="694267"/>
          </a:xfrm>
          <a:prstGeom prst="ellipse">
            <a:avLst/>
          </a:prstGeom>
          <a:solidFill>
            <a:srgbClr val="AE0E16"/>
          </a:solidFill>
          <a:ln w="9525">
            <a:noFill/>
          </a:ln>
        </p:spPr>
        <p:txBody>
          <a:bodyPr anchor="t" anchorCtr="0"/>
          <a:lstStyle/>
          <a:p>
            <a:endParaRPr lang="zh-CN" altLang="en-US" sz="2400">
              <a:solidFill>
                <a:srgbClr val="F8F8F8"/>
              </a:solidFill>
              <a:latin typeface="Arial" panose="020B0604020202020204" pitchFamily="34" charset="0"/>
              <a:ea typeface="宋体" panose="02010600030101010101" pitchFamily="2" charset="-122"/>
            </a:endParaRPr>
          </a:p>
        </p:txBody>
      </p:sp>
      <p:sp>
        <p:nvSpPr>
          <p:cNvPr id="6" name="TextBox 141"/>
          <p:cNvSpPr txBox="1"/>
          <p:nvPr>
            <p:custDataLst>
              <p:tags r:id="rId15"/>
            </p:custDataLst>
          </p:nvPr>
        </p:nvSpPr>
        <p:spPr>
          <a:xfrm>
            <a:off x="3537797" y="4560147"/>
            <a:ext cx="600710" cy="501650"/>
          </a:xfrm>
          <a:prstGeom prst="rect">
            <a:avLst/>
          </a:prstGeom>
          <a:noFill/>
          <a:ln w="9525">
            <a:noFill/>
          </a:ln>
        </p:spPr>
        <p:txBody>
          <a:bodyPr wrap="none" anchor="t" anchorCtr="0">
            <a:spAutoFit/>
          </a:bodyPr>
          <a:lstStyle/>
          <a:p>
            <a:pPr algn="ctr"/>
            <a:r>
              <a:rPr lang="en-US" altLang="zh-CN" sz="2665" b="1">
                <a:solidFill>
                  <a:srgbClr val="F8F8F8"/>
                </a:solidFill>
                <a:latin typeface="微软雅黑" panose="020B0503020204020204" charset="-122"/>
                <a:ea typeface="微软雅黑" panose="020B0503020204020204" charset="-122"/>
              </a:rPr>
              <a:t>04</a:t>
            </a:r>
            <a:endParaRPr lang="en-US" altLang="zh-CN" sz="2665" b="1">
              <a:solidFill>
                <a:srgbClr val="F8F8F8"/>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16"/>
            </p:custDataLst>
          </p:nvPr>
        </p:nvPicPr>
        <p:blipFill>
          <a:blip r:embed="rId17"/>
          <a:stretch>
            <a:fillRect/>
          </a:stretch>
        </p:blipFill>
        <p:spPr>
          <a:xfrm>
            <a:off x="0" y="4902200"/>
            <a:ext cx="2492375" cy="19558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56" presetClass="path" presetSubtype="0" accel="50000" decel="50000" fill="hold" grpId="1" nodeType="withEffect">
                                  <p:stCondLst>
                                    <p:cond delay="0"/>
                                  </p:stCondLst>
                                  <p:childTnLst>
                                    <p:animMotion origin="layout" path="M 2.22222E-06 -1.48148E-06 L -0.30347 0.54537" pathEditMode="relative" rAng="0" ptsTypes="AA">
                                      <p:cBhvr>
                                        <p:cTn id="8" dur="500" spd="-99900" fill="hold"/>
                                        <p:tgtEl>
                                          <p:spTgt spid="19"/>
                                        </p:tgtEl>
                                        <p:attrNameLst>
                                          <p:attrName>ppt_x</p:attrName>
                                          <p:attrName>ppt_y</p:attrName>
                                        </p:attrNameLst>
                                      </p:cBhvr>
                                      <p:rCtr x="-1517400" y="2725300"/>
                                    </p:animMotion>
                                  </p:childTnLst>
                                </p:cTn>
                              </p:par>
                            </p:childTnLst>
                          </p:cTn>
                        </p:par>
                        <p:par>
                          <p:cTn id="9" fill="hold">
                            <p:stCondLst>
                              <p:cond delay="0"/>
                            </p:stCondLst>
                            <p:childTnLst>
                              <p:par>
                                <p:cTn id="10" presetID="31"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300" fill="hold"/>
                                        <p:tgtEl>
                                          <p:spTgt spid="20"/>
                                        </p:tgtEl>
                                        <p:attrNameLst>
                                          <p:attrName>ppt_w</p:attrName>
                                        </p:attrNameLst>
                                      </p:cBhvr>
                                      <p:tavLst>
                                        <p:tav tm="0">
                                          <p:val>
                                            <p:fltVal val="0"/>
                                          </p:val>
                                        </p:tav>
                                        <p:tav tm="100000">
                                          <p:val>
                                            <p:strVal val="#ppt_w"/>
                                          </p:val>
                                        </p:tav>
                                      </p:tavLst>
                                    </p:anim>
                                    <p:anim calcmode="lin" valueType="num">
                                      <p:cBhvr>
                                        <p:cTn id="13" dur="300" fill="hold"/>
                                        <p:tgtEl>
                                          <p:spTgt spid="20"/>
                                        </p:tgtEl>
                                        <p:attrNameLst>
                                          <p:attrName>ppt_h</p:attrName>
                                        </p:attrNameLst>
                                      </p:cBhvr>
                                      <p:tavLst>
                                        <p:tav tm="0">
                                          <p:val>
                                            <p:fltVal val="0"/>
                                          </p:val>
                                        </p:tav>
                                        <p:tav tm="100000">
                                          <p:val>
                                            <p:strVal val="#ppt_h"/>
                                          </p:val>
                                        </p:tav>
                                      </p:tavLst>
                                    </p:anim>
                                    <p:anim calcmode="lin" valueType="num">
                                      <p:cBhvr>
                                        <p:cTn id="14" dur="300" fill="hold"/>
                                        <p:tgtEl>
                                          <p:spTgt spid="20"/>
                                        </p:tgtEl>
                                        <p:attrNameLst>
                                          <p:attrName>style.rotation</p:attrName>
                                        </p:attrNameLst>
                                      </p:cBhvr>
                                      <p:tavLst>
                                        <p:tav tm="0">
                                          <p:val>
                                            <p:fltVal val="90"/>
                                          </p:val>
                                        </p:tav>
                                        <p:tav tm="100000">
                                          <p:val>
                                            <p:fltVal val="0"/>
                                          </p:val>
                                        </p:tav>
                                      </p:tavLst>
                                    </p:anim>
                                    <p:animEffect transition="in" filter="fade">
                                      <p:cBhvr>
                                        <p:cTn id="15" dur="300"/>
                                        <p:tgtEl>
                                          <p:spTgt spid="20"/>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56" presetClass="path" presetSubtype="0" accel="50000" decel="50000" fill="hold" nodeType="withEffect">
                                  <p:stCondLst>
                                    <p:cond delay="100"/>
                                  </p:stCondLst>
                                  <p:childTnLst>
                                    <p:animMotion origin="layout" path="M 2.22222E-06 1.85185E-06 L -0.30347 0.3679" pathEditMode="relative" rAng="0" ptsTypes="AA">
                                      <p:cBhvr>
                                        <p:cTn id="20" dur="500" spd="-99900" fill="hold"/>
                                        <p:tgtEl>
                                          <p:spTgt spid="21"/>
                                        </p:tgtEl>
                                        <p:attrNameLst>
                                          <p:attrName>ppt_x</p:attrName>
                                          <p:attrName>ppt_y</p:attrName>
                                        </p:attrNameLst>
                                      </p:cBhvr>
                                      <p:rCtr x="-1517400" y="1839500"/>
                                    </p:animMotion>
                                  </p:childTnLst>
                                </p:cTn>
                              </p:par>
                              <p:par>
                                <p:cTn id="21" presetID="31" presetClass="entr" presetSubtype="0" fill="hold" nodeType="withEffect">
                                  <p:stCondLst>
                                    <p:cond delay="100"/>
                                  </p:stCondLst>
                                  <p:childTnLst>
                                    <p:set>
                                      <p:cBhvr>
                                        <p:cTn id="22" dur="1" fill="hold">
                                          <p:stCondLst>
                                            <p:cond delay="0"/>
                                          </p:stCondLst>
                                        </p:cTn>
                                        <p:tgtEl>
                                          <p:spTgt spid="22"/>
                                        </p:tgtEl>
                                        <p:attrNameLst>
                                          <p:attrName>style.visibility</p:attrName>
                                        </p:attrNameLst>
                                      </p:cBhvr>
                                      <p:to>
                                        <p:strVal val="visible"/>
                                      </p:to>
                                    </p:set>
                                    <p:anim calcmode="lin" valueType="num">
                                      <p:cBhvr>
                                        <p:cTn id="23" dur="300" fill="hold"/>
                                        <p:tgtEl>
                                          <p:spTgt spid="22"/>
                                        </p:tgtEl>
                                        <p:attrNameLst>
                                          <p:attrName>ppt_w</p:attrName>
                                        </p:attrNameLst>
                                      </p:cBhvr>
                                      <p:tavLst>
                                        <p:tav tm="0">
                                          <p:val>
                                            <p:fltVal val="0"/>
                                          </p:val>
                                        </p:tav>
                                        <p:tav tm="100000">
                                          <p:val>
                                            <p:strVal val="#ppt_w"/>
                                          </p:val>
                                        </p:tav>
                                      </p:tavLst>
                                    </p:anim>
                                    <p:anim calcmode="lin" valueType="num">
                                      <p:cBhvr>
                                        <p:cTn id="24" dur="300" fill="hold"/>
                                        <p:tgtEl>
                                          <p:spTgt spid="22"/>
                                        </p:tgtEl>
                                        <p:attrNameLst>
                                          <p:attrName>ppt_h</p:attrName>
                                        </p:attrNameLst>
                                      </p:cBhvr>
                                      <p:tavLst>
                                        <p:tav tm="0">
                                          <p:val>
                                            <p:fltVal val="0"/>
                                          </p:val>
                                        </p:tav>
                                        <p:tav tm="100000">
                                          <p:val>
                                            <p:strVal val="#ppt_h"/>
                                          </p:val>
                                        </p:tav>
                                      </p:tavLst>
                                    </p:anim>
                                    <p:anim calcmode="lin" valueType="num">
                                      <p:cBhvr>
                                        <p:cTn id="25" dur="300" fill="hold"/>
                                        <p:tgtEl>
                                          <p:spTgt spid="22"/>
                                        </p:tgtEl>
                                        <p:attrNameLst>
                                          <p:attrName>style.rotation</p:attrName>
                                        </p:attrNameLst>
                                      </p:cBhvr>
                                      <p:tavLst>
                                        <p:tav tm="0">
                                          <p:val>
                                            <p:fltVal val="90"/>
                                          </p:val>
                                        </p:tav>
                                        <p:tav tm="100000">
                                          <p:val>
                                            <p:fltVal val="0"/>
                                          </p:val>
                                        </p:tav>
                                      </p:tavLst>
                                    </p:anim>
                                    <p:animEffect transition="in" filter="fade">
                                      <p:cBhvr>
                                        <p:cTn id="26" dur="300"/>
                                        <p:tgtEl>
                                          <p:spTgt spid="22"/>
                                        </p:tgtEl>
                                      </p:cBhvr>
                                    </p:animEffect>
                                  </p:childTnLst>
                                </p:cTn>
                              </p:par>
                            </p:childTnLst>
                          </p:cTn>
                        </p:par>
                        <p:par>
                          <p:cTn id="27" fill="hold">
                            <p:stCondLst>
                              <p:cond delay="500"/>
                            </p:stCondLst>
                            <p:childTnLst>
                              <p:par>
                                <p:cTn id="28" presetID="1"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56" presetClass="path" presetSubtype="0" accel="50000" decel="50000" fill="hold" grpId="1" nodeType="withEffect">
                                  <p:stCondLst>
                                    <p:cond delay="200"/>
                                  </p:stCondLst>
                                  <p:childTnLst>
                                    <p:animMotion origin="layout" path="M 1.45833E-6 2.59259E-6 L -0.30352 0.14421 " pathEditMode="relative" rAng="0" ptsTypes="AA">
                                      <p:cBhvr>
                                        <p:cTn id="31" dur="500" spd="-99900" fill="hold"/>
                                        <p:tgtEl>
                                          <p:spTgt spid="23"/>
                                        </p:tgtEl>
                                        <p:attrNameLst>
                                          <p:attrName>ppt_x</p:attrName>
                                          <p:attrName>ppt_y</p:attrName>
                                        </p:attrNameLst>
                                      </p:cBhvr>
                                      <p:rCtr x="-15182" y="7199"/>
                                    </p:animMotion>
                                  </p:childTnLst>
                                </p:cTn>
                              </p:par>
                              <p:par>
                                <p:cTn id="32" presetID="31"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300" fill="hold"/>
                                        <p:tgtEl>
                                          <p:spTgt spid="2"/>
                                        </p:tgtEl>
                                        <p:attrNameLst>
                                          <p:attrName>ppt_w</p:attrName>
                                        </p:attrNameLst>
                                      </p:cBhvr>
                                      <p:tavLst>
                                        <p:tav tm="0">
                                          <p:val>
                                            <p:fltVal val="0"/>
                                          </p:val>
                                        </p:tav>
                                        <p:tav tm="100000">
                                          <p:val>
                                            <p:strVal val="#ppt_w"/>
                                          </p:val>
                                        </p:tav>
                                      </p:tavLst>
                                    </p:anim>
                                    <p:anim calcmode="lin" valueType="num">
                                      <p:cBhvr>
                                        <p:cTn id="35" dur="300" fill="hold"/>
                                        <p:tgtEl>
                                          <p:spTgt spid="2"/>
                                        </p:tgtEl>
                                        <p:attrNameLst>
                                          <p:attrName>ppt_h</p:attrName>
                                        </p:attrNameLst>
                                      </p:cBhvr>
                                      <p:tavLst>
                                        <p:tav tm="0">
                                          <p:val>
                                            <p:fltVal val="0"/>
                                          </p:val>
                                        </p:tav>
                                        <p:tav tm="100000">
                                          <p:val>
                                            <p:strVal val="#ppt_h"/>
                                          </p:val>
                                        </p:tav>
                                      </p:tavLst>
                                    </p:anim>
                                    <p:anim calcmode="lin" valueType="num">
                                      <p:cBhvr>
                                        <p:cTn id="36" dur="300" fill="hold"/>
                                        <p:tgtEl>
                                          <p:spTgt spid="2"/>
                                        </p:tgtEl>
                                        <p:attrNameLst>
                                          <p:attrName>style.rotation</p:attrName>
                                        </p:attrNameLst>
                                      </p:cBhvr>
                                      <p:tavLst>
                                        <p:tav tm="0">
                                          <p:val>
                                            <p:fltVal val="90"/>
                                          </p:val>
                                        </p:tav>
                                        <p:tav tm="100000">
                                          <p:val>
                                            <p:fltVal val="0"/>
                                          </p:val>
                                        </p:tav>
                                      </p:tavLst>
                                    </p:anim>
                                    <p:animEffect transition="in" filter="fade">
                                      <p:cBhvr>
                                        <p:cTn id="37" dur="300"/>
                                        <p:tgtEl>
                                          <p:spTgt spid="2"/>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56" presetClass="path" presetSubtype="0" accel="50000" decel="50000" fill="hold" grpId="1" nodeType="withEffect">
                                  <p:stCondLst>
                                    <p:cond delay="200"/>
                                  </p:stCondLst>
                                  <p:childTnLst>
                                    <p:animMotion origin="layout" path="M 1.45833E-6 2.59259E-6 L -0.30352 0.14421 " pathEditMode="relative" rAng="0" ptsTypes="AA">
                                      <p:cBhvr>
                                        <p:cTn id="42" dur="500" spd="-99900" fill="hold"/>
                                        <p:tgtEl>
                                          <p:spTgt spid="4"/>
                                        </p:tgtEl>
                                        <p:attrNameLst>
                                          <p:attrName>ppt_x</p:attrName>
                                          <p:attrName>ppt_y</p:attrName>
                                        </p:attrNameLst>
                                      </p:cBhvr>
                                      <p:rCtr x="-15182" y="7199"/>
                                    </p:animMotion>
                                  </p:childTnLst>
                                </p:cTn>
                              </p:par>
                              <p:par>
                                <p:cTn id="43" presetID="31" presetClass="entr" presetSubtype="0"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300" fill="hold"/>
                                        <p:tgtEl>
                                          <p:spTgt spid="6"/>
                                        </p:tgtEl>
                                        <p:attrNameLst>
                                          <p:attrName>ppt_w</p:attrName>
                                        </p:attrNameLst>
                                      </p:cBhvr>
                                      <p:tavLst>
                                        <p:tav tm="0">
                                          <p:val>
                                            <p:fltVal val="0"/>
                                          </p:val>
                                        </p:tav>
                                        <p:tav tm="100000">
                                          <p:val>
                                            <p:strVal val="#ppt_w"/>
                                          </p:val>
                                        </p:tav>
                                      </p:tavLst>
                                    </p:anim>
                                    <p:anim calcmode="lin" valueType="num">
                                      <p:cBhvr>
                                        <p:cTn id="46" dur="300" fill="hold"/>
                                        <p:tgtEl>
                                          <p:spTgt spid="6"/>
                                        </p:tgtEl>
                                        <p:attrNameLst>
                                          <p:attrName>ppt_h</p:attrName>
                                        </p:attrNameLst>
                                      </p:cBhvr>
                                      <p:tavLst>
                                        <p:tav tm="0">
                                          <p:val>
                                            <p:fltVal val="0"/>
                                          </p:val>
                                        </p:tav>
                                        <p:tav tm="100000">
                                          <p:val>
                                            <p:strVal val="#ppt_h"/>
                                          </p:val>
                                        </p:tav>
                                      </p:tavLst>
                                    </p:anim>
                                    <p:anim calcmode="lin" valueType="num">
                                      <p:cBhvr>
                                        <p:cTn id="47" dur="300" fill="hold"/>
                                        <p:tgtEl>
                                          <p:spTgt spid="6"/>
                                        </p:tgtEl>
                                        <p:attrNameLst>
                                          <p:attrName>style.rotation</p:attrName>
                                        </p:attrNameLst>
                                      </p:cBhvr>
                                      <p:tavLst>
                                        <p:tav tm="0">
                                          <p:val>
                                            <p:fltVal val="90"/>
                                          </p:val>
                                        </p:tav>
                                        <p:tav tm="100000">
                                          <p:val>
                                            <p:fltVal val="0"/>
                                          </p:val>
                                        </p:tav>
                                      </p:tavLst>
                                    </p:anim>
                                    <p:animEffect transition="in" filter="fade">
                                      <p:cBhvr>
                                        <p:cTn id="48" dur="300"/>
                                        <p:tgtEl>
                                          <p:spTgt spid="6"/>
                                        </p:tgtEl>
                                      </p:cBhvr>
                                    </p:animEffect>
                                  </p:childTnLst>
                                </p:cTn>
                              </p:par>
                              <p:par>
                                <p:cTn id="49" presetID="2" presetClass="entr" presetSubtype="8" decel="25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2000" fill="hold"/>
                                        <p:tgtEl>
                                          <p:spTgt spid="7"/>
                                        </p:tgtEl>
                                        <p:attrNameLst>
                                          <p:attrName>ppt_x</p:attrName>
                                        </p:attrNameLst>
                                      </p:cBhvr>
                                      <p:tavLst>
                                        <p:tav tm="0">
                                          <p:val>
                                            <p:strVal val="0-#ppt_w/2"/>
                                          </p:val>
                                        </p:tav>
                                        <p:tav tm="100000">
                                          <p:val>
                                            <p:strVal val="#ppt_x"/>
                                          </p:val>
                                        </p:tav>
                                      </p:tavLst>
                                    </p:anim>
                                    <p:anim calcmode="lin" valueType="num">
                                      <p:cBhvr additive="base">
                                        <p:cTn id="52" dur="2000" fill="hold"/>
                                        <p:tgtEl>
                                          <p:spTgt spid="7"/>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left)">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9" grpId="0" bldLvl="0" animBg="1"/>
      <p:bldP spid="19" grpId="1" bldLvl="0" animBg="1"/>
      <p:bldP spid="23" grpId="0" bldLvl="0" animBg="1"/>
      <p:bldP spid="23" grpId="1" bldLvl="0" animBg="1"/>
      <p:bldP spid="4" grpId="0" bldLvl="0" animBg="1"/>
      <p:bldP spid="4"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131"/>
          <p:cNvSpPr txBox="1"/>
          <p:nvPr>
            <p:custDataLst>
              <p:tags r:id="rId1"/>
            </p:custDataLst>
          </p:nvPr>
        </p:nvSpPr>
        <p:spPr>
          <a:xfrm>
            <a:off x="-127635" y="1776942"/>
            <a:ext cx="2880784" cy="1404620"/>
          </a:xfrm>
          <a:prstGeom prst="rect">
            <a:avLst/>
          </a:prstGeom>
          <a:noFill/>
          <a:ln w="9525">
            <a:noFill/>
          </a:ln>
        </p:spPr>
        <p:txBody>
          <a:bodyPr anchor="t" anchorCtr="0">
            <a:spAutoFit/>
          </a:bodyPr>
          <a:lstStyle/>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试讲</a:t>
            </a:r>
            <a:endPar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endParaRPr>
          </a:p>
          <a:p>
            <a:pPr algn="ctr">
              <a:buClrTx/>
              <a:buSzTx/>
              <a:buNone/>
            </a:pPr>
            <a:r>
              <a:rPr lang="zh-CN" altLang="en-US" sz="4265" b="1">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微软雅黑" panose="020B0503020204020204" charset="-122"/>
                <a:ea typeface="微软雅黑" panose="020B0503020204020204" charset="-122"/>
              </a:rPr>
              <a:t>方法</a:t>
            </a:r>
            <a:endParaRPr lang="zh-CN" altLang="en-US" sz="4265" b="1">
              <a:solidFill>
                <a:srgbClr val="AE0E16"/>
              </a:solidFill>
              <a:latin typeface="微软雅黑" panose="020B0503020204020204" charset="-122"/>
              <a:ea typeface="微软雅黑" panose="020B0503020204020204" charset="-122"/>
            </a:endParaRPr>
          </a:p>
        </p:txBody>
      </p:sp>
      <p:cxnSp>
        <p:nvCxnSpPr>
          <p:cNvPr id="5" name="直接连接符 4"/>
          <p:cNvCxnSpPr/>
          <p:nvPr>
            <p:custDataLst>
              <p:tags r:id="rId2"/>
            </p:custDataLst>
          </p:nvPr>
        </p:nvCxnSpPr>
        <p:spPr>
          <a:xfrm flipH="1">
            <a:off x="2563918" y="1115907"/>
            <a:ext cx="0" cy="4800600"/>
          </a:xfrm>
          <a:prstGeom prst="line">
            <a:avLst/>
          </a:prstGeom>
          <a:ln w="12700">
            <a:solidFill>
              <a:srgbClr val="AE0E16"/>
            </a:solidFill>
          </a:ln>
        </p:spPr>
        <p:style>
          <a:lnRef idx="1">
            <a:schemeClr val="accent1"/>
          </a:lnRef>
          <a:fillRef idx="0">
            <a:schemeClr val="accent1"/>
          </a:fillRef>
          <a:effectRef idx="0">
            <a:schemeClr val="accent1"/>
          </a:effectRef>
          <a:fontRef idx="minor">
            <a:schemeClr val="tx1"/>
          </a:fontRef>
        </p:style>
      </p:cxnSp>
      <p:pic>
        <p:nvPicPr>
          <p:cNvPr id="41996" name="图片 5"/>
          <p:cNvPicPr>
            <a:picLocks noChangeAspect="1"/>
          </p:cNvPicPr>
          <p:nvPr>
            <p:custDataLst>
              <p:tags r:id="rId3"/>
            </p:custDataLst>
          </p:nvPr>
        </p:nvPicPr>
        <p:blipFill>
          <a:blip r:embed="rId4"/>
          <a:stretch>
            <a:fillRect/>
          </a:stretch>
        </p:blipFill>
        <p:spPr>
          <a:xfrm>
            <a:off x="7334251" y="5949951"/>
            <a:ext cx="4857749" cy="901700"/>
          </a:xfrm>
          <a:prstGeom prst="rect">
            <a:avLst/>
          </a:prstGeom>
          <a:noFill/>
          <a:ln w="9525">
            <a:noFill/>
          </a:ln>
        </p:spPr>
      </p:pic>
      <p:sp>
        <p:nvSpPr>
          <p:cNvPr id="13" name="矩形 12"/>
          <p:cNvSpPr/>
          <p:nvPr>
            <p:custDataLst>
              <p:tags r:id="rId5"/>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6"/>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pic>
        <p:nvPicPr>
          <p:cNvPr id="7" name="图片 6"/>
          <p:cNvPicPr>
            <a:picLocks noChangeAspect="1"/>
          </p:cNvPicPr>
          <p:nvPr>
            <p:custDataLst>
              <p:tags r:id="rId7"/>
            </p:custDataLst>
          </p:nvPr>
        </p:nvPicPr>
        <p:blipFill>
          <a:blip r:embed="rId8"/>
          <a:stretch>
            <a:fillRect/>
          </a:stretch>
        </p:blipFill>
        <p:spPr>
          <a:xfrm>
            <a:off x="0" y="4902200"/>
            <a:ext cx="2492375" cy="1955800"/>
          </a:xfrm>
          <a:prstGeom prst="rect">
            <a:avLst/>
          </a:prstGeom>
          <a:noFill/>
          <a:ln w="9525">
            <a:noFill/>
          </a:ln>
        </p:spPr>
      </p:pic>
      <p:grpSp>
        <p:nvGrpSpPr>
          <p:cNvPr id="3" name="组合 53"/>
          <p:cNvGrpSpPr/>
          <p:nvPr/>
        </p:nvGrpSpPr>
        <p:grpSpPr>
          <a:xfrm>
            <a:off x="7978140" y="2841625"/>
            <a:ext cx="440690" cy="1152525"/>
            <a:chOff x="2457450" y="777875"/>
            <a:chExt cx="1811338" cy="4765675"/>
          </a:xfrm>
          <a:solidFill>
            <a:schemeClr val="accent3"/>
          </a:solidFill>
        </p:grpSpPr>
        <p:sp>
          <p:nvSpPr>
            <p:cNvPr id="55"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8" name="组合 57"/>
          <p:cNvGrpSpPr/>
          <p:nvPr/>
        </p:nvGrpSpPr>
        <p:grpSpPr>
          <a:xfrm>
            <a:off x="6680835" y="2754630"/>
            <a:ext cx="440690" cy="1152525"/>
            <a:chOff x="2457450" y="777875"/>
            <a:chExt cx="1811338" cy="4765675"/>
          </a:xfrm>
          <a:solidFill>
            <a:schemeClr val="accent2"/>
          </a:solidFill>
        </p:grpSpPr>
        <p:sp>
          <p:nvSpPr>
            <p:cNvPr id="59" name="Oval 6"/>
            <p:cNvSpPr>
              <a:spLocks noChangeArrowheads="1"/>
            </p:cNvSpPr>
            <p:nvPr/>
          </p:nvSpPr>
          <p:spPr bwMode="auto">
            <a:xfrm>
              <a:off x="2997200" y="777875"/>
              <a:ext cx="731838" cy="730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7"/>
            <p:cNvSpPr/>
            <p:nvPr/>
          </p:nvSpPr>
          <p:spPr bwMode="auto">
            <a:xfrm>
              <a:off x="2457450" y="1590675"/>
              <a:ext cx="1811338" cy="3952875"/>
            </a:xfrm>
            <a:custGeom>
              <a:avLst/>
              <a:gdLst>
                <a:gd name="T0" fmla="*/ 483 w 483"/>
                <a:gd name="T1" fmla="*/ 47 h 1054"/>
                <a:gd name="T2" fmla="*/ 432 w 483"/>
                <a:gd name="T3" fmla="*/ 0 h 1054"/>
                <a:gd name="T4" fmla="*/ 364 w 483"/>
                <a:gd name="T5" fmla="*/ 0 h 1054"/>
                <a:gd name="T6" fmla="*/ 312 w 483"/>
                <a:gd name="T7" fmla="*/ 0 h 1054"/>
                <a:gd name="T8" fmla="*/ 279 w 483"/>
                <a:gd name="T9" fmla="*/ 156 h 1054"/>
                <a:gd name="T10" fmla="*/ 252 w 483"/>
                <a:gd name="T11" fmla="*/ 69 h 1054"/>
                <a:gd name="T12" fmla="*/ 267 w 483"/>
                <a:gd name="T13" fmla="*/ 49 h 1054"/>
                <a:gd name="T14" fmla="*/ 242 w 483"/>
                <a:gd name="T15" fmla="*/ 21 h 1054"/>
                <a:gd name="T16" fmla="*/ 214 w 483"/>
                <a:gd name="T17" fmla="*/ 47 h 1054"/>
                <a:gd name="T18" fmla="*/ 230 w 483"/>
                <a:gd name="T19" fmla="*/ 69 h 1054"/>
                <a:gd name="T20" fmla="*/ 207 w 483"/>
                <a:gd name="T21" fmla="*/ 156 h 1054"/>
                <a:gd name="T22" fmla="*/ 170 w 483"/>
                <a:gd name="T23" fmla="*/ 0 h 1054"/>
                <a:gd name="T24" fmla="*/ 119 w 483"/>
                <a:gd name="T25" fmla="*/ 0 h 1054"/>
                <a:gd name="T26" fmla="*/ 52 w 483"/>
                <a:gd name="T27" fmla="*/ 0 h 1054"/>
                <a:gd name="T28" fmla="*/ 0 w 483"/>
                <a:gd name="T29" fmla="*/ 47 h 1054"/>
                <a:gd name="T30" fmla="*/ 0 w 483"/>
                <a:gd name="T31" fmla="*/ 47 h 1054"/>
                <a:gd name="T32" fmla="*/ 0 w 483"/>
                <a:gd name="T33" fmla="*/ 495 h 1054"/>
                <a:gd name="T34" fmla="*/ 0 w 483"/>
                <a:gd name="T35" fmla="*/ 495 h 1054"/>
                <a:gd name="T36" fmla="*/ 0 w 483"/>
                <a:gd name="T37" fmla="*/ 495 h 1054"/>
                <a:gd name="T38" fmla="*/ 42 w 483"/>
                <a:gd name="T39" fmla="*/ 536 h 1054"/>
                <a:gd name="T40" fmla="*/ 84 w 483"/>
                <a:gd name="T41" fmla="*/ 495 h 1054"/>
                <a:gd name="T42" fmla="*/ 84 w 483"/>
                <a:gd name="T43" fmla="*/ 495 h 1054"/>
                <a:gd name="T44" fmla="*/ 84 w 483"/>
                <a:gd name="T45" fmla="*/ 165 h 1054"/>
                <a:gd name="T46" fmla="*/ 119 w 483"/>
                <a:gd name="T47" fmla="*/ 165 h 1054"/>
                <a:gd name="T48" fmla="*/ 119 w 483"/>
                <a:gd name="T49" fmla="*/ 512 h 1054"/>
                <a:gd name="T50" fmla="*/ 119 w 483"/>
                <a:gd name="T51" fmla="*/ 1003 h 1054"/>
                <a:gd name="T52" fmla="*/ 170 w 483"/>
                <a:gd name="T53" fmla="*/ 1054 h 1054"/>
                <a:gd name="T54" fmla="*/ 222 w 483"/>
                <a:gd name="T55" fmla="*/ 1003 h 1054"/>
                <a:gd name="T56" fmla="*/ 222 w 483"/>
                <a:gd name="T57" fmla="*/ 512 h 1054"/>
                <a:gd name="T58" fmla="*/ 261 w 483"/>
                <a:gd name="T59" fmla="*/ 512 h 1054"/>
                <a:gd name="T60" fmla="*/ 261 w 483"/>
                <a:gd name="T61" fmla="*/ 1003 h 1054"/>
                <a:gd name="T62" fmla="*/ 313 w 483"/>
                <a:gd name="T63" fmla="*/ 1054 h 1054"/>
                <a:gd name="T64" fmla="*/ 364 w 483"/>
                <a:gd name="T65" fmla="*/ 1003 h 1054"/>
                <a:gd name="T66" fmla="*/ 364 w 483"/>
                <a:gd name="T67" fmla="*/ 512 h 1054"/>
                <a:gd name="T68" fmla="*/ 364 w 483"/>
                <a:gd name="T69" fmla="*/ 165 h 1054"/>
                <a:gd name="T70" fmla="*/ 399 w 483"/>
                <a:gd name="T71" fmla="*/ 165 h 1054"/>
                <a:gd name="T72" fmla="*/ 399 w 483"/>
                <a:gd name="T73" fmla="*/ 495 h 1054"/>
                <a:gd name="T74" fmla="*/ 399 w 483"/>
                <a:gd name="T75" fmla="*/ 495 h 1054"/>
                <a:gd name="T76" fmla="*/ 399 w 483"/>
                <a:gd name="T77" fmla="*/ 495 h 1054"/>
                <a:gd name="T78" fmla="*/ 441 w 483"/>
                <a:gd name="T79" fmla="*/ 536 h 1054"/>
                <a:gd name="T80" fmla="*/ 483 w 483"/>
                <a:gd name="T81" fmla="*/ 495 h 1054"/>
                <a:gd name="T82" fmla="*/ 483 w 483"/>
                <a:gd name="T83" fmla="*/ 495 h 1054"/>
                <a:gd name="T84" fmla="*/ 483 w 483"/>
                <a:gd name="T85" fmla="*/ 4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3" h="1054">
                  <a:moveTo>
                    <a:pt x="483" y="47"/>
                  </a:moveTo>
                  <a:cubicBezTo>
                    <a:pt x="480" y="20"/>
                    <a:pt x="458" y="0"/>
                    <a:pt x="432" y="0"/>
                  </a:cubicBezTo>
                  <a:cubicBezTo>
                    <a:pt x="364" y="0"/>
                    <a:pt x="364" y="0"/>
                    <a:pt x="364" y="0"/>
                  </a:cubicBezTo>
                  <a:cubicBezTo>
                    <a:pt x="312" y="0"/>
                    <a:pt x="312" y="0"/>
                    <a:pt x="312" y="0"/>
                  </a:cubicBezTo>
                  <a:cubicBezTo>
                    <a:pt x="301" y="123"/>
                    <a:pt x="279" y="156"/>
                    <a:pt x="279" y="156"/>
                  </a:cubicBezTo>
                  <a:cubicBezTo>
                    <a:pt x="252" y="69"/>
                    <a:pt x="252" y="69"/>
                    <a:pt x="252" y="69"/>
                  </a:cubicBezTo>
                  <a:cubicBezTo>
                    <a:pt x="267" y="49"/>
                    <a:pt x="267" y="49"/>
                    <a:pt x="267" y="49"/>
                  </a:cubicBezTo>
                  <a:cubicBezTo>
                    <a:pt x="242" y="21"/>
                    <a:pt x="242" y="21"/>
                    <a:pt x="242" y="21"/>
                  </a:cubicBezTo>
                  <a:cubicBezTo>
                    <a:pt x="214" y="47"/>
                    <a:pt x="214" y="47"/>
                    <a:pt x="214" y="47"/>
                  </a:cubicBezTo>
                  <a:cubicBezTo>
                    <a:pt x="230" y="69"/>
                    <a:pt x="230" y="69"/>
                    <a:pt x="230" y="69"/>
                  </a:cubicBezTo>
                  <a:cubicBezTo>
                    <a:pt x="207" y="156"/>
                    <a:pt x="207" y="156"/>
                    <a:pt x="207" y="156"/>
                  </a:cubicBezTo>
                  <a:cubicBezTo>
                    <a:pt x="185" y="132"/>
                    <a:pt x="174" y="39"/>
                    <a:pt x="170" y="0"/>
                  </a:cubicBezTo>
                  <a:cubicBezTo>
                    <a:pt x="119" y="0"/>
                    <a:pt x="119" y="0"/>
                    <a:pt x="119" y="0"/>
                  </a:cubicBezTo>
                  <a:cubicBezTo>
                    <a:pt x="52" y="0"/>
                    <a:pt x="52" y="0"/>
                    <a:pt x="52" y="0"/>
                  </a:cubicBezTo>
                  <a:cubicBezTo>
                    <a:pt x="25" y="0"/>
                    <a:pt x="3" y="20"/>
                    <a:pt x="0" y="47"/>
                  </a:cubicBezTo>
                  <a:cubicBezTo>
                    <a:pt x="0" y="47"/>
                    <a:pt x="0" y="47"/>
                    <a:pt x="0" y="47"/>
                  </a:cubicBezTo>
                  <a:cubicBezTo>
                    <a:pt x="0" y="495"/>
                    <a:pt x="0" y="495"/>
                    <a:pt x="0" y="495"/>
                  </a:cubicBezTo>
                  <a:cubicBezTo>
                    <a:pt x="0" y="495"/>
                    <a:pt x="0" y="495"/>
                    <a:pt x="0" y="495"/>
                  </a:cubicBezTo>
                  <a:cubicBezTo>
                    <a:pt x="0" y="495"/>
                    <a:pt x="0" y="495"/>
                    <a:pt x="0" y="495"/>
                  </a:cubicBezTo>
                  <a:cubicBezTo>
                    <a:pt x="0" y="518"/>
                    <a:pt x="19" y="536"/>
                    <a:pt x="42" y="536"/>
                  </a:cubicBezTo>
                  <a:cubicBezTo>
                    <a:pt x="65" y="536"/>
                    <a:pt x="84" y="518"/>
                    <a:pt x="84" y="495"/>
                  </a:cubicBezTo>
                  <a:cubicBezTo>
                    <a:pt x="84" y="495"/>
                    <a:pt x="84" y="495"/>
                    <a:pt x="84" y="495"/>
                  </a:cubicBezTo>
                  <a:cubicBezTo>
                    <a:pt x="84" y="165"/>
                    <a:pt x="84" y="165"/>
                    <a:pt x="84" y="165"/>
                  </a:cubicBezTo>
                  <a:cubicBezTo>
                    <a:pt x="119" y="165"/>
                    <a:pt x="119" y="165"/>
                    <a:pt x="119" y="165"/>
                  </a:cubicBezTo>
                  <a:cubicBezTo>
                    <a:pt x="119" y="512"/>
                    <a:pt x="119" y="512"/>
                    <a:pt x="119" y="512"/>
                  </a:cubicBezTo>
                  <a:cubicBezTo>
                    <a:pt x="119" y="1003"/>
                    <a:pt x="119" y="1003"/>
                    <a:pt x="119" y="1003"/>
                  </a:cubicBezTo>
                  <a:cubicBezTo>
                    <a:pt x="119" y="1031"/>
                    <a:pt x="142" y="1054"/>
                    <a:pt x="170" y="1054"/>
                  </a:cubicBezTo>
                  <a:cubicBezTo>
                    <a:pt x="199" y="1054"/>
                    <a:pt x="222" y="1031"/>
                    <a:pt x="222" y="1003"/>
                  </a:cubicBezTo>
                  <a:cubicBezTo>
                    <a:pt x="222" y="512"/>
                    <a:pt x="222" y="512"/>
                    <a:pt x="222" y="512"/>
                  </a:cubicBezTo>
                  <a:cubicBezTo>
                    <a:pt x="261" y="512"/>
                    <a:pt x="261" y="512"/>
                    <a:pt x="261" y="512"/>
                  </a:cubicBezTo>
                  <a:cubicBezTo>
                    <a:pt x="261" y="1003"/>
                    <a:pt x="261" y="1003"/>
                    <a:pt x="261" y="1003"/>
                  </a:cubicBezTo>
                  <a:cubicBezTo>
                    <a:pt x="261" y="1031"/>
                    <a:pt x="284" y="1054"/>
                    <a:pt x="313" y="1054"/>
                  </a:cubicBezTo>
                  <a:cubicBezTo>
                    <a:pt x="341" y="1054"/>
                    <a:pt x="364" y="1031"/>
                    <a:pt x="364" y="1003"/>
                  </a:cubicBezTo>
                  <a:cubicBezTo>
                    <a:pt x="364" y="512"/>
                    <a:pt x="364" y="512"/>
                    <a:pt x="364" y="512"/>
                  </a:cubicBezTo>
                  <a:cubicBezTo>
                    <a:pt x="364" y="165"/>
                    <a:pt x="364" y="165"/>
                    <a:pt x="364" y="165"/>
                  </a:cubicBezTo>
                  <a:cubicBezTo>
                    <a:pt x="399" y="165"/>
                    <a:pt x="399" y="165"/>
                    <a:pt x="399" y="165"/>
                  </a:cubicBezTo>
                  <a:cubicBezTo>
                    <a:pt x="399" y="495"/>
                    <a:pt x="399" y="495"/>
                    <a:pt x="399" y="495"/>
                  </a:cubicBezTo>
                  <a:cubicBezTo>
                    <a:pt x="399" y="495"/>
                    <a:pt x="399" y="495"/>
                    <a:pt x="399" y="495"/>
                  </a:cubicBezTo>
                  <a:cubicBezTo>
                    <a:pt x="399" y="495"/>
                    <a:pt x="399" y="495"/>
                    <a:pt x="399" y="495"/>
                  </a:cubicBezTo>
                  <a:cubicBezTo>
                    <a:pt x="399" y="518"/>
                    <a:pt x="418" y="536"/>
                    <a:pt x="441" y="536"/>
                  </a:cubicBezTo>
                  <a:cubicBezTo>
                    <a:pt x="465" y="536"/>
                    <a:pt x="483" y="518"/>
                    <a:pt x="483" y="495"/>
                  </a:cubicBezTo>
                  <a:cubicBezTo>
                    <a:pt x="483" y="495"/>
                    <a:pt x="483" y="495"/>
                    <a:pt x="483" y="495"/>
                  </a:cubicBezTo>
                  <a:cubicBezTo>
                    <a:pt x="483" y="47"/>
                    <a:pt x="483" y="47"/>
                    <a:pt x="483"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61" name="Freeform 8"/>
          <p:cNvSpPr/>
          <p:nvPr/>
        </p:nvSpPr>
        <p:spPr bwMode="auto">
          <a:xfrm>
            <a:off x="5553411" y="2064460"/>
            <a:ext cx="3777615" cy="3308350"/>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28575" cap="flat" cmpd="dbl">
            <a:solidFill>
              <a:srgbClr val="C9091E"/>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zh-CN" altLang="en-US" sz="2400"/>
          </a:p>
        </p:txBody>
      </p:sp>
      <p:sp>
        <p:nvSpPr>
          <p:cNvPr id="62" name="Oval 56"/>
          <p:cNvSpPr>
            <a:spLocks noChangeArrowheads="1"/>
          </p:cNvSpPr>
          <p:nvPr/>
        </p:nvSpPr>
        <p:spPr bwMode="auto">
          <a:xfrm>
            <a:off x="5918835" y="1945640"/>
            <a:ext cx="581660" cy="578485"/>
          </a:xfrm>
          <a:prstGeom prst="ellipse">
            <a:avLst/>
          </a:prstGeom>
          <a:solidFill>
            <a:schemeClr val="accent2">
              <a:lumMod val="75000"/>
            </a:schemeClr>
          </a:solidFill>
          <a:ln>
            <a:noFill/>
          </a:ln>
        </p:spPr>
        <p:txBody>
          <a:bodyPr vert="horz" wrap="square" lIns="0" tIns="0" rIns="0" bIns="0" numCol="1" anchor="t" anchorCtr="0" compatLnSpc="1"/>
          <a:lstStyle/>
          <a:p>
            <a:pPr algn="ctr"/>
            <a:r>
              <a:rPr lang="en-US" altLang="zh-CN" sz="2400" dirty="0" smtClean="0">
                <a:solidFill>
                  <a:schemeClr val="bg1"/>
                </a:solidFill>
              </a:rPr>
              <a:t>01</a:t>
            </a:r>
            <a:endParaRPr lang="zh-CN" altLang="en-US" sz="2400" dirty="0">
              <a:solidFill>
                <a:schemeClr val="bg1"/>
              </a:solidFill>
            </a:endParaRPr>
          </a:p>
        </p:txBody>
      </p:sp>
      <p:sp>
        <p:nvSpPr>
          <p:cNvPr id="63" name="Oval 57"/>
          <p:cNvSpPr>
            <a:spLocks noChangeArrowheads="1"/>
          </p:cNvSpPr>
          <p:nvPr>
            <p:custDataLst>
              <p:tags r:id="rId9"/>
            </p:custDataLst>
          </p:nvPr>
        </p:nvSpPr>
        <p:spPr bwMode="auto">
          <a:xfrm>
            <a:off x="5381625" y="3326130"/>
            <a:ext cx="581660" cy="581025"/>
          </a:xfrm>
          <a:prstGeom prst="ellipse">
            <a:avLst/>
          </a:prstGeom>
          <a:solidFill>
            <a:schemeClr val="accent2"/>
          </a:solidFill>
          <a:ln>
            <a:noFill/>
          </a:ln>
        </p:spPr>
        <p:txBody>
          <a:bodyPr vert="horz" wrap="square" lIns="0" tIns="0" rIns="0" bIns="0" numCol="1" anchor="t" anchorCtr="0" compatLnSpc="1"/>
          <a:lstStyle/>
          <a:p>
            <a:pPr algn="ctr"/>
            <a:r>
              <a:rPr lang="en-US" altLang="zh-CN" sz="2400" dirty="0">
                <a:solidFill>
                  <a:schemeClr val="bg1"/>
                </a:solidFill>
              </a:rPr>
              <a:t>02</a:t>
            </a:r>
            <a:endParaRPr lang="zh-CN" altLang="en-US" sz="2400" dirty="0">
              <a:solidFill>
                <a:schemeClr val="bg1"/>
              </a:solidFill>
            </a:endParaRPr>
          </a:p>
        </p:txBody>
      </p:sp>
      <p:sp>
        <p:nvSpPr>
          <p:cNvPr id="64" name="Oval 58"/>
          <p:cNvSpPr>
            <a:spLocks noChangeArrowheads="1"/>
          </p:cNvSpPr>
          <p:nvPr>
            <p:custDataLst>
              <p:tags r:id="rId10"/>
            </p:custDataLst>
          </p:nvPr>
        </p:nvSpPr>
        <p:spPr bwMode="auto">
          <a:xfrm>
            <a:off x="6099175" y="4603750"/>
            <a:ext cx="581660" cy="578485"/>
          </a:xfrm>
          <a:prstGeom prst="ellipse">
            <a:avLst/>
          </a:prstGeom>
          <a:solidFill>
            <a:schemeClr val="accent4">
              <a:lumMod val="75000"/>
            </a:schemeClr>
          </a:solidFill>
          <a:ln>
            <a:noFill/>
          </a:ln>
        </p:spPr>
        <p:txBody>
          <a:bodyPr vert="horz" wrap="square" lIns="0" tIns="0" rIns="0" bIns="0" numCol="1" anchor="t" anchorCtr="0" compatLnSpc="1"/>
          <a:lstStyle/>
          <a:p>
            <a:pPr algn="ctr"/>
            <a:r>
              <a:rPr lang="en-US" altLang="zh-CN" sz="2400" dirty="0">
                <a:solidFill>
                  <a:schemeClr val="bg1"/>
                </a:solidFill>
              </a:rPr>
              <a:t>03</a:t>
            </a:r>
            <a:endParaRPr lang="zh-CN" altLang="en-US" sz="2400" dirty="0">
              <a:solidFill>
                <a:schemeClr val="bg1"/>
              </a:solidFill>
            </a:endParaRPr>
          </a:p>
        </p:txBody>
      </p:sp>
      <p:sp>
        <p:nvSpPr>
          <p:cNvPr id="65" name="Oval 59"/>
          <p:cNvSpPr>
            <a:spLocks noChangeArrowheads="1"/>
          </p:cNvSpPr>
          <p:nvPr>
            <p:custDataLst>
              <p:tags r:id="rId11"/>
            </p:custDataLst>
          </p:nvPr>
        </p:nvSpPr>
        <p:spPr bwMode="auto">
          <a:xfrm>
            <a:off x="8563610" y="1945640"/>
            <a:ext cx="584200" cy="578485"/>
          </a:xfrm>
          <a:prstGeom prst="ellipse">
            <a:avLst/>
          </a:prstGeom>
          <a:solidFill>
            <a:schemeClr val="accent4"/>
          </a:solidFill>
          <a:ln>
            <a:noFill/>
          </a:ln>
        </p:spPr>
        <p:txBody>
          <a:bodyPr vert="horz" wrap="square" lIns="0" tIns="0" rIns="0" bIns="0" numCol="1" anchor="t" anchorCtr="0" compatLnSpc="1"/>
          <a:lstStyle/>
          <a:p>
            <a:pPr algn="ctr"/>
            <a:r>
              <a:rPr lang="en-US" altLang="zh-CN" sz="2400" dirty="0">
                <a:solidFill>
                  <a:schemeClr val="bg1"/>
                </a:solidFill>
              </a:rPr>
              <a:t>06</a:t>
            </a:r>
            <a:endParaRPr lang="zh-CN" altLang="en-US" sz="2400" dirty="0">
              <a:solidFill>
                <a:schemeClr val="bg1"/>
              </a:solidFill>
            </a:endParaRPr>
          </a:p>
        </p:txBody>
      </p:sp>
      <p:sp>
        <p:nvSpPr>
          <p:cNvPr id="66" name="Oval 60"/>
          <p:cNvSpPr>
            <a:spLocks noChangeArrowheads="1"/>
          </p:cNvSpPr>
          <p:nvPr>
            <p:custDataLst>
              <p:tags r:id="rId12"/>
            </p:custDataLst>
          </p:nvPr>
        </p:nvSpPr>
        <p:spPr bwMode="auto">
          <a:xfrm>
            <a:off x="8997203" y="3157818"/>
            <a:ext cx="584200" cy="581025"/>
          </a:xfrm>
          <a:prstGeom prst="ellipse">
            <a:avLst/>
          </a:prstGeom>
          <a:solidFill>
            <a:schemeClr val="accent2">
              <a:lumMod val="75000"/>
            </a:schemeClr>
          </a:solidFill>
          <a:ln>
            <a:noFill/>
          </a:ln>
        </p:spPr>
        <p:txBody>
          <a:bodyPr vert="horz" wrap="square" lIns="0" tIns="0" rIns="0" bIns="0" numCol="1" anchor="t" anchorCtr="0" compatLnSpc="1"/>
          <a:lstStyle/>
          <a:p>
            <a:pPr algn="ctr"/>
            <a:r>
              <a:rPr lang="en-US" altLang="zh-CN" sz="2400" dirty="0">
                <a:solidFill>
                  <a:schemeClr val="bg1"/>
                </a:solidFill>
              </a:rPr>
              <a:t>05</a:t>
            </a:r>
            <a:endParaRPr lang="zh-CN" altLang="en-US" sz="2400" dirty="0">
              <a:solidFill>
                <a:schemeClr val="bg1"/>
              </a:solidFill>
            </a:endParaRPr>
          </a:p>
        </p:txBody>
      </p:sp>
      <p:sp>
        <p:nvSpPr>
          <p:cNvPr id="67" name="Oval 61"/>
          <p:cNvSpPr>
            <a:spLocks noChangeArrowheads="1"/>
          </p:cNvSpPr>
          <p:nvPr>
            <p:custDataLst>
              <p:tags r:id="rId13"/>
            </p:custDataLst>
          </p:nvPr>
        </p:nvSpPr>
        <p:spPr bwMode="auto">
          <a:xfrm>
            <a:off x="8583295" y="4585335"/>
            <a:ext cx="581660" cy="578485"/>
          </a:xfrm>
          <a:prstGeom prst="ellipse">
            <a:avLst/>
          </a:prstGeom>
          <a:solidFill>
            <a:schemeClr val="accent2"/>
          </a:solidFill>
          <a:ln>
            <a:noFill/>
          </a:ln>
        </p:spPr>
        <p:txBody>
          <a:bodyPr vert="horz" wrap="square" lIns="0" tIns="0" rIns="0" bIns="0" numCol="1" anchor="t" anchorCtr="0" compatLnSpc="1"/>
          <a:lstStyle/>
          <a:p>
            <a:pPr algn="ctr"/>
            <a:r>
              <a:rPr lang="en-US" altLang="zh-CN" sz="2400" dirty="0">
                <a:solidFill>
                  <a:schemeClr val="bg1"/>
                </a:solidFill>
              </a:rPr>
              <a:t>04</a:t>
            </a:r>
            <a:endParaRPr lang="zh-CN" altLang="en-US" sz="2400" dirty="0">
              <a:solidFill>
                <a:schemeClr val="bg1"/>
              </a:solidFill>
            </a:endParaRPr>
          </a:p>
        </p:txBody>
      </p:sp>
      <p:sp>
        <p:nvSpPr>
          <p:cNvPr id="68" name="Rectangle 24"/>
          <p:cNvSpPr>
            <a:spLocks noChangeArrowheads="1"/>
          </p:cNvSpPr>
          <p:nvPr/>
        </p:nvSpPr>
        <p:spPr bwMode="auto">
          <a:xfrm>
            <a:off x="8882380" y="1481455"/>
            <a:ext cx="348424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p>
            <a:pPr algn="l">
              <a:lnSpc>
                <a:spcPct val="120000"/>
              </a:lnSpc>
              <a:spcBef>
                <a:spcPts val="300"/>
              </a:spcBef>
            </a:pPr>
            <a:r>
              <a:rPr lang="zh-CN"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提升</a:t>
            </a:r>
            <a:r>
              <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学生素养发展点</a:t>
            </a:r>
            <a:endParaRPr lang="zh-CN" altLang="en-US"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p:txBody>
      </p:sp>
      <p:sp>
        <p:nvSpPr>
          <p:cNvPr id="70" name="Rectangle 24"/>
          <p:cNvSpPr>
            <a:spLocks noChangeArrowheads="1"/>
          </p:cNvSpPr>
          <p:nvPr/>
        </p:nvSpPr>
        <p:spPr bwMode="auto">
          <a:xfrm>
            <a:off x="9606578" y="3088005"/>
            <a:ext cx="2807747"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p>
            <a:pPr>
              <a:lnSpc>
                <a:spcPct val="120000"/>
              </a:lnSpc>
              <a:spcBef>
                <a:spcPts val="300"/>
              </a:spcBef>
            </a:pPr>
            <a:r>
              <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培养学生闪光点</a:t>
            </a:r>
            <a:endParaRPr lang="zh-CN" altLang="en-US"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p:txBody>
      </p:sp>
      <p:sp>
        <p:nvSpPr>
          <p:cNvPr id="71" name="Rectangle 24"/>
          <p:cNvSpPr>
            <a:spLocks noChangeArrowheads="1"/>
          </p:cNvSpPr>
          <p:nvPr/>
        </p:nvSpPr>
        <p:spPr bwMode="auto">
          <a:xfrm>
            <a:off x="3261360" y="1481455"/>
            <a:ext cx="2512060"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p>
            <a:pPr algn="l">
              <a:lnSpc>
                <a:spcPct val="120000"/>
              </a:lnSpc>
              <a:spcBef>
                <a:spcPts val="300"/>
              </a:spcBef>
            </a:pPr>
            <a:r>
              <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rPr>
              <a:t>析透理论知识点</a:t>
            </a:r>
            <a:endPar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endParaRPr>
          </a:p>
        </p:txBody>
      </p:sp>
      <p:sp>
        <p:nvSpPr>
          <p:cNvPr id="72" name="Rectangle 24"/>
          <p:cNvSpPr>
            <a:spLocks noChangeArrowheads="1"/>
          </p:cNvSpPr>
          <p:nvPr/>
        </p:nvSpPr>
        <p:spPr bwMode="auto">
          <a:xfrm>
            <a:off x="2564130" y="3117215"/>
            <a:ext cx="270827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p>
            <a:pPr algn="l">
              <a:lnSpc>
                <a:spcPct val="120000"/>
              </a:lnSpc>
              <a:spcBef>
                <a:spcPts val="300"/>
              </a:spcBef>
            </a:pPr>
            <a:r>
              <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挖掘思想育人点</a:t>
            </a:r>
            <a:endParaRPr lang="zh-CN" altLang="en-US"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p:txBody>
      </p:sp>
      <p:sp>
        <p:nvSpPr>
          <p:cNvPr id="73" name="Rectangle 24"/>
          <p:cNvSpPr>
            <a:spLocks noChangeArrowheads="1"/>
          </p:cNvSpPr>
          <p:nvPr/>
        </p:nvSpPr>
        <p:spPr bwMode="auto">
          <a:xfrm>
            <a:off x="2753360" y="4779010"/>
            <a:ext cx="3094355" cy="473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p>
            <a:pPr algn="l">
              <a:lnSpc>
                <a:spcPct val="120000"/>
              </a:lnSpc>
              <a:spcBef>
                <a:spcPts val="300"/>
              </a:spcBef>
            </a:pPr>
            <a:r>
              <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展现现实生活点</a:t>
            </a:r>
            <a:endParaRPr lang="en-US" altLang="zh-CN" sz="2800"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endParaRPr>
          </a:p>
        </p:txBody>
      </p:sp>
      <p:grpSp>
        <p:nvGrpSpPr>
          <p:cNvPr id="9" name="组合 76"/>
          <p:cNvGrpSpPr/>
          <p:nvPr/>
        </p:nvGrpSpPr>
        <p:grpSpPr>
          <a:xfrm>
            <a:off x="7117715" y="2479675"/>
            <a:ext cx="860425" cy="1124585"/>
            <a:chOff x="4225925" y="1973263"/>
            <a:chExt cx="687388" cy="903287"/>
          </a:xfrm>
          <a:solidFill>
            <a:schemeClr val="accent1"/>
          </a:solidFill>
        </p:grpSpPr>
        <p:sp>
          <p:nvSpPr>
            <p:cNvPr id="78" name="Oval 12"/>
            <p:cNvSpPr>
              <a:spLocks noChangeArrowheads="1"/>
            </p:cNvSpPr>
            <p:nvPr/>
          </p:nvSpPr>
          <p:spPr bwMode="auto">
            <a:xfrm>
              <a:off x="4500563" y="1989138"/>
              <a:ext cx="138113" cy="1349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Freeform 13"/>
            <p:cNvSpPr/>
            <p:nvPr/>
          </p:nvSpPr>
          <p:spPr bwMode="auto">
            <a:xfrm>
              <a:off x="4225925" y="1973263"/>
              <a:ext cx="687388" cy="903287"/>
            </a:xfrm>
            <a:custGeom>
              <a:avLst/>
              <a:gdLst>
                <a:gd name="T0" fmla="*/ 963 w 975"/>
                <a:gd name="T1" fmla="*/ 14 h 1279"/>
                <a:gd name="T2" fmla="*/ 918 w 975"/>
                <a:gd name="T3" fmla="*/ 13 h 1279"/>
                <a:gd name="T4" fmla="*/ 678 w 975"/>
                <a:gd name="T5" fmla="*/ 235 h 1279"/>
                <a:gd name="T6" fmla="*/ 678 w 975"/>
                <a:gd name="T7" fmla="*/ 235 h 1279"/>
                <a:gd name="T8" fmla="*/ 609 w 975"/>
                <a:gd name="T9" fmla="*/ 235 h 1279"/>
                <a:gd name="T10" fmla="*/ 558 w 975"/>
                <a:gd name="T11" fmla="*/ 235 h 1279"/>
                <a:gd name="T12" fmla="*/ 524 w 975"/>
                <a:gd name="T13" fmla="*/ 389 h 1279"/>
                <a:gd name="T14" fmla="*/ 498 w 975"/>
                <a:gd name="T15" fmla="*/ 303 h 1279"/>
                <a:gd name="T16" fmla="*/ 513 w 975"/>
                <a:gd name="T17" fmla="*/ 283 h 1279"/>
                <a:gd name="T18" fmla="*/ 488 w 975"/>
                <a:gd name="T19" fmla="*/ 255 h 1279"/>
                <a:gd name="T20" fmla="*/ 460 w 975"/>
                <a:gd name="T21" fmla="*/ 281 h 1279"/>
                <a:gd name="T22" fmla="*/ 477 w 975"/>
                <a:gd name="T23" fmla="*/ 303 h 1279"/>
                <a:gd name="T24" fmla="*/ 453 w 975"/>
                <a:gd name="T25" fmla="*/ 389 h 1279"/>
                <a:gd name="T26" fmla="*/ 417 w 975"/>
                <a:gd name="T27" fmla="*/ 235 h 1279"/>
                <a:gd name="T28" fmla="*/ 366 w 975"/>
                <a:gd name="T29" fmla="*/ 235 h 1279"/>
                <a:gd name="T30" fmla="*/ 298 w 975"/>
                <a:gd name="T31" fmla="*/ 235 h 1279"/>
                <a:gd name="T32" fmla="*/ 298 w 975"/>
                <a:gd name="T33" fmla="*/ 235 h 1279"/>
                <a:gd name="T34" fmla="*/ 56 w 975"/>
                <a:gd name="T35" fmla="*/ 13 h 1279"/>
                <a:gd name="T36" fmla="*/ 12 w 975"/>
                <a:gd name="T37" fmla="*/ 14 h 1279"/>
                <a:gd name="T38" fmla="*/ 13 w 975"/>
                <a:gd name="T39" fmla="*/ 59 h 1279"/>
                <a:gd name="T40" fmla="*/ 366 w 975"/>
                <a:gd name="T41" fmla="*/ 398 h 1279"/>
                <a:gd name="T42" fmla="*/ 366 w 975"/>
                <a:gd name="T43" fmla="*/ 742 h 1279"/>
                <a:gd name="T44" fmla="*/ 366 w 975"/>
                <a:gd name="T45" fmla="*/ 1228 h 1279"/>
                <a:gd name="T46" fmla="*/ 417 w 975"/>
                <a:gd name="T47" fmla="*/ 1279 h 1279"/>
                <a:gd name="T48" fmla="*/ 468 w 975"/>
                <a:gd name="T49" fmla="*/ 1228 h 1279"/>
                <a:gd name="T50" fmla="*/ 468 w 975"/>
                <a:gd name="T51" fmla="*/ 742 h 1279"/>
                <a:gd name="T52" fmla="*/ 507 w 975"/>
                <a:gd name="T53" fmla="*/ 742 h 1279"/>
                <a:gd name="T54" fmla="*/ 507 w 975"/>
                <a:gd name="T55" fmla="*/ 1228 h 1279"/>
                <a:gd name="T56" fmla="*/ 558 w 975"/>
                <a:gd name="T57" fmla="*/ 1279 h 1279"/>
                <a:gd name="T58" fmla="*/ 609 w 975"/>
                <a:gd name="T59" fmla="*/ 1228 h 1279"/>
                <a:gd name="T60" fmla="*/ 609 w 975"/>
                <a:gd name="T61" fmla="*/ 742 h 1279"/>
                <a:gd name="T62" fmla="*/ 609 w 975"/>
                <a:gd name="T63" fmla="*/ 398 h 1279"/>
                <a:gd name="T64" fmla="*/ 961 w 975"/>
                <a:gd name="T65" fmla="*/ 59 h 1279"/>
                <a:gd name="T66" fmla="*/ 963 w 975"/>
                <a:gd name="T67" fmla="*/ 14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5" h="1279">
                  <a:moveTo>
                    <a:pt x="963" y="14"/>
                  </a:moveTo>
                  <a:cubicBezTo>
                    <a:pt x="951" y="2"/>
                    <a:pt x="930" y="0"/>
                    <a:pt x="918" y="13"/>
                  </a:cubicBezTo>
                  <a:cubicBezTo>
                    <a:pt x="678" y="235"/>
                    <a:pt x="678" y="235"/>
                    <a:pt x="678" y="235"/>
                  </a:cubicBezTo>
                  <a:cubicBezTo>
                    <a:pt x="678" y="235"/>
                    <a:pt x="678" y="235"/>
                    <a:pt x="678" y="235"/>
                  </a:cubicBezTo>
                  <a:cubicBezTo>
                    <a:pt x="609" y="235"/>
                    <a:pt x="609" y="235"/>
                    <a:pt x="609" y="235"/>
                  </a:cubicBezTo>
                  <a:cubicBezTo>
                    <a:pt x="558" y="235"/>
                    <a:pt x="558" y="235"/>
                    <a:pt x="558" y="235"/>
                  </a:cubicBezTo>
                  <a:cubicBezTo>
                    <a:pt x="546" y="357"/>
                    <a:pt x="524" y="389"/>
                    <a:pt x="524" y="389"/>
                  </a:cubicBezTo>
                  <a:cubicBezTo>
                    <a:pt x="498" y="303"/>
                    <a:pt x="498" y="303"/>
                    <a:pt x="498" y="303"/>
                  </a:cubicBezTo>
                  <a:cubicBezTo>
                    <a:pt x="513" y="283"/>
                    <a:pt x="513" y="283"/>
                    <a:pt x="513" y="283"/>
                  </a:cubicBezTo>
                  <a:cubicBezTo>
                    <a:pt x="488" y="255"/>
                    <a:pt x="488" y="255"/>
                    <a:pt x="488" y="255"/>
                  </a:cubicBezTo>
                  <a:cubicBezTo>
                    <a:pt x="460" y="281"/>
                    <a:pt x="460" y="281"/>
                    <a:pt x="460" y="281"/>
                  </a:cubicBezTo>
                  <a:cubicBezTo>
                    <a:pt x="477" y="303"/>
                    <a:pt x="477" y="303"/>
                    <a:pt x="477" y="303"/>
                  </a:cubicBezTo>
                  <a:cubicBezTo>
                    <a:pt x="453" y="389"/>
                    <a:pt x="453" y="389"/>
                    <a:pt x="453" y="389"/>
                  </a:cubicBezTo>
                  <a:cubicBezTo>
                    <a:pt x="432" y="365"/>
                    <a:pt x="421" y="274"/>
                    <a:pt x="417" y="235"/>
                  </a:cubicBezTo>
                  <a:cubicBezTo>
                    <a:pt x="366" y="235"/>
                    <a:pt x="366" y="235"/>
                    <a:pt x="366" y="235"/>
                  </a:cubicBezTo>
                  <a:cubicBezTo>
                    <a:pt x="298" y="235"/>
                    <a:pt x="298" y="235"/>
                    <a:pt x="298" y="235"/>
                  </a:cubicBezTo>
                  <a:cubicBezTo>
                    <a:pt x="298" y="235"/>
                    <a:pt x="298" y="235"/>
                    <a:pt x="298" y="235"/>
                  </a:cubicBezTo>
                  <a:cubicBezTo>
                    <a:pt x="56" y="13"/>
                    <a:pt x="56" y="13"/>
                    <a:pt x="56" y="13"/>
                  </a:cubicBezTo>
                  <a:cubicBezTo>
                    <a:pt x="44" y="0"/>
                    <a:pt x="24" y="2"/>
                    <a:pt x="12" y="14"/>
                  </a:cubicBezTo>
                  <a:cubicBezTo>
                    <a:pt x="0" y="27"/>
                    <a:pt x="0" y="48"/>
                    <a:pt x="13" y="59"/>
                  </a:cubicBezTo>
                  <a:cubicBezTo>
                    <a:pt x="366" y="398"/>
                    <a:pt x="366" y="398"/>
                    <a:pt x="366" y="398"/>
                  </a:cubicBezTo>
                  <a:cubicBezTo>
                    <a:pt x="366" y="742"/>
                    <a:pt x="366" y="742"/>
                    <a:pt x="366" y="742"/>
                  </a:cubicBezTo>
                  <a:cubicBezTo>
                    <a:pt x="366" y="1228"/>
                    <a:pt x="366" y="1228"/>
                    <a:pt x="366" y="1228"/>
                  </a:cubicBezTo>
                  <a:cubicBezTo>
                    <a:pt x="366" y="1256"/>
                    <a:pt x="389" y="1279"/>
                    <a:pt x="417" y="1279"/>
                  </a:cubicBezTo>
                  <a:cubicBezTo>
                    <a:pt x="444" y="1279"/>
                    <a:pt x="468" y="1256"/>
                    <a:pt x="468" y="1228"/>
                  </a:cubicBezTo>
                  <a:cubicBezTo>
                    <a:pt x="468" y="742"/>
                    <a:pt x="468" y="742"/>
                    <a:pt x="468" y="742"/>
                  </a:cubicBezTo>
                  <a:cubicBezTo>
                    <a:pt x="507" y="742"/>
                    <a:pt x="507" y="742"/>
                    <a:pt x="507" y="742"/>
                  </a:cubicBezTo>
                  <a:cubicBezTo>
                    <a:pt x="507" y="1228"/>
                    <a:pt x="507" y="1228"/>
                    <a:pt x="507" y="1228"/>
                  </a:cubicBezTo>
                  <a:cubicBezTo>
                    <a:pt x="507" y="1256"/>
                    <a:pt x="530" y="1279"/>
                    <a:pt x="558" y="1279"/>
                  </a:cubicBezTo>
                  <a:cubicBezTo>
                    <a:pt x="585" y="1279"/>
                    <a:pt x="609" y="1256"/>
                    <a:pt x="609" y="1228"/>
                  </a:cubicBezTo>
                  <a:cubicBezTo>
                    <a:pt x="609" y="742"/>
                    <a:pt x="609" y="742"/>
                    <a:pt x="609" y="742"/>
                  </a:cubicBezTo>
                  <a:cubicBezTo>
                    <a:pt x="609" y="398"/>
                    <a:pt x="609" y="398"/>
                    <a:pt x="609" y="398"/>
                  </a:cubicBezTo>
                  <a:cubicBezTo>
                    <a:pt x="961" y="59"/>
                    <a:pt x="961" y="59"/>
                    <a:pt x="961" y="59"/>
                  </a:cubicBezTo>
                  <a:cubicBezTo>
                    <a:pt x="974" y="48"/>
                    <a:pt x="975" y="27"/>
                    <a:pt x="963" y="14"/>
                  </a:cubicBezTo>
                  <a:close/>
                </a:path>
              </a:pathLst>
            </a:custGeom>
            <a:grpFill/>
            <a:ln>
              <a:noFill/>
            </a:ln>
          </p:spPr>
          <p:txBody>
            <a:bodyPr vert="horz" wrap="square" lIns="121920" tIns="60960" rIns="121920" bIns="60960" numCol="1" anchor="t" anchorCtr="0" compatLnSpc="1"/>
            <a:lstStyle/>
            <a:p>
              <a:endParaRPr lang="zh-CN" altLang="en-US" sz="2400"/>
            </a:p>
          </p:txBody>
        </p:sp>
      </p:grpSp>
      <p:sp>
        <p:nvSpPr>
          <p:cNvPr id="17" name="Rectangle 24"/>
          <p:cNvSpPr>
            <a:spLocks noChangeArrowheads="1"/>
          </p:cNvSpPr>
          <p:nvPr/>
        </p:nvSpPr>
        <p:spPr bwMode="auto">
          <a:xfrm>
            <a:off x="9288780" y="4779010"/>
            <a:ext cx="2671445" cy="51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scene3d>
              <a:camera prst="orthographicFront"/>
              <a:lightRig rig="threePt" dir="t"/>
            </a:scene3d>
          </a:bodyPr>
          <a:lstStyle/>
          <a:p>
            <a:pPr>
              <a:lnSpc>
                <a:spcPct val="120000"/>
              </a:lnSpc>
              <a:spcBef>
                <a:spcPts val="300"/>
              </a:spcBef>
            </a:pPr>
            <a:r>
              <a:rPr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rPr>
              <a:t>突出学习关键点</a:t>
            </a:r>
            <a:endParaRPr lang="zh-CN" altLang="en-US" sz="2800" b="1" dirty="0" smtClean="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微软雅黑" panose="020B0503020204020204" charset="-122"/>
              <a:ea typeface="微软雅黑" panose="020B0503020204020204" charset="-122"/>
              <a:sym typeface="+mn-ea"/>
            </a:endParaRPr>
          </a:p>
        </p:txBody>
      </p:sp>
      <p:grpSp>
        <p:nvGrpSpPr>
          <p:cNvPr id="14" name="组合 13"/>
          <p:cNvGrpSpPr/>
          <p:nvPr/>
        </p:nvGrpSpPr>
        <p:grpSpPr>
          <a:xfrm>
            <a:off x="5605145" y="3209290"/>
            <a:ext cx="138430" cy="116840"/>
            <a:chOff x="8897" y="4707"/>
            <a:chExt cx="218" cy="184"/>
          </a:xfrm>
        </p:grpSpPr>
        <p:cxnSp>
          <p:nvCxnSpPr>
            <p:cNvPr id="11" name="直接连接符 10"/>
            <p:cNvCxnSpPr/>
            <p:nvPr/>
          </p:nvCxnSpPr>
          <p:spPr>
            <a:xfrm>
              <a:off x="8897" y="4707"/>
              <a:ext cx="71" cy="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直接连接符 11"/>
            <p:cNvCxnSpPr/>
            <p:nvPr/>
          </p:nvCxnSpPr>
          <p:spPr>
            <a:xfrm flipH="1">
              <a:off x="8968" y="4760"/>
              <a:ext cx="147" cy="131"/>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15" name="组合 14"/>
          <p:cNvGrpSpPr/>
          <p:nvPr/>
        </p:nvGrpSpPr>
        <p:grpSpPr>
          <a:xfrm rot="18300000">
            <a:off x="6012815" y="4662170"/>
            <a:ext cx="138430" cy="116840"/>
            <a:chOff x="8897" y="4707"/>
            <a:chExt cx="218" cy="184"/>
          </a:xfrm>
        </p:grpSpPr>
        <p:cxnSp>
          <p:nvCxnSpPr>
            <p:cNvPr id="18" name="直接连接符 17"/>
            <p:cNvCxnSpPr/>
            <p:nvPr/>
          </p:nvCxnSpPr>
          <p:spPr>
            <a:xfrm>
              <a:off x="8897" y="4707"/>
              <a:ext cx="71" cy="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接连接符 23"/>
            <p:cNvCxnSpPr/>
            <p:nvPr/>
          </p:nvCxnSpPr>
          <p:spPr>
            <a:xfrm flipH="1">
              <a:off x="8968" y="4760"/>
              <a:ext cx="147" cy="131"/>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6" name="组合 25"/>
          <p:cNvGrpSpPr/>
          <p:nvPr/>
        </p:nvGrpSpPr>
        <p:grpSpPr>
          <a:xfrm rot="12720000">
            <a:off x="8524875" y="5019040"/>
            <a:ext cx="138430" cy="116840"/>
            <a:chOff x="8897" y="4707"/>
            <a:chExt cx="218" cy="184"/>
          </a:xfrm>
        </p:grpSpPr>
        <p:cxnSp>
          <p:nvCxnSpPr>
            <p:cNvPr id="27" name="直接连接符 26"/>
            <p:cNvCxnSpPr/>
            <p:nvPr/>
          </p:nvCxnSpPr>
          <p:spPr>
            <a:xfrm>
              <a:off x="8897" y="4707"/>
              <a:ext cx="71" cy="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直接连接符 27"/>
            <p:cNvCxnSpPr/>
            <p:nvPr/>
          </p:nvCxnSpPr>
          <p:spPr>
            <a:xfrm flipH="1">
              <a:off x="8968" y="4760"/>
              <a:ext cx="147" cy="131"/>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29" name="组合 28"/>
          <p:cNvGrpSpPr/>
          <p:nvPr/>
        </p:nvGrpSpPr>
        <p:grpSpPr>
          <a:xfrm rot="10380000">
            <a:off x="9341485" y="3730625"/>
            <a:ext cx="138430" cy="116840"/>
            <a:chOff x="8897" y="4707"/>
            <a:chExt cx="218" cy="184"/>
          </a:xfrm>
        </p:grpSpPr>
        <p:cxnSp>
          <p:nvCxnSpPr>
            <p:cNvPr id="30" name="直接连接符 29"/>
            <p:cNvCxnSpPr/>
            <p:nvPr/>
          </p:nvCxnSpPr>
          <p:spPr>
            <a:xfrm>
              <a:off x="8897" y="4707"/>
              <a:ext cx="71" cy="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接连接符 30"/>
            <p:cNvCxnSpPr/>
            <p:nvPr/>
          </p:nvCxnSpPr>
          <p:spPr>
            <a:xfrm flipH="1">
              <a:off x="8968" y="4760"/>
              <a:ext cx="147" cy="131"/>
            </a:xfrm>
            <a:prstGeom prst="line">
              <a:avLst/>
            </a:prstGeom>
          </p:spPr>
          <p:style>
            <a:lnRef idx="3">
              <a:schemeClr val="accent2"/>
            </a:lnRef>
            <a:fillRef idx="0">
              <a:schemeClr val="accent2"/>
            </a:fillRef>
            <a:effectRef idx="2">
              <a:schemeClr val="accent2"/>
            </a:effectRef>
            <a:fontRef idx="minor">
              <a:schemeClr val="tx1"/>
            </a:fontRef>
          </p:style>
        </p:cxnSp>
      </p:grpSp>
      <p:grpSp>
        <p:nvGrpSpPr>
          <p:cNvPr id="32" name="组合 31"/>
          <p:cNvGrpSpPr/>
          <p:nvPr/>
        </p:nvGrpSpPr>
        <p:grpSpPr>
          <a:xfrm rot="8640000">
            <a:off x="9025255" y="2420620"/>
            <a:ext cx="138430" cy="116840"/>
            <a:chOff x="8897" y="4707"/>
            <a:chExt cx="218" cy="184"/>
          </a:xfrm>
        </p:grpSpPr>
        <p:cxnSp>
          <p:nvCxnSpPr>
            <p:cNvPr id="33" name="直接连接符 32"/>
            <p:cNvCxnSpPr/>
            <p:nvPr/>
          </p:nvCxnSpPr>
          <p:spPr>
            <a:xfrm>
              <a:off x="8897" y="4707"/>
              <a:ext cx="71" cy="184"/>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直接连接符 33"/>
            <p:cNvCxnSpPr/>
            <p:nvPr/>
          </p:nvCxnSpPr>
          <p:spPr>
            <a:xfrm flipH="1">
              <a:off x="8968" y="4760"/>
              <a:ext cx="147" cy="131"/>
            </a:xfrm>
            <a:prstGeom prst="line">
              <a:avLst/>
            </a:prstGeom>
          </p:spPr>
          <p:style>
            <a:lnRef idx="3">
              <a:schemeClr val="accent2"/>
            </a:lnRef>
            <a:fillRef idx="0">
              <a:schemeClr val="accent2"/>
            </a:fillRef>
            <a:effectRef idx="2">
              <a:schemeClr val="accent2"/>
            </a:effectRef>
            <a:fontRef idx="minor">
              <a:schemeClr val="tx1"/>
            </a:fontRef>
          </p:style>
        </p:cxnSp>
      </p:grpSp>
      <p:sp>
        <p:nvSpPr>
          <p:cNvPr id="35" name="文本框 34"/>
          <p:cNvSpPr txBox="1"/>
          <p:nvPr/>
        </p:nvSpPr>
        <p:spPr>
          <a:xfrm>
            <a:off x="4628515" y="2101215"/>
            <a:ext cx="878840" cy="829945"/>
          </a:xfrm>
          <a:prstGeom prst="rect">
            <a:avLst/>
          </a:prstGeom>
          <a:solidFill>
            <a:schemeClr val="accent4">
              <a:lumMod val="20000"/>
              <a:lumOff val="80000"/>
            </a:schemeClr>
          </a:solidFill>
          <a:ln w="28575" cmpd="sng">
            <a:solidFill>
              <a:srgbClr val="BB313E"/>
            </a:solidFill>
            <a:prstDash val="sysDot"/>
          </a:ln>
        </p:spPr>
        <p:txBody>
          <a:bodyPr wrap="square" rtlCol="0">
            <a:spAutoFit/>
          </a:bodyPr>
          <a:lstStyle/>
          <a:p>
            <a:r>
              <a:rPr lang="zh-CN" altLang="en-US" sz="2400" b="1">
                <a:solidFill>
                  <a:srgbClr val="BB313E"/>
                </a:solidFill>
              </a:rPr>
              <a:t>理论深化</a:t>
            </a:r>
            <a:endParaRPr lang="zh-CN" altLang="en-US" sz="2400" b="1">
              <a:solidFill>
                <a:srgbClr val="BB313E"/>
              </a:solidFill>
            </a:endParaRPr>
          </a:p>
        </p:txBody>
      </p:sp>
      <p:sp>
        <p:nvSpPr>
          <p:cNvPr id="36" name="文本框 35"/>
          <p:cNvSpPr txBox="1"/>
          <p:nvPr/>
        </p:nvSpPr>
        <p:spPr>
          <a:xfrm>
            <a:off x="4227195" y="3755390"/>
            <a:ext cx="878840" cy="829945"/>
          </a:xfrm>
          <a:prstGeom prst="rect">
            <a:avLst/>
          </a:prstGeom>
          <a:solidFill>
            <a:schemeClr val="accent4">
              <a:lumMod val="20000"/>
              <a:lumOff val="80000"/>
            </a:schemeClr>
          </a:solidFill>
          <a:ln w="28575" cmpd="sng">
            <a:solidFill>
              <a:srgbClr val="BB313E"/>
            </a:solidFill>
            <a:prstDash val="sysDot"/>
          </a:ln>
        </p:spPr>
        <p:txBody>
          <a:bodyPr wrap="square" rtlCol="0">
            <a:spAutoFit/>
          </a:bodyPr>
          <a:lstStyle/>
          <a:p>
            <a:r>
              <a:rPr lang="zh-CN" altLang="en-US" sz="2400" b="1">
                <a:solidFill>
                  <a:srgbClr val="BB313E"/>
                </a:solidFill>
              </a:rPr>
              <a:t>知识具化</a:t>
            </a:r>
            <a:endParaRPr lang="zh-CN" altLang="en-US" sz="2400" b="1">
              <a:solidFill>
                <a:srgbClr val="BB313E"/>
              </a:solidFill>
            </a:endParaRPr>
          </a:p>
        </p:txBody>
      </p:sp>
      <p:sp>
        <p:nvSpPr>
          <p:cNvPr id="37" name="文本框 36"/>
          <p:cNvSpPr txBox="1"/>
          <p:nvPr/>
        </p:nvSpPr>
        <p:spPr>
          <a:xfrm>
            <a:off x="5257800" y="5295265"/>
            <a:ext cx="878840" cy="829945"/>
          </a:xfrm>
          <a:prstGeom prst="rect">
            <a:avLst/>
          </a:prstGeom>
          <a:solidFill>
            <a:schemeClr val="accent4">
              <a:lumMod val="20000"/>
              <a:lumOff val="80000"/>
            </a:schemeClr>
          </a:solidFill>
          <a:ln w="28575" cmpd="sng">
            <a:solidFill>
              <a:srgbClr val="BB313E"/>
            </a:solidFill>
            <a:prstDash val="sysDot"/>
          </a:ln>
        </p:spPr>
        <p:txBody>
          <a:bodyPr wrap="square" rtlCol="0">
            <a:spAutoFit/>
          </a:bodyPr>
          <a:lstStyle/>
          <a:p>
            <a:r>
              <a:rPr lang="zh-CN" altLang="en-US" sz="2400" b="1">
                <a:solidFill>
                  <a:srgbClr val="BB313E"/>
                </a:solidFill>
              </a:rPr>
              <a:t>情境活化</a:t>
            </a:r>
            <a:endParaRPr lang="zh-CN" altLang="en-US" sz="2400" b="1">
              <a:solidFill>
                <a:srgbClr val="BB313E"/>
              </a:solidFill>
            </a:endParaRPr>
          </a:p>
        </p:txBody>
      </p:sp>
      <p:sp>
        <p:nvSpPr>
          <p:cNvPr id="38" name="文本框 37"/>
          <p:cNvSpPr txBox="1"/>
          <p:nvPr/>
        </p:nvSpPr>
        <p:spPr>
          <a:xfrm>
            <a:off x="8456295" y="5295265"/>
            <a:ext cx="878840" cy="829945"/>
          </a:xfrm>
          <a:prstGeom prst="rect">
            <a:avLst/>
          </a:prstGeom>
          <a:solidFill>
            <a:schemeClr val="accent4">
              <a:lumMod val="20000"/>
              <a:lumOff val="80000"/>
            </a:schemeClr>
          </a:solidFill>
          <a:ln w="28575" cmpd="sng">
            <a:solidFill>
              <a:srgbClr val="BB313E"/>
            </a:solidFill>
            <a:prstDash val="sysDot"/>
          </a:ln>
        </p:spPr>
        <p:txBody>
          <a:bodyPr wrap="square" rtlCol="0">
            <a:spAutoFit/>
          </a:bodyPr>
          <a:lstStyle/>
          <a:p>
            <a:r>
              <a:rPr lang="zh-CN" altLang="en-US" sz="2400" b="1">
                <a:solidFill>
                  <a:srgbClr val="BB313E"/>
                </a:solidFill>
              </a:rPr>
              <a:t>问题优化</a:t>
            </a:r>
            <a:endParaRPr lang="zh-CN" altLang="en-US" sz="2400" b="1">
              <a:solidFill>
                <a:srgbClr val="BB313E"/>
              </a:solidFill>
            </a:endParaRPr>
          </a:p>
        </p:txBody>
      </p:sp>
      <p:sp>
        <p:nvSpPr>
          <p:cNvPr id="39" name="文本框 38"/>
          <p:cNvSpPr txBox="1"/>
          <p:nvPr/>
        </p:nvSpPr>
        <p:spPr>
          <a:xfrm>
            <a:off x="10033635" y="3773805"/>
            <a:ext cx="878840" cy="829945"/>
          </a:xfrm>
          <a:prstGeom prst="rect">
            <a:avLst/>
          </a:prstGeom>
          <a:solidFill>
            <a:schemeClr val="accent4">
              <a:lumMod val="20000"/>
              <a:lumOff val="80000"/>
            </a:schemeClr>
          </a:solidFill>
          <a:ln w="28575" cmpd="sng">
            <a:solidFill>
              <a:srgbClr val="BB313E"/>
            </a:solidFill>
            <a:prstDash val="sysDot"/>
          </a:ln>
        </p:spPr>
        <p:txBody>
          <a:bodyPr wrap="square" rtlCol="0">
            <a:spAutoFit/>
          </a:bodyPr>
          <a:lstStyle/>
          <a:p>
            <a:r>
              <a:rPr lang="zh-CN" altLang="en-US" sz="2400" b="1">
                <a:solidFill>
                  <a:srgbClr val="BB313E"/>
                </a:solidFill>
              </a:rPr>
              <a:t>思想同化</a:t>
            </a:r>
            <a:endParaRPr lang="zh-CN" altLang="en-US" sz="2400" b="1">
              <a:solidFill>
                <a:srgbClr val="BB313E"/>
              </a:solidFill>
            </a:endParaRPr>
          </a:p>
        </p:txBody>
      </p:sp>
      <p:sp>
        <p:nvSpPr>
          <p:cNvPr id="40" name="文本框 39"/>
          <p:cNvSpPr txBox="1"/>
          <p:nvPr/>
        </p:nvSpPr>
        <p:spPr>
          <a:xfrm>
            <a:off x="9658985" y="2064385"/>
            <a:ext cx="878840" cy="829945"/>
          </a:xfrm>
          <a:prstGeom prst="rect">
            <a:avLst/>
          </a:prstGeom>
          <a:solidFill>
            <a:schemeClr val="accent4">
              <a:lumMod val="20000"/>
              <a:lumOff val="80000"/>
            </a:schemeClr>
          </a:solidFill>
          <a:ln w="28575" cmpd="sng">
            <a:solidFill>
              <a:srgbClr val="BB313E"/>
            </a:solidFill>
            <a:prstDash val="sysDot"/>
          </a:ln>
        </p:spPr>
        <p:txBody>
          <a:bodyPr wrap="square" rtlCol="0">
            <a:spAutoFit/>
          </a:bodyPr>
          <a:lstStyle/>
          <a:p>
            <a:r>
              <a:rPr lang="zh-CN" altLang="en-US" sz="2400" b="1">
                <a:solidFill>
                  <a:srgbClr val="BB313E"/>
                </a:solidFill>
              </a:rPr>
              <a:t>情感升华</a:t>
            </a:r>
            <a:endParaRPr lang="zh-CN" altLang="en-US" sz="2400" b="1">
              <a:solidFill>
                <a:srgbClr val="BB313E"/>
              </a:solidFill>
            </a:endParaRPr>
          </a:p>
        </p:txBody>
      </p:sp>
      <p:sp>
        <p:nvSpPr>
          <p:cNvPr id="41" name="文本框 40"/>
          <p:cNvSpPr txBox="1"/>
          <p:nvPr/>
        </p:nvSpPr>
        <p:spPr>
          <a:xfrm>
            <a:off x="6680835" y="4020185"/>
            <a:ext cx="2056765" cy="583565"/>
          </a:xfrm>
          <a:prstGeom prst="rect">
            <a:avLst/>
          </a:prstGeom>
          <a:noFill/>
          <a:ln w="28575" cmpd="sng">
            <a:noFill/>
            <a:prstDash val="sysDot"/>
          </a:ln>
        </p:spPr>
        <p:txBody>
          <a:bodyPr wrap="square" rtlCol="0">
            <a:spAutoFit/>
            <a:scene3d>
              <a:camera prst="orthographicFront"/>
              <a:lightRig rig="threePt" dir="t"/>
            </a:scene3d>
          </a:bodyPr>
          <a:lstStyle/>
          <a:p>
            <a:r>
              <a:rPr lang="zh-CN" altLang="en-US" sz="3200" b="1">
                <a:ln w="6600">
                  <a:solidFill>
                    <a:schemeClr val="accent2"/>
                  </a:solidFill>
                  <a:prstDash val="solid"/>
                </a:ln>
                <a:solidFill>
                  <a:srgbClr val="FFFFFF"/>
                </a:solidFill>
                <a:effectLst>
                  <a:outerShdw dist="38100" dir="2700000" algn="tl" rotWithShape="0">
                    <a:schemeClr val="accent2"/>
                  </a:outerShdw>
                </a:effectLst>
              </a:rPr>
              <a:t>立德树人</a:t>
            </a:r>
            <a:endParaRPr lang="zh-CN" altLang="en-US" sz="3200" b="1">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500"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blinds(horizontal)">
                                      <p:cBhvr>
                                        <p:cTn id="11" dur="500"/>
                                        <p:tgtEl>
                                          <p:spTgt spid="63"/>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500" fill="hold">
                                          <p:stCondLst>
                                            <p:cond delay="0"/>
                                          </p:stCondLst>
                                        </p:cTn>
                                        <p:tgtEl>
                                          <p:spTgt spid="64"/>
                                        </p:tgtEl>
                                        <p:attrNameLst>
                                          <p:attrName>style.visibility</p:attrName>
                                        </p:attrNameLst>
                                      </p:cBhvr>
                                      <p:to>
                                        <p:strVal val="visible"/>
                                      </p:to>
                                    </p:set>
                                    <p:animEffect transition="in" filter="plus(in)">
                                      <p:cBhvr>
                                        <p:cTn id="15" dur="500"/>
                                        <p:tgtEl>
                                          <p:spTgt spid="6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blinds(horizontal)">
                                      <p:cBhvr>
                                        <p:cTn id="19" dur="500"/>
                                        <p:tgtEl>
                                          <p:spTgt spid="67"/>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blinds(horizontal)">
                                      <p:cBhvr>
                                        <p:cTn id="23" dur="500"/>
                                        <p:tgtEl>
                                          <p:spTgt spid="66"/>
                                        </p:tgtEl>
                                      </p:cBhvr>
                                    </p:animEffect>
                                  </p:childTnLst>
                                </p:cTn>
                              </p:par>
                            </p:childTnLst>
                          </p:cTn>
                        </p:par>
                        <p:par>
                          <p:cTn id="24" fill="hold">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linds(horizontal)">
                                      <p:cBhvr>
                                        <p:cTn id="27" dur="500"/>
                                        <p:tgtEl>
                                          <p:spTgt spid="65"/>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500" fill="hold">
                                          <p:stCondLst>
                                            <p:cond delay="0"/>
                                          </p:stCondLst>
                                        </p:cTn>
                                        <p:tgtEl>
                                          <p:spTgt spid="61"/>
                                        </p:tgtEl>
                                        <p:attrNameLst>
                                          <p:attrName>style.visibility</p:attrName>
                                        </p:attrNameLst>
                                      </p:cBhvr>
                                      <p:to>
                                        <p:strVal val="visible"/>
                                      </p:to>
                                    </p:set>
                                    <p:animEffect transition="in" filter="wheel(8)">
                                      <p:cBhvr>
                                        <p:cTn id="31" dur="500"/>
                                        <p:tgtEl>
                                          <p:spTgt spid="61"/>
                                        </p:tgtEl>
                                      </p:cBhvr>
                                    </p:animEffect>
                                  </p:childTnLst>
                                </p:cTn>
                              </p:par>
                            </p:childTnLst>
                          </p:cTn>
                        </p:par>
                        <p:par>
                          <p:cTn id="32" fill="hold">
                            <p:stCondLst>
                              <p:cond delay="3500"/>
                            </p:stCondLst>
                            <p:childTnLst>
                              <p:par>
                                <p:cTn id="33" presetID="1"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par>
                          <p:cTn id="43" fill="hold">
                            <p:stCondLst>
                              <p:cond delay="3500"/>
                            </p:stCondLst>
                            <p:childTnLst>
                              <p:par>
                                <p:cTn id="44" presetID="9" presetClass="entr" presetSubtype="0"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dissolve">
                                      <p:cBhvr>
                                        <p:cTn id="46" dur="500"/>
                                        <p:tgtEl>
                                          <p:spTgt spid="71"/>
                                        </p:tgtEl>
                                      </p:cBhvr>
                                    </p:animEffect>
                                  </p:childTnLst>
                                </p:cTn>
                              </p:par>
                            </p:childTnLst>
                          </p:cTn>
                        </p:par>
                        <p:par>
                          <p:cTn id="47" fill="hold">
                            <p:stCondLst>
                              <p:cond delay="4000"/>
                            </p:stCondLst>
                            <p:childTnLst>
                              <p:par>
                                <p:cTn id="48" presetID="6" presetClass="entr" presetSubtype="16" fill="hold" grpId="0"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circle(in)">
                                      <p:cBhvr>
                                        <p:cTn id="50" dur="2000"/>
                                        <p:tgtEl>
                                          <p:spTgt spid="72"/>
                                        </p:tgtEl>
                                      </p:cBhvr>
                                    </p:animEffect>
                                  </p:childTnLst>
                                </p:cTn>
                              </p:par>
                            </p:childTnLst>
                          </p:cTn>
                        </p:par>
                        <p:par>
                          <p:cTn id="51" fill="hold">
                            <p:stCondLst>
                              <p:cond delay="6000"/>
                            </p:stCondLst>
                            <p:childTnLst>
                              <p:par>
                                <p:cTn id="52" presetID="21" presetClass="entr" presetSubtype="1"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heel(1)">
                                      <p:cBhvr>
                                        <p:cTn id="54" dur="2000"/>
                                        <p:tgtEl>
                                          <p:spTgt spid="73"/>
                                        </p:tgtEl>
                                      </p:cBhvr>
                                    </p:animEffect>
                                  </p:childTnLst>
                                </p:cTn>
                              </p:par>
                            </p:childTnLst>
                          </p:cTn>
                        </p:par>
                        <p:par>
                          <p:cTn id="55" fill="hold">
                            <p:stCondLst>
                              <p:cond delay="8000"/>
                            </p:stCondLst>
                            <p:childTnLst>
                              <p:par>
                                <p:cTn id="56" presetID="18" presetClass="entr" presetSubtype="12"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Left)">
                                      <p:cBhvr>
                                        <p:cTn id="58" dur="500"/>
                                        <p:tgtEl>
                                          <p:spTgt spid="17"/>
                                        </p:tgtEl>
                                      </p:cBhvr>
                                    </p:animEffect>
                                  </p:childTnLst>
                                </p:cTn>
                              </p:par>
                            </p:childTnLst>
                          </p:cTn>
                        </p:par>
                        <p:par>
                          <p:cTn id="59" fill="hold">
                            <p:stCondLst>
                              <p:cond delay="8500"/>
                            </p:stCondLst>
                            <p:childTnLst>
                              <p:par>
                                <p:cTn id="60" presetID="18" presetClass="entr" presetSubtype="12" fill="hold" grpId="0" nodeType="after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strips(downLeft)">
                                      <p:cBhvr>
                                        <p:cTn id="62" dur="500"/>
                                        <p:tgtEl>
                                          <p:spTgt spid="70"/>
                                        </p:tgtEl>
                                      </p:cBhvr>
                                    </p:animEffect>
                                  </p:childTnLst>
                                </p:cTn>
                              </p:par>
                            </p:childTnLst>
                          </p:cTn>
                        </p:par>
                        <p:par>
                          <p:cTn id="63" fill="hold">
                            <p:stCondLst>
                              <p:cond delay="9000"/>
                            </p:stCondLst>
                            <p:childTnLst>
                              <p:par>
                                <p:cTn id="64" presetID="21" presetClass="entr" presetSubtype="1"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Effect transition="in" filter="wheel(1)">
                                      <p:cBhvr>
                                        <p:cTn id="66" dur="2000"/>
                                        <p:tgtEl>
                                          <p:spTgt spid="68"/>
                                        </p:tgtEl>
                                      </p:cBhvr>
                                    </p:animEffect>
                                  </p:childTnLst>
                                </p:cTn>
                              </p:par>
                            </p:childTnLst>
                          </p:cTn>
                        </p:par>
                        <p:par>
                          <p:cTn id="67" fill="hold">
                            <p:stCondLst>
                              <p:cond delay="11000"/>
                            </p:stCondLst>
                            <p:childTnLst>
                              <p:par>
                                <p:cTn id="68" presetID="1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p:tgtEl>
                                          <p:spTgt spid="35"/>
                                        </p:tgtEl>
                                        <p:attrNameLst>
                                          <p:attrName>ppt_x</p:attrName>
                                        </p:attrNameLst>
                                      </p:cBhvr>
                                      <p:tavLst>
                                        <p:tav tm="0">
                                          <p:val>
                                            <p:strVal val="#ppt_x-#ppt_w*1.125000"/>
                                          </p:val>
                                        </p:tav>
                                        <p:tav tm="100000">
                                          <p:val>
                                            <p:strVal val="#ppt_x"/>
                                          </p:val>
                                        </p:tav>
                                      </p:tavLst>
                                    </p:anim>
                                    <p:animEffect transition="in" filter="wipe(right)">
                                      <p:cBhvr>
                                        <p:cTn id="71" dur="500"/>
                                        <p:tgtEl>
                                          <p:spTgt spid="35"/>
                                        </p:tgtEl>
                                      </p:cBhvr>
                                    </p:animEffect>
                                  </p:childTnLst>
                                </p:cTn>
                              </p:par>
                            </p:childTnLst>
                          </p:cTn>
                        </p:par>
                        <p:par>
                          <p:cTn id="72" fill="hold">
                            <p:stCondLst>
                              <p:cond delay="11500"/>
                            </p:stCondLst>
                            <p:childTnLst>
                              <p:par>
                                <p:cTn id="73" presetID="1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p:tgtEl>
                                          <p:spTgt spid="36"/>
                                        </p:tgtEl>
                                        <p:attrNameLst>
                                          <p:attrName>ppt_x</p:attrName>
                                        </p:attrNameLst>
                                      </p:cBhvr>
                                      <p:tavLst>
                                        <p:tav tm="0">
                                          <p:val>
                                            <p:strVal val="#ppt_x-#ppt_w*1.125000"/>
                                          </p:val>
                                        </p:tav>
                                        <p:tav tm="100000">
                                          <p:val>
                                            <p:strVal val="#ppt_x"/>
                                          </p:val>
                                        </p:tav>
                                      </p:tavLst>
                                    </p:anim>
                                    <p:animEffect transition="in" filter="wipe(right)">
                                      <p:cBhvr>
                                        <p:cTn id="76" dur="500"/>
                                        <p:tgtEl>
                                          <p:spTgt spid="36"/>
                                        </p:tgtEl>
                                      </p:cBhvr>
                                    </p:animEffect>
                                  </p:childTnLst>
                                </p:cTn>
                              </p:par>
                            </p:childTnLst>
                          </p:cTn>
                        </p:par>
                        <p:par>
                          <p:cTn id="77" fill="hold">
                            <p:stCondLst>
                              <p:cond delay="12000"/>
                            </p:stCondLst>
                            <p:childTnLst>
                              <p:par>
                                <p:cTn id="78" presetID="1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p:tgtEl>
                                          <p:spTgt spid="37"/>
                                        </p:tgtEl>
                                        <p:attrNameLst>
                                          <p:attrName>ppt_x</p:attrName>
                                        </p:attrNameLst>
                                      </p:cBhvr>
                                      <p:tavLst>
                                        <p:tav tm="0">
                                          <p:val>
                                            <p:strVal val="#ppt_x-#ppt_w*1.125000"/>
                                          </p:val>
                                        </p:tav>
                                        <p:tav tm="100000">
                                          <p:val>
                                            <p:strVal val="#ppt_x"/>
                                          </p:val>
                                        </p:tav>
                                      </p:tavLst>
                                    </p:anim>
                                    <p:animEffect transition="in" filter="wipe(right)">
                                      <p:cBhvr>
                                        <p:cTn id="81" dur="500"/>
                                        <p:tgtEl>
                                          <p:spTgt spid="37"/>
                                        </p:tgtEl>
                                      </p:cBhvr>
                                    </p:animEffect>
                                  </p:childTnLst>
                                </p:cTn>
                              </p:par>
                            </p:childTnLst>
                          </p:cTn>
                        </p:par>
                        <p:par>
                          <p:cTn id="82" fill="hold">
                            <p:stCondLst>
                              <p:cond delay="125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500"/>
                                        <p:tgtEl>
                                          <p:spTgt spid="38"/>
                                        </p:tgtEl>
                                        <p:attrNameLst>
                                          <p:attrName>ppt_x</p:attrName>
                                        </p:attrNameLst>
                                      </p:cBhvr>
                                      <p:tavLst>
                                        <p:tav tm="0">
                                          <p:val>
                                            <p:strVal val="#ppt_x-#ppt_w*1.125000"/>
                                          </p:val>
                                        </p:tav>
                                        <p:tav tm="100000">
                                          <p:val>
                                            <p:strVal val="#ppt_x"/>
                                          </p:val>
                                        </p:tav>
                                      </p:tavLst>
                                    </p:anim>
                                    <p:animEffect transition="in" filter="wipe(right)">
                                      <p:cBhvr>
                                        <p:cTn id="86" dur="500"/>
                                        <p:tgtEl>
                                          <p:spTgt spid="38"/>
                                        </p:tgtEl>
                                      </p:cBhvr>
                                    </p:animEffect>
                                  </p:childTnLst>
                                </p:cTn>
                              </p:par>
                            </p:childTnLst>
                          </p:cTn>
                        </p:par>
                        <p:par>
                          <p:cTn id="87" fill="hold">
                            <p:stCondLst>
                              <p:cond delay="13000"/>
                            </p:stCondLst>
                            <p:childTnLst>
                              <p:par>
                                <p:cTn id="88" presetID="12" presetClass="entr" presetSubtype="8"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p:tgtEl>
                                          <p:spTgt spid="39"/>
                                        </p:tgtEl>
                                        <p:attrNameLst>
                                          <p:attrName>ppt_x</p:attrName>
                                        </p:attrNameLst>
                                      </p:cBhvr>
                                      <p:tavLst>
                                        <p:tav tm="0">
                                          <p:val>
                                            <p:strVal val="#ppt_x-#ppt_w*1.125000"/>
                                          </p:val>
                                        </p:tav>
                                        <p:tav tm="100000">
                                          <p:val>
                                            <p:strVal val="#ppt_x"/>
                                          </p:val>
                                        </p:tav>
                                      </p:tavLst>
                                    </p:anim>
                                    <p:animEffect transition="in" filter="wipe(right)">
                                      <p:cBhvr>
                                        <p:cTn id="91" dur="500"/>
                                        <p:tgtEl>
                                          <p:spTgt spid="39"/>
                                        </p:tgtEl>
                                      </p:cBhvr>
                                    </p:animEffect>
                                  </p:childTnLst>
                                </p:cTn>
                              </p:par>
                            </p:childTnLst>
                          </p:cTn>
                        </p:par>
                        <p:par>
                          <p:cTn id="92" fill="hold">
                            <p:stCondLst>
                              <p:cond delay="13500"/>
                            </p:stCondLst>
                            <p:childTnLst>
                              <p:par>
                                <p:cTn id="93" presetID="12" presetClass="entr" presetSubtype="8"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p:tgtEl>
                                          <p:spTgt spid="40"/>
                                        </p:tgtEl>
                                        <p:attrNameLst>
                                          <p:attrName>ppt_x</p:attrName>
                                        </p:attrNameLst>
                                      </p:cBhvr>
                                      <p:tavLst>
                                        <p:tav tm="0">
                                          <p:val>
                                            <p:strVal val="#ppt_x-#ppt_w*1.125000"/>
                                          </p:val>
                                        </p:tav>
                                        <p:tav tm="100000">
                                          <p:val>
                                            <p:strVal val="#ppt_x"/>
                                          </p:val>
                                        </p:tav>
                                      </p:tavLst>
                                    </p:anim>
                                    <p:animEffect transition="in" filter="wipe(right)">
                                      <p:cBhvr>
                                        <p:cTn id="9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0" bldLvl="0" animBg="1"/>
      <p:bldP spid="63" grpId="0" bldLvl="0" animBg="1"/>
      <p:bldP spid="64" grpId="0" bldLvl="0" animBg="1"/>
      <p:bldP spid="65" grpId="0" bldLvl="0" animBg="1"/>
      <p:bldP spid="66" grpId="0" bldLvl="0" animBg="1"/>
      <p:bldP spid="67" grpId="0" bldLvl="0" animBg="1"/>
      <p:bldP spid="68" grpId="0"/>
      <p:bldP spid="70" grpId="0"/>
      <p:bldP spid="71" grpId="0"/>
      <p:bldP spid="72" grpId="0"/>
      <p:bldP spid="73" grpId="0"/>
      <p:bldP spid="17" grpId="0"/>
      <p:bldP spid="35" grpId="0" animBg="1"/>
      <p:bldP spid="36" grpId="0" bldLvl="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直接连接符 49"/>
          <p:cNvCxnSpPr/>
          <p:nvPr/>
        </p:nvCxnSpPr>
        <p:spPr>
          <a:xfrm flipH="1">
            <a:off x="5019040" y="5407025"/>
            <a:ext cx="14605" cy="963295"/>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直接连接符 48"/>
          <p:cNvCxnSpPr>
            <a:endCxn id="42" idx="2"/>
          </p:cNvCxnSpPr>
          <p:nvPr/>
        </p:nvCxnSpPr>
        <p:spPr>
          <a:xfrm>
            <a:off x="6812280" y="1381125"/>
            <a:ext cx="20955" cy="2976245"/>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086350" y="2788920"/>
            <a:ext cx="5225415" cy="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838315" y="4174490"/>
            <a:ext cx="3267075" cy="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565265" y="1426210"/>
            <a:ext cx="3630930" cy="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1" name="Freeform 5"/>
          <p:cNvSpPr/>
          <p:nvPr/>
        </p:nvSpPr>
        <p:spPr bwMode="auto">
          <a:xfrm>
            <a:off x="6143643" y="2548819"/>
            <a:ext cx="1395918" cy="443863"/>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0" name="Freeform 5"/>
          <p:cNvSpPr/>
          <p:nvPr/>
        </p:nvSpPr>
        <p:spPr bwMode="auto">
          <a:xfrm>
            <a:off x="6143643" y="1182299"/>
            <a:ext cx="1395918" cy="443863"/>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1" name="Freeform 5"/>
          <p:cNvSpPr/>
          <p:nvPr/>
        </p:nvSpPr>
        <p:spPr bwMode="auto">
          <a:xfrm>
            <a:off x="2131695" y="2164715"/>
            <a:ext cx="944245" cy="30924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pic>
        <p:nvPicPr>
          <p:cNvPr id="4"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009630" y="5827395"/>
            <a:ext cx="1182370" cy="122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p:nvPr/>
        </p:nvSpPr>
        <p:spPr bwMode="auto">
          <a:xfrm>
            <a:off x="4384040" y="3602990"/>
            <a:ext cx="1368425" cy="12922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7" name="Freeform 5"/>
          <p:cNvSpPr/>
          <p:nvPr/>
        </p:nvSpPr>
        <p:spPr bwMode="auto">
          <a:xfrm>
            <a:off x="4494530" y="3707130"/>
            <a:ext cx="1148080" cy="108394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8" name="矩形 7"/>
          <p:cNvSpPr/>
          <p:nvPr/>
        </p:nvSpPr>
        <p:spPr>
          <a:xfrm>
            <a:off x="4441788" y="3842721"/>
            <a:ext cx="1211580" cy="922020"/>
          </a:xfrm>
          <a:prstGeom prst="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坚持和加强党的全面领导</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13" name="Freeform 5"/>
          <p:cNvSpPr/>
          <p:nvPr/>
        </p:nvSpPr>
        <p:spPr bwMode="auto">
          <a:xfrm>
            <a:off x="4562475" y="5407025"/>
            <a:ext cx="927100" cy="40830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矩形: 圆角 13"/>
          <p:cNvSpPr/>
          <p:nvPr/>
        </p:nvSpPr>
        <p:spPr>
          <a:xfrm>
            <a:off x="4175760" y="5419090"/>
            <a:ext cx="1787525" cy="408305"/>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动态</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16" name="Freeform 5"/>
          <p:cNvSpPr/>
          <p:nvPr/>
        </p:nvSpPr>
        <p:spPr bwMode="auto">
          <a:xfrm>
            <a:off x="4455160" y="2660650"/>
            <a:ext cx="1014095" cy="331470"/>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7" name="矩形: 圆角 16"/>
          <p:cNvSpPr/>
          <p:nvPr/>
        </p:nvSpPr>
        <p:spPr>
          <a:xfrm>
            <a:off x="4285615" y="2621915"/>
            <a:ext cx="1565275" cy="408305"/>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静态</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19" name="Freeform 5"/>
          <p:cNvSpPr/>
          <p:nvPr/>
        </p:nvSpPr>
        <p:spPr bwMode="auto">
          <a:xfrm>
            <a:off x="6210300" y="3952240"/>
            <a:ext cx="1395730" cy="44386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2" name="Freeform 5"/>
          <p:cNvSpPr/>
          <p:nvPr/>
        </p:nvSpPr>
        <p:spPr bwMode="auto">
          <a:xfrm>
            <a:off x="0" y="3937000"/>
            <a:ext cx="3765550" cy="1042035"/>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anose="020B0503020204020204" charset="-122"/>
                <a:ea typeface="微软雅黑" panose="020B0503020204020204" charset="-122"/>
                <a:cs typeface="+mn-ea"/>
                <a:sym typeface="+mn-lt"/>
              </a:rPr>
              <a:t>理论：</a:t>
            </a:r>
            <a:r>
              <a:rPr lang="en-US" altLang="zh-CN" b="1" dirty="0">
                <a:solidFill>
                  <a:srgbClr val="FF0000"/>
                </a:solidFill>
                <a:latin typeface="微软雅黑" panose="020B0503020204020204" charset="-122"/>
                <a:ea typeface="微软雅黑" panose="020B0503020204020204" charset="-122"/>
                <a:cs typeface="+mn-ea"/>
                <a:sym typeface="+mn-lt"/>
              </a:rPr>
              <a:t>“</a:t>
            </a:r>
            <a:r>
              <a:rPr lang="zh-CN" altLang="en-US" b="1" dirty="0">
                <a:solidFill>
                  <a:srgbClr val="FF0000"/>
                </a:solidFill>
                <a:latin typeface="微软雅黑" panose="020B0503020204020204" charset="-122"/>
                <a:ea typeface="微软雅黑" panose="020B0503020204020204" charset="-122"/>
                <a:cs typeface="+mn-ea"/>
                <a:sym typeface="+mn-lt"/>
              </a:rPr>
              <a:t>八个明确</a:t>
            </a:r>
            <a:r>
              <a:rPr lang="en-US" altLang="zh-CN" b="1" dirty="0">
                <a:solidFill>
                  <a:srgbClr val="FF0000"/>
                </a:solidFill>
                <a:latin typeface="微软雅黑" panose="020B0503020204020204" charset="-122"/>
                <a:ea typeface="微软雅黑" panose="020B0503020204020204" charset="-122"/>
                <a:cs typeface="+mn-ea"/>
                <a:sym typeface="+mn-lt"/>
              </a:rPr>
              <a:t>”——</a:t>
            </a:r>
            <a:r>
              <a:rPr lang="zh-CN" altLang="en-US" b="1" dirty="0">
                <a:solidFill>
                  <a:srgbClr val="FF0000"/>
                </a:solidFill>
                <a:latin typeface="微软雅黑" panose="020B0503020204020204" charset="-122"/>
                <a:ea typeface="微软雅黑" panose="020B0503020204020204" charset="-122"/>
                <a:cs typeface="+mn-ea"/>
                <a:sym typeface="+mn-lt"/>
              </a:rPr>
              <a:t>政治保障</a:t>
            </a:r>
            <a:endParaRPr lang="zh-CN" altLang="en-US" b="1" dirty="0">
              <a:solidFill>
                <a:srgbClr val="FF0000"/>
              </a:solidFill>
              <a:latin typeface="微软雅黑" panose="020B0503020204020204" charset="-122"/>
              <a:ea typeface="微软雅黑" panose="020B0503020204020204" charset="-122"/>
              <a:cs typeface="+mn-ea"/>
              <a:sym typeface="+mn-lt"/>
            </a:endParaRPr>
          </a:p>
          <a:p>
            <a:pPr algn="ctr"/>
            <a:r>
              <a:rPr lang="zh-CN" altLang="en-US" b="1" dirty="0">
                <a:solidFill>
                  <a:srgbClr val="FF0000"/>
                </a:solidFill>
                <a:latin typeface="微软雅黑" panose="020B0503020204020204" charset="-122"/>
                <a:ea typeface="微软雅黑" panose="020B0503020204020204" charset="-122"/>
                <a:cs typeface="+mn-ea"/>
                <a:sym typeface="+mn-lt"/>
              </a:rPr>
              <a:t>实践：</a:t>
            </a:r>
            <a:r>
              <a:rPr lang="en-US" altLang="zh-CN" b="1" dirty="0">
                <a:solidFill>
                  <a:srgbClr val="FF0000"/>
                </a:solidFill>
                <a:latin typeface="微软雅黑" panose="020B0503020204020204" charset="-122"/>
                <a:ea typeface="微软雅黑" panose="020B0503020204020204" charset="-122"/>
                <a:cs typeface="+mn-ea"/>
                <a:sym typeface="+mn-lt"/>
              </a:rPr>
              <a:t>“</a:t>
            </a:r>
            <a:r>
              <a:rPr lang="zh-CN" altLang="en-US" b="1" dirty="0">
                <a:solidFill>
                  <a:srgbClr val="FF0000"/>
                </a:solidFill>
                <a:latin typeface="微软雅黑" panose="020B0503020204020204" charset="-122"/>
                <a:ea typeface="微软雅黑" panose="020B0503020204020204" charset="-122"/>
                <a:cs typeface="+mn-ea"/>
                <a:sym typeface="+mn-lt"/>
              </a:rPr>
              <a:t>十四个坚持</a:t>
            </a:r>
            <a:r>
              <a:rPr lang="en-US" altLang="zh-CN" b="1" dirty="0">
                <a:solidFill>
                  <a:srgbClr val="FF0000"/>
                </a:solidFill>
                <a:latin typeface="微软雅黑" panose="020B0503020204020204" charset="-122"/>
                <a:ea typeface="微软雅黑" panose="020B0503020204020204" charset="-122"/>
                <a:cs typeface="+mn-ea"/>
                <a:sym typeface="+mn-lt"/>
              </a:rPr>
              <a:t>”——</a:t>
            </a:r>
            <a:r>
              <a:rPr lang="zh-CN" altLang="en-US" b="1" dirty="0">
                <a:solidFill>
                  <a:srgbClr val="FF0000"/>
                </a:solidFill>
                <a:latin typeface="微软雅黑" panose="020B0503020204020204" charset="-122"/>
                <a:ea typeface="微软雅黑" panose="020B0503020204020204" charset="-122"/>
                <a:cs typeface="+mn-ea"/>
                <a:sym typeface="+mn-lt"/>
              </a:rPr>
              <a:t>坚持党对</a:t>
            </a:r>
            <a:r>
              <a:rPr lang="zh-CN" altLang="en-US" b="1" dirty="0" smtClean="0">
                <a:solidFill>
                  <a:srgbClr val="FF0000"/>
                </a:solidFill>
                <a:latin typeface="微软雅黑" panose="020B0503020204020204" charset="-122"/>
                <a:ea typeface="微软雅黑" panose="020B0503020204020204" charset="-122"/>
                <a:cs typeface="+mn-ea"/>
                <a:sym typeface="+mn-lt"/>
              </a:rPr>
              <a:t>一切工作的</a:t>
            </a:r>
            <a:r>
              <a:rPr lang="zh-CN" altLang="en-US" b="1" dirty="0">
                <a:solidFill>
                  <a:srgbClr val="FF0000"/>
                </a:solidFill>
                <a:latin typeface="微软雅黑" panose="020B0503020204020204" charset="-122"/>
                <a:ea typeface="微软雅黑" panose="020B0503020204020204" charset="-122"/>
                <a:cs typeface="+mn-ea"/>
                <a:sym typeface="+mn-lt"/>
              </a:rPr>
              <a:t>领导</a:t>
            </a:r>
            <a:endParaRPr lang="zh-CN" altLang="en-US" b="1" dirty="0">
              <a:solidFill>
                <a:srgbClr val="FF0000"/>
              </a:solidFill>
              <a:latin typeface="微软雅黑" panose="020B0503020204020204" charset="-122"/>
              <a:ea typeface="微软雅黑" panose="020B0503020204020204" charset="-122"/>
              <a:cs typeface="+mn-ea"/>
              <a:sym typeface="+mn-lt"/>
            </a:endParaRPr>
          </a:p>
        </p:txBody>
      </p:sp>
      <p:sp>
        <p:nvSpPr>
          <p:cNvPr id="25" name="Freeform 5"/>
          <p:cNvSpPr/>
          <p:nvPr/>
        </p:nvSpPr>
        <p:spPr bwMode="auto">
          <a:xfrm>
            <a:off x="7846060" y="1012190"/>
            <a:ext cx="4145280" cy="928370"/>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dirty="0">
                <a:solidFill>
                  <a:prstClr val="white"/>
                </a:solidFill>
                <a:latin typeface="微软雅黑" panose="020B0503020204020204" charset="-122"/>
                <a:ea typeface="微软雅黑" panose="020B0503020204020204" charset="-122"/>
                <a:cs typeface="+mn-ea"/>
                <a:sym typeface="+mn-lt"/>
              </a:rPr>
              <a:t>1.</a:t>
            </a:r>
            <a:r>
              <a:rPr lang="zh-CN" altLang="en-US" b="1" dirty="0">
                <a:solidFill>
                  <a:prstClr val="white"/>
                </a:solidFill>
                <a:latin typeface="微软雅黑" panose="020B0503020204020204" charset="-122"/>
                <a:ea typeface="微软雅黑" panose="020B0503020204020204" charset="-122"/>
                <a:cs typeface="+mn-ea"/>
                <a:sym typeface="+mn-lt"/>
              </a:rPr>
              <a:t>中国共产党是最高政治领导力量</a:t>
            </a:r>
            <a:endParaRPr lang="zh-CN" altLang="en-US" b="1" dirty="0">
              <a:solidFill>
                <a:prstClr val="white"/>
              </a:solidFill>
              <a:latin typeface="微软雅黑" panose="020B0503020204020204" charset="-122"/>
              <a:ea typeface="微软雅黑" panose="020B0503020204020204" charset="-122"/>
              <a:cs typeface="+mn-ea"/>
              <a:sym typeface="+mn-lt"/>
            </a:endParaRPr>
          </a:p>
          <a:p>
            <a:pPr algn="l"/>
            <a:r>
              <a:rPr lang="en-US" altLang="zh-CN" b="1" dirty="0">
                <a:solidFill>
                  <a:prstClr val="white"/>
                </a:solidFill>
                <a:latin typeface="微软雅黑" panose="020B0503020204020204" charset="-122"/>
                <a:ea typeface="微软雅黑" panose="020B0503020204020204" charset="-122"/>
                <a:cs typeface="+mn-ea"/>
                <a:sym typeface="+mn-lt"/>
              </a:rPr>
              <a:t>2.</a:t>
            </a:r>
            <a:r>
              <a:rPr lang="zh-CN" altLang="en-US" b="1" dirty="0">
                <a:solidFill>
                  <a:prstClr val="white"/>
                </a:solidFill>
                <a:latin typeface="微软雅黑" panose="020B0503020204020204" charset="-122"/>
                <a:ea typeface="微软雅黑" panose="020B0503020204020204" charset="-122"/>
                <a:cs typeface="+mn-ea"/>
                <a:sym typeface="+mn-lt"/>
              </a:rPr>
              <a:t>中国共产党的领导是最本质特征和最大优势</a:t>
            </a:r>
            <a:endParaRPr lang="zh-CN" altLang="en-US" b="1" dirty="0">
              <a:solidFill>
                <a:prstClr val="white"/>
              </a:solidFill>
              <a:latin typeface="微软雅黑" panose="020B0503020204020204" charset="-122"/>
              <a:ea typeface="微软雅黑" panose="020B0503020204020204" charset="-122"/>
              <a:cs typeface="+mn-ea"/>
              <a:sym typeface="+mn-lt"/>
            </a:endParaRPr>
          </a:p>
        </p:txBody>
      </p:sp>
      <p:sp>
        <p:nvSpPr>
          <p:cNvPr id="29" name="Freeform 5"/>
          <p:cNvSpPr/>
          <p:nvPr/>
        </p:nvSpPr>
        <p:spPr bwMode="auto">
          <a:xfrm>
            <a:off x="7846060" y="2334895"/>
            <a:ext cx="4144645" cy="101917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dirty="0">
                <a:solidFill>
                  <a:prstClr val="white"/>
                </a:solidFill>
                <a:latin typeface="微软雅黑" panose="020B0503020204020204" charset="-122"/>
                <a:ea typeface="微软雅黑" panose="020B0503020204020204" charset="-122"/>
                <a:cs typeface="+mn-ea"/>
                <a:sym typeface="+mn-lt"/>
              </a:rPr>
              <a:t>1.</a:t>
            </a:r>
            <a:r>
              <a:rPr lang="zh-CN" altLang="en-US" b="1" dirty="0">
                <a:solidFill>
                  <a:prstClr val="white"/>
                </a:solidFill>
                <a:latin typeface="微软雅黑" panose="020B0503020204020204" charset="-122"/>
                <a:ea typeface="微软雅黑" panose="020B0503020204020204" charset="-122"/>
                <a:cs typeface="+mn-ea"/>
                <a:sym typeface="+mn-lt"/>
              </a:rPr>
              <a:t>为什么党的领导是历史和人民的选择？</a:t>
            </a:r>
            <a:endParaRPr lang="zh-CN" altLang="en-US" b="1" dirty="0">
              <a:solidFill>
                <a:prstClr val="white"/>
              </a:solidFill>
              <a:latin typeface="微软雅黑" panose="020B0503020204020204" charset="-122"/>
              <a:ea typeface="微软雅黑" panose="020B0503020204020204" charset="-122"/>
              <a:cs typeface="+mn-ea"/>
              <a:sym typeface="+mn-lt"/>
            </a:endParaRPr>
          </a:p>
          <a:p>
            <a:pPr algn="l"/>
            <a:r>
              <a:rPr lang="en-US" altLang="zh-CN" b="1" dirty="0">
                <a:solidFill>
                  <a:prstClr val="white"/>
                </a:solidFill>
                <a:latin typeface="微软雅黑" panose="020B0503020204020204" charset="-122"/>
                <a:ea typeface="微软雅黑" panose="020B0503020204020204" charset="-122"/>
                <a:cs typeface="+mn-ea"/>
                <a:sym typeface="+mn-lt"/>
              </a:rPr>
              <a:t>2.</a:t>
            </a:r>
            <a:r>
              <a:rPr lang="zh-CN" altLang="en-US" b="1" dirty="0">
                <a:solidFill>
                  <a:prstClr val="white"/>
                </a:solidFill>
                <a:latin typeface="微软雅黑" panose="020B0503020204020204" charset="-122"/>
                <a:ea typeface="微软雅黑" panose="020B0503020204020204" charset="-122"/>
                <a:cs typeface="+mn-ea"/>
                <a:sym typeface="+mn-lt"/>
              </a:rPr>
              <a:t>为什么在新时期要坚持和加强党的全面领导？</a:t>
            </a:r>
            <a:endParaRPr lang="en-US" altLang="zh-CN" b="1" dirty="0">
              <a:solidFill>
                <a:prstClr val="white"/>
              </a:solidFill>
              <a:latin typeface="微软雅黑" panose="020B0503020204020204" charset="-122"/>
              <a:ea typeface="微软雅黑" panose="020B0503020204020204" charset="-122"/>
              <a:cs typeface="+mn-ea"/>
              <a:sym typeface="+mn-lt"/>
            </a:endParaRPr>
          </a:p>
        </p:txBody>
      </p:sp>
      <p:sp>
        <p:nvSpPr>
          <p:cNvPr id="3" name="矩形 2"/>
          <p:cNvSpPr/>
          <p:nvPr>
            <p:custDataLst>
              <p:tags r:id="rId2"/>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3"/>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sp>
        <p:nvSpPr>
          <p:cNvPr id="23" name="Freeform 5"/>
          <p:cNvSpPr/>
          <p:nvPr/>
        </p:nvSpPr>
        <p:spPr bwMode="auto">
          <a:xfrm>
            <a:off x="272415" y="1426210"/>
            <a:ext cx="2433320" cy="575945"/>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anose="020B0503020204020204" charset="-122"/>
                <a:ea typeface="微软雅黑" panose="020B0503020204020204" charset="-122"/>
                <a:cs typeface="+mn-ea"/>
                <a:sym typeface="+mn-lt"/>
              </a:rPr>
              <a:t>习近平新时代</a:t>
            </a:r>
            <a:r>
              <a:rPr lang="zh-CN" altLang="en-US" b="1" dirty="0" smtClean="0">
                <a:solidFill>
                  <a:srgbClr val="FF0000"/>
                </a:solidFill>
                <a:latin typeface="微软雅黑" panose="020B0503020204020204" charset="-122"/>
                <a:ea typeface="微软雅黑" panose="020B0503020204020204" charset="-122"/>
                <a:cs typeface="+mn-ea"/>
                <a:sym typeface="+mn-lt"/>
              </a:rPr>
              <a:t>中国</a:t>
            </a:r>
            <a:endParaRPr lang="en-US" altLang="zh-CN" b="1" dirty="0" smtClean="0">
              <a:solidFill>
                <a:srgbClr val="FF0000"/>
              </a:solidFill>
              <a:latin typeface="微软雅黑" panose="020B0503020204020204" charset="-122"/>
              <a:ea typeface="微软雅黑" panose="020B0503020204020204" charset="-122"/>
              <a:cs typeface="+mn-ea"/>
              <a:sym typeface="+mn-lt"/>
            </a:endParaRPr>
          </a:p>
          <a:p>
            <a:pPr algn="ctr"/>
            <a:r>
              <a:rPr lang="zh-CN" altLang="en-US" b="1" dirty="0" smtClean="0">
                <a:solidFill>
                  <a:srgbClr val="FF0000"/>
                </a:solidFill>
                <a:latin typeface="微软雅黑" panose="020B0503020204020204" charset="-122"/>
                <a:ea typeface="微软雅黑" panose="020B0503020204020204" charset="-122"/>
                <a:cs typeface="+mn-ea"/>
                <a:sym typeface="+mn-lt"/>
              </a:rPr>
              <a:t>特色</a:t>
            </a:r>
            <a:r>
              <a:rPr lang="zh-CN" altLang="en-US" b="1" dirty="0">
                <a:solidFill>
                  <a:srgbClr val="FF0000"/>
                </a:solidFill>
                <a:latin typeface="微软雅黑" panose="020B0503020204020204" charset="-122"/>
                <a:ea typeface="微软雅黑" panose="020B0503020204020204" charset="-122"/>
                <a:cs typeface="+mn-ea"/>
                <a:sym typeface="+mn-lt"/>
              </a:rPr>
              <a:t>社会主义思想</a:t>
            </a:r>
            <a:endParaRPr lang="zh-CN" altLang="en-US" b="1" dirty="0">
              <a:solidFill>
                <a:srgbClr val="FF0000"/>
              </a:solidFill>
              <a:latin typeface="微软雅黑" panose="020B0503020204020204" charset="-122"/>
              <a:ea typeface="微软雅黑" panose="020B0503020204020204" charset="-122"/>
              <a:cs typeface="+mn-ea"/>
              <a:sym typeface="+mn-lt"/>
            </a:endParaRPr>
          </a:p>
        </p:txBody>
      </p:sp>
      <p:sp>
        <p:nvSpPr>
          <p:cNvPr id="26" name="虚尾箭头 25"/>
          <p:cNvSpPr/>
          <p:nvPr/>
        </p:nvSpPr>
        <p:spPr>
          <a:xfrm rot="5400000">
            <a:off x="1113155" y="2164715"/>
            <a:ext cx="47053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5"/>
          <p:cNvSpPr/>
          <p:nvPr/>
        </p:nvSpPr>
        <p:spPr bwMode="auto">
          <a:xfrm>
            <a:off x="272415" y="2660650"/>
            <a:ext cx="2401570" cy="564515"/>
          </a:xfrm>
          <a:prstGeom prst="rect">
            <a:avLst/>
          </a:prstGeom>
          <a:solidFill>
            <a:schemeClr val="bg1"/>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000"/>
                </a:solidFill>
                <a:latin typeface="微软雅黑" panose="020B0503020204020204" charset="-122"/>
                <a:ea typeface="微软雅黑" panose="020B0503020204020204" charset="-122"/>
                <a:cs typeface="+mn-ea"/>
                <a:sym typeface="+mn-lt"/>
              </a:rPr>
              <a:t>坚持和发展中国特色社会主义</a:t>
            </a:r>
            <a:endParaRPr lang="zh-CN" altLang="en-US" b="1" dirty="0">
              <a:solidFill>
                <a:srgbClr val="FF0000"/>
              </a:solidFill>
              <a:latin typeface="微软雅黑" panose="020B0503020204020204" charset="-122"/>
              <a:ea typeface="微软雅黑" panose="020B0503020204020204" charset="-122"/>
              <a:cs typeface="+mn-ea"/>
              <a:sym typeface="+mn-lt"/>
            </a:endParaRPr>
          </a:p>
        </p:txBody>
      </p:sp>
      <p:sp>
        <p:nvSpPr>
          <p:cNvPr id="30" name="矩形: 圆角 13"/>
          <p:cNvSpPr/>
          <p:nvPr/>
        </p:nvSpPr>
        <p:spPr>
          <a:xfrm>
            <a:off x="1709977" y="211525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主题</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2" name="Freeform 5"/>
          <p:cNvSpPr/>
          <p:nvPr/>
        </p:nvSpPr>
        <p:spPr bwMode="auto">
          <a:xfrm>
            <a:off x="1905635" y="3418205"/>
            <a:ext cx="1045845" cy="365125"/>
          </a:xfrm>
          <a:prstGeom prst="round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虚尾箭头 32"/>
          <p:cNvSpPr/>
          <p:nvPr/>
        </p:nvSpPr>
        <p:spPr>
          <a:xfrm rot="5400000">
            <a:off x="1005205" y="3404870"/>
            <a:ext cx="47053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13"/>
          <p:cNvSpPr/>
          <p:nvPr/>
        </p:nvSpPr>
        <p:spPr>
          <a:xfrm>
            <a:off x="1583612" y="3375098"/>
            <a:ext cx="1787359"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核心内容</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5" name="虚尾箭头 34"/>
          <p:cNvSpPr/>
          <p:nvPr/>
        </p:nvSpPr>
        <p:spPr>
          <a:xfrm>
            <a:off x="3945890" y="4098290"/>
            <a:ext cx="47053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虚尾箭头 35"/>
          <p:cNvSpPr/>
          <p:nvPr/>
        </p:nvSpPr>
        <p:spPr>
          <a:xfrm rot="5400000">
            <a:off x="4790440" y="4936490"/>
            <a:ext cx="47053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虚尾箭头 36"/>
          <p:cNvSpPr/>
          <p:nvPr/>
        </p:nvSpPr>
        <p:spPr>
          <a:xfrm rot="16200000">
            <a:off x="4758690" y="3068320"/>
            <a:ext cx="47053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圆角 19"/>
          <p:cNvSpPr/>
          <p:nvPr/>
        </p:nvSpPr>
        <p:spPr>
          <a:xfrm>
            <a:off x="5948045" y="1218565"/>
            <a:ext cx="147383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是什么</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39" name="矩形: 圆角 19"/>
          <p:cNvSpPr/>
          <p:nvPr/>
        </p:nvSpPr>
        <p:spPr>
          <a:xfrm>
            <a:off x="5948045" y="2585085"/>
            <a:ext cx="1608455" cy="408148"/>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为什么</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2" name="矩形: 圆角 19"/>
          <p:cNvSpPr/>
          <p:nvPr/>
        </p:nvSpPr>
        <p:spPr>
          <a:xfrm>
            <a:off x="6133465" y="3949065"/>
            <a:ext cx="1398905" cy="408142"/>
          </a:xfrm>
          <a:prstGeom prst="roundRect">
            <a:avLst/>
          </a:prstGeom>
          <a:noFill/>
          <a:effectLst/>
        </p:spPr>
        <p:txBody>
          <a:bodyPr wrap="square" rtlCol="0">
            <a:spAutoFit/>
          </a:bodyPr>
          <a:lstStyle/>
          <a:p>
            <a:pPr algn="ctr"/>
            <a:r>
              <a:rPr lang="zh-CN" altLang="en-US" b="1" dirty="0">
                <a:solidFill>
                  <a:schemeClr val="bg1"/>
                </a:solidFill>
                <a:ea typeface="微软雅黑" panose="020B0503020204020204" charset="-122"/>
                <a:sym typeface="方正兰亭黑_GBK" panose="02000000000000000000" pitchFamily="2" charset="-122"/>
              </a:rPr>
              <a:t>怎么做</a:t>
            </a:r>
            <a:endParaRPr lang="zh-CN" altLang="en-US" b="1" dirty="0">
              <a:solidFill>
                <a:schemeClr val="bg1"/>
              </a:solidFill>
              <a:ea typeface="微软雅黑" panose="020B0503020204020204" charset="-122"/>
              <a:sym typeface="方正兰亭黑_GBK" panose="02000000000000000000" pitchFamily="2" charset="-122"/>
            </a:endParaRPr>
          </a:p>
        </p:txBody>
      </p:sp>
      <p:sp>
        <p:nvSpPr>
          <p:cNvPr id="44" name="Freeform 5"/>
          <p:cNvSpPr/>
          <p:nvPr/>
        </p:nvSpPr>
        <p:spPr bwMode="auto">
          <a:xfrm>
            <a:off x="7846060" y="3739515"/>
            <a:ext cx="4144645" cy="101917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zh-CN" b="1" dirty="0">
                <a:solidFill>
                  <a:prstClr val="white"/>
                </a:solidFill>
                <a:latin typeface="微软雅黑" panose="020B0503020204020204" charset="-122"/>
                <a:ea typeface="微软雅黑" panose="020B0503020204020204" charset="-122"/>
                <a:cs typeface="+mn-ea"/>
                <a:sym typeface="+mn-lt"/>
              </a:rPr>
              <a:t>1.</a:t>
            </a:r>
            <a:r>
              <a:rPr lang="zh-CN" altLang="en-US" b="1" dirty="0">
                <a:solidFill>
                  <a:prstClr val="white"/>
                </a:solidFill>
                <a:latin typeface="微软雅黑" panose="020B0503020204020204" charset="-122"/>
                <a:ea typeface="微软雅黑" panose="020B0503020204020204" charset="-122"/>
                <a:cs typeface="+mn-ea"/>
                <a:sym typeface="+mn-lt"/>
              </a:rPr>
              <a:t>如何坚持党对一切的领导？</a:t>
            </a:r>
            <a:endParaRPr lang="zh-CN" altLang="en-US" b="1" dirty="0">
              <a:solidFill>
                <a:prstClr val="white"/>
              </a:solidFill>
              <a:latin typeface="微软雅黑" panose="020B0503020204020204" charset="-122"/>
              <a:ea typeface="微软雅黑" panose="020B0503020204020204" charset="-122"/>
              <a:cs typeface="+mn-ea"/>
              <a:sym typeface="+mn-lt"/>
            </a:endParaRPr>
          </a:p>
          <a:p>
            <a:pPr algn="l"/>
            <a:r>
              <a:rPr lang="en-US" altLang="zh-CN" b="1" dirty="0">
                <a:solidFill>
                  <a:prstClr val="white"/>
                </a:solidFill>
                <a:latin typeface="微软雅黑" panose="020B0503020204020204" charset="-122"/>
                <a:ea typeface="微软雅黑" panose="020B0503020204020204" charset="-122"/>
                <a:cs typeface="+mn-ea"/>
                <a:sym typeface="+mn-lt"/>
              </a:rPr>
              <a:t>2.</a:t>
            </a:r>
            <a:r>
              <a:rPr lang="zh-CN" altLang="en-US" b="1" dirty="0">
                <a:solidFill>
                  <a:prstClr val="white"/>
                </a:solidFill>
                <a:latin typeface="微软雅黑" panose="020B0503020204020204" charset="-122"/>
                <a:ea typeface="微软雅黑" panose="020B0503020204020204" charset="-122"/>
                <a:cs typeface="+mn-ea"/>
                <a:sym typeface="+mn-lt"/>
              </a:rPr>
              <a:t>新时期如何坚持和加强党的全面领导？</a:t>
            </a:r>
            <a:endParaRPr lang="en-US" altLang="zh-CN" b="1" dirty="0">
              <a:solidFill>
                <a:prstClr val="white"/>
              </a:solidFill>
              <a:latin typeface="微软雅黑" panose="020B0503020204020204" charset="-122"/>
              <a:ea typeface="微软雅黑" panose="020B0503020204020204" charset="-122"/>
              <a:cs typeface="+mn-ea"/>
              <a:sym typeface="+mn-lt"/>
            </a:endParaRPr>
          </a:p>
        </p:txBody>
      </p:sp>
      <p:cxnSp>
        <p:nvCxnSpPr>
          <p:cNvPr id="51" name="直接连接符 50"/>
          <p:cNvCxnSpPr/>
          <p:nvPr/>
        </p:nvCxnSpPr>
        <p:spPr>
          <a:xfrm>
            <a:off x="1713230" y="6247765"/>
            <a:ext cx="8157845" cy="0"/>
          </a:xfrm>
          <a:prstGeom prst="line">
            <a:avLst/>
          </a:prstGeom>
          <a:ln w="285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52" name="Freeform 5"/>
          <p:cNvSpPr/>
          <p:nvPr/>
        </p:nvSpPr>
        <p:spPr bwMode="auto">
          <a:xfrm>
            <a:off x="272415" y="5997575"/>
            <a:ext cx="2433955" cy="6610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dirty="0">
                <a:solidFill>
                  <a:prstClr val="white"/>
                </a:solidFill>
                <a:latin typeface="微软雅黑" panose="020B0503020204020204" charset="-122"/>
                <a:ea typeface="微软雅黑" panose="020B0503020204020204" charset="-122"/>
                <a:cs typeface="+mn-ea"/>
                <a:sym typeface="+mn-lt"/>
              </a:rPr>
              <a:t>党的领导地位的确立</a:t>
            </a:r>
            <a:endParaRPr lang="zh-CN" b="1" dirty="0">
              <a:solidFill>
                <a:prstClr val="white"/>
              </a:solidFill>
              <a:latin typeface="微软雅黑" panose="020B0503020204020204" charset="-122"/>
              <a:ea typeface="微软雅黑" panose="020B0503020204020204" charset="-122"/>
              <a:cs typeface="+mn-ea"/>
              <a:sym typeface="+mn-lt"/>
            </a:endParaRPr>
          </a:p>
        </p:txBody>
      </p:sp>
      <p:sp>
        <p:nvSpPr>
          <p:cNvPr id="53" name="Freeform 5"/>
          <p:cNvSpPr/>
          <p:nvPr/>
        </p:nvSpPr>
        <p:spPr bwMode="auto">
          <a:xfrm>
            <a:off x="3618865" y="5997575"/>
            <a:ext cx="2712720" cy="6610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dirty="0">
                <a:solidFill>
                  <a:prstClr val="white"/>
                </a:solidFill>
                <a:latin typeface="微软雅黑" panose="020B0503020204020204" charset="-122"/>
                <a:ea typeface="微软雅黑" panose="020B0503020204020204" charset="-122"/>
                <a:cs typeface="+mn-ea"/>
                <a:sym typeface="+mn-lt"/>
              </a:rPr>
              <a:t>坚持党对一切工作的领导</a:t>
            </a:r>
            <a:endParaRPr lang="zh-CN" b="1" dirty="0">
              <a:solidFill>
                <a:prstClr val="white"/>
              </a:solidFill>
              <a:latin typeface="微软雅黑" panose="020B0503020204020204" charset="-122"/>
              <a:ea typeface="微软雅黑" panose="020B0503020204020204" charset="-122"/>
              <a:cs typeface="+mn-ea"/>
              <a:sym typeface="+mn-lt"/>
            </a:endParaRPr>
          </a:p>
        </p:txBody>
      </p:sp>
      <p:sp>
        <p:nvSpPr>
          <p:cNvPr id="54" name="Freeform 5"/>
          <p:cNvSpPr/>
          <p:nvPr/>
        </p:nvSpPr>
        <p:spPr bwMode="auto">
          <a:xfrm>
            <a:off x="7367905" y="5997575"/>
            <a:ext cx="2737485" cy="6610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b="1" dirty="0">
                <a:solidFill>
                  <a:prstClr val="white"/>
                </a:solidFill>
                <a:latin typeface="微软雅黑" panose="020B0503020204020204" charset="-122"/>
                <a:ea typeface="微软雅黑" panose="020B0503020204020204" charset="-122"/>
                <a:cs typeface="+mn-ea"/>
                <a:sym typeface="+mn-lt"/>
              </a:rPr>
              <a:t>坚持和加强党的全面领导</a:t>
            </a:r>
            <a:endParaRPr lang="zh-CN" b="1" dirty="0">
              <a:solidFill>
                <a:prstClr val="white"/>
              </a:solidFill>
              <a:latin typeface="微软雅黑" panose="020B0503020204020204" charset="-122"/>
              <a:ea typeface="微软雅黑" panose="020B0503020204020204" charset="-122"/>
              <a:cs typeface="+mn-ea"/>
              <a:sym typeface="+mn-lt"/>
            </a:endParaRPr>
          </a:p>
        </p:txBody>
      </p:sp>
      <p:sp>
        <p:nvSpPr>
          <p:cNvPr id="55" name="TextBox 131"/>
          <p:cNvSpPr txBox="1"/>
          <p:nvPr>
            <p:custDataLst>
              <p:tags r:id="rId4"/>
            </p:custDataLst>
          </p:nvPr>
        </p:nvSpPr>
        <p:spPr>
          <a:xfrm>
            <a:off x="712470" y="603250"/>
            <a:ext cx="542099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rgbClr val="AE0E16"/>
                </a:solidFill>
                <a:latin typeface="微软雅黑" panose="020B0503020204020204" charset="-122"/>
                <a:ea typeface="微软雅黑" panose="020B0503020204020204" charset="-122"/>
              </a:rPr>
              <a:t>学理分析 梳理知识逻辑 </a:t>
            </a:r>
            <a:endParaRPr lang="zh-CN" altLang="en-US" sz="3200" b="1">
              <a:solidFill>
                <a:srgbClr val="AE0E16"/>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down)">
                                      <p:cBhvr>
                                        <p:cTn id="8" dur="500"/>
                                        <p:tgtEl>
                                          <p:spTgt spid="2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p:tgtEl>
                                          <p:spTgt spid="30"/>
                                        </p:tgtEl>
                                        <p:attrNameLst>
                                          <p:attrName>ppt_y</p:attrName>
                                        </p:attrNameLst>
                                      </p:cBhvr>
                                      <p:tavLst>
                                        <p:tav tm="0">
                                          <p:val>
                                            <p:strVal val="#ppt_y-#ppt_h*1.125000"/>
                                          </p:val>
                                        </p:tav>
                                        <p:tav tm="100000">
                                          <p:val>
                                            <p:strVal val="#ppt_y"/>
                                          </p:val>
                                        </p:tav>
                                      </p:tavLst>
                                    </p:anim>
                                    <p:animEffect transition="in" filter="wipe(down)">
                                      <p:cBhvr>
                                        <p:cTn id="14" dur="500"/>
                                        <p:tgtEl>
                                          <p:spTgt spid="30"/>
                                        </p:tgtEl>
                                      </p:cBhvr>
                                    </p:animEffect>
                                  </p:childTnLst>
                                </p:cTn>
                              </p:par>
                              <p:par>
                                <p:cTn id="15" presetID="12" presetClass="entr" presetSubtype="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ppt_y</p:attrName>
                                        </p:attrNameLst>
                                      </p:cBhvr>
                                      <p:tavLst>
                                        <p:tav tm="0">
                                          <p:val>
                                            <p:strVal val="#ppt_y-#ppt_h*1.125000"/>
                                          </p:val>
                                        </p:tav>
                                        <p:tav tm="100000">
                                          <p:val>
                                            <p:strVal val="#ppt_y"/>
                                          </p:val>
                                        </p:tav>
                                      </p:tavLst>
                                    </p:anim>
                                    <p:animEffect transition="in" filter="wipe(down)">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p:tgtEl>
                                          <p:spTgt spid="33"/>
                                        </p:tgtEl>
                                        <p:attrNameLst>
                                          <p:attrName>ppt_y</p:attrName>
                                        </p:attrNameLst>
                                      </p:cBhvr>
                                      <p:tavLst>
                                        <p:tav tm="0">
                                          <p:val>
                                            <p:strVal val="#ppt_y-#ppt_h*1.125000"/>
                                          </p:val>
                                        </p:tav>
                                        <p:tav tm="100000">
                                          <p:val>
                                            <p:strVal val="#ppt_y"/>
                                          </p:val>
                                        </p:tav>
                                      </p:tavLst>
                                    </p:anim>
                                    <p:animEffect transition="in" filter="wipe(down)">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1"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down)">
                                      <p:cBhvr>
                                        <p:cTn id="36" dur="500"/>
                                        <p:tgtEl>
                                          <p:spTgt spid="34"/>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p:tgtEl>
                                          <p:spTgt spid="32"/>
                                        </p:tgtEl>
                                        <p:attrNameLst>
                                          <p:attrName>ppt_y</p:attrName>
                                        </p:attrNameLst>
                                      </p:cBhvr>
                                      <p:tavLst>
                                        <p:tav tm="0">
                                          <p:val>
                                            <p:strVal val="#ppt_y-#ppt_h*1.125000"/>
                                          </p:val>
                                        </p:tav>
                                        <p:tav tm="100000">
                                          <p:val>
                                            <p:strVal val="#ppt_y"/>
                                          </p:val>
                                        </p:tav>
                                      </p:tavLst>
                                    </p:anim>
                                    <p:animEffect transition="in" filter="wipe(down)">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p:tgtEl>
                                          <p:spTgt spid="22"/>
                                        </p:tgtEl>
                                        <p:attrNameLst>
                                          <p:attrName>ppt_y</p:attrName>
                                        </p:attrNameLst>
                                      </p:cBhvr>
                                      <p:tavLst>
                                        <p:tav tm="0">
                                          <p:val>
                                            <p:strVal val="#ppt_y-#ppt_h*1.125000"/>
                                          </p:val>
                                        </p:tav>
                                        <p:tav tm="100000">
                                          <p:val>
                                            <p:strVal val="#ppt_y"/>
                                          </p:val>
                                        </p:tav>
                                      </p:tavLst>
                                    </p:anim>
                                    <p:animEffect transition="in" filter="wipe(down)">
                                      <p:cBhvr>
                                        <p:cTn id="46" dur="500"/>
                                        <p:tgtEl>
                                          <p:spTgt spid="22"/>
                                        </p:tgtEl>
                                      </p:cBhvr>
                                    </p:animEffect>
                                  </p:childTnLst>
                                </p:cTn>
                              </p:par>
                            </p:childTnLst>
                          </p:cTn>
                        </p:par>
                        <p:par>
                          <p:cTn id="47" fill="hold">
                            <p:stCondLst>
                              <p:cond delay="500"/>
                            </p:stCondLst>
                            <p:childTnLst>
                              <p:par>
                                <p:cTn id="48" presetID="12" presetClass="entr" presetSubtype="4"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p:tgtEl>
                                          <p:spTgt spid="35"/>
                                        </p:tgtEl>
                                        <p:attrNameLst>
                                          <p:attrName>ppt_y</p:attrName>
                                        </p:attrNameLst>
                                      </p:cBhvr>
                                      <p:tavLst>
                                        <p:tav tm="0">
                                          <p:val>
                                            <p:strVal val="#ppt_y+#ppt_h*1.125000"/>
                                          </p:val>
                                        </p:tav>
                                        <p:tav tm="100000">
                                          <p:val>
                                            <p:strVal val="#ppt_y"/>
                                          </p:val>
                                        </p:tav>
                                      </p:tavLst>
                                    </p:anim>
                                    <p:animEffect transition="in" filter="wipe(up)">
                                      <p:cBhvr>
                                        <p:cTn id="51" dur="500"/>
                                        <p:tgtEl>
                                          <p:spTgt spid="35"/>
                                        </p:tgtEl>
                                      </p:cBhvr>
                                    </p:animEffect>
                                  </p:childTnLst>
                                </p:cTn>
                              </p:par>
                            </p:childTnLst>
                          </p:cTn>
                        </p:par>
                        <p:par>
                          <p:cTn id="52" fill="hold">
                            <p:stCondLst>
                              <p:cond delay="1000"/>
                            </p:stCondLst>
                            <p:childTnLst>
                              <p:par>
                                <p:cTn id="53" presetID="12" presetClass="entr" presetSubtype="8"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p:tgtEl>
                                          <p:spTgt spid="8"/>
                                        </p:tgtEl>
                                        <p:attrNameLst>
                                          <p:attrName>ppt_x</p:attrName>
                                        </p:attrNameLst>
                                      </p:cBhvr>
                                      <p:tavLst>
                                        <p:tav tm="0">
                                          <p:val>
                                            <p:strVal val="#ppt_x-#ppt_w*1.125000"/>
                                          </p:val>
                                        </p:tav>
                                        <p:tav tm="100000">
                                          <p:val>
                                            <p:strVal val="#ppt_x"/>
                                          </p:val>
                                        </p:tav>
                                      </p:tavLst>
                                    </p:anim>
                                    <p:animEffect transition="in" filter="wipe(right)">
                                      <p:cBhvr>
                                        <p:cTn id="56" dur="500"/>
                                        <p:tgtEl>
                                          <p:spTgt spid="8"/>
                                        </p:tgtEl>
                                      </p:cBhvr>
                                    </p:animEffect>
                                  </p:childTnLst>
                                </p:cTn>
                              </p:par>
                              <p:par>
                                <p:cTn id="57" presetID="12" presetClass="entr" presetSubtype="8"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p:tgtEl>
                                          <p:spTgt spid="6"/>
                                        </p:tgtEl>
                                        <p:attrNameLst>
                                          <p:attrName>ppt_x</p:attrName>
                                        </p:attrNameLst>
                                      </p:cBhvr>
                                      <p:tavLst>
                                        <p:tav tm="0">
                                          <p:val>
                                            <p:strVal val="#ppt_x-#ppt_w*1.125000"/>
                                          </p:val>
                                        </p:tav>
                                        <p:tav tm="100000">
                                          <p:val>
                                            <p:strVal val="#ppt_x"/>
                                          </p:val>
                                        </p:tav>
                                      </p:tavLst>
                                    </p:anim>
                                    <p:animEffect transition="in" filter="wipe(right)">
                                      <p:cBhvr>
                                        <p:cTn id="60" dur="500"/>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p:tgtEl>
                                          <p:spTgt spid="7"/>
                                        </p:tgtEl>
                                        <p:attrNameLst>
                                          <p:attrName>ppt_y</p:attrName>
                                        </p:attrNameLst>
                                      </p:cBhvr>
                                      <p:tavLst>
                                        <p:tav tm="0">
                                          <p:val>
                                            <p:strVal val="#ppt_y+#ppt_h*1.125000"/>
                                          </p:val>
                                        </p:tav>
                                        <p:tav tm="100000">
                                          <p:val>
                                            <p:strVal val="#ppt_y"/>
                                          </p:val>
                                        </p:tav>
                                      </p:tavLst>
                                    </p:anim>
                                    <p:animEffect transition="in" filter="wipe(up)">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8"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p:tgtEl>
                                          <p:spTgt spid="37"/>
                                        </p:tgtEl>
                                        <p:attrNameLst>
                                          <p:attrName>ppt_x</p:attrName>
                                        </p:attrNameLst>
                                      </p:cBhvr>
                                      <p:tavLst>
                                        <p:tav tm="0">
                                          <p:val>
                                            <p:strVal val="#ppt_x-#ppt_w*1.125000"/>
                                          </p:val>
                                        </p:tav>
                                        <p:tav tm="100000">
                                          <p:val>
                                            <p:strVal val="#ppt_x"/>
                                          </p:val>
                                        </p:tav>
                                      </p:tavLst>
                                    </p:anim>
                                    <p:animEffect transition="in" filter="wipe(right)">
                                      <p:cBhvr>
                                        <p:cTn id="72" dur="500"/>
                                        <p:tgtEl>
                                          <p:spTgt spid="37"/>
                                        </p:tgtEl>
                                      </p:cBhvr>
                                    </p:animEffect>
                                  </p:childTnLst>
                                </p:cTn>
                              </p:par>
                              <p:par>
                                <p:cTn id="73" presetID="12" presetClass="entr" presetSubtype="8"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p:tgtEl>
                                          <p:spTgt spid="36"/>
                                        </p:tgtEl>
                                        <p:attrNameLst>
                                          <p:attrName>ppt_x</p:attrName>
                                        </p:attrNameLst>
                                      </p:cBhvr>
                                      <p:tavLst>
                                        <p:tav tm="0">
                                          <p:val>
                                            <p:strVal val="#ppt_x-#ppt_w*1.125000"/>
                                          </p:val>
                                        </p:tav>
                                        <p:tav tm="100000">
                                          <p:val>
                                            <p:strVal val="#ppt_x"/>
                                          </p:val>
                                        </p:tav>
                                      </p:tavLst>
                                    </p:anim>
                                    <p:animEffect transition="in" filter="wipe(right)">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8"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p:tgtEl>
                                          <p:spTgt spid="17"/>
                                        </p:tgtEl>
                                        <p:attrNameLst>
                                          <p:attrName>ppt_x</p:attrName>
                                        </p:attrNameLst>
                                      </p:cBhvr>
                                      <p:tavLst>
                                        <p:tav tm="0">
                                          <p:val>
                                            <p:strVal val="#ppt_x-#ppt_w*1.125000"/>
                                          </p:val>
                                        </p:tav>
                                        <p:tav tm="100000">
                                          <p:val>
                                            <p:strVal val="#ppt_x"/>
                                          </p:val>
                                        </p:tav>
                                      </p:tavLst>
                                    </p:anim>
                                    <p:animEffect transition="in" filter="wipe(right)">
                                      <p:cBhvr>
                                        <p:cTn id="82" dur="500"/>
                                        <p:tgtEl>
                                          <p:spTgt spid="17"/>
                                        </p:tgtEl>
                                      </p:cBhvr>
                                    </p:animEffect>
                                  </p:childTnLst>
                                </p:cTn>
                              </p:par>
                              <p:par>
                                <p:cTn id="83" presetID="12" presetClass="entr" presetSubtype="8"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p:tgtEl>
                                          <p:spTgt spid="16"/>
                                        </p:tgtEl>
                                        <p:attrNameLst>
                                          <p:attrName>ppt_x</p:attrName>
                                        </p:attrNameLst>
                                      </p:cBhvr>
                                      <p:tavLst>
                                        <p:tav tm="0">
                                          <p:val>
                                            <p:strVal val="#ppt_x-#ppt_w*1.125000"/>
                                          </p:val>
                                        </p:tav>
                                        <p:tav tm="100000">
                                          <p:val>
                                            <p:strVal val="#ppt_x"/>
                                          </p:val>
                                        </p:tav>
                                      </p:tavLst>
                                    </p:anim>
                                    <p:animEffect transition="in" filter="wipe(right)">
                                      <p:cBhvr>
                                        <p:cTn id="86" dur="500"/>
                                        <p:tgtEl>
                                          <p:spTgt spid="16"/>
                                        </p:tgtEl>
                                      </p:cBhvr>
                                    </p:animEffect>
                                  </p:childTnLst>
                                </p:cTn>
                              </p:par>
                              <p:par>
                                <p:cTn id="87" presetID="12" presetClass="entr" presetSubtype="8" fill="hold" grpId="0" nodeType="with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additive="base">
                                        <p:cTn id="89" dur="500"/>
                                        <p:tgtEl>
                                          <p:spTgt spid="14"/>
                                        </p:tgtEl>
                                        <p:attrNameLst>
                                          <p:attrName>ppt_x</p:attrName>
                                        </p:attrNameLst>
                                      </p:cBhvr>
                                      <p:tavLst>
                                        <p:tav tm="0">
                                          <p:val>
                                            <p:strVal val="#ppt_x-#ppt_w*1.125000"/>
                                          </p:val>
                                        </p:tav>
                                        <p:tav tm="100000">
                                          <p:val>
                                            <p:strVal val="#ppt_x"/>
                                          </p:val>
                                        </p:tav>
                                      </p:tavLst>
                                    </p:anim>
                                    <p:animEffect transition="in" filter="wipe(right)">
                                      <p:cBhvr>
                                        <p:cTn id="90" dur="500"/>
                                        <p:tgtEl>
                                          <p:spTgt spid="14"/>
                                        </p:tgtEl>
                                      </p:cBhvr>
                                    </p:animEffect>
                                  </p:childTnLst>
                                </p:cTn>
                              </p:par>
                              <p:par>
                                <p:cTn id="91" presetID="12" presetClass="entr" presetSubtype="8"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additive="base">
                                        <p:cTn id="93" dur="500"/>
                                        <p:tgtEl>
                                          <p:spTgt spid="13"/>
                                        </p:tgtEl>
                                        <p:attrNameLst>
                                          <p:attrName>ppt_x</p:attrName>
                                        </p:attrNameLst>
                                      </p:cBhvr>
                                      <p:tavLst>
                                        <p:tav tm="0">
                                          <p:val>
                                            <p:strVal val="#ppt_x-#ppt_w*1.125000"/>
                                          </p:val>
                                        </p:tav>
                                        <p:tav tm="100000">
                                          <p:val>
                                            <p:strVal val="#ppt_x"/>
                                          </p:val>
                                        </p:tav>
                                      </p:tavLst>
                                    </p:anim>
                                    <p:animEffect transition="in" filter="wipe(right)">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ntr" presetSubtype="8" fill="hold" grpId="0" nodeType="click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p:tgtEl>
                                          <p:spTgt spid="39"/>
                                        </p:tgtEl>
                                        <p:attrNameLst>
                                          <p:attrName>ppt_x</p:attrName>
                                        </p:attrNameLst>
                                      </p:cBhvr>
                                      <p:tavLst>
                                        <p:tav tm="0">
                                          <p:val>
                                            <p:strVal val="#ppt_x-#ppt_w*1.125000"/>
                                          </p:val>
                                        </p:tav>
                                        <p:tav tm="100000">
                                          <p:val>
                                            <p:strVal val="#ppt_x"/>
                                          </p:val>
                                        </p:tav>
                                      </p:tavLst>
                                    </p:anim>
                                    <p:animEffect transition="in" filter="wipe(right)">
                                      <p:cBhvr>
                                        <p:cTn id="100" dur="500"/>
                                        <p:tgtEl>
                                          <p:spTgt spid="39"/>
                                        </p:tgtEl>
                                      </p:cBhvr>
                                    </p:animEffect>
                                  </p:childTnLst>
                                </p:cTn>
                              </p:par>
                            </p:childTnLst>
                          </p:cTn>
                        </p:par>
                        <p:par>
                          <p:cTn id="101" fill="hold">
                            <p:stCondLst>
                              <p:cond delay="500"/>
                            </p:stCondLst>
                            <p:childTnLst>
                              <p:par>
                                <p:cTn id="102" presetID="12" presetClass="entr" presetSubtype="4"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p:tgtEl>
                                          <p:spTgt spid="41"/>
                                        </p:tgtEl>
                                        <p:attrNameLst>
                                          <p:attrName>ppt_y</p:attrName>
                                        </p:attrNameLst>
                                      </p:cBhvr>
                                      <p:tavLst>
                                        <p:tav tm="0">
                                          <p:val>
                                            <p:strVal val="#ppt_y+#ppt_h*1.125000"/>
                                          </p:val>
                                        </p:tav>
                                        <p:tav tm="100000">
                                          <p:val>
                                            <p:strVal val="#ppt_y"/>
                                          </p:val>
                                        </p:tav>
                                      </p:tavLst>
                                    </p:anim>
                                    <p:animEffect transition="in" filter="wipe(up)">
                                      <p:cBhvr>
                                        <p:cTn id="105" dur="500"/>
                                        <p:tgtEl>
                                          <p:spTgt spid="41"/>
                                        </p:tgtEl>
                                      </p:cBhvr>
                                    </p:animEffect>
                                  </p:childTnLst>
                                </p:cTn>
                              </p:par>
                              <p:par>
                                <p:cTn id="106" presetID="12" presetClass="entr" presetSubtype="8"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p:tgtEl>
                                          <p:spTgt spid="42"/>
                                        </p:tgtEl>
                                        <p:attrNameLst>
                                          <p:attrName>ppt_x</p:attrName>
                                        </p:attrNameLst>
                                      </p:cBhvr>
                                      <p:tavLst>
                                        <p:tav tm="0">
                                          <p:val>
                                            <p:strVal val="#ppt_x-#ppt_w*1.125000"/>
                                          </p:val>
                                        </p:tav>
                                        <p:tav tm="100000">
                                          <p:val>
                                            <p:strVal val="#ppt_x"/>
                                          </p:val>
                                        </p:tav>
                                      </p:tavLst>
                                    </p:anim>
                                    <p:animEffect transition="in" filter="wipe(right)">
                                      <p:cBhvr>
                                        <p:cTn id="109" dur="500"/>
                                        <p:tgtEl>
                                          <p:spTgt spid="42"/>
                                        </p:tgtEl>
                                      </p:cBhvr>
                                    </p:animEffect>
                                  </p:childTnLst>
                                </p:cTn>
                              </p:par>
                              <p:par>
                                <p:cTn id="110" presetID="12" presetClass="entr" presetSubtype="4" fill="hold" nodeType="withEffect">
                                  <p:stCondLst>
                                    <p:cond delay="0"/>
                                  </p:stCondLst>
                                  <p:childTnLst>
                                    <p:set>
                                      <p:cBhvr>
                                        <p:cTn id="111" dur="1" fill="hold">
                                          <p:stCondLst>
                                            <p:cond delay="0"/>
                                          </p:stCondLst>
                                        </p:cTn>
                                        <p:tgtEl>
                                          <p:spTgt spid="45"/>
                                        </p:tgtEl>
                                        <p:attrNameLst>
                                          <p:attrName>style.visibility</p:attrName>
                                        </p:attrNameLst>
                                      </p:cBhvr>
                                      <p:to>
                                        <p:strVal val="visible"/>
                                      </p:to>
                                    </p:set>
                                    <p:anim calcmode="lin" valueType="num">
                                      <p:cBhvr additive="base">
                                        <p:cTn id="112" dur="500"/>
                                        <p:tgtEl>
                                          <p:spTgt spid="45"/>
                                        </p:tgtEl>
                                        <p:attrNameLst>
                                          <p:attrName>ppt_y</p:attrName>
                                        </p:attrNameLst>
                                      </p:cBhvr>
                                      <p:tavLst>
                                        <p:tav tm="0">
                                          <p:val>
                                            <p:strVal val="#ppt_y+#ppt_h*1.125000"/>
                                          </p:val>
                                        </p:tav>
                                        <p:tav tm="100000">
                                          <p:val>
                                            <p:strVal val="#ppt_y"/>
                                          </p:val>
                                        </p:tav>
                                      </p:tavLst>
                                    </p:anim>
                                    <p:animEffect transition="in" filter="wipe(up)">
                                      <p:cBhvr>
                                        <p:cTn id="113" dur="500"/>
                                        <p:tgtEl>
                                          <p:spTgt spid="45"/>
                                        </p:tgtEl>
                                      </p:cBhvr>
                                    </p:animEffect>
                                  </p:childTnLst>
                                </p:cTn>
                              </p:par>
                              <p:par>
                                <p:cTn id="114" presetID="12" presetClass="entr" presetSubtype="8" fill="hold" nodeType="withEffect">
                                  <p:stCondLst>
                                    <p:cond delay="0"/>
                                  </p:stCondLst>
                                  <p:childTnLst>
                                    <p:set>
                                      <p:cBhvr>
                                        <p:cTn id="115" dur="1" fill="hold">
                                          <p:stCondLst>
                                            <p:cond delay="0"/>
                                          </p:stCondLst>
                                        </p:cTn>
                                        <p:tgtEl>
                                          <p:spTgt spid="46"/>
                                        </p:tgtEl>
                                        <p:attrNameLst>
                                          <p:attrName>style.visibility</p:attrName>
                                        </p:attrNameLst>
                                      </p:cBhvr>
                                      <p:to>
                                        <p:strVal val="visible"/>
                                      </p:to>
                                    </p:set>
                                    <p:anim calcmode="lin" valueType="num">
                                      <p:cBhvr additive="base">
                                        <p:cTn id="116" dur="500"/>
                                        <p:tgtEl>
                                          <p:spTgt spid="46"/>
                                        </p:tgtEl>
                                        <p:attrNameLst>
                                          <p:attrName>ppt_x</p:attrName>
                                        </p:attrNameLst>
                                      </p:cBhvr>
                                      <p:tavLst>
                                        <p:tav tm="0">
                                          <p:val>
                                            <p:strVal val="#ppt_x-#ppt_w*1.125000"/>
                                          </p:val>
                                        </p:tav>
                                        <p:tav tm="100000">
                                          <p:val>
                                            <p:strVal val="#ppt_x"/>
                                          </p:val>
                                        </p:tav>
                                      </p:tavLst>
                                    </p:anim>
                                    <p:animEffect transition="in" filter="wipe(right)">
                                      <p:cBhvr>
                                        <p:cTn id="117" dur="500"/>
                                        <p:tgtEl>
                                          <p:spTgt spid="46"/>
                                        </p:tgtEl>
                                      </p:cBhvr>
                                    </p:animEffect>
                                  </p:childTnLst>
                                </p:cTn>
                              </p:par>
                              <p:par>
                                <p:cTn id="118" presetID="12" presetClass="entr" presetSubtype="8" fill="hold" nodeType="with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500"/>
                                        <p:tgtEl>
                                          <p:spTgt spid="49"/>
                                        </p:tgtEl>
                                        <p:attrNameLst>
                                          <p:attrName>ppt_x</p:attrName>
                                        </p:attrNameLst>
                                      </p:cBhvr>
                                      <p:tavLst>
                                        <p:tav tm="0">
                                          <p:val>
                                            <p:strVal val="#ppt_x-#ppt_w*1.125000"/>
                                          </p:val>
                                        </p:tav>
                                        <p:tav tm="100000">
                                          <p:val>
                                            <p:strVal val="#ppt_x"/>
                                          </p:val>
                                        </p:tav>
                                      </p:tavLst>
                                    </p:anim>
                                    <p:animEffect transition="in" filter="wipe(right)">
                                      <p:cBhvr>
                                        <p:cTn id="121" dur="500"/>
                                        <p:tgtEl>
                                          <p:spTgt spid="49"/>
                                        </p:tgtEl>
                                      </p:cBhvr>
                                    </p:animEffect>
                                  </p:childTnLst>
                                </p:cTn>
                              </p:par>
                              <p:par>
                                <p:cTn id="122" presetID="12" presetClass="entr" presetSubtype="4" fill="hold" nodeType="withEffect">
                                  <p:stCondLst>
                                    <p:cond delay="0"/>
                                  </p:stCondLst>
                                  <p:childTnLst>
                                    <p:set>
                                      <p:cBhvr>
                                        <p:cTn id="123" dur="1" fill="hold">
                                          <p:stCondLst>
                                            <p:cond delay="0"/>
                                          </p:stCondLst>
                                        </p:cTn>
                                        <p:tgtEl>
                                          <p:spTgt spid="47"/>
                                        </p:tgtEl>
                                        <p:attrNameLst>
                                          <p:attrName>style.visibility</p:attrName>
                                        </p:attrNameLst>
                                      </p:cBhvr>
                                      <p:to>
                                        <p:strVal val="visible"/>
                                      </p:to>
                                    </p:set>
                                    <p:anim calcmode="lin" valueType="num">
                                      <p:cBhvr additive="base">
                                        <p:cTn id="124" dur="500"/>
                                        <p:tgtEl>
                                          <p:spTgt spid="47"/>
                                        </p:tgtEl>
                                        <p:attrNameLst>
                                          <p:attrName>ppt_y</p:attrName>
                                        </p:attrNameLst>
                                      </p:cBhvr>
                                      <p:tavLst>
                                        <p:tav tm="0">
                                          <p:val>
                                            <p:strVal val="#ppt_y+#ppt_h*1.125000"/>
                                          </p:val>
                                        </p:tav>
                                        <p:tav tm="100000">
                                          <p:val>
                                            <p:strVal val="#ppt_y"/>
                                          </p:val>
                                        </p:tav>
                                      </p:tavLst>
                                    </p:anim>
                                    <p:animEffect transition="in" filter="wipe(up)">
                                      <p:cBhvr>
                                        <p:cTn id="125" dur="500"/>
                                        <p:tgtEl>
                                          <p:spTgt spid="47"/>
                                        </p:tgtEl>
                                      </p:cBhvr>
                                    </p:animEffect>
                                  </p:childTnLst>
                                </p:cTn>
                              </p:par>
                              <p:par>
                                <p:cTn id="126" presetID="12" presetClass="entr" presetSubtype="8" fill="hold" grpId="0" nodeType="withEffect">
                                  <p:stCondLst>
                                    <p:cond delay="0"/>
                                  </p:stCondLst>
                                  <p:childTnLst>
                                    <p:set>
                                      <p:cBhvr>
                                        <p:cTn id="127" dur="1" fill="hold">
                                          <p:stCondLst>
                                            <p:cond delay="0"/>
                                          </p:stCondLst>
                                        </p:cTn>
                                        <p:tgtEl>
                                          <p:spTgt spid="38"/>
                                        </p:tgtEl>
                                        <p:attrNameLst>
                                          <p:attrName>style.visibility</p:attrName>
                                        </p:attrNameLst>
                                      </p:cBhvr>
                                      <p:to>
                                        <p:strVal val="visible"/>
                                      </p:to>
                                    </p:set>
                                    <p:anim calcmode="lin" valueType="num">
                                      <p:cBhvr additive="base">
                                        <p:cTn id="128" dur="500"/>
                                        <p:tgtEl>
                                          <p:spTgt spid="38"/>
                                        </p:tgtEl>
                                        <p:attrNameLst>
                                          <p:attrName>ppt_x</p:attrName>
                                        </p:attrNameLst>
                                      </p:cBhvr>
                                      <p:tavLst>
                                        <p:tav tm="0">
                                          <p:val>
                                            <p:strVal val="#ppt_x-#ppt_w*1.125000"/>
                                          </p:val>
                                        </p:tav>
                                        <p:tav tm="100000">
                                          <p:val>
                                            <p:strVal val="#ppt_x"/>
                                          </p:val>
                                        </p:tav>
                                      </p:tavLst>
                                    </p:anim>
                                    <p:animEffect transition="in" filter="wipe(right)">
                                      <p:cBhvr>
                                        <p:cTn id="129" dur="500"/>
                                        <p:tgtEl>
                                          <p:spTgt spid="38"/>
                                        </p:tgtEl>
                                      </p:cBhvr>
                                    </p:animEffect>
                                  </p:childTnLst>
                                </p:cTn>
                              </p:par>
                              <p:par>
                                <p:cTn id="130" presetID="12" presetClass="entr" presetSubtype="8"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additive="base">
                                        <p:cTn id="132" dur="500"/>
                                        <p:tgtEl>
                                          <p:spTgt spid="40"/>
                                        </p:tgtEl>
                                        <p:attrNameLst>
                                          <p:attrName>ppt_x</p:attrName>
                                        </p:attrNameLst>
                                      </p:cBhvr>
                                      <p:tavLst>
                                        <p:tav tm="0">
                                          <p:val>
                                            <p:strVal val="#ppt_x-#ppt_w*1.125000"/>
                                          </p:val>
                                        </p:tav>
                                        <p:tav tm="100000">
                                          <p:val>
                                            <p:strVal val="#ppt_x"/>
                                          </p:val>
                                        </p:tav>
                                      </p:tavLst>
                                    </p:anim>
                                    <p:animEffect transition="in" filter="wipe(right)">
                                      <p:cBhvr>
                                        <p:cTn id="133" dur="500"/>
                                        <p:tgtEl>
                                          <p:spTgt spid="40"/>
                                        </p:tgtEl>
                                      </p:cBhvr>
                                    </p:animEffect>
                                  </p:childTnLst>
                                </p:cTn>
                              </p:par>
                              <p:par>
                                <p:cTn id="134" presetID="12" presetClass="entr" presetSubtype="8" fill="hold" grpId="0" nodeType="withEffect">
                                  <p:stCondLst>
                                    <p:cond delay="0"/>
                                  </p:stCondLst>
                                  <p:childTnLst>
                                    <p:set>
                                      <p:cBhvr>
                                        <p:cTn id="135" dur="1" fill="hold">
                                          <p:stCondLst>
                                            <p:cond delay="0"/>
                                          </p:stCondLst>
                                        </p:cTn>
                                        <p:tgtEl>
                                          <p:spTgt spid="19"/>
                                        </p:tgtEl>
                                        <p:attrNameLst>
                                          <p:attrName>style.visibility</p:attrName>
                                        </p:attrNameLst>
                                      </p:cBhvr>
                                      <p:to>
                                        <p:strVal val="visible"/>
                                      </p:to>
                                    </p:set>
                                    <p:anim calcmode="lin" valueType="num">
                                      <p:cBhvr additive="base">
                                        <p:cTn id="136" dur="500"/>
                                        <p:tgtEl>
                                          <p:spTgt spid="19"/>
                                        </p:tgtEl>
                                        <p:attrNameLst>
                                          <p:attrName>ppt_x</p:attrName>
                                        </p:attrNameLst>
                                      </p:cBhvr>
                                      <p:tavLst>
                                        <p:tav tm="0">
                                          <p:val>
                                            <p:strVal val="#ppt_x-#ppt_w*1.125000"/>
                                          </p:val>
                                        </p:tav>
                                        <p:tav tm="100000">
                                          <p:val>
                                            <p:strVal val="#ppt_x"/>
                                          </p:val>
                                        </p:tav>
                                      </p:tavLst>
                                    </p:anim>
                                    <p:animEffect transition="in" filter="wipe(right)">
                                      <p:cBhvr>
                                        <p:cTn id="137" dur="500"/>
                                        <p:tgtEl>
                                          <p:spTgt spid="19"/>
                                        </p:tgtEl>
                                      </p:cBhvr>
                                    </p:animEffect>
                                  </p:childTnLst>
                                </p:cTn>
                              </p:par>
                            </p:childTnLst>
                          </p:cTn>
                        </p:par>
                      </p:childTnLst>
                    </p:cTn>
                  </p:par>
                  <p:par>
                    <p:cTn id="138" fill="hold">
                      <p:stCondLst>
                        <p:cond delay="indefinite"/>
                      </p:stCondLst>
                      <p:childTnLst>
                        <p:par>
                          <p:cTn id="139" fill="hold">
                            <p:stCondLst>
                              <p:cond delay="0"/>
                            </p:stCondLst>
                            <p:childTnLst>
                              <p:par>
                                <p:cTn id="140" presetID="12" presetClass="entr" presetSubtype="8" fill="hold" grpId="0" nodeType="clickEffect">
                                  <p:stCondLst>
                                    <p:cond delay="0"/>
                                  </p:stCondLst>
                                  <p:childTnLst>
                                    <p:set>
                                      <p:cBhvr>
                                        <p:cTn id="141" dur="1" fill="hold">
                                          <p:stCondLst>
                                            <p:cond delay="0"/>
                                          </p:stCondLst>
                                        </p:cTn>
                                        <p:tgtEl>
                                          <p:spTgt spid="25"/>
                                        </p:tgtEl>
                                        <p:attrNameLst>
                                          <p:attrName>style.visibility</p:attrName>
                                        </p:attrNameLst>
                                      </p:cBhvr>
                                      <p:to>
                                        <p:strVal val="visible"/>
                                      </p:to>
                                    </p:set>
                                    <p:anim calcmode="lin" valueType="num">
                                      <p:cBhvr additive="base">
                                        <p:cTn id="142" dur="500"/>
                                        <p:tgtEl>
                                          <p:spTgt spid="25"/>
                                        </p:tgtEl>
                                        <p:attrNameLst>
                                          <p:attrName>ppt_x</p:attrName>
                                        </p:attrNameLst>
                                      </p:cBhvr>
                                      <p:tavLst>
                                        <p:tav tm="0">
                                          <p:val>
                                            <p:strVal val="#ppt_x-#ppt_w*1.125000"/>
                                          </p:val>
                                        </p:tav>
                                        <p:tav tm="100000">
                                          <p:val>
                                            <p:strVal val="#ppt_x"/>
                                          </p:val>
                                        </p:tav>
                                      </p:tavLst>
                                    </p:anim>
                                    <p:animEffect transition="in" filter="wipe(right)">
                                      <p:cBhvr>
                                        <p:cTn id="143" dur="500"/>
                                        <p:tgtEl>
                                          <p:spTgt spid="25"/>
                                        </p:tgtEl>
                                      </p:cBhvr>
                                    </p:animEffect>
                                  </p:childTnLst>
                                </p:cTn>
                              </p:par>
                            </p:childTnLst>
                          </p:cTn>
                        </p:par>
                      </p:childTnLst>
                    </p:cTn>
                  </p:par>
                  <p:par>
                    <p:cTn id="144" fill="hold">
                      <p:stCondLst>
                        <p:cond delay="indefinite"/>
                      </p:stCondLst>
                      <p:childTnLst>
                        <p:par>
                          <p:cTn id="145" fill="hold">
                            <p:stCondLst>
                              <p:cond delay="0"/>
                            </p:stCondLst>
                            <p:childTnLst>
                              <p:par>
                                <p:cTn id="146" presetID="12" presetClass="entr" presetSubtype="8" fill="hold" grpId="0" nodeType="clickEffect">
                                  <p:stCondLst>
                                    <p:cond delay="0"/>
                                  </p:stCondLst>
                                  <p:childTnLst>
                                    <p:set>
                                      <p:cBhvr>
                                        <p:cTn id="147" dur="1" fill="hold">
                                          <p:stCondLst>
                                            <p:cond delay="0"/>
                                          </p:stCondLst>
                                        </p:cTn>
                                        <p:tgtEl>
                                          <p:spTgt spid="29"/>
                                        </p:tgtEl>
                                        <p:attrNameLst>
                                          <p:attrName>style.visibility</p:attrName>
                                        </p:attrNameLst>
                                      </p:cBhvr>
                                      <p:to>
                                        <p:strVal val="visible"/>
                                      </p:to>
                                    </p:set>
                                    <p:anim calcmode="lin" valueType="num">
                                      <p:cBhvr additive="base">
                                        <p:cTn id="148" dur="500"/>
                                        <p:tgtEl>
                                          <p:spTgt spid="29"/>
                                        </p:tgtEl>
                                        <p:attrNameLst>
                                          <p:attrName>ppt_x</p:attrName>
                                        </p:attrNameLst>
                                      </p:cBhvr>
                                      <p:tavLst>
                                        <p:tav tm="0">
                                          <p:val>
                                            <p:strVal val="#ppt_x-#ppt_w*1.125000"/>
                                          </p:val>
                                        </p:tav>
                                        <p:tav tm="100000">
                                          <p:val>
                                            <p:strVal val="#ppt_x"/>
                                          </p:val>
                                        </p:tav>
                                      </p:tavLst>
                                    </p:anim>
                                    <p:animEffect transition="in" filter="wipe(right)">
                                      <p:cBhvr>
                                        <p:cTn id="149" dur="500"/>
                                        <p:tgtEl>
                                          <p:spTgt spid="29"/>
                                        </p:tgtEl>
                                      </p:cBhvr>
                                    </p:animEffect>
                                  </p:childTnLst>
                                </p:cTn>
                              </p:par>
                            </p:childTnLst>
                          </p:cTn>
                        </p:par>
                      </p:childTnLst>
                    </p:cTn>
                  </p:par>
                  <p:par>
                    <p:cTn id="150" fill="hold">
                      <p:stCondLst>
                        <p:cond delay="indefinite"/>
                      </p:stCondLst>
                      <p:childTnLst>
                        <p:par>
                          <p:cTn id="151" fill="hold">
                            <p:stCondLst>
                              <p:cond delay="0"/>
                            </p:stCondLst>
                            <p:childTnLst>
                              <p:par>
                                <p:cTn id="152" presetID="12" presetClass="entr" presetSubtype="8" fill="hold" grpId="0" nodeType="clickEffect">
                                  <p:stCondLst>
                                    <p:cond delay="0"/>
                                  </p:stCondLst>
                                  <p:childTnLst>
                                    <p:set>
                                      <p:cBhvr>
                                        <p:cTn id="153" dur="1" fill="hold">
                                          <p:stCondLst>
                                            <p:cond delay="0"/>
                                          </p:stCondLst>
                                        </p:cTn>
                                        <p:tgtEl>
                                          <p:spTgt spid="44"/>
                                        </p:tgtEl>
                                        <p:attrNameLst>
                                          <p:attrName>style.visibility</p:attrName>
                                        </p:attrNameLst>
                                      </p:cBhvr>
                                      <p:to>
                                        <p:strVal val="visible"/>
                                      </p:to>
                                    </p:set>
                                    <p:anim calcmode="lin" valueType="num">
                                      <p:cBhvr additive="base">
                                        <p:cTn id="154" dur="500"/>
                                        <p:tgtEl>
                                          <p:spTgt spid="44"/>
                                        </p:tgtEl>
                                        <p:attrNameLst>
                                          <p:attrName>ppt_x</p:attrName>
                                        </p:attrNameLst>
                                      </p:cBhvr>
                                      <p:tavLst>
                                        <p:tav tm="0">
                                          <p:val>
                                            <p:strVal val="#ppt_x-#ppt_w*1.125000"/>
                                          </p:val>
                                        </p:tav>
                                        <p:tav tm="100000">
                                          <p:val>
                                            <p:strVal val="#ppt_x"/>
                                          </p:val>
                                        </p:tav>
                                      </p:tavLst>
                                    </p:anim>
                                    <p:animEffect transition="in" filter="wipe(right)">
                                      <p:cBhvr>
                                        <p:cTn id="155" dur="500"/>
                                        <p:tgtEl>
                                          <p:spTgt spid="44"/>
                                        </p:tgtEl>
                                      </p:cBhvr>
                                    </p:animEffect>
                                  </p:childTnLst>
                                </p:cTn>
                              </p:par>
                            </p:childTnLst>
                          </p:cTn>
                        </p:par>
                      </p:childTnLst>
                    </p:cTn>
                  </p:par>
                  <p:par>
                    <p:cTn id="156" fill="hold">
                      <p:stCondLst>
                        <p:cond delay="indefinite"/>
                      </p:stCondLst>
                      <p:childTnLst>
                        <p:par>
                          <p:cTn id="157" fill="hold">
                            <p:stCondLst>
                              <p:cond delay="0"/>
                            </p:stCondLst>
                            <p:childTnLst>
                              <p:par>
                                <p:cTn id="158" presetID="12" presetClass="entr" presetSubtype="1" fill="hold" grpId="0" nodeType="clickEffect">
                                  <p:stCondLst>
                                    <p:cond delay="0"/>
                                  </p:stCondLst>
                                  <p:childTnLst>
                                    <p:set>
                                      <p:cBhvr>
                                        <p:cTn id="159" dur="1" fill="hold">
                                          <p:stCondLst>
                                            <p:cond delay="0"/>
                                          </p:stCondLst>
                                        </p:cTn>
                                        <p:tgtEl>
                                          <p:spTgt spid="54"/>
                                        </p:tgtEl>
                                        <p:attrNameLst>
                                          <p:attrName>style.visibility</p:attrName>
                                        </p:attrNameLst>
                                      </p:cBhvr>
                                      <p:to>
                                        <p:strVal val="visible"/>
                                      </p:to>
                                    </p:set>
                                    <p:anim calcmode="lin" valueType="num">
                                      <p:cBhvr additive="base">
                                        <p:cTn id="160" dur="500"/>
                                        <p:tgtEl>
                                          <p:spTgt spid="54"/>
                                        </p:tgtEl>
                                        <p:attrNameLst>
                                          <p:attrName>ppt_y</p:attrName>
                                        </p:attrNameLst>
                                      </p:cBhvr>
                                      <p:tavLst>
                                        <p:tav tm="0">
                                          <p:val>
                                            <p:strVal val="#ppt_y-#ppt_h*1.125000"/>
                                          </p:val>
                                        </p:tav>
                                        <p:tav tm="100000">
                                          <p:val>
                                            <p:strVal val="#ppt_y"/>
                                          </p:val>
                                        </p:tav>
                                      </p:tavLst>
                                    </p:anim>
                                    <p:animEffect transition="in" filter="wipe(down)">
                                      <p:cBhvr>
                                        <p:cTn id="161" dur="500"/>
                                        <p:tgtEl>
                                          <p:spTgt spid="54"/>
                                        </p:tgtEl>
                                      </p:cBhvr>
                                    </p:animEffect>
                                  </p:childTnLst>
                                </p:cTn>
                              </p:par>
                              <p:par>
                                <p:cTn id="162" presetID="12" presetClass="entr" presetSubtype="1" fill="hold" grpId="0" nodeType="withEffect">
                                  <p:stCondLst>
                                    <p:cond delay="0"/>
                                  </p:stCondLst>
                                  <p:childTnLst>
                                    <p:set>
                                      <p:cBhvr>
                                        <p:cTn id="163" dur="1" fill="hold">
                                          <p:stCondLst>
                                            <p:cond delay="0"/>
                                          </p:stCondLst>
                                        </p:cTn>
                                        <p:tgtEl>
                                          <p:spTgt spid="53"/>
                                        </p:tgtEl>
                                        <p:attrNameLst>
                                          <p:attrName>style.visibility</p:attrName>
                                        </p:attrNameLst>
                                      </p:cBhvr>
                                      <p:to>
                                        <p:strVal val="visible"/>
                                      </p:to>
                                    </p:set>
                                    <p:anim calcmode="lin" valueType="num">
                                      <p:cBhvr additive="base">
                                        <p:cTn id="164" dur="500"/>
                                        <p:tgtEl>
                                          <p:spTgt spid="53"/>
                                        </p:tgtEl>
                                        <p:attrNameLst>
                                          <p:attrName>ppt_y</p:attrName>
                                        </p:attrNameLst>
                                      </p:cBhvr>
                                      <p:tavLst>
                                        <p:tav tm="0">
                                          <p:val>
                                            <p:strVal val="#ppt_y-#ppt_h*1.125000"/>
                                          </p:val>
                                        </p:tav>
                                        <p:tav tm="100000">
                                          <p:val>
                                            <p:strVal val="#ppt_y"/>
                                          </p:val>
                                        </p:tav>
                                      </p:tavLst>
                                    </p:anim>
                                    <p:animEffect transition="in" filter="wipe(down)">
                                      <p:cBhvr>
                                        <p:cTn id="165" dur="500"/>
                                        <p:tgtEl>
                                          <p:spTgt spid="53"/>
                                        </p:tgtEl>
                                      </p:cBhvr>
                                    </p:animEffect>
                                  </p:childTnLst>
                                </p:cTn>
                              </p:par>
                              <p:par>
                                <p:cTn id="166" presetID="12" presetClass="entr" presetSubtype="1" fill="hold" grpId="0" nodeType="withEffect">
                                  <p:stCondLst>
                                    <p:cond delay="0"/>
                                  </p:stCondLst>
                                  <p:childTnLst>
                                    <p:set>
                                      <p:cBhvr>
                                        <p:cTn id="167" dur="1" fill="hold">
                                          <p:stCondLst>
                                            <p:cond delay="0"/>
                                          </p:stCondLst>
                                        </p:cTn>
                                        <p:tgtEl>
                                          <p:spTgt spid="52"/>
                                        </p:tgtEl>
                                        <p:attrNameLst>
                                          <p:attrName>style.visibility</p:attrName>
                                        </p:attrNameLst>
                                      </p:cBhvr>
                                      <p:to>
                                        <p:strVal val="visible"/>
                                      </p:to>
                                    </p:set>
                                    <p:anim calcmode="lin" valueType="num">
                                      <p:cBhvr additive="base">
                                        <p:cTn id="168" dur="500"/>
                                        <p:tgtEl>
                                          <p:spTgt spid="52"/>
                                        </p:tgtEl>
                                        <p:attrNameLst>
                                          <p:attrName>ppt_y</p:attrName>
                                        </p:attrNameLst>
                                      </p:cBhvr>
                                      <p:tavLst>
                                        <p:tav tm="0">
                                          <p:val>
                                            <p:strVal val="#ppt_y-#ppt_h*1.125000"/>
                                          </p:val>
                                        </p:tav>
                                        <p:tav tm="100000">
                                          <p:val>
                                            <p:strVal val="#ppt_y"/>
                                          </p:val>
                                        </p:tav>
                                      </p:tavLst>
                                    </p:anim>
                                    <p:animEffect transition="in" filter="wipe(down)">
                                      <p:cBhvr>
                                        <p:cTn id="169" dur="500"/>
                                        <p:tgtEl>
                                          <p:spTgt spid="52"/>
                                        </p:tgtEl>
                                      </p:cBhvr>
                                    </p:animEffect>
                                  </p:childTnLst>
                                </p:cTn>
                              </p:par>
                              <p:par>
                                <p:cTn id="170" presetID="12" presetClass="entr" presetSubtype="1" fill="hold" nodeType="withEffect">
                                  <p:stCondLst>
                                    <p:cond delay="0"/>
                                  </p:stCondLst>
                                  <p:childTnLst>
                                    <p:set>
                                      <p:cBhvr>
                                        <p:cTn id="171" dur="1" fill="hold">
                                          <p:stCondLst>
                                            <p:cond delay="0"/>
                                          </p:stCondLst>
                                        </p:cTn>
                                        <p:tgtEl>
                                          <p:spTgt spid="51"/>
                                        </p:tgtEl>
                                        <p:attrNameLst>
                                          <p:attrName>style.visibility</p:attrName>
                                        </p:attrNameLst>
                                      </p:cBhvr>
                                      <p:to>
                                        <p:strVal val="visible"/>
                                      </p:to>
                                    </p:set>
                                    <p:anim calcmode="lin" valueType="num">
                                      <p:cBhvr additive="base">
                                        <p:cTn id="172" dur="500"/>
                                        <p:tgtEl>
                                          <p:spTgt spid="51"/>
                                        </p:tgtEl>
                                        <p:attrNameLst>
                                          <p:attrName>ppt_y</p:attrName>
                                        </p:attrNameLst>
                                      </p:cBhvr>
                                      <p:tavLst>
                                        <p:tav tm="0">
                                          <p:val>
                                            <p:strVal val="#ppt_y-#ppt_h*1.125000"/>
                                          </p:val>
                                        </p:tav>
                                        <p:tav tm="100000">
                                          <p:val>
                                            <p:strVal val="#ppt_y"/>
                                          </p:val>
                                        </p:tav>
                                      </p:tavLst>
                                    </p:anim>
                                    <p:animEffect transition="in" filter="wipe(down)">
                                      <p:cBhvr>
                                        <p:cTn id="173" dur="500"/>
                                        <p:tgtEl>
                                          <p:spTgt spid="51"/>
                                        </p:tgtEl>
                                      </p:cBhvr>
                                    </p:animEffect>
                                  </p:childTnLst>
                                </p:cTn>
                              </p:par>
                            </p:childTnLst>
                          </p:cTn>
                        </p:par>
                        <p:par>
                          <p:cTn id="174" fill="hold">
                            <p:stCondLst>
                              <p:cond delay="500"/>
                            </p:stCondLst>
                            <p:childTnLst>
                              <p:par>
                                <p:cTn id="175" presetID="12" presetClass="entr" presetSubtype="4" fill="hold" nodeType="afterEffect">
                                  <p:stCondLst>
                                    <p:cond delay="0"/>
                                  </p:stCondLst>
                                  <p:childTnLst>
                                    <p:set>
                                      <p:cBhvr>
                                        <p:cTn id="176" dur="1" fill="hold">
                                          <p:stCondLst>
                                            <p:cond delay="0"/>
                                          </p:stCondLst>
                                        </p:cTn>
                                        <p:tgtEl>
                                          <p:spTgt spid="50"/>
                                        </p:tgtEl>
                                        <p:attrNameLst>
                                          <p:attrName>style.visibility</p:attrName>
                                        </p:attrNameLst>
                                      </p:cBhvr>
                                      <p:to>
                                        <p:strVal val="visible"/>
                                      </p:to>
                                    </p:set>
                                    <p:anim calcmode="lin" valueType="num">
                                      <p:cBhvr additive="base">
                                        <p:cTn id="177" dur="500"/>
                                        <p:tgtEl>
                                          <p:spTgt spid="50"/>
                                        </p:tgtEl>
                                        <p:attrNameLst>
                                          <p:attrName>ppt_y</p:attrName>
                                        </p:attrNameLst>
                                      </p:cBhvr>
                                      <p:tavLst>
                                        <p:tav tm="0">
                                          <p:val>
                                            <p:strVal val="#ppt_y+#ppt_h*1.125000"/>
                                          </p:val>
                                        </p:tav>
                                        <p:tav tm="100000">
                                          <p:val>
                                            <p:strVal val="#ppt_y"/>
                                          </p:val>
                                        </p:tav>
                                      </p:tavLst>
                                    </p:anim>
                                    <p:animEffect transition="in" filter="wipe(up)">
                                      <p:cBhvr>
                                        <p:cTn id="17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40" grpId="0" bldLvl="0" animBg="1"/>
      <p:bldP spid="31" grpId="0" bldLvl="0" animBg="1"/>
      <p:bldP spid="6" grpId="0" bldLvl="0" animBg="1"/>
      <p:bldP spid="7" grpId="0" bldLvl="0" animBg="1"/>
      <p:bldP spid="8" grpId="0" bldLvl="0" animBg="1"/>
      <p:bldP spid="13" grpId="0" bldLvl="0" animBg="1"/>
      <p:bldP spid="14" grpId="0" bldLvl="0" animBg="1"/>
      <p:bldP spid="16" grpId="0" bldLvl="0" animBg="1"/>
      <p:bldP spid="17" grpId="0" bldLvl="0" animBg="1"/>
      <p:bldP spid="19" grpId="0" bldLvl="0" animBg="1"/>
      <p:bldP spid="22" grpId="0" bldLvl="0" animBg="1"/>
      <p:bldP spid="25" grpId="0" bldLvl="0" animBg="1"/>
      <p:bldP spid="29" grpId="0" bldLvl="0" animBg="1"/>
      <p:bldP spid="26" grpId="0" bldLvl="0" animBg="1"/>
      <p:bldP spid="27" grpId="0" bldLvl="0" animBg="1"/>
      <p:bldP spid="30"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2" grpId="0" bldLvl="0" animBg="1"/>
      <p:bldP spid="44" grpId="0" bldLvl="0" animBg="1"/>
      <p:bldP spid="52" grpId="0" bldLvl="0" animBg="1"/>
      <p:bldP spid="53" grpId="0" bldLvl="0" animBg="1"/>
      <p:bldP spid="5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接连接符 30"/>
          <p:cNvCxnSpPr/>
          <p:nvPr/>
        </p:nvCxnSpPr>
        <p:spPr>
          <a:xfrm>
            <a:off x="5127625" y="5092700"/>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60340" y="3725545"/>
            <a:ext cx="1774190" cy="17780"/>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3" name="矩形 12"/>
          <p:cNvSpPr/>
          <p:nvPr>
            <p:custDataLst>
              <p:tags r:id="rId1"/>
            </p:custDataLst>
          </p:nvPr>
        </p:nvSpPr>
        <p:spPr>
          <a:xfrm>
            <a:off x="0" y="0"/>
            <a:ext cx="12219305" cy="487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 b="0" i="0" u="none" strike="noStrike" kern="1200" cap="none" spc="0" normalizeH="0" baseline="0" noProof="1">
              <a:ln>
                <a:noFill/>
              </a:ln>
              <a:solidFill>
                <a:srgbClr val="C00000"/>
              </a:solidFill>
              <a:effectLst/>
              <a:uLnTx/>
              <a:uFillTx/>
              <a:latin typeface="微软雅黑" panose="020B0503020204020204" charset="-122"/>
              <a:ea typeface="微软雅黑" panose="020B0503020204020204" charset="-122"/>
              <a:cs typeface="+mn-cs"/>
            </a:endParaRPr>
          </a:p>
        </p:txBody>
      </p:sp>
      <p:sp>
        <p:nvSpPr>
          <p:cNvPr id="58372" name="文本框 1"/>
          <p:cNvSpPr txBox="1"/>
          <p:nvPr>
            <p:custDataLst>
              <p:tags r:id="rId2"/>
            </p:custDataLst>
          </p:nvPr>
        </p:nvSpPr>
        <p:spPr>
          <a:xfrm>
            <a:off x="219075" y="60325"/>
            <a:ext cx="9069705" cy="398780"/>
          </a:xfrm>
          <a:prstGeom prst="rect">
            <a:avLst/>
          </a:prstGeom>
          <a:noFill/>
          <a:ln w="9525">
            <a:noFill/>
          </a:ln>
        </p:spPr>
        <p:txBody>
          <a:bodyPr wrap="square" anchor="t" anchorCtr="0">
            <a:spAutoFit/>
          </a:bodyPr>
          <a:lstStyle/>
          <a:p>
            <a:r>
              <a:rPr lang="zh-CN" altLang="zh-CN" sz="2000" b="1">
                <a:solidFill>
                  <a:srgbClr val="FFFF00"/>
                </a:solidFill>
                <a:latin typeface="微软雅黑" panose="020B0503020204020204" charset="-122"/>
                <a:ea typeface="微软雅黑" panose="020B0503020204020204" charset="-122"/>
              </a:rPr>
              <a:t>第</a:t>
            </a:r>
            <a:r>
              <a:rPr lang="en-US" altLang="zh-CN" sz="2000" b="1">
                <a:solidFill>
                  <a:srgbClr val="FFFF00"/>
                </a:solidFill>
                <a:latin typeface="微软雅黑" panose="020B0503020204020204" charset="-122"/>
                <a:ea typeface="微软雅黑" panose="020B0503020204020204" charset="-122"/>
              </a:rPr>
              <a:t>3</a:t>
            </a:r>
            <a:r>
              <a:rPr lang="zh-CN" altLang="en-US" sz="2000" b="1">
                <a:solidFill>
                  <a:srgbClr val="FFFF00"/>
                </a:solidFill>
                <a:latin typeface="微软雅黑" panose="020B0503020204020204" charset="-122"/>
                <a:ea typeface="微软雅黑" panose="020B0503020204020204" charset="-122"/>
              </a:rPr>
              <a:t>讲 《领导力量：坚持和加强党的全面领导》试教经验分享</a:t>
            </a:r>
            <a:endParaRPr lang="zh-CN" altLang="en-US" sz="2000" b="1">
              <a:solidFill>
                <a:srgbClr val="FFFF00"/>
              </a:solidFill>
              <a:latin typeface="微软雅黑" panose="020B0503020204020204" charset="-122"/>
              <a:ea typeface="微软雅黑" panose="020B0503020204020204" charset="-122"/>
            </a:endParaRPr>
          </a:p>
        </p:txBody>
      </p:sp>
      <p:grpSp>
        <p:nvGrpSpPr>
          <p:cNvPr id="32" name="组合 31"/>
          <p:cNvGrpSpPr/>
          <p:nvPr/>
        </p:nvGrpSpPr>
        <p:grpSpPr>
          <a:xfrm>
            <a:off x="5105400" y="1941195"/>
            <a:ext cx="6555740" cy="1124585"/>
            <a:chOff x="8040" y="3057"/>
            <a:chExt cx="10324" cy="1771"/>
          </a:xfrm>
        </p:grpSpPr>
        <p:cxnSp>
          <p:nvCxnSpPr>
            <p:cNvPr id="47" name="直接连接符 46"/>
            <p:cNvCxnSpPr>
              <a:endCxn id="5" idx="3"/>
            </p:cNvCxnSpPr>
            <p:nvPr/>
          </p:nvCxnSpPr>
          <p:spPr>
            <a:xfrm>
              <a:off x="8040" y="3915"/>
              <a:ext cx="2794" cy="28"/>
            </a:xfrm>
            <a:prstGeom prst="line">
              <a:avLst/>
            </a:prstGeom>
            <a:ln w="63500"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0403" y="3272"/>
              <a:ext cx="7961" cy="1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8917" y="3057"/>
              <a:ext cx="1881" cy="1771"/>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309" y="3386"/>
              <a:ext cx="1525" cy="1113"/>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a:t>
              </a:r>
              <a:endParaRPr lang="en-US" altLang="zh-CN" sz="2000" dirty="0">
                <a:solidFill>
                  <a:srgbClr val="FF0000"/>
                </a:solidFill>
                <a:latin typeface="微软雅黑" panose="020B0503020204020204" charset="-122"/>
                <a:ea typeface="微软雅黑" panose="020B0503020204020204" charset="-122"/>
              </a:endParaRPr>
            </a:p>
            <a:p>
              <a:r>
                <a:rPr lang="zh-CN" altLang="en-US" sz="2000" dirty="0">
                  <a:solidFill>
                    <a:srgbClr val="FF0000"/>
                  </a:solidFill>
                  <a:latin typeface="微软雅黑" panose="020B0503020204020204" charset="-122"/>
                  <a:ea typeface="微软雅黑" panose="020B0503020204020204" charset="-122"/>
                </a:rPr>
                <a:t>题一</a:t>
              </a:r>
              <a:endParaRPr lang="zh-CN" altLang="en-US" sz="2000" dirty="0">
                <a:solidFill>
                  <a:srgbClr val="FF0000"/>
                </a:solidFill>
                <a:latin typeface="微软雅黑" panose="020B0503020204020204" charset="-122"/>
                <a:ea typeface="微软雅黑" panose="020B0503020204020204" charset="-122"/>
              </a:endParaRPr>
            </a:p>
          </p:txBody>
        </p:sp>
        <p:sp>
          <p:nvSpPr>
            <p:cNvPr id="16" name="文本框 15"/>
            <p:cNvSpPr txBox="1"/>
            <p:nvPr/>
          </p:nvSpPr>
          <p:spPr>
            <a:xfrm>
              <a:off x="10978" y="3459"/>
              <a:ext cx="7125" cy="1210"/>
            </a:xfrm>
            <a:prstGeom prst="rect">
              <a:avLst/>
            </a:prstGeom>
            <a:noFill/>
          </p:spPr>
          <p:txBody>
            <a:bodyPr wrap="square" rtlCol="0">
              <a:spAutoFit/>
            </a:bodyPr>
            <a:lstStyle/>
            <a:p>
              <a:r>
                <a:rPr lang="zh-CN" altLang="en-US" sz="2200" b="1" dirty="0">
                  <a:solidFill>
                    <a:srgbClr val="BB313E"/>
                  </a:solidFill>
                  <a:uFillTx/>
                </a:rPr>
                <a:t>以史为鉴，是什么让中国人民相信在党的带领下能够打赢脱贫攻坚战？</a:t>
              </a:r>
              <a:endParaRPr lang="zh-CN" altLang="en-US" sz="2200" b="1" dirty="0">
                <a:solidFill>
                  <a:srgbClr val="BB313E"/>
                </a:solidFill>
                <a:uFillTx/>
              </a:endParaRPr>
            </a:p>
          </p:txBody>
        </p:sp>
      </p:grpSp>
      <p:grpSp>
        <p:nvGrpSpPr>
          <p:cNvPr id="33" name="组合 32"/>
          <p:cNvGrpSpPr/>
          <p:nvPr/>
        </p:nvGrpSpPr>
        <p:grpSpPr>
          <a:xfrm>
            <a:off x="5795645" y="3192780"/>
            <a:ext cx="5865495" cy="1130300"/>
            <a:chOff x="9127" y="5028"/>
            <a:chExt cx="9237" cy="1780"/>
          </a:xfrm>
        </p:grpSpPr>
        <p:sp>
          <p:nvSpPr>
            <p:cNvPr id="14" name="矩形 13"/>
            <p:cNvSpPr/>
            <p:nvPr/>
          </p:nvSpPr>
          <p:spPr>
            <a:xfrm>
              <a:off x="10403" y="5273"/>
              <a:ext cx="7961" cy="1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127" y="5028"/>
              <a:ext cx="1890" cy="178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561" y="5324"/>
              <a:ext cx="1237" cy="1115"/>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分议题二</a:t>
              </a:r>
              <a:endParaRPr lang="zh-CN" altLang="en-US" sz="2000" dirty="0">
                <a:solidFill>
                  <a:srgbClr val="FF0000"/>
                </a:solidFill>
                <a:latin typeface="微软雅黑" panose="020B0503020204020204" charset="-122"/>
                <a:ea typeface="微软雅黑" panose="020B0503020204020204" charset="-122"/>
              </a:endParaRPr>
            </a:p>
          </p:txBody>
        </p:sp>
        <p:sp>
          <p:nvSpPr>
            <p:cNvPr id="17" name="文本框 16"/>
            <p:cNvSpPr txBox="1"/>
            <p:nvPr/>
          </p:nvSpPr>
          <p:spPr>
            <a:xfrm>
              <a:off x="11063" y="5373"/>
              <a:ext cx="6969" cy="1210"/>
            </a:xfrm>
            <a:prstGeom prst="rect">
              <a:avLst/>
            </a:prstGeom>
            <a:noFill/>
          </p:spPr>
          <p:txBody>
            <a:bodyPr wrap="square" rtlCol="0">
              <a:spAutoFit/>
            </a:bodyPr>
            <a:lstStyle/>
            <a:p>
              <a:r>
                <a:rPr lang="zh-CN" altLang="en-US" sz="2200" b="1" dirty="0">
                  <a:solidFill>
                    <a:srgbClr val="BB313E"/>
                  </a:solidFill>
                  <a:uFillTx/>
                </a:rPr>
                <a:t>以实为证，为什么打赢脱贫攻坚战必须坚持和加强中国共产党的领导？</a:t>
              </a:r>
              <a:endParaRPr lang="zh-CN" altLang="en-US" sz="2200" b="1" dirty="0">
                <a:solidFill>
                  <a:srgbClr val="BB313E"/>
                </a:solidFill>
                <a:uFillTx/>
              </a:endParaRPr>
            </a:p>
          </p:txBody>
        </p:sp>
      </p:grpSp>
      <p:grpSp>
        <p:nvGrpSpPr>
          <p:cNvPr id="34" name="组合 33"/>
          <p:cNvGrpSpPr/>
          <p:nvPr/>
        </p:nvGrpSpPr>
        <p:grpSpPr>
          <a:xfrm>
            <a:off x="5723890" y="4585970"/>
            <a:ext cx="5979160" cy="1108710"/>
            <a:chOff x="9014" y="7222"/>
            <a:chExt cx="9416" cy="1746"/>
          </a:xfrm>
        </p:grpSpPr>
        <p:sp>
          <p:nvSpPr>
            <p:cNvPr id="15" name="矩形 14"/>
            <p:cNvSpPr/>
            <p:nvPr/>
          </p:nvSpPr>
          <p:spPr>
            <a:xfrm>
              <a:off x="10470" y="7486"/>
              <a:ext cx="7961" cy="12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014" y="7222"/>
              <a:ext cx="1855" cy="174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9478" y="7581"/>
              <a:ext cx="1186" cy="1115"/>
            </a:xfrm>
            <a:prstGeom prst="rect">
              <a:avLst/>
            </a:prstGeom>
            <a:noFill/>
          </p:spPr>
          <p:txBody>
            <a:bodyPr wrap="square" rtlCol="0">
              <a:spAutoFit/>
            </a:bodyPr>
            <a:lstStyle/>
            <a:p>
              <a:r>
                <a:rPr lang="zh-CN" altLang="en-US" sz="2000" dirty="0">
                  <a:solidFill>
                    <a:srgbClr val="FF0000"/>
                  </a:solidFill>
                  <a:latin typeface="微软雅黑" panose="020B0503020204020204" charset="-122"/>
                  <a:ea typeface="微软雅黑" panose="020B0503020204020204" charset="-122"/>
                </a:rPr>
                <a:t>分议题三</a:t>
              </a:r>
              <a:endParaRPr lang="zh-CN" altLang="en-US" sz="2000" dirty="0">
                <a:solidFill>
                  <a:srgbClr val="FF0000"/>
                </a:solidFill>
                <a:latin typeface="微软雅黑" panose="020B0503020204020204" charset="-122"/>
                <a:ea typeface="微软雅黑" panose="020B0503020204020204" charset="-122"/>
              </a:endParaRPr>
            </a:p>
          </p:txBody>
        </p:sp>
        <p:sp>
          <p:nvSpPr>
            <p:cNvPr id="18" name="文本框 17"/>
            <p:cNvSpPr txBox="1"/>
            <p:nvPr/>
          </p:nvSpPr>
          <p:spPr>
            <a:xfrm>
              <a:off x="10992" y="7486"/>
              <a:ext cx="7040" cy="1210"/>
            </a:xfrm>
            <a:prstGeom prst="rect">
              <a:avLst/>
            </a:prstGeom>
            <a:noFill/>
          </p:spPr>
          <p:txBody>
            <a:bodyPr wrap="square" rtlCol="0">
              <a:spAutoFit/>
            </a:bodyPr>
            <a:lstStyle/>
            <a:p>
              <a:r>
                <a:rPr lang="zh-CN" altLang="en-US" sz="2200" b="1" dirty="0">
                  <a:solidFill>
                    <a:srgbClr val="BB313E"/>
                  </a:solidFill>
                  <a:uFillTx/>
                </a:rPr>
                <a:t>以人为本，如何坚持和加强中国共产党的领导才能够打赢脱贫攻坚战？</a:t>
              </a:r>
              <a:endParaRPr lang="zh-CN" altLang="en-US" sz="2200" b="1" dirty="0">
                <a:solidFill>
                  <a:srgbClr val="BB313E"/>
                </a:solidFill>
                <a:uFillTx/>
              </a:endParaRPr>
            </a:p>
          </p:txBody>
        </p:sp>
      </p:grpSp>
      <p:pic>
        <p:nvPicPr>
          <p:cNvPr id="20" name="图片 1"/>
          <p:cNvPicPr>
            <a:picLocks noChangeAspect="1"/>
          </p:cNvPicPr>
          <p:nvPr>
            <p:custDataLst>
              <p:tags r:id="rId3"/>
            </p:custDataLst>
          </p:nvPr>
        </p:nvPicPr>
        <p:blipFill>
          <a:blip r:embed="rId4"/>
          <a:stretch>
            <a:fillRect/>
          </a:stretch>
        </p:blipFill>
        <p:spPr>
          <a:xfrm flipH="1">
            <a:off x="2033270" y="6014720"/>
            <a:ext cx="10159365" cy="843280"/>
          </a:xfrm>
          <a:prstGeom prst="rect">
            <a:avLst/>
          </a:prstGeom>
          <a:noFill/>
          <a:ln w="9525">
            <a:noFill/>
          </a:ln>
        </p:spPr>
      </p:pic>
      <p:pic>
        <p:nvPicPr>
          <p:cNvPr id="21" name="图片 20"/>
          <p:cNvPicPr>
            <a:picLocks noChangeAspect="1"/>
          </p:cNvPicPr>
          <p:nvPr>
            <p:custDataLst>
              <p:tags r:id="rId5"/>
            </p:custDataLst>
          </p:nvPr>
        </p:nvPicPr>
        <p:blipFill>
          <a:blip r:embed="rId6"/>
          <a:stretch>
            <a:fillRect/>
          </a:stretch>
        </p:blipFill>
        <p:spPr>
          <a:xfrm flipH="1">
            <a:off x="-113665" y="4902200"/>
            <a:ext cx="2146935" cy="1955800"/>
          </a:xfrm>
          <a:prstGeom prst="rect">
            <a:avLst/>
          </a:prstGeom>
          <a:noFill/>
          <a:ln w="9525">
            <a:noFill/>
          </a:ln>
        </p:spPr>
      </p:pic>
      <p:sp>
        <p:nvSpPr>
          <p:cNvPr id="22" name="Freeform 5"/>
          <p:cNvSpPr/>
          <p:nvPr/>
        </p:nvSpPr>
        <p:spPr bwMode="auto">
          <a:xfrm>
            <a:off x="35569" y="2804253"/>
            <a:ext cx="1848937" cy="2073125"/>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tx2"/>
            </a:solidFill>
          </a:ln>
        </p:spPr>
        <p:txBody>
          <a:bodyPr vert="horz" wrap="square" lIns="91440" tIns="45720" rIns="91440" bIns="45720" numCol="1" anchor="t" anchorCtr="0" compatLnSpc="1"/>
          <a:lstStyle/>
          <a:p>
            <a:endParaRPr lang="zh-CN" altLang="en-US">
              <a:cs typeface="+mn-ea"/>
              <a:sym typeface="+mn-lt"/>
            </a:endParaRPr>
          </a:p>
        </p:txBody>
      </p:sp>
      <p:sp>
        <p:nvSpPr>
          <p:cNvPr id="23" name="Freeform 5"/>
          <p:cNvSpPr/>
          <p:nvPr/>
        </p:nvSpPr>
        <p:spPr bwMode="auto">
          <a:xfrm>
            <a:off x="184498" y="2971240"/>
            <a:ext cx="1551080" cy="1739151"/>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4" name="矩形 23"/>
          <p:cNvSpPr/>
          <p:nvPr/>
        </p:nvSpPr>
        <p:spPr>
          <a:xfrm>
            <a:off x="219075" y="3288030"/>
            <a:ext cx="1551305" cy="1198880"/>
          </a:xfrm>
          <a:prstGeom prst="rect">
            <a:avLst/>
          </a:prstGeom>
          <a:noFill/>
          <a:effectLst/>
        </p:spPr>
        <p:txBody>
          <a:bodyPr wrap="square" rtlCol="0">
            <a:spAutoFit/>
          </a:bodyPr>
          <a:lstStyle/>
          <a:p>
            <a:pPr algn="ctr"/>
            <a:r>
              <a:rPr lang="zh-CN" altLang="en-US" sz="2400" b="1" dirty="0">
                <a:solidFill>
                  <a:schemeClr val="bg1"/>
                </a:solidFill>
                <a:ea typeface="微软雅黑" panose="020B0503020204020204" charset="-122"/>
                <a:sym typeface="方正兰亭黑_GBK" panose="02000000000000000000" pitchFamily="2" charset="-122"/>
              </a:rPr>
              <a:t>实现中华民族伟大复兴</a:t>
            </a:r>
            <a:endParaRPr lang="zh-CN" altLang="en-US" sz="2400" b="1" dirty="0">
              <a:solidFill>
                <a:schemeClr val="bg1"/>
              </a:solidFill>
              <a:ea typeface="微软雅黑" panose="020B0503020204020204" charset="-122"/>
              <a:sym typeface="方正兰亭黑_GBK" panose="02000000000000000000" pitchFamily="2" charset="-122"/>
            </a:endParaRPr>
          </a:p>
        </p:txBody>
      </p:sp>
      <p:sp>
        <p:nvSpPr>
          <p:cNvPr id="37" name="虚尾箭头 36"/>
          <p:cNvSpPr/>
          <p:nvPr/>
        </p:nvSpPr>
        <p:spPr>
          <a:xfrm rot="19080000">
            <a:off x="1484630" y="2640330"/>
            <a:ext cx="55562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虚尾箭头 24"/>
          <p:cNvSpPr/>
          <p:nvPr/>
        </p:nvSpPr>
        <p:spPr>
          <a:xfrm>
            <a:off x="1884680" y="3638550"/>
            <a:ext cx="560070"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虚尾箭头 25"/>
          <p:cNvSpPr/>
          <p:nvPr/>
        </p:nvSpPr>
        <p:spPr>
          <a:xfrm rot="1800000">
            <a:off x="1564005" y="4514850"/>
            <a:ext cx="556895" cy="470535"/>
          </a:xfrm>
          <a:prstGeom prst="stripedRightArrow">
            <a:avLst/>
          </a:prstGeom>
          <a:gradFill>
            <a:gsLst>
              <a:gs pos="0">
                <a:srgbClr val="FE4444"/>
              </a:gs>
              <a:gs pos="100000">
                <a:srgbClr val="832B2B"/>
              </a:gs>
            </a:gsLst>
            <a:lin ang="5400000" scaled="0"/>
          </a:gradFill>
          <a:ln>
            <a:solidFill>
              <a:srgbClr val="FB8E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Freeform 5"/>
          <p:cNvSpPr/>
          <p:nvPr/>
        </p:nvSpPr>
        <p:spPr bwMode="auto">
          <a:xfrm>
            <a:off x="2125980" y="2168525"/>
            <a:ext cx="2979420"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smtClean="0">
                <a:solidFill>
                  <a:prstClr val="white"/>
                </a:solidFill>
                <a:latin typeface="微软雅黑" panose="020B0503020204020204" charset="-122"/>
                <a:ea typeface="微软雅黑" panose="020B0503020204020204" charset="-122"/>
                <a:cs typeface="+mn-ea"/>
                <a:sym typeface="+mn-lt"/>
              </a:rPr>
              <a:t>回望来时奋</a:t>
            </a:r>
            <a:r>
              <a:rPr lang="zh-CN" altLang="en-US" sz="2400" b="1" dirty="0" smtClean="0">
                <a:solidFill>
                  <a:prstClr val="white"/>
                </a:solidFill>
                <a:latin typeface="微软雅黑" panose="020B0503020204020204" charset="-122"/>
                <a:ea typeface="微软雅黑" panose="020B0503020204020204" charset="-122"/>
                <a:cs typeface="+mn-ea"/>
                <a:sym typeface="+mn-lt"/>
              </a:rPr>
              <a:t>斗</a:t>
            </a:r>
            <a:r>
              <a:rPr sz="2400" b="1" dirty="0" smtClean="0">
                <a:solidFill>
                  <a:prstClr val="white"/>
                </a:solidFill>
                <a:latin typeface="微软雅黑" panose="020B0503020204020204" charset="-122"/>
                <a:ea typeface="微软雅黑" panose="020B0503020204020204" charset="-122"/>
                <a:cs typeface="+mn-ea"/>
                <a:sym typeface="+mn-lt"/>
              </a:rPr>
              <a:t>路</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28" name="Freeform 5"/>
          <p:cNvSpPr/>
          <p:nvPr/>
        </p:nvSpPr>
        <p:spPr bwMode="auto">
          <a:xfrm>
            <a:off x="2567940" y="3486150"/>
            <a:ext cx="2889885"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smtClean="0">
                <a:solidFill>
                  <a:prstClr val="white"/>
                </a:solidFill>
                <a:latin typeface="微软雅黑" panose="020B0503020204020204" charset="-122"/>
                <a:ea typeface="微软雅黑" panose="020B0503020204020204" charset="-122"/>
                <a:cs typeface="+mn-ea"/>
                <a:sym typeface="+mn-lt"/>
              </a:rPr>
              <a:t>看清脚下奋</a:t>
            </a:r>
            <a:r>
              <a:rPr lang="zh-CN" altLang="en-US" sz="2400" b="1" dirty="0" smtClean="0">
                <a:solidFill>
                  <a:prstClr val="white"/>
                </a:solidFill>
                <a:latin typeface="微软雅黑" panose="020B0503020204020204" charset="-122"/>
                <a:ea typeface="微软雅黑" panose="020B0503020204020204" charset="-122"/>
                <a:cs typeface="+mn-ea"/>
                <a:sym typeface="+mn-lt"/>
              </a:rPr>
              <a:t>起</a:t>
            </a:r>
            <a:r>
              <a:rPr sz="2400" b="1" dirty="0" smtClean="0">
                <a:solidFill>
                  <a:prstClr val="white"/>
                </a:solidFill>
                <a:latin typeface="微软雅黑" panose="020B0503020204020204" charset="-122"/>
                <a:ea typeface="微软雅黑" panose="020B0503020204020204" charset="-122"/>
                <a:cs typeface="+mn-ea"/>
                <a:sym typeface="+mn-lt"/>
              </a:rPr>
              <a:t>路</a:t>
            </a:r>
            <a:r>
              <a:rPr sz="2400" b="1" dirty="0">
                <a:solidFill>
                  <a:prstClr val="white"/>
                </a:solidFill>
                <a:latin typeface="微软雅黑" panose="020B0503020204020204" charset="-122"/>
                <a:ea typeface="微软雅黑" panose="020B0503020204020204" charset="-122"/>
                <a:cs typeface="+mn-ea"/>
                <a:sym typeface="+mn-lt"/>
              </a:rPr>
              <a:t>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29" name="Freeform 5"/>
          <p:cNvSpPr/>
          <p:nvPr/>
        </p:nvSpPr>
        <p:spPr bwMode="auto">
          <a:xfrm>
            <a:off x="2280920" y="4753610"/>
            <a:ext cx="2979420" cy="635635"/>
          </a:xfrm>
          <a:prstGeom prst="rect">
            <a:avLst/>
          </a:prstGeom>
          <a:solidFill>
            <a:srgbClr val="C00000"/>
          </a:solidFill>
          <a:ln w="28575">
            <a:solidFill>
              <a:srgbClr val="C00000"/>
            </a:soli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2400" b="1" dirty="0">
                <a:solidFill>
                  <a:prstClr val="white"/>
                </a:solidFill>
                <a:latin typeface="微软雅黑" panose="020B0503020204020204" charset="-122"/>
                <a:ea typeface="微软雅黑" panose="020B0503020204020204" charset="-122"/>
                <a:cs typeface="+mn-ea"/>
                <a:sym typeface="+mn-lt"/>
              </a:rPr>
              <a:t>坚定前行奋进路 </a:t>
            </a:r>
            <a:endParaRPr sz="2400" b="1" dirty="0">
              <a:solidFill>
                <a:prstClr val="white"/>
              </a:solidFill>
              <a:latin typeface="微软雅黑" panose="020B0503020204020204" charset="-122"/>
              <a:ea typeface="微软雅黑" panose="020B0503020204020204" charset="-122"/>
              <a:cs typeface="+mn-ea"/>
              <a:sym typeface="+mn-lt"/>
            </a:endParaRPr>
          </a:p>
        </p:txBody>
      </p:sp>
      <p:sp>
        <p:nvSpPr>
          <p:cNvPr id="55" name="TextBox 131"/>
          <p:cNvSpPr txBox="1"/>
          <p:nvPr>
            <p:custDataLst>
              <p:tags r:id="rId7"/>
            </p:custDataLst>
          </p:nvPr>
        </p:nvSpPr>
        <p:spPr>
          <a:xfrm>
            <a:off x="184785" y="647065"/>
            <a:ext cx="5420995" cy="583565"/>
          </a:xfrm>
          <a:prstGeom prst="rect">
            <a:avLst/>
          </a:prstGeom>
          <a:noFill/>
          <a:ln w="31750">
            <a:solidFill>
              <a:srgbClr val="C9091E"/>
            </a:solidFill>
            <a:prstDash val="sysDash"/>
          </a:ln>
        </p:spPr>
        <p:txBody>
          <a:bodyPr wrap="square" anchor="t" anchorCtr="0">
            <a:spAutoFit/>
          </a:bodyPr>
          <a:lstStyle/>
          <a:p>
            <a:pPr algn="ctr"/>
            <a:r>
              <a:rPr lang="zh-CN" altLang="en-US" sz="3200" b="1">
                <a:solidFill>
                  <a:srgbClr val="AE0E16"/>
                </a:solidFill>
                <a:latin typeface="微软雅黑" panose="020B0503020204020204" charset="-122"/>
                <a:ea typeface="微软雅黑" panose="020B0503020204020204" charset="-122"/>
              </a:rPr>
              <a:t>把握历史脉络  设置议题 </a:t>
            </a:r>
            <a:endParaRPr lang="zh-CN" altLang="en-US" sz="3200" b="1">
              <a:solidFill>
                <a:srgbClr val="AE0E16"/>
              </a:solidFill>
              <a:latin typeface="微软雅黑" panose="020B0503020204020204" charset="-122"/>
              <a:ea typeface="微软雅黑" panose="020B0503020204020204" charset="-122"/>
            </a:endParaRPr>
          </a:p>
        </p:txBody>
      </p:sp>
      <p:sp>
        <p:nvSpPr>
          <p:cNvPr id="35" name="副标题 2"/>
          <p:cNvSpPr txBox="1"/>
          <p:nvPr/>
        </p:nvSpPr>
        <p:spPr>
          <a:xfrm>
            <a:off x="315595" y="1458595"/>
            <a:ext cx="11345545" cy="39052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zh-CN" altLang="en-US" sz="2000" b="1" spc="600" dirty="0">
                <a:solidFill>
                  <a:srgbClr val="C00000"/>
                </a:solidFill>
                <a:latin typeface="华文行楷" panose="02010800040101010101" pitchFamily="2" charset="-122"/>
                <a:ea typeface="华文行楷" panose="02010800040101010101" pitchFamily="2" charset="-122"/>
                <a:sym typeface="+mn-ea"/>
              </a:rPr>
              <a:t>总议题</a:t>
            </a:r>
            <a:r>
              <a:rPr lang="en-US" altLang="zh-CN" sz="2000" b="1" spc="600" dirty="0">
                <a:solidFill>
                  <a:srgbClr val="C00000"/>
                </a:solidFill>
                <a:latin typeface="华文行楷" panose="02010800040101010101" pitchFamily="2" charset="-122"/>
                <a:ea typeface="华文行楷" panose="02010800040101010101" pitchFamily="2" charset="-122"/>
                <a:sym typeface="+mn-ea"/>
              </a:rPr>
              <a:t>:</a:t>
            </a:r>
            <a:r>
              <a:rPr lang="zh-CN" altLang="en-US" sz="2000" b="1" spc="600" dirty="0">
                <a:solidFill>
                  <a:srgbClr val="C00000"/>
                </a:solidFill>
                <a:latin typeface="华文行楷" panose="02010800040101010101" pitchFamily="2" charset="-122"/>
                <a:ea typeface="华文行楷" panose="02010800040101010101" pitchFamily="2" charset="-122"/>
                <a:sym typeface="+mn-ea"/>
              </a:rPr>
              <a:t>为什么说中国共产党领导是打赢脱贫攻坚战的“定盘星”？</a:t>
            </a:r>
            <a:endParaRPr lang="zh-CN" altLang="en-US" sz="2000" b="1" spc="600" dirty="0">
              <a:solidFill>
                <a:srgbClr val="C00000"/>
              </a:solidFill>
              <a:latin typeface="华文行楷" panose="02010800040101010101" pitchFamily="2" charset="-122"/>
              <a:ea typeface="华文行楷" panose="0201080004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p:tgtEl>
                                          <p:spTgt spid="37"/>
                                        </p:tgtEl>
                                        <p:attrNameLst>
                                          <p:attrName>ppt_x</p:attrName>
                                        </p:attrNameLst>
                                      </p:cBhvr>
                                      <p:tavLst>
                                        <p:tav tm="0">
                                          <p:val>
                                            <p:strVal val="#ppt_x-#ppt_w*1.125000"/>
                                          </p:val>
                                        </p:tav>
                                        <p:tav tm="100000">
                                          <p:val>
                                            <p:strVal val="#ppt_x"/>
                                          </p:val>
                                        </p:tav>
                                      </p:tavLst>
                                    </p:anim>
                                    <p:animEffect transition="in" filter="wipe(right)">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p:tgtEl>
                                          <p:spTgt spid="25"/>
                                        </p:tgtEl>
                                        <p:attrNameLst>
                                          <p:attrName>ppt_x</p:attrName>
                                        </p:attrNameLst>
                                      </p:cBhvr>
                                      <p:tavLst>
                                        <p:tav tm="0">
                                          <p:val>
                                            <p:strVal val="#ppt_x-#ppt_w*1.125000"/>
                                          </p:val>
                                        </p:tav>
                                        <p:tav tm="100000">
                                          <p:val>
                                            <p:strVal val="#ppt_x"/>
                                          </p:val>
                                        </p:tav>
                                      </p:tavLst>
                                    </p:anim>
                                    <p:animEffect transition="in" filter="wipe(righ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p:tgtEl>
                                          <p:spTgt spid="26"/>
                                        </p:tgtEl>
                                        <p:attrNameLst>
                                          <p:attrName>ppt_x</p:attrName>
                                        </p:attrNameLst>
                                      </p:cBhvr>
                                      <p:tavLst>
                                        <p:tav tm="0">
                                          <p:val>
                                            <p:strVal val="#ppt_x-#ppt_w*1.125000"/>
                                          </p:val>
                                        </p:tav>
                                        <p:tav tm="100000">
                                          <p:val>
                                            <p:strVal val="#ppt_x"/>
                                          </p:val>
                                        </p:tav>
                                      </p:tavLst>
                                    </p:anim>
                                    <p:animEffect transition="in" filter="wipe(righ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ppt_y</p:attrName>
                                        </p:attrNameLst>
                                      </p:cBhvr>
                                      <p:tavLst>
                                        <p:tav tm="0">
                                          <p:val>
                                            <p:strVal val="#ppt_y-#ppt_h*1.125000"/>
                                          </p:val>
                                        </p:tav>
                                        <p:tav tm="100000">
                                          <p:val>
                                            <p:strVal val="#ppt_y"/>
                                          </p:val>
                                        </p:tav>
                                      </p:tavLst>
                                    </p:anim>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p:tgtEl>
                                          <p:spTgt spid="28"/>
                                        </p:tgtEl>
                                        <p:attrNameLst>
                                          <p:attrName>ppt_y</p:attrName>
                                        </p:attrNameLst>
                                      </p:cBhvr>
                                      <p:tavLst>
                                        <p:tav tm="0">
                                          <p:val>
                                            <p:strVal val="#ppt_y-#ppt_h*1.125000"/>
                                          </p:val>
                                        </p:tav>
                                        <p:tav tm="100000">
                                          <p:val>
                                            <p:strVal val="#ppt_y"/>
                                          </p:val>
                                        </p:tav>
                                      </p:tavLst>
                                    </p:anim>
                                    <p:animEffect transition="in" filter="wipe(down)">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p:tgtEl>
                                          <p:spTgt spid="29"/>
                                        </p:tgtEl>
                                        <p:attrNameLst>
                                          <p:attrName>ppt_y</p:attrName>
                                        </p:attrNameLst>
                                      </p:cBhvr>
                                      <p:tavLst>
                                        <p:tav tm="0">
                                          <p:val>
                                            <p:strVal val="#ppt_y-#ppt_h*1.125000"/>
                                          </p:val>
                                        </p:tav>
                                        <p:tav tm="100000">
                                          <p:val>
                                            <p:strVal val="#ppt_y"/>
                                          </p:val>
                                        </p:tav>
                                      </p:tavLst>
                                    </p:anim>
                                    <p:animEffect transition="in" filter="wipe(down)">
                                      <p:cBhvr>
                                        <p:cTn id="44" dur="500"/>
                                        <p:tgtEl>
                                          <p:spTgt spid="29"/>
                                        </p:tgtEl>
                                      </p:cBhvr>
                                    </p:animEffect>
                                  </p:childTnLst>
                                </p:cTn>
                              </p:par>
                              <p:par>
                                <p:cTn id="45" presetID="1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p:tgtEl>
                                          <p:spTgt spid="30"/>
                                        </p:tgtEl>
                                        <p:attrNameLst>
                                          <p:attrName>ppt_y</p:attrName>
                                        </p:attrNameLst>
                                      </p:cBhvr>
                                      <p:tavLst>
                                        <p:tav tm="0">
                                          <p:val>
                                            <p:strVal val="#ppt_y+#ppt_h*1.125000"/>
                                          </p:val>
                                        </p:tav>
                                        <p:tav tm="100000">
                                          <p:val>
                                            <p:strVal val="#ppt_y"/>
                                          </p:val>
                                        </p:tav>
                                      </p:tavLst>
                                    </p:anim>
                                    <p:animEffect transition="in" filter="wipe(up)">
                                      <p:cBhvr>
                                        <p:cTn id="48" dur="500"/>
                                        <p:tgtEl>
                                          <p:spTgt spid="30"/>
                                        </p:tgtEl>
                                      </p:cBhvr>
                                    </p:animEffect>
                                  </p:childTnLst>
                                </p:cTn>
                              </p:par>
                              <p:par>
                                <p:cTn id="49" presetID="1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p:tgtEl>
                                          <p:spTgt spid="31"/>
                                        </p:tgtEl>
                                        <p:attrNameLst>
                                          <p:attrName>ppt_y</p:attrName>
                                        </p:attrNameLst>
                                      </p:cBhvr>
                                      <p:tavLst>
                                        <p:tav tm="0">
                                          <p:val>
                                            <p:strVal val="#ppt_y+#ppt_h*1.125000"/>
                                          </p:val>
                                        </p:tav>
                                        <p:tav tm="100000">
                                          <p:val>
                                            <p:strVal val="#ppt_y"/>
                                          </p:val>
                                        </p:tav>
                                      </p:tavLst>
                                    </p:anim>
                                    <p:animEffect transition="in" filter="wipe(up)">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p:tgtEl>
                                          <p:spTgt spid="32"/>
                                        </p:tgtEl>
                                        <p:attrNameLst>
                                          <p:attrName>ppt_x</p:attrName>
                                        </p:attrNameLst>
                                      </p:cBhvr>
                                      <p:tavLst>
                                        <p:tav tm="0">
                                          <p:val>
                                            <p:strVal val="#ppt_x-#ppt_w*1.125000"/>
                                          </p:val>
                                        </p:tav>
                                        <p:tav tm="100000">
                                          <p:val>
                                            <p:strVal val="#ppt_x"/>
                                          </p:val>
                                        </p:tav>
                                      </p:tavLst>
                                    </p:anim>
                                    <p:animEffect transition="in" filter="wipe(right)">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8"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p:tgtEl>
                                          <p:spTgt spid="33"/>
                                        </p:tgtEl>
                                        <p:attrNameLst>
                                          <p:attrName>ppt_x</p:attrName>
                                        </p:attrNameLst>
                                      </p:cBhvr>
                                      <p:tavLst>
                                        <p:tav tm="0">
                                          <p:val>
                                            <p:strVal val="#ppt_x-#ppt_w*1.125000"/>
                                          </p:val>
                                        </p:tav>
                                        <p:tav tm="100000">
                                          <p:val>
                                            <p:strVal val="#ppt_x"/>
                                          </p:val>
                                        </p:tav>
                                      </p:tavLst>
                                    </p:anim>
                                    <p:animEffect transition="in" filter="wipe(right)">
                                      <p:cBhvr>
                                        <p:cTn id="64" dur="500"/>
                                        <p:tgtEl>
                                          <p:spTgt spid="33"/>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8" fill="hold" nodeType="click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p:tgtEl>
                                          <p:spTgt spid="34"/>
                                        </p:tgtEl>
                                        <p:attrNameLst>
                                          <p:attrName>ppt_x</p:attrName>
                                        </p:attrNameLst>
                                      </p:cBhvr>
                                      <p:tavLst>
                                        <p:tav tm="0">
                                          <p:val>
                                            <p:strVal val="#ppt_x-#ppt_w*1.125000"/>
                                          </p:val>
                                        </p:tav>
                                        <p:tav tm="100000">
                                          <p:val>
                                            <p:strVal val="#ppt_x"/>
                                          </p:val>
                                        </p:tav>
                                      </p:tavLst>
                                    </p:anim>
                                    <p:animEffect transition="in" filter="wipe(right)">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37" grpId="0" bldLvl="0" animBg="1"/>
      <p:bldP spid="25" grpId="0" bldLvl="0" animBg="1"/>
      <p:bldP spid="26" grpId="0" bldLvl="0" animBg="1"/>
      <p:bldP spid="27" grpId="0" bldLvl="0" animBg="1"/>
      <p:bldP spid="28" grpId="0" bldLvl="0" animBg="1"/>
      <p:bldP spid="29" grpId="0" bldLvl="0" animBg="1"/>
    </p:bldLst>
  </p:timing>
</p:sld>
</file>

<file path=ppt/tags/tag1.xml><?xml version="1.0" encoding="utf-8"?>
<p:tagLst xmlns:p="http://schemas.openxmlformats.org/presentationml/2006/main">
  <p:tag name="AS_UNIQUEID" val="1619"/>
</p:tagLst>
</file>

<file path=ppt/tags/tag10.xml><?xml version="1.0" encoding="utf-8"?>
<p:tagLst xmlns:p="http://schemas.openxmlformats.org/presentationml/2006/main">
  <p:tag name="AS_UNIQUEID" val="298"/>
</p:tagLst>
</file>

<file path=ppt/tags/tag100.xml><?xml version="1.0" encoding="utf-8"?>
<p:tagLst xmlns:p="http://schemas.openxmlformats.org/presentationml/2006/main">
  <p:tag name="AS_UNIQUEID" val="111"/>
</p:tagLst>
</file>

<file path=ppt/tags/tag101.xml><?xml version="1.0" encoding="utf-8"?>
<p:tagLst xmlns:p="http://schemas.openxmlformats.org/presentationml/2006/main">
  <p:tag name="AS_UNIQUEID" val="327"/>
</p:tagLst>
</file>

<file path=ppt/tags/tag102.xml><?xml version="1.0" encoding="utf-8"?>
<p:tagLst xmlns:p="http://schemas.openxmlformats.org/presentationml/2006/main">
  <p:tag name="AS_UNIQUEID" val="295"/>
</p:tagLst>
</file>

<file path=ppt/tags/tag103.xml><?xml version="1.0" encoding="utf-8"?>
<p:tagLst xmlns:p="http://schemas.openxmlformats.org/presentationml/2006/main">
  <p:tag name="AS_UNIQUEID" val="357"/>
</p:tagLst>
</file>

<file path=ppt/tags/tag104.xml><?xml version="1.0" encoding="utf-8"?>
<p:tagLst xmlns:p="http://schemas.openxmlformats.org/presentationml/2006/main">
  <p:tag name="AS_UNIQUEID" val="355"/>
</p:tagLst>
</file>

<file path=ppt/tags/tag105.xml><?xml version="1.0" encoding="utf-8"?>
<p:tagLst xmlns:p="http://schemas.openxmlformats.org/presentationml/2006/main">
  <p:tag name="AS_UNIQUEID" val="356"/>
</p:tagLst>
</file>

<file path=ppt/tags/tag106.xml><?xml version="1.0" encoding="utf-8"?>
<p:tagLst xmlns:p="http://schemas.openxmlformats.org/presentationml/2006/main">
  <p:tag name="AS_UNIQUEID" val="111"/>
</p:tagLst>
</file>

<file path=ppt/tags/tag107.xml><?xml version="1.0" encoding="utf-8"?>
<p:tagLst xmlns:p="http://schemas.openxmlformats.org/presentationml/2006/main">
  <p:tag name="AS_UNIQUEID" val="276"/>
</p:tagLst>
</file>

<file path=ppt/tags/tag108.xml><?xml version="1.0" encoding="utf-8"?>
<p:tagLst xmlns:p="http://schemas.openxmlformats.org/presentationml/2006/main">
  <p:tag name="AS_UNIQUEID" val="295"/>
</p:tagLst>
</file>

<file path=ppt/tags/tag109.xml><?xml version="1.0" encoding="utf-8"?>
<p:tagLst xmlns:p="http://schemas.openxmlformats.org/presentationml/2006/main">
  <p:tag name="AS_UNIQUEID" val="355"/>
</p:tagLst>
</file>

<file path=ppt/tags/tag11.xml><?xml version="1.0" encoding="utf-8"?>
<p:tagLst xmlns:p="http://schemas.openxmlformats.org/presentationml/2006/main">
  <p:tag name="AS_UNIQUEID" val="299"/>
</p:tagLst>
</file>

<file path=ppt/tags/tag110.xml><?xml version="1.0" encoding="utf-8"?>
<p:tagLst xmlns:p="http://schemas.openxmlformats.org/presentationml/2006/main">
  <p:tag name="AS_UNIQUEID" val="356"/>
</p:tagLst>
</file>

<file path=ppt/tags/tag111.xml><?xml version="1.0" encoding="utf-8"?>
<p:tagLst xmlns:p="http://schemas.openxmlformats.org/presentationml/2006/main">
  <p:tag name="AS_UNIQUEID" val="111"/>
</p:tagLst>
</file>

<file path=ppt/tags/tag112.xml><?xml version="1.0" encoding="utf-8"?>
<p:tagLst xmlns:p="http://schemas.openxmlformats.org/presentationml/2006/main">
  <p:tag name="AS_UNIQUEID" val="276"/>
</p:tagLst>
</file>

<file path=ppt/tags/tag113.xml><?xml version="1.0" encoding="utf-8"?>
<p:tagLst xmlns:p="http://schemas.openxmlformats.org/presentationml/2006/main">
  <p:tag name="AS_UNIQUEID" val="370"/>
</p:tagLst>
</file>

<file path=ppt/tags/tag114.xml><?xml version="1.0" encoding="utf-8"?>
<p:tagLst xmlns:p="http://schemas.openxmlformats.org/presentationml/2006/main">
  <p:tag name="AS_UNIQUEID" val="376"/>
</p:tagLst>
</file>

<file path=ppt/tags/tag115.xml><?xml version="1.0" encoding="utf-8"?>
<p:tagLst xmlns:p="http://schemas.openxmlformats.org/presentationml/2006/main">
  <p:tag name="AS_UNIQUEID" val="374"/>
</p:tagLst>
</file>

<file path=ppt/tags/tag116.xml><?xml version="1.0" encoding="utf-8"?>
<p:tagLst xmlns:p="http://schemas.openxmlformats.org/presentationml/2006/main">
  <p:tag name="AS_UNIQUEID" val="375"/>
</p:tagLst>
</file>

<file path=ppt/tags/tag117.xml><?xml version="1.0" encoding="utf-8"?>
<p:tagLst xmlns:p="http://schemas.openxmlformats.org/presentationml/2006/main">
  <p:tag name="AS_UNIQUEID" val="295"/>
</p:tagLst>
</file>

<file path=ppt/tags/tag118.xml><?xml version="1.0" encoding="utf-8"?>
<p:tagLst xmlns:p="http://schemas.openxmlformats.org/presentationml/2006/main">
  <p:tag name="AS_UNIQUEID" val="276"/>
</p:tagLst>
</file>

<file path=ppt/tags/tag119.xml><?xml version="1.0" encoding="utf-8"?>
<p:tagLst xmlns:p="http://schemas.openxmlformats.org/presentationml/2006/main">
  <p:tag name="AS_UNIQUEID" val="355"/>
</p:tagLst>
</file>

<file path=ppt/tags/tag12.xml><?xml version="1.0" encoding="utf-8"?>
<p:tagLst xmlns:p="http://schemas.openxmlformats.org/presentationml/2006/main">
  <p:tag name="AS_UNIQUEID" val="355"/>
</p:tagLst>
</file>

<file path=ppt/tags/tag120.xml><?xml version="1.0" encoding="utf-8"?>
<p:tagLst xmlns:p="http://schemas.openxmlformats.org/presentationml/2006/main">
  <p:tag name="AS_UNIQUEID" val="356"/>
</p:tagLst>
</file>

<file path=ppt/tags/tag121.xml><?xml version="1.0" encoding="utf-8"?>
<p:tagLst xmlns:p="http://schemas.openxmlformats.org/presentationml/2006/main">
  <p:tag name="AS_UNIQUEID" val="111"/>
</p:tagLst>
</file>

<file path=ppt/tags/tag122.xml><?xml version="1.0" encoding="utf-8"?>
<p:tagLst xmlns:p="http://schemas.openxmlformats.org/presentationml/2006/main">
  <p:tag name="AS_UNIQUEID" val="295"/>
</p:tagLst>
</file>

<file path=ppt/tags/tag123.xml><?xml version="1.0" encoding="utf-8"?>
<p:tagLst xmlns:p="http://schemas.openxmlformats.org/presentationml/2006/main">
  <p:tag name="AS_UNIQUEID" val="276"/>
</p:tagLst>
</file>

<file path=ppt/tags/tag124.xml><?xml version="1.0" encoding="utf-8"?>
<p:tagLst xmlns:p="http://schemas.openxmlformats.org/presentationml/2006/main">
  <p:tag name="AS_UNIQUEID" val="355"/>
</p:tagLst>
</file>

<file path=ppt/tags/tag125.xml><?xml version="1.0" encoding="utf-8"?>
<p:tagLst xmlns:p="http://schemas.openxmlformats.org/presentationml/2006/main">
  <p:tag name="AS_UNIQUEID" val="356"/>
</p:tagLst>
</file>

<file path=ppt/tags/tag126.xml><?xml version="1.0" encoding="utf-8"?>
<p:tagLst xmlns:p="http://schemas.openxmlformats.org/presentationml/2006/main">
  <p:tag name="AS_UNIQUEID" val="111"/>
</p:tagLst>
</file>

<file path=ppt/tags/tag127.xml><?xml version="1.0" encoding="utf-8"?>
<p:tagLst xmlns:p="http://schemas.openxmlformats.org/presentationml/2006/main">
  <p:tag name="AS_UNIQUEID" val="295"/>
</p:tagLst>
</file>

<file path=ppt/tags/tag128.xml><?xml version="1.0" encoding="utf-8"?>
<p:tagLst xmlns:p="http://schemas.openxmlformats.org/presentationml/2006/main">
  <p:tag name="AS_UNIQUEID" val="276"/>
</p:tagLst>
</file>

<file path=ppt/tags/tag129.xml><?xml version="1.0" encoding="utf-8"?>
<p:tagLst xmlns:p="http://schemas.openxmlformats.org/presentationml/2006/main">
  <p:tag name="AS_UNIQUEID" val="355"/>
</p:tagLst>
</file>

<file path=ppt/tags/tag13.xml><?xml version="1.0" encoding="utf-8"?>
<p:tagLst xmlns:p="http://schemas.openxmlformats.org/presentationml/2006/main">
  <p:tag name="AS_UNIQUEID" val="356"/>
</p:tagLst>
</file>

<file path=ppt/tags/tag130.xml><?xml version="1.0" encoding="utf-8"?>
<p:tagLst xmlns:p="http://schemas.openxmlformats.org/presentationml/2006/main">
  <p:tag name="AS_UNIQUEID" val="356"/>
</p:tagLst>
</file>

<file path=ppt/tags/tag131.xml><?xml version="1.0" encoding="utf-8"?>
<p:tagLst xmlns:p="http://schemas.openxmlformats.org/presentationml/2006/main">
  <p:tag name="AS_UNIQUEID" val="111"/>
</p:tagLst>
</file>

<file path=ppt/tags/tag132.xml><?xml version="1.0" encoding="utf-8"?>
<p:tagLst xmlns:p="http://schemas.openxmlformats.org/presentationml/2006/main">
  <p:tag name="AS_UNIQUEID" val="370"/>
</p:tagLst>
</file>

<file path=ppt/tags/tag133.xml><?xml version="1.0" encoding="utf-8"?>
<p:tagLst xmlns:p="http://schemas.openxmlformats.org/presentationml/2006/main">
  <p:tag name="AS_UNIQUEID" val="376"/>
</p:tagLst>
</file>

<file path=ppt/tags/tag134.xml><?xml version="1.0" encoding="utf-8"?>
<p:tagLst xmlns:p="http://schemas.openxmlformats.org/presentationml/2006/main">
  <p:tag name="AS_UNIQUEID" val="374"/>
</p:tagLst>
</file>

<file path=ppt/tags/tag135.xml><?xml version="1.0" encoding="utf-8"?>
<p:tagLst xmlns:p="http://schemas.openxmlformats.org/presentationml/2006/main">
  <p:tag name="AS_UNIQUEID" val="375"/>
</p:tagLst>
</file>

<file path=ppt/tags/tag136.xml><?xml version="1.0" encoding="utf-8"?>
<p:tagLst xmlns:p="http://schemas.openxmlformats.org/presentationml/2006/main">
  <p:tag name="AS_UNIQUEID" val="295"/>
</p:tagLst>
</file>

<file path=ppt/tags/tag137.xml><?xml version="1.0" encoding="utf-8"?>
<p:tagLst xmlns:p="http://schemas.openxmlformats.org/presentationml/2006/main">
  <p:tag name="AS_UNIQUEID" val="355"/>
</p:tagLst>
</file>

<file path=ppt/tags/tag138.xml><?xml version="1.0" encoding="utf-8"?>
<p:tagLst xmlns:p="http://schemas.openxmlformats.org/presentationml/2006/main">
  <p:tag name="AS_UNIQUEID" val="356"/>
</p:tagLst>
</file>

<file path=ppt/tags/tag139.xml><?xml version="1.0" encoding="utf-8"?>
<p:tagLst xmlns:p="http://schemas.openxmlformats.org/presentationml/2006/main">
  <p:tag name="AS_UNIQUEID" val="111"/>
</p:tagLst>
</file>

<file path=ppt/tags/tag14.xml><?xml version="1.0" encoding="utf-8"?>
<p:tagLst xmlns:p="http://schemas.openxmlformats.org/presentationml/2006/main">
  <p:tag name="AS_UNIQUEID" val="283"/>
</p:tagLst>
</file>

<file path=ppt/tags/tag140.xml><?xml version="1.0" encoding="utf-8"?>
<p:tagLst xmlns:p="http://schemas.openxmlformats.org/presentationml/2006/main">
  <p:tag name="AS_UNIQUEID" val="295"/>
</p:tagLst>
</file>

<file path=ppt/tags/tag141.xml><?xml version="1.0" encoding="utf-8"?>
<p:tagLst xmlns:p="http://schemas.openxmlformats.org/presentationml/2006/main">
  <p:tag name="AS_UNIQUEID" val="355"/>
</p:tagLst>
</file>

<file path=ppt/tags/tag142.xml><?xml version="1.0" encoding="utf-8"?>
<p:tagLst xmlns:p="http://schemas.openxmlformats.org/presentationml/2006/main">
  <p:tag name="AS_UNIQUEID" val="356"/>
</p:tagLst>
</file>

<file path=ppt/tags/tag143.xml><?xml version="1.0" encoding="utf-8"?>
<p:tagLst xmlns:p="http://schemas.openxmlformats.org/presentationml/2006/main">
  <p:tag name="AS_UNIQUEID" val="111"/>
</p:tagLst>
</file>

<file path=ppt/tags/tag144.xml><?xml version="1.0" encoding="utf-8"?>
<p:tagLst xmlns:p="http://schemas.openxmlformats.org/presentationml/2006/main">
  <p:tag name="AS_UNIQUEID" val="295"/>
</p:tagLst>
</file>

<file path=ppt/tags/tag145.xml><?xml version="1.0" encoding="utf-8"?>
<p:tagLst xmlns:p="http://schemas.openxmlformats.org/presentationml/2006/main">
  <p:tag name="AS_UNIQUEID" val="355"/>
</p:tagLst>
</file>

<file path=ppt/tags/tag146.xml><?xml version="1.0" encoding="utf-8"?>
<p:tagLst xmlns:p="http://schemas.openxmlformats.org/presentationml/2006/main">
  <p:tag name="AS_UNIQUEID" val="356"/>
</p:tagLst>
</file>

<file path=ppt/tags/tag147.xml><?xml version="1.0" encoding="utf-8"?>
<p:tagLst xmlns:p="http://schemas.openxmlformats.org/presentationml/2006/main">
  <p:tag name="AS_UNIQUEID" val="111"/>
</p:tagLst>
</file>

<file path=ppt/tags/tag148.xml><?xml version="1.0" encoding="utf-8"?>
<p:tagLst xmlns:p="http://schemas.openxmlformats.org/presentationml/2006/main">
  <p:tag name="AS_UNIQUEID" val="370"/>
</p:tagLst>
</file>

<file path=ppt/tags/tag149.xml><?xml version="1.0" encoding="utf-8"?>
<p:tagLst xmlns:p="http://schemas.openxmlformats.org/presentationml/2006/main">
  <p:tag name="AS_UNIQUEID" val="376"/>
</p:tagLst>
</file>

<file path=ppt/tags/tag15.xml><?xml version="1.0" encoding="utf-8"?>
<p:tagLst xmlns:p="http://schemas.openxmlformats.org/presentationml/2006/main">
  <p:tag name="AS_UNIQUEID" val="284"/>
</p:tagLst>
</file>

<file path=ppt/tags/tag150.xml><?xml version="1.0" encoding="utf-8"?>
<p:tagLst xmlns:p="http://schemas.openxmlformats.org/presentationml/2006/main">
  <p:tag name="AS_UNIQUEID" val="374"/>
</p:tagLst>
</file>

<file path=ppt/tags/tag151.xml><?xml version="1.0" encoding="utf-8"?>
<p:tagLst xmlns:p="http://schemas.openxmlformats.org/presentationml/2006/main">
  <p:tag name="AS_UNIQUEID" val="375"/>
</p:tagLst>
</file>

<file path=ppt/tags/tag152.xml><?xml version="1.0" encoding="utf-8"?>
<p:tagLst xmlns:p="http://schemas.openxmlformats.org/presentationml/2006/main">
  <p:tag name="AS_UNIQUEID" val="295"/>
</p:tagLst>
</file>

<file path=ppt/tags/tag153.xml><?xml version="1.0" encoding="utf-8"?>
<p:tagLst xmlns:p="http://schemas.openxmlformats.org/presentationml/2006/main">
  <p:tag name="AS_UNIQUEID" val="355"/>
</p:tagLst>
</file>

<file path=ppt/tags/tag154.xml><?xml version="1.0" encoding="utf-8"?>
<p:tagLst xmlns:p="http://schemas.openxmlformats.org/presentationml/2006/main">
  <p:tag name="AS_UNIQUEID" val="356"/>
</p:tagLst>
</file>

<file path=ppt/tags/tag155.xml><?xml version="1.0" encoding="utf-8"?>
<p:tagLst xmlns:p="http://schemas.openxmlformats.org/presentationml/2006/main">
  <p:tag name="AS_UNIQUEID" val="368"/>
</p:tagLst>
</file>

<file path=ppt/tags/tag156.xml><?xml version="1.0" encoding="utf-8"?>
<p:tagLst xmlns:p="http://schemas.openxmlformats.org/presentationml/2006/main">
  <p:tag name="AS_UNIQUEID" val="369"/>
</p:tagLst>
</file>

<file path=ppt/tags/tag157.xml><?xml version="1.0" encoding="utf-8"?>
<p:tagLst xmlns:p="http://schemas.openxmlformats.org/presentationml/2006/main">
  <p:tag name="AS_UNIQUEID" val="370"/>
</p:tagLst>
</file>

<file path=ppt/tags/tag158.xml><?xml version="1.0" encoding="utf-8"?>
<p:tagLst xmlns:p="http://schemas.openxmlformats.org/presentationml/2006/main">
  <p:tag name="AS_UNIQUEID" val="371"/>
</p:tagLst>
</file>

<file path=ppt/tags/tag159.xml><?xml version="1.0" encoding="utf-8"?>
<p:tagLst xmlns:p="http://schemas.openxmlformats.org/presentationml/2006/main">
  <p:tag name="AS_UNIQUEID" val="372"/>
</p:tagLst>
</file>

<file path=ppt/tags/tag16.xml><?xml version="1.0" encoding="utf-8"?>
<p:tagLst xmlns:p="http://schemas.openxmlformats.org/presentationml/2006/main">
  <p:tag name="AS_UNIQUEID" val="285"/>
</p:tagLst>
</file>

<file path=ppt/tags/tag160.xml><?xml version="1.0" encoding="utf-8"?>
<p:tagLst xmlns:p="http://schemas.openxmlformats.org/presentationml/2006/main">
  <p:tag name="AS_UNIQUEID" val="373"/>
</p:tagLst>
</file>

<file path=ppt/tags/tag161.xml><?xml version="1.0" encoding="utf-8"?>
<p:tagLst xmlns:p="http://schemas.openxmlformats.org/presentationml/2006/main">
  <p:tag name="AS_UNIQUEID" val="374"/>
</p:tagLst>
</file>

<file path=ppt/tags/tag162.xml><?xml version="1.0" encoding="utf-8"?>
<p:tagLst xmlns:p="http://schemas.openxmlformats.org/presentationml/2006/main">
  <p:tag name="AS_UNIQUEID" val="375"/>
</p:tagLst>
</file>

<file path=ppt/tags/tag163.xml><?xml version="1.0" encoding="utf-8"?>
<p:tagLst xmlns:p="http://schemas.openxmlformats.org/presentationml/2006/main">
  <p:tag name="AS_UNIQUEID" val="376"/>
</p:tagLst>
</file>

<file path=ppt/tags/tag164.xml><?xml version="1.0" encoding="utf-8"?>
<p:tagLst xmlns:p="http://schemas.openxmlformats.org/presentationml/2006/main">
  <p:tag name="AS_UNIQUEID" val="295"/>
</p:tagLst>
</file>

<file path=ppt/tags/tag165.xml><?xml version="1.0" encoding="utf-8"?>
<p:tagLst xmlns:p="http://schemas.openxmlformats.org/presentationml/2006/main">
  <p:tag name="AS_UNIQUEID" val="276"/>
</p:tagLst>
</file>

<file path=ppt/tags/tag166.xml><?xml version="1.0" encoding="utf-8"?>
<p:tagLst xmlns:p="http://schemas.openxmlformats.org/presentationml/2006/main">
  <p:tag name="AS_UNIQUEID" val="355"/>
</p:tagLst>
</file>

<file path=ppt/tags/tag167.xml><?xml version="1.0" encoding="utf-8"?>
<p:tagLst xmlns:p="http://schemas.openxmlformats.org/presentationml/2006/main">
  <p:tag name="AS_UNIQUEID" val="356"/>
</p:tagLst>
</file>

<file path=ppt/tags/tag168.xml><?xml version="1.0" encoding="utf-8"?>
<p:tagLst xmlns:p="http://schemas.openxmlformats.org/presentationml/2006/main">
  <p:tag name="AS_UNIQUEID" val="111"/>
</p:tagLst>
</file>

<file path=ppt/tags/tag169.xml><?xml version="1.0" encoding="utf-8"?>
<p:tagLst xmlns:p="http://schemas.openxmlformats.org/presentationml/2006/main">
  <p:tag name="AS_UNIQUEID" val="295"/>
</p:tagLst>
</file>

<file path=ppt/tags/tag17.xml><?xml version="1.0" encoding="utf-8"?>
<p:tagLst xmlns:p="http://schemas.openxmlformats.org/presentationml/2006/main">
  <p:tag name="AS_UNIQUEID" val="287"/>
</p:tagLst>
</file>

<file path=ppt/tags/tag170.xml><?xml version="1.0" encoding="utf-8"?>
<p:tagLst xmlns:p="http://schemas.openxmlformats.org/presentationml/2006/main">
  <p:tag name="AS_UNIQUEID" val="295"/>
</p:tagLst>
</file>

<file path=ppt/tags/tag171.xml><?xml version="1.0" encoding="utf-8"?>
<p:tagLst xmlns:p="http://schemas.openxmlformats.org/presentationml/2006/main">
  <p:tag name="AS_UNIQUEID" val="295"/>
</p:tagLst>
</file>

<file path=ppt/tags/tag172.xml><?xml version="1.0" encoding="utf-8"?>
<p:tagLst xmlns:p="http://schemas.openxmlformats.org/presentationml/2006/main">
  <p:tag name="AS_UNIQUEID" val="295"/>
</p:tagLst>
</file>

<file path=ppt/tags/tag173.xml><?xml version="1.0" encoding="utf-8"?>
<p:tagLst xmlns:p="http://schemas.openxmlformats.org/presentationml/2006/main">
  <p:tag name="AS_UNIQUEID" val="295"/>
</p:tagLst>
</file>

<file path=ppt/tags/tag174.xml><?xml version="1.0" encoding="utf-8"?>
<p:tagLst xmlns:p="http://schemas.openxmlformats.org/presentationml/2006/main">
  <p:tag name="AS_UNIQUEID" val="295"/>
</p:tagLst>
</file>

<file path=ppt/tags/tag175.xml><?xml version="1.0" encoding="utf-8"?>
<p:tagLst xmlns:p="http://schemas.openxmlformats.org/presentationml/2006/main">
  <p:tag name="AS_UNIQUEID" val="295"/>
</p:tagLst>
</file>

<file path=ppt/tags/tag176.xml><?xml version="1.0" encoding="utf-8"?>
<p:tagLst xmlns:p="http://schemas.openxmlformats.org/presentationml/2006/main">
  <p:tag name="KSO_WM_UNIT_PLACING_PICTURE_USER_VIEWPORT" val="{&quot;height&quot;:1799.9984251968503,&quot;width&quot;:19200}"/>
</p:tagLst>
</file>

<file path=ppt/tags/tag177.xml><?xml version="1.0" encoding="utf-8"?>
<p:tagLst xmlns:p="http://schemas.openxmlformats.org/presentationml/2006/main">
  <p:tag name="KSO_WM_UNIT_PLACING_PICTURE_USER_VIEWPORT" val="{&quot;height&quot;:1990.7763779527559,&quot;width&quot;:4981.7007874015744}"/>
</p:tagLst>
</file>

<file path=ppt/tags/tag178.xml><?xml version="1.0" encoding="utf-8"?>
<p:tagLst xmlns:p="http://schemas.openxmlformats.org/presentationml/2006/main">
  <p:tag name="KSO_WM_UNIT_PLACING_PICTURE_USER_VIEWPORT" val="{&quot;height&quot;:2831.9007874015747,&quot;width&quot;:6300.979527559055}"/>
</p:tagLst>
</file>

<file path=ppt/tags/tag179.xml><?xml version="1.0" encoding="utf-8"?>
<p:tagLst xmlns:p="http://schemas.openxmlformats.org/presentationml/2006/main">
  <p:tag name="KSO_WM_UNIT_PLACING_PICTURE_USER_VIEWPORT" val="{&quot;height&quot;:3050.5118110236222,&quot;width&quot;:6654.5999999999995}"/>
</p:tagLst>
</file>

<file path=ppt/tags/tag18.xml><?xml version="1.0" encoding="utf-8"?>
<p:tagLst xmlns:p="http://schemas.openxmlformats.org/presentationml/2006/main">
  <p:tag name="AS_UNIQUEID" val="295"/>
</p:tagLst>
</file>

<file path=ppt/tags/tag19.xml><?xml version="1.0" encoding="utf-8"?>
<p:tagLst xmlns:p="http://schemas.openxmlformats.org/presentationml/2006/main">
  <p:tag name="AS_UNIQUEID" val="297"/>
</p:tagLst>
</file>

<file path=ppt/tags/tag2.xml><?xml version="1.0" encoding="utf-8"?>
<p:tagLst xmlns:p="http://schemas.openxmlformats.org/presentationml/2006/main">
  <p:tag name="AS_UNIQUEID" val="1620"/>
</p:tagLst>
</file>

<file path=ppt/tags/tag20.xml><?xml version="1.0" encoding="utf-8"?>
<p:tagLst xmlns:p="http://schemas.openxmlformats.org/presentationml/2006/main">
  <p:tag name="AS_UNIQUEID" val="298"/>
</p:tagLst>
</file>

<file path=ppt/tags/tag21.xml><?xml version="1.0" encoding="utf-8"?>
<p:tagLst xmlns:p="http://schemas.openxmlformats.org/presentationml/2006/main">
  <p:tag name="AS_UNIQUEID" val="355"/>
</p:tagLst>
</file>

<file path=ppt/tags/tag22.xml><?xml version="1.0" encoding="utf-8"?>
<p:tagLst xmlns:p="http://schemas.openxmlformats.org/presentationml/2006/main">
  <p:tag name="AS_UNIQUEID" val="356"/>
</p:tagLst>
</file>

<file path=ppt/tags/tag23.xml><?xml version="1.0" encoding="utf-8"?>
<p:tagLst xmlns:p="http://schemas.openxmlformats.org/presentationml/2006/main">
  <p:tag name="AS_UNIQUEID" val="276"/>
</p:tagLst>
</file>

<file path=ppt/tags/tag24.xml><?xml version="1.0" encoding="utf-8"?>
<p:tagLst xmlns:p="http://schemas.openxmlformats.org/presentationml/2006/main">
  <p:tag name="AS_UNIQUEID" val="283"/>
</p:tagLst>
</file>

<file path=ppt/tags/tag25.xml><?xml version="1.0" encoding="utf-8"?>
<p:tagLst xmlns:p="http://schemas.openxmlformats.org/presentationml/2006/main">
  <p:tag name="AS_UNIQUEID" val="284"/>
</p:tagLst>
</file>

<file path=ppt/tags/tag26.xml><?xml version="1.0" encoding="utf-8"?>
<p:tagLst xmlns:p="http://schemas.openxmlformats.org/presentationml/2006/main">
  <p:tag name="AS_UNIQUEID" val="285"/>
</p:tagLst>
</file>

<file path=ppt/tags/tag27.xml><?xml version="1.0" encoding="utf-8"?>
<p:tagLst xmlns:p="http://schemas.openxmlformats.org/presentationml/2006/main">
  <p:tag name="AS_UNIQUEID" val="287"/>
</p:tagLst>
</file>

<file path=ppt/tags/tag28.xml><?xml version="1.0" encoding="utf-8"?>
<p:tagLst xmlns:p="http://schemas.openxmlformats.org/presentationml/2006/main">
  <p:tag name="AS_UNIQUEID" val="295"/>
</p:tagLst>
</file>

<file path=ppt/tags/tag29.xml><?xml version="1.0" encoding="utf-8"?>
<p:tagLst xmlns:p="http://schemas.openxmlformats.org/presentationml/2006/main">
  <p:tag name="AS_UNIQUEID" val="297"/>
</p:tagLst>
</file>

<file path=ppt/tags/tag3.xml><?xml version="1.0" encoding="utf-8"?>
<p:tagLst xmlns:p="http://schemas.openxmlformats.org/presentationml/2006/main">
  <p:tag name="AS_UNIQUEID" val="1621"/>
</p:tagLst>
</file>

<file path=ppt/tags/tag30.xml><?xml version="1.0" encoding="utf-8"?>
<p:tagLst xmlns:p="http://schemas.openxmlformats.org/presentationml/2006/main">
  <p:tag name="AS_UNIQUEID" val="298"/>
</p:tagLst>
</file>

<file path=ppt/tags/tag31.xml><?xml version="1.0" encoding="utf-8"?>
<p:tagLst xmlns:p="http://schemas.openxmlformats.org/presentationml/2006/main">
  <p:tag name="AS_UNIQUEID" val="355"/>
</p:tagLst>
</file>

<file path=ppt/tags/tag32.xml><?xml version="1.0" encoding="utf-8"?>
<p:tagLst xmlns:p="http://schemas.openxmlformats.org/presentationml/2006/main">
  <p:tag name="AS_UNIQUEID" val="356"/>
</p:tagLst>
</file>

<file path=ppt/tags/tag33.xml><?xml version="1.0" encoding="utf-8"?>
<p:tagLst xmlns:p="http://schemas.openxmlformats.org/presentationml/2006/main">
  <p:tag name="AS_UNIQUEID" val="289"/>
</p:tagLst>
</file>

<file path=ppt/tags/tag34.xml><?xml version="1.0" encoding="utf-8"?>
<p:tagLst xmlns:p="http://schemas.openxmlformats.org/presentationml/2006/main">
  <p:tag name="AS_UNIQUEID" val="290"/>
</p:tagLst>
</file>

<file path=ppt/tags/tag35.xml><?xml version="1.0" encoding="utf-8"?>
<p:tagLst xmlns:p="http://schemas.openxmlformats.org/presentationml/2006/main">
  <p:tag name="AS_UNIQUEID" val="291"/>
</p:tagLst>
</file>

<file path=ppt/tags/tag36.xml><?xml version="1.0" encoding="utf-8"?>
<p:tagLst xmlns:p="http://schemas.openxmlformats.org/presentationml/2006/main">
  <p:tag name="AS_UNIQUEID" val="292"/>
</p:tagLst>
</file>

<file path=ppt/tags/tag37.xml><?xml version="1.0" encoding="utf-8"?>
<p:tagLst xmlns:p="http://schemas.openxmlformats.org/presentationml/2006/main">
  <p:tag name="AS_UNIQUEID" val="293"/>
</p:tagLst>
</file>

<file path=ppt/tags/tag38.xml><?xml version="1.0" encoding="utf-8"?>
<p:tagLst xmlns:p="http://schemas.openxmlformats.org/presentationml/2006/main">
  <p:tag name="AS_UNIQUEID" val="294"/>
</p:tagLst>
</file>

<file path=ppt/tags/tag39.xml><?xml version="1.0" encoding="utf-8"?>
<p:tagLst xmlns:p="http://schemas.openxmlformats.org/presentationml/2006/main">
  <p:tag name="AS_UNIQUEID" val="283"/>
</p:tagLst>
</file>

<file path=ppt/tags/tag4.xml><?xml version="1.0" encoding="utf-8"?>
<p:tagLst xmlns:p="http://schemas.openxmlformats.org/presentationml/2006/main">
  <p:tag name="AS_UNIQUEID" val="1622"/>
</p:tagLst>
</file>

<file path=ppt/tags/tag40.xml><?xml version="1.0" encoding="utf-8"?>
<p:tagLst xmlns:p="http://schemas.openxmlformats.org/presentationml/2006/main">
  <p:tag name="AS_UNIQUEID" val="284"/>
</p:tagLst>
</file>

<file path=ppt/tags/tag41.xml><?xml version="1.0" encoding="utf-8"?>
<p:tagLst xmlns:p="http://schemas.openxmlformats.org/presentationml/2006/main">
  <p:tag name="AS_UNIQUEID" val="285"/>
</p:tagLst>
</file>

<file path=ppt/tags/tag42.xml><?xml version="1.0" encoding="utf-8"?>
<p:tagLst xmlns:p="http://schemas.openxmlformats.org/presentationml/2006/main">
  <p:tag name="AS_UNIQUEID" val="287"/>
</p:tagLst>
</file>

<file path=ppt/tags/tag43.xml><?xml version="1.0" encoding="utf-8"?>
<p:tagLst xmlns:p="http://schemas.openxmlformats.org/presentationml/2006/main">
  <p:tag name="AS_UNIQUEID" val="295"/>
</p:tagLst>
</file>

<file path=ppt/tags/tag44.xml><?xml version="1.0" encoding="utf-8"?>
<p:tagLst xmlns:p="http://schemas.openxmlformats.org/presentationml/2006/main">
  <p:tag name="AS_UNIQUEID" val="297"/>
</p:tagLst>
</file>

<file path=ppt/tags/tag45.xml><?xml version="1.0" encoding="utf-8"?>
<p:tagLst xmlns:p="http://schemas.openxmlformats.org/presentationml/2006/main">
  <p:tag name="AS_UNIQUEID" val="298"/>
</p:tagLst>
</file>

<file path=ppt/tags/tag46.xml><?xml version="1.0" encoding="utf-8"?>
<p:tagLst xmlns:p="http://schemas.openxmlformats.org/presentationml/2006/main">
  <p:tag name="AS_UNIQUEID" val="355"/>
</p:tagLst>
</file>

<file path=ppt/tags/tag47.xml><?xml version="1.0" encoding="utf-8"?>
<p:tagLst xmlns:p="http://schemas.openxmlformats.org/presentationml/2006/main">
  <p:tag name="AS_UNIQUEID" val="356"/>
</p:tagLst>
</file>

<file path=ppt/tags/tag48.xml><?xml version="1.0" encoding="utf-8"?>
<p:tagLst xmlns:p="http://schemas.openxmlformats.org/presentationml/2006/main">
  <p:tag name="AS_UNIQUEID" val="276"/>
</p:tagLst>
</file>

<file path=ppt/tags/tag49.xml><?xml version="1.0" encoding="utf-8"?>
<p:tagLst xmlns:p="http://schemas.openxmlformats.org/presentationml/2006/main">
  <p:tag name="AS_UNIQUEID" val="289"/>
</p:tagLst>
</file>

<file path=ppt/tags/tag5.xml><?xml version="1.0" encoding="utf-8"?>
<p:tagLst xmlns:p="http://schemas.openxmlformats.org/presentationml/2006/main">
  <p:tag name="AS_UNIQUEID" val="1623"/>
</p:tagLst>
</file>

<file path=ppt/tags/tag50.xml><?xml version="1.0" encoding="utf-8"?>
<p:tagLst xmlns:p="http://schemas.openxmlformats.org/presentationml/2006/main">
  <p:tag name="AS_UNIQUEID" val="290"/>
</p:tagLst>
</file>

<file path=ppt/tags/tag51.xml><?xml version="1.0" encoding="utf-8"?>
<p:tagLst xmlns:p="http://schemas.openxmlformats.org/presentationml/2006/main">
  <p:tag name="AS_UNIQUEID" val="291"/>
</p:tagLst>
</file>

<file path=ppt/tags/tag52.xml><?xml version="1.0" encoding="utf-8"?>
<p:tagLst xmlns:p="http://schemas.openxmlformats.org/presentationml/2006/main">
  <p:tag name="AS_UNIQUEID" val="292"/>
</p:tagLst>
</file>

<file path=ppt/tags/tag53.xml><?xml version="1.0" encoding="utf-8"?>
<p:tagLst xmlns:p="http://schemas.openxmlformats.org/presentationml/2006/main">
  <p:tag name="AS_UNIQUEID" val="293"/>
</p:tagLst>
</file>

<file path=ppt/tags/tag54.xml><?xml version="1.0" encoding="utf-8"?>
<p:tagLst xmlns:p="http://schemas.openxmlformats.org/presentationml/2006/main">
  <p:tag name="AS_UNIQUEID" val="294"/>
</p:tagLst>
</file>

<file path=ppt/tags/tag55.xml><?xml version="1.0" encoding="utf-8"?>
<p:tagLst xmlns:p="http://schemas.openxmlformats.org/presentationml/2006/main">
  <p:tag name="AS_UNIQUEID" val="283"/>
</p:tagLst>
</file>

<file path=ppt/tags/tag56.xml><?xml version="1.0" encoding="utf-8"?>
<p:tagLst xmlns:p="http://schemas.openxmlformats.org/presentationml/2006/main">
  <p:tag name="AS_UNIQUEID" val="284"/>
</p:tagLst>
</file>

<file path=ppt/tags/tag57.xml><?xml version="1.0" encoding="utf-8"?>
<p:tagLst xmlns:p="http://schemas.openxmlformats.org/presentationml/2006/main">
  <p:tag name="AS_UNIQUEID" val="285"/>
</p:tagLst>
</file>

<file path=ppt/tags/tag58.xml><?xml version="1.0" encoding="utf-8"?>
<p:tagLst xmlns:p="http://schemas.openxmlformats.org/presentationml/2006/main">
  <p:tag name="AS_UNIQUEID" val="287"/>
</p:tagLst>
</file>

<file path=ppt/tags/tag59.xml><?xml version="1.0" encoding="utf-8"?>
<p:tagLst xmlns:p="http://schemas.openxmlformats.org/presentationml/2006/main">
  <p:tag name="AS_UNIQUEID" val="295"/>
</p:tagLst>
</file>

<file path=ppt/tags/tag6.xml><?xml version="1.0" encoding="utf-8"?>
<p:tagLst xmlns:p="http://schemas.openxmlformats.org/presentationml/2006/main">
  <p:tag name="AS_UNIQUEID" val="298"/>
</p:tagLst>
</file>

<file path=ppt/tags/tag60.xml><?xml version="1.0" encoding="utf-8"?>
<p:tagLst xmlns:p="http://schemas.openxmlformats.org/presentationml/2006/main">
  <p:tag name="AS_UNIQUEID" val="297"/>
</p:tagLst>
</file>

<file path=ppt/tags/tag61.xml><?xml version="1.0" encoding="utf-8"?>
<p:tagLst xmlns:p="http://schemas.openxmlformats.org/presentationml/2006/main">
  <p:tag name="AS_UNIQUEID" val="298"/>
</p:tagLst>
</file>

<file path=ppt/tags/tag62.xml><?xml version="1.0" encoding="utf-8"?>
<p:tagLst xmlns:p="http://schemas.openxmlformats.org/presentationml/2006/main">
  <p:tag name="AS_UNIQUEID" val="355"/>
</p:tagLst>
</file>

<file path=ppt/tags/tag63.xml><?xml version="1.0" encoding="utf-8"?>
<p:tagLst xmlns:p="http://schemas.openxmlformats.org/presentationml/2006/main">
  <p:tag name="AS_UNIQUEID" val="356"/>
</p:tagLst>
</file>

<file path=ppt/tags/tag64.xml><?xml version="1.0" encoding="utf-8"?>
<p:tagLst xmlns:p="http://schemas.openxmlformats.org/presentationml/2006/main">
  <p:tag name="AS_UNIQUEID" val="289"/>
</p:tagLst>
</file>

<file path=ppt/tags/tag65.xml><?xml version="1.0" encoding="utf-8"?>
<p:tagLst xmlns:p="http://schemas.openxmlformats.org/presentationml/2006/main">
  <p:tag name="AS_UNIQUEID" val="290"/>
</p:tagLst>
</file>

<file path=ppt/tags/tag66.xml><?xml version="1.0" encoding="utf-8"?>
<p:tagLst xmlns:p="http://schemas.openxmlformats.org/presentationml/2006/main">
  <p:tag name="AS_UNIQUEID" val="291"/>
</p:tagLst>
</file>

<file path=ppt/tags/tag67.xml><?xml version="1.0" encoding="utf-8"?>
<p:tagLst xmlns:p="http://schemas.openxmlformats.org/presentationml/2006/main">
  <p:tag name="AS_UNIQUEID" val="292"/>
</p:tagLst>
</file>

<file path=ppt/tags/tag68.xml><?xml version="1.0" encoding="utf-8"?>
<p:tagLst xmlns:p="http://schemas.openxmlformats.org/presentationml/2006/main">
  <p:tag name="AS_UNIQUEID" val="293"/>
</p:tagLst>
</file>

<file path=ppt/tags/tag69.xml><?xml version="1.0" encoding="utf-8"?>
<p:tagLst xmlns:p="http://schemas.openxmlformats.org/presentationml/2006/main">
  <p:tag name="AS_UNIQUEID" val="294"/>
</p:tagLst>
</file>

<file path=ppt/tags/tag7.xml><?xml version="1.0" encoding="utf-8"?>
<p:tagLst xmlns:p="http://schemas.openxmlformats.org/presentationml/2006/main">
  <p:tag name="AS_UNIQUEID" val="287"/>
</p:tagLst>
</file>

<file path=ppt/tags/tag70.xml><?xml version="1.0" encoding="utf-8"?>
<p:tagLst xmlns:p="http://schemas.openxmlformats.org/presentationml/2006/main">
  <p:tag name="AS_UNIQUEID" val="293"/>
</p:tagLst>
</file>

<file path=ppt/tags/tag71.xml><?xml version="1.0" encoding="utf-8"?>
<p:tagLst xmlns:p="http://schemas.openxmlformats.org/presentationml/2006/main">
  <p:tag name="AS_UNIQUEID" val="294"/>
</p:tagLst>
</file>

<file path=ppt/tags/tag72.xml><?xml version="1.0" encoding="utf-8"?>
<p:tagLst xmlns:p="http://schemas.openxmlformats.org/presentationml/2006/main">
  <p:tag name="AS_UNIQUEID" val="327"/>
</p:tagLst>
</file>

<file path=ppt/tags/tag73.xml><?xml version="1.0" encoding="utf-8"?>
<p:tagLst xmlns:p="http://schemas.openxmlformats.org/presentationml/2006/main">
  <p:tag name="AS_UNIQUEID" val="283"/>
</p:tagLst>
</file>

<file path=ppt/tags/tag74.xml><?xml version="1.0" encoding="utf-8"?>
<p:tagLst xmlns:p="http://schemas.openxmlformats.org/presentationml/2006/main">
  <p:tag name="AS_UNIQUEID" val="284"/>
</p:tagLst>
</file>

<file path=ppt/tags/tag75.xml><?xml version="1.0" encoding="utf-8"?>
<p:tagLst xmlns:p="http://schemas.openxmlformats.org/presentationml/2006/main">
  <p:tag name="AS_UNIQUEID" val="285"/>
</p:tagLst>
</file>

<file path=ppt/tags/tag76.xml><?xml version="1.0" encoding="utf-8"?>
<p:tagLst xmlns:p="http://schemas.openxmlformats.org/presentationml/2006/main">
  <p:tag name="AS_UNIQUEID" val="295"/>
</p:tagLst>
</file>

<file path=ppt/tags/tag77.xml><?xml version="1.0" encoding="utf-8"?>
<p:tagLst xmlns:p="http://schemas.openxmlformats.org/presentationml/2006/main">
  <p:tag name="AS_UNIQUEID" val="297"/>
</p:tagLst>
</file>

<file path=ppt/tags/tag78.xml><?xml version="1.0" encoding="utf-8"?>
<p:tagLst xmlns:p="http://schemas.openxmlformats.org/presentationml/2006/main">
  <p:tag name="AS_UNIQUEID" val="298"/>
</p:tagLst>
</file>

<file path=ppt/tags/tag79.xml><?xml version="1.0" encoding="utf-8"?>
<p:tagLst xmlns:p="http://schemas.openxmlformats.org/presentationml/2006/main">
  <p:tag name="AS_UNIQUEID" val="355"/>
</p:tagLst>
</file>

<file path=ppt/tags/tag8.xml><?xml version="1.0" encoding="utf-8"?>
<p:tagLst xmlns:p="http://schemas.openxmlformats.org/presentationml/2006/main">
  <p:tag name="AS_UNIQUEID" val="295"/>
</p:tagLst>
</file>

<file path=ppt/tags/tag80.xml><?xml version="1.0" encoding="utf-8"?>
<p:tagLst xmlns:p="http://schemas.openxmlformats.org/presentationml/2006/main">
  <p:tag name="AS_UNIQUEID" val="356"/>
</p:tagLst>
</file>

<file path=ppt/tags/tag81.xml><?xml version="1.0" encoding="utf-8"?>
<p:tagLst xmlns:p="http://schemas.openxmlformats.org/presentationml/2006/main">
  <p:tag name="AS_UNIQUEID" val="327"/>
</p:tagLst>
</file>

<file path=ppt/tags/tag82.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2688796850_1_1"/>
</p:tagLst>
</file>

<file path=ppt/tags/tag83.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2688808333_1_1"/>
</p:tagLst>
</file>

<file path=ppt/tags/tag84.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2688816002_1_1"/>
</p:tagLst>
</file>

<file path=ppt/tags/tag85.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2688821339_1_1"/>
</p:tagLst>
</file>

<file path=ppt/tags/tag86.xml><?xml version="1.0" encoding="utf-8"?>
<p:tagLst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02688825275_1_1"/>
</p:tagLst>
</file>

<file path=ppt/tags/tag87.xml><?xml version="1.0" encoding="utf-8"?>
<p:tagLst xmlns:p="http://schemas.openxmlformats.org/presentationml/2006/main">
  <p:tag name="AS_UNIQUEID" val="283"/>
</p:tagLst>
</file>

<file path=ppt/tags/tag88.xml><?xml version="1.0" encoding="utf-8"?>
<p:tagLst xmlns:p="http://schemas.openxmlformats.org/presentationml/2006/main">
  <p:tag name="AS_UNIQUEID" val="284"/>
</p:tagLst>
</file>

<file path=ppt/tags/tag89.xml><?xml version="1.0" encoding="utf-8"?>
<p:tagLst xmlns:p="http://schemas.openxmlformats.org/presentationml/2006/main">
  <p:tag name="AS_UNIQUEID" val="285"/>
</p:tagLst>
</file>

<file path=ppt/tags/tag9.xml><?xml version="1.0" encoding="utf-8"?>
<p:tagLst xmlns:p="http://schemas.openxmlformats.org/presentationml/2006/main">
  <p:tag name="AS_UNIQUEID" val="297"/>
</p:tagLst>
</file>

<file path=ppt/tags/tag90.xml><?xml version="1.0" encoding="utf-8"?>
<p:tagLst xmlns:p="http://schemas.openxmlformats.org/presentationml/2006/main">
  <p:tag name="AS_UNIQUEID" val="355"/>
</p:tagLst>
</file>

<file path=ppt/tags/tag91.xml><?xml version="1.0" encoding="utf-8"?>
<p:tagLst xmlns:p="http://schemas.openxmlformats.org/presentationml/2006/main">
  <p:tag name="AS_UNIQUEID" val="356"/>
</p:tagLst>
</file>

<file path=ppt/tags/tag92.xml><?xml version="1.0" encoding="utf-8"?>
<p:tagLst xmlns:p="http://schemas.openxmlformats.org/presentationml/2006/main">
  <p:tag name="AS_UNIQUEID" val="295"/>
</p:tagLst>
</file>

<file path=ppt/tags/tag93.xml><?xml version="1.0" encoding="utf-8"?>
<p:tagLst xmlns:p="http://schemas.openxmlformats.org/presentationml/2006/main">
  <p:tag name="AS_UNIQUEID" val="355"/>
</p:tagLst>
</file>

<file path=ppt/tags/tag94.xml><?xml version="1.0" encoding="utf-8"?>
<p:tagLst xmlns:p="http://schemas.openxmlformats.org/presentationml/2006/main">
  <p:tag name="AS_UNIQUEID" val="356"/>
</p:tagLst>
</file>

<file path=ppt/tags/tag95.xml><?xml version="1.0" encoding="utf-8"?>
<p:tagLst xmlns:p="http://schemas.openxmlformats.org/presentationml/2006/main">
  <p:tag name="AS_UNIQUEID" val="111"/>
</p:tagLst>
</file>

<file path=ppt/tags/tag96.xml><?xml version="1.0" encoding="utf-8"?>
<p:tagLst xmlns:p="http://schemas.openxmlformats.org/presentationml/2006/main">
  <p:tag name="AS_UNIQUEID" val="327"/>
</p:tagLst>
</file>

<file path=ppt/tags/tag97.xml><?xml version="1.0" encoding="utf-8"?>
<p:tagLst xmlns:p="http://schemas.openxmlformats.org/presentationml/2006/main">
  <p:tag name="AS_UNIQUEID" val="295"/>
</p:tagLst>
</file>

<file path=ppt/tags/tag98.xml><?xml version="1.0" encoding="utf-8"?>
<p:tagLst xmlns:p="http://schemas.openxmlformats.org/presentationml/2006/main">
  <p:tag name="AS_UNIQUEID" val="355"/>
</p:tagLst>
</file>

<file path=ppt/tags/tag99.xml><?xml version="1.0" encoding="utf-8"?>
<p:tagLst xmlns:p="http://schemas.openxmlformats.org/presentationml/2006/main">
  <p:tag name="AS_UNIQUEID" val="3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6715</Words>
  <Application>WPS 演示</Application>
  <PresentationFormat>自定义</PresentationFormat>
  <Paragraphs>494</Paragraphs>
  <Slides>21</Slides>
  <Notes>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21</vt:i4>
      </vt:variant>
    </vt:vector>
  </HeadingPairs>
  <TitlesOfParts>
    <vt:vector size="42" baseType="lpstr">
      <vt:lpstr>Arial</vt:lpstr>
      <vt:lpstr>宋体</vt:lpstr>
      <vt:lpstr>Wingdings</vt:lpstr>
      <vt:lpstr>仓耳今楷05-6763 W05</vt:lpstr>
      <vt:lpstr>字体视界-NEW魏碑体</vt:lpstr>
      <vt:lpstr>华文行楷</vt:lpstr>
      <vt:lpstr>微软雅黑</vt:lpstr>
      <vt:lpstr>方正粗黑宋简体</vt:lpstr>
      <vt:lpstr>Calibri</vt:lpstr>
      <vt:lpstr>方正兰亭黑_GBK</vt:lpstr>
      <vt:lpstr>Calibri</vt:lpstr>
      <vt:lpstr>汉仪尚巍手书W</vt:lpstr>
      <vt:lpstr>Helvetica</vt:lpstr>
      <vt:lpstr>Arial Unicode MS</vt:lpstr>
      <vt:lpstr>等线 Light</vt:lpstr>
      <vt:lpstr>等线</vt:lpstr>
      <vt:lpstr>黑体</vt:lpstr>
      <vt:lpstr>字魂105号-简雅黑</vt:lpstr>
      <vt:lpstr>Aa马上行楷</vt:lpstr>
      <vt:lpstr>楷体_GB2312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车金凤</cp:lastModifiedBy>
  <cp:revision>131</cp:revision>
  <dcterms:created xsi:type="dcterms:W3CDTF">2021-04-09T07:46:00Z</dcterms:created>
  <dcterms:modified xsi:type="dcterms:W3CDTF">2021-07-30T07:37:26Z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2052-11.1.0.10650</vt:lpwstr>
  </property>
  <property fmtid="{D5CDD505-2E9C-101B-9397-08002B2CF9AE}" pid="3" name="ICV">
    <vt:lpwstr>7B50C7D73A1B4359BD9441BE76F20B17</vt:lpwstr>
  </property>
  <property fmtid="{D5CDD505-2E9C-101B-9397-08002B2CF9AE}" pid="4" name="KSOSaveFontToCloudKey">
    <vt:lpwstr>455173728_cloud</vt:lpwstr>
  </property>
</Properties>
</file>