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xml" ContentType="application/vnd.openxmlformats-officedocument.presentationml.notesSlide+xml"/>
  <Override PartName="/ppt/tags/tag113.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notesSlides/notesSlide6.xml" ContentType="application/vnd.openxmlformats-officedocument.presentationml.notesSlide+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2" r:id="rId3"/>
  </p:sldMasterIdLst>
  <p:notesMasterIdLst>
    <p:notesMasterId r:id="rId25"/>
  </p:notesMasterIdLst>
  <p:handoutMasterIdLst>
    <p:handoutMasterId r:id="rId26"/>
  </p:handoutMasterIdLst>
  <p:sldIdLst>
    <p:sldId id="788" r:id="rId4"/>
    <p:sldId id="789" r:id="rId5"/>
    <p:sldId id="790" r:id="rId6"/>
    <p:sldId id="791" r:id="rId7"/>
    <p:sldId id="794" r:id="rId8"/>
    <p:sldId id="845" r:id="rId9"/>
    <p:sldId id="796" r:id="rId10"/>
    <p:sldId id="811" r:id="rId11"/>
    <p:sldId id="797" r:id="rId12"/>
    <p:sldId id="828" r:id="rId13"/>
    <p:sldId id="844" r:id="rId14"/>
    <p:sldId id="866" r:id="rId15"/>
    <p:sldId id="767" r:id="rId16"/>
    <p:sldId id="768" r:id="rId17"/>
    <p:sldId id="769" r:id="rId18"/>
    <p:sldId id="770" r:id="rId19"/>
    <p:sldId id="772" r:id="rId20"/>
    <p:sldId id="784" r:id="rId21"/>
    <p:sldId id="865" r:id="rId22"/>
    <p:sldId id="707" r:id="rId23"/>
    <p:sldId id="270" r:id="rId2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0"/>
    <p:restoredTop sz="88296" autoAdjust="0"/>
  </p:normalViewPr>
  <p:slideViewPr>
    <p:cSldViewPr snapToGrid="0" showGuides="1">
      <p:cViewPr varScale="1">
        <p:scale>
          <a:sx n="78" d="100"/>
          <a:sy n="78" d="100"/>
        </p:scale>
        <p:origin x="-1200" y="-78"/>
      </p:cViewPr>
      <p:guideLst>
        <p:guide orient="horz" pos="2159"/>
        <p:guide pos="39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7324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2021/7/30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t>‹#›</a:t>
            </a:fld>
            <a:endParaRPr lang="zh-CN" altLang="en-US" sz="1200" dirty="0"/>
          </a:p>
        </p:txBody>
      </p:sp>
    </p:spTree>
    <p:extLst>
      <p:ext uri="{BB962C8B-B14F-4D97-AF65-F5344CB8AC3E}">
        <p14:creationId xmlns:p14="http://schemas.microsoft.com/office/powerpoint/2010/main" val="2060344016"/>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2021/7/30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97951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87" y="80827"/>
            <a:ext cx="12158731" cy="6697227"/>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t>2021/7/30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spd="slow" advClick="0" advTm="0">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4"/>
            <a:ext cx="12192000" cy="6861944"/>
          </a:xfrm>
          <a:prstGeom prst="rect">
            <a:avLst/>
          </a:prstGeom>
        </p:spPr>
      </p:pic>
    </p:spTree>
  </p:cSld>
  <p:clrMapOvr>
    <a:masterClrMapping/>
  </p:clrMapOvr>
  <p:transition spd="slow" advClick="0"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t>2021/7/30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2021/7/30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2021/7/30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7"/>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6"/>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notesSlide" Target="../notesSlides/notesSlide1.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tags" Target="../tags/tag41.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slideLayout" Target="../slideLayouts/slideLayout10.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tags" Target="../tags/tag44.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tags" Target="../tags/tag43.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8.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 Type="http://schemas.openxmlformats.org/officeDocument/2006/relationships/tags" Target="../tags/tag73.xml"/><Relationship Id="rId21" Type="http://schemas.openxmlformats.org/officeDocument/2006/relationships/tags" Target="../tags/tag91.xml"/><Relationship Id="rId34" Type="http://schemas.openxmlformats.org/officeDocument/2006/relationships/tags" Target="../tags/tag104.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tags" Target="../tags/tag99.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notesSlide" Target="../notesSlides/notesSlide3.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slideLayout" Target="../slideLayouts/slideLayout10.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s>
</file>

<file path=ppt/slides/_rels/slide9.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Layout" Target="../slideLayouts/slideLayout1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98880"/>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报告人：石延昌</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位：陕西省西安市长安区第二中学</a:t>
            </a: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248285" y="3262630"/>
            <a:ext cx="11793855" cy="2276475"/>
          </a:xfrm>
          <a:prstGeom prst="rect">
            <a:avLst/>
          </a:prstGeom>
          <a:noFill/>
          <a:ln w="9525">
            <a:noFill/>
          </a:ln>
        </p:spPr>
        <p:txBody>
          <a:bodyPr wrap="square" anchor="t">
            <a:spAutoFit/>
          </a:bodyPr>
          <a:lstStyle/>
          <a:p>
            <a:pPr algn="ctr">
              <a:buFont typeface="Arial" panose="020B0604020202020204" pitchFamily="34" charset="0"/>
            </a:pPr>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讲</a:t>
            </a:r>
            <a:r>
              <a:rPr lang="zh-CN" altLang="en-US" sz="4800" b="1" dirty="0">
                <a:latin typeface="黑体" panose="02010609060101010101" charset="-122"/>
                <a:ea typeface="黑体" panose="02010609060101010101" charset="-122"/>
                <a:sym typeface="微软雅黑" panose="020B0503020204020204" pitchFamily="34" charset="-122"/>
              </a:rPr>
              <a:t>  根本立场：坚持以人民为中心</a:t>
            </a:r>
            <a:r>
              <a:rPr lang="en-US" altLang="zh-CN" sz="4000" b="1" dirty="0">
                <a:latin typeface="黑体" panose="02010609060101010101" charset="-122"/>
                <a:ea typeface="黑体" panose="02010609060101010101" charset="-122"/>
                <a:sym typeface="微软雅黑" panose="020B0503020204020204" pitchFamily="34" charset="-122"/>
              </a:rPr>
              <a:t>    </a:t>
            </a:r>
          </a:p>
          <a:p>
            <a:pPr algn="ctr">
              <a:buFont typeface="Arial" panose="020B0604020202020204" pitchFamily="34" charset="0"/>
            </a:pPr>
            <a:r>
              <a:rPr lang="en-US" altLang="zh-CN" sz="4000" b="1" dirty="0">
                <a:latin typeface="黑体" panose="02010609060101010101" charset="-122"/>
                <a:ea typeface="黑体" panose="02010609060101010101" charset="-122"/>
                <a:sym typeface="微软雅黑" panose="020B0503020204020204" pitchFamily="34" charset="-122"/>
              </a:rPr>
              <a:t>               </a:t>
            </a:r>
            <a:endParaRPr lang="zh-CN" altLang="en-US" sz="4000" b="1" dirty="0">
              <a:latin typeface="黑体" panose="02010609060101010101" charset="-122"/>
              <a:ea typeface="黑体" panose="02010609060101010101" charset="-122"/>
              <a:sym typeface="微软雅黑" panose="020B0503020204020204" pitchFamily="34" charset="-122"/>
            </a:endParaRPr>
          </a:p>
          <a:p>
            <a:pPr algn="ctr">
              <a:buFont typeface="Arial" panose="020B0604020202020204" pitchFamily="34" charset="0"/>
            </a:pPr>
            <a:endPar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138366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a:t>
            </a:r>
            <a:r>
              <a:rPr lang="zh-CN" altLang="zh-CN" sz="2800" b="1" dirty="0">
                <a:solidFill>
                  <a:srgbClr val="264457"/>
                </a:solidFill>
                <a:latin typeface="黑体" panose="02010609060101010101" charset="-122"/>
                <a:ea typeface="黑体" panose="02010609060101010101" charset="-122"/>
              </a:rPr>
              <a:t>高中</a:t>
            </a:r>
            <a:r>
              <a:rPr lang="zh-CN" altLang="en-US" sz="2800" b="1" dirty="0">
                <a:solidFill>
                  <a:srgbClr val="264457"/>
                </a:solidFill>
                <a:latin typeface="黑体" panose="02010609060101010101" charset="-122"/>
                <a:ea typeface="黑体" panose="02010609060101010101" charset="-122"/>
              </a:rPr>
              <a:t>）</a:t>
            </a:r>
          </a:p>
          <a:p>
            <a:endParaRPr lang="zh-CN" altLang="en-US" sz="2800" b="1" dirty="0">
              <a:solidFill>
                <a:srgbClr val="264457"/>
              </a:solidFill>
              <a:latin typeface="黑体" panose="02010609060101010101" charset="-122"/>
              <a:ea typeface="黑体" panose="02010609060101010101" charset="-122"/>
            </a:endParaRPr>
          </a:p>
          <a:p>
            <a:r>
              <a:rPr lang="zh-CN" altLang="en-US" sz="2800" b="1" dirty="0">
                <a:solidFill>
                  <a:srgbClr val="264457"/>
                </a:solidFill>
                <a:latin typeface="黑体" panose="02010609060101010101" charset="-122"/>
                <a:ea typeface="黑体" panose="02010609060101010101" charset="-122"/>
              </a:rPr>
              <a:t> </a:t>
            </a:r>
            <a:r>
              <a:rPr lang="en-US" altLang="zh-CN" sz="2800" b="1" dirty="0">
                <a:solidFill>
                  <a:srgbClr val="264457"/>
                </a:solidFill>
                <a:latin typeface="黑体" panose="02010609060101010101" charset="-122"/>
                <a:ea typeface="黑体" panose="02010609060101010101" charset="-122"/>
              </a:rPr>
              <a:t>                                            ——</a:t>
            </a:r>
            <a:r>
              <a:rPr lang="zh-CN" altLang="en-US" sz="2800" b="1" dirty="0">
                <a:solidFill>
                  <a:srgbClr val="264457"/>
                </a:solidFill>
                <a:latin typeface="黑体" panose="02010609060101010101" charset="-122"/>
                <a:ea typeface="黑体" panose="02010609060101010101" charset="-122"/>
              </a:rPr>
              <a:t>课例分享</a:t>
            </a:r>
          </a:p>
        </p:txBody>
      </p:sp>
      <p:grpSp>
        <p:nvGrpSpPr>
          <p:cNvPr id="27655" name="组合 1"/>
          <p:cNvGrpSpPr/>
          <p:nvPr/>
        </p:nvGrpSpPr>
        <p:grpSpPr>
          <a:xfrm>
            <a:off x="4838700" y="6478588"/>
            <a:ext cx="2562225" cy="398780"/>
            <a:chOff x="0" y="0"/>
            <a:chExt cx="2562727" cy="399158"/>
          </a:xfrm>
        </p:grpSpPr>
        <p:sp>
          <p:nvSpPr>
            <p:cNvPr id="27656" name="文本框 23"/>
            <p:cNvSpPr/>
            <p:nvPr/>
          </p:nvSpPr>
          <p:spPr>
            <a:xfrm>
              <a:off x="300790" y="0"/>
              <a:ext cx="1985211" cy="399158"/>
            </a:xfrm>
            <a:prstGeom prst="rect">
              <a:avLst/>
            </a:prstGeom>
            <a:noFill/>
            <a:ln w="9525">
              <a:noFill/>
            </a:ln>
          </p:spPr>
          <p:txBody>
            <a:bodyPr anchor="t">
              <a:spAutoFit/>
            </a:bodyPr>
            <a:lstStyle/>
            <a:p>
              <a:pPr algn="dist"/>
              <a:r>
                <a:rPr lang="en-US" altLang="zh-CN" sz="2000" b="1" dirty="0">
                  <a:solidFill>
                    <a:srgbClr val="13142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000" b="1" dirty="0">
                  <a:solidFill>
                    <a:srgbClr val="131426"/>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b="1" dirty="0">
                  <a:solidFill>
                    <a:srgbClr val="131426"/>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2000" b="1" dirty="0">
                  <a:solidFill>
                    <a:srgbClr val="131426"/>
                  </a:solidFill>
                  <a:latin typeface="微软雅黑" panose="020B0503020204020204" pitchFamily="34" charset="-122"/>
                  <a:ea typeface="微软雅黑" panose="020B0503020204020204" pitchFamily="34" charset="-122"/>
                  <a:sym typeface="微软雅黑" panose="020B0503020204020204" pitchFamily="34" charset="-122"/>
                </a:rPr>
                <a:t>月</a:t>
              </a:r>
            </a:p>
          </p:txBody>
        </p:sp>
        <p:sp>
          <p:nvSpPr>
            <p:cNvPr id="27657" name="直接连接符 29"/>
            <p:cNvSpPr/>
            <p:nvPr/>
          </p:nvSpPr>
          <p:spPr>
            <a:xfrm>
              <a:off x="0" y="179812"/>
              <a:ext cx="288758" cy="1"/>
            </a:xfrm>
            <a:prstGeom prst="line">
              <a:avLst/>
            </a:prstGeom>
            <a:ln w="6350" cap="flat" cmpd="sng">
              <a:solidFill>
                <a:srgbClr val="131426"/>
              </a:solidFill>
              <a:prstDash val="solid"/>
              <a:bevel/>
              <a:headEnd type="none" w="med" len="med"/>
              <a:tailEnd type="none" w="med" len="med"/>
            </a:ln>
          </p:spPr>
        </p:sp>
        <p:sp>
          <p:nvSpPr>
            <p:cNvPr id="27658" name="直接连接符 30"/>
            <p:cNvSpPr/>
            <p:nvPr/>
          </p:nvSpPr>
          <p:spPr>
            <a:xfrm>
              <a:off x="2273969" y="167781"/>
              <a:ext cx="288758" cy="1"/>
            </a:xfrm>
            <a:prstGeom prst="line">
              <a:avLst/>
            </a:prstGeom>
            <a:ln w="6350" cap="flat" cmpd="sng">
              <a:solidFill>
                <a:srgbClr val="131426"/>
              </a:solidFill>
              <a:prstDash val="solid"/>
              <a:bevel/>
              <a:headEnd type="none" w="med" len="med"/>
              <a:tailEnd type="none" w="med" len="med"/>
            </a:ln>
          </p:spPr>
        </p:sp>
      </p:gr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5045" y="1435735"/>
            <a:ext cx="6264275" cy="1814830"/>
          </a:xfrm>
          <a:prstGeom prst="rect">
            <a:avLst/>
          </a:prstGeom>
          <a:noFill/>
        </p:spPr>
        <p:txBody>
          <a:bodyPr wrap="square" rtlCol="0" anchor="t">
            <a:spAutoFit/>
          </a:bodyPr>
          <a:lstStyle/>
          <a:p>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en-US" altLang="zh-CN" sz="2800" dirty="0" smtClean="0">
                <a:latin typeface="楷体" panose="02010609060101010101" pitchFamily="49" charset="-122"/>
                <a:ea typeface="楷体" panose="02010609060101010101" pitchFamily="49" charset="-122"/>
                <a:cs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cs typeface="楷体" panose="02010609060101010101" pitchFamily="49" charset="-122"/>
              </a:rPr>
              <a:t>人</a:t>
            </a:r>
            <a:r>
              <a:rPr lang="zh-CN" altLang="en-US" sz="2800" dirty="0">
                <a:latin typeface="楷体" panose="02010609060101010101" pitchFamily="49" charset="-122"/>
                <a:ea typeface="楷体" panose="02010609060101010101" pitchFamily="49" charset="-122"/>
                <a:cs typeface="楷体" panose="02010609060101010101" pitchFamily="49" charset="-122"/>
              </a:rPr>
              <a:t>的生命是最宝贵的，生命只有一次，失去不会再来。在保护人民生命安全面前，我们必须不惜一切代价，我们也能够做到不惜一切代价。</a:t>
            </a:r>
          </a:p>
        </p:txBody>
      </p:sp>
      <p:sp>
        <p:nvSpPr>
          <p:cNvPr id="6" name="文本框 5"/>
          <p:cNvSpPr txBox="1"/>
          <p:nvPr/>
        </p:nvSpPr>
        <p:spPr>
          <a:xfrm>
            <a:off x="678180" y="101600"/>
            <a:ext cx="6955790" cy="521970"/>
          </a:xfrm>
          <a:prstGeom prst="rect">
            <a:avLst/>
          </a:prstGeom>
          <a:noFill/>
        </p:spPr>
        <p:txBody>
          <a:bodyPr wrap="square" rtlCol="0">
            <a:spAutoFit/>
          </a:bodyPr>
          <a:lstStyle/>
          <a:p>
            <a:r>
              <a:rPr lang="zh-CN" altLang="en-US" sz="2800" b="1">
                <a:solidFill>
                  <a:srgbClr val="FF0000"/>
                </a:solidFill>
              </a:rPr>
              <a:t>活动一：中国故事（创设情境</a:t>
            </a:r>
            <a:r>
              <a:rPr lang="en-US" altLang="zh-CN" sz="2800" b="1">
                <a:solidFill>
                  <a:srgbClr val="FF0000"/>
                </a:solidFill>
              </a:rPr>
              <a:t>  </a:t>
            </a:r>
            <a:r>
              <a:rPr lang="zh-CN" altLang="en-US" sz="2800" b="1">
                <a:solidFill>
                  <a:srgbClr val="FF0000"/>
                </a:solidFill>
              </a:rPr>
              <a:t>整体感知）</a:t>
            </a:r>
          </a:p>
        </p:txBody>
      </p:sp>
      <p:sp>
        <p:nvSpPr>
          <p:cNvPr id="7" name="文本框 6"/>
          <p:cNvSpPr txBox="1"/>
          <p:nvPr/>
        </p:nvSpPr>
        <p:spPr>
          <a:xfrm>
            <a:off x="995045" y="4135755"/>
            <a:ext cx="10565765" cy="2245360"/>
          </a:xfrm>
          <a:prstGeom prst="rect">
            <a:avLst/>
          </a:prstGeom>
          <a:noFill/>
        </p:spPr>
        <p:txBody>
          <a:bodyPr wrap="square" rtlCol="0" anchor="t">
            <a:spAutoFit/>
          </a:bodyPr>
          <a:lstStyle/>
          <a:p>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参加抗疫的医务人员中有近一半是“90后”、“00后”，他们有一句话感动了中国：2003年非典的时候你们保护了我们，今天轮到我们来保护你们了。长辈们说：“哪里有什么白衣天使，不过是一群孩子换了一身衣服。”世上没有从天而降的英雄，只有挺身而出的凡人。</a:t>
            </a:r>
          </a:p>
        </p:txBody>
      </p:sp>
      <p:pic>
        <p:nvPicPr>
          <p:cNvPr id="8" name="图片 7" descr="5163823182432742869"/>
          <p:cNvPicPr>
            <a:picLocks noChangeAspect="1"/>
          </p:cNvPicPr>
          <p:nvPr/>
        </p:nvPicPr>
        <p:blipFill>
          <a:blip r:embed="rId2"/>
          <a:stretch>
            <a:fillRect/>
          </a:stretch>
        </p:blipFill>
        <p:spPr>
          <a:xfrm>
            <a:off x="7753985" y="1059815"/>
            <a:ext cx="3980815" cy="2910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91475" y="3011805"/>
            <a:ext cx="3749040" cy="2553335"/>
          </a:xfrm>
          <a:prstGeom prst="rect">
            <a:avLst/>
          </a:prstGeom>
          <a:noFill/>
        </p:spPr>
        <p:txBody>
          <a:bodyPr wrap="square" rtlCol="0" anchor="t">
            <a:spAutoFit/>
          </a:bodyPr>
          <a:lstStyle/>
          <a:p>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altLang="en-US" sz="3200">
                <a:latin typeface="楷体" panose="02010609060101010101" pitchFamily="49" charset="-122"/>
                <a:ea typeface="楷体" panose="02010609060101010101" pitchFamily="49" charset="-122"/>
                <a:cs typeface="楷体" panose="02010609060101010101" pitchFamily="49" charset="-122"/>
              </a:rPr>
              <a:t>世卫组织总干事高级顾问艾尔沃德感叹：“如果我感染了，我希望在中国治疗。”</a:t>
            </a:r>
          </a:p>
        </p:txBody>
      </p:sp>
      <p:pic>
        <p:nvPicPr>
          <p:cNvPr id="2" name="图片 1" descr="09fa513d269759eeeea249234fdb04106c22df0b"/>
          <p:cNvPicPr>
            <a:picLocks noChangeAspect="1"/>
          </p:cNvPicPr>
          <p:nvPr/>
        </p:nvPicPr>
        <p:blipFill>
          <a:blip r:embed="rId2"/>
          <a:stretch>
            <a:fillRect/>
          </a:stretch>
        </p:blipFill>
        <p:spPr>
          <a:xfrm>
            <a:off x="678180" y="1168400"/>
            <a:ext cx="6850380" cy="3853180"/>
          </a:xfrm>
          <a:prstGeom prst="rect">
            <a:avLst/>
          </a:prstGeom>
        </p:spPr>
      </p:pic>
      <p:sp>
        <p:nvSpPr>
          <p:cNvPr id="6" name="文本框 5"/>
          <p:cNvSpPr txBox="1"/>
          <p:nvPr/>
        </p:nvSpPr>
        <p:spPr>
          <a:xfrm>
            <a:off x="678180" y="116205"/>
            <a:ext cx="4118610" cy="521970"/>
          </a:xfrm>
          <a:prstGeom prst="rect">
            <a:avLst/>
          </a:prstGeom>
          <a:noFill/>
        </p:spPr>
        <p:txBody>
          <a:bodyPr wrap="square" rtlCol="0">
            <a:spAutoFit/>
          </a:bodyPr>
          <a:lstStyle/>
          <a:p>
            <a:r>
              <a:rPr lang="zh-CN" altLang="en-US" sz="2800" b="1">
                <a:solidFill>
                  <a:srgbClr val="FF0000"/>
                </a:solidFill>
              </a:rPr>
              <a:t>活动一：中国故事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9"/>
          <p:cNvSpPr>
            <a:spLocks noChangeArrowheads="1"/>
          </p:cNvSpPr>
          <p:nvPr/>
        </p:nvSpPr>
        <p:spPr bwMode="auto">
          <a:xfrm>
            <a:off x="524510" y="1524635"/>
            <a:ext cx="11069955" cy="3808730"/>
          </a:xfrm>
          <a:prstGeom prst="rect">
            <a:avLst/>
          </a:prstGeom>
          <a:noFill/>
          <a:ln w="2540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05">
              <a:solidFill>
                <a:srgbClr val="FFFFFF"/>
              </a:solidFill>
              <a:latin typeface="Calibri" panose="020F0502020204030204" charset="0"/>
            </a:endParaRPr>
          </a:p>
        </p:txBody>
      </p:sp>
      <p:sp>
        <p:nvSpPr>
          <p:cNvPr id="10245" name="矩形 22"/>
          <p:cNvSpPr>
            <a:spLocks noChangeArrowheads="1"/>
          </p:cNvSpPr>
          <p:nvPr/>
        </p:nvSpPr>
        <p:spPr bwMode="auto">
          <a:xfrm>
            <a:off x="524510" y="1557020"/>
            <a:ext cx="11099165" cy="292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13" tIns="80006" rIns="160013" bIns="80006">
            <a:spAutoFit/>
          </a:bodyPr>
          <a:lstStyle>
            <a:lvl1pPr defTabSz="1595755">
              <a:defRPr sz="2400">
                <a:solidFill>
                  <a:schemeClr val="tx1"/>
                </a:solidFill>
                <a:latin typeface="Arial" panose="020B0604020202020204" pitchFamily="34" charset="0"/>
                <a:ea typeface="宋体" panose="02010600030101010101" pitchFamily="2" charset="-122"/>
              </a:defRPr>
            </a:lvl1pPr>
            <a:lvl2pPr marL="742950" indent="-285750" defTabSz="1595755">
              <a:defRPr sz="2400">
                <a:solidFill>
                  <a:schemeClr val="tx1"/>
                </a:solidFill>
                <a:latin typeface="Arial" panose="020B0604020202020204" pitchFamily="34" charset="0"/>
                <a:ea typeface="宋体" panose="02010600030101010101" pitchFamily="2" charset="-122"/>
              </a:defRPr>
            </a:lvl2pPr>
            <a:lvl3pPr marL="1143000" indent="-228600" defTabSz="1595755">
              <a:defRPr sz="2400">
                <a:solidFill>
                  <a:schemeClr val="tx1"/>
                </a:solidFill>
                <a:latin typeface="Arial" panose="020B0604020202020204" pitchFamily="34" charset="0"/>
                <a:ea typeface="宋体" panose="02010600030101010101" pitchFamily="2" charset="-122"/>
              </a:defRPr>
            </a:lvl3pPr>
            <a:lvl4pPr marL="1600200" indent="-228600" defTabSz="1595755">
              <a:defRPr sz="2400">
                <a:solidFill>
                  <a:schemeClr val="tx1"/>
                </a:solidFill>
                <a:latin typeface="Arial" panose="020B0604020202020204" pitchFamily="34" charset="0"/>
                <a:ea typeface="宋体" panose="02010600030101010101" pitchFamily="2" charset="-122"/>
              </a:defRPr>
            </a:lvl4pPr>
            <a:lvl5pPr marL="2057400" indent="-228600" defTabSz="1595755">
              <a:defRPr sz="2400">
                <a:solidFill>
                  <a:schemeClr val="tx1"/>
                </a:solidFill>
                <a:latin typeface="Arial" panose="020B0604020202020204" pitchFamily="34" charset="0"/>
                <a:ea typeface="宋体" panose="02010600030101010101" pitchFamily="2" charset="-122"/>
              </a:defRPr>
            </a:lvl5pPr>
            <a:lvl6pPr marL="2514600" indent="-228600" defTabSz="159575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59575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59575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59575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en-US" altLang="zh-CN" dirty="0">
                <a:latin typeface="楷体" panose="02010609060101010101" pitchFamily="49" charset="-122"/>
                <a:ea typeface="楷体" panose="02010609060101010101" pitchFamily="49" charset="-122"/>
                <a:cs typeface="楷体" panose="02010609060101010101" pitchFamily="49" charset="-122"/>
              </a:rPr>
              <a:t>    </a:t>
            </a:r>
            <a:r>
              <a:rPr lang="zh-CN" altLang="en-US" dirty="0">
                <a:latin typeface="楷体" panose="02010609060101010101" pitchFamily="49" charset="-122"/>
                <a:ea typeface="楷体" panose="02010609060101010101" pitchFamily="49" charset="-122"/>
                <a:cs typeface="楷体" panose="02010609060101010101" pitchFamily="49" charset="-122"/>
              </a:rPr>
              <a:t>中国用</a:t>
            </a:r>
            <a:r>
              <a:rPr lang="en-US" altLang="zh-CN" dirty="0">
                <a:latin typeface="楷体" panose="02010609060101010101" pitchFamily="49" charset="-122"/>
                <a:ea typeface="楷体" panose="02010609060101010101" pitchFamily="49" charset="-122"/>
                <a:cs typeface="楷体" panose="02010609060101010101" pitchFamily="49" charset="-122"/>
              </a:rPr>
              <a:t>1</a:t>
            </a:r>
            <a:r>
              <a:rPr lang="zh-CN" altLang="en-US" dirty="0">
                <a:latin typeface="楷体" panose="02010609060101010101" pitchFamily="49" charset="-122"/>
                <a:ea typeface="楷体" panose="02010609060101010101" pitchFamily="49" charset="-122"/>
                <a:cs typeface="楷体" panose="02010609060101010101" pitchFamily="49" charset="-122"/>
              </a:rPr>
              <a:t>个多月的时间初步遏制了疫情蔓延势头，用</a:t>
            </a:r>
            <a:r>
              <a:rPr lang="en-US" altLang="zh-CN" dirty="0">
                <a:latin typeface="楷体" panose="02010609060101010101" pitchFamily="49" charset="-122"/>
                <a:ea typeface="楷体" panose="02010609060101010101" pitchFamily="49" charset="-122"/>
                <a:cs typeface="楷体" panose="02010609060101010101" pitchFamily="49" charset="-122"/>
              </a:rPr>
              <a:t>2</a:t>
            </a:r>
            <a:r>
              <a:rPr lang="zh-CN" altLang="en-US" dirty="0">
                <a:latin typeface="楷体" panose="02010609060101010101" pitchFamily="49" charset="-122"/>
                <a:ea typeface="楷体" panose="02010609060101010101" pitchFamily="49" charset="-122"/>
                <a:cs typeface="楷体" panose="02010609060101010101" pitchFamily="49" charset="-122"/>
              </a:rPr>
              <a:t>个月左右的时间将本土每日新增病例控制在个位数以内，用</a:t>
            </a:r>
            <a:r>
              <a:rPr lang="en-US" altLang="zh-CN" dirty="0">
                <a:latin typeface="楷体" panose="02010609060101010101" pitchFamily="49" charset="-122"/>
                <a:ea typeface="楷体" panose="02010609060101010101" pitchFamily="49" charset="-122"/>
                <a:cs typeface="楷体" panose="02010609060101010101" pitchFamily="49" charset="-122"/>
              </a:rPr>
              <a:t>3</a:t>
            </a:r>
            <a:r>
              <a:rPr lang="zh-CN" altLang="en-US" dirty="0">
                <a:latin typeface="楷体" panose="02010609060101010101" pitchFamily="49" charset="-122"/>
                <a:ea typeface="楷体" panose="02010609060101010101" pitchFamily="49" charset="-122"/>
                <a:cs typeface="楷体" panose="02010609060101010101" pitchFamily="49" charset="-122"/>
              </a:rPr>
              <a:t>个月左右的时间取得了武汉保卫战决定性成果。全国抗疫中</a:t>
            </a:r>
            <a:r>
              <a:rPr lang="en-US" altLang="zh-CN" dirty="0">
                <a:latin typeface="楷体" panose="02010609060101010101" pitchFamily="49" charset="-122"/>
                <a:ea typeface="楷体" panose="02010609060101010101" pitchFamily="49" charset="-122"/>
                <a:cs typeface="楷体" panose="02010609060101010101" pitchFamily="49" charset="-122"/>
              </a:rPr>
              <a:t>3900</a:t>
            </a:r>
            <a:r>
              <a:rPr lang="zh-CN" altLang="en-US" dirty="0">
                <a:latin typeface="楷体" panose="02010609060101010101" pitchFamily="49" charset="-122"/>
                <a:ea typeface="楷体" panose="02010609060101010101" pitchFamily="49" charset="-122"/>
                <a:cs typeface="楷体" panose="02010609060101010101" pitchFamily="49" charset="-122"/>
              </a:rPr>
              <a:t>多万党员干部，</a:t>
            </a:r>
            <a:r>
              <a:rPr lang="en-US" altLang="zh-CN" dirty="0">
                <a:latin typeface="楷体" panose="02010609060101010101" pitchFamily="49" charset="-122"/>
                <a:ea typeface="楷体" panose="02010609060101010101" pitchFamily="49" charset="-122"/>
                <a:cs typeface="楷体" panose="02010609060101010101" pitchFamily="49" charset="-122"/>
              </a:rPr>
              <a:t>1300</a:t>
            </a:r>
            <a:r>
              <a:rPr lang="zh-CN" altLang="en-US" dirty="0">
                <a:latin typeface="楷体" panose="02010609060101010101" pitchFamily="49" charset="-122"/>
                <a:ea typeface="楷体" panose="02010609060101010101" pitchFamily="49" charset="-122"/>
                <a:cs typeface="楷体" panose="02010609060101010101" pitchFamily="49" charset="-122"/>
              </a:rPr>
              <a:t>多万名</a:t>
            </a:r>
            <a:r>
              <a:rPr lang="zh-CN" altLang="en-US" dirty="0" smtClean="0">
                <a:latin typeface="楷体" panose="02010609060101010101" pitchFamily="49" charset="-122"/>
                <a:ea typeface="楷体" panose="02010609060101010101" pitchFamily="49" charset="-122"/>
                <a:cs typeface="楷体" panose="02010609060101010101" pitchFamily="49" charset="-122"/>
              </a:rPr>
              <a:t>志愿者作出</a:t>
            </a:r>
            <a:r>
              <a:rPr lang="zh-CN" altLang="en-US" dirty="0">
                <a:latin typeface="楷体" panose="02010609060101010101" pitchFamily="49" charset="-122"/>
                <a:ea typeface="楷体" panose="02010609060101010101" pitchFamily="49" charset="-122"/>
                <a:cs typeface="楷体" panose="02010609060101010101" pitchFamily="49" charset="-122"/>
              </a:rPr>
              <a:t>重大贡献，疫情防控阻击战取得重大战略成果，维护了人民生命安全和身体健康，为维护地区和世界公共卫生安全作出了重要贡献。</a:t>
            </a:r>
          </a:p>
        </p:txBody>
      </p:sp>
      <p:sp>
        <p:nvSpPr>
          <p:cNvPr id="10" name="对角圆角矩形 9"/>
          <p:cNvSpPr/>
          <p:nvPr/>
        </p:nvSpPr>
        <p:spPr>
          <a:xfrm>
            <a:off x="882751" y="720583"/>
            <a:ext cx="10456575" cy="739174"/>
          </a:xfrm>
          <a:prstGeom prst="round2DiagRect">
            <a:avLst>
              <a:gd name="adj1" fmla="val 50000"/>
              <a:gd name="adj2"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sz="1605"/>
          </a:p>
        </p:txBody>
      </p:sp>
      <p:sp>
        <p:nvSpPr>
          <p:cNvPr id="31751" name="TextBox 18"/>
          <p:cNvSpPr>
            <a:spLocks noChangeArrowheads="1"/>
          </p:cNvSpPr>
          <p:nvPr/>
        </p:nvSpPr>
        <p:spPr bwMode="auto">
          <a:xfrm>
            <a:off x="956182" y="744473"/>
            <a:ext cx="10396021" cy="591820"/>
          </a:xfrm>
          <a:prstGeom prst="rect">
            <a:avLst/>
          </a:prstGeom>
          <a:noFill/>
          <a:ln w="9525">
            <a:noFill/>
            <a:miter lim="800000"/>
          </a:ln>
        </p:spPr>
        <p:txBody>
          <a:bodyPr lIns="160088" tIns="80044" rIns="160088" bIns="80044">
            <a:spAutoFit/>
          </a:bodyPr>
          <a:lstStyle/>
          <a:p>
            <a:pPr defTabSz="1198245">
              <a:defRPr/>
            </a:pPr>
            <a:r>
              <a:rPr sz="280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大黑简体" pitchFamily="65" charset="-122"/>
              </a:rPr>
              <a:t>抗疫斗争诠释中国治理密码</a:t>
            </a:r>
          </a:p>
        </p:txBody>
      </p:sp>
      <p:sp>
        <p:nvSpPr>
          <p:cNvPr id="2" name="文本框 1"/>
          <p:cNvSpPr txBox="1"/>
          <p:nvPr/>
        </p:nvSpPr>
        <p:spPr>
          <a:xfrm>
            <a:off x="2539365" y="4519930"/>
            <a:ext cx="7512685" cy="521970"/>
          </a:xfrm>
          <a:prstGeom prst="rect">
            <a:avLst/>
          </a:prstGeom>
          <a:noFill/>
        </p:spPr>
        <p:txBody>
          <a:bodyPr wrap="square" rtlCol="0">
            <a:spAutoFit/>
          </a:bodyPr>
          <a:lstStyle/>
          <a:p>
            <a:r>
              <a:rPr lang="zh-CN" altLang="en-US" sz="2800" b="1">
                <a:solidFill>
                  <a:srgbClr val="FF0000"/>
                </a:solidFill>
              </a:rPr>
              <a:t>讨论：中国为什么能取得抗击疫情的胜利？</a:t>
            </a:r>
          </a:p>
        </p:txBody>
      </p:sp>
      <p:sp>
        <p:nvSpPr>
          <p:cNvPr id="4" name="文本框 3"/>
          <p:cNvSpPr txBox="1"/>
          <p:nvPr/>
        </p:nvSpPr>
        <p:spPr>
          <a:xfrm>
            <a:off x="678180" y="101600"/>
            <a:ext cx="4118610" cy="521970"/>
          </a:xfrm>
          <a:prstGeom prst="rect">
            <a:avLst/>
          </a:prstGeom>
          <a:noFill/>
        </p:spPr>
        <p:txBody>
          <a:bodyPr wrap="square" rtlCol="0">
            <a:spAutoFit/>
          </a:bodyPr>
          <a:lstStyle/>
          <a:p>
            <a:r>
              <a:rPr lang="zh-CN" altLang="en-US" sz="2800" b="1">
                <a:solidFill>
                  <a:srgbClr val="FF0000"/>
                </a:solidFill>
              </a:rPr>
              <a:t>活动一：中国故事</a:t>
            </a:r>
          </a:p>
        </p:txBody>
      </p:sp>
      <p:sp>
        <p:nvSpPr>
          <p:cNvPr id="11" name="圆角矩形 10"/>
          <p:cNvSpPr/>
          <p:nvPr/>
        </p:nvSpPr>
        <p:spPr>
          <a:xfrm>
            <a:off x="1730375" y="5098415"/>
            <a:ext cx="8973820" cy="149352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851660" y="5192395"/>
            <a:ext cx="8536305" cy="1383665"/>
          </a:xfrm>
          <a:prstGeom prst="rect">
            <a:avLst/>
          </a:prstGeom>
          <a:noFill/>
        </p:spPr>
        <p:txBody>
          <a:bodyPr wrap="square" rtlCol="0">
            <a:spAutoFit/>
          </a:bodyPr>
          <a:lstStyle/>
          <a:p>
            <a:r>
              <a:rPr lang="zh-CN" sz="2800" b="1" dirty="0">
                <a:latin typeface="黑体" panose="02010609060101010101" charset="-122"/>
                <a:ea typeface="黑体" panose="02010609060101010101" charset="-122"/>
                <a:sym typeface="+mn-ea"/>
              </a:rPr>
              <a:t>设计意图：</a:t>
            </a:r>
            <a:r>
              <a:rPr lang="zh-CN" sz="2800" dirty="0">
                <a:latin typeface="Calibri" panose="020F0502020204030204" charset="0"/>
                <a:sym typeface="+mn-ea"/>
              </a:rPr>
              <a:t> </a:t>
            </a:r>
            <a:r>
              <a:rPr lang="zh-CN" sz="2800" b="1" dirty="0">
                <a:latin typeface="楷体" panose="02010609060101010101" pitchFamily="49" charset="-122"/>
                <a:ea typeface="楷体" panose="02010609060101010101" pitchFamily="49" charset="-122"/>
                <a:sym typeface="+mn-ea"/>
              </a:rPr>
              <a:t>以事实为依托，用事实来说话，通过学生讨论帮助教师了解学生理论水平、认知能力，为下一步理论学习做好铺垫。</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6"/>
          <p:cNvGrpSpPr/>
          <p:nvPr/>
        </p:nvGrpSpPr>
        <p:grpSpPr bwMode="auto">
          <a:xfrm>
            <a:off x="817093" y="1711759"/>
            <a:ext cx="841932" cy="720974"/>
            <a:chOff x="3635896" y="1427745"/>
            <a:chExt cx="540000" cy="540000"/>
          </a:xfrm>
        </p:grpSpPr>
        <p:sp>
          <p:nvSpPr>
            <p:cNvPr id="9234" name="矩形 70"/>
            <p:cNvSpPr>
              <a:spLocks noChangeArrowheads="1"/>
            </p:cNvSpPr>
            <p:nvPr/>
          </p:nvSpPr>
          <p:spPr bwMode="auto">
            <a:xfrm>
              <a:off x="3635896" y="1427745"/>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7" name="TextBox 45"/>
            <p:cNvSpPr txBox="1">
              <a:spLocks noChangeArrowheads="1"/>
            </p:cNvSpPr>
            <p:nvPr/>
          </p:nvSpPr>
          <p:spPr bwMode="auto">
            <a:xfrm>
              <a:off x="3635896" y="1502151"/>
              <a:ext cx="540000" cy="38999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1</a:t>
              </a:r>
            </a:p>
          </p:txBody>
        </p:sp>
      </p:grpSp>
      <p:grpSp>
        <p:nvGrpSpPr>
          <p:cNvPr id="16387" name="组合 9"/>
          <p:cNvGrpSpPr/>
          <p:nvPr/>
        </p:nvGrpSpPr>
        <p:grpSpPr bwMode="auto">
          <a:xfrm>
            <a:off x="817093" y="2913479"/>
            <a:ext cx="841932" cy="719382"/>
            <a:chOff x="3635896" y="2037782"/>
            <a:chExt cx="540000" cy="540000"/>
          </a:xfrm>
        </p:grpSpPr>
        <p:sp>
          <p:nvSpPr>
            <p:cNvPr id="9232" name="矩形 120"/>
            <p:cNvSpPr>
              <a:spLocks noChangeArrowheads="1"/>
            </p:cNvSpPr>
            <p:nvPr/>
          </p:nvSpPr>
          <p:spPr bwMode="auto">
            <a:xfrm>
              <a:off x="3635896" y="2037782"/>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5" name="TextBox 45"/>
            <p:cNvSpPr txBox="1">
              <a:spLocks noChangeArrowheads="1"/>
            </p:cNvSpPr>
            <p:nvPr/>
          </p:nvSpPr>
          <p:spPr bwMode="auto">
            <a:xfrm>
              <a:off x="3635896" y="2112352"/>
              <a:ext cx="540000" cy="39086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2</a:t>
              </a:r>
            </a:p>
          </p:txBody>
        </p:sp>
      </p:grpSp>
      <p:grpSp>
        <p:nvGrpSpPr>
          <p:cNvPr id="16388" name="组合 10"/>
          <p:cNvGrpSpPr/>
          <p:nvPr/>
        </p:nvGrpSpPr>
        <p:grpSpPr bwMode="auto">
          <a:xfrm>
            <a:off x="817093" y="4144409"/>
            <a:ext cx="841932" cy="717791"/>
            <a:chOff x="3635896" y="2647819"/>
            <a:chExt cx="540000" cy="540000"/>
          </a:xfrm>
        </p:grpSpPr>
        <p:sp>
          <p:nvSpPr>
            <p:cNvPr id="9230" name="矩形 125"/>
            <p:cNvSpPr>
              <a:spLocks noChangeArrowheads="1"/>
            </p:cNvSpPr>
            <p:nvPr/>
          </p:nvSpPr>
          <p:spPr bwMode="auto">
            <a:xfrm>
              <a:off x="3635896" y="2647819"/>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3" name="TextBox 45"/>
            <p:cNvSpPr txBox="1">
              <a:spLocks noChangeArrowheads="1"/>
            </p:cNvSpPr>
            <p:nvPr/>
          </p:nvSpPr>
          <p:spPr bwMode="auto">
            <a:xfrm>
              <a:off x="3635896" y="2721357"/>
              <a:ext cx="540000" cy="39172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3</a:t>
              </a:r>
            </a:p>
          </p:txBody>
        </p:sp>
      </p:grpSp>
      <p:grpSp>
        <p:nvGrpSpPr>
          <p:cNvPr id="16389" name="组合 11"/>
          <p:cNvGrpSpPr/>
          <p:nvPr/>
        </p:nvGrpSpPr>
        <p:grpSpPr bwMode="auto">
          <a:xfrm>
            <a:off x="817093" y="5449955"/>
            <a:ext cx="841932" cy="717790"/>
            <a:chOff x="3635896" y="3257856"/>
            <a:chExt cx="540000" cy="540000"/>
          </a:xfrm>
        </p:grpSpPr>
        <p:sp>
          <p:nvSpPr>
            <p:cNvPr id="9228" name="矩形 130"/>
            <p:cNvSpPr>
              <a:spLocks noChangeArrowheads="1"/>
            </p:cNvSpPr>
            <p:nvPr/>
          </p:nvSpPr>
          <p:spPr bwMode="auto">
            <a:xfrm>
              <a:off x="3635896" y="3257856"/>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1" name="TextBox 45"/>
            <p:cNvSpPr txBox="1">
              <a:spLocks noChangeArrowheads="1"/>
            </p:cNvSpPr>
            <p:nvPr/>
          </p:nvSpPr>
          <p:spPr bwMode="auto">
            <a:xfrm>
              <a:off x="3635896" y="3331394"/>
              <a:ext cx="540000" cy="39172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4</a:t>
              </a:r>
            </a:p>
          </p:txBody>
        </p:sp>
      </p:grpSp>
      <p:sp>
        <p:nvSpPr>
          <p:cNvPr id="16390" name="矩形 74"/>
          <p:cNvSpPr>
            <a:spLocks noChangeArrowheads="1"/>
          </p:cNvSpPr>
          <p:nvPr/>
        </p:nvSpPr>
        <p:spPr bwMode="auto">
          <a:xfrm>
            <a:off x="1905000" y="1570990"/>
            <a:ext cx="9961880" cy="890905"/>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马克思主义是人民的理论，中国共产党来自人民、植根人民、服务人民，与人民风雨同舟、生死与共、保持血肉联系。</a:t>
            </a:r>
          </a:p>
        </p:txBody>
      </p:sp>
      <p:sp>
        <p:nvSpPr>
          <p:cNvPr id="16391" name="矩形 119"/>
          <p:cNvSpPr>
            <a:spLocks noChangeArrowheads="1"/>
          </p:cNvSpPr>
          <p:nvPr/>
        </p:nvSpPr>
        <p:spPr bwMode="auto">
          <a:xfrm>
            <a:off x="1905000" y="2863215"/>
            <a:ext cx="9961880" cy="819150"/>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中国共产党是人民的政党，始终同人民在一起，人民立场是党的</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根本立场</a:t>
            </a:r>
            <a:r>
              <a:rPr lang="zh-CN" altLang="en-US" sz="2800" b="1" u="sng"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16392" name="矩形 124"/>
          <p:cNvSpPr>
            <a:spLocks noChangeArrowheads="1"/>
          </p:cNvSpPr>
          <p:nvPr/>
        </p:nvSpPr>
        <p:spPr bwMode="auto">
          <a:xfrm>
            <a:off x="1905000" y="3967480"/>
            <a:ext cx="9961880" cy="1057275"/>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全心全意为人民服务是党的</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根本宗旨</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，是一切行动的出发点和落脚点，是区别于其他政党的</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根本标志</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16393" name="矩形 129"/>
          <p:cNvSpPr>
            <a:spLocks noChangeArrowheads="1"/>
          </p:cNvSpPr>
          <p:nvPr/>
        </p:nvSpPr>
        <p:spPr bwMode="auto">
          <a:xfrm>
            <a:off x="1905000" y="5450840"/>
            <a:ext cx="10190480" cy="932815"/>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为人民谋幸福、为民族谋复兴是中国共产党人的</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初心</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也是中国共产党人的根本</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使命</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，是</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100</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年取得举世瞩目成就的根本原因。</a:t>
            </a:r>
          </a:p>
        </p:txBody>
      </p:sp>
      <p:sp>
        <p:nvSpPr>
          <p:cNvPr id="10" name="对角圆角矩形 9"/>
          <p:cNvSpPr/>
          <p:nvPr/>
        </p:nvSpPr>
        <p:spPr>
          <a:xfrm>
            <a:off x="2932551" y="700639"/>
            <a:ext cx="6959329" cy="739175"/>
          </a:xfrm>
          <a:prstGeom prst="round2DiagRect">
            <a:avLst>
              <a:gd name="adj1" fmla="val 50000"/>
              <a:gd name="adj2"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sz="1605"/>
          </a:p>
        </p:txBody>
      </p:sp>
      <p:sp>
        <p:nvSpPr>
          <p:cNvPr id="16397" name="TextBox 18"/>
          <p:cNvSpPr>
            <a:spLocks noChangeArrowheads="1"/>
          </p:cNvSpPr>
          <p:nvPr/>
        </p:nvSpPr>
        <p:spPr bwMode="auto">
          <a:xfrm>
            <a:off x="3051508" y="671479"/>
            <a:ext cx="672084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0088" tIns="80044" rIns="160088" bIns="80044">
            <a:spAutoFit/>
          </a:bodyPr>
          <a:lstStyle>
            <a:lvl1pPr defTabSz="1195705">
              <a:defRPr sz="2400">
                <a:solidFill>
                  <a:schemeClr val="tx1"/>
                </a:solidFill>
                <a:latin typeface="Arial" panose="020B0604020202020204" pitchFamily="34" charset="0"/>
                <a:ea typeface="宋体" panose="02010600030101010101" pitchFamily="2" charset="-122"/>
              </a:defRPr>
            </a:lvl1pPr>
            <a:lvl2pPr marL="742950" indent="-285750" defTabSz="1195705">
              <a:defRPr sz="2400">
                <a:solidFill>
                  <a:schemeClr val="tx1"/>
                </a:solidFill>
                <a:latin typeface="Arial" panose="020B0604020202020204" pitchFamily="34" charset="0"/>
                <a:ea typeface="宋体" panose="02010600030101010101" pitchFamily="2" charset="-122"/>
              </a:defRPr>
            </a:lvl2pPr>
            <a:lvl3pPr marL="1143000" indent="-228600" defTabSz="1195705">
              <a:defRPr sz="2400">
                <a:solidFill>
                  <a:schemeClr val="tx1"/>
                </a:solidFill>
                <a:latin typeface="Arial" panose="020B0604020202020204" pitchFamily="34" charset="0"/>
                <a:ea typeface="宋体" panose="02010600030101010101" pitchFamily="2" charset="-122"/>
              </a:defRPr>
            </a:lvl3pPr>
            <a:lvl4pPr marL="1600200" indent="-228600" defTabSz="1195705">
              <a:defRPr sz="2400">
                <a:solidFill>
                  <a:schemeClr val="tx1"/>
                </a:solidFill>
                <a:latin typeface="Arial" panose="020B0604020202020204" pitchFamily="34" charset="0"/>
                <a:ea typeface="宋体" panose="02010600030101010101" pitchFamily="2" charset="-122"/>
              </a:defRPr>
            </a:lvl4pPr>
            <a:lvl5pPr marL="2057400" indent="-228600" defTabSz="1195705">
              <a:defRPr sz="2400">
                <a:solidFill>
                  <a:schemeClr val="tx1"/>
                </a:solidFill>
                <a:latin typeface="Arial" panose="020B0604020202020204" pitchFamily="34" charset="0"/>
                <a:ea typeface="宋体" panose="02010600030101010101" pitchFamily="2" charset="-122"/>
              </a:defRPr>
            </a:lvl5pPr>
            <a:lvl6pPr marL="25146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lvl="0" algn="l" fontAlgn="auto">
              <a:lnSpc>
                <a:spcPct val="120000"/>
              </a:lnSpc>
              <a:spcBef>
                <a:spcPts val="0"/>
              </a:spcBef>
              <a:spcAft>
                <a:spcPts val="800"/>
              </a:spcAft>
              <a:buClrTx/>
              <a:buSzTx/>
              <a:buFontTx/>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一：中国共产党的根本立场、宗旨和使命</a:t>
            </a:r>
          </a:p>
        </p:txBody>
      </p:sp>
      <p:sp>
        <p:nvSpPr>
          <p:cNvPr id="4" name="文本框 3"/>
          <p:cNvSpPr txBox="1"/>
          <p:nvPr/>
        </p:nvSpPr>
        <p:spPr>
          <a:xfrm>
            <a:off x="561340" y="101600"/>
            <a:ext cx="8434070" cy="521970"/>
          </a:xfrm>
          <a:prstGeom prst="rect">
            <a:avLst/>
          </a:prstGeom>
          <a:noFill/>
        </p:spPr>
        <p:txBody>
          <a:bodyPr wrap="square" rtlCol="0">
            <a:spAutoFit/>
          </a:bodyPr>
          <a:lstStyle/>
          <a:p>
            <a:r>
              <a:rPr lang="zh-CN" altLang="en-US" sz="2800" b="1">
                <a:solidFill>
                  <a:srgbClr val="FF0000"/>
                </a:solidFill>
              </a:rPr>
              <a:t>活动二：读本学习（自主学习</a:t>
            </a:r>
            <a:r>
              <a:rPr lang="en-US" altLang="zh-CN" sz="2800" b="1">
                <a:solidFill>
                  <a:srgbClr val="FF0000"/>
                </a:solidFill>
              </a:rPr>
              <a:t>  </a:t>
            </a:r>
            <a:r>
              <a:rPr lang="zh-CN" altLang="en-US" sz="2800" b="1">
                <a:solidFill>
                  <a:srgbClr val="FF0000"/>
                </a:solidFill>
              </a:rPr>
              <a:t>突破难点）</a:t>
            </a:r>
            <a:r>
              <a:rPr lang="en-US" altLang="zh-CN" sz="2800" b="1">
                <a:solidFill>
                  <a:srgbClr val="FF0000"/>
                </a:solidFill>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6"/>
          <p:cNvGrpSpPr/>
          <p:nvPr/>
        </p:nvGrpSpPr>
        <p:grpSpPr bwMode="auto">
          <a:xfrm>
            <a:off x="1050773" y="1878129"/>
            <a:ext cx="841932" cy="720974"/>
            <a:chOff x="3635896" y="1427745"/>
            <a:chExt cx="540000" cy="540000"/>
          </a:xfrm>
        </p:grpSpPr>
        <p:sp>
          <p:nvSpPr>
            <p:cNvPr id="9234" name="矩形 70"/>
            <p:cNvSpPr>
              <a:spLocks noChangeArrowheads="1"/>
            </p:cNvSpPr>
            <p:nvPr/>
          </p:nvSpPr>
          <p:spPr bwMode="auto">
            <a:xfrm>
              <a:off x="3635896" y="1427745"/>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7" name="TextBox 45"/>
            <p:cNvSpPr txBox="1">
              <a:spLocks noChangeArrowheads="1"/>
            </p:cNvSpPr>
            <p:nvPr/>
          </p:nvSpPr>
          <p:spPr bwMode="auto">
            <a:xfrm>
              <a:off x="3635896" y="1502151"/>
              <a:ext cx="540000" cy="38999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1</a:t>
              </a:r>
            </a:p>
          </p:txBody>
        </p:sp>
      </p:grpSp>
      <p:grpSp>
        <p:nvGrpSpPr>
          <p:cNvPr id="16387" name="组合 9"/>
          <p:cNvGrpSpPr/>
          <p:nvPr/>
        </p:nvGrpSpPr>
        <p:grpSpPr bwMode="auto">
          <a:xfrm>
            <a:off x="1079983" y="3492599"/>
            <a:ext cx="841932" cy="719382"/>
            <a:chOff x="3635896" y="2037782"/>
            <a:chExt cx="540000" cy="540000"/>
          </a:xfrm>
        </p:grpSpPr>
        <p:sp>
          <p:nvSpPr>
            <p:cNvPr id="9232" name="矩形 120"/>
            <p:cNvSpPr>
              <a:spLocks noChangeArrowheads="1"/>
            </p:cNvSpPr>
            <p:nvPr/>
          </p:nvSpPr>
          <p:spPr bwMode="auto">
            <a:xfrm>
              <a:off x="3635896" y="2037782"/>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5" name="TextBox 45"/>
            <p:cNvSpPr txBox="1">
              <a:spLocks noChangeArrowheads="1"/>
            </p:cNvSpPr>
            <p:nvPr/>
          </p:nvSpPr>
          <p:spPr bwMode="auto">
            <a:xfrm>
              <a:off x="3635896" y="2112352"/>
              <a:ext cx="540000" cy="39086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2</a:t>
              </a:r>
            </a:p>
          </p:txBody>
        </p:sp>
      </p:grpSp>
      <p:grpSp>
        <p:nvGrpSpPr>
          <p:cNvPr id="16388" name="组合 10"/>
          <p:cNvGrpSpPr/>
          <p:nvPr/>
        </p:nvGrpSpPr>
        <p:grpSpPr bwMode="auto">
          <a:xfrm>
            <a:off x="1094588" y="5240419"/>
            <a:ext cx="841932" cy="717791"/>
            <a:chOff x="3635896" y="2647819"/>
            <a:chExt cx="540000" cy="540000"/>
          </a:xfrm>
        </p:grpSpPr>
        <p:sp>
          <p:nvSpPr>
            <p:cNvPr id="9230" name="矩形 125"/>
            <p:cNvSpPr>
              <a:spLocks noChangeArrowheads="1"/>
            </p:cNvSpPr>
            <p:nvPr/>
          </p:nvSpPr>
          <p:spPr bwMode="auto">
            <a:xfrm>
              <a:off x="3635896" y="2647819"/>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3" name="TextBox 45"/>
            <p:cNvSpPr txBox="1">
              <a:spLocks noChangeArrowheads="1"/>
            </p:cNvSpPr>
            <p:nvPr/>
          </p:nvSpPr>
          <p:spPr bwMode="auto">
            <a:xfrm>
              <a:off x="3635896" y="2721357"/>
              <a:ext cx="540000" cy="39172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3</a:t>
              </a:r>
            </a:p>
          </p:txBody>
        </p:sp>
      </p:grpSp>
      <p:sp>
        <p:nvSpPr>
          <p:cNvPr id="16390" name="矩形 74"/>
          <p:cNvSpPr>
            <a:spLocks noChangeArrowheads="1"/>
          </p:cNvSpPr>
          <p:nvPr/>
        </p:nvSpPr>
        <p:spPr bwMode="auto">
          <a:xfrm>
            <a:off x="2365375" y="1576705"/>
            <a:ext cx="9238615" cy="1386840"/>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坚持</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人民至上</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：把人民群众放在心中最高位置；把为民造福作为最重要政绩；以最广大人民根本利益为最高标准。</a:t>
            </a:r>
            <a:endParaRPr lang="zh-CN" altLang="en-US" sz="2800" b="1">
              <a:latin typeface="Impact" panose="020B0806030902050204" pitchFamily="34" charset="0"/>
              <a:ea typeface="微软雅黑" panose="020B0503020204020204" pitchFamily="34" charset="-122"/>
            </a:endParaRPr>
          </a:p>
        </p:txBody>
      </p:sp>
      <p:sp>
        <p:nvSpPr>
          <p:cNvPr id="16391" name="矩形 119"/>
          <p:cNvSpPr>
            <a:spLocks noChangeArrowheads="1"/>
          </p:cNvSpPr>
          <p:nvPr/>
        </p:nvSpPr>
        <p:spPr bwMode="auto">
          <a:xfrm>
            <a:off x="2350770" y="3290570"/>
            <a:ext cx="9405620" cy="1407160"/>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坚持</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人民为中心</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：解决人民日益增长的美好生活需要和不平衡不充分的发展之间的矛盾，坚持发展为了人民、发展依靠人民、发展成果由人民共享</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16392" name="矩形 124"/>
          <p:cNvSpPr>
            <a:spLocks noChangeArrowheads="1"/>
          </p:cNvSpPr>
          <p:nvPr/>
        </p:nvSpPr>
        <p:spPr bwMode="auto">
          <a:xfrm>
            <a:off x="2321560" y="5030470"/>
            <a:ext cx="9404985" cy="1423670"/>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楷体" panose="02010609060101010101" pitchFamily="49" charset="-122"/>
                <a:ea typeface="楷体" panose="02010609060101010101" pitchFamily="49" charset="-122"/>
              </a:rPr>
              <a:t>坚持实现全体人民</a:t>
            </a:r>
            <a:r>
              <a:rPr lang="zh-CN" altLang="en-US" sz="2800" b="1" u="sng">
                <a:solidFill>
                  <a:srgbClr val="FF0000"/>
                </a:solidFill>
                <a:latin typeface="楷体" panose="02010609060101010101" pitchFamily="49" charset="-122"/>
                <a:ea typeface="楷体" panose="02010609060101010101" pitchFamily="49" charset="-122"/>
              </a:rPr>
              <a:t>共同富裕</a:t>
            </a:r>
            <a:r>
              <a:rPr lang="zh-CN" altLang="en-US" sz="2800" b="1">
                <a:latin typeface="楷体" panose="02010609060101010101" pitchFamily="49" charset="-122"/>
                <a:ea typeface="楷体" panose="02010609060101010101" pitchFamily="49" charset="-122"/>
              </a:rPr>
              <a:t>：是社会主义本质要求、根本原则；实现最终靠发展；实现全体人民共同富裕需要一个很长的过程。</a:t>
            </a:r>
          </a:p>
        </p:txBody>
      </p:sp>
      <p:sp>
        <p:nvSpPr>
          <p:cNvPr id="10" name="对角圆角矩形 9"/>
          <p:cNvSpPr/>
          <p:nvPr/>
        </p:nvSpPr>
        <p:spPr>
          <a:xfrm>
            <a:off x="2932551" y="715244"/>
            <a:ext cx="6959329" cy="739175"/>
          </a:xfrm>
          <a:prstGeom prst="round2DiagRect">
            <a:avLst>
              <a:gd name="adj1" fmla="val 50000"/>
              <a:gd name="adj2"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sz="1605"/>
          </a:p>
        </p:txBody>
      </p:sp>
      <p:sp>
        <p:nvSpPr>
          <p:cNvPr id="16397" name="TextBox 18"/>
          <p:cNvSpPr>
            <a:spLocks noChangeArrowheads="1"/>
          </p:cNvSpPr>
          <p:nvPr/>
        </p:nvSpPr>
        <p:spPr bwMode="auto">
          <a:xfrm>
            <a:off x="3790013" y="671479"/>
            <a:ext cx="494284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0088" tIns="80044" rIns="160088" bIns="80044">
            <a:spAutoFit/>
          </a:bodyPr>
          <a:lstStyle>
            <a:lvl1pPr defTabSz="1195705">
              <a:defRPr sz="2400">
                <a:solidFill>
                  <a:schemeClr val="tx1"/>
                </a:solidFill>
                <a:latin typeface="Arial" panose="020B0604020202020204" pitchFamily="34" charset="0"/>
                <a:ea typeface="宋体" panose="02010600030101010101" pitchFamily="2" charset="-122"/>
              </a:defRPr>
            </a:lvl1pPr>
            <a:lvl2pPr marL="742950" indent="-285750" defTabSz="1195705">
              <a:defRPr sz="2400">
                <a:solidFill>
                  <a:schemeClr val="tx1"/>
                </a:solidFill>
                <a:latin typeface="Arial" panose="020B0604020202020204" pitchFamily="34" charset="0"/>
                <a:ea typeface="宋体" panose="02010600030101010101" pitchFamily="2" charset="-122"/>
              </a:defRPr>
            </a:lvl2pPr>
            <a:lvl3pPr marL="1143000" indent="-228600" defTabSz="1195705">
              <a:defRPr sz="2400">
                <a:solidFill>
                  <a:schemeClr val="tx1"/>
                </a:solidFill>
                <a:latin typeface="Arial" panose="020B0604020202020204" pitchFamily="34" charset="0"/>
                <a:ea typeface="宋体" panose="02010600030101010101" pitchFamily="2" charset="-122"/>
              </a:defRPr>
            </a:lvl3pPr>
            <a:lvl4pPr marL="1600200" indent="-228600" defTabSz="1195705">
              <a:defRPr sz="2400">
                <a:solidFill>
                  <a:schemeClr val="tx1"/>
                </a:solidFill>
                <a:latin typeface="Arial" panose="020B0604020202020204" pitchFamily="34" charset="0"/>
                <a:ea typeface="宋体" panose="02010600030101010101" pitchFamily="2" charset="-122"/>
              </a:defRPr>
            </a:lvl4pPr>
            <a:lvl5pPr marL="2057400" indent="-228600" defTabSz="1195705">
              <a:defRPr sz="2400">
                <a:solidFill>
                  <a:schemeClr val="tx1"/>
                </a:solidFill>
                <a:latin typeface="Arial" panose="020B0604020202020204" pitchFamily="34" charset="0"/>
                <a:ea typeface="宋体" panose="02010600030101010101" pitchFamily="2" charset="-122"/>
              </a:defRPr>
            </a:lvl5pPr>
            <a:lvl6pPr marL="25146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lvl="0" indent="0" algn="l" fontAlgn="auto">
              <a:lnSpc>
                <a:spcPct val="120000"/>
              </a:lnSpc>
              <a:spcBef>
                <a:spcPts val="0"/>
              </a:spcBef>
              <a:spcAft>
                <a:spcPts val="800"/>
              </a:spcAft>
              <a:buSzPct val="100000"/>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二：以人民为中心的科学内涵</a:t>
            </a:r>
          </a:p>
        </p:txBody>
      </p:sp>
      <p:sp>
        <p:nvSpPr>
          <p:cNvPr id="4" name="文本框 3"/>
          <p:cNvSpPr txBox="1"/>
          <p:nvPr/>
        </p:nvSpPr>
        <p:spPr>
          <a:xfrm>
            <a:off x="678180" y="101600"/>
            <a:ext cx="4118610" cy="521970"/>
          </a:xfrm>
          <a:prstGeom prst="rect">
            <a:avLst/>
          </a:prstGeom>
          <a:noFill/>
        </p:spPr>
        <p:txBody>
          <a:bodyPr wrap="square" rtlCol="0">
            <a:spAutoFit/>
          </a:bodyPr>
          <a:lstStyle/>
          <a:p>
            <a:r>
              <a:rPr lang="zh-CN" altLang="en-US" sz="2800" b="1">
                <a:solidFill>
                  <a:srgbClr val="FF0000"/>
                </a:solidFill>
              </a:rPr>
              <a:t>活动二：读本学习</a:t>
            </a:r>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6"/>
          <p:cNvGrpSpPr/>
          <p:nvPr/>
        </p:nvGrpSpPr>
        <p:grpSpPr bwMode="auto">
          <a:xfrm>
            <a:off x="1547343" y="2062279"/>
            <a:ext cx="841932" cy="720974"/>
            <a:chOff x="3635896" y="1427745"/>
            <a:chExt cx="540000" cy="540000"/>
          </a:xfrm>
        </p:grpSpPr>
        <p:sp>
          <p:nvSpPr>
            <p:cNvPr id="9234" name="矩形 70"/>
            <p:cNvSpPr>
              <a:spLocks noChangeArrowheads="1"/>
            </p:cNvSpPr>
            <p:nvPr/>
          </p:nvSpPr>
          <p:spPr bwMode="auto">
            <a:xfrm>
              <a:off x="3635896" y="1427745"/>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7" name="TextBox 45"/>
            <p:cNvSpPr txBox="1">
              <a:spLocks noChangeArrowheads="1"/>
            </p:cNvSpPr>
            <p:nvPr/>
          </p:nvSpPr>
          <p:spPr bwMode="auto">
            <a:xfrm>
              <a:off x="3635896" y="1502151"/>
              <a:ext cx="540000" cy="389997"/>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1</a:t>
              </a:r>
            </a:p>
          </p:txBody>
        </p:sp>
      </p:grpSp>
      <p:grpSp>
        <p:nvGrpSpPr>
          <p:cNvPr id="16387" name="组合 9"/>
          <p:cNvGrpSpPr/>
          <p:nvPr/>
        </p:nvGrpSpPr>
        <p:grpSpPr bwMode="auto">
          <a:xfrm>
            <a:off x="1547343" y="3877409"/>
            <a:ext cx="841932" cy="719382"/>
            <a:chOff x="3635896" y="2037782"/>
            <a:chExt cx="540000" cy="540000"/>
          </a:xfrm>
        </p:grpSpPr>
        <p:sp>
          <p:nvSpPr>
            <p:cNvPr id="9232" name="矩形 120"/>
            <p:cNvSpPr>
              <a:spLocks noChangeArrowheads="1"/>
            </p:cNvSpPr>
            <p:nvPr/>
          </p:nvSpPr>
          <p:spPr bwMode="auto">
            <a:xfrm>
              <a:off x="3635896" y="2037782"/>
              <a:ext cx="540000" cy="54000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805">
                <a:solidFill>
                  <a:schemeClr val="bg1"/>
                </a:solidFill>
                <a:latin typeface="Impact" panose="020B0806030902050204" pitchFamily="34" charset="0"/>
                <a:ea typeface="微软雅黑" panose="020B0503020204020204" pitchFamily="34" charset="-122"/>
              </a:endParaRPr>
            </a:p>
          </p:txBody>
        </p:sp>
        <p:sp>
          <p:nvSpPr>
            <p:cNvPr id="22545" name="TextBox 45"/>
            <p:cNvSpPr txBox="1">
              <a:spLocks noChangeArrowheads="1"/>
            </p:cNvSpPr>
            <p:nvPr/>
          </p:nvSpPr>
          <p:spPr bwMode="auto">
            <a:xfrm>
              <a:off x="3635896" y="2112352"/>
              <a:ext cx="540000" cy="390860"/>
            </a:xfrm>
            <a:prstGeom prst="rect">
              <a:avLst/>
            </a:prstGeom>
          </p:spPr>
          <p:style>
            <a:lnRef idx="0">
              <a:schemeClr val="accent2"/>
            </a:lnRef>
            <a:fillRef idx="3">
              <a:schemeClr val="accent2"/>
            </a:fillRef>
            <a:effectRef idx="3">
              <a:schemeClr val="accent2"/>
            </a:effectRef>
            <a:fontRef idx="minor">
              <a:schemeClr val="lt1"/>
            </a:fontRef>
          </p:style>
          <p:txBody>
            <a:bodyPr lIns="120074" tIns="60037" rIns="120074" bIns="60037" anchor="ctr">
              <a:spAutoFit/>
            </a:bodyPr>
            <a:lstStyle/>
            <a:p>
              <a:pPr algn="ctr" defTabSz="1200150">
                <a:defRPr/>
              </a:pPr>
              <a:r>
                <a:rPr lang="en-US" altLang="zh-CN" sz="2605"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2</a:t>
              </a:r>
            </a:p>
          </p:txBody>
        </p:sp>
      </p:grpSp>
      <p:sp>
        <p:nvSpPr>
          <p:cNvPr id="16390" name="矩形 74"/>
          <p:cNvSpPr>
            <a:spLocks noChangeArrowheads="1"/>
          </p:cNvSpPr>
          <p:nvPr/>
        </p:nvSpPr>
        <p:spPr bwMode="auto">
          <a:xfrm>
            <a:off x="2599055" y="1878330"/>
            <a:ext cx="8225790" cy="1170305"/>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cs typeface="楷体" panose="02010609060101010101" pitchFamily="49" charset="-122"/>
              </a:rPr>
              <a:t>尊重人民的</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rPr>
              <a:t>主体地位</a:t>
            </a:r>
            <a:r>
              <a:rPr lang="zh-CN" altLang="en-US" sz="2800" b="1" dirty="0">
                <a:latin typeface="楷体" panose="02010609060101010101" pitchFamily="49" charset="-122"/>
                <a:ea typeface="楷体" panose="02010609060101010101" pitchFamily="49" charset="-122"/>
                <a:cs typeface="楷体" panose="02010609060101010101" pitchFamily="49" charset="-122"/>
              </a:rPr>
              <a:t>和</a:t>
            </a:r>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rPr>
              <a:t>首创精神</a:t>
            </a:r>
            <a:r>
              <a:rPr lang="zh-CN" altLang="en-US" sz="2800" b="1" dirty="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最大限度地激发</a:t>
            </a:r>
            <a:r>
              <a:rPr lang="zh-CN" altLang="en-US" sz="2800" b="1" dirty="0">
                <a:latin typeface="楷体" panose="02010609060101010101" pitchFamily="49" charset="-122"/>
                <a:ea typeface="楷体" panose="02010609060101010101" pitchFamily="49" charset="-122"/>
                <a:cs typeface="楷体" panose="02010609060101010101" pitchFamily="49" charset="-122"/>
              </a:rPr>
              <a:t>人民的创造热情</a:t>
            </a:r>
            <a:r>
              <a:rPr lang="zh-CN" altLang="en-US" sz="2005" b="1" dirty="0">
                <a:latin typeface="Impact" panose="020B0806030902050204" pitchFamily="34" charset="0"/>
                <a:ea typeface="微软雅黑" panose="020B0503020204020204" pitchFamily="34" charset="-122"/>
              </a:rPr>
              <a:t>。</a:t>
            </a:r>
          </a:p>
        </p:txBody>
      </p:sp>
      <p:sp>
        <p:nvSpPr>
          <p:cNvPr id="16391" name="矩形 119"/>
          <p:cNvSpPr>
            <a:spLocks noChangeArrowheads="1"/>
          </p:cNvSpPr>
          <p:nvPr/>
        </p:nvSpPr>
        <p:spPr bwMode="auto">
          <a:xfrm>
            <a:off x="2599055" y="3618865"/>
            <a:ext cx="8225155" cy="1212215"/>
          </a:xfrm>
          <a:prstGeom prst="rect">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lIns="120074" tIns="60037" rIns="120074" bIns="60037" anchor="ctr"/>
          <a:lstStyle>
            <a:lvl1pPr defTabSz="1196975">
              <a:defRPr sz="2400">
                <a:solidFill>
                  <a:schemeClr val="tx1"/>
                </a:solidFill>
                <a:latin typeface="Arial" panose="020B0604020202020204" pitchFamily="34" charset="0"/>
                <a:ea typeface="宋体" panose="02010600030101010101" pitchFamily="2" charset="-122"/>
              </a:defRPr>
            </a:lvl1pPr>
            <a:lvl2pPr marL="742950" indent="-285750" defTabSz="1196975">
              <a:defRPr sz="2400">
                <a:solidFill>
                  <a:schemeClr val="tx1"/>
                </a:solidFill>
                <a:latin typeface="Arial" panose="020B0604020202020204" pitchFamily="34" charset="0"/>
                <a:ea typeface="宋体" panose="02010600030101010101" pitchFamily="2" charset="-122"/>
              </a:defRPr>
            </a:lvl2pPr>
            <a:lvl3pPr marL="1143000" indent="-228600" defTabSz="1196975">
              <a:defRPr sz="2400">
                <a:solidFill>
                  <a:schemeClr val="tx1"/>
                </a:solidFill>
                <a:latin typeface="Arial" panose="020B0604020202020204" pitchFamily="34" charset="0"/>
                <a:ea typeface="宋体" panose="02010600030101010101" pitchFamily="2" charset="-122"/>
              </a:defRPr>
            </a:lvl3pPr>
            <a:lvl4pPr marL="1600200" indent="-228600" defTabSz="1196975">
              <a:defRPr sz="2400">
                <a:solidFill>
                  <a:schemeClr val="tx1"/>
                </a:solidFill>
                <a:latin typeface="Arial" panose="020B0604020202020204" pitchFamily="34" charset="0"/>
                <a:ea typeface="宋体" panose="02010600030101010101" pitchFamily="2" charset="-122"/>
              </a:defRPr>
            </a:lvl4pPr>
            <a:lvl5pPr marL="2057400" indent="-228600" defTabSz="1196975">
              <a:defRPr sz="2400">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群众路线</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是我们党的生命线和根本工作路线，是我们党永葆青春活力和战斗力的重要传家宝。把群众路线贯彻到治国理政全部活动之中。</a:t>
            </a:r>
          </a:p>
        </p:txBody>
      </p:sp>
      <p:sp>
        <p:nvSpPr>
          <p:cNvPr id="10" name="对角圆角矩形 9"/>
          <p:cNvSpPr/>
          <p:nvPr/>
        </p:nvSpPr>
        <p:spPr>
          <a:xfrm>
            <a:off x="2932551" y="744454"/>
            <a:ext cx="6959329" cy="739175"/>
          </a:xfrm>
          <a:prstGeom prst="round2DiagRect">
            <a:avLst>
              <a:gd name="adj1" fmla="val 50000"/>
              <a:gd name="adj2"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sz="1605"/>
          </a:p>
        </p:txBody>
      </p:sp>
      <p:sp>
        <p:nvSpPr>
          <p:cNvPr id="16397" name="TextBox 18"/>
          <p:cNvSpPr>
            <a:spLocks noChangeArrowheads="1"/>
          </p:cNvSpPr>
          <p:nvPr/>
        </p:nvSpPr>
        <p:spPr bwMode="auto">
          <a:xfrm>
            <a:off x="3979878" y="776254"/>
            <a:ext cx="458724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0088" tIns="80044" rIns="160088" bIns="80044">
            <a:spAutoFit/>
          </a:bodyPr>
          <a:lstStyle>
            <a:lvl1pPr defTabSz="1195705">
              <a:defRPr sz="2400">
                <a:solidFill>
                  <a:schemeClr val="tx1"/>
                </a:solidFill>
                <a:latin typeface="Arial" panose="020B0604020202020204" pitchFamily="34" charset="0"/>
                <a:ea typeface="宋体" panose="02010600030101010101" pitchFamily="2" charset="-122"/>
              </a:defRPr>
            </a:lvl1pPr>
            <a:lvl2pPr marL="742950" indent="-285750" defTabSz="1195705">
              <a:defRPr sz="2400">
                <a:solidFill>
                  <a:schemeClr val="tx1"/>
                </a:solidFill>
                <a:latin typeface="Arial" panose="020B0604020202020204" pitchFamily="34" charset="0"/>
                <a:ea typeface="宋体" panose="02010600030101010101" pitchFamily="2" charset="-122"/>
              </a:defRPr>
            </a:lvl2pPr>
            <a:lvl3pPr marL="1143000" indent="-228600" defTabSz="1195705">
              <a:defRPr sz="2400">
                <a:solidFill>
                  <a:schemeClr val="tx1"/>
                </a:solidFill>
                <a:latin typeface="Arial" panose="020B0604020202020204" pitchFamily="34" charset="0"/>
                <a:ea typeface="宋体" panose="02010600030101010101" pitchFamily="2" charset="-122"/>
              </a:defRPr>
            </a:lvl3pPr>
            <a:lvl4pPr marL="1600200" indent="-228600" defTabSz="1195705">
              <a:defRPr sz="2400">
                <a:solidFill>
                  <a:schemeClr val="tx1"/>
                </a:solidFill>
                <a:latin typeface="Arial" panose="020B0604020202020204" pitchFamily="34" charset="0"/>
                <a:ea typeface="宋体" panose="02010600030101010101" pitchFamily="2" charset="-122"/>
              </a:defRPr>
            </a:lvl4pPr>
            <a:lvl5pPr marL="2057400" indent="-228600" defTabSz="1195705">
              <a:defRPr sz="2400">
                <a:solidFill>
                  <a:schemeClr val="tx1"/>
                </a:solidFill>
                <a:latin typeface="Arial" panose="020B0604020202020204" pitchFamily="34" charset="0"/>
                <a:ea typeface="宋体" panose="02010600030101010101" pitchFamily="2" charset="-122"/>
              </a:defRPr>
            </a:lvl5pPr>
            <a:lvl6pPr marL="25146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lvl="0" algn="l" fontAlgn="auto">
              <a:lnSpc>
                <a:spcPct val="120000"/>
              </a:lnSpc>
              <a:spcBef>
                <a:spcPts val="0"/>
              </a:spcBef>
              <a:spcAft>
                <a:spcPts val="800"/>
              </a:spcAft>
              <a:buClrTx/>
              <a:buSzTx/>
              <a:buFontTx/>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三：依靠人民创造历史伟业</a:t>
            </a:r>
          </a:p>
        </p:txBody>
      </p:sp>
      <p:sp>
        <p:nvSpPr>
          <p:cNvPr id="4" name="文本框 3"/>
          <p:cNvSpPr txBox="1"/>
          <p:nvPr/>
        </p:nvSpPr>
        <p:spPr>
          <a:xfrm>
            <a:off x="678180" y="116205"/>
            <a:ext cx="4118610" cy="521970"/>
          </a:xfrm>
          <a:prstGeom prst="rect">
            <a:avLst/>
          </a:prstGeom>
          <a:noFill/>
        </p:spPr>
        <p:txBody>
          <a:bodyPr wrap="square" rtlCol="0">
            <a:spAutoFit/>
          </a:bodyPr>
          <a:lstStyle/>
          <a:p>
            <a:r>
              <a:rPr lang="zh-CN" altLang="en-US" sz="2800" b="1">
                <a:solidFill>
                  <a:srgbClr val="FF0000"/>
                </a:solidFill>
              </a:rPr>
              <a:t>活动二：读本学习</a:t>
            </a:r>
          </a:p>
        </p:txBody>
      </p:sp>
      <p:sp>
        <p:nvSpPr>
          <p:cNvPr id="5" name="圆角矩形 4"/>
          <p:cNvSpPr/>
          <p:nvPr/>
        </p:nvSpPr>
        <p:spPr>
          <a:xfrm>
            <a:off x="4480560" y="5092700"/>
            <a:ext cx="7322820" cy="133159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4756785" y="5159375"/>
            <a:ext cx="6769735" cy="953135"/>
          </a:xfrm>
          <a:prstGeom prst="rect">
            <a:avLst/>
          </a:prstGeom>
          <a:noFill/>
        </p:spPr>
        <p:txBody>
          <a:bodyPr wrap="square" rtlCol="0">
            <a:spAutoFit/>
          </a:bodyPr>
          <a:lstStyle/>
          <a:p>
            <a:r>
              <a:rPr lang="zh-CN" sz="2800" b="1">
                <a:latin typeface="黑体" panose="02010609060101010101" charset="-122"/>
                <a:ea typeface="黑体" panose="02010609060101010101" charset="-122"/>
                <a:sym typeface="+mn-ea"/>
              </a:rPr>
              <a:t>设计意图：</a:t>
            </a:r>
            <a:r>
              <a:rPr lang="zh-CN" sz="2800" b="1">
                <a:latin typeface="楷体" panose="02010609060101010101" pitchFamily="49" charset="-122"/>
                <a:ea typeface="楷体" panose="02010609060101010101" pitchFamily="49" charset="-122"/>
                <a:sym typeface="+mn-ea"/>
              </a:rPr>
              <a:t>熟知读本具体内容，理顺读本逻辑关系、理解读本科学内涵。</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07590" y="2286635"/>
            <a:ext cx="7577455" cy="1568450"/>
          </a:xfrm>
          <a:prstGeom prst="rect">
            <a:avLst/>
          </a:prstGeom>
          <a:noFill/>
        </p:spPr>
        <p:txBody>
          <a:bodyPr wrap="square" rtlCol="0" anchor="t">
            <a:spAutoFit/>
          </a:bodyPr>
          <a:lstStyle/>
          <a:p>
            <a:r>
              <a:rPr lang="en-US" altLang="zh-CN" sz="3200" b="1" dirty="0">
                <a:solidFill>
                  <a:srgbClr val="FF0000"/>
                </a:solidFill>
                <a:latin typeface="楷体" panose="02010609060101010101" pitchFamily="49" charset="-122"/>
                <a:ea typeface="楷体" panose="02010609060101010101" pitchFamily="49" charset="-122"/>
                <a:sym typeface="+mn-ea"/>
              </a:rPr>
              <a:t>    </a:t>
            </a:r>
            <a:r>
              <a:rPr lang="zh-CN" altLang="en-US" sz="3200" b="1" dirty="0">
                <a:solidFill>
                  <a:srgbClr val="FF0000"/>
                </a:solidFill>
                <a:latin typeface="楷体" panose="02010609060101010101" pitchFamily="49" charset="-122"/>
                <a:ea typeface="楷体" panose="02010609060101010101" pitchFamily="49" charset="-122"/>
                <a:sym typeface="+mn-ea"/>
              </a:rPr>
              <a:t>你怎么理解：党性和人民性从来都是一致的、统一的，共产党除了国家、民族、人民的利益，没有自己特殊的利益。</a:t>
            </a:r>
          </a:p>
        </p:txBody>
      </p:sp>
      <p:sp>
        <p:nvSpPr>
          <p:cNvPr id="3" name="文本框 2"/>
          <p:cNvSpPr txBox="1"/>
          <p:nvPr/>
        </p:nvSpPr>
        <p:spPr>
          <a:xfrm>
            <a:off x="361315" y="137160"/>
            <a:ext cx="4118610" cy="521970"/>
          </a:xfrm>
          <a:prstGeom prst="rect">
            <a:avLst/>
          </a:prstGeom>
          <a:noFill/>
        </p:spPr>
        <p:txBody>
          <a:bodyPr wrap="square" rtlCol="0">
            <a:spAutoFit/>
          </a:bodyPr>
          <a:lstStyle/>
          <a:p>
            <a:r>
              <a:rPr lang="zh-CN" altLang="en-US" sz="2800" b="1">
                <a:solidFill>
                  <a:srgbClr val="FF0000"/>
                </a:solidFill>
              </a:rPr>
              <a:t>活动二：读本学习</a:t>
            </a:r>
          </a:p>
        </p:txBody>
      </p:sp>
      <p:sp>
        <p:nvSpPr>
          <p:cNvPr id="10" name="对角圆角矩形 9"/>
          <p:cNvSpPr/>
          <p:nvPr/>
        </p:nvSpPr>
        <p:spPr>
          <a:xfrm>
            <a:off x="2932551" y="846689"/>
            <a:ext cx="6959329" cy="739175"/>
          </a:xfrm>
          <a:prstGeom prst="round2DiagRect">
            <a:avLst>
              <a:gd name="adj1" fmla="val 50000"/>
              <a:gd name="adj2" fmla="val 0"/>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sz="1605"/>
          </a:p>
        </p:txBody>
      </p:sp>
      <p:sp>
        <p:nvSpPr>
          <p:cNvPr id="16397" name="TextBox 18"/>
          <p:cNvSpPr>
            <a:spLocks noChangeArrowheads="1"/>
          </p:cNvSpPr>
          <p:nvPr/>
        </p:nvSpPr>
        <p:spPr bwMode="auto">
          <a:xfrm>
            <a:off x="4943808" y="820069"/>
            <a:ext cx="352044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0088" tIns="80044" rIns="160088" bIns="80044">
            <a:spAutoFit/>
          </a:bodyPr>
          <a:lstStyle>
            <a:lvl1pPr defTabSz="1195705">
              <a:defRPr sz="2400">
                <a:solidFill>
                  <a:schemeClr val="tx1"/>
                </a:solidFill>
                <a:latin typeface="Arial" panose="020B0604020202020204" pitchFamily="34" charset="0"/>
                <a:ea typeface="宋体" panose="02010600030101010101" pitchFamily="2" charset="-122"/>
              </a:defRPr>
            </a:lvl1pPr>
            <a:lvl2pPr marL="742950" indent="-285750" defTabSz="1195705">
              <a:defRPr sz="2400">
                <a:solidFill>
                  <a:schemeClr val="tx1"/>
                </a:solidFill>
                <a:latin typeface="Arial" panose="020B0604020202020204" pitchFamily="34" charset="0"/>
                <a:ea typeface="宋体" panose="02010600030101010101" pitchFamily="2" charset="-122"/>
              </a:defRPr>
            </a:lvl2pPr>
            <a:lvl3pPr marL="1143000" indent="-228600" defTabSz="1195705">
              <a:defRPr sz="2400">
                <a:solidFill>
                  <a:schemeClr val="tx1"/>
                </a:solidFill>
                <a:latin typeface="Arial" panose="020B0604020202020204" pitchFamily="34" charset="0"/>
                <a:ea typeface="宋体" panose="02010600030101010101" pitchFamily="2" charset="-122"/>
              </a:defRPr>
            </a:lvl3pPr>
            <a:lvl4pPr marL="1600200" indent="-228600" defTabSz="1195705">
              <a:defRPr sz="2400">
                <a:solidFill>
                  <a:schemeClr val="tx1"/>
                </a:solidFill>
                <a:latin typeface="Arial" panose="020B0604020202020204" pitchFamily="34" charset="0"/>
                <a:ea typeface="宋体" panose="02010600030101010101" pitchFamily="2" charset="-122"/>
              </a:defRPr>
            </a:lvl4pPr>
            <a:lvl5pPr marL="2057400" indent="-228600" defTabSz="1195705">
              <a:defRPr sz="2400">
                <a:solidFill>
                  <a:schemeClr val="tx1"/>
                </a:solidFill>
                <a:latin typeface="Arial" panose="020B0604020202020204" pitchFamily="34" charset="0"/>
                <a:ea typeface="宋体" panose="02010600030101010101" pitchFamily="2" charset="-122"/>
              </a:defRPr>
            </a:lvl5pPr>
            <a:lvl6pPr marL="25146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195705"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lvl="0" algn="l" fontAlgn="auto">
              <a:lnSpc>
                <a:spcPct val="120000"/>
              </a:lnSpc>
              <a:spcBef>
                <a:spcPts val="0"/>
              </a:spcBef>
              <a:spcAft>
                <a:spcPts val="800"/>
              </a:spcAft>
              <a:buClrTx/>
              <a:buSzTx/>
              <a:buFontTx/>
              <a:buNone/>
            </a:pPr>
            <a:r>
              <a:rPr lang="zh-CN" altLang="en-US" sz="2800" b="1" dirty="0" smtClean="0">
                <a:solidFill>
                  <a:schemeClr val="bg1"/>
                </a:solidFill>
                <a:latin typeface="微软雅黑" panose="020B0503020204020204" pitchFamily="34" charset="-122"/>
                <a:ea typeface="微软雅黑" panose="020B0503020204020204" pitchFamily="34" charset="-122"/>
                <a:sym typeface="+mn-ea"/>
              </a:rPr>
              <a:t>学习探讨、难点疏导</a:t>
            </a:r>
          </a:p>
        </p:txBody>
      </p:sp>
      <p:sp>
        <p:nvSpPr>
          <p:cNvPr id="11" name="圆角矩形 10"/>
          <p:cNvSpPr/>
          <p:nvPr/>
        </p:nvSpPr>
        <p:spPr>
          <a:xfrm>
            <a:off x="1192530" y="4476750"/>
            <a:ext cx="10097135" cy="146113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文本框 11"/>
          <p:cNvSpPr txBox="1"/>
          <p:nvPr/>
        </p:nvSpPr>
        <p:spPr>
          <a:xfrm>
            <a:off x="1519555" y="4568190"/>
            <a:ext cx="9642475" cy="1383665"/>
          </a:xfrm>
          <a:prstGeom prst="rect">
            <a:avLst/>
          </a:prstGeom>
          <a:noFill/>
        </p:spPr>
        <p:txBody>
          <a:bodyPr wrap="square" rtlCol="0">
            <a:spAutoFit/>
          </a:bodyPr>
          <a:lstStyle/>
          <a:p>
            <a:r>
              <a:rPr lang="zh-CN" sz="2800" b="1" dirty="0">
                <a:latin typeface="黑体" panose="02010609060101010101" charset="-122"/>
                <a:ea typeface="黑体" panose="02010609060101010101" charset="-122"/>
                <a:sym typeface="+mn-ea"/>
              </a:rPr>
              <a:t>设计意图</a:t>
            </a:r>
            <a:r>
              <a:rPr lang="zh-CN" sz="2800" dirty="0">
                <a:latin typeface="黑体" panose="02010609060101010101" charset="-122"/>
                <a:ea typeface="黑体" panose="02010609060101010101" charset="-122"/>
                <a:sym typeface="+mn-ea"/>
              </a:rPr>
              <a:t>：</a:t>
            </a:r>
            <a:r>
              <a:rPr lang="zh-CN" sz="2800" dirty="0">
                <a:latin typeface="Calibri" panose="020F0502020204030204" charset="0"/>
                <a:sym typeface="+mn-ea"/>
              </a:rPr>
              <a:t> </a:t>
            </a:r>
            <a:r>
              <a:rPr lang="zh-CN" sz="2800" b="1" dirty="0">
                <a:latin typeface="楷体" panose="02010609060101010101" pitchFamily="49" charset="-122"/>
                <a:ea typeface="楷体" panose="02010609060101010101" pitchFamily="49" charset="-122"/>
                <a:sym typeface="+mn-ea"/>
              </a:rPr>
              <a:t>通过读本内容呈现、问题讨论进一步理解党与人民的关系，以人民为中心的深刻内涵，引导学生对读本进行观点整合、突破难点。</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266700" y="955675"/>
            <a:ext cx="8081645" cy="182054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文本框 11"/>
          <p:cNvSpPr txBox="1"/>
          <p:nvPr/>
        </p:nvSpPr>
        <p:spPr>
          <a:xfrm>
            <a:off x="599440" y="1033780"/>
            <a:ext cx="7259320" cy="1814830"/>
          </a:xfrm>
          <a:prstGeom prst="rect">
            <a:avLst/>
          </a:prstGeom>
          <a:noFill/>
        </p:spPr>
        <p:txBody>
          <a:bodyPr wrap="square" rtlCol="0">
            <a:spAutoFit/>
          </a:bodyPr>
          <a:lstStyle/>
          <a:p>
            <a:r>
              <a:rPr lang="en-US" altLang="zh-CN" sz="2800" b="1" dirty="0">
                <a:latin typeface="楷体" panose="02010609060101010101" pitchFamily="49" charset="-122"/>
                <a:ea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sym typeface="+mn-ea"/>
              </a:rPr>
              <a:t>共产党就是为人民服务的，就是为老百姓办事的，让老百姓</a:t>
            </a:r>
            <a:r>
              <a:rPr lang="zh-CN" altLang="en-US" sz="2800" b="1" dirty="0" smtClean="0">
                <a:latin typeface="楷体" panose="02010609060101010101" pitchFamily="49" charset="-122"/>
                <a:ea typeface="楷体" panose="02010609060101010101" pitchFamily="49" charset="-122"/>
                <a:sym typeface="+mn-ea"/>
              </a:rPr>
              <a:t>生活更</a:t>
            </a:r>
            <a:r>
              <a:rPr lang="zh-CN" altLang="en-US" sz="2800" b="1" dirty="0">
                <a:latin typeface="楷体" panose="02010609060101010101" pitchFamily="49" charset="-122"/>
                <a:ea typeface="楷体" panose="02010609060101010101" pitchFamily="49" charset="-122"/>
                <a:sym typeface="+mn-ea"/>
              </a:rPr>
              <a:t>幸福就是共产党的事业。</a:t>
            </a:r>
          </a:p>
          <a:p>
            <a:pPr algn="r"/>
            <a:r>
              <a:rPr lang="zh-CN" altLang="en-US" sz="2800" dirty="0"/>
              <a:t>                                     </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习近平</a:t>
            </a:r>
          </a:p>
        </p:txBody>
      </p:sp>
      <p:sp>
        <p:nvSpPr>
          <p:cNvPr id="6" name="文本框 5"/>
          <p:cNvSpPr txBox="1"/>
          <p:nvPr/>
        </p:nvSpPr>
        <p:spPr>
          <a:xfrm>
            <a:off x="2333625" y="3291205"/>
            <a:ext cx="6261100" cy="1383665"/>
          </a:xfrm>
          <a:prstGeom prst="rect">
            <a:avLst/>
          </a:prstGeom>
          <a:noFill/>
        </p:spPr>
        <p:txBody>
          <a:bodyPr wrap="square" rtlCol="0" anchor="t">
            <a:spAutoFit/>
          </a:bodyPr>
          <a:lstStyle/>
          <a:p>
            <a:r>
              <a:rPr lang="en-US" altLang="zh-CN" sz="2800" b="1" dirty="0">
                <a:solidFill>
                  <a:srgbClr val="FF0000"/>
                </a:solidFill>
                <a:latin typeface="楷体" panose="02010609060101010101" pitchFamily="49" charset="-122"/>
                <a:ea typeface="楷体" panose="02010609060101010101" pitchFamily="49" charset="-122"/>
                <a:sym typeface="+mn-ea"/>
              </a:rPr>
              <a:t>   </a:t>
            </a:r>
            <a:r>
              <a:rPr lang="zh-CN" altLang="en-US" sz="2800" b="1" dirty="0">
                <a:solidFill>
                  <a:srgbClr val="FF0000"/>
                </a:solidFill>
                <a:latin typeface="楷体" panose="02010609060101010101" pitchFamily="49" charset="-122"/>
                <a:ea typeface="楷体" panose="02010609060101010101" pitchFamily="49" charset="-122"/>
                <a:sym typeface="+mn-ea"/>
              </a:rPr>
              <a:t>阅读语录，结合西安</a:t>
            </a:r>
            <a:r>
              <a:rPr lang="en-US" altLang="zh-CN" sz="2800" b="1" dirty="0">
                <a:solidFill>
                  <a:srgbClr val="FF0000"/>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三河一山</a:t>
            </a:r>
            <a:r>
              <a:rPr lang="en-US" altLang="zh-CN" sz="2800" b="1" dirty="0">
                <a:solidFill>
                  <a:srgbClr val="FF0000"/>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建设，</a:t>
            </a:r>
            <a:r>
              <a:rPr lang="zh-CN" altLang="en-US" sz="2800" b="1" dirty="0">
                <a:solidFill>
                  <a:schemeClr val="tx1"/>
                </a:solidFill>
                <a:latin typeface="楷体" panose="02010609060101010101" pitchFamily="49" charset="-122"/>
                <a:ea typeface="楷体" panose="02010609060101010101" pitchFamily="49" charset="-122"/>
                <a:sym typeface="+mn-ea"/>
              </a:rPr>
              <a:t>分享</a:t>
            </a:r>
            <a:r>
              <a:rPr lang="zh-CN" altLang="en-US" sz="2800" b="1" dirty="0">
                <a:solidFill>
                  <a:srgbClr val="FF0000"/>
                </a:solidFill>
                <a:latin typeface="楷体" panose="02010609060101010101" pitchFamily="49" charset="-122"/>
                <a:ea typeface="楷体" panose="02010609060101010101" pitchFamily="49" charset="-122"/>
                <a:sym typeface="+mn-ea"/>
              </a:rPr>
              <a:t>家乡的变化，</a:t>
            </a:r>
            <a:r>
              <a:rPr lang="zh-CN" altLang="en-US" sz="2800" b="1" dirty="0" smtClean="0">
                <a:solidFill>
                  <a:srgbClr val="FF0000"/>
                </a:solidFill>
                <a:latin typeface="楷体" panose="02010609060101010101" pitchFamily="49" charset="-122"/>
                <a:ea typeface="楷体" panose="02010609060101010101" pitchFamily="49" charset="-122"/>
                <a:sym typeface="+mn-ea"/>
              </a:rPr>
              <a:t>谈一谈</a:t>
            </a:r>
            <a:r>
              <a:rPr lang="zh-CN" sz="2800" b="1" dirty="0" smtClean="0">
                <a:solidFill>
                  <a:srgbClr val="FF0000"/>
                </a:solidFill>
                <a:latin typeface="楷体" panose="02010609060101010101" pitchFamily="49" charset="-122"/>
                <a:ea typeface="楷体" panose="02010609060101010101" pitchFamily="49" charset="-122"/>
                <a:sym typeface="+mn-ea"/>
              </a:rPr>
              <a:t>你</a:t>
            </a:r>
            <a:r>
              <a:rPr lang="zh-CN" sz="2800" b="1" dirty="0">
                <a:solidFill>
                  <a:srgbClr val="FF0000"/>
                </a:solidFill>
                <a:latin typeface="楷体" panose="02010609060101010101" pitchFamily="49" charset="-122"/>
                <a:ea typeface="楷体" panose="02010609060101010101" pitchFamily="49" charset="-122"/>
                <a:sym typeface="+mn-ea"/>
              </a:rPr>
              <a:t>对</a:t>
            </a:r>
            <a:r>
              <a:rPr lang="en-US" altLang="zh-CN" sz="2800" b="1" dirty="0">
                <a:solidFill>
                  <a:srgbClr val="FF0000"/>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以人民为中心</a:t>
            </a:r>
            <a:r>
              <a:rPr lang="en-US" altLang="zh-CN" sz="2800" b="1" dirty="0">
                <a:solidFill>
                  <a:srgbClr val="FF0000"/>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的理解。</a:t>
            </a:r>
          </a:p>
        </p:txBody>
      </p:sp>
      <p:sp>
        <p:nvSpPr>
          <p:cNvPr id="4" name="文本框 3"/>
          <p:cNvSpPr txBox="1"/>
          <p:nvPr/>
        </p:nvSpPr>
        <p:spPr>
          <a:xfrm>
            <a:off x="678180" y="116205"/>
            <a:ext cx="4118610" cy="521970"/>
          </a:xfrm>
          <a:prstGeom prst="rect">
            <a:avLst/>
          </a:prstGeom>
          <a:noFill/>
        </p:spPr>
        <p:txBody>
          <a:bodyPr wrap="square" rtlCol="0">
            <a:spAutoFit/>
          </a:bodyPr>
          <a:lstStyle/>
          <a:p>
            <a:r>
              <a:rPr lang="zh-CN" altLang="en-US" sz="2800" b="1">
                <a:solidFill>
                  <a:srgbClr val="FF0000"/>
                </a:solidFill>
              </a:rPr>
              <a:t>活动三：平语近人</a:t>
            </a:r>
          </a:p>
        </p:txBody>
      </p:sp>
      <p:sp>
        <p:nvSpPr>
          <p:cNvPr id="5" name="圆角矩形 4"/>
          <p:cNvSpPr/>
          <p:nvPr/>
        </p:nvSpPr>
        <p:spPr>
          <a:xfrm>
            <a:off x="3976370" y="4888865"/>
            <a:ext cx="7789545" cy="145097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4319905" y="4955540"/>
            <a:ext cx="7327265" cy="1383665"/>
          </a:xfrm>
          <a:prstGeom prst="rect">
            <a:avLst/>
          </a:prstGeom>
          <a:noFill/>
        </p:spPr>
        <p:txBody>
          <a:bodyPr wrap="square" rtlCol="0">
            <a:spAutoFit/>
          </a:bodyPr>
          <a:lstStyle/>
          <a:p>
            <a:r>
              <a:rPr lang="zh-CN" sz="2800" b="1" dirty="0">
                <a:latin typeface="黑体" panose="02010609060101010101" charset="-122"/>
                <a:ea typeface="黑体" panose="02010609060101010101" charset="-122"/>
                <a:sym typeface="+mn-ea"/>
              </a:rPr>
              <a:t>设计意图：</a:t>
            </a:r>
            <a:r>
              <a:rPr lang="zh-CN" sz="2800" b="1" dirty="0">
                <a:latin typeface="楷体" panose="02010609060101010101" pitchFamily="49" charset="-122"/>
                <a:ea typeface="楷体" panose="02010609060101010101" pitchFamily="49" charset="-122"/>
                <a:sym typeface="+mn-ea"/>
              </a:rPr>
              <a:t>通过金句与家乡建设相结合，做到让读本贴近生活，贴近学生，让学生</a:t>
            </a:r>
            <a:r>
              <a:rPr lang="zh-CN" sz="2800" b="1" dirty="0" smtClean="0">
                <a:latin typeface="楷体" panose="02010609060101010101" pitchFamily="49" charset="-122"/>
                <a:ea typeface="楷体" panose="02010609060101010101" pitchFamily="49" charset="-122"/>
                <a:sym typeface="+mn-ea"/>
              </a:rPr>
              <a:t>深入理解</a:t>
            </a:r>
            <a:r>
              <a:rPr lang="zh-CN" sz="2800" b="1" dirty="0">
                <a:latin typeface="楷体" panose="02010609060101010101" pitchFamily="49" charset="-122"/>
                <a:ea typeface="楷体" panose="02010609060101010101" pitchFamily="49" charset="-122"/>
                <a:sym typeface="+mn-ea"/>
              </a:rPr>
              <a:t>以人民为中心的实际价值。</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p:txBody>
      </p:sp>
      <p:pic>
        <p:nvPicPr>
          <p:cNvPr id="2048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813435"/>
            <a:ext cx="2706370" cy="259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0"/>
          <p:cNvPicPr>
            <a:picLocks noChangeAspect="1"/>
          </p:cNvPicPr>
          <p:nvPr/>
        </p:nvPicPr>
        <p:blipFill>
          <a:blip r:embed="rId3"/>
          <a:stretch>
            <a:fillRect/>
          </a:stretch>
        </p:blipFill>
        <p:spPr>
          <a:xfrm>
            <a:off x="-21590" y="4438015"/>
            <a:ext cx="2375535" cy="2359660"/>
          </a:xfrm>
          <a:prstGeom prst="rect">
            <a:avLst/>
          </a:prstGeom>
        </p:spPr>
      </p:pic>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706245" y="1088390"/>
            <a:ext cx="9059545" cy="3441700"/>
          </a:xfr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400" b="1">
                <a:solidFill>
                  <a:srgbClr val="FF0000"/>
                </a:solidFill>
                <a:latin typeface="华文新魏" panose="02010800040101010101" charset="-122"/>
                <a:ea typeface="华文新魏" panose="02010800040101010101" charset="-122"/>
                <a:cs typeface="华文新魏" panose="02010800040101010101" charset="-122"/>
              </a:rPr>
              <a:t>乡村振兴我参与</a:t>
            </a:r>
          </a:p>
          <a:p>
            <a:pPr marL="0" indent="0">
              <a:buNone/>
            </a:pPr>
            <a:r>
              <a:rPr lang="zh-CN" altLang="en-US" sz="3600" b="1">
                <a:solidFill>
                  <a:srgbClr val="FF0000"/>
                </a:solidFill>
                <a:latin typeface="华文新魏" panose="02010800040101010101" charset="-122"/>
                <a:ea typeface="华文新魏" panose="02010800040101010101" charset="-122"/>
                <a:cs typeface="华文新魏" panose="02010800040101010101" charset="-122"/>
              </a:rPr>
              <a:t>   </a:t>
            </a:r>
            <a:r>
              <a:rPr lang="en-US" altLang="zh-CN" sz="3600" b="1">
                <a:solidFill>
                  <a:srgbClr val="FF0000"/>
                </a:solidFill>
                <a:latin typeface="华文新魏" panose="02010800040101010101" charset="-122"/>
                <a:ea typeface="华文新魏" panose="02010800040101010101" charset="-122"/>
                <a:cs typeface="华文新魏" panose="02010800040101010101" charset="-122"/>
              </a:rPr>
              <a:t>   </a:t>
            </a:r>
            <a:r>
              <a:rPr lang="zh-CN" altLang="en-US" sz="3600" b="1">
                <a:solidFill>
                  <a:srgbClr val="FF0000"/>
                </a:solidFill>
                <a:latin typeface="华文新魏" panose="02010800040101010101" charset="-122"/>
                <a:ea typeface="华文新魏" panose="02010800040101010101" charset="-122"/>
                <a:cs typeface="华文新魏" panose="02010800040101010101" charset="-122"/>
              </a:rPr>
              <a:t> 乡村振兴战略，是党和政府在完成脱贫攻坚任务后提出的新的奋斗目标。请结合所在地在乡村治理中存在的问题，深入群众、了解群众心声，开展调查研究，并依据调查结果，为乡村治理提出可行性建议。</a:t>
            </a:r>
          </a:p>
          <a:p>
            <a:pPr marL="0" indent="0">
              <a:buNone/>
            </a:pPr>
            <a:endParaRPr lang="zh-CN" altLang="en-US" sz="3600" b="1">
              <a:solidFill>
                <a:srgbClr val="FF0000"/>
              </a:solidFill>
              <a:latin typeface="华文新魏" panose="02010800040101010101" charset="-122"/>
              <a:ea typeface="华文新魏" panose="02010800040101010101" charset="-122"/>
              <a:cs typeface="华文新魏" panose="02010800040101010101" charset="-122"/>
            </a:endParaRPr>
          </a:p>
          <a:p>
            <a:pPr marL="0" indent="0">
              <a:buNone/>
            </a:pPr>
            <a:r>
              <a:rPr lang="zh-CN" altLang="en-US" sz="3600" b="1">
                <a:solidFill>
                  <a:srgbClr val="FF0000"/>
                </a:solidFill>
                <a:latin typeface="华文新魏" panose="02010800040101010101" charset="-122"/>
                <a:ea typeface="华文新魏" panose="02010800040101010101" charset="-122"/>
                <a:cs typeface="华文新魏" panose="02010800040101010101" charset="-122"/>
              </a:rPr>
              <a:t>         </a:t>
            </a:r>
          </a:p>
        </p:txBody>
      </p:sp>
      <p:sp>
        <p:nvSpPr>
          <p:cNvPr id="4" name="文本框 3"/>
          <p:cNvSpPr txBox="1"/>
          <p:nvPr/>
        </p:nvSpPr>
        <p:spPr>
          <a:xfrm>
            <a:off x="678180" y="116205"/>
            <a:ext cx="6517640" cy="521970"/>
          </a:xfrm>
          <a:prstGeom prst="rect">
            <a:avLst/>
          </a:prstGeom>
          <a:noFill/>
        </p:spPr>
        <p:txBody>
          <a:bodyPr wrap="square" rtlCol="0">
            <a:spAutoFit/>
          </a:bodyPr>
          <a:lstStyle/>
          <a:p>
            <a:r>
              <a:rPr lang="zh-CN" altLang="en-US" sz="2800" b="1">
                <a:solidFill>
                  <a:srgbClr val="FF0000"/>
                </a:solidFill>
              </a:rPr>
              <a:t>活动四：我的故事</a:t>
            </a:r>
            <a:r>
              <a:rPr lang="zh-CN" altLang="en-US" sz="2800" b="1">
                <a:solidFill>
                  <a:srgbClr val="FF0000"/>
                </a:solidFill>
                <a:sym typeface="+mn-ea"/>
              </a:rPr>
              <a:t>（课后实践</a:t>
            </a:r>
            <a:r>
              <a:rPr lang="en-US" altLang="zh-CN" sz="2800" b="1">
                <a:solidFill>
                  <a:srgbClr val="FF0000"/>
                </a:solidFill>
                <a:sym typeface="+mn-ea"/>
              </a:rPr>
              <a:t>  </a:t>
            </a:r>
            <a:r>
              <a:rPr lang="zh-CN" altLang="en-US" sz="2800" b="1">
                <a:solidFill>
                  <a:srgbClr val="FF0000"/>
                </a:solidFill>
                <a:sym typeface="+mn-ea"/>
              </a:rPr>
              <a:t>体悟认知）</a:t>
            </a:r>
            <a:endParaRPr lang="zh-CN" altLang="en-US" sz="2800" b="1">
              <a:solidFill>
                <a:srgbClr val="FF0000"/>
              </a:solidFill>
            </a:endParaRPr>
          </a:p>
        </p:txBody>
      </p:sp>
      <p:sp>
        <p:nvSpPr>
          <p:cNvPr id="5" name="圆角矩形 4"/>
          <p:cNvSpPr/>
          <p:nvPr/>
        </p:nvSpPr>
        <p:spPr>
          <a:xfrm>
            <a:off x="920115" y="4565650"/>
            <a:ext cx="10655300" cy="185991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1232535" y="4610735"/>
            <a:ext cx="10031095" cy="1814830"/>
          </a:xfrm>
          <a:prstGeom prst="rect">
            <a:avLst/>
          </a:prstGeom>
          <a:noFill/>
        </p:spPr>
        <p:txBody>
          <a:bodyPr wrap="square" rtlCol="0">
            <a:spAutoFit/>
          </a:bodyPr>
          <a:lstStyle/>
          <a:p>
            <a:r>
              <a:rPr lang="zh-CN" sz="2800" b="1">
                <a:latin typeface="黑体" panose="02010609060101010101" charset="-122"/>
                <a:ea typeface="黑体" panose="02010609060101010101" charset="-122"/>
                <a:sym typeface="+mn-ea"/>
              </a:rPr>
              <a:t>设计意图</a:t>
            </a:r>
            <a:r>
              <a:rPr lang="zh-CN" sz="2800">
                <a:latin typeface="黑体" panose="02010609060101010101" charset="-122"/>
                <a:ea typeface="黑体" panose="02010609060101010101" charset="-122"/>
                <a:sym typeface="+mn-ea"/>
              </a:rPr>
              <a:t>：</a:t>
            </a:r>
            <a:r>
              <a:rPr lang="zh-CN" sz="2800" b="1">
                <a:latin typeface="楷体" panose="02010609060101010101" pitchFamily="49" charset="-122"/>
                <a:ea typeface="楷体" panose="02010609060101010101" pitchFamily="49" charset="-122"/>
                <a:cs typeface="楷体" panose="02010609060101010101" pitchFamily="49" charset="-122"/>
                <a:sym typeface="+mn-ea"/>
              </a:rPr>
              <a:t>学生参与乡村治理活动，实现从理论学习到实践探索，真正做到国家治理人人可为，人人能为，让</a:t>
            </a:r>
            <a:r>
              <a:rPr lang="en-US" altLang="zh-CN" sz="2800" b="1">
                <a:latin typeface="楷体" panose="02010609060101010101" pitchFamily="49" charset="-122"/>
                <a:ea typeface="楷体" panose="02010609060101010101" pitchFamily="49" charset="-122"/>
                <a:cs typeface="楷体" panose="02010609060101010101" pitchFamily="49" charset="-122"/>
                <a:sym typeface="+mn-ea"/>
              </a:rPr>
              <a:t>“</a:t>
            </a:r>
            <a:r>
              <a:rPr lang="zh-CN" sz="2800" b="1">
                <a:latin typeface="楷体" panose="02010609060101010101" pitchFamily="49" charset="-122"/>
                <a:ea typeface="楷体" panose="02010609060101010101" pitchFamily="49" charset="-122"/>
                <a:cs typeface="楷体" panose="02010609060101010101" pitchFamily="49" charset="-122"/>
                <a:sym typeface="+mn-ea"/>
              </a:rPr>
              <a:t>祖国建设有我</a:t>
            </a:r>
            <a:r>
              <a:rPr lang="en-US" altLang="zh-CN" sz="28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这一宏大热点话题落地，从而</a:t>
            </a:r>
            <a:r>
              <a:rPr lang="zh-CN" sz="2800" b="1">
                <a:latin typeface="楷体" panose="02010609060101010101" pitchFamily="49" charset="-122"/>
                <a:ea typeface="楷体" panose="02010609060101010101" pitchFamily="49" charset="-122"/>
                <a:cs typeface="楷体" panose="02010609060101010101" pitchFamily="49" charset="-122"/>
                <a:sym typeface="+mn-ea"/>
              </a:rPr>
              <a:t>将坚持以人民为中心的思想落细落小落实。</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17"/>
          <p:cNvSpPr txBox="1">
            <a:spLocks noChangeArrowheads="1"/>
          </p:cNvSpPr>
          <p:nvPr/>
        </p:nvSpPr>
        <p:spPr bwMode="auto">
          <a:xfrm>
            <a:off x="3162300" y="3610610"/>
            <a:ext cx="21418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dirty="0">
                <a:solidFill>
                  <a:schemeClr val="bg1"/>
                </a:solidFill>
                <a:latin typeface="楷体" panose="02010609060101010101" pitchFamily="49" charset="-122"/>
                <a:ea typeface="楷体" panose="02010609060101010101" pitchFamily="49" charset="-122"/>
              </a:rPr>
              <a:t>教学理念新</a:t>
            </a:r>
          </a:p>
        </p:txBody>
      </p:sp>
      <p:sp>
        <p:nvSpPr>
          <p:cNvPr id="52" name="Freeform 7"/>
          <p:cNvSpPr/>
          <p:nvPr/>
        </p:nvSpPr>
        <p:spPr bwMode="auto">
          <a:xfrm>
            <a:off x="4301490" y="1923415"/>
            <a:ext cx="1798320" cy="41306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54" name="Oval 9"/>
          <p:cNvSpPr>
            <a:spLocks noChangeArrowheads="1"/>
          </p:cNvSpPr>
          <p:nvPr/>
        </p:nvSpPr>
        <p:spPr bwMode="auto">
          <a:xfrm>
            <a:off x="2391410" y="3226435"/>
            <a:ext cx="3190875" cy="1234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2" name="Oval 10"/>
          <p:cNvSpPr>
            <a:spLocks noChangeArrowheads="1"/>
          </p:cNvSpPr>
          <p:nvPr/>
        </p:nvSpPr>
        <p:spPr bwMode="auto">
          <a:xfrm>
            <a:off x="3443605" y="5146040"/>
            <a:ext cx="3108325" cy="1234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3" name="Line 11"/>
          <p:cNvSpPr>
            <a:spLocks noChangeShapeType="1"/>
          </p:cNvSpPr>
          <p:nvPr/>
        </p:nvSpPr>
        <p:spPr bwMode="auto">
          <a:xfrm>
            <a:off x="5944870" y="2416810"/>
            <a:ext cx="1746885" cy="912495"/>
          </a:xfrm>
          <a:prstGeom prst="line">
            <a:avLst/>
          </a:prstGeom>
          <a:noFill/>
          <a:ln w="12700">
            <a:solidFill>
              <a:schemeClr val="accent2"/>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68" name="Line 12"/>
          <p:cNvSpPr>
            <a:spLocks noChangeShapeType="1"/>
          </p:cNvSpPr>
          <p:nvPr/>
        </p:nvSpPr>
        <p:spPr bwMode="auto">
          <a:xfrm flipV="1">
            <a:off x="6049010" y="4723130"/>
            <a:ext cx="1670050" cy="718185"/>
          </a:xfrm>
          <a:prstGeom prst="line">
            <a:avLst/>
          </a:prstGeom>
          <a:noFill/>
          <a:ln w="12700">
            <a:solidFill>
              <a:schemeClr val="accent4"/>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69" name="Line 13"/>
          <p:cNvSpPr>
            <a:spLocks noChangeShapeType="1"/>
          </p:cNvSpPr>
          <p:nvPr/>
        </p:nvSpPr>
        <p:spPr bwMode="auto">
          <a:xfrm>
            <a:off x="5093335" y="3950335"/>
            <a:ext cx="2324100" cy="635"/>
          </a:xfrm>
          <a:prstGeom prst="line">
            <a:avLst/>
          </a:prstGeom>
          <a:noFill/>
          <a:ln w="12700">
            <a:solidFill>
              <a:schemeClr val="accent3"/>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grpSp>
        <p:nvGrpSpPr>
          <p:cNvPr id="70" name="组合 69"/>
          <p:cNvGrpSpPr/>
          <p:nvPr/>
        </p:nvGrpSpPr>
        <p:grpSpPr>
          <a:xfrm>
            <a:off x="6670040" y="3098165"/>
            <a:ext cx="3034665" cy="1827530"/>
            <a:chOff x="6740331" y="3032297"/>
            <a:chExt cx="1806575" cy="1804988"/>
          </a:xfrm>
        </p:grpSpPr>
        <p:sp>
          <p:nvSpPr>
            <p:cNvPr id="71" name="Oval 6"/>
            <p:cNvSpPr>
              <a:spLocks noChangeArrowheads="1"/>
            </p:cNvSpPr>
            <p:nvPr/>
          </p:nvSpPr>
          <p:spPr bwMode="auto">
            <a:xfrm>
              <a:off x="6740331" y="3032297"/>
              <a:ext cx="1806575" cy="1804988"/>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72" name="Oval 14"/>
            <p:cNvSpPr>
              <a:spLocks noChangeArrowheads="1"/>
            </p:cNvSpPr>
            <p:nvPr/>
          </p:nvSpPr>
          <p:spPr bwMode="auto">
            <a:xfrm>
              <a:off x="6890060" y="3180438"/>
              <a:ext cx="1507118" cy="1507118"/>
            </a:xfrm>
            <a:prstGeom prst="ellipse">
              <a:avLst/>
            </a:prstGeom>
            <a:solidFill>
              <a:schemeClr val="accent1"/>
            </a:solidFill>
            <a:ln>
              <a:noFill/>
            </a:ln>
            <a:effectLst/>
          </p:spPr>
          <p:txBody>
            <a:bodyPr anchor="ctr"/>
            <a:lstStyle/>
            <a:p>
              <a:pPr algn="ctr">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73" name="TextBox 17"/>
          <p:cNvSpPr txBox="1">
            <a:spLocks noChangeArrowheads="1"/>
          </p:cNvSpPr>
          <p:nvPr/>
        </p:nvSpPr>
        <p:spPr bwMode="auto">
          <a:xfrm>
            <a:off x="2250440" y="3566160"/>
            <a:ext cx="33788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学生主体作用</a:t>
            </a:r>
          </a:p>
        </p:txBody>
      </p:sp>
      <p:sp>
        <p:nvSpPr>
          <p:cNvPr id="74" name="TextBox 18"/>
          <p:cNvSpPr txBox="1">
            <a:spLocks noChangeArrowheads="1"/>
          </p:cNvSpPr>
          <p:nvPr/>
        </p:nvSpPr>
        <p:spPr bwMode="auto">
          <a:xfrm>
            <a:off x="3359785" y="5492115"/>
            <a:ext cx="32391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教师导读作用</a:t>
            </a:r>
          </a:p>
        </p:txBody>
      </p:sp>
      <p:sp>
        <p:nvSpPr>
          <p:cNvPr id="75" name="矩形 74"/>
          <p:cNvSpPr/>
          <p:nvPr/>
        </p:nvSpPr>
        <p:spPr>
          <a:xfrm>
            <a:off x="6658610" y="3658235"/>
            <a:ext cx="2827020" cy="768350"/>
          </a:xfrm>
          <a:prstGeom prst="rect">
            <a:avLst/>
          </a:prstGeom>
        </p:spPr>
        <p:txBody>
          <a:bodyPr wrap="square">
            <a:spAutoFit/>
          </a:bodyPr>
          <a:lstStyle/>
          <a:p>
            <a:pPr algn="ctr"/>
            <a:r>
              <a:rPr lang="zh-CN" altLang="en-US" sz="4400" b="1" dirty="0">
                <a:solidFill>
                  <a:srgbClr val="FF0000"/>
                </a:solidFill>
                <a:latin typeface="楷体" panose="02010609060101010101" pitchFamily="49" charset="-122"/>
                <a:ea typeface="楷体" panose="02010609060101010101" pitchFamily="49" charset="-122"/>
              </a:rPr>
              <a:t>试教</a:t>
            </a:r>
          </a:p>
        </p:txBody>
      </p:sp>
      <p:sp>
        <p:nvSpPr>
          <p:cNvPr id="76" name="Oval 8"/>
          <p:cNvSpPr>
            <a:spLocks noChangeArrowheads="1"/>
          </p:cNvSpPr>
          <p:nvPr/>
        </p:nvSpPr>
        <p:spPr bwMode="auto">
          <a:xfrm>
            <a:off x="3938270" y="1180465"/>
            <a:ext cx="3304540" cy="1236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7" name="TextBox 16"/>
          <p:cNvSpPr txBox="1">
            <a:spLocks noChangeArrowheads="1"/>
          </p:cNvSpPr>
          <p:nvPr/>
        </p:nvSpPr>
        <p:spPr bwMode="auto">
          <a:xfrm>
            <a:off x="3781425" y="1529715"/>
            <a:ext cx="35477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提高政治站位</a:t>
            </a:r>
          </a:p>
        </p:txBody>
      </p:sp>
      <p:sp>
        <p:nvSpPr>
          <p:cNvPr id="2" name="文本框 1"/>
          <p:cNvSpPr txBox="1"/>
          <p:nvPr>
            <p:custDataLst>
              <p:tags r:id="rId1"/>
            </p:custDataLst>
          </p:nvPr>
        </p:nvSpPr>
        <p:spPr>
          <a:xfrm>
            <a:off x="314960" y="615950"/>
            <a:ext cx="3652520" cy="706755"/>
          </a:xfrm>
          <a:prstGeom prst="rect">
            <a:avLst/>
          </a:prstGeom>
          <a:noFill/>
        </p:spPr>
        <p:txBody>
          <a:bodyPr wrap="square" rtlCol="0" anchor="t">
            <a:spAutoFit/>
          </a:bodyPr>
          <a:lstStyle/>
          <a:p>
            <a:pPr algn="l">
              <a:buClrTx/>
              <a:buSzTx/>
              <a:buFontTx/>
            </a:pPr>
            <a:r>
              <a:rPr lang="zh-CN" altLang="en-US" sz="4000" b="1" spc="240">
                <a:solidFill>
                  <a:schemeClr val="accent1">
                    <a:lumMod val="75000"/>
                  </a:schemeClr>
                </a:solidFill>
                <a:latin typeface="微软雅黑" panose="020B0503020204020204" pitchFamily="34" charset="-122"/>
                <a:ea typeface="微软雅黑" panose="020B0503020204020204" pitchFamily="34" charset="-122"/>
                <a:sym typeface="+mn-ea"/>
              </a:rPr>
              <a:t>试教体会：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a:t>
            </a:r>
            <a:r>
              <a:rPr lang="zh-CN" altLang="en-US" sz="2800" b="1" spc="400" dirty="0" smtClean="0">
                <a:solidFill>
                  <a:schemeClr val="bg1"/>
                </a:solidFill>
                <a:cs typeface="+mn-ea"/>
                <a:sym typeface="+mn-lt"/>
              </a:rPr>
              <a:t>课内容</a:t>
            </a:r>
            <a:endParaRPr lang="zh-CN" altLang="en-US" sz="2800" b="1" spc="400" dirty="0">
              <a:solidFill>
                <a:schemeClr val="bg1"/>
              </a:solidFill>
              <a:cs typeface="+mn-ea"/>
              <a:sym typeface="+mn-lt"/>
            </a:endParaRPr>
          </a:p>
        </p:txBody>
      </p:sp>
      <p:grpSp>
        <p:nvGrpSpPr>
          <p:cNvPr id="974" name="组合 973"/>
          <p:cNvGrpSpPr/>
          <p:nvPr/>
        </p:nvGrpSpPr>
        <p:grpSpPr>
          <a:xfrm>
            <a:off x="3278134" y="1949721"/>
            <a:ext cx="4047251" cy="598972"/>
            <a:chOff x="3818511" y="1084860"/>
            <a:chExt cx="3633809" cy="537784"/>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36"/>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79" name="Freeform 6"/>
              <p:cNvSpPr/>
              <p:nvPr>
                <p:custDataLst>
                  <p:tags r:id="rId37"/>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76" name="矩形 975"/>
            <p:cNvSpPr/>
            <p:nvPr>
              <p:custDataLst>
                <p:tags r:id="rId34"/>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977" name="文本框 48"/>
            <p:cNvSpPr txBox="1">
              <a:spLocks noChangeArrowheads="1"/>
            </p:cNvSpPr>
            <p:nvPr>
              <p:custDataLst>
                <p:tags r:id="rId35"/>
              </p:custDataLst>
            </p:nvPr>
          </p:nvSpPr>
          <p:spPr bwMode="auto">
            <a:xfrm>
              <a:off x="4429864" y="1138237"/>
              <a:ext cx="501137" cy="468648"/>
            </a:xfrm>
            <a:prstGeom prst="rect">
              <a:avLst/>
            </a:prstGeom>
            <a:noFill/>
            <a:ln w="9525">
              <a:noFill/>
              <a:miter lim="800000"/>
            </a:ln>
          </p:spPr>
          <p:txBody>
            <a:bodyPr>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980" name="组合 979"/>
          <p:cNvGrpSpPr/>
          <p:nvPr/>
        </p:nvGrpSpPr>
        <p:grpSpPr>
          <a:xfrm>
            <a:off x="3267376" y="3194814"/>
            <a:ext cx="4047251" cy="593808"/>
            <a:chOff x="3818511" y="1744615"/>
            <a:chExt cx="3633809" cy="533149"/>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3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85" name="Freeform 6"/>
              <p:cNvSpPr/>
              <p:nvPr>
                <p:custDataLst>
                  <p:tags r:id="rId3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83" name="文本框 48"/>
            <p:cNvSpPr txBox="1">
              <a:spLocks noChangeArrowheads="1"/>
            </p:cNvSpPr>
            <p:nvPr>
              <p:custDataLst>
                <p:tags r:id="rId31"/>
              </p:custDataLst>
            </p:nvPr>
          </p:nvSpPr>
          <p:spPr bwMode="auto">
            <a:xfrm>
              <a:off x="4429864" y="1809115"/>
              <a:ext cx="631582" cy="468649"/>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9" name="组合 8"/>
          <p:cNvGrpSpPr/>
          <p:nvPr/>
        </p:nvGrpSpPr>
        <p:grpSpPr>
          <a:xfrm>
            <a:off x="3264836" y="4354324"/>
            <a:ext cx="4047251" cy="593809"/>
            <a:chOff x="3818511" y="1744615"/>
            <a:chExt cx="3633809" cy="533150"/>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5" name="Freeform 6"/>
              <p:cNvSpPr/>
              <p:nvPr>
                <p:custDataLst>
                  <p:tags r:id="rId3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7" name="文本框 48"/>
            <p:cNvSpPr txBox="1">
              <a:spLocks noChangeArrowheads="1"/>
            </p:cNvSpPr>
            <p:nvPr>
              <p:custDataLst>
                <p:tags r:id="rId28"/>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19" name="组合 18"/>
          <p:cNvGrpSpPr/>
          <p:nvPr/>
        </p:nvGrpSpPr>
        <p:grpSpPr>
          <a:xfrm>
            <a:off x="7581566" y="1943864"/>
            <a:ext cx="4047251" cy="593809"/>
            <a:chOff x="3818511" y="1744615"/>
            <a:chExt cx="3633809" cy="533150"/>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6"/>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2" name="Freeform 6"/>
              <p:cNvSpPr/>
              <p:nvPr>
                <p:custDataLst>
                  <p:tags r:id="rId27"/>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3" name="文本框 48"/>
            <p:cNvSpPr txBox="1">
              <a:spLocks noChangeArrowheads="1"/>
            </p:cNvSpPr>
            <p:nvPr>
              <p:custDataLst>
                <p:tags r:id="rId25"/>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4</a:t>
              </a:r>
            </a:p>
          </p:txBody>
        </p:sp>
      </p:grpSp>
      <p:grpSp>
        <p:nvGrpSpPr>
          <p:cNvPr id="24" name="组合 23"/>
          <p:cNvGrpSpPr/>
          <p:nvPr/>
        </p:nvGrpSpPr>
        <p:grpSpPr>
          <a:xfrm>
            <a:off x="7581566" y="3201164"/>
            <a:ext cx="4047251" cy="593809"/>
            <a:chOff x="3818511" y="1744615"/>
            <a:chExt cx="3633809" cy="533150"/>
          </a:xfrm>
          <a:effectLst>
            <a:outerShdw blurRad="127000" dist="127000" dir="5400000" algn="ctr" rotWithShape="0">
              <a:srgbClr val="000000">
                <a:alpha val="43137"/>
              </a:srgbClr>
            </a:outerShdw>
          </a:effectLst>
        </p:grpSpPr>
        <p:grpSp>
          <p:nvGrpSpPr>
            <p:cNvPr id="25" name="组合 24"/>
            <p:cNvGrpSpPr/>
            <p:nvPr/>
          </p:nvGrpSpPr>
          <p:grpSpPr>
            <a:xfrm>
              <a:off x="3818511" y="1744615"/>
              <a:ext cx="3633809" cy="483501"/>
              <a:chOff x="2540000" y="1059582"/>
              <a:chExt cx="6108700" cy="812800"/>
            </a:xfrm>
            <a:solidFill>
              <a:srgbClr val="005DA2"/>
            </a:solidFill>
          </p:grpSpPr>
          <p:sp>
            <p:nvSpPr>
              <p:cNvPr id="26"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7"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8" name="文本框 48"/>
            <p:cNvSpPr txBox="1">
              <a:spLocks noChangeArrowheads="1"/>
            </p:cNvSpPr>
            <p:nvPr>
              <p:custDataLst>
                <p:tags r:id="rId22"/>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5</a:t>
              </a:r>
            </a:p>
          </p:txBody>
        </p:sp>
      </p:grpSp>
      <p:sp>
        <p:nvSpPr>
          <p:cNvPr id="29" name="文本框 28"/>
          <p:cNvSpPr txBox="1"/>
          <p:nvPr/>
        </p:nvSpPr>
        <p:spPr>
          <a:xfrm>
            <a:off x="4861560" y="2044065"/>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rPr>
              <a:t>读本</a:t>
            </a:r>
            <a:r>
              <a:rPr lang="zh-CN" altLang="en-US" sz="2800" b="1" dirty="0" smtClean="0">
                <a:solidFill>
                  <a:schemeClr val="bg2">
                    <a:lumMod val="75000"/>
                  </a:schemeClr>
                </a:solidFill>
                <a:effectLst>
                  <a:outerShdw blurRad="38100" dist="25400" dir="5400000" algn="ctr" rotWithShape="0">
                    <a:srgbClr val="6E747A">
                      <a:alpha val="43000"/>
                    </a:srgbClr>
                  </a:outerShdw>
                </a:effectLst>
              </a:rPr>
              <a:t>分析</a:t>
            </a:r>
            <a:endParaRPr lang="zh-CN" altLang="en-US" sz="2800" b="1" dirty="0">
              <a:solidFill>
                <a:schemeClr val="bg2">
                  <a:lumMod val="75000"/>
                </a:schemeClr>
              </a:solidFill>
              <a:effectLst>
                <a:outerShdw blurRad="38100" dist="25400" dir="5400000" algn="ctr" rotWithShape="0">
                  <a:srgbClr val="6E747A">
                    <a:alpha val="43000"/>
                  </a:srgbClr>
                </a:outerShdw>
              </a:effectLst>
            </a:endParaRPr>
          </a:p>
        </p:txBody>
      </p:sp>
      <p:sp>
        <p:nvSpPr>
          <p:cNvPr id="30" name="文本框 29"/>
          <p:cNvSpPr txBox="1"/>
          <p:nvPr/>
        </p:nvSpPr>
        <p:spPr>
          <a:xfrm>
            <a:off x="4851400" y="4425950"/>
            <a:ext cx="1612900"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素养目标</a:t>
            </a:r>
          </a:p>
        </p:txBody>
      </p:sp>
      <p:sp>
        <p:nvSpPr>
          <p:cNvPr id="32" name="文本框 31"/>
          <p:cNvSpPr txBox="1"/>
          <p:nvPr/>
        </p:nvSpPr>
        <p:spPr>
          <a:xfrm>
            <a:off x="9266555" y="3217545"/>
            <a:ext cx="1612900"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教学方法</a:t>
            </a:r>
          </a:p>
        </p:txBody>
      </p:sp>
      <p:sp>
        <p:nvSpPr>
          <p:cNvPr id="33" name="文本框 32"/>
          <p:cNvSpPr txBox="1"/>
          <p:nvPr/>
        </p:nvSpPr>
        <p:spPr>
          <a:xfrm>
            <a:off x="9249410" y="1961515"/>
            <a:ext cx="1970405"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教学重难点</a:t>
            </a:r>
            <a:endParaRPr lang="zh-CN" altLang="en-US"/>
          </a:p>
        </p:txBody>
      </p:sp>
      <p:sp>
        <p:nvSpPr>
          <p:cNvPr id="34" name="文本框 33"/>
          <p:cNvSpPr txBox="1"/>
          <p:nvPr/>
        </p:nvSpPr>
        <p:spPr>
          <a:xfrm>
            <a:off x="4872990" y="3266440"/>
            <a:ext cx="1612900" cy="521970"/>
          </a:xfrm>
          <a:prstGeom prst="rect">
            <a:avLst/>
          </a:prstGeom>
          <a:noFill/>
        </p:spPr>
        <p:txBody>
          <a:bodyPr wrap="none" rtlCol="0" anchor="t">
            <a:spAutoFit/>
          </a:bodyPr>
          <a:lstStyle/>
          <a:p>
            <a:pPr algn="l">
              <a:buClrTx/>
              <a:buSzTx/>
              <a:buFontTx/>
            </a:pPr>
            <a:r>
              <a:rPr lang="zh-CN" altLang="en-US" sz="2800" b="1">
                <a:solidFill>
                  <a:schemeClr val="bg2">
                    <a:lumMod val="75000"/>
                  </a:schemeClr>
                </a:solidFill>
                <a:effectLst>
                  <a:outerShdw blurRad="38100" dist="25400" dir="5400000" algn="ctr" rotWithShape="0">
                    <a:srgbClr val="6E747A">
                      <a:alpha val="43000"/>
                    </a:srgbClr>
                  </a:outerShdw>
                </a:effectLst>
                <a:sym typeface="+mn-ea"/>
              </a:rPr>
              <a:t>学情分析</a:t>
            </a:r>
            <a:endParaRPr lang="zh-CN" altLang="en-US" sz="2800" b="1">
              <a:solidFill>
                <a:schemeClr val="bg2">
                  <a:lumMod val="75000"/>
                </a:schemeClr>
              </a:solidFill>
              <a:effectLst>
                <a:outerShdw blurRad="38100" dist="25400" dir="5400000" algn="ctr" rotWithShape="0">
                  <a:srgbClr val="6E747A">
                    <a:alpha val="43000"/>
                  </a:srgbClr>
                </a:outerShdw>
              </a:effectLst>
            </a:endParaRPr>
          </a:p>
        </p:txBody>
      </p:sp>
      <p:grpSp>
        <p:nvGrpSpPr>
          <p:cNvPr id="2" name="组合 1"/>
          <p:cNvGrpSpPr/>
          <p:nvPr/>
        </p:nvGrpSpPr>
        <p:grpSpPr>
          <a:xfrm>
            <a:off x="7584106" y="4346069"/>
            <a:ext cx="4047251" cy="593809"/>
            <a:chOff x="3818511" y="1744615"/>
            <a:chExt cx="3633809" cy="533150"/>
          </a:xfrm>
          <a:effectLst>
            <a:outerShdw blurRad="127000" dist="127000" dir="5400000" algn="ctr" rotWithShape="0">
              <a:srgbClr val="000000">
                <a:alpha val="43137"/>
              </a:srgbClr>
            </a:outerShdw>
          </a:effectLst>
        </p:grpSpPr>
        <p:grpSp>
          <p:nvGrpSpPr>
            <p:cNvPr id="3" name="组合 2"/>
            <p:cNvGrpSpPr/>
            <p:nvPr/>
          </p:nvGrpSpPr>
          <p:grpSpPr>
            <a:xfrm>
              <a:off x="3818511" y="1744615"/>
              <a:ext cx="3633809" cy="483501"/>
              <a:chOff x="2540000" y="1059582"/>
              <a:chExt cx="6108700" cy="812800"/>
            </a:xfrm>
            <a:solidFill>
              <a:srgbClr val="005DA2"/>
            </a:solidFill>
          </p:grpSpPr>
          <p:sp>
            <p:nvSpPr>
              <p:cNvPr id="4"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6" name="文本框 48"/>
            <p:cNvSpPr txBox="1">
              <a:spLocks noChangeArrowheads="1"/>
            </p:cNvSpPr>
            <p:nvPr>
              <p:custDataLst>
                <p:tags r:id="rId19"/>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6</a:t>
              </a:r>
            </a:p>
          </p:txBody>
        </p:sp>
      </p:grpSp>
      <p:sp>
        <p:nvSpPr>
          <p:cNvPr id="7" name="文本框 6"/>
          <p:cNvSpPr txBox="1"/>
          <p:nvPr/>
        </p:nvSpPr>
        <p:spPr>
          <a:xfrm>
            <a:off x="9269095" y="4362450"/>
            <a:ext cx="1612900"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教学过程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369">
        <p14:flip dir="r"/>
      </p:transition>
    </mc:Choice>
    <mc:Fallback xmlns="">
      <p:transition spd="slow" advClick="0" advTm="436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17"/>
          <p:cNvSpPr txBox="1">
            <a:spLocks noChangeArrowheads="1"/>
          </p:cNvSpPr>
          <p:nvPr/>
        </p:nvSpPr>
        <p:spPr bwMode="auto">
          <a:xfrm>
            <a:off x="3764915" y="3610610"/>
            <a:ext cx="15392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dirty="0">
                <a:solidFill>
                  <a:schemeClr val="bg1"/>
                </a:solidFill>
                <a:latin typeface="楷体" panose="02010609060101010101" pitchFamily="49" charset="-122"/>
                <a:ea typeface="楷体" panose="02010609060101010101" pitchFamily="49" charset="-122"/>
              </a:rPr>
              <a:t>教学理念新</a:t>
            </a:r>
          </a:p>
        </p:txBody>
      </p:sp>
      <p:sp>
        <p:nvSpPr>
          <p:cNvPr id="52" name="Freeform 7"/>
          <p:cNvSpPr/>
          <p:nvPr/>
        </p:nvSpPr>
        <p:spPr bwMode="auto">
          <a:xfrm>
            <a:off x="4807709" y="1923229"/>
            <a:ext cx="1292225" cy="40798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54" name="Oval 9"/>
          <p:cNvSpPr>
            <a:spLocks noChangeArrowheads="1"/>
          </p:cNvSpPr>
          <p:nvPr/>
        </p:nvSpPr>
        <p:spPr bwMode="auto">
          <a:xfrm>
            <a:off x="3289300" y="3226435"/>
            <a:ext cx="2292985" cy="121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2" name="Oval 10"/>
          <p:cNvSpPr>
            <a:spLocks noChangeArrowheads="1"/>
          </p:cNvSpPr>
          <p:nvPr/>
        </p:nvSpPr>
        <p:spPr bwMode="auto">
          <a:xfrm>
            <a:off x="4318000" y="5146040"/>
            <a:ext cx="2233930" cy="121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3" name="Line 11"/>
          <p:cNvSpPr>
            <a:spLocks noChangeShapeType="1"/>
          </p:cNvSpPr>
          <p:nvPr/>
        </p:nvSpPr>
        <p:spPr bwMode="auto">
          <a:xfrm>
            <a:off x="6436484" y="2416942"/>
            <a:ext cx="1255712" cy="901700"/>
          </a:xfrm>
          <a:prstGeom prst="line">
            <a:avLst/>
          </a:prstGeom>
          <a:noFill/>
          <a:ln w="12700">
            <a:solidFill>
              <a:schemeClr val="accent2"/>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68" name="Line 12"/>
          <p:cNvSpPr>
            <a:spLocks noChangeShapeType="1"/>
          </p:cNvSpPr>
          <p:nvPr/>
        </p:nvSpPr>
        <p:spPr bwMode="auto">
          <a:xfrm flipV="1">
            <a:off x="6519034" y="4723579"/>
            <a:ext cx="1200150" cy="709613"/>
          </a:xfrm>
          <a:prstGeom prst="line">
            <a:avLst/>
          </a:prstGeom>
          <a:noFill/>
          <a:ln w="12700">
            <a:solidFill>
              <a:schemeClr val="accent4"/>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69" name="Line 13"/>
          <p:cNvSpPr>
            <a:spLocks noChangeShapeType="1"/>
          </p:cNvSpPr>
          <p:nvPr/>
        </p:nvSpPr>
        <p:spPr bwMode="auto">
          <a:xfrm>
            <a:off x="5747509" y="3950467"/>
            <a:ext cx="1670050" cy="0"/>
          </a:xfrm>
          <a:prstGeom prst="line">
            <a:avLst/>
          </a:prstGeom>
          <a:noFill/>
          <a:ln w="12700">
            <a:solidFill>
              <a:schemeClr val="accent3"/>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grpSp>
        <p:nvGrpSpPr>
          <p:cNvPr id="70" name="组合 69"/>
          <p:cNvGrpSpPr/>
          <p:nvPr/>
        </p:nvGrpSpPr>
        <p:grpSpPr>
          <a:xfrm>
            <a:off x="7524115" y="3098165"/>
            <a:ext cx="2180590" cy="1805305"/>
            <a:chOff x="6740331" y="3032297"/>
            <a:chExt cx="1806575" cy="1804988"/>
          </a:xfrm>
        </p:grpSpPr>
        <p:sp>
          <p:nvSpPr>
            <p:cNvPr id="71" name="Oval 6"/>
            <p:cNvSpPr>
              <a:spLocks noChangeArrowheads="1"/>
            </p:cNvSpPr>
            <p:nvPr/>
          </p:nvSpPr>
          <p:spPr bwMode="auto">
            <a:xfrm>
              <a:off x="6740331" y="3032297"/>
              <a:ext cx="1806575" cy="1804988"/>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72" name="Oval 14"/>
            <p:cNvSpPr>
              <a:spLocks noChangeArrowheads="1"/>
            </p:cNvSpPr>
            <p:nvPr/>
          </p:nvSpPr>
          <p:spPr bwMode="auto">
            <a:xfrm>
              <a:off x="6890060" y="3180438"/>
              <a:ext cx="1507118" cy="1507118"/>
            </a:xfrm>
            <a:prstGeom prst="ellipse">
              <a:avLst/>
            </a:prstGeom>
            <a:solidFill>
              <a:schemeClr val="accent1"/>
            </a:solidFill>
            <a:ln>
              <a:noFill/>
            </a:ln>
            <a:effectLst/>
          </p:spPr>
          <p:txBody>
            <a:bodyPr anchor="ctr"/>
            <a:lstStyle/>
            <a:p>
              <a:pPr algn="ctr">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73" name="TextBox 17"/>
          <p:cNvSpPr txBox="1">
            <a:spLocks noChangeArrowheads="1"/>
          </p:cNvSpPr>
          <p:nvPr/>
        </p:nvSpPr>
        <p:spPr bwMode="auto">
          <a:xfrm>
            <a:off x="3329940" y="3507740"/>
            <a:ext cx="22117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入心</a:t>
            </a:r>
          </a:p>
        </p:txBody>
      </p:sp>
      <p:sp>
        <p:nvSpPr>
          <p:cNvPr id="74" name="TextBox 18"/>
          <p:cNvSpPr txBox="1">
            <a:spLocks noChangeArrowheads="1"/>
          </p:cNvSpPr>
          <p:nvPr/>
        </p:nvSpPr>
        <p:spPr bwMode="auto">
          <a:xfrm>
            <a:off x="4271010" y="5433695"/>
            <a:ext cx="23279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践行</a:t>
            </a:r>
          </a:p>
        </p:txBody>
      </p:sp>
      <p:sp>
        <p:nvSpPr>
          <p:cNvPr id="75" name="矩形 74"/>
          <p:cNvSpPr/>
          <p:nvPr/>
        </p:nvSpPr>
        <p:spPr>
          <a:xfrm>
            <a:off x="7673340" y="3658235"/>
            <a:ext cx="2031365" cy="583565"/>
          </a:xfrm>
          <a:prstGeom prst="rect">
            <a:avLst/>
          </a:prstGeom>
        </p:spPr>
        <p:txBody>
          <a:bodyPr wrap="square">
            <a:spAutoFit/>
          </a:bodyPr>
          <a:lstStyle/>
          <a:p>
            <a:pPr algn="ctr"/>
            <a:r>
              <a:rPr lang="zh-CN" altLang="en-US" sz="3200" b="1" dirty="0">
                <a:solidFill>
                  <a:srgbClr val="FF0000"/>
                </a:solidFill>
                <a:latin typeface="楷体" panose="02010609060101010101" pitchFamily="49" charset="-122"/>
                <a:ea typeface="楷体" panose="02010609060101010101" pitchFamily="49" charset="-122"/>
              </a:rPr>
              <a:t>具体操作</a:t>
            </a:r>
          </a:p>
        </p:txBody>
      </p:sp>
      <p:sp>
        <p:nvSpPr>
          <p:cNvPr id="76" name="Oval 8"/>
          <p:cNvSpPr>
            <a:spLocks noChangeArrowheads="1"/>
          </p:cNvSpPr>
          <p:nvPr/>
        </p:nvSpPr>
        <p:spPr bwMode="auto">
          <a:xfrm>
            <a:off x="4867910" y="1180465"/>
            <a:ext cx="2374900" cy="1221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7" name="TextBox 16"/>
          <p:cNvSpPr txBox="1">
            <a:spLocks noChangeArrowheads="1"/>
          </p:cNvSpPr>
          <p:nvPr/>
        </p:nvSpPr>
        <p:spPr bwMode="auto">
          <a:xfrm>
            <a:off x="4973320" y="1529715"/>
            <a:ext cx="216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dirty="0">
                <a:solidFill>
                  <a:schemeClr val="bg1"/>
                </a:solidFill>
                <a:latin typeface="楷体" panose="02010609060101010101" pitchFamily="49" charset="-122"/>
                <a:ea typeface="楷体" panose="02010609060101010101" pitchFamily="49" charset="-122"/>
              </a:rPr>
              <a:t>落地</a:t>
            </a:r>
          </a:p>
        </p:txBody>
      </p:sp>
      <p:sp>
        <p:nvSpPr>
          <p:cNvPr id="2" name="文本框 1"/>
          <p:cNvSpPr txBox="1"/>
          <p:nvPr>
            <p:custDataLst>
              <p:tags r:id="rId1"/>
            </p:custDataLst>
          </p:nvPr>
        </p:nvSpPr>
        <p:spPr>
          <a:xfrm>
            <a:off x="314960" y="615950"/>
            <a:ext cx="3652520" cy="706755"/>
          </a:xfrm>
          <a:prstGeom prst="rect">
            <a:avLst/>
          </a:prstGeom>
          <a:noFill/>
        </p:spPr>
        <p:txBody>
          <a:bodyPr wrap="square" rtlCol="0" anchor="t">
            <a:spAutoFit/>
          </a:bodyPr>
          <a:lstStyle/>
          <a:p>
            <a:pPr algn="l">
              <a:buClrTx/>
              <a:buSzTx/>
              <a:buFontTx/>
            </a:pPr>
            <a:r>
              <a:rPr lang="zh-CN" altLang="en-US" sz="4000" b="1" spc="240">
                <a:solidFill>
                  <a:schemeClr val="accent1">
                    <a:lumMod val="75000"/>
                  </a:schemeClr>
                </a:solidFill>
                <a:latin typeface="微软雅黑" panose="020B0503020204020204" pitchFamily="34" charset="-122"/>
                <a:ea typeface="微软雅黑" panose="020B0503020204020204" pitchFamily="34" charset="-122"/>
                <a:sym typeface="+mn-ea"/>
              </a:rPr>
              <a:t>试教体会：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10716151050"/>
          <p:cNvPicPr>
            <a:picLocks noChangeAspect="1"/>
          </p:cNvPicPr>
          <p:nvPr/>
        </p:nvPicPr>
        <p:blipFill>
          <a:blip r:embed="rId4"/>
          <a:stretch>
            <a:fillRect/>
          </a:stretch>
        </p:blipFill>
        <p:spPr>
          <a:xfrm>
            <a:off x="132715" y="199390"/>
            <a:ext cx="4163695" cy="631825"/>
          </a:xfrm>
          <a:prstGeom prst="rect">
            <a:avLst/>
          </a:prstGeom>
        </p:spPr>
      </p:pic>
      <p:sp>
        <p:nvSpPr>
          <p:cNvPr id="4" name="文本框 3"/>
          <p:cNvSpPr txBox="1"/>
          <p:nvPr/>
        </p:nvSpPr>
        <p:spPr>
          <a:xfrm>
            <a:off x="226695" y="1006475"/>
            <a:ext cx="11965305" cy="5631180"/>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3" name="图片 2" descr="微信图片_20210718233617"/>
          <p:cNvPicPr>
            <a:picLocks noChangeAspect="1"/>
          </p:cNvPicPr>
          <p:nvPr/>
        </p:nvPicPr>
        <p:blipFill rotWithShape="1">
          <a:blip r:embed="rId5"/>
          <a:srcRect l="1745" b="9885"/>
          <a:stretch/>
        </p:blipFill>
        <p:spPr>
          <a:xfrm>
            <a:off x="231647" y="896619"/>
            <a:ext cx="5082413" cy="5741035"/>
          </a:xfrm>
          <a:prstGeom prst="rect">
            <a:avLst/>
          </a:prstGeom>
        </p:spPr>
      </p:pic>
      <p:sp>
        <p:nvSpPr>
          <p:cNvPr id="6" name="流程图: 可选过程 5"/>
          <p:cNvSpPr/>
          <p:nvPr/>
        </p:nvSpPr>
        <p:spPr>
          <a:xfrm>
            <a:off x="5912485" y="2361565"/>
            <a:ext cx="6279515" cy="4134485"/>
          </a:xfrm>
          <a:prstGeom prst="flowChartAlternateProcess">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我将无我，</a:t>
            </a:r>
            <a:r>
              <a:rPr kumimoji="0" lang="en-US" altLang="zh-CN"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r>
              <a:rPr kumimoji="0" lang="zh-CN" altLang="zh-CN"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不负人民</a:t>
            </a:r>
            <a:r>
              <a:rPr kumimoji="0" lang="en-US" altLang="zh-CN"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r>
              <a:rPr kumimoji="0" lang="zh-CN" altLang="en-US" sz="8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a:t>
            </a:r>
          </a:p>
        </p:txBody>
      </p:sp>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518160" y="763079"/>
            <a:ext cx="5772150"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读本</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分析</a:t>
            </a:r>
            <a:endPar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3"/>
            </p:custDataLst>
          </p:nvPr>
        </p:nvSpPr>
        <p:spPr>
          <a:xfrm>
            <a:off x="518160" y="1653921"/>
            <a:ext cx="11039856" cy="4996815"/>
          </a:xfrm>
          <a:prstGeom prst="rect">
            <a:avLst/>
          </a:prstGeom>
          <a:noFill/>
          <a:ln w="3175">
            <a:noFill/>
            <a:prstDash val="dash"/>
          </a:ln>
        </p:spPr>
        <p:txBody>
          <a:bodyPr wrap="square" lIns="63500" tIns="25400" rIns="63500" bIns="25400" anchor="t" anchorCtr="0">
            <a:normAutofit fontScale="25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just" fontAlgn="auto">
              <a:lnSpc>
                <a:spcPct val="120000"/>
              </a:lnSpc>
              <a:spcBef>
                <a:spcPts val="0"/>
              </a:spcBef>
              <a:spcAft>
                <a:spcPts val="800"/>
              </a:spcAft>
              <a:buSzPct val="100000"/>
            </a:pPr>
            <a:r>
              <a:rPr altLang="zh-CN" sz="2400" spc="160" dirty="0" smtClean="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习近平新时代中国特色社会主义思想</a:t>
            </a:r>
            <a:r>
              <a:rPr lang="zh-CN" altLang="en-US" sz="10665" b="1" spc="160" dirty="0" smtClean="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是从新时代中国特色社会主义实践中产生的理论结晶，是推动新时代党和国家事业不断向前发展的科学指南，是引领中国、影响世界的当代马克思主义、</a:t>
            </a:r>
            <a:r>
              <a:rPr altLang="zh-CN" sz="10665" b="1" spc="160" dirty="0" smtClean="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21</a:t>
            </a:r>
            <a:r>
              <a:rPr lang="zh-CN" altLang="en-US" sz="10665" b="1" spc="160" dirty="0" smtClean="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世纪马克思主义。</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《根本立场：坚持以人民为中心》是《</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习近平新时代中国特色社会主义思想</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学生读本》高中第</a:t>
            </a:r>
            <a:r>
              <a:rPr altLang="zh-CN"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4</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讲。人民性回答了“为谁发展”和“靠谁发展”的问题。历史充分证明，江山就是人民，人民就是江山。党的百年历史是一部践行党的初心使命的历史，是一部党与人民心连心共命运的历史，可见党性与</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人民性是</a:t>
            </a:r>
            <a:r>
              <a:rPr lang="zh-CN" altLang="en-US" sz="10665"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高度统一的，在习近平新时代中国特色社会主义思想中占有重要的地位。</a:t>
            </a:r>
            <a:endParaRPr lang="zh-CN" altLang="en-US" sz="3200"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algn="just"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609620" y="762000"/>
            <a:ext cx="10972749"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400" b="1" spc="280" dirty="0">
                <a:solidFill>
                  <a:schemeClr val="accent1">
                    <a:lumMod val="75000"/>
                  </a:schemeClr>
                </a:solidFill>
                <a:latin typeface="微软雅黑" panose="020B0503020204020204" pitchFamily="34" charset="-122"/>
                <a:ea typeface="微软雅黑" panose="020B0503020204020204" pitchFamily="34" charset="-122"/>
                <a:sym typeface="+mn-ea"/>
              </a:rPr>
              <a:t>一、读本</a:t>
            </a:r>
            <a:r>
              <a:rPr lang="zh-CN" altLang="en-US" sz="4400" b="1" spc="280" dirty="0" smtClean="0">
                <a:solidFill>
                  <a:schemeClr val="accent1">
                    <a:lumMod val="75000"/>
                  </a:schemeClr>
                </a:solidFill>
                <a:latin typeface="微软雅黑" panose="020B0503020204020204" pitchFamily="34" charset="-122"/>
                <a:ea typeface="微软雅黑" panose="020B0503020204020204" pitchFamily="34" charset="-122"/>
                <a:sym typeface="+mn-ea"/>
              </a:rPr>
              <a:t>分析</a:t>
            </a:r>
            <a:endParaRPr lang="zh-CN" altLang="en-US" sz="4400" b="1" spc="28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
        <p:nvSpPr>
          <p:cNvPr id="11" name="Title 6"/>
          <p:cNvSpPr txBox="1"/>
          <p:nvPr>
            <p:custDataLst>
              <p:tags r:id="rId3"/>
            </p:custDataLst>
          </p:nvPr>
        </p:nvSpPr>
        <p:spPr>
          <a:xfrm>
            <a:off x="293370" y="1244600"/>
            <a:ext cx="7082790" cy="572833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altLang="zh-CN"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altLang="zh-CN" sz="4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lang="zh-CN" altLang="en-US" sz="28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本讲内容由三部分组成。</a:t>
            </a: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spc="160" dirty="0">
                <a:ln w="3175">
                  <a:noFill/>
                  <a:prstDash val="dash"/>
                </a:ln>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sym typeface="+mn-ea"/>
              </a:rPr>
              <a:t>第</a:t>
            </a:r>
            <a:r>
              <a:rPr lang="zh-CN" altLang="en-US" sz="2800" b="1" dirty="0" smtClean="0">
                <a:solidFill>
                  <a:schemeClr val="accent1">
                    <a:lumMod val="75000"/>
                  </a:schemeClr>
                </a:solidFill>
                <a:latin typeface="微软雅黑" panose="020B0503020204020204" pitchFamily="34" charset="-122"/>
                <a:ea typeface="微软雅黑" panose="020B0503020204020204" pitchFamily="34" charset="-122"/>
                <a:sym typeface="+mn-ea"/>
              </a:rPr>
              <a:t>一部分：中国共产党的根本立场、宗旨和使命。</a:t>
            </a:r>
          </a:p>
          <a:p>
            <a:pPr marL="0" lvl="0" indent="0" algn="l" fontAlgn="auto">
              <a:lnSpc>
                <a:spcPct val="120000"/>
              </a:lnSpc>
              <a:spcBef>
                <a:spcPts val="0"/>
              </a:spcBef>
              <a:spcAft>
                <a:spcPts val="800"/>
              </a:spcAft>
              <a:buSzPct val="100000"/>
              <a:buNone/>
            </a:pPr>
            <a:r>
              <a:rPr altLang="zh-CN" sz="2800" b="1" spc="20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spc="20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第二部分：以人民为中心的科学内涵。</a:t>
            </a:r>
          </a:p>
          <a:p>
            <a:pPr marL="0" lvl="0" indent="0" algn="l" fontAlgn="auto">
              <a:lnSpc>
                <a:spcPct val="120000"/>
              </a:lnSpc>
              <a:spcBef>
                <a:spcPts val="0"/>
              </a:spcBef>
              <a:spcAft>
                <a:spcPts val="800"/>
              </a:spcAft>
              <a:buSzPct val="100000"/>
              <a:buNone/>
            </a:pPr>
            <a:r>
              <a:rPr altLang="zh-CN" sz="2800" b="1" spc="20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spc="20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第三部分：依靠人民创造历史伟业。</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sym typeface="+mn-ea"/>
            </a:endParaRPr>
          </a:p>
          <a:p>
            <a:pPr marL="0" lvl="0" indent="0" algn="l" fontAlgn="auto">
              <a:lnSpc>
                <a:spcPct val="120000"/>
              </a:lnSpc>
              <a:spcBef>
                <a:spcPts val="0"/>
              </a:spcBef>
              <a:spcAft>
                <a:spcPts val="800"/>
              </a:spcAft>
              <a:buSzPct val="100000"/>
              <a:buNone/>
            </a:pP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800"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2" name="图片 1" descr="QQ截图20210707173219"/>
          <p:cNvPicPr>
            <a:picLocks noChangeAspect="1"/>
          </p:cNvPicPr>
          <p:nvPr/>
        </p:nvPicPr>
        <p:blipFill>
          <a:blip r:embed="rId5"/>
          <a:stretch>
            <a:fillRect/>
          </a:stretch>
        </p:blipFill>
        <p:spPr>
          <a:xfrm>
            <a:off x="8230870" y="2879725"/>
            <a:ext cx="3522980" cy="269748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7"/>
          <p:cNvSpPr/>
          <p:nvPr>
            <p:custDataLst>
              <p:tags r:id="rId2"/>
            </p:custDataLst>
          </p:nvPr>
        </p:nvSpPr>
        <p:spPr>
          <a:xfrm>
            <a:off x="11073282" y="5893070"/>
            <a:ext cx="1116566" cy="968113"/>
          </a:xfrm>
          <a:custGeom>
            <a:avLst/>
            <a:gdLst>
              <a:gd name="connsiteX0" fmla="*/ 0 w 1116566"/>
              <a:gd name="connsiteY0" fmla="*/ 968113 h 968113"/>
              <a:gd name="connsiteX1" fmla="*/ 1116566 w 1116566"/>
              <a:gd name="connsiteY1" fmla="*/ 968113 h 968113"/>
              <a:gd name="connsiteX2" fmla="*/ 1116566 w 1116566"/>
              <a:gd name="connsiteY2" fmla="*/ 0 h 968113"/>
            </a:gdLst>
            <a:ahLst/>
            <a:cxnLst>
              <a:cxn ang="0">
                <a:pos x="connsiteX0" y="connsiteY0"/>
              </a:cxn>
              <a:cxn ang="0">
                <a:pos x="connsiteX1" y="connsiteY1"/>
              </a:cxn>
              <a:cxn ang="0">
                <a:pos x="connsiteX2" y="connsiteY2"/>
              </a:cxn>
            </a:cxnLst>
            <a:rect l="l" t="t" r="r" b="b"/>
            <a:pathLst>
              <a:path w="1116566" h="968113">
                <a:moveTo>
                  <a:pt x="0" y="968113"/>
                </a:moveTo>
                <a:lnTo>
                  <a:pt x="1116566" y="968113"/>
                </a:lnTo>
                <a:lnTo>
                  <a:pt x="1116566" y="0"/>
                </a:lnTo>
                <a:close/>
              </a:path>
            </a:pathLst>
          </a:custGeom>
          <a:solidFill>
            <a:schemeClr val="accent3"/>
          </a:solidFill>
          <a:ln w="6340" cap="flat">
            <a:noFill/>
            <a:prstDash val="solid"/>
            <a:miter/>
          </a:ln>
        </p:spPr>
        <p:txBody>
          <a:bodyPr rtlCol="0" anchor="ctr"/>
          <a:lstStyle/>
          <a:p>
            <a:endParaRPr lang="zh-CN" altLang="en-US" sz="180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形状 10"/>
          <p:cNvSpPr/>
          <p:nvPr>
            <p:custDataLst>
              <p:tags r:id="rId3"/>
            </p:custDataLst>
          </p:nvPr>
        </p:nvSpPr>
        <p:spPr>
          <a:xfrm>
            <a:off x="143781"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任意多边形: 形状 11"/>
          <p:cNvSpPr/>
          <p:nvPr>
            <p:custDataLst>
              <p:tags r:id="rId4"/>
            </p:custDataLst>
          </p:nvPr>
        </p:nvSpPr>
        <p:spPr>
          <a:xfrm>
            <a:off x="-598"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5"/>
            </p:custDataLst>
          </p:nvPr>
        </p:nvSpPr>
        <p:spPr>
          <a:xfrm>
            <a:off x="1423685" y="918220"/>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学情分析</a:t>
            </a:r>
          </a:p>
        </p:txBody>
      </p:sp>
      <p:sp>
        <p:nvSpPr>
          <p:cNvPr id="4" name="Title 6"/>
          <p:cNvSpPr txBox="1"/>
          <p:nvPr>
            <p:custDataLst>
              <p:tags r:id="rId6"/>
            </p:custDataLst>
          </p:nvPr>
        </p:nvSpPr>
        <p:spPr>
          <a:xfrm>
            <a:off x="1692910" y="1995170"/>
            <a:ext cx="9380220" cy="4086860"/>
          </a:xfrm>
          <a:prstGeom prst="rect">
            <a:avLst/>
          </a:prstGeom>
          <a:noFill/>
          <a:ln w="3175">
            <a:noFill/>
            <a:prstDash val="dash"/>
          </a:ln>
        </p:spPr>
        <p:txBody>
          <a:bodyPr wrap="square" lIns="63500" tIns="25400" rIns="63500" bIns="25400" anchor="ctr" anchorCtr="0">
            <a:normAutofit fontScale="25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r>
              <a:rPr alt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2000" spc="120" dirty="0" smtClean="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200" b="1" spc="120" dirty="0" smtClean="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高中</a:t>
            </a:r>
            <a:r>
              <a:rPr lang="zh-CN" altLang="en-US" sz="11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学生正处于世界观、价值观、人生观形成的关键时期，具备一定的理性思维能力、实践能力、自学能力，迫切想要认识周围世界，同时需要正确、系统的理论给予指导。高中生对习近平新时代中国特色社会主义思想认知存在零散、片面、不系统等问题，读本从理论性、科学性、系统性给学生指明方向。学生学习读本时由于理论水平限制，存在一定的难度，学习时要充分运用视频、图文、人物故事等素材，将理论与实践相结合，使学生最终形成坚持以人民为中心的根本立场。</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2509171" y="3553256"/>
            <a:ext cx="8252751" cy="421640"/>
          </a:xfrm>
          <a:prstGeom prst="rect">
            <a:avLst/>
          </a:prstGeom>
          <a:noFill/>
        </p:spPr>
        <p:txBody>
          <a:bodyPr wrap="square" lIns="115104" tIns="57553" rIns="115104" bIns="57553" rtlCol="0">
            <a:spAutoFit/>
          </a:bodyPr>
          <a:lstStyle/>
          <a:p>
            <a:r>
              <a:rPr lang="en-US" altLang="zh-CN" sz="20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5" name="文本框 4"/>
          <p:cNvSpPr txBox="1"/>
          <p:nvPr/>
        </p:nvSpPr>
        <p:spPr>
          <a:xfrm>
            <a:off x="1250950" y="4876800"/>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8" name="文本框 7"/>
          <p:cNvSpPr txBox="1"/>
          <p:nvPr/>
        </p:nvSpPr>
        <p:spPr>
          <a:xfrm>
            <a:off x="724535" y="779780"/>
            <a:ext cx="4503420" cy="706755"/>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sym typeface="+mn-ea"/>
              </a:rPr>
              <a:t>、素养目标      </a:t>
            </a:r>
            <a:endParaRPr lang="zh-CN" altLang="en-US" sz="2400" b="1" dirty="0">
              <a:effectLst>
                <a:outerShdw blurRad="38100" dist="19050" dir="2700000" algn="tl" rotWithShape="0">
                  <a:schemeClr val="dk1">
                    <a:alpha val="40000"/>
                  </a:schemeClr>
                </a:outerShdw>
              </a:effectLst>
              <a:sym typeface="+mn-ea"/>
            </a:endParaRPr>
          </a:p>
        </p:txBody>
      </p:sp>
      <p:sp>
        <p:nvSpPr>
          <p:cNvPr id="3" name="Freeform 1"/>
          <p:cNvSpPr>
            <a:spLocks noChangeArrowheads="1"/>
          </p:cNvSpPr>
          <p:nvPr/>
        </p:nvSpPr>
        <p:spPr bwMode="auto">
          <a:xfrm rot="10800000">
            <a:off x="826770" y="5380355"/>
            <a:ext cx="1557655" cy="6972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3200">
              <a:latin typeface="+mn-ea"/>
            </a:endParaRPr>
          </a:p>
        </p:txBody>
      </p:sp>
      <p:sp>
        <p:nvSpPr>
          <p:cNvPr id="9" name="文本框 8"/>
          <p:cNvSpPr txBox="1"/>
          <p:nvPr/>
        </p:nvSpPr>
        <p:spPr>
          <a:xfrm>
            <a:off x="1338580" y="5406390"/>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3</a:t>
            </a:r>
          </a:p>
        </p:txBody>
      </p:sp>
      <p:sp>
        <p:nvSpPr>
          <p:cNvPr id="10" name="Freeform 1"/>
          <p:cNvSpPr>
            <a:spLocks noChangeArrowheads="1"/>
          </p:cNvSpPr>
          <p:nvPr/>
        </p:nvSpPr>
        <p:spPr bwMode="auto">
          <a:xfrm rot="10800000">
            <a:off x="815340" y="2004060"/>
            <a:ext cx="1557655" cy="6972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3200">
              <a:latin typeface="+mn-ea"/>
            </a:endParaRPr>
          </a:p>
        </p:txBody>
      </p:sp>
      <p:sp>
        <p:nvSpPr>
          <p:cNvPr id="11" name="文本框 10"/>
          <p:cNvSpPr txBox="1"/>
          <p:nvPr/>
        </p:nvSpPr>
        <p:spPr>
          <a:xfrm>
            <a:off x="1366520" y="2004060"/>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1</a:t>
            </a:r>
          </a:p>
        </p:txBody>
      </p:sp>
      <p:sp>
        <p:nvSpPr>
          <p:cNvPr id="4" name="文本框 3"/>
          <p:cNvSpPr txBox="1"/>
          <p:nvPr/>
        </p:nvSpPr>
        <p:spPr>
          <a:xfrm>
            <a:off x="2373630" y="3463290"/>
            <a:ext cx="9615170" cy="1383665"/>
          </a:xfrm>
          <a:prstGeom prst="rect">
            <a:avLst/>
          </a:prstGeom>
          <a:noFill/>
        </p:spPr>
        <p:txBody>
          <a:bodyPr wrap="square" rtlCol="0">
            <a:spAutoFit/>
          </a:bodyPr>
          <a:lstStyle/>
          <a:p>
            <a:r>
              <a:rPr lang="zh-CN" altLang="en-US" sz="2800" b="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科学精神：</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通过教师讲授和师生讨论，引导学生准确理解人民性是马克思主义最鲜明的品格，全面理解以人民为中心的内涵、地位、作用。培养学生辩证思维和科学精神。</a:t>
            </a:r>
          </a:p>
        </p:txBody>
      </p:sp>
      <p:sp>
        <p:nvSpPr>
          <p:cNvPr id="12" name="文本框 11"/>
          <p:cNvSpPr txBox="1"/>
          <p:nvPr/>
        </p:nvSpPr>
        <p:spPr>
          <a:xfrm>
            <a:off x="2404745" y="1612265"/>
            <a:ext cx="9584055" cy="1814830"/>
          </a:xfrm>
          <a:prstGeom prst="rect">
            <a:avLst/>
          </a:prstGeom>
          <a:noFill/>
        </p:spPr>
        <p:txBody>
          <a:bodyPr wrap="square" rtlCol="0">
            <a:spAutoFit/>
          </a:bodyPr>
          <a:lstStyle/>
          <a:p>
            <a:r>
              <a:rPr lang="zh-CN" altLang="en-US" sz="2800" b="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政治认同：</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通过情境设置、问题驱动和学生自读，引导学生深刻理解和领悟党的立场、宗旨和使命，坚定党的领导；树立人民至上的理念，形成依靠人民、为了人民、发展成果由人民共享的理念。培养学生政治认同。</a:t>
            </a:r>
          </a:p>
        </p:txBody>
      </p:sp>
      <p:sp>
        <p:nvSpPr>
          <p:cNvPr id="14" name="Freeform 1"/>
          <p:cNvSpPr>
            <a:spLocks noChangeArrowheads="1"/>
          </p:cNvSpPr>
          <p:nvPr/>
        </p:nvSpPr>
        <p:spPr bwMode="auto">
          <a:xfrm rot="10800000">
            <a:off x="847725" y="3587750"/>
            <a:ext cx="1557655" cy="6972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3200">
              <a:latin typeface="+mn-ea"/>
            </a:endParaRPr>
          </a:p>
        </p:txBody>
      </p:sp>
      <p:sp>
        <p:nvSpPr>
          <p:cNvPr id="15" name="文本框 14"/>
          <p:cNvSpPr txBox="1"/>
          <p:nvPr/>
        </p:nvSpPr>
        <p:spPr>
          <a:xfrm>
            <a:off x="1330325" y="3587750"/>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6" name="文本框 15"/>
          <p:cNvSpPr txBox="1"/>
          <p:nvPr/>
        </p:nvSpPr>
        <p:spPr>
          <a:xfrm>
            <a:off x="2406015" y="4925695"/>
            <a:ext cx="9582785" cy="1814830"/>
          </a:xfrm>
          <a:prstGeom prst="rect">
            <a:avLst/>
          </a:prstGeom>
          <a:noFill/>
        </p:spPr>
        <p:txBody>
          <a:bodyPr wrap="square" rtlCol="0">
            <a:spAutoFit/>
          </a:bodyPr>
          <a:lstStyle/>
          <a:p>
            <a:r>
              <a:rPr lang="zh-CN" altLang="en-US" sz="2800" b="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公共参与：</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通过收集分享抗击疫情、脱贫攻坚、乡村振兴的实践成果，使学生深入体会党的宗旨、使命和以人民为中心的思想，培养学生深入生活调查研究的能力，鼓励引导学生积极投入到新时代伟大的社会主义建设实践中。</a:t>
            </a:r>
            <a:endParaRPr lang="en-US" altLang="zh-CN"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Tree>
    <p:custDataLst>
      <p:tags r:id="rId1"/>
    </p:custData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739780" y="59754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四、</a:t>
            </a: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教学重难点</a:t>
            </a:r>
            <a:endParaRPr lang="zh-CN" altLang="en-US" sz="4000" b="1" spc="160" dirty="0">
              <a:solidFill>
                <a:schemeClr val="dk1"/>
              </a:solidFill>
              <a:latin typeface="楷体" panose="02010609060101010101" pitchFamily="49" charset="-122"/>
              <a:ea typeface="楷体" panose="02010609060101010101" pitchFamily="49" charset="-122"/>
            </a:endParaRPr>
          </a:p>
        </p:txBody>
      </p:sp>
      <p:sp>
        <p:nvSpPr>
          <p:cNvPr id="10" name="Freeform 8"/>
          <p:cNvSpPr/>
          <p:nvPr>
            <p:custDataLst>
              <p:tags r:id="rId3"/>
            </p:custDataLst>
          </p:nvPr>
        </p:nvSpPr>
        <p:spPr bwMode="auto">
          <a:xfrm>
            <a:off x="1022473" y="2772811"/>
            <a:ext cx="3363133" cy="2519091"/>
          </a:xfrm>
          <a:custGeom>
            <a:avLst/>
            <a:gdLst>
              <a:gd name="T0" fmla="*/ 1296 w 1656"/>
              <a:gd name="T1" fmla="*/ 0 h 1240"/>
              <a:gd name="T2" fmla="*/ 1656 w 1656"/>
              <a:gd name="T3" fmla="*/ 284 h 1240"/>
              <a:gd name="T4" fmla="*/ 668 w 1656"/>
              <a:gd name="T5" fmla="*/ 284 h 1240"/>
              <a:gd name="T6" fmla="*/ 252 w 1656"/>
              <a:gd name="T7" fmla="*/ 548 h 1240"/>
              <a:gd name="T8" fmla="*/ 432 w 1656"/>
              <a:gd name="T9" fmla="*/ 1240 h 1240"/>
              <a:gd name="T10" fmla="*/ 132 w 1656"/>
              <a:gd name="T11" fmla="*/ 516 h 1240"/>
              <a:gd name="T12" fmla="*/ 632 w 1656"/>
              <a:gd name="T13" fmla="*/ 96 h 1240"/>
              <a:gd name="T14" fmla="*/ 1292 w 1656"/>
              <a:gd name="T15" fmla="*/ 84 h 1240"/>
              <a:gd name="T16" fmla="*/ 1296 w 1656"/>
              <a:gd name="T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1240">
                <a:moveTo>
                  <a:pt x="1296" y="0"/>
                </a:moveTo>
                <a:cubicBezTo>
                  <a:pt x="1656" y="284"/>
                  <a:pt x="1656" y="284"/>
                  <a:pt x="1656" y="284"/>
                </a:cubicBezTo>
                <a:cubicBezTo>
                  <a:pt x="668" y="284"/>
                  <a:pt x="668" y="284"/>
                  <a:pt x="668" y="284"/>
                </a:cubicBezTo>
                <a:cubicBezTo>
                  <a:pt x="668" y="284"/>
                  <a:pt x="352" y="312"/>
                  <a:pt x="252" y="548"/>
                </a:cubicBezTo>
                <a:cubicBezTo>
                  <a:pt x="252" y="548"/>
                  <a:pt x="60" y="1004"/>
                  <a:pt x="432" y="1240"/>
                </a:cubicBezTo>
                <a:cubicBezTo>
                  <a:pt x="432" y="1240"/>
                  <a:pt x="0" y="1140"/>
                  <a:pt x="132" y="516"/>
                </a:cubicBezTo>
                <a:cubicBezTo>
                  <a:pt x="132" y="516"/>
                  <a:pt x="264" y="144"/>
                  <a:pt x="632" y="96"/>
                </a:cubicBezTo>
                <a:cubicBezTo>
                  <a:pt x="1292" y="84"/>
                  <a:pt x="1292" y="84"/>
                  <a:pt x="1292" y="84"/>
                </a:cubicBezTo>
                <a:lnTo>
                  <a:pt x="1296" y="0"/>
                </a:lnTo>
                <a:close/>
              </a:path>
            </a:pathLst>
          </a:custGeom>
          <a:gradFill flip="none" rotWithShape="1">
            <a:gsLst>
              <a:gs pos="80000">
                <a:schemeClr val="accent1">
                  <a:alpha val="80000"/>
                </a:schemeClr>
              </a:gs>
              <a:gs pos="100000">
                <a:schemeClr val="bg1">
                  <a:alpha val="99000"/>
                </a:schemeClr>
              </a:gs>
            </a:gsLst>
            <a:lin ang="16200000" scaled="1"/>
            <a:tileRect/>
          </a:gradFill>
          <a:ln>
            <a:noFill/>
          </a:ln>
        </p:spPr>
        <p:txBody>
          <a:bodyPr vert="horz" wrap="square" lIns="91440" tIns="45720" rIns="91440" bIns="45720" numCol="1" anchor="t" anchorCtr="0" compatLnSpc="1"/>
          <a:lstStyle/>
          <a:p>
            <a:endParaRPr lang="zh-CN" altLang="en-US" sz="1800"/>
          </a:p>
        </p:txBody>
      </p:sp>
      <p:sp>
        <p:nvSpPr>
          <p:cNvPr id="11" name="Freeform 9"/>
          <p:cNvSpPr/>
          <p:nvPr>
            <p:custDataLst>
              <p:tags r:id="rId4"/>
            </p:custDataLst>
          </p:nvPr>
        </p:nvSpPr>
        <p:spPr bwMode="auto">
          <a:xfrm>
            <a:off x="1405257" y="3341041"/>
            <a:ext cx="2982373" cy="1992109"/>
          </a:xfrm>
          <a:custGeom>
            <a:avLst/>
            <a:gdLst>
              <a:gd name="T0" fmla="*/ 1468 w 1468"/>
              <a:gd name="T1" fmla="*/ 0 h 980"/>
              <a:gd name="T2" fmla="*/ 1108 w 1468"/>
              <a:gd name="T3" fmla="*/ 280 h 980"/>
              <a:gd name="T4" fmla="*/ 1108 w 1468"/>
              <a:gd name="T5" fmla="*/ 192 h 980"/>
              <a:gd name="T6" fmla="*/ 448 w 1468"/>
              <a:gd name="T7" fmla="*/ 192 h 980"/>
              <a:gd name="T8" fmla="*/ 108 w 1468"/>
              <a:gd name="T9" fmla="*/ 492 h 980"/>
              <a:gd name="T10" fmla="*/ 352 w 1468"/>
              <a:gd name="T11" fmla="*/ 980 h 980"/>
              <a:gd name="T12" fmla="*/ 8 w 1468"/>
              <a:gd name="T13" fmla="*/ 472 h 980"/>
              <a:gd name="T14" fmla="*/ 440 w 1468"/>
              <a:gd name="T15" fmla="*/ 0 h 980"/>
              <a:gd name="T16" fmla="*/ 1468 w 1468"/>
              <a:gd name="T17"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8" h="980">
                <a:moveTo>
                  <a:pt x="1468" y="0"/>
                </a:moveTo>
                <a:cubicBezTo>
                  <a:pt x="1108" y="280"/>
                  <a:pt x="1108" y="280"/>
                  <a:pt x="1108" y="280"/>
                </a:cubicBezTo>
                <a:cubicBezTo>
                  <a:pt x="1108" y="192"/>
                  <a:pt x="1108" y="192"/>
                  <a:pt x="1108" y="192"/>
                </a:cubicBezTo>
                <a:cubicBezTo>
                  <a:pt x="448" y="192"/>
                  <a:pt x="448" y="192"/>
                  <a:pt x="448" y="192"/>
                </a:cubicBezTo>
                <a:cubicBezTo>
                  <a:pt x="448" y="192"/>
                  <a:pt x="168" y="244"/>
                  <a:pt x="108" y="492"/>
                </a:cubicBezTo>
                <a:cubicBezTo>
                  <a:pt x="108" y="492"/>
                  <a:pt x="4" y="856"/>
                  <a:pt x="352" y="980"/>
                </a:cubicBezTo>
                <a:cubicBezTo>
                  <a:pt x="352" y="980"/>
                  <a:pt x="0" y="976"/>
                  <a:pt x="8" y="472"/>
                </a:cubicBezTo>
                <a:cubicBezTo>
                  <a:pt x="8" y="472"/>
                  <a:pt x="4" y="68"/>
                  <a:pt x="440" y="0"/>
                </a:cubicBezTo>
                <a:lnTo>
                  <a:pt x="1468" y="0"/>
                </a:lnTo>
                <a:close/>
              </a:path>
            </a:pathLst>
          </a:custGeom>
          <a:gradFill flip="none" rotWithShape="1">
            <a:gsLst>
              <a:gs pos="100000">
                <a:schemeClr val="bg1">
                  <a:alpha val="99000"/>
                </a:schemeClr>
              </a:gs>
              <a:gs pos="0">
                <a:schemeClr val="accent1">
                  <a:alpha val="99000"/>
                </a:schemeClr>
              </a:gs>
            </a:gsLst>
            <a:lin ang="5400000" scaled="1"/>
            <a:tileRect/>
          </a:gradFill>
          <a:ln>
            <a:noFill/>
          </a:ln>
        </p:spPr>
        <p:txBody>
          <a:bodyPr vert="horz" wrap="square" lIns="91440" tIns="45720" rIns="91440" bIns="45720" numCol="1" anchor="t" anchorCtr="0" compatLnSpc="1"/>
          <a:lstStyle/>
          <a:p>
            <a:endParaRPr lang="zh-CN" altLang="en-US" sz="1800"/>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r>
              <a:rPr lang="en-US" sz="4200" b="1" spc="340" dirty="0">
                <a:solidFill>
                  <a:schemeClr val="dk1"/>
                </a:solidFill>
                <a:latin typeface="Arial" panose="020B0604020202020204" pitchFamily="34" charset="0"/>
                <a:ea typeface="微软雅黑" panose="020B0503020204020204" pitchFamily="34" charset="-122"/>
                <a:cs typeface="Montserrat Black"/>
              </a:rPr>
              <a:t>01</a:t>
            </a:r>
          </a:p>
        </p:txBody>
      </p:sp>
      <p:sp>
        <p:nvSpPr>
          <p:cNvPr id="17" name="TextBox 21"/>
          <p:cNvSpPr txBox="1"/>
          <p:nvPr>
            <p:custDataLst>
              <p:tags r:id="rId6"/>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r>
              <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深刻</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理解以人民为中心的科学内涵。</a:t>
            </a:r>
          </a:p>
        </p:txBody>
      </p:sp>
      <p:sp>
        <p:nvSpPr>
          <p:cNvPr id="18" name="Rectangle 29"/>
          <p:cNvSpPr/>
          <p:nvPr>
            <p:custDataLst>
              <p:tags r:id="rId7"/>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重</a:t>
            </a: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点</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8"/>
            </p:custDataLst>
          </p:nvPr>
        </p:nvSpPr>
        <p:spPr>
          <a:xfrm>
            <a:off x="7725518" y="1620085"/>
            <a:ext cx="880270" cy="784639"/>
          </a:xfrm>
          <a:prstGeom prst="rect">
            <a:avLst/>
          </a:prstGeom>
          <a:noFill/>
        </p:spPr>
        <p:txBody>
          <a:bodyPr wrap="square" rtlCol="0" anchor="ctr">
            <a:normAutofit/>
          </a:bodyPr>
          <a:lstStyle/>
          <a:p>
            <a:pPr marL="0">
              <a:lnSpc>
                <a:spcPct val="100000"/>
              </a:lnSpc>
              <a:spcBef>
                <a:spcPts val="0"/>
              </a:spcBef>
              <a:spcAft>
                <a:spcPts val="800"/>
              </a:spcAft>
            </a:pPr>
            <a:r>
              <a:rPr lang="en-US" sz="4200" b="1" spc="340" dirty="0">
                <a:solidFill>
                  <a:schemeClr val="bg1"/>
                </a:solidFill>
                <a:latin typeface="Arial" panose="020B0604020202020204" pitchFamily="34" charset="0"/>
                <a:ea typeface="微软雅黑" panose="020B0503020204020204" pitchFamily="34" charset="-122"/>
                <a:cs typeface="Montserrat Black"/>
              </a:rPr>
              <a:t>02</a:t>
            </a:r>
          </a:p>
        </p:txBody>
      </p:sp>
      <p:sp>
        <p:nvSpPr>
          <p:cNvPr id="32" name="TextBox 21"/>
          <p:cNvSpPr txBox="1"/>
          <p:nvPr>
            <p:custDataLst>
              <p:tags r:id="rId9"/>
            </p:custDataLst>
          </p:nvPr>
        </p:nvSpPr>
        <p:spPr>
          <a:xfrm>
            <a:off x="6654800" y="2567305"/>
            <a:ext cx="4702810" cy="3222625"/>
          </a:xfrm>
          <a:prstGeom prst="rect">
            <a:avLst/>
          </a:prstGeom>
          <a:noFill/>
        </p:spPr>
        <p:txBody>
          <a:bodyPr wrap="square" rtlCol="0" anchor="ctr"/>
          <a:lstStyle/>
          <a:p>
            <a:pPr>
              <a:lnSpc>
                <a:spcPct val="150000"/>
              </a:lnSpc>
            </a:pPr>
            <a:r>
              <a:rPr lang="en-US" altLang="zh-CN" sz="1800" b="1" dirty="0" smtClean="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理解中国共产党与人民的关系；党性和人民性从来都是一致的、统一的，党除了国家、民族、人民的利益，没有自己特殊的利益。</a:t>
            </a:r>
          </a:p>
        </p:txBody>
      </p:sp>
      <p:sp>
        <p:nvSpPr>
          <p:cNvPr id="33" name="Rectangle 29"/>
          <p:cNvSpPr/>
          <p:nvPr>
            <p:custDataLst>
              <p:tags r:id="rId10"/>
            </p:custDataLst>
          </p:nvPr>
        </p:nvSpPr>
        <p:spPr>
          <a:xfrm>
            <a:off x="6515030" y="183165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难</a:t>
            </a: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点</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 name="Freeform 8"/>
          <p:cNvSpPr/>
          <p:nvPr>
            <p:custDataLst>
              <p:tags r:id="rId11"/>
            </p:custDataLst>
          </p:nvPr>
        </p:nvSpPr>
        <p:spPr bwMode="auto">
          <a:xfrm>
            <a:off x="5630033" y="684931"/>
            <a:ext cx="3363133" cy="2519091"/>
          </a:xfrm>
          <a:custGeom>
            <a:avLst/>
            <a:gdLst>
              <a:gd name="T0" fmla="*/ 1296 w 1656"/>
              <a:gd name="T1" fmla="*/ 0 h 1240"/>
              <a:gd name="T2" fmla="*/ 1656 w 1656"/>
              <a:gd name="T3" fmla="*/ 284 h 1240"/>
              <a:gd name="T4" fmla="*/ 668 w 1656"/>
              <a:gd name="T5" fmla="*/ 284 h 1240"/>
              <a:gd name="T6" fmla="*/ 252 w 1656"/>
              <a:gd name="T7" fmla="*/ 548 h 1240"/>
              <a:gd name="T8" fmla="*/ 432 w 1656"/>
              <a:gd name="T9" fmla="*/ 1240 h 1240"/>
              <a:gd name="T10" fmla="*/ 132 w 1656"/>
              <a:gd name="T11" fmla="*/ 516 h 1240"/>
              <a:gd name="T12" fmla="*/ 632 w 1656"/>
              <a:gd name="T13" fmla="*/ 96 h 1240"/>
              <a:gd name="T14" fmla="*/ 1292 w 1656"/>
              <a:gd name="T15" fmla="*/ 84 h 1240"/>
              <a:gd name="T16" fmla="*/ 1296 w 1656"/>
              <a:gd name="T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1240">
                <a:moveTo>
                  <a:pt x="1296" y="0"/>
                </a:moveTo>
                <a:cubicBezTo>
                  <a:pt x="1656" y="284"/>
                  <a:pt x="1656" y="284"/>
                  <a:pt x="1656" y="284"/>
                </a:cubicBezTo>
                <a:cubicBezTo>
                  <a:pt x="668" y="284"/>
                  <a:pt x="668" y="284"/>
                  <a:pt x="668" y="284"/>
                </a:cubicBezTo>
                <a:cubicBezTo>
                  <a:pt x="668" y="284"/>
                  <a:pt x="352" y="312"/>
                  <a:pt x="252" y="548"/>
                </a:cubicBezTo>
                <a:cubicBezTo>
                  <a:pt x="252" y="548"/>
                  <a:pt x="60" y="1004"/>
                  <a:pt x="432" y="1240"/>
                </a:cubicBezTo>
                <a:cubicBezTo>
                  <a:pt x="432" y="1240"/>
                  <a:pt x="0" y="1140"/>
                  <a:pt x="132" y="516"/>
                </a:cubicBezTo>
                <a:cubicBezTo>
                  <a:pt x="132" y="516"/>
                  <a:pt x="264" y="144"/>
                  <a:pt x="632" y="96"/>
                </a:cubicBezTo>
                <a:cubicBezTo>
                  <a:pt x="1292" y="84"/>
                  <a:pt x="1292" y="84"/>
                  <a:pt x="1292" y="84"/>
                </a:cubicBezTo>
                <a:lnTo>
                  <a:pt x="1296" y="0"/>
                </a:lnTo>
                <a:close/>
              </a:path>
            </a:pathLst>
          </a:custGeom>
          <a:gradFill flip="none" rotWithShape="1">
            <a:gsLst>
              <a:gs pos="80000">
                <a:schemeClr val="accent1">
                  <a:alpha val="80000"/>
                </a:schemeClr>
              </a:gs>
              <a:gs pos="100000">
                <a:schemeClr val="bg1">
                  <a:alpha val="99000"/>
                </a:schemeClr>
              </a:gs>
            </a:gsLst>
            <a:lin ang="16200000" scaled="1"/>
            <a:tileRect/>
          </a:gradFill>
          <a:ln>
            <a:noFill/>
          </a:ln>
        </p:spPr>
        <p:txBody>
          <a:bodyPr vert="horz" wrap="square" lIns="91440" tIns="45720" rIns="91440" bIns="45720" numCol="1" anchor="t" anchorCtr="0" compatLnSpc="1"/>
          <a:lstStyle/>
          <a:p>
            <a:endParaRPr lang="zh-CN" altLang="en-US" sz="1800"/>
          </a:p>
        </p:txBody>
      </p:sp>
      <p:sp>
        <p:nvSpPr>
          <p:cNvPr id="4" name="Freeform 9"/>
          <p:cNvSpPr/>
          <p:nvPr>
            <p:custDataLst>
              <p:tags r:id="rId12"/>
            </p:custDataLst>
          </p:nvPr>
        </p:nvSpPr>
        <p:spPr bwMode="auto">
          <a:xfrm>
            <a:off x="6012817" y="1253161"/>
            <a:ext cx="2982373" cy="1992109"/>
          </a:xfrm>
          <a:custGeom>
            <a:avLst/>
            <a:gdLst>
              <a:gd name="T0" fmla="*/ 1468 w 1468"/>
              <a:gd name="T1" fmla="*/ 0 h 980"/>
              <a:gd name="T2" fmla="*/ 1108 w 1468"/>
              <a:gd name="T3" fmla="*/ 280 h 980"/>
              <a:gd name="T4" fmla="*/ 1108 w 1468"/>
              <a:gd name="T5" fmla="*/ 192 h 980"/>
              <a:gd name="T6" fmla="*/ 448 w 1468"/>
              <a:gd name="T7" fmla="*/ 192 h 980"/>
              <a:gd name="T8" fmla="*/ 108 w 1468"/>
              <a:gd name="T9" fmla="*/ 492 h 980"/>
              <a:gd name="T10" fmla="*/ 352 w 1468"/>
              <a:gd name="T11" fmla="*/ 980 h 980"/>
              <a:gd name="T12" fmla="*/ 8 w 1468"/>
              <a:gd name="T13" fmla="*/ 472 h 980"/>
              <a:gd name="T14" fmla="*/ 440 w 1468"/>
              <a:gd name="T15" fmla="*/ 0 h 980"/>
              <a:gd name="T16" fmla="*/ 1468 w 1468"/>
              <a:gd name="T17"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8" h="980">
                <a:moveTo>
                  <a:pt x="1468" y="0"/>
                </a:moveTo>
                <a:cubicBezTo>
                  <a:pt x="1108" y="280"/>
                  <a:pt x="1108" y="280"/>
                  <a:pt x="1108" y="280"/>
                </a:cubicBezTo>
                <a:cubicBezTo>
                  <a:pt x="1108" y="192"/>
                  <a:pt x="1108" y="192"/>
                  <a:pt x="1108" y="192"/>
                </a:cubicBezTo>
                <a:cubicBezTo>
                  <a:pt x="448" y="192"/>
                  <a:pt x="448" y="192"/>
                  <a:pt x="448" y="192"/>
                </a:cubicBezTo>
                <a:cubicBezTo>
                  <a:pt x="448" y="192"/>
                  <a:pt x="168" y="244"/>
                  <a:pt x="108" y="492"/>
                </a:cubicBezTo>
                <a:cubicBezTo>
                  <a:pt x="108" y="492"/>
                  <a:pt x="4" y="856"/>
                  <a:pt x="352" y="980"/>
                </a:cubicBezTo>
                <a:cubicBezTo>
                  <a:pt x="352" y="980"/>
                  <a:pt x="0" y="976"/>
                  <a:pt x="8" y="472"/>
                </a:cubicBezTo>
                <a:cubicBezTo>
                  <a:pt x="8" y="472"/>
                  <a:pt x="4" y="68"/>
                  <a:pt x="440" y="0"/>
                </a:cubicBezTo>
                <a:lnTo>
                  <a:pt x="1468" y="0"/>
                </a:lnTo>
                <a:close/>
              </a:path>
            </a:pathLst>
          </a:custGeom>
          <a:gradFill flip="none" rotWithShape="1">
            <a:gsLst>
              <a:gs pos="100000">
                <a:schemeClr val="bg1">
                  <a:alpha val="99000"/>
                </a:schemeClr>
              </a:gs>
              <a:gs pos="0">
                <a:schemeClr val="accent1">
                  <a:alpha val="99000"/>
                </a:schemeClr>
              </a:gs>
            </a:gsLst>
            <a:lin ang="5400000" scaled="1"/>
            <a:tileRect/>
          </a:gradFill>
          <a:ln>
            <a:noFill/>
          </a:ln>
        </p:spPr>
        <p:txBody>
          <a:bodyPr vert="horz" wrap="square" lIns="91440" tIns="45720" rIns="91440" bIns="45720" numCol="1" anchor="t" anchorCtr="0" compatLnSpc="1"/>
          <a:lstStyle/>
          <a:p>
            <a:endParaRPr lang="zh-CN" altLang="en-US" sz="1800"/>
          </a:p>
        </p:txBody>
      </p:sp>
      <p:sp>
        <p:nvSpPr>
          <p:cNvPr id="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3"/>
            </p:custDataLst>
          </p:nvPr>
        </p:nvSpPr>
        <p:spPr>
          <a:xfrm>
            <a:off x="7651494" y="876596"/>
            <a:ext cx="880270" cy="784639"/>
          </a:xfrm>
          <a:prstGeom prst="rect">
            <a:avLst/>
          </a:prstGeom>
          <a:noFill/>
        </p:spPr>
        <p:txBody>
          <a:bodyPr wrap="square" rtlCol="0" anchor="ctr">
            <a:normAutofit/>
          </a:bodyPr>
          <a:lstStyle/>
          <a:p>
            <a:pPr marL="0">
              <a:lnSpc>
                <a:spcPct val="100000"/>
              </a:lnSpc>
              <a:spcBef>
                <a:spcPts val="0"/>
              </a:spcBef>
              <a:spcAft>
                <a:spcPts val="800"/>
              </a:spcAft>
            </a:pPr>
            <a:r>
              <a:rPr lang="en-US" sz="4200" b="1" spc="340" dirty="0">
                <a:solidFill>
                  <a:schemeClr val="dk1"/>
                </a:solidFill>
                <a:latin typeface="Arial" panose="020B0604020202020204" pitchFamily="34" charset="0"/>
                <a:ea typeface="微软雅黑" panose="020B0503020204020204" pitchFamily="34" charset="-122"/>
                <a:cs typeface="Montserrat Black"/>
              </a:rPr>
              <a:t>02</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12013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14372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589866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1716526" y="3110773"/>
            <a:ext cx="1816100" cy="52197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教学方法</a:t>
            </a:r>
          </a:p>
        </p:txBody>
      </p:sp>
      <p:grpSp>
        <p:nvGrpSpPr>
          <p:cNvPr id="974" name="组合 973"/>
          <p:cNvGrpSpPr/>
          <p:nvPr/>
        </p:nvGrpSpPr>
        <p:grpSpPr>
          <a:xfrm>
            <a:off x="5002159" y="1502046"/>
            <a:ext cx="4047251" cy="598972"/>
            <a:chOff x="3818511" y="1084860"/>
            <a:chExt cx="3633809" cy="537784"/>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34"/>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79" name="Freeform 6"/>
              <p:cNvSpPr/>
              <p:nvPr>
                <p:custDataLst>
                  <p:tags r:id="rId35"/>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76" name="矩形 975"/>
            <p:cNvSpPr/>
            <p:nvPr>
              <p:custDataLst>
                <p:tags r:id="rId32"/>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977" name="文本框 48"/>
            <p:cNvSpPr txBox="1">
              <a:spLocks noChangeArrowheads="1"/>
            </p:cNvSpPr>
            <p:nvPr>
              <p:custDataLst>
                <p:tags r:id="rId33"/>
              </p:custDataLst>
            </p:nvPr>
          </p:nvSpPr>
          <p:spPr bwMode="auto">
            <a:xfrm>
              <a:off x="4429864" y="1138237"/>
              <a:ext cx="501137" cy="468648"/>
            </a:xfrm>
            <a:prstGeom prst="rect">
              <a:avLst/>
            </a:prstGeom>
            <a:noFill/>
            <a:ln w="9525">
              <a:noFill/>
              <a:miter lim="800000"/>
            </a:ln>
          </p:spPr>
          <p:txBody>
            <a:bodyPr>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980" name="组合 979"/>
          <p:cNvGrpSpPr/>
          <p:nvPr/>
        </p:nvGrpSpPr>
        <p:grpSpPr>
          <a:xfrm>
            <a:off x="4991401" y="2385189"/>
            <a:ext cx="4047251" cy="593808"/>
            <a:chOff x="3818511" y="1744615"/>
            <a:chExt cx="3633809" cy="533149"/>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3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85" name="Freeform 6"/>
              <p:cNvSpPr/>
              <p:nvPr>
                <p:custDataLst>
                  <p:tags r:id="rId3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83" name="文本框 48"/>
            <p:cNvSpPr txBox="1">
              <a:spLocks noChangeArrowheads="1"/>
            </p:cNvSpPr>
            <p:nvPr>
              <p:custDataLst>
                <p:tags r:id="rId29"/>
              </p:custDataLst>
            </p:nvPr>
          </p:nvSpPr>
          <p:spPr bwMode="auto">
            <a:xfrm>
              <a:off x="4429864" y="1809115"/>
              <a:ext cx="631582" cy="468649"/>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9" name="组合 8"/>
          <p:cNvGrpSpPr/>
          <p:nvPr/>
        </p:nvGrpSpPr>
        <p:grpSpPr>
          <a:xfrm>
            <a:off x="4988861" y="3306574"/>
            <a:ext cx="4047251" cy="593809"/>
            <a:chOff x="3818511" y="1744615"/>
            <a:chExt cx="3633809" cy="533150"/>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7"/>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5" name="Freeform 6"/>
              <p:cNvSpPr/>
              <p:nvPr>
                <p:custDataLst>
                  <p:tags r:id="rId28"/>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7" name="文本框 48"/>
            <p:cNvSpPr txBox="1">
              <a:spLocks noChangeArrowheads="1"/>
            </p:cNvSpPr>
            <p:nvPr>
              <p:custDataLst>
                <p:tags r:id="rId26"/>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19" name="组合 18"/>
          <p:cNvGrpSpPr/>
          <p:nvPr/>
        </p:nvGrpSpPr>
        <p:grpSpPr>
          <a:xfrm>
            <a:off x="5002196" y="4220974"/>
            <a:ext cx="4047251" cy="593809"/>
            <a:chOff x="3818511" y="1744615"/>
            <a:chExt cx="3633809" cy="533150"/>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4"/>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2" name="Freeform 6"/>
              <p:cNvSpPr/>
              <p:nvPr>
                <p:custDataLst>
                  <p:tags r:id="rId25"/>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3" name="文本框 48"/>
            <p:cNvSpPr txBox="1">
              <a:spLocks noChangeArrowheads="1"/>
            </p:cNvSpPr>
            <p:nvPr>
              <p:custDataLst>
                <p:tags r:id="rId23"/>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4</a:t>
              </a:r>
            </a:p>
          </p:txBody>
        </p:sp>
      </p:grpSp>
      <p:sp>
        <p:nvSpPr>
          <p:cNvPr id="29" name="文本框 28"/>
          <p:cNvSpPr txBox="1"/>
          <p:nvPr/>
        </p:nvSpPr>
        <p:spPr>
          <a:xfrm>
            <a:off x="6585585" y="1596390"/>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rPr>
              <a:t>文本导读法</a:t>
            </a:r>
          </a:p>
        </p:txBody>
      </p:sp>
      <p:sp>
        <p:nvSpPr>
          <p:cNvPr id="30" name="文本框 29"/>
          <p:cNvSpPr txBox="1"/>
          <p:nvPr/>
        </p:nvSpPr>
        <p:spPr>
          <a:xfrm>
            <a:off x="6642100" y="3378200"/>
            <a:ext cx="2069465"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讨论交流法 </a:t>
            </a:r>
          </a:p>
        </p:txBody>
      </p:sp>
      <p:sp>
        <p:nvSpPr>
          <p:cNvPr id="33" name="文本框 32"/>
          <p:cNvSpPr txBox="1"/>
          <p:nvPr/>
        </p:nvSpPr>
        <p:spPr>
          <a:xfrm>
            <a:off x="6670040" y="4238625"/>
            <a:ext cx="1970405"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情景教学法</a:t>
            </a:r>
            <a:endParaRPr lang="zh-CN" altLang="en-US"/>
          </a:p>
        </p:txBody>
      </p:sp>
      <p:sp>
        <p:nvSpPr>
          <p:cNvPr id="34" name="文本框 33"/>
          <p:cNvSpPr txBox="1"/>
          <p:nvPr/>
        </p:nvSpPr>
        <p:spPr>
          <a:xfrm>
            <a:off x="6597015" y="2456815"/>
            <a:ext cx="1970405" cy="521970"/>
          </a:xfrm>
          <a:prstGeom prst="rect">
            <a:avLst/>
          </a:prstGeom>
          <a:noFill/>
        </p:spPr>
        <p:txBody>
          <a:bodyPr wrap="none" rtlCol="0" anchor="t">
            <a:spAutoFit/>
          </a:bodyPr>
          <a:lstStyle/>
          <a:p>
            <a:pPr algn="l">
              <a:buClrTx/>
              <a:buSzTx/>
              <a:buFontTx/>
            </a:pPr>
            <a:r>
              <a:rPr lang="zh-CN" altLang="en-US" sz="2800" b="1">
                <a:solidFill>
                  <a:schemeClr val="bg2">
                    <a:lumMod val="75000"/>
                  </a:schemeClr>
                </a:solidFill>
                <a:effectLst>
                  <a:outerShdw blurRad="38100" dist="25400" dir="5400000" algn="ctr" rotWithShape="0">
                    <a:srgbClr val="6E747A">
                      <a:alpha val="43000"/>
                    </a:srgbClr>
                  </a:outerShdw>
                </a:effectLst>
              </a:rPr>
              <a:t>比较学习法</a:t>
            </a:r>
          </a:p>
        </p:txBody>
      </p:sp>
      <p:sp>
        <p:nvSpPr>
          <p:cNvPr id="8" name="文本框 7"/>
          <p:cNvSpPr txBox="1"/>
          <p:nvPr>
            <p:custDataLst>
              <p:tags r:id="rId19"/>
            </p:custDataLst>
          </p:nvPr>
        </p:nvSpPr>
        <p:spPr>
          <a:xfrm>
            <a:off x="739780" y="59754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五、</a:t>
            </a: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教学方法</a:t>
            </a:r>
            <a:endParaRPr lang="zh-CN" altLang="en-US" sz="4000" b="1" spc="160" dirty="0">
              <a:solidFill>
                <a:schemeClr val="dk1"/>
              </a:solidFill>
              <a:latin typeface="楷体" panose="02010609060101010101" pitchFamily="49" charset="-122"/>
              <a:ea typeface="楷体" panose="02010609060101010101" pitchFamily="49" charset="-122"/>
            </a:endParaRPr>
          </a:p>
        </p:txBody>
      </p:sp>
      <p:grpSp>
        <p:nvGrpSpPr>
          <p:cNvPr id="2" name="组合 1"/>
          <p:cNvGrpSpPr/>
          <p:nvPr/>
        </p:nvGrpSpPr>
        <p:grpSpPr>
          <a:xfrm>
            <a:off x="5002831" y="5065524"/>
            <a:ext cx="4047251" cy="593809"/>
            <a:chOff x="3818511" y="1744615"/>
            <a:chExt cx="3633809" cy="533150"/>
          </a:xfrm>
          <a:effectLst>
            <a:outerShdw blurRad="127000" dist="127000" dir="5400000" algn="ctr" rotWithShape="0">
              <a:srgbClr val="000000">
                <a:alpha val="43137"/>
              </a:srgbClr>
            </a:outerShdw>
          </a:effectLst>
        </p:grpSpPr>
        <p:grpSp>
          <p:nvGrpSpPr>
            <p:cNvPr id="3" name="组合 2"/>
            <p:cNvGrpSpPr/>
            <p:nvPr/>
          </p:nvGrpSpPr>
          <p:grpSpPr>
            <a:xfrm>
              <a:off x="3818511" y="1744615"/>
              <a:ext cx="3633809" cy="483501"/>
              <a:chOff x="2540000" y="1059582"/>
              <a:chExt cx="6108700" cy="812800"/>
            </a:xfrm>
            <a:solidFill>
              <a:srgbClr val="005DA2"/>
            </a:solidFill>
          </p:grpSpPr>
          <p:sp>
            <p:nvSpPr>
              <p:cNvPr id="4" name="Freeform 5"/>
              <p:cNvSpPr>
                <a:spLocks noEditPoints="1"/>
              </p:cNvSpPr>
              <p:nvPr>
                <p:custDataLst>
                  <p:tags r:id="rId21"/>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 name="Freeform 6"/>
              <p:cNvSpPr/>
              <p:nvPr>
                <p:custDataLst>
                  <p:tags r:id="rId22"/>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6" name="文本框 48"/>
            <p:cNvSpPr txBox="1">
              <a:spLocks noChangeArrowheads="1"/>
            </p:cNvSpPr>
            <p:nvPr>
              <p:custDataLst>
                <p:tags r:id="rId20"/>
              </p:custDataLst>
            </p:nvPr>
          </p:nvSpPr>
          <p:spPr bwMode="auto">
            <a:xfrm>
              <a:off x="4429864" y="1809115"/>
              <a:ext cx="631582" cy="468650"/>
            </a:xfrm>
            <a:prstGeom prst="rect">
              <a:avLst/>
            </a:prstGeom>
            <a:noFill/>
            <a:ln w="9525">
              <a:noFill/>
              <a:miter lim="800000"/>
            </a:ln>
          </p:spPr>
          <p:txBody>
            <a:bodyPr wrap="square">
              <a:spAutoFit/>
            </a:bodyPr>
            <a:lstStyle/>
            <a:p>
              <a:pPr defTabSz="1088390">
                <a:defRPr/>
              </a:pPr>
              <a:r>
                <a:rPr lang="en-US" altLang="zh-CN" sz="2800" b="1" kern="0">
                  <a:solidFill>
                    <a:schemeClr val="bg1"/>
                  </a:solidFill>
                  <a:latin typeface="楷体" panose="02010609060101010101" pitchFamily="49" charset="-122"/>
                  <a:ea typeface="楷体" panose="02010609060101010101" pitchFamily="49" charset="-122"/>
                  <a:cs typeface="+mn-ea"/>
                  <a:sym typeface="+mn-lt"/>
                </a:rPr>
                <a:t>5</a:t>
              </a:r>
            </a:p>
          </p:txBody>
        </p:sp>
      </p:grpSp>
      <p:sp>
        <p:nvSpPr>
          <p:cNvPr id="7" name="文本框 6"/>
          <p:cNvSpPr txBox="1"/>
          <p:nvPr/>
        </p:nvSpPr>
        <p:spPr>
          <a:xfrm>
            <a:off x="6670675" y="5083175"/>
            <a:ext cx="1970405" cy="521970"/>
          </a:xfrm>
          <a:prstGeom prst="rect">
            <a:avLst/>
          </a:prstGeom>
          <a:noFill/>
        </p:spPr>
        <p:txBody>
          <a:bodyPr wrap="none" rtlCol="0" anchor="t">
            <a:spAutoFit/>
          </a:bodyPr>
          <a:lstStyle/>
          <a:p>
            <a:r>
              <a:rPr lang="zh-CN" altLang="en-US" sz="2800" b="1">
                <a:solidFill>
                  <a:schemeClr val="bg2">
                    <a:lumMod val="75000"/>
                  </a:schemeClr>
                </a:solidFill>
                <a:effectLst>
                  <a:outerShdw blurRad="38100" dist="25400" dir="5400000" algn="ctr" rotWithShape="0">
                    <a:srgbClr val="6E747A">
                      <a:alpha val="43000"/>
                    </a:srgbClr>
                  </a:outerShdw>
                </a:effectLst>
              </a:rPr>
              <a:t>课后实践法</a:t>
            </a: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369">
        <p14:flip dir="r"/>
      </p:transition>
    </mc:Choice>
    <mc:Fallback xmlns="">
      <p:transition spd="slow" advClick="0" advTm="436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609562" y="802010"/>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六</a:t>
            </a:r>
            <a:r>
              <a:rPr lang="zh-CN" altLang="en-US" sz="4000" b="1" u="none" spc="240" dirty="0" smtClean="0">
                <a:solidFill>
                  <a:schemeClr val="accent1">
                    <a:lumMod val="75000"/>
                  </a:schemeClr>
                </a:solidFill>
                <a:latin typeface="微软雅黑" panose="020B0503020204020204" pitchFamily="34" charset="-122"/>
                <a:ea typeface="微软雅黑" panose="020B0503020204020204" pitchFamily="34" charset="-122"/>
                <a:sym typeface="+mn-ea"/>
              </a:rPr>
              <a:t>、</a:t>
            </a:r>
            <a:r>
              <a:rPr lang="zh-CN" altLang="en-US" sz="40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教学过程</a:t>
            </a:r>
            <a:endParaRPr lang="zh-CN" altLang="en-US" sz="4400" b="1" u="none" spc="160" dirty="0">
              <a:solidFill>
                <a:schemeClr val="dk1"/>
              </a:solidFill>
              <a:latin typeface="楷体" panose="02010609060101010101" pitchFamily="49" charset="-122"/>
              <a:ea typeface="楷体" panose="02010609060101010101" pitchFamily="49" charset="-122"/>
              <a:sym typeface="+mn-ea"/>
            </a:endParaRPr>
          </a:p>
        </p:txBody>
      </p:sp>
      <p:sp>
        <p:nvSpPr>
          <p:cNvPr id="74" name="TextBox 174"/>
          <p:cNvSpPr txBox="1"/>
          <p:nvPr>
            <p:custDataLst>
              <p:tags r:id="rId3"/>
            </p:custDataLst>
          </p:nvPr>
        </p:nvSpPr>
        <p:spPr>
          <a:xfrm>
            <a:off x="3286125" y="1415415"/>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80">
                <a:solidFill>
                  <a:srgbClr val="0070C0"/>
                </a:solidFill>
                <a:latin typeface="楷体" panose="02010609060101010101" pitchFamily="49" charset="-122"/>
                <a:ea typeface="楷体" panose="02010609060101010101" pitchFamily="49" charset="-122"/>
                <a:cs typeface="+mn-cs"/>
                <a:sym typeface="+mn-ea"/>
              </a:rPr>
              <a:t>读本学习</a:t>
            </a:r>
          </a:p>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80">
                <a:solidFill>
                  <a:schemeClr val="tx1"/>
                </a:solidFill>
                <a:latin typeface="楷体" panose="02010609060101010101" pitchFamily="49" charset="-122"/>
                <a:ea typeface="楷体" panose="02010609060101010101" pitchFamily="49" charset="-122"/>
                <a:cs typeface="+mn-cs"/>
                <a:sym typeface="+mn-ea"/>
              </a:rPr>
              <a:t>根本立场：坚持以人民为中心</a:t>
            </a:r>
          </a:p>
        </p:txBody>
      </p:sp>
      <p:sp>
        <p:nvSpPr>
          <p:cNvPr id="77" name="TextBox 174"/>
          <p:cNvSpPr txBox="1"/>
          <p:nvPr>
            <p:custDataLst>
              <p:tags r:id="rId4"/>
            </p:custDataLst>
          </p:nvPr>
        </p:nvSpPr>
        <p:spPr>
          <a:xfrm>
            <a:off x="6377305" y="984885"/>
            <a:ext cx="282956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80">
                <a:solidFill>
                  <a:srgbClr val="0070C0"/>
                </a:solidFill>
                <a:latin typeface="楷体" panose="02010609060101010101" pitchFamily="49" charset="-122"/>
                <a:ea typeface="楷体" panose="02010609060101010101" pitchFamily="49" charset="-122"/>
                <a:cs typeface="+mn-cs"/>
                <a:sym typeface="+mn-ea"/>
              </a:rPr>
              <a:t>平语近人</a:t>
            </a:r>
            <a:endParaRPr lang="zh-CN" altLang="en-US" sz="2400" b="1" u="none" spc="80">
              <a:solidFill>
                <a:schemeClr val="tx1"/>
              </a:solidFill>
              <a:latin typeface="楷体" panose="02010609060101010101" pitchFamily="49" charset="-122"/>
              <a:ea typeface="楷体" panose="02010609060101010101" pitchFamily="49" charset="-122"/>
              <a:cs typeface="+mn-cs"/>
              <a:sym typeface="+mn-ea"/>
            </a:endParaRPr>
          </a:p>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80">
                <a:solidFill>
                  <a:schemeClr val="tx1"/>
                </a:solidFill>
                <a:latin typeface="楷体" panose="02010609060101010101" pitchFamily="49" charset="-122"/>
                <a:ea typeface="楷体" panose="02010609060101010101" pitchFamily="49" charset="-122"/>
                <a:cs typeface="+mn-cs"/>
                <a:sym typeface="+mn-ea"/>
              </a:rPr>
              <a:t>以身边的事例来体悟习近平金句</a:t>
            </a:r>
          </a:p>
        </p:txBody>
      </p:sp>
      <p:sp>
        <p:nvSpPr>
          <p:cNvPr id="80" name="TextBox 174"/>
          <p:cNvSpPr txBox="1"/>
          <p:nvPr>
            <p:custDataLst>
              <p:tags r:id="rId5"/>
            </p:custDataLst>
          </p:nvPr>
        </p:nvSpPr>
        <p:spPr>
          <a:xfrm>
            <a:off x="9831705" y="588010"/>
            <a:ext cx="230505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60" dirty="0">
                <a:solidFill>
                  <a:srgbClr val="0070C0"/>
                </a:solidFill>
                <a:latin typeface="楷体" panose="02010609060101010101" pitchFamily="49" charset="-122"/>
                <a:ea typeface="楷体" panose="02010609060101010101" pitchFamily="49" charset="-122"/>
                <a:cs typeface="+mn-cs"/>
                <a:sym typeface="+mn-ea"/>
              </a:rPr>
              <a:t>我的故事</a:t>
            </a:r>
          </a:p>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60" dirty="0">
                <a:solidFill>
                  <a:schemeClr val="tx1"/>
                </a:solidFill>
                <a:latin typeface="楷体" panose="02010609060101010101" pitchFamily="49" charset="-122"/>
                <a:ea typeface="楷体" panose="02010609060101010101" pitchFamily="49" charset="-122"/>
                <a:cs typeface="+mn-cs"/>
                <a:sym typeface="+mn-ea"/>
              </a:rPr>
              <a:t>参与实践，践行读本</a:t>
            </a:r>
          </a:p>
        </p:txBody>
      </p:sp>
      <p:sp>
        <p:nvSpPr>
          <p:cNvPr id="85" name="TextBox 174"/>
          <p:cNvSpPr txBox="1"/>
          <p:nvPr>
            <p:custDataLst>
              <p:tags r:id="rId6"/>
            </p:custDataLst>
          </p:nvPr>
        </p:nvSpPr>
        <p:spPr>
          <a:xfrm>
            <a:off x="124460" y="1696085"/>
            <a:ext cx="2788920" cy="1593215"/>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zh-CN" altLang="en-US" sz="2400" b="1" u="none" spc="60" dirty="0">
                <a:solidFill>
                  <a:srgbClr val="0070C0"/>
                </a:solidFill>
                <a:latin typeface="楷体" panose="02010609060101010101" pitchFamily="49" charset="-122"/>
                <a:ea typeface="楷体" panose="02010609060101010101" pitchFamily="49" charset="-122"/>
                <a:cs typeface="+mn-cs"/>
                <a:sym typeface="+mn-ea"/>
              </a:rPr>
              <a:t>中国故事</a:t>
            </a:r>
          </a:p>
          <a:p>
            <a:pPr marL="0" lvl="0" indent="-285750" algn="ctr" fontAlgn="ctr">
              <a:lnSpc>
                <a:spcPct val="100000"/>
              </a:lnSpc>
              <a:spcBef>
                <a:spcPts val="0"/>
              </a:spcBef>
              <a:spcAft>
                <a:spcPts val="800"/>
              </a:spcAft>
              <a:buSzPct val="100000"/>
              <a:buFont typeface="Wingdings" panose="05000000000000000000" charset="0"/>
              <a:buNone/>
            </a:pPr>
            <a:r>
              <a:rPr lang="zh-CN" altLang="en-US" sz="2400" b="1" spc="80">
                <a:latin typeface="楷体" panose="02010609060101010101" pitchFamily="49" charset="-122"/>
                <a:ea typeface="楷体" panose="02010609060101010101" pitchFamily="49" charset="-122"/>
                <a:cs typeface="+mn-cs"/>
                <a:sym typeface="+mn-ea"/>
              </a:rPr>
              <a:t>分析中国抗疫胜利的原因</a:t>
            </a:r>
            <a:endParaRPr lang="zh-CN" altLang="en-US" sz="2400" b="1" u="none" spc="80">
              <a:solidFill>
                <a:schemeClr val="tx1"/>
              </a:solidFill>
              <a:latin typeface="楷体" panose="02010609060101010101" pitchFamily="49" charset="-122"/>
              <a:ea typeface="楷体" panose="02010609060101010101" pitchFamily="49" charset="-122"/>
              <a:cs typeface="+mn-cs"/>
              <a:sym typeface="+mn-ea"/>
            </a:endParaRPr>
          </a:p>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2" name="文本框 1"/>
          <p:cNvSpPr txBox="1"/>
          <p:nvPr/>
        </p:nvSpPr>
        <p:spPr>
          <a:xfrm>
            <a:off x="1115060" y="5822950"/>
            <a:ext cx="9738360" cy="521970"/>
          </a:xfrm>
          <a:prstGeom prst="rect">
            <a:avLst/>
          </a:prstGeom>
          <a:noFill/>
        </p:spPr>
        <p:txBody>
          <a:bodyPr wrap="square" rtlCol="0">
            <a:spAutoFit/>
          </a:bodyPr>
          <a:lstStyle/>
          <a:p>
            <a:r>
              <a:rPr lang="en-US" altLang="zh-CN" sz="2800" b="1" dirty="0" smtClean="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rPr>
              <a:t>              </a:t>
            </a:r>
            <a:r>
              <a:rPr lang="zh-CN" sz="2800" b="1" dirty="0" smtClean="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rPr>
              <a:t>学生阅读         教师导读</a:t>
            </a:r>
          </a:p>
        </p:txBody>
      </p:sp>
      <p:sp>
        <p:nvSpPr>
          <p:cNvPr id="21" name="圆角矩形 20"/>
          <p:cNvSpPr/>
          <p:nvPr/>
        </p:nvSpPr>
        <p:spPr>
          <a:xfrm>
            <a:off x="609317" y="3785330"/>
            <a:ext cx="10973435" cy="239043"/>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74163" y="3131183"/>
            <a:ext cx="699399" cy="699399"/>
            <a:chOff x="2250831" y="2560320"/>
            <a:chExt cx="745587" cy="745587"/>
          </a:xfrm>
        </p:grpSpPr>
        <p:sp>
          <p:nvSpPr>
            <p:cNvPr id="23" name="泪滴形 22"/>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同心圆 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74490" y="3013075"/>
            <a:ext cx="744855" cy="733425"/>
            <a:chOff x="2250831" y="2560320"/>
            <a:chExt cx="745587" cy="745587"/>
          </a:xfrm>
        </p:grpSpPr>
        <p:sp>
          <p:nvSpPr>
            <p:cNvPr id="11" name="泪滴形 10"/>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同心圆 3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0385425" y="2433955"/>
            <a:ext cx="1196975" cy="1202055"/>
            <a:chOff x="2250831" y="2560320"/>
            <a:chExt cx="745587" cy="745587"/>
          </a:xfrm>
        </p:grpSpPr>
        <p:sp>
          <p:nvSpPr>
            <p:cNvPr id="16" name="泪滴形 15"/>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441565" y="2667000"/>
            <a:ext cx="1104900" cy="1071245"/>
            <a:chOff x="2250831" y="2560320"/>
            <a:chExt cx="745587" cy="745587"/>
          </a:xfrm>
        </p:grpSpPr>
        <p:sp>
          <p:nvSpPr>
            <p:cNvPr id="9" name="泪滴形 8"/>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同心圆 1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680720" y="4484370"/>
            <a:ext cx="1469390" cy="829945"/>
          </a:xfrm>
          <a:prstGeom prst="rect">
            <a:avLst/>
          </a:prstGeom>
          <a:noFill/>
        </p:spPr>
        <p:txBody>
          <a:bodyPr wrap="square" rtlCol="0">
            <a:spAutoFit/>
          </a:bodyPr>
          <a:lstStyle/>
          <a:p>
            <a:r>
              <a:rPr lang="zh-CN" altLang="en-US" sz="2400">
                <a:latin typeface="楷体" panose="02010609060101010101" pitchFamily="49" charset="-122"/>
                <a:ea typeface="楷体" panose="02010609060101010101" pitchFamily="49" charset="-122"/>
              </a:rPr>
              <a:t>创设情境</a:t>
            </a:r>
          </a:p>
          <a:p>
            <a:r>
              <a:rPr lang="zh-CN" altLang="en-US" sz="2400">
                <a:latin typeface="楷体" panose="02010609060101010101" pitchFamily="49" charset="-122"/>
                <a:ea typeface="楷体" panose="02010609060101010101" pitchFamily="49" charset="-122"/>
              </a:rPr>
              <a:t>整体感知</a:t>
            </a:r>
          </a:p>
        </p:txBody>
      </p:sp>
      <p:sp>
        <p:nvSpPr>
          <p:cNvPr id="18" name="文本框 17"/>
          <p:cNvSpPr txBox="1"/>
          <p:nvPr/>
        </p:nvSpPr>
        <p:spPr>
          <a:xfrm>
            <a:off x="3812540" y="4721860"/>
            <a:ext cx="1592580" cy="829945"/>
          </a:xfrm>
          <a:prstGeom prst="rect">
            <a:avLst/>
          </a:prstGeom>
          <a:noFill/>
        </p:spPr>
        <p:txBody>
          <a:bodyPr wrap="square" rtlCol="0">
            <a:spAutoFit/>
          </a:bodyPr>
          <a:lstStyle/>
          <a:p>
            <a:r>
              <a:rPr lang="zh-CN" altLang="en-US" sz="2400">
                <a:latin typeface="楷体" panose="02010609060101010101" pitchFamily="49" charset="-122"/>
                <a:ea typeface="楷体" panose="02010609060101010101" pitchFamily="49" charset="-122"/>
              </a:rPr>
              <a:t>理论阅读</a:t>
            </a:r>
          </a:p>
          <a:p>
            <a:r>
              <a:rPr lang="zh-CN" altLang="en-US" sz="2400">
                <a:latin typeface="楷体" panose="02010609060101010101" pitchFamily="49" charset="-122"/>
                <a:ea typeface="楷体" panose="02010609060101010101" pitchFamily="49" charset="-122"/>
              </a:rPr>
              <a:t>难点突破</a:t>
            </a:r>
          </a:p>
        </p:txBody>
      </p:sp>
      <p:sp>
        <p:nvSpPr>
          <p:cNvPr id="20" name="文本框 19"/>
          <p:cNvSpPr txBox="1"/>
          <p:nvPr/>
        </p:nvSpPr>
        <p:spPr>
          <a:xfrm>
            <a:off x="7112000" y="4765675"/>
            <a:ext cx="1651000" cy="829945"/>
          </a:xfrm>
          <a:prstGeom prst="rect">
            <a:avLst/>
          </a:prstGeom>
          <a:noFill/>
        </p:spPr>
        <p:txBody>
          <a:bodyPr wrap="square" rtlCol="0">
            <a:spAutoFit/>
          </a:bodyPr>
          <a:lstStyle/>
          <a:p>
            <a:r>
              <a:rPr lang="zh-CN" sz="2400">
                <a:latin typeface="楷体" panose="02010609060101010101" pitchFamily="49" charset="-122"/>
                <a:ea typeface="楷体" panose="02010609060101010101" pitchFamily="49" charset="-122"/>
              </a:rPr>
              <a:t>联系生活</a:t>
            </a:r>
          </a:p>
          <a:p>
            <a:r>
              <a:rPr lang="zh-CN" sz="2400">
                <a:latin typeface="楷体" panose="02010609060101010101" pitchFamily="49" charset="-122"/>
                <a:ea typeface="楷体" panose="02010609060101010101" pitchFamily="49" charset="-122"/>
              </a:rPr>
              <a:t>深入认知</a:t>
            </a:r>
          </a:p>
        </p:txBody>
      </p:sp>
      <p:sp>
        <p:nvSpPr>
          <p:cNvPr id="24" name="文本框 23"/>
          <p:cNvSpPr txBox="1"/>
          <p:nvPr/>
        </p:nvSpPr>
        <p:spPr>
          <a:xfrm>
            <a:off x="10168255" y="4993005"/>
            <a:ext cx="1663700" cy="829945"/>
          </a:xfrm>
          <a:prstGeom prst="rect">
            <a:avLst/>
          </a:prstGeom>
          <a:noFill/>
        </p:spPr>
        <p:txBody>
          <a:bodyPr wrap="square" rtlCol="0">
            <a:spAutoFit/>
          </a:bodyPr>
          <a:lstStyle/>
          <a:p>
            <a:r>
              <a:rPr lang="zh-CN" altLang="en-US" sz="2400">
                <a:latin typeface="楷体" panose="02010609060101010101" pitchFamily="49" charset="-122"/>
                <a:ea typeface="楷体" panose="02010609060101010101" pitchFamily="49" charset="-122"/>
              </a:rPr>
              <a:t>参与实践</a:t>
            </a:r>
          </a:p>
          <a:p>
            <a:r>
              <a:rPr lang="zh-CN" altLang="en-US" sz="2400">
                <a:latin typeface="楷体" panose="02010609060101010101" pitchFamily="49" charset="-122"/>
                <a:ea typeface="楷体" panose="02010609060101010101" pitchFamily="49" charset="-122"/>
              </a:rPr>
              <a:t>体悟认知</a:t>
            </a:r>
          </a:p>
        </p:txBody>
      </p:sp>
      <p:cxnSp>
        <p:nvCxnSpPr>
          <p:cNvPr id="25" name="直接连接符 24"/>
          <p:cNvCxnSpPr/>
          <p:nvPr/>
        </p:nvCxnSpPr>
        <p:spPr>
          <a:xfrm>
            <a:off x="1415415" y="4079875"/>
            <a:ext cx="0" cy="52832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26" name="直接连接符 25"/>
          <p:cNvCxnSpPr/>
          <p:nvPr/>
        </p:nvCxnSpPr>
        <p:spPr>
          <a:xfrm flipH="1">
            <a:off x="4529455" y="4093210"/>
            <a:ext cx="20320" cy="47879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27" name="直接连接符 26"/>
          <p:cNvCxnSpPr/>
          <p:nvPr/>
        </p:nvCxnSpPr>
        <p:spPr>
          <a:xfrm>
            <a:off x="7988935" y="3993515"/>
            <a:ext cx="10160" cy="63817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29" name="直接连接符 28"/>
          <p:cNvCxnSpPr/>
          <p:nvPr/>
        </p:nvCxnSpPr>
        <p:spPr>
          <a:xfrm flipH="1">
            <a:off x="10944860" y="4023995"/>
            <a:ext cx="19050" cy="530225"/>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par>
    </p:tnLst>
    <p:bldLst>
      <p:bldP spid="74" grpId="1"/>
      <p:bldP spid="77" grpId="1"/>
      <p:bldP spid="80" grpId="1"/>
      <p:bldP spid="85" grpId="1"/>
      <p:bldP spid="14" grpId="1"/>
      <p:bldP spid="18" grpId="1"/>
      <p:bldP spid="20" grpId="1"/>
      <p:bldP spid="24"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0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10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102.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103.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105.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106.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0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05_5*l_h_f*1_3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4"/>
</p:tagLst>
</file>

<file path=ppt/tags/tag1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05_5*l_h_f*1_4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7"/>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1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05_5*l_h_f*1_5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0"/>
</p:tagLst>
</file>

<file path=ppt/tags/tag1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112.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113.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114.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115.xml><?xml version="1.0" encoding="utf-8"?>
<p:tagLst xmlns:a="http://schemas.openxmlformats.org/drawingml/2006/main" xmlns:r="http://schemas.openxmlformats.org/officeDocument/2006/relationships" xmlns:p="http://schemas.openxmlformats.org/presentationml/2006/main">
  <p:tag name="PARID" val=""/>
  <p:tag name="WSTITLE" val="目录 "/>
  <p:tag name="WSLEVEL" val="1"/>
</p:tagLst>
</file>

<file path=ppt/tags/tag116.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117.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118.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48.xml><?xml version="1.0" encoding="utf-8"?>
<p:tagLst xmlns:a="http://schemas.openxmlformats.org/drawingml/2006/main" xmlns:r="http://schemas.openxmlformats.org/officeDocument/2006/relationships" xmlns:p="http://schemas.openxmlformats.org/presentationml/2006/main">
  <p:tag name="KSO_WM_SLIDE_ID" val="diagram202124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433"/>
  <p:tag name="KSO_WM_SLIDE_POSITION" val="36*35"/>
  <p:tag name="KSO_WM_TAG_VERSION" val="1.0"/>
  <p:tag name="KSO_WM_BEAUTIFY_FLAG" val="#wm#"/>
  <p:tag name="KSO_WM_TEMPLATE_CATEGORY" val="diagram"/>
  <p:tag name="KSO_WM_TEMPLATE_INDEX" val="20212499"/>
  <p:tag name="KSO_WM_SLIDE_LAYOUT" val="a_d_f"/>
  <p:tag name="KSO_WM_SLIDE_LAYOUT_CNT" val="1_3_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7854537cffa46419a083c713c709977&quot;,&quot;fill_align&quot;:&quot;cm&quot;,&quot;text_align&quot;:&quot;cm&quot;,&quot;text_direction&quot;:&quot;horizontal&quot;,&quot;chip_types&quot;:[&quot;header&quot;]},{&quot;fill_id&quot;:&quot;d4ac0b3e8a924ba783f4ae967ef39c14&quot;,&quot;fill_align&quot;:&quot;lm&quot;,&quot;text_align&quot;:&quot;lm&quot;,&quot;text_direction&quot;:&quot;horizontal&quot;,&quot;chip_types&quot;:[&quot;text&quot;]},{&quot;fill_id&quot;:&quot;e75cefc1f4744ae2b365d3ea44966a63&quot;,&quot;fill_align&quot;:&quot;cm&quot;,&quot;text_align&quot;:&quot;cm&quot;,&quot;text_direction&quot;:&quot;horizontal&quot;,&quot;chip_types&quot;:[&quot;picture&quot;]},{&quot;fill_id&quot;:&quot;7424fd86150a4d34a5264eb5073d9bef&quot;,&quot;fill_align&quot;:&quot;cm&quot;,&quot;text_align&quot;:&quot;cm&quot;,&quot;text_direction&quot;:&quot;horizontal&quot;,&quot;chip_types&quot;:[&quot;picture&quot;]},{&quot;fill_id&quot;:&quot;52d2431b1e2d4131b4e533c6167e08fb&quot;,&quot;fill_align&quot;:&quot;cm&quot;,&quot;text_align&quot;:&quot;cm&quot;,&quot;text_direction&quot;:&quot;horizontal&quot;,&quot;chip_types&quot;:[&quot;picture&quot;]}]]"/>
  <p:tag name="KSO_WM_CHIP_XID" val="5efb06a9c9a2f50afb5100b3"/>
  <p:tag name="KSO_WM_SLIDE_LAYOUT_INFO" val="{&quot;backgroundInfo&quot;:[{&quot;bottom&quot;:0,&quot;bottomAbs&quot;:false,&quot;left&quot;:0,&quot;leftAbs&quot;:false,&quot;right&quot;:0,&quot;rightAbs&quot;:false,&quot;top&quot;:0,&quot;topAbs&quot;:false,&quot;type&quot;:&quot;general&quot;}],&quot;id&quot;:&quot;2020-12-09T22:25:49&quot;,&quot;maxSize&quot;:{&quot;size1&quot;:22.399999999999999},&quot;minSize&quot;:{&quot;size1&quot;:22.399999999999999},&quot;normalSize&quot;:{&quot;size1&quot;:22.399999999999999},&quot;subLayout&quot;:[{&quot;id&quot;:&quot;2020-12-09T22:25:49&quot;,&quot;margin&quot;:{&quot;bottom&quot;:0.026000002399086952,&quot;left&quot;:1.6929999589920044,&quot;right&quot;:1.6929999589920044,&quot;top&quot;:2.1170001029968262},&quot;type&quot;:0},{&quot;direction&quot;:1,&quot;id&quot;:&quot;2020-12-09T22:25:49&quot;,&quot;maxSize&quot;:{&quot;size1&quot;:32.5},&quot;minSize&quot;:{&quot;size1&quot;:32.5},&quot;normalSize&quot;:{&quot;size1&quot;:32.5},&quot;subLayout&quot;:[{&quot;id&quot;:&quot;2020-12-09T22:25:49&quot;,&quot;margin&quot;:{&quot;bottom&quot;:2.9630000591278076,&quot;left&quot;:1.6929999589920044,&quot;right&quot;:0.42300000786781311,&quot;top&quot;:2.9630000591278076},&quot;type&quot;:0},{&quot;direction&quot;:1,&quot;id&quot;:&quot;2020-12-09T22:25:49&quot;,&quot;maxSize&quot;:{&quot;size1&quot;:35.100000000000001},&quot;minSize&quot;:{&quot;size1&quot;:35.100000000000001},&quot;normalSize&quot;:{&quot;size1&quot;:35.100000000000001},&quot;subLayout&quot;:[{&quot;id&quot;:&quot;2020-12-09T22:25:49&quot;,&quot;margin&quot;:{&quot;bottom&quot;:1.6929999589920044,&quot;left&quot;:1.2699999809265137,&quot;right&quot;:0.3970000147819519,&quot;top&quot;:1.6929999589920044},&quot;type&quot;:0},{&quot;direction&quot;:1,&quot;id&quot;:&quot;2020-12-09T22:25:49&quot;,&quot;maxSize&quot;:{&quot;size1&quot;:43.100000000000001},&quot;minSize&quot;:{&quot;size1&quot;:43.100000000000001},&quot;normalSize&quot;:{&quot;size1&quot;:43.100000000000001},&quot;subLayout&quot;:[{&quot;id&quot;:&quot;2020-12-09T22:25:49&quot;,&quot;margin&quot;:{&quot;bottom&quot;:1.6929999589920044,&quot;left&quot;:0.026000002399086952,&quot;right&quot;:0.026000002399086952,&quot;top&quot;:1.6929999589920044},&quot;type&quot;:0},{&quot;id&quot;:&quot;2020-12-09T22:25:49&quot;,&quot;margin&quot;:{&quot;bottom&quot;:1.6929999589920044,&quot;left&quot;:0.36899995803833008,&quot;right&quot;:1.7220000028610229,&quot;top&quot;:1.6929999589920044},&quot;type&quot;:0}],&quot;type&quot;:0}],&quot;type&quot;:0}],&quot;type&quot;:0}],&quot;type&quot;:0}"/>
  <p:tag name="KSO_WM_CHIP_GROUPID" val="5efb06a9c9a2f50afb5100b2"/>
  <p:tag name="KSO_WM_SLIDE_BK_DARK_LIGHT" val="2"/>
  <p:tag name="KSO_WM_SLIDE_BACKGROUND_TYPE" val="general"/>
  <p:tag name="KSO_WM_SLIDE_SUPPORT_FEATURE_TYPE" val="0"/>
  <p:tag name="KSO_WM_TEMPLATE_ASSEMBLE_XID" val="5fd0de6c1fa9d42129dd92ce"/>
  <p:tag name="KSO_WM_TEMPLATE_ASSEMBLE_GROUPID" val="5fd0de6c1fa9d42129dd92ce"/>
  <p:tag name="KSO_WM_FULL_TEXT_BEAUTIFY_COPY_ID" val="150995510"/>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diagram20212499_1*a*1"/>
  <p:tag name="KSO_WM_TEMPLATE_CATEGORY" val="diagram"/>
  <p:tag name="KSO_WM_TEMPLATE_INDEX" val="202124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56afe268f6d14869aecc715e3f590328"/>
  <p:tag name="KSO_WM_CHIP_FILLAREA_FILL_RULE" val="{&quot;fill_align&quot;:&quot;cm&quot;,&quot;fill_mode&quot;:&quot;full&quot;,&quot;sacle_strategy&quot;:&quot;smart&quot;}"/>
  <p:tag name="KSO_WM_ASSEMBLE_CHIP_INDEX" val="e76df971f27646dc9fb2798d0e4a83eb"/>
  <p:tag name="KSO_WM_UNIT_TEXT_FILL_FORE_SCHEMECOLOR_INDEX_BRIGHTNESS" val="0"/>
  <p:tag name="KSO_WM_UNIT_TEXT_FILL_FORE_SCHEMECOLOR_INDEX" val="13"/>
  <p:tag name="KSO_WM_UNIT_TEXT_FILL_TYPE" val="1"/>
  <p:tag name="KSO_WM_TEMPLATE_ASSEMBLE_XID" val="5fd0de6c1fa9d42129dd92ce"/>
  <p:tag name="KSO_WM_TEMPLATE_ASSEMBLE_GROUPID" val="5fd0de6c1fa9d42129dd92ce"/>
  <p:tag name="KSO_WM_FULL_TEXT_BEAUTIFY_COPY_ID" val="6"/>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499_1*f*1"/>
  <p:tag name="KSO_WM_TEMPLATE_CATEGORY" val="diagram"/>
  <p:tag name="KSO_WM_TEMPLATE_INDEX" val="20212499"/>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0aab45ea8a8b48e6b802da52ec0d1490"/>
  <p:tag name="KSO_WM_CHIP_FILLAREA_FILL_RULE" val="{&quot;fill_align&quot;:&quot;lm&quot;,&quot;fill_mode&quot;:&quot;full&quot;,&quot;sacle_strategy&quot;:&quot;smart&quot;}"/>
  <p:tag name="KSO_WM_ASSEMBLE_CHIP_INDEX" val="f21399e718e94194af12e0f871f1fb09"/>
  <p:tag name="KSO_WM_UNIT_TEXT_FILL_FORE_SCHEMECOLOR_INDEX_BRIGHTNESS" val="0.25"/>
  <p:tag name="KSO_WM_UNIT_TEXT_FILL_FORE_SCHEMECOLOR_INDEX" val="13"/>
  <p:tag name="KSO_WM_UNIT_TEXT_FILL_TYPE" val="1"/>
  <p:tag name="KSO_WM_TEMPLATE_ASSEMBLE_XID" val="5fd0de6c1fa9d42129dd92ce"/>
  <p:tag name="KSO_WM_TEMPLATE_ASSEMBLE_GROUPID" val="5fd0de6c1fa9d42129dd92ce"/>
  <p:tag name="KSO_WM_FULL_TEXT_BEAUTIFY_COPY_ID" val="11"/>
</p:tagLst>
</file>

<file path=ppt/tags/tag51.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09_1*i*1"/>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7dadeb95ab44bae952665e5e2adc44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2"/>
  <p:tag name="KSO_WM_TEMPLATE_ASSEMBLE_XID" val="5fd0a51a1fa9d42129dcdd86"/>
  <p:tag name="KSO_WM_TEMPLATE_ASSEMBLE_GROUPID" val="5fd0a51a1fa9d42129dcdd86"/>
  <p:tag name="KSO_WM_FULL_TEXT_BEAUTIFY_COPY_ID" val="9"/>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09_1*i*2"/>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ed7bbdef93b417f8597839bfceeb68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1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609_1*i*7"/>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c441230aa17b467882c9a069d83bb114"/>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20"/>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5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5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5649_1*l_h_i*1_1_1"/>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8"/>
  <p:tag name="KSO_WM_UNIT_FILL_FORE_SCHEMECOLOR_INDEX_1_TRANS" val="0.2"/>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5649_1*l_h_i*1_1_3"/>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01"/>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5649_1*l_h_i*1_1_1"/>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8"/>
  <p:tag name="KSO_WM_UNIT_FILL_FORE_SCHEMECOLOR_INDEX_1_TRANS" val="0.2"/>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5649_1*l_h_i*1_1_3"/>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01"/>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73.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74.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75.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76.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77.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78.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79.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80.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81.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82.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83.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84.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85.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86.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87.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88.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90.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91.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92.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93.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94.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95.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96.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97.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98.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9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1659</Words>
  <Application>Microsoft Office PowerPoint</Application>
  <PresentationFormat>自定义</PresentationFormat>
  <Paragraphs>163</Paragraphs>
  <Slides>21</Slides>
  <Notes>8</Notes>
  <HiddenSlides>0</HiddenSlides>
  <MMClips>0</MMClips>
  <ScaleCrop>false</ScaleCrop>
  <HeadingPairs>
    <vt:vector size="4" baseType="variant">
      <vt:variant>
        <vt:lpstr>主题</vt:lpstr>
      </vt:variant>
      <vt:variant>
        <vt:i4>3</vt:i4>
      </vt:variant>
      <vt:variant>
        <vt:lpstr>幻灯片标题</vt:lpstr>
      </vt:variant>
      <vt:variant>
        <vt:i4>21</vt:i4>
      </vt:variant>
    </vt:vector>
  </HeadingPairs>
  <TitlesOfParts>
    <vt:vector size="24" baseType="lpstr">
      <vt:lpstr>Office 主题</vt:lpstr>
      <vt:lpstr>1_Office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XTM</cp:lastModifiedBy>
  <cp:revision>584</cp:revision>
  <dcterms:created xsi:type="dcterms:W3CDTF">2013-10-25T14:41:00Z</dcterms:created>
  <dcterms:modified xsi:type="dcterms:W3CDTF">2021-07-30T04:28:32Z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SaveFontToCloudKey">
    <vt:lpwstr>511122308_cloud</vt:lpwstr>
  </property>
  <property fmtid="{D5CDD505-2E9C-101B-9397-08002B2CF9AE}" pid="4" name="ICV">
    <vt:lpwstr>6F61BC8EAB404ACF8BBB39EAAE4CF9A4</vt:lpwstr>
  </property>
</Properties>
</file>