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7"/>
  </p:handoutMasterIdLst>
  <p:sldIdLst>
    <p:sldId id="256" r:id="rId3"/>
    <p:sldId id="257" r:id="rId4"/>
    <p:sldId id="258" r:id="rId6"/>
    <p:sldId id="259" r:id="rId7"/>
    <p:sldId id="275" r:id="rId8"/>
    <p:sldId id="261" r:id="rId9"/>
    <p:sldId id="276" r:id="rId10"/>
    <p:sldId id="266" r:id="rId11"/>
    <p:sldId id="260" r:id="rId12"/>
    <p:sldId id="263" r:id="rId13"/>
    <p:sldId id="268" r:id="rId14"/>
    <p:sldId id="264" r:id="rId15"/>
    <p:sldId id="274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89" d="100"/>
          <a:sy n="89" d="100"/>
        </p:scale>
        <p:origin x="-678" y="-96"/>
      </p:cViewPr>
      <p:guideLst>
        <p:guide orient="horz" pos="2083"/>
        <p:guide pos="378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F99A3-ABC8-493A-9DC3-3C3DFCBF50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F99A3-ABC8-493A-9DC3-3C3DFCBF50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F99A3-ABC8-493A-9DC3-3C3DFCBF50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F99A3-ABC8-493A-9DC3-3C3DFCBF50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F99A3-ABC8-493A-9DC3-3C3DFCBF50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image" Target="../media/image3.png"/><Relationship Id="rId13" Type="http://schemas.openxmlformats.org/officeDocument/2006/relationships/tags" Target="../tags/tag10.xml"/><Relationship Id="rId12" Type="http://schemas.openxmlformats.org/officeDocument/2006/relationships/image" Target="../media/image2.png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65.xml"/><Relationship Id="rId7" Type="http://schemas.openxmlformats.org/officeDocument/2006/relationships/image" Target="../media/image6.png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3" Type="http://schemas.openxmlformats.org/officeDocument/2006/relationships/image" Target="../media/image9.png"/><Relationship Id="rId12" Type="http://schemas.openxmlformats.org/officeDocument/2006/relationships/tags" Target="../tags/tag67.xml"/><Relationship Id="rId11" Type="http://schemas.openxmlformats.org/officeDocument/2006/relationships/image" Target="../media/image8.png"/><Relationship Id="rId10" Type="http://schemas.openxmlformats.org/officeDocument/2006/relationships/tags" Target="../tags/tag66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0" Type="http://schemas.openxmlformats.org/officeDocument/2006/relationships/tags" Target="../tags/tag107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1" Type="http://schemas.openxmlformats.org/officeDocument/2006/relationships/image" Target="../media/image5.png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2209800" y="2552400"/>
            <a:ext cx="7772400" cy="1015200"/>
          </a:xfrm>
        </p:spPr>
        <p:txBody>
          <a:bodyPr lIns="90000" tIns="46800" rIns="90000" bIns="0" anchor="t" anchorCtr="0">
            <a:normAutofit/>
          </a:bodyPr>
          <a:lstStyle>
            <a:lvl1pPr algn="ctr">
              <a:defRPr sz="600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2209800" y="3607200"/>
            <a:ext cx="7772400" cy="478800"/>
          </a:xfrm>
        </p:spPr>
        <p:txBody>
          <a:bodyPr lIns="90000" tIns="0" rIns="90000" bIns="46800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800" b="1" spc="1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4535805" y="5446800"/>
            <a:ext cx="3121200" cy="399600"/>
          </a:xfrm>
        </p:spPr>
        <p:txBody>
          <a:bodyPr lIns="91440" tIns="45720" rIns="91440" bIns="45720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汇报人姓名</a:t>
            </a:r>
            <a:endParaRPr lang="zh-CN" altLang="en-US" dirty="0"/>
          </a:p>
        </p:txBody>
      </p:sp>
      <p:pic>
        <p:nvPicPr>
          <p:cNvPr id="22" name="图片 21" descr="素材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l="-2352" b="-27151"/>
          <a:stretch>
            <a:fillRect/>
          </a:stretch>
        </p:blipFill>
        <p:spPr>
          <a:xfrm rot="16200000">
            <a:off x="43180" y="-51435"/>
            <a:ext cx="3862705" cy="3949065"/>
          </a:xfrm>
          <a:prstGeom prst="rect">
            <a:avLst/>
          </a:prstGeom>
        </p:spPr>
      </p:pic>
      <p:grpSp>
        <p:nvGrpSpPr>
          <p:cNvPr id="23" name="组合 22"/>
          <p:cNvGrpSpPr/>
          <p:nvPr>
            <p:custDataLst>
              <p:tags r:id="rId10"/>
            </p:custDataLst>
          </p:nvPr>
        </p:nvGrpSpPr>
        <p:grpSpPr>
          <a:xfrm>
            <a:off x="9029531" y="2818910"/>
            <a:ext cx="3162814" cy="4051712"/>
            <a:chOff x="10534" y="1731"/>
            <a:chExt cx="4828" cy="6337"/>
          </a:xfrm>
        </p:grpSpPr>
        <p:pic>
          <p:nvPicPr>
            <p:cNvPr id="24" name="图片 23" descr="素材4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rcRect t="-3671"/>
            <a:stretch>
              <a:fillRect/>
            </a:stretch>
          </p:blipFill>
          <p:spPr>
            <a:xfrm>
              <a:off x="10534" y="1731"/>
              <a:ext cx="4828" cy="6337"/>
            </a:xfrm>
            <a:prstGeom prst="rect">
              <a:avLst/>
            </a:prstGeom>
          </p:spPr>
        </p:pic>
        <p:pic>
          <p:nvPicPr>
            <p:cNvPr id="25" name="图片 24" descr="素材5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rcRect/>
            <a:stretch>
              <a:fillRect/>
            </a:stretch>
          </p:blipFill>
          <p:spPr>
            <a:xfrm>
              <a:off x="13278" y="5448"/>
              <a:ext cx="2083" cy="260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480130" y="2923200"/>
            <a:ext cx="5230800" cy="10152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3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素材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 rot="16200000" flipH="1">
            <a:off x="8582660" y="3232150"/>
            <a:ext cx="3450590" cy="3783965"/>
          </a:xfrm>
          <a:prstGeom prst="rect">
            <a:avLst/>
          </a:prstGeom>
        </p:spPr>
      </p:pic>
      <p:pic>
        <p:nvPicPr>
          <p:cNvPr id="15" name="图片 14" descr="素材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 flipV="1">
            <a:off x="0" y="0"/>
            <a:ext cx="3006090" cy="2425700"/>
          </a:xfrm>
          <a:prstGeom prst="rect">
            <a:avLst/>
          </a:prstGeom>
        </p:spPr>
      </p:pic>
      <p:pic>
        <p:nvPicPr>
          <p:cNvPr id="16" name="图片 15" descr="素材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 rot="16200000">
            <a:off x="52705" y="640080"/>
            <a:ext cx="1805305" cy="1911350"/>
          </a:xfrm>
          <a:prstGeom prst="rect">
            <a:avLst/>
          </a:prstGeom>
        </p:spPr>
      </p:pic>
      <p:pic>
        <p:nvPicPr>
          <p:cNvPr id="17" name="图片 16" descr="素材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/>
          <a:stretch>
            <a:fillRect/>
          </a:stretch>
        </p:blipFill>
        <p:spPr>
          <a:xfrm>
            <a:off x="7697470" y="5485765"/>
            <a:ext cx="1759585" cy="13722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815185" y="2703600"/>
            <a:ext cx="6495415" cy="1198800"/>
          </a:xfrm>
        </p:spPr>
        <p:txBody>
          <a:bodyPr lIns="91440" tIns="45720" rIns="91440" bIns="45720" anchor="t" anchorCtr="0">
            <a:normAutofit/>
          </a:bodyPr>
          <a:lstStyle>
            <a:lvl1pPr algn="ctr">
              <a:defRPr sz="720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815185" y="4359600"/>
            <a:ext cx="6495415" cy="13752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spcAft>
                <a:spcPts val="0"/>
              </a:spcAft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>
            <p:custDataLst>
              <p:tags r:id="rId7"/>
            </p:custDataLst>
          </p:nvPr>
        </p:nvGrpSpPr>
        <p:grpSpPr>
          <a:xfrm>
            <a:off x="1045845" y="1115695"/>
            <a:ext cx="2907665" cy="4837430"/>
            <a:chOff x="1933" y="1591"/>
            <a:chExt cx="4579" cy="7618"/>
          </a:xfrm>
        </p:grpSpPr>
        <p:pic>
          <p:nvPicPr>
            <p:cNvPr id="8" name="图片 7" descr="素材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933" y="1591"/>
              <a:ext cx="4579" cy="7618"/>
            </a:xfrm>
            <a:prstGeom prst="rect">
              <a:avLst/>
            </a:prstGeom>
          </p:spPr>
        </p:pic>
        <p:pic>
          <p:nvPicPr>
            <p:cNvPr id="9" name="图片 8" descr="素材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2829" y="2441"/>
              <a:ext cx="1723" cy="169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19.xml"/><Relationship Id="rId24" Type="http://schemas.openxmlformats.org/officeDocument/2006/relationships/tags" Target="../tags/tag118.xml"/><Relationship Id="rId23" Type="http://schemas.openxmlformats.org/officeDocument/2006/relationships/tags" Target="../tags/tag117.xml"/><Relationship Id="rId22" Type="http://schemas.openxmlformats.org/officeDocument/2006/relationships/tags" Target="../tags/tag116.xml"/><Relationship Id="rId21" Type="http://schemas.openxmlformats.org/officeDocument/2006/relationships/tags" Target="../tags/tag115.xml"/><Relationship Id="rId20" Type="http://schemas.openxmlformats.org/officeDocument/2006/relationships/tags" Target="../tags/tag114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2.xml"/><Relationship Id="rId1" Type="http://schemas.openxmlformats.org/officeDocument/2006/relationships/tags" Target="../tags/tag1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4.xml"/><Relationship Id="rId1" Type="http://schemas.openxmlformats.org/officeDocument/2006/relationships/tags" Target="../tags/tag16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69.xml"/><Relationship Id="rId8" Type="http://schemas.openxmlformats.org/officeDocument/2006/relationships/image" Target="../media/image15.png"/><Relationship Id="rId7" Type="http://schemas.openxmlformats.org/officeDocument/2006/relationships/tags" Target="../tags/tag168.xml"/><Relationship Id="rId6" Type="http://schemas.openxmlformats.org/officeDocument/2006/relationships/image" Target="../media/image14.png"/><Relationship Id="rId5" Type="http://schemas.openxmlformats.org/officeDocument/2006/relationships/tags" Target="../tags/tag167.xml"/><Relationship Id="rId4" Type="http://schemas.openxmlformats.org/officeDocument/2006/relationships/image" Target="../media/image13.png"/><Relationship Id="rId3" Type="http://schemas.openxmlformats.org/officeDocument/2006/relationships/tags" Target="../tags/tag166.xml"/><Relationship Id="rId2" Type="http://schemas.openxmlformats.org/officeDocument/2006/relationships/image" Target="../media/image12.pn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6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image" Target="../media/image20.png"/><Relationship Id="rId7" Type="http://schemas.openxmlformats.org/officeDocument/2006/relationships/tags" Target="../tags/tag173.xml"/><Relationship Id="rId6" Type="http://schemas.openxmlformats.org/officeDocument/2006/relationships/image" Target="../media/image19.png"/><Relationship Id="rId5" Type="http://schemas.openxmlformats.org/officeDocument/2006/relationships/tags" Target="../tags/tag172.xml"/><Relationship Id="rId4" Type="http://schemas.openxmlformats.org/officeDocument/2006/relationships/image" Target="../media/image18.png"/><Relationship Id="rId3" Type="http://schemas.openxmlformats.org/officeDocument/2006/relationships/tags" Target="../tags/tag171.xml"/><Relationship Id="rId2" Type="http://schemas.openxmlformats.org/officeDocument/2006/relationships/image" Target="../media/image17.png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177.xml"/><Relationship Id="rId11" Type="http://schemas.openxmlformats.org/officeDocument/2006/relationships/tags" Target="../tags/tag176.xml"/><Relationship Id="rId10" Type="http://schemas.openxmlformats.org/officeDocument/2006/relationships/tags" Target="../tags/tag175.xml"/><Relationship Id="rId1" Type="http://schemas.openxmlformats.org/officeDocument/2006/relationships/tags" Target="../tags/tag17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8" Type="http://schemas.openxmlformats.org/officeDocument/2006/relationships/tags" Target="../tags/tag126.xml"/><Relationship Id="rId7" Type="http://schemas.openxmlformats.org/officeDocument/2006/relationships/tags" Target="../tags/tag125.xml"/><Relationship Id="rId6" Type="http://schemas.openxmlformats.org/officeDocument/2006/relationships/image" Target="../media/image11.png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0" Type="http://schemas.openxmlformats.org/officeDocument/2006/relationships/notesSlide" Target="../notesSlides/notesSlide1.xml"/><Relationship Id="rId2" Type="http://schemas.openxmlformats.org/officeDocument/2006/relationships/image" Target="../media/image10.png"/><Relationship Id="rId19" Type="http://schemas.openxmlformats.org/officeDocument/2006/relationships/slideLayout" Target="../slideLayouts/slideLayout6.xml"/><Relationship Id="rId18" Type="http://schemas.openxmlformats.org/officeDocument/2006/relationships/tags" Target="../tags/tag136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tags" Target="../tags/tag12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tags" Target="../tags/tag141.xml"/><Relationship Id="rId7" Type="http://schemas.openxmlformats.org/officeDocument/2006/relationships/image" Target="../media/image14.png"/><Relationship Id="rId6" Type="http://schemas.openxmlformats.org/officeDocument/2006/relationships/tags" Target="../tags/tag140.xml"/><Relationship Id="rId5" Type="http://schemas.openxmlformats.org/officeDocument/2006/relationships/image" Target="../media/image13.png"/><Relationship Id="rId4" Type="http://schemas.openxmlformats.org/officeDocument/2006/relationships/tags" Target="../tags/tag139.xml"/><Relationship Id="rId3" Type="http://schemas.openxmlformats.org/officeDocument/2006/relationships/image" Target="../media/image12.png"/><Relationship Id="rId2" Type="http://schemas.openxmlformats.org/officeDocument/2006/relationships/tags" Target="../tags/tag138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142.xml"/><Relationship Id="rId1" Type="http://schemas.openxmlformats.org/officeDocument/2006/relationships/tags" Target="../tags/tag13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44.xml"/><Relationship Id="rId2" Type="http://schemas.openxmlformats.org/officeDocument/2006/relationships/image" Target="../media/image16.png"/><Relationship Id="rId1" Type="http://schemas.openxmlformats.org/officeDocument/2006/relationships/tags" Target="../tags/tag1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image" Target="../media/image15.png"/><Relationship Id="rId7" Type="http://schemas.openxmlformats.org/officeDocument/2006/relationships/tags" Target="../tags/tag156.xml"/><Relationship Id="rId6" Type="http://schemas.openxmlformats.org/officeDocument/2006/relationships/image" Target="../media/image14.png"/><Relationship Id="rId5" Type="http://schemas.openxmlformats.org/officeDocument/2006/relationships/tags" Target="../tags/tag155.xml"/><Relationship Id="rId4" Type="http://schemas.openxmlformats.org/officeDocument/2006/relationships/image" Target="../media/image13.png"/><Relationship Id="rId3" Type="http://schemas.openxmlformats.org/officeDocument/2006/relationships/tags" Target="../tags/tag154.xml"/><Relationship Id="rId2" Type="http://schemas.openxmlformats.org/officeDocument/2006/relationships/image" Target="../media/image12.png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158.xml"/><Relationship Id="rId1" Type="http://schemas.openxmlformats.org/officeDocument/2006/relationships/tags" Target="../tags/tag15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753745" y="1338580"/>
            <a:ext cx="10090150" cy="2727960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ym typeface="+mn-ea"/>
              </a:rPr>
              <a:t>融合衔接</a:t>
            </a:r>
            <a:r>
              <a:rPr lang="en-US" altLang="zh-CN" dirty="0"/>
              <a:t> </a:t>
            </a:r>
            <a:r>
              <a:rPr lang="zh-CN" altLang="en-US" dirty="0"/>
              <a:t>项目实施</a:t>
            </a:r>
            <a:br>
              <a:rPr lang="zh-CN" altLang="en-US" dirty="0"/>
            </a:br>
            <a:r>
              <a:rPr lang="zh-CN" altLang="en-US" sz="3110" dirty="0" smtClean="0"/>
              <a:t>第六讲《</a:t>
            </a:r>
            <a:r>
              <a:rPr lang="zh-CN" altLang="en-US" sz="3110" dirty="0"/>
              <a:t>战略布局</a:t>
            </a:r>
            <a:r>
              <a:rPr lang="zh-CN" altLang="en-US" sz="3110" dirty="0" smtClean="0"/>
              <a:t>：</a:t>
            </a:r>
            <a:r>
              <a:rPr lang="zh-CN" altLang="en-US" sz="3110" dirty="0"/>
              <a:t>协调推进</a:t>
            </a:r>
            <a:r>
              <a:rPr lang="en-US" altLang="zh-CN" sz="3110" dirty="0"/>
              <a:t>“</a:t>
            </a:r>
            <a:r>
              <a:rPr lang="zh-CN" altLang="en-US" sz="3110" dirty="0"/>
              <a:t>四个全面</a:t>
            </a:r>
            <a:r>
              <a:rPr lang="en-US" altLang="zh-CN" sz="3110" dirty="0"/>
              <a:t>”</a:t>
            </a:r>
            <a:r>
              <a:rPr lang="zh-CN" altLang="en-US" sz="3110" dirty="0"/>
              <a:t>》</a:t>
            </a:r>
            <a:endParaRPr lang="zh-CN" altLang="en-US" sz="3110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68580" y="83185"/>
            <a:ext cx="2653665" cy="918210"/>
          </a:xfrm>
          <a:ln w="12700" cmpd="sng">
            <a:solidFill>
              <a:srgbClr val="FAFAFA"/>
            </a:solidFill>
            <a:prstDash val="solid"/>
          </a:ln>
        </p:spPr>
        <p:txBody>
          <a:bodyPr>
            <a:noAutofit/>
          </a:bodyPr>
          <a:lstStyle/>
          <a:p>
            <a:r>
              <a:rPr lang="zh-CN" altLang="zh-CN" sz="1900">
                <a:solidFill>
                  <a:schemeClr val="bg1"/>
                </a:solidFill>
              </a:rPr>
              <a:t>《习近平新时代中国特色社会主义思想学生读本》试教交流</a:t>
            </a:r>
            <a:endParaRPr lang="zh-CN" altLang="zh-CN" sz="1900">
              <a:solidFill>
                <a:schemeClr val="bg1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2415540" y="4935220"/>
            <a:ext cx="7065645" cy="697230"/>
          </a:xfrm>
        </p:spPr>
        <p:txBody>
          <a:bodyPr>
            <a:noAutofit/>
          </a:bodyPr>
          <a:lstStyle/>
          <a:p>
            <a:r>
              <a:rPr lang="zh-CN" altLang="en-US" sz="3100" b="1" dirty="0"/>
              <a:t>浙江省萧山中学</a:t>
            </a:r>
            <a:r>
              <a:rPr lang="en-US" altLang="zh-CN" sz="3100" b="1" dirty="0"/>
              <a:t>    </a:t>
            </a:r>
            <a:r>
              <a:rPr lang="zh-CN" altLang="en-US" sz="3100" b="1" dirty="0"/>
              <a:t>朱昕旻</a:t>
            </a:r>
            <a:endParaRPr lang="zh-CN" altLang="en-US" sz="3100" b="1" dirty="0"/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1420009" y="3550024"/>
            <a:ext cx="71000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0"/>
            <a:ext cx="422973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三、过程与评价</a:t>
            </a:r>
            <a:endParaRPr lang="zh-CN" altLang="en-US" sz="3200" b="1" dirty="0"/>
          </a:p>
          <a:p>
            <a:r>
              <a:rPr lang="en-US" altLang="zh-CN" sz="3200" b="1" dirty="0" smtClean="0"/>
              <a:t>1.</a:t>
            </a:r>
            <a:r>
              <a:rPr lang="zh-CN" altLang="en-US" sz="3200" b="1" dirty="0" smtClean="0"/>
              <a:t>过程</a:t>
            </a:r>
            <a:r>
              <a:rPr lang="zh-CN" altLang="en-US" sz="3200" b="1" dirty="0"/>
              <a:t>设计</a:t>
            </a:r>
            <a:endParaRPr lang="zh-CN" altLang="en-US" sz="3200" b="1" dirty="0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210820" y="1111885"/>
          <a:ext cx="11837670" cy="5255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9060"/>
                <a:gridCol w="1418590"/>
                <a:gridCol w="7040245"/>
                <a:gridCol w="2009775"/>
              </a:tblGrid>
              <a:tr h="3657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教学议题</a:t>
                      </a:r>
                      <a:endParaRPr lang="en-US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教学环节</a:t>
                      </a: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教学活动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教学内容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166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24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24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24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24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indent="0" algn="l"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如何理解</a:t>
                      </a:r>
                      <a:r>
                        <a:rPr lang="zh-CN" altLang="en-US" sz="2400" b="1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实现中华民族伟大复兴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的战略布局</a:t>
                      </a:r>
                      <a:r>
                        <a:rPr lang="en-US" sz="24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</a:t>
                      </a:r>
                      <a:endParaRPr lang="en-US" altLang="en-US" sz="24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展望二〇三五</a:t>
                      </a: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800" b="0" spc="13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审视百年变局</a:t>
                      </a: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2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zh-CN" altLang="en-US" sz="1800" b="0" spc="13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904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践行青年誓言</a:t>
                      </a: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2400" b="0" spc="130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2993390" y="1453515"/>
            <a:ext cx="68853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00000"/>
              </a:lnSpc>
              <a:buNone/>
            </a:pPr>
            <a:r>
              <a:rPr lang="en-US" sz="2400" dirty="0" err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观看视频，阅读时政，思考以下问题</a:t>
            </a:r>
            <a:r>
              <a:rPr 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endParaRPr lang="en-US" sz="2400" b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l">
              <a:lnSpc>
                <a:spcPct val="100000"/>
              </a:lnSpc>
              <a:buNone/>
            </a:pPr>
            <a:r>
              <a:rPr 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回溯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1978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，可以感受巨大变迁，哪些最让你印象深刻，请举一例说明。</a:t>
            </a:r>
            <a:endParaRPr lang="zh-CN" altLang="en-US" sz="2400" b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l">
              <a:lnSpc>
                <a:spcPct val="100000"/>
              </a:lnSpc>
              <a:buNone/>
            </a:pPr>
            <a:r>
              <a:rPr lang="en-US" altLang="zh-CN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展望</a:t>
            </a:r>
            <a:r>
              <a:rPr 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2035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，可以畅想无限可能，届时</a:t>
            </a:r>
            <a:r>
              <a:rPr lang="en-US" sz="2400" dirty="0" err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你的生活会是怎样？中国又会是怎样</a:t>
            </a:r>
            <a:r>
              <a:rPr 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？</a:t>
            </a:r>
            <a:endParaRPr lang="en-US" altLang="en-US" sz="2400" b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82595" y="3277235"/>
            <a:ext cx="69989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展示</a:t>
            </a:r>
            <a:r>
              <a:rPr 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en-US" sz="2400" dirty="0" err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二〇三五年远景目标</a:t>
            </a:r>
            <a:r>
              <a:rPr 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，思考：</a:t>
            </a:r>
            <a:endParaRPr lang="en-US" sz="2400" b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l">
              <a:buNone/>
            </a:pPr>
            <a:r>
              <a:rPr 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1.想要实现理想蓝图</a:t>
            </a:r>
            <a:r>
              <a:rPr 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，今天的中国又面临哪些机遇与挑战？</a:t>
            </a:r>
            <a:endParaRPr lang="en-US" altLang="en-US" sz="2400" b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l">
              <a:buNone/>
            </a:pPr>
            <a:r>
              <a:rPr 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en-US" altLang="zh-CN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</a:t>
            </a:r>
            <a:r>
              <a:rPr lang="zh-CN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以</a:t>
            </a:r>
            <a:r>
              <a:rPr 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浙江省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H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市近年来的发展为例，为复兴征途归纳提炼</a:t>
            </a:r>
            <a:r>
              <a:rPr 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两到三点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浙江经验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，并说明理由。</a:t>
            </a:r>
            <a:endParaRPr lang="zh-CN" altLang="en-US" sz="2400" b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93390" y="5146040"/>
            <a:ext cx="69881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校园</a:t>
            </a:r>
            <a:r>
              <a:rPr lang="en-US" altLang="en-US" sz="2400" dirty="0" err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文艺节即将到来，你所在班级想要拍摄短视频</a:t>
            </a:r>
            <a:r>
              <a:rPr lang="en-US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致</a:t>
            </a:r>
            <a:r>
              <a:rPr lang="en-US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2035》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lang="en-US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请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以</a:t>
            </a:r>
            <a:r>
              <a:rPr lang="en-US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假如我是一名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XXX,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为了</a:t>
            </a:r>
            <a:r>
              <a:rPr lang="en-US" altLang="zh-CN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……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我会</a:t>
            </a:r>
            <a:r>
              <a:rPr lang="en-US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……”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的格式</a:t>
            </a:r>
            <a:r>
              <a:rPr lang="en-US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，为自己设计</a:t>
            </a:r>
            <a:r>
              <a:rPr lang="en-US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lang="en-US" altLang="zh-CN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</a:t>
            </a:r>
            <a:r>
              <a:rPr lang="en-US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en-US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句台词。</a:t>
            </a:r>
            <a:endParaRPr lang="en-US" altLang="en-US" sz="2400" b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071735" y="1453515"/>
            <a:ext cx="1977390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130" dirty="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400" spc="130" dirty="0">
                <a:latin typeface="楷体" panose="02010609060101010101" charset="-122"/>
                <a:ea typeface="楷体" panose="02010609060101010101" charset="-122"/>
                <a:sym typeface="+mn-ea"/>
              </a:rPr>
              <a:t>四个全面</a:t>
            </a:r>
            <a:r>
              <a:rPr lang="en-US" altLang="zh-CN" sz="2400" spc="130" dirty="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400" spc="130" dirty="0">
                <a:latin typeface="楷体" panose="02010609060101010101" charset="-122"/>
                <a:ea typeface="楷体" panose="02010609060101010101" charset="-122"/>
                <a:sym typeface="+mn-ea"/>
              </a:rPr>
              <a:t>的内涵。</a:t>
            </a:r>
            <a:r>
              <a:rPr lang="zh-CN" altLang="en-US" spc="130" dirty="0">
                <a:latin typeface="楷体" panose="02010609060101010101" charset="-122"/>
                <a:ea typeface="楷体" panose="02010609060101010101" charset="-122"/>
                <a:sym typeface="+mn-ea"/>
              </a:rPr>
              <a:t>（侧重全面小康与全面建设社会主义现代化）</a:t>
            </a:r>
            <a:endParaRPr lang="zh-CN" altLang="en-US" sz="1800" b="0" spc="13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26015" y="3368675"/>
            <a:ext cx="202310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zh-CN" sz="2400" spc="130" dirty="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400" spc="130" dirty="0">
                <a:latin typeface="楷体" panose="02010609060101010101" charset="-122"/>
                <a:ea typeface="楷体" panose="02010609060101010101" charset="-122"/>
                <a:sym typeface="+mn-ea"/>
              </a:rPr>
              <a:t>四个全面</a:t>
            </a:r>
            <a:r>
              <a:rPr lang="en-US" altLang="zh-CN" sz="2400" spc="130" dirty="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的地位和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要求。</a:t>
            </a:r>
            <a:r>
              <a:rPr lang="zh-CN" altLang="en-US" spc="13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（</a:t>
            </a:r>
            <a:r>
              <a:rPr lang="zh-CN" altLang="en-US" spc="130" dirty="0">
                <a:latin typeface="楷体" panose="02010609060101010101" charset="-122"/>
                <a:ea typeface="楷体" panose="02010609060101010101" charset="-122"/>
                <a:sym typeface="+mn-ea"/>
              </a:rPr>
              <a:t>侧重理由的阐述，即地位与意义的分析）</a:t>
            </a:r>
            <a:endParaRPr lang="zh-CN" altLang="en-US" sz="1800" b="0" spc="13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071099" y="5191760"/>
            <a:ext cx="19780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altLang="zh-CN" sz="2400" spc="130" dirty="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400" spc="130" dirty="0">
                <a:latin typeface="楷体" panose="02010609060101010101" charset="-122"/>
                <a:ea typeface="楷体" panose="02010609060101010101" charset="-122"/>
                <a:sym typeface="+mn-ea"/>
              </a:rPr>
              <a:t>四个全面</a:t>
            </a:r>
            <a:r>
              <a:rPr lang="en-US" altLang="zh-CN" sz="2400" spc="130" dirty="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400" spc="130" dirty="0">
                <a:latin typeface="楷体" panose="02010609060101010101" charset="-122"/>
                <a:ea typeface="楷体" panose="02010609060101010101" charset="-122"/>
                <a:sym typeface="+mn-ea"/>
              </a:rPr>
              <a:t>的</a:t>
            </a:r>
            <a:r>
              <a:rPr lang="zh-CN" altLang="en-US" sz="2400" spc="13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要求。</a:t>
            </a:r>
            <a:r>
              <a:rPr lang="zh-CN" altLang="en-US" spc="13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（</a:t>
            </a:r>
            <a:r>
              <a:rPr lang="zh-CN" altLang="en-US" spc="130" dirty="0">
                <a:latin typeface="楷体" panose="02010609060101010101" charset="-122"/>
                <a:ea typeface="楷体" panose="02010609060101010101" charset="-122"/>
                <a:sym typeface="+mn-ea"/>
              </a:rPr>
              <a:t>侧重个人感悟）</a:t>
            </a:r>
            <a:endParaRPr lang="zh-CN" altLang="en-US" sz="2400" b="0" spc="13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67710" y="276860"/>
            <a:ext cx="8653780" cy="5219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/>
              <a:t>项目实施：坚持</a:t>
            </a:r>
            <a:r>
              <a:rPr lang="zh-CN" altLang="en-US" sz="2800">
                <a:solidFill>
                  <a:srgbClr val="FF0000"/>
                </a:solidFill>
              </a:rPr>
              <a:t>情景化、活动化</a:t>
            </a:r>
            <a:r>
              <a:rPr lang="zh-CN" altLang="en-US" sz="2800"/>
              <a:t>的项目式学习（理念）</a:t>
            </a:r>
            <a:endParaRPr lang="zh-CN" altLang="en-US" sz="28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7505" y="685800"/>
            <a:ext cx="11313160" cy="5908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开展综合性评价</a:t>
            </a:r>
            <a:r>
              <a:rPr 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适应新课程要求，适应新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高考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浙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变化。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实施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学教评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一体化。学生展示与学生评价相结合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听有所思，听有所得，听有所馈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，让活动有形更有质。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教师评价与课堂小结相结合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，既有查漏补缺，更有巩固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优化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0"/>
            <a:ext cx="42297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</a:t>
            </a:r>
            <a:r>
              <a:rPr lang="en-US" altLang="zh-CN" sz="3200" b="1" dirty="0" smtClean="0"/>
              <a:t>.</a:t>
            </a:r>
            <a:r>
              <a:rPr lang="zh-CN" altLang="en-US" sz="3200" b="1" dirty="0" smtClean="0"/>
              <a:t>评价</a:t>
            </a:r>
            <a:r>
              <a:rPr lang="zh-CN" altLang="en-US" sz="3200" b="1" dirty="0"/>
              <a:t>设计</a:t>
            </a:r>
            <a:endParaRPr lang="zh-CN" altLang="en-US" sz="3200" b="1" dirty="0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515620" y="1470025"/>
          <a:ext cx="11316970" cy="29914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4955"/>
                <a:gridCol w="2328545"/>
                <a:gridCol w="2915322"/>
                <a:gridCol w="3044414"/>
                <a:gridCol w="1483734"/>
              </a:tblGrid>
              <a:tr h="3657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1" dirty="0" smtClean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维度</a:t>
                      </a:r>
                      <a:r>
                        <a:rPr lang="en-US" altLang="zh-CN" sz="2400" b="1" dirty="0" smtClean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/</a:t>
                      </a:r>
                      <a:r>
                        <a:rPr lang="en-US" sz="2400" b="1" dirty="0" err="1" smtClean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水平</a:t>
                      </a:r>
                      <a:endParaRPr lang="en-US" altLang="en-US" sz="2400" b="1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3分</a:t>
                      </a:r>
                      <a:endParaRPr lang="en-US" altLang="en-US" sz="24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2分</a:t>
                      </a:r>
                      <a:endParaRPr lang="en-US" altLang="en-US" sz="24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1分</a:t>
                      </a:r>
                      <a:endParaRPr lang="en-US" altLang="en-US" sz="24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0分</a:t>
                      </a:r>
                      <a:endParaRPr lang="en-US" altLang="en-US" sz="24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6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观点鲜明</a:t>
                      </a:r>
                      <a:endParaRPr lang="en-US" altLang="en-US" sz="24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0" dirty="0" err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观点鲜明，紧扣主题；能明确表达自己的见解</a:t>
                      </a:r>
                      <a:endParaRPr lang="en-US" altLang="en-US" sz="2400" b="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0" dirty="0" err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观点比较明确，能扣住问题展开论述；能表达自己的见解</a:t>
                      </a:r>
                      <a:endParaRPr lang="en-US" altLang="en-US" sz="2400" b="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0" dirty="0" err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观点不明确，论述不能集中指向问题；罗列知识</a:t>
                      </a:r>
                      <a:r>
                        <a:rPr lang="en-US" sz="2400" b="0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，</a:t>
                      </a:r>
                      <a:r>
                        <a:rPr lang="zh-CN" altLang="en-US" sz="2400" b="0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无</a:t>
                      </a:r>
                      <a:r>
                        <a:rPr lang="en-US" sz="2400" b="0" dirty="0" err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个人见解</a:t>
                      </a:r>
                      <a:endParaRPr lang="en-US" altLang="en-US" sz="2400" b="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0" dirty="0" err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应答与问题无关，或无应答</a:t>
                      </a:r>
                      <a:endParaRPr lang="en-US" altLang="en-US" sz="2400" b="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2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理论恰当</a:t>
                      </a:r>
                      <a:endParaRPr lang="en-US" altLang="en-US" sz="24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0" dirty="0" err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综合运用学科理论展开论述</a:t>
                      </a:r>
                      <a:endParaRPr lang="en-US" altLang="en-US" sz="2400" b="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0" dirty="0" err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学科理论运用比较准确</a:t>
                      </a:r>
                      <a:endParaRPr lang="en-US" altLang="en-US" sz="2400" b="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0" dirty="0" err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学科理论运用不正确</a:t>
                      </a:r>
                      <a:endParaRPr lang="en-US" altLang="en-US" sz="2400" b="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0" dirty="0" err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不能运用学科理论</a:t>
                      </a:r>
                      <a:endParaRPr lang="en-US" altLang="en-US" sz="2400" b="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逻辑严密</a:t>
                      </a:r>
                      <a:endParaRPr lang="en-US" altLang="en-US" sz="24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0" dirty="0" err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逻辑严密，条理清晰</a:t>
                      </a:r>
                      <a:endParaRPr lang="en-US" altLang="en-US" sz="2400" b="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0" dirty="0" err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逻辑性较强，有条理</a:t>
                      </a:r>
                      <a:endParaRPr lang="en-US" altLang="en-US" sz="2400" b="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0" dirty="0" err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缺乏逻辑，条理性差</a:t>
                      </a:r>
                      <a:endParaRPr lang="en-US" altLang="en-US" sz="2400" b="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0" dirty="0" err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无应答</a:t>
                      </a:r>
                      <a:endParaRPr lang="en-US" altLang="en-US" sz="2400" b="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素材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968875"/>
            <a:ext cx="2340610" cy="1889125"/>
          </a:xfrm>
          <a:prstGeom prst="rect">
            <a:avLst/>
          </a:prstGeom>
        </p:spPr>
      </p:pic>
      <p:pic>
        <p:nvPicPr>
          <p:cNvPr id="28" name="图片 27" descr="素材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b="-220"/>
          <a:stretch>
            <a:fillRect/>
          </a:stretch>
        </p:blipFill>
        <p:spPr>
          <a:xfrm>
            <a:off x="0" y="4333240"/>
            <a:ext cx="1508760" cy="1858645"/>
          </a:xfrm>
          <a:prstGeom prst="rect">
            <a:avLst/>
          </a:prstGeom>
        </p:spPr>
      </p:pic>
      <p:pic>
        <p:nvPicPr>
          <p:cNvPr id="30" name="图片 29" descr="素材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 rot="16200000">
            <a:off x="9597366" y="-317476"/>
            <a:ext cx="2276993" cy="2911946"/>
          </a:xfrm>
          <a:prstGeom prst="rect">
            <a:avLst/>
          </a:prstGeom>
        </p:spPr>
      </p:pic>
      <p:pic>
        <p:nvPicPr>
          <p:cNvPr id="31" name="图片 30" descr="素材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777059" y="209390"/>
            <a:ext cx="1414777" cy="25960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340610" y="767715"/>
            <a:ext cx="914590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有机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融合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是基础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生活经验的充分积累支撑活动的充分展开。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无缝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衔接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是保障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统编教材教学为读本学习拓展时间与空间。</a:t>
            </a: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▲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不计成本的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中国式扶贫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到底值不值？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▲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改革开放就是照搬西方发展道路的过程？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▲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国家统一靠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强制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还是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法治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？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▲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百年大党为何依旧犹如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少年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？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项目实施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是路径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开展</a:t>
            </a:r>
            <a:r>
              <a:rPr lang="en-US" altLang="zh-CN" sz="2800" b="1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情景化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、活动化、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综合探究化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的项目式学习。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990" y="-31750"/>
            <a:ext cx="31718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b="1">
                <a:sym typeface="+mn-ea"/>
              </a:rPr>
              <a:t>四、反思与展望</a:t>
            </a:r>
            <a:endParaRPr lang="zh-CN" altLang="en-US" sz="3200" b="1"/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C:\Users\kingsoft\Desktop\close-up-photo-of-bride-and-groom-2988487.jpgclose-up-photo-of-bride-and-groom-298848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7228" y="324867"/>
            <a:ext cx="4691442" cy="309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 descr="C:\Users\kingsoft\Desktop\photo-of-bride-and-groom-holding-hands-2988484.jpgphoto-of-bride-and-groom-holding-hands-298848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34993" y="324867"/>
            <a:ext cx="4689519" cy="30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C:\Users\kingsoft\Desktop\man-and-woman-kissing-while-holding-balloons-3372052.jpgman-and-woman-kissing-while-holding-balloons-337205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932587" y="3506289"/>
            <a:ext cx="4691442" cy="313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 descr="C:\Users\kingsoft\Desktop\woman-in-white-dress-holding-white-flowers-3601069.jpgwoman-in-white-dress-holding-white-flowers-360106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700875" y="3498604"/>
            <a:ext cx="4683758" cy="313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4" name="Oval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86616" y="2457875"/>
            <a:ext cx="2021904" cy="2021904"/>
          </a:xfrm>
          <a:prstGeom prst="ellipse">
            <a:avLst/>
          </a:prstGeom>
          <a:solidFill>
            <a:schemeClr val="accent3">
              <a:alpha val="89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zh-CN" altLang="en-US" sz="3600" b="1">
                <a:solidFill>
                  <a:schemeClr val="bg1"/>
                </a:solidFill>
              </a:rPr>
              <a:t>感谢</a:t>
            </a:r>
            <a:endParaRPr lang="zh-CN" altLang="en-US" sz="3600" b="1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>
            <p:custDataLst>
              <p:tags r:id="rId10"/>
            </p:custDataLst>
          </p:nvPr>
        </p:nvSpPr>
        <p:spPr>
          <a:xfrm>
            <a:off x="949640" y="3506289"/>
            <a:ext cx="814922" cy="31391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11"/>
            </p:custDataLst>
          </p:nvPr>
        </p:nvSpPr>
        <p:spPr>
          <a:xfrm>
            <a:off x="10570347" y="324867"/>
            <a:ext cx="814922" cy="31041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0732135" y="742315"/>
            <a:ext cx="490220" cy="24498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>
                <a:solidFill>
                  <a:schemeClr val="bg1">
                    <a:lumMod val="6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萧山中学 </a:t>
            </a:r>
            <a:r>
              <a:rPr lang="en-US" altLang="zh-CN" sz="2000" b="1">
                <a:solidFill>
                  <a:schemeClr val="bg1">
                    <a:lumMod val="6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1938-2021</a:t>
            </a:r>
            <a:endParaRPr lang="en-US" altLang="zh-CN" sz="2000" b="1">
              <a:solidFill>
                <a:schemeClr val="bg1">
                  <a:lumMod val="6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1250" y="3723640"/>
            <a:ext cx="490220" cy="24498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>
                <a:solidFill>
                  <a:schemeClr val="bg1">
                    <a:lumMod val="6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萧山中学 </a:t>
            </a:r>
            <a:r>
              <a:rPr lang="en-US" altLang="zh-CN" sz="2000" b="1">
                <a:solidFill>
                  <a:schemeClr val="bg1">
                    <a:lumMod val="6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1938-2021</a:t>
            </a:r>
            <a:endParaRPr lang="en-US" altLang="zh-CN" sz="2000" b="1">
              <a:solidFill>
                <a:schemeClr val="bg1">
                  <a:lumMod val="6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素材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10800000" flipH="1">
            <a:off x="4413250" y="636270"/>
            <a:ext cx="2756535" cy="231775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3423285" y="1274445"/>
            <a:ext cx="5230495" cy="829945"/>
          </a:xfrm>
          <a:prstGeom prst="rect">
            <a:avLst/>
          </a:prstGeom>
          <a:noFill/>
        </p:spPr>
        <p:txBody>
          <a:bodyPr wrap="square" lIns="91440" tIns="45720" rIns="91440" bIns="0" rtlCol="0">
            <a:normAutofit/>
          </a:bodyPr>
          <a:lstStyle/>
          <a:p>
            <a:pPr algn="ctr"/>
            <a:r>
              <a:rPr lang="zh-CN" altLang="en-US" sz="4800" spc="30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 Light" panose="020B0502040204020203" charset="-122"/>
                <a:sym typeface="Arial" panose="020B0604020202020204" pitchFamily="34" charset="0"/>
              </a:rPr>
              <a:t>目录</a:t>
            </a:r>
            <a:endParaRPr lang="zh-CN" altLang="en-US" sz="4800" spc="300">
              <a:solidFill>
                <a:schemeClr val="bg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微软雅黑 Light" panose="020B0502040204020203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3423285" y="2152650"/>
            <a:ext cx="5230495" cy="398780"/>
          </a:xfrm>
          <a:prstGeom prst="rect">
            <a:avLst/>
          </a:prstGeom>
          <a:noFill/>
        </p:spPr>
        <p:txBody>
          <a:bodyPr wrap="square" lIns="91440" tIns="0" rIns="91440" bIns="45720" rtlCol="0">
            <a:normAutofit/>
          </a:bodyPr>
          <a:lstStyle/>
          <a:p>
            <a:pPr algn="ctr"/>
            <a:r>
              <a:rPr lang="en-US" altLang="zh-CN" sz="2000" spc="10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en-US" altLang="zh-CN" sz="2000" spc="100">
              <a:solidFill>
                <a:schemeClr val="bg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 descr="素材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729443" y="3235325"/>
            <a:ext cx="1154539" cy="1080319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1807412" y="3430997"/>
            <a:ext cx="999351" cy="68897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altLang="zh-CN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3010151" y="3467732"/>
            <a:ext cx="2759560" cy="61625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2800" b="1" spc="1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教材与学情</a:t>
            </a:r>
            <a:endParaRPr lang="zh-CN" altLang="en-US" sz="2800" b="1" spc="10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4" name="图片 13" descr="素材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729443" y="4910906"/>
            <a:ext cx="1154539" cy="1080319"/>
          </a:xfrm>
          <a:prstGeom prst="rect">
            <a:avLst/>
          </a:prstGeom>
        </p:spPr>
      </p:pic>
      <p:sp>
        <p:nvSpPr>
          <p:cNvPr id="15" name="文本框 14"/>
          <p:cNvSpPr txBox="1"/>
          <p:nvPr>
            <p:custDataLst>
              <p:tags r:id="rId10"/>
            </p:custDataLst>
          </p:nvPr>
        </p:nvSpPr>
        <p:spPr>
          <a:xfrm>
            <a:off x="1807412" y="5106578"/>
            <a:ext cx="999351" cy="68897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altLang="zh-CN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11"/>
            </p:custDataLst>
          </p:nvPr>
        </p:nvSpPr>
        <p:spPr>
          <a:xfrm>
            <a:off x="2965701" y="5143313"/>
            <a:ext cx="2759560" cy="61625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2800" b="1" spc="1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过程与评价</a:t>
            </a:r>
            <a:endParaRPr lang="zh-CN" altLang="en-US" sz="2800" b="1" spc="10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8" name="图片 17" descr="素材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7021622" y="3235325"/>
            <a:ext cx="1154539" cy="1080319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13"/>
            </p:custDataLst>
          </p:nvPr>
        </p:nvSpPr>
        <p:spPr>
          <a:xfrm>
            <a:off x="7099591" y="3430997"/>
            <a:ext cx="999351" cy="68897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altLang="zh-CN" sz="3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14"/>
            </p:custDataLst>
          </p:nvPr>
        </p:nvSpPr>
        <p:spPr>
          <a:xfrm>
            <a:off x="8257879" y="3467732"/>
            <a:ext cx="2903270" cy="61625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2800" b="1" spc="1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理念与目标</a:t>
            </a:r>
            <a:endParaRPr lang="zh-CN" altLang="en-US" sz="2800" b="1" spc="10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2" name="图片 21" descr="素材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7021622" y="4910906"/>
            <a:ext cx="1154539" cy="1080319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16"/>
            </p:custDataLst>
          </p:nvPr>
        </p:nvSpPr>
        <p:spPr>
          <a:xfrm>
            <a:off x="7099591" y="5106578"/>
            <a:ext cx="999351" cy="68897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altLang="zh-CN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17"/>
            </p:custDataLst>
          </p:nvPr>
        </p:nvSpPr>
        <p:spPr>
          <a:xfrm>
            <a:off x="8257879" y="5143313"/>
            <a:ext cx="2903270" cy="61625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2800" b="1" spc="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反思与展望</a:t>
            </a:r>
            <a:endParaRPr lang="zh-CN" altLang="en-US" sz="2800" b="1" spc="1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422275" y="95250"/>
            <a:ext cx="4760595" cy="768350"/>
          </a:xfrm>
          <a:prstGeom prst="rect">
            <a:avLst/>
          </a:prstGeom>
          <a:noFill/>
        </p:spPr>
        <p:txBody>
          <a:bodyPr wrap="square" rtlCol="0">
            <a:normAutofit fontScale="97500"/>
          </a:bodyPr>
          <a:lstStyle/>
          <a:p>
            <a:pPr algn="ctr"/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一、教材</a:t>
            </a:r>
            <a:r>
              <a:rPr lang="zh-CN" alt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与学情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7" name="图片 26" descr="素材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968875"/>
            <a:ext cx="2340610" cy="1889125"/>
          </a:xfrm>
          <a:prstGeom prst="rect">
            <a:avLst/>
          </a:prstGeom>
        </p:spPr>
      </p:pic>
      <p:pic>
        <p:nvPicPr>
          <p:cNvPr id="28" name="图片 27" descr="素材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b="-220"/>
          <a:stretch>
            <a:fillRect/>
          </a:stretch>
        </p:blipFill>
        <p:spPr>
          <a:xfrm>
            <a:off x="0" y="4333240"/>
            <a:ext cx="1508760" cy="1858645"/>
          </a:xfrm>
          <a:prstGeom prst="rect">
            <a:avLst/>
          </a:prstGeom>
        </p:spPr>
      </p:pic>
      <p:pic>
        <p:nvPicPr>
          <p:cNvPr id="30" name="图片 29" descr="素材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 rot="16200000">
            <a:off x="9597366" y="-317476"/>
            <a:ext cx="2276993" cy="2911946"/>
          </a:xfrm>
          <a:prstGeom prst="rect">
            <a:avLst/>
          </a:prstGeom>
        </p:spPr>
      </p:pic>
      <p:pic>
        <p:nvPicPr>
          <p:cNvPr id="31" name="图片 30" descr="素材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10777059" y="209390"/>
            <a:ext cx="1414777" cy="25960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91820" y="955040"/>
            <a:ext cx="745045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b="1" dirty="0" smtClean="0"/>
              <a:t>1.</a:t>
            </a:r>
            <a:r>
              <a:rPr lang="zh-CN" altLang="en-US" sz="2800" b="1" dirty="0" smtClean="0"/>
              <a:t>教材</a:t>
            </a:r>
            <a:r>
              <a:rPr lang="zh-CN" altLang="en-US" sz="2800" b="1" dirty="0"/>
              <a:t>分析</a:t>
            </a:r>
            <a:endParaRPr lang="zh-CN" altLang="en-US" sz="2800" b="1" dirty="0"/>
          </a:p>
          <a:p>
            <a:pPr algn="l">
              <a:lnSpc>
                <a:spcPct val="150000"/>
              </a:lnSpc>
            </a:pPr>
            <a:r>
              <a:rPr lang="zh-CN" altLang="en-US" sz="2800" dirty="0"/>
              <a:t>课题：《</a:t>
            </a:r>
            <a:r>
              <a:rPr lang="zh-CN" altLang="en-US" sz="2800" dirty="0">
                <a:sym typeface="+mn-ea"/>
              </a:rPr>
              <a:t>战略</a:t>
            </a:r>
            <a:r>
              <a:rPr lang="zh-CN" altLang="en-US" sz="2800" dirty="0" smtClean="0">
                <a:sym typeface="+mn-ea"/>
              </a:rPr>
              <a:t>布局</a:t>
            </a:r>
            <a:r>
              <a:rPr lang="zh-CN" altLang="en-US" sz="2800" dirty="0" smtClean="0">
                <a:sym typeface="+mn-ea"/>
              </a:rPr>
              <a:t>：</a:t>
            </a:r>
            <a:r>
              <a:rPr lang="zh-CN" altLang="en-US" sz="2800" dirty="0">
                <a:sym typeface="+mn-ea"/>
              </a:rPr>
              <a:t>协调推进</a:t>
            </a:r>
            <a:r>
              <a:rPr lang="en-US" altLang="zh-CN" sz="2800" dirty="0">
                <a:sym typeface="+mn-ea"/>
              </a:rPr>
              <a:t>“</a:t>
            </a:r>
            <a:r>
              <a:rPr lang="zh-CN" altLang="en-US" sz="2800" dirty="0">
                <a:sym typeface="+mn-ea"/>
              </a:rPr>
              <a:t>四个全面</a:t>
            </a:r>
            <a:r>
              <a:rPr lang="en-US" altLang="zh-CN" sz="2800" dirty="0">
                <a:sym typeface="+mn-ea"/>
              </a:rPr>
              <a:t>”</a:t>
            </a:r>
            <a:r>
              <a:rPr lang="zh-CN" altLang="en-US" sz="2800" dirty="0">
                <a:sym typeface="+mn-ea"/>
              </a:rPr>
              <a:t>》</a:t>
            </a:r>
            <a:endParaRPr lang="en-US" altLang="zh-CN" sz="2800" dirty="0">
              <a:sym typeface="+mn-ea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ym typeface="+mn-ea"/>
              </a:rPr>
              <a:t>“</a:t>
            </a:r>
            <a:r>
              <a:rPr lang="zh-CN" altLang="en-US" sz="2800" dirty="0">
                <a:sym typeface="+mn-ea"/>
              </a:rPr>
              <a:t>四个全面</a:t>
            </a:r>
            <a:r>
              <a:rPr lang="en-US" altLang="zh-CN" sz="2800" dirty="0">
                <a:sym typeface="+mn-ea"/>
              </a:rPr>
              <a:t>”——</a:t>
            </a:r>
            <a:r>
              <a:rPr lang="zh-CN" altLang="en-US" sz="2800" dirty="0">
                <a:sym typeface="+mn-ea"/>
              </a:rPr>
              <a:t>是什么</a:t>
            </a:r>
            <a:r>
              <a:rPr lang="en-US" altLang="zh-CN" sz="2800" dirty="0">
                <a:sym typeface="+mn-ea"/>
              </a:rPr>
              <a:t>——</a:t>
            </a:r>
            <a:r>
              <a:rPr lang="zh-CN" altLang="en-US" sz="2800" dirty="0">
                <a:sym typeface="+mn-ea"/>
              </a:rPr>
              <a:t>内涵</a:t>
            </a:r>
            <a:endParaRPr lang="zh-CN" altLang="en-US" sz="2800" dirty="0">
              <a:sym typeface="+mn-ea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sym typeface="+mn-ea"/>
              </a:rPr>
              <a:t> 战略</a:t>
            </a:r>
            <a:r>
              <a:rPr lang="zh-CN" altLang="en-US" sz="2800" dirty="0" smtClean="0">
                <a:sym typeface="+mn-ea"/>
              </a:rPr>
              <a:t>布局</a:t>
            </a:r>
            <a:r>
              <a:rPr lang="zh-CN" altLang="en-US" sz="2800" dirty="0" smtClean="0">
                <a:sym typeface="+mn-ea"/>
              </a:rPr>
              <a:t> </a:t>
            </a:r>
            <a:r>
              <a:rPr lang="en-US" altLang="zh-CN" sz="2800" dirty="0">
                <a:sym typeface="+mn-ea"/>
              </a:rPr>
              <a:t>——</a:t>
            </a:r>
            <a:r>
              <a:rPr lang="zh-CN" altLang="en-US" sz="2800" dirty="0">
                <a:sym typeface="+mn-ea"/>
              </a:rPr>
              <a:t>为什么</a:t>
            </a:r>
            <a:r>
              <a:rPr lang="en-US" altLang="zh-CN" sz="2800" dirty="0">
                <a:sym typeface="+mn-ea"/>
              </a:rPr>
              <a:t>——</a:t>
            </a:r>
            <a:r>
              <a:rPr lang="zh-CN" altLang="en-US" sz="2800" dirty="0">
                <a:sym typeface="+mn-ea"/>
              </a:rPr>
              <a:t>地位</a:t>
            </a:r>
            <a:endParaRPr lang="zh-CN" altLang="en-US" sz="2800" dirty="0"/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sym typeface="+mn-ea"/>
              </a:rPr>
              <a:t> 协调推进 </a:t>
            </a:r>
            <a:r>
              <a:rPr lang="en-US" altLang="zh-CN" sz="2800" dirty="0">
                <a:sym typeface="+mn-ea"/>
              </a:rPr>
              <a:t>——</a:t>
            </a:r>
            <a:r>
              <a:rPr lang="zh-CN" altLang="en-US" sz="2800" dirty="0"/>
              <a:t>怎么做</a:t>
            </a:r>
            <a:r>
              <a:rPr lang="en-US" altLang="zh-CN" sz="2800" dirty="0"/>
              <a:t>——</a:t>
            </a:r>
            <a:r>
              <a:rPr lang="zh-CN" altLang="en-US" sz="2800" dirty="0"/>
              <a:t>要求</a:t>
            </a:r>
            <a:endParaRPr lang="zh-CN" altLang="en-US" sz="2800" dirty="0"/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457200" y="641985"/>
          <a:ext cx="11277600" cy="5911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6280"/>
                <a:gridCol w="5012690"/>
                <a:gridCol w="1845310"/>
                <a:gridCol w="1858010"/>
                <a:gridCol w="1845310"/>
              </a:tblGrid>
              <a:tr h="54483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1" spc="130" dirty="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从全面小康到全面建设社会主义现代化国家</a:t>
                      </a:r>
                      <a:endParaRPr lang="zh-CN" altLang="en-US" sz="1800" b="1" spc="13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全面深化改革</a:t>
                      </a:r>
                      <a:endParaRPr lang="zh-CN" altLang="en-US" sz="1800" b="1" spc="13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全面依法治国</a:t>
                      </a:r>
                      <a:endParaRPr lang="zh-CN" altLang="en-US" sz="1800" b="1" spc="13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全面从严治党</a:t>
                      </a:r>
                      <a:endParaRPr lang="zh-CN" altLang="en-US" sz="1800" b="1" spc="13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09220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是什么</a:t>
                      </a:r>
                      <a:endParaRPr lang="zh-CN" altLang="en-US" sz="1600" b="0" spc="12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“全面小康”的内涵</a:t>
                      </a:r>
                      <a:endParaRPr lang="en-US" altLang="zh-CN" sz="16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285750" indent="-28575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基本实现社会主义现代化的远景目标</a:t>
                      </a:r>
                      <a:endParaRPr lang="en-US" altLang="zh-CN" sz="16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方向、立场和目标</a:t>
                      </a:r>
                      <a:endParaRPr lang="zh-CN" altLang="en-US" sz="16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总目标</a:t>
                      </a:r>
                      <a:endParaRPr lang="zh-CN" altLang="en-US" sz="16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新时代党建总要求</a:t>
                      </a:r>
                      <a:endParaRPr lang="zh-CN" altLang="en-US" sz="16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109220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为什么</a:t>
                      </a:r>
                      <a:endParaRPr lang="zh-CN" altLang="en-US" sz="1600" b="0" spc="12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spc="12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（目标）</a:t>
                      </a:r>
                      <a:endParaRPr lang="zh-CN" altLang="en-US" sz="1600" b="1" spc="12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坚持和发展的根本</a:t>
                      </a:r>
                      <a:r>
                        <a:rPr lang="zh-CN" altLang="en-US" sz="1600" b="1" spc="12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动力</a:t>
                      </a:r>
                      <a:endParaRPr lang="zh-CN" altLang="en-US" sz="1600" b="1" spc="12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治国理政的深刻革命</a:t>
                      </a:r>
                      <a:r>
                        <a:rPr lang="zh-CN" altLang="en-US" sz="1600" b="1" spc="12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en-US" sz="1600" b="1" spc="12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保障）</a:t>
                      </a:r>
                      <a:endParaRPr lang="zh-CN" altLang="en-US" sz="1600" b="1" spc="12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最鲜明的品格</a:t>
                      </a:r>
                      <a:r>
                        <a:rPr lang="zh-CN" altLang="en-US" sz="1600" b="1" spc="12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（引领、领导）</a:t>
                      </a:r>
                      <a:endParaRPr lang="zh-CN" altLang="en-US" sz="1600" b="1" spc="12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</a:tr>
              <a:tr h="284480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怎么做</a:t>
                      </a:r>
                      <a:endParaRPr lang="zh-CN" altLang="en-US" sz="1600" b="0" spc="12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决胜全面建成小康社会的要求</a:t>
                      </a:r>
                      <a:endParaRPr lang="zh-CN" altLang="en-US" sz="16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更深层次的改革</a:t>
                      </a:r>
                      <a:endParaRPr lang="zh-CN" altLang="en-US" sz="16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更高水平的开放</a:t>
                      </a:r>
                      <a:endParaRPr lang="zh-CN" altLang="en-US" sz="16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建设中国特色社会主义法治体系</a:t>
                      </a:r>
                      <a:endParaRPr lang="zh-CN" altLang="en-US" sz="16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维护社会公平正义、司法公正</a:t>
                      </a:r>
                      <a:endParaRPr lang="zh-CN" altLang="en-US" sz="16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在党的领导下依法治国、厉行法治</a:t>
                      </a:r>
                      <a:endParaRPr lang="zh-CN" altLang="en-US" sz="16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spc="12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不忘</a:t>
                      </a:r>
                      <a:r>
                        <a:rPr lang="zh-CN" altLang="en-US" sz="1600" b="1" spc="120" dirty="0" smtClean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初心</a:t>
                      </a:r>
                      <a:endParaRPr lang="en-US" altLang="zh-CN" sz="1600" b="1" spc="120" dirty="0" smtClean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 sz="1600" b="1" spc="120" dirty="0" smtClean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</a:t>
                      </a:r>
                      <a:r>
                        <a:rPr lang="zh-CN" altLang="en-US" sz="1600" b="1" spc="120" dirty="0" smtClean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牢记</a:t>
                      </a:r>
                      <a:r>
                        <a:rPr lang="zh-CN" altLang="en-US" sz="1600" b="1" spc="12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使命</a:t>
                      </a:r>
                      <a:endParaRPr lang="zh-CN" altLang="en-US" sz="1600" b="1" spc="12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spc="12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从严治党永远在路上</a:t>
                      </a:r>
                      <a:endParaRPr lang="zh-CN" altLang="en-US" sz="1600" b="1" spc="12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630" y="2336165"/>
            <a:ext cx="10423525" cy="969645"/>
          </a:xfrm>
          <a:prstGeom prst="rect">
            <a:avLst/>
          </a:prstGeom>
        </p:spPr>
      </p:pic>
      <p:graphicFrame>
        <p:nvGraphicFramePr>
          <p:cNvPr id="5" name="表格 4"/>
          <p:cNvGraphicFramePr/>
          <p:nvPr/>
        </p:nvGraphicFramePr>
        <p:xfrm>
          <a:off x="456565" y="2021205"/>
          <a:ext cx="1130173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390"/>
                <a:gridCol w="5017770"/>
                <a:gridCol w="1862455"/>
                <a:gridCol w="1851660"/>
                <a:gridCol w="1862455"/>
              </a:tblGrid>
              <a:tr h="13823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600"/>
                        <a:t>统编教材知识衔接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600"/>
                        <a:t>必修一第四课</a:t>
                      </a:r>
                      <a:endParaRPr lang="zh-CN" altLang="en-US" sz="1600"/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/>
                        <a:t>实现中华民族伟大复兴的中国梦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600"/>
                        <a:t>必修一第三课</a:t>
                      </a:r>
                      <a:endParaRPr lang="zh-CN" altLang="en-US" sz="1600"/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600"/>
                        <a:t>伟大的改革开放</a:t>
                      </a:r>
                      <a:endParaRPr lang="zh-CN" altLang="en-US" sz="1600"/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600"/>
                        <a:t>必修二第二课</a:t>
                      </a:r>
                      <a:endParaRPr lang="zh-CN" altLang="en-US" sz="1600"/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600"/>
                        <a:t>我国的社会主义市场经济体制</a:t>
                      </a:r>
                      <a:endParaRPr lang="zh-CN" altLang="en-US" sz="1600"/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600"/>
                        <a:t>必修三、必修四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/>
                        <a:t>必修三第三单元</a:t>
                      </a:r>
                      <a:endParaRPr lang="zh-CN" altLang="en-US" sz="1600"/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/>
                        <a:t>全面依法治国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/>
                        <a:t>必修三第三课</a:t>
                      </a:r>
                      <a:endParaRPr lang="zh-CN" altLang="en-US" sz="1600"/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/>
                        <a:t>坚持和加强</a:t>
                      </a:r>
                      <a:r>
                        <a:rPr lang="zh-CN" altLang="en-US" sz="1600">
                          <a:sym typeface="+mn-ea"/>
                        </a:rPr>
                        <a:t>党的</a:t>
                      </a:r>
                      <a:r>
                        <a:rPr lang="zh-CN" altLang="en-US" sz="1600"/>
                        <a:t>全面领导</a:t>
                      </a:r>
                      <a:endParaRPr lang="zh-CN" altLang="en-US" sz="160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箭头连接符 1"/>
          <p:cNvCxnSpPr/>
          <p:nvPr/>
        </p:nvCxnSpPr>
        <p:spPr>
          <a:xfrm>
            <a:off x="6894830" y="2359660"/>
            <a:ext cx="2183765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9159875" y="2175510"/>
            <a:ext cx="785495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/>
              <a:t>目标</a:t>
            </a:r>
            <a:endParaRPr lang="zh-CN" altLang="en-US" b="1"/>
          </a:p>
        </p:txBody>
      </p:sp>
      <p:sp>
        <p:nvSpPr>
          <p:cNvPr id="4" name="文本框 3"/>
          <p:cNvSpPr txBox="1"/>
          <p:nvPr/>
        </p:nvSpPr>
        <p:spPr>
          <a:xfrm>
            <a:off x="6040120" y="2175510"/>
            <a:ext cx="785495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/>
              <a:t>动力</a:t>
            </a:r>
            <a:endParaRPr lang="zh-CN" altLang="en-US" b="1"/>
          </a:p>
        </p:txBody>
      </p:sp>
      <p:sp>
        <p:nvSpPr>
          <p:cNvPr id="5" name="线形标注 1 4"/>
          <p:cNvSpPr/>
          <p:nvPr/>
        </p:nvSpPr>
        <p:spPr>
          <a:xfrm>
            <a:off x="8051165" y="1931670"/>
            <a:ext cx="693420" cy="346710"/>
          </a:xfrm>
          <a:prstGeom prst="borderCallout1">
            <a:avLst>
              <a:gd name="adj1" fmla="val 18750"/>
              <a:gd name="adj2" fmla="val -8333"/>
              <a:gd name="adj3" fmla="val 102564"/>
              <a:gd name="adj4" fmla="val -5833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引领</a:t>
            </a:r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6" name="线形标注 1 5"/>
          <p:cNvSpPr/>
          <p:nvPr/>
        </p:nvSpPr>
        <p:spPr>
          <a:xfrm>
            <a:off x="7195820" y="2543810"/>
            <a:ext cx="693420" cy="346710"/>
          </a:xfrm>
          <a:prstGeom prst="borderCallout1">
            <a:avLst>
              <a:gd name="adj1" fmla="val 32051"/>
              <a:gd name="adj2" fmla="val 113369"/>
              <a:gd name="adj3" fmla="val -24175"/>
              <a:gd name="adj4" fmla="val 1432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保障</a:t>
            </a:r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50620" y="2129790"/>
            <a:ext cx="46113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中华民族伟大复兴的战略布局：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/>
          <p:cNvSpPr/>
          <p:nvPr>
            <p:custDataLst>
              <p:tags r:id="rId1"/>
            </p:custDataLst>
          </p:nvPr>
        </p:nvSpPr>
        <p:spPr>
          <a:xfrm>
            <a:off x="10363200" y="609605"/>
            <a:ext cx="304802" cy="30480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>
            <p:custDataLst>
              <p:tags r:id="rId2"/>
            </p:custDataLst>
          </p:nvPr>
        </p:nvSpPr>
        <p:spPr>
          <a:xfrm>
            <a:off x="10819130" y="609605"/>
            <a:ext cx="304802" cy="30480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椭圆 23"/>
          <p:cNvSpPr/>
          <p:nvPr>
            <p:custDataLst>
              <p:tags r:id="rId3"/>
            </p:custDataLst>
          </p:nvPr>
        </p:nvSpPr>
        <p:spPr>
          <a:xfrm>
            <a:off x="11277600" y="609605"/>
            <a:ext cx="304802" cy="30480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任意多边形 24"/>
          <p:cNvSpPr/>
          <p:nvPr>
            <p:custDataLst>
              <p:tags r:id="rId4"/>
            </p:custDataLst>
          </p:nvPr>
        </p:nvSpPr>
        <p:spPr>
          <a:xfrm>
            <a:off x="-1270" y="5223510"/>
            <a:ext cx="1847215" cy="16224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858" h="2510">
                <a:moveTo>
                  <a:pt x="780" y="0"/>
                </a:moveTo>
                <a:cubicBezTo>
                  <a:pt x="1927" y="0"/>
                  <a:pt x="2858" y="931"/>
                  <a:pt x="2858" y="2079"/>
                </a:cubicBezTo>
                <a:cubicBezTo>
                  <a:pt x="2858" y="2222"/>
                  <a:pt x="2843" y="2362"/>
                  <a:pt x="2816" y="2497"/>
                </a:cubicBezTo>
                <a:lnTo>
                  <a:pt x="2813" y="2510"/>
                </a:lnTo>
                <a:lnTo>
                  <a:pt x="0" y="2510"/>
                </a:lnTo>
                <a:lnTo>
                  <a:pt x="0" y="151"/>
                </a:lnTo>
                <a:lnTo>
                  <a:pt x="17" y="144"/>
                </a:lnTo>
                <a:cubicBezTo>
                  <a:pt x="253" y="51"/>
                  <a:pt x="510" y="0"/>
                  <a:pt x="780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AutoShape 3"/>
          <p:cNvSpPr>
            <a:spLocks noChangeAspect="1" noChangeArrowheads="1" noTextEdit="1"/>
          </p:cNvSpPr>
          <p:nvPr>
            <p:custDataLst>
              <p:tags r:id="rId5"/>
            </p:custDataLst>
          </p:nvPr>
        </p:nvSpPr>
        <p:spPr bwMode="auto">
          <a:xfrm>
            <a:off x="765810" y="1511300"/>
            <a:ext cx="67373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Freeform 5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609605" y="1219210"/>
            <a:ext cx="780415" cy="610870"/>
          </a:xfrm>
          <a:custGeom>
            <a:avLst/>
            <a:gdLst>
              <a:gd name="T0" fmla="*/ 87 w 234"/>
              <a:gd name="T1" fmla="*/ 122 h 217"/>
              <a:gd name="T2" fmla="*/ 87 w 234"/>
              <a:gd name="T3" fmla="*/ 217 h 217"/>
              <a:gd name="T4" fmla="*/ 0 w 234"/>
              <a:gd name="T5" fmla="*/ 217 h 217"/>
              <a:gd name="T6" fmla="*/ 0 w 234"/>
              <a:gd name="T7" fmla="*/ 142 h 217"/>
              <a:gd name="T8" fmla="*/ 14 w 234"/>
              <a:gd name="T9" fmla="*/ 55 h 217"/>
              <a:gd name="T10" fmla="*/ 74 w 234"/>
              <a:gd name="T11" fmla="*/ 0 h 217"/>
              <a:gd name="T12" fmla="*/ 94 w 234"/>
              <a:gd name="T13" fmla="*/ 32 h 217"/>
              <a:gd name="T14" fmla="*/ 58 w 234"/>
              <a:gd name="T15" fmla="*/ 63 h 217"/>
              <a:gd name="T16" fmla="*/ 44 w 234"/>
              <a:gd name="T17" fmla="*/ 122 h 217"/>
              <a:gd name="T18" fmla="*/ 87 w 234"/>
              <a:gd name="T19" fmla="*/ 122 h 217"/>
              <a:gd name="T20" fmla="*/ 227 w 234"/>
              <a:gd name="T21" fmla="*/ 122 h 217"/>
              <a:gd name="T22" fmla="*/ 227 w 234"/>
              <a:gd name="T23" fmla="*/ 217 h 217"/>
              <a:gd name="T24" fmla="*/ 140 w 234"/>
              <a:gd name="T25" fmla="*/ 217 h 217"/>
              <a:gd name="T26" fmla="*/ 140 w 234"/>
              <a:gd name="T27" fmla="*/ 142 h 217"/>
              <a:gd name="T28" fmla="*/ 154 w 234"/>
              <a:gd name="T29" fmla="*/ 55 h 217"/>
              <a:gd name="T30" fmla="*/ 214 w 234"/>
              <a:gd name="T31" fmla="*/ 0 h 217"/>
              <a:gd name="T32" fmla="*/ 234 w 234"/>
              <a:gd name="T33" fmla="*/ 32 h 217"/>
              <a:gd name="T34" fmla="*/ 198 w 234"/>
              <a:gd name="T35" fmla="*/ 63 h 217"/>
              <a:gd name="T36" fmla="*/ 185 w 234"/>
              <a:gd name="T37" fmla="*/ 122 h 217"/>
              <a:gd name="T38" fmla="*/ 227 w 234"/>
              <a:gd name="T39" fmla="*/ 122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4" h="217">
                <a:moveTo>
                  <a:pt x="87" y="122"/>
                </a:moveTo>
                <a:cubicBezTo>
                  <a:pt x="87" y="217"/>
                  <a:pt x="87" y="217"/>
                  <a:pt x="87" y="217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02"/>
                  <a:pt x="5" y="73"/>
                  <a:pt x="14" y="55"/>
                </a:cubicBezTo>
                <a:cubicBezTo>
                  <a:pt x="27" y="30"/>
                  <a:pt x="47" y="12"/>
                  <a:pt x="74" y="0"/>
                </a:cubicBezTo>
                <a:cubicBezTo>
                  <a:pt x="94" y="32"/>
                  <a:pt x="94" y="32"/>
                  <a:pt x="94" y="32"/>
                </a:cubicBezTo>
                <a:cubicBezTo>
                  <a:pt x="78" y="38"/>
                  <a:pt x="65" y="49"/>
                  <a:pt x="58" y="63"/>
                </a:cubicBezTo>
                <a:cubicBezTo>
                  <a:pt x="50" y="76"/>
                  <a:pt x="45" y="96"/>
                  <a:pt x="44" y="122"/>
                </a:cubicBezTo>
                <a:lnTo>
                  <a:pt x="87" y="122"/>
                </a:lnTo>
                <a:close/>
                <a:moveTo>
                  <a:pt x="227" y="122"/>
                </a:moveTo>
                <a:cubicBezTo>
                  <a:pt x="227" y="217"/>
                  <a:pt x="227" y="217"/>
                  <a:pt x="227" y="217"/>
                </a:cubicBezTo>
                <a:cubicBezTo>
                  <a:pt x="140" y="217"/>
                  <a:pt x="140" y="217"/>
                  <a:pt x="140" y="217"/>
                </a:cubicBezTo>
                <a:cubicBezTo>
                  <a:pt x="140" y="142"/>
                  <a:pt x="140" y="142"/>
                  <a:pt x="140" y="142"/>
                </a:cubicBezTo>
                <a:cubicBezTo>
                  <a:pt x="140" y="102"/>
                  <a:pt x="145" y="73"/>
                  <a:pt x="154" y="55"/>
                </a:cubicBezTo>
                <a:cubicBezTo>
                  <a:pt x="167" y="30"/>
                  <a:pt x="187" y="12"/>
                  <a:pt x="214" y="0"/>
                </a:cubicBezTo>
                <a:cubicBezTo>
                  <a:pt x="234" y="32"/>
                  <a:pt x="234" y="32"/>
                  <a:pt x="234" y="32"/>
                </a:cubicBezTo>
                <a:cubicBezTo>
                  <a:pt x="218" y="38"/>
                  <a:pt x="206" y="49"/>
                  <a:pt x="198" y="63"/>
                </a:cubicBezTo>
                <a:cubicBezTo>
                  <a:pt x="190" y="76"/>
                  <a:pt x="185" y="96"/>
                  <a:pt x="185" y="122"/>
                </a:cubicBezTo>
                <a:lnTo>
                  <a:pt x="227" y="122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2245" y="191770"/>
            <a:ext cx="42297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2.</a:t>
            </a:r>
            <a:r>
              <a:rPr lang="zh-CN" altLang="en-US" sz="2800" b="1" dirty="0" smtClean="0"/>
              <a:t>学</a:t>
            </a:r>
            <a:r>
              <a:rPr lang="zh-CN" altLang="en-US" sz="2800" b="1" dirty="0"/>
              <a:t>情分析</a:t>
            </a:r>
            <a:endParaRPr lang="zh-CN" altLang="en-US" sz="28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609600" y="2227580"/>
            <a:ext cx="5293360" cy="332295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800"/>
              <a:t>知识点多，</a:t>
            </a:r>
            <a:r>
              <a:rPr lang="zh-CN" altLang="en-US" sz="2800">
                <a:sym typeface="+mn-ea"/>
              </a:rPr>
              <a:t>理论性强，生活气息不明显</a:t>
            </a:r>
            <a:endParaRPr lang="zh-CN" altLang="en-US" sz="280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ym typeface="+mn-ea"/>
              </a:rPr>
              <a:t>——</a:t>
            </a:r>
            <a:r>
              <a:rPr lang="zh-CN" altLang="en-US" sz="2800">
                <a:sym typeface="+mn-ea"/>
              </a:rPr>
              <a:t>激发学习兴趣是最大挑战。</a:t>
            </a:r>
            <a:endParaRPr lang="zh-CN" altLang="en-US" sz="280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ym typeface="+mn-ea"/>
              </a:rPr>
              <a:t>——“</a:t>
            </a:r>
            <a:r>
              <a:rPr lang="zh-CN" altLang="en-US" sz="2800">
                <a:sym typeface="+mn-ea"/>
              </a:rPr>
              <a:t>贴近学生、贴近生活、贴近实际</a:t>
            </a:r>
            <a:r>
              <a:rPr lang="en-US" altLang="zh-CN" sz="2800">
                <a:sym typeface="+mn-ea"/>
              </a:rPr>
              <a:t>”</a:t>
            </a:r>
            <a:r>
              <a:rPr lang="zh-CN" altLang="en-US" sz="2800">
                <a:sym typeface="+mn-ea"/>
              </a:rPr>
              <a:t>的情景化、活动化学习。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6149975" y="2227580"/>
            <a:ext cx="5432425" cy="33229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800"/>
              <a:t>衔接统编教材，还原理论本味</a:t>
            </a:r>
            <a:endParaRPr lang="zh-CN" altLang="en-US" sz="2800"/>
          </a:p>
          <a:p>
            <a:pPr>
              <a:lnSpc>
                <a:spcPct val="150000"/>
              </a:lnSpc>
            </a:pPr>
            <a:endParaRPr lang="zh-CN" altLang="en-US" sz="2800"/>
          </a:p>
          <a:p>
            <a:pPr>
              <a:lnSpc>
                <a:spcPct val="150000"/>
              </a:lnSpc>
            </a:pPr>
            <a:r>
              <a:rPr lang="en-US" altLang="zh-CN" sz="2800"/>
              <a:t>——</a:t>
            </a:r>
            <a:r>
              <a:rPr lang="zh-CN" altLang="en-US" sz="2800"/>
              <a:t>选择</a:t>
            </a:r>
            <a:r>
              <a:rPr lang="zh-CN" altLang="en-US" sz="2800">
                <a:sym typeface="+mn-ea"/>
              </a:rPr>
              <a:t>必修一二三后开展。</a:t>
            </a:r>
            <a:endParaRPr lang="zh-CN" altLang="en-US" sz="280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/>
              <a:t>——</a:t>
            </a:r>
            <a:r>
              <a:rPr lang="zh-CN" altLang="en-US" sz="2800">
                <a:sym typeface="+mn-ea"/>
              </a:rPr>
              <a:t>引导深度学习是恰逢其时。</a:t>
            </a:r>
            <a:endParaRPr lang="zh-CN" altLang="en-US" sz="2800"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>
                <a:sym typeface="+mn-ea"/>
              </a:rPr>
              <a:t>（联想与结构）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1915160" y="1047750"/>
            <a:ext cx="93630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关注国家命运的热情，反感灌输说教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;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对于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逻辑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严谨的追求，难以实践严谨。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38730" y="5832475"/>
            <a:ext cx="8115935" cy="706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衔接</a:t>
            </a:r>
            <a:r>
              <a:rPr 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·</a:t>
            </a:r>
            <a:r>
              <a:rPr 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融合：理论观点与生活经验</a:t>
            </a:r>
            <a:r>
              <a:rPr 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有机</a:t>
            </a:r>
            <a:r>
              <a:rPr 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结合</a:t>
            </a:r>
            <a:endParaRPr lang="zh-CN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素材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968875"/>
            <a:ext cx="2340610" cy="1889125"/>
          </a:xfrm>
          <a:prstGeom prst="rect">
            <a:avLst/>
          </a:prstGeom>
        </p:spPr>
      </p:pic>
      <p:pic>
        <p:nvPicPr>
          <p:cNvPr id="28" name="图片 27" descr="素材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b="-220"/>
          <a:stretch>
            <a:fillRect/>
          </a:stretch>
        </p:blipFill>
        <p:spPr>
          <a:xfrm>
            <a:off x="0" y="4333240"/>
            <a:ext cx="1508760" cy="1858645"/>
          </a:xfrm>
          <a:prstGeom prst="rect">
            <a:avLst/>
          </a:prstGeom>
        </p:spPr>
      </p:pic>
      <p:pic>
        <p:nvPicPr>
          <p:cNvPr id="30" name="图片 29" descr="素材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 rot="16200000">
            <a:off x="9597366" y="-317476"/>
            <a:ext cx="2276993" cy="2911946"/>
          </a:xfrm>
          <a:prstGeom prst="rect">
            <a:avLst/>
          </a:prstGeom>
        </p:spPr>
      </p:pic>
      <p:pic>
        <p:nvPicPr>
          <p:cNvPr id="31" name="图片 30" descr="素材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777059" y="209390"/>
            <a:ext cx="1414777" cy="259604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422275" y="95250"/>
            <a:ext cx="4760595" cy="768350"/>
          </a:xfrm>
          <a:prstGeom prst="rect">
            <a:avLst/>
          </a:prstGeom>
          <a:noFill/>
        </p:spPr>
        <p:txBody>
          <a:bodyPr wrap="square" rtlCol="0">
            <a:normAutofit fontScale="97500"/>
          </a:bodyPr>
          <a:lstStyle/>
          <a:p>
            <a:pPr algn="ctr"/>
            <a:r>
              <a:rPr lang="zh-CN" altLang="en-US" sz="4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二、理念与目标</a:t>
            </a:r>
            <a:endParaRPr lang="zh-CN" altLang="en-US" sz="44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23925" y="1030605"/>
            <a:ext cx="9510395" cy="2546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 dirty="0" smtClean="0"/>
              <a:t>1.</a:t>
            </a:r>
            <a:r>
              <a:rPr lang="zh-CN" altLang="en-US" sz="2800" b="1" dirty="0" smtClean="0"/>
              <a:t>设计</a:t>
            </a:r>
            <a:r>
              <a:rPr lang="zh-CN" altLang="en-US" sz="2800" b="1" dirty="0"/>
              <a:t>理念</a:t>
            </a:r>
            <a:endParaRPr lang="zh-CN" altLang="en-US" sz="2800" b="1" dirty="0"/>
          </a:p>
          <a:p>
            <a:pPr>
              <a:lnSpc>
                <a:spcPct val="200000"/>
              </a:lnSpc>
            </a:pPr>
            <a:r>
              <a:rPr lang="zh-CN" altLang="en-US" sz="2800" dirty="0"/>
              <a:t>       参照《普通高中思想政治课程标准》中基本理念、教学评价建议。</a:t>
            </a:r>
            <a:endParaRPr lang="zh-CN" altLang="en-US" sz="2800" dirty="0"/>
          </a:p>
        </p:txBody>
      </p:sp>
    </p:spTree>
    <p:custDataLst>
      <p:tags r:id="rId10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4810" y="151765"/>
            <a:ext cx="11421745" cy="6554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）坚持学科核心素养为导向。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本节课从学生视角出发，以培育政治认同作为主要方向，兼顾科学精神、公共参与、法治意识的渗透。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）围绕议题开展活动型教学。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设置“如何理解民族复兴的战略布局”为议题，从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学生对未来生活的想象切入，创设生活化的情境，让学生在探究“社会主义现代化什么样”、“怎样建设社会主义现代化”的过程中把握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四个全面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的内容，理解其地位与意义。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）重视学科思维培育，强化辨析学习路径。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实施中，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通过“展望二〇三五——审视百年变局——践行青年誓言”的逻辑线索，引导学生进行学习探究。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坚持辨析式学习过程的价值引领，在回应“中国特色社会主义到底是不是社会主义”的过程中，坚定理论自信和道路自信。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16095" y="151765"/>
            <a:ext cx="7616825" cy="6554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dirty="0" smtClean="0"/>
              <a:t>2.</a:t>
            </a:r>
            <a:r>
              <a:rPr lang="zh-CN" sz="2800" dirty="0" smtClean="0"/>
              <a:t>教学</a:t>
            </a:r>
            <a:r>
              <a:rPr lang="zh-CN" sz="2800" dirty="0"/>
              <a:t>目标：</a:t>
            </a:r>
            <a:endParaRPr lang="zh-CN" sz="2800" dirty="0"/>
          </a:p>
          <a:p>
            <a:pPr>
              <a:lnSpc>
                <a:spcPct val="100000"/>
              </a:lnSpc>
            </a:pPr>
            <a:r>
              <a:rPr lang="zh-CN" sz="2800" dirty="0"/>
              <a:t>（</a:t>
            </a:r>
            <a:r>
              <a:rPr lang="en-US" altLang="zh-CN" sz="2800" dirty="0"/>
              <a:t>1</a:t>
            </a:r>
            <a:r>
              <a:rPr lang="zh-CN" sz="2800" dirty="0"/>
              <a:t>）</a:t>
            </a:r>
            <a:r>
              <a:rPr lang="zh-CN" altLang="en-US" sz="2800" dirty="0"/>
              <a:t>例举中国特色社会主义现代化建设的成就，结合对</a:t>
            </a:r>
            <a:r>
              <a:rPr lang="en-US" altLang="zh-CN" sz="2800" dirty="0"/>
              <a:t>2035</a:t>
            </a:r>
            <a:r>
              <a:rPr lang="zh-CN" altLang="en-US" sz="2800" dirty="0"/>
              <a:t>年的个人愿景，</a:t>
            </a:r>
            <a:r>
              <a:rPr lang="zh-CN" altLang="en-US" sz="2800" dirty="0">
                <a:sym typeface="+mn-ea"/>
              </a:rPr>
              <a:t>区分</a:t>
            </a:r>
            <a:r>
              <a:rPr lang="en-US" altLang="zh-CN" sz="2800" dirty="0"/>
              <a:t>“</a:t>
            </a:r>
            <a:r>
              <a:rPr lang="zh-CN" altLang="en-US" sz="2800" dirty="0"/>
              <a:t>四个全面</a:t>
            </a:r>
            <a:r>
              <a:rPr lang="en-US" altLang="zh-CN" sz="2800" dirty="0"/>
              <a:t>”</a:t>
            </a:r>
            <a:r>
              <a:rPr lang="zh-CN" altLang="en-US" sz="2800" dirty="0"/>
              <a:t>的具体内容。</a:t>
            </a:r>
            <a:endParaRPr lang="zh-CN" altLang="en-US" sz="2800" dirty="0"/>
          </a:p>
          <a:p>
            <a:pPr>
              <a:lnSpc>
                <a:spcPct val="100000"/>
              </a:lnSpc>
            </a:pPr>
            <a:r>
              <a:rPr lang="zh-CN" altLang="en-US" sz="2800" dirty="0"/>
              <a:t>（</a:t>
            </a:r>
            <a:r>
              <a:rPr lang="en-US" altLang="zh-CN" sz="2800" dirty="0"/>
              <a:t>2</a:t>
            </a:r>
            <a:r>
              <a:rPr lang="zh-CN" altLang="en-US" sz="2800" dirty="0"/>
              <a:t>）例举并分析中国当前面临的</a:t>
            </a:r>
            <a:r>
              <a:rPr lang="zh-CN" altLang="en-US" sz="2800" dirty="0">
                <a:sym typeface="+mn-ea"/>
              </a:rPr>
              <a:t>挑战</a:t>
            </a:r>
            <a:r>
              <a:rPr lang="zh-CN" altLang="en-US" sz="2800" dirty="0"/>
              <a:t>与</a:t>
            </a:r>
            <a:r>
              <a:rPr lang="zh-CN" altLang="en-US" sz="2800" dirty="0">
                <a:sym typeface="+mn-ea"/>
              </a:rPr>
              <a:t>机遇</a:t>
            </a:r>
            <a:r>
              <a:rPr lang="zh-CN" altLang="en-US" sz="2800" dirty="0"/>
              <a:t>，阐述</a:t>
            </a:r>
            <a:r>
              <a:rPr lang="en-US" altLang="zh-CN" sz="2800" dirty="0"/>
              <a:t>“</a:t>
            </a:r>
            <a:r>
              <a:rPr lang="zh-CN" altLang="en-US" sz="2800" dirty="0"/>
              <a:t>四个全面</a:t>
            </a:r>
            <a:r>
              <a:rPr lang="en-US" altLang="zh-CN" sz="2800" dirty="0"/>
              <a:t>”</a:t>
            </a:r>
            <a:r>
              <a:rPr lang="zh-CN" altLang="en-US" sz="2800" dirty="0"/>
              <a:t>的地位与意义，明确</a:t>
            </a:r>
            <a:r>
              <a:rPr lang="en-US" altLang="zh-CN" sz="2800" dirty="0">
                <a:sym typeface="+mn-ea"/>
              </a:rPr>
              <a:t>“</a:t>
            </a:r>
            <a:r>
              <a:rPr lang="zh-CN" altLang="en-US" sz="2800" dirty="0">
                <a:sym typeface="+mn-ea"/>
              </a:rPr>
              <a:t>四个全面</a:t>
            </a:r>
            <a:r>
              <a:rPr lang="en-US" altLang="zh-CN" sz="2800" dirty="0">
                <a:sym typeface="+mn-ea"/>
              </a:rPr>
              <a:t>”</a:t>
            </a:r>
            <a:r>
              <a:rPr lang="zh-CN" altLang="en-US" sz="2800" dirty="0">
                <a:sym typeface="+mn-ea"/>
              </a:rPr>
              <a:t>内在关系</a:t>
            </a:r>
            <a:r>
              <a:rPr lang="zh-CN" altLang="en-US" sz="2800" dirty="0"/>
              <a:t>。</a:t>
            </a:r>
            <a:endParaRPr lang="zh-CN" altLang="en-US" sz="2800" dirty="0"/>
          </a:p>
          <a:p>
            <a:pPr>
              <a:lnSpc>
                <a:spcPct val="100000"/>
              </a:lnSpc>
            </a:pPr>
            <a:r>
              <a:rPr lang="zh-CN" altLang="en-US" sz="2800" dirty="0"/>
              <a:t>（</a:t>
            </a:r>
            <a:r>
              <a:rPr lang="en-US" altLang="zh-CN" sz="2800" dirty="0"/>
              <a:t>3</a:t>
            </a:r>
            <a:r>
              <a:rPr lang="zh-CN" altLang="en-US" sz="2800" dirty="0"/>
              <a:t>）结合</a:t>
            </a:r>
            <a:r>
              <a:rPr lang="en-US" altLang="zh-CN" sz="2800" dirty="0">
                <a:sym typeface="+mn-ea"/>
              </a:rPr>
              <a:t>“</a:t>
            </a:r>
            <a:r>
              <a:rPr lang="zh-CN" altLang="en-US" sz="2800" dirty="0">
                <a:sym typeface="+mn-ea"/>
              </a:rPr>
              <a:t>四个全面</a:t>
            </a:r>
            <a:r>
              <a:rPr lang="en-US" altLang="zh-CN" sz="2800" dirty="0">
                <a:sym typeface="+mn-ea"/>
              </a:rPr>
              <a:t>”</a:t>
            </a:r>
            <a:r>
              <a:rPr lang="zh-CN" altLang="en-US" sz="2800" dirty="0">
                <a:sym typeface="+mn-ea"/>
              </a:rPr>
              <a:t>的要求，描述</a:t>
            </a:r>
            <a:r>
              <a:rPr lang="zh-CN" altLang="en-US" sz="2800" dirty="0"/>
              <a:t>个人对未来的设想，表达当代青少年的责任与担当。</a:t>
            </a:r>
            <a:endParaRPr lang="zh-CN" altLang="en-US" sz="2800" dirty="0"/>
          </a:p>
          <a:p>
            <a:pPr>
              <a:lnSpc>
                <a:spcPct val="100000"/>
              </a:lnSpc>
            </a:pPr>
            <a:endParaRPr lang="zh-CN" altLang="en-US" sz="2800" dirty="0"/>
          </a:p>
          <a:p>
            <a:pPr>
              <a:lnSpc>
                <a:spcPct val="100000"/>
              </a:lnSpc>
            </a:pPr>
            <a:r>
              <a:rPr lang="en-US" altLang="zh-CN" sz="2800" dirty="0" smtClean="0"/>
              <a:t>3.</a:t>
            </a:r>
            <a:r>
              <a:rPr lang="zh-CN" altLang="en-US" sz="2800" dirty="0" smtClean="0"/>
              <a:t>教学</a:t>
            </a:r>
            <a:r>
              <a:rPr lang="zh-CN" altLang="en-US" sz="2800" dirty="0"/>
              <a:t>重点：</a:t>
            </a:r>
            <a:endParaRPr lang="zh-CN" altLang="en-US" sz="2800" dirty="0"/>
          </a:p>
          <a:p>
            <a:pPr>
              <a:lnSpc>
                <a:spcPct val="100000"/>
              </a:lnSpc>
            </a:pPr>
            <a:r>
              <a:rPr lang="zh-CN" altLang="en-US" sz="2800" dirty="0">
                <a:sym typeface="+mn-ea"/>
              </a:rPr>
              <a:t>理解</a:t>
            </a:r>
            <a:r>
              <a:rPr lang="en-US" altLang="zh-CN" sz="2800" dirty="0">
                <a:sym typeface="+mn-ea"/>
              </a:rPr>
              <a:t>“</a:t>
            </a:r>
            <a:r>
              <a:rPr lang="zh-CN" altLang="en-US" sz="2800" dirty="0">
                <a:sym typeface="+mn-ea"/>
              </a:rPr>
              <a:t>四个全面</a:t>
            </a:r>
            <a:r>
              <a:rPr lang="en-US" altLang="zh-CN" sz="2800" dirty="0">
                <a:sym typeface="+mn-ea"/>
              </a:rPr>
              <a:t>”</a:t>
            </a:r>
            <a:r>
              <a:rPr lang="zh-CN" altLang="en-US" sz="2800" dirty="0">
                <a:sym typeface="+mn-ea"/>
              </a:rPr>
              <a:t>的地位与意义，把握内在关系。</a:t>
            </a:r>
            <a:endParaRPr lang="zh-CN" altLang="en-US" sz="2800" dirty="0">
              <a:sym typeface="+mn-ea"/>
            </a:endParaRPr>
          </a:p>
          <a:p>
            <a:pPr>
              <a:lnSpc>
                <a:spcPct val="100000"/>
              </a:lnSpc>
            </a:pPr>
            <a:endParaRPr lang="zh-CN" altLang="en-US" sz="2800" dirty="0"/>
          </a:p>
          <a:p>
            <a:pPr>
              <a:lnSpc>
                <a:spcPct val="100000"/>
              </a:lnSpc>
            </a:pPr>
            <a:r>
              <a:rPr lang="en-US" altLang="zh-CN" sz="2800" dirty="0" smtClean="0"/>
              <a:t>4.</a:t>
            </a:r>
            <a:r>
              <a:rPr lang="zh-CN" altLang="en-US" sz="2800" dirty="0" smtClean="0"/>
              <a:t>教学</a:t>
            </a:r>
            <a:r>
              <a:rPr lang="zh-CN" altLang="en-US" sz="2800" dirty="0"/>
              <a:t>难点：</a:t>
            </a:r>
            <a:endParaRPr lang="zh-CN" altLang="en-US" sz="2800" dirty="0"/>
          </a:p>
          <a:p>
            <a:pPr>
              <a:lnSpc>
                <a:spcPct val="100000"/>
              </a:lnSpc>
            </a:pPr>
            <a:r>
              <a:rPr lang="zh-CN" altLang="en-US" sz="2800" dirty="0"/>
              <a:t>结合生活践行</a:t>
            </a:r>
            <a:r>
              <a:rPr lang="en-US" altLang="zh-CN" sz="2800" dirty="0">
                <a:sym typeface="+mn-ea"/>
              </a:rPr>
              <a:t>“</a:t>
            </a:r>
            <a:r>
              <a:rPr lang="zh-CN" altLang="en-US" sz="2800" dirty="0">
                <a:sym typeface="+mn-ea"/>
              </a:rPr>
              <a:t>四个全面</a:t>
            </a:r>
            <a:r>
              <a:rPr lang="en-US" altLang="zh-CN" sz="2800" dirty="0">
                <a:sym typeface="+mn-ea"/>
              </a:rPr>
              <a:t>”</a:t>
            </a:r>
            <a:r>
              <a:rPr lang="zh-CN" altLang="en-US" sz="2800" dirty="0">
                <a:sym typeface="+mn-ea"/>
              </a:rPr>
              <a:t>的要求。</a:t>
            </a:r>
            <a:endParaRPr lang="zh-CN" altLang="en-US" sz="2800" dirty="0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18366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18366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TEMPLATE_THUMBS_INDEX" val="1、4、7、12、14、15、17、18、21"/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18366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1836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18366_4*i*1"/>
  <p:tag name="KSO_WM_TEMPLATE_CATEGORY" val="custom"/>
  <p:tag name="KSO_WM_TEMPLATE_INDEX" val="20218366"/>
  <p:tag name="KSO_WM_UNIT_LAYERLEVEL" val="1"/>
  <p:tag name="KSO_WM_TAG_VERSION" val="1.0"/>
  <p:tag name="KSO_WM_BEAUTIFY_FLAG" val="#wm#"/>
  <p:tag name="KSO_WM_UNIT_USESOURCEFORMAT_APPLY" val="1"/>
</p:tagLst>
</file>

<file path=ppt/tags/tag122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18366_4*a*1"/>
  <p:tag name="KSO_WM_TEMPLATE_CATEGORY" val="custom"/>
  <p:tag name="KSO_WM_TEMPLATE_INDEX" val="20218366"/>
  <p:tag name="KSO_WM_UNIT_LAYERLEVEL" val="1"/>
  <p:tag name="KSO_WM_TAG_VERSION" val="1.0"/>
  <p:tag name="KSO_WM_BEAUTIFY_FLAG" val="#wm#"/>
  <p:tag name="KSO_WM_UNIT_PRESET_TEXT" val="目录"/>
  <p:tag name="KSO_WM_UNIT_TEXT_FILL_FORE_SCHEMECOLOR_INDEX" val="14"/>
  <p:tag name="KSO_WM_UNIT_TEXT_FILL_TYPE" val="1"/>
  <p:tag name="KSO_WM_UNIT_USESOURCEFORMAT_APPLY" val="1"/>
</p:tagLst>
</file>

<file path=ppt/tags/tag12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18366_4*b*1"/>
  <p:tag name="KSO_WM_TEMPLATE_CATEGORY" val="custom"/>
  <p:tag name="KSO_WM_TEMPLATE_INDEX" val="20218366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USESOURCEFORMAT_APPLY" val="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18366_4*l_h_i*1_1_1"/>
  <p:tag name="KSO_WM_TEMPLATE_CATEGORY" val="custom"/>
  <p:tag name="KSO_WM_TEMPLATE_INDEX" val="20218366"/>
  <p:tag name="KSO_WM_UNIT_LAYERLEVEL" val="1_1_1"/>
  <p:tag name="KSO_WM_TAG_VERSION" val="1.0"/>
  <p:tag name="KSO_WM_BEAUTIFY_FLAG" val="#wm#"/>
  <p:tag name="KSO_WM_UNIT_USESOURCEFORMAT_APPLY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ID" val="custom20218366_4*l_h_i*1_1_2"/>
  <p:tag name="KSO_WM_TEMPLATE_CATEGORY" val="custom"/>
  <p:tag name="KSO_WM_TEMPLATE_INDEX" val="20218366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126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18366_4*l_h_f*1_1_1"/>
  <p:tag name="KSO_WM_TEMPLATE_CATEGORY" val="custom"/>
  <p:tag name="KSO_WM_TEMPLATE_INDEX" val="20218366"/>
  <p:tag name="KSO_WM_UNIT_LAYERLEVEL" val="1_1_1"/>
  <p:tag name="KSO_WM_TAG_VERSION" val="1.0"/>
  <p:tag name="KSO_WM_BEAUTIFY_FLAG" val="#wm#"/>
  <p:tag name="KSO_WM_UNIT_PRESET_TEXT" val="品牌介绍"/>
  <p:tag name="KSO_WM_UNIT_TEXT_FILL_FORE_SCHEMECOLOR_INDEX" val="13"/>
  <p:tag name="KSO_WM_UNIT_TEXT_FILL_TYPE" val="1"/>
  <p:tag name="KSO_WM_UNIT_USESOURCEFORMAT_APPLY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218366_4*l_h_i*1_3_1"/>
  <p:tag name="KSO_WM_TEMPLATE_CATEGORY" val="custom"/>
  <p:tag name="KSO_WM_TEMPLATE_INDEX" val="20218366"/>
  <p:tag name="KSO_WM_UNIT_LAYERLEVEL" val="1_1_1"/>
  <p:tag name="KSO_WM_TAG_VERSION" val="1.0"/>
  <p:tag name="KSO_WM_BEAUTIFY_FLAG" val="#wm#"/>
  <p:tag name="KSO_WM_UNIT_USESOURCEFORMAT_APPLY" val="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2"/>
  <p:tag name="KSO_WM_UNIT_ID" val="custom20218366_4*l_h_i*1_3_2"/>
  <p:tag name="KSO_WM_TEMPLATE_CATEGORY" val="custom"/>
  <p:tag name="KSO_WM_TEMPLATE_INDEX" val="20218366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12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18366_4*l_h_f*1_3_1"/>
  <p:tag name="KSO_WM_TEMPLATE_CATEGORY" val="custom"/>
  <p:tag name="KSO_WM_TEMPLATE_INDEX" val="20218366"/>
  <p:tag name="KSO_WM_UNIT_LAYERLEVEL" val="1_1_1"/>
  <p:tag name="KSO_WM_TAG_VERSION" val="1.0"/>
  <p:tag name="KSO_WM_BEAUTIFY_FLAG" val="#wm#"/>
  <p:tag name="KSO_WM_UNIT_PRESET_TEXT" val="市场分析"/>
  <p:tag name="KSO_WM_UNIT_TEXT_FILL_FORE_SCHEMECOLOR_INDEX" val="13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18366_4*l_h_i*1_2_1"/>
  <p:tag name="KSO_WM_TEMPLATE_CATEGORY" val="custom"/>
  <p:tag name="KSO_WM_TEMPLATE_INDEX" val="20218366"/>
  <p:tag name="KSO_WM_UNIT_LAYERLEVEL" val="1_1_1"/>
  <p:tag name="KSO_WM_TAG_VERSION" val="1.0"/>
  <p:tag name="KSO_WM_BEAUTIFY_FLAG" val="#wm#"/>
  <p:tag name="KSO_WM_UNIT_USESOURCEFORMAT_APPLY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ID" val="custom20218366_4*l_h_i*1_2_2"/>
  <p:tag name="KSO_WM_TEMPLATE_CATEGORY" val="custom"/>
  <p:tag name="KSO_WM_TEMPLATE_INDEX" val="20218366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13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18366_4*l_h_f*1_2_1"/>
  <p:tag name="KSO_WM_TEMPLATE_CATEGORY" val="custom"/>
  <p:tag name="KSO_WM_TEMPLATE_INDEX" val="20218366"/>
  <p:tag name="KSO_WM_UNIT_LAYERLEVEL" val="1_1_1"/>
  <p:tag name="KSO_WM_TAG_VERSION" val="1.0"/>
  <p:tag name="KSO_WM_BEAUTIFY_FLAG" val="#wm#"/>
  <p:tag name="KSO_WM_UNIT_PRESET_TEXT" val="产品展示"/>
  <p:tag name="KSO_WM_UNIT_TEXT_FILL_FORE_SCHEMECOLOR_INDEX" val="13"/>
  <p:tag name="KSO_WM_UNIT_TEXT_FILL_TYPE" val="1"/>
  <p:tag name="KSO_WM_UNIT_USESOURCEFORMAT_APPLY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custom20218366_4*l_h_i*1_4_1"/>
  <p:tag name="KSO_WM_TEMPLATE_CATEGORY" val="custom"/>
  <p:tag name="KSO_WM_TEMPLATE_INDEX" val="20218366"/>
  <p:tag name="KSO_WM_UNIT_LAYERLEVEL" val="1_1_1"/>
  <p:tag name="KSO_WM_TAG_VERSION" val="1.0"/>
  <p:tag name="KSO_WM_BEAUTIFY_FLAG" val="#wm#"/>
  <p:tag name="KSO_WM_UNIT_USESOURCEFORMAT_APPLY" val="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2"/>
  <p:tag name="KSO_WM_UNIT_ID" val="custom20218366_4*l_h_i*1_4_2"/>
  <p:tag name="KSO_WM_TEMPLATE_CATEGORY" val="custom"/>
  <p:tag name="KSO_WM_TEMPLATE_INDEX" val="20218366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13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custom20218366_4*l_h_f*1_4_1"/>
  <p:tag name="KSO_WM_TEMPLATE_CATEGORY" val="custom"/>
  <p:tag name="KSO_WM_TEMPLATE_INDEX" val="20218366"/>
  <p:tag name="KSO_WM_UNIT_LAYERLEVEL" val="1_1_1"/>
  <p:tag name="KSO_WM_TAG_VERSION" val="1.0"/>
  <p:tag name="KSO_WM_BEAUTIFY_FLAG" val="#wm#"/>
  <p:tag name="KSO_WM_UNIT_PRESET_TEXT" val="营销推广"/>
  <p:tag name="KSO_WM_UNIT_TEXT_FILL_FORE_SCHEMECOLOR_INDEX" val="13"/>
  <p:tag name="KSO_WM_UNIT_TEXT_FILL_TYPE" val="1"/>
  <p:tag name="KSO_WM_UNIT_USESOURCEFORMAT_APPLY" val="1"/>
</p:tagLst>
</file>

<file path=ppt/tags/tag136.xml><?xml version="1.0" encoding="utf-8"?>
<p:tagLst xmlns:p="http://schemas.openxmlformats.org/presentationml/2006/main">
  <p:tag name="KSO_WM_SLIDE_ID" val="custom20218366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18366"/>
  <p:tag name="KSO_WM_SLIDE_LAYOUT" val="a_b_l"/>
  <p:tag name="KSO_WM_SLIDE_LAYOUT_CNT" val="1_1_1"/>
</p:tagLst>
</file>

<file path=ppt/tags/tag13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8366_14*a*1"/>
  <p:tag name="KSO_WM_TEMPLATE_CATEGORY" val="custom"/>
  <p:tag name="KSO_WM_TEMPLATE_INDEX" val="20218366"/>
  <p:tag name="KSO_WM_UNIT_LAYERLEVEL" val="1"/>
  <p:tag name="KSO_WM_TAG_VERSION" val="1.0"/>
  <p:tag name="KSO_WM_BEAUTIFY_FLAG" val="#wm#"/>
  <p:tag name="KSO_WM_UNIT_PRESET_TEXT" val="品牌历史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18366_14*i*1"/>
  <p:tag name="KSO_WM_TEMPLATE_CATEGORY" val="custom"/>
  <p:tag name="KSO_WM_TEMPLATE_INDEX" val="20218366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18366_14*i*2"/>
  <p:tag name="KSO_WM_TEMPLATE_CATEGORY" val="custom"/>
  <p:tag name="KSO_WM_TEMPLATE_INDEX" val="20218366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18366_14*i*3"/>
  <p:tag name="KSO_WM_TEMPLATE_CATEGORY" val="custom"/>
  <p:tag name="KSO_WM_TEMPLATE_INDEX" val="20218366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18366_14*i*4"/>
  <p:tag name="KSO_WM_TEMPLATE_CATEGORY" val="custom"/>
  <p:tag name="KSO_WM_TEMPLATE_INDEX" val="20218366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ID" val="custom20218366_14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14"/>
  <p:tag name="KSO_WM_SLIDE_SIZE" val="959*563"/>
  <p:tag name="KSO_WM_SLIDE_POSITION" val="0*-24"/>
  <p:tag name="KSO_WM_TAG_VERSION" val="1.0"/>
  <p:tag name="KSO_WM_BEAUTIFY_FLAG" val="#wm#"/>
  <p:tag name="KSO_WM_TEMPLATE_CATEGORY" val="custom"/>
  <p:tag name="KSO_WM_TEMPLATE_INDEX" val="20218366"/>
  <p:tag name="KSO_WM_SLIDE_LAYOUT" val="a_f"/>
  <p:tag name="KSO_WM_SLIDE_LAYOUT_CNT" val="1_3"/>
</p:tagLst>
</file>

<file path=ppt/tags/tag143.xml><?xml version="1.0" encoding="utf-8"?>
<p:tagLst xmlns:p="http://schemas.openxmlformats.org/presentationml/2006/main">
  <p:tag name="KSO_WM_UNIT_TABLE_BEAUTIFY" val="smartTable{e20d3841-29b3-4fec-b043-f3d42099ff98}"/>
  <p:tag name="TABLE_ENDDRAG_ORIGIN_RECT" val="891*457"/>
  <p:tag name="TABLE_ENDDRAG_RECT" val="34*24*891*457"/>
  <p:tag name="TABLE_RECT" val="36*50.55*888*438.9"/>
  <p:tag name="TABLE_EMPHASIZE_COLOR" val="6579300"/>
  <p:tag name="TABLE_ONEKEY_SKIN_IDX" val="0"/>
  <p:tag name="TABLE_SKINIDX" val="-1"/>
  <p:tag name="TABLE_COLORIDX" val="l"/>
</p:tagLst>
</file>

<file path=ppt/tags/tag144.xml><?xml version="1.0" encoding="utf-8"?>
<p:tagLst xmlns:p="http://schemas.openxmlformats.org/presentationml/2006/main">
  <p:tag name="KSO_WM_BEAUTIFY_FLAG" val="#wm#"/>
  <p:tag name="KSO_WM_TEMPLATE_CATEGORY" val="custom"/>
  <p:tag name="KSO_WM_TEMPLATE_INDEX" val="20218366"/>
</p:tagLst>
</file>

<file path=ppt/tags/tag145.xml><?xml version="1.0" encoding="utf-8"?>
<p:tagLst xmlns:p="http://schemas.openxmlformats.org/presentationml/2006/main">
  <p:tag name="KSO_WM_BEAUTIFY_FLAG" val="#wm#"/>
  <p:tag name="KSO_WM_TEMPLATE_CATEGORY" val="custom"/>
  <p:tag name="KSO_WM_TEMPLATE_INDEX" val="20218366"/>
</p:tagLst>
</file>

<file path=ppt/tags/tag146.xml><?xml version="1.0" encoding="utf-8"?>
<p:tagLst xmlns:p="http://schemas.openxmlformats.org/presentationml/2006/main">
  <p:tag name="KSO_WM_UNIT_BLOCK" val="0"/>
  <p:tag name="KSO_WM_UNIT_SM_LIMIT_TYPE" val="2"/>
  <p:tag name="KSO_WM_UNIT_DEC_AREA_ID" val="3c4afa0b5caa43f38b74808b5513ba5f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1}"/>
  <p:tag name="KSO_WM_CHIP_GROUPID" val="5f71a4e3747e3ea6e293b256"/>
  <p:tag name="KSO_WM_CHIP_XID" val="5f71a4e3747e3ea6e293b257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df2d1fa9d42129dd9336"/>
  <p:tag name="KSO_WM_TEMPLATE_ASSEMBLE_GROUPID" val="5fd0df2d1fa9d42129dd9336"/>
  <p:tag name="KSO_WM_UNIT_VALU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18366_15*i*1"/>
  <p:tag name="KSO_WM_TEMPLATE_CATEGORY" val="custom"/>
  <p:tag name="KSO_WM_TEMPLATE_INDEX" val="20218366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BLOCK" val="0"/>
  <p:tag name="KSO_WM_UNIT_SM_LIMIT_TYPE" val="2"/>
  <p:tag name="KSO_WM_UNIT_DEC_AREA_ID" val="15e80c0773834399a13599e79356248b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1}"/>
  <p:tag name="KSO_WM_CHIP_GROUPID" val="5f71a4e3747e3ea6e293b256"/>
  <p:tag name="KSO_WM_CHIP_XID" val="5f71a4e3747e3ea6e293b257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df2d1fa9d42129dd9336"/>
  <p:tag name="KSO_WM_TEMPLATE_ASSEMBLE_GROUPID" val="5fd0df2d1fa9d42129dd9336"/>
  <p:tag name="KSO_WM_UNIT_VALU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18366_15*i*2"/>
  <p:tag name="KSO_WM_TEMPLATE_CATEGORY" val="custom"/>
  <p:tag name="KSO_WM_TEMPLATE_INDEX" val="20218366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BLOCK" val="0"/>
  <p:tag name="KSO_WM_UNIT_SM_LIMIT_TYPE" val="2"/>
  <p:tag name="KSO_WM_UNIT_DEC_AREA_ID" val="e2649454f1f349029e6f455142f4ee7e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1}"/>
  <p:tag name="KSO_WM_CHIP_GROUPID" val="5f71a4e3747e3ea6e293b256"/>
  <p:tag name="KSO_WM_CHIP_XID" val="5f71a4e3747e3ea6e293b257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df2d1fa9d42129dd9336"/>
  <p:tag name="KSO_WM_TEMPLATE_ASSEMBLE_GROUPID" val="5fd0df2d1fa9d42129dd9336"/>
  <p:tag name="KSO_WM_UNIT_VALU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18366_15*i*3"/>
  <p:tag name="KSO_WM_TEMPLATE_CATEGORY" val="custom"/>
  <p:tag name="KSO_WM_TEMPLATE_INDEX" val="20218366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BLOCK" val="0"/>
  <p:tag name="KSO_WM_UNIT_SM_LIMIT_TYPE" val="2"/>
  <p:tag name="KSO_WM_UNIT_DEC_AREA_ID" val="eb7849fb6e2d4740bbea23af99150873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1}"/>
  <p:tag name="KSO_WM_CHIP_GROUPID" val="5f71a4e3747e3ea6e293b256"/>
  <p:tag name="KSO_WM_CHIP_XID" val="5f71a4e3747e3ea6e293b257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df2d1fa9d42129dd9336"/>
  <p:tag name="KSO_WM_TEMPLATE_ASSEMBLE_GROUPID" val="5fd0df2d1fa9d42129dd9336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18366_15*i*4"/>
  <p:tag name="KSO_WM_TEMPLATE_CATEGORY" val="custom"/>
  <p:tag name="KSO_WM_TEMPLATE_INDEX" val="20218366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BLOCK" val="0"/>
  <p:tag name="KSO_WM_UNIT_SM_LIMIT_TYPE" val="2"/>
  <p:tag name="KSO_WM_UNIT_DEC_AREA_ID" val="1db9c723d5a24b58ab96c856c0cd4eb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71a4e3747e3ea6e293b256"/>
  <p:tag name="KSO_WM_CHIP_XID" val="5f71a4e3747e3ea6e293b257"/>
  <p:tag name="KSO_WM_UNIT_TEXT_FILL_FORE_SCHEMECOLOR_INDEX_BRIGHTNESS" val="0"/>
  <p:tag name="KSO_WM_UNIT_TEXT_FILL_FORE_SCHEMECOLOR_INDEX" val="13"/>
  <p:tag name="KSO_WM_UNIT_TEXT_FILL_TYPE" val="1"/>
  <p:tag name="KSO_WM_TEMPLATE_ASSEMBLE_XID" val="5fd0df2d1fa9d42129dd9336"/>
  <p:tag name="KSO_WM_TEMPLATE_ASSEMBLE_GROUPID" val="5fd0df2d1fa9d42129dd9336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18366_15*i*5"/>
  <p:tag name="KSO_WM_TEMPLATE_CATEGORY" val="custom"/>
  <p:tag name="KSO_WM_TEMPLATE_INDEX" val="20218366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BLOCK" val="0"/>
  <p:tag name="KSO_WM_UNIT_SM_LIMIT_TYPE" val="2"/>
  <p:tag name="KSO_WM_UNIT_DEC_AREA_ID" val="17a9342137704ba59401a0f97caba8f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71a4e3747e3ea6e293b256"/>
  <p:tag name="KSO_WM_CHIP_XID" val="5f71a4e3747e3ea6e293b257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TEMPLATE_ASSEMBLE_XID" val="5fd0df2d1fa9d42129dd9336"/>
  <p:tag name="KSO_WM_TEMPLATE_ASSEMBLE_GROUPID" val="5fd0df2d1fa9d42129dd9336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custom20218366_15*i*6"/>
  <p:tag name="KSO_WM_TEMPLATE_CATEGORY" val="custom"/>
  <p:tag name="KSO_WM_TEMPLATE_INDEX" val="20218366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LAYOUT_INFO" val="{&quot;direction&quot;:1,&quot;id&quot;:&quot;2020-12-09T22:29:01&quot;,&quot;maxSize&quot;:{&quot;size1&quot;:46.299999999999997},&quot;minSize&quot;:{&quot;size1&quot;:35.100000000000001},&quot;normalSize&quot;:{&quot;size1&quot;:35.100000000000001},&quot;subLayout&quot;:[{&quot;id&quot;:&quot;2020-12-09T22:29:01&quot;,&quot;margin&quot;:{&quot;bottom&quot;:5.1150002479553223,&quot;left&quot;:1.6929999589920044,&quot;right&quot;:0.026000002399086952,&quot;top&quot;:5.9270000457763672},&quot;type&quot;:0},{&quot;id&quot;:&quot;2020-12-09T22:29:01&quot;,&quot;margin&quot;:{&quot;bottom&quot;:1.6929999589920044,&quot;left&quot;:1.6670000553131104,&quot;right&quot;:1.6929999589920044,&quot;top&quot;:3.3870000839233398},&quot;type&quot;:0}],&quot;type&quot;:0}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71a4e3747e3ea6e293b257"/>
  <p:tag name="KSO_WM_CHIP_FILLPROP" val="[[{&quot;text_align&quot;:&quot;lm&quot;,&quot;text_direction&quot;:&quot;horizontal&quot;,&quot;support_big_font&quot;:false,&quot;picture_toward&quot;:0,&quot;picture_dockside&quot;:[],&quot;fill_id&quot;:&quot;a53971bed3924079ab3e4b00b6b6cbeb&quot;,&quot;fill_align&quot;:&quot;lm&quot;,&quot;chip_types&quot;:[&quot;text&quot;,&quot;header&quot;]},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c7046210fc6c4d52a930c2f23713b1af&quot;,&quot;fill_align&quot;:&quot;cm&quot;,&quot;chip_types&quot;:[&quot;diagram&quot;,&quot;picture&quot;,&quot;chart&quot;,&quot;table&quot;,&quot;video&quot;]}]]"/>
  <p:tag name="KSO_WM_CHIP_DECFILLPROP" val="[]"/>
  <p:tag name="KSO_WM_SLIDE_CAN_ADD_NAVIGATION" val="1"/>
  <p:tag name="KSO_WM_CHIP_GROUPID" val="5f71a4e3747e3ea6e293b256"/>
  <p:tag name="KSO_WM_SLIDE_BK_DARK_LIGHT" val="2"/>
  <p:tag name="KSO_WM_SLIDE_BACKGROUND_TYPE" val="general"/>
  <p:tag name="KSO_WM_SLIDE_SUPPORT_FEATURE_TYPE" val="3"/>
  <p:tag name="KSO_WM_TEMPLATE_ASSEMBLE_XID" val="5fd0df2d1fa9d42129dd9336"/>
  <p:tag name="KSO_WM_TEMPLATE_ASSEMBLE_GROUPID" val="5fd0df2d1fa9d42129dd9336"/>
  <p:tag name="KSO_WM_SLIDE_ID" val="custom20218366_15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15"/>
  <p:tag name="KSO_WM_SLIDE_SIZE" val="912*490"/>
  <p:tag name="KSO_WM_SLIDE_POSITION" val="0*48"/>
  <p:tag name="KSO_WM_TAG_VERSION" val="1.0"/>
  <p:tag name="KSO_WM_BEAUTIFY_FLAG" val="#wm#"/>
  <p:tag name="KSO_WM_TEMPLATE_CATEGORY" val="custom"/>
  <p:tag name="KSO_WM_TEMPLATE_INDEX" val="20218366"/>
  <p:tag name="KSO_WM_SLIDE_LAYOUT" val="a_d"/>
  <p:tag name="KSO_WM_SLIDE_LAYOUT_CNT" val="1_1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18366_14*i*1"/>
  <p:tag name="KSO_WM_TEMPLATE_CATEGORY" val="custom"/>
  <p:tag name="KSO_WM_TEMPLATE_INDEX" val="20218366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18366_14*i*2"/>
  <p:tag name="KSO_WM_TEMPLATE_CATEGORY" val="custom"/>
  <p:tag name="KSO_WM_TEMPLATE_INDEX" val="20218366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18366_14*i*3"/>
  <p:tag name="KSO_WM_TEMPLATE_CATEGORY" val="custom"/>
  <p:tag name="KSO_WM_TEMPLATE_INDEX" val="20218366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18366_14*i*4"/>
  <p:tag name="KSO_WM_TEMPLATE_CATEGORY" val="custom"/>
  <p:tag name="KSO_WM_TEMPLATE_INDEX" val="20218366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8366_14*a*1"/>
  <p:tag name="KSO_WM_TEMPLATE_CATEGORY" val="custom"/>
  <p:tag name="KSO_WM_TEMPLATE_INDEX" val="20218366"/>
  <p:tag name="KSO_WM_UNIT_LAYERLEVEL" val="1"/>
  <p:tag name="KSO_WM_TAG_VERSION" val="1.0"/>
  <p:tag name="KSO_WM_BEAUTIFY_FLAG" val="#wm#"/>
  <p:tag name="KSO_WM_UNIT_PRESET_TEXT" val="品牌历史"/>
</p:tagLst>
</file>

<file path=ppt/tags/tag158.xml><?xml version="1.0" encoding="utf-8"?>
<p:tagLst xmlns:p="http://schemas.openxmlformats.org/presentationml/2006/main">
  <p:tag name="KSO_WM_SLIDE_ID" val="custom20218366_14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14"/>
  <p:tag name="KSO_WM_SLIDE_SIZE" val="959*563"/>
  <p:tag name="KSO_WM_SLIDE_POSITION" val="0*-24"/>
  <p:tag name="KSO_WM_TAG_VERSION" val="1.0"/>
  <p:tag name="KSO_WM_BEAUTIFY_FLAG" val="#wm#"/>
  <p:tag name="KSO_WM_TEMPLATE_CATEGORY" val="custom"/>
  <p:tag name="KSO_WM_TEMPLATE_INDEX" val="20218366"/>
  <p:tag name="KSO_WM_SLIDE_LAYOUT" val="a_f"/>
  <p:tag name="KSO_WM_SLIDE_LAYOUT_CNT" val="1_3"/>
</p:tagLst>
</file>

<file path=ppt/tags/tag159.xml><?xml version="1.0" encoding="utf-8"?>
<p:tagLst xmlns:p="http://schemas.openxmlformats.org/presentationml/2006/main">
  <p:tag name="KSO_WM_BEAUTIFY_FLAG" val="#wm#"/>
  <p:tag name="KSO_WM_TEMPLATE_CATEGORY" val="custom"/>
  <p:tag name="KSO_WM_TEMPLATE_INDEX" val="20218366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20218366"/>
</p:tagLst>
</file>

<file path=ppt/tags/tag161.xml><?xml version="1.0" encoding="utf-8"?>
<p:tagLst xmlns:p="http://schemas.openxmlformats.org/presentationml/2006/main">
  <p:tag name="KSO_WM_UNIT_TABLE_BEAUTIFY" val="smartTable{258da831-c3c4-4fb0-ae40-d99a888423c3}"/>
</p:tagLst>
</file>

<file path=ppt/tags/tag162.xml><?xml version="1.0" encoding="utf-8"?>
<p:tagLst xmlns:p="http://schemas.openxmlformats.org/presentationml/2006/main">
  <p:tag name="KSO_WM_BEAUTIFY_FLAG" val="#wm#"/>
  <p:tag name="KSO_WM_TEMPLATE_CATEGORY" val="custom"/>
  <p:tag name="KSO_WM_TEMPLATE_INDEX" val="20218366"/>
</p:tagLst>
</file>

<file path=ppt/tags/tag163.xml><?xml version="1.0" encoding="utf-8"?>
<p:tagLst xmlns:p="http://schemas.openxmlformats.org/presentationml/2006/main">
  <p:tag name="KSO_WM_UNIT_TABLE_BEAUTIFY" val="smartTable{7b253e25-59c6-42c4-ac31-5447db4b4e13}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218366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18366_14*i*1"/>
  <p:tag name="KSO_WM_TEMPLATE_CATEGORY" val="custom"/>
  <p:tag name="KSO_WM_TEMPLATE_INDEX" val="20218366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18366_14*i*2"/>
  <p:tag name="KSO_WM_TEMPLATE_CATEGORY" val="custom"/>
  <p:tag name="KSO_WM_TEMPLATE_INDEX" val="20218366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18366_14*i*3"/>
  <p:tag name="KSO_WM_TEMPLATE_CATEGORY" val="custom"/>
  <p:tag name="KSO_WM_TEMPLATE_INDEX" val="20218366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18366_14*i*4"/>
  <p:tag name="KSO_WM_TEMPLATE_CATEGORY" val="custom"/>
  <p:tag name="KSO_WM_TEMPLATE_INDEX" val="20218366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SLIDE_ID" val="custom20218366_14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14"/>
  <p:tag name="KSO_WM_SLIDE_SIZE" val="959*563"/>
  <p:tag name="KSO_WM_SLIDE_POSITION" val="0*-24"/>
  <p:tag name="KSO_WM_TAG_VERSION" val="1.0"/>
  <p:tag name="KSO_WM_BEAUTIFY_FLAG" val="#wm#"/>
  <p:tag name="KSO_WM_TEMPLATE_CATEGORY" val="custom"/>
  <p:tag name="KSO_WM_TEMPLATE_INDEX" val="20218366"/>
  <p:tag name="KSO_WM_SLIDE_LAYOUT" val="a_f"/>
  <p:tag name="KSO_WM_SLIDE_LAYOUT_CNT" val="1_3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TEMPLATE_CATEGORY" val="diagram"/>
  <p:tag name="KSO_WM_TEMPLATE_INDEX" val="20182476"/>
  <p:tag name="KSO_WM_TAG_VERSION" val="1.0"/>
  <p:tag name="KSO_WM_BEAUTIFY_FLAG" val="#wm#"/>
  <p:tag name="KSO_WM_UNIT_TYPE" val="d"/>
  <p:tag name="KSO_WM_UNIT_INDEX" val="1"/>
  <p:tag name="KSO_WM_UNIT_LAYERLEVEL" val="1"/>
  <p:tag name="KSO_WM_UNIT_VALUE" val="860*1302"/>
  <p:tag name="KSO_WM_UNIT_HIGHLIGHT" val="0"/>
  <p:tag name="KSO_WM_UNIT_COMPATIBLE" val="0"/>
  <p:tag name="KSO_WM_UNIT_ID" val="diagram20182476_1*d*1"/>
  <p:tag name="KSO_WM_UNIT_PLACING_PICTURE_INFO" val="{&quot;code&quot;:&quot;[1]&quot;,&quot;full_picture&quot;:false,&quot;last_crop_picture&quot;:&quot;[1]&quot;,&quot;scheme&quot;:&quot;1-1&quot;,&quot;spacing&quot;:5}"/>
  <p:tag name="KSO_WM_UNIT_DIAGRAM_ISNUMVISUAL" val="0"/>
  <p:tag name="KSO_WM_UNIT_DIAGRAM_ISREFERUNIT" val="0"/>
  <p:tag name="KSO_WM_UNIT_SUPPORT_UNIT_TYPE" val="[&quot;d&quot;]"/>
</p:tagLst>
</file>

<file path=ppt/tags/tag171.xml><?xml version="1.0" encoding="utf-8"?>
<p:tagLst xmlns:p="http://schemas.openxmlformats.org/presentationml/2006/main">
  <p:tag name="KSO_WM_TEMPLATE_CATEGORY" val="diagram"/>
  <p:tag name="KSO_WM_TEMPLATE_INDEX" val="20182476"/>
  <p:tag name="KSO_WM_TAG_VERSION" val="1.0"/>
  <p:tag name="KSO_WM_BEAUTIFY_FLAG" val="#wm#"/>
  <p:tag name="KSO_WM_UNIT_TYPE" val="d"/>
  <p:tag name="KSO_WM_UNIT_INDEX" val="2"/>
  <p:tag name="KSO_WM_UNIT_LAYERLEVEL" val="1"/>
  <p:tag name="KSO_WM_UNIT_VALUE" val="860*1302"/>
  <p:tag name="KSO_WM_UNIT_HIGHLIGHT" val="0"/>
  <p:tag name="KSO_WM_UNIT_COMPATIBLE" val="0"/>
  <p:tag name="KSO_WM_UNIT_ID" val="diagram20182476_1*d*2"/>
  <p:tag name="KSO_WM_UNIT_PLACING_PICTURE_INFO" val="{&quot;code&quot;:&quot;[1]&quot;,&quot;full_picture&quot;:false,&quot;last_crop_picture&quot;:&quot;[1]&quot;,&quot;scheme&quot;:&quot;1-1&quot;,&quot;spacing&quot;:5}"/>
  <p:tag name="KSO_WM_UNIT_PLACING_PICTURE_USER_VIEWPORT" val="{&quot;height&quot;:4880.0188976377949,&quot;width&quot;:7385.0724409448821}"/>
  <p:tag name="KSO_WM_UNIT_DIAGRAM_ISNUMVISUAL" val="0"/>
  <p:tag name="KSO_WM_UNIT_DIAGRAM_ISREFERUNIT" val="0"/>
  <p:tag name="KSO_WM_UNIT_SUPPORT_UNIT_TYPE" val="[&quot;d&quot;]"/>
</p:tagLst>
</file>

<file path=ppt/tags/tag172.xml><?xml version="1.0" encoding="utf-8"?>
<p:tagLst xmlns:p="http://schemas.openxmlformats.org/presentationml/2006/main">
  <p:tag name="KSO_WM_TEMPLATE_CATEGORY" val="diagram"/>
  <p:tag name="KSO_WM_TEMPLATE_INDEX" val="20182476"/>
  <p:tag name="KSO_WM_TAG_VERSION" val="1.0"/>
  <p:tag name="KSO_WM_BEAUTIFY_FLAG" val="#wm#"/>
  <p:tag name="KSO_WM_UNIT_TYPE" val="d"/>
  <p:tag name="KSO_WM_UNIT_INDEX" val="3"/>
  <p:tag name="KSO_WM_UNIT_LAYERLEVEL" val="1"/>
  <p:tag name="KSO_WM_UNIT_VALUE" val="869*1302"/>
  <p:tag name="KSO_WM_UNIT_HIGHLIGHT" val="0"/>
  <p:tag name="KSO_WM_UNIT_COMPATIBLE" val="0"/>
  <p:tag name="KSO_WM_UNIT_ID" val="diagram20182476_1*d*3"/>
  <p:tag name="KSO_WM_UNIT_PLACING_PICTURE_INFO" val="{&quot;code&quot;:&quot;[1]&quot;,&quot;full_picture&quot;:false,&quot;last_crop_picture&quot;:&quot;[1]&quot;,&quot;scheme&quot;:&quot;1-1&quot;,&quot;spacing&quot;:5}"/>
  <p:tag name="KSO_WM_UNIT_DIAGRAM_ISNUMVISUAL" val="0"/>
  <p:tag name="KSO_WM_UNIT_DIAGRAM_ISREFERUNIT" val="0"/>
  <p:tag name="KSO_WM_UNIT_SUPPORT_UNIT_TYPE" val="[&quot;d&quot;]"/>
</p:tagLst>
</file>

<file path=ppt/tags/tag173.xml><?xml version="1.0" encoding="utf-8"?>
<p:tagLst xmlns:p="http://schemas.openxmlformats.org/presentationml/2006/main">
  <p:tag name="KSO_WM_TEMPLATE_CATEGORY" val="diagram"/>
  <p:tag name="KSO_WM_TEMPLATE_INDEX" val="20182476"/>
  <p:tag name="KSO_WM_TAG_VERSION" val="1.0"/>
  <p:tag name="KSO_WM_BEAUTIFY_FLAG" val="#wm#"/>
  <p:tag name="KSO_WM_UNIT_TYPE" val="d"/>
  <p:tag name="KSO_WM_UNIT_INDEX" val="4"/>
  <p:tag name="KSO_WM_UNIT_LAYERLEVEL" val="1"/>
  <p:tag name="KSO_WM_UNIT_VALUE" val="871*1300"/>
  <p:tag name="KSO_WM_UNIT_HIGHLIGHT" val="0"/>
  <p:tag name="KSO_WM_UNIT_COMPATIBLE" val="0"/>
  <p:tag name="KSO_WM_UNIT_ID" val="diagram20182476_1*d*4"/>
  <p:tag name="KSO_WM_UNIT_PLACING_PICTURE_INFO" val="{&quot;code&quot;:&quot;[1]&quot;,&quot;full_picture&quot;:false,&quot;last_crop_picture&quot;:&quot;[1]&quot;,&quot;scheme&quot;:&quot;1-1&quot;,&quot;spacing&quot;:5}"/>
  <p:tag name="KSO_WM_UNIT_DIAGRAM_ISNUMVISUAL" val="0"/>
  <p:tag name="KSO_WM_UNIT_DIAGRAM_ISREFERUNIT" val="0"/>
  <p:tag name="KSO_WM_UNIT_SUPPORT_UNIT_TYPE" val="[&quot;d&quot;]"/>
</p:tagLst>
</file>

<file path=ppt/tags/tag17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82476_1*i*3"/>
  <p:tag name="KSO_WM_TEMPLATE_CATEGORY" val="diagram"/>
  <p:tag name="KSO_WM_TEMPLATE_INDEX" val="20182476"/>
  <p:tag name="KSO_WM_UNIT_INDEX" val="3"/>
  <p:tag name="KSO_WM_UNIT_LAYERLEVEL" val="1"/>
  <p:tag name="KSO_WM_UNIT_HIGHLIGHT" val="0"/>
  <p:tag name="KSO_WM_UNIT_COMPATIBLE" val="0"/>
  <p:tag name="KSO_WM_UNIT_DIAGRAM_ISNUMVISUAL" val="0"/>
  <p:tag name="KSO_WM_UNIT_DIAGRAM_ISREFERUNIT" val="0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182476_1*i*1"/>
  <p:tag name="KSO_WM_TEMPLATE_CATEGORY" val="diagram"/>
  <p:tag name="KSO_WM_TEMPLATE_INDEX" val="20182476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182476_1*i*2"/>
  <p:tag name="KSO_WM_TEMPLATE_CATEGORY" val="diagram"/>
  <p:tag name="KSO_WM_TEMPLATE_INDEX" val="20182476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7.xml><?xml version="1.0" encoding="utf-8"?>
<p:tagLst xmlns:p="http://schemas.openxmlformats.org/presentationml/2006/main">
  <p:tag name="KSO_WM_BEAUTIFY_FLAG" val="#wm#"/>
  <p:tag name="KSO_WM_TEMPLATE_CATEGORY" val="diagram"/>
  <p:tag name="KSO_WM_TEMPLATE_INDEX" val="20182476"/>
  <p:tag name="KSO_WM_SLIDE_ID" val="diagram20182476_1"/>
  <p:tag name="KSO_WM_SLIDE_INDEX" val="1"/>
  <p:tag name="KSO_WM_SLIDE_LAYOUT" val="d"/>
  <p:tag name="KSO_WM_SLIDE_LAYOUT_CNT" val="4"/>
  <p:tag name="KSO_WM_SLIDE_TYPE" val="text"/>
  <p:tag name="KSO_WM_SLIDE_POSITION" val="74*25"/>
  <p:tag name="KSO_WM_SLIDE_SIZE" val="822*498"/>
  <p:tag name="KSO_WM_SLIDE_ITEM_CNT" val="0"/>
  <p:tag name="KSO_WM_TAG_VERSION" val="1.0"/>
  <p:tag name="KSO_WM_TEMPLATE_SUBCATEGORY" val="0"/>
  <p:tag name="KSO_WM_TEMPLATE_MASTER_TYPE" val="0"/>
  <p:tag name="KSO_WM_TEMPLATE_COLOR_TYPE" val="1"/>
  <p:tag name="KSO_WM_SLIDE_SUBTYPE" val="picTxt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scxqx3">
      <a:dk1>
        <a:sysClr val="windowText" lastClr="000000"/>
      </a:dk1>
      <a:lt1>
        <a:sysClr val="window" lastClr="FFFFFF"/>
      </a:lt1>
      <a:dk2>
        <a:srgbClr val="EAE6E6"/>
      </a:dk2>
      <a:lt2>
        <a:srgbClr val="F2EFEF"/>
      </a:lt2>
      <a:accent1>
        <a:srgbClr val="5C988F"/>
      </a:accent1>
      <a:accent2>
        <a:srgbClr val="879C7D"/>
      </a:accent2>
      <a:accent3>
        <a:srgbClr val="B2A16C"/>
      </a:accent3>
      <a:accent4>
        <a:srgbClr val="BC976D"/>
      </a:accent4>
      <a:accent5>
        <a:srgbClr val="A68082"/>
      </a:accent5>
      <a:accent6>
        <a:srgbClr val="906996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2198</Words>
  <Application>WPS 演示</Application>
  <PresentationFormat>自定义</PresentationFormat>
  <Paragraphs>257</Paragraphs>
  <Slides>13</Slides>
  <Notes>5</Notes>
  <HiddenSlides>1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微软雅黑 Light</vt:lpstr>
      <vt:lpstr>黑体</vt:lpstr>
      <vt:lpstr>楷体</vt:lpstr>
      <vt:lpstr>Wingdings</vt:lpstr>
      <vt:lpstr>Arial Unicode MS</vt:lpstr>
      <vt:lpstr>Calibri</vt:lpstr>
      <vt:lpstr>1_Office 主题​​</vt:lpstr>
      <vt:lpstr>融合衔接 项目实施 第六讲《战略部局：协调推进“四个全面”》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车金凤</cp:lastModifiedBy>
  <cp:revision>202</cp:revision>
  <dcterms:created xsi:type="dcterms:W3CDTF">2019-06-19T02:08:00Z</dcterms:created>
  <dcterms:modified xsi:type="dcterms:W3CDTF">2021-07-30T06:31:14Z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2052-11.1.0.10650</vt:lpwstr>
  </property>
  <property fmtid="{D5CDD505-2E9C-101B-9397-08002B2CF9AE}" pid="3" name="ICV">
    <vt:lpwstr>0F924CEADD7340D1837C14520A5960B5</vt:lpwstr>
  </property>
</Properties>
</file>