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437" r:id="rId2"/>
    <p:sldId id="438" r:id="rId3"/>
    <p:sldId id="439" r:id="rId4"/>
    <p:sldId id="440" r:id="rId5"/>
    <p:sldId id="443" r:id="rId6"/>
    <p:sldId id="441" r:id="rId7"/>
    <p:sldId id="442" r:id="rId8"/>
    <p:sldId id="444" r:id="rId9"/>
    <p:sldId id="445" r:id="rId10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724D"/>
    <a:srgbClr val="CAF6DF"/>
    <a:srgbClr val="5DEFA9"/>
    <a:srgbClr val="003300"/>
    <a:srgbClr val="006600"/>
    <a:srgbClr val="F2FC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0"/>
    <p:restoredTop sz="96182"/>
  </p:normalViewPr>
  <p:slideViewPr>
    <p:cSldViewPr snapToGrid="0" showGuides="1">
      <p:cViewPr varScale="1">
        <p:scale>
          <a:sx n="114" d="100"/>
          <a:sy n="114" d="100"/>
        </p:scale>
        <p:origin x="690" y="8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3" cy="7200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6245259-4328-4DF8-A625-587CE8A89470}" type="datetime1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2024/2/6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0" marR="0" lvl="0" indent="0" algn="l" defTabSz="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2" descr="0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39700" y="0"/>
            <a:ext cx="12331700" cy="69357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图片 5" descr="01c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111125" y="0"/>
            <a:ext cx="12303125" cy="6919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 descr="01b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-93662" y="0"/>
            <a:ext cx="12285662" cy="691038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7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直接连接符 17"/>
          <p:cNvSpPr/>
          <p:nvPr/>
        </p:nvSpPr>
        <p:spPr>
          <a:xfrm>
            <a:off x="4776788" y="4632325"/>
            <a:ext cx="2622550" cy="1588"/>
          </a:xfrm>
          <a:prstGeom prst="line">
            <a:avLst/>
          </a:prstGeom>
          <a:ln w="6350">
            <a:noFill/>
          </a:ln>
        </p:spPr>
      </p:sp>
      <p:sp>
        <p:nvSpPr>
          <p:cNvPr id="5123" name="文本框 24"/>
          <p:cNvSpPr/>
          <p:nvPr/>
        </p:nvSpPr>
        <p:spPr>
          <a:xfrm>
            <a:off x="3433763" y="4065588"/>
            <a:ext cx="6361112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报告人： 陈培永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单    位：北京大学马克思主义学院</a:t>
            </a:r>
          </a:p>
        </p:txBody>
      </p:sp>
      <p:sp>
        <p:nvSpPr>
          <p:cNvPr id="5124" name="矩形 2"/>
          <p:cNvSpPr/>
          <p:nvPr/>
        </p:nvSpPr>
        <p:spPr>
          <a:xfrm>
            <a:off x="1036638" y="1647825"/>
            <a:ext cx="11155362" cy="20113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>
              <a:buFont typeface="Arial" panose="020B0604020202020204" pitchFamily="34" charset="0"/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5125" name="文本框 22"/>
          <p:cNvSpPr/>
          <p:nvPr/>
        </p:nvSpPr>
        <p:spPr>
          <a:xfrm>
            <a:off x="237490" y="2074545"/>
            <a:ext cx="11142980" cy="14465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</a:t>
            </a:r>
            <a:r>
              <a:rPr lang="en-US" altLang="zh-CN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14</a:t>
            </a: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讲  人类是一个休戚与共的命运共同体    </a:t>
            </a:r>
            <a:endParaRPr lang="en-US" altLang="zh-CN" sz="4400" b="1" dirty="0">
              <a:solidFill>
                <a:srgbClr val="264457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264457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内容介绍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52450" y="928688"/>
            <a:ext cx="10506075" cy="4630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故事引入：塞尔维亚一场特别的音乐会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2020 年 2 月 22 日晚，为了声援中国抗击新冠疫</a:t>
            </a:r>
            <a:r>
              <a:rPr lang="en-US" altLang="zh-CN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情，塞尔维亚举办了一场音乐会，主题是“塞尔维亚人民永远和中国兄弟在一起”。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en-US" altLang="zh-CN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2020</a:t>
            </a: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年</a:t>
            </a:r>
            <a:r>
              <a:rPr lang="en-US" altLang="zh-CN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3月，塞尔维亚疫情告急，中国第一时间派医疗专家组携带大量防护服、医疗器械等医疗物资前往援助。塞尔维亚总统亲自到机场迎接，与医疗队成员一一“碰肘”表示欢迎。他在五星红旗上深情一吻，并将两国国旗系在一起</a:t>
            </a: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中国与塞尔维亚守望相助，只是一个缩影。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574675" y="1520825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本  讲  目  录</a:t>
            </a: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一、人类共有一个家园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二、把我们的星球建成和睦的大家庭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三、做中国与世界各国人民友谊的小使者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42963" y="1092200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一、人类共有一个家园（为什么要构建？）</a:t>
            </a:r>
            <a:endParaRPr lang="zh-CN" altLang="en-US" sz="32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这个世界，各国相互联系、相互依存的程度空前加深，人类生活在同一个地球村里，生活在历史和现实交汇的同一个时空里，越来越成为你中有我、我中有你的命运共同体。（具有历史必然性）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当今世界正经历百年未有之大变局</a:t>
            </a:r>
            <a:r>
              <a:rPr lang="zh-CN" altLang="en-US" sz="24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，和平与发展仍然是时代主题，</a:t>
            </a:r>
            <a:r>
              <a:rPr lang="zh-CN" altLang="en-US" sz="24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同时不稳定性不确定性更加突出，</a:t>
            </a:r>
            <a:r>
              <a:rPr lang="zh-CN" altLang="en-US" sz="24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类面临气候变化、网络安全、难民危机、保护主义、霸权主义等许多共同挑战。唯有团结协作才能应对各种全球性风险挑战。国际社会必须树立人类命运共同体意识，携手应对风险挑战，共建美好地球家园。（应对问题的必要路径）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882650" y="365125"/>
            <a:ext cx="9790113" cy="4735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800" b="1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金句：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b="1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   </a:t>
            </a: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病毒没有国界，疫情不分种族，人类是休戚与共的命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运共同体，唯有团结协作、携手应对，国际社会才能战胜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疫情。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307975" y="1017588"/>
            <a:ext cx="11161713" cy="4822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二、把我们的星球建成和睦的大家庭（什么是？建成什么样的？）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人类命运共同体，顾名思义，就是每个民族、每个国家的前途命运都紧紧联系在一起，应该风雨同舟、荣辱与共，努力把我们生于斯、长于斯的这个星球建成一个和睦的大家庭，把世界各国人民对美好生活的向往变成现实。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endParaRPr lang="zh-CN" altLang="en-US" sz="2400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4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我们要坚持对话协商，建设一个持久和平的世界；坚持共建共享，建设一个普遍安全的世界；坚持合作共赢，建设一个共同繁荣的世界；坚持交流互鉴，建设一个开放包容的世界；坚持绿色低碳，建设一个清洁美丽的世界。（建成一个什么样的世界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44525" y="1139825"/>
            <a:ext cx="10506075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三、做中国与世界各国人民友谊的小使者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3200" b="1" strike="noStrike" noProof="1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故事引入：</a:t>
            </a: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给美国小学生的回信</a:t>
            </a: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希望你们继续加油，取得更大进步，做中美两国人民友谊的小使者。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4"/>
          <p:cNvSpPr txBox="1"/>
          <p:nvPr/>
        </p:nvSpPr>
        <p:spPr>
          <a:xfrm>
            <a:off x="635000" y="1331913"/>
            <a:ext cx="10506075" cy="38163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/>
            <a:endParaRPr lang="zh-CN" altLang="en-US" sz="2800" b="1" strike="noStrike" noProof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r>
              <a:rPr lang="zh-CN" altLang="en-US" sz="3200" b="1" strike="noStrike" noProof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  <a:cs typeface="华文中宋" panose="02010600040101010101" charset="-122"/>
                <a:sym typeface="+mn-ea"/>
              </a:rPr>
              <a:t>本讲落脚点：</a:t>
            </a:r>
          </a:p>
          <a:p>
            <a:pPr algn="l" fontAlgn="auto">
              <a:lnSpc>
                <a:spcPct val="125000"/>
              </a:lnSpc>
              <a:buFont typeface="Wingdings" panose="05000000000000000000" charset="0"/>
            </a:pPr>
            <a:endParaRPr lang="zh-CN" altLang="en-US" sz="2800" b="1" strike="noStrike" noProof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pPr marL="342900" indent="-342900" algn="l" fontAlgn="auto">
              <a:lnSpc>
                <a:spcPct val="125000"/>
              </a:lnSpc>
              <a:buFont typeface="Wingdings" panose="05000000000000000000" charset="0"/>
              <a:buChar char="Ø"/>
            </a:pPr>
            <a:r>
              <a:rPr lang="zh-CN" altLang="en-US" sz="2800" strike="noStrike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作为中国小学生，我们要做中国与世界其他各国人民友谊的小使者，为构建人类命运共同体贡献自己的力量</a:t>
            </a:r>
            <a:r>
              <a:rPr lang="zh-CN" altLang="en-US" sz="2800" noProof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。</a:t>
            </a:r>
            <a:endParaRPr lang="zh-CN" altLang="en-US" sz="2800" strike="noStrike" noProof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文本框 3"/>
          <p:cNvSpPr/>
          <p:nvPr/>
        </p:nvSpPr>
        <p:spPr>
          <a:xfrm>
            <a:off x="3054350" y="2535238"/>
            <a:ext cx="7032625" cy="15684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buFont typeface="Arial" panose="020B0604020202020204" pitchFamily="34" charset="0"/>
            </a:pPr>
            <a:r>
              <a:rPr lang="zh-CN" altLang="en-US" sz="9600" b="1" dirty="0">
                <a:solidFill>
                  <a:srgbClr val="1D629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谢谢！</a:t>
            </a:r>
          </a:p>
        </p:txBody>
      </p:sp>
    </p:spTree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Office 主题">
  <a:themeElements>
    <a:clrScheme name="蓝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520</Words>
  <Application>Microsoft Office PowerPoint</Application>
  <PresentationFormat>宽屏</PresentationFormat>
  <Paragraphs>44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黑体</vt:lpstr>
      <vt:lpstr>华文中宋</vt:lpstr>
      <vt:lpstr>微软雅黑</vt:lpstr>
      <vt:lpstr>Arial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Nee</dc:creator>
  <cp:lastModifiedBy>李杏芳</cp:lastModifiedBy>
  <cp:revision>303</cp:revision>
  <dcterms:created xsi:type="dcterms:W3CDTF">2013-10-25T14:41:00Z</dcterms:created>
  <dcterms:modified xsi:type="dcterms:W3CDTF">2024-02-06T06:22:27Z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2052-11.8.2.8621</vt:lpwstr>
  </property>
</Properties>
</file>