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419" r:id="rId2"/>
    <p:sldId id="420" r:id="rId3"/>
    <p:sldId id="421" r:id="rId4"/>
    <p:sldId id="422" r:id="rId5"/>
    <p:sldId id="425" r:id="rId6"/>
    <p:sldId id="423" r:id="rId7"/>
    <p:sldId id="424" r:id="rId8"/>
    <p:sldId id="426" r:id="rId9"/>
    <p:sldId id="445" r:id="rId10"/>
  </p:sldIdLst>
  <p:sldSz cx="12192000" cy="6858000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724D"/>
    <a:srgbClr val="CAF6DF"/>
    <a:srgbClr val="5DEFA9"/>
    <a:srgbClr val="003300"/>
    <a:srgbClr val="006600"/>
    <a:srgbClr val="F2FC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30"/>
    <p:restoredTop sz="96182"/>
  </p:normalViewPr>
  <p:slideViewPr>
    <p:cSldViewPr snapToGrid="0" showGuides="1">
      <p:cViewPr varScale="1">
        <p:scale>
          <a:sx n="114" d="100"/>
          <a:sy n="114" d="100"/>
        </p:scale>
        <p:origin x="690" y="84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3" cy="7200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页眉占位符 1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1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 typeface="Arial" panose="020B0604020202020204" pitchFamily="34" charset="0"/>
              <a:buNone/>
              <a:defRPr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66245259-4328-4DF8-A625-587CE8A89470}" type="datetime1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t>2024/2/6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0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noFill/>
          </a:ln>
        </p:spPr>
      </p:sp>
      <p:sp>
        <p:nvSpPr>
          <p:cNvPr id="2053" name="备注占位符 4"/>
          <p:cNvSpPr>
            <a:spLocks noGrp="1" noRot="1" noChangeAspect="1" noChangeArrowheads="1"/>
          </p:cNvSpPr>
          <p:nvPr/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第二级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第三级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第四级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第五级</a:t>
            </a:r>
          </a:p>
        </p:txBody>
      </p:sp>
      <p:sp>
        <p:nvSpPr>
          <p:cNvPr id="2054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5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/>
          <a:lstStyle/>
          <a:p>
            <a:pPr lvl="0" algn="r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algn="r" eaLnBrk="1" fontAlgn="base" hangingPunct="1">
                <a:buNone/>
              </a:pPr>
              <a:t>‹#›</a:t>
            </a:fld>
            <a:endParaRPr lang="zh-CN" altLang="en-US" sz="1200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图片 2" descr="01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39700" y="0"/>
            <a:ext cx="12331700" cy="693578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图片 5" descr="01c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11125" y="0"/>
            <a:ext cx="12303125" cy="69199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1" descr="01b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-93662" y="0"/>
            <a:ext cx="12285662" cy="6910388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lvl1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 Light" panose="020F0302020204030204" pitchFamily="34" charset="0"/>
        </a:defRPr>
      </a:lvl1pPr>
      <a:lvl2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2pPr>
      <a:lvl3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3pPr>
      <a:lvl4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4pPr>
      <a:lvl5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5pPr>
      <a:lvl6pPr marL="13716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6pPr>
      <a:lvl7pPr marL="18288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7pPr>
      <a:lvl8pPr marL="22860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8pPr>
      <a:lvl9pPr marL="27432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6077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直接连接符 17"/>
          <p:cNvSpPr/>
          <p:nvPr/>
        </p:nvSpPr>
        <p:spPr>
          <a:xfrm>
            <a:off x="4776788" y="4632325"/>
            <a:ext cx="2622550" cy="1588"/>
          </a:xfrm>
          <a:prstGeom prst="line">
            <a:avLst/>
          </a:prstGeom>
          <a:ln w="6350">
            <a:noFill/>
          </a:ln>
        </p:spPr>
      </p:sp>
      <p:sp>
        <p:nvSpPr>
          <p:cNvPr id="5123" name="文本框 24"/>
          <p:cNvSpPr/>
          <p:nvPr/>
        </p:nvSpPr>
        <p:spPr>
          <a:xfrm>
            <a:off x="3940200" y="5444222"/>
            <a:ext cx="6361112" cy="119888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报告人： 陈培永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单    位：北京大学马克思主义学院</a:t>
            </a:r>
          </a:p>
        </p:txBody>
      </p:sp>
      <p:sp>
        <p:nvSpPr>
          <p:cNvPr id="5124" name="矩形 2"/>
          <p:cNvSpPr/>
          <p:nvPr/>
        </p:nvSpPr>
        <p:spPr>
          <a:xfrm>
            <a:off x="1036638" y="1647825"/>
            <a:ext cx="11155362" cy="20113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>
              <a:buFont typeface="Arial" panose="020B0604020202020204" pitchFamily="34" charset="0"/>
            </a:pP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  <a:sym typeface="Calibri" panose="020F0502020204030204" pitchFamily="34" charset="0"/>
            </a:endParaRPr>
          </a:p>
        </p:txBody>
      </p:sp>
      <p:sp>
        <p:nvSpPr>
          <p:cNvPr id="5125" name="文本框 22"/>
          <p:cNvSpPr/>
          <p:nvPr/>
        </p:nvSpPr>
        <p:spPr>
          <a:xfrm>
            <a:off x="806450" y="2151063"/>
            <a:ext cx="10558463" cy="175323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buFont typeface="Arial" panose="020B0604020202020204" pitchFamily="34" charset="0"/>
            </a:pPr>
            <a:r>
              <a:rPr lang="zh-CN" altLang="en-US" sz="5400" b="1" dirty="0">
                <a:solidFill>
                  <a:srgbClr val="26445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第</a:t>
            </a:r>
            <a:r>
              <a:rPr lang="en-US" altLang="zh-CN" sz="5400" b="1" dirty="0">
                <a:solidFill>
                  <a:srgbClr val="26445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12</a:t>
            </a:r>
            <a:r>
              <a:rPr lang="zh-CN" altLang="en-US" sz="5400" b="1" dirty="0">
                <a:solidFill>
                  <a:srgbClr val="26445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讲  强国必须强军    </a:t>
            </a:r>
            <a:endParaRPr lang="en-US" altLang="zh-CN" sz="5400" b="1" dirty="0">
              <a:solidFill>
                <a:srgbClr val="264457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algn="ctr">
              <a:buFont typeface="Arial" panose="020B0604020202020204" pitchFamily="34" charset="0"/>
            </a:pPr>
            <a:r>
              <a:rPr lang="zh-CN" altLang="en-US" sz="5400" b="1" dirty="0">
                <a:solidFill>
                  <a:srgbClr val="26445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内容介绍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552450" y="928688"/>
            <a:ext cx="10506075" cy="46307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故事引入：一个</a:t>
            </a:r>
            <a:r>
              <a:rPr lang="en-US" altLang="zh-CN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“</a:t>
            </a:r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老兵</a:t>
            </a:r>
            <a:r>
              <a:rPr lang="en-US" altLang="zh-CN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”</a:t>
            </a:r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的军队情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2800" b="1" strike="noStrike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如此关注与推动军队建设，源于习近平爷爷对战争</a:t>
            </a:r>
            <a:r>
              <a:rPr lang="en-US" altLang="zh-CN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与和平深刻而透彻的理解。他曾说，</a:t>
            </a:r>
            <a:r>
              <a:rPr lang="en-US" altLang="zh-CN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能战方能止战，准备打才可能不必打，越不能打越可能挨打，这就是战争与和平的辩证法。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574675" y="1520825"/>
            <a:ext cx="10506075" cy="38163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本  讲  目  录</a:t>
            </a:r>
            <a:endParaRPr lang="zh-CN" altLang="en-US" sz="3200" b="1" strike="noStrike" noProof="1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一 、和平需要保卫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二、建设世界一流军队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三、发扬拥军爱民的光荣传统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842328" y="1919605"/>
            <a:ext cx="10506075" cy="38163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32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一、和平需要保卫（为什么要重视军队？）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3200" b="1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强大的国家必须有强大的军队。巩固的国防和强大的军队，是实现中华民族伟大复兴的战略支撑。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800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只有建设强大的军队，才不会挨打，才能有和平。</a:t>
            </a:r>
            <a:r>
              <a:rPr lang="zh-CN" altLang="en-US" sz="2800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安享和平是人民之福，保卫和平是人民军队之责。</a:t>
            </a:r>
            <a:r>
              <a:rPr lang="zh-CN" altLang="en-US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天下并不太平，和平需要保卫。</a:t>
            </a:r>
            <a:r>
              <a:rPr lang="zh-CN" altLang="en-US" sz="2800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（</a:t>
            </a:r>
            <a:r>
              <a:rPr lang="zh-CN" altLang="en-US" sz="2800" dirty="0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也门撤侨和维和部队）</a:t>
            </a:r>
            <a:endParaRPr lang="zh-CN" altLang="en-US" sz="2800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800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800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800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882650" y="365125"/>
            <a:ext cx="9790113" cy="47355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800" b="1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华文中宋" panose="02010600040101010101" charset="-122"/>
                <a:sym typeface="+mn-ea"/>
              </a:rPr>
              <a:t>金句：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2800" b="1" strike="noStrike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    </a:t>
            </a:r>
            <a:r>
              <a:rPr lang="zh-CN" altLang="en-US" sz="2800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和平像阳光一样温暖、像雨露一样滋润。有了阳光雨露，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800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万物才能茁壮成长。有了和平稳定，人类才能更好实现自己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800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的梦想。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2800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307975" y="1017588"/>
            <a:ext cx="11161713" cy="48228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华文中宋" panose="02010600040101010101" charset="-122"/>
                <a:sym typeface="+mn-ea"/>
              </a:rPr>
              <a:t>二、建设世界一流军队（新时代的强军目标是？）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3200" b="1" strike="noStrike" noProof="1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故事引入：2017年 7月 30日，中国人民解放军以一场气势磅礴的沙场阅兵庆祝 90岁生日。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800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党在新时代的强军目标是建设</a:t>
            </a:r>
            <a:r>
              <a:rPr lang="zh-CN" altLang="en-US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一支听党指挥、能打胜仗、作风优良的人民军队</a:t>
            </a:r>
            <a:r>
              <a:rPr lang="zh-CN" altLang="en-US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，</a:t>
            </a:r>
            <a:r>
              <a:rPr lang="zh-CN" altLang="en-US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把人民军队建设成为世界一流军队。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644525" y="1139825"/>
            <a:ext cx="10919946" cy="46872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华文中宋" panose="02010600040101010101" charset="-122"/>
                <a:sym typeface="+mn-ea"/>
              </a:rPr>
              <a:t>三、发扬拥军爱民的光荣传统</a:t>
            </a:r>
            <a:endParaRPr lang="en-US" altLang="zh-CN" sz="3200" b="1" strike="noStrike" noProof="1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华文中宋" panose="02010600040101010101" charset="-122"/>
              <a:sym typeface="+mn-ea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3200" b="1" strike="noStrike" noProof="1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故事引入：</a:t>
            </a:r>
            <a:r>
              <a:rPr lang="zh-CN" altLang="en-US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2016年5月 24日，习近平爷爷来到驻守在黑瞎子岛上的黑龙江省军区边防某团十连，看望连队官兵，同大家合影留念。他还走进战士宿舍，边看边问战士们：睡觉冷不冷？能不能洗上热水澡？连队伙食怎么样？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dirty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“让军人成为全社会尊崇的职业。</a:t>
            </a:r>
            <a:r>
              <a:rPr lang="en-US" altLang="zh-CN" sz="2800" dirty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”</a:t>
            </a:r>
            <a:r>
              <a:rPr lang="zh-CN" altLang="en-US" sz="2800" dirty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 （一首诗《军民情·七律》）</a:t>
            </a:r>
            <a:endParaRPr lang="zh-CN" altLang="en-US" sz="2800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800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635000" y="1331913"/>
            <a:ext cx="10506075" cy="38163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华文中宋" panose="02010600040101010101" charset="-122"/>
                <a:sym typeface="+mn-ea"/>
              </a:rPr>
              <a:t>本讲落脚点：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2800" b="1" strike="noStrike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800" dirty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      我们要发扬军爱民、民拥军的光荣传统。我们长大后如果成为光荣的军人，就应该承担好军人的职责，做党和人民的忠诚卫士！</a:t>
            </a:r>
            <a:endParaRPr lang="zh-CN" altLang="en-US" sz="2800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800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文本框 3"/>
          <p:cNvSpPr/>
          <p:nvPr/>
        </p:nvSpPr>
        <p:spPr>
          <a:xfrm>
            <a:off x="3054350" y="2535238"/>
            <a:ext cx="7032625" cy="15684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buFont typeface="Arial" panose="020B0604020202020204" pitchFamily="34" charset="0"/>
            </a:pPr>
            <a:r>
              <a:rPr lang="zh-CN" altLang="en-US" sz="9600" b="1" dirty="0">
                <a:solidFill>
                  <a:srgbClr val="1D629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谢谢！</a:t>
            </a:r>
          </a:p>
        </p:txBody>
      </p:sp>
    </p:spTree>
  </p:cSld>
  <p:clrMapOvr>
    <a:masterClrMapping/>
  </p:clrMapOvr>
  <p:transition spd="slow" advClick="0"/>
</p:sld>
</file>

<file path=ppt/theme/theme1.xml><?xml version="1.0" encoding="utf-8"?>
<a:theme xmlns:a="http://schemas.openxmlformats.org/drawingml/2006/main" name="Office 主题">
  <a:themeElements>
    <a:clrScheme name="蓝色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379</Words>
  <Application>Microsoft Office PowerPoint</Application>
  <PresentationFormat>宽屏</PresentationFormat>
  <Paragraphs>43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6" baseType="lpstr">
      <vt:lpstr>黑体</vt:lpstr>
      <vt:lpstr>华文中宋</vt:lpstr>
      <vt:lpstr>微软雅黑</vt:lpstr>
      <vt:lpstr>Arial</vt:lpstr>
      <vt:lpstr>Calibri Light</vt:lpstr>
      <vt:lpstr>Wingdings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Nee</dc:creator>
  <cp:lastModifiedBy>李杏芳</cp:lastModifiedBy>
  <cp:revision>304</cp:revision>
  <dcterms:created xsi:type="dcterms:W3CDTF">2013-10-25T14:41:00Z</dcterms:created>
  <dcterms:modified xsi:type="dcterms:W3CDTF">2024-02-06T06:15:02Z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2052-11.8.2.8621</vt:lpwstr>
  </property>
</Properties>
</file>