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87" r:id="rId2"/>
    <p:sldId id="314" r:id="rId3"/>
    <p:sldId id="313" r:id="rId4"/>
    <p:sldId id="315" r:id="rId5"/>
    <p:sldId id="386" r:id="rId6"/>
    <p:sldId id="355" r:id="rId7"/>
    <p:sldId id="316" r:id="rId8"/>
    <p:sldId id="385" r:id="rId9"/>
    <p:sldId id="319" r:id="rId10"/>
    <p:sldId id="270" r:id="rId11"/>
  </p:sldIdLst>
  <p:sldSz cx="12192000" cy="68580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724D"/>
    <a:srgbClr val="CAF6DF"/>
    <a:srgbClr val="5DEFA9"/>
    <a:srgbClr val="003300"/>
    <a:srgbClr val="006600"/>
    <a:srgbClr val="F2FC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30"/>
    <p:restoredTop sz="96182"/>
  </p:normalViewPr>
  <p:slideViewPr>
    <p:cSldViewPr snapToGrid="0" showGuides="1">
      <p:cViewPr varScale="1">
        <p:scale>
          <a:sx n="70" d="100"/>
          <a:sy n="70" d="100"/>
        </p:scale>
        <p:origin x="90" y="5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3" cy="7200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6245259-4328-4DF8-A625-587CE8A89470}" type="datetime1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2024/2/5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0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noFill/>
          </a:ln>
        </p:spPr>
      </p:sp>
      <p:sp>
        <p:nvSpPr>
          <p:cNvPr id="2053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algn="r" eaLnBrk="1" fontAlgn="base" hangingPunct="1">
                <a:buNone/>
              </a:pPr>
              <a:t>‹#›</a:t>
            </a:fld>
            <a:endParaRPr lang="zh-CN" altLang="en-US" sz="1200" strike="noStrike" noProof="1"/>
          </a:p>
        </p:txBody>
      </p:sp>
    </p:spTree>
    <p:extLst>
      <p:ext uri="{BB962C8B-B14F-4D97-AF65-F5344CB8AC3E}">
        <p14:creationId xmlns:p14="http://schemas.microsoft.com/office/powerpoint/2010/main" val="2328941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图片 2" descr="0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39700" y="0"/>
            <a:ext cx="12331700" cy="69357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图片 5" descr="01c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11125" y="0"/>
            <a:ext cx="12303125" cy="6919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 descr="01b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-93662" y="0"/>
            <a:ext cx="12285662" cy="69103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6077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直接连接符 17"/>
          <p:cNvSpPr/>
          <p:nvPr/>
        </p:nvSpPr>
        <p:spPr>
          <a:xfrm>
            <a:off x="4776788" y="4632325"/>
            <a:ext cx="2622550" cy="1588"/>
          </a:xfrm>
          <a:prstGeom prst="line">
            <a:avLst/>
          </a:prstGeom>
          <a:ln w="6350">
            <a:noFill/>
          </a:ln>
        </p:spPr>
      </p:sp>
      <p:sp>
        <p:nvSpPr>
          <p:cNvPr id="22531" name="文本框 24"/>
          <p:cNvSpPr/>
          <p:nvPr/>
        </p:nvSpPr>
        <p:spPr>
          <a:xfrm>
            <a:off x="4050983" y="5425766"/>
            <a:ext cx="6361112" cy="1135054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报告人： 陈培永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单    位：北京大学</a:t>
            </a:r>
          </a:p>
        </p:txBody>
      </p:sp>
      <p:sp>
        <p:nvSpPr>
          <p:cNvPr id="22532" name="矩形 2"/>
          <p:cNvSpPr/>
          <p:nvPr/>
        </p:nvSpPr>
        <p:spPr>
          <a:xfrm>
            <a:off x="1036638" y="1647825"/>
            <a:ext cx="11155362" cy="20113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>
              <a:buFont typeface="Arial" panose="020B0604020202020204" pitchFamily="34" charset="0"/>
            </a:pP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22533" name="文本框 22"/>
          <p:cNvSpPr/>
          <p:nvPr/>
        </p:nvSpPr>
        <p:spPr>
          <a:xfrm>
            <a:off x="806450" y="2151063"/>
            <a:ext cx="10558463" cy="17526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buFont typeface="Arial" panose="020B0604020202020204" pitchFamily="34" charset="0"/>
            </a:pPr>
            <a:r>
              <a:rPr lang="zh-CN" altLang="en-US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第</a:t>
            </a:r>
            <a:r>
              <a:rPr lang="en-US" altLang="zh-CN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  <a:r>
              <a:rPr lang="zh-CN" altLang="en-US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讲  把人民放在心中最高位置</a:t>
            </a:r>
            <a:endParaRPr lang="en-US" altLang="zh-CN" sz="5400" b="1" dirty="0">
              <a:solidFill>
                <a:srgbClr val="264457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>
              <a:buFont typeface="Arial" panose="020B0604020202020204" pitchFamily="34" charset="0"/>
            </a:pPr>
            <a:r>
              <a:rPr lang="zh-CN" altLang="en-US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内容介绍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文本框 3"/>
          <p:cNvSpPr/>
          <p:nvPr/>
        </p:nvSpPr>
        <p:spPr>
          <a:xfrm>
            <a:off x="3054350" y="2535238"/>
            <a:ext cx="7032625" cy="15684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buFont typeface="Arial" panose="020B0604020202020204" pitchFamily="34" charset="0"/>
            </a:pPr>
            <a:r>
              <a:rPr lang="zh-CN" altLang="en-US" sz="9600" b="1" dirty="0">
                <a:solidFill>
                  <a:srgbClr val="1D629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谢谢！</a:t>
            </a:r>
          </a:p>
        </p:txBody>
      </p:sp>
    </p:spTree>
  </p:cSld>
  <p:clrMapOvr>
    <a:masterClrMapping/>
  </p:clrMapOvr>
  <p:transition spd="slow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451782" y="509239"/>
            <a:ext cx="10957746" cy="59734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故事引入：我将无我，不负人民（背景图：人民  长城）</a:t>
            </a:r>
            <a:endParaRPr lang="en-US" altLang="zh-CN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4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2019年3月，习近平在意大利进行国事访问期间，同</a:t>
            </a:r>
            <a:r>
              <a:rPr lang="zh-CN" altLang="en-US" sz="24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意大利众议长举行会见。众议长问：“您当选中国国家主席的时候，是一种什么样的心情？”“因为我本人当选众议长已经很激动了，而中国这么大，您作为世界上如此重要国家的一位领袖，您是怎么想的？”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习近平说：“这么大一个国家，责任非常重、工作非常艰巨。</a:t>
            </a:r>
            <a:r>
              <a:rPr lang="zh-CN" altLang="en-US" sz="24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我将无我，不负人民。</a:t>
            </a:r>
            <a:r>
              <a:rPr lang="zh-CN" altLang="en-US" sz="24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我愿意做到一</a:t>
            </a: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个‘无我’的</a:t>
            </a:r>
            <a:r>
              <a:rPr lang="zh-CN" altLang="en-US" sz="24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状态，为中国的发展奉献自己</a:t>
            </a: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。”</a:t>
            </a:r>
            <a:r>
              <a:rPr lang="en-US" altLang="zh-CN" sz="24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“</a:t>
            </a:r>
            <a:r>
              <a:rPr lang="zh-CN" altLang="en-US" sz="24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个举重运动员，最开始只能举起五十公斤的杠铃，经过训练，最后可以举起二百五十公斤。我相信可以通过我的努力、通过全中国十三亿多人民勠力同心来担起这副重担，把国家建设好。我有这份自信，中国人民有这份自信。</a:t>
            </a:r>
            <a:r>
              <a:rPr lang="en-US" altLang="zh-CN" sz="24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”</a:t>
            </a:r>
            <a:endParaRPr lang="zh-CN" altLang="en-US" sz="24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534988" y="1520825"/>
            <a:ext cx="10506075" cy="3816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本  讲  目  录</a:t>
            </a: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一、共和国的坚实根基  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二、坚持以人民为中心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842963" y="1320800"/>
            <a:ext cx="10506075" cy="3816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一、共和国的坚实根基（讲人民的力量、人民所起的作用）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人民是我们党执政的最大底气，</a:t>
            </a:r>
            <a:r>
              <a:rPr lang="zh-CN" altLang="en-US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是我们共和国的坚实根基，是我们强党兴国的根本所在。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中国发展到今天，取得的成就不是从天上掉下来的，更不是别人恩赐施舍的，而是广大人民群众在党的领导下用勤劳、智慧、勇气干出来的。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584200" y="874713"/>
            <a:ext cx="10398125" cy="47355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金句：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   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中国梦归根到底是人民的梦，必须紧紧依靠人民来实现，必须不断为人民造福。</a:t>
            </a:r>
            <a:r>
              <a:rPr lang="zh-CN" altLang="en-US" sz="2800" b="1" dirty="0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（依靠人民、造福人民）</a:t>
            </a: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842963" y="1520825"/>
            <a:ext cx="10506075" cy="3816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在我们这样一个人口众多的国家，每个人做成一件事、干好一件工作，国家事业就能向前推进一步。团结就是力量，团结才能前进。我们要团结一心，形成勇往直前、无坚不摧的强大力量！</a:t>
            </a: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（人民代表着团结的力量，万众一心）</a:t>
            </a:r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307975" y="1505903"/>
            <a:ext cx="11161713" cy="4822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二、坚持以人民为中心（如何以人民为中心）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故事引入：陕西省的第一口沼气池（沼气池原理）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在梁家河的七年岁月里，习近平爷爷真正理解了老百姓，树立了为老百姓办实事、为人民奉献自己的理想信念。（梁家河图片）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以人民为中心，要抓住人民最关心最直接最现实的利益问题，把人民群众的小事当作大事，从人民群众关心的事情做起，从让人民群众满意的事情做起。</a:t>
            </a:r>
            <a:endParaRPr lang="zh-CN" altLang="en-US" sz="28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4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4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584200" y="874713"/>
            <a:ext cx="10398125" cy="47355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金句：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   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我们的目标很宏伟，但也很朴素，归根结底就是让全体中国人都过上更好的日子。我们有充分的信心实现我们的目标。</a:t>
            </a:r>
            <a:endParaRPr lang="zh-CN" altLang="en-US" sz="28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635000" y="1331913"/>
            <a:ext cx="10506075" cy="3816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本讲落脚点（以人民为中心的具象化，领导干部与小学生）：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   我们也要像习近平爷爷一样，从身边的小事做起，多关心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帮助别人，多关心集体，多做有益于集体的事情。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蓝色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603</Words>
  <Application>Microsoft Office PowerPoint</Application>
  <PresentationFormat>宽屏</PresentationFormat>
  <Paragraphs>46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华文中宋</vt:lpstr>
      <vt:lpstr>微软雅黑</vt:lpstr>
      <vt:lpstr>Arial</vt:lpstr>
      <vt:lpstr>Calibri Light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Nee</dc:creator>
  <cp:lastModifiedBy>李杏芳</cp:lastModifiedBy>
  <cp:revision>295</cp:revision>
  <dcterms:created xsi:type="dcterms:W3CDTF">2013-10-25T14:41:00Z</dcterms:created>
  <dcterms:modified xsi:type="dcterms:W3CDTF">2024-02-05T13:50:36Z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2052-11.8.2.8621</vt:lpwstr>
  </property>
</Properties>
</file>