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8" r:id="rId3"/>
    <p:sldId id="271" r:id="rId4"/>
    <p:sldId id="305" r:id="rId5"/>
    <p:sldId id="272" r:id="rId6"/>
    <p:sldId id="273" r:id="rId7"/>
    <p:sldId id="287" r:id="rId8"/>
    <p:sldId id="288" r:id="rId9"/>
    <p:sldId id="274" r:id="rId10"/>
    <p:sldId id="290" r:id="rId11"/>
    <p:sldId id="289" r:id="rId12"/>
    <p:sldId id="275" r:id="rId13"/>
    <p:sldId id="276" r:id="rId14"/>
    <p:sldId id="277" r:id="rId15"/>
    <p:sldId id="306" r:id="rId16"/>
    <p:sldId id="307" r:id="rId17"/>
    <p:sldId id="278" r:id="rId18"/>
    <p:sldId id="279" r:id="rId19"/>
    <p:sldId id="291" r:id="rId20"/>
    <p:sldId id="280" r:id="rId21"/>
    <p:sldId id="281" r:id="rId22"/>
    <p:sldId id="282" r:id="rId23"/>
    <p:sldId id="283" r:id="rId24"/>
    <p:sldId id="294" r:id="rId25"/>
    <p:sldId id="293" r:id="rId26"/>
    <p:sldId id="295" r:id="rId27"/>
    <p:sldId id="284" r:id="rId28"/>
    <p:sldId id="296" r:id="rId29"/>
    <p:sldId id="297" r:id="rId30"/>
    <p:sldId id="299" r:id="rId31"/>
    <p:sldId id="285" r:id="rId32"/>
    <p:sldId id="300" r:id="rId33"/>
    <p:sldId id="301" r:id="rId34"/>
    <p:sldId id="302" r:id="rId35"/>
    <p:sldId id="303" r:id="rId36"/>
    <p:sldId id="304" r:id="rId37"/>
    <p:sldId id="286" r:id="rId38"/>
    <p:sldId id="270" r:id="rId39"/>
  </p:sldIdLst>
  <p:sldSz cx="12192000" cy="68580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p:restoredTop sz="87451"/>
  </p:normalViewPr>
  <p:slideViewPr>
    <p:cSldViewPr snapToGrid="0" showGuides="1">
      <p:cViewPr varScale="1">
        <p:scale>
          <a:sx n="99" d="100"/>
          <a:sy n="99" d="100"/>
        </p:scale>
        <p:origin x="1248" y="72"/>
      </p:cViewPr>
      <p:guideLst>
        <p:guide orient="horz" pos="2160"/>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E5B3752-4256-4301-A768-E27BF71EF66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4506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42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53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63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381000" y="685800"/>
            <a:ext cx="6096000" cy="3429000"/>
          </a:xfrm>
          <a:ln/>
        </p:spPr>
      </p:sp>
      <p:sp>
        <p:nvSpPr>
          <p:cNvPr id="5734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734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13</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381000" y="685800"/>
            <a:ext cx="6096000" cy="3429000"/>
          </a:xfrm>
          <a:ln/>
        </p:spPr>
      </p:sp>
      <p:sp>
        <p:nvSpPr>
          <p:cNvPr id="58371" name="备注占位符 2"/>
          <p:cNvSpPr>
            <a:spLocks noGrp="1"/>
          </p:cNvSpPr>
          <p:nvPr>
            <p:ph type="body" idx="1"/>
          </p:nvPr>
        </p:nvSpPr>
        <p:spPr>
          <a:xfrm>
            <a:off x="685800" y="4343400"/>
            <a:ext cx="5486400" cy="4114800"/>
          </a:xfrm>
          <a:prstGeom prst="rect">
            <a:avLst/>
          </a:prstGeom>
          <a:noFill/>
          <a:ln w="9525">
            <a:noFill/>
          </a:ln>
        </p:spPr>
        <p:txBody>
          <a:bodyPr/>
          <a:lstStyle/>
          <a:p>
            <a:pPr lvl="0"/>
            <a:r>
              <a:rPr lang="zh-CN" altLang="en-US" dirty="0"/>
              <a:t>下面看第二课</a:t>
            </a:r>
            <a:r>
              <a:rPr lang="en-US" altLang="zh-CN" dirty="0"/>
              <a:t>《</a:t>
            </a:r>
            <a:r>
              <a:rPr lang="zh-CN" altLang="en-US" dirty="0"/>
              <a:t>我自豪 我是中国人</a:t>
            </a:r>
            <a:r>
              <a:rPr lang="en-US" altLang="zh-CN" dirty="0"/>
              <a:t>》</a:t>
            </a:r>
            <a:r>
              <a:rPr lang="zh-CN" altLang="en-US" dirty="0"/>
              <a:t>。</a:t>
            </a:r>
          </a:p>
        </p:txBody>
      </p:sp>
      <p:sp>
        <p:nvSpPr>
          <p:cNvPr id="583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14</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381000" y="685800"/>
            <a:ext cx="6096000" cy="3429000"/>
          </a:xfrm>
          <a:ln/>
        </p:spPr>
      </p:sp>
      <p:sp>
        <p:nvSpPr>
          <p:cNvPr id="5939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93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15</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381000" y="685800"/>
            <a:ext cx="6096000" cy="3429000"/>
          </a:xfrm>
          <a:ln/>
        </p:spPr>
      </p:sp>
      <p:sp>
        <p:nvSpPr>
          <p:cNvPr id="6041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04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16</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381000" y="685800"/>
            <a:ext cx="6096000" cy="3429000"/>
          </a:xfrm>
          <a:ln/>
        </p:spPr>
      </p:sp>
      <p:sp>
        <p:nvSpPr>
          <p:cNvPr id="6144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14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17</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24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4608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451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None/>
            </a:pPr>
            <a:fld id="{BB962C8B-B14F-4D97-AF65-F5344CB8AC3E}" type="datetime1">
              <a:rPr lang="zh-CN" altLang="en-US" dirty="0"/>
              <a:t>2024/8/30</a:t>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381000" y="685800"/>
            <a:ext cx="6096000" cy="3429000"/>
          </a:xfrm>
          <a:ln/>
        </p:spPr>
      </p:sp>
      <p:sp>
        <p:nvSpPr>
          <p:cNvPr id="65539" name="备注占位符 2"/>
          <p:cNvSpPr>
            <a:spLocks noGrp="1"/>
          </p:cNvSpPr>
          <p:nvPr>
            <p:ph type="body" idx="1"/>
          </p:nvPr>
        </p:nvSpPr>
        <p:spPr>
          <a:xfrm>
            <a:off x="685800" y="4343400"/>
            <a:ext cx="5486400" cy="4114800"/>
          </a:xfrm>
          <a:prstGeom prst="rect">
            <a:avLst/>
          </a:prstGeom>
          <a:noFill/>
          <a:ln w="9525">
            <a:noFill/>
          </a:ln>
        </p:spPr>
        <p:txBody>
          <a:bodyPr/>
          <a:lstStyle/>
          <a:p>
            <a:pPr lvl="0"/>
            <a:r>
              <a:rPr lang="zh-CN" altLang="en-US" dirty="0"/>
              <a:t>下面我们看一下第二部分。</a:t>
            </a:r>
          </a:p>
        </p:txBody>
      </p:sp>
      <p:sp>
        <p:nvSpPr>
          <p:cNvPr id="655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22</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p:spPr>
      </p:sp>
      <p:sp>
        <p:nvSpPr>
          <p:cNvPr id="6656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656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zh-CN" dirty="0"/>
          </a:p>
        </p:txBody>
      </p:sp>
      <p:sp>
        <p:nvSpPr>
          <p:cNvPr id="6758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zh-CN" dirty="0"/>
          </a:p>
        </p:txBody>
      </p:sp>
      <p:sp>
        <p:nvSpPr>
          <p:cNvPr id="6861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963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066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p:spPr>
      </p:sp>
      <p:sp>
        <p:nvSpPr>
          <p:cNvPr id="7168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168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p:spPr>
      </p:sp>
      <p:sp>
        <p:nvSpPr>
          <p:cNvPr id="7270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270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zh-CN" dirty="0"/>
          </a:p>
        </p:txBody>
      </p:sp>
      <p:sp>
        <p:nvSpPr>
          <p:cNvPr id="7373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381000" y="685800"/>
            <a:ext cx="6096000" cy="3429000"/>
          </a:xfrm>
          <a:ln/>
        </p:spPr>
      </p:sp>
      <p:sp>
        <p:nvSpPr>
          <p:cNvPr id="4710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3</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ln/>
        </p:spPr>
      </p:sp>
      <p:sp>
        <p:nvSpPr>
          <p:cNvPr id="7475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475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578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ln/>
        </p:spPr>
      </p:sp>
      <p:sp>
        <p:nvSpPr>
          <p:cNvPr id="7680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680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7828"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8852"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9876"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0900"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fld id="{BB962C8B-B14F-4D97-AF65-F5344CB8AC3E}" type="datetime1">
              <a:rPr lang="zh-CN" altLang="en-US" dirty="0"/>
              <a:t>2024/8/30</a:t>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1924" name="日期占位符 3"/>
          <p:cNvSpPr txBox="1">
            <a:spLocks noGrp="1"/>
          </p:cNvSpPr>
          <p:nvPr>
            <p:ph type="dt" sz="half"/>
          </p:nvPr>
        </p:nvSpPr>
        <p:spPr>
          <a:xfrm>
            <a:off x="3884613" y="0"/>
            <a:ext cx="2971800" cy="458788"/>
          </a:xfrm>
          <a:prstGeom prst="rect">
            <a:avLst/>
          </a:prstGeom>
          <a:noFill/>
          <a:ln w="9525">
            <a:noFill/>
          </a:ln>
        </p:spPr>
        <p:txBody>
          <a:bodyPr/>
          <a:lstStyle/>
          <a:p>
            <a:pPr lvl="0" algn="r" eaLnBrk="1" hangingPunct="1">
              <a:buNone/>
            </a:pPr>
            <a:fld id="{BB962C8B-B14F-4D97-AF65-F5344CB8AC3E}" type="datetime1">
              <a:rPr lang="zh-CN" altLang="en-US" dirty="0"/>
              <a:t>2024/8/30</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381000" y="685800"/>
            <a:ext cx="6096000" cy="3429000"/>
          </a:xfrm>
          <a:ln/>
        </p:spPr>
      </p:sp>
      <p:sp>
        <p:nvSpPr>
          <p:cNvPr id="4813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t>4</a:t>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01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dirty="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3075" name="图片 2" descr="01"/>
          <p:cNvPicPr>
            <a:picLocks noChangeAspect="1"/>
          </p:cNvPicPr>
          <p:nvPr userDrawn="1"/>
        </p:nvPicPr>
        <p:blipFill>
          <a:blip r:embed="rId2"/>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099" name="图片 5" descr="01c"/>
          <p:cNvPicPr>
            <a:picLocks noChangeAspect="1"/>
          </p:cNvPicPr>
          <p:nvPr userDrawn="1"/>
        </p:nvPicPr>
        <p:blipFill>
          <a:blip r:embed="rId2"/>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5"/>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28772E5-2BF1-4BA5-A087-35B334E9AA50}"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2024/8/30</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 descr="01b"/>
          <p:cNvPicPr>
            <a:picLocks noChangeAspect="1"/>
          </p:cNvPicPr>
          <p:nvPr userDrawn="1"/>
        </p:nvPicPr>
        <p:blipFill>
          <a:blip r:embed="rId6"/>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6146" name="直接连接符 17"/>
          <p:cNvSpPr/>
          <p:nvPr/>
        </p:nvSpPr>
        <p:spPr>
          <a:xfrm>
            <a:off x="4776788" y="4632325"/>
            <a:ext cx="2622550" cy="1588"/>
          </a:xfrm>
          <a:prstGeom prst="line">
            <a:avLst/>
          </a:prstGeom>
          <a:ln w="6350">
            <a:noFill/>
          </a:ln>
        </p:spPr>
        <p:txBody>
          <a:bodyPr/>
          <a:lstStyle/>
          <a:p>
            <a:endParaRPr lang="zh-CN" altLang="en-US"/>
          </a:p>
        </p:txBody>
      </p:sp>
      <p:sp>
        <p:nvSpPr>
          <p:cNvPr id="6147" name="文本框 24"/>
          <p:cNvSpPr/>
          <p:nvPr/>
        </p:nvSpPr>
        <p:spPr>
          <a:xfrm>
            <a:off x="3857625" y="5394325"/>
            <a:ext cx="6361113" cy="1200150"/>
          </a:xfrm>
          <a:prstGeom prst="rect">
            <a:avLst/>
          </a:prstGeom>
          <a:noFill/>
          <a:ln w="9525">
            <a:noFill/>
          </a:ln>
        </p:spPr>
        <p:txBody>
          <a:bodyPr>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报告人：王世光</a:t>
            </a:r>
            <a:endParaRPr lang="en-US" altLang="zh-CN" sz="2400"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单   位：人民教育出版社</a:t>
            </a:r>
          </a:p>
        </p:txBody>
      </p:sp>
      <p:sp>
        <p:nvSpPr>
          <p:cNvPr id="6148" name="矩形 2"/>
          <p:cNvSpPr/>
          <p:nvPr/>
        </p:nvSpPr>
        <p:spPr>
          <a:xfrm>
            <a:off x="1036638" y="1647825"/>
            <a:ext cx="11155362" cy="2011363"/>
          </a:xfrm>
          <a:prstGeom prst="rect">
            <a:avLst/>
          </a:prstGeom>
          <a:noFill/>
          <a:ln w="9525">
            <a:noFill/>
          </a:ln>
        </p:spPr>
        <p:txBody>
          <a:bodyPr/>
          <a:lstStyle/>
          <a:p>
            <a:endParaRPr lang="zh-CN" altLang="en-US" dirty="0">
              <a:latin typeface="Arial" panose="020B0604020202020204" pitchFamily="34" charset="0"/>
              <a:sym typeface="Calibri" panose="020F0502020204030204" pitchFamily="34" charset="0"/>
            </a:endParaRPr>
          </a:p>
        </p:txBody>
      </p:sp>
      <p:sp>
        <p:nvSpPr>
          <p:cNvPr id="6149" name="文本框 22"/>
          <p:cNvSpPr/>
          <p:nvPr/>
        </p:nvSpPr>
        <p:spPr>
          <a:xfrm>
            <a:off x="-212725" y="2525713"/>
            <a:ext cx="12404725" cy="2032000"/>
          </a:xfrm>
          <a:prstGeom prst="rect">
            <a:avLst/>
          </a:prstGeom>
          <a:noFill/>
          <a:ln w="9525">
            <a:noFill/>
          </a:ln>
        </p:spPr>
        <p:txBody>
          <a:bodyPr>
            <a:spAutoFit/>
          </a:bodyPr>
          <a:lstStyle/>
          <a:p>
            <a:pPr algn="ctr"/>
            <a:r>
              <a:rPr lang="zh-CN" altLang="en-US"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讲</a:t>
            </a:r>
            <a:r>
              <a:rPr lang="en-US" altLang="zh-CN"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我爱你中国</a:t>
            </a:r>
            <a:r>
              <a:rPr lang="en-US" altLang="zh-CN"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54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内容解读</a:t>
            </a:r>
          </a:p>
          <a:p>
            <a:pPr algn="ctr"/>
            <a:endParaRPr lang="zh-CN" altLang="en-US" sz="72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635000" y="6937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4</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5</a:t>
            </a:r>
            <a:r>
              <a:rPr lang="zh-CN" altLang="en-US" sz="3600" b="1" dirty="0">
                <a:latin typeface="华文中宋" panose="02010600040101010101" pitchFamily="2" charset="-122"/>
                <a:ea typeface="华文中宋" panose="02010600040101010101" pitchFamily="2" charset="-122"/>
              </a:rPr>
              <a:t>页内容的设计意图</a:t>
            </a:r>
          </a:p>
        </p:txBody>
      </p:sp>
      <p:sp>
        <p:nvSpPr>
          <p:cNvPr id="3" name="内容占位符 2"/>
          <p:cNvSpPr>
            <a:spLocks noGrp="1"/>
          </p:cNvSpPr>
          <p:nvPr>
            <p:ph idx="1"/>
          </p:nvPr>
        </p:nvSpPr>
        <p:spPr>
          <a:xfrm>
            <a:off x="5168900" y="1981200"/>
            <a:ext cx="6159500" cy="3919538"/>
          </a:xfrm>
        </p:spPr>
        <p:txBody>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这里有辽阔的平原，盛产粮食。</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这里有一望无际的大草原，牛羊成群。</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这里河流众多，人们修建了水利工程。</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这里矿产资源丰富，人们合理开发。 </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pic>
        <p:nvPicPr>
          <p:cNvPr id="14340" name="图片 4"/>
          <p:cNvPicPr>
            <a:picLocks noChangeAspect="1"/>
          </p:cNvPicPr>
          <p:nvPr/>
        </p:nvPicPr>
        <p:blipFill>
          <a:blip r:embed="rId3"/>
          <a:stretch>
            <a:fillRect/>
          </a:stretch>
        </p:blipFill>
        <p:spPr>
          <a:xfrm>
            <a:off x="984250" y="1708150"/>
            <a:ext cx="3733800" cy="49276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635000" y="6937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4</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5</a:t>
            </a:r>
            <a:r>
              <a:rPr lang="zh-CN" altLang="en-US" sz="3600" b="1" dirty="0">
                <a:latin typeface="华文中宋" panose="02010600040101010101" pitchFamily="2" charset="-122"/>
                <a:ea typeface="华文中宋" panose="02010600040101010101" pitchFamily="2" charset="-122"/>
              </a:rPr>
              <a:t>页内容的设计意图</a:t>
            </a:r>
          </a:p>
        </p:txBody>
      </p:sp>
      <p:sp>
        <p:nvSpPr>
          <p:cNvPr id="3" name="内容占位符 2"/>
          <p:cNvSpPr>
            <a:spLocks noGrp="1"/>
          </p:cNvSpPr>
          <p:nvPr>
            <p:ph idx="1"/>
          </p:nvPr>
        </p:nvSpPr>
        <p:spPr>
          <a:xfrm>
            <a:off x="1587500" y="1946275"/>
            <a:ext cx="8909050" cy="3209925"/>
          </a:xfrm>
        </p:spPr>
        <p:txBody>
          <a:bodyPr/>
          <a:lstStyle/>
          <a:p>
            <a:pPr marL="0" marR="0" lvl="0" indent="0" algn="just"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课文中的相关图片和解说文字，是举例性质的。这是为了引发学生思考，让学生进一步举例，说明人们怎样依托这片广袤的土地进行各种生产、生活的，人们是如何建设美丽家园的，从而激发学生的爱国之情。</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609600" y="584200"/>
            <a:ext cx="10972800" cy="833438"/>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4</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5</a:t>
            </a:r>
            <a:r>
              <a:rPr lang="zh-CN" altLang="en-US" sz="3600" b="1" dirty="0">
                <a:latin typeface="华文中宋" panose="02010600040101010101" pitchFamily="2" charset="-122"/>
                <a:ea typeface="华文中宋" panose="02010600040101010101" pitchFamily="2" charset="-122"/>
              </a:rPr>
              <a:t>页内容的设计意图</a:t>
            </a:r>
          </a:p>
        </p:txBody>
      </p:sp>
      <p:sp>
        <p:nvSpPr>
          <p:cNvPr id="3" name="内容占位符 2"/>
          <p:cNvSpPr>
            <a:spLocks noGrp="1"/>
          </p:cNvSpPr>
          <p:nvPr>
            <p:ph idx="1"/>
          </p:nvPr>
        </p:nvSpPr>
        <p:spPr>
          <a:xfrm>
            <a:off x="4343400" y="1527175"/>
            <a:ext cx="7277100" cy="4810125"/>
          </a:xfrm>
        </p:spPr>
        <p:txBody>
          <a:bodyPr>
            <a:normAutofit fontScale="70000" lnSpcReduction="20000"/>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33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另一方面，突出我国山河壮丽，激发学生的爱国情感。</a:t>
            </a:r>
            <a:endParaRPr kumimoji="0" lang="en-US" altLang="zh-CN" sz="33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插图（雪山、黄河）</a:t>
            </a:r>
            <a:endParaRPr kumimoji="0" lang="en-US" altLang="zh-CN"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en-US" altLang="zh-CN"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我爱你，中国</a:t>
            </a:r>
            <a:r>
              <a:rPr kumimoji="0" lang="en-US" altLang="zh-CN"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歌词节选</a:t>
            </a:r>
            <a:endParaRPr kumimoji="0" lang="en-US" altLang="zh-CN"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just"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31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活动设计（“你还知道哪些歌颂祖国大好河山的歌曲或诗歌？试着唱一唱或朗诵给大家听。”这一活动设计，不局限于读本插图、歌词所呈现的美丽中国形象，进一步开阔学生的视野，让学生在探究活动中去发现、去感受美丽中国。）</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pic>
        <p:nvPicPr>
          <p:cNvPr id="16388" name="图片 1"/>
          <p:cNvPicPr>
            <a:picLocks noChangeAspect="1"/>
          </p:cNvPicPr>
          <p:nvPr/>
        </p:nvPicPr>
        <p:blipFill>
          <a:blip r:embed="rId3"/>
          <a:stretch>
            <a:fillRect/>
          </a:stretch>
        </p:blipFill>
        <p:spPr>
          <a:xfrm>
            <a:off x="207963" y="1573213"/>
            <a:ext cx="4125912" cy="4938712"/>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1919288" y="765175"/>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第一课  美丽中国是我家</a:t>
            </a:r>
          </a:p>
        </p:txBody>
      </p:sp>
      <p:sp>
        <p:nvSpPr>
          <p:cNvPr id="17411" name="TextBox 2"/>
          <p:cNvSpPr txBox="1"/>
          <p:nvPr/>
        </p:nvSpPr>
        <p:spPr>
          <a:xfrm>
            <a:off x="2495550" y="2579688"/>
            <a:ext cx="7561263" cy="3324225"/>
          </a:xfrm>
          <a:prstGeom prst="rect">
            <a:avLst/>
          </a:prstGeom>
          <a:noFill/>
          <a:ln w="9525">
            <a:noFill/>
          </a:ln>
        </p:spPr>
        <p:txBody>
          <a:bodyPr>
            <a:spAutoFit/>
          </a:bodyPr>
          <a:lstStyle/>
          <a:p>
            <a:pPr>
              <a:lnSpc>
                <a:spcPct val="150000"/>
              </a:lnSpc>
            </a:pPr>
            <a:r>
              <a:rPr lang="zh-CN" altLang="en-US" sz="2800" dirty="0">
                <a:latin typeface="黑体" panose="02010609060101010101" pitchFamily="49" charset="-122"/>
                <a:ea typeface="黑体" panose="02010609060101010101" pitchFamily="49" charset="-122"/>
              </a:rPr>
              <a:t>    爱国，不能停留在口号上，而是要把自己的理想同祖国的前途、把自己的人生同民族的命运紧密联系在一起，扎根人民，奉献国家。</a:t>
            </a:r>
            <a:endParaRPr lang="en-US" altLang="zh-CN" sz="2800" dirty="0">
              <a:latin typeface="黑体" panose="02010609060101010101" pitchFamily="49" charset="-122"/>
              <a:ea typeface="黑体" panose="02010609060101010101" pitchFamily="49" charset="-122"/>
            </a:endParaRPr>
          </a:p>
          <a:p>
            <a:pPr algn="r">
              <a:lnSpc>
                <a:spcPct val="150000"/>
              </a:lnSpc>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习近平</a:t>
            </a:r>
          </a:p>
          <a:p>
            <a:pPr>
              <a:lnSpc>
                <a:spcPct val="150000"/>
              </a:lnSpc>
            </a:pPr>
            <a:endParaRPr lang="zh-CN" altLang="en-US" sz="2800"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1919288" y="765175"/>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第二课  我自豪  我是中国人</a:t>
            </a:r>
          </a:p>
        </p:txBody>
      </p:sp>
      <p:sp>
        <p:nvSpPr>
          <p:cNvPr id="18435" name="TextBox 3"/>
          <p:cNvSpPr txBox="1"/>
          <p:nvPr/>
        </p:nvSpPr>
        <p:spPr>
          <a:xfrm>
            <a:off x="889000" y="2141538"/>
            <a:ext cx="10248900" cy="3324225"/>
          </a:xfrm>
          <a:prstGeom prst="rect">
            <a:avLst/>
          </a:prstGeom>
          <a:noFill/>
          <a:ln w="9525">
            <a:noFill/>
          </a:ln>
        </p:spPr>
        <p:txBody>
          <a:bodyPr>
            <a:spAutoFit/>
          </a:bodyPr>
          <a:lstStyle/>
          <a:p>
            <a:pPr>
              <a:lnSpc>
                <a:spcPct val="150000"/>
              </a:lnSpc>
            </a:pPr>
            <a:r>
              <a:rPr lang="zh-CN" altLang="en-US" sz="2800" dirty="0">
                <a:latin typeface="黑体" panose="02010609060101010101" pitchFamily="49" charset="-122"/>
                <a:ea typeface="黑体" panose="02010609060101010101" pitchFamily="49" charset="-122"/>
              </a:rPr>
              <a:t>本课目标</a:t>
            </a:r>
          </a:p>
          <a:p>
            <a:pPr>
              <a:lnSpc>
                <a:spcPct val="150000"/>
              </a:lnSpc>
            </a:pPr>
            <a:r>
              <a:rPr lang="zh-CN" altLang="en-US" sz="2800" dirty="0">
                <a:latin typeface="楷体" panose="02010609060101010101" pitchFamily="49" charset="-122"/>
                <a:ea typeface="楷体" panose="02010609060101010101" pitchFamily="49" charset="-122"/>
              </a:rPr>
              <a:t>    从历史和现实两个维度，结合典型事例，了解中国古代的伟大成就和杰出人物，以及中华人民共和国成立</a:t>
            </a:r>
            <a:r>
              <a:rPr lang="en-US" altLang="zh-CN" sz="2800" dirty="0">
                <a:latin typeface="楷体" panose="02010609060101010101" pitchFamily="49" charset="-122"/>
                <a:ea typeface="楷体" panose="02010609060101010101" pitchFamily="49" charset="-122"/>
              </a:rPr>
              <a:t>70</a:t>
            </a:r>
            <a:r>
              <a:rPr lang="zh-CN" altLang="en-US" sz="2800" dirty="0">
                <a:latin typeface="楷体" panose="02010609060101010101" pitchFamily="49" charset="-122"/>
                <a:ea typeface="楷体" panose="02010609060101010101" pitchFamily="49" charset="-122"/>
              </a:rPr>
              <a:t>多年来取得的辉煌成就，感受作为中国人的自豪感。</a:t>
            </a:r>
          </a:p>
          <a:p>
            <a:pPr algn="r">
              <a:lnSpc>
                <a:spcPct val="150000"/>
              </a:lnSpc>
            </a:pP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1919288" y="765175"/>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第二课  我自豪  我是中国人</a:t>
            </a:r>
          </a:p>
        </p:txBody>
      </p:sp>
      <p:sp>
        <p:nvSpPr>
          <p:cNvPr id="19459" name="TextBox 2"/>
          <p:cNvSpPr txBox="1"/>
          <p:nvPr/>
        </p:nvSpPr>
        <p:spPr>
          <a:xfrm>
            <a:off x="8585200" y="1620838"/>
            <a:ext cx="2895600" cy="4616450"/>
          </a:xfrm>
          <a:prstGeom prst="rect">
            <a:avLst/>
          </a:prstGeom>
          <a:noFill/>
          <a:ln w="9525">
            <a:noFill/>
          </a:ln>
        </p:spPr>
        <p:txBody>
          <a:bodyPr>
            <a:spAutoFit/>
          </a:bodyPr>
          <a:lstStyle/>
          <a:p>
            <a:pPr>
              <a:lnSpc>
                <a:spcPct val="150000"/>
              </a:lnSpc>
            </a:pPr>
            <a:r>
              <a:rPr lang="zh-CN" altLang="en-US" sz="2800" dirty="0">
                <a:latin typeface="黑体" panose="02010609060101010101" pitchFamily="49" charset="-122"/>
                <a:ea typeface="黑体" panose="02010609060101010101" pitchFamily="49" charset="-122"/>
              </a:rPr>
              <a:t>    第一部分是从中华优秀传统文化的角度，呈现中国古代的杰出成就和人物。（</a:t>
            </a:r>
            <a:r>
              <a:rPr lang="en-US" altLang="zh-CN" sz="2800" dirty="0">
                <a:latin typeface="黑体" panose="02010609060101010101" pitchFamily="49" charset="-122"/>
                <a:ea typeface="黑体" panose="02010609060101010101" pitchFamily="49" charset="-122"/>
              </a:rPr>
              <a:t>6—7</a:t>
            </a:r>
            <a:r>
              <a:rPr lang="zh-CN" altLang="en-US" sz="2800" dirty="0">
                <a:latin typeface="黑体" panose="02010609060101010101" pitchFamily="49" charset="-122"/>
                <a:ea typeface="黑体" panose="02010609060101010101" pitchFamily="49" charset="-122"/>
              </a:rPr>
              <a:t>页）</a:t>
            </a:r>
          </a:p>
          <a:p>
            <a:pPr>
              <a:lnSpc>
                <a:spcPct val="150000"/>
              </a:lnSpc>
            </a:pPr>
            <a:r>
              <a:rPr lang="zh-CN" altLang="en-US" sz="2800" dirty="0">
                <a:latin typeface="黑体" panose="02010609060101010101" pitchFamily="49" charset="-122"/>
                <a:ea typeface="黑体" panose="02010609060101010101" pitchFamily="49" charset="-122"/>
              </a:rPr>
              <a:t>    </a:t>
            </a:r>
          </a:p>
        </p:txBody>
      </p:sp>
      <p:pic>
        <p:nvPicPr>
          <p:cNvPr id="2" name="图片 1"/>
          <p:cNvPicPr>
            <a:picLocks noChangeAspect="1"/>
          </p:cNvPicPr>
          <p:nvPr>
            <p:custDataLst>
              <p:tags r:id="rId1"/>
            </p:custDataLst>
          </p:nvPr>
        </p:nvPicPr>
        <p:blipFill>
          <a:blip r:embed="rId4"/>
          <a:stretch>
            <a:fillRect/>
          </a:stretch>
        </p:blipFill>
        <p:spPr>
          <a:xfrm>
            <a:off x="0" y="1473200"/>
            <a:ext cx="7827010" cy="5311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919288" y="765175"/>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第二课  我自豪  我是中国人</a:t>
            </a:r>
          </a:p>
        </p:txBody>
      </p:sp>
      <p:sp>
        <p:nvSpPr>
          <p:cNvPr id="20483" name="TextBox 2"/>
          <p:cNvSpPr txBox="1"/>
          <p:nvPr/>
        </p:nvSpPr>
        <p:spPr>
          <a:xfrm>
            <a:off x="8610600" y="2052955"/>
            <a:ext cx="3201035" cy="3322955"/>
          </a:xfrm>
          <a:prstGeom prst="rect">
            <a:avLst/>
          </a:prstGeom>
          <a:noFill/>
          <a:ln w="9525">
            <a:noFill/>
          </a:ln>
        </p:spPr>
        <p:txBody>
          <a:bodyPr wrap="square">
            <a:spAutoFit/>
          </a:bodyPr>
          <a:lstStyle/>
          <a:p>
            <a:pPr>
              <a:lnSpc>
                <a:spcPct val="150000"/>
              </a:lnSpc>
            </a:pPr>
            <a:r>
              <a:rPr lang="zh-CN" altLang="en-US" sz="2800" dirty="0">
                <a:latin typeface="黑体" panose="02010609060101010101" pitchFamily="49" charset="-122"/>
                <a:ea typeface="黑体" panose="02010609060101010101" pitchFamily="49" charset="-122"/>
              </a:rPr>
              <a:t>    第二部分展示了中华人民共和国成立</a:t>
            </a:r>
            <a:r>
              <a:rPr lang="en-US" altLang="zh-CN" sz="2800" dirty="0">
                <a:latin typeface="黑体" panose="02010609060101010101" pitchFamily="49" charset="-122"/>
                <a:ea typeface="黑体" panose="02010609060101010101" pitchFamily="49" charset="-122"/>
              </a:rPr>
              <a:t>70</a:t>
            </a:r>
            <a:r>
              <a:rPr lang="zh-CN" altLang="en-US" sz="2800" dirty="0">
                <a:latin typeface="黑体" panose="02010609060101010101" pitchFamily="49" charset="-122"/>
                <a:ea typeface="黑体" panose="02010609060101010101" pitchFamily="49" charset="-122"/>
              </a:rPr>
              <a:t>多年来取得的辉煌成就。（</a:t>
            </a:r>
            <a:r>
              <a:rPr lang="en-US" altLang="zh-CN" sz="2800" dirty="0">
                <a:latin typeface="黑体" panose="02010609060101010101" pitchFamily="49" charset="-122"/>
                <a:ea typeface="黑体" panose="02010609060101010101" pitchFamily="49" charset="-122"/>
              </a:rPr>
              <a:t>8—9</a:t>
            </a:r>
            <a:r>
              <a:rPr lang="zh-CN" altLang="en-US" sz="2800" dirty="0">
                <a:latin typeface="黑体" panose="02010609060101010101" pitchFamily="49" charset="-122"/>
                <a:ea typeface="黑体" panose="02010609060101010101" pitchFamily="49" charset="-122"/>
              </a:rPr>
              <a:t>页）</a:t>
            </a:r>
          </a:p>
        </p:txBody>
      </p:sp>
      <p:pic>
        <p:nvPicPr>
          <p:cNvPr id="2" name="图片 1"/>
          <p:cNvPicPr>
            <a:picLocks noChangeAspect="1"/>
          </p:cNvPicPr>
          <p:nvPr>
            <p:custDataLst>
              <p:tags r:id="rId1"/>
            </p:custDataLst>
          </p:nvPr>
        </p:nvPicPr>
        <p:blipFill>
          <a:blip r:embed="rId4"/>
          <a:stretch>
            <a:fillRect/>
          </a:stretch>
        </p:blipFill>
        <p:spPr>
          <a:xfrm>
            <a:off x="75565" y="1462405"/>
            <a:ext cx="8397240" cy="5395595"/>
          </a:xfrm>
          <a:prstGeom prst="rect">
            <a:avLst/>
          </a:prstGeom>
        </p:spPr>
      </p:pic>
      <p:pic>
        <p:nvPicPr>
          <p:cNvPr id="6" name="图片 5">
            <a:extLst>
              <a:ext uri="{FF2B5EF4-FFF2-40B4-BE49-F238E27FC236}">
                <a16:creationId xmlns:a16="http://schemas.microsoft.com/office/drawing/2014/main" id="{8386EBDE-2570-6E3E-ADCC-4E8419D8E0B0}"/>
              </a:ext>
            </a:extLst>
          </p:cNvPr>
          <p:cNvPicPr>
            <a:picLocks noChangeAspect="1"/>
          </p:cNvPicPr>
          <p:nvPr/>
        </p:nvPicPr>
        <p:blipFill rotWithShape="1">
          <a:blip r:embed="rId5"/>
          <a:srcRect l="9872"/>
          <a:stretch/>
        </p:blipFill>
        <p:spPr>
          <a:xfrm>
            <a:off x="7295949" y="1462405"/>
            <a:ext cx="966621" cy="15391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1838325" y="633413"/>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第一部分内容</a:t>
            </a:r>
          </a:p>
        </p:txBody>
      </p:sp>
      <p:sp>
        <p:nvSpPr>
          <p:cNvPr id="21507" name="TextBox 2"/>
          <p:cNvSpPr txBox="1"/>
          <p:nvPr/>
        </p:nvSpPr>
        <p:spPr>
          <a:xfrm>
            <a:off x="727075" y="1628775"/>
            <a:ext cx="10656888" cy="5162550"/>
          </a:xfrm>
          <a:prstGeom prst="rect">
            <a:avLst/>
          </a:prstGeom>
          <a:noFill/>
          <a:ln w="9525">
            <a:noFill/>
          </a:ln>
        </p:spPr>
        <p:txBody>
          <a:bodyPr>
            <a:spAutoFit/>
          </a:bodyPr>
          <a:lstStyle/>
          <a:p>
            <a:pPr>
              <a:lnSpc>
                <a:spcPct val="150000"/>
              </a:lnSpc>
            </a:pPr>
            <a:r>
              <a:rPr lang="zh-CN" altLang="en-US" sz="2800" dirty="0">
                <a:latin typeface="黑体" panose="02010609060101010101" pitchFamily="49" charset="-122"/>
                <a:ea typeface="黑体" panose="02010609060101010101" pitchFamily="49" charset="-122"/>
              </a:rPr>
              <a:t>    在几千年历史长河中，中国人民始终辛勤劳作、发明创造，我国产生了老子、孔子、庄子、孟子、墨子、孙子、韩非子等闻名于世的伟大思想巨匠，发明了造纸术、火药、印刷术、指南针等深刻影响人类文明进程的伟大科技成果，创作了诗经、楚辞、汉赋、唐诗、宋词、元曲、明清小说等伟大文艺作品，传承了格萨尔王、玛纳斯、江格尔等震撼人心的伟大史诗，建设了万里长城、都江堰、大运河、故宫、布达拉宫等气势恢弘的伟大工程。</a:t>
            </a:r>
            <a:endParaRPr lang="en-US" altLang="zh-CN" sz="2800" dirty="0">
              <a:latin typeface="黑体" panose="02010609060101010101" pitchFamily="49" charset="-122"/>
              <a:ea typeface="黑体" panose="02010609060101010101" pitchFamily="49" charset="-122"/>
            </a:endParaRPr>
          </a:p>
          <a:p>
            <a:pPr algn="r">
              <a:lnSpc>
                <a:spcPct val="150000"/>
              </a:lnSpc>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习近平</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571500" y="6810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注意几个关键词</a:t>
            </a:r>
          </a:p>
        </p:txBody>
      </p:sp>
      <p:sp>
        <p:nvSpPr>
          <p:cNvPr id="22531" name="内容占位符 2"/>
          <p:cNvSpPr>
            <a:spLocks noGrp="1"/>
          </p:cNvSpPr>
          <p:nvPr>
            <p:ph idx="1"/>
          </p:nvPr>
        </p:nvSpPr>
        <p:spPr>
          <a:xfrm>
            <a:off x="3216275" y="1870075"/>
            <a:ext cx="5759450" cy="4032250"/>
          </a:xfrm>
          <a:noFill/>
          <a:ln>
            <a:noFill/>
          </a:ln>
        </p:spPr>
        <p:txBody>
          <a:bodyPr/>
          <a:lstStyle/>
          <a:p>
            <a:pPr>
              <a:lnSpc>
                <a:spcPct val="150000"/>
              </a:lnSpc>
            </a:pPr>
            <a:r>
              <a:rPr lang="zh-CN" altLang="en-US" dirty="0">
                <a:latin typeface="黑体" panose="02010609060101010101" pitchFamily="49" charset="-122"/>
                <a:ea typeface="黑体" panose="02010609060101010101" pitchFamily="49" charset="-122"/>
              </a:rPr>
              <a:t>伟大思想巨匠（孔子）</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伟大科技成果（活字印刷术）</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伟大文艺作品</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伟大史诗</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伟大工程（长城）</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435100" y="681038"/>
            <a:ext cx="7708900" cy="1935162"/>
          </a:xfrm>
          <a:noFill/>
          <a:ln>
            <a:noFill/>
          </a:ln>
        </p:spPr>
        <p:txBody>
          <a:bodyPr/>
          <a:lstStyle/>
          <a:p>
            <a:pPr algn="ctr">
              <a:lnSpc>
                <a:spcPct val="150000"/>
              </a:lnSpc>
            </a:pPr>
            <a:r>
              <a:rPr lang="zh-CN" altLang="en-US" sz="3600" b="1" dirty="0">
                <a:latin typeface="华文中宋" panose="02010600040101010101" pitchFamily="2" charset="-122"/>
                <a:ea typeface="华文中宋" panose="02010600040101010101" pitchFamily="2" charset="-122"/>
              </a:rPr>
              <a:t>        教学素材的灵活运用</a:t>
            </a:r>
            <a:br>
              <a:rPr lang="en-US" altLang="zh-CN" sz="3600" b="1" dirty="0">
                <a:latin typeface="华文中宋" panose="02010600040101010101" pitchFamily="2" charset="-122"/>
                <a:ea typeface="华文中宋" panose="02010600040101010101" pitchFamily="2" charset="-122"/>
              </a:rPr>
            </a:b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以孔子思想为例</a:t>
            </a:r>
          </a:p>
        </p:txBody>
      </p:sp>
      <p:sp>
        <p:nvSpPr>
          <p:cNvPr id="23555" name="内容占位符 2"/>
          <p:cNvSpPr>
            <a:spLocks noGrp="1"/>
          </p:cNvSpPr>
          <p:nvPr>
            <p:ph idx="1"/>
          </p:nvPr>
        </p:nvSpPr>
        <p:spPr>
          <a:xfrm>
            <a:off x="4003675" y="2759075"/>
            <a:ext cx="4187825" cy="2714625"/>
          </a:xfrm>
          <a:noFill/>
          <a:ln>
            <a:noFill/>
          </a:ln>
        </p:spPr>
        <p:txBody>
          <a:bodyPr/>
          <a:lstStyle/>
          <a:p>
            <a:pPr>
              <a:lnSpc>
                <a:spcPct val="150000"/>
              </a:lnSpc>
            </a:pPr>
            <a:r>
              <a:rPr lang="zh-CN" altLang="en-US" dirty="0">
                <a:latin typeface="黑体" panose="02010609060101010101" pitchFamily="49" charset="-122"/>
                <a:ea typeface="黑体" panose="02010609060101010101" pitchFamily="49" charset="-122"/>
              </a:rPr>
              <a:t>成语</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格言</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经典小故事</a:t>
            </a:r>
            <a:endParaRPr lang="en-US" altLang="zh-CN" dirty="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txBox="1"/>
          <p:nvPr/>
        </p:nvSpPr>
        <p:spPr>
          <a:xfrm>
            <a:off x="3332163" y="842963"/>
            <a:ext cx="8229600" cy="1143000"/>
          </a:xfrm>
          <a:prstGeom prst="rect">
            <a:avLst/>
          </a:prstGeom>
          <a:noFill/>
          <a:ln w="9525">
            <a:noFill/>
          </a:ln>
        </p:spPr>
        <p:txBody>
          <a:bodyPr/>
          <a:lstStyle/>
          <a:p>
            <a:pPr marL="914400" indent="-914400" algn="ctr" eaLnBrk="0" hangingPunct="0">
              <a:lnSpc>
                <a:spcPct val="90000"/>
              </a:lnSpc>
            </a:pPr>
            <a:r>
              <a:rPr lang="zh-CN" altLang="en-US" sz="3600" b="1" dirty="0">
                <a:latin typeface="华文中宋" panose="02010600040101010101" pitchFamily="2" charset="-122"/>
                <a:ea typeface="华文中宋" panose="02010600040101010101" pitchFamily="2" charset="-122"/>
                <a:sym typeface="Calibri Light" panose="020F0302020204030204" pitchFamily="34" charset="0"/>
              </a:rPr>
              <a:t>第</a:t>
            </a:r>
            <a:r>
              <a:rPr lang="en-US" altLang="zh-CN" sz="3600" b="1" dirty="0">
                <a:latin typeface="华文中宋" panose="02010600040101010101" pitchFamily="2" charset="-122"/>
                <a:ea typeface="华文中宋" panose="02010600040101010101" pitchFamily="2" charset="-122"/>
                <a:sym typeface="Calibri Light" panose="020F0302020204030204" pitchFamily="34" charset="0"/>
              </a:rPr>
              <a:t>1</a:t>
            </a:r>
            <a:r>
              <a:rPr lang="zh-CN" altLang="en-US" sz="3600" b="1" dirty="0">
                <a:latin typeface="华文中宋" panose="02010600040101010101" pitchFamily="2" charset="-122"/>
                <a:ea typeface="华文中宋" panose="02010600040101010101" pitchFamily="2" charset="-122"/>
                <a:sym typeface="Calibri Light" panose="020F0302020204030204" pitchFamily="34" charset="0"/>
              </a:rPr>
              <a:t>讲  我爱你中国</a:t>
            </a:r>
          </a:p>
        </p:txBody>
      </p:sp>
      <p:sp>
        <p:nvSpPr>
          <p:cNvPr id="5" name="TextBox 4"/>
          <p:cNvSpPr txBox="1"/>
          <p:nvPr/>
        </p:nvSpPr>
        <p:spPr>
          <a:xfrm>
            <a:off x="5694363" y="2155825"/>
            <a:ext cx="6346825" cy="3324225"/>
          </a:xfrm>
          <a:prstGeom prst="rect">
            <a:avLst/>
          </a:prstGeom>
          <a:noFill/>
        </p:spPr>
        <p:txBody>
          <a:bodyPr>
            <a:spAutoFit/>
          </a:bodyPr>
          <a:lstStyle/>
          <a:p>
            <a:pPr marR="0" defTabSz="914400">
              <a:lnSpc>
                <a:spcPct val="150000"/>
              </a:lnSpc>
              <a:buClrTx/>
              <a:buSzTx/>
              <a:buFontTx/>
              <a:buNone/>
              <a:defRPr/>
            </a:pPr>
            <a:r>
              <a:rPr kumimoji="0" lang="zh-CN" altLang="en-US" sz="2800" kern="1200" cap="none" spc="0" normalizeH="0" baseline="0" noProof="0" dirty="0">
                <a:latin typeface="黑体" panose="02010609060101010101" pitchFamily="49" charset="-122"/>
                <a:ea typeface="黑体" panose="02010609060101010101" pitchFamily="49" charset="-122"/>
                <a:cs typeface="+mn-cs"/>
              </a:rPr>
              <a:t>一  美丽中国是我家</a:t>
            </a:r>
            <a:endParaRPr kumimoji="0" lang="en-US" altLang="zh-CN" sz="2800" kern="1200" cap="none" spc="0" normalizeH="0" baseline="0" noProof="0" dirty="0">
              <a:latin typeface="黑体" panose="02010609060101010101" pitchFamily="49" charset="-122"/>
              <a:ea typeface="黑体" panose="02010609060101010101" pitchFamily="49" charset="-122"/>
              <a:cs typeface="+mn-cs"/>
            </a:endParaRPr>
          </a:p>
          <a:p>
            <a:pPr marL="514350" marR="0" indent="-514350" defTabSz="914400">
              <a:lnSpc>
                <a:spcPct val="150000"/>
              </a:lnSpc>
              <a:buClrTx/>
              <a:buSzTx/>
              <a:buFontTx/>
              <a:buAutoNum type="ea1ChsPlain" startAt="2"/>
              <a:defRPr/>
            </a:pPr>
            <a:r>
              <a:rPr kumimoji="0" lang="zh-CN" altLang="en-US" sz="2800" kern="1200" cap="none" spc="0" normalizeH="0" baseline="0" noProof="0" dirty="0">
                <a:latin typeface="黑体" panose="02010609060101010101" pitchFamily="49" charset="-122"/>
                <a:ea typeface="黑体" panose="02010609060101010101" pitchFamily="49" charset="-122"/>
                <a:cs typeface="+mn-cs"/>
              </a:rPr>
              <a:t> 我自豪  我是中国人</a:t>
            </a:r>
            <a:endParaRPr kumimoji="0" lang="en-US" altLang="zh-CN" sz="2800" kern="1200" cap="none" spc="0" normalizeH="0" baseline="0" noProof="0" dirty="0">
              <a:latin typeface="黑体" panose="02010609060101010101" pitchFamily="49" charset="-122"/>
              <a:ea typeface="黑体" panose="02010609060101010101" pitchFamily="49" charset="-122"/>
              <a:cs typeface="+mn-cs"/>
            </a:endParaRPr>
          </a:p>
          <a:p>
            <a:pPr marL="514350" marR="0" indent="-514350" defTabSz="914400">
              <a:lnSpc>
                <a:spcPct val="150000"/>
              </a:lnSpc>
              <a:buClrTx/>
              <a:buSzTx/>
              <a:buFontTx/>
              <a:buAutoNum type="ea1ChsPlain" startAt="2"/>
              <a:defRPr/>
            </a:pPr>
            <a:endParaRPr kumimoji="0" lang="en-US" altLang="zh-CN" sz="2800" kern="1200" cap="none" spc="0" normalizeH="0" baseline="0" noProof="0" dirty="0">
              <a:latin typeface="黑体" panose="02010609060101010101" pitchFamily="49" charset="-122"/>
              <a:ea typeface="黑体" panose="02010609060101010101" pitchFamily="49" charset="-122"/>
              <a:cs typeface="+mn-cs"/>
            </a:endParaRPr>
          </a:p>
          <a:p>
            <a:pPr marR="0" defTabSz="914400">
              <a:lnSpc>
                <a:spcPct val="150000"/>
              </a:lnSpc>
              <a:buClrTx/>
              <a:buSzTx/>
              <a:buFontTx/>
              <a:buNone/>
              <a:defRPr/>
            </a:pPr>
            <a:r>
              <a:rPr kumimoji="0" lang="zh-CN" altLang="en-US" sz="2800" kern="1200" cap="none" spc="0" normalizeH="0" baseline="0" noProof="0" dirty="0">
                <a:latin typeface="楷体" panose="02010609060101010101" pitchFamily="49" charset="-122"/>
                <a:ea typeface="楷体" panose="02010609060101010101" pitchFamily="49" charset="-122"/>
                <a:cs typeface="+mn-cs"/>
              </a:rPr>
              <a:t>立意：</a:t>
            </a:r>
            <a:endParaRPr kumimoji="0" lang="en-US" altLang="zh-CN" sz="2800" kern="1200" cap="none" spc="0" normalizeH="0" baseline="0" noProof="0" dirty="0">
              <a:latin typeface="楷体" panose="02010609060101010101" pitchFamily="49" charset="-122"/>
              <a:ea typeface="楷体" panose="02010609060101010101" pitchFamily="49" charset="-122"/>
              <a:cs typeface="+mn-cs"/>
            </a:endParaRPr>
          </a:p>
          <a:p>
            <a:pPr marR="0" defTabSz="914400">
              <a:lnSpc>
                <a:spcPct val="150000"/>
              </a:lnSpc>
              <a:buClrTx/>
              <a:buSzTx/>
              <a:buFontTx/>
              <a:buNone/>
              <a:defRPr/>
            </a:pPr>
            <a:r>
              <a:rPr kumimoji="0" lang="zh-CN" altLang="en-US" sz="2800" kern="1200" cap="none" spc="0" normalizeH="0" baseline="0" noProof="0" dirty="0">
                <a:latin typeface="楷体" panose="02010609060101010101" pitchFamily="49" charset="-122"/>
                <a:ea typeface="楷体" panose="02010609060101010101" pitchFamily="49" charset="-122"/>
                <a:cs typeface="+mn-cs"/>
              </a:rPr>
              <a:t>培养新时代小学生的爱国情感。</a:t>
            </a:r>
          </a:p>
        </p:txBody>
      </p:sp>
      <p:sp>
        <p:nvSpPr>
          <p:cNvPr id="1029" name="Rectangle 6"/>
          <p:cNvSpPr/>
          <p:nvPr/>
        </p:nvSpPr>
        <p:spPr>
          <a:xfrm>
            <a:off x="0" y="0"/>
            <a:ext cx="12192000" cy="0"/>
          </a:xfrm>
          <a:prstGeom prst="rect">
            <a:avLst/>
          </a:prstGeom>
          <a:noFill/>
          <a:ln w="9525">
            <a:noFill/>
          </a:ln>
        </p:spPr>
        <p:txBody>
          <a:bodyPr wrap="none" anchor="ctr" anchorCtr="0">
            <a:spAutoFit/>
          </a:bodyPr>
          <a:lstStyle/>
          <a:p>
            <a:endParaRPr lang="zh-CN" altLang="en-US" dirty="0">
              <a:latin typeface="Arial" panose="020B0604020202020204" pitchFamily="34" charset="0"/>
            </a:endParaRPr>
          </a:p>
        </p:txBody>
      </p:sp>
      <p:graphicFrame>
        <p:nvGraphicFramePr>
          <p:cNvPr id="1026" name="对象 2"/>
          <p:cNvGraphicFramePr>
            <a:graphicFrameLocks noChangeAspect="1"/>
          </p:cNvGraphicFramePr>
          <p:nvPr/>
        </p:nvGraphicFramePr>
        <p:xfrm>
          <a:off x="319088" y="1184275"/>
          <a:ext cx="4419600" cy="5267325"/>
        </p:xfrm>
        <a:graphic>
          <a:graphicData uri="http://schemas.openxmlformats.org/presentationml/2006/ole">
            <mc:AlternateContent xmlns:mc="http://schemas.openxmlformats.org/markup-compatibility/2006">
              <mc:Choice xmlns:v="urn:schemas-microsoft-com:vml" Requires="v">
                <p:oleObj r:id="rId3" imgW="7829550" imgH="9344025" progId="Paint.Picture">
                  <p:embed/>
                </p:oleObj>
              </mc:Choice>
              <mc:Fallback>
                <p:oleObj r:id="rId3" imgW="7829550" imgH="9344025" progId="Paint.Picture">
                  <p:embed/>
                  <p:pic>
                    <p:nvPicPr>
                      <p:cNvPr id="0" name="图片 3075"/>
                      <p:cNvPicPr/>
                      <p:nvPr/>
                    </p:nvPicPr>
                    <p:blipFill>
                      <a:blip r:embed="rId4"/>
                      <a:stretch>
                        <a:fillRect/>
                      </a:stretch>
                    </p:blipFill>
                    <p:spPr>
                      <a:xfrm>
                        <a:off x="319088" y="1184275"/>
                        <a:ext cx="4419600" cy="5267325"/>
                      </a:xfrm>
                      <a:prstGeom prst="rect">
                        <a:avLst/>
                      </a:prstGeom>
                      <a:noFill/>
                      <a:ln w="38100">
                        <a:noFill/>
                        <a:miter/>
                      </a:ln>
                    </p:spPr>
                  </p:pic>
                </p:oleObj>
              </mc:Fallback>
            </mc:AlternateContent>
          </a:graphicData>
        </a:graphic>
      </p:graphicFrame>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508000" y="8969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第一部分内容</a:t>
            </a:r>
            <a:endParaRPr lang="zh-CN" altLang="en-US" sz="3600" dirty="0"/>
          </a:p>
        </p:txBody>
      </p:sp>
      <p:sp>
        <p:nvSpPr>
          <p:cNvPr id="24579" name="内容占位符 2"/>
          <p:cNvSpPr>
            <a:spLocks noGrp="1"/>
          </p:cNvSpPr>
          <p:nvPr>
            <p:ph idx="1"/>
          </p:nvPr>
        </p:nvSpPr>
        <p:spPr>
          <a:xfrm>
            <a:off x="700088" y="2332038"/>
            <a:ext cx="10440987" cy="3268662"/>
          </a:xfrm>
          <a:noFill/>
          <a:ln>
            <a:noFill/>
          </a:ln>
        </p:spPr>
        <p:txBody>
          <a:bodyPr/>
          <a:lstStyle/>
          <a:p>
            <a:pPr marL="0" indent="0">
              <a:lnSpc>
                <a:spcPct val="150000"/>
              </a:lnSpc>
              <a:buNone/>
            </a:pPr>
            <a:r>
              <a:rPr lang="zh-CN" altLang="en-US" dirty="0">
                <a:latin typeface="黑体" panose="02010609060101010101" pitchFamily="49" charset="-122"/>
                <a:ea typeface="黑体" panose="02010609060101010101" pitchFamily="49" charset="-122"/>
              </a:rPr>
              <a:t>    郑成功的案例</a:t>
            </a:r>
            <a:endParaRPr lang="en-US" altLang="zh-CN" dirty="0">
              <a:latin typeface="黑体" panose="02010609060101010101" pitchFamily="49" charset="-122"/>
              <a:ea typeface="黑体" panose="02010609060101010101" pitchFamily="49" charset="-122"/>
            </a:endParaRPr>
          </a:p>
          <a:p>
            <a:pPr marL="0" indent="0">
              <a:lnSpc>
                <a:spcPct val="150000"/>
              </a:lnSpc>
              <a:buNone/>
            </a:pPr>
            <a:r>
              <a:rPr lang="en-US" altLang="zh-CN" dirty="0">
                <a:latin typeface="黑体" panose="02010609060101010101" pitchFamily="49" charset="-122"/>
                <a:ea typeface="黑体" panose="02010609060101010101" pitchFamily="49" charset="-122"/>
              </a:rPr>
              <a:t>    </a:t>
            </a:r>
            <a:r>
              <a:rPr lang="zh-CN" altLang="en-US" dirty="0">
                <a:latin typeface="楷体" panose="02010609060101010101" pitchFamily="49" charset="-122"/>
                <a:ea typeface="楷体" panose="02010609060101010101" pitchFamily="49" charset="-122"/>
              </a:rPr>
              <a:t>维护国家统一是爱国的重要内容。因此，读本第</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页还提到了郑成功收复台湾的事例，旨在突出中国历史上为维护国家统一作出贡献的英雄人物。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520700" y="8207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第一部分内容</a:t>
            </a:r>
            <a:endParaRPr lang="zh-CN" altLang="en-US" sz="3600" dirty="0"/>
          </a:p>
        </p:txBody>
      </p:sp>
      <p:sp>
        <p:nvSpPr>
          <p:cNvPr id="3" name="内容占位符 2"/>
          <p:cNvSpPr>
            <a:spLocks noGrp="1"/>
          </p:cNvSpPr>
          <p:nvPr>
            <p:ph idx="1"/>
          </p:nvPr>
        </p:nvSpPr>
        <p:spPr>
          <a:xfrm>
            <a:off x="533400" y="2332038"/>
            <a:ext cx="11087100" cy="3979863"/>
          </a:xfrm>
        </p:spPr>
        <p:txBody>
          <a:bodyPr>
            <a:normAutofit fontScale="92500" lnSpcReduction="10000"/>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第</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7</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页活动设计</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“我知道历史上有苏武、文天祥等杰出人物，他们的精神令我感动。你还知道哪些呢？”</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这个活动设计的宗旨是让学生去列举、去了解中国历史上具有高风亮节的人物，感受他们的精神力量，进一步加深对中华优秀传统文化的认同感，进而升华为爱国之情。</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1981200" y="633413"/>
            <a:ext cx="8229600" cy="8636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26627" name="TextBox 2"/>
          <p:cNvSpPr txBox="1"/>
          <p:nvPr/>
        </p:nvSpPr>
        <p:spPr>
          <a:xfrm>
            <a:off x="334963" y="1382713"/>
            <a:ext cx="11522075" cy="5262562"/>
          </a:xfrm>
          <a:prstGeom prst="rect">
            <a:avLst/>
          </a:prstGeom>
          <a:noFill/>
          <a:ln w="9525">
            <a:noFill/>
          </a:ln>
        </p:spPr>
        <p:txBody>
          <a:bodyPr>
            <a:spAutoFit/>
          </a:bodyPr>
          <a:lstStyle/>
          <a:p>
            <a:pPr>
              <a:lnSpc>
                <a:spcPct val="150000"/>
              </a:lnSpc>
            </a:pPr>
            <a:r>
              <a:rPr lang="zh-CN" altLang="en-US" sz="2800" dirty="0">
                <a:latin typeface="黑体" panose="02010609060101010101" pitchFamily="49" charset="-122"/>
                <a:ea typeface="黑体" panose="02010609060101010101" pitchFamily="49" charset="-122"/>
              </a:rPr>
              <a:t>    围绕中华人民共和国成立</a:t>
            </a:r>
            <a:r>
              <a:rPr lang="en-US" altLang="zh-CN" sz="2800" dirty="0">
                <a:latin typeface="黑体" panose="02010609060101010101" pitchFamily="49" charset="-122"/>
                <a:ea typeface="黑体" panose="02010609060101010101" pitchFamily="49" charset="-122"/>
              </a:rPr>
              <a:t>70</a:t>
            </a:r>
            <a:r>
              <a:rPr lang="zh-CN" altLang="en-US" sz="2800" dirty="0">
                <a:latin typeface="黑体" panose="02010609060101010101" pitchFamily="49" charset="-122"/>
                <a:ea typeface="黑体" panose="02010609060101010101" pitchFamily="49" charset="-122"/>
              </a:rPr>
              <a:t>多年来的成就展开，通过一个标有时间的线路图呈现。</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    宏观上，呈现了三个重大事件：</a:t>
            </a:r>
            <a:endParaRPr lang="en-US" altLang="zh-CN" sz="2800" dirty="0">
              <a:latin typeface="黑体" panose="02010609060101010101" pitchFamily="49" charset="-122"/>
              <a:ea typeface="黑体" panose="02010609060101010101" pitchFamily="49" charset="-122"/>
            </a:endParaRPr>
          </a:p>
          <a:p>
            <a:pPr>
              <a:lnSpc>
                <a:spcPct val="150000"/>
              </a:lnSpc>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中华人民共和国成立</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我国开始改革开放</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中国特色社会主义进入新时代</a:t>
            </a:r>
            <a:endParaRPr lang="en-US" altLang="zh-CN"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    微观上，将不同时期取得的代表性成就以图文结合的形式呈现，并标注具体的年份，让学生直观感受中华人民共和国成立</a:t>
            </a:r>
            <a:r>
              <a:rPr lang="en-US" altLang="zh-CN" sz="2800" dirty="0">
                <a:latin typeface="黑体" panose="02010609060101010101" pitchFamily="49" charset="-122"/>
                <a:ea typeface="黑体" panose="02010609060101010101" pitchFamily="49" charset="-122"/>
              </a:rPr>
              <a:t>70</a:t>
            </a:r>
            <a:r>
              <a:rPr lang="zh-CN" altLang="en-US" sz="2800" dirty="0">
                <a:latin typeface="黑体" panose="02010609060101010101" pitchFamily="49" charset="-122"/>
                <a:ea typeface="黑体" panose="02010609060101010101" pitchFamily="49" charset="-122"/>
              </a:rPr>
              <a:t>多年来的成就。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598488" y="692150"/>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16113"/>
            <a:ext cx="10972800" cy="3486150"/>
          </a:xfrm>
        </p:spPr>
        <p:txBody>
          <a:bodyPr>
            <a:normAutofit fontScale="92500" lnSpcReduction="10000"/>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中华人民共和国成立到改革开放之前的代表性成就</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中华人民共和国宪法</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我国第一颗原子弹爆炸成功</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我国人工合成了牛胰岛素</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我国第一颗人造地球卫星“东方红一号”发射成功</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598488" y="692150"/>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16113"/>
            <a:ext cx="10972800" cy="3486150"/>
          </a:xfrm>
        </p:spPr>
        <p:txBody>
          <a:bodyPr>
            <a:normAutofit fontScale="92500" lnSpcReduction="10000"/>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中华人民共和国成立到改革开放之前的代表性成就</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中华人民共和国宪法</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我国第一颗原子弹爆炸成功</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我国人工合成了牛胰岛素</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我国第一颗人造地球卫星“东方红一号”发射成功</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598488" y="692150"/>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16113"/>
            <a:ext cx="10972800" cy="3486150"/>
          </a:xfrm>
        </p:spPr>
        <p:txBody>
          <a:bodyPr>
            <a:normAutofit fontScale="92500" lnSpcReduction="10000"/>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中华人民共和国成立到改革开放之前的代表性成就</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中华人民共和国宪法</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我国第一颗原子弹爆炸成功</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我国人工合成了牛胰岛素</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我国第一颗人造地球卫星“东方红一号”发射成功</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598488" y="692150"/>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16113"/>
            <a:ext cx="10972800" cy="3486150"/>
          </a:xfrm>
        </p:spPr>
        <p:txBody>
          <a:bodyPr>
            <a:normAutofit fontScale="92500" lnSpcReduction="10000"/>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中华人民共和国成立到改革开放之前的代表性成就</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中华人民共和国宪法</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我国第一颗原子弹爆炸成功</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我国人工合成了牛胰岛素</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我国第一颗人造地球卫星“东方红一号”发射成功</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225425" y="717550"/>
            <a:ext cx="11593513"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89138"/>
            <a:ext cx="10972800" cy="3484563"/>
          </a:xfrm>
        </p:spPr>
        <p:txBody>
          <a:bodyPr>
            <a:norm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我国开始改革开放到中国特色社会主义进入新时代之前的代表性成就</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深圳经济特区成立</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香港、澳门回归祖国</a:t>
            </a:r>
            <a:endPar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第</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29</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届夏季奥林匹克运动会在北京成功举办</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225425" y="717550"/>
            <a:ext cx="11593513"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89138"/>
            <a:ext cx="10972800" cy="3484563"/>
          </a:xfrm>
        </p:spPr>
        <p:txBody>
          <a:bodyPr>
            <a:norm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我国开始改革开放到中国特色社会主义进入新时代之前的代表性成就</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深圳经济特区成立</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香港、澳门回归祖国</a:t>
            </a:r>
            <a:endPar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第</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29</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届夏季奥林匹克运动会在北京成功举办</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225425" y="717550"/>
            <a:ext cx="11593513"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89138"/>
            <a:ext cx="10972800" cy="3484563"/>
          </a:xfrm>
        </p:spPr>
        <p:txBody>
          <a:bodyPr>
            <a:norm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我国开始改革开放到中国特色社会主义进入新时代之前的代表性成就</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深圳经济特区成立</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香港、澳门回归祖国</a:t>
            </a:r>
            <a:endPar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第</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29</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届夏季奥林匹克运动会在北京成功举办</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1919288" y="981075"/>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第一课  美丽中国是我家</a:t>
            </a:r>
          </a:p>
        </p:txBody>
      </p:sp>
      <p:sp>
        <p:nvSpPr>
          <p:cNvPr id="7171" name="TextBox 2"/>
          <p:cNvSpPr txBox="1"/>
          <p:nvPr/>
        </p:nvSpPr>
        <p:spPr>
          <a:xfrm>
            <a:off x="889000" y="2141538"/>
            <a:ext cx="10248900" cy="3324225"/>
          </a:xfrm>
          <a:prstGeom prst="rect">
            <a:avLst/>
          </a:prstGeom>
          <a:noFill/>
          <a:ln w="9525">
            <a:noFill/>
          </a:ln>
        </p:spPr>
        <p:txBody>
          <a:bodyPr>
            <a:spAutoFit/>
          </a:bodyPr>
          <a:lstStyle/>
          <a:p>
            <a:pPr>
              <a:lnSpc>
                <a:spcPct val="150000"/>
              </a:lnSpc>
            </a:pPr>
            <a:r>
              <a:rPr lang="zh-CN" altLang="en-US" sz="2800" dirty="0">
                <a:latin typeface="黑体" panose="02010609060101010101" pitchFamily="49" charset="-122"/>
                <a:ea typeface="黑体" panose="02010609060101010101" pitchFamily="49" charset="-122"/>
              </a:rPr>
              <a:t>本课目标</a:t>
            </a:r>
          </a:p>
          <a:p>
            <a:pPr>
              <a:lnSpc>
                <a:spcPct val="150000"/>
              </a:lnSpc>
            </a:pPr>
            <a:r>
              <a:rPr lang="zh-CN" altLang="en-US" sz="2800" dirty="0">
                <a:latin typeface="黑体" panose="02010609060101010101" pitchFamily="49" charset="-122"/>
                <a:ea typeface="黑体" panose="02010609060101010101" pitchFamily="49" charset="-122"/>
              </a:rPr>
              <a:t>    </a:t>
            </a:r>
            <a:r>
              <a:rPr lang="zh-CN" altLang="en-US" sz="2800" dirty="0">
                <a:latin typeface="楷体" panose="02010609060101010101" pitchFamily="49" charset="-122"/>
                <a:ea typeface="楷体" panose="02010609060101010101" pitchFamily="49" charset="-122"/>
              </a:rPr>
              <a:t>知道国家名称，了解我国国旗、国歌、国徽，确立“我是一名中国人”的身份感；体会祖国辽阔国土对生产、生活的影响，感受祖国山河的美丽，确立建设和守护美丽家园的意识。</a:t>
            </a:r>
          </a:p>
          <a:p>
            <a:pPr algn="r">
              <a:lnSpc>
                <a:spcPct val="150000"/>
              </a:lnSpc>
            </a:pP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225425" y="717550"/>
            <a:ext cx="11593513"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695325" y="1989138"/>
            <a:ext cx="10972800" cy="3484563"/>
          </a:xfrm>
        </p:spPr>
        <p:txBody>
          <a:bodyPr>
            <a:norm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我国开始改革开放到中国特色社会主义走进新时代之前的代表性成就</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深圳经济特区成立</a:t>
            </a: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香港、澳门回归祖国</a:t>
            </a:r>
            <a:endPar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第</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29</a:t>
            </a: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届夏季奥林匹克运动会在北京成功举办</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674688" y="666750"/>
            <a:ext cx="10972800" cy="80645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pic>
        <p:nvPicPr>
          <p:cNvPr id="4" name="图片 3"/>
          <p:cNvPicPr>
            <a:picLocks noChangeAspect="1"/>
          </p:cNvPicPr>
          <p:nvPr>
            <p:custDataLst>
              <p:tags r:id="rId1"/>
            </p:custDataLst>
          </p:nvPr>
        </p:nvPicPr>
        <p:blipFill>
          <a:blip r:embed="rId4"/>
          <a:stretch>
            <a:fillRect/>
          </a:stretch>
        </p:blipFill>
        <p:spPr>
          <a:xfrm>
            <a:off x="1270635" y="1729105"/>
            <a:ext cx="6191250" cy="37147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674688" y="666750"/>
            <a:ext cx="10972800" cy="80645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546100" y="1701800"/>
            <a:ext cx="11010900" cy="4749800"/>
          </a:xfrm>
        </p:spPr>
        <p:txBody>
          <a:bodyPr>
            <a:no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中国特色社会主义走进新时代以来的代表性成就</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我国建成世界上最大单口径的射电望远镜</a:t>
            </a:r>
            <a:endPar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中国标准动车组“复兴号”首发</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中华人民共和国民法典</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我国北斗三号全球卫星导航系统建成开通</a:t>
            </a:r>
            <a:endPar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674688" y="666750"/>
            <a:ext cx="10972800" cy="80645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546100" y="1701800"/>
            <a:ext cx="11010900" cy="4749800"/>
          </a:xfrm>
        </p:spPr>
        <p:txBody>
          <a:bodyPr>
            <a:no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中国特色社会主义走进新时代以来的代表性成就</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我国建成世界上最大单口径的射电望远镜</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中国标准动车组“复兴号”首发</a:t>
            </a:r>
            <a:endPar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中华人民共和国民法典</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我国北斗三号全球卫星导航系统建成开通</a:t>
            </a:r>
            <a:endPar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674688" y="666750"/>
            <a:ext cx="10972800" cy="80645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546100" y="1701800"/>
            <a:ext cx="11010900" cy="4749800"/>
          </a:xfrm>
        </p:spPr>
        <p:txBody>
          <a:bodyPr>
            <a:no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中国特色社会主义走进新时代以来的代表性成就</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我国建成世界上最大单口径的射电望远镜</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中国标准动车组“复兴号”首发</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中华人民共和国民法典</a:t>
            </a:r>
            <a:r>
              <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endParaRPr kumimoji="0" lang="en-US" altLang="zh-CN"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我国北斗三号全球卫星导航系统建成开通</a:t>
            </a:r>
            <a:endPar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674688" y="666750"/>
            <a:ext cx="10972800" cy="80645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546100" y="1701800"/>
            <a:ext cx="11010900" cy="4749800"/>
          </a:xfrm>
        </p:spPr>
        <p:txBody>
          <a:bodyPr>
            <a:no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中国特色社会主义走进新时代以来的代表性成就</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我国建成世界上最大单口径的射电望远镜</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中国标准动车组“复兴号”首发</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中华人民共和国民法典</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我国北斗三号全球卫星导航系统建成开通</a:t>
            </a:r>
            <a:endParaRPr kumimoji="0" lang="zh-CN" altLang="en-US"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674688" y="666750"/>
            <a:ext cx="10972800" cy="80645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p>
        </p:txBody>
      </p:sp>
      <p:sp>
        <p:nvSpPr>
          <p:cNvPr id="3" name="内容占位符 2"/>
          <p:cNvSpPr>
            <a:spLocks noGrp="1"/>
          </p:cNvSpPr>
          <p:nvPr>
            <p:ph idx="1"/>
          </p:nvPr>
        </p:nvSpPr>
        <p:spPr>
          <a:xfrm>
            <a:off x="546100" y="1701800"/>
            <a:ext cx="11010900" cy="4749800"/>
          </a:xfrm>
        </p:spPr>
        <p:txBody>
          <a:bodyPr>
            <a:noAutofit/>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中国特色社会主义进入新时代以来的代表性成就</a:t>
            </a:r>
            <a:endPar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我国建成世界上最大单口的径射电望远镜</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中国标准动车组“复兴号”首发</a:t>
            </a:r>
            <a:endPar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我国颁布</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中华人民共和国民法典</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a:t>
            </a:r>
            <a:endParaRPr kumimoji="0" lang="en-US" altLang="zh-CN"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我国北斗三号全球卫星导航系统建成开通</a:t>
            </a:r>
            <a:endParaRPr kumimoji="0" lang="zh-CN" altLang="en-US" sz="24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584200" y="6048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第二部分内容</a:t>
            </a:r>
            <a:endParaRPr lang="zh-CN" altLang="en-US" sz="3600" dirty="0"/>
          </a:p>
        </p:txBody>
      </p:sp>
      <p:sp>
        <p:nvSpPr>
          <p:cNvPr id="3" name="内容占位符 2"/>
          <p:cNvSpPr>
            <a:spLocks noGrp="1"/>
          </p:cNvSpPr>
          <p:nvPr>
            <p:ph idx="1"/>
          </p:nvPr>
        </p:nvSpPr>
        <p:spPr/>
        <p:txBody>
          <a:bodyPr>
            <a:normAutofit lnSpcReduction="10000"/>
          </a:bodyPr>
          <a:lstStyle/>
          <a:p>
            <a:pPr marL="0" marR="0" lvl="0" indent="0" algn="l" defTabSz="914400" rtl="0" eaLnBrk="0" fontAlgn="base" latinLnBrk="0" hangingPunct="0">
              <a:lnSpc>
                <a:spcPct val="16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第</a:t>
            </a: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9</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页活动：</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6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“看到我们国家取得的辉煌成就，你有什么感受？”</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6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p>
          <a:p>
            <a:pPr marL="0" marR="0" lvl="0" indent="0" algn="just" defTabSz="914400" rtl="0" eaLnBrk="0" fontAlgn="base" latinLnBrk="0" hangingPunct="0">
              <a:lnSpc>
                <a:spcPct val="16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这是通过活动，让学生在了解成就的基础上，表达自己的感想，然后可以在老师的帮助下，对这部分学习内容进行总结和提升</a:t>
            </a:r>
            <a:r>
              <a:rPr kumimoji="0" lang="en-US" altLang="zh-CN"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最终落实到爱国主题上。</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3"/>
          <p:cNvSpPr/>
          <p:nvPr/>
        </p:nvSpPr>
        <p:spPr>
          <a:xfrm>
            <a:off x="3054350" y="2535238"/>
            <a:ext cx="7032625" cy="1568450"/>
          </a:xfrm>
          <a:prstGeom prst="rect">
            <a:avLst/>
          </a:prstGeom>
          <a:noFill/>
          <a:ln w="9525">
            <a:noFill/>
          </a:ln>
        </p:spPr>
        <p:txBody>
          <a:bodyPr>
            <a:spAutoFit/>
          </a:bodyPr>
          <a:lstStyle/>
          <a:p>
            <a:pPr algn="ct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  谢 </a:t>
            </a: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665538" y="985838"/>
            <a:ext cx="82296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第一课  美丽中国是我家</a:t>
            </a:r>
          </a:p>
        </p:txBody>
      </p:sp>
      <p:sp>
        <p:nvSpPr>
          <p:cNvPr id="8195" name="TextBox 2"/>
          <p:cNvSpPr txBox="1"/>
          <p:nvPr/>
        </p:nvSpPr>
        <p:spPr>
          <a:xfrm>
            <a:off x="6221413" y="2446338"/>
            <a:ext cx="4967287" cy="2678112"/>
          </a:xfrm>
          <a:prstGeom prst="rect">
            <a:avLst/>
          </a:prstGeom>
          <a:noFill/>
          <a:ln w="9525">
            <a:noFill/>
          </a:ln>
        </p:spPr>
        <p:txBody>
          <a:bodyPr>
            <a:spAutoFit/>
          </a:bodyPr>
          <a:lstStyle/>
          <a:p>
            <a:pPr algn="just">
              <a:lnSpc>
                <a:spcPct val="150000"/>
              </a:lnSpc>
            </a:pPr>
            <a:r>
              <a:rPr lang="zh-CN" altLang="en-US" sz="2800" dirty="0">
                <a:latin typeface="黑体" panose="02010609060101010101" pitchFamily="49" charset="-122"/>
                <a:ea typeface="黑体" panose="02010609060101010101" pitchFamily="49" charset="-122"/>
              </a:rPr>
              <a:t>    爱国，是人世间最深层、最持久的情感，是一个人立德之源、立功之本。</a:t>
            </a:r>
            <a:endParaRPr lang="en-US" altLang="zh-CN" sz="2800" dirty="0">
              <a:latin typeface="黑体" panose="02010609060101010101" pitchFamily="49" charset="-122"/>
              <a:ea typeface="黑体" panose="02010609060101010101" pitchFamily="49" charset="-122"/>
            </a:endParaRPr>
          </a:p>
          <a:p>
            <a:pPr algn="r">
              <a:lnSpc>
                <a:spcPct val="150000"/>
              </a:lnSpc>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习近平</a:t>
            </a:r>
          </a:p>
        </p:txBody>
      </p:sp>
      <p:pic>
        <p:nvPicPr>
          <p:cNvPr id="8196" name="Picture 4"/>
          <p:cNvPicPr>
            <a:picLocks noChangeAspect="1"/>
          </p:cNvPicPr>
          <p:nvPr/>
        </p:nvPicPr>
        <p:blipFill>
          <a:blip r:embed="rId3"/>
          <a:stretch>
            <a:fillRect/>
          </a:stretch>
        </p:blipFill>
        <p:spPr>
          <a:xfrm>
            <a:off x="354013" y="1279525"/>
            <a:ext cx="4419600" cy="52673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69900" y="9604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1</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3</a:t>
            </a:r>
            <a:r>
              <a:rPr lang="zh-CN" altLang="en-US" sz="3600" b="1" dirty="0">
                <a:latin typeface="华文中宋" panose="02010600040101010101" pitchFamily="2" charset="-122"/>
                <a:ea typeface="华文中宋" panose="02010600040101010101" pitchFamily="2" charset="-122"/>
              </a:rPr>
              <a:t>页素材的选择</a:t>
            </a:r>
          </a:p>
        </p:txBody>
      </p:sp>
      <p:sp>
        <p:nvSpPr>
          <p:cNvPr id="9219" name="内容占位符 2"/>
          <p:cNvSpPr>
            <a:spLocks noGrp="1"/>
          </p:cNvSpPr>
          <p:nvPr>
            <p:ph idx="1"/>
          </p:nvPr>
        </p:nvSpPr>
        <p:spPr>
          <a:xfrm>
            <a:off x="679450" y="2124075"/>
            <a:ext cx="1606550" cy="3535363"/>
          </a:xfrm>
          <a:noFill/>
          <a:ln>
            <a:noFill/>
          </a:ln>
        </p:spPr>
        <p:txBody>
          <a:bodyPr/>
          <a:lstStyle/>
          <a:p>
            <a:pPr>
              <a:lnSpc>
                <a:spcPct val="150000"/>
              </a:lnSpc>
            </a:pPr>
            <a:r>
              <a:rPr lang="zh-CN" altLang="en-US" dirty="0">
                <a:latin typeface="黑体" panose="02010609060101010101" pitchFamily="49" charset="-122"/>
                <a:ea typeface="黑体" panose="02010609060101010101" pitchFamily="49" charset="-122"/>
              </a:rPr>
              <a:t>国庆节</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国旗</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国歌</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国徽</a:t>
            </a:r>
            <a:endParaRPr lang="en-US" altLang="zh-CN" dirty="0">
              <a:latin typeface="黑体" panose="02010609060101010101" pitchFamily="49" charset="-122"/>
              <a:ea typeface="黑体" panose="02010609060101010101" pitchFamily="49" charset="-122"/>
            </a:endParaRPr>
          </a:p>
          <a:p>
            <a:endParaRPr lang="zh-CN" altLang="en-US" dirty="0"/>
          </a:p>
        </p:txBody>
      </p:sp>
      <p:pic>
        <p:nvPicPr>
          <p:cNvPr id="9220" name="图片 1"/>
          <p:cNvPicPr>
            <a:picLocks noChangeAspect="1"/>
          </p:cNvPicPr>
          <p:nvPr/>
        </p:nvPicPr>
        <p:blipFill>
          <a:blip r:embed="rId3"/>
          <a:stretch>
            <a:fillRect/>
          </a:stretch>
        </p:blipFill>
        <p:spPr>
          <a:xfrm>
            <a:off x="2259013" y="1985963"/>
            <a:ext cx="3187700" cy="3805237"/>
          </a:xfrm>
          <a:prstGeom prst="rect">
            <a:avLst/>
          </a:prstGeom>
          <a:noFill/>
          <a:ln w="9525">
            <a:noFill/>
          </a:ln>
        </p:spPr>
      </p:pic>
      <p:pic>
        <p:nvPicPr>
          <p:cNvPr id="9221" name="图片 2"/>
          <p:cNvPicPr>
            <a:picLocks noChangeAspect="1"/>
          </p:cNvPicPr>
          <p:nvPr/>
        </p:nvPicPr>
        <p:blipFill>
          <a:blip r:embed="rId4"/>
          <a:stretch>
            <a:fillRect/>
          </a:stretch>
        </p:blipFill>
        <p:spPr>
          <a:xfrm>
            <a:off x="5710238" y="1985963"/>
            <a:ext cx="3068637" cy="3805237"/>
          </a:xfrm>
          <a:prstGeom prst="rect">
            <a:avLst/>
          </a:prstGeom>
          <a:noFill/>
          <a:ln w="9525">
            <a:noFill/>
          </a:ln>
        </p:spPr>
      </p:pic>
      <p:pic>
        <p:nvPicPr>
          <p:cNvPr id="9222" name="图片 3"/>
          <p:cNvPicPr>
            <a:picLocks noChangeAspect="1"/>
          </p:cNvPicPr>
          <p:nvPr/>
        </p:nvPicPr>
        <p:blipFill>
          <a:blip r:embed="rId5"/>
          <a:stretch>
            <a:fillRect/>
          </a:stretch>
        </p:blipFill>
        <p:spPr>
          <a:xfrm>
            <a:off x="8959850" y="1985963"/>
            <a:ext cx="3030538" cy="3805237"/>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571500" y="787400"/>
            <a:ext cx="10972800" cy="782638"/>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1</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3</a:t>
            </a:r>
            <a:r>
              <a:rPr lang="zh-CN" altLang="en-US" sz="3600" b="1" dirty="0">
                <a:latin typeface="华文中宋" panose="02010600040101010101" pitchFamily="2" charset="-122"/>
                <a:ea typeface="华文中宋" panose="02010600040101010101" pitchFamily="2" charset="-122"/>
              </a:rPr>
              <a:t>页内容设计意图</a:t>
            </a:r>
          </a:p>
        </p:txBody>
      </p:sp>
      <p:sp>
        <p:nvSpPr>
          <p:cNvPr id="3" name="内容占位符 2"/>
          <p:cNvSpPr>
            <a:spLocks noGrp="1"/>
          </p:cNvSpPr>
          <p:nvPr>
            <p:ph idx="1"/>
          </p:nvPr>
        </p:nvSpPr>
        <p:spPr>
          <a:xfrm>
            <a:off x="4229100" y="1773238"/>
            <a:ext cx="7213600" cy="4525963"/>
          </a:xfrm>
        </p:spPr>
        <p:txBody>
          <a:bodyPr>
            <a:normAutofit fontScale="70000" lnSpcReduction="20000"/>
          </a:bodyPr>
          <a:lstStyle/>
          <a:p>
            <a:pPr marL="0" marR="0" lvl="0" indent="0" algn="just"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3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首先，让学生初步了解我国的国旗、国歌、国徽，不是去让学生单纯记忆。</a:t>
            </a:r>
            <a:endParaRPr kumimoji="0" lang="en-US" altLang="zh-CN" sz="3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endParaRPr kumimoji="0" lang="en-US" altLang="zh-CN" sz="3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just"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3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例如，读本第</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3</a:t>
            </a: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页</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中华人民共和国国歌</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下面，有简短的</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义勇军进行曲</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创作背景资料，这是为了帮助学生理解，为什么国歌里说，“不愿做奴隶的人们”，“中华民族到了最危险的时候”。</a:t>
            </a:r>
            <a:endParaRPr kumimoji="0" lang="en-US" altLang="zh-CN" sz="36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en-US" altLang="zh-CN" sz="3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pic>
        <p:nvPicPr>
          <p:cNvPr id="10244" name="Picture 5"/>
          <p:cNvPicPr>
            <a:picLocks noChangeAspect="1"/>
          </p:cNvPicPr>
          <p:nvPr/>
        </p:nvPicPr>
        <p:blipFill>
          <a:blip r:embed="rId3"/>
          <a:stretch>
            <a:fillRect/>
          </a:stretch>
        </p:blipFill>
        <p:spPr>
          <a:xfrm>
            <a:off x="590550" y="1720850"/>
            <a:ext cx="3606800" cy="45275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571500" y="787400"/>
            <a:ext cx="10972800" cy="782638"/>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1</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3</a:t>
            </a:r>
            <a:r>
              <a:rPr lang="zh-CN" altLang="en-US" sz="3600" b="1" dirty="0">
                <a:latin typeface="华文中宋" panose="02010600040101010101" pitchFamily="2" charset="-122"/>
                <a:ea typeface="华文中宋" panose="02010600040101010101" pitchFamily="2" charset="-122"/>
              </a:rPr>
              <a:t>页内容设计意图</a:t>
            </a:r>
          </a:p>
        </p:txBody>
      </p:sp>
      <p:sp>
        <p:nvSpPr>
          <p:cNvPr id="3" name="内容占位符 2"/>
          <p:cNvSpPr>
            <a:spLocks noGrp="1"/>
          </p:cNvSpPr>
          <p:nvPr>
            <p:ph idx="1"/>
          </p:nvPr>
        </p:nvSpPr>
        <p:spPr>
          <a:xfrm>
            <a:off x="4749800" y="1747838"/>
            <a:ext cx="6413500" cy="4525963"/>
          </a:xfrm>
        </p:spPr>
        <p:txBody>
          <a:bodyPr>
            <a:normAutofit fontScale="92500" lnSpcReduction="10000"/>
          </a:body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    </a:t>
            </a:r>
            <a:r>
              <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rPr>
              <a:t>其次，让学生在初步了解我国国旗、国歌、国徽基础上产生爱国情感。</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a:t>
            </a:r>
            <a:endParaRPr kumimoji="0" lang="en-US" altLang="zh-CN"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just"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例如，读本第</a:t>
            </a:r>
            <a:r>
              <a:rPr kumimoji="0" lang="en-US" altLang="zh-CN"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2</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页，呈现了节选的</a:t>
            </a:r>
            <a:r>
              <a:rPr kumimoji="0" lang="en-US" altLang="zh-CN"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红旗飘飘</a:t>
            </a:r>
            <a:r>
              <a:rPr kumimoji="0" lang="en-US" altLang="zh-CN"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歌词，这个材料的设置目的，是让学生在学习了上面的内容之后，通过感性的歌词，产生情感上的共鸣。</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sym typeface="Calibri" panose="020F0502020204030204" pitchFamily="34" charset="0"/>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pic>
        <p:nvPicPr>
          <p:cNvPr id="11268" name="图片 4"/>
          <p:cNvPicPr>
            <a:picLocks noChangeAspect="1"/>
          </p:cNvPicPr>
          <p:nvPr/>
        </p:nvPicPr>
        <p:blipFill>
          <a:blip r:embed="rId3"/>
          <a:stretch>
            <a:fillRect/>
          </a:stretch>
        </p:blipFill>
        <p:spPr>
          <a:xfrm>
            <a:off x="804863" y="1751013"/>
            <a:ext cx="3606800" cy="44704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571500" y="787400"/>
            <a:ext cx="10972800" cy="782638"/>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1</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3</a:t>
            </a:r>
            <a:r>
              <a:rPr lang="zh-CN" altLang="en-US" sz="3600" b="1" dirty="0">
                <a:latin typeface="华文中宋" panose="02010600040101010101" pitchFamily="2" charset="-122"/>
                <a:ea typeface="华文中宋" panose="02010600040101010101" pitchFamily="2" charset="-122"/>
              </a:rPr>
              <a:t>页内容设计意图</a:t>
            </a:r>
          </a:p>
        </p:txBody>
      </p:sp>
      <p:sp>
        <p:nvSpPr>
          <p:cNvPr id="12291" name="内容占位符 2"/>
          <p:cNvSpPr>
            <a:spLocks noGrp="1"/>
          </p:cNvSpPr>
          <p:nvPr>
            <p:ph idx="1"/>
          </p:nvPr>
        </p:nvSpPr>
        <p:spPr>
          <a:xfrm>
            <a:off x="1555750" y="1747838"/>
            <a:ext cx="9288463" cy="4525962"/>
          </a:xfrm>
          <a:noFill/>
          <a:ln>
            <a:noFill/>
          </a:ln>
        </p:spPr>
        <p:txBody>
          <a:bodyPr/>
          <a:lstStyle/>
          <a:p>
            <a:pPr marL="0" indent="0" algn="just">
              <a:lnSpc>
                <a:spcPct val="150000"/>
              </a:lnSpc>
              <a:buNone/>
            </a:pPr>
            <a:r>
              <a:rPr lang="zh-CN" altLang="en-US" sz="3000" dirty="0">
                <a:latin typeface="黑体" panose="02010609060101010101" pitchFamily="49" charset="-122"/>
                <a:ea typeface="黑体" panose="02010609060101010101" pitchFamily="49" charset="-122"/>
              </a:rPr>
              <a:t>    第三，让学生在初步了解我国国旗、国歌、国徽之后，把爱国落实到相关的行动上。</a:t>
            </a:r>
            <a:endParaRPr lang="en-US" altLang="zh-CN" sz="3000" dirty="0">
              <a:latin typeface="黑体" panose="02010609060101010101" pitchFamily="49" charset="-122"/>
              <a:ea typeface="黑体" panose="02010609060101010101" pitchFamily="49" charset="-122"/>
            </a:endParaRPr>
          </a:p>
          <a:p>
            <a:pPr marL="0" indent="0">
              <a:lnSpc>
                <a:spcPct val="150000"/>
              </a:lnSpc>
              <a:buNone/>
            </a:pPr>
            <a:endParaRPr lang="en-US" altLang="zh-CN" sz="3000" dirty="0">
              <a:latin typeface="黑体" panose="02010609060101010101" pitchFamily="49" charset="-122"/>
              <a:ea typeface="黑体" panose="02010609060101010101" pitchFamily="49" charset="-122"/>
            </a:endParaRPr>
          </a:p>
          <a:p>
            <a:pPr marL="0" indent="0" algn="just">
              <a:lnSpc>
                <a:spcPct val="150000"/>
              </a:lnSpc>
              <a:buNone/>
            </a:pPr>
            <a:r>
              <a:rPr lang="zh-CN" altLang="en-US" sz="3000" dirty="0">
                <a:latin typeface="楷体" panose="02010609060101010101" pitchFamily="49" charset="-122"/>
                <a:ea typeface="楷体" panose="02010609060101010101" pitchFamily="49" charset="-122"/>
              </a:rPr>
              <a:t>    例如，读本第</a:t>
            </a:r>
            <a:r>
              <a:rPr lang="en-US" altLang="zh-CN" sz="3000" dirty="0">
                <a:latin typeface="楷体" panose="02010609060101010101" pitchFamily="49" charset="-122"/>
                <a:ea typeface="楷体" panose="02010609060101010101" pitchFamily="49" charset="-122"/>
              </a:rPr>
              <a:t>2</a:t>
            </a:r>
            <a:r>
              <a:rPr lang="zh-CN" altLang="en-US" sz="3000" dirty="0">
                <a:latin typeface="楷体" panose="02010609060101010101" pitchFamily="49" charset="-122"/>
                <a:ea typeface="楷体" panose="02010609060101010101" pitchFamily="49" charset="-122"/>
              </a:rPr>
              <a:t>页、第</a:t>
            </a:r>
            <a:r>
              <a:rPr lang="en-US" altLang="zh-CN" sz="3000" dirty="0">
                <a:latin typeface="楷体" panose="02010609060101010101" pitchFamily="49" charset="-122"/>
                <a:ea typeface="楷体" panose="02010609060101010101" pitchFamily="49" charset="-122"/>
              </a:rPr>
              <a:t>3</a:t>
            </a:r>
            <a:r>
              <a:rPr lang="zh-CN" altLang="en-US" sz="3000" dirty="0">
                <a:latin typeface="楷体" panose="02010609060101010101" pitchFamily="49" charset="-122"/>
                <a:ea typeface="楷体" panose="02010609060101010101" pitchFamily="49" charset="-122"/>
              </a:rPr>
              <a:t>页上面有两个学生的话：“我们要尊重和爱护国旗、国徽。”“我们每个人都应会唱国歌。”</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635000" y="693738"/>
            <a:ext cx="10972800" cy="1143000"/>
          </a:xfrm>
          <a:noFill/>
          <a:ln>
            <a:noFill/>
          </a:ln>
        </p:spPr>
        <p:txBody>
          <a:bodyPr/>
          <a:lstStyle/>
          <a:p>
            <a:pPr algn="ctr"/>
            <a:r>
              <a:rPr lang="zh-CN" altLang="en-US" sz="3600" b="1" dirty="0">
                <a:latin typeface="华文中宋" panose="02010600040101010101" pitchFamily="2" charset="-122"/>
                <a:ea typeface="华文中宋" panose="02010600040101010101" pitchFamily="2" charset="-122"/>
              </a:rPr>
              <a:t>第</a:t>
            </a:r>
            <a:r>
              <a:rPr lang="en-US" altLang="zh-CN" sz="3600" b="1" dirty="0">
                <a:latin typeface="华文中宋" panose="02010600040101010101" pitchFamily="2" charset="-122"/>
                <a:ea typeface="华文中宋" panose="02010600040101010101" pitchFamily="2" charset="-122"/>
              </a:rPr>
              <a:t>4</a:t>
            </a:r>
            <a:r>
              <a:rPr lang="zh-CN" altLang="en-US" sz="3600" b="1" dirty="0">
                <a:latin typeface="华文中宋" panose="02010600040101010101" pitchFamily="2" charset="-122"/>
                <a:ea typeface="华文中宋" panose="02010600040101010101" pitchFamily="2" charset="-122"/>
              </a:rPr>
              <a:t>至</a:t>
            </a:r>
            <a:r>
              <a:rPr lang="en-US" altLang="zh-CN" sz="3600" b="1" dirty="0">
                <a:latin typeface="华文中宋" panose="02010600040101010101" pitchFamily="2" charset="-122"/>
                <a:ea typeface="华文中宋" panose="02010600040101010101" pitchFamily="2" charset="-122"/>
              </a:rPr>
              <a:t>5</a:t>
            </a:r>
            <a:r>
              <a:rPr lang="zh-CN" altLang="en-US" sz="3600" b="1" dirty="0">
                <a:latin typeface="华文中宋" panose="02010600040101010101" pitchFamily="2" charset="-122"/>
                <a:ea typeface="华文中宋" panose="02010600040101010101" pitchFamily="2" charset="-122"/>
              </a:rPr>
              <a:t>页内容的设计意图</a:t>
            </a:r>
          </a:p>
        </p:txBody>
      </p:sp>
      <p:sp>
        <p:nvSpPr>
          <p:cNvPr id="13315" name="内容占位符 2"/>
          <p:cNvSpPr>
            <a:spLocks noGrp="1"/>
          </p:cNvSpPr>
          <p:nvPr>
            <p:ph idx="1"/>
          </p:nvPr>
        </p:nvSpPr>
        <p:spPr>
          <a:xfrm>
            <a:off x="6083300" y="2098675"/>
            <a:ext cx="4464050" cy="2727325"/>
          </a:xfrm>
          <a:noFill/>
          <a:ln>
            <a:noFill/>
          </a:ln>
        </p:spPr>
        <p:txBody>
          <a:bodyPr/>
          <a:lstStyle/>
          <a:p>
            <a:pPr marL="0" indent="0">
              <a:lnSpc>
                <a:spcPct val="150000"/>
              </a:lnSpc>
              <a:buNone/>
            </a:pPr>
            <a:r>
              <a:rPr lang="zh-CN" altLang="en-US" dirty="0">
                <a:latin typeface="黑体" panose="02010609060101010101" pitchFamily="49" charset="-122"/>
                <a:ea typeface="黑体" panose="02010609060101010101" pitchFamily="49" charset="-122"/>
              </a:rPr>
              <a:t>    一方面，突出辽阔国土和丰富物产对人们生产、生活的意义，激发学生的爱国情感。</a:t>
            </a:r>
            <a:endParaRPr lang="en-US" altLang="zh-CN" dirty="0">
              <a:latin typeface="黑体" panose="02010609060101010101" pitchFamily="49" charset="-122"/>
              <a:ea typeface="黑体" panose="02010609060101010101" pitchFamily="49" charset="-122"/>
            </a:endParaRPr>
          </a:p>
          <a:p>
            <a:pPr marL="0" indent="0">
              <a:lnSpc>
                <a:spcPct val="150000"/>
              </a:lnSpc>
              <a:buNone/>
            </a:pPr>
            <a:r>
              <a:rPr lang="zh-CN" altLang="en-US" dirty="0">
                <a:latin typeface="黑体" panose="02010609060101010101" pitchFamily="49" charset="-122"/>
                <a:ea typeface="黑体" panose="02010609060101010101" pitchFamily="49" charset="-122"/>
              </a:rPr>
              <a:t>    </a:t>
            </a:r>
            <a:endParaRPr lang="zh-CN" altLang="en-US" dirty="0"/>
          </a:p>
        </p:txBody>
      </p:sp>
      <p:pic>
        <p:nvPicPr>
          <p:cNvPr id="13316" name="图片 1"/>
          <p:cNvPicPr>
            <a:picLocks noChangeAspect="1"/>
          </p:cNvPicPr>
          <p:nvPr/>
        </p:nvPicPr>
        <p:blipFill>
          <a:blip r:embed="rId3"/>
          <a:stretch>
            <a:fillRect/>
          </a:stretch>
        </p:blipFill>
        <p:spPr>
          <a:xfrm>
            <a:off x="984250" y="1708150"/>
            <a:ext cx="3733800" cy="4927600"/>
          </a:xfrm>
          <a:prstGeom prst="rect">
            <a:avLst/>
          </a:prstGeom>
          <a:noFill/>
          <a:ln w="9525">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kwYTZkYzY5NDk3NDQxZGFlN2JmYmMwNDNhMDhkZDA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1777</Words>
  <Application>Microsoft Office PowerPoint</Application>
  <PresentationFormat>宽屏</PresentationFormat>
  <Paragraphs>207</Paragraphs>
  <Slides>38</Slides>
  <Notes>37</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8" baseType="lpstr">
      <vt:lpstr>等线</vt:lpstr>
      <vt:lpstr>仿宋</vt:lpstr>
      <vt:lpstr>黑体</vt:lpstr>
      <vt:lpstr>华文中宋</vt:lpstr>
      <vt:lpstr>楷体</vt:lpstr>
      <vt:lpstr>微软雅黑</vt:lpstr>
      <vt:lpstr>Arial</vt:lpstr>
      <vt:lpstr>Calibri Light</vt:lpstr>
      <vt:lpstr>Office 主题</vt:lpstr>
      <vt:lpstr>Bitmap Image</vt:lpstr>
      <vt:lpstr>PowerPoint 演示文稿</vt:lpstr>
      <vt:lpstr>PowerPoint 演示文稿</vt:lpstr>
      <vt:lpstr>第一课  美丽中国是我家</vt:lpstr>
      <vt:lpstr>第一课  美丽中国是我家</vt:lpstr>
      <vt:lpstr>第1至3页素材的选择</vt:lpstr>
      <vt:lpstr>第1至3页内容设计意图</vt:lpstr>
      <vt:lpstr>第1至3页内容设计意图</vt:lpstr>
      <vt:lpstr>第1至3页内容设计意图</vt:lpstr>
      <vt:lpstr>第4至5页内容的设计意图</vt:lpstr>
      <vt:lpstr>第4至5页内容的设计意图</vt:lpstr>
      <vt:lpstr>第4至5页内容的设计意图</vt:lpstr>
      <vt:lpstr>第4至5页内容的设计意图</vt:lpstr>
      <vt:lpstr>第一课  美丽中国是我家</vt:lpstr>
      <vt:lpstr>第二课  我自豪  我是中国人</vt:lpstr>
      <vt:lpstr>第二课  我自豪  我是中国人</vt:lpstr>
      <vt:lpstr>第二课  我自豪  我是中国人</vt:lpstr>
      <vt:lpstr>第一部分内容</vt:lpstr>
      <vt:lpstr>注意几个关键词</vt:lpstr>
      <vt:lpstr>        教学素材的灵活运用 ——以孔子思想为例</vt:lpstr>
      <vt:lpstr>第一部分内容</vt:lpstr>
      <vt:lpstr>第一部分内容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第二部分内容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李杏芳</cp:lastModifiedBy>
  <cp:revision>341</cp:revision>
  <dcterms:created xsi:type="dcterms:W3CDTF">2013-10-25T14:41:00Z</dcterms:created>
  <dcterms:modified xsi:type="dcterms:W3CDTF">2024-08-30T13:56:42Z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7C435368C29F41E6B62E630808E5BA2C_13</vt:lpwstr>
  </property>
</Properties>
</file>