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1" r:id="rId4"/>
    <p:sldId id="272" r:id="rId5"/>
    <p:sldId id="273" r:id="rId6"/>
    <p:sldId id="287" r:id="rId7"/>
    <p:sldId id="275" r:id="rId8"/>
    <p:sldId id="277" r:id="rId9"/>
    <p:sldId id="278" r:id="rId10"/>
    <p:sldId id="291" r:id="rId11"/>
    <p:sldId id="282" r:id="rId12"/>
    <p:sldId id="353" r:id="rId13"/>
    <p:sldId id="306" r:id="rId14"/>
    <p:sldId id="283" r:id="rId15"/>
    <p:sldId id="359" r:id="rId16"/>
    <p:sldId id="286" r:id="rId17"/>
    <p:sldId id="270" r:id="rId1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38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724D"/>
    <a:srgbClr val="CAF6DF"/>
    <a:srgbClr val="5DEFA9"/>
    <a:srgbClr val="003300"/>
    <a:srgbClr val="006600"/>
    <a:srgbClr val="F2F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0"/>
    <p:restoredTop sz="87209"/>
  </p:normalViewPr>
  <p:slideViewPr>
    <p:cSldViewPr snapToGrid="0" showGuides="1">
      <p:cViewPr varScale="1">
        <p:scale>
          <a:sx n="99" d="100"/>
          <a:sy n="99" d="100"/>
        </p:scale>
        <p:origin x="1248" y="60"/>
      </p:cViewPr>
      <p:guideLst>
        <p:guide orient="horz" pos="2155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AA94AD7-40DE-4009-BC8C-1385F1460973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2024/1/17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dirty="0"/>
              <a:pPr lvl="0" algn="r" eaLnBrk="1" hangingPunct="1">
                <a:buNone/>
              </a:pPr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33796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fld id="{BB962C8B-B14F-4D97-AF65-F5344CB8AC3E}" type="datetime1">
              <a:rPr lang="zh-CN" altLang="en-US" dirty="0"/>
              <a:pPr lvl="0" algn="r" eaLnBrk="1" hangingPunct="1"/>
              <a:t>2024/1/17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大家可能注意到，此处大片留白，是特意设计留给学生思考。关于中国梦，在帮助学生深刻理解其内涵后，发挥学生想象力和创造力，</a:t>
            </a:r>
            <a:r>
              <a:rPr lang="zh-CN" altLang="en-US" dirty="0">
                <a:sym typeface="+mn-ea"/>
              </a:rPr>
              <a:t>四个</a:t>
            </a:r>
            <a:r>
              <a:rPr lang="en-US" altLang="zh-CN" dirty="0">
                <a:sym typeface="+mn-ea"/>
              </a:rPr>
              <a:t>“</a:t>
            </a:r>
            <a:r>
              <a:rPr lang="zh-CN" altLang="en-US" dirty="0">
                <a:sym typeface="+mn-ea"/>
              </a:rPr>
              <a:t>我希望</a:t>
            </a:r>
            <a:r>
              <a:rPr lang="en-US" altLang="zh-CN" dirty="0">
                <a:sym typeface="+mn-ea"/>
              </a:rPr>
              <a:t>”</a:t>
            </a:r>
            <a:r>
              <a:rPr lang="zh-CN" altLang="en-US" dirty="0">
                <a:sym typeface="+mn-ea"/>
              </a:rPr>
              <a:t>，就是引导学生把国家、民族、个人联系在一起。</a:t>
            </a:r>
            <a:r>
              <a:rPr lang="zh-CN" altLang="en-US" dirty="0"/>
              <a:t>对于孩子的中国梦是什么、怎么去实现，都交给学生自己处理，体现教学中的学生主体性。</a:t>
            </a:r>
          </a:p>
        </p:txBody>
      </p:sp>
      <p:sp>
        <p:nvSpPr>
          <p:cNvPr id="512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dirty="0"/>
              <a:pPr lvl="0" algn="r" eaLnBrk="1" hangingPunct="1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22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lvl="0" algn="r" eaLnBrk="1" hangingPunct="1"/>
              <a:t>11</a:t>
            </a:fld>
            <a:endParaRPr lang="zh-CN" altLang="en-US" sz="12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泡泡语，很多人为梦想实现，付出了艰苦努力和辛勤汗水。</a:t>
            </a:r>
          </a:p>
        </p:txBody>
      </p:sp>
      <p:sp>
        <p:nvSpPr>
          <p:cNvPr id="522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lvl="0" algn="r" eaLnBrk="1" hangingPunct="1"/>
              <a:t>12</a:t>
            </a:fld>
            <a:endParaRPr lang="zh-CN" altLang="en-US" sz="12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实现中国梦，必须走中国道路，弘扬中国精神，凝聚中国力量。实现伟大梦想，必须进行伟大斗争、建设伟大工程、推进伟大事业。</a:t>
            </a:r>
          </a:p>
        </p:txBody>
      </p:sp>
      <p:sp>
        <p:nvSpPr>
          <p:cNvPr id="481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lvl="0" algn="r" eaLnBrk="1" hangingPunct="1"/>
              <a:t>13</a:t>
            </a:fld>
            <a:endParaRPr lang="zh-CN" altLang="en-US" sz="12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“不驰于空想、不骛于虚声，一步一个脚印，踏踏实实干好工作。”</a:t>
            </a:r>
          </a:p>
        </p:txBody>
      </p:sp>
      <p:sp>
        <p:nvSpPr>
          <p:cNvPr id="53252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fld id="{BB962C8B-B14F-4D97-AF65-F5344CB8AC3E}" type="datetime1">
              <a:rPr lang="zh-CN" altLang="en-US" dirty="0"/>
              <a:pPr lvl="0" algn="r" eaLnBrk="1" hangingPunct="1"/>
              <a:t>2024/1/17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3252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fld id="{BB962C8B-B14F-4D97-AF65-F5344CB8AC3E}" type="datetime1">
              <a:rPr lang="zh-CN" altLang="en-US" dirty="0"/>
              <a:pPr lvl="0" algn="r" eaLnBrk="1" hangingPunct="1"/>
              <a:t>2024/1/17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7348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fld id="{BB962C8B-B14F-4D97-AF65-F5344CB8AC3E}" type="datetime1">
              <a:rPr lang="zh-CN" altLang="en-US" dirty="0"/>
              <a:pPr lvl="0" algn="r" eaLnBrk="1" hangingPunct="1"/>
              <a:t>2024/1/17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34820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fld id="{BB962C8B-B14F-4D97-AF65-F5344CB8AC3E}" type="datetime1">
              <a:rPr lang="zh-CN" altLang="en-US" dirty="0"/>
              <a:pPr lvl="0" algn="r" eaLnBrk="1" hangingPunct="1"/>
              <a:t>2024/1/17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358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lvl="0" algn="r" eaLnBrk="1" hangingPunct="1"/>
              <a:t>3</a:t>
            </a:fld>
            <a:endParaRPr lang="zh-CN" altLang="en-US" sz="12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378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dirty="0"/>
              <a:pPr lvl="0" algn="r" eaLnBrk="1" hangingPunct="1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本页还留有思考空间</a:t>
            </a:r>
            <a:r>
              <a:rPr lang="en-US" altLang="zh-CN" dirty="0"/>
              <a:t>“</a:t>
            </a:r>
            <a:r>
              <a:rPr lang="zh-CN" altLang="en-US" dirty="0"/>
              <a:t>说一说自己的梦想</a:t>
            </a:r>
            <a:r>
              <a:rPr lang="en-US" altLang="zh-CN" dirty="0"/>
              <a:t>”</a:t>
            </a:r>
            <a:r>
              <a:rPr lang="zh-CN" altLang="en-US" dirty="0"/>
              <a:t>，引导学生为自己设计梦想。</a:t>
            </a:r>
          </a:p>
        </p:txBody>
      </p:sp>
      <p:sp>
        <p:nvSpPr>
          <p:cNvPr id="389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dirty="0"/>
              <a:pPr lvl="0" algn="r" eaLnBrk="1" hangingPunct="1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分</a:t>
            </a:r>
          </a:p>
        </p:txBody>
      </p:sp>
      <p:sp>
        <p:nvSpPr>
          <p:cNvPr id="399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dirty="0"/>
              <a:pPr lvl="0" algn="r" eaLnBrk="1" hangingPunct="1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450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dirty="0"/>
              <a:pPr lvl="0" algn="r" eaLnBrk="1" hangingPunct="1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下面看第二课</a:t>
            </a:r>
            <a:r>
              <a:rPr lang="en-US" altLang="zh-CN" dirty="0"/>
              <a:t>《</a:t>
            </a:r>
            <a:r>
              <a:rPr lang="zh-CN" altLang="en-US" dirty="0"/>
              <a:t>伟大的中国梦</a:t>
            </a:r>
            <a:r>
              <a:rPr lang="en-US" altLang="zh-CN" dirty="0"/>
              <a:t>》</a:t>
            </a:r>
            <a:r>
              <a:rPr lang="zh-CN" altLang="en-US" dirty="0"/>
              <a:t>。</a:t>
            </a:r>
          </a:p>
        </p:txBody>
      </p:sp>
      <p:sp>
        <p:nvSpPr>
          <p:cNvPr id="471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lvl="0" algn="r" eaLnBrk="1" hangingPunct="1"/>
              <a:t>8</a:t>
            </a:fld>
            <a:endParaRPr lang="zh-CN" altLang="en-US" sz="12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91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lvl="0" algn="r" eaLnBrk="1" hangingPunct="1"/>
              <a:t>9</a:t>
            </a:fld>
            <a:endParaRPr lang="zh-CN" altLang="en-US" sz="12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2" descr="0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39700" y="0"/>
            <a:ext cx="12331700" cy="6935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5" descr="01c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11125" y="0"/>
            <a:ext cx="12303125" cy="6919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36B990-15CB-44EC-B8D8-A2BFAD336A19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2024/1/17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 descr="01b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93662" y="0"/>
            <a:ext cx="12285662" cy="69103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7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直接连接符 17"/>
          <p:cNvSpPr/>
          <p:nvPr/>
        </p:nvSpPr>
        <p:spPr>
          <a:xfrm>
            <a:off x="4776788" y="4632325"/>
            <a:ext cx="2622550" cy="1588"/>
          </a:xfrm>
          <a:prstGeom prst="line">
            <a:avLst/>
          </a:prstGeom>
          <a:ln w="6350">
            <a:noFill/>
          </a:ln>
        </p:spPr>
      </p:sp>
      <p:sp>
        <p:nvSpPr>
          <p:cNvPr id="5123" name="文本框 24"/>
          <p:cNvSpPr/>
          <p:nvPr/>
        </p:nvSpPr>
        <p:spPr>
          <a:xfrm>
            <a:off x="4185195" y="5659120"/>
            <a:ext cx="517779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报告人：王玮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单   位：北京联合大学</a:t>
            </a:r>
          </a:p>
        </p:txBody>
      </p:sp>
      <p:sp>
        <p:nvSpPr>
          <p:cNvPr id="5124" name="矩形 2"/>
          <p:cNvSpPr/>
          <p:nvPr/>
        </p:nvSpPr>
        <p:spPr>
          <a:xfrm>
            <a:off x="1036638" y="1647825"/>
            <a:ext cx="11155362" cy="20113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5125" name="文本框 22"/>
          <p:cNvSpPr/>
          <p:nvPr/>
        </p:nvSpPr>
        <p:spPr>
          <a:xfrm>
            <a:off x="1292225" y="2493509"/>
            <a:ext cx="9324975" cy="184665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26445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第4讲《我们的中国梦》内容解读</a:t>
            </a:r>
          </a:p>
          <a:p>
            <a:pPr algn="ctr"/>
            <a:endParaRPr lang="zh-CN" altLang="en-US" sz="6600" b="1" dirty="0">
              <a:solidFill>
                <a:srgbClr val="26445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1435100" y="681038"/>
            <a:ext cx="7708900" cy="1935162"/>
          </a:xfrm>
          <a:noFill/>
          <a:ln>
            <a:noFill/>
          </a:ln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</a:t>
            </a:r>
            <a:endParaRPr lang="zh-CN" altLang="en-US" sz="3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2531" name="内容占位符 2"/>
          <p:cNvSpPr>
            <a:spLocks noGrp="1"/>
          </p:cNvSpPr>
          <p:nvPr>
            <p:ph idx="1"/>
          </p:nvPr>
        </p:nvSpPr>
        <p:spPr>
          <a:xfrm>
            <a:off x="5695950" y="1776095"/>
            <a:ext cx="5361305" cy="2538095"/>
          </a:xfrm>
          <a:noFill/>
          <a:ln>
            <a:noFill/>
          </a:ln>
        </p:spPr>
        <p:txBody>
          <a:bodyPr/>
          <a:lstStyle/>
          <a:p>
            <a:pPr marL="0" indent="0" latinLnBrk="0">
              <a:lnSpc>
                <a:spcPct val="150000"/>
              </a:lnSpc>
              <a:buNone/>
            </a:pPr>
            <a:r>
              <a:rPr lang="en-US" altLang="zh-CN" sz="2000" b="1" dirty="0">
                <a:latin typeface="华光楷体_CNKI" panose="02000500000000000000" charset="-122"/>
                <a:ea typeface="华光楷体_CNKI" panose="02000500000000000000" charset="-122"/>
                <a:sym typeface="+mn-ea"/>
              </a:rPr>
              <a:t>“</a:t>
            </a:r>
            <a:r>
              <a:rPr lang="zh-CN" altLang="en-US" sz="2000" b="1" dirty="0">
                <a:latin typeface="华光楷体_CNKI" panose="02000500000000000000" charset="-122"/>
                <a:ea typeface="华光楷体_CNKI" panose="02000500000000000000" charset="-122"/>
                <a:sym typeface="+mn-ea"/>
              </a:rPr>
              <a:t>我的中国梦</a:t>
            </a:r>
            <a:r>
              <a:rPr lang="en-US" altLang="zh-CN" sz="2000" b="1" dirty="0">
                <a:latin typeface="华光楷体_CNKI" panose="02000500000000000000" charset="-122"/>
                <a:ea typeface="华光楷体_CNKI" panose="02000500000000000000" charset="-122"/>
                <a:sym typeface="+mn-ea"/>
              </a:rPr>
              <a:t>”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en-US" altLang="zh-CN" sz="2000" dirty="0">
                <a:latin typeface="华光楷体_CNKI" panose="02000500000000000000" charset="-122"/>
                <a:ea typeface="华光楷体_CNKI" panose="02000500000000000000" charset="-122"/>
                <a:sym typeface="+mn-ea"/>
              </a:rPr>
              <a:t>   </a:t>
            </a:r>
            <a:r>
              <a:rPr lang="zh-CN" altLang="en-US" sz="2000" dirty="0">
                <a:latin typeface="华光楷体_CNKI" panose="02000500000000000000" charset="-122"/>
                <a:ea typeface="华光楷体_CNKI" panose="02000500000000000000" charset="-122"/>
                <a:sym typeface="+mn-ea"/>
              </a:rPr>
              <a:t>中国梦，是国家的、民族的，个人的</a:t>
            </a:r>
            <a:r>
              <a:rPr lang="en-US" altLang="zh-CN" sz="2000" dirty="0">
                <a:latin typeface="华光楷体_CNKI" panose="02000500000000000000" charset="-122"/>
                <a:ea typeface="华光楷体_CNKI" panose="02000500000000000000" charset="-122"/>
                <a:sym typeface="+mn-ea"/>
              </a:rPr>
              <a:t>....</a:t>
            </a:r>
            <a:endParaRPr lang="zh-CN" altLang="en-US" sz="2000" dirty="0">
              <a:latin typeface="华光楷体_CNKI" panose="02000500000000000000" charset="-122"/>
              <a:ea typeface="华光楷体_CNKI" panose="02000500000000000000" charset="-122"/>
              <a:sym typeface="+mn-ea"/>
            </a:endParaRPr>
          </a:p>
          <a:p>
            <a:pPr marL="0" indent="0" latinLnBrk="0">
              <a:lnSpc>
                <a:spcPct val="150000"/>
              </a:lnSpc>
              <a:buNone/>
            </a:pPr>
            <a:r>
              <a:rPr lang="en-US" altLang="zh-CN" sz="2000" dirty="0">
                <a:latin typeface="华光楷体_CNKI" panose="02000500000000000000" charset="-122"/>
                <a:ea typeface="华光楷体_CNKI" panose="02000500000000000000" charset="-122"/>
                <a:sym typeface="+mn-ea"/>
              </a:rPr>
              <a:t>      </a:t>
            </a:r>
            <a:r>
              <a:rPr lang="zh-CN" altLang="en-US" sz="2000" dirty="0">
                <a:latin typeface="华光楷体_CNKI" panose="02000500000000000000" charset="-122"/>
                <a:ea typeface="华光楷体_CNKI" panose="02000500000000000000" charset="-122"/>
                <a:sym typeface="+mn-ea"/>
              </a:rPr>
              <a:t>是历史的，现实的，也是未来的</a:t>
            </a:r>
            <a:r>
              <a:rPr lang="en-US" altLang="zh-CN" sz="2000" dirty="0">
                <a:latin typeface="华光楷体_CNKI" panose="02000500000000000000" charset="-122"/>
                <a:ea typeface="华光楷体_CNKI" panose="02000500000000000000" charset="-122"/>
                <a:sym typeface="+mn-ea"/>
              </a:rPr>
              <a:t>...</a:t>
            </a:r>
            <a:endParaRPr lang="zh-CN" altLang="en-US" sz="2000" dirty="0">
              <a:latin typeface="华光楷体_CNKI" panose="02000500000000000000" charset="-122"/>
              <a:ea typeface="华光楷体_CNKI" panose="02000500000000000000" charset="-122"/>
              <a:sym typeface="+mn-ea"/>
            </a:endParaRPr>
          </a:p>
          <a:p>
            <a:pPr marL="0" indent="0" latinLnBrk="0">
              <a:lnSpc>
                <a:spcPct val="150000"/>
              </a:lnSpc>
              <a:buNone/>
            </a:pPr>
            <a:r>
              <a:rPr lang="en-US" altLang="zh-CN" sz="2000" dirty="0">
                <a:latin typeface="华光楷体_CNKI" panose="02000500000000000000" charset="-122"/>
                <a:ea typeface="华光楷体_CNKI" panose="02000500000000000000" charset="-122"/>
                <a:sym typeface="+mn-ea"/>
              </a:rPr>
              <a:t>      </a:t>
            </a:r>
            <a:r>
              <a:rPr lang="zh-CN" altLang="en-US" sz="2000" dirty="0">
                <a:latin typeface="华光楷体_CNKI" panose="02000500000000000000" charset="-122"/>
                <a:ea typeface="华光楷体_CNKI" panose="02000500000000000000" charset="-122"/>
                <a:sym typeface="+mn-ea"/>
              </a:rPr>
              <a:t>可以看得见，可以写得出，可以画得来</a:t>
            </a:r>
            <a:r>
              <a:rPr lang="en-US" altLang="zh-CN" sz="2000" dirty="0">
                <a:latin typeface="华光楷体_CNKI" panose="02000500000000000000" charset="-122"/>
                <a:ea typeface="华光楷体_CNKI" panose="02000500000000000000" charset="-122"/>
                <a:sym typeface="+mn-ea"/>
              </a:rPr>
              <a:t>...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10</a:t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69240" y="0"/>
            <a:ext cx="5395595" cy="70218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426075" y="681355"/>
            <a:ext cx="54629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第</a:t>
            </a:r>
            <a:r>
              <a:rPr lang="en-US" altLang="zh-CN" sz="3600" b="1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35</a:t>
            </a:r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页活动设计的意图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857240" y="4801870"/>
            <a:ext cx="477266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光楷体二_CNKI" panose="02000500000000000000" charset="-122"/>
                <a:ea typeface="华光楷体二_CNKI" panose="02000500000000000000" charset="-122"/>
                <a:cs typeface="华光楷体二_CNKI" panose="02000500000000000000" charset="-122"/>
                <a:sym typeface="+mn-ea"/>
              </a:rPr>
              <a:t>四个</a:t>
            </a:r>
            <a:r>
              <a:rPr lang="en-US" altLang="zh-CN" sz="2000" b="1" dirty="0">
                <a:latin typeface="华光楷体二_CNKI" panose="02000500000000000000" charset="-122"/>
                <a:ea typeface="华光楷体二_CNKI" panose="02000500000000000000" charset="-122"/>
                <a:cs typeface="华光楷体二_CNKI" panose="02000500000000000000" charset="-122"/>
                <a:sym typeface="+mn-ea"/>
              </a:rPr>
              <a:t>“</a:t>
            </a:r>
            <a:r>
              <a:rPr lang="zh-CN" altLang="en-US" sz="2000" b="1" dirty="0">
                <a:latin typeface="华光楷体二_CNKI" panose="02000500000000000000" charset="-122"/>
                <a:ea typeface="华光楷体二_CNKI" panose="02000500000000000000" charset="-122"/>
                <a:cs typeface="华光楷体二_CNKI" panose="02000500000000000000" charset="-122"/>
                <a:sym typeface="+mn-ea"/>
              </a:rPr>
              <a:t>我希望</a:t>
            </a:r>
            <a:r>
              <a:rPr lang="en-US" altLang="zh-CN" sz="2000" b="1" dirty="0">
                <a:latin typeface="华光楷体二_CNKI" panose="02000500000000000000" charset="-122"/>
                <a:ea typeface="华光楷体二_CNKI" panose="02000500000000000000" charset="-122"/>
                <a:cs typeface="华光楷体二_CNKI" panose="02000500000000000000" charset="-122"/>
                <a:sym typeface="+mn-ea"/>
              </a:rPr>
              <a:t>”</a:t>
            </a:r>
            <a:r>
              <a:rPr lang="zh-CN" altLang="en-US" sz="2000" dirty="0">
                <a:latin typeface="华光楷体二_CNKI" panose="02000500000000000000" charset="-122"/>
                <a:ea typeface="华光楷体二_CNKI" panose="02000500000000000000" charset="-122"/>
                <a:cs typeface="华光楷体二_CNKI" panose="02000500000000000000" charset="-122"/>
                <a:sym typeface="+mn-ea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华光楷体二_CNKI" panose="02000500000000000000" charset="-122"/>
                <a:ea typeface="华光楷体二_CNKI" panose="02000500000000000000" charset="-122"/>
                <a:cs typeface="华光楷体二_CNKI" panose="02000500000000000000" charset="-122"/>
                <a:sym typeface="+mn-ea"/>
              </a:rPr>
              <a:t>就是引导学生把国家、民族、个人联系在一起，紧扣内涵。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/>
          </p:cNvSpPr>
          <p:nvPr>
            <p:ph type="title"/>
          </p:nvPr>
        </p:nvSpPr>
        <p:spPr>
          <a:xfrm>
            <a:off x="1981200" y="633413"/>
            <a:ext cx="8229600" cy="863600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第二部分内容</a:t>
            </a:r>
          </a:p>
        </p:txBody>
      </p:sp>
      <p:sp>
        <p:nvSpPr>
          <p:cNvPr id="25603" name="TextBox 2"/>
          <p:cNvSpPr txBox="1"/>
          <p:nvPr/>
        </p:nvSpPr>
        <p:spPr>
          <a:xfrm>
            <a:off x="962025" y="1233170"/>
            <a:ext cx="10267950" cy="55079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正文：</a:t>
            </a:r>
          </a:p>
          <a:p>
            <a:pPr>
              <a:lnSpc>
                <a:spcPct val="100000"/>
              </a:lnSpc>
            </a:pP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rPr>
              <a:t>中国梦凝聚了一代又一代人的梦想，一代又一代人为了实现梦想付出了艰苦努力。中国梦凝聚了亿万中国人的梦想，各行各业的人们为了实现中国梦而辛勤劳动。</a:t>
            </a:r>
          </a:p>
          <a:p>
            <a:pPr>
              <a:lnSpc>
                <a:spcPct val="150000"/>
              </a:lnSpc>
            </a:pPr>
            <a:endParaRPr lang="zh-CN" altLang="en-US" sz="2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光楷体二_CNKI" panose="02000500000000000000" charset="-122"/>
                <a:ea typeface="华光楷体二_CNKI" panose="02000500000000000000" charset="-122"/>
                <a:sym typeface="+mn-ea"/>
              </a:rPr>
              <a:t>实践层面，中国梦外延更加丰富：</a:t>
            </a:r>
            <a:endParaRPr lang="zh-CN" altLang="en-US" sz="2400" b="1" dirty="0">
              <a:latin typeface="华光楷体二_CNKI" panose="02000500000000000000" charset="-122"/>
              <a:ea typeface="华光楷体二_CNKI" panose="020005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华光楷体二_CNKI" panose="02000500000000000000" charset="-122"/>
                <a:ea typeface="华光楷体二_CNKI" panose="02000500000000000000" charset="-122"/>
              </a:rPr>
              <a:t>两个角度：一是历史纵向，凝聚一代又一代人的梦；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华光楷体二_CNKI" panose="02000500000000000000" charset="-122"/>
                <a:ea typeface="华光楷体二_CNKI" panose="02000500000000000000" charset="-122"/>
              </a:rPr>
              <a:t> </a:t>
            </a:r>
            <a:r>
              <a:rPr lang="en-US" altLang="zh-CN" sz="2000" dirty="0">
                <a:latin typeface="华光楷体二_CNKI" panose="02000500000000000000" charset="-122"/>
                <a:ea typeface="华光楷体二_CNKI" panose="02000500000000000000" charset="-122"/>
              </a:rPr>
              <a:t>                 </a:t>
            </a:r>
            <a:r>
              <a:rPr lang="zh-CN" altLang="en-US" sz="2000" dirty="0">
                <a:latin typeface="华光楷体二_CNKI" panose="02000500000000000000" charset="-122"/>
                <a:ea typeface="华光楷体二_CNKI" panose="02000500000000000000" charset="-122"/>
              </a:rPr>
              <a:t>二是空间横贯，凝聚各行各业人的梦。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华光楷体二_CNKI" panose="02000500000000000000" charset="-122"/>
                <a:ea typeface="华光楷体二_CNKI" panose="02000500000000000000" charset="-122"/>
              </a:rPr>
              <a:t>不管小学生将来干什么，都离不开中国梦。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11</a:t>
            </a:fld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/>
          </p:cNvSpPr>
          <p:nvPr>
            <p:ph type="title"/>
          </p:nvPr>
        </p:nvSpPr>
        <p:spPr>
          <a:xfrm>
            <a:off x="1981200" y="633413"/>
            <a:ext cx="8229600" cy="863600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教学素材内容</a:t>
            </a:r>
          </a:p>
        </p:txBody>
      </p:sp>
      <p:sp>
        <p:nvSpPr>
          <p:cNvPr id="25603" name="TextBox 2"/>
          <p:cNvSpPr txBox="1"/>
          <p:nvPr/>
        </p:nvSpPr>
        <p:spPr>
          <a:xfrm>
            <a:off x="997585" y="1381760"/>
            <a:ext cx="10064115" cy="4246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例如：中国航天梦</a:t>
            </a:r>
            <a:r>
              <a:rPr lang="zh-CN" altLang="en-US" sz="2000" dirty="0">
                <a:latin typeface="华光楷体二_CNKI" panose="02000500000000000000" charset="-122"/>
                <a:ea typeface="华光楷体二_CNKI" panose="02000500000000000000" charset="-122"/>
              </a:rPr>
              <a:t>：国家的梦，民族的梦，也是每个航天人自己的梦，还应该是将来加入航天领域的小学生的梦。既包含一代又一代，又包含各行各业（航天各大系统）。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latin typeface="华光楷体二_CNKI" panose="02000500000000000000" charset="-122"/>
              <a:ea typeface="华光楷体二_CNKI" panose="020005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读本中呈现出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几乎航天全部元素，本身就是学生都喜欢的。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“两弹元勋”</a:t>
            </a:r>
            <a:r>
              <a:rPr lang="zh-CN" altLang="en-US" sz="2000" dirty="0">
                <a:latin typeface="华光楷体二_CNKI" panose="02000500000000000000" charset="-122"/>
                <a:ea typeface="华光楷体二_CNKI" panose="02000500000000000000" charset="-122"/>
              </a:rPr>
              <a:t>：用电影胶片，照片黑白，体现历史传承，又表示出一代又一代的努力。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“飞控中心”</a:t>
            </a:r>
            <a:r>
              <a:rPr lang="zh-CN" altLang="en-US" sz="2000" dirty="0">
                <a:latin typeface="华光楷体二_CNKI" panose="02000500000000000000" charset="-122"/>
                <a:ea typeface="华光楷体二_CNKI" panose="02000500000000000000" charset="-122"/>
              </a:rPr>
              <a:t>：指挥中枢，类似人的大脑，神经不能出乱，万无一失。</a:t>
            </a:r>
            <a:r>
              <a:rPr lang="en-US" altLang="zh-CN" sz="2000" dirty="0">
                <a:latin typeface="华光楷体二_CNKI" panose="02000500000000000000" charset="-122"/>
                <a:ea typeface="华光楷体二_CNKI" panose="02000500000000000000" charset="-122"/>
              </a:rPr>
              <a:t>“</a:t>
            </a:r>
            <a:r>
              <a:rPr lang="zh-CN" altLang="en-US" sz="2000" dirty="0">
                <a:latin typeface="华光楷体二_CNKI" panose="02000500000000000000" charset="-122"/>
                <a:ea typeface="华光楷体二_CNKI" panose="02000500000000000000" charset="-122"/>
              </a:rPr>
              <a:t>零失误</a:t>
            </a:r>
            <a:r>
              <a:rPr lang="en-US" altLang="zh-CN" sz="2000" dirty="0">
                <a:latin typeface="华光楷体二_CNKI" panose="02000500000000000000" charset="-122"/>
                <a:ea typeface="华光楷体二_CNKI" panose="02000500000000000000" charset="-122"/>
              </a:rPr>
              <a:t>”</a:t>
            </a:r>
            <a:r>
              <a:rPr lang="zh-CN" altLang="en-US" sz="2000" dirty="0">
                <a:latin typeface="华光楷体二_CNKI" panose="02000500000000000000" charset="-122"/>
                <a:ea typeface="华光楷体二_CNKI" panose="02000500000000000000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“发射场站”</a:t>
            </a:r>
            <a:r>
              <a:rPr lang="zh-CN" altLang="en-US" sz="2000" dirty="0">
                <a:latin typeface="华光楷体二_CNKI" panose="02000500000000000000" charset="-122"/>
                <a:ea typeface="华光楷体二_CNKI" panose="02000500000000000000" charset="-122"/>
              </a:rPr>
              <a:t>：航天最前沿，辐射严重，工作艰苦。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“卫星导航”</a:t>
            </a:r>
            <a:r>
              <a:rPr lang="zh-CN" altLang="en-US" sz="2000" dirty="0">
                <a:latin typeface="华光楷体二_CNKI" panose="02000500000000000000" charset="-122"/>
                <a:ea typeface="华光楷体二_CNKI" panose="02000500000000000000" charset="-122"/>
              </a:rPr>
              <a:t>：空中作业，必须在地面操控下，地空配合。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“航天员系统”</a:t>
            </a:r>
            <a:r>
              <a:rPr lang="zh-CN" altLang="en-US" sz="2000" dirty="0">
                <a:latin typeface="华光楷体二_CNKI" panose="02000500000000000000" charset="-122"/>
                <a:ea typeface="华光楷体二_CNKI" panose="02000500000000000000" charset="-122"/>
              </a:rPr>
              <a:t>：苛刻训练。也体现一代又一代的艰苦努力。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12</a:t>
            </a:fld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1919288" y="765175"/>
            <a:ext cx="8229600" cy="1143000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第三课  实干成就梦想</a:t>
            </a:r>
          </a:p>
        </p:txBody>
      </p:sp>
      <p:sp>
        <p:nvSpPr>
          <p:cNvPr id="19459" name="TextBox 2"/>
          <p:cNvSpPr txBox="1"/>
          <p:nvPr/>
        </p:nvSpPr>
        <p:spPr>
          <a:xfrm>
            <a:off x="988695" y="1908175"/>
            <a:ext cx="1033589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本课目标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知道实现梦想的途径和其中的艰辛，通过典型案例的学习，懂得把自己和中国梦联系，培养爱国热情和历史使命感。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13</a:t>
            </a:fld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>
          <a:xfrm>
            <a:off x="5385435" y="578304"/>
            <a:ext cx="6196965" cy="607060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第</a:t>
            </a:r>
            <a:r>
              <a:rPr lang="en-US" altLang="zh-CN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38</a:t>
            </a:r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页内容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14</a:t>
            </a:fld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683885" y="1299210"/>
            <a:ext cx="5887720" cy="212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唯实干</a:t>
            </a:r>
            <a:r>
              <a:rPr lang="zh-CN" altLang="en-US" sz="2200" dirty="0">
                <a:latin typeface="华光楷体_CNKI" panose="02000500000000000000" charset="-122"/>
                <a:ea typeface="华光楷体_CNKI" panose="02000500000000000000" charset="-122"/>
              </a:rPr>
              <a:t>：</a:t>
            </a:r>
            <a:r>
              <a:rPr lang="zh-CN" altLang="en-US" sz="2000" dirty="0">
                <a:latin typeface="华光楷体_CNKI" panose="02000500000000000000" charset="-122"/>
                <a:ea typeface="华光楷体_CNKI" panose="02000500000000000000" charset="-122"/>
              </a:rPr>
              <a:t>梦想方得实现，人民方得幸福。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华光楷体_CNKI" panose="02000500000000000000" charset="-122"/>
                <a:ea typeface="华光楷体_CNKI" panose="02000500000000000000" charset="-122"/>
              </a:rPr>
              <a:t>实现中华民族伟大复兴的征途上，每一个行业、每一个人都要心怀梦想、奋勇拼搏，一步一个脚印，一棒接着一棒，在奋力奔跑和接续奋斗中成就梦想。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683885" y="4045585"/>
            <a:ext cx="6024880" cy="2368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华光楷体二_CNKI" panose="02000500000000000000" charset="-122"/>
              </a:rPr>
              <a:t>张桂梅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华光楷体二_CNKI" panose="02000500000000000000" charset="-122"/>
                <a:ea typeface="华光楷体二_CNKI" panose="02000500000000000000" charset="-122"/>
                <a:cs typeface="华光楷体二_CNKI" panose="02000500000000000000" charset="-122"/>
              </a:rPr>
              <a:t>用实干追逐梦想，用责任诠释担当，</a:t>
            </a:r>
            <a:r>
              <a:rPr lang="zh-CN" altLang="en-US" sz="2000">
                <a:latin typeface="华光楷体二_CNKI" panose="02000500000000000000" charset="-122"/>
                <a:ea typeface="华光楷体二_CNKI" panose="02000500000000000000" charset="-122"/>
                <a:cs typeface="华光楷体二_CNKI" panose="02000500000000000000" charset="-122"/>
                <a:sym typeface="+mn-ea"/>
              </a:rPr>
              <a:t>用生命在从事教育工作；</a:t>
            </a:r>
            <a:endParaRPr lang="zh-CN" altLang="en-US" sz="2000">
              <a:latin typeface="华光楷体二_CNKI" panose="02000500000000000000" charset="-122"/>
              <a:ea typeface="华光楷体二_CNKI" panose="02000500000000000000" charset="-122"/>
              <a:cs typeface="华光楷体二_CNKI" panose="020005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华光楷体二_CNKI" panose="02000500000000000000" charset="-122"/>
                <a:ea typeface="华光楷体二_CNKI" panose="02000500000000000000" charset="-122"/>
                <a:cs typeface="华光楷体二_CNKI" panose="02000500000000000000" charset="-122"/>
              </a:rPr>
              <a:t>用爱点亮国家未来的希望、用力放飞国家未来的梦想、用心实现国家未来的理想。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AF06160-CA39-F5A7-C5C9-AEF612679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70" y="550614"/>
            <a:ext cx="5029200" cy="630738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15</a:t>
            </a:fld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671945" y="2540"/>
            <a:ext cx="5520055" cy="6855460"/>
          </a:xfrm>
          <a:prstGeom prst="rect">
            <a:avLst/>
          </a:prstGeom>
        </p:spPr>
      </p:pic>
      <p:sp>
        <p:nvSpPr>
          <p:cNvPr id="6" name="内容占位符 2"/>
          <p:cNvSpPr>
            <a:spLocks noGrp="1"/>
          </p:cNvSpPr>
          <p:nvPr/>
        </p:nvSpPr>
        <p:spPr>
          <a:xfrm>
            <a:off x="592455" y="1318895"/>
            <a:ext cx="5911215" cy="5219065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6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u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习语金句</a:t>
            </a:r>
          </a:p>
          <a:p>
            <a:pPr marL="0" marR="0" lvl="0" indent="0" algn="l" defTabSz="914400" rtl="0" eaLnBrk="0" fontAlgn="base" latinLnBrk="0" hangingPunct="0">
              <a:lnSpc>
                <a:spcPct val="16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中国梦实现不易，必须实干。</a:t>
            </a:r>
          </a:p>
          <a:p>
            <a:pPr marL="0" marR="0" lvl="0" indent="0" algn="l" defTabSz="914400" rtl="0" eaLnBrk="0" fontAlgn="base" latinLnBrk="0" hangingPunct="0">
              <a:lnSpc>
                <a:spcPct val="16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Calibri" panose="020F0502020204030204" pitchFamily="34" charset="0"/>
            </a:endParaRPr>
          </a:p>
          <a:p>
            <a:pPr marR="0" lvl="0" indent="-457200" algn="l" defTabSz="914400" rtl="0" eaLnBrk="0" fontAlgn="base" latinLnBrk="0" hangingPunct="0">
              <a:lnSpc>
                <a:spcPct val="160000"/>
              </a:lnSpc>
              <a:spcBef>
                <a:spcPts val="1000"/>
              </a:spcBef>
              <a:buClrTx/>
              <a:buSzTx/>
              <a:buFont typeface="Wingdings" panose="05000000000000000000" charset="0"/>
              <a:buChar char="u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素材选择意图</a:t>
            </a:r>
          </a:p>
          <a:p>
            <a:pPr marL="0" marR="0" lvl="0" indent="0" algn="l" defTabSz="914400" rtl="0" eaLnBrk="0" fontAlgn="base" latinLnBrk="0" hangingPunct="0">
              <a:lnSpc>
                <a:spcPct val="16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实干的典型：大陈岛垦荒。</a:t>
            </a:r>
          </a:p>
          <a:p>
            <a:pPr marL="0" marR="0" lvl="0" indent="0" algn="l" defTabSz="914400" rtl="0" eaLnBrk="0" fontAlgn="base" latinLnBrk="0" hangingPunct="0">
              <a:lnSpc>
                <a:spcPct val="16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“一次登岛、两次回信，对大陈岛的牵挂和对垦荒精神的重视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。</a:t>
            </a:r>
          </a:p>
          <a:p>
            <a:pPr marL="0" marR="0" lvl="0" indent="0" algn="l" defTabSz="914400" rtl="0" eaLnBrk="0" fontAlgn="base" latinLnBrk="0" hangingPunct="0">
              <a:lnSpc>
                <a:spcPct val="16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Calibri" panose="020F0502020204030204" pitchFamily="34" charset="0"/>
              </a:rPr>
              <a:t>经过几代人的实干，荒山变绿洲。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6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6626" name="标题 1"/>
          <p:cNvSpPr>
            <a:spLocks noGrp="1"/>
          </p:cNvSpPr>
          <p:nvPr>
            <p:ph type="title"/>
          </p:nvPr>
        </p:nvSpPr>
        <p:spPr>
          <a:xfrm>
            <a:off x="173990" y="556260"/>
            <a:ext cx="4050665" cy="581025"/>
          </a:xfrm>
          <a:noFill/>
          <a:ln>
            <a:noFill/>
          </a:ln>
        </p:spPr>
        <p:txBody>
          <a:bodyPr/>
          <a:lstStyle/>
          <a:p>
            <a:pPr algn="l"/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第</a:t>
            </a:r>
            <a:r>
              <a:rPr lang="en-US" altLang="zh-CN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39</a:t>
            </a:r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页内容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>
          <a:xfrm>
            <a:off x="4973320" y="586197"/>
            <a:ext cx="6827520" cy="687705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第二部分</a:t>
            </a:r>
            <a:r>
              <a:rPr lang="en-US" altLang="zh-CN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40</a:t>
            </a:r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内容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17465" y="1440815"/>
            <a:ext cx="6880860" cy="4915535"/>
          </a:xfrm>
        </p:spPr>
        <p:txBody>
          <a:bodyPr>
            <a:normAutofit fontScale="90000"/>
          </a:bodyPr>
          <a:lstStyle/>
          <a:p>
            <a:pPr marR="0" lvl="0" algn="l" defTabSz="914400" rtl="0" eaLnBrk="0" fontAlgn="base" latinLnBrk="0" hangingPunct="0">
              <a:lnSpc>
                <a:spcPct val="16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u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正文</a:t>
            </a:r>
          </a:p>
          <a:p>
            <a:pPr marL="0" marR="0" lvl="0" indent="0" algn="l" defTabSz="914400" rtl="0" eaLnBrk="0" fontAlgn="base" latinLnBrk="0" hangingPunct="0">
              <a:lnSpc>
                <a:spcPct val="16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发出号召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好好学习，天天向上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，贴近学生生活，目的是准备为中国梦贡献力量。</a:t>
            </a:r>
          </a:p>
          <a:p>
            <a:pPr marR="0" lvl="0" indent="-457200" algn="l" defTabSz="914400" rtl="0" eaLnBrk="0" fontAlgn="base" latinLnBrk="0" hangingPunct="0">
              <a:lnSpc>
                <a:spcPct val="160000"/>
              </a:lnSpc>
              <a:spcBef>
                <a:spcPts val="1000"/>
              </a:spcBef>
              <a:buClrTx/>
              <a:buSzTx/>
              <a:buFont typeface="Wingdings" panose="05000000000000000000" charset="0"/>
              <a:buChar char="u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活动</a:t>
            </a:r>
          </a:p>
          <a:p>
            <a:pPr marL="0" marR="0" lvl="0" indent="0" algn="l" defTabSz="914400" rtl="0" eaLnBrk="0" fontAlgn="base" latinLnBrk="0" hangingPunct="0">
              <a:lnSpc>
                <a:spcPct val="16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学习回信，弘扬垦荒精神，表达学习感想，与上一页关联。教师要帮助学生做到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三热爱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，成为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三有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，培养学生爱国热情和历史使命感。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16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BC817F6-BE9D-DBAF-5242-3689CCF0D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4" y="586197"/>
            <a:ext cx="4739421" cy="613527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框 3"/>
          <p:cNvSpPr/>
          <p:nvPr/>
        </p:nvSpPr>
        <p:spPr>
          <a:xfrm>
            <a:off x="2755900" y="2474278"/>
            <a:ext cx="7032625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1D629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谢谢</a:t>
            </a:r>
          </a:p>
        </p:txBody>
      </p:sp>
    </p:spTree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标题 1"/>
          <p:cNvSpPr txBox="1"/>
          <p:nvPr/>
        </p:nvSpPr>
        <p:spPr>
          <a:xfrm>
            <a:off x="1509713" y="668655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914400" indent="-914400" algn="ctr" eaLnBrk="0" hangingPunct="0">
              <a:lnSpc>
                <a:spcPct val="90000"/>
              </a:lnSpc>
            </a:pPr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  <a:sym typeface="Calibri Light" panose="020F0302020204030204" pitchFamily="34" charset="0"/>
              </a:rPr>
              <a:t>第</a:t>
            </a:r>
            <a:r>
              <a:rPr lang="en-US" altLang="zh-CN" sz="3600" b="1" dirty="0">
                <a:latin typeface="华文中宋" panose="02010600040101010101" pitchFamily="2" charset="-122"/>
                <a:ea typeface="华文中宋" panose="02010600040101010101" pitchFamily="2" charset="-122"/>
                <a:sym typeface="Calibri Light" panose="020F0302020204030204" pitchFamily="34" charset="0"/>
              </a:rPr>
              <a:t>4</a:t>
            </a:r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  <a:sym typeface="Calibri Light" panose="020F0302020204030204" pitchFamily="34" charset="0"/>
              </a:rPr>
              <a:t>讲  </a:t>
            </a:r>
            <a:r>
              <a:rPr lang="zh-CN" altLang="en-US" sz="36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Calibri Light" panose="020F0302020204030204" pitchFamily="34" charset="0"/>
              </a:rPr>
              <a:t>我们的中国梦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06395" y="1750378"/>
            <a:ext cx="7583488" cy="203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一、我有一个梦想</a:t>
            </a:r>
            <a:r>
              <a:rPr kumimoji="0" lang="en-US" altLang="zh-CN" sz="28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——</a:t>
            </a:r>
          </a:p>
          <a:p>
            <a:pPr marR="0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二、伟大的中国梦</a:t>
            </a:r>
            <a:r>
              <a:rPr kumimoji="0" lang="en-US" altLang="zh-CN" sz="28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——</a:t>
            </a:r>
            <a:endParaRPr kumimoji="0" lang="zh-CN" altLang="en-US" sz="2800" b="1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三、实干成就梦想</a:t>
            </a:r>
            <a:r>
              <a:rPr kumimoji="0" lang="en-US" altLang="zh-CN" sz="28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——</a:t>
            </a:r>
          </a:p>
        </p:txBody>
      </p:sp>
      <p:sp>
        <p:nvSpPr>
          <p:cNvPr id="2" name="TextBox 4"/>
          <p:cNvSpPr txBox="1"/>
          <p:nvPr/>
        </p:nvSpPr>
        <p:spPr>
          <a:xfrm>
            <a:off x="2430780" y="4180205"/>
            <a:ext cx="8535670" cy="1845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立意：</a:t>
            </a:r>
            <a:endParaRPr kumimoji="0" lang="en-US" altLang="zh-CN" sz="2800" kern="12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1.</a:t>
            </a:r>
            <a:r>
              <a:rPr kumimoji="0" lang="zh-CN" altLang="en-US" sz="2400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中国梦是习近平新时代中国特色社会主义思想的重要内容</a:t>
            </a: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2.</a:t>
            </a:r>
            <a:r>
              <a:rPr kumimoji="0" lang="zh-CN" altLang="en-US" sz="2400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教育引导学生要敢于有梦、勇于追梦、勤于圆梦。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1919288" y="981075"/>
            <a:ext cx="8229600" cy="1143000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第一课  我有一个梦想</a:t>
            </a:r>
          </a:p>
        </p:txBody>
      </p:sp>
      <p:sp>
        <p:nvSpPr>
          <p:cNvPr id="7171" name="TextBox 2"/>
          <p:cNvSpPr txBox="1"/>
          <p:nvPr/>
        </p:nvSpPr>
        <p:spPr>
          <a:xfrm>
            <a:off x="889000" y="2141538"/>
            <a:ext cx="10248900" cy="39693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本课目标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知道梦想的意义；尊重他人梦想，确立梦想的意识；感受梦想的力量；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做到敢于有梦、勇于追梦、勤于圆梦，从小树立为梦想奋斗的志向。</a:t>
            </a:r>
          </a:p>
          <a:p>
            <a:pPr algn="r">
              <a:lnSpc>
                <a:spcPct val="150000"/>
              </a:lnSpc>
            </a:pP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3</a:t>
            </a:fld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469900" y="960755"/>
            <a:ext cx="9744075" cy="878205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第</a:t>
            </a:r>
            <a:r>
              <a:rPr lang="en-US" altLang="zh-CN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32</a:t>
            </a:r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至</a:t>
            </a:r>
            <a:r>
              <a:rPr lang="en-US" altLang="zh-CN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34</a:t>
            </a:r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页素材的选择和活动设计</a:t>
            </a:r>
          </a:p>
        </p:txBody>
      </p:sp>
      <p:sp>
        <p:nvSpPr>
          <p:cNvPr id="9219" name="内容占位符 2"/>
          <p:cNvSpPr>
            <a:spLocks noGrp="1"/>
          </p:cNvSpPr>
          <p:nvPr>
            <p:ph idx="1"/>
          </p:nvPr>
        </p:nvSpPr>
        <p:spPr>
          <a:xfrm>
            <a:off x="1713230" y="2103755"/>
            <a:ext cx="3994150" cy="3318510"/>
          </a:xfrm>
          <a:noFill/>
          <a:ln>
            <a:noFill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学生探梦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科学家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普通人（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劳模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习语金句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6828155" y="2206625"/>
            <a:ext cx="3994150" cy="331851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活动设计：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光楷体_CNKI" panose="02000500000000000000" charset="-122"/>
                <a:ea typeface="华光楷体_CNKI" panose="02000500000000000000" charset="-122"/>
              </a:rPr>
              <a:t>说一说自己的梦想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光楷体_CNKI" panose="02000500000000000000" charset="-122"/>
                <a:ea typeface="华光楷体_CNKI" panose="02000500000000000000" charset="-122"/>
              </a:rPr>
              <a:t>知道哪些人为梦奋斗的故事</a:t>
            </a:r>
          </a:p>
          <a:p>
            <a:pPr>
              <a:lnSpc>
                <a:spcPct val="150000"/>
              </a:lnSpc>
            </a:pPr>
            <a:endParaRPr lang="en-US" altLang="zh-CN" dirty="0">
              <a:latin typeface="华光楷体_CNKI" panose="02000500000000000000" charset="-122"/>
              <a:ea typeface="华光楷体_CNKI" panose="02000500000000000000" charset="-122"/>
            </a:endParaRPr>
          </a:p>
          <a:p>
            <a:endParaRPr lang="zh-CN" altLang="en-US" dirty="0">
              <a:latin typeface="华光楷体_CNKI" panose="02000500000000000000" charset="-122"/>
              <a:ea typeface="华光楷体_CNKI" panose="02000500000000000000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4</a:t>
            </a:fld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571500" y="787400"/>
            <a:ext cx="10972800" cy="782638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第</a:t>
            </a:r>
            <a:r>
              <a:rPr lang="en-US" altLang="zh-CN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32</a:t>
            </a:r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页内容设计意图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9425" y="1748155"/>
            <a:ext cx="11200130" cy="4526280"/>
          </a:xfrm>
        </p:spPr>
        <p:txBody>
          <a:bodyPr>
            <a:norm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    首先，告诉学生要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“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有梦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”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。给学生一个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“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身份带入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”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，不是上来讲中国梦，而要先知道梦想的意义，以更加贴近学生。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latinLnBrk="0">
              <a:lnSpc>
                <a:spcPts val="24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    </a:t>
            </a:r>
          </a:p>
          <a:p>
            <a:pPr marL="0" marR="0" lvl="0" indent="0" algn="l" defTabSz="914400" rtl="0" latinLnBrk="0">
              <a:lnSpc>
                <a:spcPts val="3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读本设计学生探梦活动，暗含的主线是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“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实现社会主义现代化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”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，既有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“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四个现代化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”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的历史传承，又有未来强国梦的追求。</a:t>
            </a:r>
          </a:p>
          <a:p>
            <a:pPr marL="0" marR="0" lvl="0" indent="0" algn="just" defTabSz="914400" rtl="0" latinLnBrk="0">
              <a:lnSpc>
                <a:spcPts val="3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  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比如：</a:t>
            </a:r>
            <a:r>
              <a:rPr lang="zh-CN" altLang="en-US" sz="22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Calibri" panose="020F0502020204030204" pitchFamily="34" charset="0"/>
              </a:rPr>
              <a:t>因</a:t>
            </a:r>
            <a:r>
              <a:rPr lang="en-US" altLang="zh-CN" sz="22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Calibri" panose="020F0502020204030204" pitchFamily="34" charset="0"/>
              </a:rPr>
              <a:t>2020</a:t>
            </a:r>
            <a:r>
              <a:rPr lang="zh-CN" altLang="en-US" sz="22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Calibri" panose="020F0502020204030204" pitchFamily="34" charset="0"/>
              </a:rPr>
              <a:t>年新冠肺炎疫情，会有当医生的梦；因了解了农民的辛苦，会有乡村振兴梦；因感受科技的强大，会有火星探究梦；因有领土主权安全问题，会有当军人的梦；更因立德树人，会有教师梦。而且，给学生留下思考空间</a:t>
            </a:r>
            <a:r>
              <a:rPr lang="zh-CN" altLang="en-US" sz="220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Calibri" panose="020F0502020204030204" pitchFamily="34" charset="0"/>
              </a:rPr>
              <a:t>。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just" defTabSz="914400" rtl="0" latinLnBrk="0">
              <a:lnSpc>
                <a:spcPts val="3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   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体现：工业、农业、科技、国防四个现代；必须教育优先，教育强国梦。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5</a:t>
            </a:fld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>
          <a:xfrm>
            <a:off x="571500" y="787400"/>
            <a:ext cx="10972800" cy="782638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第</a:t>
            </a:r>
            <a:r>
              <a:rPr lang="en-US" altLang="zh-CN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至</a:t>
            </a:r>
            <a:r>
              <a:rPr 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34</a:t>
            </a:r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页内容设计意图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7725" y="1748155"/>
            <a:ext cx="10696575" cy="4489450"/>
          </a:xfrm>
        </p:spPr>
        <p:txBody>
          <a:bodyPr>
            <a:normAutofit fontScale="775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  </a:t>
            </a:r>
            <a:r>
              <a:rPr kumimoji="0" lang="zh-CN" altLang="en-US" sz="32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  其次，在学生</a:t>
            </a:r>
            <a:r>
              <a:rPr kumimoji="0" lang="en-US" altLang="zh-CN" sz="32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“</a:t>
            </a:r>
            <a:r>
              <a:rPr lang="zh-CN" altLang="en-US" sz="325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有梦</a:t>
            </a:r>
            <a:r>
              <a:rPr kumimoji="0" lang="en-US" altLang="zh-CN" sz="32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”</a:t>
            </a:r>
            <a:r>
              <a:rPr kumimoji="0" lang="zh-CN" altLang="en-US" sz="32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、知道梦想意义的基础上，要学会尊重他人的梦想，并且</a:t>
            </a:r>
            <a:r>
              <a:rPr lang="zh-CN" altLang="en-US" sz="325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不怕挫折，</a:t>
            </a:r>
            <a:r>
              <a:rPr kumimoji="0" lang="zh-CN" altLang="en-US" sz="32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为梦奋斗。这是</a:t>
            </a:r>
            <a:r>
              <a:rPr kumimoji="0" lang="en-US" altLang="zh-CN" sz="32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“</a:t>
            </a:r>
            <a:r>
              <a:rPr lang="zh-CN" altLang="en-US" sz="325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追梦</a:t>
            </a:r>
            <a:r>
              <a:rPr kumimoji="0" lang="en-US" altLang="zh-CN" sz="32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”</a:t>
            </a:r>
            <a:r>
              <a:rPr kumimoji="0" lang="zh-CN" altLang="en-US" sz="32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latinLnBrk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   例如：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latinLnBrk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选择两位科学家：袁隆平的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禾下乘凉梦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，造福人类；选择屠呦呦长期追梦，不怕失败的事例，</a:t>
            </a:r>
            <a:r>
              <a:rPr lang="zh-CN" altLang="en-US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Calibri" panose="020F0502020204030204" pitchFamily="34" charset="0"/>
              </a:rPr>
              <a:t>解决青蒿素研制过程中关键性技术难题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，拯救几百万人生命。</a:t>
            </a:r>
          </a:p>
          <a:p>
            <a:pPr marL="0" marR="0" lvl="0" indent="0" algn="l" defTabSz="914400" rtl="0" latinLnBrk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选择两位劳动者：港口桥吊司机竺士杰、女焊工孙景南，都是劳动模范，体现工匠精神。</a:t>
            </a:r>
          </a:p>
          <a:p>
            <a:pPr marL="0" marR="0" lvl="0" indent="0" algn="l" defTabSz="914400" rtl="0" latinLnBrk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latinLnBrk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1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Calibri" panose="020F0502020204030204" pitchFamily="34" charset="0"/>
              </a:rPr>
              <a:t>目的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Calibri" panose="020F0502020204030204" pitchFamily="34" charset="0"/>
              </a:rPr>
              <a:t>：引导学生追梦；培养学生尊重梦想、尊重知识、尊重科学、尊重劳动的精神；激发学生从小热爱学习</a:t>
            </a:r>
            <a:r>
              <a:rPr lang="en-US" altLang="zh-CN" sz="240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Calibri" panose="020F0502020204030204" pitchFamily="34" charset="0"/>
              </a:rPr>
              <a:t> 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Calibri" panose="020F0502020204030204" pitchFamily="34" charset="0"/>
              </a:rPr>
              <a:t>，长大报效祖国的斗志。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6</a:t>
            </a:fld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446405" y="788035"/>
            <a:ext cx="9177020" cy="640715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34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页活动设计的意图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9000" y="1628775"/>
            <a:ext cx="10590530" cy="4526280"/>
          </a:xfrm>
        </p:spPr>
        <p:txBody>
          <a:bodyPr>
            <a:normAutofit fontScale="95000"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从实践中，把个人、集体、国家的梦联系起来，以引出第二课。</a:t>
            </a:r>
            <a:endParaRPr kumimoji="0" lang="en-US" altLang="zh-CN" sz="306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Calibri" panose="020F0502020204030204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插图（机器人、小学生，有书，汽车、建筑等）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Calibri" panose="020F0502020204030204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Calibri" panose="020F0502020204030204" pitchFamily="34" charset="0"/>
              </a:rPr>
              <a:t>活动设计（“你还知道哪些人的梦想？他们为实现梦想是怎样奋斗的？”这不仅是一个思考题，而是让学生从身边人身边事出发，进一步发挥想象，让学生在探究活动中，自觉把个人的梦与家乡、城市、国家的梦联系起来，并为之奋斗。）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Calibri" panose="020F0502020204030204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7</a:t>
            </a:fld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>
          <a:xfrm>
            <a:off x="1919288" y="765175"/>
            <a:ext cx="8229600" cy="1143000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第二课  伟大的中国梦</a:t>
            </a:r>
          </a:p>
        </p:txBody>
      </p:sp>
      <p:sp>
        <p:nvSpPr>
          <p:cNvPr id="18435" name="TextBox 3"/>
          <p:cNvSpPr txBox="1"/>
          <p:nvPr/>
        </p:nvSpPr>
        <p:spPr>
          <a:xfrm>
            <a:off x="889000" y="2141538"/>
            <a:ext cx="10248900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本课目标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结合典型事例，了解伟大中国梦的内涵与实质，体会中国梦的丰富外延，凝聚一代又一代、各行各业人的梦。</a:t>
            </a:r>
          </a:p>
          <a:p>
            <a:pPr algn="r">
              <a:lnSpc>
                <a:spcPct val="150000"/>
              </a:lnSpc>
            </a:pP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8</a:t>
            </a:fld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1838325" y="633413"/>
            <a:ext cx="8229600" cy="1143000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zh-CN" altLang="en-US" sz="3200" b="1" noProof="0" dirty="0">
                <a:ln>
                  <a:noFill/>
                </a:ln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第一部分正文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内容</a:t>
            </a:r>
          </a:p>
        </p:txBody>
      </p:sp>
      <p:sp>
        <p:nvSpPr>
          <p:cNvPr id="20483" name="TextBox 2"/>
          <p:cNvSpPr txBox="1"/>
          <p:nvPr/>
        </p:nvSpPr>
        <p:spPr>
          <a:xfrm>
            <a:off x="1008380" y="1603375"/>
            <a:ext cx="10175240" cy="19303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从一个人到一个民族，一个国家，都需要有梦想和追求。我们的中国梦就是国家富强、民族振兴、人民幸福。中国梦是国家的梦、民族的梦，也是我们每个中国人的梦。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9</a:t>
            </a:fld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28700" y="4257040"/>
            <a:ext cx="9848850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b="1" noProof="0" dirty="0">
                <a:ln>
                  <a:noFill/>
                </a:ln>
                <a:effectLst/>
                <a:uLnTx/>
                <a:uFillTx/>
                <a:latin typeface="华光楷体_CNKI" panose="02000500000000000000" charset="-122"/>
                <a:ea typeface="华光楷体_CNKI" panose="02000500000000000000" charset="-122"/>
                <a:sym typeface="Calibri" panose="020F0502020204030204" pitchFamily="34" charset="0"/>
              </a:rPr>
              <a:t>解读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华光楷体_CNKI" panose="02000500000000000000" charset="-122"/>
                <a:ea typeface="华光楷体_CNKI" panose="02000500000000000000" charset="-122"/>
                <a:sym typeface="Calibri" panose="020F0502020204030204" pitchFamily="34" charset="0"/>
              </a:rPr>
              <a:t>：</a:t>
            </a:r>
          </a:p>
          <a:p>
            <a:pPr lvl="0">
              <a:lnSpc>
                <a:spcPct val="150000"/>
              </a:lnSpc>
            </a:pPr>
            <a:r>
              <a:rPr lang="zh-CN" altLang="en-US" sz="2200" dirty="0">
                <a:latin typeface="华光楷体_CNKI" panose="02000500000000000000" charset="-122"/>
                <a:ea typeface="华光楷体_CNKI" panose="02000500000000000000" charset="-122"/>
                <a:sym typeface="+mn-ea"/>
              </a:rPr>
              <a:t>正文第一句话承接第一课，第二句是核心，讲述中国梦的内涵就是国家富强，民族振兴，人民幸福。</a:t>
            </a:r>
          </a:p>
          <a:p>
            <a:pPr lvl="0">
              <a:lnSpc>
                <a:spcPct val="150000"/>
              </a:lnSpc>
            </a:pPr>
            <a:r>
              <a:rPr lang="zh-CN" altLang="en-US" sz="2200" dirty="0">
                <a:latin typeface="华光楷体_CNKI" panose="02000500000000000000" charset="-122"/>
                <a:ea typeface="华光楷体_CNKI" panose="02000500000000000000" charset="-122"/>
                <a:sym typeface="+mn-ea"/>
              </a:rPr>
              <a:t>第三句，引导学生深刻理解其精神实质，就是国家、民族、个人梦的有机统一。</a:t>
            </a:r>
            <a:endParaRPr lang="zh-CN" altLang="en-US" sz="2200">
              <a:latin typeface="华光楷体_CNKI" panose="02000500000000000000" charset="-122"/>
              <a:ea typeface="华光楷体_CNKI" panose="02000500000000000000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蓝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1567</Words>
  <Application>Microsoft Office PowerPoint</Application>
  <PresentationFormat>宽屏</PresentationFormat>
  <Paragraphs>133</Paragraphs>
  <Slides>17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等线</vt:lpstr>
      <vt:lpstr>仿宋</vt:lpstr>
      <vt:lpstr>黑体</vt:lpstr>
      <vt:lpstr>华光楷体_CNKI</vt:lpstr>
      <vt:lpstr>华光楷体二_CNKI</vt:lpstr>
      <vt:lpstr>华文中宋</vt:lpstr>
      <vt:lpstr>楷体</vt:lpstr>
      <vt:lpstr>微软雅黑</vt:lpstr>
      <vt:lpstr>Arial</vt:lpstr>
      <vt:lpstr>Calibri</vt:lpstr>
      <vt:lpstr>Calibri Light</vt:lpstr>
      <vt:lpstr>Wingdings</vt:lpstr>
      <vt:lpstr>Office 主题</vt:lpstr>
      <vt:lpstr>PowerPoint 演示文稿</vt:lpstr>
      <vt:lpstr>PowerPoint 演示文稿</vt:lpstr>
      <vt:lpstr>第一课  我有一个梦想</vt:lpstr>
      <vt:lpstr>第32至34页素材的选择和活动设计</vt:lpstr>
      <vt:lpstr>第32页内容设计意图</vt:lpstr>
      <vt:lpstr>第33至34页内容设计意图</vt:lpstr>
      <vt:lpstr>34页活动设计的意图</vt:lpstr>
      <vt:lpstr>第二课  伟大的中国梦</vt:lpstr>
      <vt:lpstr>第一部分正文内容</vt:lpstr>
      <vt:lpstr>       </vt:lpstr>
      <vt:lpstr>第二部分内容</vt:lpstr>
      <vt:lpstr>教学素材内容</vt:lpstr>
      <vt:lpstr>第三课  实干成就梦想</vt:lpstr>
      <vt:lpstr>第38页内容</vt:lpstr>
      <vt:lpstr>第39页内容</vt:lpstr>
      <vt:lpstr>第二部分40内容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Nee</dc:creator>
  <cp:lastModifiedBy>李杏芳</cp:lastModifiedBy>
  <cp:revision>357</cp:revision>
  <dcterms:created xsi:type="dcterms:W3CDTF">2013-10-25T14:41:00Z</dcterms:created>
  <dcterms:modified xsi:type="dcterms:W3CDTF">2024-01-17T01:53:39Z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2052-11.1.0.10337</vt:lpwstr>
  </property>
  <property fmtid="{D5CDD505-2E9C-101B-9397-08002B2CF9AE}" pid="3" name="ICV">
    <vt:lpwstr>4E97D01D235A4EB4AB4A30C06B990AB7</vt:lpwstr>
  </property>
</Properties>
</file>