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45.xml" ContentType="application/vnd.openxmlformats-officedocument.presentationml.tags+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notesSlides/notesSlide9.xml" ContentType="application/vnd.openxmlformats-officedocument.presentationml.notesSlide+xml"/>
  <Override PartName="/ppt/tags/tag43.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notesSlides/notesSlide10.xml" ContentType="application/vnd.openxmlformats-officedocument.presentationml.notesSlide+xml"/>
  <Override PartName="/ppt/tags/tag50.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tags/tag39.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notesSlides/notesSlide8.xml" ContentType="application/vnd.openxmlformats-officedocument.presentationml.notesSlide+xml"/>
  <Override PartName="/ppt/tags/tag44.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 id="2147483660" r:id="rId3"/>
  </p:sldMasterIdLst>
  <p:notesMasterIdLst>
    <p:notesMasterId r:id="rId22"/>
  </p:notesMasterIdLst>
  <p:handoutMasterIdLst>
    <p:handoutMasterId r:id="rId23"/>
  </p:handoutMasterIdLst>
  <p:sldIdLst>
    <p:sldId id="729" r:id="rId4"/>
    <p:sldId id="9186" r:id="rId5"/>
    <p:sldId id="666" r:id="rId6"/>
    <p:sldId id="9167" r:id="rId7"/>
    <p:sldId id="9179" r:id="rId8"/>
    <p:sldId id="9189" r:id="rId9"/>
    <p:sldId id="9188" r:id="rId10"/>
    <p:sldId id="9187" r:id="rId11"/>
    <p:sldId id="9185" r:id="rId12"/>
    <p:sldId id="9192" r:id="rId13"/>
    <p:sldId id="9191" r:id="rId14"/>
    <p:sldId id="9199" r:id="rId15"/>
    <p:sldId id="9195" r:id="rId16"/>
    <p:sldId id="9194" r:id="rId17"/>
    <p:sldId id="9193" r:id="rId18"/>
    <p:sldId id="9197" r:id="rId19"/>
    <p:sldId id="9138" r:id="rId20"/>
    <p:sldId id="270" r:id="rId21"/>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115">
          <p15:clr>
            <a:srgbClr val="A4A3A4"/>
          </p15:clr>
        </p15:guide>
        <p15:guide id="2" pos="3869">
          <p15:clr>
            <a:srgbClr val="A4A3A4"/>
          </p15:clr>
        </p15:guide>
      </p15:sldGuideLst>
    </p:ext>
    <p:ext uri="{505F2C04-C923-438B-8C0F-E0CD2BADF298}">
      <wppc:fontMiss xmlns="" xmlns:wppc="http://www.wps.cn/officeDocument/PresentationCustomData" type="true"/>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00724D"/>
    <a:srgbClr val="CAF6DF"/>
    <a:srgbClr val="5DEFA9"/>
    <a:srgbClr val="003300"/>
    <a:srgbClr val="006600"/>
    <a:srgbClr val="F2FCF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70612" autoAdjust="0"/>
  </p:normalViewPr>
  <p:slideViewPr>
    <p:cSldViewPr snapToGrid="0" showGuides="1">
      <p:cViewPr varScale="1">
        <p:scale>
          <a:sx n="61" d="100"/>
          <a:sy n="61" d="100"/>
        </p:scale>
        <p:origin x="-1836" y="-78"/>
      </p:cViewPr>
      <p:guideLst>
        <p:guide orient="horz" pos="2115"/>
        <p:guide pos="3869"/>
      </p:guideLst>
    </p:cSldViewPr>
  </p:slideViewPr>
  <p:notesTextViewPr>
    <p:cViewPr>
      <p:scale>
        <a:sx n="1" d="1"/>
        <a:sy n="1" d="1"/>
      </p:scale>
      <p:origin x="0" y="0"/>
    </p:cViewPr>
  </p:notesTextViewPr>
  <p:sorterViewPr>
    <p:cViewPr varScale="1">
      <p:scale>
        <a:sx n="100" d="100"/>
        <a:sy n="100" d="100"/>
      </p:scale>
      <p:origin x="0" y="-553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2021/9/14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p14="http://schemas.microsoft.com/office/powerpoint/2010/main" xmlns=""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pPr lvl="0" algn="r" eaLnBrk="1" hangingPunct="1">
                <a:buNone/>
              </a:pPr>
              <a:t>‹#›</a:t>
            </a:fld>
            <a:endParaRPr lang="zh-CN" altLang="en-US" sz="1200" dirty="0"/>
          </a:p>
        </p:txBody>
      </p:sp>
    </p:spTree>
    <p:extLst>
      <p:ext uri="{BB962C8B-B14F-4D97-AF65-F5344CB8AC3E}">
        <p14:creationId xmlns:p14="http://schemas.microsoft.com/office/powerpoint/2010/main" xmlns="" val="1106899612"/>
      </p:ext>
    </p:extLst>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9A51D9C-74F3-4A50-80CE-FCA0A0469843}" type="slidenum">
              <a:rPr lang="zh-CN" altLang="en-US" smtClean="0"/>
              <a:pPr/>
              <a:t>2</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3195168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432351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140592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225537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3042186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1274866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147938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1125812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pPr/>
              <a:t>3</a:t>
            </a:fld>
            <a:endParaRPr lang="zh-CN" altLang="en-US"/>
          </a:p>
        </p:txBody>
      </p:sp>
    </p:spTree>
    <p:extLst>
      <p:ext uri="{BB962C8B-B14F-4D97-AF65-F5344CB8AC3E}">
        <p14:creationId xmlns:p14="http://schemas.microsoft.com/office/powerpoint/2010/main" xmlns="" val="2689763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3964048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3002880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r>
              <a:rPr lang="zh-CN" altLang="en-US" dirty="0"/>
              <a:t> </a:t>
            </a:r>
          </a:p>
        </p:txBody>
      </p:sp>
    </p:spTree>
    <p:extLst>
      <p:ext uri="{BB962C8B-B14F-4D97-AF65-F5344CB8AC3E}">
        <p14:creationId xmlns:p14="http://schemas.microsoft.com/office/powerpoint/2010/main" xmlns="" val="1462573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11030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3612663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740848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3837662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2021/9/14</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pPr/>
              <a:t>2021/9/14</a:t>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pPr/>
              <a:t>2021/9/14</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2021/9/14</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6887" y="80827"/>
            <a:ext cx="12158731" cy="6697227"/>
          </a:xfrm>
          <a:prstGeom prst="rect">
            <a:avLst/>
          </a:prstGeom>
        </p:spPr>
      </p:pic>
    </p:spTree>
    <p:extLst>
      <p:ext uri="{BB962C8B-B14F-4D97-AF65-F5344CB8AC3E}">
        <p14:creationId xmlns:p14="http://schemas.microsoft.com/office/powerpoint/2010/main" xmlns="" val="11889192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8"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5"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79" r:id="rId3"/>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0.xml"/><Relationship Id="rId1" Type="http://schemas.openxmlformats.org/officeDocument/2006/relationships/tags" Target="../tags/tag4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0.xml"/><Relationship Id="rId1" Type="http://schemas.openxmlformats.org/officeDocument/2006/relationships/tags" Target="../tags/tag4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0.xml"/><Relationship Id="rId1" Type="http://schemas.openxmlformats.org/officeDocument/2006/relationships/tags" Target="../tags/tag4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0.xml"/><Relationship Id="rId1" Type="http://schemas.openxmlformats.org/officeDocument/2006/relationships/tags" Target="../tags/tag4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0.xml"/><Relationship Id="rId1" Type="http://schemas.openxmlformats.org/officeDocument/2006/relationships/tags" Target="../tags/tag4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0.xml"/><Relationship Id="rId1" Type="http://schemas.openxmlformats.org/officeDocument/2006/relationships/tags" Target="../tags/tag4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0.xml"/><Relationship Id="rId1" Type="http://schemas.openxmlformats.org/officeDocument/2006/relationships/tags" Target="../tags/tag4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0.xml"/><Relationship Id="rId1" Type="http://schemas.openxmlformats.org/officeDocument/2006/relationships/tags" Target="../tags/tag49.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8" Type="http://schemas.openxmlformats.org/officeDocument/2006/relationships/tags" Target="../tags/tag15.xml"/><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 Type="http://schemas.openxmlformats.org/officeDocument/2006/relationships/tags" Target="../tags/tag10.xml"/><Relationship Id="rId21" Type="http://schemas.openxmlformats.org/officeDocument/2006/relationships/tags" Target="../tags/tag28.xml"/><Relationship Id="rId7" Type="http://schemas.openxmlformats.org/officeDocument/2006/relationships/tags" Target="../tags/tag14.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slideLayout" Target="../slideLayouts/slideLayout9.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10" Type="http://schemas.openxmlformats.org/officeDocument/2006/relationships/tags" Target="../tags/tag17.xml"/><Relationship Id="rId19" Type="http://schemas.openxmlformats.org/officeDocument/2006/relationships/tags" Target="../tags/tag26.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tags" Target="../tags/tag3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0.xml"/><Relationship Id="rId1" Type="http://schemas.openxmlformats.org/officeDocument/2006/relationships/tags" Target="../tags/tag3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0.xml"/><Relationship Id="rId1" Type="http://schemas.openxmlformats.org/officeDocument/2006/relationships/tags" Target="../tags/tag3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0.xml"/><Relationship Id="rId1" Type="http://schemas.openxmlformats.org/officeDocument/2006/relationships/tags" Target="../tags/tag3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4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ags" Target="../tags/tag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336800"/>
            <a:ext cx="12344400" cy="1877437"/>
          </a:xfrm>
          <a:prstGeom prst="rect">
            <a:avLst/>
          </a:prstGeom>
          <a:noFill/>
          <a:ln w="9525">
            <a:noFill/>
          </a:ln>
        </p:spPr>
        <p:txBody>
          <a:bodyPr wrap="square" anchor="t">
            <a:spAutoFit/>
          </a:bodyPr>
          <a:lstStyle/>
          <a:p>
            <a:pPr algn="ctr">
              <a:buFont typeface="Arial" panose="020B0604020202020204" pitchFamily="34" charset="0"/>
            </a:pPr>
            <a:r>
              <a:rPr lang="zh-CN" altLang="en-US" sz="3600" b="1" dirty="0">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3600" b="1" dirty="0">
                <a:latin typeface="微软雅黑" panose="020B0503020204020204" pitchFamily="34" charset="-122"/>
                <a:ea typeface="微软雅黑" panose="020B0503020204020204" pitchFamily="34" charset="-122"/>
                <a:sym typeface="微软雅黑" panose="020B0503020204020204" pitchFamily="34" charset="-122"/>
              </a:rPr>
              <a:t>7</a:t>
            </a:r>
            <a:r>
              <a:rPr lang="zh-CN" altLang="en-US" sz="3600" b="1" dirty="0">
                <a:latin typeface="微软雅黑" panose="020B0503020204020204" pitchFamily="34" charset="-122"/>
                <a:ea typeface="微软雅黑" panose="020B0503020204020204" pitchFamily="34" charset="-122"/>
                <a:sym typeface="微软雅黑" panose="020B0503020204020204" pitchFamily="34" charset="-122"/>
              </a:rPr>
              <a:t>讲  安邦定国：民族复兴的坚强保障</a:t>
            </a:r>
            <a:endParaRPr lang="en-US" altLang="zh-CN" sz="36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4400" b="1" dirty="0">
                <a:latin typeface="微软雅黑" panose="020B0503020204020204" pitchFamily="34" charset="-122"/>
                <a:ea typeface="微软雅黑" panose="020B0503020204020204" pitchFamily="34" charset="-122"/>
                <a:sym typeface="微软雅黑" panose="020B0503020204020204" pitchFamily="34" charset="-122"/>
              </a:rPr>
              <a:t>           </a:t>
            </a:r>
          </a:p>
          <a:p>
            <a:pPr algn="ctr">
              <a:buFont typeface="Arial" panose="020B0604020202020204" pitchFamily="34" charset="0"/>
            </a:pPr>
            <a:r>
              <a:rPr lang="zh-CN" altLang="en-US" sz="3600" b="1" dirty="0">
                <a:latin typeface="微软雅黑" panose="020B0503020204020204" pitchFamily="34" charset="-122"/>
                <a:ea typeface="微软雅黑" panose="020B0503020204020204" pitchFamily="34" charset="-122"/>
                <a:sym typeface="微软雅黑" panose="020B0503020204020204" pitchFamily="34" charset="-122"/>
              </a:rPr>
              <a:t>内容解读</a:t>
            </a: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a:solidFill>
                  <a:srgbClr val="264457"/>
                </a:solidFill>
                <a:latin typeface="黑体" panose="02010609060101010101" charset="-122"/>
                <a:ea typeface="黑体" panose="02010609060101010101" charset="-122"/>
              </a:rPr>
              <a:t>（高中）</a:t>
            </a:r>
          </a:p>
        </p:txBody>
      </p:sp>
      <p:sp>
        <p:nvSpPr>
          <p:cNvPr id="7" name="文本框 24">
            <a:extLst>
              <a:ext uri="{FF2B5EF4-FFF2-40B4-BE49-F238E27FC236}">
                <a16:creationId xmlns:a16="http://schemas.microsoft.com/office/drawing/2014/main" xmlns="" id="{EC35390E-A3CE-4F79-8A19-8011F2FE66BB}"/>
              </a:ext>
            </a:extLst>
          </p:cNvPr>
          <p:cNvSpPr/>
          <p:nvPr/>
        </p:nvSpPr>
        <p:spPr>
          <a:xfrm>
            <a:off x="3581400" y="5280025"/>
            <a:ext cx="6681788" cy="1135054"/>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报告人：刘媛</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位：北京教育科学研究院</a:t>
            </a: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新时代国防和军队现代化建设</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建设一支听党指挥、能打胜仗、作风优良的人民军队</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C6740165-516D-4B35-B72A-66AE4E7740E1}"/>
              </a:ext>
            </a:extLst>
          </p:cNvPr>
          <p:cNvSpPr/>
          <p:nvPr/>
        </p:nvSpPr>
        <p:spPr>
          <a:xfrm>
            <a:off x="1019693" y="2888883"/>
            <a:ext cx="9670473" cy="1308884"/>
          </a:xfrm>
          <a:prstGeom prst="rect">
            <a:avLst/>
          </a:prstGeom>
        </p:spPr>
        <p:txBody>
          <a:bodyPr wrap="square">
            <a:spAutoFit/>
          </a:bodyPr>
          <a:lstStyle/>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党在新时代的强军目标是建设一支听党指挥、能打胜仗、作风优良的人民军队，把人民军队建设成为世界一流军队。</a:t>
            </a:r>
          </a:p>
        </p:txBody>
      </p:sp>
    </p:spTree>
    <p:custDataLst>
      <p:tags r:id="rId1"/>
    </p:custDataLst>
    <p:extLst>
      <p:ext uri="{BB962C8B-B14F-4D97-AF65-F5344CB8AC3E}">
        <p14:creationId xmlns:p14="http://schemas.microsoft.com/office/powerpoint/2010/main" xmlns="" val="622749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新时代国防和军队现代化建设</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坚持党对人民军队的绝对领导</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B90C29CC-A5CD-45E6-BD49-233A8338AB84}"/>
              </a:ext>
            </a:extLst>
          </p:cNvPr>
          <p:cNvSpPr/>
          <p:nvPr/>
        </p:nvSpPr>
        <p:spPr>
          <a:xfrm>
            <a:off x="999086" y="2950438"/>
            <a:ext cx="9354589" cy="1308884"/>
          </a:xfrm>
          <a:prstGeom prst="rect">
            <a:avLst/>
          </a:prstGeom>
        </p:spPr>
        <p:txBody>
          <a:bodyPr wrap="square">
            <a:spAutoFit/>
          </a:bodyPr>
          <a:lstStyle/>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人民军队是中国特色社会主义的坚强柱石，党对人民军队的绝对领导，是人民军队的建军之本、强军之魂。</a:t>
            </a:r>
          </a:p>
        </p:txBody>
      </p:sp>
    </p:spTree>
    <p:custDataLst>
      <p:tags r:id="rId1"/>
    </p:custDataLst>
    <p:extLst>
      <p:ext uri="{BB962C8B-B14F-4D97-AF65-F5344CB8AC3E}">
        <p14:creationId xmlns:p14="http://schemas.microsoft.com/office/powerpoint/2010/main" xmlns="" val="2141617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3421642"/>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坚持“一国两制”，推进祖国统一</a:t>
            </a:r>
          </a:p>
          <a:p>
            <a:pPr marL="457200" indent="-457200">
              <a:lnSpc>
                <a:spcPct val="150000"/>
              </a:lnSpc>
              <a:buFont typeface="Wingdings" panose="05000000000000000000" pitchFamily="2" charset="2"/>
              <a:buChar char="p"/>
            </a:pPr>
            <a:r>
              <a:rPr lang="en-US" altLang="zh-CN" sz="28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一国两制”是中国特色社会主义的一个伟大创举</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正确理解和处理“一国”与“两制”的关系</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推进两岸关系和平发展和祖国统一进程</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xmlns="" val="2969500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坚持“一国两制”，推进祖国统一</a:t>
            </a:r>
          </a:p>
          <a:p>
            <a:pPr marL="457200" indent="-457200">
              <a:lnSpc>
                <a:spcPct val="150000"/>
              </a:lnSpc>
              <a:buFont typeface="Wingdings" panose="05000000000000000000" pitchFamily="2" charset="2"/>
              <a:buChar char="p"/>
            </a:pPr>
            <a:r>
              <a:rPr lang="en-US" altLang="zh-CN" sz="28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一国两制”是中国特色社会主义的一个伟大创举</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784604F7-DB2F-459A-855A-D3961993CB43}"/>
              </a:ext>
            </a:extLst>
          </p:cNvPr>
          <p:cNvSpPr/>
          <p:nvPr/>
        </p:nvSpPr>
        <p:spPr>
          <a:xfrm>
            <a:off x="1226505" y="3058067"/>
            <a:ext cx="9912549" cy="1822102"/>
          </a:xfrm>
          <a:prstGeom prst="rect">
            <a:avLst/>
          </a:prstGeom>
        </p:spPr>
        <p:txBody>
          <a:bodyPr wrap="square">
            <a:spAutoFit/>
          </a:bodyPr>
          <a:lstStyle/>
          <a:p>
            <a:pPr>
              <a:lnSpc>
                <a:spcPct val="15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实现祖国完全统一是中华民族根本利益所在，是实现中华民族伟大复兴的必然要求。“一国两制”是党领导人民实现祖国统一的一项重要制度，是中国特色社会主义的一个伟大创举。</a:t>
            </a:r>
          </a:p>
        </p:txBody>
      </p:sp>
    </p:spTree>
    <p:custDataLst>
      <p:tags r:id="rId1"/>
    </p:custDataLst>
    <p:extLst>
      <p:ext uri="{BB962C8B-B14F-4D97-AF65-F5344CB8AC3E}">
        <p14:creationId xmlns:p14="http://schemas.microsoft.com/office/powerpoint/2010/main" xmlns="" val="309281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2775312"/>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坚持“一国两制”，推进祖国统一</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正确理解和处理“一国”与“两制”的关系</a:t>
            </a:r>
          </a:p>
          <a:p>
            <a:pPr>
              <a:lnSpc>
                <a:spcPct val="150000"/>
              </a:lnSpc>
            </a:pPr>
            <a:endPar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9F73EC9D-5969-4021-A5A5-885E51DA8017}"/>
              </a:ext>
            </a:extLst>
          </p:cNvPr>
          <p:cNvSpPr/>
          <p:nvPr/>
        </p:nvSpPr>
        <p:spPr>
          <a:xfrm>
            <a:off x="1226506" y="2901353"/>
            <a:ext cx="9513819" cy="2172903"/>
          </a:xfrm>
          <a:prstGeom prst="rect">
            <a:avLst/>
          </a:prstGeom>
        </p:spPr>
        <p:txBody>
          <a:bodyPr wrap="square">
            <a:spAutoFit/>
          </a:bodyPr>
          <a:lstStyle/>
          <a:p>
            <a:pPr>
              <a:lnSpc>
                <a:spcPct val="13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一个国家”是指中国是统一的国家，主权和领土不容分割。“两种制度”是指在坚持一个中国的前提下，国家的主体坚持社会主义制度，香港、澳门、台湾保持原有的资本主义制度和生活方式长期不变，实行高度自治。</a:t>
            </a:r>
          </a:p>
        </p:txBody>
      </p:sp>
      <p:sp>
        <p:nvSpPr>
          <p:cNvPr id="4" name="矩形 3">
            <a:extLst>
              <a:ext uri="{FF2B5EF4-FFF2-40B4-BE49-F238E27FC236}">
                <a16:creationId xmlns:a16="http://schemas.microsoft.com/office/drawing/2014/main" xmlns="" id="{6B095313-557C-47A4-95B6-C0794163E3C3}"/>
              </a:ext>
            </a:extLst>
          </p:cNvPr>
          <p:cNvSpPr/>
          <p:nvPr/>
        </p:nvSpPr>
        <p:spPr>
          <a:xfrm>
            <a:off x="1226506" y="5038160"/>
            <a:ext cx="9808287" cy="1081899"/>
          </a:xfrm>
          <a:prstGeom prst="rect">
            <a:avLst/>
          </a:prstGeom>
        </p:spPr>
        <p:txBody>
          <a:bodyPr wrap="square">
            <a:spAutoFit/>
          </a:bodyPr>
          <a:lstStyle/>
          <a:p>
            <a:pPr>
              <a:lnSpc>
                <a:spcPct val="13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“一国”是实行“两制”的前提和基础。</a:t>
            </a:r>
            <a:r>
              <a:rPr lang="zh-CN" altLang="en-US" sz="2600" kern="100" spc="-100" dirty="0">
                <a:latin typeface="微软雅黑" panose="020B0503020204020204" pitchFamily="34" charset="-122"/>
                <a:ea typeface="微软雅黑" panose="020B0503020204020204" pitchFamily="34" charset="-122"/>
                <a:cs typeface="Times New Roman" panose="02020603050405020304" pitchFamily="18" charset="0"/>
              </a:rPr>
              <a:t>“两制”从属和</a:t>
            </a:r>
            <a:r>
              <a:rPr lang="zh-CN" altLang="en-US" sz="2600" kern="100" spc="-100" dirty="0" smtClean="0">
                <a:latin typeface="微软雅黑" panose="020B0503020204020204" pitchFamily="34" charset="-122"/>
                <a:ea typeface="微软雅黑" panose="020B0503020204020204" pitchFamily="34" charset="-122"/>
                <a:cs typeface="Times New Roman" panose="02020603050405020304" pitchFamily="18" charset="0"/>
              </a:rPr>
              <a:t>派生</a:t>
            </a:r>
            <a:endParaRPr lang="en-US" altLang="zh-CN" sz="2600" kern="100" spc="-100" dirty="0" smtClean="0">
              <a:latin typeface="微软雅黑" panose="020B0503020204020204" pitchFamily="34" charset="-122"/>
              <a:ea typeface="微软雅黑" panose="020B0503020204020204" pitchFamily="34" charset="-122"/>
              <a:cs typeface="Times New Roman" panose="02020603050405020304" pitchFamily="18" charset="0"/>
            </a:endParaRPr>
          </a:p>
          <a:p>
            <a:pPr>
              <a:lnSpc>
                <a:spcPct val="130000"/>
              </a:lnSpc>
            </a:pPr>
            <a:r>
              <a:rPr lang="zh-CN" altLang="en-US" sz="2600" kern="100" dirty="0" smtClean="0">
                <a:latin typeface="微软雅黑" panose="020B0503020204020204" pitchFamily="34" charset="-122"/>
                <a:ea typeface="微软雅黑" panose="020B0503020204020204" pitchFamily="34" charset="-122"/>
                <a:cs typeface="Times New Roman" panose="02020603050405020304" pitchFamily="18" charset="0"/>
              </a:rPr>
              <a:t>于</a:t>
            </a: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“一国”并统一于“一国”之内。</a:t>
            </a:r>
          </a:p>
        </p:txBody>
      </p:sp>
    </p:spTree>
    <p:custDataLst>
      <p:tags r:id="rId1"/>
    </p:custDataLst>
    <p:extLst>
      <p:ext uri="{BB962C8B-B14F-4D97-AF65-F5344CB8AC3E}">
        <p14:creationId xmlns:p14="http://schemas.microsoft.com/office/powerpoint/2010/main" xmlns="" val="1898942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坚持“一国两制”，推进祖国统一</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推进两岸关系和平发展和祖国统一进程</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1092A1B5-ADE9-4390-B79F-288356762479}"/>
              </a:ext>
            </a:extLst>
          </p:cNvPr>
          <p:cNvSpPr/>
          <p:nvPr/>
        </p:nvSpPr>
        <p:spPr>
          <a:xfrm>
            <a:off x="1040645" y="3092311"/>
            <a:ext cx="10094715" cy="1892826"/>
          </a:xfrm>
          <a:prstGeom prst="rect">
            <a:avLst/>
          </a:prstGeom>
        </p:spPr>
        <p:txBody>
          <a:bodyPr wrap="square">
            <a:spAutoFit/>
          </a:bodyPr>
          <a:lstStyle/>
          <a:p>
            <a:pPr>
              <a:lnSpc>
                <a:spcPct val="150000"/>
              </a:lnSpc>
            </a:pPr>
            <a:r>
              <a:rPr lang="zh-CN" altLang="en-US" sz="2600" dirty="0">
                <a:latin typeface="微软雅黑" panose="020B0503020204020204" pitchFamily="34" charset="-122"/>
                <a:ea typeface="微软雅黑" panose="020B0503020204020204" pitchFamily="34" charset="-122"/>
              </a:rPr>
              <a:t>       </a:t>
            </a:r>
            <a:r>
              <a:rPr lang="zh-CN" altLang="en-US" sz="2600" dirty="0" smtClean="0">
                <a:latin typeface="微软雅黑" panose="020B0503020204020204" pitchFamily="34" charset="-122"/>
                <a:ea typeface="微软雅黑" panose="020B0503020204020204" pitchFamily="34" charset="-122"/>
              </a:rPr>
              <a:t>解决</a:t>
            </a:r>
            <a:r>
              <a:rPr lang="zh-CN" altLang="en-US" sz="2600" dirty="0">
                <a:latin typeface="微软雅黑" panose="020B0503020204020204" pitchFamily="34" charset="-122"/>
                <a:ea typeface="微软雅黑" panose="020B0503020204020204" pitchFamily="34" charset="-122"/>
              </a:rPr>
              <a:t>台湾问题、实现祖国完全统一，是全体中华儿女共同愿望，必须继续坚持“一国两制”方针，探索“两制”台湾方案，推进两岸关系和平发展、祖国统一进程。</a:t>
            </a:r>
          </a:p>
        </p:txBody>
      </p:sp>
    </p:spTree>
    <p:custDataLst>
      <p:tags r:id="rId1"/>
    </p:custDataLst>
    <p:extLst>
      <p:ext uri="{BB962C8B-B14F-4D97-AF65-F5344CB8AC3E}">
        <p14:creationId xmlns:p14="http://schemas.microsoft.com/office/powerpoint/2010/main" xmlns="" val="1299922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圆角矩形 20">
            <a:extLst>
              <a:ext uri="{FF2B5EF4-FFF2-40B4-BE49-F238E27FC236}">
                <a16:creationId xmlns:a16="http://schemas.microsoft.com/office/drawing/2014/main" xmlns="" id="{9BEF69A4-1334-4C9A-909B-79CB549AEE0F}"/>
              </a:ext>
            </a:extLst>
          </p:cNvPr>
          <p:cNvSpPr/>
          <p:nvPr/>
        </p:nvSpPr>
        <p:spPr bwMode="auto">
          <a:xfrm>
            <a:off x="724536" y="3124116"/>
            <a:ext cx="10625682" cy="3622595"/>
          </a:xfrm>
          <a:prstGeom prst="roundRect">
            <a:avLst>
              <a:gd name="adj" fmla="val 9930"/>
            </a:avLst>
          </a:prstGeom>
          <a:solidFill>
            <a:srgbClr val="FFFCD3"/>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150000"/>
              </a:lnSpc>
              <a:spcBef>
                <a:spcPts val="0"/>
              </a:spcBef>
              <a:buFont typeface="Arial" panose="020B0604020202020204" pitchFamily="34" charset="0"/>
              <a:buNone/>
              <a:defRPr/>
            </a:pPr>
            <a:endParaRPr lang="zh-CN" altLang="en-US" sz="2400"/>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坚持“一国两制”，推进祖国统一</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推进两岸关系和平发展和祖国统一进程</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1092A1B5-ADE9-4390-B79F-288356762479}"/>
              </a:ext>
            </a:extLst>
          </p:cNvPr>
          <p:cNvSpPr/>
          <p:nvPr/>
        </p:nvSpPr>
        <p:spPr>
          <a:xfrm>
            <a:off x="990019" y="3124115"/>
            <a:ext cx="10094715" cy="3693319"/>
          </a:xfrm>
          <a:prstGeom prst="rect">
            <a:avLst/>
          </a:prstGeom>
        </p:spPr>
        <p:txBody>
          <a:bodyPr wrap="square">
            <a:spAutoFit/>
          </a:bodyPr>
          <a:lstStyle/>
          <a:p>
            <a:pPr>
              <a:lnSpc>
                <a:spcPct val="150000"/>
              </a:lnSpc>
            </a:pPr>
            <a:r>
              <a:rPr lang="zh-CN" altLang="en-US" sz="2600" dirty="0">
                <a:latin typeface="微软雅黑" panose="020B0503020204020204" pitchFamily="34" charset="-122"/>
                <a:ea typeface="微软雅黑" panose="020B0503020204020204" pitchFamily="34" charset="-122"/>
              </a:rPr>
              <a:t>      </a:t>
            </a:r>
            <a:r>
              <a:rPr lang="zh-CN" altLang="en-US" sz="2600" dirty="0" smtClean="0">
                <a:latin typeface="微软雅黑" panose="020B0503020204020204" pitchFamily="34" charset="-122"/>
                <a:ea typeface="微软雅黑" panose="020B0503020204020204" pitchFamily="34" charset="-122"/>
              </a:rPr>
              <a:t> </a:t>
            </a:r>
            <a:r>
              <a:rPr lang="zh-CN" altLang="en-US" sz="2600" spc="100" dirty="0" smtClean="0">
                <a:latin typeface="微软雅黑" panose="020B0503020204020204" pitchFamily="34" charset="-122"/>
                <a:ea typeface="微软雅黑" panose="020B0503020204020204" pitchFamily="34" charset="-122"/>
              </a:rPr>
              <a:t>中国</a:t>
            </a:r>
            <a:r>
              <a:rPr lang="zh-CN" altLang="en-US" sz="2600" spc="100" dirty="0">
                <a:latin typeface="微软雅黑" panose="020B0503020204020204" pitchFamily="34" charset="-122"/>
                <a:ea typeface="微软雅黑" panose="020B0503020204020204" pitchFamily="34" charset="-122"/>
              </a:rPr>
              <a:t>梦是两岸同胞共同的梦</a:t>
            </a:r>
            <a:r>
              <a:rPr lang="zh-CN" altLang="en-US" sz="2600" dirty="0">
                <a:latin typeface="微软雅黑" panose="020B0503020204020204" pitchFamily="34" charset="-122"/>
                <a:ea typeface="微软雅黑" panose="020B0503020204020204" pitchFamily="34" charset="-122"/>
              </a:rPr>
              <a:t>，</a:t>
            </a:r>
            <a:r>
              <a:rPr lang="zh-CN" altLang="en-US" sz="2600" spc="100" dirty="0">
                <a:latin typeface="微软雅黑" panose="020B0503020204020204" pitchFamily="34" charset="-122"/>
                <a:ea typeface="微软雅黑" panose="020B0503020204020204" pitchFamily="34" charset="-122"/>
              </a:rPr>
              <a:t>民族复兴、国家强盛，两岸</a:t>
            </a:r>
            <a:r>
              <a:rPr lang="zh-CN" altLang="en-US" sz="2600" dirty="0">
                <a:latin typeface="微软雅黑" panose="020B0503020204020204" pitchFamily="34" charset="-122"/>
                <a:ea typeface="微软雅黑" panose="020B0503020204020204" pitchFamily="34" charset="-122"/>
              </a:rPr>
              <a:t>中国人才能过上富足美好的生活。在中华民族走向伟大复兴的进程中，台湾同胞定然不会缺席。两岸同胞要携手同心，共圆中国梦，共担民族复兴的责任，共享民族复兴的荣耀。台湾问题因民族弱乱而产生，必将随着民族复兴而终结！</a:t>
            </a:r>
            <a:endParaRPr lang="en-US" altLang="zh-CN" sz="2600" dirty="0">
              <a:latin typeface="微软雅黑" panose="020B0503020204020204" pitchFamily="34" charset="-122"/>
              <a:ea typeface="微软雅黑" panose="020B0503020204020204" pitchFamily="34" charset="-122"/>
            </a:endParaRPr>
          </a:p>
          <a:p>
            <a:pPr algn="r">
              <a:lnSpc>
                <a:spcPct val="150000"/>
              </a:lnSpc>
            </a:pPr>
            <a:r>
              <a:rPr lang="en-US" altLang="zh-CN" sz="2600" dirty="0">
                <a:latin typeface="微软雅黑" panose="020B0503020204020204" pitchFamily="34" charset="-122"/>
                <a:ea typeface="微软雅黑" panose="020B0503020204020204" pitchFamily="34" charset="-122"/>
              </a:rPr>
              <a:t>——</a:t>
            </a:r>
            <a:r>
              <a:rPr lang="zh-CN" altLang="en-US" sz="2600" dirty="0">
                <a:latin typeface="微软雅黑" panose="020B0503020204020204" pitchFamily="34" charset="-122"/>
                <a:ea typeface="微软雅黑" panose="020B0503020204020204" pitchFamily="34" charset="-122"/>
              </a:rPr>
              <a:t>习近平</a:t>
            </a:r>
          </a:p>
        </p:txBody>
      </p:sp>
    </p:spTree>
    <p:custDataLst>
      <p:tags r:id="rId1"/>
    </p:custDataLst>
    <p:extLst>
      <p:ext uri="{BB962C8B-B14F-4D97-AF65-F5344CB8AC3E}">
        <p14:creationId xmlns:p14="http://schemas.microsoft.com/office/powerpoint/2010/main" xmlns="" val="3669597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11"/>
          <p:cNvSpPr txBox="1"/>
          <p:nvPr/>
        </p:nvSpPr>
        <p:spPr>
          <a:xfrm>
            <a:off x="3049556" y="3553256"/>
            <a:ext cx="8252751" cy="421640"/>
          </a:xfrm>
          <a:prstGeom prst="rect">
            <a:avLst/>
          </a:prstGeom>
          <a:noFill/>
        </p:spPr>
        <p:txBody>
          <a:bodyPr wrap="square" lIns="115104" tIns="57553" rIns="115104" bIns="57553" rtlCol="0">
            <a:spAutoFit/>
          </a:bodyPr>
          <a:lstStyle/>
          <a:p>
            <a:pPr>
              <a:lnSpc>
                <a:spcPct val="100000"/>
              </a:lnSpc>
            </a:pPr>
            <a:r>
              <a:rPr lang="en-US" altLang="zh-CN" sz="20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endParaRPr>
          </a:p>
        </p:txBody>
      </p:sp>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124206"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三、教学实施建议</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10" name="文本框 9">
            <a:extLst>
              <a:ext uri="{FF2B5EF4-FFF2-40B4-BE49-F238E27FC236}">
                <a16:creationId xmlns:a16="http://schemas.microsoft.com/office/drawing/2014/main" xmlns="" id="{D44ABEED-D6CF-440A-B978-D1B773FF2091}"/>
              </a:ext>
            </a:extLst>
          </p:cNvPr>
          <p:cNvSpPr txBox="1"/>
          <p:nvPr/>
        </p:nvSpPr>
        <p:spPr>
          <a:xfrm>
            <a:off x="1159358" y="1936879"/>
            <a:ext cx="5004896" cy="584775"/>
          </a:xfrm>
          <a:prstGeom prst="rect">
            <a:avLst/>
          </a:prstGeom>
          <a:noFill/>
        </p:spPr>
        <p:txBody>
          <a:bodyPr wrap="none" rtlCol="0">
            <a:spAutoFit/>
          </a:bodyPr>
          <a:lstStyle/>
          <a:p>
            <a:pPr marL="285750" indent="-28575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开展形式多样的校园活动</a:t>
            </a:r>
            <a:endParaRPr lang="en-US" altLang="zh-CN" sz="3200" dirty="0">
              <a:latin typeface="微软雅黑" panose="020B0503020204020204" pitchFamily="34" charset="-122"/>
              <a:ea typeface="微软雅黑" panose="020B0503020204020204" pitchFamily="34" charset="-122"/>
            </a:endParaRPr>
          </a:p>
        </p:txBody>
      </p:sp>
      <p:pic>
        <p:nvPicPr>
          <p:cNvPr id="12" name="图片 11">
            <a:extLst>
              <a:ext uri="{FF2B5EF4-FFF2-40B4-BE49-F238E27FC236}">
                <a16:creationId xmlns:a16="http://schemas.microsoft.com/office/drawing/2014/main" xmlns="" id="{7432A0D1-EC88-4FB7-8634-0EE6E6B71DA4}"/>
              </a:ext>
            </a:extLst>
          </p:cNvPr>
          <p:cNvPicPr>
            <a:picLocks noChangeAspect="1"/>
          </p:cNvPicPr>
          <p:nvPr/>
        </p:nvPicPr>
        <p:blipFill>
          <a:blip r:embed="rId4"/>
          <a:stretch>
            <a:fillRect/>
          </a:stretch>
        </p:blipFill>
        <p:spPr>
          <a:xfrm>
            <a:off x="7386663" y="3381836"/>
            <a:ext cx="4202315" cy="3033546"/>
          </a:xfrm>
          <a:prstGeom prst="rect">
            <a:avLst/>
          </a:prstGeom>
        </p:spPr>
      </p:pic>
      <p:sp>
        <p:nvSpPr>
          <p:cNvPr id="13" name="TextBox 11">
            <a:extLst>
              <a:ext uri="{FF2B5EF4-FFF2-40B4-BE49-F238E27FC236}">
                <a16:creationId xmlns:a16="http://schemas.microsoft.com/office/drawing/2014/main" xmlns="" id="{5FC69635-12C2-400C-9AD1-DC43419438BE}"/>
              </a:ext>
            </a:extLst>
          </p:cNvPr>
          <p:cNvSpPr txBox="1"/>
          <p:nvPr/>
        </p:nvSpPr>
        <p:spPr>
          <a:xfrm>
            <a:off x="3846049" y="4619507"/>
            <a:ext cx="8252751" cy="421640"/>
          </a:xfrm>
          <a:prstGeom prst="rect">
            <a:avLst/>
          </a:prstGeom>
          <a:noFill/>
        </p:spPr>
        <p:txBody>
          <a:bodyPr wrap="square" lIns="115104" tIns="57553" rIns="115104" bIns="57553" rtlCol="0">
            <a:spAutoFit/>
          </a:bodyPr>
          <a:lstStyle/>
          <a:p>
            <a:pPr>
              <a:lnSpc>
                <a:spcPct val="100000"/>
              </a:lnSpc>
            </a:pPr>
            <a:r>
              <a:rPr lang="en-US" altLang="zh-CN" sz="20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endParaRPr>
          </a:p>
        </p:txBody>
      </p:sp>
      <p:sp>
        <p:nvSpPr>
          <p:cNvPr id="14" name="文本框 13">
            <a:extLst>
              <a:ext uri="{FF2B5EF4-FFF2-40B4-BE49-F238E27FC236}">
                <a16:creationId xmlns:a16="http://schemas.microsoft.com/office/drawing/2014/main" xmlns="" id="{4DE72BF9-4F87-4F6E-9DC9-41007347139A}"/>
              </a:ext>
            </a:extLst>
          </p:cNvPr>
          <p:cNvSpPr txBox="1"/>
          <p:nvPr/>
        </p:nvSpPr>
        <p:spPr>
          <a:xfrm>
            <a:off x="1998293" y="4507747"/>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5" name="文本框 14">
            <a:extLst>
              <a:ext uri="{FF2B5EF4-FFF2-40B4-BE49-F238E27FC236}">
                <a16:creationId xmlns:a16="http://schemas.microsoft.com/office/drawing/2014/main" xmlns="" id="{768A56DB-1225-431C-A5E3-178B661A56D9}"/>
              </a:ext>
            </a:extLst>
          </p:cNvPr>
          <p:cNvSpPr txBox="1"/>
          <p:nvPr/>
        </p:nvSpPr>
        <p:spPr>
          <a:xfrm>
            <a:off x="2125293" y="6268602"/>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16" name="文本框 15">
            <a:extLst>
              <a:ext uri="{FF2B5EF4-FFF2-40B4-BE49-F238E27FC236}">
                <a16:creationId xmlns:a16="http://schemas.microsoft.com/office/drawing/2014/main" xmlns="" id="{0D01CB63-7998-40D9-A92C-E387637330AC}"/>
              </a:ext>
            </a:extLst>
          </p:cNvPr>
          <p:cNvSpPr txBox="1"/>
          <p:nvPr/>
        </p:nvSpPr>
        <p:spPr>
          <a:xfrm>
            <a:off x="2125293" y="4704597"/>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7" name="文本框 16">
            <a:extLst>
              <a:ext uri="{FF2B5EF4-FFF2-40B4-BE49-F238E27FC236}">
                <a16:creationId xmlns:a16="http://schemas.microsoft.com/office/drawing/2014/main" xmlns="" id="{724848C2-E78D-41B4-8BF4-29ABE3E0FBE9}"/>
              </a:ext>
            </a:extLst>
          </p:cNvPr>
          <p:cNvSpPr txBox="1"/>
          <p:nvPr/>
        </p:nvSpPr>
        <p:spPr>
          <a:xfrm>
            <a:off x="2125293" y="3089157"/>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18" name="矩形 17">
            <a:extLst>
              <a:ext uri="{FF2B5EF4-FFF2-40B4-BE49-F238E27FC236}">
                <a16:creationId xmlns:a16="http://schemas.microsoft.com/office/drawing/2014/main" xmlns="" id="{A776CB3B-008C-4C97-8B09-A7CEE1602174}"/>
              </a:ext>
            </a:extLst>
          </p:cNvPr>
          <p:cNvSpPr/>
          <p:nvPr/>
        </p:nvSpPr>
        <p:spPr>
          <a:xfrm>
            <a:off x="724535" y="3601908"/>
            <a:ext cx="6243027" cy="2601546"/>
          </a:xfrm>
          <a:prstGeom prst="rect">
            <a:avLst/>
          </a:prstGeom>
        </p:spPr>
        <p:txBody>
          <a:bodyPr wrap="square">
            <a:spAutoFit/>
          </a:bodyPr>
          <a:lstStyle/>
          <a:p>
            <a:pPr>
              <a:lnSpc>
                <a:spcPct val="150000"/>
              </a:lnSpc>
            </a:pPr>
            <a:r>
              <a:rPr lang="en-US" altLang="zh-CN" sz="2800" dirty="0">
                <a:latin typeface="微软雅黑" panose="020B0503020204020204" pitchFamily="34" charset="-122"/>
                <a:ea typeface="微软雅黑" panose="020B0503020204020204" pitchFamily="34" charset="-122"/>
              </a:rPr>
              <a:t>       2015</a:t>
            </a:r>
            <a:r>
              <a:rPr lang="zh-CN" altLang="en-US" sz="2800" dirty="0">
                <a:latin typeface="微软雅黑" panose="020B0503020204020204" pitchFamily="34" charset="-122"/>
                <a:ea typeface="微软雅黑" panose="020B0503020204020204" pitchFamily="34" charset="-122"/>
              </a:rPr>
              <a:t>年</a:t>
            </a:r>
            <a:r>
              <a:rPr lang="en-US" altLang="zh-CN" sz="2800" dirty="0">
                <a:latin typeface="微软雅黑" panose="020B0503020204020204" pitchFamily="34" charset="-122"/>
                <a:ea typeface="微软雅黑" panose="020B0503020204020204" pitchFamily="34" charset="-122"/>
              </a:rPr>
              <a:t>7</a:t>
            </a:r>
            <a:r>
              <a:rPr lang="zh-CN" altLang="en-US" sz="2800" dirty="0">
                <a:latin typeface="微软雅黑" panose="020B0503020204020204" pitchFamily="34" charset="-122"/>
                <a:ea typeface="微软雅黑" panose="020B0503020204020204" pitchFamily="34" charset="-122"/>
              </a:rPr>
              <a:t>月</a:t>
            </a: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日，全国人大常委会通过的</a:t>
            </a: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中华人民共和国国家安全法</a:t>
            </a: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第十四条规定，每年</a:t>
            </a: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月</a:t>
            </a:r>
            <a:r>
              <a:rPr lang="en-US" altLang="zh-CN" sz="2800" dirty="0">
                <a:latin typeface="微软雅黑" panose="020B0503020204020204" pitchFamily="34" charset="-122"/>
                <a:ea typeface="微软雅黑" panose="020B0503020204020204" pitchFamily="34" charset="-122"/>
              </a:rPr>
              <a:t>15</a:t>
            </a:r>
            <a:r>
              <a:rPr lang="zh-CN" altLang="en-US" sz="2800" dirty="0">
                <a:latin typeface="微软雅黑" panose="020B0503020204020204" pitchFamily="34" charset="-122"/>
                <a:ea typeface="微软雅黑" panose="020B0503020204020204" pitchFamily="34" charset="-122"/>
              </a:rPr>
              <a:t>日为全民国家安全教育日。</a:t>
            </a:r>
          </a:p>
        </p:txBody>
      </p:sp>
      <p:sp>
        <p:nvSpPr>
          <p:cNvPr id="19" name="矩形 18">
            <a:extLst>
              <a:ext uri="{FF2B5EF4-FFF2-40B4-BE49-F238E27FC236}">
                <a16:creationId xmlns:a16="http://schemas.microsoft.com/office/drawing/2014/main" xmlns="" id="{A710C169-DB18-4E10-B461-34C3DA257875}"/>
              </a:ext>
            </a:extLst>
          </p:cNvPr>
          <p:cNvSpPr/>
          <p:nvPr/>
        </p:nvSpPr>
        <p:spPr>
          <a:xfrm>
            <a:off x="701597" y="3064003"/>
            <a:ext cx="6288901" cy="523220"/>
          </a:xfrm>
          <a:prstGeom prst="rect">
            <a:avLst/>
          </a:prstGeom>
        </p:spPr>
        <p:txBody>
          <a:bodyPr wrap="none">
            <a:spAutoFit/>
          </a:bodyPr>
          <a:lstStyle/>
          <a:p>
            <a:r>
              <a:rPr lang="zh-CN" altLang="en-US" sz="2800" dirty="0">
                <a:latin typeface="微软雅黑" panose="020B0503020204020204" pitchFamily="34" charset="-122"/>
                <a:ea typeface="微软雅黑" panose="020B0503020204020204" pitchFamily="34" charset="-122"/>
              </a:rPr>
              <a:t>“维护国家安全，人人都是主角”演讲</a:t>
            </a:r>
          </a:p>
        </p:txBody>
      </p:sp>
    </p:spTree>
    <p:custDataLst>
      <p:tags r:id="rId1"/>
    </p:custDataLst>
    <p:extLst>
      <p:ext uri="{BB962C8B-B14F-4D97-AF65-F5344CB8AC3E}">
        <p14:creationId xmlns:p14="http://schemas.microsoft.com/office/powerpoint/2010/main" xmlns="" val="2911027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2"/>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p>
        </p:txBody>
      </p:sp>
    </p:spTree>
    <p:custDataLst>
      <p:tags r:id="rId1"/>
    </p:custDataLst>
  </p:cSld>
  <p:clrMapOvr>
    <a:masterClrMapping/>
  </p:clrMapOvr>
  <p:transition spd="slow"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 name="椭圆 955"/>
          <p:cNvSpPr/>
          <p:nvPr>
            <p:custDataLst>
              <p:tags r:id="rId2"/>
            </p:custDataLst>
          </p:nvPr>
        </p:nvSpPr>
        <p:spPr>
          <a:xfrm>
            <a:off x="2362815" y="6376121"/>
            <a:ext cx="556564" cy="55656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7" name="椭圆 956"/>
          <p:cNvSpPr/>
          <p:nvPr>
            <p:custDataLst>
              <p:tags r:id="rId3"/>
            </p:custDataLst>
          </p:nvPr>
        </p:nvSpPr>
        <p:spPr>
          <a:xfrm>
            <a:off x="460822" y="1696923"/>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latin typeface="微软雅黑" panose="020B0503020204020204" pitchFamily="34" charset="-122"/>
              <a:ea typeface="微软雅黑" panose="020B0503020204020204" pitchFamily="34" charset="-122"/>
              <a:cs typeface="+mn-ea"/>
              <a:sym typeface="+mn-lt"/>
            </a:endParaRPr>
          </a:p>
        </p:txBody>
      </p:sp>
      <p:sp>
        <p:nvSpPr>
          <p:cNvPr id="958" name="椭圆 957"/>
          <p:cNvSpPr/>
          <p:nvPr>
            <p:custDataLst>
              <p:tags r:id="rId4"/>
            </p:custDataLst>
          </p:nvPr>
        </p:nvSpPr>
        <p:spPr>
          <a:xfrm>
            <a:off x="5059714" y="5928709"/>
            <a:ext cx="621152" cy="621152"/>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9" name="椭圆 958"/>
          <p:cNvSpPr/>
          <p:nvPr>
            <p:custDataLst>
              <p:tags r:id="rId5"/>
            </p:custDataLst>
          </p:nvPr>
        </p:nvSpPr>
        <p:spPr>
          <a:xfrm>
            <a:off x="696720" y="1907420"/>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960" name="椭圆 959"/>
          <p:cNvSpPr/>
          <p:nvPr>
            <p:custDataLst>
              <p:tags r:id="rId6"/>
            </p:custDataLst>
          </p:nvPr>
        </p:nvSpPr>
        <p:spPr>
          <a:xfrm>
            <a:off x="8119625" y="6089914"/>
            <a:ext cx="768085" cy="76808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1" name="椭圆 960"/>
          <p:cNvSpPr/>
          <p:nvPr>
            <p:custDataLst>
              <p:tags r:id="rId7"/>
            </p:custDataLst>
          </p:nvPr>
        </p:nvSpPr>
        <p:spPr>
          <a:xfrm>
            <a:off x="6407315" y="64640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2" name="椭圆 961"/>
          <p:cNvSpPr/>
          <p:nvPr>
            <p:custDataLst>
              <p:tags r:id="rId8"/>
            </p:custDataLst>
          </p:nvPr>
        </p:nvSpPr>
        <p:spPr>
          <a:xfrm>
            <a:off x="325172" y="6055985"/>
            <a:ext cx="609993" cy="60999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3" name="椭圆 962"/>
          <p:cNvSpPr/>
          <p:nvPr>
            <p:custDataLst>
              <p:tags r:id="rId9"/>
            </p:custDataLst>
          </p:nvPr>
        </p:nvSpPr>
        <p:spPr>
          <a:xfrm>
            <a:off x="3379995" y="6304336"/>
            <a:ext cx="723284" cy="72328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4" name="椭圆 963"/>
          <p:cNvSpPr/>
          <p:nvPr>
            <p:custDataLst>
              <p:tags r:id="rId10"/>
            </p:custDataLst>
          </p:nvPr>
        </p:nvSpPr>
        <p:spPr>
          <a:xfrm>
            <a:off x="7303239" y="6239285"/>
            <a:ext cx="618715" cy="61871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5" name="椭圆 964"/>
          <p:cNvSpPr/>
          <p:nvPr>
            <p:custDataLst>
              <p:tags r:id="rId11"/>
            </p:custDataLst>
          </p:nvPr>
        </p:nvSpPr>
        <p:spPr>
          <a:xfrm>
            <a:off x="2035942" y="6100714"/>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6" name="椭圆 965"/>
          <p:cNvSpPr/>
          <p:nvPr>
            <p:custDataLst>
              <p:tags r:id="rId12"/>
            </p:custDataLst>
          </p:nvPr>
        </p:nvSpPr>
        <p:spPr>
          <a:xfrm>
            <a:off x="1119113" y="6548642"/>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7" name="椭圆 966"/>
          <p:cNvSpPr/>
          <p:nvPr>
            <p:custDataLst>
              <p:tags r:id="rId13"/>
            </p:custDataLst>
          </p:nvPr>
        </p:nvSpPr>
        <p:spPr>
          <a:xfrm>
            <a:off x="10107357" y="6473957"/>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8" name="椭圆 967"/>
          <p:cNvSpPr/>
          <p:nvPr>
            <p:custDataLst>
              <p:tags r:id="rId14"/>
            </p:custDataLst>
          </p:nvPr>
        </p:nvSpPr>
        <p:spPr>
          <a:xfrm>
            <a:off x="4333265" y="6222511"/>
            <a:ext cx="180856" cy="180856"/>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9" name="椭圆 968"/>
          <p:cNvSpPr/>
          <p:nvPr>
            <p:custDataLst>
              <p:tags r:id="rId15"/>
            </p:custDataLst>
          </p:nvPr>
        </p:nvSpPr>
        <p:spPr>
          <a:xfrm>
            <a:off x="11877317" y="6336417"/>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0" name="椭圆 969"/>
          <p:cNvSpPr/>
          <p:nvPr>
            <p:custDataLst>
              <p:tags r:id="rId16"/>
            </p:custDataLst>
          </p:nvPr>
        </p:nvSpPr>
        <p:spPr>
          <a:xfrm>
            <a:off x="9544327" y="6239285"/>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1" name="椭圆 970"/>
          <p:cNvSpPr/>
          <p:nvPr>
            <p:custDataLst>
              <p:tags r:id="rId17"/>
            </p:custDataLst>
          </p:nvPr>
        </p:nvSpPr>
        <p:spPr>
          <a:xfrm>
            <a:off x="10992337" y="64066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2" name="TextBox 971"/>
          <p:cNvSpPr txBox="1"/>
          <p:nvPr>
            <p:custDataLst>
              <p:tags r:id="rId18"/>
            </p:custDataLst>
          </p:nvPr>
        </p:nvSpPr>
        <p:spPr>
          <a:xfrm>
            <a:off x="1265625" y="2736152"/>
            <a:ext cx="1210588" cy="646331"/>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3600" b="1" spc="400" dirty="0">
                <a:solidFill>
                  <a:schemeClr val="bg1"/>
                </a:solidFill>
                <a:latin typeface="微软雅黑" panose="020B0503020204020204" pitchFamily="34" charset="-122"/>
                <a:ea typeface="微软雅黑" panose="020B0503020204020204" pitchFamily="34" charset="-122"/>
                <a:cs typeface="+mn-ea"/>
                <a:sym typeface="+mn-lt"/>
              </a:rPr>
              <a:t>内容</a:t>
            </a:r>
          </a:p>
        </p:txBody>
      </p:sp>
      <p:grpSp>
        <p:nvGrpSpPr>
          <p:cNvPr id="974" name="组合 973"/>
          <p:cNvGrpSpPr/>
          <p:nvPr/>
        </p:nvGrpSpPr>
        <p:grpSpPr>
          <a:xfrm>
            <a:off x="4103242" y="1625942"/>
            <a:ext cx="4047251" cy="604838"/>
            <a:chOff x="3818511" y="1079593"/>
            <a:chExt cx="3633809" cy="543051"/>
          </a:xfrm>
          <a:effectLst>
            <a:outerShdw blurRad="127000" dist="127000" dir="5400000" algn="ctr" rotWithShape="0">
              <a:srgbClr val="000000">
                <a:alpha val="43137"/>
              </a:srgbClr>
            </a:outerShdw>
          </a:effectLst>
        </p:grpSpPr>
        <p:grpSp>
          <p:nvGrpSpPr>
            <p:cNvPr id="975" name="组合 974"/>
            <p:cNvGrpSpPr/>
            <p:nvPr/>
          </p:nvGrpSpPr>
          <p:grpSpPr>
            <a:xfrm>
              <a:off x="3818511" y="1084860"/>
              <a:ext cx="3633809" cy="483501"/>
              <a:chOff x="2540000" y="1059582"/>
              <a:chExt cx="6108700" cy="812800"/>
            </a:xfrm>
            <a:solidFill>
              <a:srgbClr val="005DA2"/>
            </a:solidFill>
          </p:grpSpPr>
          <p:sp>
            <p:nvSpPr>
              <p:cNvPr id="978" name="Freeform 5"/>
              <p:cNvSpPr>
                <a:spLocks noEditPoints="1"/>
              </p:cNvSpPr>
              <p:nvPr>
                <p:custDataLst>
                  <p:tags r:id="rId27"/>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sp>
            <p:nvSpPr>
              <p:cNvPr id="979" name="Freeform 6"/>
              <p:cNvSpPr/>
              <p:nvPr>
                <p:custDataLst>
                  <p:tags r:id="rId28"/>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976" name="矩形 975"/>
            <p:cNvSpPr/>
            <p:nvPr>
              <p:custDataLst>
                <p:tags r:id="rId25"/>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微软雅黑" panose="020B0503020204020204" pitchFamily="34" charset="-122"/>
                <a:ea typeface="微软雅黑" panose="020B0503020204020204" pitchFamily="34" charset="-122"/>
                <a:cs typeface="+mn-ea"/>
                <a:sym typeface="+mn-lt"/>
              </a:endParaRPr>
            </a:p>
          </p:txBody>
        </p:sp>
        <p:sp>
          <p:nvSpPr>
            <p:cNvPr id="977" name="文本框 48"/>
            <p:cNvSpPr txBox="1">
              <a:spLocks noChangeArrowheads="1"/>
            </p:cNvSpPr>
            <p:nvPr>
              <p:custDataLst>
                <p:tags r:id="rId26"/>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1</a:t>
              </a:r>
            </a:p>
          </p:txBody>
        </p:sp>
      </p:grpSp>
      <p:grpSp>
        <p:nvGrpSpPr>
          <p:cNvPr id="980" name="组合 979"/>
          <p:cNvGrpSpPr/>
          <p:nvPr/>
        </p:nvGrpSpPr>
        <p:grpSpPr>
          <a:xfrm>
            <a:off x="4072374" y="2846075"/>
            <a:ext cx="4047251" cy="561150"/>
            <a:chOff x="3818511" y="1744615"/>
            <a:chExt cx="3633809" cy="503827"/>
          </a:xfrm>
          <a:effectLst>
            <a:outerShdw blurRad="127000" dist="127000" dir="5400000" algn="ctr" rotWithShape="0">
              <a:srgbClr val="000000">
                <a:alpha val="43137"/>
              </a:srgbClr>
            </a:outerShdw>
          </a:effectLst>
        </p:grpSpPr>
        <p:grpSp>
          <p:nvGrpSpPr>
            <p:cNvPr id="981" name="组合 980"/>
            <p:cNvGrpSpPr/>
            <p:nvPr/>
          </p:nvGrpSpPr>
          <p:grpSpPr>
            <a:xfrm>
              <a:off x="3818511" y="1744615"/>
              <a:ext cx="3633809" cy="483501"/>
              <a:chOff x="2540000" y="1059582"/>
              <a:chExt cx="6108700" cy="812800"/>
            </a:xfrm>
            <a:solidFill>
              <a:srgbClr val="005DA2"/>
            </a:solidFill>
          </p:grpSpPr>
          <p:sp>
            <p:nvSpPr>
              <p:cNvPr id="984" name="Freeform 5"/>
              <p:cNvSpPr>
                <a:spLocks noEditPoints="1"/>
              </p:cNvSpPr>
              <p:nvPr>
                <p:custDataLst>
                  <p:tags r:id="rId2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sp>
            <p:nvSpPr>
              <p:cNvPr id="985" name="Freeform 6"/>
              <p:cNvSpPr/>
              <p:nvPr>
                <p:custDataLst>
                  <p:tags r:id="rId2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983" name="文本框 48"/>
            <p:cNvSpPr txBox="1">
              <a:spLocks noChangeArrowheads="1"/>
            </p:cNvSpPr>
            <p:nvPr>
              <p:custDataLst>
                <p:tags r:id="rId22"/>
              </p:custDataLst>
            </p:nvPr>
          </p:nvSpPr>
          <p:spPr bwMode="auto">
            <a:xfrm>
              <a:off x="4459186" y="1779793"/>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2</a:t>
              </a:r>
            </a:p>
          </p:txBody>
        </p:sp>
      </p:grpSp>
      <p:grpSp>
        <p:nvGrpSpPr>
          <p:cNvPr id="9" name="组合 8"/>
          <p:cNvGrpSpPr/>
          <p:nvPr/>
        </p:nvGrpSpPr>
        <p:grpSpPr>
          <a:xfrm>
            <a:off x="4118233" y="4052065"/>
            <a:ext cx="4047251" cy="538511"/>
            <a:chOff x="3818511" y="1744615"/>
            <a:chExt cx="3633809" cy="483501"/>
          </a:xfrm>
          <a:effectLst>
            <a:outerShdw blurRad="127000" dist="127000" dir="5400000" algn="ctr" rotWithShape="0">
              <a:srgbClr val="000000">
                <a:alpha val="43137"/>
              </a:srgbClr>
            </a:outerShdw>
          </a:effectLst>
        </p:grpSpPr>
        <p:grpSp>
          <p:nvGrpSpPr>
            <p:cNvPr id="11" name="组合 10"/>
            <p:cNvGrpSpPr/>
            <p:nvPr/>
          </p:nvGrpSpPr>
          <p:grpSpPr>
            <a:xfrm>
              <a:off x="3818511" y="1744615"/>
              <a:ext cx="3633809" cy="483501"/>
              <a:chOff x="2540000" y="1059582"/>
              <a:chExt cx="6108700" cy="812800"/>
            </a:xfrm>
            <a:solidFill>
              <a:srgbClr val="005DA2"/>
            </a:solidFill>
          </p:grpSpPr>
          <p:sp>
            <p:nvSpPr>
              <p:cNvPr id="13" name="Freeform 5"/>
              <p:cNvSpPr>
                <a:spLocks noEditPoints="1"/>
              </p:cNvSpPr>
              <p:nvPr>
                <p:custDataLst>
                  <p:tags r:id="rId20"/>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dirty="0">
                  <a:latin typeface="微软雅黑" panose="020B0503020204020204" pitchFamily="34" charset="-122"/>
                  <a:ea typeface="微软雅黑" panose="020B0503020204020204" pitchFamily="34" charset="-122"/>
                  <a:cs typeface="+mn-ea"/>
                  <a:sym typeface="+mn-lt"/>
                </a:endParaRPr>
              </a:p>
            </p:txBody>
          </p:sp>
          <p:sp>
            <p:nvSpPr>
              <p:cNvPr id="15" name="Freeform 6"/>
              <p:cNvSpPr/>
              <p:nvPr>
                <p:custDataLst>
                  <p:tags r:id="rId21"/>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17" name="文本框 48"/>
            <p:cNvSpPr txBox="1">
              <a:spLocks noChangeArrowheads="1"/>
            </p:cNvSpPr>
            <p:nvPr>
              <p:custDataLst>
                <p:tags r:id="rId19"/>
              </p:custDataLst>
            </p:nvPr>
          </p:nvSpPr>
          <p:spPr bwMode="auto">
            <a:xfrm>
              <a:off x="4429864" y="175047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3</a:t>
              </a:r>
            </a:p>
          </p:txBody>
        </p:sp>
      </p:grpSp>
      <p:sp>
        <p:nvSpPr>
          <p:cNvPr id="29" name="文本框 28"/>
          <p:cNvSpPr txBox="1"/>
          <p:nvPr/>
        </p:nvSpPr>
        <p:spPr>
          <a:xfrm>
            <a:off x="5437542" y="1682611"/>
            <a:ext cx="2763505" cy="523220"/>
          </a:xfrm>
          <a:prstGeom prst="rect">
            <a:avLst/>
          </a:prstGeom>
          <a:noFill/>
        </p:spPr>
        <p:txBody>
          <a:bodyPr wrap="square" rtlCol="0">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教学内容分析</a:t>
            </a:r>
          </a:p>
        </p:txBody>
      </p:sp>
      <p:sp>
        <p:nvSpPr>
          <p:cNvPr id="30" name="文本框 29"/>
          <p:cNvSpPr txBox="1"/>
          <p:nvPr/>
        </p:nvSpPr>
        <p:spPr>
          <a:xfrm>
            <a:off x="5515057" y="4080568"/>
            <a:ext cx="2348720" cy="523220"/>
          </a:xfrm>
          <a:prstGeom prst="rect">
            <a:avLst/>
          </a:prstGeom>
          <a:noFill/>
        </p:spPr>
        <p:txBody>
          <a:bodyPr wrap="none" rtlCol="0" anchor="t">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教学实施建议</a:t>
            </a:r>
          </a:p>
        </p:txBody>
      </p:sp>
      <p:sp>
        <p:nvSpPr>
          <p:cNvPr id="34" name="文本框 33"/>
          <p:cNvSpPr txBox="1"/>
          <p:nvPr/>
        </p:nvSpPr>
        <p:spPr>
          <a:xfrm>
            <a:off x="5464756" y="2874559"/>
            <a:ext cx="2698175" cy="523220"/>
          </a:xfrm>
          <a:prstGeom prst="rect">
            <a:avLst/>
          </a:prstGeom>
          <a:noFill/>
        </p:spPr>
        <p:txBody>
          <a:bodyPr wrap="none" rtlCol="0" anchor="t">
            <a:spAutoFit/>
          </a:bodyPr>
          <a:lstStyle/>
          <a:p>
            <a:pPr algn="l">
              <a:buClrTx/>
              <a:buSzTx/>
              <a:buFontTx/>
            </a:pPr>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教学重难点解析</a:t>
            </a:r>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FB11E8AB-DE53-4B22-B2B4-2064961FA332}"/>
              </a:ext>
            </a:extLst>
          </p:cNvPr>
          <p:cNvPicPr>
            <a:picLocks noChangeAspect="1"/>
          </p:cNvPicPr>
          <p:nvPr/>
        </p:nvPicPr>
        <p:blipFill>
          <a:blip r:embed="rId4"/>
          <a:stretch>
            <a:fillRect/>
          </a:stretch>
        </p:blipFill>
        <p:spPr>
          <a:xfrm>
            <a:off x="450459" y="2103424"/>
            <a:ext cx="1981200" cy="1066800"/>
          </a:xfrm>
          <a:prstGeom prst="rect">
            <a:avLst/>
          </a:prstGeom>
        </p:spPr>
      </p:pic>
      <p:sp>
        <p:nvSpPr>
          <p:cNvPr id="4" name="矩形: 圆角 3">
            <a:extLst>
              <a:ext uri="{FF2B5EF4-FFF2-40B4-BE49-F238E27FC236}">
                <a16:creationId xmlns:a16="http://schemas.microsoft.com/office/drawing/2014/main" xmlns="" id="{3F015FF3-001D-4BC8-8180-CD8452676B9D}"/>
              </a:ext>
            </a:extLst>
          </p:cNvPr>
          <p:cNvSpPr/>
          <p:nvPr/>
        </p:nvSpPr>
        <p:spPr>
          <a:xfrm>
            <a:off x="2894875" y="2103424"/>
            <a:ext cx="6494107"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800" b="1" dirty="0">
                <a:latin typeface="微软雅黑" panose="020B0503020204020204" pitchFamily="34" charset="-122"/>
                <a:ea typeface="微软雅黑" panose="020B0503020204020204" pitchFamily="34" charset="-122"/>
              </a:rPr>
              <a:t>一、坚持总体国家安全观</a:t>
            </a:r>
          </a:p>
        </p:txBody>
      </p:sp>
      <p:sp>
        <p:nvSpPr>
          <p:cNvPr id="5" name="矩形: 圆角 4">
            <a:extLst>
              <a:ext uri="{FF2B5EF4-FFF2-40B4-BE49-F238E27FC236}">
                <a16:creationId xmlns:a16="http://schemas.microsoft.com/office/drawing/2014/main" xmlns="" id="{73E3C907-79D3-4ECB-BCA0-7860757ED10B}"/>
              </a:ext>
            </a:extLst>
          </p:cNvPr>
          <p:cNvSpPr/>
          <p:nvPr/>
        </p:nvSpPr>
        <p:spPr>
          <a:xfrm>
            <a:off x="2894875" y="3246429"/>
            <a:ext cx="6494107"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800" b="1" dirty="0">
                <a:latin typeface="微软雅黑" panose="020B0503020204020204" pitchFamily="34" charset="-122"/>
                <a:ea typeface="微软雅黑" panose="020B0503020204020204" pitchFamily="34" charset="-122"/>
              </a:rPr>
              <a:t>二、新时代国防和军队现代化建设</a:t>
            </a:r>
          </a:p>
        </p:txBody>
      </p:sp>
      <p:sp>
        <p:nvSpPr>
          <p:cNvPr id="6" name="矩形: 圆角 5">
            <a:extLst>
              <a:ext uri="{FF2B5EF4-FFF2-40B4-BE49-F238E27FC236}">
                <a16:creationId xmlns:a16="http://schemas.microsoft.com/office/drawing/2014/main" xmlns="" id="{2A9D0A30-623C-40D1-B9B8-DD2A43796966}"/>
              </a:ext>
            </a:extLst>
          </p:cNvPr>
          <p:cNvSpPr/>
          <p:nvPr/>
        </p:nvSpPr>
        <p:spPr>
          <a:xfrm>
            <a:off x="2894875" y="4331111"/>
            <a:ext cx="6494107"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800" b="1" dirty="0">
                <a:latin typeface="微软雅黑" panose="020B0503020204020204" pitchFamily="34" charset="-122"/>
                <a:ea typeface="微软雅黑" panose="020B0503020204020204" pitchFamily="34" charset="-122"/>
              </a:rPr>
              <a:t>三、坚持“一国两制”，推进祖国统一</a:t>
            </a:r>
          </a:p>
        </p:txBody>
      </p:sp>
      <p:sp>
        <p:nvSpPr>
          <p:cNvPr id="8" name="文本框 7">
            <a:extLst>
              <a:ext uri="{FF2B5EF4-FFF2-40B4-BE49-F238E27FC236}">
                <a16:creationId xmlns:a16="http://schemas.microsoft.com/office/drawing/2014/main" xmlns="" id="{719CBA45-2D43-466F-9330-B6E8225BA9D2}"/>
              </a:ext>
            </a:extLst>
          </p:cNvPr>
          <p:cNvSpPr txBox="1"/>
          <p:nvPr>
            <p:custDataLst>
              <p:tags r:id="rId1"/>
            </p:custDataLst>
          </p:nvPr>
        </p:nvSpPr>
        <p:spPr>
          <a:xfrm>
            <a:off x="317455" y="618917"/>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600" b="1" spc="220" dirty="0">
                <a:solidFill>
                  <a:schemeClr val="accent1">
                    <a:lumMod val="75000"/>
                  </a:schemeClr>
                </a:solidFill>
                <a:latin typeface="微软雅黑" panose="020B0503020204020204" pitchFamily="34" charset="-122"/>
                <a:ea typeface="微软雅黑" panose="020B0503020204020204" pitchFamily="34" charset="-122"/>
              </a:rPr>
              <a:t>一、教学内容分析</a:t>
            </a:r>
          </a:p>
        </p:txBody>
      </p:sp>
    </p:spTree>
    <p:extLst>
      <p:ext uri="{BB962C8B-B14F-4D97-AF65-F5344CB8AC3E}">
        <p14:creationId xmlns:p14="http://schemas.microsoft.com/office/powerpoint/2010/main" xmlns="" val="1542602006"/>
      </p:ext>
    </p:extLst>
  </p:cSld>
  <p:clrMapOvr>
    <a:masterClrMapping/>
  </p:clrMapOvr>
  <mc:AlternateContent xmlns:mc="http://schemas.openxmlformats.org/markup-compatibility/2006">
    <mc:Choice xmlns:p14="http://schemas.microsoft.com/office/powerpoint/2010/main" xmlns="" Requires="p14">
      <p:transition p14:dur="0" advClick="0"/>
    </mc:Choice>
    <mc:Fallback>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C6DACC3C-5B4E-4DB3-9C43-0E665FB12E62}"/>
              </a:ext>
            </a:extLst>
          </p:cNvPr>
          <p:cNvSpPr/>
          <p:nvPr/>
        </p:nvSpPr>
        <p:spPr>
          <a:xfrm>
            <a:off x="2423357" y="968633"/>
            <a:ext cx="7345281" cy="584775"/>
          </a:xfrm>
          <a:prstGeom prst="rect">
            <a:avLst/>
          </a:prstGeom>
        </p:spPr>
        <p:txBody>
          <a:bodyPr wrap="none">
            <a:spAutoFit/>
          </a:bodyPr>
          <a:lstStyle/>
          <a:p>
            <a:r>
              <a:rPr kumimoji="1" lang="zh-CN" altLang="en-US" sz="3200" b="1" dirty="0">
                <a:solidFill>
                  <a:srgbClr val="0000CC"/>
                </a:solidFill>
                <a:latin typeface="微软雅黑" panose="020B0503020204020204" pitchFamily="34" charset="-122"/>
                <a:ea typeface="微软雅黑" panose="020B0503020204020204" pitchFamily="34" charset="-122"/>
                <a:cs typeface="+mn-ea"/>
              </a:rPr>
              <a:t>第</a:t>
            </a:r>
            <a:r>
              <a:rPr kumimoji="1" lang="en-US" altLang="zh-CN" sz="3200" b="1" dirty="0">
                <a:solidFill>
                  <a:srgbClr val="0000CC"/>
                </a:solidFill>
                <a:latin typeface="微软雅黑" panose="020B0503020204020204" pitchFamily="34" charset="-122"/>
                <a:ea typeface="微软雅黑" panose="020B0503020204020204" pitchFamily="34" charset="-122"/>
                <a:cs typeface="+mn-ea"/>
              </a:rPr>
              <a:t>7</a:t>
            </a:r>
            <a:r>
              <a:rPr kumimoji="1" lang="zh-CN" altLang="en-US" sz="3200" b="1" dirty="0">
                <a:solidFill>
                  <a:srgbClr val="0000CC"/>
                </a:solidFill>
                <a:latin typeface="微软雅黑" panose="020B0503020204020204" pitchFamily="34" charset="-122"/>
                <a:ea typeface="微软雅黑" panose="020B0503020204020204" pitchFamily="34" charset="-122"/>
                <a:cs typeface="+mn-ea"/>
              </a:rPr>
              <a:t>讲   安邦定国：民族复兴的坚强保障</a:t>
            </a:r>
          </a:p>
        </p:txBody>
      </p:sp>
      <p:sp>
        <p:nvSpPr>
          <p:cNvPr id="3" name="矩形 2">
            <a:extLst>
              <a:ext uri="{FF2B5EF4-FFF2-40B4-BE49-F238E27FC236}">
                <a16:creationId xmlns:a16="http://schemas.microsoft.com/office/drawing/2014/main" xmlns="" id="{B0E809D9-9799-46B4-B096-B716D88C6374}"/>
              </a:ext>
            </a:extLst>
          </p:cNvPr>
          <p:cNvSpPr/>
          <p:nvPr/>
        </p:nvSpPr>
        <p:spPr>
          <a:xfrm>
            <a:off x="1075111" y="1805061"/>
            <a:ext cx="10041775" cy="3247877"/>
          </a:xfrm>
          <a:prstGeom prst="rect">
            <a:avLst/>
          </a:prstGeom>
        </p:spPr>
        <p:txBody>
          <a:bodyPr wrap="square">
            <a:spAutoFit/>
          </a:bodyPr>
          <a:lstStyle/>
          <a:p>
            <a:pPr>
              <a:lnSpc>
                <a:spcPct val="150000"/>
              </a:lnSpc>
            </a:pPr>
            <a:r>
              <a:rPr lang="zh-CN" altLang="en-US" dirty="0"/>
              <a:t>          </a:t>
            </a:r>
            <a:r>
              <a:rPr lang="zh-CN" altLang="en-US" sz="2800" dirty="0">
                <a:latin typeface="微软雅黑" panose="020B0503020204020204" pitchFamily="34" charset="-122"/>
                <a:ea typeface="微软雅黑" panose="020B0503020204020204" pitchFamily="34" charset="-122"/>
              </a:rPr>
              <a:t>国家安全是国家生存发展的基本前提，巩固国防和强大军队是新时代坚持和发展中国特色社会主义、实现中华民族伟大复兴的战略支撑，国家统一是大势所趋、大义所在、民心所向。维护国家安全，全面推进国防和军队现代化，维护和实现祖国统一，是实现中华民族伟大复兴的必然要求和坚强保障。</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2367101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3421642"/>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 坚持总体国家安全观</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统筹发展和安全</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总体国家安全观的主要内容</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维护重点领域国家安全</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xmlns="" val="503121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 坚持总体国家安全观</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统筹发展和安全</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2C9E0174-4D7B-47CC-AF29-AA0783CC67BD}"/>
              </a:ext>
            </a:extLst>
          </p:cNvPr>
          <p:cNvSpPr/>
          <p:nvPr/>
        </p:nvSpPr>
        <p:spPr>
          <a:xfrm>
            <a:off x="1226506" y="2950438"/>
            <a:ext cx="9995676" cy="1689052"/>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       保证国家安全是安邦定国的头等大事。国家安全是指国家政权、主权、统一和领土完整、人民福祉、经济社会可持续发展和国家其他重大利益相对处于没有危险和不受内外威胁的状态，以及保障持续安全状态的能力。</a:t>
            </a:r>
          </a:p>
        </p:txBody>
      </p:sp>
      <p:sp>
        <p:nvSpPr>
          <p:cNvPr id="4" name="矩形 3">
            <a:extLst>
              <a:ext uri="{FF2B5EF4-FFF2-40B4-BE49-F238E27FC236}">
                <a16:creationId xmlns:a16="http://schemas.microsoft.com/office/drawing/2014/main" xmlns="" id="{CD0B6245-8213-450C-8C44-EAEEC22CF06D}"/>
              </a:ext>
            </a:extLst>
          </p:cNvPr>
          <p:cNvSpPr/>
          <p:nvPr/>
        </p:nvSpPr>
        <p:spPr>
          <a:xfrm>
            <a:off x="1226507" y="4686072"/>
            <a:ext cx="10149250" cy="1200329"/>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统筹发展和安全，增强忧患意识，做到居安思危，是我们党治国理政的一个重大原则。发展是安全的基础和目的，安全是发展的条件和保障。</a:t>
            </a:r>
          </a:p>
        </p:txBody>
      </p:sp>
    </p:spTree>
    <p:custDataLst>
      <p:tags r:id="rId1"/>
    </p:custDataLst>
    <p:extLst>
      <p:ext uri="{BB962C8B-B14F-4D97-AF65-F5344CB8AC3E}">
        <p14:creationId xmlns:p14="http://schemas.microsoft.com/office/powerpoint/2010/main" xmlns="" val="370267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 坚持总体国家安全观</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总体国家安全观的主要内容</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B400EC80-9029-432B-85C8-4A9C6989B3DE}"/>
              </a:ext>
            </a:extLst>
          </p:cNvPr>
          <p:cNvSpPr/>
          <p:nvPr/>
        </p:nvSpPr>
        <p:spPr>
          <a:xfrm>
            <a:off x="625926" y="3063080"/>
            <a:ext cx="10925875" cy="2422266"/>
          </a:xfrm>
          <a:prstGeom prst="rect">
            <a:avLst/>
          </a:prstGeom>
        </p:spPr>
        <p:txBody>
          <a:bodyPr wrap="square">
            <a:spAutoFit/>
          </a:bodyPr>
          <a:lstStyle/>
          <a:p>
            <a:pPr>
              <a:lnSpc>
                <a:spcPct val="150000"/>
              </a:lnSpc>
            </a:pPr>
            <a:r>
              <a:rPr lang="zh-CN" altLang="en-US" sz="2600" dirty="0">
                <a:latin typeface="微软雅黑" panose="020B0503020204020204" pitchFamily="34" charset="-122"/>
                <a:ea typeface="微软雅黑" panose="020B0503020204020204" pitchFamily="34" charset="-122"/>
              </a:rPr>
              <a:t>       总体国家安全观，其主要内容是：以人民安全为宗旨，以政治安全为根本，以经济安全为基础，以军事、文化、社会安全为保障，以促进国际安全为依托，维护各领域国家安全，构建国家安全体系，走中国特色国家安全道路。</a:t>
            </a:r>
          </a:p>
        </p:txBody>
      </p:sp>
      <p:sp>
        <p:nvSpPr>
          <p:cNvPr id="4" name="文本框 3">
            <a:extLst>
              <a:ext uri="{FF2B5EF4-FFF2-40B4-BE49-F238E27FC236}">
                <a16:creationId xmlns:a16="http://schemas.microsoft.com/office/drawing/2014/main" xmlns="" id="{5780AD46-3627-41C0-8492-CD3B1B0BC498}"/>
              </a:ext>
            </a:extLst>
          </p:cNvPr>
          <p:cNvSpPr txBox="1"/>
          <p:nvPr/>
        </p:nvSpPr>
        <p:spPr>
          <a:xfrm>
            <a:off x="4102284" y="5695692"/>
            <a:ext cx="2698175" cy="523220"/>
          </a:xfrm>
          <a:prstGeom prst="rect">
            <a:avLst/>
          </a:prstGeom>
          <a:noFill/>
        </p:spPr>
        <p:txBody>
          <a:bodyPr wrap="none" rtlCol="0">
            <a:spAutoFit/>
          </a:bodyPr>
          <a:lstStyle/>
          <a:p>
            <a:r>
              <a:rPr lang="zh-CN" altLang="en-US" sz="2800" dirty="0">
                <a:solidFill>
                  <a:srgbClr val="C00000"/>
                </a:solidFill>
                <a:latin typeface="微软雅黑" panose="020B0503020204020204" pitchFamily="34" charset="-122"/>
                <a:ea typeface="微软雅黑" panose="020B0503020204020204" pitchFamily="34" charset="-122"/>
              </a:rPr>
              <a:t>关键在“总体”</a:t>
            </a:r>
          </a:p>
        </p:txBody>
      </p:sp>
    </p:spTree>
    <p:custDataLst>
      <p:tags r:id="rId1"/>
    </p:custDataLst>
    <p:extLst>
      <p:ext uri="{BB962C8B-B14F-4D97-AF65-F5344CB8AC3E}">
        <p14:creationId xmlns:p14="http://schemas.microsoft.com/office/powerpoint/2010/main" xmlns="" val="2711760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 坚持总体国家安全观</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维护重点领域国家安全</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8F5C50B2-20B5-40B1-86FF-513D3095E8F8}"/>
              </a:ext>
            </a:extLst>
          </p:cNvPr>
          <p:cNvSpPr/>
          <p:nvPr/>
        </p:nvSpPr>
        <p:spPr>
          <a:xfrm>
            <a:off x="1862638" y="3048437"/>
            <a:ext cx="3239990" cy="3622595"/>
          </a:xfrm>
          <a:prstGeom prst="rect">
            <a:avLst/>
          </a:prstGeom>
        </p:spPr>
        <p:txBody>
          <a:bodyPr wrap="none">
            <a:spAutoFit/>
          </a:bodyPr>
          <a:lstStyle/>
          <a:p>
            <a:pPr>
              <a:lnSpc>
                <a:spcPct val="150000"/>
              </a:lnSpc>
            </a:pPr>
            <a:r>
              <a:rPr lang="en-US" altLang="zh-CN" sz="2400" dirty="0">
                <a:latin typeface="微软雅黑" panose="020B0503020204020204" pitchFamily="34" charset="-122"/>
                <a:ea typeface="微软雅黑" panose="020B0503020204020204" pitchFamily="34" charset="-122"/>
              </a:rPr>
              <a:t>——</a:t>
            </a:r>
            <a:r>
              <a:rPr lang="zh-CN" altLang="en-US" sz="2600" dirty="0">
                <a:latin typeface="微软雅黑" panose="020B0503020204020204" pitchFamily="34" charset="-122"/>
                <a:ea typeface="微软雅黑" panose="020B0503020204020204" pitchFamily="34" charset="-122"/>
              </a:rPr>
              <a:t>维护政治安全。</a:t>
            </a:r>
            <a:endParaRPr lang="en-US" altLang="zh-CN" sz="2600" dirty="0">
              <a:latin typeface="微软雅黑" panose="020B0503020204020204" pitchFamily="34" charset="-122"/>
              <a:ea typeface="微软雅黑" panose="020B0503020204020204" pitchFamily="34" charset="-122"/>
            </a:endParaRPr>
          </a:p>
          <a:p>
            <a:pPr>
              <a:lnSpc>
                <a:spcPct val="150000"/>
              </a:lnSpc>
            </a:pPr>
            <a:r>
              <a:rPr lang="en-US" altLang="zh-CN" sz="2600" dirty="0">
                <a:latin typeface="微软雅黑" panose="020B0503020204020204" pitchFamily="34" charset="-122"/>
                <a:ea typeface="微软雅黑" panose="020B0503020204020204" pitchFamily="34" charset="-122"/>
              </a:rPr>
              <a:t>——</a:t>
            </a:r>
            <a:r>
              <a:rPr lang="zh-CN" altLang="en-US" sz="2600" dirty="0">
                <a:latin typeface="微软雅黑" panose="020B0503020204020204" pitchFamily="34" charset="-122"/>
                <a:ea typeface="微软雅黑" panose="020B0503020204020204" pitchFamily="34" charset="-122"/>
              </a:rPr>
              <a:t>维护国土安全。</a:t>
            </a:r>
            <a:endParaRPr lang="en-US" altLang="zh-CN" sz="2600" dirty="0">
              <a:latin typeface="微软雅黑" panose="020B0503020204020204" pitchFamily="34" charset="-122"/>
              <a:ea typeface="微软雅黑" panose="020B0503020204020204" pitchFamily="34" charset="-122"/>
            </a:endParaRPr>
          </a:p>
          <a:p>
            <a:pPr>
              <a:lnSpc>
                <a:spcPct val="150000"/>
              </a:lnSpc>
            </a:pPr>
            <a:r>
              <a:rPr lang="en-US" altLang="zh-CN" sz="2600" dirty="0">
                <a:latin typeface="微软雅黑" panose="020B0503020204020204" pitchFamily="34" charset="-122"/>
                <a:ea typeface="微软雅黑" panose="020B0503020204020204" pitchFamily="34" charset="-122"/>
              </a:rPr>
              <a:t>——</a:t>
            </a:r>
            <a:r>
              <a:rPr lang="zh-CN" altLang="en-US" sz="2600" dirty="0">
                <a:latin typeface="微软雅黑" panose="020B0503020204020204" pitchFamily="34" charset="-122"/>
                <a:ea typeface="微软雅黑" panose="020B0503020204020204" pitchFamily="34" charset="-122"/>
              </a:rPr>
              <a:t>维护经济安全。</a:t>
            </a:r>
            <a:endParaRPr lang="en-US" altLang="zh-CN" sz="2600" dirty="0">
              <a:latin typeface="微软雅黑" panose="020B0503020204020204" pitchFamily="34" charset="-122"/>
              <a:ea typeface="微软雅黑" panose="020B0503020204020204" pitchFamily="34" charset="-122"/>
            </a:endParaRPr>
          </a:p>
          <a:p>
            <a:pPr>
              <a:lnSpc>
                <a:spcPct val="150000"/>
              </a:lnSpc>
            </a:pPr>
            <a:r>
              <a:rPr lang="en-US" altLang="zh-CN" sz="2600" dirty="0">
                <a:latin typeface="微软雅黑" panose="020B0503020204020204" pitchFamily="34" charset="-122"/>
                <a:ea typeface="微软雅黑" panose="020B0503020204020204" pitchFamily="34" charset="-122"/>
              </a:rPr>
              <a:t>——</a:t>
            </a:r>
            <a:r>
              <a:rPr lang="zh-CN" altLang="en-US" sz="2600" dirty="0">
                <a:latin typeface="微软雅黑" panose="020B0503020204020204" pitchFamily="34" charset="-122"/>
                <a:ea typeface="微软雅黑" panose="020B0503020204020204" pitchFamily="34" charset="-122"/>
              </a:rPr>
              <a:t>维护社会安全。</a:t>
            </a:r>
            <a:endParaRPr lang="en-US" altLang="zh-CN" sz="2600" dirty="0">
              <a:latin typeface="微软雅黑" panose="020B0503020204020204" pitchFamily="34" charset="-122"/>
              <a:ea typeface="微软雅黑" panose="020B0503020204020204" pitchFamily="34" charset="-122"/>
            </a:endParaRPr>
          </a:p>
          <a:p>
            <a:pPr>
              <a:lnSpc>
                <a:spcPct val="150000"/>
              </a:lnSpc>
            </a:pPr>
            <a:r>
              <a:rPr lang="en-US" altLang="zh-CN" sz="2600" dirty="0">
                <a:latin typeface="微软雅黑" panose="020B0503020204020204" pitchFamily="34" charset="-122"/>
                <a:ea typeface="微软雅黑" panose="020B0503020204020204" pitchFamily="34" charset="-122"/>
              </a:rPr>
              <a:t>——</a:t>
            </a:r>
            <a:r>
              <a:rPr lang="zh-CN" altLang="en-US" sz="2600" dirty="0">
                <a:latin typeface="微软雅黑" panose="020B0503020204020204" pitchFamily="34" charset="-122"/>
                <a:ea typeface="微软雅黑" panose="020B0503020204020204" pitchFamily="34" charset="-122"/>
              </a:rPr>
              <a:t>维护网络安全。</a:t>
            </a:r>
            <a:endParaRPr lang="en-US" altLang="zh-CN" sz="2600" dirty="0">
              <a:latin typeface="微软雅黑" panose="020B0503020204020204" pitchFamily="34" charset="-122"/>
              <a:ea typeface="微软雅黑" panose="020B0503020204020204" pitchFamily="34" charset="-122"/>
            </a:endParaRPr>
          </a:p>
          <a:p>
            <a:pPr>
              <a:lnSpc>
                <a:spcPct val="150000"/>
              </a:lnSpc>
            </a:pPr>
            <a:r>
              <a:rPr lang="en-US" altLang="zh-CN" sz="2600" dirty="0">
                <a:latin typeface="微软雅黑" panose="020B0503020204020204" pitchFamily="34" charset="-122"/>
                <a:ea typeface="微软雅黑" panose="020B0503020204020204" pitchFamily="34" charset="-122"/>
              </a:rPr>
              <a:t>——</a:t>
            </a:r>
            <a:r>
              <a:rPr lang="zh-CN" altLang="en-US" sz="2600" dirty="0">
                <a:latin typeface="微软雅黑" panose="020B0503020204020204" pitchFamily="34" charset="-122"/>
                <a:ea typeface="微软雅黑" panose="020B0503020204020204" pitchFamily="34" charset="-122"/>
              </a:rPr>
              <a:t>维护外部安全。</a:t>
            </a:r>
          </a:p>
        </p:txBody>
      </p:sp>
    </p:spTree>
    <p:custDataLst>
      <p:tags r:id="rId1"/>
    </p:custDataLst>
    <p:extLst>
      <p:ext uri="{BB962C8B-B14F-4D97-AF65-F5344CB8AC3E}">
        <p14:creationId xmlns:p14="http://schemas.microsoft.com/office/powerpoint/2010/main" xmlns="" val="2571823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3421642"/>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新时代国防和军队现代化建设</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建设一支听党指挥、能打胜仗、作风优良的人民军队</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坚持党对人民军队的绝对领导</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全面推进国防和军队现代化</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xmlns="" val="42281809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FULL_TEXT_BEAUTIFY_COPY_ID" val="957"/>
</p:tagLst>
</file>

<file path=ppt/tags/tag11.xml><?xml version="1.0" encoding="utf-8"?>
<p:tagLst xmlns:a="http://schemas.openxmlformats.org/drawingml/2006/main" xmlns:r="http://schemas.openxmlformats.org/officeDocument/2006/relationships" xmlns:p="http://schemas.openxmlformats.org/presentationml/2006/main">
  <p:tag name="KSO_WM_FULL_TEXT_BEAUTIFY_COPY_ID" val="958"/>
</p:tagLst>
</file>

<file path=ppt/tags/tag12.xml><?xml version="1.0" encoding="utf-8"?>
<p:tagLst xmlns:a="http://schemas.openxmlformats.org/drawingml/2006/main" xmlns:r="http://schemas.openxmlformats.org/officeDocument/2006/relationships" xmlns:p="http://schemas.openxmlformats.org/presentationml/2006/main">
  <p:tag name="KSO_WM_FULL_TEXT_BEAUTIFY_COPY_ID" val="959"/>
</p:tagLst>
</file>

<file path=ppt/tags/tag13.xml><?xml version="1.0" encoding="utf-8"?>
<p:tagLst xmlns:a="http://schemas.openxmlformats.org/drawingml/2006/main" xmlns:r="http://schemas.openxmlformats.org/officeDocument/2006/relationships" xmlns:p="http://schemas.openxmlformats.org/presentationml/2006/main">
  <p:tag name="KSO_WM_FULL_TEXT_BEAUTIFY_COPY_ID" val="960"/>
</p:tagLst>
</file>

<file path=ppt/tags/tag14.xml><?xml version="1.0" encoding="utf-8"?>
<p:tagLst xmlns:a="http://schemas.openxmlformats.org/drawingml/2006/main" xmlns:r="http://schemas.openxmlformats.org/officeDocument/2006/relationships" xmlns:p="http://schemas.openxmlformats.org/presentationml/2006/main">
  <p:tag name="KSO_WM_FULL_TEXT_BEAUTIFY_COPY_ID" val="961"/>
</p:tagLst>
</file>

<file path=ppt/tags/tag15.xml><?xml version="1.0" encoding="utf-8"?>
<p:tagLst xmlns:a="http://schemas.openxmlformats.org/drawingml/2006/main" xmlns:r="http://schemas.openxmlformats.org/officeDocument/2006/relationships" xmlns:p="http://schemas.openxmlformats.org/presentationml/2006/main">
  <p:tag name="KSO_WM_FULL_TEXT_BEAUTIFY_COPY_ID" val="962"/>
</p:tagLst>
</file>

<file path=ppt/tags/tag16.xml><?xml version="1.0" encoding="utf-8"?>
<p:tagLst xmlns:a="http://schemas.openxmlformats.org/drawingml/2006/main" xmlns:r="http://schemas.openxmlformats.org/officeDocument/2006/relationships" xmlns:p="http://schemas.openxmlformats.org/presentationml/2006/main">
  <p:tag name="KSO_WM_FULL_TEXT_BEAUTIFY_COPY_ID" val="963"/>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964"/>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965"/>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966"/>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967"/>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968"/>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969"/>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970"/>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971"/>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972"/>
</p:tagLst>
</file>

<file path=ppt/tags/tag26.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27.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28.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29.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1.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2.xml><?xml version="1.0" encoding="utf-8"?>
<p:tagLst xmlns:a="http://schemas.openxmlformats.org/drawingml/2006/main" xmlns:r="http://schemas.openxmlformats.org/officeDocument/2006/relationships" xmlns:p="http://schemas.openxmlformats.org/presentationml/2006/main">
  <p:tag name="KSO_WM_FULL_TEXT_BEAUTIFY_COPY_ID" val="976"/>
</p:tagLst>
</file>

<file path=ppt/tags/tag33.xml><?xml version="1.0" encoding="utf-8"?>
<p:tagLst xmlns:a="http://schemas.openxmlformats.org/drawingml/2006/main" xmlns:r="http://schemas.openxmlformats.org/officeDocument/2006/relationships" xmlns:p="http://schemas.openxmlformats.org/presentationml/2006/main">
  <p:tag name="KSO_WM_FULL_TEXT_BEAUTIFY_COPY_ID" val="977"/>
</p:tagLst>
</file>

<file path=ppt/tags/tag34.xml><?xml version="1.0" encoding="utf-8"?>
<p:tagLst xmlns:a="http://schemas.openxmlformats.org/drawingml/2006/main" xmlns:r="http://schemas.openxmlformats.org/officeDocument/2006/relationships" xmlns:p="http://schemas.openxmlformats.org/presentationml/2006/main">
  <p:tag name="KSO_WM_FULL_TEXT_BEAUTIFY_COPY_ID" val="978"/>
</p:tagLst>
</file>

<file path=ppt/tags/tag35.xml><?xml version="1.0" encoding="utf-8"?>
<p:tagLst xmlns:a="http://schemas.openxmlformats.org/drawingml/2006/main" xmlns:r="http://schemas.openxmlformats.org/officeDocument/2006/relationships" xmlns:p="http://schemas.openxmlformats.org/presentationml/2006/main">
  <p:tag name="KSO_WM_FULL_TEXT_BEAUTIFY_COPY_ID" val="979"/>
</p:tagLst>
</file>

<file path=ppt/tags/tag3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37.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38.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39.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1.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2.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3.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4.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5.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6.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7.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8.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9.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FULL_TEXT_BEAUTIFY_COPY_ID" val="150995214"/>
  <p:tag name="KSO_WM_SPECIAL_SOURCE" val="bdnull"/>
</p:tagLst>
</file>

<file path=ppt/tags/tag51.xml><?xml version="1.0" encoding="utf-8"?>
<p:tagLst xmlns:a="http://schemas.openxmlformats.org/drawingml/2006/main" xmlns:r="http://schemas.openxmlformats.org/officeDocument/2006/relationships" xmlns:p="http://schemas.openxmlformats.org/presentationml/2006/main">
  <p:tag name="KSO_WM_FULL_TEXT_BEAUTIFY_COPY_ID" val="6146"/>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8.xml><?xml version="1.0" encoding="utf-8"?>
<p:tagLst xmlns:a="http://schemas.openxmlformats.org/drawingml/2006/main" xmlns:r="http://schemas.openxmlformats.org/officeDocument/2006/relationships" xmlns:p="http://schemas.openxmlformats.org/presentationml/2006/main">
  <p:tag name="KSO_WM_FULL_TEXT_BEAUTIFY_COPY_ID" val="150995471"/>
  <p:tag name="KSO_WM_SPECIAL_SOURCE" val="bdnull"/>
</p:tagLst>
</file>

<file path=ppt/tags/tag9.xml><?xml version="1.0" encoding="utf-8"?>
<p:tagLst xmlns:a="http://schemas.openxmlformats.org/drawingml/2006/main" xmlns:r="http://schemas.openxmlformats.org/officeDocument/2006/relationships" xmlns:p="http://schemas.openxmlformats.org/presentationml/2006/main">
  <p:tag name="KSO_WM_FULL_TEXT_BEAUTIFY_COPY_ID" val="956"/>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5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1070</Words>
  <Application>Microsoft Office PowerPoint</Application>
  <PresentationFormat>自定义</PresentationFormat>
  <Paragraphs>145</Paragraphs>
  <Slides>18</Slides>
  <Notes>17</Notes>
  <HiddenSlides>0</HiddenSlides>
  <MMClips>0</MMClips>
  <ScaleCrop>false</ScaleCrop>
  <HeadingPairs>
    <vt:vector size="4" baseType="variant">
      <vt:variant>
        <vt:lpstr>主题</vt:lpstr>
      </vt:variant>
      <vt:variant>
        <vt:i4>3</vt:i4>
      </vt:variant>
      <vt:variant>
        <vt:lpstr>幻灯片标题</vt:lpstr>
      </vt:variant>
      <vt:variant>
        <vt:i4>18</vt:i4>
      </vt:variant>
    </vt:vector>
  </HeadingPairs>
  <TitlesOfParts>
    <vt:vector size="21" baseType="lpstr">
      <vt:lpstr>Office 主题</vt:lpstr>
      <vt:lpstr>1_Office 主题</vt:lpstr>
      <vt:lpstr>5_Office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聂</cp:lastModifiedBy>
  <cp:revision>481</cp:revision>
  <dcterms:created xsi:type="dcterms:W3CDTF">2013-10-25T14:41:00Z</dcterms:created>
  <dcterms:modified xsi:type="dcterms:W3CDTF">2021-09-14T08:51:24Z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y fmtid="{D5CDD505-2E9C-101B-9397-08002B2CF9AE}" pid="3" name="KSOSaveFontToCloudKey">
    <vt:lpwstr>511122308_cloud</vt:lpwstr>
  </property>
  <property fmtid="{D5CDD505-2E9C-101B-9397-08002B2CF9AE}" pid="4" name="ICV">
    <vt:lpwstr>C07F16C51C8B4A39A6682A64723106C6</vt:lpwstr>
  </property>
</Properties>
</file>