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0" r:id="rId3"/>
  </p:sldMasterIdLst>
  <p:notesMasterIdLst>
    <p:notesMasterId r:id="rId28"/>
  </p:notesMasterIdLst>
  <p:handoutMasterIdLst>
    <p:handoutMasterId r:id="rId29"/>
  </p:handoutMasterIdLst>
  <p:sldIdLst>
    <p:sldId id="729" r:id="rId4"/>
    <p:sldId id="527" r:id="rId5"/>
    <p:sldId id="667" r:id="rId6"/>
    <p:sldId id="9084" r:id="rId7"/>
    <p:sldId id="9180" r:id="rId8"/>
    <p:sldId id="9184" r:id="rId9"/>
    <p:sldId id="9185" r:id="rId10"/>
    <p:sldId id="9179" r:id="rId11"/>
    <p:sldId id="9194" r:id="rId12"/>
    <p:sldId id="9187" r:id="rId13"/>
    <p:sldId id="9186" r:id="rId14"/>
    <p:sldId id="9189" r:id="rId15"/>
    <p:sldId id="9181" r:id="rId16"/>
    <p:sldId id="9190" r:id="rId17"/>
    <p:sldId id="9188" r:id="rId18"/>
    <p:sldId id="9182" r:id="rId19"/>
    <p:sldId id="9193" r:id="rId20"/>
    <p:sldId id="9192" r:id="rId21"/>
    <p:sldId id="9191" r:id="rId22"/>
    <p:sldId id="9083" r:id="rId23"/>
    <p:sldId id="9138" r:id="rId24"/>
    <p:sldId id="9195" r:id="rId25"/>
    <p:sldId id="9074" r:id="rId26"/>
    <p:sldId id="270" r:id="rId27"/>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15">
          <p15:clr>
            <a:srgbClr val="A4A3A4"/>
          </p15:clr>
        </p15:guide>
        <p15:guide id="2" pos="3869">
          <p15:clr>
            <a:srgbClr val="A4A3A4"/>
          </p15:clr>
        </p15:guide>
      </p15:sldGuideLst>
    </p:ext>
    <p:ext uri="{505F2C04-C923-438B-8C0F-E0CD2BADF298}">
      <wppc:fontMiss xmln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2" name="作者" initials="A" lastIdx="0" clrIdx="1"/>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00724D"/>
    <a:srgbClr val="CAF6DF"/>
    <a:srgbClr val="5DEFA9"/>
    <a:srgbClr val="003300"/>
    <a:srgbClr val="006600"/>
    <a:srgbClr val="F2FC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30"/>
    <p:restoredTop sz="69388" autoAdjust="0"/>
  </p:normalViewPr>
  <p:slideViewPr>
    <p:cSldViewPr snapToGrid="0" showGuides="1">
      <p:cViewPr varScale="1">
        <p:scale>
          <a:sx n="60" d="100"/>
          <a:sy n="60" d="100"/>
        </p:scale>
        <p:origin x="-1878" y="-96"/>
      </p:cViewPr>
      <p:guideLst>
        <p:guide orient="horz" pos="2115"/>
        <p:guide pos="3869"/>
      </p:guideLst>
    </p:cSldViewPr>
  </p:slideViewPr>
  <p:notesTextViewPr>
    <p:cViewPr>
      <p:scale>
        <a:sx n="1" d="1"/>
        <a:sy n="1" d="1"/>
      </p:scale>
      <p:origin x="0" y="0"/>
    </p:cViewPr>
  </p:notesTextViewPr>
  <p:sorterViewPr>
    <p:cViewPr>
      <p:scale>
        <a:sx n="71" d="100"/>
        <a:sy n="71" d="100"/>
      </p:scale>
      <p:origin x="0" y="-366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2021/9/14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pPr lvl="0" algn="r" eaLnBrk="1" hangingPunct="1">
                <a:buNone/>
              </a:pPr>
              <a:t>‹#›</a:t>
            </a:fld>
            <a:endParaRPr lang="zh-CN" altLang="en-US" sz="1200" dirty="0"/>
          </a:p>
        </p:txBody>
      </p:sp>
    </p:spTree>
    <p:extLst>
      <p:ext uri="{BB962C8B-B14F-4D97-AF65-F5344CB8AC3E}">
        <p14:creationId xmlns:p14="http://schemas.microsoft.com/office/powerpoint/2010/main" xmlns="" val="1106899612"/>
      </p:ext>
    </p:extLst>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A51D9C-74F3-4A50-80CE-FCA0A0469843}"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380624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149744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4135189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880629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1429296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r>
              <a:rPr lang="zh-CN" altLang="en-US" dirty="0"/>
              <a:t> </a:t>
            </a:r>
          </a:p>
        </p:txBody>
      </p:sp>
    </p:spTree>
    <p:extLst>
      <p:ext uri="{BB962C8B-B14F-4D97-AF65-F5344CB8AC3E}">
        <p14:creationId xmlns:p14="http://schemas.microsoft.com/office/powerpoint/2010/main" xmlns="" val="1006119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4290204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3791820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3692466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xmlns="" val="214793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3</a:t>
            </a:fld>
            <a:endParaRPr lang="zh-CN" altLang="en-US"/>
          </a:p>
        </p:txBody>
      </p:sp>
    </p:spTree>
    <p:extLst>
      <p:ext uri="{BB962C8B-B14F-4D97-AF65-F5344CB8AC3E}">
        <p14:creationId xmlns:p14="http://schemas.microsoft.com/office/powerpoint/2010/main" xmlns="" val="2938972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3295973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CD13579-0D12-448D-ABF9-DACA33660BD9}" type="slidenum">
              <a:rPr lang="zh-CN" altLang="en-US" smtClean="0"/>
              <a:pPr/>
              <a:t>23</a:t>
            </a:fld>
            <a:endParaRPr lang="zh-CN" altLang="en-US"/>
          </a:p>
        </p:txBody>
      </p:sp>
    </p:spTree>
    <p:extLst>
      <p:ext uri="{BB962C8B-B14F-4D97-AF65-F5344CB8AC3E}">
        <p14:creationId xmlns:p14="http://schemas.microsoft.com/office/powerpoint/2010/main" xmlns="" val="387240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107839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345475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172017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166130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217723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3727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2256313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2021/9/14</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正文】四部分">
    <p:bg>
      <p:bgPr>
        <a:solidFill>
          <a:srgbClr val="FFFFF5"/>
        </a:solidFill>
        <a:effectLst/>
      </p:bgPr>
    </p:bg>
    <p:spTree>
      <p:nvGrpSpPr>
        <p:cNvPr id="1" name=""/>
        <p:cNvGrpSpPr/>
        <p:nvPr/>
      </p:nvGrpSpPr>
      <p:grpSpPr>
        <a:xfrm>
          <a:off x="0" y="0"/>
          <a:ext cx="0" cy="0"/>
          <a:chOff x="0" y="0"/>
          <a:chExt cx="0" cy="0"/>
        </a:xfrm>
      </p:grpSpPr>
      <p:cxnSp>
        <p:nvCxnSpPr>
          <p:cNvPr id="36" name="直接箭头连接符 79">
            <a:extLst>
              <a:ext uri="{FF2B5EF4-FFF2-40B4-BE49-F238E27FC236}">
                <a16:creationId xmlns:a16="http://schemas.microsoft.com/office/drawing/2014/main" xmlns="" id="{874D03C6-DB88-444D-9FF7-6D5D7C989A1F}"/>
              </a:ext>
            </a:extLst>
          </p:cNvPr>
          <p:cNvCxnSpPr>
            <a:cxnSpLocks/>
          </p:cNvCxnSpPr>
          <p:nvPr userDrawn="1"/>
        </p:nvCxnSpPr>
        <p:spPr bwMode="auto">
          <a:xfrm>
            <a:off x="4448175" y="258274"/>
            <a:ext cx="7408465" cy="2374"/>
          </a:xfrm>
          <a:prstGeom prst="straightConnector1">
            <a:avLst/>
          </a:prstGeom>
          <a:ln w="31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xmlns="" id="{77E31A3E-D92A-46B4-A666-6DCD57EEF142}"/>
              </a:ext>
            </a:extLst>
          </p:cNvPr>
          <p:cNvCxnSpPr>
            <a:cxnSpLocks/>
          </p:cNvCxnSpPr>
          <p:nvPr userDrawn="1"/>
        </p:nvCxnSpPr>
        <p:spPr>
          <a:xfrm>
            <a:off x="340964" y="6582976"/>
            <a:ext cx="75128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0213262"/>
      </p:ext>
    </p:extLst>
  </p:cSld>
  <p:clrMapOvr>
    <a:masterClrMapping/>
  </p:clrMapOvr>
  <p:extLst>
    <p:ext uri="{DCECCB84-F9BA-43D5-87BE-67443E8EF086}">
      <p15:sldGuideLst xmlns:p15="http://schemas.microsoft.com/office/powerpoint/2012/main" xmlns="">
        <p15:guide id="1" pos="665">
          <p15:clr>
            <a:srgbClr val="FBAE40"/>
          </p15:clr>
        </p15:guide>
        <p15:guide id="2" pos="7015">
          <p15:clr>
            <a:srgbClr val="FBAE40"/>
          </p15:clr>
        </p15:guide>
        <p15:guide id="4" orient="horz" pos="346">
          <p15:clr>
            <a:srgbClr val="FBAE40"/>
          </p15:clr>
        </p15:guide>
        <p15:guide id="5" orient="horz" pos="3974">
          <p15:clr>
            <a:srgbClr val="FBAE40"/>
          </p15:clr>
        </p15:guide>
        <p15:guide id="6" orient="horz" pos="4178">
          <p15:clr>
            <a:srgbClr val="FBAE40"/>
          </p15:clr>
        </p15:guide>
        <p15:guide id="7"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A7A3100-DE3C-46DE-A901-464DE630C16B}" type="datetimeFigureOut">
              <a:rPr lang="zh-CN" altLang="en-US" smtClean="0"/>
              <a:pPr/>
              <a:t>2021/9/14</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5A56D-B246-4D3E-BAE7-937263F86F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2021/9/14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2021/9/14</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6887" y="80827"/>
            <a:ext cx="12158731" cy="6697227"/>
          </a:xfrm>
          <a:prstGeom prst="rect">
            <a:avLst/>
          </a:prstGeom>
        </p:spPr>
      </p:pic>
    </p:spTree>
    <p:extLst>
      <p:ext uri="{BB962C8B-B14F-4D97-AF65-F5344CB8AC3E}">
        <p14:creationId xmlns:p14="http://schemas.microsoft.com/office/powerpoint/2010/main" xmlns="" val="33258258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8"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5"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63" r:id="rId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5"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4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4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4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4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4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4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4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5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5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1"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charset="0"/>
            </a:endParaRPr>
          </a:p>
        </p:txBody>
      </p:sp>
      <p:sp>
        <p:nvSpPr>
          <p:cNvPr id="27652" name="文本框 22"/>
          <p:cNvSpPr/>
          <p:nvPr/>
        </p:nvSpPr>
        <p:spPr>
          <a:xfrm>
            <a:off x="-152400" y="2336800"/>
            <a:ext cx="12344400" cy="1877437"/>
          </a:xfrm>
          <a:prstGeom prst="rect">
            <a:avLst/>
          </a:prstGeom>
          <a:noFill/>
          <a:ln w="9525">
            <a:noFill/>
          </a:ln>
        </p:spPr>
        <p:txBody>
          <a:bodyPr wrap="square" anchor="t">
            <a:spAutoFit/>
          </a:bodyPr>
          <a:lstStyle/>
          <a:p>
            <a:pPr algn="ctr">
              <a:buFont typeface="Arial" panose="020B0604020202020204" pitchFamily="34" charset="0"/>
            </a:pP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讲  和平发展：新时代中国特色大国外交</a:t>
            </a:r>
            <a:endParaRPr lang="en-US" altLang="zh-CN" sz="36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en-US" altLang="zh-CN" sz="4400" b="1" dirty="0">
                <a:latin typeface="微软雅黑" panose="020B0503020204020204" pitchFamily="34" charset="-122"/>
                <a:ea typeface="微软雅黑" panose="020B0503020204020204" pitchFamily="34" charset="-122"/>
                <a:sym typeface="微软雅黑" panose="020B0503020204020204" pitchFamily="34" charset="-122"/>
              </a:rPr>
              <a:t>           </a:t>
            </a:r>
          </a:p>
          <a:p>
            <a:pPr algn="ctr">
              <a:buFont typeface="Arial" panose="020B0604020202020204" pitchFamily="34" charset="0"/>
            </a:pP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内容解读</a:t>
            </a:r>
          </a:p>
        </p:txBody>
      </p:sp>
      <p:sp>
        <p:nvSpPr>
          <p:cNvPr id="27654" name="文本框 99"/>
          <p:cNvSpPr txBox="1"/>
          <p:nvPr/>
        </p:nvSpPr>
        <p:spPr>
          <a:xfrm>
            <a:off x="23813" y="1290638"/>
            <a:ext cx="10739437" cy="52387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a:solidFill>
                  <a:srgbClr val="264457"/>
                </a:solidFill>
                <a:latin typeface="黑体" panose="02010609060101010101" charset="-122"/>
                <a:ea typeface="黑体" panose="02010609060101010101" charset="-122"/>
              </a:rPr>
              <a:t>（高中）</a:t>
            </a:r>
          </a:p>
        </p:txBody>
      </p:sp>
      <p:sp>
        <p:nvSpPr>
          <p:cNvPr id="7" name="文本框 24">
            <a:extLst>
              <a:ext uri="{FF2B5EF4-FFF2-40B4-BE49-F238E27FC236}">
                <a16:creationId xmlns:a16="http://schemas.microsoft.com/office/drawing/2014/main" xmlns="" id="{0668D781-B566-4A4E-AAC3-EE1A0AB3518D}"/>
              </a:ext>
            </a:extLst>
          </p:cNvPr>
          <p:cNvSpPr/>
          <p:nvPr/>
        </p:nvSpPr>
        <p:spPr>
          <a:xfrm>
            <a:off x="3581400" y="5280025"/>
            <a:ext cx="6681788" cy="1135054"/>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报告人：刘媛</a:t>
            </a:r>
            <a:endParaRPr lang="en-US" altLang="zh-CN" sz="2400" dirty="0">
              <a:latin typeface="微软雅黑" panose="020B0503020204020204" pitchFamily="34" charset="-122"/>
              <a:ea typeface="微软雅黑" panose="020B0503020204020204" pitchFamily="34" charset="-122"/>
              <a:sym typeface="Calibri" panose="020F0502020204030204" charset="0"/>
            </a:endParaRPr>
          </a:p>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单   位：北京教育科学研究院</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1401217"/>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坚持和平发展道路</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构建新型国际关系</a:t>
            </a:r>
          </a:p>
        </p:txBody>
      </p:sp>
      <p:sp>
        <p:nvSpPr>
          <p:cNvPr id="3" name="矩形 2">
            <a:extLst>
              <a:ext uri="{FF2B5EF4-FFF2-40B4-BE49-F238E27FC236}">
                <a16:creationId xmlns:a16="http://schemas.microsoft.com/office/drawing/2014/main" xmlns="" id="{7FE6F242-20C3-4C2B-BBE6-D49BD5BCD8FF}"/>
              </a:ext>
            </a:extLst>
          </p:cNvPr>
          <p:cNvSpPr/>
          <p:nvPr/>
        </p:nvSpPr>
        <p:spPr>
          <a:xfrm>
            <a:off x="1020417" y="2950438"/>
            <a:ext cx="10091531" cy="1221938"/>
          </a:xfrm>
          <a:prstGeom prst="rect">
            <a:avLst/>
          </a:prstGeom>
        </p:spPr>
        <p:txBody>
          <a:bodyPr wrap="square">
            <a:spAutoFit/>
          </a:bodyPr>
          <a:lstStyle/>
          <a:p>
            <a:pPr>
              <a:lnSpc>
                <a:spcPct val="150000"/>
              </a:lnSpc>
            </a:pPr>
            <a:r>
              <a:rPr lang="zh-CN" altLang="en-US" sz="2600" kern="100" dirty="0">
                <a:latin typeface="微软雅黑" panose="020B0503020204020204" pitchFamily="34" charset="-122"/>
                <a:ea typeface="微软雅黑" panose="020B0503020204020204" pitchFamily="34" charset="-122"/>
                <a:cs typeface="Times New Roman" panose="02020603050405020304" pitchFamily="18" charset="0"/>
              </a:rPr>
              <a:t>       构建新型国际关系，就是要秉持相互尊重、公平正义、合作共赢原则，走出一条对话而不对抗、结伴而不结盟的国与国交往新路。</a:t>
            </a:r>
          </a:p>
        </p:txBody>
      </p:sp>
    </p:spTree>
    <p:custDataLst>
      <p:tags r:id="rId1"/>
    </p:custDataLst>
    <p:extLst>
      <p:ext uri="{BB962C8B-B14F-4D97-AF65-F5344CB8AC3E}">
        <p14:creationId xmlns:p14="http://schemas.microsoft.com/office/powerpoint/2010/main" xmlns="" val="239243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1401217"/>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坚持和平发展道路</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积极发展全球伙伴关系</a:t>
            </a:r>
          </a:p>
        </p:txBody>
      </p:sp>
      <p:sp>
        <p:nvSpPr>
          <p:cNvPr id="3" name="矩形 2">
            <a:extLst>
              <a:ext uri="{FF2B5EF4-FFF2-40B4-BE49-F238E27FC236}">
                <a16:creationId xmlns:a16="http://schemas.microsoft.com/office/drawing/2014/main" xmlns="" id="{062C54A3-A27B-4252-8920-3C749F72E935}"/>
              </a:ext>
            </a:extLst>
          </p:cNvPr>
          <p:cNvSpPr/>
          <p:nvPr/>
        </p:nvSpPr>
        <p:spPr>
          <a:xfrm>
            <a:off x="950152" y="2888883"/>
            <a:ext cx="10601649" cy="3682611"/>
          </a:xfrm>
          <a:prstGeom prst="rect">
            <a:avLst/>
          </a:prstGeom>
        </p:spPr>
        <p:txBody>
          <a:bodyPr wrap="square">
            <a:spAutoFit/>
          </a:bodyPr>
          <a:lstStyle/>
          <a:p>
            <a:pPr>
              <a:lnSpc>
                <a:spcPct val="130000"/>
              </a:lnSpc>
            </a:pPr>
            <a:r>
              <a:rPr lang="zh-CN" altLang="en-US" sz="2600" kern="100" dirty="0">
                <a:latin typeface="微软雅黑" panose="020B0503020204020204" pitchFamily="34" charset="-122"/>
                <a:ea typeface="微软雅黑" panose="020B0503020204020204" pitchFamily="34" charset="-122"/>
                <a:cs typeface="Times New Roman" panose="02020603050405020304" pitchFamily="18" charset="0"/>
              </a:rPr>
              <a:t>      中国坚持走和平发展道路，必须积极发展全球伙伴关系，扩大同各国的利益汇合点，不断完善我国全方位、多层次、立体化的外交布局，打造覆盖全球的“朋友圈”。</a:t>
            </a:r>
            <a:endParaRPr lang="en-US" altLang="zh-CN" sz="2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en-US" altLang="zh-CN" sz="2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600" kern="100" dirty="0">
                <a:latin typeface="微软雅黑" panose="020B0503020204020204" pitchFamily="34" charset="-122"/>
                <a:ea typeface="微软雅黑" panose="020B0503020204020204" pitchFamily="34" charset="-122"/>
                <a:cs typeface="Times New Roman" panose="02020603050405020304" pitchFamily="18" charset="0"/>
              </a:rPr>
              <a:t>运筹好大国关系。</a:t>
            </a:r>
            <a:endParaRPr lang="en-US" altLang="zh-CN" sz="2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en-US" altLang="zh-CN" sz="2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600" kern="100" dirty="0">
                <a:latin typeface="微软雅黑" panose="020B0503020204020204" pitchFamily="34" charset="-122"/>
                <a:ea typeface="微软雅黑" panose="020B0503020204020204" pitchFamily="34" charset="-122"/>
                <a:cs typeface="Times New Roman" panose="02020603050405020304" pitchFamily="18" charset="0"/>
              </a:rPr>
              <a:t>发展好周边关系。</a:t>
            </a:r>
            <a:endParaRPr lang="en-US" altLang="zh-CN" sz="2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en-US" altLang="zh-CN" sz="2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600" kern="100" dirty="0">
                <a:latin typeface="微软雅黑" panose="020B0503020204020204" pitchFamily="34" charset="-122"/>
                <a:ea typeface="微软雅黑" panose="020B0503020204020204" pitchFamily="34" charset="-122"/>
                <a:cs typeface="Times New Roman" panose="02020603050405020304" pitchFamily="18" charset="0"/>
              </a:rPr>
              <a:t>处理好与发展中国家关系。</a:t>
            </a:r>
            <a:endParaRPr lang="en-US" altLang="zh-CN" sz="2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en-US" altLang="zh-CN" sz="2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600" kern="100" dirty="0">
                <a:latin typeface="微软雅黑" panose="020B0503020204020204" pitchFamily="34" charset="-122"/>
                <a:ea typeface="微软雅黑" panose="020B0503020204020204" pitchFamily="34" charset="-122"/>
                <a:cs typeface="Times New Roman" panose="02020603050405020304" pitchFamily="18" charset="0"/>
              </a:rPr>
              <a:t>维护好多边关系。</a:t>
            </a:r>
          </a:p>
        </p:txBody>
      </p:sp>
    </p:spTree>
    <p:custDataLst>
      <p:tags r:id="rId1"/>
    </p:custDataLst>
    <p:extLst>
      <p:ext uri="{BB962C8B-B14F-4D97-AF65-F5344CB8AC3E}">
        <p14:creationId xmlns:p14="http://schemas.microsoft.com/office/powerpoint/2010/main" xmlns="" val="253671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3421642"/>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推动共建“一带一路”</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共建“一带一路”倡议的提出</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共建“一带一路”的丰富内涵</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共建“一带一路”的基本原则和核心内容</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66483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2128981"/>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推动共建“一带一路”</a:t>
            </a:r>
          </a:p>
          <a:p>
            <a:pPr marL="457200" indent="-457200">
              <a:lnSpc>
                <a:spcPct val="150000"/>
              </a:lnSpc>
              <a:buFont typeface="Wingdings" panose="05000000000000000000" pitchFamily="2" charset="2"/>
              <a:buChar char="p"/>
            </a:pPr>
            <a:r>
              <a:rPr lang="zh-CN" altLang="en-US" sz="2800" kern="100">
                <a:latin typeface="微软雅黑" panose="020B0503020204020204" pitchFamily="34" charset="-122"/>
                <a:ea typeface="微软雅黑" panose="020B0503020204020204" pitchFamily="34" charset="-122"/>
                <a:cs typeface="Times New Roman" panose="02020603050405020304" pitchFamily="18" charset="0"/>
              </a:rPr>
              <a:t>共建“一带一路”倡议的提出</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A12D66AD-1478-42D0-8558-2580956F2181}"/>
              </a:ext>
            </a:extLst>
          </p:cNvPr>
          <p:cNvSpPr/>
          <p:nvPr/>
        </p:nvSpPr>
        <p:spPr>
          <a:xfrm>
            <a:off x="933352" y="2924623"/>
            <a:ext cx="10325295" cy="2492990"/>
          </a:xfrm>
          <a:prstGeom prst="rect">
            <a:avLst/>
          </a:prstGeom>
        </p:spPr>
        <p:txBody>
          <a:bodyPr wrap="square">
            <a:spAutoFit/>
          </a:bodyPr>
          <a:lstStyle/>
          <a:p>
            <a:pPr>
              <a:lnSpc>
                <a:spcPct val="150000"/>
              </a:lnSpc>
            </a:pPr>
            <a:r>
              <a:rPr lang="en-US" altLang="zh-CN" sz="2600" dirty="0">
                <a:latin typeface="微软雅黑" panose="020B0503020204020204" pitchFamily="34" charset="-122"/>
                <a:ea typeface="微软雅黑" panose="020B0503020204020204" pitchFamily="34" charset="-122"/>
              </a:rPr>
              <a:t>       </a:t>
            </a:r>
            <a:r>
              <a:rPr lang="en-US" altLang="zh-CN" sz="2600" spc="100" dirty="0">
                <a:latin typeface="微软雅黑" panose="020B0503020204020204" pitchFamily="34" charset="-122"/>
                <a:ea typeface="微软雅黑" panose="020B0503020204020204" pitchFamily="34" charset="-122"/>
              </a:rPr>
              <a:t>2013 </a:t>
            </a:r>
            <a:r>
              <a:rPr lang="zh-CN" altLang="en-US" sz="2600" spc="100" dirty="0">
                <a:latin typeface="微软雅黑" panose="020B0503020204020204" pitchFamily="34" charset="-122"/>
                <a:ea typeface="微软雅黑" panose="020B0503020204020204" pitchFamily="34" charset="-122"/>
              </a:rPr>
              <a:t>年秋，习近平总书记</a:t>
            </a:r>
            <a:r>
              <a:rPr lang="zh-CN" altLang="en-US" sz="2600" spc="150" dirty="0">
                <a:latin typeface="微软雅黑" panose="020B0503020204020204" pitchFamily="34" charset="-122"/>
                <a:ea typeface="微软雅黑" panose="020B0503020204020204" pitchFamily="34" charset="-122"/>
              </a:rPr>
              <a:t>提出了共建</a:t>
            </a:r>
            <a:r>
              <a:rPr lang="zh-CN" altLang="en-US" sz="2600" spc="150" dirty="0" smtClean="0">
                <a:latin typeface="微软雅黑" panose="020B0503020204020204" pitchFamily="34" charset="-122"/>
                <a:ea typeface="微软雅黑" panose="020B0503020204020204" pitchFamily="34" charset="-122"/>
              </a:rPr>
              <a:t>“丝绸之路经济带”</a:t>
            </a:r>
            <a:r>
              <a:rPr lang="zh-CN" altLang="en-US" sz="2600" spc="100" dirty="0" smtClean="0">
                <a:latin typeface="微软雅黑" panose="020B0503020204020204" pitchFamily="34" charset="-122"/>
                <a:ea typeface="微软雅黑" panose="020B0503020204020204" pitchFamily="34" charset="-122"/>
              </a:rPr>
              <a:t>和</a:t>
            </a:r>
            <a:r>
              <a:rPr lang="zh-CN" altLang="en-US" sz="2600" dirty="0" smtClean="0">
                <a:latin typeface="微软雅黑" panose="020B0503020204020204" pitchFamily="34" charset="-122"/>
                <a:ea typeface="微软雅黑" panose="020B0503020204020204" pitchFamily="34" charset="-122"/>
              </a:rPr>
              <a:t>“</a:t>
            </a:r>
            <a:r>
              <a:rPr lang="en-US" altLang="zh-CN" sz="2600" dirty="0">
                <a:latin typeface="微软雅黑" panose="020B0503020204020204" pitchFamily="34" charset="-122"/>
                <a:ea typeface="微软雅黑" panose="020B0503020204020204" pitchFamily="34" charset="-122"/>
              </a:rPr>
              <a:t>21</a:t>
            </a:r>
            <a:r>
              <a:rPr lang="zh-CN" altLang="en-US" sz="2600" dirty="0">
                <a:latin typeface="微软雅黑" panose="020B0503020204020204" pitchFamily="34" charset="-122"/>
                <a:ea typeface="微软雅黑" panose="020B0503020204020204" pitchFamily="34" charset="-122"/>
              </a:rPr>
              <a:t>世纪海上丝绸之路”重大倡议。共建“一带一路”倡议</a:t>
            </a:r>
            <a:r>
              <a:rPr lang="zh-CN" altLang="en-US" sz="2600" spc="-100" dirty="0">
                <a:latin typeface="微软雅黑" panose="020B0503020204020204" pitchFamily="34" charset="-122"/>
                <a:ea typeface="微软雅黑" panose="020B0503020204020204" pitchFamily="34" charset="-122"/>
              </a:rPr>
              <a:t>正在成为</a:t>
            </a:r>
            <a:r>
              <a:rPr lang="zh-CN" altLang="en-US" sz="2600" dirty="0">
                <a:latin typeface="微软雅黑" panose="020B0503020204020204" pitchFamily="34" charset="-122"/>
                <a:ea typeface="微软雅黑" panose="020B0503020204020204" pitchFamily="34" charset="-122"/>
              </a:rPr>
              <a:t>我国参与全球开放合作、改善全球经济治理体系、促进全球共同发展繁荣、推动构建人类命运共同体的中国方案。</a:t>
            </a:r>
          </a:p>
        </p:txBody>
      </p:sp>
    </p:spTree>
    <p:custDataLst>
      <p:tags r:id="rId1"/>
    </p:custDataLst>
    <p:extLst>
      <p:ext uri="{BB962C8B-B14F-4D97-AF65-F5344CB8AC3E}">
        <p14:creationId xmlns:p14="http://schemas.microsoft.com/office/powerpoint/2010/main" xmlns="" val="372279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142170" y="1413205"/>
            <a:ext cx="10325295" cy="1401217"/>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推动共建“一带一路”</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共建“一带一路”的丰富内涵</a:t>
            </a: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9F4FCAEF-0DDC-45B9-A893-4707A578A9BA}"/>
              </a:ext>
            </a:extLst>
          </p:cNvPr>
          <p:cNvSpPr/>
          <p:nvPr/>
        </p:nvSpPr>
        <p:spPr>
          <a:xfrm>
            <a:off x="1484924" y="2826470"/>
            <a:ext cx="6096000" cy="3022430"/>
          </a:xfrm>
          <a:prstGeom prst="rect">
            <a:avLst/>
          </a:prstGeom>
        </p:spPr>
        <p:txBody>
          <a:bodyPr>
            <a:spAutoFit/>
          </a:bodyPr>
          <a:lstStyle/>
          <a:p>
            <a:pPr>
              <a:lnSpc>
                <a:spcPct val="150000"/>
              </a:lnSpc>
            </a:pPr>
            <a:r>
              <a:rPr lang="en-US" altLang="zh-CN" sz="2600" dirty="0">
                <a:latin typeface="微软雅黑" panose="020B0503020204020204" pitchFamily="34" charset="-122"/>
                <a:ea typeface="微软雅黑" panose="020B0503020204020204" pitchFamily="34" charset="-122"/>
              </a:rPr>
              <a:t>——</a:t>
            </a:r>
            <a:r>
              <a:rPr lang="zh-CN" altLang="en-US" sz="2600" dirty="0">
                <a:latin typeface="微软雅黑" panose="020B0503020204020204" pitchFamily="34" charset="-122"/>
                <a:ea typeface="微软雅黑" panose="020B0503020204020204" pitchFamily="34" charset="-122"/>
              </a:rPr>
              <a:t>把“一带一路”建成和平之路；</a:t>
            </a:r>
            <a:endParaRPr lang="en-US" altLang="zh-CN" sz="2600" dirty="0">
              <a:latin typeface="微软雅黑" panose="020B0503020204020204" pitchFamily="34" charset="-122"/>
              <a:ea typeface="微软雅黑" panose="020B0503020204020204" pitchFamily="34" charset="-122"/>
            </a:endParaRPr>
          </a:p>
          <a:p>
            <a:pPr>
              <a:lnSpc>
                <a:spcPct val="150000"/>
              </a:lnSpc>
            </a:pPr>
            <a:r>
              <a:rPr lang="en-US" altLang="zh-CN" sz="2600" dirty="0">
                <a:latin typeface="微软雅黑" panose="020B0503020204020204" pitchFamily="34" charset="-122"/>
                <a:ea typeface="微软雅黑" panose="020B0503020204020204" pitchFamily="34" charset="-122"/>
              </a:rPr>
              <a:t>——</a:t>
            </a:r>
            <a:r>
              <a:rPr lang="zh-CN" altLang="en-US" sz="2600" dirty="0">
                <a:latin typeface="微软雅黑" panose="020B0503020204020204" pitchFamily="34" charset="-122"/>
                <a:ea typeface="微软雅黑" panose="020B0503020204020204" pitchFamily="34" charset="-122"/>
              </a:rPr>
              <a:t>把“一带一路”建成繁荣之路：</a:t>
            </a:r>
            <a:endParaRPr lang="en-US" altLang="zh-CN" sz="2600" dirty="0">
              <a:latin typeface="微软雅黑" panose="020B0503020204020204" pitchFamily="34" charset="-122"/>
              <a:ea typeface="微软雅黑" panose="020B0503020204020204" pitchFamily="34" charset="-122"/>
            </a:endParaRPr>
          </a:p>
          <a:p>
            <a:pPr>
              <a:lnSpc>
                <a:spcPct val="150000"/>
              </a:lnSpc>
            </a:pPr>
            <a:r>
              <a:rPr lang="en-US" altLang="zh-CN" sz="2600" dirty="0">
                <a:latin typeface="微软雅黑" panose="020B0503020204020204" pitchFamily="34" charset="-122"/>
                <a:ea typeface="微软雅黑" panose="020B0503020204020204" pitchFamily="34" charset="-122"/>
              </a:rPr>
              <a:t>——</a:t>
            </a:r>
            <a:r>
              <a:rPr lang="zh-CN" altLang="en-US" sz="2600" dirty="0">
                <a:latin typeface="微软雅黑" panose="020B0503020204020204" pitchFamily="34" charset="-122"/>
                <a:ea typeface="微软雅黑" panose="020B0503020204020204" pitchFamily="34" charset="-122"/>
              </a:rPr>
              <a:t>把“一带一路”建成开放之路；</a:t>
            </a:r>
            <a:endParaRPr lang="en-US" altLang="zh-CN" sz="2600" dirty="0">
              <a:latin typeface="微软雅黑" panose="020B0503020204020204" pitchFamily="34" charset="-122"/>
              <a:ea typeface="微软雅黑" panose="020B0503020204020204" pitchFamily="34" charset="-122"/>
            </a:endParaRPr>
          </a:p>
          <a:p>
            <a:pPr>
              <a:lnSpc>
                <a:spcPct val="150000"/>
              </a:lnSpc>
            </a:pPr>
            <a:r>
              <a:rPr lang="en-US" altLang="zh-CN" sz="2600" dirty="0">
                <a:latin typeface="微软雅黑" panose="020B0503020204020204" pitchFamily="34" charset="-122"/>
                <a:ea typeface="微软雅黑" panose="020B0503020204020204" pitchFamily="34" charset="-122"/>
              </a:rPr>
              <a:t>——</a:t>
            </a:r>
            <a:r>
              <a:rPr lang="zh-CN" altLang="en-US" sz="2600" dirty="0">
                <a:latin typeface="微软雅黑" panose="020B0503020204020204" pitchFamily="34" charset="-122"/>
                <a:ea typeface="微软雅黑" panose="020B0503020204020204" pitchFamily="34" charset="-122"/>
              </a:rPr>
              <a:t>把“一带一路”建成创新之路；</a:t>
            </a:r>
            <a:endParaRPr lang="en-US" altLang="zh-CN" sz="2600" dirty="0">
              <a:latin typeface="微软雅黑" panose="020B0503020204020204" pitchFamily="34" charset="-122"/>
              <a:ea typeface="微软雅黑" panose="020B0503020204020204" pitchFamily="34" charset="-122"/>
            </a:endParaRPr>
          </a:p>
          <a:p>
            <a:pPr>
              <a:lnSpc>
                <a:spcPct val="150000"/>
              </a:lnSpc>
            </a:pPr>
            <a:r>
              <a:rPr lang="en-US" altLang="zh-CN" sz="2600" dirty="0">
                <a:latin typeface="微软雅黑" panose="020B0503020204020204" pitchFamily="34" charset="-122"/>
                <a:ea typeface="微软雅黑" panose="020B0503020204020204" pitchFamily="34" charset="-122"/>
              </a:rPr>
              <a:t>——</a:t>
            </a:r>
            <a:r>
              <a:rPr lang="zh-CN" altLang="en-US" sz="2600" dirty="0">
                <a:latin typeface="微软雅黑" panose="020B0503020204020204" pitchFamily="34" charset="-122"/>
                <a:ea typeface="微软雅黑" panose="020B0503020204020204" pitchFamily="34" charset="-122"/>
              </a:rPr>
              <a:t>把“一带一路”建成文明之路。</a:t>
            </a:r>
          </a:p>
        </p:txBody>
      </p:sp>
    </p:spTree>
    <p:custDataLst>
      <p:tags r:id="rId1"/>
    </p:custDataLst>
    <p:extLst>
      <p:ext uri="{BB962C8B-B14F-4D97-AF65-F5344CB8AC3E}">
        <p14:creationId xmlns:p14="http://schemas.microsoft.com/office/powerpoint/2010/main" xmlns="" val="3725494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2128981"/>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推动共建“一带一路”</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共建“一带一路”的基本原则和核心内容</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8BF1BC16-A30C-455C-8D2C-AFF34480D5C7}"/>
              </a:ext>
            </a:extLst>
          </p:cNvPr>
          <p:cNvSpPr/>
          <p:nvPr/>
        </p:nvSpPr>
        <p:spPr>
          <a:xfrm>
            <a:off x="1299051" y="3171727"/>
            <a:ext cx="8084264" cy="523220"/>
          </a:xfrm>
          <a:prstGeom prst="rect">
            <a:avLst/>
          </a:prstGeom>
        </p:spPr>
        <p:txBody>
          <a:bodyPr wrap="none">
            <a:spAutoFit/>
          </a:bodyPr>
          <a:lstStyle/>
          <a:p>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“一带一路”倡议秉持和遵循共商共建共享原则。</a:t>
            </a:r>
          </a:p>
        </p:txBody>
      </p:sp>
      <p:sp>
        <p:nvSpPr>
          <p:cNvPr id="4" name="矩形 3">
            <a:extLst>
              <a:ext uri="{FF2B5EF4-FFF2-40B4-BE49-F238E27FC236}">
                <a16:creationId xmlns:a16="http://schemas.microsoft.com/office/drawing/2014/main" xmlns="" id="{F196109F-5B59-4862-87E9-8553497CABB9}"/>
              </a:ext>
            </a:extLst>
          </p:cNvPr>
          <p:cNvSpPr/>
          <p:nvPr/>
        </p:nvSpPr>
        <p:spPr>
          <a:xfrm>
            <a:off x="908143" y="3810341"/>
            <a:ext cx="9965266" cy="1308884"/>
          </a:xfrm>
          <a:prstGeom prst="rect">
            <a:avLst/>
          </a:prstGeom>
        </p:spPr>
        <p:txBody>
          <a:bodyPr wrap="square">
            <a:spAutoFit/>
          </a:bodyPr>
          <a:lstStyle/>
          <a:p>
            <a:pPr>
              <a:lnSpc>
                <a:spcPct val="150000"/>
              </a:lnSpc>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      政策沟通、设施联通、贸易畅通、资金融通和民心相通，是“一带一路”建设的核心内容。</a:t>
            </a:r>
          </a:p>
        </p:txBody>
      </p:sp>
    </p:spTree>
    <p:custDataLst>
      <p:tags r:id="rId1"/>
    </p:custDataLst>
    <p:extLst>
      <p:ext uri="{BB962C8B-B14F-4D97-AF65-F5344CB8AC3E}">
        <p14:creationId xmlns:p14="http://schemas.microsoft.com/office/powerpoint/2010/main" xmlns="" val="377460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910621" y="1546062"/>
            <a:ext cx="11076331" cy="3421642"/>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携手构建人类命运共同体</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人类命运共同体的提出</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建设持久和平、普遍安全、共同繁荣、开放包容、清洁美丽的世界</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坚持以公平正义为理念引领全球治理体系改革和建设</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68562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910621" y="1546062"/>
            <a:ext cx="11076331" cy="2128981"/>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携手构建人类命运共同体</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人类命运共同体的提出</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8ED8C461-0DE4-4172-95AD-4B1928C86205}"/>
              </a:ext>
            </a:extLst>
          </p:cNvPr>
          <p:cNvSpPr/>
          <p:nvPr/>
        </p:nvSpPr>
        <p:spPr>
          <a:xfrm>
            <a:off x="910621" y="2965630"/>
            <a:ext cx="10094263" cy="3022430"/>
          </a:xfrm>
          <a:prstGeom prst="rect">
            <a:avLst/>
          </a:prstGeom>
        </p:spPr>
        <p:txBody>
          <a:bodyPr wrap="square">
            <a:spAutoFit/>
          </a:bodyPr>
          <a:lstStyle/>
          <a:p>
            <a:pPr>
              <a:lnSpc>
                <a:spcPct val="150000"/>
              </a:lnSpc>
            </a:pPr>
            <a:r>
              <a:rPr lang="zh-CN" altLang="en-US" sz="2600" dirty="0">
                <a:latin typeface="微软雅黑" panose="020B0503020204020204" pitchFamily="34" charset="-122"/>
                <a:ea typeface="微软雅黑" panose="020B0503020204020204" pitchFamily="34" charset="-122"/>
              </a:rPr>
              <a:t>       党的十八大以来，习近平总书记站在人类历史发展进程的高度，以大国领袖的责任担当，正确把握国际形势的深刻变化，顺应时代潮流，深入思考</a:t>
            </a:r>
            <a:r>
              <a:rPr lang="zh-CN" altLang="en-US" sz="2600" dirty="0">
                <a:solidFill>
                  <a:srgbClr val="C00000"/>
                </a:solidFill>
                <a:latin typeface="微软雅黑" panose="020B0503020204020204" pitchFamily="34" charset="-122"/>
                <a:ea typeface="微软雅黑" panose="020B0503020204020204" pitchFamily="34" charset="-122"/>
              </a:rPr>
              <a:t>“建设一个什么样的世界、如何建设这个世界”</a:t>
            </a:r>
            <a:r>
              <a:rPr lang="zh-CN" altLang="en-US" sz="2600" dirty="0">
                <a:latin typeface="微软雅黑" panose="020B0503020204020204" pitchFamily="34" charset="-122"/>
                <a:ea typeface="微软雅黑" panose="020B0503020204020204" pitchFamily="34" charset="-122"/>
              </a:rPr>
              <a:t>等关乎人类前途命运的重大课题，高瞻远瞩地提出推动构建人类命运共同体的重要论断。</a:t>
            </a:r>
          </a:p>
        </p:txBody>
      </p:sp>
    </p:spTree>
    <p:custDataLst>
      <p:tags r:id="rId1"/>
    </p:custDataLst>
    <p:extLst>
      <p:ext uri="{BB962C8B-B14F-4D97-AF65-F5344CB8AC3E}">
        <p14:creationId xmlns:p14="http://schemas.microsoft.com/office/powerpoint/2010/main" xmlns="" val="2247167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910621" y="1546062"/>
            <a:ext cx="11076331" cy="2128981"/>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携手构建人类命运共同体</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建设持久和平、普遍安全、共同繁荣、开放包容、清洁美丽的世界</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8E3CA6E8-4E73-4606-8ADB-59665EC03604}"/>
              </a:ext>
            </a:extLst>
          </p:cNvPr>
          <p:cNvSpPr/>
          <p:nvPr/>
        </p:nvSpPr>
        <p:spPr>
          <a:xfrm>
            <a:off x="1449733" y="3019407"/>
            <a:ext cx="7782900" cy="3247877"/>
          </a:xfrm>
          <a:prstGeom prst="rect">
            <a:avLst/>
          </a:prstGeom>
        </p:spPr>
        <p:txBody>
          <a:bodyPr wrap="none">
            <a:spAutoFit/>
          </a:bodyPr>
          <a:lstStyle/>
          <a:p>
            <a:pPr>
              <a:lnSpc>
                <a:spcPct val="150000"/>
              </a:lnSpc>
            </a:pP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坚持对话协商，建设一个持久和平的世界。</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坚持共建共享，建设一个普遍安全的世界。</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坚持合作共赢，建设一个共同繁荣的世界。</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坚持交流互鉴，建设一个开放包容的世界。</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坚持绿色低碳，建设一个清洁美丽的世界。</a:t>
            </a:r>
          </a:p>
        </p:txBody>
      </p:sp>
    </p:spTree>
    <p:custDataLst>
      <p:tags r:id="rId1"/>
    </p:custDataLst>
    <p:extLst>
      <p:ext uri="{BB962C8B-B14F-4D97-AF65-F5344CB8AC3E}">
        <p14:creationId xmlns:p14="http://schemas.microsoft.com/office/powerpoint/2010/main" xmlns="" val="2655624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910621" y="1546062"/>
            <a:ext cx="11076331" cy="2128981"/>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携手构建人类命运共同体</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坚持以公平正义为理念引领全球治理体系改革和建设</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3E81FDC-C14B-47DE-B0E7-620FFF34A63A}"/>
              </a:ext>
            </a:extLst>
          </p:cNvPr>
          <p:cNvSpPr/>
          <p:nvPr/>
        </p:nvSpPr>
        <p:spPr>
          <a:xfrm>
            <a:off x="724535" y="3156844"/>
            <a:ext cx="10767810" cy="2422266"/>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600" spc="70" dirty="0">
                <a:latin typeface="微软雅黑" panose="020B0503020204020204" pitchFamily="34" charset="-122"/>
                <a:ea typeface="微软雅黑" panose="020B0503020204020204" pitchFamily="34" charset="-122"/>
              </a:rPr>
              <a:t>坚持以公平正义为理念引领全球治理体系改革是习近平外交</a:t>
            </a:r>
            <a:r>
              <a:rPr lang="zh-CN" altLang="en-US" sz="2600" spc="70" dirty="0" smtClean="0">
                <a:latin typeface="微软雅黑" panose="020B0503020204020204" pitchFamily="34" charset="-122"/>
                <a:ea typeface="微软雅黑" panose="020B0503020204020204" pitchFamily="34" charset="-122"/>
              </a:rPr>
              <a:t>思想</a:t>
            </a:r>
            <a:r>
              <a:rPr lang="zh-CN" altLang="en-US" sz="2600" spc="50" dirty="0" smtClean="0">
                <a:latin typeface="微软雅黑" panose="020B0503020204020204" pitchFamily="34" charset="-122"/>
                <a:ea typeface="微软雅黑" panose="020B0503020204020204" pitchFamily="34" charset="-122"/>
              </a:rPr>
              <a:t>的</a:t>
            </a:r>
            <a:r>
              <a:rPr lang="zh-CN" altLang="en-US" sz="2600" dirty="0" smtClean="0">
                <a:latin typeface="微软雅黑" panose="020B0503020204020204" pitchFamily="34" charset="-122"/>
                <a:ea typeface="微软雅黑" panose="020B0503020204020204" pitchFamily="34" charset="-122"/>
              </a:rPr>
              <a:t>核心</a:t>
            </a:r>
            <a:r>
              <a:rPr lang="zh-CN" altLang="en-US" sz="2600" dirty="0">
                <a:latin typeface="微软雅黑" panose="020B0503020204020204" pitchFamily="34" charset="-122"/>
                <a:ea typeface="微软雅黑" panose="020B0503020204020204" pitchFamily="34" charset="-122"/>
              </a:rPr>
              <a:t>要义之一。推动全球治理体系变革是国际社会大家的事，要坚持共商共建共享原则，使关于全球治理体系变革的主张转化为各方共识，形成一致行动。</a:t>
            </a:r>
          </a:p>
        </p:txBody>
      </p:sp>
    </p:spTree>
    <p:custDataLst>
      <p:tags r:id="rId1"/>
    </p:custDataLst>
    <p:extLst>
      <p:ext uri="{BB962C8B-B14F-4D97-AF65-F5344CB8AC3E}">
        <p14:creationId xmlns:p14="http://schemas.microsoft.com/office/powerpoint/2010/main" xmlns="" val="127604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椭圆 955"/>
          <p:cNvSpPr/>
          <p:nvPr>
            <p:custDataLst>
              <p:tags r:id="rId2"/>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7" name="椭圆 956"/>
          <p:cNvSpPr/>
          <p:nvPr>
            <p:custDataLst>
              <p:tags r:id="rId3"/>
            </p:custDataLst>
          </p:nvPr>
        </p:nvSpPr>
        <p:spPr>
          <a:xfrm>
            <a:off x="460822" y="1696923"/>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958" name="椭圆 957"/>
          <p:cNvSpPr/>
          <p:nvPr>
            <p:custDataLst>
              <p:tags r:id="rId4"/>
            </p:custDataLst>
          </p:nvPr>
        </p:nvSpPr>
        <p:spPr>
          <a:xfrm>
            <a:off x="5059714" y="5928709"/>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9" name="椭圆 958"/>
          <p:cNvSpPr/>
          <p:nvPr>
            <p:custDataLst>
              <p:tags r:id="rId5"/>
            </p:custDataLst>
          </p:nvPr>
        </p:nvSpPr>
        <p:spPr>
          <a:xfrm>
            <a:off x="696720" y="1907420"/>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60" name="椭圆 959"/>
          <p:cNvSpPr/>
          <p:nvPr>
            <p:custDataLst>
              <p:tags r:id="rId6"/>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1" name="椭圆 960"/>
          <p:cNvSpPr/>
          <p:nvPr>
            <p:custDataLst>
              <p:tags r:id="rId7"/>
            </p:custDataLst>
          </p:nvPr>
        </p:nvSpPr>
        <p:spPr>
          <a:xfrm>
            <a:off x="6407315" y="64640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2" name="椭圆 961"/>
          <p:cNvSpPr/>
          <p:nvPr>
            <p:custDataLst>
              <p:tags r:id="rId8"/>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3" name="椭圆 962"/>
          <p:cNvSpPr/>
          <p:nvPr>
            <p:custDataLst>
              <p:tags r:id="rId9"/>
            </p:custDataLst>
          </p:nvPr>
        </p:nvSpPr>
        <p:spPr>
          <a:xfrm>
            <a:off x="3379995" y="6304336"/>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4" name="椭圆 963"/>
          <p:cNvSpPr/>
          <p:nvPr>
            <p:custDataLst>
              <p:tags r:id="rId10"/>
            </p:custDataLst>
          </p:nvPr>
        </p:nvSpPr>
        <p:spPr>
          <a:xfrm>
            <a:off x="7303239" y="6239285"/>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5" name="椭圆 964"/>
          <p:cNvSpPr/>
          <p:nvPr>
            <p:custDataLst>
              <p:tags r:id="rId11"/>
            </p:custDataLst>
          </p:nvPr>
        </p:nvSpPr>
        <p:spPr>
          <a:xfrm>
            <a:off x="2035942" y="6100714"/>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6" name="椭圆 965"/>
          <p:cNvSpPr/>
          <p:nvPr>
            <p:custDataLst>
              <p:tags r:id="rId12"/>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7" name="椭圆 966"/>
          <p:cNvSpPr/>
          <p:nvPr>
            <p:custDataLst>
              <p:tags r:id="rId13"/>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8" name="椭圆 967"/>
          <p:cNvSpPr/>
          <p:nvPr>
            <p:custDataLst>
              <p:tags r:id="rId14"/>
            </p:custDataLst>
          </p:nvPr>
        </p:nvSpPr>
        <p:spPr>
          <a:xfrm>
            <a:off x="4333265" y="6222511"/>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9" name="椭圆 968"/>
          <p:cNvSpPr/>
          <p:nvPr>
            <p:custDataLst>
              <p:tags r:id="rId15"/>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0" name="椭圆 969"/>
          <p:cNvSpPr/>
          <p:nvPr>
            <p:custDataLst>
              <p:tags r:id="rId16"/>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1" name="椭圆 970"/>
          <p:cNvSpPr/>
          <p:nvPr>
            <p:custDataLst>
              <p:tags r:id="rId17"/>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2" name="TextBox 971"/>
          <p:cNvSpPr txBox="1"/>
          <p:nvPr>
            <p:custDataLst>
              <p:tags r:id="rId18"/>
            </p:custDataLst>
          </p:nvPr>
        </p:nvSpPr>
        <p:spPr>
          <a:xfrm>
            <a:off x="1265625" y="2736152"/>
            <a:ext cx="1210588" cy="646331"/>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3600" b="1" spc="400" dirty="0">
                <a:solidFill>
                  <a:schemeClr val="bg1"/>
                </a:solidFill>
                <a:latin typeface="微软雅黑" panose="020B0503020204020204" pitchFamily="34" charset="-122"/>
                <a:ea typeface="微软雅黑" panose="020B0503020204020204" pitchFamily="34" charset="-122"/>
                <a:cs typeface="+mn-ea"/>
                <a:sym typeface="+mn-lt"/>
              </a:rPr>
              <a:t>内容</a:t>
            </a:r>
          </a:p>
        </p:txBody>
      </p:sp>
      <p:grpSp>
        <p:nvGrpSpPr>
          <p:cNvPr id="974" name="组合 973"/>
          <p:cNvGrpSpPr/>
          <p:nvPr/>
        </p:nvGrpSpPr>
        <p:grpSpPr>
          <a:xfrm>
            <a:off x="4103242" y="1625942"/>
            <a:ext cx="4047251" cy="604838"/>
            <a:chOff x="3818511" y="1079593"/>
            <a:chExt cx="3633809" cy="543051"/>
          </a:xfrm>
          <a:effectLst>
            <a:outerShdw blurRad="127000" dist="127000" dir="5400000" algn="ctr" rotWithShape="0">
              <a:srgbClr val="000000">
                <a:alpha val="43137"/>
              </a:srgbClr>
            </a:outerShdw>
          </a:effectLst>
        </p:grpSpPr>
        <p:grpSp>
          <p:nvGrpSpPr>
            <p:cNvPr id="975" name="组合 974"/>
            <p:cNvGrpSpPr/>
            <p:nvPr/>
          </p:nvGrpSpPr>
          <p:grpSpPr>
            <a:xfrm>
              <a:off x="3818511" y="1084860"/>
              <a:ext cx="3633809" cy="483501"/>
              <a:chOff x="2540000" y="1059582"/>
              <a:chExt cx="6108700" cy="812800"/>
            </a:xfrm>
            <a:solidFill>
              <a:srgbClr val="005DA2"/>
            </a:solidFill>
          </p:grpSpPr>
          <p:sp>
            <p:nvSpPr>
              <p:cNvPr id="978" name="Freeform 5"/>
              <p:cNvSpPr>
                <a:spLocks noEditPoints="1"/>
              </p:cNvSpPr>
              <p:nvPr>
                <p:custDataLst>
                  <p:tags r:id="rId27"/>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sp>
            <p:nvSpPr>
              <p:cNvPr id="979" name="Freeform 6"/>
              <p:cNvSpPr/>
              <p:nvPr>
                <p:custDataLst>
                  <p:tags r:id="rId28"/>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grpSp>
        <p:sp>
          <p:nvSpPr>
            <p:cNvPr id="976" name="矩形 975"/>
            <p:cNvSpPr/>
            <p:nvPr>
              <p:custDataLst>
                <p:tags r:id="rId25"/>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微软雅黑" panose="020B0503020204020204" pitchFamily="34" charset="-122"/>
                <a:ea typeface="微软雅黑" panose="020B0503020204020204" pitchFamily="34" charset="-122"/>
                <a:cs typeface="+mn-ea"/>
                <a:sym typeface="+mn-lt"/>
              </a:endParaRPr>
            </a:p>
          </p:txBody>
        </p:sp>
        <p:sp>
          <p:nvSpPr>
            <p:cNvPr id="977" name="文本框 48"/>
            <p:cNvSpPr txBox="1">
              <a:spLocks noChangeArrowheads="1"/>
            </p:cNvSpPr>
            <p:nvPr>
              <p:custDataLst>
                <p:tags r:id="rId26"/>
              </p:custDataLst>
            </p:nvPr>
          </p:nvSpPr>
          <p:spPr bwMode="auto">
            <a:xfrm>
              <a:off x="4459186" y="1079593"/>
              <a:ext cx="501137" cy="468648"/>
            </a:xfrm>
            <a:prstGeom prst="rect">
              <a:avLst/>
            </a:prstGeom>
            <a:noFill/>
            <a:ln w="9525">
              <a:noFill/>
              <a:miter lim="800000"/>
            </a:ln>
          </p:spPr>
          <p:txBody>
            <a:bodyPr>
              <a:spAutoFit/>
            </a:bodyPr>
            <a:lstStyle/>
            <a:p>
              <a:pPr defTabSz="1088390">
                <a:defRPr/>
              </a:pPr>
              <a:r>
                <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rPr>
                <a:t>1</a:t>
              </a:r>
            </a:p>
          </p:txBody>
        </p:sp>
      </p:grpSp>
      <p:grpSp>
        <p:nvGrpSpPr>
          <p:cNvPr id="980" name="组合 979"/>
          <p:cNvGrpSpPr/>
          <p:nvPr/>
        </p:nvGrpSpPr>
        <p:grpSpPr>
          <a:xfrm>
            <a:off x="4072374" y="2846075"/>
            <a:ext cx="4047251" cy="561150"/>
            <a:chOff x="3818511" y="1744615"/>
            <a:chExt cx="3633809" cy="503827"/>
          </a:xfrm>
          <a:effectLst>
            <a:outerShdw blurRad="127000" dist="127000" dir="5400000" algn="ctr" rotWithShape="0">
              <a:srgbClr val="000000">
                <a:alpha val="43137"/>
              </a:srgbClr>
            </a:outerShdw>
          </a:effectLst>
        </p:grpSpPr>
        <p:grpSp>
          <p:nvGrpSpPr>
            <p:cNvPr id="981" name="组合 980"/>
            <p:cNvGrpSpPr/>
            <p:nvPr/>
          </p:nvGrpSpPr>
          <p:grpSpPr>
            <a:xfrm>
              <a:off x="3818511" y="1744615"/>
              <a:ext cx="3633809" cy="483501"/>
              <a:chOff x="2540000" y="1059582"/>
              <a:chExt cx="6108700" cy="812800"/>
            </a:xfrm>
            <a:solidFill>
              <a:srgbClr val="005DA2"/>
            </a:solidFill>
          </p:grpSpPr>
          <p:sp>
            <p:nvSpPr>
              <p:cNvPr id="984" name="Freeform 5"/>
              <p:cNvSpPr>
                <a:spLocks noEditPoints="1"/>
              </p:cNvSpPr>
              <p:nvPr>
                <p:custDataLst>
                  <p:tags r:id="rId23"/>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sp>
            <p:nvSpPr>
              <p:cNvPr id="985" name="Freeform 6"/>
              <p:cNvSpPr/>
              <p:nvPr>
                <p:custDataLst>
                  <p:tags r:id="rId24"/>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grpSp>
        <p:sp>
          <p:nvSpPr>
            <p:cNvPr id="983" name="文本框 48"/>
            <p:cNvSpPr txBox="1">
              <a:spLocks noChangeArrowheads="1"/>
            </p:cNvSpPr>
            <p:nvPr>
              <p:custDataLst>
                <p:tags r:id="rId22"/>
              </p:custDataLst>
            </p:nvPr>
          </p:nvSpPr>
          <p:spPr bwMode="auto">
            <a:xfrm>
              <a:off x="4459186" y="1779793"/>
              <a:ext cx="631582" cy="468649"/>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rPr>
                <a:t>2</a:t>
              </a:r>
            </a:p>
          </p:txBody>
        </p:sp>
      </p:grpSp>
      <p:grpSp>
        <p:nvGrpSpPr>
          <p:cNvPr id="9" name="组合 8"/>
          <p:cNvGrpSpPr/>
          <p:nvPr/>
        </p:nvGrpSpPr>
        <p:grpSpPr>
          <a:xfrm>
            <a:off x="4118233" y="4052065"/>
            <a:ext cx="4047251" cy="538511"/>
            <a:chOff x="3818511" y="1744615"/>
            <a:chExt cx="3633809" cy="483501"/>
          </a:xfrm>
          <a:effectLst>
            <a:outerShdw blurRad="127000" dist="127000" dir="5400000" algn="ctr" rotWithShape="0">
              <a:srgbClr val="000000">
                <a:alpha val="43137"/>
              </a:srgbClr>
            </a:outerShdw>
          </a:effectLst>
        </p:grpSpPr>
        <p:grpSp>
          <p:nvGrpSpPr>
            <p:cNvPr id="11" name="组合 10"/>
            <p:cNvGrpSpPr/>
            <p:nvPr/>
          </p:nvGrpSpPr>
          <p:grpSpPr>
            <a:xfrm>
              <a:off x="3818511" y="1744615"/>
              <a:ext cx="3633809" cy="483501"/>
              <a:chOff x="2540000" y="1059582"/>
              <a:chExt cx="6108700" cy="812800"/>
            </a:xfrm>
            <a:solidFill>
              <a:srgbClr val="005DA2"/>
            </a:solidFill>
          </p:grpSpPr>
          <p:sp>
            <p:nvSpPr>
              <p:cNvPr id="13" name="Freeform 5"/>
              <p:cNvSpPr>
                <a:spLocks noEditPoints="1"/>
              </p:cNvSpPr>
              <p:nvPr>
                <p:custDataLst>
                  <p:tags r:id="rId20"/>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dirty="0">
                  <a:latin typeface="微软雅黑" panose="020B0503020204020204" pitchFamily="34" charset="-122"/>
                  <a:ea typeface="微软雅黑" panose="020B0503020204020204" pitchFamily="34" charset="-122"/>
                  <a:cs typeface="+mn-ea"/>
                  <a:sym typeface="+mn-lt"/>
                </a:endParaRPr>
              </a:p>
            </p:txBody>
          </p:sp>
          <p:sp>
            <p:nvSpPr>
              <p:cNvPr id="15" name="Freeform 6"/>
              <p:cNvSpPr/>
              <p:nvPr>
                <p:custDataLst>
                  <p:tags r:id="rId21"/>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grpSp>
        <p:sp>
          <p:nvSpPr>
            <p:cNvPr id="17" name="文本框 48"/>
            <p:cNvSpPr txBox="1">
              <a:spLocks noChangeArrowheads="1"/>
            </p:cNvSpPr>
            <p:nvPr>
              <p:custDataLst>
                <p:tags r:id="rId19"/>
              </p:custDataLst>
            </p:nvPr>
          </p:nvSpPr>
          <p:spPr bwMode="auto">
            <a:xfrm>
              <a:off x="4429864" y="175047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rPr>
                <a:t>3</a:t>
              </a:r>
            </a:p>
          </p:txBody>
        </p:sp>
      </p:grpSp>
      <p:sp>
        <p:nvSpPr>
          <p:cNvPr id="29" name="文本框 28"/>
          <p:cNvSpPr txBox="1"/>
          <p:nvPr/>
        </p:nvSpPr>
        <p:spPr>
          <a:xfrm>
            <a:off x="5437542" y="1682611"/>
            <a:ext cx="2763505" cy="52322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教学内容分析</a:t>
            </a:r>
          </a:p>
        </p:txBody>
      </p:sp>
      <p:sp>
        <p:nvSpPr>
          <p:cNvPr id="30" name="文本框 29"/>
          <p:cNvSpPr txBox="1"/>
          <p:nvPr/>
        </p:nvSpPr>
        <p:spPr>
          <a:xfrm>
            <a:off x="5515057" y="4080568"/>
            <a:ext cx="2348720" cy="523220"/>
          </a:xfrm>
          <a:prstGeom prst="rect">
            <a:avLst/>
          </a:prstGeom>
          <a:noFill/>
        </p:spPr>
        <p:txBody>
          <a:bodyPr wrap="none" rtlCol="0" anchor="t">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教学实施建议</a:t>
            </a:r>
          </a:p>
        </p:txBody>
      </p:sp>
      <p:sp>
        <p:nvSpPr>
          <p:cNvPr id="34" name="文本框 33"/>
          <p:cNvSpPr txBox="1"/>
          <p:nvPr/>
        </p:nvSpPr>
        <p:spPr>
          <a:xfrm>
            <a:off x="5464756" y="2874559"/>
            <a:ext cx="2698175" cy="523220"/>
          </a:xfrm>
          <a:prstGeom prst="rect">
            <a:avLst/>
          </a:prstGeom>
          <a:noFill/>
        </p:spPr>
        <p:txBody>
          <a:bodyPr wrap="none" rtlCol="0" anchor="t">
            <a:spAutoFit/>
          </a:bodyPr>
          <a:lstStyle/>
          <a:p>
            <a:pPr algn="l">
              <a:buClrTx/>
              <a:buSzTx/>
              <a:buFontTx/>
            </a:pPr>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教学重难点解析</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05081E2-0802-47E1-8EB3-5524922EA110}"/>
              </a:ext>
            </a:extLst>
          </p:cNvPr>
          <p:cNvPicPr>
            <a:picLocks noChangeAspect="1"/>
          </p:cNvPicPr>
          <p:nvPr/>
        </p:nvPicPr>
        <p:blipFill rotWithShape="1">
          <a:blip r:embed="rId3"/>
          <a:srcRect t="18171"/>
          <a:stretch/>
        </p:blipFill>
        <p:spPr>
          <a:xfrm>
            <a:off x="2349465" y="1568825"/>
            <a:ext cx="7905565" cy="4485931"/>
          </a:xfrm>
          <a:prstGeom prst="rect">
            <a:avLst/>
          </a:prstGeom>
        </p:spPr>
      </p:pic>
      <p:sp>
        <p:nvSpPr>
          <p:cNvPr id="3" name="文本框 2">
            <a:extLst>
              <a:ext uri="{FF2B5EF4-FFF2-40B4-BE49-F238E27FC236}">
                <a16:creationId xmlns:a16="http://schemas.microsoft.com/office/drawing/2014/main" xmlns="" id="{AE9D0D1B-B8DA-42B1-9B83-4F354F7CDDF2}"/>
              </a:ext>
            </a:extLst>
          </p:cNvPr>
          <p:cNvSpPr txBox="1"/>
          <p:nvPr/>
        </p:nvSpPr>
        <p:spPr>
          <a:xfrm>
            <a:off x="2158846" y="5989340"/>
            <a:ext cx="1300356" cy="36933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t>第</a:t>
            </a:r>
            <a:r>
              <a:rPr lang="en-US" altLang="zh-CN" dirty="0"/>
              <a:t>118</a:t>
            </a:r>
            <a:r>
              <a:rPr lang="zh-CN" altLang="en-US" dirty="0"/>
              <a:t>页</a:t>
            </a:r>
          </a:p>
        </p:txBody>
      </p:sp>
      <p:sp>
        <p:nvSpPr>
          <p:cNvPr id="4" name="矩形 3">
            <a:extLst>
              <a:ext uri="{FF2B5EF4-FFF2-40B4-BE49-F238E27FC236}">
                <a16:creationId xmlns:a16="http://schemas.microsoft.com/office/drawing/2014/main" xmlns="" id="{138D6FA9-F444-488A-8344-0CDC6F8227BC}"/>
              </a:ext>
            </a:extLst>
          </p:cNvPr>
          <p:cNvSpPr/>
          <p:nvPr/>
        </p:nvSpPr>
        <p:spPr>
          <a:xfrm>
            <a:off x="4157007" y="803244"/>
            <a:ext cx="3877985"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习近平外交思想的核心要义</a:t>
            </a:r>
          </a:p>
        </p:txBody>
      </p:sp>
    </p:spTree>
    <p:extLst>
      <p:ext uri="{BB962C8B-B14F-4D97-AF65-F5344CB8AC3E}">
        <p14:creationId xmlns:p14="http://schemas.microsoft.com/office/powerpoint/2010/main" xmlns="" val="965326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1"/>
          <p:cNvSpPr txBox="1"/>
          <p:nvPr/>
        </p:nvSpPr>
        <p:spPr>
          <a:xfrm>
            <a:off x="3049556" y="3553256"/>
            <a:ext cx="8252751" cy="421640"/>
          </a:xfrm>
          <a:prstGeom prst="rect">
            <a:avLst/>
          </a:prstGeom>
          <a:noFill/>
        </p:spPr>
        <p:txBody>
          <a:bodyPr wrap="square" lIns="115104" tIns="57553" rIns="115104" bIns="57553" rtlCol="0">
            <a:spAutoFit/>
          </a:bodyPr>
          <a:lstStyle/>
          <a:p>
            <a:pPr>
              <a:lnSpc>
                <a:spcPct val="100000"/>
              </a:lnSpc>
            </a:pPr>
            <a:r>
              <a:rPr lang="en-US" altLang="zh-CN" sz="20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endParaRPr>
          </a:p>
        </p:txBody>
      </p:sp>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124206"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三、教学实施建议</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pic>
        <p:nvPicPr>
          <p:cNvPr id="3" name="图片 2">
            <a:extLst>
              <a:ext uri="{FF2B5EF4-FFF2-40B4-BE49-F238E27FC236}">
                <a16:creationId xmlns:a16="http://schemas.microsoft.com/office/drawing/2014/main" xmlns="" id="{EB8EDE21-99F9-425B-8FFC-3730617F9F53}"/>
              </a:ext>
            </a:extLst>
          </p:cNvPr>
          <p:cNvPicPr>
            <a:picLocks noChangeAspect="1"/>
          </p:cNvPicPr>
          <p:nvPr/>
        </p:nvPicPr>
        <p:blipFill>
          <a:blip r:embed="rId4"/>
          <a:stretch>
            <a:fillRect/>
          </a:stretch>
        </p:blipFill>
        <p:spPr>
          <a:xfrm>
            <a:off x="5275343" y="901597"/>
            <a:ext cx="5785883" cy="3707661"/>
          </a:xfrm>
          <a:prstGeom prst="rect">
            <a:avLst/>
          </a:prstGeom>
        </p:spPr>
      </p:pic>
      <p:sp>
        <p:nvSpPr>
          <p:cNvPr id="4" name="文本框 3">
            <a:extLst>
              <a:ext uri="{FF2B5EF4-FFF2-40B4-BE49-F238E27FC236}">
                <a16:creationId xmlns:a16="http://schemas.microsoft.com/office/drawing/2014/main" xmlns="" id="{0000ED0B-08E2-4180-9B6E-3797B5DEC99E}"/>
              </a:ext>
            </a:extLst>
          </p:cNvPr>
          <p:cNvSpPr txBox="1"/>
          <p:nvPr/>
        </p:nvSpPr>
        <p:spPr>
          <a:xfrm>
            <a:off x="724535" y="1966463"/>
            <a:ext cx="3052439" cy="584775"/>
          </a:xfrm>
          <a:prstGeom prst="rect">
            <a:avLst/>
          </a:prstGeom>
          <a:noFill/>
        </p:spPr>
        <p:txBody>
          <a:bodyPr wrap="none" rtlCol="0">
            <a:spAutoFit/>
          </a:bodyPr>
          <a:lstStyle/>
          <a:p>
            <a:pPr marL="285750" indent="-285750">
              <a:buFont typeface="Wingdings" panose="05000000000000000000" pitchFamily="2" charset="2"/>
              <a:buChar char="u"/>
            </a:pPr>
            <a:r>
              <a:rPr lang="zh-CN" altLang="en-US" sz="3200" dirty="0">
                <a:latin typeface="微软雅黑" panose="020B0503020204020204" pitchFamily="34" charset="-122"/>
                <a:ea typeface="微软雅黑" panose="020B0503020204020204" pitchFamily="34" charset="-122"/>
              </a:rPr>
              <a:t>拓展学习资源</a:t>
            </a:r>
          </a:p>
        </p:txBody>
      </p:sp>
      <p:pic>
        <p:nvPicPr>
          <p:cNvPr id="6" name="图片 5">
            <a:extLst>
              <a:ext uri="{FF2B5EF4-FFF2-40B4-BE49-F238E27FC236}">
                <a16:creationId xmlns:a16="http://schemas.microsoft.com/office/drawing/2014/main" xmlns="" id="{CCEAF7FC-C697-4F73-B8A0-257BB7DCCF17}"/>
              </a:ext>
            </a:extLst>
          </p:cNvPr>
          <p:cNvPicPr>
            <a:picLocks noChangeAspect="1"/>
          </p:cNvPicPr>
          <p:nvPr/>
        </p:nvPicPr>
        <p:blipFill>
          <a:blip r:embed="rId5"/>
          <a:stretch>
            <a:fillRect/>
          </a:stretch>
        </p:blipFill>
        <p:spPr>
          <a:xfrm>
            <a:off x="1130774" y="4645619"/>
            <a:ext cx="10123574" cy="2166769"/>
          </a:xfrm>
          <a:prstGeom prst="rect">
            <a:avLst/>
          </a:prstGeom>
        </p:spPr>
      </p:pic>
    </p:spTree>
    <p:custDataLst>
      <p:tags r:id="rId1"/>
    </p:custDataLst>
    <p:extLst>
      <p:ext uri="{BB962C8B-B14F-4D97-AF65-F5344CB8AC3E}">
        <p14:creationId xmlns:p14="http://schemas.microsoft.com/office/powerpoint/2010/main" xmlns="" val="291102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9577D262-D916-4517-ABDD-BE2D5F766D74}"/>
              </a:ext>
            </a:extLst>
          </p:cNvPr>
          <p:cNvPicPr>
            <a:picLocks noChangeAspect="1"/>
          </p:cNvPicPr>
          <p:nvPr/>
        </p:nvPicPr>
        <p:blipFill>
          <a:blip r:embed="rId3"/>
          <a:stretch>
            <a:fillRect/>
          </a:stretch>
        </p:blipFill>
        <p:spPr>
          <a:xfrm>
            <a:off x="6187550" y="2155313"/>
            <a:ext cx="5155217" cy="3441777"/>
          </a:xfrm>
          <a:prstGeom prst="rect">
            <a:avLst/>
          </a:prstGeom>
        </p:spPr>
      </p:pic>
      <p:sp>
        <p:nvSpPr>
          <p:cNvPr id="6" name="矩形 5">
            <a:extLst>
              <a:ext uri="{FF2B5EF4-FFF2-40B4-BE49-F238E27FC236}">
                <a16:creationId xmlns:a16="http://schemas.microsoft.com/office/drawing/2014/main" xmlns="" id="{45BDE19F-011E-4038-A1D4-DC29A99B6CCD}"/>
              </a:ext>
            </a:extLst>
          </p:cNvPr>
          <p:cNvSpPr/>
          <p:nvPr/>
        </p:nvSpPr>
        <p:spPr>
          <a:xfrm>
            <a:off x="6096000" y="5666463"/>
            <a:ext cx="4558013" cy="646331"/>
          </a:xfrm>
          <a:prstGeom prst="rect">
            <a:avLst/>
          </a:prstGeom>
        </p:spPr>
        <p:txBody>
          <a:bodyPr wrap="square">
            <a:spAutoFit/>
          </a:bodyPr>
          <a:lstStyle/>
          <a:p>
            <a:r>
              <a:rPr lang="zh-CN" altLang="en-US" dirty="0">
                <a:solidFill>
                  <a:srgbClr val="2B2B2B"/>
                </a:solidFill>
                <a:latin typeface="楷体" pitchFamily="49" charset="-122"/>
                <a:ea typeface="楷体" pitchFamily="49" charset="-122"/>
              </a:rPr>
              <a:t>在南非鲁班工坊为当地教师进行物联网应用技术培训，进一步强化工坊应用</a:t>
            </a:r>
            <a:r>
              <a:rPr lang="zh-CN" altLang="en-US" dirty="0" smtClean="0">
                <a:solidFill>
                  <a:srgbClr val="2B2B2B"/>
                </a:solidFill>
                <a:latin typeface="楷体" pitchFamily="49" charset="-122"/>
                <a:ea typeface="楷体" pitchFamily="49" charset="-122"/>
              </a:rPr>
              <a:t>效果</a:t>
            </a:r>
            <a:r>
              <a:rPr lang="zh-CN" altLang="en-US" dirty="0" smtClean="0">
                <a:solidFill>
                  <a:srgbClr val="2B2B2B"/>
                </a:solidFill>
                <a:latin typeface="楷体" pitchFamily="49" charset="-122"/>
                <a:ea typeface="楷体" pitchFamily="49" charset="-122"/>
              </a:rPr>
              <a:t>。</a:t>
            </a:r>
            <a:endParaRPr lang="zh-CN" altLang="en-US" dirty="0">
              <a:latin typeface="楷体" pitchFamily="49" charset="-122"/>
              <a:ea typeface="楷体" pitchFamily="49" charset="-122"/>
            </a:endParaRPr>
          </a:p>
        </p:txBody>
      </p:sp>
      <p:sp>
        <p:nvSpPr>
          <p:cNvPr id="17" name="文本框 16">
            <a:extLst>
              <a:ext uri="{FF2B5EF4-FFF2-40B4-BE49-F238E27FC236}">
                <a16:creationId xmlns:a16="http://schemas.microsoft.com/office/drawing/2014/main" xmlns="" id="{7FF65E8B-D448-4A85-A7F5-02D06C779B80}"/>
              </a:ext>
            </a:extLst>
          </p:cNvPr>
          <p:cNvSpPr txBox="1"/>
          <p:nvPr/>
        </p:nvSpPr>
        <p:spPr>
          <a:xfrm>
            <a:off x="618138" y="1068426"/>
            <a:ext cx="7566495" cy="584775"/>
          </a:xfrm>
          <a:prstGeom prst="rect">
            <a:avLst/>
          </a:prstGeom>
          <a:noFill/>
        </p:spPr>
        <p:txBody>
          <a:bodyPr wrap="none" rtlCol="0">
            <a:spAutoFit/>
          </a:bodyPr>
          <a:lstStyle/>
          <a:p>
            <a:pPr marL="285750" indent="-285750">
              <a:buFont typeface="Wingdings" panose="05000000000000000000" pitchFamily="2" charset="2"/>
              <a:buChar char="u"/>
            </a:pPr>
            <a:r>
              <a:rPr lang="zh-CN" altLang="en-US" sz="3200" dirty="0">
                <a:latin typeface="微软雅黑" panose="020B0503020204020204" pitchFamily="34" charset="-122"/>
                <a:ea typeface="微软雅黑" panose="020B0503020204020204" pitchFamily="34" charset="-122"/>
              </a:rPr>
              <a:t>讲好中国坚持和平发展合作共赢的故事</a:t>
            </a:r>
          </a:p>
        </p:txBody>
      </p:sp>
      <p:pic>
        <p:nvPicPr>
          <p:cNvPr id="7" name="图片 6">
            <a:extLst>
              <a:ext uri="{FF2B5EF4-FFF2-40B4-BE49-F238E27FC236}">
                <a16:creationId xmlns:a16="http://schemas.microsoft.com/office/drawing/2014/main" xmlns="" id="{59649FED-E3E6-42BC-8674-69077B37B51F}"/>
              </a:ext>
            </a:extLst>
          </p:cNvPr>
          <p:cNvPicPr>
            <a:picLocks noChangeAspect="1"/>
          </p:cNvPicPr>
          <p:nvPr/>
        </p:nvPicPr>
        <p:blipFill>
          <a:blip r:embed="rId4"/>
          <a:stretch>
            <a:fillRect/>
          </a:stretch>
        </p:blipFill>
        <p:spPr>
          <a:xfrm>
            <a:off x="618138" y="2237217"/>
            <a:ext cx="5155217" cy="3290747"/>
          </a:xfrm>
          <a:prstGeom prst="rect">
            <a:avLst/>
          </a:prstGeom>
        </p:spPr>
      </p:pic>
      <p:sp>
        <p:nvSpPr>
          <p:cNvPr id="8" name="矩形 7">
            <a:extLst>
              <a:ext uri="{FF2B5EF4-FFF2-40B4-BE49-F238E27FC236}">
                <a16:creationId xmlns:a16="http://schemas.microsoft.com/office/drawing/2014/main" xmlns="" id="{AB3A059A-EA83-46F0-B2FE-0D4C15C17193}"/>
              </a:ext>
            </a:extLst>
          </p:cNvPr>
          <p:cNvSpPr/>
          <p:nvPr/>
        </p:nvSpPr>
        <p:spPr>
          <a:xfrm>
            <a:off x="395674" y="5666463"/>
            <a:ext cx="4936849" cy="923330"/>
          </a:xfrm>
          <a:prstGeom prst="rect">
            <a:avLst/>
          </a:prstGeom>
        </p:spPr>
        <p:txBody>
          <a:bodyPr wrap="square">
            <a:spAutoFit/>
          </a:bodyPr>
          <a:lstStyle/>
          <a:p>
            <a:r>
              <a:rPr lang="en-US" altLang="zh-CN" dirty="0">
                <a:latin typeface="楷体" pitchFamily="49" charset="-122"/>
                <a:ea typeface="楷体" pitchFamily="49" charset="-122"/>
              </a:rPr>
              <a:t>2021</a:t>
            </a:r>
            <a:r>
              <a:rPr lang="zh-CN" altLang="en-US" dirty="0">
                <a:latin typeface="楷体" pitchFamily="49" charset="-122"/>
                <a:ea typeface="楷体" pitchFamily="49" charset="-122"/>
              </a:rPr>
              <a:t>年</a:t>
            </a:r>
            <a:r>
              <a:rPr lang="en-US" altLang="zh-CN" dirty="0">
                <a:latin typeface="楷体" pitchFamily="49" charset="-122"/>
                <a:ea typeface="楷体" pitchFamily="49" charset="-122"/>
              </a:rPr>
              <a:t>3</a:t>
            </a:r>
            <a:r>
              <a:rPr lang="zh-CN" altLang="en-US" dirty="0">
                <a:latin typeface="楷体" pitchFamily="49" charset="-122"/>
                <a:ea typeface="楷体" pitchFamily="49" charset="-122"/>
              </a:rPr>
              <a:t>月</a:t>
            </a:r>
            <a:r>
              <a:rPr lang="en-US" altLang="zh-CN" dirty="0">
                <a:latin typeface="楷体" pitchFamily="49" charset="-122"/>
                <a:ea typeface="楷体" pitchFamily="49" charset="-122"/>
              </a:rPr>
              <a:t>22</a:t>
            </a:r>
            <a:r>
              <a:rPr lang="zh-CN" altLang="en-US" dirty="0">
                <a:latin typeface="楷体" pitchFamily="49" charset="-122"/>
                <a:ea typeface="楷体" pitchFamily="49" charset="-122"/>
              </a:rPr>
              <a:t>日，由国家开发银行提供贷款、航空工业集团所属中航国际工程公司承建的斯里兰卡卡塔纳供水项目如期竣工。</a:t>
            </a:r>
          </a:p>
        </p:txBody>
      </p:sp>
    </p:spTree>
    <p:extLst>
      <p:ext uri="{BB962C8B-B14F-4D97-AF65-F5344CB8AC3E}">
        <p14:creationId xmlns:p14="http://schemas.microsoft.com/office/powerpoint/2010/main" xmlns="" val="49035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E19E554-674D-427F-BDB1-01FA3AF749C6}"/>
              </a:ext>
            </a:extLst>
          </p:cNvPr>
          <p:cNvSpPr/>
          <p:nvPr/>
        </p:nvSpPr>
        <p:spPr>
          <a:xfrm>
            <a:off x="385073" y="1917130"/>
            <a:ext cx="3368299" cy="18391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dirty="0"/>
          </a:p>
        </p:txBody>
      </p:sp>
      <p:sp>
        <p:nvSpPr>
          <p:cNvPr id="5" name="矩形 4">
            <a:extLst>
              <a:ext uri="{FF2B5EF4-FFF2-40B4-BE49-F238E27FC236}">
                <a16:creationId xmlns:a16="http://schemas.microsoft.com/office/drawing/2014/main" xmlns="" id="{C5C69C85-CCEB-4C71-81E2-698B16FB47AE}"/>
              </a:ext>
            </a:extLst>
          </p:cNvPr>
          <p:cNvSpPr/>
          <p:nvPr/>
        </p:nvSpPr>
        <p:spPr>
          <a:xfrm>
            <a:off x="4435297" y="1917127"/>
            <a:ext cx="3368299" cy="18391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a:p>
        </p:txBody>
      </p:sp>
      <p:sp>
        <p:nvSpPr>
          <p:cNvPr id="6" name="矩形 5">
            <a:extLst>
              <a:ext uri="{FF2B5EF4-FFF2-40B4-BE49-F238E27FC236}">
                <a16:creationId xmlns:a16="http://schemas.microsoft.com/office/drawing/2014/main" xmlns="" id="{BFFFF9B8-1F4F-4B34-AE55-123BB3E67773}"/>
              </a:ext>
            </a:extLst>
          </p:cNvPr>
          <p:cNvSpPr/>
          <p:nvPr/>
        </p:nvSpPr>
        <p:spPr>
          <a:xfrm>
            <a:off x="8388155" y="1917127"/>
            <a:ext cx="3368299" cy="18391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a:p>
        </p:txBody>
      </p:sp>
      <p:sp>
        <p:nvSpPr>
          <p:cNvPr id="7" name="矩形 6">
            <a:extLst>
              <a:ext uri="{FF2B5EF4-FFF2-40B4-BE49-F238E27FC236}">
                <a16:creationId xmlns:a16="http://schemas.microsoft.com/office/drawing/2014/main" xmlns="" id="{AD93FAAA-AA9C-4EFD-AFCC-210A2D814BCB}"/>
              </a:ext>
            </a:extLst>
          </p:cNvPr>
          <p:cNvSpPr/>
          <p:nvPr/>
        </p:nvSpPr>
        <p:spPr>
          <a:xfrm>
            <a:off x="385073" y="4210879"/>
            <a:ext cx="3368299" cy="18391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a:p>
        </p:txBody>
      </p:sp>
      <p:sp>
        <p:nvSpPr>
          <p:cNvPr id="8" name="矩形 7">
            <a:extLst>
              <a:ext uri="{FF2B5EF4-FFF2-40B4-BE49-F238E27FC236}">
                <a16:creationId xmlns:a16="http://schemas.microsoft.com/office/drawing/2014/main" xmlns="" id="{7F1E5447-2EC3-4B10-B0DC-526D546B3513}"/>
              </a:ext>
            </a:extLst>
          </p:cNvPr>
          <p:cNvSpPr/>
          <p:nvPr/>
        </p:nvSpPr>
        <p:spPr>
          <a:xfrm>
            <a:off x="4435297" y="4210877"/>
            <a:ext cx="3368299" cy="18391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a:p>
        </p:txBody>
      </p:sp>
      <p:sp>
        <p:nvSpPr>
          <p:cNvPr id="9" name="矩形 8">
            <a:extLst>
              <a:ext uri="{FF2B5EF4-FFF2-40B4-BE49-F238E27FC236}">
                <a16:creationId xmlns:a16="http://schemas.microsoft.com/office/drawing/2014/main" xmlns="" id="{D8792E72-59A2-42E0-B466-E77BE25601C3}"/>
              </a:ext>
            </a:extLst>
          </p:cNvPr>
          <p:cNvSpPr/>
          <p:nvPr/>
        </p:nvSpPr>
        <p:spPr>
          <a:xfrm>
            <a:off x="8388155" y="4210877"/>
            <a:ext cx="3368299" cy="18391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2400"/>
          </a:p>
        </p:txBody>
      </p:sp>
      <p:sp>
        <p:nvSpPr>
          <p:cNvPr id="10" name="矩形 9">
            <a:extLst>
              <a:ext uri="{FF2B5EF4-FFF2-40B4-BE49-F238E27FC236}">
                <a16:creationId xmlns:a16="http://schemas.microsoft.com/office/drawing/2014/main" xmlns="" id="{708766F4-82D5-4F08-951F-CA9B33F45C93}"/>
              </a:ext>
            </a:extLst>
          </p:cNvPr>
          <p:cNvSpPr/>
          <p:nvPr/>
        </p:nvSpPr>
        <p:spPr>
          <a:xfrm>
            <a:off x="1372324" y="2072181"/>
            <a:ext cx="1793133" cy="461665"/>
          </a:xfrm>
          <a:prstGeom prst="rect">
            <a:avLst/>
          </a:prstGeom>
        </p:spPr>
        <p:txBody>
          <a:bodyPr wrap="square">
            <a:spAutoFit/>
          </a:bodyPr>
          <a:lstStyle/>
          <a:p>
            <a:r>
              <a:rPr lang="zh-CN" altLang="en-US" sz="2400" dirty="0">
                <a:solidFill>
                  <a:srgbClr val="0000CC"/>
                </a:solidFill>
                <a:latin typeface="微软雅黑" panose="020B0503020204020204" pitchFamily="34" charset="-122"/>
                <a:ea typeface="微软雅黑" panose="020B0503020204020204" pitchFamily="34" charset="-122"/>
              </a:rPr>
              <a:t>读书会</a:t>
            </a:r>
          </a:p>
        </p:txBody>
      </p:sp>
      <p:sp>
        <p:nvSpPr>
          <p:cNvPr id="11" name="矩形 10">
            <a:extLst>
              <a:ext uri="{FF2B5EF4-FFF2-40B4-BE49-F238E27FC236}">
                <a16:creationId xmlns:a16="http://schemas.microsoft.com/office/drawing/2014/main" xmlns="" id="{F70CB1E4-B7B5-4EC4-8FEC-17A4341BAA56}"/>
              </a:ext>
            </a:extLst>
          </p:cNvPr>
          <p:cNvSpPr/>
          <p:nvPr/>
        </p:nvSpPr>
        <p:spPr>
          <a:xfrm>
            <a:off x="397448" y="2719348"/>
            <a:ext cx="3395248" cy="1077026"/>
          </a:xfrm>
          <a:prstGeom prst="rect">
            <a:avLst/>
          </a:prstGeom>
        </p:spPr>
        <p:txBody>
          <a:bodyPr wrap="square">
            <a:spAutoFit/>
          </a:bodyPr>
          <a:lstStyle/>
          <a:p>
            <a:pPr>
              <a:spcBef>
                <a:spcPts val="800"/>
              </a:spcBef>
            </a:pPr>
            <a:r>
              <a:rPr lang="zh-CN" altLang="en-US" sz="2133" dirty="0">
                <a:solidFill>
                  <a:schemeClr val="tx1">
                    <a:lumMod val="85000"/>
                    <a:lumOff val="15000"/>
                  </a:schemeClr>
                </a:solidFill>
              </a:rPr>
              <a:t>     </a:t>
            </a:r>
            <a:r>
              <a:rPr lang="zh-CN" altLang="en-US" sz="2133" dirty="0" smtClean="0">
                <a:solidFill>
                  <a:schemeClr val="tx1">
                    <a:lumMod val="85000"/>
                    <a:lumOff val="15000"/>
                  </a:schemeClr>
                </a:solidFill>
              </a:rPr>
              <a:t>   阅读</a:t>
            </a:r>
            <a:r>
              <a:rPr lang="en-US" altLang="zh-CN" sz="2133" dirty="0">
                <a:solidFill>
                  <a:schemeClr val="tx1">
                    <a:lumMod val="85000"/>
                    <a:lumOff val="15000"/>
                  </a:schemeClr>
                </a:solidFill>
              </a:rPr>
              <a:t>《</a:t>
            </a:r>
            <a:r>
              <a:rPr lang="zh-CN" altLang="en-US" sz="2133" dirty="0">
                <a:solidFill>
                  <a:schemeClr val="tx1">
                    <a:lumMod val="85000"/>
                    <a:lumOff val="15000"/>
                  </a:schemeClr>
                </a:solidFill>
              </a:rPr>
              <a:t>读本</a:t>
            </a:r>
            <a:r>
              <a:rPr lang="en-US" altLang="zh-CN" sz="2133" dirty="0">
                <a:solidFill>
                  <a:schemeClr val="tx1">
                    <a:lumMod val="85000"/>
                    <a:lumOff val="15000"/>
                  </a:schemeClr>
                </a:solidFill>
              </a:rPr>
              <a:t>》</a:t>
            </a:r>
            <a:r>
              <a:rPr lang="zh-CN" altLang="en-US" sz="2133" dirty="0">
                <a:solidFill>
                  <a:schemeClr val="tx1">
                    <a:lumMod val="85000"/>
                    <a:lumOff val="15000"/>
                  </a:schemeClr>
                </a:solidFill>
              </a:rPr>
              <a:t>一讲主题，结合国家和社会发展，交流读书心得</a:t>
            </a:r>
            <a:endParaRPr lang="en-US" altLang="zh-CN" sz="2133" dirty="0">
              <a:solidFill>
                <a:schemeClr val="tx1">
                  <a:lumMod val="85000"/>
                  <a:lumOff val="15000"/>
                </a:schemeClr>
              </a:solidFill>
            </a:endParaRPr>
          </a:p>
        </p:txBody>
      </p:sp>
      <p:sp>
        <p:nvSpPr>
          <p:cNvPr id="12" name="矩形 11">
            <a:extLst>
              <a:ext uri="{FF2B5EF4-FFF2-40B4-BE49-F238E27FC236}">
                <a16:creationId xmlns:a16="http://schemas.microsoft.com/office/drawing/2014/main" xmlns="" id="{ACE6A48F-5807-4C5C-B057-13B2F5916FB4}"/>
              </a:ext>
            </a:extLst>
          </p:cNvPr>
          <p:cNvSpPr/>
          <p:nvPr/>
        </p:nvSpPr>
        <p:spPr>
          <a:xfrm>
            <a:off x="5308026" y="2128638"/>
            <a:ext cx="1793133" cy="461665"/>
          </a:xfrm>
          <a:prstGeom prst="rect">
            <a:avLst/>
          </a:prstGeom>
        </p:spPr>
        <p:txBody>
          <a:bodyPr wrap="square">
            <a:spAutoFit/>
          </a:bodyPr>
          <a:lstStyle/>
          <a:p>
            <a:r>
              <a:rPr lang="zh-CN" altLang="en-US" sz="2400" dirty="0">
                <a:solidFill>
                  <a:srgbClr val="0000CC"/>
                </a:solidFill>
                <a:latin typeface="微软雅黑" panose="020B0503020204020204" pitchFamily="34" charset="-122"/>
                <a:ea typeface="微软雅黑" panose="020B0503020204020204" pitchFamily="34" charset="-122"/>
              </a:rPr>
              <a:t>校园演讲</a:t>
            </a:r>
          </a:p>
        </p:txBody>
      </p:sp>
      <p:sp>
        <p:nvSpPr>
          <p:cNvPr id="13" name="矩形 12">
            <a:extLst>
              <a:ext uri="{FF2B5EF4-FFF2-40B4-BE49-F238E27FC236}">
                <a16:creationId xmlns:a16="http://schemas.microsoft.com/office/drawing/2014/main" xmlns="" id="{16AF9443-CEAD-44E0-BABF-56CF2F194783}"/>
              </a:ext>
            </a:extLst>
          </p:cNvPr>
          <p:cNvSpPr/>
          <p:nvPr/>
        </p:nvSpPr>
        <p:spPr>
          <a:xfrm>
            <a:off x="8941492" y="2110337"/>
            <a:ext cx="2419675" cy="461665"/>
          </a:xfrm>
          <a:prstGeom prst="rect">
            <a:avLst/>
          </a:prstGeom>
        </p:spPr>
        <p:txBody>
          <a:bodyPr wrap="square">
            <a:spAutoFit/>
          </a:bodyPr>
          <a:lstStyle/>
          <a:p>
            <a:r>
              <a:rPr lang="zh-CN" altLang="en-US" sz="2400" dirty="0">
                <a:solidFill>
                  <a:srgbClr val="0000CC"/>
                </a:solidFill>
                <a:latin typeface="微软雅黑" panose="020B0503020204020204" pitchFamily="34" charset="-122"/>
                <a:ea typeface="微软雅黑" panose="020B0503020204020204" pitchFamily="34" charset="-122"/>
              </a:rPr>
              <a:t>手抄报、电子报</a:t>
            </a:r>
          </a:p>
        </p:txBody>
      </p:sp>
      <p:sp>
        <p:nvSpPr>
          <p:cNvPr id="14" name="矩形 13">
            <a:extLst>
              <a:ext uri="{FF2B5EF4-FFF2-40B4-BE49-F238E27FC236}">
                <a16:creationId xmlns:a16="http://schemas.microsoft.com/office/drawing/2014/main" xmlns="" id="{5687F69E-C04C-43A3-8913-DAD36F80D5BA}"/>
              </a:ext>
            </a:extLst>
          </p:cNvPr>
          <p:cNvSpPr/>
          <p:nvPr/>
        </p:nvSpPr>
        <p:spPr>
          <a:xfrm>
            <a:off x="1073032" y="4365930"/>
            <a:ext cx="1793133" cy="461665"/>
          </a:xfrm>
          <a:prstGeom prst="rect">
            <a:avLst/>
          </a:prstGeom>
        </p:spPr>
        <p:txBody>
          <a:bodyPr wrap="square">
            <a:spAutoFit/>
          </a:bodyPr>
          <a:lstStyle/>
          <a:p>
            <a:r>
              <a:rPr lang="zh-CN" altLang="en-US" sz="2400" dirty="0">
                <a:solidFill>
                  <a:srgbClr val="0000CC"/>
                </a:solidFill>
                <a:latin typeface="微软雅黑" panose="020B0503020204020204" pitchFamily="34" charset="-122"/>
                <a:ea typeface="微软雅黑" panose="020B0503020204020204" pitchFamily="34" charset="-122"/>
              </a:rPr>
              <a:t>论文、征文</a:t>
            </a:r>
          </a:p>
        </p:txBody>
      </p:sp>
      <p:sp>
        <p:nvSpPr>
          <p:cNvPr id="15" name="矩形 14">
            <a:extLst>
              <a:ext uri="{FF2B5EF4-FFF2-40B4-BE49-F238E27FC236}">
                <a16:creationId xmlns:a16="http://schemas.microsoft.com/office/drawing/2014/main" xmlns="" id="{508EF113-C6A2-4C90-80F3-CD7D03994695}"/>
              </a:ext>
            </a:extLst>
          </p:cNvPr>
          <p:cNvSpPr/>
          <p:nvPr/>
        </p:nvSpPr>
        <p:spPr>
          <a:xfrm>
            <a:off x="5308026" y="4343361"/>
            <a:ext cx="1793133" cy="461665"/>
          </a:xfrm>
          <a:prstGeom prst="rect">
            <a:avLst/>
          </a:prstGeom>
        </p:spPr>
        <p:txBody>
          <a:bodyPr wrap="square">
            <a:spAutoFit/>
          </a:bodyPr>
          <a:lstStyle/>
          <a:p>
            <a:r>
              <a:rPr lang="zh-CN" altLang="en-US" sz="2400" dirty="0">
                <a:solidFill>
                  <a:srgbClr val="0000CC"/>
                </a:solidFill>
                <a:latin typeface="微软雅黑" panose="020B0503020204020204" pitchFamily="34" charset="-122"/>
                <a:ea typeface="微软雅黑" panose="020B0503020204020204" pitchFamily="34" charset="-122"/>
              </a:rPr>
              <a:t>时政述评</a:t>
            </a:r>
          </a:p>
        </p:txBody>
      </p:sp>
      <p:sp>
        <p:nvSpPr>
          <p:cNvPr id="16" name="矩形 15">
            <a:extLst>
              <a:ext uri="{FF2B5EF4-FFF2-40B4-BE49-F238E27FC236}">
                <a16:creationId xmlns:a16="http://schemas.microsoft.com/office/drawing/2014/main" xmlns="" id="{BFF5D2FA-97CE-4B05-80D4-D531D73DD000}"/>
              </a:ext>
            </a:extLst>
          </p:cNvPr>
          <p:cNvSpPr/>
          <p:nvPr/>
        </p:nvSpPr>
        <p:spPr>
          <a:xfrm>
            <a:off x="9000580" y="4335648"/>
            <a:ext cx="2806347" cy="461665"/>
          </a:xfrm>
          <a:prstGeom prst="rect">
            <a:avLst/>
          </a:prstGeom>
        </p:spPr>
        <p:txBody>
          <a:bodyPr wrap="square">
            <a:spAutoFit/>
          </a:bodyPr>
          <a:lstStyle/>
          <a:p>
            <a:r>
              <a:rPr lang="zh-CN" altLang="en-US" sz="2400" dirty="0">
                <a:solidFill>
                  <a:srgbClr val="0000CC"/>
                </a:solidFill>
                <a:latin typeface="微软雅黑" panose="020B0503020204020204" pitchFamily="34" charset="-122"/>
                <a:ea typeface="微软雅黑" panose="020B0503020204020204" pitchFamily="34" charset="-122"/>
              </a:rPr>
              <a:t>戏剧、书法绘画</a:t>
            </a:r>
          </a:p>
        </p:txBody>
      </p:sp>
      <p:sp>
        <p:nvSpPr>
          <p:cNvPr id="39" name="矩形 38">
            <a:extLst>
              <a:ext uri="{FF2B5EF4-FFF2-40B4-BE49-F238E27FC236}">
                <a16:creationId xmlns:a16="http://schemas.microsoft.com/office/drawing/2014/main" xmlns="" id="{32E285A5-B877-48CF-BD53-076257BBE905}"/>
              </a:ext>
            </a:extLst>
          </p:cNvPr>
          <p:cNvSpPr/>
          <p:nvPr/>
        </p:nvSpPr>
        <p:spPr>
          <a:xfrm>
            <a:off x="4431344" y="2761278"/>
            <a:ext cx="3318163" cy="1077026"/>
          </a:xfrm>
          <a:prstGeom prst="rect">
            <a:avLst/>
          </a:prstGeom>
        </p:spPr>
        <p:txBody>
          <a:bodyPr wrap="square">
            <a:spAutoFit/>
          </a:bodyPr>
          <a:lstStyle/>
          <a:p>
            <a:pPr>
              <a:spcBef>
                <a:spcPts val="800"/>
              </a:spcBef>
            </a:pPr>
            <a:r>
              <a:rPr lang="zh-CN" altLang="en-US" sz="2133" dirty="0">
                <a:solidFill>
                  <a:schemeClr val="tx1">
                    <a:lumMod val="85000"/>
                    <a:lumOff val="15000"/>
                  </a:schemeClr>
                </a:solidFill>
              </a:rPr>
              <a:t>       围绕</a:t>
            </a:r>
            <a:r>
              <a:rPr lang="en-US" altLang="zh-CN" sz="2133" dirty="0">
                <a:solidFill>
                  <a:schemeClr val="tx1">
                    <a:lumMod val="85000"/>
                    <a:lumOff val="15000"/>
                  </a:schemeClr>
                </a:solidFill>
              </a:rPr>
              <a:t>《</a:t>
            </a:r>
            <a:r>
              <a:rPr lang="zh-CN" altLang="en-US" sz="2133" dirty="0">
                <a:solidFill>
                  <a:schemeClr val="tx1">
                    <a:lumMod val="85000"/>
                    <a:lumOff val="15000"/>
                  </a:schemeClr>
                </a:solidFill>
              </a:rPr>
              <a:t>读本</a:t>
            </a:r>
            <a:r>
              <a:rPr lang="en-US" altLang="zh-CN" sz="2133" dirty="0">
                <a:solidFill>
                  <a:schemeClr val="tx1">
                    <a:lumMod val="85000"/>
                    <a:lumOff val="15000"/>
                  </a:schemeClr>
                </a:solidFill>
              </a:rPr>
              <a:t>》</a:t>
            </a:r>
            <a:r>
              <a:rPr lang="zh-CN" altLang="en-US" sz="2133" dirty="0">
                <a:solidFill>
                  <a:schemeClr val="tx1">
                    <a:lumMod val="85000"/>
                    <a:lumOff val="15000"/>
                  </a:schemeClr>
                </a:solidFill>
              </a:rPr>
              <a:t>一个主题，讲述真实故事与所思所感</a:t>
            </a:r>
            <a:endParaRPr lang="en-US" altLang="zh-CN" sz="2133" dirty="0">
              <a:solidFill>
                <a:schemeClr val="tx1">
                  <a:lumMod val="85000"/>
                  <a:lumOff val="15000"/>
                </a:schemeClr>
              </a:solidFill>
            </a:endParaRPr>
          </a:p>
        </p:txBody>
      </p:sp>
      <p:sp>
        <p:nvSpPr>
          <p:cNvPr id="40" name="矩形 39">
            <a:extLst>
              <a:ext uri="{FF2B5EF4-FFF2-40B4-BE49-F238E27FC236}">
                <a16:creationId xmlns:a16="http://schemas.microsoft.com/office/drawing/2014/main" xmlns="" id="{EF6F0303-7603-4B7D-AD6D-83DC47EBC574}"/>
              </a:ext>
            </a:extLst>
          </p:cNvPr>
          <p:cNvSpPr/>
          <p:nvPr/>
        </p:nvSpPr>
        <p:spPr>
          <a:xfrm>
            <a:off x="8406874" y="2929746"/>
            <a:ext cx="3496092" cy="748795"/>
          </a:xfrm>
          <a:prstGeom prst="rect">
            <a:avLst/>
          </a:prstGeom>
        </p:spPr>
        <p:txBody>
          <a:bodyPr wrap="square">
            <a:spAutoFit/>
          </a:bodyPr>
          <a:lstStyle/>
          <a:p>
            <a:pPr>
              <a:spcBef>
                <a:spcPts val="800"/>
              </a:spcBef>
            </a:pPr>
            <a:r>
              <a:rPr lang="zh-CN" altLang="en-US" sz="2133" dirty="0">
                <a:solidFill>
                  <a:schemeClr val="tx1">
                    <a:lumMod val="85000"/>
                    <a:lumOff val="15000"/>
                  </a:schemeClr>
                </a:solidFill>
              </a:rPr>
              <a:t>      </a:t>
            </a:r>
            <a:r>
              <a:rPr lang="zh-CN" altLang="en-US" sz="2133" dirty="0" smtClean="0">
                <a:solidFill>
                  <a:schemeClr val="tx1">
                    <a:lumMod val="85000"/>
                    <a:lumOff val="15000"/>
                  </a:schemeClr>
                </a:solidFill>
              </a:rPr>
              <a:t> 围绕</a:t>
            </a:r>
            <a:r>
              <a:rPr lang="en-US" altLang="zh-CN" sz="2133" dirty="0">
                <a:solidFill>
                  <a:schemeClr val="tx1">
                    <a:lumMod val="85000"/>
                    <a:lumOff val="15000"/>
                  </a:schemeClr>
                </a:solidFill>
              </a:rPr>
              <a:t>《</a:t>
            </a:r>
            <a:r>
              <a:rPr lang="zh-CN" altLang="en-US" sz="2133" dirty="0">
                <a:solidFill>
                  <a:schemeClr val="tx1">
                    <a:lumMod val="85000"/>
                    <a:lumOff val="15000"/>
                  </a:schemeClr>
                </a:solidFill>
              </a:rPr>
              <a:t>读本</a:t>
            </a:r>
            <a:r>
              <a:rPr lang="en-US" altLang="zh-CN" sz="2133" dirty="0">
                <a:solidFill>
                  <a:schemeClr val="tx1">
                    <a:lumMod val="85000"/>
                    <a:lumOff val="15000"/>
                  </a:schemeClr>
                </a:solidFill>
              </a:rPr>
              <a:t>》</a:t>
            </a:r>
            <a:r>
              <a:rPr lang="zh-CN" altLang="en-US" sz="2133" dirty="0">
                <a:solidFill>
                  <a:schemeClr val="tx1">
                    <a:lumMod val="85000"/>
                    <a:lumOff val="15000"/>
                  </a:schemeClr>
                </a:solidFill>
              </a:rPr>
              <a:t>内容，制作小报、图文并茂</a:t>
            </a:r>
            <a:endParaRPr lang="en-US" altLang="zh-CN" sz="2133" dirty="0">
              <a:solidFill>
                <a:schemeClr val="tx1">
                  <a:lumMod val="85000"/>
                  <a:lumOff val="15000"/>
                </a:schemeClr>
              </a:solidFill>
            </a:endParaRPr>
          </a:p>
        </p:txBody>
      </p:sp>
      <p:sp>
        <p:nvSpPr>
          <p:cNvPr id="41" name="矩形 40">
            <a:extLst>
              <a:ext uri="{FF2B5EF4-FFF2-40B4-BE49-F238E27FC236}">
                <a16:creationId xmlns:a16="http://schemas.microsoft.com/office/drawing/2014/main" xmlns="" id="{7B765696-DFAE-47B6-A90E-EAE64C8AD436}"/>
              </a:ext>
            </a:extLst>
          </p:cNvPr>
          <p:cNvSpPr/>
          <p:nvPr/>
        </p:nvSpPr>
        <p:spPr>
          <a:xfrm>
            <a:off x="434961" y="4989611"/>
            <a:ext cx="3318411" cy="1077026"/>
          </a:xfrm>
          <a:prstGeom prst="rect">
            <a:avLst/>
          </a:prstGeom>
        </p:spPr>
        <p:txBody>
          <a:bodyPr wrap="square">
            <a:spAutoFit/>
          </a:bodyPr>
          <a:lstStyle/>
          <a:p>
            <a:pPr>
              <a:spcBef>
                <a:spcPts val="800"/>
              </a:spcBef>
            </a:pPr>
            <a:r>
              <a:rPr lang="zh-CN" altLang="en-US" sz="2133" dirty="0">
                <a:solidFill>
                  <a:schemeClr val="tx1">
                    <a:lumMod val="85000"/>
                    <a:lumOff val="15000"/>
                  </a:schemeClr>
                </a:solidFill>
              </a:rPr>
              <a:t>      </a:t>
            </a:r>
            <a:r>
              <a:rPr lang="zh-CN" altLang="en-US" sz="2133" dirty="0" smtClean="0">
                <a:solidFill>
                  <a:schemeClr val="tx1">
                    <a:lumMod val="85000"/>
                    <a:lumOff val="15000"/>
                  </a:schemeClr>
                </a:solidFill>
              </a:rPr>
              <a:t>  运用</a:t>
            </a:r>
            <a:r>
              <a:rPr lang="en-US" altLang="zh-CN" sz="2133" dirty="0">
                <a:solidFill>
                  <a:schemeClr val="tx1">
                    <a:lumMod val="85000"/>
                    <a:lumOff val="15000"/>
                  </a:schemeClr>
                </a:solidFill>
              </a:rPr>
              <a:t>《</a:t>
            </a:r>
            <a:r>
              <a:rPr lang="zh-CN" altLang="en-US" sz="2133" dirty="0">
                <a:solidFill>
                  <a:schemeClr val="tx1">
                    <a:lumMod val="85000"/>
                    <a:lumOff val="15000"/>
                  </a:schemeClr>
                </a:solidFill>
              </a:rPr>
              <a:t>读本</a:t>
            </a:r>
            <a:r>
              <a:rPr lang="en-US" altLang="zh-CN" sz="2133" dirty="0">
                <a:solidFill>
                  <a:schemeClr val="tx1">
                    <a:lumMod val="85000"/>
                    <a:lumOff val="15000"/>
                  </a:schemeClr>
                </a:solidFill>
              </a:rPr>
              <a:t>》</a:t>
            </a:r>
            <a:r>
              <a:rPr lang="zh-CN" altLang="en-US" sz="2133" spc="-100" dirty="0">
                <a:solidFill>
                  <a:schemeClr val="tx1">
                    <a:lumMod val="85000"/>
                    <a:lumOff val="15000"/>
                  </a:schemeClr>
                </a:solidFill>
              </a:rPr>
              <a:t>中所学</a:t>
            </a:r>
            <a:r>
              <a:rPr lang="zh-CN" altLang="en-US" sz="2133" dirty="0">
                <a:solidFill>
                  <a:schemeClr val="tx1">
                    <a:lumMod val="85000"/>
                    <a:lumOff val="15000"/>
                  </a:schemeClr>
                </a:solidFill>
              </a:rPr>
              <a:t>理论，有理有例，有条理阐释问题</a:t>
            </a:r>
            <a:endParaRPr lang="en-US" altLang="zh-CN" sz="2133" dirty="0">
              <a:solidFill>
                <a:schemeClr val="tx1">
                  <a:lumMod val="85000"/>
                  <a:lumOff val="15000"/>
                </a:schemeClr>
              </a:solidFill>
            </a:endParaRPr>
          </a:p>
        </p:txBody>
      </p:sp>
      <p:sp>
        <p:nvSpPr>
          <p:cNvPr id="42" name="矩形 41">
            <a:extLst>
              <a:ext uri="{FF2B5EF4-FFF2-40B4-BE49-F238E27FC236}">
                <a16:creationId xmlns:a16="http://schemas.microsoft.com/office/drawing/2014/main" xmlns="" id="{E7415B1C-41BE-49EA-A332-F9070C306151}"/>
              </a:ext>
            </a:extLst>
          </p:cNvPr>
          <p:cNvSpPr/>
          <p:nvPr/>
        </p:nvSpPr>
        <p:spPr>
          <a:xfrm>
            <a:off x="4435297" y="5220991"/>
            <a:ext cx="3368299" cy="420564"/>
          </a:xfrm>
          <a:prstGeom prst="rect">
            <a:avLst/>
          </a:prstGeom>
        </p:spPr>
        <p:txBody>
          <a:bodyPr wrap="square">
            <a:spAutoFit/>
          </a:bodyPr>
          <a:lstStyle/>
          <a:p>
            <a:pPr>
              <a:spcBef>
                <a:spcPts val="800"/>
              </a:spcBef>
            </a:pPr>
            <a:endParaRPr lang="en-US" altLang="zh-CN" sz="2133" dirty="0">
              <a:solidFill>
                <a:schemeClr val="tx1">
                  <a:lumMod val="85000"/>
                  <a:lumOff val="15000"/>
                </a:schemeClr>
              </a:solidFill>
            </a:endParaRPr>
          </a:p>
        </p:txBody>
      </p:sp>
      <p:sp>
        <p:nvSpPr>
          <p:cNvPr id="43" name="矩形 42">
            <a:extLst>
              <a:ext uri="{FF2B5EF4-FFF2-40B4-BE49-F238E27FC236}">
                <a16:creationId xmlns:a16="http://schemas.microsoft.com/office/drawing/2014/main" xmlns="" id="{387DB910-C7DB-448D-9835-4F3BD3100452}"/>
              </a:ext>
            </a:extLst>
          </p:cNvPr>
          <p:cNvSpPr/>
          <p:nvPr/>
        </p:nvSpPr>
        <p:spPr>
          <a:xfrm>
            <a:off x="8388155" y="5117953"/>
            <a:ext cx="3803845" cy="748795"/>
          </a:xfrm>
          <a:prstGeom prst="rect">
            <a:avLst/>
          </a:prstGeom>
        </p:spPr>
        <p:txBody>
          <a:bodyPr wrap="square">
            <a:spAutoFit/>
          </a:bodyPr>
          <a:lstStyle/>
          <a:p>
            <a:pPr>
              <a:spcBef>
                <a:spcPts val="800"/>
              </a:spcBef>
            </a:pPr>
            <a:r>
              <a:rPr lang="zh-CN" altLang="en-US" sz="2133" dirty="0">
                <a:solidFill>
                  <a:schemeClr val="tx1">
                    <a:lumMod val="85000"/>
                    <a:lumOff val="15000"/>
                  </a:schemeClr>
                </a:solidFill>
              </a:rPr>
              <a:t>     </a:t>
            </a:r>
            <a:r>
              <a:rPr lang="zh-CN" altLang="en-US" sz="2133" dirty="0" smtClean="0">
                <a:solidFill>
                  <a:schemeClr val="tx1">
                    <a:lumMod val="85000"/>
                    <a:lumOff val="15000"/>
                  </a:schemeClr>
                </a:solidFill>
              </a:rPr>
              <a:t>  </a:t>
            </a:r>
            <a:r>
              <a:rPr lang="zh-CN" altLang="en-US" sz="2133" spc="-100" dirty="0" smtClean="0">
                <a:solidFill>
                  <a:schemeClr val="tx1">
                    <a:lumMod val="85000"/>
                    <a:lumOff val="15000"/>
                  </a:schemeClr>
                </a:solidFill>
              </a:rPr>
              <a:t>以</a:t>
            </a:r>
            <a:r>
              <a:rPr lang="zh-CN" altLang="en-US" sz="2133" spc="-100" dirty="0">
                <a:solidFill>
                  <a:schemeClr val="tx1">
                    <a:lumMod val="85000"/>
                    <a:lumOff val="15000"/>
                  </a:schemeClr>
                </a:solidFill>
              </a:rPr>
              <a:t>课本剧、诗歌、书法、</a:t>
            </a:r>
            <a:r>
              <a:rPr lang="zh-CN" altLang="en-US" sz="2133" dirty="0">
                <a:solidFill>
                  <a:schemeClr val="tx1">
                    <a:lumMod val="85000"/>
                    <a:lumOff val="15000"/>
                  </a:schemeClr>
                </a:solidFill>
              </a:rPr>
              <a:t>绘画形式讲</a:t>
            </a:r>
            <a:r>
              <a:rPr lang="en-US" altLang="zh-CN" sz="2133" dirty="0">
                <a:solidFill>
                  <a:schemeClr val="tx1">
                    <a:lumMod val="85000"/>
                    <a:lumOff val="15000"/>
                  </a:schemeClr>
                </a:solidFill>
              </a:rPr>
              <a:t>《</a:t>
            </a:r>
            <a:r>
              <a:rPr lang="zh-CN" altLang="en-US" sz="2133" dirty="0">
                <a:solidFill>
                  <a:schemeClr val="tx1">
                    <a:lumMod val="85000"/>
                    <a:lumOff val="15000"/>
                  </a:schemeClr>
                </a:solidFill>
              </a:rPr>
              <a:t>读本</a:t>
            </a:r>
            <a:r>
              <a:rPr lang="en-US" altLang="zh-CN" sz="2133" dirty="0">
                <a:solidFill>
                  <a:schemeClr val="tx1">
                    <a:lumMod val="85000"/>
                    <a:lumOff val="15000"/>
                  </a:schemeClr>
                </a:solidFill>
              </a:rPr>
              <a:t>》</a:t>
            </a:r>
            <a:r>
              <a:rPr lang="zh-CN" altLang="en-US" sz="2133" dirty="0">
                <a:solidFill>
                  <a:schemeClr val="tx1">
                    <a:lumMod val="85000"/>
                    <a:lumOff val="15000"/>
                  </a:schemeClr>
                </a:solidFill>
              </a:rPr>
              <a:t>故事</a:t>
            </a:r>
            <a:endParaRPr lang="en-US" altLang="zh-CN" sz="2133" dirty="0">
              <a:solidFill>
                <a:schemeClr val="tx1">
                  <a:lumMod val="85000"/>
                  <a:lumOff val="15000"/>
                </a:schemeClr>
              </a:solidFill>
            </a:endParaRPr>
          </a:p>
        </p:txBody>
      </p:sp>
      <p:sp>
        <p:nvSpPr>
          <p:cNvPr id="45" name="文本框 44">
            <a:extLst>
              <a:ext uri="{FF2B5EF4-FFF2-40B4-BE49-F238E27FC236}">
                <a16:creationId xmlns:a16="http://schemas.microsoft.com/office/drawing/2014/main" xmlns="" id="{AF11FADC-EB36-4278-820E-7CA0FE0F535E}"/>
              </a:ext>
            </a:extLst>
          </p:cNvPr>
          <p:cNvSpPr txBox="1"/>
          <p:nvPr/>
        </p:nvSpPr>
        <p:spPr>
          <a:xfrm>
            <a:off x="471646" y="853154"/>
            <a:ext cx="8083040" cy="584775"/>
          </a:xfrm>
          <a:prstGeom prst="rect">
            <a:avLst/>
          </a:prstGeom>
          <a:noFill/>
        </p:spPr>
        <p:txBody>
          <a:bodyPr wrap="square" rtlCol="0">
            <a:spAutoFit/>
          </a:bodyPr>
          <a:lstStyle/>
          <a:p>
            <a:pPr marL="514350" indent="-514350">
              <a:buFont typeface="Wingdings" panose="05000000000000000000" pitchFamily="2" charset="2"/>
              <a:buChar char="l"/>
            </a:pPr>
            <a:r>
              <a:rPr lang="zh-CN" altLang="en-US" sz="3200" dirty="0">
                <a:latin typeface="微软雅黑" panose="020B0503020204020204" pitchFamily="34" charset="-122"/>
                <a:ea typeface="微软雅黑" panose="020B0503020204020204" pitchFamily="34" charset="-122"/>
              </a:rPr>
              <a:t>引导学生以多种方式展示学习成果</a:t>
            </a:r>
          </a:p>
        </p:txBody>
      </p:sp>
      <p:sp>
        <p:nvSpPr>
          <p:cNvPr id="2" name="矩形 1">
            <a:extLst>
              <a:ext uri="{FF2B5EF4-FFF2-40B4-BE49-F238E27FC236}">
                <a16:creationId xmlns:a16="http://schemas.microsoft.com/office/drawing/2014/main" xmlns="" id="{C3071DD6-66B0-4BBC-BFB9-29123206D6CA}"/>
              </a:ext>
            </a:extLst>
          </p:cNvPr>
          <p:cNvSpPr/>
          <p:nvPr/>
        </p:nvSpPr>
        <p:spPr>
          <a:xfrm>
            <a:off x="4513166" y="4982648"/>
            <a:ext cx="3165668" cy="1077026"/>
          </a:xfrm>
          <a:prstGeom prst="rect">
            <a:avLst/>
          </a:prstGeom>
        </p:spPr>
        <p:txBody>
          <a:bodyPr wrap="square">
            <a:spAutoFit/>
          </a:bodyPr>
          <a:lstStyle/>
          <a:p>
            <a:pPr>
              <a:spcBef>
                <a:spcPts val="800"/>
              </a:spcBef>
            </a:pPr>
            <a:r>
              <a:rPr lang="zh-CN" altLang="en-US" sz="2133" dirty="0">
                <a:solidFill>
                  <a:schemeClr val="tx1">
                    <a:lumMod val="85000"/>
                    <a:lumOff val="15000"/>
                  </a:schemeClr>
                </a:solidFill>
              </a:rPr>
              <a:t>      </a:t>
            </a:r>
            <a:r>
              <a:rPr lang="zh-CN" altLang="en-US" sz="2133" dirty="0" smtClean="0">
                <a:solidFill>
                  <a:schemeClr val="tx1">
                    <a:lumMod val="85000"/>
                    <a:lumOff val="15000"/>
                  </a:schemeClr>
                </a:solidFill>
              </a:rPr>
              <a:t> </a:t>
            </a:r>
            <a:r>
              <a:rPr lang="zh-CN" altLang="en-US" sz="2133" spc="-100" dirty="0" smtClean="0">
                <a:solidFill>
                  <a:schemeClr val="tx1">
                    <a:lumMod val="85000"/>
                    <a:lumOff val="15000"/>
                  </a:schemeClr>
                </a:solidFill>
              </a:rPr>
              <a:t>了解</a:t>
            </a:r>
            <a:r>
              <a:rPr lang="zh-CN" altLang="en-US" sz="2133" spc="-100" dirty="0">
                <a:solidFill>
                  <a:schemeClr val="tx1">
                    <a:lumMod val="85000"/>
                    <a:lumOff val="15000"/>
                  </a:schemeClr>
                </a:solidFill>
              </a:rPr>
              <a:t>国情世情，结合</a:t>
            </a:r>
            <a:r>
              <a:rPr lang="en-US" altLang="zh-CN" sz="2133" spc="100" dirty="0">
                <a:solidFill>
                  <a:schemeClr val="tx1">
                    <a:lumMod val="85000"/>
                    <a:lumOff val="15000"/>
                  </a:schemeClr>
                </a:solidFill>
              </a:rPr>
              <a:t>《</a:t>
            </a:r>
            <a:r>
              <a:rPr lang="zh-CN" altLang="en-US" sz="2133" spc="100" dirty="0">
                <a:solidFill>
                  <a:schemeClr val="tx1">
                    <a:lumMod val="85000"/>
                    <a:lumOff val="15000"/>
                  </a:schemeClr>
                </a:solidFill>
              </a:rPr>
              <a:t>读本</a:t>
            </a:r>
            <a:r>
              <a:rPr lang="en-US" altLang="zh-CN" sz="2133" spc="100" dirty="0">
                <a:solidFill>
                  <a:schemeClr val="tx1">
                    <a:lumMod val="85000"/>
                    <a:lumOff val="15000"/>
                  </a:schemeClr>
                </a:solidFill>
              </a:rPr>
              <a:t>》</a:t>
            </a:r>
            <a:r>
              <a:rPr lang="zh-CN" altLang="en-US" sz="2133" spc="100" dirty="0">
                <a:solidFill>
                  <a:schemeClr val="tx1">
                    <a:lumMod val="85000"/>
                    <a:lumOff val="15000"/>
                  </a:schemeClr>
                </a:solidFill>
              </a:rPr>
              <a:t>有关内容</a:t>
            </a:r>
            <a:r>
              <a:rPr lang="zh-CN" altLang="en-US" sz="2133" spc="100" dirty="0" smtClean="0">
                <a:solidFill>
                  <a:schemeClr val="tx1">
                    <a:lumMod val="85000"/>
                    <a:lumOff val="15000"/>
                  </a:schemeClr>
                </a:solidFill>
              </a:rPr>
              <a:t>，</a:t>
            </a:r>
            <a:r>
              <a:rPr lang="zh-CN" altLang="en-US" sz="2133" dirty="0" smtClean="0">
                <a:solidFill>
                  <a:schemeClr val="tx1">
                    <a:lumMod val="85000"/>
                    <a:lumOff val="15000"/>
                  </a:schemeClr>
                </a:solidFill>
              </a:rPr>
              <a:t>分析</a:t>
            </a:r>
            <a:r>
              <a:rPr lang="zh-CN" altLang="en-US" sz="2133" dirty="0">
                <a:solidFill>
                  <a:schemeClr val="tx1">
                    <a:lumMod val="85000"/>
                    <a:lumOff val="15000"/>
                  </a:schemeClr>
                </a:solidFill>
              </a:rPr>
              <a:t>时政热点</a:t>
            </a:r>
          </a:p>
        </p:txBody>
      </p:sp>
    </p:spTree>
    <p:extLst>
      <p:ext uri="{BB962C8B-B14F-4D97-AF65-F5344CB8AC3E}">
        <p14:creationId xmlns:p14="http://schemas.microsoft.com/office/powerpoint/2010/main" xmlns="" val="592488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p:cNvSpPr/>
          <p:nvPr>
            <p:custDataLst>
              <p:tags r:id="rId2"/>
            </p:custDataLst>
          </p:nvPr>
        </p:nvSpPr>
        <p:spPr>
          <a:xfrm>
            <a:off x="3054350" y="2535238"/>
            <a:ext cx="7032625" cy="1568450"/>
          </a:xfrm>
          <a:prstGeom prst="rect">
            <a:avLst/>
          </a:prstGeom>
          <a:noFill/>
          <a:ln w="9525">
            <a:noFill/>
          </a:ln>
        </p:spPr>
        <p:txBody>
          <a:bodyPr>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p>
        </p:txBody>
      </p:sp>
    </p:spTree>
    <p:custDataLst>
      <p:tags r:id="rId1"/>
    </p:custData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320788A-C37A-4E80-8C6E-E903F94F468F}"/>
              </a:ext>
            </a:extLst>
          </p:cNvPr>
          <p:cNvPicPr>
            <a:picLocks noChangeAspect="1"/>
          </p:cNvPicPr>
          <p:nvPr/>
        </p:nvPicPr>
        <p:blipFill>
          <a:blip r:embed="rId4"/>
          <a:stretch>
            <a:fillRect/>
          </a:stretch>
        </p:blipFill>
        <p:spPr>
          <a:xfrm>
            <a:off x="297995" y="2205485"/>
            <a:ext cx="2047875" cy="1019175"/>
          </a:xfrm>
          <a:prstGeom prst="rect">
            <a:avLst/>
          </a:prstGeom>
        </p:spPr>
      </p:pic>
      <p:sp>
        <p:nvSpPr>
          <p:cNvPr id="5" name="矩形: 圆角 4">
            <a:extLst>
              <a:ext uri="{FF2B5EF4-FFF2-40B4-BE49-F238E27FC236}">
                <a16:creationId xmlns:a16="http://schemas.microsoft.com/office/drawing/2014/main" xmlns="" id="{B86AA5CA-9E26-4E5E-B293-FE9A4CD78969}"/>
              </a:ext>
            </a:extLst>
          </p:cNvPr>
          <p:cNvSpPr/>
          <p:nvPr/>
        </p:nvSpPr>
        <p:spPr>
          <a:xfrm>
            <a:off x="3237304" y="1837417"/>
            <a:ext cx="6494107" cy="9167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800" b="1" dirty="0">
                <a:latin typeface="微软雅黑" panose="020B0503020204020204" pitchFamily="34" charset="-122"/>
                <a:ea typeface="微软雅黑" panose="020B0503020204020204" pitchFamily="34" charset="-122"/>
              </a:rPr>
              <a:t>一、当今世界正经历百年未有之大变局</a:t>
            </a:r>
          </a:p>
        </p:txBody>
      </p:sp>
      <p:sp>
        <p:nvSpPr>
          <p:cNvPr id="6" name="矩形: 圆角 5">
            <a:extLst>
              <a:ext uri="{FF2B5EF4-FFF2-40B4-BE49-F238E27FC236}">
                <a16:creationId xmlns:a16="http://schemas.microsoft.com/office/drawing/2014/main" xmlns="" id="{F75B5478-002D-4317-93AE-55211AFE0912}"/>
              </a:ext>
            </a:extLst>
          </p:cNvPr>
          <p:cNvSpPr/>
          <p:nvPr/>
        </p:nvSpPr>
        <p:spPr>
          <a:xfrm>
            <a:off x="3237304" y="2980422"/>
            <a:ext cx="6494107" cy="9167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800" b="1" dirty="0">
                <a:latin typeface="微软雅黑" panose="020B0503020204020204" pitchFamily="34" charset="-122"/>
                <a:ea typeface="微软雅黑" panose="020B0503020204020204" pitchFamily="34" charset="-122"/>
              </a:rPr>
              <a:t>二、坚持和平发展道路</a:t>
            </a:r>
          </a:p>
        </p:txBody>
      </p:sp>
      <p:sp>
        <p:nvSpPr>
          <p:cNvPr id="7" name="矩形: 圆角 6">
            <a:extLst>
              <a:ext uri="{FF2B5EF4-FFF2-40B4-BE49-F238E27FC236}">
                <a16:creationId xmlns:a16="http://schemas.microsoft.com/office/drawing/2014/main" xmlns="" id="{1BB06E92-78ED-478C-B21F-C3D6C6D47322}"/>
              </a:ext>
            </a:extLst>
          </p:cNvPr>
          <p:cNvSpPr/>
          <p:nvPr/>
        </p:nvSpPr>
        <p:spPr>
          <a:xfrm>
            <a:off x="3237304" y="4027782"/>
            <a:ext cx="6494107" cy="9167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800" b="1" dirty="0">
                <a:latin typeface="微软雅黑" panose="020B0503020204020204" pitchFamily="34" charset="-122"/>
                <a:ea typeface="微软雅黑" panose="020B0503020204020204" pitchFamily="34" charset="-122"/>
              </a:rPr>
              <a:t>三、推动共建“一带一路”</a:t>
            </a:r>
          </a:p>
        </p:txBody>
      </p:sp>
      <p:sp>
        <p:nvSpPr>
          <p:cNvPr id="8" name="矩形: 圆角 7">
            <a:extLst>
              <a:ext uri="{FF2B5EF4-FFF2-40B4-BE49-F238E27FC236}">
                <a16:creationId xmlns:a16="http://schemas.microsoft.com/office/drawing/2014/main" xmlns="" id="{A6EBE5B7-ECD4-4DB7-A170-D8D3FD2CADA0}"/>
              </a:ext>
            </a:extLst>
          </p:cNvPr>
          <p:cNvSpPr/>
          <p:nvPr/>
        </p:nvSpPr>
        <p:spPr>
          <a:xfrm>
            <a:off x="3237303" y="5135774"/>
            <a:ext cx="6494107" cy="9167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800" b="1" dirty="0">
                <a:latin typeface="微软雅黑" panose="020B0503020204020204" pitchFamily="34" charset="-122"/>
                <a:ea typeface="微软雅黑" panose="020B0503020204020204" pitchFamily="34" charset="-122"/>
              </a:rPr>
              <a:t>四、携手构建人类命运共同体</a:t>
            </a:r>
          </a:p>
        </p:txBody>
      </p:sp>
      <p:sp>
        <p:nvSpPr>
          <p:cNvPr id="9" name="文本框 8">
            <a:extLst>
              <a:ext uri="{FF2B5EF4-FFF2-40B4-BE49-F238E27FC236}">
                <a16:creationId xmlns:a16="http://schemas.microsoft.com/office/drawing/2014/main" xmlns="" id="{39A779F5-3724-4C13-87AB-245C2E641E9A}"/>
              </a:ext>
            </a:extLst>
          </p:cNvPr>
          <p:cNvSpPr txBox="1"/>
          <p:nvPr>
            <p:custDataLst>
              <p:tags r:id="rId1"/>
            </p:custDataLst>
          </p:nvPr>
        </p:nvSpPr>
        <p:spPr>
          <a:xfrm>
            <a:off x="317455" y="618917"/>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一、教学内容分析</a:t>
            </a:r>
          </a:p>
        </p:txBody>
      </p:sp>
    </p:spTree>
    <p:extLst>
      <p:ext uri="{BB962C8B-B14F-4D97-AF65-F5344CB8AC3E}">
        <p14:creationId xmlns:p14="http://schemas.microsoft.com/office/powerpoint/2010/main" xmlns="" val="3955768830"/>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294C935F-60B3-4D96-BAB3-0AAEFBBCBAC0}"/>
              </a:ext>
            </a:extLst>
          </p:cNvPr>
          <p:cNvSpPr/>
          <p:nvPr/>
        </p:nvSpPr>
        <p:spPr>
          <a:xfrm>
            <a:off x="2720147" y="853172"/>
            <a:ext cx="7146508" cy="523220"/>
          </a:xfrm>
          <a:prstGeom prst="rect">
            <a:avLst/>
          </a:prstGeom>
        </p:spPr>
        <p:txBody>
          <a:bodyPr wrap="none">
            <a:spAutoFit/>
          </a:bodyPr>
          <a:lstStyle/>
          <a:p>
            <a:pPr algn="just">
              <a:spcAft>
                <a:spcPts val="0"/>
              </a:spcAft>
            </a:pPr>
            <a:r>
              <a:rPr kumimoji="1" lang="zh-CN" altLang="zh-CN" sz="2800" b="1" dirty="0">
                <a:solidFill>
                  <a:srgbClr val="0000CC"/>
                </a:solidFill>
                <a:latin typeface="微软雅黑" panose="020B0503020204020204" pitchFamily="34" charset="-122"/>
                <a:ea typeface="微软雅黑" panose="020B0503020204020204" pitchFamily="34" charset="-122"/>
                <a:cs typeface="+mn-ea"/>
              </a:rPr>
              <a:t>第</a:t>
            </a:r>
            <a:r>
              <a:rPr kumimoji="1" lang="en-US" altLang="zh-CN" sz="2800" b="1" dirty="0">
                <a:solidFill>
                  <a:srgbClr val="0000CC"/>
                </a:solidFill>
                <a:latin typeface="微软雅黑" panose="020B0503020204020204" pitchFamily="34" charset="-122"/>
                <a:ea typeface="微软雅黑" panose="020B0503020204020204" pitchFamily="34" charset="-122"/>
                <a:cs typeface="+mn-ea"/>
              </a:rPr>
              <a:t>8</a:t>
            </a:r>
            <a:r>
              <a:rPr kumimoji="1" lang="zh-CN" altLang="zh-CN" sz="2800" b="1" dirty="0">
                <a:solidFill>
                  <a:srgbClr val="0000CC"/>
                </a:solidFill>
                <a:latin typeface="微软雅黑" panose="020B0503020204020204" pitchFamily="34" charset="-122"/>
                <a:ea typeface="微软雅黑" panose="020B0503020204020204" pitchFamily="34" charset="-122"/>
                <a:cs typeface="+mn-ea"/>
              </a:rPr>
              <a:t>讲</a:t>
            </a:r>
            <a:r>
              <a:rPr kumimoji="1" lang="en-US" altLang="zh-CN" sz="2800" b="1" dirty="0">
                <a:solidFill>
                  <a:srgbClr val="0000CC"/>
                </a:solidFill>
                <a:latin typeface="微软雅黑" panose="020B0503020204020204" pitchFamily="34" charset="-122"/>
                <a:ea typeface="微软雅黑" panose="020B0503020204020204" pitchFamily="34" charset="-122"/>
                <a:cs typeface="+mn-ea"/>
              </a:rPr>
              <a:t>  </a:t>
            </a:r>
            <a:r>
              <a:rPr kumimoji="1" lang="zh-CN" altLang="zh-CN" sz="2800" b="1" dirty="0">
                <a:solidFill>
                  <a:srgbClr val="0000CC"/>
                </a:solidFill>
                <a:latin typeface="微软雅黑" panose="020B0503020204020204" pitchFamily="34" charset="-122"/>
                <a:ea typeface="微软雅黑" panose="020B0503020204020204" pitchFamily="34" charset="-122"/>
                <a:cs typeface="+mn-ea"/>
              </a:rPr>
              <a:t> 和平发展：新时代中国特色大国外交</a:t>
            </a:r>
          </a:p>
        </p:txBody>
      </p:sp>
      <p:sp>
        <p:nvSpPr>
          <p:cNvPr id="3" name="矩形 2">
            <a:extLst>
              <a:ext uri="{FF2B5EF4-FFF2-40B4-BE49-F238E27FC236}">
                <a16:creationId xmlns:a16="http://schemas.microsoft.com/office/drawing/2014/main" xmlns="" id="{F83018FF-1BB1-4FF4-B811-1E68057F63C1}"/>
              </a:ext>
            </a:extLst>
          </p:cNvPr>
          <p:cNvSpPr/>
          <p:nvPr/>
        </p:nvSpPr>
        <p:spPr>
          <a:xfrm>
            <a:off x="1247576" y="1652414"/>
            <a:ext cx="10091650" cy="3247877"/>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      当今世界正经历百年未有之大变局，和平与发展仍然</a:t>
            </a:r>
          </a:p>
          <a:p>
            <a:pPr>
              <a:lnSpc>
                <a:spcPct val="150000"/>
              </a:lnSpc>
            </a:pPr>
            <a:r>
              <a:rPr lang="zh-CN" altLang="en-US" sz="2800" dirty="0">
                <a:latin typeface="微软雅黑" panose="020B0503020204020204" pitchFamily="34" charset="-122"/>
                <a:ea typeface="微软雅黑" panose="020B0503020204020204" pitchFamily="34" charset="-122"/>
              </a:rPr>
              <a:t>是时代主题。我国始终不渝走和平发展道路，促进“一带</a:t>
            </a:r>
          </a:p>
          <a:p>
            <a:pPr>
              <a:lnSpc>
                <a:spcPct val="150000"/>
              </a:lnSpc>
            </a:pPr>
            <a:r>
              <a:rPr lang="zh-CN" altLang="en-US" sz="2800" dirty="0">
                <a:latin typeface="微软雅黑" panose="020B0503020204020204" pitchFamily="34" charset="-122"/>
                <a:ea typeface="微软雅黑" panose="020B0503020204020204" pitchFamily="34" charset="-122"/>
              </a:rPr>
              <a:t>一路”国际合作，推动构建人类命运共同体，这体现了中</a:t>
            </a:r>
          </a:p>
          <a:p>
            <a:pPr>
              <a:lnSpc>
                <a:spcPct val="150000"/>
              </a:lnSpc>
            </a:pPr>
            <a:r>
              <a:rPr lang="zh-CN" altLang="en-US" sz="2800" dirty="0">
                <a:latin typeface="微软雅黑" panose="020B0503020204020204" pitchFamily="34" charset="-122"/>
                <a:ea typeface="微软雅黑" panose="020B0503020204020204" pitchFamily="34" charset="-122"/>
              </a:rPr>
              <a:t>国将自身发展与世界发展相统一的全球视野、世界胸怀和</a:t>
            </a:r>
          </a:p>
          <a:p>
            <a:pPr>
              <a:lnSpc>
                <a:spcPct val="150000"/>
              </a:lnSpc>
            </a:pPr>
            <a:r>
              <a:rPr lang="zh-CN" altLang="en-US" sz="2800" dirty="0">
                <a:latin typeface="微软雅黑" panose="020B0503020204020204" pitchFamily="34" charset="-122"/>
                <a:ea typeface="微软雅黑" panose="020B0503020204020204" pitchFamily="34" charset="-122"/>
              </a:rPr>
              <a:t>大国担当。</a:t>
            </a:r>
          </a:p>
        </p:txBody>
      </p:sp>
    </p:spTree>
    <p:extLst>
      <p:ext uri="{BB962C8B-B14F-4D97-AF65-F5344CB8AC3E}">
        <p14:creationId xmlns:p14="http://schemas.microsoft.com/office/powerpoint/2010/main" xmlns="" val="113532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2775312"/>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当今世界正经历百年未有之大变局</a:t>
            </a:r>
          </a:p>
          <a:p>
            <a:pPr marL="457200" indent="-457200">
              <a:lnSpc>
                <a:spcPct val="150000"/>
              </a:lnSpc>
              <a:buFont typeface="Wingdings" panose="05000000000000000000" pitchFamily="2" charset="2"/>
              <a:buChar char="p"/>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当今世界正经历百年未有之大变局”的提出</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把握百年未有之大变局带来的机遇和挑战</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95735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2128981"/>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当今世界正经历百年未有之大变局</a:t>
            </a:r>
          </a:p>
          <a:p>
            <a:pPr marL="457200" indent="-457200">
              <a:lnSpc>
                <a:spcPct val="150000"/>
              </a:lnSpc>
              <a:buFont typeface="Wingdings" panose="05000000000000000000" pitchFamily="2" charset="2"/>
              <a:buChar char="p"/>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当今世界正经历百年未有之大变局”的提出</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3947776-9942-4522-A0FE-06F714E6F736}"/>
              </a:ext>
            </a:extLst>
          </p:cNvPr>
          <p:cNvSpPr/>
          <p:nvPr/>
        </p:nvSpPr>
        <p:spPr>
          <a:xfrm>
            <a:off x="1226506" y="2939161"/>
            <a:ext cx="10062178" cy="2797048"/>
          </a:xfrm>
          <a:prstGeom prst="rect">
            <a:avLst/>
          </a:prstGeom>
        </p:spPr>
        <p:txBody>
          <a:bodyPr wrap="square">
            <a:spAutoFit/>
          </a:bodyPr>
          <a:lstStyle/>
          <a:p>
            <a:pPr>
              <a:lnSpc>
                <a:spcPct val="150000"/>
              </a:lnSpc>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       党的十八大以来，中国与世界的关系发生深刻变化，我国同国际社会的互联互动也已经变得空前紧密，我国对世界的依靠、对国际事务的参与不断加深，世界对我国的依靠、对我国的影响也不断加深。习近平总书记关注世界局势变动，作出了“当今世界正经历百年未有之大变局”的重大判断。</a:t>
            </a:r>
            <a:endPar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99019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2128981"/>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当今世界正经历百年未有之大变局</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把握百年未有之大变局带来的机遇和挑战</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a:extLst>
              <a:ext uri="{FF2B5EF4-FFF2-40B4-BE49-F238E27FC236}">
                <a16:creationId xmlns:a16="http://schemas.microsoft.com/office/drawing/2014/main" xmlns="" id="{1038865E-F20E-4B6D-84E4-26955F4664E0}"/>
              </a:ext>
            </a:extLst>
          </p:cNvPr>
          <p:cNvSpPr/>
          <p:nvPr/>
        </p:nvSpPr>
        <p:spPr>
          <a:xfrm>
            <a:off x="828016" y="3105094"/>
            <a:ext cx="10137478" cy="1822102"/>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600" dirty="0">
                <a:latin typeface="微软雅黑" panose="020B0503020204020204" pitchFamily="34" charset="-122"/>
                <a:ea typeface="微软雅黑" panose="020B0503020204020204" pitchFamily="34" charset="-122"/>
              </a:rPr>
              <a:t>习近平总书记指出，我们要胸怀两个大局，一个是中华民族伟大复兴的战略全局，一个是世界百年未有之大变局，这是我们谋划工作的基本出发点。</a:t>
            </a:r>
            <a:endParaRPr lang="en-US" altLang="zh-CN" sz="2600"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xmlns="" val="3029382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3986541"/>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坚持和平发展道路</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走和平发展道路</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构建新型国际关系</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积极发展全球伙伴关系</a:t>
            </a:r>
          </a:p>
          <a:p>
            <a:pPr marL="457200" indent="-457200">
              <a:lnSpc>
                <a:spcPct val="150000"/>
              </a:lnSpc>
              <a:buFont typeface="Wingdings" panose="05000000000000000000" pitchFamily="2" charset="2"/>
              <a:buChar char="p"/>
            </a:pPr>
            <a:endPar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50000"/>
              </a:lnSpc>
              <a:buFont typeface="Wingdings" panose="05000000000000000000" pitchFamily="2" charset="2"/>
              <a:buChar char="p"/>
            </a:pPr>
            <a:endPar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5022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2047548"/>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坚持和平发展道路</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走和平发展道路</a:t>
            </a:r>
          </a:p>
          <a:p>
            <a:pPr marL="457200" indent="-457200">
              <a:lnSpc>
                <a:spcPct val="150000"/>
              </a:lnSpc>
              <a:buFont typeface="Wingdings" panose="05000000000000000000" pitchFamily="2" charset="2"/>
              <a:buChar char="p"/>
            </a:pPr>
            <a:endPar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xmlns="" id="{9D94FEC2-1AF0-4FFF-9357-DB1364ADBC64}"/>
              </a:ext>
            </a:extLst>
          </p:cNvPr>
          <p:cNvSpPr/>
          <p:nvPr/>
        </p:nvSpPr>
        <p:spPr>
          <a:xfrm>
            <a:off x="1024824" y="2860556"/>
            <a:ext cx="9788950" cy="1868268"/>
          </a:xfrm>
          <a:prstGeom prst="rect">
            <a:avLst/>
          </a:prstGeom>
        </p:spPr>
        <p:txBody>
          <a:bodyPr wrap="square">
            <a:spAutoFit/>
          </a:bodyPr>
          <a:lstStyle/>
          <a:p>
            <a:pPr>
              <a:lnSpc>
                <a:spcPct val="150000"/>
              </a:lnSpc>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600" kern="100" dirty="0">
                <a:latin typeface="微软雅黑" panose="020B0503020204020204" pitchFamily="34" charset="-122"/>
                <a:ea typeface="微软雅黑" panose="020B0503020204020204" pitchFamily="34" charset="-122"/>
                <a:cs typeface="Times New Roman" panose="02020603050405020304" pitchFamily="18" charset="0"/>
              </a:rPr>
              <a:t>走和平发展道路，是我们党根据时代发展潮流和我国根本利益作出的战略抉择。中国只有坚持走和平发展道路，同世界各国一道维护世界和平，才能实现自己的目标，才能为世界作出更大贡献。</a:t>
            </a:r>
          </a:p>
        </p:txBody>
      </p:sp>
      <p:sp>
        <p:nvSpPr>
          <p:cNvPr id="10" name="矩形 9">
            <a:extLst>
              <a:ext uri="{FF2B5EF4-FFF2-40B4-BE49-F238E27FC236}">
                <a16:creationId xmlns:a16="http://schemas.microsoft.com/office/drawing/2014/main" xmlns="" id="{47EAC807-033D-4EED-824C-6D7047F58EBA}"/>
              </a:ext>
            </a:extLst>
          </p:cNvPr>
          <p:cNvSpPr/>
          <p:nvPr/>
        </p:nvSpPr>
        <p:spPr>
          <a:xfrm>
            <a:off x="1024824" y="4736291"/>
            <a:ext cx="9788950" cy="1822102"/>
          </a:xfrm>
          <a:prstGeom prst="rect">
            <a:avLst/>
          </a:prstGeom>
        </p:spPr>
        <p:txBody>
          <a:bodyPr wrap="square">
            <a:spAutoFit/>
          </a:bodyPr>
          <a:lstStyle/>
          <a:p>
            <a:pPr>
              <a:lnSpc>
                <a:spcPct val="150000"/>
              </a:lnSpc>
            </a:pPr>
            <a:r>
              <a:rPr lang="zh-CN" altLang="en-US" sz="2600" kern="100" dirty="0">
                <a:latin typeface="微软雅黑" panose="020B0503020204020204" pitchFamily="34" charset="-122"/>
                <a:ea typeface="微软雅黑" panose="020B0503020204020204" pitchFamily="34" charset="-122"/>
                <a:cs typeface="Times New Roman" panose="02020603050405020304" pitchFamily="18" charset="0"/>
              </a:rPr>
              <a:t>       中国走和平发展道路，不是权宜之计，更不是外交辞令，而是从历史、现实、未来的客观判断中得出的结论，是思想自信和实践自觉的有机统一。</a:t>
            </a:r>
          </a:p>
        </p:txBody>
      </p:sp>
    </p:spTree>
    <p:custDataLst>
      <p:tags r:id="rId1"/>
    </p:custDataLst>
    <p:extLst>
      <p:ext uri="{BB962C8B-B14F-4D97-AF65-F5344CB8AC3E}">
        <p14:creationId xmlns:p14="http://schemas.microsoft.com/office/powerpoint/2010/main" xmlns="" val="22271644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FULL_TEXT_BEAUTIFY_COPY_ID" val="957"/>
</p:tagLst>
</file>

<file path=ppt/tags/tag11.xml><?xml version="1.0" encoding="utf-8"?>
<p:tagLst xmlns:a="http://schemas.openxmlformats.org/drawingml/2006/main" xmlns:r="http://schemas.openxmlformats.org/officeDocument/2006/relationships" xmlns:p="http://schemas.openxmlformats.org/presentationml/2006/main">
  <p:tag name="KSO_WM_FULL_TEXT_BEAUTIFY_COPY_ID" val="958"/>
</p:tagLst>
</file>

<file path=ppt/tags/tag12.xml><?xml version="1.0" encoding="utf-8"?>
<p:tagLst xmlns:a="http://schemas.openxmlformats.org/drawingml/2006/main" xmlns:r="http://schemas.openxmlformats.org/officeDocument/2006/relationships" xmlns:p="http://schemas.openxmlformats.org/presentationml/2006/main">
  <p:tag name="KSO_WM_FULL_TEXT_BEAUTIFY_COPY_ID" val="959"/>
</p:tagLst>
</file>

<file path=ppt/tags/tag13.xml><?xml version="1.0" encoding="utf-8"?>
<p:tagLst xmlns:a="http://schemas.openxmlformats.org/drawingml/2006/main" xmlns:r="http://schemas.openxmlformats.org/officeDocument/2006/relationships" xmlns:p="http://schemas.openxmlformats.org/presentationml/2006/main">
  <p:tag name="KSO_WM_FULL_TEXT_BEAUTIFY_COPY_ID" val="960"/>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961"/>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962"/>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963"/>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964"/>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965"/>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966"/>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967"/>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968"/>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969"/>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970"/>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971"/>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972"/>
</p:tagLst>
</file>

<file path=ppt/tags/tag26.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27.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28.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29.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1.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2.xml><?xml version="1.0" encoding="utf-8"?>
<p:tagLst xmlns:a="http://schemas.openxmlformats.org/drawingml/2006/main" xmlns:r="http://schemas.openxmlformats.org/officeDocument/2006/relationships" xmlns:p="http://schemas.openxmlformats.org/presentationml/2006/main">
  <p:tag name="KSO_WM_FULL_TEXT_BEAUTIFY_COPY_ID" val="976"/>
</p:tagLst>
</file>

<file path=ppt/tags/tag33.xml><?xml version="1.0" encoding="utf-8"?>
<p:tagLst xmlns:a="http://schemas.openxmlformats.org/drawingml/2006/main" xmlns:r="http://schemas.openxmlformats.org/officeDocument/2006/relationships" xmlns:p="http://schemas.openxmlformats.org/presentationml/2006/main">
  <p:tag name="KSO_WM_FULL_TEXT_BEAUTIFY_COPY_ID" val="977"/>
</p:tagLst>
</file>

<file path=ppt/tags/tag34.xml><?xml version="1.0" encoding="utf-8"?>
<p:tagLst xmlns:a="http://schemas.openxmlformats.org/drawingml/2006/main" xmlns:r="http://schemas.openxmlformats.org/officeDocument/2006/relationships" xmlns:p="http://schemas.openxmlformats.org/presentationml/2006/main">
  <p:tag name="KSO_WM_FULL_TEXT_BEAUTIFY_COPY_ID" val="978"/>
</p:tagLst>
</file>

<file path=ppt/tags/tag35.xml><?xml version="1.0" encoding="utf-8"?>
<p:tagLst xmlns:a="http://schemas.openxmlformats.org/drawingml/2006/main" xmlns:r="http://schemas.openxmlformats.org/officeDocument/2006/relationships" xmlns:p="http://schemas.openxmlformats.org/presentationml/2006/main">
  <p:tag name="KSO_WM_FULL_TEXT_BEAUTIFY_COPY_ID" val="979"/>
</p:tagLst>
</file>

<file path=ppt/tags/tag3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3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3.xml><?xml version="1.0" encoding="utf-8"?>
<p:tagLst xmlns:a="http://schemas.openxmlformats.org/drawingml/2006/main" xmlns:r="http://schemas.openxmlformats.org/officeDocument/2006/relationships" xmlns:p="http://schemas.openxmlformats.org/presentationml/2006/main">
  <p:tag name="KSO_WM_FULL_TEXT_BEAUTIFY_COPY_ID" val="150995214"/>
  <p:tag name="KSO_WM_SPECIAL_SOURCE" val="bdnull"/>
</p:tagLst>
</file>

<file path=ppt/tags/tag54.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FULL_TEXT_BEAUTIFY_COPY_ID" val="150995471"/>
  <p:tag name="KSO_WM_SPECIAL_SOURCE" val="bdnull"/>
</p:tagLst>
</file>

<file path=ppt/tags/tag9.xml><?xml version="1.0" encoding="utf-8"?>
<p:tagLst xmlns:a="http://schemas.openxmlformats.org/drawingml/2006/main" xmlns:r="http://schemas.openxmlformats.org/officeDocument/2006/relationships" xmlns:p="http://schemas.openxmlformats.org/presentationml/2006/main">
  <p:tag name="KSO_WM_FULL_TEXT_BEAUTIFY_COPY_ID" val="956"/>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5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1470</Words>
  <Application>Microsoft Office PowerPoint</Application>
  <PresentationFormat>自定义</PresentationFormat>
  <Paragraphs>193</Paragraphs>
  <Slides>24</Slides>
  <Notes>21</Notes>
  <HiddenSlides>0</HiddenSlides>
  <MMClips>0</MMClips>
  <ScaleCrop>false</ScaleCrop>
  <HeadingPairs>
    <vt:vector size="4" baseType="variant">
      <vt:variant>
        <vt:lpstr>主题</vt:lpstr>
      </vt:variant>
      <vt:variant>
        <vt:i4>3</vt:i4>
      </vt:variant>
      <vt:variant>
        <vt:lpstr>幻灯片标题</vt:lpstr>
      </vt:variant>
      <vt:variant>
        <vt:i4>24</vt:i4>
      </vt:variant>
    </vt:vector>
  </HeadingPairs>
  <TitlesOfParts>
    <vt:vector size="27" baseType="lpstr">
      <vt:lpstr>Office 主题</vt:lpstr>
      <vt:lpstr>1_Office 主题</vt:lpstr>
      <vt:lpstr>5_Office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聂</cp:lastModifiedBy>
  <cp:revision>478</cp:revision>
  <dcterms:created xsi:type="dcterms:W3CDTF">2013-10-25T14:41:00Z</dcterms:created>
  <dcterms:modified xsi:type="dcterms:W3CDTF">2021-09-14T09:01:08Z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y fmtid="{D5CDD505-2E9C-101B-9397-08002B2CF9AE}" pid="3" name="KSOSaveFontToCloudKey">
    <vt:lpwstr>511122308_cloud</vt:lpwstr>
  </property>
  <property fmtid="{D5CDD505-2E9C-101B-9397-08002B2CF9AE}" pid="4" name="ICV">
    <vt:lpwstr>C07F16C51C8B4A39A6682A64723106C6</vt:lpwstr>
  </property>
</Properties>
</file>