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tags/tag8.xml" ContentType="application/vnd.openxmlformats-officedocument.presentationml.tags+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notesSlides/notesSlide16.xml" ContentType="application/vnd.openxmlformats-officedocument.presentationml.notesSlide+xml"/>
  <Override PartName="/ppt/tags/tag56.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notesSlides/notesSlide23.xml" ContentType="application/vnd.openxmlformats-officedocument.presentationml.notesSlide+xml"/>
  <Override PartName="/docProps/custom.xml" ContentType="application/vnd.openxmlformats-officedocument.custom-properties+xml"/>
  <Override PartName="/ppt/tags/tag34.xml" ContentType="application/vnd.openxmlformats-officedocument.presentationml.tags+xml"/>
  <Override PartName="/ppt/notesSlides/notesSlide12.xml" ContentType="application/vnd.openxmlformats-officedocument.presentationml.notesSlide+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tags/tag39.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notesSlides/notesSlide15.xml" ContentType="application/vnd.openxmlformats-officedocument.presentationml.notesSlide+xml"/>
  <Override PartName="/ppt/tags/tag48.xml" ContentType="application/vnd.openxmlformats-officedocument.presentationml.tags+xml"/>
  <Override PartName="/ppt/notesSlides/notesSlide24.xml" ContentType="application/vnd.openxmlformats-officedocument.presentationml.notesSlide+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notesSlides/notesSlide13.xml" ContentType="application/vnd.openxmlformats-officedocument.presentationml.notesSlide+xml"/>
  <Override PartName="/ppt/tags/tag46.xml" ContentType="application/vnd.openxmlformats-officedocument.presentationml.tags+xml"/>
  <Override PartName="/ppt/notesSlides/notesSlide22.xml" ContentType="application/vnd.openxmlformats-officedocument.presentationml.notesSlide+xml"/>
  <Override PartName="/ppt/tags/tag55.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44.xml" ContentType="application/vnd.openxmlformats-officedocument.presentationml.tags+xml"/>
  <Override PartName="/ppt/notesSlides/notesSlide20.xml" ContentType="application/vnd.openxmlformats-officedocument.presentationml.notesSlide+xml"/>
  <Override PartName="/ppt/tags/tag53.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tags/tag58.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notesSlides/notesSlide14.xml" ContentType="application/vnd.openxmlformats-officedocument.presentationml.notesSlide+xml"/>
  <Override PartName="/ppt/tags/tag54.xml" ContentType="application/vnd.openxmlformats-officedocument.presentationml.tags+xml"/>
  <Override PartName="/ppt/commentAuthors.xml" ContentType="application/vnd.openxmlformats-officedocument.presentationml.commentAuthors+xml"/>
  <Override PartName="/ppt/tags/tag1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43.xml" ContentType="application/vnd.openxmlformats-officedocument.presentationml.tags+xml"/>
  <Override PartName="/ppt/notesSlides/notesSlide21.xml" ContentType="application/vnd.openxmlformats-officedocument.presentationml.notesSlide+xml"/>
  <Override PartName="/ppt/tags/tag32.xml" ContentType="application/vnd.openxmlformats-officedocument.presentationml.tags+xml"/>
  <Override PartName="/ppt/notesSlides/notesSlide10.xml" ContentType="application/vnd.openxmlformats-officedocument.presentationml.notesSlide+xml"/>
  <Override PartName="/ppt/tags/tag50.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2"/>
    <p:sldMasterId id="2147483660" r:id="rId3"/>
  </p:sldMasterIdLst>
  <p:notesMasterIdLst>
    <p:notesMasterId r:id="rId29"/>
  </p:notesMasterIdLst>
  <p:handoutMasterIdLst>
    <p:handoutMasterId r:id="rId30"/>
  </p:handoutMasterIdLst>
  <p:sldIdLst>
    <p:sldId id="729" r:id="rId4"/>
    <p:sldId id="9185" r:id="rId5"/>
    <p:sldId id="671" r:id="rId6"/>
    <p:sldId id="9168" r:id="rId7"/>
    <p:sldId id="9179" r:id="rId8"/>
    <p:sldId id="9187" r:id="rId9"/>
    <p:sldId id="9186" r:id="rId10"/>
    <p:sldId id="9190" r:id="rId11"/>
    <p:sldId id="9182" r:id="rId12"/>
    <p:sldId id="9188" r:id="rId13"/>
    <p:sldId id="9191" r:id="rId14"/>
    <p:sldId id="9196" r:id="rId15"/>
    <p:sldId id="9181" r:id="rId16"/>
    <p:sldId id="9193" r:id="rId17"/>
    <p:sldId id="9198" r:id="rId18"/>
    <p:sldId id="9192" r:id="rId19"/>
    <p:sldId id="9199" r:id="rId20"/>
    <p:sldId id="9201" r:id="rId21"/>
    <p:sldId id="9180" r:id="rId22"/>
    <p:sldId id="9195" r:id="rId23"/>
    <p:sldId id="9194" r:id="rId24"/>
    <p:sldId id="9200" r:id="rId25"/>
    <p:sldId id="9203" r:id="rId26"/>
    <p:sldId id="9202" r:id="rId27"/>
    <p:sldId id="270" r:id="rId28"/>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115">
          <p15:clr>
            <a:srgbClr val="A4A3A4"/>
          </p15:clr>
        </p15:guide>
        <p15:guide id="2" pos="3869">
          <p15:clr>
            <a:srgbClr val="A4A3A4"/>
          </p15:clr>
        </p15:guide>
      </p15:sldGuideLst>
    </p:ext>
    <p:ext uri="{505F2C04-C923-438B-8C0F-E0CD2BADF298}">
      <wppc:fontMiss xmlns:wppc="http://www.wps.cn/officeDocument/PresentationCustomData" xmlns="" type="true"/>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李东生" initials="李东生" lastIdx="1" clrIdx="0"/>
  <p:cmAuthor id="2" name="作者" initials="A" lastIdx="0" clrIdx="1"/>
  <p:cmAuthor id="3" name="Administrator" initials="A"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a:srgbClr val="00724D"/>
    <a:srgbClr val="CAF6DF"/>
    <a:srgbClr val="5DEFA9"/>
    <a:srgbClr val="003300"/>
    <a:srgbClr val="006600"/>
    <a:srgbClr val="F2FCF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230"/>
    <p:restoredTop sz="81967" autoAdjust="0"/>
  </p:normalViewPr>
  <p:slideViewPr>
    <p:cSldViewPr snapToGrid="0" showGuides="1">
      <p:cViewPr varScale="1">
        <p:scale>
          <a:sx n="72" d="100"/>
          <a:sy n="72" d="100"/>
        </p:scale>
        <p:origin x="-1434" y="-84"/>
      </p:cViewPr>
      <p:guideLst>
        <p:guide orient="horz" pos="2115"/>
        <p:guide pos="3869"/>
      </p:guideLst>
    </p:cSldViewPr>
  </p:slideViewPr>
  <p:notesTextViewPr>
    <p:cViewPr>
      <p:scale>
        <a:sx n="1" d="1"/>
        <a:sy n="1" d="1"/>
      </p:scale>
      <p:origin x="0" y="0"/>
    </p:cViewPr>
  </p:notesTextViewPr>
  <p:sorterViewPr>
    <p:cViewPr>
      <p:scale>
        <a:sx n="100" d="100"/>
        <a:sy n="100" d="100"/>
      </p:scale>
      <p:origin x="0" y="-973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2021/9/14</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extLst>
      <p:ext uri="{BB962C8B-B14F-4D97-AF65-F5344CB8AC3E}">
        <p14:creationId xmlns:p14="http://schemas.microsoft.com/office/powerpoint/2010/main" xmlns=""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p:spPr>
        <p:txBody>
          <a:bodyPr vert="horz" wrap="square" lIns="91440" tIns="45720" rIns="91440" bIns="45720" numCol="1" anchor="t"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p:spPr>
        <p:txBody>
          <a:bodyPr vert="horz" wrap="square" lIns="91440" tIns="45720" rIns="91440" bIns="45720" numCol="1" anchor="t" anchorCtr="0" compatLnSpc="1"/>
          <a:lstStyle>
            <a:lvl1pPr algn="r" eaLnBrk="1" hangingPunct="1">
              <a:buFont typeface="Arial" panose="020B0604020202020204" pitchFamily="34" charset="0"/>
              <a:buNone/>
              <a:defRPr>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172" name="幻灯片图像占位符 3"/>
          <p:cNvSpPr>
            <a:spLocks noGrp="1" noRot="1" noChangeAspect="1"/>
          </p:cNvSpPr>
          <p:nvPr>
            <p:ph type="sldImg"/>
          </p:nvPr>
        </p:nvSpPr>
        <p:spPr>
          <a:xfrm>
            <a:off x="685800" y="1143000"/>
            <a:ext cx="5486400" cy="3086100"/>
          </a:xfrm>
          <a:prstGeom prst="rect">
            <a:avLst/>
          </a:prstGeom>
          <a:noFill/>
          <a:ln w="12700">
            <a:noFill/>
          </a:ln>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p>
          <a:p>
            <a:pPr marL="0" marR="0" lvl="0" indent="0" algn="l" defTabSz="0" rtl="0" eaLnBrk="0" fontAlgn="base" latinLnBrk="0" hangingPunct="0">
              <a:lnSpc>
                <a:spcPct val="100000"/>
              </a:lnSpc>
              <a:spcBef>
                <a:spcPct val="30000"/>
              </a:spcBef>
              <a:spcAft>
                <a:spcPct val="0"/>
              </a:spcAft>
              <a:buClrTx/>
              <a:buSzTx/>
              <a:buFontTx/>
              <a:buNone/>
              <a:defRPr/>
            </a:pPr>
            <a:r>
              <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p>
        </p:txBody>
      </p:sp>
      <p:sp>
        <p:nvSpPr>
          <p:cNvPr id="2054" name="页脚占位符 5"/>
          <p:cNvSpPr>
            <a:spLocks noGrp="1" noChangeArrowheads="1"/>
          </p:cNvSpPr>
          <p:nvPr>
            <p:ph type="ftr" sz="quarter" idx="4"/>
          </p:nvPr>
        </p:nvSpPr>
        <p:spPr bwMode="auto">
          <a:xfrm>
            <a:off x="0" y="8685213"/>
            <a:ext cx="2971800" cy="458788"/>
          </a:xfrm>
          <a:prstGeom prst="rect">
            <a:avLst/>
          </a:prstGeom>
          <a:noFill/>
          <a:ln>
            <a:noFill/>
          </a:ln>
        </p:spPr>
        <p:txBody>
          <a:bodyPr vert="horz" wrap="square" lIns="91440" tIns="45720" rIns="91440" bIns="45720" numCol="1" anchor="b" anchorCtr="0" compatLnSpc="1"/>
          <a:lstStyle>
            <a:lvl1pPr eaLnBrk="1" hangingPunct="1">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noChangeArrowheads="1"/>
          </p:cNvSpPr>
          <p:nvPr>
            <p:ph type="sldNum" sz="quarter" idx="5"/>
          </p:nvPr>
        </p:nvSpPr>
        <p:spPr bwMode="auto">
          <a:xfrm>
            <a:off x="3884613" y="8685213"/>
            <a:ext cx="2971800" cy="458788"/>
          </a:xfrm>
          <a:prstGeom prst="rect">
            <a:avLst/>
          </a:prstGeom>
          <a:noFill/>
          <a:ln>
            <a:noFill/>
          </a:ln>
        </p:spPr>
        <p:txBody>
          <a:bodyPr vert="horz" wrap="square" lIns="91440" tIns="45720" rIns="91440" bIns="45720" numCol="1" anchor="b" anchorCtr="0" compatLnSpc="1"/>
          <a:lstStyle/>
          <a:p>
            <a:pPr lvl="0" algn="r" eaLnBrk="1" hangingPunct="1">
              <a:buNone/>
            </a:pPr>
            <a:fld id="{9A0DB2DC-4C9A-4742-B13C-FB6460FD3503}" type="slidenum">
              <a:rPr lang="zh-CN" altLang="en-US" dirty="0"/>
              <a:pPr lvl="0" algn="r" eaLnBrk="1" hangingPunct="1">
                <a:buNone/>
              </a:pPr>
              <a:t>‹#›</a:t>
            </a:fld>
            <a:endParaRPr lang="zh-CN" altLang="en-US" sz="1200" dirty="0"/>
          </a:p>
        </p:txBody>
      </p:sp>
    </p:spTree>
    <p:extLst>
      <p:ext uri="{BB962C8B-B14F-4D97-AF65-F5344CB8AC3E}">
        <p14:creationId xmlns:p14="http://schemas.microsoft.com/office/powerpoint/2010/main" xmlns="" val="1106899612"/>
      </p:ext>
    </p:extLst>
  </p:cSld>
  <p:clrMap bg1="lt1" tx1="dk1" bg2="lt2" tx2="dk2" accent1="accent1" accent2="accent2" accent3="accent3" accent4="accent4" accent5="accent5" accent6="accent6" hlink="hlink" folHlink="folHlink"/>
  <p:hf sldNum="0"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xmlns="" val="36707274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250551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1934062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2198366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20238581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1358452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en-US" altLang="zh-CN" dirty="0"/>
          </a:p>
        </p:txBody>
      </p:sp>
    </p:spTree>
    <p:extLst>
      <p:ext uri="{BB962C8B-B14F-4D97-AF65-F5344CB8AC3E}">
        <p14:creationId xmlns:p14="http://schemas.microsoft.com/office/powerpoint/2010/main" xmlns="" val="26616935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42591252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29865026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30909288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1764589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9A51D9C-74F3-4A50-80CE-FCA0A0469843}"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416078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40960869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en-US" altLang="zh-CN" sz="12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41669503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2073357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1169117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E3AE05-7DD1-4AF0-924E-BEEA496F3737}" type="slidenum">
              <a:rPr lang="zh-CN" altLang="en-US" smtClean="0"/>
              <a:pPr/>
              <a:t>3</a:t>
            </a:fld>
            <a:endParaRPr lang="zh-CN" altLang="en-US"/>
          </a:p>
        </p:txBody>
      </p:sp>
    </p:spTree>
    <p:extLst>
      <p:ext uri="{BB962C8B-B14F-4D97-AF65-F5344CB8AC3E}">
        <p14:creationId xmlns:p14="http://schemas.microsoft.com/office/powerpoint/2010/main" xmlns="" val="485112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5800" y="4400550"/>
            <a:ext cx="5486400" cy="3600450"/>
          </a:xfrm>
          <a:prstGeom prst="rect">
            <a:avLst/>
          </a:prstGeom>
        </p:spPr>
        <p:txBody>
          <a:bodyPr/>
          <a:lstStyle/>
          <a:p>
            <a:endParaRPr lang="zh-CN" altLang="en-US" dirty="0"/>
          </a:p>
        </p:txBody>
      </p:sp>
      <p:sp>
        <p:nvSpPr>
          <p:cNvPr id="4" name="日期占位符 3"/>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A6AF8F9E-BBF4-4FC3-B441-59CC92440747}" type="datetime1">
              <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t>2021/9/14</a:t>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extLst>
      <p:ext uri="{BB962C8B-B14F-4D97-AF65-F5344CB8AC3E}">
        <p14:creationId xmlns:p14="http://schemas.microsoft.com/office/powerpoint/2010/main" xmlns="" val="87333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2746716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sz="12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862819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en-US" altLang="zh-CN" dirty="0"/>
          </a:p>
        </p:txBody>
      </p:sp>
    </p:spTree>
    <p:extLst>
      <p:ext uri="{BB962C8B-B14F-4D97-AF65-F5344CB8AC3E}">
        <p14:creationId xmlns:p14="http://schemas.microsoft.com/office/powerpoint/2010/main" xmlns="" val="622430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3057526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381000" y="685800"/>
            <a:ext cx="6096000" cy="3429000"/>
          </a:xfrm>
        </p:spPr>
      </p:sp>
      <p:sp>
        <p:nvSpPr>
          <p:cNvPr id="41987" name="Rectangle 3"/>
          <p:cNvSpPr>
            <a:spLocks noGrp="1" noChangeArrowheads="1"/>
          </p:cNvSpPr>
          <p:nvPr>
            <p:ph type="body" idx="1"/>
          </p:nvPr>
        </p:nvSpPr>
        <p:spPr/>
        <p:txBody>
          <a:bodyPr/>
          <a:lstStyle/>
          <a:p>
            <a:endParaRPr lang="zh-CN" altLang="en-US" dirty="0"/>
          </a:p>
        </p:txBody>
      </p:sp>
    </p:spTree>
    <p:extLst>
      <p:ext uri="{BB962C8B-B14F-4D97-AF65-F5344CB8AC3E}">
        <p14:creationId xmlns:p14="http://schemas.microsoft.com/office/powerpoint/2010/main" xmlns="" val="168807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2021/9/14</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3075" name="图片 5" descr="01c"/>
          <p:cNvPicPr>
            <a:picLocks noChangeAspect="1"/>
          </p:cNvPicPr>
          <p:nvPr userDrawn="1"/>
        </p:nvPicPr>
        <p:blipFill>
          <a:blip r:embed="rId2" cstate="print"/>
          <a:stretch>
            <a:fillRect/>
          </a:stretch>
        </p:blipFill>
        <p:spPr>
          <a:xfrm>
            <a:off x="-111125" y="0"/>
            <a:ext cx="12303125" cy="6919913"/>
          </a:xfrm>
          <a:prstGeom prst="rect">
            <a:avLst/>
          </a:prstGeom>
          <a:noFill/>
          <a:ln w="9525">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6"/>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1"/>
            <a:ext cx="2743200" cy="365125"/>
          </a:xfrm>
          <a:prstGeom prst="rect">
            <a:avLst/>
          </a:prstGeom>
        </p:spPr>
        <p:txBody>
          <a:bodyPr/>
          <a:lstStyle/>
          <a:p>
            <a:fld id="{EA7A3100-DE3C-46DE-A901-464DE630C16B}" type="datetimeFigureOut">
              <a:rPr lang="zh-CN" altLang="en-US" smtClean="0"/>
              <a:pPr/>
              <a:t>2021/9/14</a:t>
            </a:fld>
            <a:endParaRPr lang="zh-CN" altLang="en-US"/>
          </a:p>
        </p:txBody>
      </p:sp>
      <p:sp>
        <p:nvSpPr>
          <p:cNvPr id="5" name="页脚占位符 4"/>
          <p:cNvSpPr>
            <a:spLocks noGrp="1"/>
          </p:cNvSpPr>
          <p:nvPr>
            <p:ph type="ftr" sz="quarter" idx="11"/>
          </p:nvPr>
        </p:nvSpPr>
        <p:spPr>
          <a:xfrm>
            <a:off x="4038600" y="6356351"/>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1"/>
            <a:ext cx="2743200" cy="365125"/>
          </a:xfrm>
          <a:prstGeom prst="rect">
            <a:avLst/>
          </a:prstGeom>
        </p:spPr>
        <p:txBody>
          <a:bodyPr/>
          <a:lstStyle/>
          <a:p>
            <a:fld id="{A775A56D-B246-4D3E-BAE7-937263F86FD5}"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7"/>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8" name="眉头"/>
          <p:cNvSpPr txBox="1"/>
          <p:nvPr userDrawn="1"/>
        </p:nvSpPr>
        <p:spPr>
          <a:xfrm>
            <a:off x="648498"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章节标题一</a:t>
            </a:r>
          </a:p>
        </p:txBody>
      </p:sp>
      <p:sp>
        <p:nvSpPr>
          <p:cNvPr id="9" name="眉头"/>
          <p:cNvSpPr txBox="1"/>
          <p:nvPr userDrawn="1"/>
        </p:nvSpPr>
        <p:spPr>
          <a:xfrm>
            <a:off x="2478497"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章节标题二</a:t>
            </a:r>
          </a:p>
        </p:txBody>
      </p:sp>
      <p:sp>
        <p:nvSpPr>
          <p:cNvPr id="10" name="眉头"/>
          <p:cNvSpPr txBox="1"/>
          <p:nvPr userDrawn="1"/>
        </p:nvSpPr>
        <p:spPr>
          <a:xfrm>
            <a:off x="4324930"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章节标题三</a:t>
            </a:r>
          </a:p>
        </p:txBody>
      </p:sp>
      <p:sp>
        <p:nvSpPr>
          <p:cNvPr id="11" name="眉头"/>
          <p:cNvSpPr txBox="1"/>
          <p:nvPr userDrawn="1"/>
        </p:nvSpPr>
        <p:spPr>
          <a:xfrm>
            <a:off x="6145876"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章节标题四</a:t>
            </a:r>
          </a:p>
        </p:txBody>
      </p:sp>
      <p:sp>
        <p:nvSpPr>
          <p:cNvPr id="12" name="眉头"/>
          <p:cNvSpPr txBox="1"/>
          <p:nvPr userDrawn="1"/>
        </p:nvSpPr>
        <p:spPr>
          <a:xfrm>
            <a:off x="7966821" y="97276"/>
            <a:ext cx="1210588" cy="338554"/>
          </a:xfrm>
          <a:prstGeom prst="rect">
            <a:avLst/>
          </a:prstGeom>
          <a:noFill/>
        </p:spPr>
        <p:txBody>
          <a:bodyPr wrap="none" rtlCol="0">
            <a:spAutoFit/>
          </a:bodyPr>
          <a:lstStyle/>
          <a:p>
            <a:pPr defTabSz="1219200"/>
            <a:r>
              <a:rPr lang="zh-CN" altLang="en-US" sz="1600" kern="0">
                <a:solidFill>
                  <a:schemeClr val="bg1"/>
                </a:solidFill>
                <a:latin typeface="方正正黑简体" pitchFamily="2" charset="-122"/>
                <a:ea typeface="方正正黑简体" pitchFamily="2" charset="-122"/>
              </a:rPr>
              <a:t>章节标题五</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pPr/>
              <a:t>2021/9/14</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标题">
    <p:bg>
      <p:bgPr>
        <a:solidFill>
          <a:schemeClr val="bg1"/>
        </a:solidFill>
        <a:effectLst/>
      </p:bgPr>
    </p:bg>
    <p:spTree>
      <p:nvGrpSpPr>
        <p:cNvPr id="1" name=""/>
        <p:cNvGrpSpPr/>
        <p:nvPr/>
      </p:nvGrpSpPr>
      <p:grpSpPr>
        <a:xfrm>
          <a:off x="0" y="0"/>
          <a:ext cx="0" cy="0"/>
          <a:chOff x="0" y="0"/>
          <a:chExt cx="0" cy="0"/>
        </a:xfrm>
      </p:grpSpPr>
      <p:pic>
        <p:nvPicPr>
          <p:cNvPr id="2051" name="图片 2" descr="01"/>
          <p:cNvPicPr>
            <a:picLocks noChangeAspect="1"/>
          </p:cNvPicPr>
          <p:nvPr userDrawn="1"/>
        </p:nvPicPr>
        <p:blipFill>
          <a:blip r:embed="rId2" cstate="print"/>
          <a:stretch>
            <a:fillRect/>
          </a:stretch>
        </p:blipFill>
        <p:spPr>
          <a:xfrm>
            <a:off x="-139700" y="0"/>
            <a:ext cx="12331700" cy="6935788"/>
          </a:xfrm>
          <a:prstGeom prst="rect">
            <a:avLst/>
          </a:prstGeom>
          <a:noFill/>
          <a:ln w="9525">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879742" y="6349833"/>
            <a:ext cx="2700000" cy="316800"/>
          </a:xfrm>
        </p:spPr>
        <p:txBody>
          <a:bodyPr/>
          <a:lstStyle/>
          <a:p>
            <a:fld id="{760FBDFE-C587-4B4C-A407-44438C67B59E}" type="datetimeFigureOut">
              <a:rPr lang="zh-CN" altLang="en-US" smtClean="0"/>
              <a:pPr/>
              <a:t>2021/9/14</a:t>
            </a:fld>
            <a:endParaRPr lang="zh-CN" altLang="en-US"/>
          </a:p>
        </p:txBody>
      </p:sp>
      <p:sp>
        <p:nvSpPr>
          <p:cNvPr id="3" name="页脚占位符 2"/>
          <p:cNvSpPr>
            <a:spLocks noGrp="1"/>
          </p:cNvSpPr>
          <p:nvPr>
            <p:ph type="ftr" sz="quarter" idx="11"/>
            <p:custDataLst>
              <p:tags r:id="rId2"/>
            </p:custDataLst>
          </p:nvPr>
        </p:nvSpPr>
        <p:spPr>
          <a:xfrm>
            <a:off x="4116000" y="6349833"/>
            <a:ext cx="3960000" cy="316800"/>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610600" y="6349833"/>
            <a:ext cx="2700000" cy="316800"/>
          </a:xfrm>
        </p:spPr>
        <p:txBody>
          <a:bodyPr/>
          <a:lstStyle/>
          <a:p>
            <a:fld id="{49AE70B2-8BF9-45C0-BB95-33D1B9D3A854}"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节标题">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6887" y="80827"/>
            <a:ext cx="12158731" cy="6697227"/>
          </a:xfrm>
          <a:prstGeom prst="rect">
            <a:avLst/>
          </a:prstGeom>
        </p:spPr>
      </p:pic>
    </p:spTree>
    <p:extLst>
      <p:ext uri="{BB962C8B-B14F-4D97-AF65-F5344CB8AC3E}">
        <p14:creationId xmlns:p14="http://schemas.microsoft.com/office/powerpoint/2010/main" xmlns="" val="383544583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8"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5"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78" r:id="rId3"/>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1" descr="01b"/>
          <p:cNvPicPr>
            <a:picLocks noChangeAspect="1"/>
          </p:cNvPicPr>
          <p:nvPr userDrawn="1"/>
        </p:nvPicPr>
        <p:blipFill>
          <a:blip r:embed="rId4" cstate="print"/>
          <a:stretch>
            <a:fillRect/>
          </a:stretch>
        </p:blipFill>
        <p:spPr>
          <a:xfrm>
            <a:off x="-93662" y="0"/>
            <a:ext cx="12285662" cy="691038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marL="914400" indent="-914400"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13716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18288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22860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2743200" indent="-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0.xml"/><Relationship Id="rId1" Type="http://schemas.openxmlformats.org/officeDocument/2006/relationships/tags" Target="../tags/tag4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0.xml"/><Relationship Id="rId1" Type="http://schemas.openxmlformats.org/officeDocument/2006/relationships/tags" Target="../tags/tag4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0.xml"/><Relationship Id="rId1" Type="http://schemas.openxmlformats.org/officeDocument/2006/relationships/tags" Target="../tags/tag4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0.xml"/><Relationship Id="rId1" Type="http://schemas.openxmlformats.org/officeDocument/2006/relationships/tags" Target="../tags/tag4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0.xml"/><Relationship Id="rId1" Type="http://schemas.openxmlformats.org/officeDocument/2006/relationships/tags" Target="../tags/tag4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0.xml"/><Relationship Id="rId1" Type="http://schemas.openxmlformats.org/officeDocument/2006/relationships/tags" Target="../tags/tag4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0.xml"/><Relationship Id="rId1" Type="http://schemas.openxmlformats.org/officeDocument/2006/relationships/tags" Target="../tags/tag4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0.xml"/><Relationship Id="rId1" Type="http://schemas.openxmlformats.org/officeDocument/2006/relationships/tags" Target="../tags/tag4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0.xml"/><Relationship Id="rId1" Type="http://schemas.openxmlformats.org/officeDocument/2006/relationships/tags" Target="../tags/tag5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0.xml"/><Relationship Id="rId1" Type="http://schemas.openxmlformats.org/officeDocument/2006/relationships/tags" Target="../tags/tag51.xml"/></Relationships>
</file>

<file path=ppt/slides/_rels/slide2.xml.rels><?xml version="1.0" encoding="UTF-8" standalone="yes"?>
<Relationships xmlns="http://schemas.openxmlformats.org/package/2006/relationships"><Relationship Id="rId8" Type="http://schemas.openxmlformats.org/officeDocument/2006/relationships/tags" Target="../tags/tag15.xml"/><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 Type="http://schemas.openxmlformats.org/officeDocument/2006/relationships/tags" Target="../tags/tag10.xml"/><Relationship Id="rId21" Type="http://schemas.openxmlformats.org/officeDocument/2006/relationships/tags" Target="../tags/tag28.xml"/><Relationship Id="rId7" Type="http://schemas.openxmlformats.org/officeDocument/2006/relationships/tags" Target="../tags/tag14.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slideLayout" Target="../slideLayouts/slideLayout9.xml"/><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10" Type="http://schemas.openxmlformats.org/officeDocument/2006/relationships/tags" Target="../tags/tag17.xml"/><Relationship Id="rId19" Type="http://schemas.openxmlformats.org/officeDocument/2006/relationships/tags" Target="../tags/tag26.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0.xml"/><Relationship Id="rId1" Type="http://schemas.openxmlformats.org/officeDocument/2006/relationships/tags" Target="../tags/tag5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0.xml"/><Relationship Id="rId1" Type="http://schemas.openxmlformats.org/officeDocument/2006/relationships/tags" Target="../tags/tag5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0.xml"/><Relationship Id="rId1" Type="http://schemas.openxmlformats.org/officeDocument/2006/relationships/tags" Target="../tags/tag5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0.xml"/><Relationship Id="rId1" Type="http://schemas.openxmlformats.org/officeDocument/2006/relationships/tags" Target="../tags/tag5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0.xml"/><Relationship Id="rId1" Type="http://schemas.openxmlformats.org/officeDocument/2006/relationships/tags" Target="../tags/tag56.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8.xml"/><Relationship Id="rId1" Type="http://schemas.openxmlformats.org/officeDocument/2006/relationships/tags" Target="../tags/tag5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0.xml"/><Relationship Id="rId1" Type="http://schemas.openxmlformats.org/officeDocument/2006/relationships/tags" Target="../tags/tag36.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0.xml"/><Relationship Id="rId1" Type="http://schemas.openxmlformats.org/officeDocument/2006/relationships/tags" Target="../tags/tag3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0.xml"/><Relationship Id="rId1" Type="http://schemas.openxmlformats.org/officeDocument/2006/relationships/tags" Target="../tags/tag3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0.xml"/><Relationship Id="rId1" Type="http://schemas.openxmlformats.org/officeDocument/2006/relationships/tags" Target="../tags/tag3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tags" Target="../tags/tag4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0.xml"/><Relationship Id="rId1" Type="http://schemas.openxmlformats.org/officeDocument/2006/relationships/tags" Target="../tags/tag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直接连接符 17"/>
          <p:cNvSpPr/>
          <p:nvPr/>
        </p:nvSpPr>
        <p:spPr>
          <a:xfrm>
            <a:off x="4776788" y="4632325"/>
            <a:ext cx="2622550" cy="1588"/>
          </a:xfrm>
          <a:prstGeom prst="line">
            <a:avLst/>
          </a:prstGeom>
          <a:ln w="6350">
            <a:noFill/>
          </a:ln>
        </p:spPr>
      </p:sp>
      <p:sp>
        <p:nvSpPr>
          <p:cNvPr id="27651" name="矩形 2"/>
          <p:cNvSpPr/>
          <p:nvPr/>
        </p:nvSpPr>
        <p:spPr>
          <a:xfrm>
            <a:off x="1036638" y="1647825"/>
            <a:ext cx="11155362" cy="2011363"/>
          </a:xfrm>
          <a:prstGeom prst="rect">
            <a:avLst/>
          </a:prstGeom>
          <a:noFill/>
          <a:ln w="9525">
            <a:noFill/>
          </a:ln>
        </p:spPr>
        <p:txBody>
          <a:bodyPr anchor="t"/>
          <a:lstStyle/>
          <a:p>
            <a:pPr>
              <a:buFont typeface="Arial" panose="020B0604020202020204" pitchFamily="34" charset="0"/>
            </a:pPr>
            <a:endParaRPr lang="zh-CN" altLang="en-US" dirty="0">
              <a:latin typeface="Arial" panose="020B0604020202020204" pitchFamily="34" charset="0"/>
              <a:ea typeface="宋体" panose="02010600030101010101" pitchFamily="2" charset="-122"/>
              <a:sym typeface="Calibri" panose="020F0502020204030204" charset="0"/>
            </a:endParaRPr>
          </a:p>
        </p:txBody>
      </p:sp>
      <p:sp>
        <p:nvSpPr>
          <p:cNvPr id="27652" name="文本框 22"/>
          <p:cNvSpPr/>
          <p:nvPr/>
        </p:nvSpPr>
        <p:spPr>
          <a:xfrm>
            <a:off x="-152400" y="2336800"/>
            <a:ext cx="12344400" cy="1877437"/>
          </a:xfrm>
          <a:prstGeom prst="rect">
            <a:avLst/>
          </a:prstGeom>
          <a:noFill/>
          <a:ln w="9525">
            <a:noFill/>
          </a:ln>
        </p:spPr>
        <p:txBody>
          <a:bodyPr wrap="square" anchor="t">
            <a:spAutoFit/>
          </a:bodyPr>
          <a:lstStyle/>
          <a:p>
            <a:pPr algn="ctr">
              <a:buFont typeface="Arial" panose="020B0604020202020204" pitchFamily="34" charset="0"/>
            </a:pPr>
            <a:r>
              <a:rPr lang="zh-CN" altLang="en-US" sz="3600" b="1" dirty="0">
                <a:latin typeface="微软雅黑" panose="020B0503020204020204" pitchFamily="34" charset="-122"/>
                <a:ea typeface="微软雅黑" panose="020B0503020204020204" pitchFamily="34" charset="-122"/>
                <a:sym typeface="微软雅黑" panose="020B0503020204020204" pitchFamily="34" charset="-122"/>
              </a:rPr>
              <a:t>第</a:t>
            </a:r>
            <a:r>
              <a:rPr lang="en-US" altLang="zh-CN" sz="3600" b="1" dirty="0">
                <a:latin typeface="微软雅黑" panose="020B0503020204020204" pitchFamily="34" charset="-122"/>
                <a:ea typeface="微软雅黑" panose="020B0503020204020204" pitchFamily="34" charset="-122"/>
                <a:sym typeface="微软雅黑" panose="020B0503020204020204" pitchFamily="34" charset="-122"/>
              </a:rPr>
              <a:t>6</a:t>
            </a:r>
            <a:r>
              <a:rPr lang="zh-CN" altLang="en-US" sz="3600" b="1" dirty="0">
                <a:latin typeface="微软雅黑" panose="020B0503020204020204" pitchFamily="34" charset="-122"/>
                <a:ea typeface="微软雅黑" panose="020B0503020204020204" pitchFamily="34" charset="-122"/>
                <a:sym typeface="微软雅黑" panose="020B0503020204020204" pitchFamily="34" charset="-122"/>
              </a:rPr>
              <a:t>讲  战略布局：协调推进“四个全面”</a:t>
            </a:r>
            <a:endParaRPr lang="en-US" altLang="zh-CN" sz="3600" b="1" dirty="0">
              <a:latin typeface="微软雅黑" panose="020B0503020204020204" pitchFamily="34" charset="-122"/>
              <a:ea typeface="微软雅黑" panose="020B0503020204020204" pitchFamily="34" charset="-122"/>
              <a:sym typeface="微软雅黑" panose="020B0503020204020204" pitchFamily="34" charset="-122"/>
            </a:endParaRPr>
          </a:p>
          <a:p>
            <a:pPr algn="ctr">
              <a:buFont typeface="Arial" panose="020B0604020202020204" pitchFamily="34" charset="0"/>
            </a:pPr>
            <a:r>
              <a:rPr lang="en-US" altLang="zh-CN" sz="4400" b="1" dirty="0">
                <a:latin typeface="微软雅黑" panose="020B0503020204020204" pitchFamily="34" charset="-122"/>
                <a:ea typeface="微软雅黑" panose="020B0503020204020204" pitchFamily="34" charset="-122"/>
                <a:sym typeface="微软雅黑" panose="020B0503020204020204" pitchFamily="34" charset="-122"/>
              </a:rPr>
              <a:t>           </a:t>
            </a:r>
          </a:p>
          <a:p>
            <a:pPr algn="ctr">
              <a:buFont typeface="Arial" panose="020B0604020202020204" pitchFamily="34" charset="0"/>
            </a:pPr>
            <a:r>
              <a:rPr lang="zh-CN" altLang="en-US" sz="3600" b="1" dirty="0">
                <a:latin typeface="微软雅黑" panose="020B0503020204020204" pitchFamily="34" charset="-122"/>
                <a:ea typeface="微软雅黑" panose="020B0503020204020204" pitchFamily="34" charset="-122"/>
                <a:sym typeface="微软雅黑" panose="020B0503020204020204" pitchFamily="34" charset="-122"/>
              </a:rPr>
              <a:t>内容解读</a:t>
            </a:r>
          </a:p>
        </p:txBody>
      </p:sp>
      <p:sp>
        <p:nvSpPr>
          <p:cNvPr id="27654" name="文本框 99"/>
          <p:cNvSpPr txBox="1"/>
          <p:nvPr/>
        </p:nvSpPr>
        <p:spPr>
          <a:xfrm>
            <a:off x="23813" y="1290638"/>
            <a:ext cx="10739437" cy="523875"/>
          </a:xfrm>
          <a:prstGeom prst="rect">
            <a:avLst/>
          </a:prstGeom>
          <a:noFill/>
          <a:ln w="9525">
            <a:noFill/>
          </a:ln>
        </p:spPr>
        <p:txBody>
          <a:bodyPr wrap="square" anchor="t">
            <a:spAutoFit/>
          </a:bodyPr>
          <a:lstStyle/>
          <a:p>
            <a:r>
              <a:rPr lang="zh-CN" altLang="zh-CN" sz="2800" b="1" dirty="0">
                <a:solidFill>
                  <a:srgbClr val="264457"/>
                </a:solidFill>
                <a:latin typeface="黑体" panose="02010609060101010101" charset="-122"/>
                <a:ea typeface="黑体" panose="02010609060101010101" charset="-122"/>
              </a:rPr>
              <a:t>《习近平新时代中国特色社会主义思想学生读本》</a:t>
            </a:r>
            <a:r>
              <a:rPr lang="zh-CN" altLang="en-US" sz="2800" b="1" dirty="0">
                <a:solidFill>
                  <a:srgbClr val="264457"/>
                </a:solidFill>
                <a:latin typeface="黑体" panose="02010609060101010101" charset="-122"/>
                <a:ea typeface="黑体" panose="02010609060101010101" charset="-122"/>
              </a:rPr>
              <a:t>（高中）</a:t>
            </a:r>
          </a:p>
        </p:txBody>
      </p:sp>
      <p:sp>
        <p:nvSpPr>
          <p:cNvPr id="7" name="文本框 24">
            <a:extLst>
              <a:ext uri="{FF2B5EF4-FFF2-40B4-BE49-F238E27FC236}">
                <a16:creationId xmlns:a16="http://schemas.microsoft.com/office/drawing/2014/main" xmlns="" id="{C6ED2B43-C2EB-4228-A28E-92F906764E3E}"/>
              </a:ext>
            </a:extLst>
          </p:cNvPr>
          <p:cNvSpPr/>
          <p:nvPr/>
        </p:nvSpPr>
        <p:spPr>
          <a:xfrm>
            <a:off x="3581400" y="5280025"/>
            <a:ext cx="6681788" cy="1135054"/>
          </a:xfrm>
          <a:prstGeom prst="rect">
            <a:avLst/>
          </a:prstGeom>
          <a:noFill/>
          <a:ln w="9525">
            <a:noFill/>
          </a:ln>
        </p:spPr>
        <p:txBody>
          <a:bodyPr anchor="t">
            <a:spAutoFit/>
          </a:bodyPr>
          <a:lstStyle/>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报告人：刘媛</a:t>
            </a:r>
            <a:endParaRPr lang="en-US" altLang="zh-CN" sz="2400" dirty="0">
              <a:latin typeface="微软雅黑" panose="020B0503020204020204" pitchFamily="34" charset="-122"/>
              <a:ea typeface="微软雅黑" panose="020B0503020204020204" pitchFamily="34" charset="-122"/>
              <a:sym typeface="Calibri" panose="020F0502020204030204" charset="0"/>
            </a:endParaRPr>
          </a:p>
          <a:p>
            <a:pPr>
              <a:lnSpc>
                <a:spcPct val="150000"/>
              </a:lnSpc>
              <a:buFont typeface="Arial" panose="020B0604020202020204" pitchFamily="34" charset="0"/>
            </a:pPr>
            <a:r>
              <a:rPr lang="zh-CN" altLang="en-US" sz="2400" dirty="0">
                <a:latin typeface="微软雅黑" panose="020B0503020204020204" pitchFamily="34" charset="-122"/>
                <a:ea typeface="微软雅黑" panose="020B0503020204020204" pitchFamily="34" charset="-122"/>
                <a:sym typeface="Calibri" panose="020F0502020204030204" charset="0"/>
              </a:rPr>
              <a:t>单   位：北京教育科学研究院</a:t>
            </a: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644069"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全面深化改革</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全面深化改革是新时代坚持和发展中国特色社会主义的根本动力</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 name="矩形 3">
            <a:extLst>
              <a:ext uri="{FF2B5EF4-FFF2-40B4-BE49-F238E27FC236}">
                <a16:creationId xmlns:a16="http://schemas.microsoft.com/office/drawing/2014/main" xmlns="" id="{F546518C-DBAB-4BF4-9AF2-40A17DC13B69}"/>
              </a:ext>
            </a:extLst>
          </p:cNvPr>
          <p:cNvSpPr/>
          <p:nvPr/>
        </p:nvSpPr>
        <p:spPr>
          <a:xfrm>
            <a:off x="1002570" y="2888883"/>
            <a:ext cx="10492743" cy="3622595"/>
          </a:xfrm>
          <a:prstGeom prst="rect">
            <a:avLst/>
          </a:prstGeom>
        </p:spPr>
        <p:txBody>
          <a:bodyPr wrap="square">
            <a:spAutoFit/>
          </a:bodyPr>
          <a:lstStyle/>
          <a:p>
            <a:pPr>
              <a:lnSpc>
                <a:spcPct val="150000"/>
              </a:lnSpc>
            </a:pPr>
            <a:r>
              <a:rPr lang="zh-CN" altLang="en-US" sz="2600" dirty="0">
                <a:latin typeface="微软雅黑" panose="020B0503020204020204" pitchFamily="34" charset="-122"/>
                <a:ea typeface="微软雅黑" panose="020B0503020204020204" pitchFamily="34" charset="-122"/>
              </a:rPr>
              <a:t>       改革开放只有进行时，没有完成时。随着改革进入攻坚期和深水区，遇到的阻力越来越大，面对的暗礁、潜流、漩涡越来越多。改革开放中的矛盾只能用改革开放的办法来解决，必须进一步解放思想，进一步解放和发展生产力，进一步解放和增强社会活力，在更高起点、更高层次、更高目标上推进全面深化改革。新时代坚持和发展中国特色社会主义，根本动力仍然是全面深化改革。</a:t>
            </a:r>
          </a:p>
        </p:txBody>
      </p:sp>
    </p:spTree>
    <p:custDataLst>
      <p:tags r:id="rId1"/>
    </p:custDataLst>
    <p:extLst>
      <p:ext uri="{BB962C8B-B14F-4D97-AF65-F5344CB8AC3E}">
        <p14:creationId xmlns:p14="http://schemas.microsoft.com/office/powerpoint/2010/main" xmlns="" val="713540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644069" cy="2128981"/>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全面深化改革</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全面深化改革的方向、立场和目标</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6918FF16-2D01-4E94-9423-C907B3C2D4A6}"/>
              </a:ext>
            </a:extLst>
          </p:cNvPr>
          <p:cNvSpPr/>
          <p:nvPr/>
        </p:nvSpPr>
        <p:spPr>
          <a:xfrm>
            <a:off x="923365" y="2939161"/>
            <a:ext cx="10345270" cy="2797048"/>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       全面深化改革的大方向，就是不断推动社会主义制度自我完善和发展，而不是对社会主义制度改弦易辙。</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sz="2400" dirty="0">
                <a:latin typeface="微软雅黑" panose="020B0503020204020204" pitchFamily="34" charset="-122"/>
                <a:ea typeface="微软雅黑" panose="020B0503020204020204" pitchFamily="34" charset="-122"/>
              </a:rPr>
              <a:t>       全面深化改革的立场，就是人民立场。</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sz="2400" dirty="0">
                <a:latin typeface="微软雅黑" panose="020B0503020204020204" pitchFamily="34" charset="-122"/>
                <a:ea typeface="微软雅黑" panose="020B0503020204020204" pitchFamily="34" charset="-122"/>
              </a:rPr>
              <a:t>       全面深化改革的总目标，就是完善和发展中国特色社会主义制度，推进国家治理体系和治理能力现代化。</a:t>
            </a:r>
          </a:p>
        </p:txBody>
      </p:sp>
    </p:spTree>
    <p:custDataLst>
      <p:tags r:id="rId1"/>
    </p:custDataLst>
    <p:extLst>
      <p:ext uri="{BB962C8B-B14F-4D97-AF65-F5344CB8AC3E}">
        <p14:creationId xmlns:p14="http://schemas.microsoft.com/office/powerpoint/2010/main" xmlns="" val="3353813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644069"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全面深化改革</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推动更深层次改革，实行更高水平开放</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ABA93A0D-3D7D-43ED-B7C4-CA256D3002DB}"/>
              </a:ext>
            </a:extLst>
          </p:cNvPr>
          <p:cNvSpPr/>
          <p:nvPr/>
        </p:nvSpPr>
        <p:spPr>
          <a:xfrm>
            <a:off x="1335722" y="3153286"/>
            <a:ext cx="9837950" cy="1384995"/>
          </a:xfrm>
          <a:prstGeom prst="rect">
            <a:avLst/>
          </a:prstGeom>
        </p:spPr>
        <p:txBody>
          <a:bodyPr wrap="none">
            <a:spAutoFit/>
          </a:bodyPr>
          <a:lstStyle/>
          <a:p>
            <a:pPr>
              <a:lnSpc>
                <a:spcPct val="150000"/>
              </a:lnSpc>
            </a:pPr>
            <a:r>
              <a:rPr lang="zh-CN" altLang="en-US" sz="2800" dirty="0" smtClean="0">
                <a:latin typeface="微软雅黑" panose="020B0503020204020204" pitchFamily="34" charset="-122"/>
                <a:ea typeface="微软雅黑" panose="020B0503020204020204" pitchFamily="34" charset="-122"/>
              </a:rPr>
              <a:t>   全面</a:t>
            </a:r>
            <a:r>
              <a:rPr lang="zh-CN" altLang="en-US" sz="2800" dirty="0">
                <a:latin typeface="微软雅黑" panose="020B0503020204020204" pitchFamily="34" charset="-122"/>
                <a:ea typeface="微软雅黑" panose="020B0503020204020204" pitchFamily="34" charset="-122"/>
              </a:rPr>
              <a:t>深化改革，重点是构建高水平社会主义市场经济体制。</a:t>
            </a:r>
            <a:endParaRPr lang="en-US" altLang="zh-CN" sz="2800" dirty="0">
              <a:latin typeface="微软雅黑" panose="020B0503020204020204" pitchFamily="34" charset="-122"/>
              <a:ea typeface="微软雅黑" panose="020B0503020204020204" pitchFamily="34" charset="-122"/>
            </a:endParaRPr>
          </a:p>
          <a:p>
            <a:pPr>
              <a:lnSpc>
                <a:spcPct val="150000"/>
              </a:lnSpc>
            </a:pPr>
            <a:r>
              <a:rPr lang="zh-CN" altLang="en-US" sz="2800" dirty="0" smtClean="0">
                <a:latin typeface="微软雅黑" panose="020B0503020204020204" pitchFamily="34" charset="-122"/>
                <a:ea typeface="微软雅黑" panose="020B0503020204020204" pitchFamily="34" charset="-122"/>
              </a:rPr>
              <a:t>   实行</a:t>
            </a:r>
            <a:r>
              <a:rPr lang="zh-CN" altLang="en-US" sz="2800" dirty="0">
                <a:latin typeface="微软雅黑" panose="020B0503020204020204" pitchFamily="34" charset="-122"/>
                <a:ea typeface="微软雅黑" panose="020B0503020204020204" pitchFamily="34" charset="-122"/>
              </a:rPr>
              <a:t>高水平对外开放，其要旨就是开拓合作共赢新局面。</a:t>
            </a:r>
          </a:p>
        </p:txBody>
      </p:sp>
    </p:spTree>
    <p:custDataLst>
      <p:tags r:id="rId1"/>
    </p:custDataLst>
    <p:extLst>
      <p:ext uri="{BB962C8B-B14F-4D97-AF65-F5344CB8AC3E}">
        <p14:creationId xmlns:p14="http://schemas.microsoft.com/office/powerpoint/2010/main" xmlns="" val="2570709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4067973"/>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全面依法治国</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全面依法治国是国家治理的一场深刻革命</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建设中国特色社会主义法治体系</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维护社会公平正义、司法公正</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在党的领导下依法治国、厉行法治</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xmlns="" val="2312667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2128981"/>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全面依法治国</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全面依法治国是国家治理的一场深刻革命</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AC45BA46-9B50-4DCF-A1EF-D61CF474834A}"/>
              </a:ext>
            </a:extLst>
          </p:cNvPr>
          <p:cNvSpPr/>
          <p:nvPr/>
        </p:nvSpPr>
        <p:spPr>
          <a:xfrm>
            <a:off x="1011353" y="2924623"/>
            <a:ext cx="10540448" cy="1822102"/>
          </a:xfrm>
          <a:prstGeom prst="rect">
            <a:avLst/>
          </a:prstGeom>
        </p:spPr>
        <p:txBody>
          <a:bodyPr wrap="square">
            <a:spAutoFit/>
          </a:bodyPr>
          <a:lstStyle/>
          <a:p>
            <a:pPr>
              <a:lnSpc>
                <a:spcPct val="150000"/>
              </a:lnSpc>
            </a:pPr>
            <a:r>
              <a:rPr lang="zh-CN" altLang="en-US" sz="2600" dirty="0">
                <a:latin typeface="微软雅黑" panose="020B0503020204020204" pitchFamily="34" charset="-122"/>
                <a:ea typeface="微软雅黑" panose="020B0503020204020204" pitchFamily="34" charset="-122"/>
              </a:rPr>
              <a:t>       全面推进依法治国是关系我们党执政兴国、关系人民幸福安康、关系党和国家长治久安的重大战略问题，是完善和发展中国特色社会主义制度、推进国家治理体系和治理能力现代化的重要方面。</a:t>
            </a:r>
          </a:p>
        </p:txBody>
      </p:sp>
    </p:spTree>
    <p:custDataLst>
      <p:tags r:id="rId1"/>
    </p:custDataLst>
    <p:extLst>
      <p:ext uri="{BB962C8B-B14F-4D97-AF65-F5344CB8AC3E}">
        <p14:creationId xmlns:p14="http://schemas.microsoft.com/office/powerpoint/2010/main" xmlns="" val="324043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2128981"/>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全面依法治国</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全面依法治国是国家治理的一场深刻革命</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0" name="矩形 9">
            <a:extLst>
              <a:ext uri="{FF2B5EF4-FFF2-40B4-BE49-F238E27FC236}">
                <a16:creationId xmlns:a16="http://schemas.microsoft.com/office/drawing/2014/main" xmlns="" id="{2A22E29D-6D03-470E-8726-4C916893BA7C}"/>
              </a:ext>
            </a:extLst>
          </p:cNvPr>
          <p:cNvSpPr/>
          <p:nvPr/>
        </p:nvSpPr>
        <p:spPr>
          <a:xfrm>
            <a:off x="950258" y="2981394"/>
            <a:ext cx="10291484" cy="2243050"/>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       全面推进依法治国是一个系统工程，是国家治理领域一场广泛而深刻的革命，必须坚持依法治国、依法执政、依法行政共同推进，坚持法治国家、法治政府、法治社会一体建设，实现科学立法、严格执法、公正司法、全民守法，不断把法治中国建设推向前进。</a:t>
            </a:r>
          </a:p>
        </p:txBody>
      </p:sp>
    </p:spTree>
    <p:custDataLst>
      <p:tags r:id="rId1"/>
    </p:custDataLst>
    <p:extLst>
      <p:ext uri="{BB962C8B-B14F-4D97-AF65-F5344CB8AC3E}">
        <p14:creationId xmlns:p14="http://schemas.microsoft.com/office/powerpoint/2010/main" xmlns="" val="3048178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全面依法治国</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建设中国特色社会主义法治体系</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 name="矩形 3">
            <a:extLst>
              <a:ext uri="{FF2B5EF4-FFF2-40B4-BE49-F238E27FC236}">
                <a16:creationId xmlns:a16="http://schemas.microsoft.com/office/drawing/2014/main" xmlns="" id="{FEF3532B-00A5-491E-9F41-AB48E9F92F30}"/>
              </a:ext>
            </a:extLst>
          </p:cNvPr>
          <p:cNvSpPr/>
          <p:nvPr/>
        </p:nvSpPr>
        <p:spPr>
          <a:xfrm>
            <a:off x="921311" y="3017234"/>
            <a:ext cx="9979771" cy="1652760"/>
          </a:xfrm>
          <a:prstGeom prst="rect">
            <a:avLst/>
          </a:prstGeom>
        </p:spPr>
        <p:txBody>
          <a:bodyPr wrap="square">
            <a:spAutoFit/>
          </a:bodyPr>
          <a:lstStyle/>
          <a:p>
            <a:pPr>
              <a:lnSpc>
                <a:spcPct val="130000"/>
              </a:lnSpc>
            </a:pPr>
            <a:r>
              <a:rPr lang="zh-CN" altLang="en-US" sz="2600" dirty="0">
                <a:latin typeface="微软雅黑" panose="020B0503020204020204" pitchFamily="34" charset="-122"/>
                <a:ea typeface="微软雅黑" panose="020B0503020204020204" pitchFamily="34" charset="-122"/>
              </a:rPr>
              <a:t>       中国特色社会主义法治道路，最核心的内容就是坚持党的领导，坚持中国特色社会主义制度，贯彻中国特色社会主义法治理论，特别是习近平法治</a:t>
            </a:r>
            <a:r>
              <a:rPr lang="zh-CN" altLang="en-US" sz="2600" dirty="0" smtClean="0">
                <a:latin typeface="微软雅黑" panose="020B0503020204020204" pitchFamily="34" charset="-122"/>
                <a:ea typeface="微软雅黑" panose="020B0503020204020204" pitchFamily="34" charset="-122"/>
              </a:rPr>
              <a:t>思想</a:t>
            </a:r>
            <a:r>
              <a:rPr lang="zh-CN" altLang="en-US" sz="2600" dirty="0" smtClean="0">
                <a:latin typeface="微软雅黑" panose="020B0503020204020204" pitchFamily="34" charset="-122"/>
                <a:ea typeface="微软雅黑" panose="020B0503020204020204" pitchFamily="34" charset="-122"/>
              </a:rPr>
              <a:t>。</a:t>
            </a:r>
            <a:endParaRPr lang="zh-CN" altLang="en-US" sz="2600" dirty="0">
              <a:latin typeface="微软雅黑" panose="020B0503020204020204" pitchFamily="34" charset="-122"/>
              <a:ea typeface="微软雅黑" panose="020B0503020204020204" pitchFamily="34" charset="-122"/>
            </a:endParaRPr>
          </a:p>
        </p:txBody>
      </p:sp>
    </p:spTree>
    <p:custDataLst>
      <p:tags r:id="rId1"/>
    </p:custDataLst>
    <p:extLst>
      <p:ext uri="{BB962C8B-B14F-4D97-AF65-F5344CB8AC3E}">
        <p14:creationId xmlns:p14="http://schemas.microsoft.com/office/powerpoint/2010/main" xmlns="" val="3555939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全面依法治国</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维护社会公平正义、司法公正</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137FFFCB-B0EB-4FC1-B452-DD764DDEC788}"/>
              </a:ext>
            </a:extLst>
          </p:cNvPr>
          <p:cNvSpPr/>
          <p:nvPr/>
        </p:nvSpPr>
        <p:spPr>
          <a:xfrm>
            <a:off x="971168" y="2916827"/>
            <a:ext cx="9732690" cy="1602042"/>
          </a:xfrm>
          <a:prstGeom prst="rect">
            <a:avLst/>
          </a:prstGeom>
        </p:spPr>
        <p:txBody>
          <a:bodyPr wrap="square">
            <a:spAutoFit/>
          </a:bodyPr>
          <a:lstStyle/>
          <a:p>
            <a:pPr>
              <a:lnSpc>
                <a:spcPct val="130000"/>
              </a:lnSpc>
            </a:pPr>
            <a:r>
              <a:rPr lang="zh-CN" altLang="en-US" sz="2600" dirty="0">
                <a:latin typeface="微软雅黑" panose="020B0503020204020204" pitchFamily="34" charset="-122"/>
                <a:ea typeface="微软雅黑" panose="020B0503020204020204" pitchFamily="34" charset="-122"/>
              </a:rPr>
              <a:t>       维护社会公平正义、司法公正，是由中国特色社会主义法治道路的本质和特点决定的，是由党的全心全意为人民服务的宗旨所决定的。</a:t>
            </a:r>
          </a:p>
        </p:txBody>
      </p:sp>
      <p:sp>
        <p:nvSpPr>
          <p:cNvPr id="4" name="矩形 3">
            <a:extLst>
              <a:ext uri="{FF2B5EF4-FFF2-40B4-BE49-F238E27FC236}">
                <a16:creationId xmlns:a16="http://schemas.microsoft.com/office/drawing/2014/main" xmlns="" id="{61E199F3-3751-4773-BB04-4D7D1A933C25}"/>
              </a:ext>
            </a:extLst>
          </p:cNvPr>
          <p:cNvSpPr/>
          <p:nvPr/>
        </p:nvSpPr>
        <p:spPr>
          <a:xfrm>
            <a:off x="971168" y="4546813"/>
            <a:ext cx="9732690" cy="1081899"/>
          </a:xfrm>
          <a:prstGeom prst="rect">
            <a:avLst/>
          </a:prstGeom>
        </p:spPr>
        <p:txBody>
          <a:bodyPr wrap="square">
            <a:spAutoFit/>
          </a:bodyPr>
          <a:lstStyle/>
          <a:p>
            <a:pPr>
              <a:lnSpc>
                <a:spcPct val="130000"/>
              </a:lnSpc>
            </a:pPr>
            <a:r>
              <a:rPr lang="zh-CN" altLang="en-US" sz="2600" dirty="0">
                <a:latin typeface="微软雅黑" panose="020B0503020204020204" pitchFamily="34" charset="-122"/>
                <a:ea typeface="微软雅黑" panose="020B0503020204020204" pitchFamily="34" charset="-122"/>
              </a:rPr>
              <a:t>      公正是法治的生命线，是司法的灵魂和生命。公正司法是维护社会公平正义的最后一道防线。</a:t>
            </a:r>
          </a:p>
        </p:txBody>
      </p:sp>
    </p:spTree>
    <p:custDataLst>
      <p:tags r:id="rId1"/>
    </p:custDataLst>
    <p:extLst>
      <p:ext uri="{BB962C8B-B14F-4D97-AF65-F5344CB8AC3E}">
        <p14:creationId xmlns:p14="http://schemas.microsoft.com/office/powerpoint/2010/main" xmlns="" val="4253731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2128981"/>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3.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全面依法治国</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在党的领导下依法治国、厉行法治</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4EA3C9CB-E941-4CDE-A998-47DA9514B196}"/>
              </a:ext>
            </a:extLst>
          </p:cNvPr>
          <p:cNvSpPr/>
          <p:nvPr/>
        </p:nvSpPr>
        <p:spPr>
          <a:xfrm>
            <a:off x="1226506" y="3017234"/>
            <a:ext cx="9502140" cy="1602042"/>
          </a:xfrm>
          <a:prstGeom prst="rect">
            <a:avLst/>
          </a:prstGeom>
        </p:spPr>
        <p:txBody>
          <a:bodyPr wrap="square">
            <a:spAutoFit/>
          </a:bodyPr>
          <a:lstStyle/>
          <a:p>
            <a:pPr>
              <a:lnSpc>
                <a:spcPct val="130000"/>
              </a:lnSpc>
            </a:pP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      依法治国是我们党提出来的，把依法治国上升为党领导人民治理国家的基本方略也是我们党提出来的，而且党一直带领人民在实践中推进依法治国。</a:t>
            </a:r>
          </a:p>
        </p:txBody>
      </p:sp>
    </p:spTree>
    <p:custDataLst>
      <p:tags r:id="rId1"/>
    </p:custDataLst>
    <p:extLst>
      <p:ext uri="{BB962C8B-B14F-4D97-AF65-F5344CB8AC3E}">
        <p14:creationId xmlns:p14="http://schemas.microsoft.com/office/powerpoint/2010/main" xmlns="" val="4026226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4160306"/>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4.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全面从严治党</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不忘初心，牢记使命</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新时代党的建设的总要求</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敢于自我革命、从严管党治党是中国共产党最鲜明的品格</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全面从严治党永远在路上</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xmlns="" val="2306549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6" name="椭圆 955"/>
          <p:cNvSpPr/>
          <p:nvPr>
            <p:custDataLst>
              <p:tags r:id="rId2"/>
            </p:custDataLst>
          </p:nvPr>
        </p:nvSpPr>
        <p:spPr>
          <a:xfrm>
            <a:off x="2362815" y="6376121"/>
            <a:ext cx="556564" cy="55656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7" name="椭圆 956"/>
          <p:cNvSpPr/>
          <p:nvPr>
            <p:custDataLst>
              <p:tags r:id="rId3"/>
            </p:custDataLst>
          </p:nvPr>
        </p:nvSpPr>
        <p:spPr>
          <a:xfrm>
            <a:off x="460822" y="1696923"/>
            <a:ext cx="2688299" cy="2688299"/>
          </a:xfrm>
          <a:prstGeom prst="ellipse">
            <a:avLst/>
          </a:prstGeom>
          <a:gradFill flip="none" rotWithShape="1">
            <a:gsLst>
              <a:gs pos="0">
                <a:srgbClr val="BFBFBF"/>
              </a:gs>
              <a:gs pos="37000">
                <a:srgbClr val="FFFFFF"/>
              </a:gs>
              <a:gs pos="100000">
                <a:schemeClr val="accent3">
                  <a:tint val="0"/>
                </a:schemeClr>
              </a:gs>
            </a:gsLst>
            <a:lin ang="2700000" scaled="1"/>
          </a:gradFill>
          <a:ln w="28575" cap="flat" cmpd="sng" algn="ctr">
            <a:solidFill>
              <a:srgbClr val="F2F2F2"/>
            </a:solidFill>
            <a:prstDash val="solid"/>
          </a:ln>
          <a:effectLst>
            <a:outerShdw blurRad="254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latin typeface="微软雅黑" panose="020B0503020204020204" pitchFamily="34" charset="-122"/>
              <a:ea typeface="微软雅黑" panose="020B0503020204020204" pitchFamily="34" charset="-122"/>
              <a:cs typeface="+mn-ea"/>
              <a:sym typeface="+mn-lt"/>
            </a:endParaRPr>
          </a:p>
        </p:txBody>
      </p:sp>
      <p:sp>
        <p:nvSpPr>
          <p:cNvPr id="958" name="椭圆 957"/>
          <p:cNvSpPr/>
          <p:nvPr>
            <p:custDataLst>
              <p:tags r:id="rId4"/>
            </p:custDataLst>
          </p:nvPr>
        </p:nvSpPr>
        <p:spPr>
          <a:xfrm>
            <a:off x="5059714" y="5928709"/>
            <a:ext cx="621152" cy="621152"/>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59" name="椭圆 958"/>
          <p:cNvSpPr/>
          <p:nvPr>
            <p:custDataLst>
              <p:tags r:id="rId5"/>
            </p:custDataLst>
          </p:nvPr>
        </p:nvSpPr>
        <p:spPr>
          <a:xfrm>
            <a:off x="696720" y="1907420"/>
            <a:ext cx="2267304" cy="2267304"/>
          </a:xfrm>
          <a:prstGeom prst="ellipse">
            <a:avLst/>
          </a:prstGeom>
          <a:solidFill>
            <a:srgbClr val="0070C0"/>
          </a:solidFill>
          <a:ln w="25400" cap="flat" cmpd="sng" algn="ctr">
            <a:noFill/>
            <a:prstDash val="solid"/>
          </a:ln>
          <a:effectLst>
            <a:outerShdw blurRad="127000" dist="127000" dir="5400000" algn="ctr" rotWithShape="0">
              <a:srgbClr val="000000">
                <a:alpha val="43137"/>
              </a:srgbClr>
            </a:outerShdw>
          </a:effectLst>
        </p:spPr>
        <p:txBody>
          <a:bodyPr rtlCol="0" anchor="ctr"/>
          <a:lstStyle/>
          <a:p>
            <a:pPr algn="ctr" defTabSz="1088390">
              <a:defRPr/>
            </a:pPr>
            <a:endParaRPr lang="zh-CN" altLang="en-US" sz="2135" kern="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960" name="椭圆 959"/>
          <p:cNvSpPr/>
          <p:nvPr>
            <p:custDataLst>
              <p:tags r:id="rId6"/>
            </p:custDataLst>
          </p:nvPr>
        </p:nvSpPr>
        <p:spPr>
          <a:xfrm>
            <a:off x="8119625" y="6089914"/>
            <a:ext cx="768085" cy="76808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1" name="椭圆 960"/>
          <p:cNvSpPr/>
          <p:nvPr>
            <p:custDataLst>
              <p:tags r:id="rId7"/>
            </p:custDataLst>
          </p:nvPr>
        </p:nvSpPr>
        <p:spPr>
          <a:xfrm>
            <a:off x="6407315" y="64640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2" name="椭圆 961"/>
          <p:cNvSpPr/>
          <p:nvPr>
            <p:custDataLst>
              <p:tags r:id="rId8"/>
            </p:custDataLst>
          </p:nvPr>
        </p:nvSpPr>
        <p:spPr>
          <a:xfrm>
            <a:off x="325172" y="6055985"/>
            <a:ext cx="609993" cy="60999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3" name="椭圆 962"/>
          <p:cNvSpPr/>
          <p:nvPr>
            <p:custDataLst>
              <p:tags r:id="rId9"/>
            </p:custDataLst>
          </p:nvPr>
        </p:nvSpPr>
        <p:spPr>
          <a:xfrm>
            <a:off x="3379995" y="6304336"/>
            <a:ext cx="723284" cy="723284"/>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4" name="椭圆 963"/>
          <p:cNvSpPr/>
          <p:nvPr>
            <p:custDataLst>
              <p:tags r:id="rId10"/>
            </p:custDataLst>
          </p:nvPr>
        </p:nvSpPr>
        <p:spPr>
          <a:xfrm>
            <a:off x="7303239" y="6239285"/>
            <a:ext cx="618715" cy="61871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5" name="椭圆 964"/>
          <p:cNvSpPr/>
          <p:nvPr>
            <p:custDataLst>
              <p:tags r:id="rId11"/>
            </p:custDataLst>
          </p:nvPr>
        </p:nvSpPr>
        <p:spPr>
          <a:xfrm>
            <a:off x="2035942" y="6100714"/>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6" name="椭圆 965"/>
          <p:cNvSpPr/>
          <p:nvPr>
            <p:custDataLst>
              <p:tags r:id="rId12"/>
            </p:custDataLst>
          </p:nvPr>
        </p:nvSpPr>
        <p:spPr>
          <a:xfrm>
            <a:off x="1119113" y="6548642"/>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7" name="椭圆 966"/>
          <p:cNvSpPr/>
          <p:nvPr>
            <p:custDataLst>
              <p:tags r:id="rId13"/>
            </p:custDataLst>
          </p:nvPr>
        </p:nvSpPr>
        <p:spPr>
          <a:xfrm>
            <a:off x="10107357" y="6473957"/>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8" name="椭圆 967"/>
          <p:cNvSpPr/>
          <p:nvPr>
            <p:custDataLst>
              <p:tags r:id="rId14"/>
            </p:custDataLst>
          </p:nvPr>
        </p:nvSpPr>
        <p:spPr>
          <a:xfrm>
            <a:off x="4333265" y="6222511"/>
            <a:ext cx="180856" cy="180856"/>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69" name="椭圆 968"/>
          <p:cNvSpPr/>
          <p:nvPr>
            <p:custDataLst>
              <p:tags r:id="rId15"/>
            </p:custDataLst>
          </p:nvPr>
        </p:nvSpPr>
        <p:spPr>
          <a:xfrm>
            <a:off x="11877317" y="6336417"/>
            <a:ext cx="212225" cy="212225"/>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0" name="椭圆 969"/>
          <p:cNvSpPr/>
          <p:nvPr>
            <p:custDataLst>
              <p:tags r:id="rId16"/>
            </p:custDataLst>
          </p:nvPr>
        </p:nvSpPr>
        <p:spPr>
          <a:xfrm>
            <a:off x="9544327" y="6239285"/>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1" name="椭圆 970"/>
          <p:cNvSpPr/>
          <p:nvPr>
            <p:custDataLst>
              <p:tags r:id="rId17"/>
            </p:custDataLst>
          </p:nvPr>
        </p:nvSpPr>
        <p:spPr>
          <a:xfrm>
            <a:off x="10992337" y="6406646"/>
            <a:ext cx="384043" cy="384043"/>
          </a:xfrm>
          <a:prstGeom prst="ellipse">
            <a:avLst/>
          </a:prstGeom>
          <a:solidFill>
            <a:srgbClr val="0070C0"/>
          </a:solidFill>
          <a:ln w="28575" cap="flat" cmpd="sng" algn="ctr">
            <a:solidFill>
              <a:srgbClr val="F2F2F2"/>
            </a:solidFill>
            <a:prstDash val="solid"/>
          </a:ln>
          <a:effectLst>
            <a:outerShdw blurRad="127000" dist="190500" dir="2699997" algn="ctr" rotWithShape="0">
              <a:srgbClr val="000000">
                <a:alpha val="23000"/>
              </a:srgbClr>
            </a:outerShdw>
          </a:effectLst>
        </p:spPr>
        <p:txBody>
          <a:bodyPr rtlCol="0" anchor="ctr"/>
          <a:lstStyle/>
          <a:p>
            <a:pPr algn="ctr" defTabSz="1088390">
              <a:defRPr/>
            </a:pPr>
            <a:endParaRPr lang="zh-CN" altLang="en-US" sz="2135" kern="0">
              <a:solidFill>
                <a:srgbClr val="000000"/>
              </a:solidFill>
              <a:cs typeface="+mn-ea"/>
              <a:sym typeface="+mn-lt"/>
            </a:endParaRPr>
          </a:p>
        </p:txBody>
      </p:sp>
      <p:sp>
        <p:nvSpPr>
          <p:cNvPr id="972" name="TextBox 971"/>
          <p:cNvSpPr txBox="1"/>
          <p:nvPr>
            <p:custDataLst>
              <p:tags r:id="rId18"/>
            </p:custDataLst>
          </p:nvPr>
        </p:nvSpPr>
        <p:spPr>
          <a:xfrm>
            <a:off x="1265625" y="2736152"/>
            <a:ext cx="1210588" cy="646331"/>
          </a:xfrm>
          <a:prstGeom prst="rect">
            <a:avLst/>
          </a:prstGeom>
          <a:noFill/>
          <a:effectLst>
            <a:outerShdw blurRad="127000" dist="127000" dir="5400000" algn="ctr" rotWithShape="0">
              <a:srgbClr val="000000">
                <a:alpha val="43137"/>
              </a:srgbClr>
            </a:outerShdw>
          </a:effectLst>
        </p:spPr>
        <p:txBody>
          <a:bodyPr wrap="none" rtlCol="0">
            <a:spAutoFit/>
          </a:bodyPr>
          <a:lstStyle/>
          <a:p>
            <a:pPr defTabSz="1088390"/>
            <a:r>
              <a:rPr lang="zh-CN" altLang="en-US" sz="3600" b="1" spc="400" dirty="0">
                <a:solidFill>
                  <a:schemeClr val="bg1"/>
                </a:solidFill>
                <a:latin typeface="微软雅黑" panose="020B0503020204020204" pitchFamily="34" charset="-122"/>
                <a:ea typeface="微软雅黑" panose="020B0503020204020204" pitchFamily="34" charset="-122"/>
                <a:cs typeface="+mn-ea"/>
                <a:sym typeface="+mn-lt"/>
              </a:rPr>
              <a:t>内容</a:t>
            </a:r>
          </a:p>
        </p:txBody>
      </p:sp>
      <p:grpSp>
        <p:nvGrpSpPr>
          <p:cNvPr id="974" name="组合 973"/>
          <p:cNvGrpSpPr/>
          <p:nvPr/>
        </p:nvGrpSpPr>
        <p:grpSpPr>
          <a:xfrm>
            <a:off x="4103242" y="1625942"/>
            <a:ext cx="4047251" cy="604838"/>
            <a:chOff x="3818511" y="1079593"/>
            <a:chExt cx="3633809" cy="543051"/>
          </a:xfrm>
          <a:effectLst>
            <a:outerShdw blurRad="127000" dist="127000" dir="5400000" algn="ctr" rotWithShape="0">
              <a:srgbClr val="000000">
                <a:alpha val="43137"/>
              </a:srgbClr>
            </a:outerShdw>
          </a:effectLst>
        </p:grpSpPr>
        <p:grpSp>
          <p:nvGrpSpPr>
            <p:cNvPr id="975" name="组合 974"/>
            <p:cNvGrpSpPr/>
            <p:nvPr/>
          </p:nvGrpSpPr>
          <p:grpSpPr>
            <a:xfrm>
              <a:off x="3818511" y="1084860"/>
              <a:ext cx="3633809" cy="483501"/>
              <a:chOff x="2540000" y="1059582"/>
              <a:chExt cx="6108700" cy="812800"/>
            </a:xfrm>
            <a:solidFill>
              <a:srgbClr val="005DA2"/>
            </a:solidFill>
          </p:grpSpPr>
          <p:sp>
            <p:nvSpPr>
              <p:cNvPr id="978" name="Freeform 5"/>
              <p:cNvSpPr>
                <a:spLocks noEditPoints="1"/>
              </p:cNvSpPr>
              <p:nvPr>
                <p:custDataLst>
                  <p:tags r:id="rId27"/>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sp>
            <p:nvSpPr>
              <p:cNvPr id="979" name="Freeform 6"/>
              <p:cNvSpPr/>
              <p:nvPr>
                <p:custDataLst>
                  <p:tags r:id="rId28"/>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976" name="矩形 975"/>
            <p:cNvSpPr/>
            <p:nvPr>
              <p:custDataLst>
                <p:tags r:id="rId25"/>
              </p:custDataLst>
            </p:nvPr>
          </p:nvSpPr>
          <p:spPr>
            <a:xfrm>
              <a:off x="5113128" y="1090141"/>
              <a:ext cx="1988770" cy="532503"/>
            </a:xfrm>
            <a:prstGeom prst="rect">
              <a:avLst/>
            </a:prstGeom>
          </p:spPr>
          <p:txBody>
            <a:bodyPr wrap="square" lIns="162613" tIns="81307" rIns="162613" bIns="81307">
              <a:spAutoFit/>
            </a:bodyPr>
            <a:lstStyle/>
            <a:p>
              <a:pPr defTabSz="1088390">
                <a:defRPr/>
              </a:pPr>
              <a:endParaRPr lang="zh-CN" altLang="zh-CN" sz="2800" b="1" kern="100" dirty="0">
                <a:latin typeface="微软雅黑" panose="020B0503020204020204" pitchFamily="34" charset="-122"/>
                <a:ea typeface="微软雅黑" panose="020B0503020204020204" pitchFamily="34" charset="-122"/>
                <a:cs typeface="+mn-ea"/>
                <a:sym typeface="+mn-lt"/>
              </a:endParaRPr>
            </a:p>
          </p:txBody>
        </p:sp>
        <p:sp>
          <p:nvSpPr>
            <p:cNvPr id="977" name="文本框 48"/>
            <p:cNvSpPr txBox="1">
              <a:spLocks noChangeArrowheads="1"/>
            </p:cNvSpPr>
            <p:nvPr>
              <p:custDataLst>
                <p:tags r:id="rId26"/>
              </p:custDataLst>
            </p:nvPr>
          </p:nvSpPr>
          <p:spPr bwMode="auto">
            <a:xfrm>
              <a:off x="4459186" y="1079593"/>
              <a:ext cx="501137" cy="468648"/>
            </a:xfrm>
            <a:prstGeom prst="rect">
              <a:avLst/>
            </a:prstGeom>
            <a:noFill/>
            <a:ln w="9525">
              <a:noFill/>
              <a:miter lim="800000"/>
            </a:ln>
          </p:spPr>
          <p:txBody>
            <a:bodyPr>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1</a:t>
              </a:r>
            </a:p>
          </p:txBody>
        </p:sp>
      </p:grpSp>
      <p:grpSp>
        <p:nvGrpSpPr>
          <p:cNvPr id="980" name="组合 979"/>
          <p:cNvGrpSpPr/>
          <p:nvPr/>
        </p:nvGrpSpPr>
        <p:grpSpPr>
          <a:xfrm>
            <a:off x="4072374" y="2846075"/>
            <a:ext cx="4047251" cy="561150"/>
            <a:chOff x="3818511" y="1744615"/>
            <a:chExt cx="3633809" cy="503827"/>
          </a:xfrm>
          <a:effectLst>
            <a:outerShdw blurRad="127000" dist="127000" dir="5400000" algn="ctr" rotWithShape="0">
              <a:srgbClr val="000000">
                <a:alpha val="43137"/>
              </a:srgbClr>
            </a:outerShdw>
          </a:effectLst>
        </p:grpSpPr>
        <p:grpSp>
          <p:nvGrpSpPr>
            <p:cNvPr id="981" name="组合 980"/>
            <p:cNvGrpSpPr/>
            <p:nvPr/>
          </p:nvGrpSpPr>
          <p:grpSpPr>
            <a:xfrm>
              <a:off x="3818511" y="1744615"/>
              <a:ext cx="3633809" cy="483501"/>
              <a:chOff x="2540000" y="1059582"/>
              <a:chExt cx="6108700" cy="812800"/>
            </a:xfrm>
            <a:solidFill>
              <a:srgbClr val="005DA2"/>
            </a:solidFill>
          </p:grpSpPr>
          <p:sp>
            <p:nvSpPr>
              <p:cNvPr id="984" name="Freeform 5"/>
              <p:cNvSpPr>
                <a:spLocks noEditPoints="1"/>
              </p:cNvSpPr>
              <p:nvPr>
                <p:custDataLst>
                  <p:tags r:id="rId23"/>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sp>
            <p:nvSpPr>
              <p:cNvPr id="985" name="Freeform 6"/>
              <p:cNvSpPr/>
              <p:nvPr>
                <p:custDataLst>
                  <p:tags r:id="rId24"/>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983" name="文本框 48"/>
            <p:cNvSpPr txBox="1">
              <a:spLocks noChangeArrowheads="1"/>
            </p:cNvSpPr>
            <p:nvPr>
              <p:custDataLst>
                <p:tags r:id="rId22"/>
              </p:custDataLst>
            </p:nvPr>
          </p:nvSpPr>
          <p:spPr bwMode="auto">
            <a:xfrm>
              <a:off x="4459186" y="1779793"/>
              <a:ext cx="631582" cy="468649"/>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2</a:t>
              </a:r>
            </a:p>
          </p:txBody>
        </p:sp>
      </p:grpSp>
      <p:grpSp>
        <p:nvGrpSpPr>
          <p:cNvPr id="9" name="组合 8"/>
          <p:cNvGrpSpPr/>
          <p:nvPr/>
        </p:nvGrpSpPr>
        <p:grpSpPr>
          <a:xfrm>
            <a:off x="4118233" y="4052065"/>
            <a:ext cx="4047251" cy="538511"/>
            <a:chOff x="3818511" y="1744615"/>
            <a:chExt cx="3633809" cy="483501"/>
          </a:xfrm>
          <a:effectLst>
            <a:outerShdw blurRad="127000" dist="127000" dir="5400000" algn="ctr" rotWithShape="0">
              <a:srgbClr val="000000">
                <a:alpha val="43137"/>
              </a:srgbClr>
            </a:outerShdw>
          </a:effectLst>
        </p:grpSpPr>
        <p:grpSp>
          <p:nvGrpSpPr>
            <p:cNvPr id="11" name="组合 10"/>
            <p:cNvGrpSpPr/>
            <p:nvPr/>
          </p:nvGrpSpPr>
          <p:grpSpPr>
            <a:xfrm>
              <a:off x="3818511" y="1744615"/>
              <a:ext cx="3633809" cy="483501"/>
              <a:chOff x="2540000" y="1059582"/>
              <a:chExt cx="6108700" cy="812800"/>
            </a:xfrm>
            <a:solidFill>
              <a:srgbClr val="005DA2"/>
            </a:solidFill>
          </p:grpSpPr>
          <p:sp>
            <p:nvSpPr>
              <p:cNvPr id="13" name="Freeform 5"/>
              <p:cNvSpPr>
                <a:spLocks noEditPoints="1"/>
              </p:cNvSpPr>
              <p:nvPr>
                <p:custDataLst>
                  <p:tags r:id="rId20"/>
                </p:custDataLst>
              </p:nvPr>
            </p:nvSpPr>
            <p:spPr bwMode="auto">
              <a:xfrm>
                <a:off x="2540000" y="1069107"/>
                <a:ext cx="6108700" cy="800100"/>
              </a:xfrm>
              <a:custGeom>
                <a:avLst/>
                <a:gdLst>
                  <a:gd name="T0" fmla="*/ 56 w 3848"/>
                  <a:gd name="T1" fmla="*/ 0 h 504"/>
                  <a:gd name="T2" fmla="*/ 720 w 3848"/>
                  <a:gd name="T3" fmla="*/ 0 h 504"/>
                  <a:gd name="T4" fmla="*/ 576 w 3848"/>
                  <a:gd name="T5" fmla="*/ 84 h 504"/>
                  <a:gd name="T6" fmla="*/ 576 w 3848"/>
                  <a:gd name="T7" fmla="*/ 418 h 504"/>
                  <a:gd name="T8" fmla="*/ 726 w 3848"/>
                  <a:gd name="T9" fmla="*/ 504 h 504"/>
                  <a:gd name="T10" fmla="*/ 56 w 3848"/>
                  <a:gd name="T11" fmla="*/ 504 h 504"/>
                  <a:gd name="T12" fmla="*/ 56 w 3848"/>
                  <a:gd name="T13" fmla="*/ 504 h 504"/>
                  <a:gd name="T14" fmla="*/ 44 w 3848"/>
                  <a:gd name="T15" fmla="*/ 504 h 504"/>
                  <a:gd name="T16" fmla="*/ 34 w 3848"/>
                  <a:gd name="T17" fmla="*/ 500 h 504"/>
                  <a:gd name="T18" fmla="*/ 24 w 3848"/>
                  <a:gd name="T19" fmla="*/ 494 h 504"/>
                  <a:gd name="T20" fmla="*/ 16 w 3848"/>
                  <a:gd name="T21" fmla="*/ 488 h 504"/>
                  <a:gd name="T22" fmla="*/ 8 w 3848"/>
                  <a:gd name="T23" fmla="*/ 480 h 504"/>
                  <a:gd name="T24" fmla="*/ 4 w 3848"/>
                  <a:gd name="T25" fmla="*/ 470 h 504"/>
                  <a:gd name="T26" fmla="*/ 0 w 3848"/>
                  <a:gd name="T27" fmla="*/ 460 h 504"/>
                  <a:gd name="T28" fmla="*/ 0 w 3848"/>
                  <a:gd name="T29" fmla="*/ 448 h 504"/>
                  <a:gd name="T30" fmla="*/ 0 w 3848"/>
                  <a:gd name="T31" fmla="*/ 56 h 504"/>
                  <a:gd name="T32" fmla="*/ 0 w 3848"/>
                  <a:gd name="T33" fmla="*/ 56 h 504"/>
                  <a:gd name="T34" fmla="*/ 0 w 3848"/>
                  <a:gd name="T35" fmla="*/ 44 h 504"/>
                  <a:gd name="T36" fmla="*/ 4 w 3848"/>
                  <a:gd name="T37" fmla="*/ 34 h 504"/>
                  <a:gd name="T38" fmla="*/ 8 w 3848"/>
                  <a:gd name="T39" fmla="*/ 24 h 504"/>
                  <a:gd name="T40" fmla="*/ 16 w 3848"/>
                  <a:gd name="T41" fmla="*/ 16 h 504"/>
                  <a:gd name="T42" fmla="*/ 24 w 3848"/>
                  <a:gd name="T43" fmla="*/ 10 h 504"/>
                  <a:gd name="T44" fmla="*/ 34 w 3848"/>
                  <a:gd name="T45" fmla="*/ 4 h 504"/>
                  <a:gd name="T46" fmla="*/ 44 w 3848"/>
                  <a:gd name="T47" fmla="*/ 0 h 504"/>
                  <a:gd name="T48" fmla="*/ 56 w 3848"/>
                  <a:gd name="T49" fmla="*/ 0 h 504"/>
                  <a:gd name="T50" fmla="*/ 56 w 3848"/>
                  <a:gd name="T51" fmla="*/ 0 h 504"/>
                  <a:gd name="T52" fmla="*/ 1010 w 3848"/>
                  <a:gd name="T53" fmla="*/ 0 h 504"/>
                  <a:gd name="T54" fmla="*/ 3792 w 3848"/>
                  <a:gd name="T55" fmla="*/ 0 h 504"/>
                  <a:gd name="T56" fmla="*/ 3792 w 3848"/>
                  <a:gd name="T57" fmla="*/ 0 h 504"/>
                  <a:gd name="T58" fmla="*/ 3804 w 3848"/>
                  <a:gd name="T59" fmla="*/ 0 h 504"/>
                  <a:gd name="T60" fmla="*/ 3814 w 3848"/>
                  <a:gd name="T61" fmla="*/ 4 h 504"/>
                  <a:gd name="T62" fmla="*/ 3824 w 3848"/>
                  <a:gd name="T63" fmla="*/ 10 h 504"/>
                  <a:gd name="T64" fmla="*/ 3832 w 3848"/>
                  <a:gd name="T65" fmla="*/ 16 h 504"/>
                  <a:gd name="T66" fmla="*/ 3838 w 3848"/>
                  <a:gd name="T67" fmla="*/ 24 h 504"/>
                  <a:gd name="T68" fmla="*/ 3844 w 3848"/>
                  <a:gd name="T69" fmla="*/ 34 h 504"/>
                  <a:gd name="T70" fmla="*/ 3848 w 3848"/>
                  <a:gd name="T71" fmla="*/ 44 h 504"/>
                  <a:gd name="T72" fmla="*/ 3848 w 3848"/>
                  <a:gd name="T73" fmla="*/ 56 h 504"/>
                  <a:gd name="T74" fmla="*/ 3848 w 3848"/>
                  <a:gd name="T75" fmla="*/ 448 h 504"/>
                  <a:gd name="T76" fmla="*/ 3848 w 3848"/>
                  <a:gd name="T77" fmla="*/ 448 h 504"/>
                  <a:gd name="T78" fmla="*/ 3848 w 3848"/>
                  <a:gd name="T79" fmla="*/ 460 h 504"/>
                  <a:gd name="T80" fmla="*/ 3844 w 3848"/>
                  <a:gd name="T81" fmla="*/ 470 h 504"/>
                  <a:gd name="T82" fmla="*/ 3838 w 3848"/>
                  <a:gd name="T83" fmla="*/ 480 h 504"/>
                  <a:gd name="T84" fmla="*/ 3832 w 3848"/>
                  <a:gd name="T85" fmla="*/ 488 h 504"/>
                  <a:gd name="T86" fmla="*/ 3824 w 3848"/>
                  <a:gd name="T87" fmla="*/ 494 h 504"/>
                  <a:gd name="T88" fmla="*/ 3814 w 3848"/>
                  <a:gd name="T89" fmla="*/ 500 h 504"/>
                  <a:gd name="T90" fmla="*/ 3804 w 3848"/>
                  <a:gd name="T91" fmla="*/ 504 h 504"/>
                  <a:gd name="T92" fmla="*/ 3792 w 3848"/>
                  <a:gd name="T93" fmla="*/ 504 h 504"/>
                  <a:gd name="T94" fmla="*/ 1004 w 3848"/>
                  <a:gd name="T95" fmla="*/ 504 h 504"/>
                  <a:gd name="T96" fmla="*/ 1154 w 3848"/>
                  <a:gd name="T97" fmla="*/ 418 h 504"/>
                  <a:gd name="T98" fmla="*/ 1154 w 3848"/>
                  <a:gd name="T99" fmla="*/ 84 h 504"/>
                  <a:gd name="T100" fmla="*/ 1010 w 3848"/>
                  <a:gd name="T101" fmla="*/ 0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848" h="503">
                    <a:moveTo>
                      <a:pt x="56" y="0"/>
                    </a:moveTo>
                    <a:lnTo>
                      <a:pt x="720" y="0"/>
                    </a:lnTo>
                    <a:lnTo>
                      <a:pt x="576" y="84"/>
                    </a:lnTo>
                    <a:lnTo>
                      <a:pt x="576" y="418"/>
                    </a:lnTo>
                    <a:lnTo>
                      <a:pt x="726" y="504"/>
                    </a:lnTo>
                    <a:lnTo>
                      <a:pt x="56" y="504"/>
                    </a:lnTo>
                    <a:lnTo>
                      <a:pt x="56" y="504"/>
                    </a:lnTo>
                    <a:lnTo>
                      <a:pt x="44" y="504"/>
                    </a:lnTo>
                    <a:lnTo>
                      <a:pt x="34" y="500"/>
                    </a:lnTo>
                    <a:lnTo>
                      <a:pt x="24" y="494"/>
                    </a:lnTo>
                    <a:lnTo>
                      <a:pt x="16" y="488"/>
                    </a:lnTo>
                    <a:lnTo>
                      <a:pt x="8" y="480"/>
                    </a:lnTo>
                    <a:lnTo>
                      <a:pt x="4" y="470"/>
                    </a:lnTo>
                    <a:lnTo>
                      <a:pt x="0" y="460"/>
                    </a:lnTo>
                    <a:lnTo>
                      <a:pt x="0" y="448"/>
                    </a:lnTo>
                    <a:lnTo>
                      <a:pt x="0" y="56"/>
                    </a:lnTo>
                    <a:lnTo>
                      <a:pt x="0" y="56"/>
                    </a:lnTo>
                    <a:lnTo>
                      <a:pt x="0" y="44"/>
                    </a:lnTo>
                    <a:lnTo>
                      <a:pt x="4" y="34"/>
                    </a:lnTo>
                    <a:lnTo>
                      <a:pt x="8" y="24"/>
                    </a:lnTo>
                    <a:lnTo>
                      <a:pt x="16" y="16"/>
                    </a:lnTo>
                    <a:lnTo>
                      <a:pt x="24" y="10"/>
                    </a:lnTo>
                    <a:lnTo>
                      <a:pt x="34" y="4"/>
                    </a:lnTo>
                    <a:lnTo>
                      <a:pt x="44" y="0"/>
                    </a:lnTo>
                    <a:lnTo>
                      <a:pt x="56" y="0"/>
                    </a:lnTo>
                    <a:lnTo>
                      <a:pt x="56" y="0"/>
                    </a:lnTo>
                    <a:close/>
                    <a:moveTo>
                      <a:pt x="1010" y="0"/>
                    </a:moveTo>
                    <a:lnTo>
                      <a:pt x="3792" y="0"/>
                    </a:lnTo>
                    <a:lnTo>
                      <a:pt x="3792" y="0"/>
                    </a:lnTo>
                    <a:lnTo>
                      <a:pt x="3804" y="0"/>
                    </a:lnTo>
                    <a:lnTo>
                      <a:pt x="3814" y="4"/>
                    </a:lnTo>
                    <a:lnTo>
                      <a:pt x="3824" y="10"/>
                    </a:lnTo>
                    <a:lnTo>
                      <a:pt x="3832" y="16"/>
                    </a:lnTo>
                    <a:lnTo>
                      <a:pt x="3838" y="24"/>
                    </a:lnTo>
                    <a:lnTo>
                      <a:pt x="3844" y="34"/>
                    </a:lnTo>
                    <a:lnTo>
                      <a:pt x="3848" y="44"/>
                    </a:lnTo>
                    <a:lnTo>
                      <a:pt x="3848" y="56"/>
                    </a:lnTo>
                    <a:lnTo>
                      <a:pt x="3848" y="448"/>
                    </a:lnTo>
                    <a:lnTo>
                      <a:pt x="3848" y="448"/>
                    </a:lnTo>
                    <a:lnTo>
                      <a:pt x="3848" y="460"/>
                    </a:lnTo>
                    <a:lnTo>
                      <a:pt x="3844" y="470"/>
                    </a:lnTo>
                    <a:lnTo>
                      <a:pt x="3838" y="480"/>
                    </a:lnTo>
                    <a:lnTo>
                      <a:pt x="3832" y="488"/>
                    </a:lnTo>
                    <a:lnTo>
                      <a:pt x="3824" y="494"/>
                    </a:lnTo>
                    <a:lnTo>
                      <a:pt x="3814" y="500"/>
                    </a:lnTo>
                    <a:lnTo>
                      <a:pt x="3804" y="504"/>
                    </a:lnTo>
                    <a:lnTo>
                      <a:pt x="3792" y="504"/>
                    </a:lnTo>
                    <a:lnTo>
                      <a:pt x="1004" y="504"/>
                    </a:lnTo>
                    <a:lnTo>
                      <a:pt x="1154" y="418"/>
                    </a:lnTo>
                    <a:lnTo>
                      <a:pt x="1154" y="84"/>
                    </a:lnTo>
                    <a:lnTo>
                      <a:pt x="1010" y="0"/>
                    </a:lnTo>
                    <a:close/>
                  </a:path>
                </a:pathLst>
              </a:custGeom>
              <a:noFill/>
              <a:ln w="12700">
                <a:solidFill>
                  <a:srgbClr val="0070C0"/>
                </a:solidFill>
                <a:prstDash val="sysDot"/>
                <a:round/>
              </a:ln>
            </p:spPr>
            <p:txBody>
              <a:bodyPr vert="horz" wrap="square" lIns="121920" tIns="60960" rIns="121920" bIns="60960" numCol="1" anchor="t" anchorCtr="0" compatLnSpc="1"/>
              <a:lstStyle/>
              <a:p>
                <a:pPr defTabSz="1088390">
                  <a:defRPr/>
                </a:pPr>
                <a:endParaRPr lang="zh-CN" altLang="en-US" sz="2800" b="1" kern="0" dirty="0">
                  <a:latin typeface="微软雅黑" panose="020B0503020204020204" pitchFamily="34" charset="-122"/>
                  <a:ea typeface="微软雅黑" panose="020B0503020204020204" pitchFamily="34" charset="-122"/>
                  <a:cs typeface="+mn-ea"/>
                  <a:sym typeface="+mn-lt"/>
                </a:endParaRPr>
              </a:p>
            </p:txBody>
          </p:sp>
          <p:sp>
            <p:nvSpPr>
              <p:cNvPr id="15" name="Freeform 6"/>
              <p:cNvSpPr/>
              <p:nvPr>
                <p:custDataLst>
                  <p:tags r:id="rId21"/>
                </p:custDataLst>
              </p:nvPr>
            </p:nvSpPr>
            <p:spPr bwMode="auto">
              <a:xfrm>
                <a:off x="3562350" y="1059582"/>
                <a:ext cx="701675" cy="812800"/>
              </a:xfrm>
              <a:custGeom>
                <a:avLst/>
                <a:gdLst>
                  <a:gd name="T0" fmla="*/ 220 w 442"/>
                  <a:gd name="T1" fmla="*/ 0 h 512"/>
                  <a:gd name="T2" fmla="*/ 332 w 442"/>
                  <a:gd name="T3" fmla="*/ 64 h 512"/>
                  <a:gd name="T4" fmla="*/ 442 w 442"/>
                  <a:gd name="T5" fmla="*/ 128 h 512"/>
                  <a:gd name="T6" fmla="*/ 442 w 442"/>
                  <a:gd name="T7" fmla="*/ 256 h 512"/>
                  <a:gd name="T8" fmla="*/ 442 w 442"/>
                  <a:gd name="T9" fmla="*/ 384 h 512"/>
                  <a:gd name="T10" fmla="*/ 332 w 442"/>
                  <a:gd name="T11" fmla="*/ 448 h 512"/>
                  <a:gd name="T12" fmla="*/ 220 w 442"/>
                  <a:gd name="T13" fmla="*/ 512 h 512"/>
                  <a:gd name="T14" fmla="*/ 110 w 442"/>
                  <a:gd name="T15" fmla="*/ 448 h 512"/>
                  <a:gd name="T16" fmla="*/ 0 w 442"/>
                  <a:gd name="T17" fmla="*/ 384 h 512"/>
                  <a:gd name="T18" fmla="*/ 0 w 442"/>
                  <a:gd name="T19" fmla="*/ 256 h 512"/>
                  <a:gd name="T20" fmla="*/ 0 w 442"/>
                  <a:gd name="T21" fmla="*/ 128 h 512"/>
                  <a:gd name="T22" fmla="*/ 110 w 442"/>
                  <a:gd name="T23" fmla="*/ 64 h 512"/>
                  <a:gd name="T24" fmla="*/ 220 w 442"/>
                  <a:gd name="T25"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2" h="512">
                    <a:moveTo>
                      <a:pt x="220" y="0"/>
                    </a:moveTo>
                    <a:lnTo>
                      <a:pt x="332" y="64"/>
                    </a:lnTo>
                    <a:lnTo>
                      <a:pt x="442" y="128"/>
                    </a:lnTo>
                    <a:lnTo>
                      <a:pt x="442" y="256"/>
                    </a:lnTo>
                    <a:lnTo>
                      <a:pt x="442" y="384"/>
                    </a:lnTo>
                    <a:lnTo>
                      <a:pt x="332" y="448"/>
                    </a:lnTo>
                    <a:lnTo>
                      <a:pt x="220" y="512"/>
                    </a:lnTo>
                    <a:lnTo>
                      <a:pt x="110" y="448"/>
                    </a:lnTo>
                    <a:lnTo>
                      <a:pt x="0" y="384"/>
                    </a:lnTo>
                    <a:lnTo>
                      <a:pt x="0" y="256"/>
                    </a:lnTo>
                    <a:lnTo>
                      <a:pt x="0" y="128"/>
                    </a:lnTo>
                    <a:lnTo>
                      <a:pt x="110" y="64"/>
                    </a:lnTo>
                    <a:lnTo>
                      <a:pt x="220" y="0"/>
                    </a:lnTo>
                    <a:close/>
                  </a:path>
                </a:pathLst>
              </a:custGeom>
              <a:solidFill>
                <a:srgbClr val="0070C0"/>
              </a:solidFill>
              <a:ln>
                <a:noFill/>
              </a:ln>
              <a:extLst>
                <a:ext uri="{91240B29-F687-4F45-9708-019B960494DF}">
                  <a14:hiddenLine xmlns:a14="http://schemas.microsoft.com/office/drawing/2010/main" xmlns="" w="9525">
                    <a:solidFill>
                      <a:srgbClr val="000000"/>
                    </a:solidFill>
                    <a:round/>
                  </a14:hiddenLine>
                </a:ext>
              </a:extLst>
            </p:spPr>
            <p:txBody>
              <a:bodyPr vert="horz" wrap="square" lIns="121920" tIns="60960" rIns="121920" bIns="60960" numCol="1" anchor="t" anchorCtr="0" compatLnSpc="1"/>
              <a:lstStyle/>
              <a:p>
                <a:pPr defTabSz="1088390">
                  <a:defRPr/>
                </a:pPr>
                <a:endParaRPr lang="zh-CN" altLang="en-US" sz="2800" b="1" kern="0">
                  <a:latin typeface="微软雅黑" panose="020B0503020204020204" pitchFamily="34" charset="-122"/>
                  <a:ea typeface="微软雅黑" panose="020B0503020204020204" pitchFamily="34" charset="-122"/>
                  <a:cs typeface="+mn-ea"/>
                  <a:sym typeface="+mn-lt"/>
                </a:endParaRPr>
              </a:p>
            </p:txBody>
          </p:sp>
        </p:grpSp>
        <p:sp>
          <p:nvSpPr>
            <p:cNvPr id="17" name="文本框 48"/>
            <p:cNvSpPr txBox="1">
              <a:spLocks noChangeArrowheads="1"/>
            </p:cNvSpPr>
            <p:nvPr>
              <p:custDataLst>
                <p:tags r:id="rId19"/>
              </p:custDataLst>
            </p:nvPr>
          </p:nvSpPr>
          <p:spPr bwMode="auto">
            <a:xfrm>
              <a:off x="4429864" y="1750471"/>
              <a:ext cx="631582" cy="468650"/>
            </a:xfrm>
            <a:prstGeom prst="rect">
              <a:avLst/>
            </a:prstGeom>
            <a:noFill/>
            <a:ln w="9525">
              <a:noFill/>
              <a:miter lim="800000"/>
            </a:ln>
          </p:spPr>
          <p:txBody>
            <a:bodyPr wrap="square">
              <a:spAutoFit/>
            </a:bodyPr>
            <a:lstStyle/>
            <a:p>
              <a:pPr defTabSz="1088390">
                <a:defRPr/>
              </a:pPr>
              <a:r>
                <a:rPr lang="en-US" altLang="zh-CN" sz="2800" b="1" kern="0" dirty="0">
                  <a:solidFill>
                    <a:schemeClr val="bg1"/>
                  </a:solidFill>
                  <a:latin typeface="微软雅黑" panose="020B0503020204020204" pitchFamily="34" charset="-122"/>
                  <a:ea typeface="微软雅黑" panose="020B0503020204020204" pitchFamily="34" charset="-122"/>
                  <a:cs typeface="+mn-ea"/>
                  <a:sym typeface="+mn-lt"/>
                </a:rPr>
                <a:t>3</a:t>
              </a:r>
            </a:p>
          </p:txBody>
        </p:sp>
      </p:grpSp>
      <p:sp>
        <p:nvSpPr>
          <p:cNvPr id="29" name="文本框 28"/>
          <p:cNvSpPr txBox="1"/>
          <p:nvPr/>
        </p:nvSpPr>
        <p:spPr>
          <a:xfrm>
            <a:off x="5437542" y="1682611"/>
            <a:ext cx="2763505" cy="523220"/>
          </a:xfrm>
          <a:prstGeom prst="rect">
            <a:avLst/>
          </a:prstGeom>
          <a:noFill/>
        </p:spPr>
        <p:txBody>
          <a:bodyPr wrap="square" rtlCol="0">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教学内容分析</a:t>
            </a:r>
          </a:p>
        </p:txBody>
      </p:sp>
      <p:sp>
        <p:nvSpPr>
          <p:cNvPr id="30" name="文本框 29"/>
          <p:cNvSpPr txBox="1"/>
          <p:nvPr/>
        </p:nvSpPr>
        <p:spPr>
          <a:xfrm>
            <a:off x="5515057" y="4080568"/>
            <a:ext cx="2348720" cy="523220"/>
          </a:xfrm>
          <a:prstGeom prst="rect">
            <a:avLst/>
          </a:prstGeom>
          <a:noFill/>
        </p:spPr>
        <p:txBody>
          <a:bodyPr wrap="none" rtlCol="0" anchor="t">
            <a:spAutoFit/>
          </a:bodyPr>
          <a:lstStyle/>
          <a:p>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教学实施建议</a:t>
            </a:r>
          </a:p>
        </p:txBody>
      </p:sp>
      <p:sp>
        <p:nvSpPr>
          <p:cNvPr id="34" name="文本框 33"/>
          <p:cNvSpPr txBox="1"/>
          <p:nvPr/>
        </p:nvSpPr>
        <p:spPr>
          <a:xfrm>
            <a:off x="5464756" y="2874559"/>
            <a:ext cx="2698175" cy="523220"/>
          </a:xfrm>
          <a:prstGeom prst="rect">
            <a:avLst/>
          </a:prstGeom>
          <a:noFill/>
        </p:spPr>
        <p:txBody>
          <a:bodyPr wrap="none" rtlCol="0" anchor="t">
            <a:spAutoFit/>
          </a:bodyPr>
          <a:lstStyle/>
          <a:p>
            <a:pPr algn="l">
              <a:buClrTx/>
              <a:buSzTx/>
              <a:buFontTx/>
            </a:pPr>
            <a:r>
              <a:rPr lang="zh-CN" altLang="en-US" sz="2800" b="1" dirty="0">
                <a:solidFill>
                  <a:schemeClr val="bg2">
                    <a:lumMod val="75000"/>
                  </a:schemeClr>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教学重难点解析</a:t>
            </a:r>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4.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全面从严治党</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不忘初心，牢记使命</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E719175E-7764-4C9D-9C97-061C7F477BA1}"/>
              </a:ext>
            </a:extLst>
          </p:cNvPr>
          <p:cNvSpPr/>
          <p:nvPr/>
        </p:nvSpPr>
        <p:spPr>
          <a:xfrm>
            <a:off x="1025704" y="2983131"/>
            <a:ext cx="9576035" cy="1292662"/>
          </a:xfrm>
          <a:prstGeom prst="rect">
            <a:avLst/>
          </a:prstGeom>
        </p:spPr>
        <p:txBody>
          <a:bodyPr wrap="square">
            <a:spAutoFit/>
          </a:bodyPr>
          <a:lstStyle/>
          <a:p>
            <a:pPr>
              <a:lnSpc>
                <a:spcPct val="150000"/>
              </a:lnSpc>
            </a:pP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       中国共产党人的初心和使命，就是为中国人民谋幸福，为中华民族谋复兴。</a:t>
            </a:r>
          </a:p>
        </p:txBody>
      </p:sp>
      <p:sp>
        <p:nvSpPr>
          <p:cNvPr id="4" name="矩形 3">
            <a:extLst>
              <a:ext uri="{FF2B5EF4-FFF2-40B4-BE49-F238E27FC236}">
                <a16:creationId xmlns:a16="http://schemas.microsoft.com/office/drawing/2014/main" xmlns="" id="{8CDFCE11-5709-4153-A7DD-90A65E818079}"/>
              </a:ext>
            </a:extLst>
          </p:cNvPr>
          <p:cNvSpPr/>
          <p:nvPr/>
        </p:nvSpPr>
        <p:spPr>
          <a:xfrm>
            <a:off x="1703295" y="4354036"/>
            <a:ext cx="8938202" cy="492443"/>
          </a:xfrm>
          <a:prstGeom prst="rect">
            <a:avLst/>
          </a:prstGeom>
        </p:spPr>
        <p:txBody>
          <a:bodyPr wrap="square">
            <a:spAutoFit/>
          </a:bodyPr>
          <a:lstStyle/>
          <a:p>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党的十九届四中全会提出，建立不忘初心、牢记使命的制度。</a:t>
            </a:r>
          </a:p>
        </p:txBody>
      </p:sp>
    </p:spTree>
    <p:custDataLst>
      <p:tags r:id="rId1"/>
    </p:custDataLst>
    <p:extLst>
      <p:ext uri="{BB962C8B-B14F-4D97-AF65-F5344CB8AC3E}">
        <p14:creationId xmlns:p14="http://schemas.microsoft.com/office/powerpoint/2010/main" xmlns="" val="2766878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4.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全面从严治党</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新时代党的建设的总要求</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C0611A32-F7F7-4E96-8679-6DA54B8D079A}"/>
              </a:ext>
            </a:extLst>
          </p:cNvPr>
          <p:cNvSpPr/>
          <p:nvPr/>
        </p:nvSpPr>
        <p:spPr>
          <a:xfrm>
            <a:off x="933352" y="2950438"/>
            <a:ext cx="10618449" cy="3453253"/>
          </a:xfrm>
          <a:prstGeom prst="rect">
            <a:avLst/>
          </a:prstGeom>
        </p:spPr>
        <p:txBody>
          <a:bodyPr wrap="square">
            <a:spAutoFit/>
          </a:bodyPr>
          <a:lstStyle/>
          <a:p>
            <a:pPr>
              <a:lnSpc>
                <a:spcPct val="130000"/>
              </a:lnSpc>
            </a:pPr>
            <a:r>
              <a:rPr lang="zh-CN" altLang="en-US" sz="2400" dirty="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新时代</a:t>
            </a:r>
            <a:r>
              <a:rPr lang="zh-CN" altLang="en-US" sz="2400" dirty="0">
                <a:latin typeface="微软雅黑" panose="020B0503020204020204" pitchFamily="34" charset="-122"/>
                <a:ea typeface="微软雅黑" panose="020B0503020204020204" pitchFamily="34" charset="-122"/>
              </a:rPr>
              <a:t>党的建设总要求是：坚持和加强党的全面领导，坚持党要管党、全面从严治党，以加强党的长期执政能力建设、先进性和纯洁性建设为主线，以党的政治建设为统领，以坚定理想信念宗旨为根基，以调动全党积极性、主动性、创造性为着力点，全面推进党的政治建设、思想建设、组织建设、作风建设、纪律建设，把制度建设贯穿其中，深入推进反腐败斗争，不断提高党的建设质量，把党建设成为始终走在时代前列、人民衷心拥护、勇于自我革命、经得起各种风浪考验、朝气蓬勃的马克思主义执政党。</a:t>
            </a:r>
          </a:p>
        </p:txBody>
      </p:sp>
    </p:spTree>
    <p:custDataLst>
      <p:tags r:id="rId1"/>
    </p:custDataLst>
    <p:extLst>
      <p:ext uri="{BB962C8B-B14F-4D97-AF65-F5344CB8AC3E}">
        <p14:creationId xmlns:p14="http://schemas.microsoft.com/office/powerpoint/2010/main" xmlns="" val="1136345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4.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全面从严治党</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敢于自我革命、从严管党治党是中国共产党最鲜明的品格</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88B91A6A-630E-4DFC-848B-95303FC125D6}"/>
              </a:ext>
            </a:extLst>
          </p:cNvPr>
          <p:cNvSpPr/>
          <p:nvPr/>
        </p:nvSpPr>
        <p:spPr>
          <a:xfrm>
            <a:off x="1083070" y="2962475"/>
            <a:ext cx="10022251" cy="1292662"/>
          </a:xfrm>
          <a:prstGeom prst="rect">
            <a:avLst/>
          </a:prstGeom>
        </p:spPr>
        <p:txBody>
          <a:bodyPr wrap="square">
            <a:spAutoFit/>
          </a:bodyPr>
          <a:lstStyle/>
          <a:p>
            <a:pPr>
              <a:lnSpc>
                <a:spcPct val="150000"/>
              </a:lnSpc>
            </a:pPr>
            <a:r>
              <a:rPr lang="zh-CN" altLang="en-US" sz="2600" dirty="0">
                <a:latin typeface="微软雅黑" panose="020B0503020204020204" pitchFamily="34" charset="-122"/>
                <a:ea typeface="微软雅黑" panose="020B0503020204020204" pitchFamily="34" charset="-122"/>
              </a:rPr>
              <a:t>      </a:t>
            </a:r>
            <a:r>
              <a:rPr lang="zh-CN" altLang="en-US" sz="2600" dirty="0" smtClean="0">
                <a:latin typeface="微软雅黑" panose="020B0503020204020204" pitchFamily="34" charset="-122"/>
                <a:ea typeface="微软雅黑" panose="020B0503020204020204" pitchFamily="34" charset="-122"/>
              </a:rPr>
              <a:t> 打铁</a:t>
            </a:r>
            <a:r>
              <a:rPr lang="zh-CN" altLang="en-US" sz="2600" dirty="0">
                <a:latin typeface="微软雅黑" panose="020B0503020204020204" pitchFamily="34" charset="-122"/>
                <a:ea typeface="微软雅黑" panose="020B0503020204020204" pitchFamily="34" charset="-122"/>
              </a:rPr>
              <a:t>必须自身硬。办好中国的事情，关键在党，关键在坚持党要管党、从严治党。 </a:t>
            </a:r>
          </a:p>
        </p:txBody>
      </p:sp>
    </p:spTree>
    <p:custDataLst>
      <p:tags r:id="rId1"/>
    </p:custDataLst>
    <p:extLst>
      <p:ext uri="{BB962C8B-B14F-4D97-AF65-F5344CB8AC3E}">
        <p14:creationId xmlns:p14="http://schemas.microsoft.com/office/powerpoint/2010/main" xmlns="" val="2712939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xmlns="" id="{96B1C7B9-DEDD-426E-A78A-7D3A51C03B85}"/>
              </a:ext>
            </a:extLst>
          </p:cNvPr>
          <p:cNvSpPr/>
          <p:nvPr/>
        </p:nvSpPr>
        <p:spPr bwMode="auto">
          <a:xfrm>
            <a:off x="724535" y="3304744"/>
            <a:ext cx="10577772" cy="2713756"/>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33" name="TextBox 11"/>
          <p:cNvSpPr txBox="1"/>
          <p:nvPr/>
        </p:nvSpPr>
        <p:spPr>
          <a:xfrm>
            <a:off x="3049556" y="3553256"/>
            <a:ext cx="8252751" cy="421640"/>
          </a:xfrm>
          <a:prstGeom prst="rect">
            <a:avLst/>
          </a:prstGeom>
          <a:noFill/>
        </p:spPr>
        <p:txBody>
          <a:bodyPr wrap="square" lIns="115104" tIns="57553" rIns="115104" bIns="57553" rtlCol="0">
            <a:spAutoFit/>
          </a:bodyPr>
          <a:lstStyle/>
          <a:p>
            <a:pPr>
              <a:lnSpc>
                <a:spcPct val="100000"/>
              </a:lnSpc>
            </a:pPr>
            <a:r>
              <a:rPr lang="en-US" altLang="zh-CN" sz="20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rPr>
              <a:t> </a:t>
            </a:r>
            <a:endParaRPr lang="zh-CN" altLang="en-US" sz="28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endParaRPr>
          </a:p>
        </p:txBody>
      </p:sp>
      <p:sp>
        <p:nvSpPr>
          <p:cNvPr id="8" name="文本框 7"/>
          <p:cNvSpPr txBox="1"/>
          <p:nvPr/>
        </p:nvSpPr>
        <p:spPr>
          <a:xfrm>
            <a:off x="724535" y="779780"/>
            <a:ext cx="4124206"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三、教学实施建议</a:t>
            </a:r>
            <a:endParaRPr lang="zh-CN" altLang="en-US" sz="2000" b="1" dirty="0">
              <a:effectLst>
                <a:outerShdw blurRad="38100" dist="19050" dir="2700000" algn="tl" rotWithShape="0">
                  <a:schemeClr val="dk1">
                    <a:alpha val="40000"/>
                  </a:schemeClr>
                </a:outerShdw>
              </a:effectLst>
              <a:sym typeface="+mn-ea"/>
            </a:endParaRP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10" name="矩形 9">
            <a:extLst>
              <a:ext uri="{FF2B5EF4-FFF2-40B4-BE49-F238E27FC236}">
                <a16:creationId xmlns:a16="http://schemas.microsoft.com/office/drawing/2014/main" xmlns="" id="{C12B6D5A-E517-482A-A3C7-F572EB601C0B}"/>
              </a:ext>
            </a:extLst>
          </p:cNvPr>
          <p:cNvSpPr/>
          <p:nvPr/>
        </p:nvSpPr>
        <p:spPr>
          <a:xfrm>
            <a:off x="889693" y="1656958"/>
            <a:ext cx="2287806" cy="928652"/>
          </a:xfrm>
          <a:prstGeom prst="rect">
            <a:avLst/>
          </a:prstGeom>
        </p:spPr>
        <p:txBody>
          <a:bodyPr wrap="none">
            <a:spAutoFit/>
          </a:bodyPr>
          <a:lstStyle/>
          <a:p>
            <a:pPr marL="457200" indent="-457200">
              <a:lnSpc>
                <a:spcPct val="200000"/>
              </a:lnSpc>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问题导读</a:t>
            </a:r>
          </a:p>
        </p:txBody>
      </p:sp>
      <p:sp>
        <p:nvSpPr>
          <p:cNvPr id="2" name="矩形 1">
            <a:extLst>
              <a:ext uri="{FF2B5EF4-FFF2-40B4-BE49-F238E27FC236}">
                <a16:creationId xmlns:a16="http://schemas.microsoft.com/office/drawing/2014/main" xmlns="" id="{F54979C6-3D70-47E9-AB98-A66A5CB37BF0}"/>
              </a:ext>
            </a:extLst>
          </p:cNvPr>
          <p:cNvSpPr/>
          <p:nvPr/>
        </p:nvSpPr>
        <p:spPr>
          <a:xfrm>
            <a:off x="1188721" y="3535591"/>
            <a:ext cx="10113586" cy="1955215"/>
          </a:xfrm>
          <a:prstGeom prst="rect">
            <a:avLst/>
          </a:prstGeom>
        </p:spPr>
        <p:txBody>
          <a:bodyPr wrap="square">
            <a:spAutoFit/>
          </a:bodyPr>
          <a:lstStyle/>
          <a:p>
            <a:pPr>
              <a:lnSpc>
                <a:spcPct val="150000"/>
              </a:lnSpc>
            </a:pPr>
            <a:r>
              <a:rPr lang="en-US" altLang="zh-CN" sz="2800" dirty="0">
                <a:latin typeface="微软雅黑" panose="020B0503020204020204" pitchFamily="34" charset="-122"/>
                <a:ea typeface="微软雅黑" panose="020B0503020204020204" pitchFamily="34" charset="-122"/>
              </a:rPr>
              <a:t>1. “</a:t>
            </a:r>
            <a:r>
              <a:rPr lang="zh-CN" altLang="en-US" sz="2800" dirty="0">
                <a:latin typeface="微软雅黑" panose="020B0503020204020204" pitchFamily="34" charset="-122"/>
                <a:ea typeface="微软雅黑" panose="020B0503020204020204" pitchFamily="34" charset="-122"/>
              </a:rPr>
              <a:t>四个全面”战略布局是指什么？彼此之间有怎样的关系？</a:t>
            </a:r>
          </a:p>
          <a:p>
            <a:pPr>
              <a:lnSpc>
                <a:spcPct val="150000"/>
              </a:lnSpc>
            </a:pPr>
            <a:r>
              <a:rPr lang="en-US" altLang="zh-CN" sz="2800" dirty="0">
                <a:latin typeface="微软雅黑" panose="020B0503020204020204" pitchFamily="34" charset="-122"/>
                <a:ea typeface="微软雅黑" panose="020B0503020204020204" pitchFamily="34" charset="-122"/>
              </a:rPr>
              <a:t>2. </a:t>
            </a:r>
            <a:r>
              <a:rPr lang="zh-CN" altLang="en-US" sz="2800" dirty="0">
                <a:latin typeface="微软雅黑" panose="020B0503020204020204" pitchFamily="34" charset="-122"/>
                <a:ea typeface="微软雅黑" panose="020B0503020204020204" pitchFamily="34" charset="-122"/>
              </a:rPr>
              <a:t>查阅相关资料，谈谈如何理解全面建成小康社会的重大意义。</a:t>
            </a:r>
          </a:p>
          <a:p>
            <a:pPr>
              <a:lnSpc>
                <a:spcPct val="150000"/>
              </a:lnSpc>
            </a:pPr>
            <a:r>
              <a:rPr lang="en-US" altLang="zh-CN" sz="2800" dirty="0">
                <a:latin typeface="微软雅黑" panose="020B0503020204020204" pitchFamily="34" charset="-122"/>
                <a:ea typeface="微软雅黑" panose="020B0503020204020204" pitchFamily="34" charset="-122"/>
              </a:rPr>
              <a:t>3. </a:t>
            </a:r>
            <a:r>
              <a:rPr lang="zh-CN" altLang="en-US" sz="2800" dirty="0">
                <a:latin typeface="微软雅黑" panose="020B0503020204020204" pitchFamily="34" charset="-122"/>
                <a:ea typeface="微软雅黑" panose="020B0503020204020204" pitchFamily="34" charset="-122"/>
              </a:rPr>
              <a:t>如何理解改革开放是决定当代中国命运的关键一招？</a:t>
            </a:r>
          </a:p>
        </p:txBody>
      </p:sp>
    </p:spTree>
    <p:custDataLst>
      <p:tags r:id="rId1"/>
    </p:custDataLst>
    <p:extLst>
      <p:ext uri="{BB962C8B-B14F-4D97-AF65-F5344CB8AC3E}">
        <p14:creationId xmlns:p14="http://schemas.microsoft.com/office/powerpoint/2010/main" xmlns="" val="3640882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11"/>
          <p:cNvSpPr txBox="1"/>
          <p:nvPr/>
        </p:nvSpPr>
        <p:spPr>
          <a:xfrm>
            <a:off x="3049556" y="3553256"/>
            <a:ext cx="8252751" cy="421640"/>
          </a:xfrm>
          <a:prstGeom prst="rect">
            <a:avLst/>
          </a:prstGeom>
          <a:noFill/>
        </p:spPr>
        <p:txBody>
          <a:bodyPr wrap="square" lIns="115104" tIns="57553" rIns="115104" bIns="57553" rtlCol="0">
            <a:spAutoFit/>
          </a:bodyPr>
          <a:lstStyle/>
          <a:p>
            <a:pPr>
              <a:lnSpc>
                <a:spcPct val="100000"/>
              </a:lnSpc>
            </a:pPr>
            <a:r>
              <a:rPr lang="en-US" altLang="zh-CN" sz="20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rPr>
              <a:t> </a:t>
            </a:r>
            <a:endParaRPr lang="zh-CN" altLang="en-US" sz="2800" b="1" dirty="0">
              <a:gradFill>
                <a:gsLst>
                  <a:gs pos="0">
                    <a:srgbClr val="007BD3"/>
                  </a:gs>
                  <a:gs pos="100000">
                    <a:srgbClr val="034373"/>
                  </a:gs>
                </a:gsLst>
                <a:lin scaled="0"/>
              </a:gradFill>
              <a:uFillTx/>
              <a:latin typeface="楷体" panose="02010609060101010101" pitchFamily="49" charset="-122"/>
              <a:ea typeface="楷体" panose="02010609060101010101" pitchFamily="49" charset="-122"/>
              <a:sym typeface="+mn-ea"/>
            </a:endParaRPr>
          </a:p>
        </p:txBody>
      </p:sp>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124206"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三、教学实施建议</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10" name="矩形 9">
            <a:extLst>
              <a:ext uri="{FF2B5EF4-FFF2-40B4-BE49-F238E27FC236}">
                <a16:creationId xmlns:a16="http://schemas.microsoft.com/office/drawing/2014/main" xmlns="" id="{C12B6D5A-E517-482A-A3C7-F572EB601C0B}"/>
              </a:ext>
            </a:extLst>
          </p:cNvPr>
          <p:cNvSpPr/>
          <p:nvPr/>
        </p:nvSpPr>
        <p:spPr>
          <a:xfrm>
            <a:off x="946623" y="1301349"/>
            <a:ext cx="5400837" cy="2713756"/>
          </a:xfrm>
          <a:prstGeom prst="rect">
            <a:avLst/>
          </a:prstGeom>
        </p:spPr>
        <p:txBody>
          <a:bodyPr wrap="none">
            <a:spAutoFit/>
          </a:bodyPr>
          <a:lstStyle/>
          <a:p>
            <a:pPr marL="457200" indent="-457200">
              <a:lnSpc>
                <a:spcPct val="200000"/>
              </a:lnSpc>
              <a:buFont typeface="Wingdings" panose="05000000000000000000" pitchFamily="2" charset="2"/>
              <a:buChar char="l"/>
            </a:pP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读本</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与必修</a:t>
            </a:r>
            <a:r>
              <a:rPr lang="en-US" altLang="zh-CN" sz="3200" dirty="0">
                <a:latin typeface="微软雅黑" panose="020B0503020204020204" pitchFamily="34" charset="-122"/>
                <a:ea typeface="微软雅黑" panose="020B0503020204020204" pitchFamily="34" charset="-122"/>
              </a:rPr>
              <a:t>1</a:t>
            </a:r>
            <a:r>
              <a:rPr lang="zh-CN" altLang="en-US" sz="3200" dirty="0">
                <a:latin typeface="微软雅黑" panose="020B0503020204020204" pitchFamily="34" charset="-122"/>
                <a:ea typeface="微软雅黑" panose="020B0503020204020204" pitchFamily="34" charset="-122"/>
              </a:rPr>
              <a:t>内容衔接</a:t>
            </a:r>
            <a:endParaRPr lang="en-US" altLang="zh-CN" sz="3200" dirty="0">
              <a:latin typeface="微软雅黑" panose="020B0503020204020204" pitchFamily="34" charset="-122"/>
              <a:ea typeface="微软雅黑" panose="020B0503020204020204" pitchFamily="34" charset="-122"/>
            </a:endParaRPr>
          </a:p>
          <a:p>
            <a:pPr marL="457200" indent="-457200">
              <a:lnSpc>
                <a:spcPct val="200000"/>
              </a:lnSpc>
              <a:buFont typeface="Wingdings" panose="05000000000000000000" pitchFamily="2" charset="2"/>
              <a:buChar char="l"/>
            </a:pPr>
            <a:endParaRPr lang="zh-CN" altLang="en-US" sz="3200" dirty="0">
              <a:latin typeface="微软雅黑" panose="020B0503020204020204" pitchFamily="34" charset="-122"/>
              <a:ea typeface="微软雅黑" panose="020B0503020204020204" pitchFamily="34" charset="-122"/>
            </a:endParaRPr>
          </a:p>
          <a:p>
            <a:pPr marL="457200" indent="-457200">
              <a:lnSpc>
                <a:spcPct val="150000"/>
              </a:lnSpc>
              <a:buFont typeface="Wingdings" panose="05000000000000000000" pitchFamily="2" charset="2"/>
              <a:buChar char="l"/>
            </a:pPr>
            <a:endParaRPr lang="zh-CN" altLang="en-US" sz="3200" dirty="0">
              <a:latin typeface="微软雅黑" panose="020B0503020204020204" pitchFamily="34" charset="-122"/>
              <a:ea typeface="微软雅黑" panose="020B0503020204020204" pitchFamily="34" charset="-122"/>
            </a:endParaRPr>
          </a:p>
        </p:txBody>
      </p:sp>
      <p:pic>
        <p:nvPicPr>
          <p:cNvPr id="3" name="图片 2">
            <a:extLst>
              <a:ext uri="{FF2B5EF4-FFF2-40B4-BE49-F238E27FC236}">
                <a16:creationId xmlns:a16="http://schemas.microsoft.com/office/drawing/2014/main" xmlns="" id="{43D3D277-7173-416C-AA7A-9A4C48F69124}"/>
              </a:ext>
            </a:extLst>
          </p:cNvPr>
          <p:cNvPicPr>
            <a:picLocks noChangeAspect="1"/>
          </p:cNvPicPr>
          <p:nvPr/>
        </p:nvPicPr>
        <p:blipFill>
          <a:blip r:embed="rId4"/>
          <a:stretch>
            <a:fillRect/>
          </a:stretch>
        </p:blipFill>
        <p:spPr>
          <a:xfrm>
            <a:off x="251460" y="2404851"/>
            <a:ext cx="12192000" cy="4453149"/>
          </a:xfrm>
          <a:prstGeom prst="rect">
            <a:avLst/>
          </a:prstGeom>
        </p:spPr>
      </p:pic>
    </p:spTree>
    <p:custDataLst>
      <p:tags r:id="rId1"/>
    </p:custDataLst>
    <p:extLst>
      <p:ext uri="{BB962C8B-B14F-4D97-AF65-F5344CB8AC3E}">
        <p14:creationId xmlns:p14="http://schemas.microsoft.com/office/powerpoint/2010/main" xmlns="" val="80980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文本框 3"/>
          <p:cNvSpPr/>
          <p:nvPr>
            <p:custDataLst>
              <p:tags r:id="rId2"/>
            </p:custDataLst>
          </p:nvPr>
        </p:nvSpPr>
        <p:spPr>
          <a:xfrm>
            <a:off x="3054350" y="2535238"/>
            <a:ext cx="7032625" cy="1568450"/>
          </a:xfrm>
          <a:prstGeom prst="rect">
            <a:avLst/>
          </a:prstGeom>
          <a:noFill/>
          <a:ln w="9525">
            <a:noFill/>
          </a:ln>
        </p:spPr>
        <p:txBody>
          <a:bodyPr>
            <a:spAutoFit/>
          </a:bodyPr>
          <a:lstStyle/>
          <a:p>
            <a:pPr algn="ctr">
              <a:buFont typeface="Arial" panose="020B0604020202020204" pitchFamily="34" charset="0"/>
            </a:pPr>
            <a:r>
              <a:rPr lang="zh-CN" altLang="en-US" sz="9600" b="1" dirty="0">
                <a:solidFill>
                  <a:srgbClr val="1D6295"/>
                </a:solidFill>
                <a:latin typeface="微软雅黑" panose="020B0503020204020204" pitchFamily="34" charset="-122"/>
                <a:ea typeface="微软雅黑" panose="020B0503020204020204" pitchFamily="34" charset="-122"/>
                <a:sym typeface="微软雅黑" panose="020B0503020204020204" pitchFamily="34" charset="-122"/>
              </a:rPr>
              <a:t>谢谢</a:t>
            </a:r>
          </a:p>
        </p:txBody>
      </p:sp>
    </p:spTree>
    <p:custDataLst>
      <p:tags r:id="rId1"/>
    </p:custDataLst>
  </p:cSld>
  <p:clrMapOvr>
    <a:masterClrMapping/>
  </p:clrMapOvr>
  <p:transition spd="slow"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xmlns="" id="{EA012536-A84C-44BB-BE3B-6F99F7B656FD}"/>
              </a:ext>
            </a:extLst>
          </p:cNvPr>
          <p:cNvSpPr/>
          <p:nvPr/>
        </p:nvSpPr>
        <p:spPr>
          <a:xfrm>
            <a:off x="2848947" y="1804167"/>
            <a:ext cx="7940973"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400" b="1" dirty="0">
                <a:latin typeface="微软雅黑" panose="020B0503020204020204" pitchFamily="34" charset="-122"/>
                <a:ea typeface="微软雅黑" panose="020B0503020204020204" pitchFamily="34" charset="-122"/>
              </a:rPr>
              <a:t>一、从全面建成小康社会到全面建设社会主义现代化国家</a:t>
            </a:r>
          </a:p>
        </p:txBody>
      </p:sp>
      <p:sp>
        <p:nvSpPr>
          <p:cNvPr id="5" name="矩形: 圆角 4">
            <a:extLst>
              <a:ext uri="{FF2B5EF4-FFF2-40B4-BE49-F238E27FC236}">
                <a16:creationId xmlns:a16="http://schemas.microsoft.com/office/drawing/2014/main" xmlns="" id="{A22EA223-AA5C-4A06-ADE9-35CA5142D55E}"/>
              </a:ext>
            </a:extLst>
          </p:cNvPr>
          <p:cNvSpPr/>
          <p:nvPr/>
        </p:nvSpPr>
        <p:spPr>
          <a:xfrm>
            <a:off x="2848947" y="2947172"/>
            <a:ext cx="7940973"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400" b="1" dirty="0">
                <a:latin typeface="微软雅黑" panose="020B0503020204020204" pitchFamily="34" charset="-122"/>
                <a:ea typeface="微软雅黑" panose="020B0503020204020204" pitchFamily="34" charset="-122"/>
              </a:rPr>
              <a:t>二、全面深化改革</a:t>
            </a:r>
          </a:p>
        </p:txBody>
      </p:sp>
      <p:sp>
        <p:nvSpPr>
          <p:cNvPr id="6" name="矩形: 圆角 5">
            <a:extLst>
              <a:ext uri="{FF2B5EF4-FFF2-40B4-BE49-F238E27FC236}">
                <a16:creationId xmlns:a16="http://schemas.microsoft.com/office/drawing/2014/main" xmlns="" id="{9F5A87DF-219E-49A5-9D61-43662024B1BD}"/>
              </a:ext>
            </a:extLst>
          </p:cNvPr>
          <p:cNvSpPr/>
          <p:nvPr/>
        </p:nvSpPr>
        <p:spPr>
          <a:xfrm>
            <a:off x="2848947" y="3994532"/>
            <a:ext cx="7940973"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400" b="1" dirty="0">
                <a:latin typeface="微软雅黑" panose="020B0503020204020204" pitchFamily="34" charset="-122"/>
                <a:ea typeface="微软雅黑" panose="020B0503020204020204" pitchFamily="34" charset="-122"/>
              </a:rPr>
              <a:t>三、全面依法治国</a:t>
            </a:r>
          </a:p>
        </p:txBody>
      </p:sp>
      <p:sp>
        <p:nvSpPr>
          <p:cNvPr id="7" name="矩形: 圆角 6">
            <a:extLst>
              <a:ext uri="{FF2B5EF4-FFF2-40B4-BE49-F238E27FC236}">
                <a16:creationId xmlns:a16="http://schemas.microsoft.com/office/drawing/2014/main" xmlns="" id="{9357BA58-5185-4B99-BB27-B9CE825E7999}"/>
              </a:ext>
            </a:extLst>
          </p:cNvPr>
          <p:cNvSpPr/>
          <p:nvPr/>
        </p:nvSpPr>
        <p:spPr>
          <a:xfrm>
            <a:off x="2848946" y="5102524"/>
            <a:ext cx="7940973" cy="916708"/>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zh-CN" altLang="en-US" sz="2400" b="1" dirty="0">
                <a:latin typeface="微软雅黑" panose="020B0503020204020204" pitchFamily="34" charset="-122"/>
                <a:ea typeface="微软雅黑" panose="020B0503020204020204" pitchFamily="34" charset="-122"/>
              </a:rPr>
              <a:t>四、全面从严治党</a:t>
            </a:r>
          </a:p>
        </p:txBody>
      </p:sp>
      <p:pic>
        <p:nvPicPr>
          <p:cNvPr id="8" name="图片 7">
            <a:extLst>
              <a:ext uri="{FF2B5EF4-FFF2-40B4-BE49-F238E27FC236}">
                <a16:creationId xmlns:a16="http://schemas.microsoft.com/office/drawing/2014/main" xmlns="" id="{31A73B17-862E-4B32-9648-2A5E1B4C39D2}"/>
              </a:ext>
            </a:extLst>
          </p:cNvPr>
          <p:cNvPicPr>
            <a:picLocks noChangeAspect="1"/>
          </p:cNvPicPr>
          <p:nvPr/>
        </p:nvPicPr>
        <p:blipFill>
          <a:blip r:embed="rId4"/>
          <a:stretch>
            <a:fillRect/>
          </a:stretch>
        </p:blipFill>
        <p:spPr>
          <a:xfrm>
            <a:off x="317455" y="2390775"/>
            <a:ext cx="1952625" cy="1038225"/>
          </a:xfrm>
          <a:prstGeom prst="rect">
            <a:avLst/>
          </a:prstGeom>
        </p:spPr>
      </p:pic>
      <p:sp>
        <p:nvSpPr>
          <p:cNvPr id="9" name="文本框 8">
            <a:extLst>
              <a:ext uri="{FF2B5EF4-FFF2-40B4-BE49-F238E27FC236}">
                <a16:creationId xmlns:a16="http://schemas.microsoft.com/office/drawing/2014/main" xmlns="" id="{919B9831-18D2-4E53-A11A-1014FF32E5D1}"/>
              </a:ext>
            </a:extLst>
          </p:cNvPr>
          <p:cNvSpPr txBox="1"/>
          <p:nvPr>
            <p:custDataLst>
              <p:tags r:id="rId1"/>
            </p:custDataLst>
          </p:nvPr>
        </p:nvSpPr>
        <p:spPr>
          <a:xfrm>
            <a:off x="317455" y="618917"/>
            <a:ext cx="5824474" cy="703922"/>
          </a:xfrm>
          <a:prstGeom prst="rect">
            <a:avLst/>
          </a:prstGeom>
          <a:noFill/>
        </p:spPr>
        <p:txBody>
          <a:bodyPr wrap="square" lIns="63500" tIns="25400" rIns="63500" bIns="25400" rtlCol="0" anchor="b" anchorCtr="0">
            <a:normAutofit/>
          </a:bodyPr>
          <a:lstStyle/>
          <a:p>
            <a:pPr marL="0" indent="0" algn="l">
              <a:lnSpc>
                <a:spcPct val="100000"/>
              </a:lnSpc>
              <a:spcBef>
                <a:spcPts val="0"/>
              </a:spcBef>
              <a:spcAft>
                <a:spcPts val="0"/>
              </a:spcAft>
              <a:buSzPct val="100000"/>
              <a:buNone/>
            </a:pPr>
            <a:r>
              <a:rPr lang="zh-CN" altLang="en-US" sz="3600" b="1" spc="220" dirty="0">
                <a:solidFill>
                  <a:schemeClr val="accent1">
                    <a:lumMod val="75000"/>
                  </a:schemeClr>
                </a:solidFill>
                <a:latin typeface="微软雅黑" panose="020B0503020204020204" pitchFamily="34" charset="-122"/>
                <a:ea typeface="微软雅黑" panose="020B0503020204020204" pitchFamily="34" charset="-122"/>
              </a:rPr>
              <a:t>一、教学内容分析</a:t>
            </a:r>
          </a:p>
        </p:txBody>
      </p:sp>
    </p:spTree>
    <p:extLst>
      <p:ext uri="{BB962C8B-B14F-4D97-AF65-F5344CB8AC3E}">
        <p14:creationId xmlns:p14="http://schemas.microsoft.com/office/powerpoint/2010/main" xmlns="" val="2390819314"/>
      </p:ext>
    </p:extLst>
  </p:cSld>
  <p:clrMapOvr>
    <a:masterClrMapping/>
  </p:clrMapOvr>
  <mc:AlternateContent xmlns:mc="http://schemas.openxmlformats.org/markup-compatibility/2006">
    <mc:Choice xmlns:p14="http://schemas.microsoft.com/office/powerpoint/2010/main" xmlns="" Requires="p14">
      <p:transition p14:dur="0" advClick="0"/>
    </mc:Choice>
    <mc:Fallback>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7FF4AAEE-3BFC-4AA8-A820-6FF67EA4B805}"/>
              </a:ext>
            </a:extLst>
          </p:cNvPr>
          <p:cNvSpPr/>
          <p:nvPr/>
        </p:nvSpPr>
        <p:spPr>
          <a:xfrm>
            <a:off x="2206153" y="902086"/>
            <a:ext cx="7779694" cy="584775"/>
          </a:xfrm>
          <a:prstGeom prst="rect">
            <a:avLst/>
          </a:prstGeom>
        </p:spPr>
        <p:txBody>
          <a:bodyPr wrap="none">
            <a:spAutoFit/>
          </a:bodyPr>
          <a:lstStyle/>
          <a:p>
            <a:pPr algn="just">
              <a:spcAft>
                <a:spcPts val="0"/>
              </a:spcAft>
            </a:pPr>
            <a:r>
              <a:rPr kumimoji="1" lang="zh-CN" altLang="zh-CN" sz="3200" b="1" dirty="0">
                <a:solidFill>
                  <a:srgbClr val="0000CC"/>
                </a:solidFill>
                <a:latin typeface="微软雅黑" panose="020B0503020204020204" pitchFamily="34" charset="-122"/>
                <a:ea typeface="微软雅黑" panose="020B0503020204020204" pitchFamily="34" charset="-122"/>
                <a:cs typeface="+mn-ea"/>
              </a:rPr>
              <a:t>第</a:t>
            </a:r>
            <a:r>
              <a:rPr kumimoji="1" lang="en-US" altLang="zh-CN" sz="3200" b="1" dirty="0">
                <a:solidFill>
                  <a:srgbClr val="0000CC"/>
                </a:solidFill>
                <a:latin typeface="微软雅黑" panose="020B0503020204020204" pitchFamily="34" charset="-122"/>
                <a:ea typeface="微软雅黑" panose="020B0503020204020204" pitchFamily="34" charset="-122"/>
                <a:cs typeface="+mn-ea"/>
              </a:rPr>
              <a:t>6</a:t>
            </a:r>
            <a:r>
              <a:rPr kumimoji="1" lang="zh-CN" altLang="zh-CN" sz="3200" b="1" dirty="0">
                <a:solidFill>
                  <a:srgbClr val="0000CC"/>
                </a:solidFill>
                <a:latin typeface="微软雅黑" panose="020B0503020204020204" pitchFamily="34" charset="-122"/>
                <a:ea typeface="微软雅黑" panose="020B0503020204020204" pitchFamily="34" charset="-122"/>
                <a:cs typeface="+mn-ea"/>
              </a:rPr>
              <a:t>讲 </a:t>
            </a:r>
            <a:r>
              <a:rPr kumimoji="1" lang="en-US" altLang="zh-CN" sz="3200" b="1" dirty="0">
                <a:solidFill>
                  <a:srgbClr val="0000CC"/>
                </a:solidFill>
                <a:latin typeface="微软雅黑" panose="020B0503020204020204" pitchFamily="34" charset="-122"/>
                <a:ea typeface="微软雅黑" panose="020B0503020204020204" pitchFamily="34" charset="-122"/>
                <a:cs typeface="+mn-ea"/>
              </a:rPr>
              <a:t>  </a:t>
            </a:r>
            <a:r>
              <a:rPr kumimoji="1" lang="zh-CN" altLang="zh-CN" sz="3200" b="1" dirty="0">
                <a:solidFill>
                  <a:srgbClr val="0000CC"/>
                </a:solidFill>
                <a:latin typeface="微软雅黑" panose="020B0503020204020204" pitchFamily="34" charset="-122"/>
                <a:ea typeface="微软雅黑" panose="020B0503020204020204" pitchFamily="34" charset="-122"/>
                <a:cs typeface="+mn-ea"/>
              </a:rPr>
              <a:t>战略布局：协调推进“四个全面”</a:t>
            </a:r>
          </a:p>
        </p:txBody>
      </p:sp>
      <p:sp>
        <p:nvSpPr>
          <p:cNvPr id="3" name="矩形 2">
            <a:extLst>
              <a:ext uri="{FF2B5EF4-FFF2-40B4-BE49-F238E27FC236}">
                <a16:creationId xmlns:a16="http://schemas.microsoft.com/office/drawing/2014/main" xmlns="" id="{BDD1B212-8E45-4E68-86E1-CE095BDF0D07}"/>
              </a:ext>
            </a:extLst>
          </p:cNvPr>
          <p:cNvSpPr/>
          <p:nvPr/>
        </p:nvSpPr>
        <p:spPr>
          <a:xfrm>
            <a:off x="1191491" y="1691161"/>
            <a:ext cx="9809017" cy="3894208"/>
          </a:xfrm>
          <a:prstGeom prst="rect">
            <a:avLst/>
          </a:prstGeom>
        </p:spPr>
        <p:txBody>
          <a:bodyPr wrap="square">
            <a:spAutoFit/>
          </a:bodyPr>
          <a:lstStyle/>
          <a:p>
            <a:pPr>
              <a:lnSpc>
                <a:spcPct val="150000"/>
              </a:lnSpc>
            </a:pPr>
            <a:r>
              <a:rPr lang="zh-CN" altLang="en-US" sz="2800" dirty="0">
                <a:latin typeface="微软雅黑" panose="020B0503020204020204" pitchFamily="34" charset="-122"/>
                <a:ea typeface="微软雅黑" panose="020B0503020204020204" pitchFamily="34" charset="-122"/>
              </a:rPr>
              <a:t>       党的十九届五中全会把党的十八大以来确立的全面建成小康社会、全面深化改革、全面依法治国、全面从严治党的战略布局进一步发展为“全面建设社会主义现代化国家、全面深化改革、全面依法治国、全面从严治党的战略布局”。“四个全面”是党和国家事业发展中必须解决好的主要矛盾，是战略目标与战略举措有机统一的战略布局。</a:t>
            </a:r>
          </a:p>
        </p:txBody>
      </p:sp>
    </p:spTree>
    <p:extLst>
      <p:ext uri="{BB962C8B-B14F-4D97-AF65-F5344CB8AC3E}">
        <p14:creationId xmlns:p14="http://schemas.microsoft.com/office/powerpoint/2010/main" xmlns="" val="3797214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3421642"/>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从全面建成小康社会到全面建设社会主义现代化国家</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从建设小康之家到全面建成小康社会</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决胜全面建成小康社会</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开启全面建设社会主义现代化国家新征程</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xmlns="" val="1020803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从全面建成小康社会到全面建设社会主义现代化国家</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从建设小康之家到全面建成小康社会</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610A0B7D-75A5-4D38-B451-47F9F8602DF0}"/>
              </a:ext>
            </a:extLst>
          </p:cNvPr>
          <p:cNvSpPr/>
          <p:nvPr/>
        </p:nvSpPr>
        <p:spPr>
          <a:xfrm>
            <a:off x="933061" y="2947769"/>
            <a:ext cx="10566829" cy="1652760"/>
          </a:xfrm>
          <a:prstGeom prst="rect">
            <a:avLst/>
          </a:prstGeom>
        </p:spPr>
        <p:txBody>
          <a:bodyPr wrap="square">
            <a:spAutoFit/>
          </a:bodyPr>
          <a:lstStyle/>
          <a:p>
            <a:pPr>
              <a:lnSpc>
                <a:spcPct val="130000"/>
              </a:lnSpc>
            </a:pP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2600" kern="100" dirty="0" smtClean="0">
                <a:latin typeface="微软雅黑" panose="020B0503020204020204" pitchFamily="34" charset="-122"/>
                <a:ea typeface="微软雅黑" panose="020B0503020204020204" pitchFamily="34" charset="-122"/>
                <a:cs typeface="Times New Roman" panose="02020603050405020304" pitchFamily="18" charset="0"/>
              </a:rPr>
              <a:t>  全面</a:t>
            </a:r>
            <a:r>
              <a:rPr lang="zh-CN" altLang="en-US" sz="2600" kern="100" dirty="0">
                <a:latin typeface="微软雅黑" panose="020B0503020204020204" pitchFamily="34" charset="-122"/>
                <a:ea typeface="微软雅黑" panose="020B0503020204020204" pitchFamily="34" charset="-122"/>
                <a:cs typeface="Times New Roman" panose="02020603050405020304" pitchFamily="18" charset="0"/>
              </a:rPr>
              <a:t>建成小康社会，强调的不仅是“小康”，而且更重要的也是更难做到的是“全面”。“小康”指的是发展水平，“全面”指的是发展的平衡性、协调性、可持续性。</a:t>
            </a:r>
          </a:p>
        </p:txBody>
      </p:sp>
      <p:sp>
        <p:nvSpPr>
          <p:cNvPr id="4" name="矩形 3">
            <a:extLst>
              <a:ext uri="{FF2B5EF4-FFF2-40B4-BE49-F238E27FC236}">
                <a16:creationId xmlns:a16="http://schemas.microsoft.com/office/drawing/2014/main" xmlns="" id="{CB985C96-F97C-4D04-B3E6-C6CCB5B10920}"/>
              </a:ext>
            </a:extLst>
          </p:cNvPr>
          <p:cNvSpPr/>
          <p:nvPr/>
        </p:nvSpPr>
        <p:spPr>
          <a:xfrm>
            <a:off x="941878" y="4549811"/>
            <a:ext cx="10558012" cy="1602042"/>
          </a:xfrm>
          <a:prstGeom prst="rect">
            <a:avLst/>
          </a:prstGeom>
        </p:spPr>
        <p:txBody>
          <a:bodyPr wrap="square">
            <a:spAutoFit/>
          </a:bodyPr>
          <a:lstStyle/>
          <a:p>
            <a:pPr>
              <a:lnSpc>
                <a:spcPct val="130000"/>
              </a:lnSpc>
            </a:pPr>
            <a:r>
              <a:rPr lang="zh-CN" altLang="en-US" sz="2600" dirty="0">
                <a:latin typeface="微软雅黑" panose="020B0503020204020204" pitchFamily="34" charset="-122"/>
                <a:ea typeface="微软雅黑" panose="020B0503020204020204" pitchFamily="34" charset="-122"/>
              </a:rPr>
              <a:t>      党的十八大对全面建成小康社会目标提出了新的要求，主要是经济持续健康发展，人民民主不断扩大，文化软实力显著增强，人民生活水平全面提高，资源节约型、环境友好型社会建设取得重大进展。</a:t>
            </a:r>
          </a:p>
        </p:txBody>
      </p:sp>
      <p:sp>
        <p:nvSpPr>
          <p:cNvPr id="6" name="矩形 5">
            <a:extLst>
              <a:ext uri="{FF2B5EF4-FFF2-40B4-BE49-F238E27FC236}">
                <a16:creationId xmlns:a16="http://schemas.microsoft.com/office/drawing/2014/main" xmlns="" id="{428C524B-ECB4-4738-A76A-FF6B0C1D17C6}"/>
              </a:ext>
            </a:extLst>
          </p:cNvPr>
          <p:cNvSpPr/>
          <p:nvPr/>
        </p:nvSpPr>
        <p:spPr>
          <a:xfrm>
            <a:off x="933061" y="5793957"/>
            <a:ext cx="10375641" cy="492443"/>
          </a:xfrm>
          <a:prstGeom prst="rect">
            <a:avLst/>
          </a:prstGeom>
        </p:spPr>
        <p:txBody>
          <a:bodyPr wrap="square">
            <a:spAutoFit/>
          </a:bodyPr>
          <a:lstStyle/>
          <a:p>
            <a:r>
              <a:rPr lang="zh-CN" altLang="en-US" sz="2600" dirty="0">
                <a:latin typeface="微软雅黑" panose="020B0503020204020204" pitchFamily="34" charset="-122"/>
                <a:ea typeface="微软雅黑" panose="020B0503020204020204" pitchFamily="34" charset="-122"/>
              </a:rPr>
              <a:t>     </a:t>
            </a:r>
          </a:p>
        </p:txBody>
      </p:sp>
    </p:spTree>
    <p:custDataLst>
      <p:tags r:id="rId1"/>
    </p:custDataLst>
    <p:extLst>
      <p:ext uri="{BB962C8B-B14F-4D97-AF65-F5344CB8AC3E}">
        <p14:creationId xmlns:p14="http://schemas.microsoft.com/office/powerpoint/2010/main" xmlns="" val="121098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1401217"/>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从全面建成小康社会到全面建设社会主义现代化国家</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决胜全面建成小康社会</a:t>
            </a: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56633B14-24CB-4B94-85A2-4E3CD4356D5E}"/>
              </a:ext>
            </a:extLst>
          </p:cNvPr>
          <p:cNvSpPr/>
          <p:nvPr/>
        </p:nvSpPr>
        <p:spPr>
          <a:xfrm>
            <a:off x="1226506" y="2950438"/>
            <a:ext cx="10325294" cy="2422266"/>
          </a:xfrm>
          <a:prstGeom prst="rect">
            <a:avLst/>
          </a:prstGeom>
        </p:spPr>
        <p:txBody>
          <a:bodyPr wrap="square">
            <a:spAutoFit/>
          </a:bodyPr>
          <a:lstStyle/>
          <a:p>
            <a:pPr>
              <a:lnSpc>
                <a:spcPct val="150000"/>
              </a:lnSpc>
            </a:pPr>
            <a:r>
              <a:rPr lang="zh-CN" altLang="en-US" sz="2600" dirty="0">
                <a:latin typeface="微软雅黑" panose="020B0503020204020204" pitchFamily="34" charset="-122"/>
                <a:ea typeface="微软雅黑" panose="020B0503020204020204" pitchFamily="34" charset="-122"/>
              </a:rPr>
              <a:t>       全面建成小康社会，意味着第一个百年奋斗目标的实现。它是一座重要的里程碑，由此迈出实现中华民族伟大复兴中国梦的关键一步。实现中国梦，首先就要实现全面小康；实现全面小康，中国梦才有坚实的基石。</a:t>
            </a:r>
          </a:p>
        </p:txBody>
      </p:sp>
    </p:spTree>
    <p:custDataLst>
      <p:tags r:id="rId1"/>
    </p:custDataLst>
    <p:extLst>
      <p:ext uri="{BB962C8B-B14F-4D97-AF65-F5344CB8AC3E}">
        <p14:creationId xmlns:p14="http://schemas.microsoft.com/office/powerpoint/2010/main" xmlns="" val="2833038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325295" cy="2128981"/>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1.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从全面建成小康社会到全面建设社会主义现代化国家</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开启全面建设社会主义现代化国家新征程</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 name="矩形 2">
            <a:extLst>
              <a:ext uri="{FF2B5EF4-FFF2-40B4-BE49-F238E27FC236}">
                <a16:creationId xmlns:a16="http://schemas.microsoft.com/office/drawing/2014/main" xmlns="" id="{84094B10-4BE6-4592-9B9A-98C6A936A568}"/>
              </a:ext>
            </a:extLst>
          </p:cNvPr>
          <p:cNvSpPr/>
          <p:nvPr/>
        </p:nvSpPr>
        <p:spPr>
          <a:xfrm>
            <a:off x="933353" y="2975006"/>
            <a:ext cx="10325294" cy="1822102"/>
          </a:xfrm>
          <a:prstGeom prst="rect">
            <a:avLst/>
          </a:prstGeom>
        </p:spPr>
        <p:txBody>
          <a:bodyPr wrap="square">
            <a:spAutoFit/>
          </a:bodyPr>
          <a:lstStyle/>
          <a:p>
            <a:pPr>
              <a:lnSpc>
                <a:spcPct val="150000"/>
              </a:lnSpc>
            </a:pPr>
            <a:r>
              <a:rPr lang="zh-CN" altLang="en-US" sz="2600" dirty="0">
                <a:latin typeface="微软雅黑" panose="020B0503020204020204" pitchFamily="34" charset="-122"/>
                <a:ea typeface="微软雅黑" panose="020B0503020204020204" pitchFamily="34" charset="-122"/>
              </a:rPr>
              <a:t>       经过全党全国各族人民的共同努力，我国如期打赢脱贫攻坚战，如期全面建成小康社会、实现第一个百年奋斗目标，并乘势而上开启全面建设社会主义现代化国家新征程、向第二个百年奋斗目标进军。</a:t>
            </a:r>
          </a:p>
        </p:txBody>
      </p:sp>
      <p:sp>
        <p:nvSpPr>
          <p:cNvPr id="4" name="矩形 3">
            <a:extLst>
              <a:ext uri="{FF2B5EF4-FFF2-40B4-BE49-F238E27FC236}">
                <a16:creationId xmlns:a16="http://schemas.microsoft.com/office/drawing/2014/main" xmlns="" id="{00E32720-CD4B-45B6-9509-A3D3BFE52F9B}"/>
              </a:ext>
            </a:extLst>
          </p:cNvPr>
          <p:cNvSpPr/>
          <p:nvPr/>
        </p:nvSpPr>
        <p:spPr>
          <a:xfrm>
            <a:off x="933353" y="4855996"/>
            <a:ext cx="10063509" cy="1221938"/>
          </a:xfrm>
          <a:prstGeom prst="rect">
            <a:avLst/>
          </a:prstGeom>
        </p:spPr>
        <p:txBody>
          <a:bodyPr wrap="square">
            <a:spAutoFit/>
          </a:bodyPr>
          <a:lstStyle/>
          <a:p>
            <a:pPr>
              <a:lnSpc>
                <a:spcPct val="150000"/>
              </a:lnSpc>
            </a:pPr>
            <a:r>
              <a:rPr lang="zh-CN" altLang="en-US" sz="2600" dirty="0">
                <a:latin typeface="微软雅黑" panose="020B0503020204020204" pitchFamily="34" charset="-122"/>
                <a:ea typeface="微软雅黑" panose="020B0503020204020204" pitchFamily="34" charset="-122"/>
              </a:rPr>
              <a:t>      党的十九届五中全会详尽地描绘了到</a:t>
            </a:r>
            <a:r>
              <a:rPr lang="en-US" altLang="zh-CN" sz="2600" dirty="0">
                <a:latin typeface="微软雅黑" panose="020B0503020204020204" pitchFamily="34" charset="-122"/>
                <a:ea typeface="微软雅黑" panose="020B0503020204020204" pitchFamily="34" charset="-122"/>
              </a:rPr>
              <a:t>2035 </a:t>
            </a:r>
            <a:r>
              <a:rPr lang="zh-CN" altLang="en-US" sz="2600" dirty="0">
                <a:latin typeface="微软雅黑" panose="020B0503020204020204" pitchFamily="34" charset="-122"/>
                <a:ea typeface="微软雅黑" panose="020B0503020204020204" pitchFamily="34" charset="-122"/>
              </a:rPr>
              <a:t>年基本实现社会主义现代化时的远景目标。</a:t>
            </a:r>
          </a:p>
        </p:txBody>
      </p:sp>
    </p:spTree>
    <p:custDataLst>
      <p:tags r:id="rId1"/>
    </p:custDataLst>
    <p:extLst>
      <p:ext uri="{BB962C8B-B14F-4D97-AF65-F5344CB8AC3E}">
        <p14:creationId xmlns:p14="http://schemas.microsoft.com/office/powerpoint/2010/main" xmlns="" val="2091592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838325" y="349567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7" name="文本框 6"/>
          <p:cNvSpPr txBox="1"/>
          <p:nvPr/>
        </p:nvSpPr>
        <p:spPr>
          <a:xfrm>
            <a:off x="1965325" y="5256530"/>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n</a:t>
            </a:r>
          </a:p>
        </p:txBody>
      </p:sp>
      <p:sp>
        <p:nvSpPr>
          <p:cNvPr id="8" name="文本框 7"/>
          <p:cNvSpPr txBox="1"/>
          <p:nvPr/>
        </p:nvSpPr>
        <p:spPr>
          <a:xfrm>
            <a:off x="724535" y="779780"/>
            <a:ext cx="4616648" cy="646331"/>
          </a:xfrm>
          <a:prstGeom prst="rect">
            <a:avLst/>
          </a:prstGeom>
          <a:noFill/>
        </p:spPr>
        <p:txBody>
          <a:bodyPr wrap="none" rtlCol="0" anchor="t">
            <a:spAutoFit/>
          </a:bodyPr>
          <a:lstStyle/>
          <a:p>
            <a:r>
              <a:rPr lang="zh-CN" altLang="en-US" sz="3600" b="1" spc="240" dirty="0">
                <a:solidFill>
                  <a:schemeClr val="accent1">
                    <a:lumMod val="75000"/>
                  </a:schemeClr>
                </a:solidFill>
                <a:latin typeface="微软雅黑" panose="020B0503020204020204" pitchFamily="34" charset="-122"/>
                <a:ea typeface="微软雅黑" panose="020B0503020204020204" pitchFamily="34" charset="-122"/>
                <a:sym typeface="+mn-ea"/>
              </a:rPr>
              <a:t>二、教学重难点解析</a:t>
            </a:r>
            <a:endParaRPr lang="zh-CN" altLang="en-US" sz="2000" b="1" dirty="0">
              <a:effectLst>
                <a:outerShdw blurRad="38100" dist="19050" dir="2700000" algn="tl" rotWithShape="0">
                  <a:schemeClr val="dk1">
                    <a:alpha val="40000"/>
                  </a:schemeClr>
                </a:outerShdw>
              </a:effectLst>
              <a:sym typeface="+mn-ea"/>
            </a:endParaRPr>
          </a:p>
        </p:txBody>
      </p:sp>
      <p:sp>
        <p:nvSpPr>
          <p:cNvPr id="9" name="文本框 8"/>
          <p:cNvSpPr txBox="1"/>
          <p:nvPr/>
        </p:nvSpPr>
        <p:spPr>
          <a:xfrm>
            <a:off x="1965325" y="3692525"/>
            <a:ext cx="797560" cy="645160"/>
          </a:xfrm>
          <a:prstGeom prst="rect">
            <a:avLst/>
          </a:prstGeom>
          <a:noFill/>
        </p:spPr>
        <p:txBody>
          <a:bodyPr wrap="square" rtlCol="0">
            <a:spAutoFit/>
          </a:bodyPr>
          <a:lstStyle/>
          <a:p>
            <a:r>
              <a:rPr lang="en-US" altLang="zh-CN" sz="3600">
                <a:solidFill>
                  <a:schemeClr val="bg1"/>
                </a:solidFill>
                <a:latin typeface="楷体" panose="02010609060101010101" pitchFamily="49" charset="-122"/>
                <a:ea typeface="楷体" panose="02010609060101010101" pitchFamily="49" charset="-122"/>
              </a:rPr>
              <a:t>2</a:t>
            </a:r>
          </a:p>
        </p:txBody>
      </p:sp>
      <p:sp>
        <p:nvSpPr>
          <p:cNvPr id="11" name="文本框 10"/>
          <p:cNvSpPr txBox="1"/>
          <p:nvPr/>
        </p:nvSpPr>
        <p:spPr>
          <a:xfrm>
            <a:off x="1965325" y="2077085"/>
            <a:ext cx="797560" cy="645160"/>
          </a:xfrm>
          <a:prstGeom prst="rect">
            <a:avLst/>
          </a:prstGeom>
          <a:noFill/>
        </p:spPr>
        <p:txBody>
          <a:bodyPr wrap="square" rtlCol="0">
            <a:spAutoFit/>
          </a:bodyPr>
          <a:lstStyle/>
          <a:p>
            <a:r>
              <a:rPr lang="en-US" altLang="zh-CN" sz="3600" dirty="0">
                <a:solidFill>
                  <a:schemeClr val="bg1"/>
                </a:solidFill>
                <a:latin typeface="楷体" panose="02010609060101010101" pitchFamily="49" charset="-122"/>
                <a:ea typeface="楷体" panose="02010609060101010101" pitchFamily="49" charset="-122"/>
              </a:rPr>
              <a:t>1</a:t>
            </a:r>
          </a:p>
        </p:txBody>
      </p:sp>
      <p:sp>
        <p:nvSpPr>
          <p:cNvPr id="2" name="矩形 1">
            <a:extLst>
              <a:ext uri="{FF2B5EF4-FFF2-40B4-BE49-F238E27FC236}">
                <a16:creationId xmlns:a16="http://schemas.microsoft.com/office/drawing/2014/main" xmlns="" id="{B8DA68AA-2EDA-471B-8AF6-99B271AE9B60}"/>
              </a:ext>
            </a:extLst>
          </p:cNvPr>
          <p:cNvSpPr/>
          <p:nvPr/>
        </p:nvSpPr>
        <p:spPr>
          <a:xfrm>
            <a:off x="1226506" y="1487666"/>
            <a:ext cx="10644069" cy="3421642"/>
          </a:xfrm>
          <a:prstGeom prst="rect">
            <a:avLst/>
          </a:prstGeom>
        </p:spPr>
        <p:txBody>
          <a:bodyPr wrap="square">
            <a:spAutoFit/>
          </a:bodyPr>
          <a:lstStyle/>
          <a:p>
            <a:pPr>
              <a:lnSpc>
                <a:spcPct val="150000"/>
              </a:lnSpc>
            </a:pPr>
            <a:r>
              <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rPr>
              <a:t>2. </a:t>
            </a:r>
            <a:r>
              <a:rPr lang="zh-CN" altLang="en-US" sz="3200" kern="100" dirty="0">
                <a:latin typeface="微软雅黑" panose="020B0503020204020204" pitchFamily="34" charset="-122"/>
                <a:ea typeface="微软雅黑" panose="020B0503020204020204" pitchFamily="34" charset="-122"/>
                <a:cs typeface="Times New Roman" panose="02020603050405020304" pitchFamily="18" charset="0"/>
              </a:rPr>
              <a:t>全面深化改革</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全面深化改革是新时代坚持和发展中国特色社会主义的根本动力</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全面深化改革的方向、立场和目标</a:t>
            </a:r>
          </a:p>
          <a:p>
            <a:pPr marL="457200" indent="-457200">
              <a:lnSpc>
                <a:spcPct val="150000"/>
              </a:lnSpc>
              <a:buFont typeface="Wingdings" panose="05000000000000000000" pitchFamily="2" charset="2"/>
              <a:buChar char="p"/>
            </a:pPr>
            <a:r>
              <a:rPr lang="zh-CN" altLang="en-US" sz="2800" kern="100" dirty="0">
                <a:latin typeface="微软雅黑" panose="020B0503020204020204" pitchFamily="34" charset="-122"/>
                <a:ea typeface="微软雅黑" panose="020B0503020204020204" pitchFamily="34" charset="-122"/>
                <a:cs typeface="Times New Roman" panose="02020603050405020304" pitchFamily="18" charset="0"/>
              </a:rPr>
              <a:t>推动更深层次改革，实行更高水平开放</a:t>
            </a:r>
          </a:p>
          <a:p>
            <a:pPr>
              <a:lnSpc>
                <a:spcPct val="150000"/>
              </a:lnSpc>
            </a:pPr>
            <a:endParaRPr lang="en-US" altLang="zh-CN" sz="32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xmlns="" val="301069464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FULL_TEXT_BEAUTIFY_COPY_ID" val="957"/>
</p:tagLst>
</file>

<file path=ppt/tags/tag11.xml><?xml version="1.0" encoding="utf-8"?>
<p:tagLst xmlns:a="http://schemas.openxmlformats.org/drawingml/2006/main" xmlns:r="http://schemas.openxmlformats.org/officeDocument/2006/relationships" xmlns:p="http://schemas.openxmlformats.org/presentationml/2006/main">
  <p:tag name="KSO_WM_FULL_TEXT_BEAUTIFY_COPY_ID" val="958"/>
</p:tagLst>
</file>

<file path=ppt/tags/tag12.xml><?xml version="1.0" encoding="utf-8"?>
<p:tagLst xmlns:a="http://schemas.openxmlformats.org/drawingml/2006/main" xmlns:r="http://schemas.openxmlformats.org/officeDocument/2006/relationships" xmlns:p="http://schemas.openxmlformats.org/presentationml/2006/main">
  <p:tag name="KSO_WM_FULL_TEXT_BEAUTIFY_COPY_ID" val="959"/>
</p:tagLst>
</file>

<file path=ppt/tags/tag13.xml><?xml version="1.0" encoding="utf-8"?>
<p:tagLst xmlns:a="http://schemas.openxmlformats.org/drawingml/2006/main" xmlns:r="http://schemas.openxmlformats.org/officeDocument/2006/relationships" xmlns:p="http://schemas.openxmlformats.org/presentationml/2006/main">
  <p:tag name="KSO_WM_FULL_TEXT_BEAUTIFY_COPY_ID" val="960"/>
</p:tagLst>
</file>

<file path=ppt/tags/tag14.xml><?xml version="1.0" encoding="utf-8"?>
<p:tagLst xmlns:a="http://schemas.openxmlformats.org/drawingml/2006/main" xmlns:r="http://schemas.openxmlformats.org/officeDocument/2006/relationships" xmlns:p="http://schemas.openxmlformats.org/presentationml/2006/main">
  <p:tag name="KSO_WM_FULL_TEXT_BEAUTIFY_COPY_ID" val="961"/>
</p:tagLst>
</file>

<file path=ppt/tags/tag15.xml><?xml version="1.0" encoding="utf-8"?>
<p:tagLst xmlns:a="http://schemas.openxmlformats.org/drawingml/2006/main" xmlns:r="http://schemas.openxmlformats.org/officeDocument/2006/relationships" xmlns:p="http://schemas.openxmlformats.org/presentationml/2006/main">
  <p:tag name="KSO_WM_FULL_TEXT_BEAUTIFY_COPY_ID" val="962"/>
</p:tagLst>
</file>

<file path=ppt/tags/tag16.xml><?xml version="1.0" encoding="utf-8"?>
<p:tagLst xmlns:a="http://schemas.openxmlformats.org/drawingml/2006/main" xmlns:r="http://schemas.openxmlformats.org/officeDocument/2006/relationships" xmlns:p="http://schemas.openxmlformats.org/presentationml/2006/main">
  <p:tag name="KSO_WM_FULL_TEXT_BEAUTIFY_COPY_ID" val="963"/>
</p:tagLst>
</file>

<file path=ppt/tags/tag17.xml><?xml version="1.0" encoding="utf-8"?>
<p:tagLst xmlns:a="http://schemas.openxmlformats.org/drawingml/2006/main" xmlns:r="http://schemas.openxmlformats.org/officeDocument/2006/relationships" xmlns:p="http://schemas.openxmlformats.org/presentationml/2006/main">
  <p:tag name="KSO_WM_FULL_TEXT_BEAUTIFY_COPY_ID" val="964"/>
</p:tagLst>
</file>

<file path=ppt/tags/tag18.xml><?xml version="1.0" encoding="utf-8"?>
<p:tagLst xmlns:a="http://schemas.openxmlformats.org/drawingml/2006/main" xmlns:r="http://schemas.openxmlformats.org/officeDocument/2006/relationships" xmlns:p="http://schemas.openxmlformats.org/presentationml/2006/main">
  <p:tag name="KSO_WM_FULL_TEXT_BEAUTIFY_COPY_ID" val="965"/>
</p:tagLst>
</file>

<file path=ppt/tags/tag19.xml><?xml version="1.0" encoding="utf-8"?>
<p:tagLst xmlns:a="http://schemas.openxmlformats.org/drawingml/2006/main" xmlns:r="http://schemas.openxmlformats.org/officeDocument/2006/relationships" xmlns:p="http://schemas.openxmlformats.org/presentationml/2006/main">
  <p:tag name="KSO_WM_FULL_TEXT_BEAUTIFY_COPY_ID" val="966"/>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20.xml><?xml version="1.0" encoding="utf-8"?>
<p:tagLst xmlns:a="http://schemas.openxmlformats.org/drawingml/2006/main" xmlns:r="http://schemas.openxmlformats.org/officeDocument/2006/relationships" xmlns:p="http://schemas.openxmlformats.org/presentationml/2006/main">
  <p:tag name="KSO_WM_FULL_TEXT_BEAUTIFY_COPY_ID" val="967"/>
</p:tagLst>
</file>

<file path=ppt/tags/tag21.xml><?xml version="1.0" encoding="utf-8"?>
<p:tagLst xmlns:a="http://schemas.openxmlformats.org/drawingml/2006/main" xmlns:r="http://schemas.openxmlformats.org/officeDocument/2006/relationships" xmlns:p="http://schemas.openxmlformats.org/presentationml/2006/main">
  <p:tag name="KSO_WM_FULL_TEXT_BEAUTIFY_COPY_ID" val="968"/>
</p:tagLst>
</file>

<file path=ppt/tags/tag22.xml><?xml version="1.0" encoding="utf-8"?>
<p:tagLst xmlns:a="http://schemas.openxmlformats.org/drawingml/2006/main" xmlns:r="http://schemas.openxmlformats.org/officeDocument/2006/relationships" xmlns:p="http://schemas.openxmlformats.org/presentationml/2006/main">
  <p:tag name="KSO_WM_FULL_TEXT_BEAUTIFY_COPY_ID" val="969"/>
</p:tagLst>
</file>

<file path=ppt/tags/tag23.xml><?xml version="1.0" encoding="utf-8"?>
<p:tagLst xmlns:a="http://schemas.openxmlformats.org/drawingml/2006/main" xmlns:r="http://schemas.openxmlformats.org/officeDocument/2006/relationships" xmlns:p="http://schemas.openxmlformats.org/presentationml/2006/main">
  <p:tag name="KSO_WM_FULL_TEXT_BEAUTIFY_COPY_ID" val="970"/>
</p:tagLst>
</file>

<file path=ppt/tags/tag24.xml><?xml version="1.0" encoding="utf-8"?>
<p:tagLst xmlns:a="http://schemas.openxmlformats.org/drawingml/2006/main" xmlns:r="http://schemas.openxmlformats.org/officeDocument/2006/relationships" xmlns:p="http://schemas.openxmlformats.org/presentationml/2006/main">
  <p:tag name="KSO_WM_FULL_TEXT_BEAUTIFY_COPY_ID" val="971"/>
</p:tagLst>
</file>

<file path=ppt/tags/tag25.xml><?xml version="1.0" encoding="utf-8"?>
<p:tagLst xmlns:a="http://schemas.openxmlformats.org/drawingml/2006/main" xmlns:r="http://schemas.openxmlformats.org/officeDocument/2006/relationships" xmlns:p="http://schemas.openxmlformats.org/presentationml/2006/main">
  <p:tag name="KSO_WM_FULL_TEXT_BEAUTIFY_COPY_ID" val="972"/>
</p:tagLst>
</file>

<file path=ppt/tags/tag26.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27.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28.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29.xml><?xml version="1.0" encoding="utf-8"?>
<p:tagLst xmlns:a="http://schemas.openxmlformats.org/drawingml/2006/main" xmlns:r="http://schemas.openxmlformats.org/officeDocument/2006/relationships" xmlns:p="http://schemas.openxmlformats.org/presentationml/2006/main">
  <p:tag name="KSO_WM_FULL_TEXT_BEAUTIFY_COPY_ID" val="983"/>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FULL_TEXT_BEAUTIFY_COPY_ID" val="984"/>
</p:tagLst>
</file>

<file path=ppt/tags/tag31.xml><?xml version="1.0" encoding="utf-8"?>
<p:tagLst xmlns:a="http://schemas.openxmlformats.org/drawingml/2006/main" xmlns:r="http://schemas.openxmlformats.org/officeDocument/2006/relationships" xmlns:p="http://schemas.openxmlformats.org/presentationml/2006/main">
  <p:tag name="KSO_WM_FULL_TEXT_BEAUTIFY_COPY_ID" val="985"/>
</p:tagLst>
</file>

<file path=ppt/tags/tag32.xml><?xml version="1.0" encoding="utf-8"?>
<p:tagLst xmlns:a="http://schemas.openxmlformats.org/drawingml/2006/main" xmlns:r="http://schemas.openxmlformats.org/officeDocument/2006/relationships" xmlns:p="http://schemas.openxmlformats.org/presentationml/2006/main">
  <p:tag name="KSO_WM_FULL_TEXT_BEAUTIFY_COPY_ID" val="976"/>
</p:tagLst>
</file>

<file path=ppt/tags/tag33.xml><?xml version="1.0" encoding="utf-8"?>
<p:tagLst xmlns:a="http://schemas.openxmlformats.org/drawingml/2006/main" xmlns:r="http://schemas.openxmlformats.org/officeDocument/2006/relationships" xmlns:p="http://schemas.openxmlformats.org/presentationml/2006/main">
  <p:tag name="KSO_WM_FULL_TEXT_BEAUTIFY_COPY_ID" val="977"/>
</p:tagLst>
</file>

<file path=ppt/tags/tag34.xml><?xml version="1.0" encoding="utf-8"?>
<p:tagLst xmlns:a="http://schemas.openxmlformats.org/drawingml/2006/main" xmlns:r="http://schemas.openxmlformats.org/officeDocument/2006/relationships" xmlns:p="http://schemas.openxmlformats.org/presentationml/2006/main">
  <p:tag name="KSO_WM_FULL_TEXT_BEAUTIFY_COPY_ID" val="978"/>
</p:tagLst>
</file>

<file path=ppt/tags/tag35.xml><?xml version="1.0" encoding="utf-8"?>
<p:tagLst xmlns:a="http://schemas.openxmlformats.org/drawingml/2006/main" xmlns:r="http://schemas.openxmlformats.org/officeDocument/2006/relationships" xmlns:p="http://schemas.openxmlformats.org/presentationml/2006/main">
  <p:tag name="KSO_WM_FULL_TEXT_BEAUTIFY_COPY_ID" val="979"/>
</p:tagLst>
</file>

<file path=ppt/tags/tag36.xml><?xml version="1.0" encoding="utf-8"?>
<p:tagLst xmlns:a="http://schemas.openxmlformats.org/drawingml/2006/main" xmlns:r="http://schemas.openxmlformats.org/officeDocument/2006/relationships" xmlns:p="http://schemas.openxmlformats.org/presentationml/2006/main">
  <p:tag name="KSO_WM_UNIT_ISCONTENTSTITLE" val="0"/>
  <p:tag name="KSO_WM_UNIT_ISNUMDGMTITLE" val="0"/>
  <p:tag name="KSO_WM_UNIT_NOCLEAR" val="0"/>
  <p:tag name="KSO_WM_UNIT_VALUE" val="6"/>
  <p:tag name="KSO_WM_UNIT_HIGHLIGHT" val="0"/>
  <p:tag name="KSO_WM_UNIT_COMPATIBLE" val="0"/>
  <p:tag name="KSO_WM_UNIT_DIAGRAM_ISNUMVISUAL" val="0"/>
  <p:tag name="KSO_WM_UNIT_DIAGRAM_ISREFERUNIT" val="0"/>
  <p:tag name="KSO_WM_UNIT_TYPE" val="a"/>
  <p:tag name="KSO_WM_UNIT_INDEX" val="1"/>
  <p:tag name="KSO_WM_UNIT_ID" val="diagram20217083_1*a*1"/>
  <p:tag name="KSO_WM_TEMPLATE_CATEGORY" val="diagram"/>
  <p:tag name="KSO_WM_TEMPLATE_INDEX" val="20217083"/>
  <p:tag name="KSO_WM_UNIT_LAYERLEVEL" val="1"/>
  <p:tag name="KSO_WM_TAG_VERSION" val="1.0"/>
  <p:tag name="KSO_WM_BEAUTIFY_FLAG" val="#wm#"/>
  <p:tag name="KSO_WM_UNIT_PRESET_TEXT" val="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641d419fc9724de79d89cdf15ffee22b"/>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b&quot;,&quot;fill_mode&quot;:&quot;full&quot;,&quot;sacle_strategy&quot;:&quot;smart&quot;}"/>
  <p:tag name="KSO_WM_ASSEMBLE_CHIP_INDEX" val="ad87f7c7c390426fae6574bcf630265d"/>
  <p:tag name="KSO_WM_UNIT_TEXT_FILL_FORE_SCHEMECOLOR_INDEX_BRIGHTNESS" val="0"/>
  <p:tag name="KSO_WM_UNIT_TEXT_FILL_FORE_SCHEMECOLOR_INDEX" val="13"/>
  <p:tag name="KSO_WM_UNIT_TEXT_FILL_TYPE" val="1"/>
  <p:tag name="KSO_WM_TEMPLATE_ASSEMBLE_XID" val="5fd105f21fa9d42129ddd81e"/>
  <p:tag name="KSO_WM_TEMPLATE_ASSEMBLE_GROUPID" val="5fd105f21fa9d42129ddd81e"/>
  <p:tag name="KSO_WM_FULL_TEXT_BEAUTIFY_COPY_ID" val="2"/>
</p:tagLst>
</file>

<file path=ppt/tags/tag37.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38.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39.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1.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2.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3.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4.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5.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6.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7.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8.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49.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1.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2.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3.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4.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5.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6.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57.xml><?xml version="1.0" encoding="utf-8"?>
<p:tagLst xmlns:a="http://schemas.openxmlformats.org/drawingml/2006/main" xmlns:r="http://schemas.openxmlformats.org/officeDocument/2006/relationships" xmlns:p="http://schemas.openxmlformats.org/presentationml/2006/main">
  <p:tag name="KSO_WM_FULL_TEXT_BEAUTIFY_COPY_ID" val="150995214"/>
  <p:tag name="KSO_WM_SPECIAL_SOURCE" val="bdnull"/>
</p:tagLst>
</file>

<file path=ppt/tags/tag58.xml><?xml version="1.0" encoding="utf-8"?>
<p:tagLst xmlns:a="http://schemas.openxmlformats.org/drawingml/2006/main" xmlns:r="http://schemas.openxmlformats.org/officeDocument/2006/relationships" xmlns:p="http://schemas.openxmlformats.org/presentationml/2006/main">
  <p:tag name="KSO_WM_FULL_TEXT_BEAUTIFY_COPY_ID" val="6146"/>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SPECIAL_SOURCE" val="bdnull"/>
</p:tagLst>
</file>

<file path=ppt/tags/tag8.xml><?xml version="1.0" encoding="utf-8"?>
<p:tagLst xmlns:a="http://schemas.openxmlformats.org/drawingml/2006/main" xmlns:r="http://schemas.openxmlformats.org/officeDocument/2006/relationships" xmlns:p="http://schemas.openxmlformats.org/presentationml/2006/main">
  <p:tag name="KSO_WM_FULL_TEXT_BEAUTIFY_COPY_ID" val="150995471"/>
  <p:tag name="KSO_WM_SPECIAL_SOURCE" val="bdnull"/>
</p:tagLst>
</file>

<file path=ppt/tags/tag9.xml><?xml version="1.0" encoding="utf-8"?>
<p:tagLst xmlns:a="http://schemas.openxmlformats.org/drawingml/2006/main" xmlns:r="http://schemas.openxmlformats.org/officeDocument/2006/relationships" xmlns:p="http://schemas.openxmlformats.org/presentationml/2006/main">
  <p:tag name="KSO_WM_FULL_TEXT_BEAUTIFY_COPY_ID" val="956"/>
</p:tagLst>
</file>

<file path=ppt/theme/theme1.xml><?xml version="1.0" encoding="utf-8"?>
<a:theme xmlns:a="http://schemas.openxmlformats.org/drawingml/2006/main" name="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5_Office 主题">
  <a:themeElements>
    <a:clrScheme name="水墨江南">
      <a:dk1>
        <a:srgbClr val="000000"/>
      </a:dk1>
      <a:lt1>
        <a:srgbClr val="FFFFFF"/>
      </a:lt1>
      <a:dk2>
        <a:srgbClr val="DEF8FF"/>
      </a:dk2>
      <a:lt2>
        <a:srgbClr val="B9D2FD"/>
      </a:lt2>
      <a:accent1>
        <a:srgbClr val="99C2FD"/>
      </a:accent1>
      <a:accent2>
        <a:srgbClr val="6C92FD"/>
      </a:accent2>
      <a:accent3>
        <a:srgbClr val="4765D8"/>
      </a:accent3>
      <a:accent4>
        <a:srgbClr val="6771AB"/>
      </a:accent4>
      <a:accent5>
        <a:srgbClr val="2E3B72"/>
      </a:accent5>
      <a:accent6>
        <a:srgbClr val="161B32"/>
      </a:accent6>
      <a:hlink>
        <a:srgbClr val="141E26"/>
      </a:hlink>
      <a:folHlink>
        <a:srgbClr val="4C579B"/>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836</TotalTime>
  <Words>1655</Words>
  <Application>Microsoft Office PowerPoint</Application>
  <PresentationFormat>自定义</PresentationFormat>
  <Paragraphs>197</Paragraphs>
  <Slides>25</Slides>
  <Notes>24</Notes>
  <HiddenSlides>0</HiddenSlides>
  <MMClips>0</MMClips>
  <ScaleCrop>false</ScaleCrop>
  <HeadingPairs>
    <vt:vector size="4" baseType="variant">
      <vt:variant>
        <vt:lpstr>主题</vt:lpstr>
      </vt:variant>
      <vt:variant>
        <vt:i4>3</vt:i4>
      </vt:variant>
      <vt:variant>
        <vt:lpstr>幻灯片标题</vt:lpstr>
      </vt:variant>
      <vt:variant>
        <vt:i4>25</vt:i4>
      </vt:variant>
    </vt:vector>
  </HeadingPairs>
  <TitlesOfParts>
    <vt:vector size="28" baseType="lpstr">
      <vt:lpstr>Office 主题</vt:lpstr>
      <vt:lpstr>1_Office 主题</vt:lpstr>
      <vt:lpstr>5_Office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Nee</dc:creator>
  <cp:lastModifiedBy>聂</cp:lastModifiedBy>
  <cp:revision>487</cp:revision>
  <dcterms:created xsi:type="dcterms:W3CDTF">2013-10-25T14:41:00Z</dcterms:created>
  <dcterms:modified xsi:type="dcterms:W3CDTF">2021-09-14T08:47:22Z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y fmtid="{D5CDD505-2E9C-101B-9397-08002B2CF9AE}" pid="3" name="KSOSaveFontToCloudKey">
    <vt:lpwstr>511122308_cloud</vt:lpwstr>
  </property>
  <property fmtid="{D5CDD505-2E9C-101B-9397-08002B2CF9AE}" pid="4" name="ICV">
    <vt:lpwstr>C07F16C51C8B4A39A6682A64723106C6</vt:lpwstr>
  </property>
</Properties>
</file>