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0" r:id="rId3"/>
  </p:sldMasterIdLst>
  <p:notesMasterIdLst>
    <p:notesMasterId r:id="rId31"/>
  </p:notesMasterIdLst>
  <p:handoutMasterIdLst>
    <p:handoutMasterId r:id="rId32"/>
  </p:handoutMasterIdLst>
  <p:sldIdLst>
    <p:sldId id="729" r:id="rId4"/>
    <p:sldId id="9191" r:id="rId5"/>
    <p:sldId id="9137" r:id="rId6"/>
    <p:sldId id="9183" r:id="rId7"/>
    <p:sldId id="9179" r:id="rId8"/>
    <p:sldId id="9192" r:id="rId9"/>
    <p:sldId id="9204" r:id="rId10"/>
    <p:sldId id="9195" r:id="rId11"/>
    <p:sldId id="9194" r:id="rId12"/>
    <p:sldId id="9205" r:id="rId13"/>
    <p:sldId id="9193" r:id="rId14"/>
    <p:sldId id="9182" r:id="rId15"/>
    <p:sldId id="9196" r:id="rId16"/>
    <p:sldId id="9206" r:id="rId17"/>
    <p:sldId id="9181" r:id="rId18"/>
    <p:sldId id="9200" r:id="rId19"/>
    <p:sldId id="9208" r:id="rId20"/>
    <p:sldId id="9198" r:id="rId21"/>
    <p:sldId id="9185" r:id="rId22"/>
    <p:sldId id="9201" r:id="rId23"/>
    <p:sldId id="9197" r:id="rId24"/>
    <p:sldId id="9184" r:id="rId25"/>
    <p:sldId id="9203" r:id="rId26"/>
    <p:sldId id="9210" r:id="rId27"/>
    <p:sldId id="9209" r:id="rId28"/>
    <p:sldId id="9188" r:id="rId29"/>
    <p:sldId id="270" r:id="rId30"/>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15">
          <p15:clr>
            <a:srgbClr val="A4A3A4"/>
          </p15:clr>
        </p15:guide>
        <p15:guide id="2" pos="3869">
          <p15:clr>
            <a:srgbClr val="A4A3A4"/>
          </p15:clr>
        </p15:guide>
      </p15:sldGuideLst>
    </p:ext>
    <p:ext uri="{505F2C04-C923-438B-8C0F-E0CD2BADF298}">
      <wppc:fontMiss xmln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2" name="作者" initials="A" lastIdx="0" clrIdx="1"/>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00724D"/>
    <a:srgbClr val="CAF6DF"/>
    <a:srgbClr val="5DEFA9"/>
    <a:srgbClr val="003300"/>
    <a:srgbClr val="006600"/>
    <a:srgbClr val="F2FC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30"/>
    <p:restoredTop sz="76122" autoAdjust="0"/>
  </p:normalViewPr>
  <p:slideViewPr>
    <p:cSldViewPr snapToGrid="0" showGuides="1">
      <p:cViewPr varScale="1">
        <p:scale>
          <a:sx n="67" d="100"/>
          <a:sy n="67" d="100"/>
        </p:scale>
        <p:origin x="-1638" y="-90"/>
      </p:cViewPr>
      <p:guideLst>
        <p:guide orient="horz" pos="2115"/>
        <p:guide pos="3869"/>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2021/9/14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pPr lvl="0" algn="r" eaLnBrk="1" hangingPunct="1">
                <a:buNone/>
              </a:pPr>
              <a:t>‹#›</a:t>
            </a:fld>
            <a:endParaRPr lang="zh-CN" altLang="en-US" sz="1200" dirty="0"/>
          </a:p>
        </p:txBody>
      </p:sp>
    </p:spTree>
    <p:extLst>
      <p:ext uri="{BB962C8B-B14F-4D97-AF65-F5344CB8AC3E}">
        <p14:creationId xmlns:p14="http://schemas.microsoft.com/office/powerpoint/2010/main" xmlns="" val="1106899612"/>
      </p:ext>
    </p:extLst>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301406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342682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167309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26606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220725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180775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3500976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2724462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1645069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4157016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301686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A51D9C-74F3-4A50-80CE-FCA0A0469843}"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320959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149481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776707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2825721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en-US" altLang="zh-CN" dirty="0"/>
          </a:p>
        </p:txBody>
      </p:sp>
    </p:spTree>
    <p:extLst>
      <p:ext uri="{BB962C8B-B14F-4D97-AF65-F5344CB8AC3E}">
        <p14:creationId xmlns:p14="http://schemas.microsoft.com/office/powerpoint/2010/main" xmlns="" val="666960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3853048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80768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3</a:t>
            </a:fld>
            <a:endParaRPr lang="zh-CN" altLang="en-US"/>
          </a:p>
        </p:txBody>
      </p:sp>
    </p:spTree>
    <p:extLst>
      <p:ext uri="{BB962C8B-B14F-4D97-AF65-F5344CB8AC3E}">
        <p14:creationId xmlns:p14="http://schemas.microsoft.com/office/powerpoint/2010/main" xmlns="" val="351231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a:t> </a:t>
            </a: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2021/9/14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114359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2746716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245504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296729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91263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extLst>
      <p:ext uri="{BB962C8B-B14F-4D97-AF65-F5344CB8AC3E}">
        <p14:creationId xmlns:p14="http://schemas.microsoft.com/office/powerpoint/2010/main" xmlns="" val="3966054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2021/9/14</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A7A3100-DE3C-46DE-A901-464DE630C16B}" type="datetimeFigureOut">
              <a:rPr lang="zh-CN" altLang="en-US" smtClean="0"/>
              <a:pPr/>
              <a:t>2021/9/14</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5A56D-B246-4D3E-BAE7-937263F86F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2021/9/14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2021/9/14</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6887" y="80827"/>
            <a:ext cx="12158731" cy="6697227"/>
          </a:xfrm>
          <a:prstGeom prst="rect">
            <a:avLst/>
          </a:prstGeom>
        </p:spPr>
      </p:pic>
    </p:spTree>
    <p:extLst>
      <p:ext uri="{BB962C8B-B14F-4D97-AF65-F5344CB8AC3E}">
        <p14:creationId xmlns:p14="http://schemas.microsoft.com/office/powerpoint/2010/main" xmlns="" val="17770304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8"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5"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81" r:id="rId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4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4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4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4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4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4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4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5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5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5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5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5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56.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8.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3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1"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charset="0"/>
            </a:endParaRPr>
          </a:p>
        </p:txBody>
      </p:sp>
      <p:sp>
        <p:nvSpPr>
          <p:cNvPr id="27652" name="文本框 22"/>
          <p:cNvSpPr/>
          <p:nvPr/>
        </p:nvSpPr>
        <p:spPr>
          <a:xfrm>
            <a:off x="-152400" y="2336800"/>
            <a:ext cx="12344400" cy="1877437"/>
          </a:xfrm>
          <a:prstGeom prst="rect">
            <a:avLst/>
          </a:prstGeom>
          <a:noFill/>
          <a:ln w="9525">
            <a:noFill/>
          </a:ln>
        </p:spPr>
        <p:txBody>
          <a:bodyPr wrap="square" anchor="t">
            <a:spAutoFit/>
          </a:bodyPr>
          <a:lstStyle/>
          <a:p>
            <a:pPr algn="ctr">
              <a:buFont typeface="Arial" panose="020B0604020202020204" pitchFamily="34" charset="0"/>
            </a:pP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讲  总体布局：统筹推进“五位一体”</a:t>
            </a:r>
            <a:endParaRPr lang="en-US" altLang="zh-CN" sz="36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en-US" altLang="zh-CN" sz="4400" b="1" dirty="0">
                <a:latin typeface="微软雅黑" panose="020B0503020204020204" pitchFamily="34" charset="-122"/>
                <a:ea typeface="微软雅黑" panose="020B0503020204020204" pitchFamily="34" charset="-122"/>
                <a:sym typeface="微软雅黑" panose="020B0503020204020204" pitchFamily="34" charset="-122"/>
              </a:rPr>
              <a:t>           </a:t>
            </a:r>
          </a:p>
          <a:p>
            <a:pPr algn="ctr">
              <a:buFont typeface="Arial" panose="020B0604020202020204" pitchFamily="34" charset="0"/>
            </a:pP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内容解读</a:t>
            </a:r>
          </a:p>
        </p:txBody>
      </p:sp>
      <p:sp>
        <p:nvSpPr>
          <p:cNvPr id="27654" name="文本框 99"/>
          <p:cNvSpPr txBox="1"/>
          <p:nvPr/>
        </p:nvSpPr>
        <p:spPr>
          <a:xfrm>
            <a:off x="23813" y="1290638"/>
            <a:ext cx="10739437" cy="52387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a:solidFill>
                  <a:srgbClr val="264457"/>
                </a:solidFill>
                <a:latin typeface="黑体" panose="02010609060101010101" charset="-122"/>
                <a:ea typeface="黑体" panose="02010609060101010101" charset="-122"/>
              </a:rPr>
              <a:t>（高中）</a:t>
            </a:r>
          </a:p>
        </p:txBody>
      </p:sp>
      <p:sp>
        <p:nvSpPr>
          <p:cNvPr id="7" name="文本框 24">
            <a:extLst>
              <a:ext uri="{FF2B5EF4-FFF2-40B4-BE49-F238E27FC236}">
                <a16:creationId xmlns:a16="http://schemas.microsoft.com/office/drawing/2014/main" xmlns="" id="{7DB803C3-C4D2-4919-88D5-DBA94DC92A62}"/>
              </a:ext>
            </a:extLst>
          </p:cNvPr>
          <p:cNvSpPr/>
          <p:nvPr/>
        </p:nvSpPr>
        <p:spPr>
          <a:xfrm>
            <a:off x="3581400" y="5280025"/>
            <a:ext cx="6681788" cy="1135054"/>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报告人：刘媛</a:t>
            </a:r>
            <a:endParaRPr lang="en-US" altLang="zh-CN" sz="2400" dirty="0">
              <a:latin typeface="微软雅黑" panose="020B0503020204020204" pitchFamily="34" charset="-122"/>
              <a:ea typeface="微软雅黑" panose="020B0503020204020204" pitchFamily="34" charset="-122"/>
              <a:sym typeface="Calibri" panose="020F0502020204030204" charset="0"/>
            </a:endParaRPr>
          </a:p>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单   位：北京教育科学研究院</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2128981"/>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以新发展理念推动经济高质量发展</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建设现代化经济体系</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089A0D8B-C380-4E57-8D86-A3D0F4C969BD}"/>
              </a:ext>
            </a:extLst>
          </p:cNvPr>
          <p:cNvSpPr/>
          <p:nvPr/>
        </p:nvSpPr>
        <p:spPr>
          <a:xfrm>
            <a:off x="933352" y="2959693"/>
            <a:ext cx="10325295" cy="1602042"/>
          </a:xfrm>
          <a:prstGeom prst="rect">
            <a:avLst/>
          </a:prstGeom>
        </p:spPr>
        <p:txBody>
          <a:bodyPr wrap="square">
            <a:spAutoFit/>
          </a:bodyPr>
          <a:lstStyle/>
          <a:p>
            <a:pPr>
              <a:lnSpc>
                <a:spcPct val="130000"/>
              </a:lnSpc>
            </a:pPr>
            <a:r>
              <a:rPr lang="zh-CN" altLang="en-US" sz="2600" dirty="0">
                <a:latin typeface="微软雅黑" panose="020B0503020204020204" pitchFamily="34" charset="-122"/>
                <a:ea typeface="微软雅黑" panose="020B0503020204020204" pitchFamily="34" charset="-122"/>
              </a:rPr>
              <a:t>       建设现代化经济体系，已成为我国发展的战略目标。主要举措</a:t>
            </a:r>
          </a:p>
          <a:p>
            <a:pPr>
              <a:lnSpc>
                <a:spcPct val="130000"/>
              </a:lnSpc>
            </a:pPr>
            <a:r>
              <a:rPr lang="zh-CN" altLang="en-US" sz="2600" dirty="0">
                <a:latin typeface="微软雅黑" panose="020B0503020204020204" pitchFamily="34" charset="-122"/>
                <a:ea typeface="微软雅黑" panose="020B0503020204020204" pitchFamily="34" charset="-122"/>
              </a:rPr>
              <a:t>有：大力发展实体经济；加快实施创新驱动发展战略；积极推动城</a:t>
            </a:r>
          </a:p>
          <a:p>
            <a:pPr>
              <a:lnSpc>
                <a:spcPct val="130000"/>
              </a:lnSpc>
            </a:pPr>
            <a:r>
              <a:rPr lang="zh-CN" altLang="en-US" sz="2600" dirty="0">
                <a:latin typeface="微软雅黑" panose="020B0503020204020204" pitchFamily="34" charset="-122"/>
                <a:ea typeface="微软雅黑" panose="020B0503020204020204" pitchFamily="34" charset="-122"/>
              </a:rPr>
              <a:t>乡区域协调发展；着力发展开放型经济；深化经济体制改革。</a:t>
            </a:r>
          </a:p>
        </p:txBody>
      </p:sp>
    </p:spTree>
    <p:custDataLst>
      <p:tags r:id="rId1"/>
    </p:custDataLst>
    <p:extLst>
      <p:ext uri="{BB962C8B-B14F-4D97-AF65-F5344CB8AC3E}">
        <p14:creationId xmlns:p14="http://schemas.microsoft.com/office/powerpoint/2010/main" xmlns="" val="98321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2128981"/>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以新发展理念推动经济高质量发展</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构建新发展格局</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CE8003CF-DD56-445A-8AF4-D21A6A03B89D}"/>
              </a:ext>
            </a:extLst>
          </p:cNvPr>
          <p:cNvSpPr/>
          <p:nvPr/>
        </p:nvSpPr>
        <p:spPr>
          <a:xfrm>
            <a:off x="1066486" y="3015434"/>
            <a:ext cx="9449114" cy="2031325"/>
          </a:xfrm>
          <a:prstGeom prst="rect">
            <a:avLst/>
          </a:prstGeom>
        </p:spPr>
        <p:txBody>
          <a:bodyPr wrap="square">
            <a:spAutoFit/>
          </a:bodyPr>
          <a:lstStyle/>
          <a:p>
            <a:pPr>
              <a:lnSpc>
                <a:spcPct val="150000"/>
              </a:lnSpc>
            </a:pPr>
            <a:r>
              <a:rPr lang="zh-CN" altLang="en-US" sz="2800" dirty="0"/>
              <a:t>      </a:t>
            </a:r>
            <a:r>
              <a:rPr lang="zh-CN" altLang="en-US" sz="2800" dirty="0" smtClean="0"/>
              <a:t> </a:t>
            </a:r>
            <a:r>
              <a:rPr lang="zh-CN" altLang="en-US" sz="2800" dirty="0" smtClean="0">
                <a:latin typeface="微软雅黑" panose="020B0503020204020204" pitchFamily="34" charset="-122"/>
                <a:ea typeface="微软雅黑" panose="020B0503020204020204" pitchFamily="34" charset="-122"/>
              </a:rPr>
              <a:t>逐步</a:t>
            </a:r>
            <a:r>
              <a:rPr lang="zh-CN" altLang="en-US" sz="2800" dirty="0">
                <a:latin typeface="微软雅黑" panose="020B0503020204020204" pitchFamily="34" charset="-122"/>
                <a:ea typeface="微软雅黑" panose="020B0503020204020204" pitchFamily="34" charset="-122"/>
              </a:rPr>
              <a:t>形成以国内大循环为主体、国内国际双循环相互促进的新发展格局，培育新形势下我国参与国际合作和竞争新优势。</a:t>
            </a:r>
          </a:p>
        </p:txBody>
      </p:sp>
    </p:spTree>
    <p:custDataLst>
      <p:tags r:id="rId1"/>
    </p:custDataLst>
    <p:extLst>
      <p:ext uri="{BB962C8B-B14F-4D97-AF65-F5344CB8AC3E}">
        <p14:creationId xmlns:p14="http://schemas.microsoft.com/office/powerpoint/2010/main" xmlns="" val="506648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4067973"/>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发展社会主义民主政治</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坚持走中国特色社会主义政治发展道路</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用制度体系保证人民当家作主</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巩固和发展最广泛的爱国统一战线</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全面贯彻党的民族、宗教政策</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46058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1401217"/>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发展社会主义民主政治</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坚持走中国特色社会主义政治发展道路</a:t>
            </a: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505F92FB-DDEF-4DCD-B2AF-FD82C689F187}"/>
              </a:ext>
            </a:extLst>
          </p:cNvPr>
          <p:cNvSpPr/>
          <p:nvPr/>
        </p:nvSpPr>
        <p:spPr>
          <a:xfrm>
            <a:off x="1226506" y="2901682"/>
            <a:ext cx="9317355" cy="2601546"/>
          </a:xfrm>
          <a:prstGeom prst="rect">
            <a:avLst/>
          </a:prstGeom>
        </p:spPr>
        <p:txBody>
          <a:bodyPr wrap="square">
            <a:spAutoFit/>
          </a:bodyPr>
          <a:lstStyle/>
          <a:p>
            <a:pPr>
              <a:lnSpc>
                <a:spcPct val="150000"/>
              </a:lnSpc>
            </a:pPr>
            <a:r>
              <a:rPr lang="zh-CN" altLang="en-US" dirty="0"/>
              <a:t>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中国特色社会主义政治发展道路，是中国共产党领导中国人民把马克思主义基本原理同中国具体国情相结合、经过长期探索实践逐步开辟和形成的，是符合中国国情、保证人民当家作主的正确道路。</a:t>
            </a:r>
          </a:p>
        </p:txBody>
      </p:sp>
    </p:spTree>
    <p:custDataLst>
      <p:tags r:id="rId1"/>
    </p:custDataLst>
    <p:extLst>
      <p:ext uri="{BB962C8B-B14F-4D97-AF65-F5344CB8AC3E}">
        <p14:creationId xmlns:p14="http://schemas.microsoft.com/office/powerpoint/2010/main" xmlns="" val="155622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1401217"/>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发展社会主义民主政治</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用制度体系保证人民当家作主</a:t>
            </a: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280C9AEC-ACDF-42B0-8E92-3FB7DFE56ECE}"/>
              </a:ext>
            </a:extLst>
          </p:cNvPr>
          <p:cNvSpPr/>
          <p:nvPr/>
        </p:nvSpPr>
        <p:spPr>
          <a:xfrm>
            <a:off x="1424939" y="3113028"/>
            <a:ext cx="8928735" cy="369332"/>
          </a:xfrm>
          <a:prstGeom prst="rect">
            <a:avLst/>
          </a:prstGeom>
        </p:spPr>
        <p:txBody>
          <a:bodyPr wrap="square">
            <a:spAutoFit/>
          </a:bodyPr>
          <a:lstStyle/>
          <a:p>
            <a:r>
              <a:rPr lang="zh-CN" altLang="en-US" dirty="0"/>
              <a:t>       </a:t>
            </a:r>
          </a:p>
        </p:txBody>
      </p:sp>
      <p:sp>
        <p:nvSpPr>
          <p:cNvPr id="4" name="矩形 3">
            <a:extLst>
              <a:ext uri="{FF2B5EF4-FFF2-40B4-BE49-F238E27FC236}">
                <a16:creationId xmlns:a16="http://schemas.microsoft.com/office/drawing/2014/main" xmlns="" id="{D530F359-65A2-4D2B-88BE-AE3D77DE9CB0}"/>
              </a:ext>
            </a:extLst>
          </p:cNvPr>
          <p:cNvSpPr/>
          <p:nvPr/>
        </p:nvSpPr>
        <p:spPr>
          <a:xfrm>
            <a:off x="1161096" y="3007697"/>
            <a:ext cx="9456420" cy="2693045"/>
          </a:xfrm>
          <a:prstGeom prst="rect">
            <a:avLst/>
          </a:prstGeom>
        </p:spPr>
        <p:txBody>
          <a:bodyPr wrap="square">
            <a:spAutoFit/>
          </a:bodyPr>
          <a:lstStyle/>
          <a:p>
            <a:pPr>
              <a:lnSpc>
                <a:spcPct val="130000"/>
              </a:lnSpc>
            </a:pPr>
            <a:r>
              <a:rPr lang="zh-CN" altLang="en-US" sz="2600" dirty="0">
                <a:latin typeface="微软雅黑" panose="020B0503020204020204" pitchFamily="34" charset="-122"/>
                <a:ea typeface="微软雅黑" panose="020B0503020204020204" pitchFamily="34" charset="-122"/>
              </a:rPr>
              <a:t>     </a:t>
            </a:r>
            <a:r>
              <a:rPr lang="zh-CN" altLang="en-US" sz="2600" dirty="0" smtClean="0">
                <a:latin typeface="微软雅黑" panose="020B0503020204020204" pitchFamily="34" charset="-122"/>
                <a:ea typeface="微软雅黑" panose="020B0503020204020204" pitchFamily="34" charset="-122"/>
              </a:rPr>
              <a:t>  </a:t>
            </a:r>
            <a:r>
              <a:rPr lang="zh-CN" altLang="en-US" sz="2600" dirty="0">
                <a:latin typeface="微软雅黑" panose="020B0503020204020204" pitchFamily="34" charset="-122"/>
                <a:ea typeface="微软雅黑" panose="020B0503020204020204" pitchFamily="34" charset="-122"/>
              </a:rPr>
              <a:t>我国</a:t>
            </a:r>
            <a:r>
              <a:rPr lang="zh-CN" altLang="en-US" sz="2600" spc="100" dirty="0">
                <a:latin typeface="微软雅黑" panose="020B0503020204020204" pitchFamily="34" charset="-122"/>
                <a:ea typeface="微软雅黑" panose="020B0503020204020204" pitchFamily="34" charset="-122"/>
              </a:rPr>
              <a:t>实行工人阶级领导的</a:t>
            </a:r>
            <a:r>
              <a:rPr lang="zh-CN" altLang="en-US" sz="2600" dirty="0">
                <a:latin typeface="微软雅黑" panose="020B0503020204020204" pitchFamily="34" charset="-122"/>
                <a:ea typeface="微软雅黑" panose="020B0503020204020204" pitchFamily="34" charset="-122"/>
              </a:rPr>
              <a:t>、</a:t>
            </a:r>
            <a:r>
              <a:rPr lang="zh-CN" altLang="en-US" sz="2600" spc="100" dirty="0">
                <a:latin typeface="微软雅黑" panose="020B0503020204020204" pitchFamily="34" charset="-122"/>
                <a:ea typeface="微软雅黑" panose="020B0503020204020204" pitchFamily="34" charset="-122"/>
              </a:rPr>
              <a:t>以工农联盟为基础的人民</a:t>
            </a:r>
            <a:r>
              <a:rPr lang="zh-CN" altLang="en-US" sz="2600" dirty="0">
                <a:latin typeface="微软雅黑" panose="020B0503020204020204" pitchFamily="34" charset="-122"/>
                <a:ea typeface="微软雅黑" panose="020B0503020204020204" pitchFamily="34" charset="-122"/>
              </a:rPr>
              <a:t>民主专政的国体，实行人民代表大会制度的政体，实行中国共产党领导的多党合作和政治协商制度、民族区域自治制度以及基层群众自治制度等基本政治制度。这样一套具有鲜明中国特色的制度安排，有力地保证了人民当家作主。</a:t>
            </a:r>
          </a:p>
        </p:txBody>
      </p:sp>
    </p:spTree>
    <p:custDataLst>
      <p:tags r:id="rId1"/>
    </p:custDataLst>
    <p:extLst>
      <p:ext uri="{BB962C8B-B14F-4D97-AF65-F5344CB8AC3E}">
        <p14:creationId xmlns:p14="http://schemas.microsoft.com/office/powerpoint/2010/main" xmlns="" val="2190781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4714304"/>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铸就中华文化新辉煌</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推动社会主义文化繁荣兴盛</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坚持马克思主义在意识形态领域的指导地位</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用社会主义核心价值观凝心聚力</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推动中华优秀传统文化创造性转化、创新性发展</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提高国家文化软实力</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689575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1401217"/>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铸就中华文化新辉煌</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推动社会主义文化繁荣兴盛</a:t>
            </a: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25AB8B9-D4B5-4074-84B2-7BBECA725D89}"/>
              </a:ext>
            </a:extLst>
          </p:cNvPr>
          <p:cNvSpPr/>
          <p:nvPr/>
        </p:nvSpPr>
        <p:spPr>
          <a:xfrm>
            <a:off x="1226506" y="2950438"/>
            <a:ext cx="9700574" cy="3093154"/>
          </a:xfrm>
          <a:prstGeom prst="rect">
            <a:avLst/>
          </a:prstGeom>
        </p:spPr>
        <p:txBody>
          <a:bodyPr wrap="square">
            <a:spAutoFit/>
          </a:bodyPr>
          <a:lstStyle/>
          <a:p>
            <a:pPr>
              <a:lnSpc>
                <a:spcPct val="150000"/>
              </a:lnSpc>
            </a:pPr>
            <a:r>
              <a:rPr lang="zh-CN" altLang="en-US" dirty="0"/>
              <a:t>        </a:t>
            </a:r>
            <a:r>
              <a:rPr lang="zh-CN" altLang="en-US" dirty="0" smtClean="0"/>
              <a:t>   </a:t>
            </a:r>
            <a:r>
              <a:rPr lang="zh-CN" altLang="en-US" sz="2600" dirty="0" smtClean="0">
                <a:latin typeface="微软雅黑" panose="020B0503020204020204" pitchFamily="34" charset="-122"/>
                <a:ea typeface="微软雅黑" panose="020B0503020204020204" pitchFamily="34" charset="-122"/>
              </a:rPr>
              <a:t>文化</a:t>
            </a:r>
            <a:r>
              <a:rPr lang="zh-CN" altLang="en-US" sz="2600" dirty="0">
                <a:latin typeface="微软雅黑" panose="020B0503020204020204" pitchFamily="34" charset="-122"/>
                <a:ea typeface="微软雅黑" panose="020B0503020204020204" pitchFamily="34" charset="-122"/>
              </a:rPr>
              <a:t>是一个国家、一个民族的灵魂。文化兴国运兴，文化强民族强。文化自信是更基础、更广泛、更深厚的自信，是一个国家、一个民族发展中更基本、更深沉、更持久的力量。坚定中国特色社会主义道路自信、理论自信、制度自信，说到底是要坚定文化自信。</a:t>
            </a:r>
          </a:p>
        </p:txBody>
      </p:sp>
    </p:spTree>
    <p:custDataLst>
      <p:tags r:id="rId1"/>
    </p:custDataLst>
    <p:extLst>
      <p:ext uri="{BB962C8B-B14F-4D97-AF65-F5344CB8AC3E}">
        <p14:creationId xmlns:p14="http://schemas.microsoft.com/office/powerpoint/2010/main" xmlns="" val="3130759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1401217"/>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铸就中华文化新辉煌</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推动社会主义文化繁荣兴盛</a:t>
            </a: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a:extLst>
              <a:ext uri="{FF2B5EF4-FFF2-40B4-BE49-F238E27FC236}">
                <a16:creationId xmlns:a16="http://schemas.microsoft.com/office/drawing/2014/main" xmlns="" id="{8F5DF0C4-8C2D-414F-A16C-BB90874FBC06}"/>
              </a:ext>
            </a:extLst>
          </p:cNvPr>
          <p:cNvSpPr/>
          <p:nvPr/>
        </p:nvSpPr>
        <p:spPr>
          <a:xfrm>
            <a:off x="724535" y="3016522"/>
            <a:ext cx="11119804" cy="2693045"/>
          </a:xfrm>
          <a:prstGeom prst="rect">
            <a:avLst/>
          </a:prstGeom>
        </p:spPr>
        <p:txBody>
          <a:bodyPr wrap="square">
            <a:spAutoFit/>
          </a:bodyPr>
          <a:lstStyle/>
          <a:p>
            <a:pPr>
              <a:lnSpc>
                <a:spcPct val="130000"/>
              </a:lnSpc>
            </a:pPr>
            <a:r>
              <a:rPr lang="zh-CN" altLang="en-US" sz="2600" dirty="0">
                <a:latin typeface="微软雅黑" panose="020B0503020204020204" pitchFamily="34" charset="-122"/>
                <a:ea typeface="微软雅黑" panose="020B0503020204020204" pitchFamily="34" charset="-122"/>
              </a:rPr>
              <a:t>      </a:t>
            </a:r>
            <a:r>
              <a:rPr lang="zh-CN" altLang="en-US" sz="2600" dirty="0" smtClean="0">
                <a:latin typeface="微软雅黑" panose="020B0503020204020204" pitchFamily="34" charset="-122"/>
                <a:ea typeface="微软雅黑" panose="020B0503020204020204" pitchFamily="34" charset="-122"/>
              </a:rPr>
              <a:t> 中国</a:t>
            </a:r>
            <a:r>
              <a:rPr lang="zh-CN" altLang="en-US" sz="2600" dirty="0">
                <a:latin typeface="微软雅黑" panose="020B0503020204020204" pitchFamily="34" charset="-122"/>
                <a:ea typeface="微软雅黑" panose="020B0503020204020204" pitchFamily="34" charset="-122"/>
              </a:rPr>
              <a:t>特色社会主义文化，源自于中华民族</a:t>
            </a:r>
            <a:r>
              <a:rPr lang="en-US" altLang="zh-CN" sz="2600" dirty="0" smtClean="0">
                <a:latin typeface="微软雅黑" panose="020B0503020204020204" pitchFamily="34" charset="-122"/>
                <a:ea typeface="微软雅黑" panose="020B0503020204020204" pitchFamily="34" charset="-122"/>
              </a:rPr>
              <a:t>5000 </a:t>
            </a:r>
            <a:r>
              <a:rPr lang="zh-CN" altLang="en-US" sz="2600" dirty="0">
                <a:latin typeface="微软雅黑" panose="020B0503020204020204" pitchFamily="34" charset="-122"/>
                <a:ea typeface="微软雅黑" panose="020B0503020204020204" pitchFamily="34" charset="-122"/>
              </a:rPr>
              <a:t>多年文明历史所孕育的中华优秀传统文化，熔铸于党领导</a:t>
            </a:r>
            <a:r>
              <a:rPr lang="zh-CN" altLang="en-US" sz="2600" spc="100" dirty="0">
                <a:latin typeface="微软雅黑" panose="020B0503020204020204" pitchFamily="34" charset="-122"/>
                <a:ea typeface="微软雅黑" panose="020B0503020204020204" pitchFamily="34" charset="-122"/>
              </a:rPr>
              <a:t>人民在革命、建设、改革中</a:t>
            </a:r>
            <a:r>
              <a:rPr lang="zh-CN" altLang="en-US" sz="2600" spc="140" dirty="0">
                <a:latin typeface="微软雅黑" panose="020B0503020204020204" pitchFamily="34" charset="-122"/>
                <a:ea typeface="微软雅黑" panose="020B0503020204020204" pitchFamily="34" charset="-122"/>
              </a:rPr>
              <a:t>创造的革</a:t>
            </a:r>
            <a:r>
              <a:rPr lang="zh-CN" altLang="en-US" sz="2600" spc="100" dirty="0">
                <a:latin typeface="微软雅黑" panose="020B0503020204020204" pitchFamily="34" charset="-122"/>
                <a:ea typeface="微软雅黑" panose="020B0503020204020204" pitchFamily="34" charset="-122"/>
              </a:rPr>
              <a:t>命</a:t>
            </a:r>
            <a:r>
              <a:rPr lang="zh-CN" altLang="en-US" sz="2600" dirty="0">
                <a:latin typeface="微软雅黑" panose="020B0503020204020204" pitchFamily="34" charset="-122"/>
                <a:ea typeface="微软雅黑" panose="020B0503020204020204" pitchFamily="34" charset="-122"/>
              </a:rPr>
              <a:t>文化和社会主义先进文化，</a:t>
            </a:r>
            <a:r>
              <a:rPr lang="zh-CN" altLang="en-US" sz="2600" spc="100" dirty="0">
                <a:latin typeface="微软雅黑" panose="020B0503020204020204" pitchFamily="34" charset="-122"/>
                <a:ea typeface="微软雅黑" panose="020B0503020204020204" pitchFamily="34" charset="-122"/>
              </a:rPr>
              <a:t>植根于中国特色</a:t>
            </a:r>
            <a:r>
              <a:rPr lang="zh-CN" altLang="en-US" sz="2600" spc="150" dirty="0">
                <a:latin typeface="微软雅黑" panose="020B0503020204020204" pitchFamily="34" charset="-122"/>
                <a:ea typeface="微软雅黑" panose="020B0503020204020204" pitchFamily="34" charset="-122"/>
              </a:rPr>
              <a:t>社会主义</a:t>
            </a:r>
            <a:r>
              <a:rPr lang="zh-CN" altLang="en-US" sz="2600" spc="100" dirty="0">
                <a:latin typeface="微软雅黑" panose="020B0503020204020204" pitchFamily="34" charset="-122"/>
                <a:ea typeface="微软雅黑" panose="020B0503020204020204" pitchFamily="34" charset="-122"/>
              </a:rPr>
              <a:t>伟大实践。中国特色</a:t>
            </a:r>
            <a:r>
              <a:rPr lang="zh-CN" altLang="en-US" sz="2600" dirty="0">
                <a:latin typeface="微软雅黑" panose="020B0503020204020204" pitchFamily="34" charset="-122"/>
                <a:ea typeface="微软雅黑" panose="020B0503020204020204" pitchFamily="34" charset="-122"/>
              </a:rPr>
              <a:t>社会主义文化是激励全党全国各族人民奋勇前进的强大精神力量，</a:t>
            </a:r>
            <a:r>
              <a:rPr lang="zh-CN" altLang="en-US" sz="2600" spc="-100" dirty="0">
                <a:latin typeface="微软雅黑" panose="020B0503020204020204" pitchFamily="34" charset="-122"/>
                <a:ea typeface="微软雅黑" panose="020B0503020204020204" pitchFamily="34" charset="-122"/>
              </a:rPr>
              <a:t>是中华</a:t>
            </a:r>
            <a:r>
              <a:rPr lang="zh-CN" altLang="en-US" sz="2600" dirty="0">
                <a:latin typeface="微软雅黑" panose="020B0503020204020204" pitchFamily="34" charset="-122"/>
                <a:ea typeface="微软雅黑" panose="020B0503020204020204" pitchFamily="34" charset="-122"/>
              </a:rPr>
              <a:t>文化获得空前发展、重新走向辉煌的必然选择。</a:t>
            </a:r>
          </a:p>
        </p:txBody>
      </p:sp>
    </p:spTree>
    <p:custDataLst>
      <p:tags r:id="rId1"/>
    </p:custDataLst>
    <p:extLst>
      <p:ext uri="{BB962C8B-B14F-4D97-AF65-F5344CB8AC3E}">
        <p14:creationId xmlns:p14="http://schemas.microsoft.com/office/powerpoint/2010/main" xmlns="" val="1095973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1401217"/>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铸就中华文化新辉煌</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用社会主义核心价值观凝心聚力</a:t>
            </a: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2865F2D6-F9F3-4A49-92E0-318605DFDD23}"/>
              </a:ext>
            </a:extLst>
          </p:cNvPr>
          <p:cNvSpPr/>
          <p:nvPr/>
        </p:nvSpPr>
        <p:spPr>
          <a:xfrm>
            <a:off x="1020766" y="2888883"/>
            <a:ext cx="9517694" cy="3693319"/>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 </a:t>
            </a:r>
            <a:r>
              <a:rPr lang="zh-CN" altLang="en-US" sz="2600" dirty="0" smtClean="0">
                <a:latin typeface="微软雅黑" panose="020B0503020204020204" pitchFamily="34" charset="-122"/>
                <a:ea typeface="微软雅黑" panose="020B0503020204020204" pitchFamily="34" charset="-122"/>
              </a:rPr>
              <a:t>在</a:t>
            </a:r>
            <a:r>
              <a:rPr lang="zh-CN" altLang="en-US" sz="2600" dirty="0">
                <a:latin typeface="微软雅黑" panose="020B0503020204020204" pitchFamily="34" charset="-122"/>
                <a:ea typeface="微软雅黑" panose="020B0503020204020204" pitchFamily="34" charset="-122"/>
              </a:rPr>
              <a:t>当代中国，我们倡导富强、民主、文明、</a:t>
            </a:r>
            <a:r>
              <a:rPr lang="zh-CN" altLang="en-US" sz="2600" dirty="0" smtClean="0">
                <a:latin typeface="微软雅黑" panose="020B0503020204020204" pitchFamily="34" charset="-122"/>
                <a:ea typeface="微软雅黑" panose="020B0503020204020204" pitchFamily="34" charset="-122"/>
              </a:rPr>
              <a:t>和谐、自由</a:t>
            </a:r>
            <a:r>
              <a:rPr lang="zh-CN" altLang="en-US" sz="2600" dirty="0">
                <a:latin typeface="微软雅黑" panose="020B0503020204020204" pitchFamily="34" charset="-122"/>
                <a:ea typeface="微软雅黑" panose="020B0503020204020204" pitchFamily="34" charset="-122"/>
              </a:rPr>
              <a:t>、平等、公正、法治，爱国、敬业、诚信、友善的社会主义核心价值观。它从国家、社会、公民三个层面深入回答了我们要建设什么样的国家、建设什么样的社会、培育什么样的公民的重大问题，凝结着全体人民共同的价值追求，是当代中国精神的集中体现，是坚持和发展中国特色社会主义的精神动力。</a:t>
            </a:r>
          </a:p>
        </p:txBody>
      </p:sp>
    </p:spTree>
    <p:custDataLst>
      <p:tags r:id="rId1"/>
    </p:custDataLst>
    <p:extLst>
      <p:ext uri="{BB962C8B-B14F-4D97-AF65-F5344CB8AC3E}">
        <p14:creationId xmlns:p14="http://schemas.microsoft.com/office/powerpoint/2010/main" xmlns="" val="1901323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3513975"/>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 以保障和改善民生为重点，加强社会建设</a:t>
            </a:r>
          </a:p>
          <a:p>
            <a:pPr marL="457200" indent="-457200">
              <a:lnSpc>
                <a:spcPct val="150000"/>
              </a:lnSpc>
              <a:buFont typeface="Wingdings" panose="05000000000000000000" pitchFamily="2" charset="2"/>
              <a:buChar char="p"/>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增进民生福祉是发展的根本目的</a:t>
            </a:r>
          </a:p>
          <a:p>
            <a:pPr marL="457200" indent="-457200">
              <a:lnSpc>
                <a:spcPct val="150000"/>
              </a:lnSpc>
              <a:buFont typeface="Wingdings" panose="05000000000000000000" pitchFamily="2" charset="2"/>
              <a:buChar char="p"/>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紧紧抓住人民最关心最直接最现实的利益问题</a:t>
            </a:r>
          </a:p>
          <a:p>
            <a:pPr marL="457200" indent="-457200">
              <a:lnSpc>
                <a:spcPct val="150000"/>
              </a:lnSpc>
              <a:buFont typeface="Wingdings" panose="05000000000000000000" pitchFamily="2" charset="2"/>
              <a:buChar char="p"/>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坚决打赢脱贫攻坚战</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75484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椭圆 955"/>
          <p:cNvSpPr/>
          <p:nvPr>
            <p:custDataLst>
              <p:tags r:id="rId2"/>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7" name="椭圆 956"/>
          <p:cNvSpPr/>
          <p:nvPr>
            <p:custDataLst>
              <p:tags r:id="rId3"/>
            </p:custDataLst>
          </p:nvPr>
        </p:nvSpPr>
        <p:spPr>
          <a:xfrm>
            <a:off x="460822" y="1696923"/>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958" name="椭圆 957"/>
          <p:cNvSpPr/>
          <p:nvPr>
            <p:custDataLst>
              <p:tags r:id="rId4"/>
            </p:custDataLst>
          </p:nvPr>
        </p:nvSpPr>
        <p:spPr>
          <a:xfrm>
            <a:off x="5059714" y="5928709"/>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9" name="椭圆 958"/>
          <p:cNvSpPr/>
          <p:nvPr>
            <p:custDataLst>
              <p:tags r:id="rId5"/>
            </p:custDataLst>
          </p:nvPr>
        </p:nvSpPr>
        <p:spPr>
          <a:xfrm>
            <a:off x="696720" y="1907420"/>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60" name="椭圆 959"/>
          <p:cNvSpPr/>
          <p:nvPr>
            <p:custDataLst>
              <p:tags r:id="rId6"/>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1" name="椭圆 960"/>
          <p:cNvSpPr/>
          <p:nvPr>
            <p:custDataLst>
              <p:tags r:id="rId7"/>
            </p:custDataLst>
          </p:nvPr>
        </p:nvSpPr>
        <p:spPr>
          <a:xfrm>
            <a:off x="6407315" y="64640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2" name="椭圆 961"/>
          <p:cNvSpPr/>
          <p:nvPr>
            <p:custDataLst>
              <p:tags r:id="rId8"/>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3" name="椭圆 962"/>
          <p:cNvSpPr/>
          <p:nvPr>
            <p:custDataLst>
              <p:tags r:id="rId9"/>
            </p:custDataLst>
          </p:nvPr>
        </p:nvSpPr>
        <p:spPr>
          <a:xfrm>
            <a:off x="3379995" y="6304336"/>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4" name="椭圆 963"/>
          <p:cNvSpPr/>
          <p:nvPr>
            <p:custDataLst>
              <p:tags r:id="rId10"/>
            </p:custDataLst>
          </p:nvPr>
        </p:nvSpPr>
        <p:spPr>
          <a:xfrm>
            <a:off x="7303239" y="6239285"/>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5" name="椭圆 964"/>
          <p:cNvSpPr/>
          <p:nvPr>
            <p:custDataLst>
              <p:tags r:id="rId11"/>
            </p:custDataLst>
          </p:nvPr>
        </p:nvSpPr>
        <p:spPr>
          <a:xfrm>
            <a:off x="2035942" y="6100714"/>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6" name="椭圆 965"/>
          <p:cNvSpPr/>
          <p:nvPr>
            <p:custDataLst>
              <p:tags r:id="rId12"/>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7" name="椭圆 966"/>
          <p:cNvSpPr/>
          <p:nvPr>
            <p:custDataLst>
              <p:tags r:id="rId13"/>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8" name="椭圆 967"/>
          <p:cNvSpPr/>
          <p:nvPr>
            <p:custDataLst>
              <p:tags r:id="rId14"/>
            </p:custDataLst>
          </p:nvPr>
        </p:nvSpPr>
        <p:spPr>
          <a:xfrm>
            <a:off x="4333265" y="6222511"/>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9" name="椭圆 968"/>
          <p:cNvSpPr/>
          <p:nvPr>
            <p:custDataLst>
              <p:tags r:id="rId15"/>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0" name="椭圆 969"/>
          <p:cNvSpPr/>
          <p:nvPr>
            <p:custDataLst>
              <p:tags r:id="rId16"/>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1" name="椭圆 970"/>
          <p:cNvSpPr/>
          <p:nvPr>
            <p:custDataLst>
              <p:tags r:id="rId17"/>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2" name="TextBox 971"/>
          <p:cNvSpPr txBox="1"/>
          <p:nvPr>
            <p:custDataLst>
              <p:tags r:id="rId18"/>
            </p:custDataLst>
          </p:nvPr>
        </p:nvSpPr>
        <p:spPr>
          <a:xfrm>
            <a:off x="1265625" y="2736152"/>
            <a:ext cx="1210588" cy="646331"/>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3600" b="1" spc="400" dirty="0">
                <a:solidFill>
                  <a:schemeClr val="bg1"/>
                </a:solidFill>
                <a:latin typeface="微软雅黑" panose="020B0503020204020204" pitchFamily="34" charset="-122"/>
                <a:ea typeface="微软雅黑" panose="020B0503020204020204" pitchFamily="34" charset="-122"/>
                <a:cs typeface="+mn-ea"/>
                <a:sym typeface="+mn-lt"/>
              </a:rPr>
              <a:t>内容</a:t>
            </a:r>
          </a:p>
        </p:txBody>
      </p:sp>
      <p:grpSp>
        <p:nvGrpSpPr>
          <p:cNvPr id="974" name="组合 973"/>
          <p:cNvGrpSpPr/>
          <p:nvPr/>
        </p:nvGrpSpPr>
        <p:grpSpPr>
          <a:xfrm>
            <a:off x="4103242" y="1625942"/>
            <a:ext cx="4047251" cy="604838"/>
            <a:chOff x="3818511" y="1079593"/>
            <a:chExt cx="3633809" cy="543051"/>
          </a:xfrm>
          <a:effectLst>
            <a:outerShdw blurRad="127000" dist="127000" dir="5400000" algn="ctr" rotWithShape="0">
              <a:srgbClr val="000000">
                <a:alpha val="43137"/>
              </a:srgbClr>
            </a:outerShdw>
          </a:effectLst>
        </p:grpSpPr>
        <p:grpSp>
          <p:nvGrpSpPr>
            <p:cNvPr id="975" name="组合 974"/>
            <p:cNvGrpSpPr/>
            <p:nvPr/>
          </p:nvGrpSpPr>
          <p:grpSpPr>
            <a:xfrm>
              <a:off x="3818511" y="1084860"/>
              <a:ext cx="3633809" cy="483501"/>
              <a:chOff x="2540000" y="1059582"/>
              <a:chExt cx="6108700" cy="812800"/>
            </a:xfrm>
            <a:solidFill>
              <a:srgbClr val="005DA2"/>
            </a:solidFill>
          </p:grpSpPr>
          <p:sp>
            <p:nvSpPr>
              <p:cNvPr id="978" name="Freeform 5"/>
              <p:cNvSpPr>
                <a:spLocks noEditPoints="1"/>
              </p:cNvSpPr>
              <p:nvPr>
                <p:custDataLst>
                  <p:tags r:id="rId27"/>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sp>
            <p:nvSpPr>
              <p:cNvPr id="979" name="Freeform 6"/>
              <p:cNvSpPr/>
              <p:nvPr>
                <p:custDataLst>
                  <p:tags r:id="rId28"/>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grpSp>
        <p:sp>
          <p:nvSpPr>
            <p:cNvPr id="976" name="矩形 975"/>
            <p:cNvSpPr/>
            <p:nvPr>
              <p:custDataLst>
                <p:tags r:id="rId25"/>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微软雅黑" panose="020B0503020204020204" pitchFamily="34" charset="-122"/>
                <a:ea typeface="微软雅黑" panose="020B0503020204020204" pitchFamily="34" charset="-122"/>
                <a:cs typeface="+mn-ea"/>
                <a:sym typeface="+mn-lt"/>
              </a:endParaRPr>
            </a:p>
          </p:txBody>
        </p:sp>
        <p:sp>
          <p:nvSpPr>
            <p:cNvPr id="977" name="文本框 48"/>
            <p:cNvSpPr txBox="1">
              <a:spLocks noChangeArrowheads="1"/>
            </p:cNvSpPr>
            <p:nvPr>
              <p:custDataLst>
                <p:tags r:id="rId26"/>
              </p:custDataLst>
            </p:nvPr>
          </p:nvSpPr>
          <p:spPr bwMode="auto">
            <a:xfrm>
              <a:off x="4459186" y="1079593"/>
              <a:ext cx="501137" cy="468648"/>
            </a:xfrm>
            <a:prstGeom prst="rect">
              <a:avLst/>
            </a:prstGeom>
            <a:noFill/>
            <a:ln w="9525">
              <a:noFill/>
              <a:miter lim="800000"/>
            </a:ln>
          </p:spPr>
          <p:txBody>
            <a:bodyPr>
              <a:spAutoFit/>
            </a:bodyPr>
            <a:lstStyle/>
            <a:p>
              <a:pPr defTabSz="1088390">
                <a:defRPr/>
              </a:pPr>
              <a:r>
                <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rPr>
                <a:t>1</a:t>
              </a:r>
            </a:p>
          </p:txBody>
        </p:sp>
      </p:grpSp>
      <p:grpSp>
        <p:nvGrpSpPr>
          <p:cNvPr id="980" name="组合 979"/>
          <p:cNvGrpSpPr/>
          <p:nvPr/>
        </p:nvGrpSpPr>
        <p:grpSpPr>
          <a:xfrm>
            <a:off x="4072374" y="2846075"/>
            <a:ext cx="4047251" cy="561150"/>
            <a:chOff x="3818511" y="1744615"/>
            <a:chExt cx="3633809" cy="503827"/>
          </a:xfrm>
          <a:effectLst>
            <a:outerShdw blurRad="127000" dist="127000" dir="5400000" algn="ctr" rotWithShape="0">
              <a:srgbClr val="000000">
                <a:alpha val="43137"/>
              </a:srgbClr>
            </a:outerShdw>
          </a:effectLst>
        </p:grpSpPr>
        <p:grpSp>
          <p:nvGrpSpPr>
            <p:cNvPr id="981" name="组合 980"/>
            <p:cNvGrpSpPr/>
            <p:nvPr/>
          </p:nvGrpSpPr>
          <p:grpSpPr>
            <a:xfrm>
              <a:off x="3818511" y="1744615"/>
              <a:ext cx="3633809" cy="483501"/>
              <a:chOff x="2540000" y="1059582"/>
              <a:chExt cx="6108700" cy="812800"/>
            </a:xfrm>
            <a:solidFill>
              <a:srgbClr val="005DA2"/>
            </a:solidFill>
          </p:grpSpPr>
          <p:sp>
            <p:nvSpPr>
              <p:cNvPr id="984" name="Freeform 5"/>
              <p:cNvSpPr>
                <a:spLocks noEditPoints="1"/>
              </p:cNvSpPr>
              <p:nvPr>
                <p:custDataLst>
                  <p:tags r:id="rId23"/>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sp>
            <p:nvSpPr>
              <p:cNvPr id="985" name="Freeform 6"/>
              <p:cNvSpPr/>
              <p:nvPr>
                <p:custDataLst>
                  <p:tags r:id="rId24"/>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grpSp>
        <p:sp>
          <p:nvSpPr>
            <p:cNvPr id="983" name="文本框 48"/>
            <p:cNvSpPr txBox="1">
              <a:spLocks noChangeArrowheads="1"/>
            </p:cNvSpPr>
            <p:nvPr>
              <p:custDataLst>
                <p:tags r:id="rId22"/>
              </p:custDataLst>
            </p:nvPr>
          </p:nvSpPr>
          <p:spPr bwMode="auto">
            <a:xfrm>
              <a:off x="4459186" y="1779793"/>
              <a:ext cx="631582" cy="468649"/>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rPr>
                <a:t>2</a:t>
              </a:r>
            </a:p>
          </p:txBody>
        </p:sp>
      </p:grpSp>
      <p:grpSp>
        <p:nvGrpSpPr>
          <p:cNvPr id="9" name="组合 8"/>
          <p:cNvGrpSpPr/>
          <p:nvPr/>
        </p:nvGrpSpPr>
        <p:grpSpPr>
          <a:xfrm>
            <a:off x="4118233" y="4052065"/>
            <a:ext cx="4047251" cy="538511"/>
            <a:chOff x="3818511" y="1744615"/>
            <a:chExt cx="3633809" cy="483501"/>
          </a:xfrm>
          <a:effectLst>
            <a:outerShdw blurRad="127000" dist="127000" dir="5400000" algn="ctr" rotWithShape="0">
              <a:srgbClr val="000000">
                <a:alpha val="43137"/>
              </a:srgbClr>
            </a:outerShdw>
          </a:effectLst>
        </p:grpSpPr>
        <p:grpSp>
          <p:nvGrpSpPr>
            <p:cNvPr id="11" name="组合 10"/>
            <p:cNvGrpSpPr/>
            <p:nvPr/>
          </p:nvGrpSpPr>
          <p:grpSpPr>
            <a:xfrm>
              <a:off x="3818511" y="1744615"/>
              <a:ext cx="3633809" cy="483501"/>
              <a:chOff x="2540000" y="1059582"/>
              <a:chExt cx="6108700" cy="812800"/>
            </a:xfrm>
            <a:solidFill>
              <a:srgbClr val="005DA2"/>
            </a:solidFill>
          </p:grpSpPr>
          <p:sp>
            <p:nvSpPr>
              <p:cNvPr id="13" name="Freeform 5"/>
              <p:cNvSpPr>
                <a:spLocks noEditPoints="1"/>
              </p:cNvSpPr>
              <p:nvPr>
                <p:custDataLst>
                  <p:tags r:id="rId20"/>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dirty="0">
                  <a:latin typeface="微软雅黑" panose="020B0503020204020204" pitchFamily="34" charset="-122"/>
                  <a:ea typeface="微软雅黑" panose="020B0503020204020204" pitchFamily="34" charset="-122"/>
                  <a:cs typeface="+mn-ea"/>
                  <a:sym typeface="+mn-lt"/>
                </a:endParaRPr>
              </a:p>
            </p:txBody>
          </p:sp>
          <p:sp>
            <p:nvSpPr>
              <p:cNvPr id="15" name="Freeform 6"/>
              <p:cNvSpPr/>
              <p:nvPr>
                <p:custDataLst>
                  <p:tags r:id="rId21"/>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微软雅黑" panose="020B0503020204020204" pitchFamily="34" charset="-122"/>
                  <a:ea typeface="微软雅黑" panose="020B0503020204020204" pitchFamily="34" charset="-122"/>
                  <a:cs typeface="+mn-ea"/>
                  <a:sym typeface="+mn-lt"/>
                </a:endParaRPr>
              </a:p>
            </p:txBody>
          </p:sp>
        </p:grpSp>
        <p:sp>
          <p:nvSpPr>
            <p:cNvPr id="17" name="文本框 48"/>
            <p:cNvSpPr txBox="1">
              <a:spLocks noChangeArrowheads="1"/>
            </p:cNvSpPr>
            <p:nvPr>
              <p:custDataLst>
                <p:tags r:id="rId19"/>
              </p:custDataLst>
            </p:nvPr>
          </p:nvSpPr>
          <p:spPr bwMode="auto">
            <a:xfrm>
              <a:off x="4429864" y="175047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微软雅黑" panose="020B0503020204020204" pitchFamily="34" charset="-122"/>
                  <a:ea typeface="微软雅黑" panose="020B0503020204020204" pitchFamily="34" charset="-122"/>
                  <a:cs typeface="+mn-ea"/>
                  <a:sym typeface="+mn-lt"/>
                </a:rPr>
                <a:t>3</a:t>
              </a:r>
            </a:p>
          </p:txBody>
        </p:sp>
      </p:grpSp>
      <p:sp>
        <p:nvSpPr>
          <p:cNvPr id="29" name="文本框 28"/>
          <p:cNvSpPr txBox="1"/>
          <p:nvPr/>
        </p:nvSpPr>
        <p:spPr>
          <a:xfrm>
            <a:off x="5437542" y="1682611"/>
            <a:ext cx="2763505" cy="52322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教学内容分析</a:t>
            </a:r>
          </a:p>
        </p:txBody>
      </p:sp>
      <p:sp>
        <p:nvSpPr>
          <p:cNvPr id="30" name="文本框 29"/>
          <p:cNvSpPr txBox="1"/>
          <p:nvPr/>
        </p:nvSpPr>
        <p:spPr>
          <a:xfrm>
            <a:off x="5515057" y="4080568"/>
            <a:ext cx="2348720" cy="523220"/>
          </a:xfrm>
          <a:prstGeom prst="rect">
            <a:avLst/>
          </a:prstGeom>
          <a:noFill/>
        </p:spPr>
        <p:txBody>
          <a:bodyPr wrap="none" rtlCol="0" anchor="t">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教学实施建议</a:t>
            </a:r>
          </a:p>
        </p:txBody>
      </p:sp>
      <p:sp>
        <p:nvSpPr>
          <p:cNvPr id="34" name="文本框 33"/>
          <p:cNvSpPr txBox="1"/>
          <p:nvPr/>
        </p:nvSpPr>
        <p:spPr>
          <a:xfrm>
            <a:off x="5464756" y="2874559"/>
            <a:ext cx="2698175" cy="523220"/>
          </a:xfrm>
          <a:prstGeom prst="rect">
            <a:avLst/>
          </a:prstGeom>
          <a:noFill/>
        </p:spPr>
        <p:txBody>
          <a:bodyPr wrap="none" rtlCol="0" anchor="t">
            <a:spAutoFit/>
          </a:bodyPr>
          <a:lstStyle/>
          <a:p>
            <a:pPr algn="l">
              <a:buClrTx/>
              <a:buSzTx/>
              <a:buFontTx/>
            </a:pPr>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教学重难点解析</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2867645"/>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 以保障和改善民生为重点，加强社会建设</a:t>
            </a:r>
          </a:p>
          <a:p>
            <a:pPr marL="457200" indent="-457200">
              <a:lnSpc>
                <a:spcPct val="150000"/>
              </a:lnSpc>
              <a:buFont typeface="Wingdings" panose="05000000000000000000" pitchFamily="2" charset="2"/>
              <a:buChar char="p"/>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增进民生福祉是发展的根本目的</a:t>
            </a:r>
          </a:p>
          <a:p>
            <a:pPr marL="457200" indent="-457200">
              <a:lnSpc>
                <a:spcPct val="150000"/>
              </a:lnSpc>
              <a:buFont typeface="Wingdings" panose="05000000000000000000" pitchFamily="2" charset="2"/>
              <a:buChar char="p"/>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紧紧抓住人民最关心最直接最现实的利益问题</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E2910F83-2750-4261-BC4B-5F94F412A916}"/>
              </a:ext>
            </a:extLst>
          </p:cNvPr>
          <p:cNvSpPr/>
          <p:nvPr/>
        </p:nvSpPr>
        <p:spPr>
          <a:xfrm>
            <a:off x="1247140" y="3834085"/>
            <a:ext cx="9718354" cy="1938992"/>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      </a:t>
            </a:r>
            <a:r>
              <a:rPr lang="zh-CN" altLang="en-US" sz="2600" dirty="0" smtClean="0">
                <a:latin typeface="微软雅黑" panose="020B0503020204020204" pitchFamily="34" charset="-122"/>
                <a:ea typeface="微软雅黑" panose="020B0503020204020204" pitchFamily="34" charset="-122"/>
              </a:rPr>
              <a:t>在</a:t>
            </a:r>
            <a:r>
              <a:rPr lang="zh-CN" altLang="en-US" sz="2600" dirty="0">
                <a:latin typeface="微软雅黑" panose="020B0503020204020204" pitchFamily="34" charset="-122"/>
                <a:ea typeface="微软雅黑" panose="020B0503020204020204" pitchFamily="34" charset="-122"/>
              </a:rPr>
              <a:t>发展经济的基础上，不断提高人民生活水平，是党和国家一切工作的根本目的。检验我们一切工作的成效，最终要看人民是否真正得到实惠，人民生活是否真正得到改善。</a:t>
            </a:r>
          </a:p>
        </p:txBody>
      </p:sp>
    </p:spTree>
    <p:custDataLst>
      <p:tags r:id="rId1"/>
    </p:custDataLst>
    <p:extLst>
      <p:ext uri="{BB962C8B-B14F-4D97-AF65-F5344CB8AC3E}">
        <p14:creationId xmlns:p14="http://schemas.microsoft.com/office/powerpoint/2010/main" xmlns="" val="2734552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2128981"/>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 以保障和改善民生为重点，加强社会建设</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坚决打赢脱贫攻坚战</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87E3EA67-45C3-4B25-A098-AAB58E412C9A}"/>
              </a:ext>
            </a:extLst>
          </p:cNvPr>
          <p:cNvSpPr/>
          <p:nvPr/>
        </p:nvSpPr>
        <p:spPr>
          <a:xfrm>
            <a:off x="933352" y="2948068"/>
            <a:ext cx="10325295" cy="2422266"/>
          </a:xfrm>
          <a:prstGeom prst="rect">
            <a:avLst/>
          </a:prstGeom>
        </p:spPr>
        <p:txBody>
          <a:bodyPr wrap="square">
            <a:spAutoFit/>
          </a:bodyPr>
          <a:lstStyle/>
          <a:p>
            <a:pPr>
              <a:lnSpc>
                <a:spcPct val="150000"/>
              </a:lnSpc>
            </a:pPr>
            <a:r>
              <a:rPr lang="zh-CN" altLang="en-US" sz="2600" dirty="0">
                <a:latin typeface="微软雅黑" panose="020B0503020204020204" pitchFamily="34" charset="-122"/>
                <a:ea typeface="微软雅黑" panose="020B0503020204020204" pitchFamily="34" charset="-122"/>
              </a:rPr>
              <a:t>       党的十八大以来，以习近平同志为核心的党中央团结带领全党全国各族人民，把脱贫攻坚摆在治国理政突出位置，充分发挥党的领导和我国社会主义制度的政治优势，采取了许多具有原创性、独特性的重大举措，组织实施了人类历史上规模最大、力度最强的脱贫攻坚战。</a:t>
            </a:r>
          </a:p>
        </p:txBody>
      </p:sp>
    </p:spTree>
    <p:custDataLst>
      <p:tags r:id="rId1"/>
    </p:custDataLst>
    <p:extLst>
      <p:ext uri="{BB962C8B-B14F-4D97-AF65-F5344CB8AC3E}">
        <p14:creationId xmlns:p14="http://schemas.microsoft.com/office/powerpoint/2010/main" xmlns="" val="168350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4160306"/>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5.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促进人与自然和谐共生</a:t>
            </a:r>
          </a:p>
          <a:p>
            <a:pPr marL="457200" indent="-457200">
              <a:lnSpc>
                <a:spcPct val="150000"/>
              </a:lnSpc>
              <a:buFont typeface="Wingdings" panose="05000000000000000000" pitchFamily="2" charset="2"/>
              <a:buChar char="p"/>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人与自然是生命共同体</a:t>
            </a:r>
          </a:p>
          <a:p>
            <a:pPr marL="457200" indent="-457200">
              <a:lnSpc>
                <a:spcPct val="150000"/>
              </a:lnSpc>
              <a:buFont typeface="Wingdings" panose="05000000000000000000" pitchFamily="2" charset="2"/>
              <a:buChar char="p"/>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绿水青山就是金山银山</a:t>
            </a:r>
          </a:p>
          <a:p>
            <a:pPr marL="457200" indent="-457200">
              <a:lnSpc>
                <a:spcPct val="150000"/>
              </a:lnSpc>
              <a:buFont typeface="Wingdings" panose="05000000000000000000" pitchFamily="2" charset="2"/>
              <a:buChar char="p"/>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坚决打好污染防治攻坚战</a:t>
            </a:r>
          </a:p>
          <a:p>
            <a:pPr marL="457200" indent="-457200">
              <a:lnSpc>
                <a:spcPct val="150000"/>
              </a:lnSpc>
              <a:buFont typeface="Wingdings" panose="05000000000000000000" pitchFamily="2" charset="2"/>
              <a:buChar char="p"/>
            </a:pPr>
            <a:r>
              <a:rPr lang="en-US" altLang="zh-CN" sz="2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坚持和完善生态文明制度体系</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2320313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1401217"/>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5.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促进人与自然和谐共生</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绿水青山就是金山银山</a:t>
            </a: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130FCFC9-23E6-4DBF-B43B-1A458A3A1975}"/>
              </a:ext>
            </a:extLst>
          </p:cNvPr>
          <p:cNvSpPr/>
          <p:nvPr/>
        </p:nvSpPr>
        <p:spPr>
          <a:xfrm>
            <a:off x="1172729" y="2919095"/>
            <a:ext cx="8860155" cy="1308884"/>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       绿水青山与金山银山的关系，实质上是经济发展与生态环境保护的关系。</a:t>
            </a:r>
          </a:p>
        </p:txBody>
      </p:sp>
    </p:spTree>
    <p:custDataLst>
      <p:tags r:id="rId1"/>
    </p:custDataLst>
    <p:extLst>
      <p:ext uri="{BB962C8B-B14F-4D97-AF65-F5344CB8AC3E}">
        <p14:creationId xmlns:p14="http://schemas.microsoft.com/office/powerpoint/2010/main" xmlns="" val="425736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1"/>
          <p:cNvSpPr txBox="1"/>
          <p:nvPr/>
        </p:nvSpPr>
        <p:spPr>
          <a:xfrm>
            <a:off x="3049556" y="3553256"/>
            <a:ext cx="8252751" cy="421640"/>
          </a:xfrm>
          <a:prstGeom prst="rect">
            <a:avLst/>
          </a:prstGeom>
          <a:noFill/>
        </p:spPr>
        <p:txBody>
          <a:bodyPr wrap="square" lIns="115104" tIns="57553" rIns="115104" bIns="57553" rtlCol="0">
            <a:spAutoFit/>
          </a:bodyPr>
          <a:lstStyle/>
          <a:p>
            <a:pPr>
              <a:lnSpc>
                <a:spcPct val="100000"/>
              </a:lnSpc>
            </a:pPr>
            <a:r>
              <a:rPr lang="en-US" altLang="zh-CN" sz="20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endParaRPr>
          </a:p>
        </p:txBody>
      </p:sp>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pic>
        <p:nvPicPr>
          <p:cNvPr id="10" name="图片 9">
            <a:extLst>
              <a:ext uri="{FF2B5EF4-FFF2-40B4-BE49-F238E27FC236}">
                <a16:creationId xmlns:a16="http://schemas.microsoft.com/office/drawing/2014/main" xmlns="" id="{6BC4E42A-1613-4F94-AD0D-9604B7B71EF0}"/>
              </a:ext>
            </a:extLst>
          </p:cNvPr>
          <p:cNvPicPr>
            <a:picLocks noChangeAspect="1"/>
          </p:cNvPicPr>
          <p:nvPr/>
        </p:nvPicPr>
        <p:blipFill>
          <a:blip r:embed="rId4"/>
          <a:stretch>
            <a:fillRect/>
          </a:stretch>
        </p:blipFill>
        <p:spPr>
          <a:xfrm>
            <a:off x="263560" y="1686211"/>
            <a:ext cx="7485903" cy="3485578"/>
          </a:xfrm>
          <a:prstGeom prst="rect">
            <a:avLst/>
          </a:prstGeom>
        </p:spPr>
      </p:pic>
      <p:sp>
        <p:nvSpPr>
          <p:cNvPr id="12" name="文本框 11">
            <a:extLst>
              <a:ext uri="{FF2B5EF4-FFF2-40B4-BE49-F238E27FC236}">
                <a16:creationId xmlns:a16="http://schemas.microsoft.com/office/drawing/2014/main" xmlns="" id="{BFFE0A91-766C-41E6-89EB-E4CEB577A0A2}"/>
              </a:ext>
            </a:extLst>
          </p:cNvPr>
          <p:cNvSpPr txBox="1"/>
          <p:nvPr/>
        </p:nvSpPr>
        <p:spPr>
          <a:xfrm>
            <a:off x="1136845" y="5206975"/>
            <a:ext cx="1178528" cy="36933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t>第</a:t>
            </a:r>
            <a:r>
              <a:rPr lang="en-US" altLang="zh-CN" dirty="0"/>
              <a:t>70</a:t>
            </a:r>
            <a:r>
              <a:rPr lang="zh-CN" altLang="en-US" dirty="0"/>
              <a:t>页</a:t>
            </a:r>
          </a:p>
        </p:txBody>
      </p:sp>
      <p:sp>
        <p:nvSpPr>
          <p:cNvPr id="13" name="矩形 12">
            <a:extLst>
              <a:ext uri="{FF2B5EF4-FFF2-40B4-BE49-F238E27FC236}">
                <a16:creationId xmlns:a16="http://schemas.microsoft.com/office/drawing/2014/main" xmlns="" id="{2A6507EE-BC17-4537-AE97-5DE841706EEA}"/>
              </a:ext>
            </a:extLst>
          </p:cNvPr>
          <p:cNvSpPr/>
          <p:nvPr/>
        </p:nvSpPr>
        <p:spPr>
          <a:xfrm>
            <a:off x="7749463" y="2281803"/>
            <a:ext cx="4178977" cy="1955215"/>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“为什么建设生态文明”</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“建设什么样的生态文明”</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“怎样建设生态文明”</a:t>
            </a:r>
          </a:p>
        </p:txBody>
      </p:sp>
    </p:spTree>
    <p:custDataLst>
      <p:tags r:id="rId1"/>
    </p:custDataLst>
    <p:extLst>
      <p:ext uri="{BB962C8B-B14F-4D97-AF65-F5344CB8AC3E}">
        <p14:creationId xmlns:p14="http://schemas.microsoft.com/office/powerpoint/2010/main" xmlns="" val="3655246893"/>
      </p:ext>
    </p:extLst>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354D5D6-F387-417F-9DB2-B9CCE8F5ACCF}"/>
              </a:ext>
            </a:extLst>
          </p:cNvPr>
          <p:cNvSpPr txBox="1"/>
          <p:nvPr/>
        </p:nvSpPr>
        <p:spPr>
          <a:xfrm>
            <a:off x="4352387" y="6091876"/>
            <a:ext cx="1271502" cy="400110"/>
          </a:xfrm>
          <a:prstGeom prst="rect">
            <a:avLst/>
          </a:prstGeom>
          <a:noFill/>
        </p:spPr>
        <p:txBody>
          <a:bodyPr wrap="none" rtlCol="0">
            <a:spAutoFit/>
          </a:bodyPr>
          <a:lstStyle/>
          <a:p>
            <a:pPr marL="285750" indent="-285750">
              <a:buFont typeface="Wingdings" panose="05000000000000000000" pitchFamily="2" charset="2"/>
              <a:buChar char="Ø"/>
            </a:pPr>
            <a:r>
              <a:rPr lang="zh-CN" altLang="en-US" sz="2000" dirty="0"/>
              <a:t>第</a:t>
            </a:r>
            <a:r>
              <a:rPr lang="en-US" altLang="zh-CN" sz="2000" dirty="0"/>
              <a:t>48</a:t>
            </a:r>
            <a:r>
              <a:rPr lang="zh-CN" altLang="en-US" sz="2000" dirty="0"/>
              <a:t>页</a:t>
            </a:r>
          </a:p>
        </p:txBody>
      </p:sp>
      <p:pic>
        <p:nvPicPr>
          <p:cNvPr id="3" name="图片 2">
            <a:extLst>
              <a:ext uri="{FF2B5EF4-FFF2-40B4-BE49-F238E27FC236}">
                <a16:creationId xmlns:a16="http://schemas.microsoft.com/office/drawing/2014/main" xmlns="" id="{5D049568-E5EF-4FB2-A318-0CE7BCB2EFD1}"/>
              </a:ext>
            </a:extLst>
          </p:cNvPr>
          <p:cNvPicPr>
            <a:picLocks noChangeAspect="1"/>
          </p:cNvPicPr>
          <p:nvPr/>
        </p:nvPicPr>
        <p:blipFill>
          <a:blip r:embed="rId3"/>
          <a:stretch>
            <a:fillRect/>
          </a:stretch>
        </p:blipFill>
        <p:spPr>
          <a:xfrm>
            <a:off x="5652474" y="772510"/>
            <a:ext cx="6049067" cy="5688698"/>
          </a:xfrm>
          <a:prstGeom prst="rect">
            <a:avLst/>
          </a:prstGeom>
        </p:spPr>
      </p:pic>
      <p:sp>
        <p:nvSpPr>
          <p:cNvPr id="5" name="矩形 4">
            <a:extLst>
              <a:ext uri="{FF2B5EF4-FFF2-40B4-BE49-F238E27FC236}">
                <a16:creationId xmlns:a16="http://schemas.microsoft.com/office/drawing/2014/main" xmlns="" id="{E5A82CB9-1439-4CE9-9EE4-2E6CD5AB5E18}"/>
              </a:ext>
            </a:extLst>
          </p:cNvPr>
          <p:cNvSpPr/>
          <p:nvPr/>
        </p:nvSpPr>
        <p:spPr>
          <a:xfrm>
            <a:off x="1036350" y="2238494"/>
            <a:ext cx="2953053" cy="584775"/>
          </a:xfrm>
          <a:prstGeom prst="rect">
            <a:avLst/>
          </a:prstGeom>
        </p:spPr>
        <p:txBody>
          <a:bodyPr wrap="none">
            <a:spAutoFit/>
          </a:bodyPr>
          <a:lstStyle/>
          <a:p>
            <a:pPr marL="285750" indent="-285750">
              <a:buFont typeface="Wingdings" panose="05000000000000000000" pitchFamily="2" charset="2"/>
              <a:buChar char="l"/>
            </a:pPr>
            <a:r>
              <a:rPr lang="zh-CN" altLang="zh-CN" sz="3200" dirty="0">
                <a:latin typeface="微软雅黑" panose="020B0503020204020204" pitchFamily="34" charset="-122"/>
                <a:ea typeface="微软雅黑" panose="020B0503020204020204" pitchFamily="34" charset="-122"/>
                <a:cs typeface="Times New Roman" panose="02020603050405020304" pitchFamily="18" charset="0"/>
              </a:rPr>
              <a:t>自主阅读感悟</a:t>
            </a:r>
            <a:endParaRPr lang="zh-CN" altLang="en-US" sz="32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xmlns="" id="{3D59CFB8-8AAC-47C6-8525-4EAA75C303BA}"/>
              </a:ext>
            </a:extLst>
          </p:cNvPr>
          <p:cNvSpPr txBox="1"/>
          <p:nvPr/>
        </p:nvSpPr>
        <p:spPr>
          <a:xfrm>
            <a:off x="724535" y="779780"/>
            <a:ext cx="4124206"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三、教学实施建议</a:t>
            </a:r>
            <a:endParaRPr lang="zh-CN" altLang="en-US" sz="2000" b="1" dirty="0">
              <a:effectLst>
                <a:outerShdw blurRad="38100" dist="19050" dir="2700000" algn="tl" rotWithShape="0">
                  <a:schemeClr val="dk1">
                    <a:alpha val="40000"/>
                  </a:schemeClr>
                </a:outerShdw>
              </a:effectLst>
              <a:sym typeface="+mn-ea"/>
            </a:endParaRPr>
          </a:p>
        </p:txBody>
      </p:sp>
    </p:spTree>
    <p:extLst>
      <p:ext uri="{BB962C8B-B14F-4D97-AF65-F5344CB8AC3E}">
        <p14:creationId xmlns:p14="http://schemas.microsoft.com/office/powerpoint/2010/main" xmlns="" val="2800871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6956638-20D1-473D-8FDA-C32970E9719C}"/>
              </a:ext>
            </a:extLst>
          </p:cNvPr>
          <p:cNvSpPr/>
          <p:nvPr/>
        </p:nvSpPr>
        <p:spPr>
          <a:xfrm>
            <a:off x="1488281" y="6224067"/>
            <a:ext cx="5211683" cy="523220"/>
          </a:xfrm>
          <a:prstGeom prst="rect">
            <a:avLst/>
          </a:prstGeom>
        </p:spPr>
        <p:txBody>
          <a:bodyPr wrap="none">
            <a:spAutoFit/>
          </a:bodyPr>
          <a:lstStyle/>
          <a:p>
            <a:pPr algn="ctr">
              <a:spcAft>
                <a:spcPts val="0"/>
              </a:spcAft>
            </a:pPr>
            <a:r>
              <a:rPr lang="zh-CN" altLang="zh-CN" sz="2800" kern="1800" dirty="0">
                <a:solidFill>
                  <a:srgbClr val="000000"/>
                </a:solidFill>
                <a:latin typeface="微软雅黑" panose="020B0503020204020204" pitchFamily="34" charset="-122"/>
                <a:ea typeface="微软雅黑" panose="020B0503020204020204" pitchFamily="34" charset="-122"/>
                <a:cs typeface="Segoe UI" panose="020B0502040204020203" pitchFamily="34" charset="0"/>
              </a:rPr>
              <a:t>《人类减贫的中国实践》白皮书</a:t>
            </a:r>
            <a:endPar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xmlns="" id="{41A93348-FB5E-49CB-9325-88930DC94AF8}"/>
              </a:ext>
            </a:extLst>
          </p:cNvPr>
          <p:cNvPicPr>
            <a:picLocks noChangeAspect="1"/>
          </p:cNvPicPr>
          <p:nvPr/>
        </p:nvPicPr>
        <p:blipFill>
          <a:blip r:embed="rId3"/>
          <a:stretch>
            <a:fillRect/>
          </a:stretch>
        </p:blipFill>
        <p:spPr>
          <a:xfrm>
            <a:off x="7937164" y="1147155"/>
            <a:ext cx="3208713" cy="4813069"/>
          </a:xfrm>
          <a:prstGeom prst="rect">
            <a:avLst/>
          </a:prstGeom>
        </p:spPr>
      </p:pic>
      <p:pic>
        <p:nvPicPr>
          <p:cNvPr id="4" name="图片 3">
            <a:extLst>
              <a:ext uri="{FF2B5EF4-FFF2-40B4-BE49-F238E27FC236}">
                <a16:creationId xmlns:a16="http://schemas.microsoft.com/office/drawing/2014/main" xmlns="" id="{C53B2C2B-C801-4EFF-AA81-2BE2C3B0FE2A}"/>
              </a:ext>
            </a:extLst>
          </p:cNvPr>
          <p:cNvPicPr>
            <a:picLocks noChangeAspect="1"/>
          </p:cNvPicPr>
          <p:nvPr/>
        </p:nvPicPr>
        <p:blipFill>
          <a:blip r:embed="rId4"/>
          <a:stretch>
            <a:fillRect/>
          </a:stretch>
        </p:blipFill>
        <p:spPr>
          <a:xfrm>
            <a:off x="1046122" y="2718346"/>
            <a:ext cx="6096000" cy="3362325"/>
          </a:xfrm>
          <a:prstGeom prst="rect">
            <a:avLst/>
          </a:prstGeom>
        </p:spPr>
      </p:pic>
      <p:sp>
        <p:nvSpPr>
          <p:cNvPr id="5" name="文本框 4">
            <a:extLst>
              <a:ext uri="{FF2B5EF4-FFF2-40B4-BE49-F238E27FC236}">
                <a16:creationId xmlns:a16="http://schemas.microsoft.com/office/drawing/2014/main" xmlns="" id="{75477B07-1781-4A4D-A11B-9B3E357E6A56}"/>
              </a:ext>
            </a:extLst>
          </p:cNvPr>
          <p:cNvSpPr txBox="1"/>
          <p:nvPr/>
        </p:nvSpPr>
        <p:spPr>
          <a:xfrm>
            <a:off x="724535" y="779780"/>
            <a:ext cx="4124206"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三、教学实施建议</a:t>
            </a:r>
            <a:endParaRPr lang="zh-CN" altLang="en-US" sz="2000" b="1" dirty="0">
              <a:effectLst>
                <a:outerShdw blurRad="38100" dist="19050" dir="2700000" algn="tl" rotWithShape="0">
                  <a:schemeClr val="dk1">
                    <a:alpha val="40000"/>
                  </a:schemeClr>
                </a:outerShdw>
              </a:effectLst>
              <a:sym typeface="+mn-ea"/>
            </a:endParaRPr>
          </a:p>
        </p:txBody>
      </p:sp>
      <p:sp>
        <p:nvSpPr>
          <p:cNvPr id="6" name="文本框 5">
            <a:extLst>
              <a:ext uri="{FF2B5EF4-FFF2-40B4-BE49-F238E27FC236}">
                <a16:creationId xmlns:a16="http://schemas.microsoft.com/office/drawing/2014/main" xmlns="" id="{338523F5-6896-409C-8275-A194B105AE04}"/>
              </a:ext>
            </a:extLst>
          </p:cNvPr>
          <p:cNvSpPr txBox="1"/>
          <p:nvPr/>
        </p:nvSpPr>
        <p:spPr>
          <a:xfrm>
            <a:off x="1211580" y="1775056"/>
            <a:ext cx="5141151" cy="523220"/>
          </a:xfrm>
          <a:prstGeom prst="rect">
            <a:avLst/>
          </a:prstGeom>
          <a:noFill/>
        </p:spPr>
        <p:txBody>
          <a:bodyPr wrap="none" rtlCol="0">
            <a:spAutoFit/>
          </a:bodyPr>
          <a:lstStyle/>
          <a:p>
            <a:pPr marL="285750" indent="-285750">
              <a:buFont typeface="Wingdings" panose="05000000000000000000" pitchFamily="2" charset="2"/>
              <a:buChar char="l"/>
            </a:pPr>
            <a:r>
              <a:rPr lang="zh-CN" altLang="en-US" sz="2800" dirty="0" smtClean="0">
                <a:latin typeface="微软雅黑" panose="020B0503020204020204" pitchFamily="34" charset="-122"/>
                <a:ea typeface="微软雅黑" panose="020B0503020204020204" pitchFamily="34" charset="-122"/>
              </a:rPr>
              <a:t>权威翔实</a:t>
            </a:r>
            <a:r>
              <a:rPr lang="zh-CN" altLang="en-US" sz="2800" dirty="0">
                <a:latin typeface="微软雅黑" panose="020B0503020204020204" pitchFamily="34" charset="-122"/>
                <a:ea typeface="微软雅黑" panose="020B0503020204020204" pitchFamily="34" charset="-122"/>
              </a:rPr>
              <a:t>资料，丰富学习资源</a:t>
            </a:r>
          </a:p>
        </p:txBody>
      </p:sp>
    </p:spTree>
    <p:extLst>
      <p:ext uri="{BB962C8B-B14F-4D97-AF65-F5344CB8AC3E}">
        <p14:creationId xmlns:p14="http://schemas.microsoft.com/office/powerpoint/2010/main" xmlns="" val="3143775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p:cNvSpPr/>
          <p:nvPr>
            <p:custDataLst>
              <p:tags r:id="rId2"/>
            </p:custDataLst>
          </p:nvPr>
        </p:nvSpPr>
        <p:spPr>
          <a:xfrm>
            <a:off x="3054350" y="2535238"/>
            <a:ext cx="7032625" cy="1568450"/>
          </a:xfrm>
          <a:prstGeom prst="rect">
            <a:avLst/>
          </a:prstGeom>
          <a:noFill/>
          <a:ln w="9525">
            <a:noFill/>
          </a:ln>
        </p:spPr>
        <p:txBody>
          <a:bodyPr>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p>
        </p:txBody>
      </p:sp>
    </p:spTree>
    <p:custDataLst>
      <p:tags r:id="rId1"/>
    </p:custData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xmlns="" id="{D40BCE3B-C96A-4EA6-A7AF-FEAB3197A71F}"/>
              </a:ext>
            </a:extLst>
          </p:cNvPr>
          <p:cNvSpPr/>
          <p:nvPr/>
        </p:nvSpPr>
        <p:spPr>
          <a:xfrm>
            <a:off x="3229693" y="1379430"/>
            <a:ext cx="7421830" cy="9167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800" b="1" dirty="0">
                <a:latin typeface="微软雅黑" panose="020B0503020204020204" pitchFamily="34" charset="-122"/>
                <a:ea typeface="微软雅黑" panose="020B0503020204020204" pitchFamily="34" charset="-122"/>
              </a:rPr>
              <a:t>一、以新发展理念推动经济高质量发展</a:t>
            </a:r>
          </a:p>
        </p:txBody>
      </p:sp>
      <p:sp>
        <p:nvSpPr>
          <p:cNvPr id="5" name="矩形: 圆角 4">
            <a:extLst>
              <a:ext uri="{FF2B5EF4-FFF2-40B4-BE49-F238E27FC236}">
                <a16:creationId xmlns:a16="http://schemas.microsoft.com/office/drawing/2014/main" xmlns="" id="{892377E3-F4AC-4CDE-8AC9-B65383E57690}"/>
              </a:ext>
            </a:extLst>
          </p:cNvPr>
          <p:cNvSpPr/>
          <p:nvPr/>
        </p:nvSpPr>
        <p:spPr>
          <a:xfrm>
            <a:off x="3229693" y="2497721"/>
            <a:ext cx="7421830" cy="9167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800" b="1" dirty="0">
                <a:latin typeface="微软雅黑" panose="020B0503020204020204" pitchFamily="34" charset="-122"/>
                <a:ea typeface="微软雅黑" panose="020B0503020204020204" pitchFamily="34" charset="-122"/>
              </a:rPr>
              <a:t>二、发展社会主义民主政治</a:t>
            </a:r>
          </a:p>
        </p:txBody>
      </p:sp>
      <p:sp>
        <p:nvSpPr>
          <p:cNvPr id="6" name="矩形: 圆角 5">
            <a:extLst>
              <a:ext uri="{FF2B5EF4-FFF2-40B4-BE49-F238E27FC236}">
                <a16:creationId xmlns:a16="http://schemas.microsoft.com/office/drawing/2014/main" xmlns="" id="{BB952E98-1B80-4408-9E2D-93F4D029DF92}"/>
              </a:ext>
            </a:extLst>
          </p:cNvPr>
          <p:cNvSpPr/>
          <p:nvPr/>
        </p:nvSpPr>
        <p:spPr>
          <a:xfrm>
            <a:off x="3229693" y="3545081"/>
            <a:ext cx="7421830" cy="9167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800" b="1" dirty="0">
                <a:latin typeface="微软雅黑" panose="020B0503020204020204" pitchFamily="34" charset="-122"/>
                <a:ea typeface="微软雅黑" panose="020B0503020204020204" pitchFamily="34" charset="-122"/>
              </a:rPr>
              <a:t>三、铸就中华文化新辉煌</a:t>
            </a:r>
          </a:p>
        </p:txBody>
      </p:sp>
      <p:sp>
        <p:nvSpPr>
          <p:cNvPr id="7" name="矩形: 圆角 6">
            <a:extLst>
              <a:ext uri="{FF2B5EF4-FFF2-40B4-BE49-F238E27FC236}">
                <a16:creationId xmlns:a16="http://schemas.microsoft.com/office/drawing/2014/main" xmlns="" id="{386CB218-4EF9-44E3-BC2A-08F7EFBC9C4C}"/>
              </a:ext>
            </a:extLst>
          </p:cNvPr>
          <p:cNvSpPr/>
          <p:nvPr/>
        </p:nvSpPr>
        <p:spPr>
          <a:xfrm>
            <a:off x="3229693" y="4663372"/>
            <a:ext cx="7421831" cy="9167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800" b="1" dirty="0">
                <a:latin typeface="微软雅黑" panose="020B0503020204020204" pitchFamily="34" charset="-122"/>
                <a:ea typeface="微软雅黑" panose="020B0503020204020204" pitchFamily="34" charset="-122"/>
              </a:rPr>
              <a:t>四、以保障和改善民生为重点，加强社会建设</a:t>
            </a:r>
          </a:p>
        </p:txBody>
      </p:sp>
      <p:sp>
        <p:nvSpPr>
          <p:cNvPr id="8" name="矩形: 圆角 7">
            <a:extLst>
              <a:ext uri="{FF2B5EF4-FFF2-40B4-BE49-F238E27FC236}">
                <a16:creationId xmlns:a16="http://schemas.microsoft.com/office/drawing/2014/main" xmlns="" id="{36204462-A8A9-4980-84B7-AB3436CEE381}"/>
              </a:ext>
            </a:extLst>
          </p:cNvPr>
          <p:cNvSpPr/>
          <p:nvPr/>
        </p:nvSpPr>
        <p:spPr>
          <a:xfrm>
            <a:off x="3229692" y="5778398"/>
            <a:ext cx="7421831" cy="9167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800" b="1" dirty="0">
                <a:latin typeface="微软雅黑" panose="020B0503020204020204" pitchFamily="34" charset="-122"/>
                <a:ea typeface="微软雅黑" panose="020B0503020204020204" pitchFamily="34" charset="-122"/>
              </a:rPr>
              <a:t>五、促进人与自然和谐共生</a:t>
            </a:r>
          </a:p>
        </p:txBody>
      </p:sp>
      <p:pic>
        <p:nvPicPr>
          <p:cNvPr id="9" name="图片 8">
            <a:extLst>
              <a:ext uri="{FF2B5EF4-FFF2-40B4-BE49-F238E27FC236}">
                <a16:creationId xmlns:a16="http://schemas.microsoft.com/office/drawing/2014/main" xmlns="" id="{944842E8-1F46-4153-ACE9-EBE22D91326D}"/>
              </a:ext>
            </a:extLst>
          </p:cNvPr>
          <p:cNvPicPr>
            <a:picLocks noChangeAspect="1"/>
          </p:cNvPicPr>
          <p:nvPr/>
        </p:nvPicPr>
        <p:blipFill>
          <a:blip r:embed="rId4"/>
          <a:stretch>
            <a:fillRect/>
          </a:stretch>
        </p:blipFill>
        <p:spPr>
          <a:xfrm>
            <a:off x="630010" y="2085091"/>
            <a:ext cx="1895475" cy="1038225"/>
          </a:xfrm>
          <a:prstGeom prst="rect">
            <a:avLst/>
          </a:prstGeom>
        </p:spPr>
      </p:pic>
      <p:sp>
        <p:nvSpPr>
          <p:cNvPr id="11" name="文本框 10">
            <a:extLst>
              <a:ext uri="{FF2B5EF4-FFF2-40B4-BE49-F238E27FC236}">
                <a16:creationId xmlns:a16="http://schemas.microsoft.com/office/drawing/2014/main" xmlns="" id="{8926698A-7BAF-448F-85CF-BECBD9D49E53}"/>
              </a:ext>
            </a:extLst>
          </p:cNvPr>
          <p:cNvSpPr txBox="1"/>
          <p:nvPr>
            <p:custDataLst>
              <p:tags r:id="rId1"/>
            </p:custDataLst>
          </p:nvPr>
        </p:nvSpPr>
        <p:spPr>
          <a:xfrm>
            <a:off x="317455" y="618917"/>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一、教学内容分析</a:t>
            </a:r>
          </a:p>
        </p:txBody>
      </p:sp>
    </p:spTree>
    <p:extLst>
      <p:ext uri="{BB962C8B-B14F-4D97-AF65-F5344CB8AC3E}">
        <p14:creationId xmlns:p14="http://schemas.microsoft.com/office/powerpoint/2010/main" xmlns="" val="402541455"/>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254F29D6-262D-4BAC-95B5-2B7BD84071EE}"/>
              </a:ext>
            </a:extLst>
          </p:cNvPr>
          <p:cNvSpPr/>
          <p:nvPr/>
        </p:nvSpPr>
        <p:spPr>
          <a:xfrm>
            <a:off x="942371" y="1724180"/>
            <a:ext cx="10307258" cy="4540538"/>
          </a:xfrm>
          <a:prstGeom prst="rect">
            <a:avLst/>
          </a:prstGeom>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        党的十八大提出的“五位一体”总体布局，是对全面推进经济建设、政治建设、文化建设、社会建设、生态文明建设的概括表述。改革开放以来，从物质文明、精神文明“两个文明”，到经济、政治、文化建设“三位一体”，经济、政治、文化、社会建设“四位一体”，再到“五位一体”，中国特色社会主义总体布局的形成，既带来了发展理念和发展方式的深刻转变，也反映了党对社会主义建设规律认识的不断深化。</a:t>
            </a:r>
            <a:endParaRPr lang="zh-CN" altLang="en-US"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xmlns="" id="{BF3C7CA5-C844-486C-905A-3B17CE5A21AC}"/>
              </a:ext>
            </a:extLst>
          </p:cNvPr>
          <p:cNvSpPr/>
          <p:nvPr/>
        </p:nvSpPr>
        <p:spPr>
          <a:xfrm>
            <a:off x="1811009" y="965338"/>
            <a:ext cx="7779694" cy="584775"/>
          </a:xfrm>
          <a:prstGeom prst="rect">
            <a:avLst/>
          </a:prstGeom>
        </p:spPr>
        <p:txBody>
          <a:bodyPr wrap="none">
            <a:spAutoFit/>
          </a:bodyPr>
          <a:lstStyle/>
          <a:p>
            <a:pPr algn="just">
              <a:spcAft>
                <a:spcPts val="0"/>
              </a:spcAft>
            </a:pPr>
            <a:r>
              <a:rPr kumimoji="1" lang="zh-CN" altLang="en-US" sz="3200" b="1" dirty="0">
                <a:solidFill>
                  <a:srgbClr val="0000CC"/>
                </a:solidFill>
                <a:latin typeface="微软雅黑" panose="020B0503020204020204" pitchFamily="34" charset="-122"/>
                <a:ea typeface="微软雅黑" panose="020B0503020204020204" pitchFamily="34" charset="-122"/>
                <a:cs typeface="+mn-ea"/>
              </a:rPr>
              <a:t>第</a:t>
            </a:r>
            <a:r>
              <a:rPr kumimoji="1" lang="en-US" altLang="zh-CN" sz="3200" b="1" dirty="0">
                <a:solidFill>
                  <a:srgbClr val="0000CC"/>
                </a:solidFill>
                <a:latin typeface="微软雅黑" panose="020B0503020204020204" pitchFamily="34" charset="-122"/>
                <a:ea typeface="微软雅黑" panose="020B0503020204020204" pitchFamily="34" charset="-122"/>
                <a:cs typeface="+mn-ea"/>
              </a:rPr>
              <a:t>5</a:t>
            </a:r>
            <a:r>
              <a:rPr kumimoji="1" lang="zh-CN" altLang="en-US" sz="3200" b="1" dirty="0">
                <a:solidFill>
                  <a:srgbClr val="0000CC"/>
                </a:solidFill>
                <a:latin typeface="微软雅黑" panose="020B0503020204020204" pitchFamily="34" charset="-122"/>
                <a:ea typeface="微软雅黑" panose="020B0503020204020204" pitchFamily="34" charset="-122"/>
                <a:cs typeface="+mn-ea"/>
              </a:rPr>
              <a:t>讲   总体布局：统筹推进“五位一体”</a:t>
            </a:r>
          </a:p>
        </p:txBody>
      </p:sp>
    </p:spTree>
    <p:extLst>
      <p:ext uri="{BB962C8B-B14F-4D97-AF65-F5344CB8AC3E}">
        <p14:creationId xmlns:p14="http://schemas.microsoft.com/office/powerpoint/2010/main" xmlns="" val="284112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4067973"/>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以新发展理念推动经济高质量发展</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新发展理念的要义</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实现我国经济高质量发展</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建设现代化经济体系</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构建新发展格局</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102080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2128981"/>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以新发展理念推动经济高质量发展</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新发展理念的要义</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539A2B54-4E8F-4AE1-9172-CD1EE80A1381}"/>
              </a:ext>
            </a:extLst>
          </p:cNvPr>
          <p:cNvSpPr/>
          <p:nvPr/>
        </p:nvSpPr>
        <p:spPr>
          <a:xfrm>
            <a:off x="1046671" y="2939161"/>
            <a:ext cx="9768967" cy="2862322"/>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 党</a:t>
            </a:r>
            <a:r>
              <a:rPr lang="zh-CN" altLang="en-US" sz="2400" dirty="0">
                <a:latin typeface="微软雅黑" panose="020B0503020204020204" pitchFamily="34" charset="-122"/>
                <a:ea typeface="微软雅黑" panose="020B0503020204020204" pitchFamily="34" charset="-122"/>
              </a:rPr>
              <a:t>的十八大以来，习近平总书记顺应时代和实践发展的新要求，坚持以人民为中心的发展思想，鲜明提出要坚定不移贯彻</a:t>
            </a:r>
            <a:r>
              <a:rPr lang="zh-CN" altLang="en-US" sz="2400" dirty="0">
                <a:solidFill>
                  <a:srgbClr val="C00000"/>
                </a:solidFill>
                <a:latin typeface="微软雅黑" panose="020B0503020204020204" pitchFamily="34" charset="-122"/>
                <a:ea typeface="微软雅黑" panose="020B0503020204020204" pitchFamily="34" charset="-122"/>
              </a:rPr>
              <a:t>创新、</a:t>
            </a:r>
            <a:r>
              <a:rPr lang="zh-CN" altLang="en-US" sz="2400" dirty="0" smtClean="0">
                <a:solidFill>
                  <a:srgbClr val="C00000"/>
                </a:solidFill>
                <a:latin typeface="微软雅黑" panose="020B0503020204020204" pitchFamily="34" charset="-122"/>
                <a:ea typeface="微软雅黑" panose="020B0503020204020204" pitchFamily="34" charset="-122"/>
              </a:rPr>
              <a:t>协调</a:t>
            </a:r>
            <a:r>
              <a:rPr lang="zh-CN" altLang="en-US" sz="2400" dirty="0" smtClean="0">
                <a:solidFill>
                  <a:srgbClr val="C00000"/>
                </a:solidFill>
                <a:latin typeface="微软雅黑" panose="020B0503020204020204" pitchFamily="34" charset="-122"/>
                <a:ea typeface="微软雅黑" panose="020B0503020204020204" pitchFamily="34" charset="-122"/>
              </a:rPr>
              <a:t>、</a:t>
            </a:r>
            <a:r>
              <a:rPr lang="zh-CN" altLang="en-US" sz="2400" dirty="0" smtClean="0">
                <a:solidFill>
                  <a:srgbClr val="C00000"/>
                </a:solidFill>
                <a:latin typeface="微软雅黑" panose="020B0503020204020204" pitchFamily="34" charset="-122"/>
                <a:ea typeface="微软雅黑" panose="020B0503020204020204" pitchFamily="34" charset="-122"/>
              </a:rPr>
              <a:t>绿色</a:t>
            </a:r>
            <a:r>
              <a:rPr lang="zh-CN" altLang="en-US" sz="2400" dirty="0">
                <a:solidFill>
                  <a:srgbClr val="C00000"/>
                </a:solidFill>
                <a:latin typeface="微软雅黑" panose="020B0503020204020204" pitchFamily="34" charset="-122"/>
                <a:ea typeface="微软雅黑" panose="020B0503020204020204" pitchFamily="34" charset="-122"/>
              </a:rPr>
              <a:t>、开放、共享的新发展理念</a:t>
            </a:r>
            <a:r>
              <a:rPr lang="zh-CN" altLang="en-US" sz="2400" dirty="0">
                <a:latin typeface="微软雅黑" panose="020B0503020204020204" pitchFamily="34" charset="-122"/>
                <a:ea typeface="微软雅黑" panose="020B0503020204020204" pitchFamily="34" charset="-122"/>
              </a:rPr>
              <a:t>，以发展理念转变引领发展方式转变，进而推动我国实现更高质量、更有效率、更加公平、更可持续、更为安全的发展。</a:t>
            </a:r>
          </a:p>
        </p:txBody>
      </p:sp>
    </p:spTree>
    <p:custDataLst>
      <p:tags r:id="rId1"/>
    </p:custDataLst>
    <p:extLst>
      <p:ext uri="{BB962C8B-B14F-4D97-AF65-F5344CB8AC3E}">
        <p14:creationId xmlns:p14="http://schemas.microsoft.com/office/powerpoint/2010/main" xmlns="" val="152781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1401217"/>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以新发展理念推动经济高质量发展</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新发展理念的要义</a:t>
            </a: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539A2B54-4E8F-4AE1-9172-CD1EE80A1381}"/>
              </a:ext>
            </a:extLst>
          </p:cNvPr>
          <p:cNvSpPr/>
          <p:nvPr/>
        </p:nvSpPr>
        <p:spPr>
          <a:xfrm>
            <a:off x="1581364" y="2961129"/>
            <a:ext cx="9615577" cy="3351046"/>
          </a:xfrm>
          <a:prstGeom prst="rect">
            <a:avLst/>
          </a:prstGeom>
        </p:spPr>
        <p:txBody>
          <a:bodyPr wrap="square">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创新是引领发展的第一动力。</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协调是持续健康发展的内在要求。</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绿色是永续发展的必要条件。</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开放是国家繁荣发展的必由之路。</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共享是中国特色社会主义的本质要求。</a:t>
            </a:r>
            <a:endParaRPr lang="en-US" altLang="zh-CN" sz="2400" dirty="0">
              <a:latin typeface="微软雅黑" panose="020B0503020204020204" pitchFamily="34" charset="-122"/>
              <a:ea typeface="微软雅黑" panose="020B0503020204020204" pitchFamily="34" charset="-122"/>
            </a:endParaRPr>
          </a:p>
          <a:p>
            <a:pPr>
              <a:lnSpc>
                <a:spcPct val="150000"/>
              </a:lnSpc>
            </a:pP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xmlns="" val="426971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1401217"/>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以新发展理念推动经济高质量发展</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实现我国经济高质量发展</a:t>
            </a: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08872AA4-C61F-4D14-AB91-A837F93C28EE}"/>
              </a:ext>
            </a:extLst>
          </p:cNvPr>
          <p:cNvSpPr/>
          <p:nvPr/>
        </p:nvSpPr>
        <p:spPr>
          <a:xfrm>
            <a:off x="929325" y="2888883"/>
            <a:ext cx="10325295" cy="1955215"/>
          </a:xfrm>
          <a:prstGeom prst="rect">
            <a:avLst/>
          </a:prstGeom>
        </p:spPr>
        <p:txBody>
          <a:bodyPr wrap="square">
            <a:spAutoFit/>
          </a:bodyPr>
          <a:lstStyle/>
          <a:p>
            <a:pPr>
              <a:lnSpc>
                <a:spcPct val="150000"/>
              </a:lnSpc>
            </a:pPr>
            <a:r>
              <a:rPr lang="zh-CN" altLang="en-US" sz="26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新时代我国经济发展的基本特征，是由高速增长阶段转向高质量发展阶段。高质量发展，指的是坚持以质量和效益为中心，从“有没有”“快不快”转向“好不好”“强不强”。</a:t>
            </a:r>
          </a:p>
        </p:txBody>
      </p:sp>
    </p:spTree>
    <p:custDataLst>
      <p:tags r:id="rId1"/>
    </p:custDataLst>
    <p:extLst>
      <p:ext uri="{BB962C8B-B14F-4D97-AF65-F5344CB8AC3E}">
        <p14:creationId xmlns:p14="http://schemas.microsoft.com/office/powerpoint/2010/main" xmlns="" val="55448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4616648" cy="646331"/>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二、教学重难点解析</a:t>
            </a:r>
            <a:endParaRPr lang="zh-CN" altLang="en-US" sz="20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2" name="矩形 1">
            <a:extLst>
              <a:ext uri="{FF2B5EF4-FFF2-40B4-BE49-F238E27FC236}">
                <a16:creationId xmlns:a16="http://schemas.microsoft.com/office/drawing/2014/main" xmlns="" id="{B8DA68AA-2EDA-471B-8AF6-99B271AE9B60}"/>
              </a:ext>
            </a:extLst>
          </p:cNvPr>
          <p:cNvSpPr/>
          <p:nvPr/>
        </p:nvSpPr>
        <p:spPr>
          <a:xfrm>
            <a:off x="1226506" y="1487666"/>
            <a:ext cx="10325295" cy="2128981"/>
          </a:xfrm>
          <a:prstGeom prst="rect">
            <a:avLst/>
          </a:prstGeom>
        </p:spPr>
        <p:txBody>
          <a:bodyPr wrap="square">
            <a:spAutoFit/>
          </a:bodyPr>
          <a:lstStyle/>
          <a:p>
            <a:pPr>
              <a:lnSpc>
                <a:spcPct val="150000"/>
              </a:lnSpc>
            </a:pPr>
            <a:r>
              <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3200" kern="100" dirty="0">
                <a:latin typeface="微软雅黑" panose="020B0503020204020204" pitchFamily="34" charset="-122"/>
                <a:ea typeface="微软雅黑" panose="020B0503020204020204" pitchFamily="34" charset="-122"/>
                <a:cs typeface="Times New Roman" panose="02020603050405020304" pitchFamily="18" charset="0"/>
              </a:rPr>
              <a:t>以新发展理念推动经济高质量发展</a:t>
            </a:r>
          </a:p>
          <a:p>
            <a:pPr marL="457200" indent="-457200">
              <a:lnSpc>
                <a:spcPct val="150000"/>
              </a:lnSpc>
              <a:buFont typeface="Wingdings" panose="05000000000000000000" pitchFamily="2" charset="2"/>
              <a:buChar char="p"/>
            </a:pPr>
            <a:r>
              <a:rPr lang="zh-CN" altLang="en-US" sz="2800" kern="100" dirty="0">
                <a:latin typeface="微软雅黑" panose="020B0503020204020204" pitchFamily="34" charset="-122"/>
                <a:ea typeface="微软雅黑" panose="020B0503020204020204" pitchFamily="34" charset="-122"/>
                <a:cs typeface="Times New Roman" panose="02020603050405020304" pitchFamily="18" charset="0"/>
              </a:rPr>
              <a:t>建设现代化经济体系</a:t>
            </a:r>
          </a:p>
          <a:p>
            <a:pPr>
              <a:lnSpc>
                <a:spcPct val="150000"/>
              </a:lnSpc>
            </a:pPr>
            <a:endParaRPr lang="en-US" altLang="zh-CN" sz="3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089A0D8B-C380-4E57-8D86-A3D0F4C969BD}"/>
              </a:ext>
            </a:extLst>
          </p:cNvPr>
          <p:cNvSpPr/>
          <p:nvPr/>
        </p:nvSpPr>
        <p:spPr>
          <a:xfrm>
            <a:off x="933352" y="2959693"/>
            <a:ext cx="10325295" cy="3162469"/>
          </a:xfrm>
          <a:prstGeom prst="rect">
            <a:avLst/>
          </a:prstGeom>
        </p:spPr>
        <p:txBody>
          <a:bodyPr wrap="square">
            <a:spAutoFit/>
          </a:bodyPr>
          <a:lstStyle/>
          <a:p>
            <a:pPr>
              <a:lnSpc>
                <a:spcPct val="130000"/>
              </a:lnSpc>
            </a:pPr>
            <a:r>
              <a:rPr lang="zh-CN" altLang="en-US" sz="2600" dirty="0">
                <a:latin typeface="微软雅黑" panose="020B0503020204020204" pitchFamily="34" charset="-122"/>
                <a:ea typeface="微软雅黑" panose="020B0503020204020204" pitchFamily="34" charset="-122"/>
              </a:rPr>
              <a:t>       我们要建设的现代化经济体系，包括创新引领、协同发展的产业体系，统一开放、竞争有序的市场体系，体现效率、促进公平的收入分配体系，彰显优势、协调联动的城乡区域发展体系，资源节约、环境友好的绿色发展体系，多元平衡、安全高效的全面开放体系，充分发挥市场作用、更好发挥政府作用的经济体制。以上几个体系是统一整体，要一体建设、一体推进。</a:t>
            </a:r>
          </a:p>
        </p:txBody>
      </p:sp>
    </p:spTree>
    <p:custDataLst>
      <p:tags r:id="rId1"/>
    </p:custDataLst>
    <p:extLst>
      <p:ext uri="{BB962C8B-B14F-4D97-AF65-F5344CB8AC3E}">
        <p14:creationId xmlns:p14="http://schemas.microsoft.com/office/powerpoint/2010/main" xmlns="" val="332596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FULL_TEXT_BEAUTIFY_COPY_ID" val="957"/>
</p:tagLst>
</file>

<file path=ppt/tags/tag11.xml><?xml version="1.0" encoding="utf-8"?>
<p:tagLst xmlns:a="http://schemas.openxmlformats.org/drawingml/2006/main" xmlns:r="http://schemas.openxmlformats.org/officeDocument/2006/relationships" xmlns:p="http://schemas.openxmlformats.org/presentationml/2006/main">
  <p:tag name="KSO_WM_FULL_TEXT_BEAUTIFY_COPY_ID" val="958"/>
</p:tagLst>
</file>

<file path=ppt/tags/tag12.xml><?xml version="1.0" encoding="utf-8"?>
<p:tagLst xmlns:a="http://schemas.openxmlformats.org/drawingml/2006/main" xmlns:r="http://schemas.openxmlformats.org/officeDocument/2006/relationships" xmlns:p="http://schemas.openxmlformats.org/presentationml/2006/main">
  <p:tag name="KSO_WM_FULL_TEXT_BEAUTIFY_COPY_ID" val="959"/>
</p:tagLst>
</file>

<file path=ppt/tags/tag13.xml><?xml version="1.0" encoding="utf-8"?>
<p:tagLst xmlns:a="http://schemas.openxmlformats.org/drawingml/2006/main" xmlns:r="http://schemas.openxmlformats.org/officeDocument/2006/relationships" xmlns:p="http://schemas.openxmlformats.org/presentationml/2006/main">
  <p:tag name="KSO_WM_FULL_TEXT_BEAUTIFY_COPY_ID" val="960"/>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961"/>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962"/>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963"/>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964"/>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965"/>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966"/>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967"/>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968"/>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969"/>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970"/>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971"/>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972"/>
</p:tagLst>
</file>

<file path=ppt/tags/tag26.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27.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28.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29.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1.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2.xml><?xml version="1.0" encoding="utf-8"?>
<p:tagLst xmlns:a="http://schemas.openxmlformats.org/drawingml/2006/main" xmlns:r="http://schemas.openxmlformats.org/officeDocument/2006/relationships" xmlns:p="http://schemas.openxmlformats.org/presentationml/2006/main">
  <p:tag name="KSO_WM_FULL_TEXT_BEAUTIFY_COPY_ID" val="976"/>
</p:tagLst>
</file>

<file path=ppt/tags/tag33.xml><?xml version="1.0" encoding="utf-8"?>
<p:tagLst xmlns:a="http://schemas.openxmlformats.org/drawingml/2006/main" xmlns:r="http://schemas.openxmlformats.org/officeDocument/2006/relationships" xmlns:p="http://schemas.openxmlformats.org/presentationml/2006/main">
  <p:tag name="KSO_WM_FULL_TEXT_BEAUTIFY_COPY_ID" val="977"/>
</p:tagLst>
</file>

<file path=ppt/tags/tag34.xml><?xml version="1.0" encoding="utf-8"?>
<p:tagLst xmlns:a="http://schemas.openxmlformats.org/drawingml/2006/main" xmlns:r="http://schemas.openxmlformats.org/officeDocument/2006/relationships" xmlns:p="http://schemas.openxmlformats.org/presentationml/2006/main">
  <p:tag name="KSO_WM_FULL_TEXT_BEAUTIFY_COPY_ID" val="978"/>
</p:tagLst>
</file>

<file path=ppt/tags/tag35.xml><?xml version="1.0" encoding="utf-8"?>
<p:tagLst xmlns:a="http://schemas.openxmlformats.org/drawingml/2006/main" xmlns:r="http://schemas.openxmlformats.org/officeDocument/2006/relationships" xmlns:p="http://schemas.openxmlformats.org/presentationml/2006/main">
  <p:tag name="KSO_WM_FULL_TEXT_BEAUTIFY_COPY_ID" val="979"/>
</p:tagLst>
</file>

<file path=ppt/tags/tag3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3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7.xml><?xml version="1.0" encoding="utf-8"?>
<p:tagLst xmlns:a="http://schemas.openxmlformats.org/drawingml/2006/main" xmlns:r="http://schemas.openxmlformats.org/officeDocument/2006/relationships" xmlns:p="http://schemas.openxmlformats.org/presentationml/2006/main">
  <p:tag name="KSO_WM_FULL_TEXT_BEAUTIFY_COPY_ID" val="150995214"/>
  <p:tag name="KSO_WM_SPECIAL_SOURCE" val="bdnull"/>
</p:tagLst>
</file>

<file path=ppt/tags/tag58.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FULL_TEXT_BEAUTIFY_COPY_ID" val="150995471"/>
  <p:tag name="KSO_WM_SPECIAL_SOURCE" val="bdnull"/>
</p:tagLst>
</file>

<file path=ppt/tags/tag9.xml><?xml version="1.0" encoding="utf-8"?>
<p:tagLst xmlns:a="http://schemas.openxmlformats.org/drawingml/2006/main" xmlns:r="http://schemas.openxmlformats.org/officeDocument/2006/relationships" xmlns:p="http://schemas.openxmlformats.org/presentationml/2006/main">
  <p:tag name="KSO_WM_FULL_TEXT_BEAUTIFY_COPY_ID" val="956"/>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5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1683</Words>
  <Application>Microsoft Office PowerPoint</Application>
  <PresentationFormat>自定义</PresentationFormat>
  <Paragraphs>214</Paragraphs>
  <Slides>27</Slides>
  <Notes>26</Notes>
  <HiddenSlides>0</HiddenSlides>
  <MMClips>0</MMClips>
  <ScaleCrop>false</ScaleCrop>
  <HeadingPairs>
    <vt:vector size="4" baseType="variant">
      <vt:variant>
        <vt:lpstr>主题</vt:lpstr>
      </vt:variant>
      <vt:variant>
        <vt:i4>3</vt:i4>
      </vt:variant>
      <vt:variant>
        <vt:lpstr>幻灯片标题</vt:lpstr>
      </vt:variant>
      <vt:variant>
        <vt:i4>27</vt:i4>
      </vt:variant>
    </vt:vector>
  </HeadingPairs>
  <TitlesOfParts>
    <vt:vector size="30" baseType="lpstr">
      <vt:lpstr>Office 主题</vt:lpstr>
      <vt:lpstr>1_Office 主题</vt:lpstr>
      <vt:lpstr>5_Office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聂</cp:lastModifiedBy>
  <cp:revision>479</cp:revision>
  <dcterms:created xsi:type="dcterms:W3CDTF">2013-10-25T14:41:00Z</dcterms:created>
  <dcterms:modified xsi:type="dcterms:W3CDTF">2021-09-14T08:36:06Z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y fmtid="{D5CDD505-2E9C-101B-9397-08002B2CF9AE}" pid="3" name="KSOSaveFontToCloudKey">
    <vt:lpwstr>511122308_cloud</vt:lpwstr>
  </property>
  <property fmtid="{D5CDD505-2E9C-101B-9397-08002B2CF9AE}" pid="4" name="ICV">
    <vt:lpwstr>C07F16C51C8B4A39A6682A64723106C6</vt:lpwstr>
  </property>
</Properties>
</file>