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tags/tag44.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Lst>
  <p:notesMasterIdLst>
    <p:notesMasterId r:id="rId22"/>
  </p:notesMasterIdLst>
  <p:handoutMasterIdLst>
    <p:handoutMasterId r:id="rId23"/>
  </p:handoutMasterIdLst>
  <p:sldIdLst>
    <p:sldId id="729" r:id="rId4"/>
    <p:sldId id="527" r:id="rId5"/>
    <p:sldId id="696" r:id="rId6"/>
    <p:sldId id="9183" r:id="rId7"/>
    <p:sldId id="9179" r:id="rId8"/>
    <p:sldId id="9185" r:id="rId9"/>
    <p:sldId id="9184" r:id="rId10"/>
    <p:sldId id="9182" r:id="rId11"/>
    <p:sldId id="9187" r:id="rId12"/>
    <p:sldId id="9186" r:id="rId13"/>
    <p:sldId id="9190" r:id="rId14"/>
    <p:sldId id="9181" r:id="rId15"/>
    <p:sldId id="9189" r:id="rId16"/>
    <p:sldId id="9188" r:id="rId17"/>
    <p:sldId id="9138" r:id="rId18"/>
    <p:sldId id="9192" r:id="rId19"/>
    <p:sldId id="9191" r:id="rId20"/>
    <p:sldId id="270" r:id="rId21"/>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15">
          <p15:clr>
            <a:srgbClr val="A4A3A4"/>
          </p15:clr>
        </p15:guide>
        <p15:guide id="2" pos="3869">
          <p15:clr>
            <a:srgbClr val="A4A3A4"/>
          </p15:clr>
        </p15:guide>
      </p15:sldGuideLst>
    </p:ext>
    <p:ext uri="{505F2C04-C923-438B-8C0F-E0CD2BADF298}">
      <wppc:fontMiss xmlns="" xmlns:wppc="http://www.wps.cn/officeDocument/PresentationCustomData" type="true"/>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00724D"/>
    <a:srgbClr val="CAF6DF"/>
    <a:srgbClr val="5DEFA9"/>
    <a:srgbClr val="003300"/>
    <a:srgbClr val="006600"/>
    <a:srgbClr val="F2FCF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4352" autoAdjust="0"/>
  </p:normalViewPr>
  <p:slideViewPr>
    <p:cSldViewPr snapToGrid="0" showGuides="1">
      <p:cViewPr varScale="1">
        <p:scale>
          <a:sx n="74" d="100"/>
          <a:sy n="74" d="100"/>
        </p:scale>
        <p:origin x="-1356" y="-102"/>
      </p:cViewPr>
      <p:guideLst>
        <p:guide orient="horz" pos="2115"/>
        <p:guide pos="3869"/>
      </p:guideLst>
    </p:cSldViewPr>
  </p:slideViewPr>
  <p:notesTextViewPr>
    <p:cViewPr>
      <p:scale>
        <a:sx n="1" d="1"/>
        <a:sy n="1" d="1"/>
      </p:scale>
      <p:origin x="0" y="0"/>
    </p:cViewPr>
  </p:notesTextViewPr>
  <p:sorterViewPr>
    <p:cViewPr varScale="1">
      <p:scale>
        <a:sx n="100" d="100"/>
        <a:sy n="100" d="100"/>
      </p:scale>
      <p:origin x="0" y="-553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2021/9/14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extLst>
      <p:ext uri="{BB962C8B-B14F-4D97-AF65-F5344CB8AC3E}">
        <p14:creationId xmlns="" xmlns:p14="http://schemas.microsoft.com/office/powerpoint/2010/main" val="1106899612"/>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1356071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350097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4177057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4255990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2147938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 xmlns:p14="http://schemas.microsoft.com/office/powerpoint/2010/main" val="1677825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r>
              <a:rPr lang="zh-CN" altLang="en-US" dirty="0"/>
              <a:t> </a:t>
            </a:r>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 xmlns:p14="http://schemas.microsoft.com/office/powerpoint/2010/main" val="889202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pPr/>
              <a:t>3</a:t>
            </a:fld>
            <a:endParaRPr lang="zh-CN" altLang="en-US"/>
          </a:p>
        </p:txBody>
      </p:sp>
    </p:spTree>
    <p:extLst>
      <p:ext uri="{BB962C8B-B14F-4D97-AF65-F5344CB8AC3E}">
        <p14:creationId xmlns="" xmlns:p14="http://schemas.microsoft.com/office/powerpoint/2010/main" val="1500510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 xmlns:p14="http://schemas.microsoft.com/office/powerpoint/2010/main" val="38830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2746716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4096152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540800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266064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1035754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 xmlns:p14="http://schemas.microsoft.com/office/powerpoint/2010/main" val="3466348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2021/9/14</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2021/9/14</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887" y="80827"/>
            <a:ext cx="12158731" cy="6697227"/>
          </a:xfrm>
          <a:prstGeom prst="rect">
            <a:avLst/>
          </a:prstGeom>
        </p:spPr>
      </p:pic>
    </p:spTree>
    <p:extLst>
      <p:ext uri="{BB962C8B-B14F-4D97-AF65-F5344CB8AC3E}">
        <p14:creationId xmlns="" xmlns:p14="http://schemas.microsoft.com/office/powerpoint/2010/main" val="11707072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8"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63"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4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tags" Target="../tags/tag4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0.xml"/><Relationship Id="rId1" Type="http://schemas.openxmlformats.org/officeDocument/2006/relationships/tags" Target="../tags/tag4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tags" Target="../tags/tag4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tags" Target="../tags/tag4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tags" Target="../tags/tag47.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tags" Target="../tags/tag48.xml"/></Relationships>
</file>

<file path=ppt/slides/_rels/slide2.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 Type="http://schemas.openxmlformats.org/officeDocument/2006/relationships/tags" Target="../tags/tag10.xml"/><Relationship Id="rId21" Type="http://schemas.openxmlformats.org/officeDocument/2006/relationships/tags" Target="../tags/tag28.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slideLayout" Target="../slideLayouts/slideLayout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10" Type="http://schemas.openxmlformats.org/officeDocument/2006/relationships/tags" Target="../tags/tag17.xml"/><Relationship Id="rId19" Type="http://schemas.openxmlformats.org/officeDocument/2006/relationships/tags" Target="../tags/tag26.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3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0.xml"/><Relationship Id="rId1" Type="http://schemas.openxmlformats.org/officeDocument/2006/relationships/tags" Target="../tags/tag3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3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3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4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000548"/>
          </a:xfrm>
          <a:prstGeom prst="rect">
            <a:avLst/>
          </a:prstGeom>
          <a:noFill/>
          <a:ln w="9525">
            <a:noFill/>
          </a:ln>
        </p:spPr>
        <p:txBody>
          <a:bodyPr wrap="square" anchor="t">
            <a:spAutoFit/>
          </a:bodyPr>
          <a:lstStyle/>
          <a:p>
            <a:pPr algn="ctr">
              <a:buFont typeface="Arial" panose="020B0604020202020204" pitchFamily="34" charset="0"/>
            </a:pPr>
            <a:r>
              <a:rPr lang="zh-CN" altLang="en-US" sz="40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4000" b="1" dirty="0">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4000" b="1" dirty="0">
                <a:latin typeface="微软雅黑" panose="020B0503020204020204" pitchFamily="34" charset="-122"/>
                <a:ea typeface="微软雅黑" panose="020B0503020204020204" pitchFamily="34" charset="-122"/>
                <a:sym typeface="微软雅黑" panose="020B0503020204020204" pitchFamily="34" charset="-122"/>
              </a:rPr>
              <a:t>讲   根本立场：坚持以人民为中心</a:t>
            </a:r>
            <a:endParaRPr lang="en-US" altLang="zh-CN" sz="40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4000" b="1" dirty="0">
                <a:latin typeface="微软雅黑" panose="020B0503020204020204" pitchFamily="34" charset="-122"/>
                <a:ea typeface="微软雅黑" panose="020B0503020204020204" pitchFamily="34" charset="-122"/>
                <a:sym typeface="微软雅黑" panose="020B0503020204020204" pitchFamily="34" charset="-122"/>
              </a:rPr>
              <a:t>内容解读</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（高中）</a:t>
            </a:r>
          </a:p>
        </p:txBody>
      </p:sp>
      <p:sp>
        <p:nvSpPr>
          <p:cNvPr id="7" name="文本框 24">
            <a:extLst>
              <a:ext uri="{FF2B5EF4-FFF2-40B4-BE49-F238E27FC236}">
                <a16:creationId xmlns="" xmlns:a16="http://schemas.microsoft.com/office/drawing/2014/main" id="{E7E8BFBF-C871-48BF-86EF-B498AB3E8FD1}"/>
              </a:ext>
            </a:extLst>
          </p:cNvPr>
          <p:cNvSpPr/>
          <p:nvPr/>
        </p:nvSpPr>
        <p:spPr>
          <a:xfrm>
            <a:off x="3581400" y="5280025"/>
            <a:ext cx="6681788" cy="1135054"/>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报告人：刘媛</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位：北京教育科学研究院</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以人民为中心的科学内涵</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坚持以人民为中心的发展思想</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8C93570E-F095-4877-9E7D-7A34C855992C}"/>
              </a:ext>
            </a:extLst>
          </p:cNvPr>
          <p:cNvSpPr/>
          <p:nvPr/>
        </p:nvSpPr>
        <p:spPr>
          <a:xfrm>
            <a:off x="1032336" y="2975006"/>
            <a:ext cx="9933158" cy="3022430"/>
          </a:xfrm>
          <a:prstGeom prst="rect">
            <a:avLst/>
          </a:prstGeom>
        </p:spPr>
        <p:txBody>
          <a:bodyPr wrap="square">
            <a:spAutoFit/>
          </a:bodyPr>
          <a:lstStyle/>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坚持以人民为中心，要着眼解决人民日益增长的美好生活需要和不平衡不充分的发展之间的矛盾，着力推行利民惠民政策措施，使全体人民有更多获得感、幸福感、安全感。</a:t>
            </a:r>
            <a:endPar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必须坚持发展为了人民、发展依靠人民。</a:t>
            </a:r>
            <a:endPar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必须坚持发展成果由人民共享。</a:t>
            </a:r>
          </a:p>
        </p:txBody>
      </p:sp>
    </p:spTree>
    <p:custDataLst>
      <p:tags r:id="rId1"/>
    </p:custDataLst>
    <p:extLst>
      <p:ext uri="{BB962C8B-B14F-4D97-AF65-F5344CB8AC3E}">
        <p14:creationId xmlns="" xmlns:p14="http://schemas.microsoft.com/office/powerpoint/2010/main" val="1224449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以人民为中心的科学内涵</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朝着实现全体人民共同富裕不断迈进</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577EB84A-01F7-4D08-9813-E2C0160D67DA}"/>
              </a:ext>
            </a:extLst>
          </p:cNvPr>
          <p:cNvSpPr/>
          <p:nvPr/>
        </p:nvSpPr>
        <p:spPr>
          <a:xfrm>
            <a:off x="777597" y="2962205"/>
            <a:ext cx="10774204" cy="1955215"/>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实现共同富裕，是社会主义的本质要求，是中国特色社会主义的根本原则。进入新时代，我们踏上了创造美好生活、逐步实现全体人民共同富裕的新征程。</a:t>
            </a:r>
          </a:p>
        </p:txBody>
      </p:sp>
      <p:sp>
        <p:nvSpPr>
          <p:cNvPr id="4" name="矩形 3">
            <a:extLst>
              <a:ext uri="{FF2B5EF4-FFF2-40B4-BE49-F238E27FC236}">
                <a16:creationId xmlns="" xmlns:a16="http://schemas.microsoft.com/office/drawing/2014/main" id="{7CDAA6BC-EB5F-4F0E-9EAB-A0A95808E64C}"/>
              </a:ext>
            </a:extLst>
          </p:cNvPr>
          <p:cNvSpPr/>
          <p:nvPr/>
        </p:nvSpPr>
        <p:spPr>
          <a:xfrm>
            <a:off x="866375" y="4917420"/>
            <a:ext cx="10596647" cy="1308884"/>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全体人民共同富裕的实现最终靠发展。发展是共同富裕的基础，唯有发展才能满足人民对美好生活的热切向往。</a:t>
            </a:r>
          </a:p>
        </p:txBody>
      </p:sp>
    </p:spTree>
    <p:custDataLst>
      <p:tags r:id="rId1"/>
    </p:custDataLst>
    <p:extLst>
      <p:ext uri="{BB962C8B-B14F-4D97-AF65-F5344CB8AC3E}">
        <p14:creationId xmlns="" xmlns:p14="http://schemas.microsoft.com/office/powerpoint/2010/main" val="2217024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277531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依靠人民创造历史伟业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尊重人民主体地位和首创精神</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把群众路线贯彻到治国理政全部活动之中</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 xmlns:p14="http://schemas.microsoft.com/office/powerpoint/2010/main" val="368957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依靠人民创造历史伟业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尊重人民主体地位和首创精神</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7F0FC6C4-5530-453F-8D2E-B53D16A96516}"/>
              </a:ext>
            </a:extLst>
          </p:cNvPr>
          <p:cNvSpPr/>
          <p:nvPr/>
        </p:nvSpPr>
        <p:spPr>
          <a:xfrm>
            <a:off x="938802" y="2888883"/>
            <a:ext cx="10314395" cy="3668761"/>
          </a:xfrm>
          <a:prstGeom prst="rect">
            <a:avLst/>
          </a:prstGeom>
        </p:spPr>
        <p:txBody>
          <a:bodyPr wrap="square">
            <a:spAutoFit/>
          </a:bodyPr>
          <a:lstStyle/>
          <a:p>
            <a:pPr>
              <a:lnSpc>
                <a:spcPct val="150000"/>
              </a:lnSpc>
            </a:pPr>
            <a:r>
              <a:rPr lang="zh-CN" altLang="en-US" sz="2800" dirty="0">
                <a:latin typeface="微软雅黑" panose="020B0503020204020204" pitchFamily="34" charset="-122"/>
                <a:ea typeface="微软雅黑" panose="020B0503020204020204" pitchFamily="34" charset="-122"/>
              </a:rPr>
              <a:t>       </a:t>
            </a:r>
            <a:r>
              <a:rPr lang="zh-CN" altLang="en-US" sz="2600" dirty="0">
                <a:latin typeface="微软雅黑" panose="020B0503020204020204" pitchFamily="34" charset="-122"/>
                <a:ea typeface="微软雅黑" panose="020B0503020204020204" pitchFamily="34" charset="-122"/>
              </a:rPr>
              <a:t>人民群众有着无尽的智慧和力量。谋划发展，最了解实际情况的是人民群众；推动改革，最大的依靠力量也是人民群众。</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zh-CN" altLang="en-US" sz="2600" dirty="0">
                <a:latin typeface="微软雅黑" panose="020B0503020204020204" pitchFamily="34" charset="-122"/>
                <a:ea typeface="微软雅黑" panose="020B0503020204020204" pitchFamily="34" charset="-122"/>
              </a:rPr>
              <a:t>       创造历史伟业，必须尊重人民群众的首创精神，最大限度地激发人民的创造热情。</a:t>
            </a:r>
            <a:endParaRPr lang="en-US" altLang="zh-CN" sz="2600" dirty="0">
              <a:latin typeface="微软雅黑" panose="020B0503020204020204" pitchFamily="34" charset="-122"/>
              <a:ea typeface="微软雅黑" panose="020B0503020204020204" pitchFamily="34" charset="-122"/>
            </a:endParaRPr>
          </a:p>
          <a:p>
            <a:pPr>
              <a:lnSpc>
                <a:spcPct val="150000"/>
              </a:lnSpc>
            </a:pPr>
            <a:r>
              <a:rPr lang="zh-CN" altLang="en-US" sz="2600" dirty="0">
                <a:latin typeface="微软雅黑" panose="020B0503020204020204" pitchFamily="34" charset="-122"/>
                <a:ea typeface="微软雅黑" panose="020B0503020204020204" pitchFamily="34" charset="-122"/>
              </a:rPr>
              <a:t>       尊重人民主体地位和首创精神，要把人民群众满意不满意作为检验工作的第一标准。</a:t>
            </a:r>
          </a:p>
        </p:txBody>
      </p:sp>
    </p:spTree>
    <p:custDataLst>
      <p:tags r:id="rId1"/>
    </p:custDataLst>
    <p:extLst>
      <p:ext uri="{BB962C8B-B14F-4D97-AF65-F5344CB8AC3E}">
        <p14:creationId xmlns="" xmlns:p14="http://schemas.microsoft.com/office/powerpoint/2010/main" val="3729081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依靠人民创造历史伟业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把群众路线贯彻到治国理政全部活动之中</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885153AD-E225-4C28-9A35-41E97BF701CB}"/>
              </a:ext>
            </a:extLst>
          </p:cNvPr>
          <p:cNvSpPr/>
          <p:nvPr/>
        </p:nvSpPr>
        <p:spPr>
          <a:xfrm>
            <a:off x="933353" y="3042108"/>
            <a:ext cx="10325294" cy="2601546"/>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坚持一切为了群众，一切依靠群众，从群众中来，到群众中去，这是党的群众路线的基本内容，本质上体现的是马克思主义关于人民群众是历史的创造者这一基本原理。</a:t>
            </a:r>
            <a:endPar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 xmlns:p14="http://schemas.microsoft.com/office/powerpoint/2010/main" val="141110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pic>
        <p:nvPicPr>
          <p:cNvPr id="2" name="图片 1">
            <a:extLst>
              <a:ext uri="{FF2B5EF4-FFF2-40B4-BE49-F238E27FC236}">
                <a16:creationId xmlns="" xmlns:a16="http://schemas.microsoft.com/office/drawing/2014/main" id="{3D7C46BE-E266-4917-9E5D-52E84890DE23}"/>
              </a:ext>
            </a:extLst>
          </p:cNvPr>
          <p:cNvPicPr>
            <a:picLocks noChangeAspect="1"/>
          </p:cNvPicPr>
          <p:nvPr/>
        </p:nvPicPr>
        <p:blipFill>
          <a:blip r:embed="rId4"/>
          <a:stretch>
            <a:fillRect/>
          </a:stretch>
        </p:blipFill>
        <p:spPr>
          <a:xfrm>
            <a:off x="2786638" y="4677206"/>
            <a:ext cx="7077075" cy="1600200"/>
          </a:xfrm>
          <a:prstGeom prst="rect">
            <a:avLst/>
          </a:prstGeom>
        </p:spPr>
      </p:pic>
      <p:pic>
        <p:nvPicPr>
          <p:cNvPr id="3" name="图片 2">
            <a:extLst>
              <a:ext uri="{FF2B5EF4-FFF2-40B4-BE49-F238E27FC236}">
                <a16:creationId xmlns="" xmlns:a16="http://schemas.microsoft.com/office/drawing/2014/main" id="{2F6ED495-5EDD-4EA0-AEA4-9A3BCCE1341D}"/>
              </a:ext>
            </a:extLst>
          </p:cNvPr>
          <p:cNvPicPr>
            <a:picLocks noChangeAspect="1"/>
          </p:cNvPicPr>
          <p:nvPr/>
        </p:nvPicPr>
        <p:blipFill>
          <a:blip r:embed="rId5"/>
          <a:stretch>
            <a:fillRect/>
          </a:stretch>
        </p:blipFill>
        <p:spPr>
          <a:xfrm>
            <a:off x="2889885" y="2466975"/>
            <a:ext cx="6972300" cy="1924050"/>
          </a:xfrm>
          <a:prstGeom prst="rect">
            <a:avLst/>
          </a:prstGeom>
        </p:spPr>
      </p:pic>
      <p:sp>
        <p:nvSpPr>
          <p:cNvPr id="4" name="矩形 3">
            <a:extLst>
              <a:ext uri="{FF2B5EF4-FFF2-40B4-BE49-F238E27FC236}">
                <a16:creationId xmlns="" xmlns:a16="http://schemas.microsoft.com/office/drawing/2014/main" id="{A4BE6105-C21B-40A5-83F4-881CADB37B78}"/>
              </a:ext>
            </a:extLst>
          </p:cNvPr>
          <p:cNvSpPr/>
          <p:nvPr/>
        </p:nvSpPr>
        <p:spPr>
          <a:xfrm>
            <a:off x="975987" y="1800665"/>
            <a:ext cx="2627642" cy="523220"/>
          </a:xfrm>
          <a:prstGeom prst="rect">
            <a:avLst/>
          </a:prstGeom>
        </p:spPr>
        <p:txBody>
          <a:bodyPr wrap="none">
            <a:spAutoFit/>
          </a:bodyPr>
          <a:lstStyle/>
          <a:p>
            <a:pPr marL="285750" indent="-285750">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诵读“金句”</a:t>
            </a:r>
          </a:p>
        </p:txBody>
      </p:sp>
    </p:spTree>
    <p:custDataLst>
      <p:tags r:id="rId1"/>
    </p:custDataLst>
    <p:extLst>
      <p:ext uri="{BB962C8B-B14F-4D97-AF65-F5344CB8AC3E}">
        <p14:creationId xmlns="" xmlns:p14="http://schemas.microsoft.com/office/powerpoint/2010/main" val="2911027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 xmlns:a16="http://schemas.microsoft.com/office/drawing/2014/main" id="{E3507ED2-3C02-40CF-AB18-FCFFC97090F6}"/>
              </a:ext>
            </a:extLst>
          </p:cNvPr>
          <p:cNvSpPr/>
          <p:nvPr/>
        </p:nvSpPr>
        <p:spPr bwMode="auto">
          <a:xfrm>
            <a:off x="807114" y="3706484"/>
            <a:ext cx="10577772" cy="1984917"/>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3" name="文本框 2">
            <a:extLst>
              <a:ext uri="{FF2B5EF4-FFF2-40B4-BE49-F238E27FC236}">
                <a16:creationId xmlns="" xmlns:a16="http://schemas.microsoft.com/office/drawing/2014/main" id="{E0D98B15-17D1-4D10-9CB0-DD251388FE26}"/>
              </a:ext>
            </a:extLst>
          </p:cNvPr>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4" name="矩形 3">
            <a:extLst>
              <a:ext uri="{FF2B5EF4-FFF2-40B4-BE49-F238E27FC236}">
                <a16:creationId xmlns="" xmlns:a16="http://schemas.microsoft.com/office/drawing/2014/main" id="{83876022-F0F9-4954-9162-46F379D95F62}"/>
              </a:ext>
            </a:extLst>
          </p:cNvPr>
          <p:cNvSpPr/>
          <p:nvPr/>
        </p:nvSpPr>
        <p:spPr>
          <a:xfrm>
            <a:off x="1118279" y="3957617"/>
            <a:ext cx="10099444" cy="1482650"/>
          </a:xfrm>
          <a:prstGeom prst="rect">
            <a:avLst/>
          </a:prstGeom>
        </p:spPr>
        <p:txBody>
          <a:bodyPr wrap="square">
            <a:spAutoFit/>
          </a:bodyPr>
          <a:lstStyle/>
          <a:p>
            <a:pPr>
              <a:lnSpc>
                <a:spcPct val="150000"/>
              </a:lnSpc>
            </a:pPr>
            <a:r>
              <a:rPr lang="zh-CN" altLang="en-US" sz="3200" dirty="0">
                <a:latin typeface="微软雅黑" panose="020B0503020204020204" pitchFamily="34" charset="-122"/>
                <a:ea typeface="微软雅黑" panose="020B0503020204020204" pitchFamily="34" charset="-122"/>
              </a:rPr>
              <a:t>采访你周围的人，了解他们的需求，讨论中国共产党在新时代应当如何坚持以人民为中心的发展思想。</a:t>
            </a:r>
          </a:p>
        </p:txBody>
      </p:sp>
      <p:sp>
        <p:nvSpPr>
          <p:cNvPr id="5" name="文本框 4">
            <a:extLst>
              <a:ext uri="{FF2B5EF4-FFF2-40B4-BE49-F238E27FC236}">
                <a16:creationId xmlns="" xmlns:a16="http://schemas.microsoft.com/office/drawing/2014/main" id="{5FD973AF-3633-440E-9E5E-EA3FD232106A}"/>
              </a:ext>
            </a:extLst>
          </p:cNvPr>
          <p:cNvSpPr txBox="1"/>
          <p:nvPr/>
        </p:nvSpPr>
        <p:spPr>
          <a:xfrm>
            <a:off x="889693" y="2077085"/>
            <a:ext cx="10339690" cy="584775"/>
          </a:xfrm>
          <a:prstGeom prst="rect">
            <a:avLst/>
          </a:prstGeom>
          <a:noFill/>
        </p:spPr>
        <p:txBody>
          <a:bodyPr wrap="none" rtlCol="0">
            <a:spAutoFit/>
          </a:bodyPr>
          <a:lstStyle/>
          <a:p>
            <a:pPr marL="285750" indent="-28575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开展社会实践活动，实现小课堂与社会大课堂有机结合</a:t>
            </a:r>
          </a:p>
        </p:txBody>
      </p:sp>
      <p:sp>
        <p:nvSpPr>
          <p:cNvPr id="6" name="文本框 5">
            <a:extLst>
              <a:ext uri="{FF2B5EF4-FFF2-40B4-BE49-F238E27FC236}">
                <a16:creationId xmlns="" xmlns:a16="http://schemas.microsoft.com/office/drawing/2014/main" id="{61DC8049-E2DA-4385-9C48-4E3BE3042CC2}"/>
              </a:ext>
            </a:extLst>
          </p:cNvPr>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Tree>
    <p:extLst>
      <p:ext uri="{BB962C8B-B14F-4D97-AF65-F5344CB8AC3E}">
        <p14:creationId xmlns="" xmlns:p14="http://schemas.microsoft.com/office/powerpoint/2010/main" val="720583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 xmlns:a16="http://schemas.microsoft.com/office/drawing/2014/main" id="{E34AFA94-D587-448B-BE1C-44E94C313964}"/>
              </a:ext>
            </a:extLst>
          </p:cNvPr>
          <p:cNvSpPr/>
          <p:nvPr/>
        </p:nvSpPr>
        <p:spPr>
          <a:xfrm>
            <a:off x="1263804" y="1558477"/>
            <a:ext cx="9664391" cy="507831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楷体" panose="02010609060101010101" pitchFamily="49" charset="-122"/>
                <a:ea typeface="楷体" panose="02010609060101010101" pitchFamily="49" charset="-122"/>
              </a:rPr>
              <a:t>2020</a:t>
            </a:r>
            <a:r>
              <a:rPr lang="zh-CN" altLang="en-US" sz="2400" dirty="0" smtClean="0">
                <a:latin typeface="楷体" panose="02010609060101010101" pitchFamily="49" charset="-122"/>
                <a:ea typeface="楷体" panose="02010609060101010101" pitchFamily="49" charset="-122"/>
              </a:rPr>
              <a:t>年</a:t>
            </a:r>
            <a:r>
              <a:rPr lang="en-US" altLang="zh-CN" sz="2400" dirty="0">
                <a:latin typeface="楷体" panose="02010609060101010101" pitchFamily="49" charset="-122"/>
                <a:ea typeface="楷体" panose="02010609060101010101" pitchFamily="49" charset="-122"/>
              </a:rPr>
              <a:t>7</a:t>
            </a:r>
            <a:r>
              <a:rPr lang="zh-CN" altLang="en-US" sz="2400" dirty="0">
                <a:latin typeface="楷体" panose="02010609060101010101" pitchFamily="49" charset="-122"/>
                <a:ea typeface="楷体" panose="02010609060101010101" pitchFamily="49" charset="-122"/>
              </a:rPr>
              <a:t>月</a:t>
            </a:r>
            <a:r>
              <a:rPr lang="en-US" altLang="zh-CN" sz="2400" dirty="0">
                <a:latin typeface="楷体" panose="02010609060101010101" pitchFamily="49" charset="-122"/>
                <a:ea typeface="楷体" panose="02010609060101010101" pitchFamily="49" charset="-122"/>
              </a:rPr>
              <a:t>21</a:t>
            </a:r>
            <a:r>
              <a:rPr lang="zh-CN" altLang="en-US" sz="2400" dirty="0">
                <a:latin typeface="楷体" panose="02010609060101010101" pitchFamily="49" charset="-122"/>
                <a:ea typeface="楷体" panose="02010609060101010101" pitchFamily="49" charset="-122"/>
              </a:rPr>
              <a:t>日至</a:t>
            </a:r>
            <a:r>
              <a:rPr lang="en-US" altLang="zh-CN" sz="2400" dirty="0">
                <a:latin typeface="楷体" panose="02010609060101010101" pitchFamily="49" charset="-122"/>
                <a:ea typeface="楷体" panose="02010609060101010101" pitchFamily="49" charset="-122"/>
              </a:rPr>
              <a:t>9</a:t>
            </a:r>
            <a:r>
              <a:rPr lang="zh-CN" altLang="en-US" sz="2400" dirty="0">
                <a:latin typeface="楷体" panose="02010609060101010101" pitchFamily="49" charset="-122"/>
                <a:ea typeface="楷体" panose="02010609060101010101" pitchFamily="49" charset="-122"/>
              </a:rPr>
              <a:t>月</a:t>
            </a:r>
            <a:r>
              <a:rPr lang="en-US" altLang="zh-CN" sz="2400" dirty="0">
                <a:latin typeface="楷体" panose="02010609060101010101" pitchFamily="49" charset="-122"/>
                <a:ea typeface="楷体" panose="02010609060101010101" pitchFamily="49" charset="-122"/>
              </a:rPr>
              <a:t>22</a:t>
            </a:r>
            <a:r>
              <a:rPr lang="zh-CN" altLang="en-US" sz="2400" dirty="0">
                <a:latin typeface="楷体" panose="02010609060101010101" pitchFamily="49" charset="-122"/>
                <a:ea typeface="楷体" panose="02010609060101010101" pitchFamily="49" charset="-122"/>
              </a:rPr>
              <a:t>日，习</a:t>
            </a:r>
            <a:r>
              <a:rPr lang="zh-CN" altLang="en-US" sz="2400" spc="100" dirty="0">
                <a:latin typeface="楷体" panose="02010609060101010101" pitchFamily="49" charset="-122"/>
                <a:ea typeface="楷体" panose="02010609060101010101" pitchFamily="49" charset="-122"/>
              </a:rPr>
              <a:t>近平总书记围绕“十四五”规划和</a:t>
            </a:r>
            <a:r>
              <a:rPr lang="en-US" altLang="zh-CN" sz="2400" dirty="0">
                <a:latin typeface="楷体" panose="02010609060101010101" pitchFamily="49" charset="-122"/>
                <a:ea typeface="楷体" panose="02010609060101010101" pitchFamily="49" charset="-122"/>
              </a:rPr>
              <a:t>2035</a:t>
            </a:r>
            <a:r>
              <a:rPr lang="zh-CN" altLang="en-US" sz="2400" dirty="0">
                <a:latin typeface="楷体" panose="02010609060101010101" pitchFamily="49" charset="-122"/>
                <a:ea typeface="楷体" panose="02010609060101010101" pitchFamily="49" charset="-122"/>
              </a:rPr>
              <a:t>年远景目标主持召开了七场座谈会。</a:t>
            </a:r>
            <a:endParaRPr lang="en-US" altLang="zh-CN" sz="2400" dirty="0">
              <a:latin typeface="楷体" panose="02010609060101010101" pitchFamily="49" charset="-122"/>
              <a:ea typeface="楷体" panose="02010609060101010101" pitchFamily="49" charset="-122"/>
            </a:endParaRPr>
          </a:p>
          <a:p>
            <a:pPr>
              <a:lnSpc>
                <a:spcPct val="150000"/>
              </a:lnSpc>
            </a:pPr>
            <a:r>
              <a:rPr lang="en-US" altLang="zh-CN" sz="2400" dirty="0">
                <a:latin typeface="楷体" panose="02010609060101010101" pitchFamily="49" charset="-122"/>
                <a:ea typeface="楷体" panose="02010609060101010101" pitchFamily="49" charset="-122"/>
              </a:rPr>
              <a:t>    </a:t>
            </a:r>
            <a:r>
              <a:rPr lang="zh-CN" altLang="en-US" sz="2400" dirty="0">
                <a:latin typeface="楷体" panose="02010609060101010101" pitchFamily="49" charset="-122"/>
                <a:ea typeface="楷体" panose="02010609060101010101" pitchFamily="49" charset="-122"/>
              </a:rPr>
              <a:t>这七场座谈会，包括企业家座谈会、党外人士座谈会、扎实推进长三角一体化发展座谈会、经济社会领域专家座谈会、科学家座谈会、基层代表座谈会、教育文化卫生体育领域专家代表座谈会。</a:t>
            </a:r>
          </a:p>
          <a:p>
            <a:pPr>
              <a:lnSpc>
                <a:spcPct val="150000"/>
              </a:lnSpc>
            </a:pPr>
            <a:r>
              <a:rPr lang="zh-CN" altLang="en-US" sz="2400" dirty="0">
                <a:latin typeface="楷体" panose="02010609060101010101" pitchFamily="49" charset="-122"/>
                <a:ea typeface="楷体" panose="02010609060101010101" pitchFamily="49" charset="-122"/>
              </a:rPr>
              <a:t>    </a:t>
            </a:r>
            <a:r>
              <a:rPr lang="zh-CN" altLang="en-US" sz="2400" dirty="0" smtClean="0">
                <a:latin typeface="楷体" panose="02010609060101010101" pitchFamily="49" charset="-122"/>
                <a:ea typeface="楷体" panose="02010609060101010101" pitchFamily="49" charset="-122"/>
              </a:rPr>
              <a:t>这</a:t>
            </a:r>
            <a:r>
              <a:rPr lang="zh-CN" altLang="en-US" sz="2400" dirty="0">
                <a:latin typeface="楷体" panose="02010609060101010101" pitchFamily="49" charset="-122"/>
                <a:ea typeface="楷体" panose="02010609060101010101" pitchFamily="49" charset="-122"/>
              </a:rPr>
              <a:t>七场座谈会，都有一个共同的目的，那就是听取意见和建议。</a:t>
            </a:r>
          </a:p>
          <a:p>
            <a:pPr>
              <a:lnSpc>
                <a:spcPct val="150000"/>
              </a:lnSpc>
            </a:pPr>
            <a:r>
              <a:rPr lang="zh-CN" altLang="en-US" sz="2400" dirty="0">
                <a:latin typeface="楷体" panose="02010609060101010101" pitchFamily="49" charset="-122"/>
                <a:ea typeface="楷体" panose="02010609060101010101" pitchFamily="49" charset="-122"/>
              </a:rPr>
              <a:t>    </a:t>
            </a:r>
            <a:r>
              <a:rPr lang="zh-CN" altLang="en-US" sz="2400" dirty="0" smtClean="0">
                <a:latin typeface="楷体" panose="02010609060101010101" pitchFamily="49" charset="-122"/>
                <a:ea typeface="楷体" panose="02010609060101010101" pitchFamily="49" charset="-122"/>
              </a:rPr>
              <a:t>在</a:t>
            </a:r>
            <a:r>
              <a:rPr lang="zh-CN" altLang="en-US" sz="2400" dirty="0">
                <a:latin typeface="楷体" panose="02010609060101010101" pitchFamily="49" charset="-122"/>
                <a:ea typeface="楷体" panose="02010609060101010101" pitchFamily="49" charset="-122"/>
              </a:rPr>
              <a:t>这七场座谈会上，习近平总书记一以贯之的风格，就是先</a:t>
            </a:r>
            <a:r>
              <a:rPr lang="zh-CN" altLang="en-US" sz="2400" dirty="0" smtClean="0">
                <a:latin typeface="楷体" panose="02010609060101010101" pitchFamily="49" charset="-122"/>
                <a:ea typeface="楷体" panose="02010609060101010101" pitchFamily="49" charset="-122"/>
              </a:rPr>
              <a:t>听取大家</a:t>
            </a:r>
            <a:r>
              <a:rPr lang="zh-CN" altLang="en-US" sz="2400" dirty="0">
                <a:latin typeface="楷体" panose="02010609060101010101" pitchFamily="49" charset="-122"/>
                <a:ea typeface="楷体" panose="02010609060101010101" pitchFamily="49" charset="-122"/>
              </a:rPr>
              <a:t>的观察和思考、意见和建议，再给出积极的回应。他要求有关部门认真研究大家提出的意见和建议，及时制定相关政策措施。</a:t>
            </a:r>
          </a:p>
        </p:txBody>
      </p:sp>
      <p:sp>
        <p:nvSpPr>
          <p:cNvPr id="4" name="矩形 3">
            <a:extLst>
              <a:ext uri="{FF2B5EF4-FFF2-40B4-BE49-F238E27FC236}">
                <a16:creationId xmlns="" xmlns:a16="http://schemas.microsoft.com/office/drawing/2014/main" id="{6079DE09-0085-4E0A-B2CA-C3E72C76D111}"/>
              </a:ext>
            </a:extLst>
          </p:cNvPr>
          <p:cNvSpPr/>
          <p:nvPr/>
        </p:nvSpPr>
        <p:spPr>
          <a:xfrm>
            <a:off x="686056" y="678417"/>
            <a:ext cx="3773790" cy="584775"/>
          </a:xfrm>
          <a:prstGeom prst="rect">
            <a:avLst/>
          </a:prstGeom>
        </p:spPr>
        <p:txBody>
          <a:bodyPr wrap="none">
            <a:spAutoFit/>
          </a:bodyPr>
          <a:lstStyle/>
          <a:p>
            <a:pPr marL="285750" indent="-28575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用好</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读本</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资源</a:t>
            </a:r>
          </a:p>
        </p:txBody>
      </p:sp>
    </p:spTree>
    <p:extLst>
      <p:ext uri="{BB962C8B-B14F-4D97-AF65-F5344CB8AC3E}">
        <p14:creationId xmlns="" xmlns:p14="http://schemas.microsoft.com/office/powerpoint/2010/main" val="1822595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460822" y="1696923"/>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696720" y="1907420"/>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1265625" y="2736152"/>
            <a:ext cx="1210588" cy="646331"/>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3600" b="1" spc="400" dirty="0">
                <a:solidFill>
                  <a:schemeClr val="bg1"/>
                </a:solidFill>
                <a:latin typeface="微软雅黑" panose="020B0503020204020204" pitchFamily="34" charset="-122"/>
                <a:ea typeface="微软雅黑" panose="020B0503020204020204" pitchFamily="34" charset="-122"/>
                <a:cs typeface="+mn-ea"/>
                <a:sym typeface="+mn-lt"/>
              </a:rPr>
              <a:t>内容</a:t>
            </a:r>
          </a:p>
        </p:txBody>
      </p:sp>
      <p:grpSp>
        <p:nvGrpSpPr>
          <p:cNvPr id="974" name="组合 973"/>
          <p:cNvGrpSpPr/>
          <p:nvPr/>
        </p:nvGrpSpPr>
        <p:grpSpPr>
          <a:xfrm>
            <a:off x="4103242" y="1625942"/>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27"/>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79" name="Freeform 6"/>
              <p:cNvSpPr/>
              <p:nvPr>
                <p:custDataLst>
                  <p:tags r:id="rId28"/>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76" name="矩形 975"/>
            <p:cNvSpPr/>
            <p:nvPr>
              <p:custDataLst>
                <p:tags r:id="rId25"/>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微软雅黑" panose="020B0503020204020204" pitchFamily="34" charset="-122"/>
                <a:ea typeface="微软雅黑" panose="020B0503020204020204" pitchFamily="34" charset="-122"/>
                <a:cs typeface="+mn-ea"/>
                <a:sym typeface="+mn-lt"/>
              </a:endParaRPr>
            </a:p>
          </p:txBody>
        </p:sp>
        <p:sp>
          <p:nvSpPr>
            <p:cNvPr id="977" name="文本框 48"/>
            <p:cNvSpPr txBox="1">
              <a:spLocks noChangeArrowheads="1"/>
            </p:cNvSpPr>
            <p:nvPr>
              <p:custDataLst>
                <p:tags r:id="rId26"/>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1</a:t>
              </a:r>
            </a:p>
          </p:txBody>
        </p:sp>
      </p:grpSp>
      <p:grpSp>
        <p:nvGrpSpPr>
          <p:cNvPr id="980" name="组合 979"/>
          <p:cNvGrpSpPr/>
          <p:nvPr/>
        </p:nvGrpSpPr>
        <p:grpSpPr>
          <a:xfrm>
            <a:off x="4072374" y="2846075"/>
            <a:ext cx="4047251" cy="561150"/>
            <a:chOff x="3818511" y="1744615"/>
            <a:chExt cx="3633809" cy="503827"/>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85"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83" name="文本框 48"/>
            <p:cNvSpPr txBox="1">
              <a:spLocks noChangeArrowheads="1"/>
            </p:cNvSpPr>
            <p:nvPr>
              <p:custDataLst>
                <p:tags r:id="rId22"/>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2</a:t>
              </a:r>
            </a:p>
          </p:txBody>
        </p:sp>
      </p:grpSp>
      <p:grpSp>
        <p:nvGrpSpPr>
          <p:cNvPr id="9" name="组合 8"/>
          <p:cNvGrpSpPr/>
          <p:nvPr/>
        </p:nvGrpSpPr>
        <p:grpSpPr>
          <a:xfrm>
            <a:off x="4118233" y="4052065"/>
            <a:ext cx="4047251" cy="538511"/>
            <a:chOff x="3818511" y="1744615"/>
            <a:chExt cx="3633809" cy="483501"/>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dirty="0">
                  <a:latin typeface="微软雅黑" panose="020B0503020204020204" pitchFamily="34" charset="-122"/>
                  <a:ea typeface="微软雅黑" panose="020B0503020204020204" pitchFamily="34" charset="-122"/>
                  <a:cs typeface="+mn-ea"/>
                  <a:sym typeface="+mn-lt"/>
                </a:endParaRPr>
              </a:p>
            </p:txBody>
          </p:sp>
          <p:sp>
            <p:nvSpPr>
              <p:cNvPr id="15"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17" name="文本框 48"/>
            <p:cNvSpPr txBox="1">
              <a:spLocks noChangeArrowheads="1"/>
            </p:cNvSpPr>
            <p:nvPr>
              <p:custDataLst>
                <p:tags r:id="rId19"/>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3</a:t>
              </a:r>
            </a:p>
          </p:txBody>
        </p:sp>
      </p:grpSp>
      <p:sp>
        <p:nvSpPr>
          <p:cNvPr id="29" name="文本框 28"/>
          <p:cNvSpPr txBox="1"/>
          <p:nvPr/>
        </p:nvSpPr>
        <p:spPr>
          <a:xfrm>
            <a:off x="5437542" y="1682611"/>
            <a:ext cx="2763505" cy="52322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教学内容分析</a:t>
            </a:r>
          </a:p>
        </p:txBody>
      </p:sp>
      <p:sp>
        <p:nvSpPr>
          <p:cNvPr id="30" name="文本框 29"/>
          <p:cNvSpPr txBox="1"/>
          <p:nvPr/>
        </p:nvSpPr>
        <p:spPr>
          <a:xfrm>
            <a:off x="5515057" y="4080568"/>
            <a:ext cx="2348720"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教学实施建议</a:t>
            </a:r>
          </a:p>
        </p:txBody>
      </p:sp>
      <p:sp>
        <p:nvSpPr>
          <p:cNvPr id="34" name="文本框 33"/>
          <p:cNvSpPr txBox="1"/>
          <p:nvPr/>
        </p:nvSpPr>
        <p:spPr>
          <a:xfrm>
            <a:off x="5464756" y="2874559"/>
            <a:ext cx="2698175" cy="523220"/>
          </a:xfrm>
          <a:prstGeom prst="rect">
            <a:avLst/>
          </a:prstGeom>
          <a:noFill/>
        </p:spPr>
        <p:txBody>
          <a:bodyPr wrap="none" rtlCol="0" anchor="t">
            <a:spAutoFit/>
          </a:bodyPr>
          <a:lstStyle/>
          <a:p>
            <a:pPr algn="l">
              <a:buClrTx/>
              <a:buSzTx/>
              <a:buFontTx/>
            </a:pPr>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教学重难点解析</a:t>
            </a: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ABC678A9-9124-4801-BB4E-D9E7E49C2623}"/>
              </a:ext>
            </a:extLst>
          </p:cNvPr>
          <p:cNvSpPr/>
          <p:nvPr/>
        </p:nvSpPr>
        <p:spPr>
          <a:xfrm>
            <a:off x="3271483" y="2138106"/>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一、中国共产党的根本立场、宗旨和使命</a:t>
            </a:r>
          </a:p>
        </p:txBody>
      </p:sp>
      <p:sp>
        <p:nvSpPr>
          <p:cNvPr id="4" name="矩形: 圆角 3">
            <a:extLst>
              <a:ext uri="{FF2B5EF4-FFF2-40B4-BE49-F238E27FC236}">
                <a16:creationId xmlns="" xmlns:a16="http://schemas.microsoft.com/office/drawing/2014/main" id="{0F7F457F-4225-4DDC-A14F-747D58C00475}"/>
              </a:ext>
            </a:extLst>
          </p:cNvPr>
          <p:cNvSpPr/>
          <p:nvPr/>
        </p:nvSpPr>
        <p:spPr>
          <a:xfrm>
            <a:off x="3271483" y="3281111"/>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二、以人民为中心的科学内涵</a:t>
            </a:r>
          </a:p>
        </p:txBody>
      </p:sp>
      <p:sp>
        <p:nvSpPr>
          <p:cNvPr id="5" name="矩形: 圆角 4">
            <a:extLst>
              <a:ext uri="{FF2B5EF4-FFF2-40B4-BE49-F238E27FC236}">
                <a16:creationId xmlns="" xmlns:a16="http://schemas.microsoft.com/office/drawing/2014/main" id="{B0BA36E4-F763-410B-BA21-E64FA717A98B}"/>
              </a:ext>
            </a:extLst>
          </p:cNvPr>
          <p:cNvSpPr/>
          <p:nvPr/>
        </p:nvSpPr>
        <p:spPr>
          <a:xfrm>
            <a:off x="3271483" y="4459098"/>
            <a:ext cx="6494107"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三、依靠人民创造历史伟业</a:t>
            </a:r>
          </a:p>
        </p:txBody>
      </p:sp>
      <p:pic>
        <p:nvPicPr>
          <p:cNvPr id="6" name="图片 5">
            <a:extLst>
              <a:ext uri="{FF2B5EF4-FFF2-40B4-BE49-F238E27FC236}">
                <a16:creationId xmlns="" xmlns:a16="http://schemas.microsoft.com/office/drawing/2014/main" id="{3628689F-3CF1-4520-BFED-247DBCC460F5}"/>
              </a:ext>
            </a:extLst>
          </p:cNvPr>
          <p:cNvPicPr>
            <a:picLocks noChangeAspect="1"/>
          </p:cNvPicPr>
          <p:nvPr/>
        </p:nvPicPr>
        <p:blipFill>
          <a:blip r:embed="rId4"/>
          <a:stretch>
            <a:fillRect/>
          </a:stretch>
        </p:blipFill>
        <p:spPr>
          <a:xfrm>
            <a:off x="257389" y="2444738"/>
            <a:ext cx="2171479" cy="1064860"/>
          </a:xfrm>
          <a:prstGeom prst="rect">
            <a:avLst/>
          </a:prstGeom>
        </p:spPr>
      </p:pic>
      <p:sp>
        <p:nvSpPr>
          <p:cNvPr id="7" name="文本框 6">
            <a:extLst>
              <a:ext uri="{FF2B5EF4-FFF2-40B4-BE49-F238E27FC236}">
                <a16:creationId xmlns="" xmlns:a16="http://schemas.microsoft.com/office/drawing/2014/main" id="{46A303F2-82EB-4DE7-9620-BC289AD5F25D}"/>
              </a:ext>
            </a:extLst>
          </p:cNvPr>
          <p:cNvSpPr txBox="1"/>
          <p:nvPr>
            <p:custDataLst>
              <p:tags r:id="rId1"/>
            </p:custDataLst>
          </p:nvPr>
        </p:nvSpPr>
        <p:spPr>
          <a:xfrm>
            <a:off x="652272" y="793088"/>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一、教学内容分析</a:t>
            </a:r>
          </a:p>
        </p:txBody>
      </p:sp>
    </p:spTree>
    <p:extLst>
      <p:ext uri="{BB962C8B-B14F-4D97-AF65-F5344CB8AC3E}">
        <p14:creationId xmlns="" xmlns:p14="http://schemas.microsoft.com/office/powerpoint/2010/main" val="2915315994"/>
      </p:ext>
    </p:extLst>
  </p:cSld>
  <p:clrMapOvr>
    <a:masterClrMapping/>
  </p:clrMapOvr>
  <mc:AlternateContent xmlns:mc="http://schemas.openxmlformats.org/markup-compatibility/2006">
    <mc:Choice xmlns="" xmlns:p14="http://schemas.microsoft.com/office/powerpoint/2010/main" Requires="p14">
      <p:transition p14:dur="0" advClick="0"/>
    </mc:Choice>
    <mc:Fallback>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254F29D6-262D-4BAC-95B5-2B7BD84071EE}"/>
              </a:ext>
            </a:extLst>
          </p:cNvPr>
          <p:cNvSpPr/>
          <p:nvPr/>
        </p:nvSpPr>
        <p:spPr>
          <a:xfrm>
            <a:off x="1019525" y="1993617"/>
            <a:ext cx="10152949" cy="3247877"/>
          </a:xfrm>
          <a:prstGeom prst="rect">
            <a:avLst/>
          </a:prstGeom>
        </p:spPr>
        <p:txBody>
          <a:bodyPr wrap="square">
            <a:spAutoFit/>
          </a:bodyPr>
          <a:lstStyle/>
          <a:p>
            <a:pPr>
              <a:lnSpc>
                <a:spcPct val="150000"/>
              </a:lnSpc>
            </a:pPr>
            <a:r>
              <a:rPr lang="zh-CN" altLang="en-US" sz="2800" dirty="0">
                <a:latin typeface="微软雅黑" panose="020B0503020204020204" pitchFamily="34" charset="-122"/>
                <a:ea typeface="微软雅黑" panose="020B0503020204020204" pitchFamily="34" charset="-122"/>
              </a:rPr>
              <a:t>       </a:t>
            </a:r>
            <a:r>
              <a:rPr lang="zh-CN" altLang="en-US" sz="2800" spc="100" dirty="0">
                <a:latin typeface="微软雅黑" panose="020B0503020204020204" pitchFamily="34" charset="-122"/>
                <a:ea typeface="微软雅黑" panose="020B0503020204020204" pitchFamily="34" charset="-122"/>
              </a:rPr>
              <a:t>人民创造历史，是马克思主义唯物史观的基本观点。</a:t>
            </a:r>
            <a:r>
              <a:rPr lang="zh-CN" altLang="en-US" sz="2800" spc="100" dirty="0" smtClean="0">
                <a:latin typeface="微软雅黑" panose="020B0503020204020204" pitchFamily="34" charset="-122"/>
                <a:ea typeface="微软雅黑" panose="020B0503020204020204" pitchFamily="34" charset="-122"/>
              </a:rPr>
              <a:t>坚持</a:t>
            </a:r>
            <a:r>
              <a:rPr lang="zh-CN" altLang="en-US" sz="2800" dirty="0" smtClean="0">
                <a:latin typeface="微软雅黑" panose="020B0503020204020204" pitchFamily="34" charset="-122"/>
                <a:ea typeface="微软雅黑" panose="020B0503020204020204" pitchFamily="34" charset="-122"/>
              </a:rPr>
              <a:t>以</a:t>
            </a:r>
            <a:r>
              <a:rPr lang="zh-CN" altLang="en-US" sz="2800" dirty="0">
                <a:latin typeface="微软雅黑" panose="020B0503020204020204" pitchFamily="34" charset="-122"/>
                <a:ea typeface="微软雅黑" panose="020B0503020204020204" pitchFamily="34" charset="-122"/>
              </a:rPr>
              <a:t>人民为中心，是新时代坚持和发展中国特色社会主义的根本立场。秉持全心全意为人民服务的根本宗旨，中国共产党人始终坚持人民立场，坚持以人民为中心的发展思想，依靠人民创造历史伟业。</a:t>
            </a:r>
            <a:endParaRPr lang="zh-CN" altLang="en-US" dirty="0">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 xmlns:a16="http://schemas.microsoft.com/office/drawing/2014/main" id="{BF3C7CA5-C844-486C-905A-3B17CE5A21AC}"/>
              </a:ext>
            </a:extLst>
          </p:cNvPr>
          <p:cNvSpPr/>
          <p:nvPr/>
        </p:nvSpPr>
        <p:spPr>
          <a:xfrm>
            <a:off x="2282292" y="965338"/>
            <a:ext cx="6837128" cy="584775"/>
          </a:xfrm>
          <a:prstGeom prst="rect">
            <a:avLst/>
          </a:prstGeom>
        </p:spPr>
        <p:txBody>
          <a:bodyPr wrap="none">
            <a:spAutoFit/>
          </a:bodyPr>
          <a:lstStyle/>
          <a:p>
            <a:pPr algn="just">
              <a:spcAft>
                <a:spcPts val="0"/>
              </a:spcAft>
            </a:pP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第</a:t>
            </a:r>
            <a:r>
              <a:rPr kumimoji="1" lang="en-US" altLang="zh-CN" sz="3200" b="1" dirty="0">
                <a:solidFill>
                  <a:srgbClr val="0000CC"/>
                </a:solidFill>
                <a:latin typeface="微软雅黑" panose="020B0503020204020204" pitchFamily="34" charset="-122"/>
                <a:ea typeface="微软雅黑" panose="020B0503020204020204" pitchFamily="34" charset="-122"/>
                <a:cs typeface="+mn-ea"/>
              </a:rPr>
              <a:t>4</a:t>
            </a: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讲 </a:t>
            </a:r>
            <a:r>
              <a:rPr kumimoji="1" lang="en-US" altLang="zh-CN" sz="3200" b="1" dirty="0">
                <a:solidFill>
                  <a:srgbClr val="0000CC"/>
                </a:solidFill>
                <a:latin typeface="微软雅黑" panose="020B0503020204020204" pitchFamily="34" charset="-122"/>
                <a:ea typeface="微软雅黑" panose="020B0503020204020204" pitchFamily="34" charset="-122"/>
                <a:cs typeface="+mn-ea"/>
              </a:rPr>
              <a:t> </a:t>
            </a: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根本立场：坚持以人民为中心</a:t>
            </a:r>
          </a:p>
        </p:txBody>
      </p:sp>
    </p:spTree>
    <p:extLst>
      <p:ext uri="{BB962C8B-B14F-4D97-AF65-F5344CB8AC3E}">
        <p14:creationId xmlns="" xmlns:p14="http://schemas.microsoft.com/office/powerpoint/2010/main" val="2841126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中国共产党的根本立场、宗旨和使命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人民性是马克思主义最鲜明的品格</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F781DE88-BCBD-4C2A-9633-DB771DE800A0}"/>
              </a:ext>
            </a:extLst>
          </p:cNvPr>
          <p:cNvSpPr/>
          <p:nvPr/>
        </p:nvSpPr>
        <p:spPr>
          <a:xfrm>
            <a:off x="1131413" y="2950438"/>
            <a:ext cx="9929174" cy="3416320"/>
          </a:xfrm>
          <a:prstGeom prst="rect">
            <a:avLst/>
          </a:prstGeom>
        </p:spPr>
        <p:txBody>
          <a:bodyPr wrap="square">
            <a:spAutoFit/>
          </a:bodyPr>
          <a:lstStyle/>
          <a:p>
            <a:pPr>
              <a:lnSpc>
                <a:spcPct val="150000"/>
              </a:lnSpc>
            </a:pPr>
            <a:r>
              <a:rPr lang="zh-CN" altLang="en-US" dirty="0"/>
              <a:t>        </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马克思主义是人民的理论。马克思主义博大精深，归根到底就是一句话，为人类求解放。</a:t>
            </a:r>
            <a:endParaRPr lang="en-US" altLang="zh-CN" sz="24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24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人民是历史的创造者，是时代的塑造者，是推动人类社会进步</a:t>
            </a:r>
            <a:r>
              <a:rPr lang="zh-CN" altLang="en-US" sz="2400" kern="100" spc="-100" dirty="0">
                <a:latin typeface="微软雅黑" panose="020B0503020204020204" pitchFamily="34" charset="-122"/>
                <a:ea typeface="微软雅黑" panose="020B0503020204020204" pitchFamily="34" charset="-122"/>
                <a:cs typeface="Times New Roman" panose="02020603050405020304" pitchFamily="18" charset="0"/>
              </a:rPr>
              <a:t>的根本</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力量，这是马克思主义唯物史观</a:t>
            </a:r>
            <a:r>
              <a:rPr lang="zh-CN" altLang="en-US" sz="2400" kern="100" spc="100" dirty="0">
                <a:latin typeface="微软雅黑" panose="020B0503020204020204" pitchFamily="34" charset="-122"/>
                <a:ea typeface="微软雅黑" panose="020B0503020204020204" pitchFamily="34" charset="-122"/>
                <a:cs typeface="Times New Roman" panose="02020603050405020304" pitchFamily="18" charset="0"/>
              </a:rPr>
              <a:t>的基本观点</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kern="100" spc="100" dirty="0">
                <a:latin typeface="微软雅黑" panose="020B0503020204020204" pitchFamily="34" charset="-122"/>
                <a:ea typeface="微软雅黑" panose="020B0503020204020204" pitchFamily="34" charset="-122"/>
                <a:cs typeface="Times New Roman" panose="02020603050405020304" pitchFamily="18" charset="0"/>
              </a:rPr>
              <a:t>要始终坚持马克思主义</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的群众观点，坚持一切为了人民、</a:t>
            </a:r>
            <a:r>
              <a:rPr lang="zh-CN" altLang="en-US" sz="2400" kern="100" spc="100" dirty="0">
                <a:latin typeface="微软雅黑" panose="020B0503020204020204" pitchFamily="34" charset="-122"/>
                <a:ea typeface="微软雅黑" panose="020B0503020204020204" pitchFamily="34" charset="-122"/>
                <a:cs typeface="Times New Roman" panose="02020603050405020304" pitchFamily="18" charset="0"/>
              </a:rPr>
              <a:t>一切依靠人民，倾听人民呼声，反映</a:t>
            </a: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人民诉求，汲取人民智慧，接受人民监督。</a:t>
            </a: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 xmlns:p14="http://schemas.microsoft.com/office/powerpoint/2010/main" val="1020803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中国共产党的根本立场、宗旨和使命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坚守党的立场宗旨</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3ABF4687-C2C0-47C8-B76A-63186936F26F}"/>
              </a:ext>
            </a:extLst>
          </p:cNvPr>
          <p:cNvSpPr/>
          <p:nvPr/>
        </p:nvSpPr>
        <p:spPr>
          <a:xfrm>
            <a:off x="724535" y="2888883"/>
            <a:ext cx="10798205" cy="3894208"/>
          </a:xfrm>
          <a:prstGeom prst="rect">
            <a:avLst/>
          </a:prstGeom>
        </p:spPr>
        <p:txBody>
          <a:bodyPr wrap="square">
            <a:spAutoFit/>
          </a:bodyPr>
          <a:lstStyle/>
          <a:p>
            <a:pPr>
              <a:lnSpc>
                <a:spcPct val="150000"/>
              </a:lnSpc>
            </a:pPr>
            <a:r>
              <a:rPr lang="zh-CN" altLang="en-US" sz="24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人民立场是党的根本立场。始终同人民在一起，为人民利益而奋斗，是马克思主义政党同其他政党的根本区别。</a:t>
            </a:r>
            <a:endPar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全心全意为人民服务是党的根本宗旨，是我们党一切行动的根本出发点和落脚点，是我们党区别于其他一切政党的根本标志。</a:t>
            </a:r>
            <a:endPar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为什么人、靠什么人的问题，是检验一个政党、一个政权性质</a:t>
            </a:r>
          </a:p>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的试金石。</a:t>
            </a:r>
          </a:p>
        </p:txBody>
      </p:sp>
    </p:spTree>
    <p:custDataLst>
      <p:tags r:id="rId1"/>
    </p:custDataLst>
    <p:extLst>
      <p:ext uri="{BB962C8B-B14F-4D97-AF65-F5344CB8AC3E}">
        <p14:creationId xmlns="" xmlns:p14="http://schemas.microsoft.com/office/powerpoint/2010/main" val="273777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中国共产党的根本立场、宗旨和使命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践行党的根本使命</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9154C636-27F9-45AF-9C6A-54D6A1B69355}"/>
              </a:ext>
            </a:extLst>
          </p:cNvPr>
          <p:cNvSpPr/>
          <p:nvPr/>
        </p:nvSpPr>
        <p:spPr>
          <a:xfrm>
            <a:off x="1061327" y="2948068"/>
            <a:ext cx="9704662" cy="2422266"/>
          </a:xfrm>
          <a:prstGeom prst="rect">
            <a:avLst/>
          </a:prstGeom>
        </p:spPr>
        <p:txBody>
          <a:bodyPr wrap="square">
            <a:spAutoFit/>
          </a:bodyPr>
          <a:lstStyle/>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为人民谋幸福、为民族谋复兴是中国共产党人的初心，也是中国共产党人的根本使命。党的初心和使命是党的性质宗旨、理想信念、奋斗目标的集中体现，是激励一代代中国共产党人前赴后继、英勇奋斗的根本动力。</a:t>
            </a:r>
          </a:p>
        </p:txBody>
      </p:sp>
    </p:spTree>
    <p:custDataLst>
      <p:tags r:id="rId1"/>
    </p:custDataLst>
    <p:extLst>
      <p:ext uri="{BB962C8B-B14F-4D97-AF65-F5344CB8AC3E}">
        <p14:creationId xmlns="" xmlns:p14="http://schemas.microsoft.com/office/powerpoint/2010/main" val="182914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以人民为中心的科学内涵</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始终坚持人民至上</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坚持以人民为中心的发展思想</a:t>
            </a:r>
            <a:endParaRPr lang="en-US" altLang="zh-CN" sz="28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朝着实现全体人民共同富裕不断迈进</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 xmlns:p14="http://schemas.microsoft.com/office/powerpoint/2010/main" val="346058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 xmlns:a16="http://schemas.microsoft.com/office/drawing/2014/main"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以人民为中心的科学内涵</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始终坚持人民至上</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 xmlns:a16="http://schemas.microsoft.com/office/drawing/2014/main" id="{85EE396C-2B02-4BFF-966B-08B3723C1241}"/>
              </a:ext>
            </a:extLst>
          </p:cNvPr>
          <p:cNvSpPr/>
          <p:nvPr/>
        </p:nvSpPr>
        <p:spPr>
          <a:xfrm>
            <a:off x="1510145" y="2950438"/>
            <a:ext cx="9171709" cy="2422266"/>
          </a:xfrm>
          <a:prstGeom prst="rect">
            <a:avLst/>
          </a:prstGeom>
        </p:spPr>
        <p:txBody>
          <a:bodyPr wrap="square">
            <a:spAutoFit/>
          </a:bodyPr>
          <a:lstStyle/>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坚持人民至上</a:t>
            </a:r>
            <a:endPar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就是从思想和感情深处始终把人民放在心中最高位置。</a:t>
            </a:r>
            <a:endPar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就是要把为民造福作为最重要的政绩。</a:t>
            </a:r>
            <a:endPar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z="26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就是要以最广大人民根本利益为最高标准。</a:t>
            </a:r>
          </a:p>
        </p:txBody>
      </p:sp>
    </p:spTree>
    <p:custDataLst>
      <p:tags r:id="rId1"/>
    </p:custDataLst>
    <p:extLst>
      <p:ext uri="{BB962C8B-B14F-4D97-AF65-F5344CB8AC3E}">
        <p14:creationId xmlns="" xmlns:p14="http://schemas.microsoft.com/office/powerpoint/2010/main" val="13538084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3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8.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9.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1.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3.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4.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8.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8.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9.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TotalTime>
  <Words>1166</Words>
  <Application>Microsoft Office PowerPoint</Application>
  <PresentationFormat>自定义</PresentationFormat>
  <Paragraphs>135</Paragraphs>
  <Slides>18</Slides>
  <Notes>16</Notes>
  <HiddenSlides>0</HiddenSlides>
  <MMClips>0</MMClips>
  <ScaleCrop>false</ScaleCrop>
  <HeadingPairs>
    <vt:vector size="4" baseType="variant">
      <vt:variant>
        <vt:lpstr>主题</vt:lpstr>
      </vt:variant>
      <vt:variant>
        <vt:i4>3</vt:i4>
      </vt:variant>
      <vt:variant>
        <vt:lpstr>幻灯片标题</vt:lpstr>
      </vt:variant>
      <vt:variant>
        <vt:i4>18</vt:i4>
      </vt:variant>
    </vt:vector>
  </HeadingPairs>
  <TitlesOfParts>
    <vt:vector size="21" baseType="lpstr">
      <vt:lpstr>Office 主题</vt:lpstr>
      <vt:lpstr>1_Office 主题</vt:lpstr>
      <vt:lpstr>5_Office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472</cp:revision>
  <dcterms:created xsi:type="dcterms:W3CDTF">2013-10-25T14:41:00Z</dcterms:created>
  <dcterms:modified xsi:type="dcterms:W3CDTF">2021-09-14T08:25:33Z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y fmtid="{D5CDD505-2E9C-101B-9397-08002B2CF9AE}" pid="3" name="KSOSaveFontToCloudKey">
    <vt:lpwstr>511122308_cloud</vt:lpwstr>
  </property>
  <property fmtid="{D5CDD505-2E9C-101B-9397-08002B2CF9AE}" pid="4" name="ICV">
    <vt:lpwstr>C07F16C51C8B4A39A6682A64723106C6</vt:lpwstr>
  </property>
</Properties>
</file>