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notesSlides/notesSlide8.xml" ContentType="application/vnd.openxmlformats-officedocument.presentationml.notesSlide+xml"/>
  <Override PartName="/ppt/tags/tag44.xml" ContentType="application/vnd.openxmlformats-officedocument.presentationml.tags+xml"/>
  <Override PartName="/ppt/notesSlides/notesSlide11.xml" ContentType="application/vnd.openxmlformats-officedocument.presentationml.notesSlide+xml"/>
  <Override PartName="/ppt/tags/tag5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notesSlides/notesSlide6.xml" ContentType="application/vnd.openxmlformats-officedocument.presentationml.notesSlide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2"/>
    <p:sldMasterId id="2147483660" r:id="rId3"/>
  </p:sldMasterIdLst>
  <p:notesMasterIdLst>
    <p:notesMasterId r:id="rId22"/>
  </p:notesMasterIdLst>
  <p:handoutMasterIdLst>
    <p:handoutMasterId r:id="rId23"/>
  </p:handoutMasterIdLst>
  <p:sldIdLst>
    <p:sldId id="729" r:id="rId4"/>
    <p:sldId id="527" r:id="rId5"/>
    <p:sldId id="565" r:id="rId6"/>
    <p:sldId id="9176" r:id="rId7"/>
    <p:sldId id="9179" r:id="rId8"/>
    <p:sldId id="9181" r:id="rId9"/>
    <p:sldId id="9137" r:id="rId10"/>
    <p:sldId id="9180" r:id="rId11"/>
    <p:sldId id="9175" r:id="rId12"/>
    <p:sldId id="9183" r:id="rId13"/>
    <p:sldId id="9182" r:id="rId14"/>
    <p:sldId id="9195" r:id="rId15"/>
    <p:sldId id="9189" r:id="rId16"/>
    <p:sldId id="9185" r:id="rId17"/>
    <p:sldId id="9194" r:id="rId18"/>
    <p:sldId id="9196" r:id="rId19"/>
    <p:sldId id="9138" r:id="rId20"/>
    <p:sldId id="270" r:id="rId21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5">
          <p15:clr>
            <a:srgbClr val="A4A3A4"/>
          </p15:clr>
        </p15:guide>
        <p15:guide id="2" pos="3869">
          <p15:clr>
            <a:srgbClr val="A4A3A4"/>
          </p15:clr>
        </p15:guide>
      </p15:sldGuideLst>
    </p:ext>
    <p:ext uri="{505F2C04-C923-438B-8C0F-E0CD2BADF298}">
      <wppc:fontMiss xmlns:wppc="http://www.wps.cn/officeDocument/PresentationCustomData" xmlns="" type="true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李东生" initials="李东生" lastIdx="1" clrIdx="0"/>
  <p:cmAuthor id="2" name="作者" initials="A" lastIdx="0" clrIdx="1"/>
  <p:cmAuthor id="3" name="Administrator" initials="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230"/>
    <p:restoredTop sz="78241" autoAdjust="0"/>
  </p:normalViewPr>
  <p:slideViewPr>
    <p:cSldViewPr snapToGrid="0" showGuides="1">
      <p:cViewPr varScale="1">
        <p:scale>
          <a:sx n="69" d="100"/>
          <a:sy n="69" d="100"/>
        </p:scale>
        <p:origin x="-1554" y="-90"/>
      </p:cViewPr>
      <p:guideLst>
        <p:guide orient="horz" pos="2115"/>
        <p:guide pos="38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2021/9/14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2021/9/14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dirty="0"/>
              <a:pPr lvl="0" algn="r" eaLnBrk="1" hangingPunct="1">
                <a:buNone/>
              </a:pPr>
              <a:t>‹#›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10689961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89728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xmlns="" val="35640266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47856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356542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0911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24053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47938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1200" b="1" dirty="0">
              <a:solidFill>
                <a:srgbClr val="0000C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2021/9/14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3954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2021/9/14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8374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46716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10210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94900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96984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68393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02377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87" y="80827"/>
            <a:ext cx="12158731" cy="669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693925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A7A3100-DE3C-46DE-A901-464DE630C16B}" type="datetimeFigureOut">
              <a:rPr lang="zh-CN" altLang="en-US" smtClean="0"/>
              <a:pPr/>
              <a:t>2021/9/14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775A56D-B246-4D3E-BAE7-937263F86F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眉头"/>
          <p:cNvSpPr txBox="1"/>
          <p:nvPr userDrawn="1"/>
        </p:nvSpPr>
        <p:spPr>
          <a:xfrm>
            <a:off x="648498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章节标题一</a:t>
            </a:r>
          </a:p>
        </p:txBody>
      </p:sp>
      <p:sp>
        <p:nvSpPr>
          <p:cNvPr id="9" name="眉头"/>
          <p:cNvSpPr txBox="1"/>
          <p:nvPr userDrawn="1"/>
        </p:nvSpPr>
        <p:spPr>
          <a:xfrm>
            <a:off x="2478497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章节标题二</a:t>
            </a:r>
          </a:p>
        </p:txBody>
      </p:sp>
      <p:sp>
        <p:nvSpPr>
          <p:cNvPr id="10" name="眉头"/>
          <p:cNvSpPr txBox="1"/>
          <p:nvPr userDrawn="1"/>
        </p:nvSpPr>
        <p:spPr>
          <a:xfrm>
            <a:off x="4324930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章节标题三</a:t>
            </a:r>
          </a:p>
        </p:txBody>
      </p:sp>
      <p:sp>
        <p:nvSpPr>
          <p:cNvPr id="11" name="眉头"/>
          <p:cNvSpPr txBox="1"/>
          <p:nvPr userDrawn="1"/>
        </p:nvSpPr>
        <p:spPr>
          <a:xfrm>
            <a:off x="6145876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章节标题四</a:t>
            </a:r>
          </a:p>
        </p:txBody>
      </p:sp>
      <p:sp>
        <p:nvSpPr>
          <p:cNvPr id="12" name="眉头"/>
          <p:cNvSpPr txBox="1"/>
          <p:nvPr userDrawn="1"/>
        </p:nvSpPr>
        <p:spPr>
          <a:xfrm>
            <a:off x="7966821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3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" Type="http://schemas.openxmlformats.org/officeDocument/2006/relationships/tags" Target="../tags/tag10.xml"/><Relationship Id="rId21" Type="http://schemas.openxmlformats.org/officeDocument/2006/relationships/tags" Target="../tags/tag28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slideLayout" Target="../slideLayouts/slideLayout10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27651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27652" name="文本框 22"/>
          <p:cNvSpPr/>
          <p:nvPr/>
        </p:nvSpPr>
        <p:spPr>
          <a:xfrm>
            <a:off x="-152400" y="2336800"/>
            <a:ext cx="12344400" cy="1877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 领导力量：坚持和加强党的全面领导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en-US" altLang="zh-CN" sz="4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 </a:t>
            </a:r>
          </a:p>
          <a:p>
            <a:pPr algn="ctr">
              <a:buFont typeface="Arial" panose="020B0604020202020204" pitchFamily="34" charset="0"/>
            </a:pP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内容解读</a:t>
            </a:r>
          </a:p>
        </p:txBody>
      </p:sp>
      <p:sp>
        <p:nvSpPr>
          <p:cNvPr id="27654" name="文本框 99"/>
          <p:cNvSpPr txBox="1"/>
          <p:nvPr/>
        </p:nvSpPr>
        <p:spPr>
          <a:xfrm>
            <a:off x="23813" y="1290638"/>
            <a:ext cx="10739437" cy="523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zh-CN" sz="2800" b="1" dirty="0">
                <a:solidFill>
                  <a:srgbClr val="264457"/>
                </a:solidFill>
                <a:latin typeface="黑体" panose="02010609060101010101" charset="-122"/>
                <a:ea typeface="黑体" panose="02010609060101010101" charset="-122"/>
              </a:rPr>
              <a:t>《习近平新时代中国特色社会主义思想学生读本》</a:t>
            </a:r>
            <a:r>
              <a:rPr lang="zh-CN" altLang="en-US" sz="2800" b="1" dirty="0">
                <a:solidFill>
                  <a:srgbClr val="264457"/>
                </a:solidFill>
                <a:latin typeface="黑体" panose="02010609060101010101" charset="-122"/>
                <a:ea typeface="黑体" panose="02010609060101010101" charset="-122"/>
              </a:rPr>
              <a:t>（高中）</a:t>
            </a:r>
          </a:p>
        </p:txBody>
      </p:sp>
      <p:sp>
        <p:nvSpPr>
          <p:cNvPr id="7" name="文本框 24">
            <a:extLst>
              <a:ext uri="{FF2B5EF4-FFF2-40B4-BE49-F238E27FC236}">
                <a16:creationId xmlns:a16="http://schemas.microsoft.com/office/drawing/2014/main" xmlns="" id="{8307BAF4-5C3D-421E-9CBD-46BA4A07B0E1}"/>
              </a:ext>
            </a:extLst>
          </p:cNvPr>
          <p:cNvSpPr/>
          <p:nvPr/>
        </p:nvSpPr>
        <p:spPr>
          <a:xfrm>
            <a:off x="3581400" y="5280025"/>
            <a:ext cx="6681788" cy="1135054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报告人：刘媛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单   位：北京教育科学研究院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318065" y="1487666"/>
            <a:ext cx="8607331" cy="1401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中国共产党领导是最本质特征和最大优势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中国特色社会主义最本质的特征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FEE12B14-96F5-4F70-A238-1E6100A0421E}"/>
              </a:ext>
            </a:extLst>
          </p:cNvPr>
          <p:cNvSpPr/>
          <p:nvPr/>
        </p:nvSpPr>
        <p:spPr>
          <a:xfrm>
            <a:off x="965834" y="2950438"/>
            <a:ext cx="938784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zh-CN" altLang="en-US" sz="26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中国</a:t>
            </a:r>
            <a:r>
              <a:rPr lang="zh-CN" altLang="en-US" sz="2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特色社会主义有很多特点和特征，但最本质的特征是坚持中国共产党领导。正是</a:t>
            </a:r>
            <a:r>
              <a:rPr lang="zh-CN" altLang="en-US" sz="2600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有了</a:t>
            </a:r>
            <a:r>
              <a:rPr lang="zh-CN" altLang="en-US" sz="2600" kern="100" spc="-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</a:t>
            </a:r>
            <a:r>
              <a:rPr lang="zh-CN" altLang="en-US" sz="2600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产党的领导，才</a:t>
            </a:r>
            <a:r>
              <a:rPr lang="zh-CN" altLang="en-US" sz="2600" kern="100" spc="-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开辟了</a:t>
            </a:r>
            <a:r>
              <a:rPr lang="zh-CN" altLang="en-US" sz="2600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中国特色社会主义道路</a:t>
            </a:r>
            <a:r>
              <a:rPr lang="zh-CN" altLang="en-US" sz="2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2600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形成了中国特色社会主义理论体系</a:t>
            </a:r>
            <a:r>
              <a:rPr lang="zh-CN" altLang="en-US" sz="2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、确立了中国特色社会主义制度、发展了中国特色社会主义文化，使中国赶上了时代。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58166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318065" y="1487666"/>
            <a:ext cx="8607331" cy="2047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中国共产党领导是最本质特征和最大优势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中国特色社会主义制度的最大优势</a:t>
            </a:r>
          </a:p>
          <a:p>
            <a:pPr>
              <a:lnSpc>
                <a:spcPct val="150000"/>
              </a:lnSpc>
            </a:pPr>
            <a:endParaRPr lang="zh-CN" altLang="en-US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698A2949-3162-48A2-A0D1-AFE117A43F87}"/>
              </a:ext>
            </a:extLst>
          </p:cNvPr>
          <p:cNvSpPr/>
          <p:nvPr/>
        </p:nvSpPr>
        <p:spPr>
          <a:xfrm>
            <a:off x="1133157" y="2861574"/>
            <a:ext cx="9925685" cy="3068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特色社会主义制度的优势很多，但最大优势是中国共产党领导。我国社会主义政治制度优越性的一个突出特点是党总揽全局、协调各方的领导核心作用，形象地说是“众星捧月”，这个“月”就是中国共产党。在国家治理体系的大棋局中，党中央是坐镇中军帐的“帅”，车马炮各展其长，一盘棋大局分明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91902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318065" y="1487666"/>
            <a:ext cx="8607331" cy="3986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增强“四个意识”，做到“两个维护”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增强“四个意识”</a:t>
            </a:r>
            <a:endParaRPr lang="en-US" altLang="zh-CN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做到“两个维护”</a:t>
            </a:r>
            <a:endParaRPr lang="en-US" altLang="zh-CN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全面增强党的执政本领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endParaRPr lang="zh-CN" altLang="en-US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endParaRPr lang="zh-CN" altLang="en-US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13808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338385" y="1526827"/>
            <a:ext cx="8607331" cy="2047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增强“四个意识”，做到“两个维护”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增强“四个意识”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endParaRPr lang="zh-CN" altLang="en-US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ABA2ACAA-17E1-4C9E-84D4-5A002BD2EFDC}"/>
              </a:ext>
            </a:extLst>
          </p:cNvPr>
          <p:cNvSpPr/>
          <p:nvPr/>
        </p:nvSpPr>
        <p:spPr>
          <a:xfrm>
            <a:off x="1036320" y="2975006"/>
            <a:ext cx="9817295" cy="1955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增强“四个意识”，就是要求全党同志增强政治意识、大局意识、核心意识、看齐意识，切实做到对党忠诚、为党分忧、为党担责、为党尽责。</a:t>
            </a:r>
            <a:endParaRPr lang="zh-CN" altLang="en-US" sz="2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162061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318065" y="1487666"/>
            <a:ext cx="8607331" cy="1401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增强“四个意识”，做到“两个维护”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做到“两个维护”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BF1C340E-0B8A-46CA-A0FB-283A3FAB0580}"/>
              </a:ext>
            </a:extLst>
          </p:cNvPr>
          <p:cNvSpPr/>
          <p:nvPr/>
        </p:nvSpPr>
        <p:spPr>
          <a:xfrm>
            <a:off x="1117600" y="3036912"/>
            <a:ext cx="9509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坚持和加强党的全面领导，最重要的是坚决维护党中央权威和集中统一领导；坚决维护党中央权威和集中统一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领导</a:t>
            </a:r>
            <a: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最</a:t>
            </a: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关键的是坚决维护习近平总书记党中央的核心、全党的核心地位。</a:t>
            </a:r>
            <a:endParaRPr lang="zh-CN" altLang="en-US" sz="24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630254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3F297B8-841D-469E-8D42-82F6E5FDBA4D}"/>
              </a:ext>
            </a:extLst>
          </p:cNvPr>
          <p:cNvSpPr/>
          <p:nvPr/>
        </p:nvSpPr>
        <p:spPr bwMode="auto">
          <a:xfrm>
            <a:off x="1011025" y="3189724"/>
            <a:ext cx="10004611" cy="173409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Box 11"/>
          <p:cNvSpPr txBox="1"/>
          <p:nvPr/>
        </p:nvSpPr>
        <p:spPr>
          <a:xfrm>
            <a:off x="2536738" y="3474272"/>
            <a:ext cx="8252751" cy="421640"/>
          </a:xfrm>
          <a:prstGeom prst="rect">
            <a:avLst/>
          </a:prstGeom>
          <a:noFill/>
        </p:spPr>
        <p:txBody>
          <a:bodyPr wrap="square" lIns="115104" tIns="57553" rIns="115104" bIns="575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0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endParaRPr lang="zh-CN" altLang="en-US" sz="28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124206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三、教学实施建议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8135ED0-B944-449C-88BB-EE991BD6E42D}"/>
              </a:ext>
            </a:extLst>
          </p:cNvPr>
          <p:cNvSpPr txBox="1"/>
          <p:nvPr/>
        </p:nvSpPr>
        <p:spPr>
          <a:xfrm>
            <a:off x="2762885" y="4595797"/>
            <a:ext cx="8252751" cy="421640"/>
          </a:xfrm>
          <a:prstGeom prst="rect">
            <a:avLst/>
          </a:prstGeom>
          <a:noFill/>
        </p:spPr>
        <p:txBody>
          <a:bodyPr wrap="square" lIns="115104" tIns="57553" rIns="115104" bIns="575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0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endParaRPr lang="zh-CN" altLang="en-US" sz="28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019AF543-E90E-465A-8A93-35507078778D}"/>
              </a:ext>
            </a:extLst>
          </p:cNvPr>
          <p:cNvSpPr/>
          <p:nvPr/>
        </p:nvSpPr>
        <p:spPr>
          <a:xfrm>
            <a:off x="1429010" y="3312834"/>
            <a:ext cx="9333980" cy="130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结合中国共产党百年史，谈谈你对“党的领导地位是历史和人民的选择”的理解。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A5703D0C-93D3-41F4-A280-426C172B7E77}"/>
              </a:ext>
            </a:extLst>
          </p:cNvPr>
          <p:cNvSpPr txBox="1"/>
          <p:nvPr/>
        </p:nvSpPr>
        <p:spPr>
          <a:xfrm>
            <a:off x="1237129" y="2077085"/>
            <a:ext cx="7877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结合历史所学，学党史明理，学党史增信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64503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11"/>
          <p:cNvSpPr txBox="1"/>
          <p:nvPr/>
        </p:nvSpPr>
        <p:spPr>
          <a:xfrm>
            <a:off x="2536738" y="3474272"/>
            <a:ext cx="8252751" cy="421640"/>
          </a:xfrm>
          <a:prstGeom prst="rect">
            <a:avLst/>
          </a:prstGeom>
          <a:noFill/>
        </p:spPr>
        <p:txBody>
          <a:bodyPr wrap="square" lIns="115104" tIns="57553" rIns="115104" bIns="575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0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endParaRPr lang="zh-CN" altLang="en-US" sz="28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124206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三、教学实施建议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8135ED0-B944-449C-88BB-EE991BD6E42D}"/>
              </a:ext>
            </a:extLst>
          </p:cNvPr>
          <p:cNvSpPr txBox="1"/>
          <p:nvPr/>
        </p:nvSpPr>
        <p:spPr>
          <a:xfrm>
            <a:off x="2762885" y="4595797"/>
            <a:ext cx="8252751" cy="421640"/>
          </a:xfrm>
          <a:prstGeom prst="rect">
            <a:avLst/>
          </a:prstGeom>
          <a:noFill/>
        </p:spPr>
        <p:txBody>
          <a:bodyPr wrap="square" lIns="115104" tIns="57553" rIns="115104" bIns="575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0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endParaRPr lang="zh-CN" altLang="en-US" sz="28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A5703D0C-93D3-41F4-A280-426C172B7E77}"/>
              </a:ext>
            </a:extLst>
          </p:cNvPr>
          <p:cNvSpPr txBox="1"/>
          <p:nvPr/>
        </p:nvSpPr>
        <p:spPr>
          <a:xfrm>
            <a:off x="1247848" y="1722942"/>
            <a:ext cx="29530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诵读“金句”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B021B863-0F2D-4EB6-9F0C-5D3577FD0E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7709" y="2711440"/>
            <a:ext cx="7115175" cy="19812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E3C96DB9-3951-4113-AEB3-E470EB0726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3909" y="4806617"/>
            <a:ext cx="7038975" cy="19621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76456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11"/>
          <p:cNvSpPr txBox="1"/>
          <p:nvPr/>
        </p:nvSpPr>
        <p:spPr>
          <a:xfrm>
            <a:off x="3049556" y="3553256"/>
            <a:ext cx="8252751" cy="421640"/>
          </a:xfrm>
          <a:prstGeom prst="rect">
            <a:avLst/>
          </a:prstGeom>
          <a:noFill/>
        </p:spPr>
        <p:txBody>
          <a:bodyPr wrap="square" lIns="115104" tIns="57553" rIns="115104" bIns="575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0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endParaRPr lang="zh-CN" altLang="en-US" sz="28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124206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三、教学实施建议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3ACC8893-3DAD-40FE-AFCB-B8CF866416C0}"/>
              </a:ext>
            </a:extLst>
          </p:cNvPr>
          <p:cNvSpPr txBox="1"/>
          <p:nvPr/>
        </p:nvSpPr>
        <p:spPr>
          <a:xfrm>
            <a:off x="1058299" y="1706739"/>
            <a:ext cx="646331" cy="4868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l"/>
            </a:pP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l"/>
            </a:pP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l"/>
            </a:pP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l"/>
            </a:pP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A2600D5D-3426-41A8-A848-3B4C7C607E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5975"/>
          <a:stretch/>
        </p:blipFill>
        <p:spPr>
          <a:xfrm>
            <a:off x="363449" y="2408922"/>
            <a:ext cx="11465101" cy="3262228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xmlns="" id="{2A54F68C-3E3D-42E7-8B01-A5EB34F3094D}"/>
              </a:ext>
            </a:extLst>
          </p:cNvPr>
          <p:cNvSpPr/>
          <p:nvPr/>
        </p:nvSpPr>
        <p:spPr>
          <a:xfrm>
            <a:off x="887578" y="1811616"/>
            <a:ext cx="29530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多种形式资源</a:t>
            </a:r>
            <a:endParaRPr lang="zh-CN" altLang="en-US" sz="32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20DF8E7C-DB8F-4FA4-9A92-87E0790DE93D}"/>
              </a:ext>
            </a:extLst>
          </p:cNvPr>
          <p:cNvSpPr/>
          <p:nvPr/>
        </p:nvSpPr>
        <p:spPr>
          <a:xfrm>
            <a:off x="1058299" y="5914221"/>
            <a:ext cx="4544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资料来源：中共中央党史和文献研究院</a:t>
            </a:r>
            <a:endParaRPr lang="zh-CN" alt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11027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3"/>
          <p:cNvSpPr/>
          <p:nvPr>
            <p:custDataLst>
              <p:tags r:id="rId2"/>
            </p:custDataLst>
          </p:nvPr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椭圆 955"/>
          <p:cNvSpPr/>
          <p:nvPr>
            <p:custDataLst>
              <p:tags r:id="rId2"/>
            </p:custDataLst>
          </p:nvPr>
        </p:nvSpPr>
        <p:spPr>
          <a:xfrm>
            <a:off x="2362815" y="6376121"/>
            <a:ext cx="556564" cy="556564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7" name="椭圆 956"/>
          <p:cNvSpPr/>
          <p:nvPr>
            <p:custDataLst>
              <p:tags r:id="rId3"/>
            </p:custDataLst>
          </p:nvPr>
        </p:nvSpPr>
        <p:spPr>
          <a:xfrm>
            <a:off x="460822" y="1696923"/>
            <a:ext cx="2688299" cy="2688299"/>
          </a:xfrm>
          <a:prstGeom prst="ellipse">
            <a:avLst/>
          </a:prstGeom>
          <a:gradFill flip="none" rotWithShape="1">
            <a:gsLst>
              <a:gs pos="0">
                <a:srgbClr val="BFBFBF"/>
              </a:gs>
              <a:gs pos="37000">
                <a:srgbClr val="FFFFFF"/>
              </a:gs>
              <a:gs pos="100000">
                <a:schemeClr val="accent3">
                  <a:tint val="0"/>
                </a:schemeClr>
              </a:gs>
            </a:gsLst>
            <a:lin ang="2700000" scaled="1"/>
          </a:gradFill>
          <a:ln w="28575" cap="flat" cmpd="sng" algn="ctr">
            <a:solidFill>
              <a:srgbClr val="F2F2F2"/>
            </a:solidFill>
            <a:prstDash val="solid"/>
          </a:ln>
          <a:effectLst>
            <a:outerShdw blurRad="254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58" name="椭圆 957"/>
          <p:cNvSpPr/>
          <p:nvPr>
            <p:custDataLst>
              <p:tags r:id="rId4"/>
            </p:custDataLst>
          </p:nvPr>
        </p:nvSpPr>
        <p:spPr>
          <a:xfrm>
            <a:off x="5059714" y="5928709"/>
            <a:ext cx="621152" cy="621152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9" name="椭圆 958"/>
          <p:cNvSpPr/>
          <p:nvPr>
            <p:custDataLst>
              <p:tags r:id="rId5"/>
            </p:custDataLst>
          </p:nvPr>
        </p:nvSpPr>
        <p:spPr>
          <a:xfrm>
            <a:off x="696720" y="1907420"/>
            <a:ext cx="2267304" cy="2267304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60" name="椭圆 959"/>
          <p:cNvSpPr/>
          <p:nvPr>
            <p:custDataLst>
              <p:tags r:id="rId6"/>
            </p:custDataLst>
          </p:nvPr>
        </p:nvSpPr>
        <p:spPr>
          <a:xfrm>
            <a:off x="8119625" y="6089914"/>
            <a:ext cx="768085" cy="76808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1" name="椭圆 960"/>
          <p:cNvSpPr/>
          <p:nvPr>
            <p:custDataLst>
              <p:tags r:id="rId7"/>
            </p:custDataLst>
          </p:nvPr>
        </p:nvSpPr>
        <p:spPr>
          <a:xfrm>
            <a:off x="6407315" y="6464046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2" name="椭圆 961"/>
          <p:cNvSpPr/>
          <p:nvPr>
            <p:custDataLst>
              <p:tags r:id="rId8"/>
            </p:custDataLst>
          </p:nvPr>
        </p:nvSpPr>
        <p:spPr>
          <a:xfrm>
            <a:off x="325172" y="6055985"/>
            <a:ext cx="609993" cy="60999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3" name="椭圆 962"/>
          <p:cNvSpPr/>
          <p:nvPr>
            <p:custDataLst>
              <p:tags r:id="rId9"/>
            </p:custDataLst>
          </p:nvPr>
        </p:nvSpPr>
        <p:spPr>
          <a:xfrm>
            <a:off x="3379995" y="6304336"/>
            <a:ext cx="723284" cy="723284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4" name="椭圆 963"/>
          <p:cNvSpPr/>
          <p:nvPr>
            <p:custDataLst>
              <p:tags r:id="rId10"/>
            </p:custDataLst>
          </p:nvPr>
        </p:nvSpPr>
        <p:spPr>
          <a:xfrm>
            <a:off x="7303239" y="6239285"/>
            <a:ext cx="618715" cy="61871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5" name="椭圆 964"/>
          <p:cNvSpPr/>
          <p:nvPr>
            <p:custDataLst>
              <p:tags r:id="rId11"/>
            </p:custDataLst>
          </p:nvPr>
        </p:nvSpPr>
        <p:spPr>
          <a:xfrm>
            <a:off x="2035942" y="6100714"/>
            <a:ext cx="212225" cy="21222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6" name="椭圆 965"/>
          <p:cNvSpPr/>
          <p:nvPr>
            <p:custDataLst>
              <p:tags r:id="rId12"/>
            </p:custDataLst>
          </p:nvPr>
        </p:nvSpPr>
        <p:spPr>
          <a:xfrm>
            <a:off x="1119113" y="6548642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7" name="椭圆 966"/>
          <p:cNvSpPr/>
          <p:nvPr>
            <p:custDataLst>
              <p:tags r:id="rId13"/>
            </p:custDataLst>
          </p:nvPr>
        </p:nvSpPr>
        <p:spPr>
          <a:xfrm>
            <a:off x="10107357" y="6473957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8" name="椭圆 967"/>
          <p:cNvSpPr/>
          <p:nvPr>
            <p:custDataLst>
              <p:tags r:id="rId14"/>
            </p:custDataLst>
          </p:nvPr>
        </p:nvSpPr>
        <p:spPr>
          <a:xfrm>
            <a:off x="4333265" y="6222511"/>
            <a:ext cx="180856" cy="180856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9" name="椭圆 968"/>
          <p:cNvSpPr/>
          <p:nvPr>
            <p:custDataLst>
              <p:tags r:id="rId15"/>
            </p:custDataLst>
          </p:nvPr>
        </p:nvSpPr>
        <p:spPr>
          <a:xfrm>
            <a:off x="11877317" y="6336417"/>
            <a:ext cx="212225" cy="21222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0" name="椭圆 969"/>
          <p:cNvSpPr/>
          <p:nvPr>
            <p:custDataLst>
              <p:tags r:id="rId16"/>
            </p:custDataLst>
          </p:nvPr>
        </p:nvSpPr>
        <p:spPr>
          <a:xfrm>
            <a:off x="9544327" y="6239285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1" name="椭圆 970"/>
          <p:cNvSpPr/>
          <p:nvPr>
            <p:custDataLst>
              <p:tags r:id="rId17"/>
            </p:custDataLst>
          </p:nvPr>
        </p:nvSpPr>
        <p:spPr>
          <a:xfrm>
            <a:off x="10992337" y="6406646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2" name="TextBox 971"/>
          <p:cNvSpPr txBox="1"/>
          <p:nvPr>
            <p:custDataLst>
              <p:tags r:id="rId18"/>
            </p:custDataLst>
          </p:nvPr>
        </p:nvSpPr>
        <p:spPr>
          <a:xfrm>
            <a:off x="1265625" y="2736152"/>
            <a:ext cx="1210588" cy="646331"/>
          </a:xfrm>
          <a:prstGeom prst="rect">
            <a:avLst/>
          </a:prstGeom>
          <a:noFill/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1088390"/>
            <a:r>
              <a:rPr lang="zh-CN" altLang="en-US" sz="3600" b="1" spc="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内容</a:t>
            </a:r>
          </a:p>
        </p:txBody>
      </p:sp>
      <p:grpSp>
        <p:nvGrpSpPr>
          <p:cNvPr id="974" name="组合 973"/>
          <p:cNvGrpSpPr/>
          <p:nvPr/>
        </p:nvGrpSpPr>
        <p:grpSpPr>
          <a:xfrm>
            <a:off x="4103242" y="1625942"/>
            <a:ext cx="4047251" cy="604838"/>
            <a:chOff x="3818511" y="1079593"/>
            <a:chExt cx="3633809" cy="543051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975" name="组合 974"/>
            <p:cNvGrpSpPr/>
            <p:nvPr/>
          </p:nvGrpSpPr>
          <p:grpSpPr>
            <a:xfrm>
              <a:off x="3818511" y="1084860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978" name="Freeform 5"/>
              <p:cNvSpPr>
                <a:spLocks noEditPoint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979" name="Freeform 6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976" name="矩形 975"/>
            <p:cNvSpPr/>
            <p:nvPr>
              <p:custDataLst>
                <p:tags r:id="rId25"/>
              </p:custDataLst>
            </p:nvPr>
          </p:nvSpPr>
          <p:spPr>
            <a:xfrm>
              <a:off x="5113128" y="1090141"/>
              <a:ext cx="1988770" cy="532503"/>
            </a:xfrm>
            <a:prstGeom prst="rect">
              <a:avLst/>
            </a:prstGeom>
          </p:spPr>
          <p:txBody>
            <a:bodyPr wrap="square" lIns="162613" tIns="81307" rIns="162613" bIns="81307">
              <a:spAutoFit/>
            </a:bodyPr>
            <a:lstStyle/>
            <a:p>
              <a:pPr defTabSz="1088390">
                <a:defRPr/>
              </a:pPr>
              <a:endParaRPr lang="zh-CN" altLang="zh-CN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977" name="文本框 48"/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459186" y="1079593"/>
              <a:ext cx="501137" cy="4686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</a:t>
              </a:r>
            </a:p>
          </p:txBody>
        </p:sp>
      </p:grpSp>
      <p:grpSp>
        <p:nvGrpSpPr>
          <p:cNvPr id="980" name="组合 979"/>
          <p:cNvGrpSpPr/>
          <p:nvPr/>
        </p:nvGrpSpPr>
        <p:grpSpPr>
          <a:xfrm>
            <a:off x="4072374" y="2846075"/>
            <a:ext cx="4047251" cy="561150"/>
            <a:chOff x="3818511" y="1744615"/>
            <a:chExt cx="3633809" cy="503827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981" name="组合 980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984" name="Freeform 5"/>
              <p:cNvSpPr>
                <a:spLocks noEditPoint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985" name="Freeform 6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983" name="文本框 48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459186" y="1779793"/>
              <a:ext cx="631582" cy="468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118233" y="4052065"/>
            <a:ext cx="4047251" cy="538511"/>
            <a:chOff x="3818511" y="1744615"/>
            <a:chExt cx="3633809" cy="483501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13" name="Freeform 5"/>
              <p:cNvSpPr>
                <a:spLocks noEditPoint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5" name="Freeform 6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17" name="文本框 48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429864" y="1750471"/>
              <a:ext cx="631582" cy="4686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3</a:t>
              </a: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5437542" y="1682611"/>
            <a:ext cx="2763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教学内容分析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5515057" y="4080568"/>
            <a:ext cx="2348720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教学实施建议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5464756" y="2874559"/>
            <a:ext cx="2698175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教学重难点解析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 txBox="1"/>
          <p:nvPr>
            <p:custDataLst>
              <p:tags r:id="rId2"/>
            </p:custDataLst>
          </p:nvPr>
        </p:nvSpPr>
        <p:spPr>
          <a:xfrm>
            <a:off x="1719927" y="6064912"/>
            <a:ext cx="6121400" cy="28651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EF78109A-4231-4511-B18D-30BACE79B53E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272" y="793088"/>
            <a:ext cx="5824474" cy="703922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800" b="1" spc="22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一、教学内容分析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9497CC68-E5E5-447B-88D3-ABB91573F8BB}"/>
              </a:ext>
            </a:extLst>
          </p:cNvPr>
          <p:cNvSpPr/>
          <p:nvPr/>
        </p:nvSpPr>
        <p:spPr>
          <a:xfrm>
            <a:off x="3229692" y="2262375"/>
            <a:ext cx="6494107" cy="91670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一、中国共产党是最高政治领导力量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xmlns="" id="{A1821E5A-B662-4DFE-8203-69D5ADEC0CD5}"/>
              </a:ext>
            </a:extLst>
          </p:cNvPr>
          <p:cNvSpPr/>
          <p:nvPr/>
        </p:nvSpPr>
        <p:spPr>
          <a:xfrm>
            <a:off x="3229692" y="3446639"/>
            <a:ext cx="6494107" cy="91670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二、中国共产党领导是最本质特征和最大优势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xmlns="" id="{D6EE8067-D45A-4DA4-904E-05C37259F972}"/>
              </a:ext>
            </a:extLst>
          </p:cNvPr>
          <p:cNvSpPr/>
          <p:nvPr/>
        </p:nvSpPr>
        <p:spPr>
          <a:xfrm>
            <a:off x="3229692" y="4587304"/>
            <a:ext cx="6494107" cy="91670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三、增强“四个意识”，做到“两个维护”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8E64C629-5E79-4C84-8DA8-378CCC6F8F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867" y="2262375"/>
            <a:ext cx="2000250" cy="100012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33137B-097A-4A50-807C-945460EAC048}"/>
              </a:ext>
            </a:extLst>
          </p:cNvPr>
          <p:cNvSpPr/>
          <p:nvPr/>
        </p:nvSpPr>
        <p:spPr>
          <a:xfrm>
            <a:off x="1476893" y="1986572"/>
            <a:ext cx="9645535" cy="260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中国共产党是中国特色社会主义事业的坚强领导核心。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坚持和加强党的全面领导，是党和国家的根本所在、命脉所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在，是全国各族人民的利益所在、幸福所在，是夺取新时代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中国特色社会主义伟大胜利的根本保证。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00C02B88-0514-467C-82A3-6F4D55276B0D}"/>
              </a:ext>
            </a:extLst>
          </p:cNvPr>
          <p:cNvSpPr/>
          <p:nvPr/>
        </p:nvSpPr>
        <p:spPr>
          <a:xfrm>
            <a:off x="2198032" y="1114218"/>
            <a:ext cx="7069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kumimoji="1" lang="zh-CN" altLang="zh-CN" sz="28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kumimoji="1" lang="en-US" altLang="zh-CN" sz="28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kumimoji="1" lang="zh-CN" altLang="zh-CN" sz="28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讲 </a:t>
            </a:r>
            <a:r>
              <a:rPr kumimoji="1" lang="en-US" altLang="zh-CN" sz="28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kumimoji="1" lang="zh-CN" altLang="zh-CN" sz="28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领导力量：坚持和加强党的全面领导</a:t>
            </a:r>
          </a:p>
        </p:txBody>
      </p:sp>
    </p:spTree>
    <p:extLst>
      <p:ext uri="{BB962C8B-B14F-4D97-AF65-F5344CB8AC3E}">
        <p14:creationId xmlns:p14="http://schemas.microsoft.com/office/powerpoint/2010/main" xmlns="" val="2553287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226506" y="1487666"/>
            <a:ext cx="10325295" cy="342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中国共产党是最高政治领导力量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中国共产党是马克思主义执政党</a:t>
            </a:r>
            <a:endParaRPr lang="en-US" altLang="zh-CN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党的领导地位是历史和人民的选择</a:t>
            </a:r>
            <a:endParaRPr lang="en-US" altLang="zh-CN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坚持党对一切工作的领导</a:t>
            </a:r>
          </a:p>
          <a:p>
            <a:pPr>
              <a:lnSpc>
                <a:spcPct val="150000"/>
              </a:lnSpc>
            </a:pP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2080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226506" y="1487666"/>
            <a:ext cx="10325295" cy="1401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中国共产党是最高政治领导力量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中国共产党是马克思主义执政党</a:t>
            </a:r>
            <a:endParaRPr lang="en-US" altLang="zh-CN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EB9642A2-006A-445D-ACCB-D7EC38237EC3}"/>
              </a:ext>
            </a:extLst>
          </p:cNvPr>
          <p:cNvSpPr/>
          <p:nvPr/>
        </p:nvSpPr>
        <p:spPr>
          <a:xfrm>
            <a:off x="1226506" y="2950438"/>
            <a:ext cx="9448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kern="100" dirty="0">
                <a:latin typeface="华文仿宋" panose="02010600040101010101" pitchFamily="2" charset="-122"/>
                <a:ea typeface="华文仿宋" panose="02010600040101010101" pitchFamily="2" charset="-122"/>
                <a:cs typeface="Times New Roman" panose="02020603050405020304" pitchFamily="18" charset="0"/>
              </a:rPr>
              <a:t>             </a:t>
            </a: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中国共产党是中国工人阶级的先锋队，同时是中国人民和中华民族的先锋队，是中国特色社会主义事业的领导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</a:t>
            </a:r>
            <a: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代表</a:t>
            </a: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中国先进生产力的发展要求，代表中国先进文化的前进方向，代表中国最广大人民的根本利益。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78277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  <a:endParaRPr lang="en-US" altLang="zh-CN" sz="36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318064" y="1487666"/>
            <a:ext cx="10325295" cy="2693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中国共产党是最高政治领导力量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党的领导地位是历史和人民的选择</a:t>
            </a:r>
            <a:endParaRPr lang="en-US" altLang="zh-CN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kern="100" dirty="0">
                <a:latin typeface="华文仿宋" panose="02010600040101010101" pitchFamily="2" charset="-122"/>
                <a:ea typeface="华文仿宋" panose="02010600040101010101" pitchFamily="2" charset="-122"/>
                <a:cs typeface="Times New Roman" panose="02020603050405020304" pitchFamily="18" charset="0"/>
              </a:rPr>
              <a:t>       </a:t>
            </a: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党的领导地位不是自封的，是历史和人民选择的，是由党的性质决定的，是由我国宪法明文规定的。</a:t>
            </a:r>
            <a:endParaRPr lang="en-US" altLang="zh-CN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39732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  <a:endParaRPr lang="en-US" altLang="zh-CN" sz="36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318064" y="1487666"/>
            <a:ext cx="9555871" cy="342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中国共产党是最高政治领导力量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坚持党对一切工作的领导</a:t>
            </a:r>
            <a:endParaRPr lang="en-US" altLang="zh-CN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党政军民学，东西南北中，党是领导一切的，是最高的政治领导力量。</a:t>
            </a:r>
          </a:p>
          <a:p>
            <a:pPr>
              <a:lnSpc>
                <a:spcPct val="150000"/>
              </a:lnSpc>
            </a:pP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76C67B9F-472C-4263-8F5B-4B97A26EBF6C}"/>
              </a:ext>
            </a:extLst>
          </p:cNvPr>
          <p:cNvSpPr/>
          <p:nvPr/>
        </p:nvSpPr>
        <p:spPr>
          <a:xfrm>
            <a:off x="1156699" y="4103520"/>
            <a:ext cx="9555871" cy="2468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党的领导主要是政治领导、思想领导、组织领导。</a:t>
            </a:r>
            <a:endParaRPr lang="en-US" altLang="zh-CN" sz="2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党的领导是做好党和国家各项工作的根本保证，是我国政治稳定、经济发展、民族团结、社会稳定的根本点，是战胜一切困难和风险的“定海神针”。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047402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65325" y="5256530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461664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二、教学重难点解析</a:t>
            </a:r>
            <a:endParaRPr lang="zh-CN" altLang="en-US" sz="20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DA68AA-2EDA-471B-8AF6-99B271AE9B60}"/>
              </a:ext>
            </a:extLst>
          </p:cNvPr>
          <p:cNvSpPr/>
          <p:nvPr/>
        </p:nvSpPr>
        <p:spPr>
          <a:xfrm>
            <a:off x="1318065" y="1487666"/>
            <a:ext cx="8607331" cy="2693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 </a:t>
            </a: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中国共产党领导是最本质特征和最大优势</a:t>
            </a:r>
            <a:endParaRPr lang="en-US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中国特色社会主义最本质的特征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中国特色社会主义制度的最大优势</a:t>
            </a:r>
          </a:p>
          <a:p>
            <a:pPr>
              <a:lnSpc>
                <a:spcPct val="150000"/>
              </a:lnSpc>
            </a:pPr>
            <a:endParaRPr lang="zh-CN" altLang="en-US" sz="2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8057666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0-12-10T01:14:26&quot;,&quot;maxSize&quot;:{&quot;size1&quot;:62.600000000000001},&quot;minSize&quot;:{&quot;size1&quot;:37.5},&quot;normalSize&quot;:{&quot;size1&quot;:40.256250000000001},&quot;subLayout&quot;:[{&quot;id&quot;:&quot;2020-12-10T01:14:26&quot;,&quot;margin&quot;:{&quot;bottom&quot;:0,&quot;left&quot;:0,&quot;right&quot;:0.026000002399086952,&quot;top&quot;:0},&quot;type&quot;:0},{&quot;id&quot;:&quot;2020-12-10T01:14:26&quot;,&quot;maxSize&quot;:{&quot;size1&quot;:55.185540294647218},&quot;minSize&quot;:{&quot;size1&quot;:19.585540294647217},&quot;normalSize&quot;:{&quot;size1&quot;:32.152206961313887},&quot;subLayout&quot;:[{&quot;id&quot;:&quot;2020-12-10T01:14:26&quot;,&quot;margin&quot;:{&quot;bottom&quot;:0.026000002399086952,&quot;left&quot;:1.6670000553131104,&quot;right&quot;:2.5399999618530273,&quot;top&quot;:1.6929999589920044},&quot;type&quot;:0},{&quot;id&quot;:&quot;2020-12-10T01:14:26&quot;,&quot;margin&quot;:{&quot;bottom&quot;:1.6929999589920044,&quot;left&quot;:1.6670000553131104,&quot;right&quot;:2.5399999618530273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5fd105f21fa9d42129ddd81e"/>
  <p:tag name="KSO_WM_TEMPLATE_ASSEMBLE_GROUPID" val="5fd105f21fa9d42129ddd81e"/>
  <p:tag name="KSO_WM_FULL_TEXT_BEAUTIFY_COPY_ID" val="150995509"/>
  <p:tag name="KSO_WM_SPECIAL_SOURCE" val="bdnul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774009c77584422ead1f699f35f1964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298ddb9e4ea5480bb3a9bc4a8ef3944e"/>
  <p:tag name="KSO_WM_UNIT_TEXT_FILL_FORE_SCHEMECOLOR_INDEX_BRIGHTNESS" val="0.25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1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641d419fc9724de79d89cdf15ffee22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ad87f7c7c390426fae6574bcf630265d"/>
  <p:tag name="KSO_WM_UNIT_TEXT_FILL_FORE_SCHEMECOLOR_INDEX_BRIGHTNESS" val="0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150995214"/>
  <p:tag name="KSO_WM_SPECIAL_SOURCE" val="bdnul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614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150995471"/>
  <p:tag name="KSO_WM_SPECIAL_SOURCE" val="bdnul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6"/>
</p:tagLst>
</file>

<file path=ppt/theme/theme1.xml><?xml version="1.0" encoding="utf-8"?>
<a:theme xmlns:a="http://schemas.openxmlformats.org/drawingml/2006/main" name="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867</Words>
  <Application>Microsoft Office PowerPoint</Application>
  <PresentationFormat>自定义</PresentationFormat>
  <Paragraphs>133</Paragraphs>
  <Slides>18</Slides>
  <Notes>16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18</vt:i4>
      </vt:variant>
    </vt:vector>
  </HeadingPairs>
  <TitlesOfParts>
    <vt:vector size="21" baseType="lpstr">
      <vt:lpstr>Office 主题</vt:lpstr>
      <vt:lpstr>1_Office 主题</vt:lpstr>
      <vt:lpstr>5_Office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聂</cp:lastModifiedBy>
  <cp:revision>487</cp:revision>
  <dcterms:created xsi:type="dcterms:W3CDTF">2013-10-25T14:41:00Z</dcterms:created>
  <dcterms:modified xsi:type="dcterms:W3CDTF">2021-09-14T08:15:28Z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  <property fmtid="{D5CDD505-2E9C-101B-9397-08002B2CF9AE}" pid="3" name="KSOSaveFontToCloudKey">
    <vt:lpwstr>511122308_cloud</vt:lpwstr>
  </property>
  <property fmtid="{D5CDD505-2E9C-101B-9397-08002B2CF9AE}" pid="4" name="ICV">
    <vt:lpwstr>C07F16C51C8B4A39A6682A64723106C6</vt:lpwstr>
  </property>
</Properties>
</file>