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 id="2147483659" r:id="rId4"/>
  </p:sldMasterIdLst>
  <p:notesMasterIdLst>
    <p:notesMasterId r:id="rId7"/>
  </p:notesMasterIdLst>
  <p:handoutMasterIdLst>
    <p:handoutMasterId r:id="rId20"/>
  </p:handoutMasterIdLst>
  <p:sldIdLst>
    <p:sldId id="729" r:id="rId5"/>
    <p:sldId id="527" r:id="rId6"/>
    <p:sldId id="565" r:id="rId8"/>
    <p:sldId id="9140" r:id="rId9"/>
    <p:sldId id="9149" r:id="rId10"/>
    <p:sldId id="9147" r:id="rId11"/>
    <p:sldId id="9150" r:id="rId12"/>
    <p:sldId id="9141" r:id="rId13"/>
    <p:sldId id="9151" r:id="rId14"/>
    <p:sldId id="9152" r:id="rId15"/>
    <p:sldId id="9138" r:id="rId16"/>
    <p:sldId id="9135" r:id="rId17"/>
    <p:sldId id="9139" r:id="rId18"/>
    <p:sldId id="270" r:id="rId19"/>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东生" initials="李东生" lastIdx="1" clrIdx="0"/>
  <p:cmAuthor id="2" name="作者" initials="A" lastIdx="0" clrIdx="1"/>
  <p:cmAuthor id="3" name="Administrat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724D"/>
    <a:srgbClr val="CAF6DF"/>
    <a:srgbClr val="5DEFA9"/>
    <a:srgbClr val="003300"/>
    <a:srgbClr val="006600"/>
    <a:srgbClr val="F2F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30"/>
    <p:restoredTop sz="68367" autoAdjust="0"/>
  </p:normalViewPr>
  <p:slideViewPr>
    <p:cSldViewPr snapToGrid="0" showGuides="1">
      <p:cViewPr varScale="1">
        <p:scale>
          <a:sx n="59" d="100"/>
          <a:sy n="59" d="100"/>
        </p:scale>
        <p:origin x="-1914" y="-90"/>
      </p:cViewPr>
      <p:guideLst>
        <p:guide orient="horz" pos="2115"/>
        <p:guide pos="3869"/>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zh-CN" altLang="en-US" dirty="0"/>
            </a:fld>
            <a:endParaRPr lang="zh-CN" altLang="en-US" sz="12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A51D9C-74F3-4A50-80CE-FCA0A046984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en-US" altLang="zh-CN" dirty="0"/>
          </a:p>
          <a:p>
            <a:endParaRPr lang="en-US" altLang="zh-CN" dirty="0"/>
          </a:p>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en-US" altLang="zh-CN" dirty="0"/>
          </a:p>
          <a:p>
            <a:endParaRPr lang="en-US" altLang="zh-CN" dirty="0"/>
          </a:p>
          <a:p>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en-US" altLang="zh-CN" dirty="0"/>
          </a:p>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3075" name="图片 5" descr="01c"/>
          <p:cNvPicPr>
            <a:picLocks noChangeAspect="1"/>
          </p:cNvPicPr>
          <p:nvPr userDrawn="1"/>
        </p:nvPicPr>
        <p:blipFill>
          <a:blip r:embed="rId2" cstate="print"/>
          <a:stretch>
            <a:fillRect/>
          </a:stretch>
        </p:blipFill>
        <p:spPr>
          <a:xfrm>
            <a:off x="-111125" y="0"/>
            <a:ext cx="12303125" cy="6919913"/>
          </a:xfrm>
          <a:prstGeom prst="rect">
            <a:avLst/>
          </a:prstGeom>
          <a:noFill/>
          <a:ln w="9525">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EA7A3100-DE3C-46DE-A901-464DE630C16B}"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775A56D-B246-4D3E-BAE7-937263F86FD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8" name="眉头"/>
          <p:cNvSpPr txBox="1"/>
          <p:nvPr userDrawn="1"/>
        </p:nvSpPr>
        <p:spPr>
          <a:xfrm>
            <a:off x="648498"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章节标题一</a:t>
            </a:r>
            <a:endParaRPr lang="zh-CN" altLang="en-US" sz="1600" kern="0">
              <a:solidFill>
                <a:schemeClr val="bg1"/>
              </a:solidFill>
              <a:latin typeface="方正正黑简体" pitchFamily="2" charset="-122"/>
              <a:ea typeface="方正正黑简体" pitchFamily="2" charset="-122"/>
            </a:endParaRPr>
          </a:p>
        </p:txBody>
      </p:sp>
      <p:sp>
        <p:nvSpPr>
          <p:cNvPr id="9" name="眉头"/>
          <p:cNvSpPr txBox="1"/>
          <p:nvPr userDrawn="1"/>
        </p:nvSpPr>
        <p:spPr>
          <a:xfrm>
            <a:off x="2478497"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章节标题二</a:t>
            </a:r>
            <a:endParaRPr lang="zh-CN" altLang="en-US" sz="1600" kern="0">
              <a:solidFill>
                <a:schemeClr val="bg1"/>
              </a:solidFill>
              <a:latin typeface="方正正黑简体" pitchFamily="2" charset="-122"/>
              <a:ea typeface="方正正黑简体" pitchFamily="2" charset="-122"/>
            </a:endParaRPr>
          </a:p>
        </p:txBody>
      </p:sp>
      <p:sp>
        <p:nvSpPr>
          <p:cNvPr id="10" name="眉头"/>
          <p:cNvSpPr txBox="1"/>
          <p:nvPr userDrawn="1"/>
        </p:nvSpPr>
        <p:spPr>
          <a:xfrm>
            <a:off x="4324930"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章节标题三</a:t>
            </a:r>
            <a:endParaRPr lang="zh-CN" altLang="en-US" sz="1600" kern="0">
              <a:solidFill>
                <a:schemeClr val="bg1"/>
              </a:solidFill>
              <a:latin typeface="方正正黑简体" pitchFamily="2" charset="-122"/>
              <a:ea typeface="方正正黑简体" pitchFamily="2" charset="-122"/>
            </a:endParaRPr>
          </a:p>
        </p:txBody>
      </p:sp>
      <p:sp>
        <p:nvSpPr>
          <p:cNvPr id="11" name="眉头"/>
          <p:cNvSpPr txBox="1"/>
          <p:nvPr userDrawn="1"/>
        </p:nvSpPr>
        <p:spPr>
          <a:xfrm>
            <a:off x="6145876"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章节标题四</a:t>
            </a:r>
            <a:endParaRPr lang="zh-CN" altLang="en-US" sz="1600" kern="0">
              <a:solidFill>
                <a:schemeClr val="bg1"/>
              </a:solidFill>
              <a:latin typeface="方正正黑简体" pitchFamily="2" charset="-122"/>
              <a:ea typeface="方正正黑简体" pitchFamily="2" charset="-122"/>
            </a:endParaRPr>
          </a:p>
        </p:txBody>
      </p:sp>
      <p:sp>
        <p:nvSpPr>
          <p:cNvPr id="12" name="眉头"/>
          <p:cNvSpPr txBox="1"/>
          <p:nvPr userDrawn="1"/>
        </p:nvSpPr>
        <p:spPr>
          <a:xfrm>
            <a:off x="7966821"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章节标题五</a:t>
            </a:r>
            <a:endParaRPr lang="zh-CN" altLang="en-US" sz="1600" kern="0">
              <a:solidFill>
                <a:schemeClr val="bg1"/>
              </a:solidFill>
              <a:latin typeface="方正正黑简体" pitchFamily="2" charset="-122"/>
              <a:ea typeface="方正正黑简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87" y="80827"/>
            <a:ext cx="12158731" cy="6697227"/>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3.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3.jpeg"/><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image" Target="../media/image3.jpeg"/><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7"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4"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3"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4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45.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0.xml"/><Relationship Id="rId4" Type="http://schemas.openxmlformats.org/officeDocument/2006/relationships/image" Target="../media/image9.png"/><Relationship Id="rId3" Type="http://schemas.openxmlformats.org/officeDocument/2006/relationships/image" Target="../media/image8.png"/><Relationship Id="rId2" Type="http://schemas.microsoft.com/office/2007/relationships/hdphoto" Target="../media/image7.wdp"/><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1.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7.xml"/><Relationship Id="rId1" Type="http://schemas.openxmlformats.org/officeDocument/2006/relationships/tags" Target="../tags/tag46.xml"/></Relationships>
</file>

<file path=ppt/slides/_rels/slide2.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0" Type="http://schemas.openxmlformats.org/officeDocument/2006/relationships/notesSlide" Target="../notesSlides/notesSlide1.xml"/><Relationship Id="rId3" Type="http://schemas.openxmlformats.org/officeDocument/2006/relationships/tags" Target="../tags/tag10.xml"/><Relationship Id="rId29" Type="http://schemas.openxmlformats.org/officeDocument/2006/relationships/slideLayout" Target="../slideLayouts/slideLayout9.xml"/><Relationship Id="rId28" Type="http://schemas.openxmlformats.org/officeDocument/2006/relationships/tags" Target="../tags/tag35.xml"/><Relationship Id="rId27" Type="http://schemas.openxmlformats.org/officeDocument/2006/relationships/tags" Target="../tags/tag34.xml"/><Relationship Id="rId26" Type="http://schemas.openxmlformats.org/officeDocument/2006/relationships/tags" Target="../tags/tag33.xml"/><Relationship Id="rId25" Type="http://schemas.openxmlformats.org/officeDocument/2006/relationships/tags" Target="../tags/tag32.xml"/><Relationship Id="rId24" Type="http://schemas.openxmlformats.org/officeDocument/2006/relationships/tags" Target="../tags/tag31.xml"/><Relationship Id="rId23" Type="http://schemas.openxmlformats.org/officeDocument/2006/relationships/tags" Target="../tags/tag30.xml"/><Relationship Id="rId22" Type="http://schemas.openxmlformats.org/officeDocument/2006/relationships/tags" Target="../tags/tag29.xml"/><Relationship Id="rId21" Type="http://schemas.openxmlformats.org/officeDocument/2006/relationships/tags" Target="../tags/tag28.xml"/><Relationship Id="rId20" Type="http://schemas.openxmlformats.org/officeDocument/2006/relationships/tags" Target="../tags/tag27.xml"/><Relationship Id="rId2" Type="http://schemas.openxmlformats.org/officeDocument/2006/relationships/tags" Target="../tags/tag9.xml"/><Relationship Id="rId19" Type="http://schemas.openxmlformats.org/officeDocument/2006/relationships/tags" Target="../tags/tag26.xml"/><Relationship Id="rId18" Type="http://schemas.openxmlformats.org/officeDocument/2006/relationships/tags" Target="../tags/tag25.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0.xml"/><Relationship Id="rId4" Type="http://schemas.openxmlformats.org/officeDocument/2006/relationships/tags" Target="../tags/tag38.xml"/><Relationship Id="rId3" Type="http://schemas.openxmlformats.org/officeDocument/2006/relationships/image" Target="../media/image5.png"/><Relationship Id="rId2" Type="http://schemas.openxmlformats.org/officeDocument/2006/relationships/tags" Target="../tags/tag37.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3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4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4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4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直接连接符 17"/>
          <p:cNvSpPr/>
          <p:nvPr/>
        </p:nvSpPr>
        <p:spPr>
          <a:xfrm>
            <a:off x="4776788" y="4632325"/>
            <a:ext cx="2622550" cy="1588"/>
          </a:xfrm>
          <a:prstGeom prst="line">
            <a:avLst/>
          </a:prstGeom>
          <a:ln w="6350">
            <a:noFill/>
          </a:ln>
        </p:spPr>
      </p:sp>
      <p:sp>
        <p:nvSpPr>
          <p:cNvPr id="27651" name="矩形 2"/>
          <p:cNvSpPr/>
          <p:nvPr/>
        </p:nvSpPr>
        <p:spPr>
          <a:xfrm>
            <a:off x="1036638" y="1647825"/>
            <a:ext cx="11155362" cy="2011363"/>
          </a:xfrm>
          <a:prstGeom prst="rect">
            <a:avLst/>
          </a:prstGeom>
          <a:noFill/>
          <a:ln w="9525">
            <a:noFill/>
          </a:ln>
        </p:spPr>
        <p:txBody>
          <a:bodyPr anchor="t"/>
          <a:lstStyle/>
          <a:p>
            <a:pPr>
              <a:buFont typeface="Arial" panose="020B0604020202020204" pitchFamily="34" charset="0"/>
            </a:pPr>
            <a:endParaRPr lang="zh-CN" altLang="en-US" dirty="0">
              <a:latin typeface="Arial" panose="020B0604020202020204" pitchFamily="34" charset="0"/>
              <a:ea typeface="宋体" panose="02010600030101010101" pitchFamily="2" charset="-122"/>
              <a:sym typeface="Calibri" panose="020F0502020204030204" charset="0"/>
            </a:endParaRPr>
          </a:p>
        </p:txBody>
      </p:sp>
      <p:sp>
        <p:nvSpPr>
          <p:cNvPr id="27652" name="文本框 22"/>
          <p:cNvSpPr/>
          <p:nvPr/>
        </p:nvSpPr>
        <p:spPr>
          <a:xfrm>
            <a:off x="-152400" y="2336800"/>
            <a:ext cx="12344400" cy="1692771"/>
          </a:xfrm>
          <a:prstGeom prst="rect">
            <a:avLst/>
          </a:prstGeom>
          <a:noFill/>
          <a:ln w="9525">
            <a:noFill/>
          </a:ln>
        </p:spPr>
        <p:txBody>
          <a:bodyPr wrap="square" anchor="t">
            <a:spAutoFit/>
          </a:bodyPr>
          <a:lstStyle/>
          <a:p>
            <a:pPr algn="ctr">
              <a:buFont typeface="Arial" panose="020B0604020202020204" pitchFamily="34" charset="0"/>
            </a:pP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讲  目标任务：实现社会主义现代化和中华民族伟大复兴</a:t>
            </a:r>
            <a:endParaRPr lang="en-US" altLang="zh-CN" sz="28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r>
              <a:rPr lang="en-US" altLang="zh-CN" sz="4400" b="1" dirty="0">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44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内容解读</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文本框 99"/>
          <p:cNvSpPr txBox="1"/>
          <p:nvPr/>
        </p:nvSpPr>
        <p:spPr>
          <a:xfrm>
            <a:off x="23813" y="1290638"/>
            <a:ext cx="10739437" cy="523875"/>
          </a:xfrm>
          <a:prstGeom prst="rect">
            <a:avLst/>
          </a:prstGeom>
          <a:noFill/>
          <a:ln w="9525">
            <a:noFill/>
          </a:ln>
        </p:spPr>
        <p:txBody>
          <a:bodyPr wrap="square" anchor="t">
            <a:spAutoFit/>
          </a:bodyPr>
          <a:lstStyle/>
          <a:p>
            <a:r>
              <a:rPr lang="zh-CN" altLang="zh-CN" sz="2800" b="1" dirty="0">
                <a:solidFill>
                  <a:srgbClr val="264457"/>
                </a:solidFill>
                <a:latin typeface="黑体" panose="02010609060101010101" charset="-122"/>
                <a:ea typeface="黑体" panose="02010609060101010101" charset="-122"/>
              </a:rPr>
              <a:t>《习近平新时代中国特色社会主义思想学生读本》</a:t>
            </a:r>
            <a:r>
              <a:rPr lang="zh-CN" altLang="en-US" sz="2800" b="1" dirty="0">
                <a:solidFill>
                  <a:srgbClr val="264457"/>
                </a:solidFill>
                <a:latin typeface="黑体" panose="02010609060101010101" charset="-122"/>
                <a:ea typeface="黑体" panose="02010609060101010101" charset="-122"/>
              </a:rPr>
              <a:t>（高中）</a:t>
            </a:r>
            <a:endParaRPr lang="zh-CN" altLang="en-US" sz="2800" b="1" dirty="0">
              <a:solidFill>
                <a:srgbClr val="264457"/>
              </a:solidFill>
              <a:latin typeface="黑体" panose="02010609060101010101" charset="-122"/>
              <a:ea typeface="黑体" panose="02010609060101010101" charset="-122"/>
            </a:endParaRPr>
          </a:p>
        </p:txBody>
      </p:sp>
      <p:sp>
        <p:nvSpPr>
          <p:cNvPr id="7" name="文本框 24"/>
          <p:cNvSpPr/>
          <p:nvPr/>
        </p:nvSpPr>
        <p:spPr>
          <a:xfrm>
            <a:off x="3581400" y="5280025"/>
            <a:ext cx="6681788" cy="1135054"/>
          </a:xfrm>
          <a:prstGeom prst="rect">
            <a:avLst/>
          </a:prstGeom>
          <a:noFill/>
          <a:ln w="9525">
            <a:noFill/>
          </a:ln>
        </p:spPr>
        <p:txBody>
          <a:bodyPr anchor="t">
            <a:spAutoFit/>
          </a:bodyPr>
          <a:lstStyle/>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报告人：刘媛</a:t>
            </a:r>
            <a:endParaRPr lang="en-US" altLang="zh-CN" sz="2400" dirty="0">
              <a:latin typeface="微软雅黑" panose="020B0503020204020204" pitchFamily="34" charset="-122"/>
              <a:ea typeface="微软雅黑" panose="020B0503020204020204" pitchFamily="34" charset="-122"/>
              <a:sym typeface="Calibri" panose="020F0502020204030204" charset="0"/>
            </a:endParaRPr>
          </a:p>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单   位：北京教育科学研究院</a:t>
            </a:r>
            <a:endParaRPr lang="zh-CN" altLang="en-US" sz="2400" dirty="0">
              <a:latin typeface="微软雅黑" panose="020B0503020204020204" pitchFamily="34" charset="-122"/>
              <a:ea typeface="微软雅黑" panose="020B0503020204020204" pitchFamily="34" charset="-122"/>
              <a:sym typeface="Calibri" panose="020F050202020403020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endParaRPr lang="en-US" altLang="zh-CN" sz="3600">
              <a:solidFill>
                <a:schemeClr val="bg1"/>
              </a:solidFill>
              <a:latin typeface="楷体" panose="02010609060101010101" pitchFamily="49" charset="-122"/>
              <a:ea typeface="楷体" panose="02010609060101010101" pitchFamily="49" charset="-122"/>
            </a:endParaRP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endParaRPr lang="en-US" altLang="zh-CN" sz="3600" dirty="0">
              <a:solidFill>
                <a:schemeClr val="bg1"/>
              </a:solidFill>
              <a:latin typeface="楷体" panose="02010609060101010101" pitchFamily="49" charset="-122"/>
              <a:ea typeface="楷体" panose="02010609060101010101" pitchFamily="49" charset="-122"/>
            </a:endParaRP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endParaRPr lang="en-US" altLang="zh-CN" sz="3600">
              <a:solidFill>
                <a:schemeClr val="bg1"/>
              </a:solidFill>
              <a:latin typeface="楷体" panose="02010609060101010101" pitchFamily="49" charset="-122"/>
              <a:ea typeface="楷体" panose="02010609060101010101" pitchFamily="49" charset="-122"/>
            </a:endParaRP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endParaRPr lang="en-US" altLang="zh-CN" sz="3600" dirty="0">
              <a:solidFill>
                <a:schemeClr val="bg1"/>
              </a:solidFill>
              <a:latin typeface="楷体" panose="02010609060101010101" pitchFamily="49" charset="-122"/>
              <a:ea typeface="楷体" panose="02010609060101010101" pitchFamily="49" charset="-122"/>
            </a:endParaRPr>
          </a:p>
        </p:txBody>
      </p:sp>
      <p:sp>
        <p:nvSpPr>
          <p:cNvPr id="2" name="矩形 1"/>
          <p:cNvSpPr/>
          <p:nvPr/>
        </p:nvSpPr>
        <p:spPr>
          <a:xfrm>
            <a:off x="1110342" y="1592079"/>
            <a:ext cx="11805558" cy="1908215"/>
          </a:xfrm>
          <a:prstGeom prst="rect">
            <a:avLst/>
          </a:prstGeom>
        </p:spPr>
        <p:txBody>
          <a:bodyPr wrap="square">
            <a:spAutoFit/>
          </a:bodyPr>
          <a:lstStyle/>
          <a:p>
            <a:pPr>
              <a:lnSpc>
                <a:spcPct val="150000"/>
              </a:lnSpc>
            </a:pPr>
            <a:r>
              <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 一以贯之坚持和发展中国特色社会主义事业</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150000"/>
              </a:lnSpc>
              <a:buFont typeface="Wingdings" panose="05000000000000000000" pitchFamily="2" charset="2"/>
              <a:buChar char="p"/>
            </a:pPr>
            <a:r>
              <a:rPr lang="zh-CN" altLang="en-US" sz="2800" b="1" kern="100" dirty="0">
                <a:latin typeface="华文楷体" pitchFamily="2" charset="-122"/>
                <a:ea typeface="华文楷体" pitchFamily="2" charset="-122"/>
                <a:cs typeface="Times New Roman" panose="02020603050405020304" pitchFamily="18" charset="0"/>
              </a:rPr>
              <a:t>不断续写中国特色社会主义新篇章</a:t>
            </a:r>
            <a:endParaRPr lang="zh-CN" altLang="en-US" sz="2800" b="1" kern="100" dirty="0">
              <a:latin typeface="华文楷体" pitchFamily="2" charset="-122"/>
              <a:ea typeface="华文楷体" pitchFamily="2" charset="-122"/>
              <a:cs typeface="Times New Roman" panose="02020603050405020304" pitchFamily="18" charset="0"/>
            </a:endParaRPr>
          </a:p>
          <a:p>
            <a:endParaRPr lang="zh-CN" altLang="en-US" sz="2800" b="1" dirty="0"/>
          </a:p>
        </p:txBody>
      </p:sp>
      <p:sp>
        <p:nvSpPr>
          <p:cNvPr id="3" name="矩形 2"/>
          <p:cNvSpPr/>
          <p:nvPr/>
        </p:nvSpPr>
        <p:spPr>
          <a:xfrm>
            <a:off x="1110342" y="3126552"/>
            <a:ext cx="9243333" cy="2422266"/>
          </a:xfrm>
          <a:prstGeom prst="rect">
            <a:avLst/>
          </a:prstGeom>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       </a:t>
            </a:r>
            <a:r>
              <a:rPr lang="zh-CN" altLang="en-US" sz="2600" dirty="0">
                <a:latin typeface="微软雅黑" panose="020B0503020204020204" pitchFamily="34" charset="-122"/>
                <a:ea typeface="微软雅黑" panose="020B0503020204020204" pitchFamily="34" charset="-122"/>
              </a:rPr>
              <a:t>在中国共产党的带领下，全国各族人民同心同德、艰苦奋斗，取得了令世界刮目相看的伟大成就。中国的昨天已经写在人类的史册上，中国的今天正在亿万人民手中创造，我们将在中国共产党的带领下，不断续写中国特色社会主义新篇章。</a:t>
            </a:r>
            <a:endParaRPr lang="zh-CN" altLang="en-US" sz="26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11"/>
          <p:cNvSpPr txBox="1"/>
          <p:nvPr/>
        </p:nvSpPr>
        <p:spPr>
          <a:xfrm>
            <a:off x="3049556" y="3553256"/>
            <a:ext cx="8252751" cy="421640"/>
          </a:xfrm>
          <a:prstGeom prst="rect">
            <a:avLst/>
          </a:prstGeom>
          <a:noFill/>
        </p:spPr>
        <p:txBody>
          <a:bodyPr wrap="square" lIns="115104" tIns="57553" rIns="115104" bIns="57553" rtlCol="0">
            <a:spAutoFit/>
          </a:bodyPr>
          <a:lstStyle/>
          <a:p>
            <a:pPr>
              <a:lnSpc>
                <a:spcPct val="100000"/>
              </a:lnSpc>
            </a:pPr>
            <a:r>
              <a:rPr lang="en-US" altLang="zh-CN" sz="20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rPr>
              <a:t> </a:t>
            </a:r>
            <a:endParaRPr lang="zh-CN" altLang="en-US" sz="28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endParaRPr>
          </a:p>
        </p:txBody>
      </p:sp>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endParaRPr lang="en-US" altLang="zh-CN" sz="3600">
              <a:solidFill>
                <a:schemeClr val="bg1"/>
              </a:solidFill>
              <a:latin typeface="楷体" panose="02010609060101010101" pitchFamily="49" charset="-122"/>
              <a:ea typeface="楷体" panose="02010609060101010101" pitchFamily="49" charset="-122"/>
            </a:endParaRP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endParaRPr lang="en-US" altLang="zh-CN" sz="3600" dirty="0">
              <a:solidFill>
                <a:schemeClr val="bg1"/>
              </a:solidFill>
              <a:latin typeface="楷体" panose="02010609060101010101" pitchFamily="49" charset="-122"/>
              <a:ea typeface="楷体" panose="02010609060101010101" pitchFamily="49" charset="-122"/>
            </a:endParaRPr>
          </a:p>
        </p:txBody>
      </p:sp>
      <p:sp>
        <p:nvSpPr>
          <p:cNvPr id="8" name="文本框 7"/>
          <p:cNvSpPr txBox="1"/>
          <p:nvPr/>
        </p:nvSpPr>
        <p:spPr>
          <a:xfrm>
            <a:off x="724535" y="779780"/>
            <a:ext cx="4534575" cy="707886"/>
          </a:xfrm>
          <a:prstGeom prst="rect">
            <a:avLst/>
          </a:prstGeom>
          <a:noFill/>
        </p:spPr>
        <p:txBody>
          <a:bodyPr wrap="none" rtlCol="0" anchor="t">
            <a:spAutoFit/>
          </a:bodyPr>
          <a:lstStyle/>
          <a:p>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sym typeface="+mn-ea"/>
              </a:rPr>
              <a:t>三、教学实施建议</a:t>
            </a:r>
            <a:endParaRPr lang="zh-CN" altLang="en-US" sz="24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endParaRPr lang="en-US" altLang="zh-CN" sz="3600">
              <a:solidFill>
                <a:schemeClr val="bg1"/>
              </a:solidFill>
              <a:latin typeface="楷体" panose="02010609060101010101" pitchFamily="49" charset="-122"/>
              <a:ea typeface="楷体" panose="02010609060101010101" pitchFamily="49" charset="-122"/>
            </a:endParaRP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endParaRPr lang="en-US" altLang="zh-CN" sz="3600" dirty="0">
              <a:solidFill>
                <a:schemeClr val="bg1"/>
              </a:solidFill>
              <a:latin typeface="楷体" panose="02010609060101010101" pitchFamily="49" charset="-122"/>
              <a:ea typeface="楷体" panose="02010609060101010101" pitchFamily="49" charset="-122"/>
            </a:endParaRPr>
          </a:p>
        </p:txBody>
      </p:sp>
      <p:sp>
        <p:nvSpPr>
          <p:cNvPr id="10" name="文本框 9"/>
          <p:cNvSpPr txBox="1"/>
          <p:nvPr/>
        </p:nvSpPr>
        <p:spPr>
          <a:xfrm>
            <a:off x="1255522" y="1899335"/>
            <a:ext cx="5570756" cy="1482650"/>
          </a:xfrm>
          <a:prstGeom prst="rect">
            <a:avLst/>
          </a:prstGeom>
          <a:noFill/>
        </p:spPr>
        <p:txBody>
          <a:bodyPr wrap="none" rtlCol="0">
            <a:spAutoFit/>
          </a:bodyPr>
          <a:lstStyle/>
          <a:p>
            <a:pPr marL="457200" indent="-457200">
              <a:lnSpc>
                <a:spcPct val="150000"/>
              </a:lnSpc>
              <a:buFont typeface="Wingdings" panose="05000000000000000000" pitchFamily="2" charset="2"/>
              <a:buChar char="l"/>
            </a:pP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读本</a:t>
            </a: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与必修</a:t>
            </a:r>
            <a:r>
              <a:rPr lang="en-US" altLang="zh-CN" sz="3200" dirty="0">
                <a:latin typeface="微软雅黑" panose="020B0503020204020204" pitchFamily="34" charset="-122"/>
                <a:ea typeface="微软雅黑" panose="020B0503020204020204" pitchFamily="34" charset="-122"/>
              </a:rPr>
              <a:t>1</a:t>
            </a:r>
            <a:r>
              <a:rPr lang="zh-CN" altLang="en-US" sz="3200" dirty="0">
                <a:latin typeface="微软雅黑" panose="020B0503020204020204" pitchFamily="34" charset="-122"/>
                <a:ea typeface="微软雅黑" panose="020B0503020204020204" pitchFamily="34" charset="-122"/>
              </a:rPr>
              <a:t>内容衔接</a:t>
            </a:r>
            <a:endParaRPr lang="en-US" altLang="zh-CN" sz="3200" dirty="0">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l"/>
            </a:pPr>
            <a:r>
              <a:rPr lang="zh-CN" altLang="en-US" sz="3200" dirty="0">
                <a:latin typeface="微软雅黑" panose="020B0503020204020204" pitchFamily="34" charset="-122"/>
                <a:ea typeface="微软雅黑" panose="020B0503020204020204" pitchFamily="34" charset="-122"/>
              </a:rPr>
              <a:t>利用多种社会资源开展教学</a:t>
            </a:r>
            <a:endParaRPr lang="zh-CN" altLang="en-US" sz="32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BEBA8EAE-BF5A-486C-A8C5-ECC9F3942E4B}">
                <a14:imgProps xmlns:a14="http://schemas.microsoft.com/office/drawing/2010/main">
                  <a14:imgLayer r:embed="rId2">
                    <a14:imgEffect>
                      <a14:brightnessContrast bright="20000" contrast="-20000"/>
                    </a14:imgEffect>
                  </a14:imgLayer>
                </a14:imgProps>
              </a:ext>
            </a:extLst>
          </a:blip>
          <a:stretch>
            <a:fillRect/>
          </a:stretch>
        </p:blipFill>
        <p:spPr>
          <a:xfrm>
            <a:off x="5676900" y="2109753"/>
            <a:ext cx="6353750" cy="3416091"/>
          </a:xfrm>
          <a:prstGeom prst="rect">
            <a:avLst/>
          </a:prstGeom>
        </p:spPr>
      </p:pic>
      <p:sp>
        <p:nvSpPr>
          <p:cNvPr id="6" name="文本框 5"/>
          <p:cNvSpPr txBox="1"/>
          <p:nvPr/>
        </p:nvSpPr>
        <p:spPr>
          <a:xfrm>
            <a:off x="6994748" y="1190314"/>
            <a:ext cx="5035902" cy="744435"/>
          </a:xfrm>
          <a:prstGeom prst="rect">
            <a:avLst/>
          </a:prstGeom>
          <a:noFill/>
        </p:spPr>
        <p:txBody>
          <a:bodyPr wrap="square">
            <a:spAutoFit/>
          </a:bodyPr>
          <a:lstStyle/>
          <a:p>
            <a:pPr>
              <a:lnSpc>
                <a:spcPct val="100000"/>
              </a:lnSpc>
            </a:pPr>
            <a:endParaRPr lang="en-US" altLang="zh-CN" sz="1350" dirty="0">
              <a:latin typeface="黑体" panose="02010609060101010101" charset="-122"/>
              <a:ea typeface="黑体" panose="02010609060101010101" charset="-122"/>
            </a:endParaRPr>
          </a:p>
          <a:p>
            <a:pPr>
              <a:lnSpc>
                <a:spcPct val="150000"/>
              </a:lnSpc>
            </a:pPr>
            <a:r>
              <a:rPr lang="zh-CN" altLang="en-US" sz="2200" dirty="0">
                <a:latin typeface="黑体" panose="02010609060101010101" charset="-122"/>
                <a:ea typeface="黑体" panose="02010609060101010101" charset="-122"/>
              </a:rPr>
              <a:t>必</a:t>
            </a:r>
            <a:r>
              <a:rPr lang="zh-CN" altLang="en-US" sz="2200" dirty="0">
                <a:latin typeface="微软雅黑" panose="020B0503020204020204" pitchFamily="34" charset="-122"/>
                <a:ea typeface="微软雅黑" panose="020B0503020204020204" pitchFamily="34" charset="-122"/>
              </a:rPr>
              <a:t>修</a:t>
            </a:r>
            <a:r>
              <a:rPr lang="en-US" altLang="zh-CN" sz="2200" dirty="0">
                <a:latin typeface="微软雅黑" panose="020B0503020204020204" pitchFamily="34" charset="-122"/>
                <a:ea typeface="微软雅黑" panose="020B0503020204020204" pitchFamily="34" charset="-122"/>
              </a:rPr>
              <a:t>1《</a:t>
            </a:r>
            <a:r>
              <a:rPr lang="zh-CN" altLang="en-US" sz="2200" dirty="0">
                <a:latin typeface="微软雅黑" panose="020B0503020204020204" pitchFamily="34" charset="-122"/>
                <a:ea typeface="微软雅黑" panose="020B0503020204020204" pitchFamily="34" charset="-122"/>
              </a:rPr>
              <a:t>中国特色社会主义</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第四课</a:t>
            </a:r>
            <a:endParaRPr lang="en-US" altLang="zh-CN" sz="2200" dirty="0">
              <a:latin typeface="微软雅黑" panose="020B0503020204020204" pitchFamily="34" charset="-122"/>
              <a:ea typeface="微软雅黑" panose="020B0503020204020204" pitchFamily="34" charset="-122"/>
            </a:endParaRPr>
          </a:p>
        </p:txBody>
      </p:sp>
      <p:sp>
        <p:nvSpPr>
          <p:cNvPr id="4" name="矩形: 圆角 3"/>
          <p:cNvSpPr/>
          <p:nvPr/>
        </p:nvSpPr>
        <p:spPr>
          <a:xfrm>
            <a:off x="6994748" y="3429000"/>
            <a:ext cx="5197252" cy="131445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3"/>
          <a:stretch>
            <a:fillRect/>
          </a:stretch>
        </p:blipFill>
        <p:spPr>
          <a:xfrm>
            <a:off x="291042" y="1304203"/>
            <a:ext cx="6593647" cy="5232257"/>
          </a:xfrm>
          <a:prstGeom prst="rect">
            <a:avLst/>
          </a:prstGeom>
        </p:spPr>
      </p:pic>
      <p:pic>
        <p:nvPicPr>
          <p:cNvPr id="2" name="图片 1"/>
          <p:cNvPicPr>
            <a:picLocks noChangeAspect="1"/>
          </p:cNvPicPr>
          <p:nvPr/>
        </p:nvPicPr>
        <p:blipFill>
          <a:blip r:embed="rId4"/>
          <a:stretch>
            <a:fillRect/>
          </a:stretch>
        </p:blipFill>
        <p:spPr>
          <a:xfrm>
            <a:off x="264353" y="504203"/>
            <a:ext cx="1406188" cy="68611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3227" y="461772"/>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altLang="zh-CN" sz="2400" dirty="0">
              <a:latin typeface="微软雅黑" panose="020B0503020204020204" pitchFamily="34" charset="-122"/>
              <a:ea typeface="微软雅黑" panose="020B0503020204020204" pitchFamily="34" charset="-122"/>
              <a:cs typeface="+mj-cs"/>
            </a:endParaRPr>
          </a:p>
        </p:txBody>
      </p:sp>
      <p:sp>
        <p:nvSpPr>
          <p:cNvPr id="3" name="矩形 2"/>
          <p:cNvSpPr/>
          <p:nvPr/>
        </p:nvSpPr>
        <p:spPr>
          <a:xfrm>
            <a:off x="129283" y="2371744"/>
            <a:ext cx="6894576" cy="3483864"/>
          </a:xfrm>
          <a:prstGeom prst="rect">
            <a:avLst/>
          </a:prstGeom>
        </p:spPr>
        <p:txBody>
          <a:bodyPr vert="horz" lIns="91440" tIns="45720" rIns="91440" bIns="45720" rtlCol="0">
            <a:normAutofit fontScale="92500" lnSpcReduction="10000"/>
          </a:bodyPr>
          <a:lstStyle/>
          <a:p>
            <a:pPr>
              <a:lnSpc>
                <a:spcPct val="150000"/>
              </a:lnSpc>
              <a:spcAft>
                <a:spcPts val="600"/>
              </a:spcAft>
            </a:pPr>
            <a:r>
              <a:rPr lang="en-US" altLang="zh-CN" sz="2400" dirty="0">
                <a:latin typeface="微软雅黑" panose="020B0503020204020204" pitchFamily="34" charset="-122"/>
                <a:ea typeface="微软雅黑" panose="020B0503020204020204" pitchFamily="34" charset="-122"/>
              </a:rPr>
              <a:t>        2018</a:t>
            </a:r>
            <a:r>
              <a:rPr lang="zh-CN" altLang="en-US"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7</a:t>
            </a:r>
            <a:r>
              <a:rPr lang="zh-CN" altLang="en-US" sz="2400" dirty="0">
                <a:latin typeface="微软雅黑" panose="020B0503020204020204" pitchFamily="34" charset="-122"/>
                <a:ea typeface="微软雅黑" panose="020B0503020204020204" pitchFamily="34" charset="-122"/>
              </a:rPr>
              <a:t>月</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日，</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复兴之</a:t>
            </a:r>
            <a:r>
              <a:rPr lang="zh-CN" altLang="en-US" sz="2400" dirty="0" smtClean="0">
                <a:latin typeface="微软雅黑" panose="020B0503020204020204" pitchFamily="34" charset="-122"/>
                <a:ea typeface="微软雅黑" panose="020B0503020204020204" pitchFamily="34" charset="-122"/>
              </a:rPr>
              <a:t>路</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新时代</a:t>
            </a:r>
            <a:r>
              <a:rPr lang="zh-CN" altLang="en-US" sz="2400" dirty="0">
                <a:latin typeface="微软雅黑" panose="020B0503020204020204" pitchFamily="34" charset="-122"/>
                <a:ea typeface="微软雅黑" panose="020B0503020204020204" pitchFamily="34" charset="-122"/>
              </a:rPr>
              <a:t>部分</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正式展出。展览以习近平新时代中国特色社会主义思想为指导，全面展示党的十八大以来，以习近平同志为核心的党中央团结带领全国各族人民，统筹推进“五位一体”总体布局，协调推进“四个全面”战略布局，党和国家各项事业取得的历史性成就、发生的历史性变革，集中展示我们党治国理政的高超智慧、卓越能力。</a:t>
            </a:r>
            <a:endParaRPr lang="zh-CN" altLang="en-US" sz="24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7337803" y="776137"/>
            <a:ext cx="4536572" cy="2937429"/>
          </a:xfrm>
          <a:prstGeom prst="rect">
            <a:avLst/>
          </a:prstGeom>
        </p:spPr>
      </p:pic>
      <p:pic>
        <p:nvPicPr>
          <p:cNvPr id="5" name="图片 4"/>
          <p:cNvPicPr>
            <a:picLocks noChangeAspect="1"/>
          </p:cNvPicPr>
          <p:nvPr/>
        </p:nvPicPr>
        <p:blipFill>
          <a:blip r:embed="rId2"/>
          <a:stretch>
            <a:fillRect/>
          </a:stretch>
        </p:blipFill>
        <p:spPr>
          <a:xfrm>
            <a:off x="0" y="1070287"/>
            <a:ext cx="7023859" cy="1027716"/>
          </a:xfrm>
          <a:prstGeom prst="rect">
            <a:avLst/>
          </a:prstGeom>
        </p:spPr>
      </p:pic>
      <p:pic>
        <p:nvPicPr>
          <p:cNvPr id="6" name="图片 5"/>
          <p:cNvPicPr>
            <a:picLocks noChangeAspect="1"/>
          </p:cNvPicPr>
          <p:nvPr/>
        </p:nvPicPr>
        <p:blipFill>
          <a:blip r:embed="rId3"/>
          <a:stretch>
            <a:fillRect/>
          </a:stretch>
        </p:blipFill>
        <p:spPr>
          <a:xfrm>
            <a:off x="7337803" y="4113676"/>
            <a:ext cx="4536572" cy="22825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3"/>
          <p:cNvSpPr/>
          <p:nvPr>
            <p:custDataLst>
              <p:tags r:id="rId1"/>
            </p:custDataLst>
          </p:nvPr>
        </p:nvSpPr>
        <p:spPr>
          <a:xfrm>
            <a:off x="3054350" y="2535238"/>
            <a:ext cx="7032625" cy="1568450"/>
          </a:xfrm>
          <a:prstGeom prst="rect">
            <a:avLst/>
          </a:prstGeom>
          <a:noFill/>
          <a:ln w="9525">
            <a:noFill/>
          </a:ln>
        </p:spPr>
        <p:txBody>
          <a:bodyPr>
            <a:spAutoFit/>
          </a:bodyPr>
          <a:lstStyle/>
          <a:p>
            <a:pPr algn="ctr">
              <a:buFont typeface="Arial" panose="020B0604020202020204" pitchFamily="34" charset="0"/>
            </a:pPr>
            <a:r>
              <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rPr>
              <a:t>谢谢</a:t>
            </a:r>
            <a:endPar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椭圆 955"/>
          <p:cNvSpPr/>
          <p:nvPr>
            <p:custDataLst>
              <p:tags r:id="rId1"/>
            </p:custDataLst>
          </p:nvPr>
        </p:nvSpPr>
        <p:spPr>
          <a:xfrm>
            <a:off x="2362815" y="6376121"/>
            <a:ext cx="556564" cy="55656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7" name="椭圆 956"/>
          <p:cNvSpPr/>
          <p:nvPr>
            <p:custDataLst>
              <p:tags r:id="rId2"/>
            </p:custDataLst>
          </p:nvPr>
        </p:nvSpPr>
        <p:spPr>
          <a:xfrm>
            <a:off x="460822" y="1696923"/>
            <a:ext cx="2688299" cy="2688299"/>
          </a:xfrm>
          <a:prstGeom prst="ellipse">
            <a:avLst/>
          </a:prstGeom>
          <a:gradFill flip="none" rotWithShape="1">
            <a:gsLst>
              <a:gs pos="0">
                <a:srgbClr val="BFBFBF"/>
              </a:gs>
              <a:gs pos="37000">
                <a:srgbClr val="FFFFFF"/>
              </a:gs>
              <a:gs pos="100000">
                <a:schemeClr val="accent3">
                  <a:tint val="0"/>
                </a:schemeClr>
              </a:gs>
            </a:gsLst>
            <a:lin ang="2700000" scaled="1"/>
          </a:gradFill>
          <a:ln w="28575" cap="flat" cmpd="sng" algn="ctr">
            <a:solidFill>
              <a:srgbClr val="F2F2F2"/>
            </a:solidFill>
            <a:prstDash val="solid"/>
          </a:ln>
          <a:effectLst>
            <a:outerShdw blurRad="254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958" name="椭圆 957"/>
          <p:cNvSpPr/>
          <p:nvPr>
            <p:custDataLst>
              <p:tags r:id="rId3"/>
            </p:custDataLst>
          </p:nvPr>
        </p:nvSpPr>
        <p:spPr>
          <a:xfrm>
            <a:off x="5059714" y="5928709"/>
            <a:ext cx="621152" cy="621152"/>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9" name="椭圆 958"/>
          <p:cNvSpPr/>
          <p:nvPr>
            <p:custDataLst>
              <p:tags r:id="rId4"/>
            </p:custDataLst>
          </p:nvPr>
        </p:nvSpPr>
        <p:spPr>
          <a:xfrm>
            <a:off x="696720" y="1907420"/>
            <a:ext cx="2267304" cy="2267304"/>
          </a:xfrm>
          <a:prstGeom prst="ellipse">
            <a:avLst/>
          </a:prstGeom>
          <a:solidFill>
            <a:srgbClr val="0070C0"/>
          </a:solidFill>
          <a:ln w="25400" cap="flat" cmpd="sng" algn="ctr">
            <a:noFill/>
            <a:prstDash val="solid"/>
          </a:ln>
          <a:effectLst>
            <a:outerShdw blurRad="127000" dist="127000" dir="5400000" algn="ctr" rotWithShape="0">
              <a:srgbClr val="000000">
                <a:alpha val="43137"/>
              </a:srgbClr>
            </a:outerShdw>
          </a:effectLst>
        </p:spPr>
        <p:txBody>
          <a:bodyPr rtlCol="0" anchor="ctr"/>
          <a:lstStyle/>
          <a:p>
            <a:pPr algn="ctr" defTabSz="1088390">
              <a:defRPr/>
            </a:pPr>
            <a:endParaRPr lang="zh-CN" altLang="en-US" sz="2135"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960" name="椭圆 959"/>
          <p:cNvSpPr/>
          <p:nvPr>
            <p:custDataLst>
              <p:tags r:id="rId5"/>
            </p:custDataLst>
          </p:nvPr>
        </p:nvSpPr>
        <p:spPr>
          <a:xfrm>
            <a:off x="8119625" y="6089914"/>
            <a:ext cx="768085" cy="76808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1" name="椭圆 960"/>
          <p:cNvSpPr/>
          <p:nvPr>
            <p:custDataLst>
              <p:tags r:id="rId6"/>
            </p:custDataLst>
          </p:nvPr>
        </p:nvSpPr>
        <p:spPr>
          <a:xfrm>
            <a:off x="6407315" y="64640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2" name="椭圆 961"/>
          <p:cNvSpPr/>
          <p:nvPr>
            <p:custDataLst>
              <p:tags r:id="rId7"/>
            </p:custDataLst>
          </p:nvPr>
        </p:nvSpPr>
        <p:spPr>
          <a:xfrm>
            <a:off x="325172" y="6055985"/>
            <a:ext cx="609993" cy="60999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3" name="椭圆 962"/>
          <p:cNvSpPr/>
          <p:nvPr>
            <p:custDataLst>
              <p:tags r:id="rId8"/>
            </p:custDataLst>
          </p:nvPr>
        </p:nvSpPr>
        <p:spPr>
          <a:xfrm>
            <a:off x="3379995" y="6304336"/>
            <a:ext cx="723284" cy="72328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4" name="椭圆 963"/>
          <p:cNvSpPr/>
          <p:nvPr>
            <p:custDataLst>
              <p:tags r:id="rId9"/>
            </p:custDataLst>
          </p:nvPr>
        </p:nvSpPr>
        <p:spPr>
          <a:xfrm>
            <a:off x="7303239" y="6239285"/>
            <a:ext cx="618715" cy="61871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5" name="椭圆 964"/>
          <p:cNvSpPr/>
          <p:nvPr>
            <p:custDataLst>
              <p:tags r:id="rId10"/>
            </p:custDataLst>
          </p:nvPr>
        </p:nvSpPr>
        <p:spPr>
          <a:xfrm>
            <a:off x="2035942" y="6100714"/>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6" name="椭圆 965"/>
          <p:cNvSpPr/>
          <p:nvPr>
            <p:custDataLst>
              <p:tags r:id="rId11"/>
            </p:custDataLst>
          </p:nvPr>
        </p:nvSpPr>
        <p:spPr>
          <a:xfrm>
            <a:off x="1119113" y="6548642"/>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7" name="椭圆 966"/>
          <p:cNvSpPr/>
          <p:nvPr>
            <p:custDataLst>
              <p:tags r:id="rId12"/>
            </p:custDataLst>
          </p:nvPr>
        </p:nvSpPr>
        <p:spPr>
          <a:xfrm>
            <a:off x="10107357" y="6473957"/>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8" name="椭圆 967"/>
          <p:cNvSpPr/>
          <p:nvPr>
            <p:custDataLst>
              <p:tags r:id="rId13"/>
            </p:custDataLst>
          </p:nvPr>
        </p:nvSpPr>
        <p:spPr>
          <a:xfrm>
            <a:off x="4333265" y="6222511"/>
            <a:ext cx="180856" cy="180856"/>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9" name="椭圆 968"/>
          <p:cNvSpPr/>
          <p:nvPr>
            <p:custDataLst>
              <p:tags r:id="rId14"/>
            </p:custDataLst>
          </p:nvPr>
        </p:nvSpPr>
        <p:spPr>
          <a:xfrm>
            <a:off x="11877317" y="6336417"/>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0" name="椭圆 969"/>
          <p:cNvSpPr/>
          <p:nvPr>
            <p:custDataLst>
              <p:tags r:id="rId15"/>
            </p:custDataLst>
          </p:nvPr>
        </p:nvSpPr>
        <p:spPr>
          <a:xfrm>
            <a:off x="9544327" y="6239285"/>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1" name="椭圆 970"/>
          <p:cNvSpPr/>
          <p:nvPr>
            <p:custDataLst>
              <p:tags r:id="rId16"/>
            </p:custDataLst>
          </p:nvPr>
        </p:nvSpPr>
        <p:spPr>
          <a:xfrm>
            <a:off x="10992337" y="64066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2" name="TextBox 971"/>
          <p:cNvSpPr txBox="1"/>
          <p:nvPr>
            <p:custDataLst>
              <p:tags r:id="rId17"/>
            </p:custDataLst>
          </p:nvPr>
        </p:nvSpPr>
        <p:spPr>
          <a:xfrm>
            <a:off x="1265625" y="2736152"/>
            <a:ext cx="1210588" cy="646331"/>
          </a:xfrm>
          <a:prstGeom prst="rect">
            <a:avLst/>
          </a:prstGeom>
          <a:noFill/>
          <a:effectLst>
            <a:outerShdw blurRad="127000" dist="127000" dir="5400000" algn="ctr" rotWithShape="0">
              <a:srgbClr val="000000">
                <a:alpha val="43137"/>
              </a:srgbClr>
            </a:outerShdw>
          </a:effectLst>
        </p:spPr>
        <p:txBody>
          <a:bodyPr wrap="none" rtlCol="0">
            <a:spAutoFit/>
          </a:bodyPr>
          <a:lstStyle/>
          <a:p>
            <a:pPr defTabSz="1088390"/>
            <a:r>
              <a:rPr lang="zh-CN" altLang="en-US" sz="3600" b="1" spc="400" dirty="0">
                <a:solidFill>
                  <a:schemeClr val="bg1"/>
                </a:solidFill>
                <a:latin typeface="微软雅黑" panose="020B0503020204020204" pitchFamily="34" charset="-122"/>
                <a:ea typeface="微软雅黑" panose="020B0503020204020204" pitchFamily="34" charset="-122"/>
                <a:cs typeface="+mn-ea"/>
                <a:sym typeface="+mn-lt"/>
              </a:rPr>
              <a:t>内容</a:t>
            </a:r>
            <a:endParaRPr lang="zh-CN" altLang="en-US" sz="3600" b="1" spc="400"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974" name="组合 973"/>
          <p:cNvGrpSpPr/>
          <p:nvPr/>
        </p:nvGrpSpPr>
        <p:grpSpPr>
          <a:xfrm>
            <a:off x="4103242" y="1625942"/>
            <a:ext cx="4047251" cy="604838"/>
            <a:chOff x="3818511" y="1079593"/>
            <a:chExt cx="3633809" cy="543051"/>
          </a:xfrm>
          <a:effectLst>
            <a:outerShdw blurRad="127000" dist="127000" dir="5400000" algn="ctr" rotWithShape="0">
              <a:srgbClr val="000000">
                <a:alpha val="43137"/>
              </a:srgbClr>
            </a:outerShdw>
          </a:effectLst>
        </p:grpSpPr>
        <p:grpSp>
          <p:nvGrpSpPr>
            <p:cNvPr id="975" name="组合 974"/>
            <p:cNvGrpSpPr/>
            <p:nvPr/>
          </p:nvGrpSpPr>
          <p:grpSpPr>
            <a:xfrm>
              <a:off x="3818511" y="1084860"/>
              <a:ext cx="3633809" cy="483501"/>
              <a:chOff x="2540000" y="1059582"/>
              <a:chExt cx="6108700" cy="812800"/>
            </a:xfrm>
            <a:solidFill>
              <a:srgbClr val="005DA2"/>
            </a:solidFill>
          </p:grpSpPr>
          <p:sp>
            <p:nvSpPr>
              <p:cNvPr id="978" name="Freeform 5"/>
              <p:cNvSpPr>
                <a:spLocks noEditPoints="1"/>
              </p:cNvSpPr>
              <p:nvPr>
                <p:custDataLst>
                  <p:tags r:id="rId18"/>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微软雅黑" panose="020B0503020204020204" pitchFamily="34" charset="-122"/>
                  <a:ea typeface="微软雅黑" panose="020B0503020204020204" pitchFamily="34" charset="-122"/>
                  <a:cs typeface="+mn-ea"/>
                  <a:sym typeface="+mn-lt"/>
                </a:endParaRPr>
              </a:p>
            </p:txBody>
          </p:sp>
          <p:sp>
            <p:nvSpPr>
              <p:cNvPr id="979" name="Freeform 6"/>
              <p:cNvSpPr/>
              <p:nvPr>
                <p:custDataLst>
                  <p:tags r:id="rId19"/>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微软雅黑" panose="020B0503020204020204" pitchFamily="34" charset="-122"/>
                  <a:ea typeface="微软雅黑" panose="020B0503020204020204" pitchFamily="34" charset="-122"/>
                  <a:cs typeface="+mn-ea"/>
                  <a:sym typeface="+mn-lt"/>
                </a:endParaRPr>
              </a:p>
            </p:txBody>
          </p:sp>
        </p:grpSp>
        <p:sp>
          <p:nvSpPr>
            <p:cNvPr id="976" name="矩形 975"/>
            <p:cNvSpPr/>
            <p:nvPr>
              <p:custDataLst>
                <p:tags r:id="rId20"/>
              </p:custDataLst>
            </p:nvPr>
          </p:nvSpPr>
          <p:spPr>
            <a:xfrm>
              <a:off x="5113128" y="1090141"/>
              <a:ext cx="1988770" cy="532503"/>
            </a:xfrm>
            <a:prstGeom prst="rect">
              <a:avLst/>
            </a:prstGeom>
          </p:spPr>
          <p:txBody>
            <a:bodyPr wrap="square" lIns="162613" tIns="81307" rIns="162613" bIns="81307">
              <a:spAutoFit/>
            </a:bodyPr>
            <a:lstStyle/>
            <a:p>
              <a:pPr defTabSz="1088390">
                <a:defRPr/>
              </a:pPr>
              <a:endParaRPr lang="zh-CN" altLang="zh-CN" sz="2800" b="1" kern="100" dirty="0">
                <a:latin typeface="微软雅黑" panose="020B0503020204020204" pitchFamily="34" charset="-122"/>
                <a:ea typeface="微软雅黑" panose="020B0503020204020204" pitchFamily="34" charset="-122"/>
                <a:cs typeface="+mn-ea"/>
                <a:sym typeface="+mn-lt"/>
              </a:endParaRPr>
            </a:p>
          </p:txBody>
        </p:sp>
        <p:sp>
          <p:nvSpPr>
            <p:cNvPr id="977" name="文本框 48"/>
            <p:cNvSpPr txBox="1">
              <a:spLocks noChangeArrowheads="1"/>
            </p:cNvSpPr>
            <p:nvPr>
              <p:custDataLst>
                <p:tags r:id="rId21"/>
              </p:custDataLst>
            </p:nvPr>
          </p:nvSpPr>
          <p:spPr bwMode="auto">
            <a:xfrm>
              <a:off x="4459186" y="1079593"/>
              <a:ext cx="501137" cy="468648"/>
            </a:xfrm>
            <a:prstGeom prst="rect">
              <a:avLst/>
            </a:prstGeom>
            <a:noFill/>
            <a:ln w="9525">
              <a:noFill/>
              <a:miter lim="800000"/>
            </a:ln>
          </p:spPr>
          <p:txBody>
            <a:bodyPr>
              <a:spAutoFit/>
            </a:bodyPr>
            <a:lstStyle/>
            <a:p>
              <a:pPr defTabSz="1088390">
                <a:defRPr/>
              </a:pPr>
              <a:r>
                <a:rPr lang="en-US" altLang="zh-CN" sz="2800" b="1" kern="0" dirty="0">
                  <a:solidFill>
                    <a:schemeClr val="bg1"/>
                  </a:solidFill>
                  <a:latin typeface="微软雅黑" panose="020B0503020204020204" pitchFamily="34" charset="-122"/>
                  <a:ea typeface="微软雅黑" panose="020B0503020204020204" pitchFamily="34" charset="-122"/>
                  <a:cs typeface="+mn-ea"/>
                  <a:sym typeface="+mn-lt"/>
                </a:rPr>
                <a:t>1</a:t>
              </a:r>
              <a:endParaRPr lang="en-US" altLang="zh-CN" sz="2800" b="1" kern="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980" name="组合 979"/>
          <p:cNvGrpSpPr/>
          <p:nvPr/>
        </p:nvGrpSpPr>
        <p:grpSpPr>
          <a:xfrm>
            <a:off x="4072374" y="2846075"/>
            <a:ext cx="4047251" cy="561150"/>
            <a:chOff x="3818511" y="1744615"/>
            <a:chExt cx="3633809" cy="503827"/>
          </a:xfrm>
          <a:effectLst>
            <a:outerShdw blurRad="127000" dist="127000" dir="5400000" algn="ctr" rotWithShape="0">
              <a:srgbClr val="000000">
                <a:alpha val="43137"/>
              </a:srgbClr>
            </a:outerShdw>
          </a:effectLst>
        </p:grpSpPr>
        <p:grpSp>
          <p:nvGrpSpPr>
            <p:cNvPr id="981" name="组合 980"/>
            <p:cNvGrpSpPr/>
            <p:nvPr/>
          </p:nvGrpSpPr>
          <p:grpSpPr>
            <a:xfrm>
              <a:off x="3818511" y="1744615"/>
              <a:ext cx="3633809" cy="483501"/>
              <a:chOff x="2540000" y="1059582"/>
              <a:chExt cx="6108700" cy="812800"/>
            </a:xfrm>
            <a:solidFill>
              <a:srgbClr val="005DA2"/>
            </a:solidFill>
          </p:grpSpPr>
          <p:sp>
            <p:nvSpPr>
              <p:cNvPr id="984" name="Freeform 5"/>
              <p:cNvSpPr>
                <a:spLocks noEditPoints="1"/>
              </p:cNvSpPr>
              <p:nvPr>
                <p:custDataLst>
                  <p:tags r:id="rId22"/>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微软雅黑" panose="020B0503020204020204" pitchFamily="34" charset="-122"/>
                  <a:ea typeface="微软雅黑" panose="020B0503020204020204" pitchFamily="34" charset="-122"/>
                  <a:cs typeface="+mn-ea"/>
                  <a:sym typeface="+mn-lt"/>
                </a:endParaRPr>
              </a:p>
            </p:txBody>
          </p:sp>
          <p:sp>
            <p:nvSpPr>
              <p:cNvPr id="985" name="Freeform 6"/>
              <p:cNvSpPr/>
              <p:nvPr>
                <p:custDataLst>
                  <p:tags r:id="rId23"/>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微软雅黑" panose="020B0503020204020204" pitchFamily="34" charset="-122"/>
                  <a:ea typeface="微软雅黑" panose="020B0503020204020204" pitchFamily="34" charset="-122"/>
                  <a:cs typeface="+mn-ea"/>
                  <a:sym typeface="+mn-lt"/>
                </a:endParaRPr>
              </a:p>
            </p:txBody>
          </p:sp>
        </p:grpSp>
        <p:sp>
          <p:nvSpPr>
            <p:cNvPr id="983" name="文本框 48"/>
            <p:cNvSpPr txBox="1">
              <a:spLocks noChangeArrowheads="1"/>
            </p:cNvSpPr>
            <p:nvPr>
              <p:custDataLst>
                <p:tags r:id="rId24"/>
              </p:custDataLst>
            </p:nvPr>
          </p:nvSpPr>
          <p:spPr bwMode="auto">
            <a:xfrm>
              <a:off x="4459186" y="1779793"/>
              <a:ext cx="631582" cy="468649"/>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微软雅黑" panose="020B0503020204020204" pitchFamily="34" charset="-122"/>
                  <a:ea typeface="微软雅黑" panose="020B0503020204020204" pitchFamily="34" charset="-122"/>
                  <a:cs typeface="+mn-ea"/>
                  <a:sym typeface="+mn-lt"/>
                </a:rPr>
                <a:t>2</a:t>
              </a:r>
              <a:endParaRPr lang="en-US" altLang="zh-CN" sz="2800" b="1" kern="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9" name="组合 8"/>
          <p:cNvGrpSpPr/>
          <p:nvPr/>
        </p:nvGrpSpPr>
        <p:grpSpPr>
          <a:xfrm>
            <a:off x="4118233" y="4052065"/>
            <a:ext cx="4047251" cy="538511"/>
            <a:chOff x="3818511" y="1744615"/>
            <a:chExt cx="3633809" cy="483501"/>
          </a:xfrm>
          <a:effectLst>
            <a:outerShdw blurRad="127000" dist="127000" dir="5400000" algn="ctr" rotWithShape="0">
              <a:srgbClr val="000000">
                <a:alpha val="43137"/>
              </a:srgbClr>
            </a:outerShdw>
          </a:effectLst>
        </p:grpSpPr>
        <p:grpSp>
          <p:nvGrpSpPr>
            <p:cNvPr id="11" name="组合 10"/>
            <p:cNvGrpSpPr/>
            <p:nvPr/>
          </p:nvGrpSpPr>
          <p:grpSpPr>
            <a:xfrm>
              <a:off x="3818511" y="1744615"/>
              <a:ext cx="3633809" cy="483501"/>
              <a:chOff x="2540000" y="1059582"/>
              <a:chExt cx="6108700" cy="812800"/>
            </a:xfrm>
            <a:solidFill>
              <a:srgbClr val="005DA2"/>
            </a:solidFill>
          </p:grpSpPr>
          <p:sp>
            <p:nvSpPr>
              <p:cNvPr id="13" name="Freeform 5"/>
              <p:cNvSpPr>
                <a:spLocks noEditPoints="1"/>
              </p:cNvSpPr>
              <p:nvPr>
                <p:custDataLst>
                  <p:tags r:id="rId25"/>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dirty="0">
                  <a:latin typeface="微软雅黑" panose="020B0503020204020204" pitchFamily="34" charset="-122"/>
                  <a:ea typeface="微软雅黑" panose="020B0503020204020204" pitchFamily="34" charset="-122"/>
                  <a:cs typeface="+mn-ea"/>
                  <a:sym typeface="+mn-lt"/>
                </a:endParaRPr>
              </a:p>
            </p:txBody>
          </p:sp>
          <p:sp>
            <p:nvSpPr>
              <p:cNvPr id="15" name="Freeform 6"/>
              <p:cNvSpPr/>
              <p:nvPr>
                <p:custDataLst>
                  <p:tags r:id="rId26"/>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微软雅黑" panose="020B0503020204020204" pitchFamily="34" charset="-122"/>
                  <a:ea typeface="微软雅黑" panose="020B0503020204020204" pitchFamily="34" charset="-122"/>
                  <a:cs typeface="+mn-ea"/>
                  <a:sym typeface="+mn-lt"/>
                </a:endParaRPr>
              </a:p>
            </p:txBody>
          </p:sp>
        </p:grpSp>
        <p:sp>
          <p:nvSpPr>
            <p:cNvPr id="17" name="文本框 48"/>
            <p:cNvSpPr txBox="1">
              <a:spLocks noChangeArrowheads="1"/>
            </p:cNvSpPr>
            <p:nvPr>
              <p:custDataLst>
                <p:tags r:id="rId27"/>
              </p:custDataLst>
            </p:nvPr>
          </p:nvSpPr>
          <p:spPr bwMode="auto">
            <a:xfrm>
              <a:off x="4429864" y="1750471"/>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微软雅黑" panose="020B0503020204020204" pitchFamily="34" charset="-122"/>
                  <a:ea typeface="微软雅黑" panose="020B0503020204020204" pitchFamily="34" charset="-122"/>
                  <a:cs typeface="+mn-ea"/>
                  <a:sym typeface="+mn-lt"/>
                </a:rPr>
                <a:t>3</a:t>
              </a:r>
              <a:endParaRPr lang="en-US" altLang="zh-CN" sz="2800" b="1" kern="0"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29" name="文本框 28"/>
          <p:cNvSpPr txBox="1"/>
          <p:nvPr/>
        </p:nvSpPr>
        <p:spPr>
          <a:xfrm>
            <a:off x="5437542" y="1682611"/>
            <a:ext cx="2763505" cy="523220"/>
          </a:xfrm>
          <a:prstGeom prst="rect">
            <a:avLst/>
          </a:prstGeom>
          <a:noFill/>
        </p:spPr>
        <p:txBody>
          <a:bodyPr wrap="square" rtlCol="0">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教学内容分析</a:t>
            </a:r>
            <a:endPar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5515057" y="4080568"/>
            <a:ext cx="2348720" cy="523220"/>
          </a:xfrm>
          <a:prstGeom prst="rect">
            <a:avLst/>
          </a:prstGeom>
          <a:noFill/>
        </p:spPr>
        <p:txBody>
          <a:bodyPr wrap="none" rtlCol="0" anchor="t">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教学实施建议</a:t>
            </a:r>
            <a:endPar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34" name="文本框 33"/>
          <p:cNvSpPr txBox="1"/>
          <p:nvPr/>
        </p:nvSpPr>
        <p:spPr>
          <a:xfrm>
            <a:off x="5464756" y="2874559"/>
            <a:ext cx="2698175" cy="523220"/>
          </a:xfrm>
          <a:prstGeom prst="rect">
            <a:avLst/>
          </a:prstGeom>
          <a:noFill/>
        </p:spPr>
        <p:txBody>
          <a:bodyPr wrap="none" rtlCol="0" anchor="t">
            <a:spAutoFit/>
          </a:bodyPr>
          <a:lstStyle/>
          <a:p>
            <a:pPr algn="l">
              <a:buClrTx/>
              <a:buSzTx/>
              <a:buFontTx/>
            </a:pPr>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教学重难点解析</a:t>
            </a:r>
            <a:endPar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ustDataLst>
      <p:tags r:id="rId28"/>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52272" y="793088"/>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600" b="1" spc="220" dirty="0">
                <a:solidFill>
                  <a:schemeClr val="accent1">
                    <a:lumMod val="75000"/>
                  </a:schemeClr>
                </a:solidFill>
                <a:latin typeface="微软雅黑" panose="020B0503020204020204" pitchFamily="34" charset="-122"/>
                <a:ea typeface="微软雅黑" panose="020B0503020204020204" pitchFamily="34" charset="-122"/>
              </a:rPr>
              <a:t>一、教学内容分析</a:t>
            </a:r>
            <a:endParaRPr lang="zh-CN" altLang="en-US" sz="3600" b="1" spc="22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Title 6"/>
          <p:cNvSpPr txBox="1"/>
          <p:nvPr>
            <p:custDataLst>
              <p:tags r:id="rId2"/>
            </p:custDataLst>
          </p:nvPr>
        </p:nvSpPr>
        <p:spPr>
          <a:xfrm>
            <a:off x="5327650" y="1996440"/>
            <a:ext cx="6121400" cy="28651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圆角 3"/>
          <p:cNvSpPr/>
          <p:nvPr/>
        </p:nvSpPr>
        <p:spPr>
          <a:xfrm>
            <a:off x="2829212" y="2205485"/>
            <a:ext cx="7838786" cy="9167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altLang="zh-CN" sz="2400" dirty="0"/>
          </a:p>
          <a:p>
            <a:r>
              <a:rPr lang="zh-CN" altLang="en-US" sz="2800" b="1" dirty="0">
                <a:latin typeface="微软雅黑" panose="020B0503020204020204" pitchFamily="34" charset="-122"/>
                <a:ea typeface="微软雅黑" panose="020B0503020204020204" pitchFamily="34" charset="-122"/>
              </a:rPr>
              <a:t>一、实现中华民族伟大复兴中国梦</a:t>
            </a:r>
            <a:endParaRPr lang="zh-CN" altLang="en-US" sz="2800" b="1" dirty="0">
              <a:latin typeface="微软雅黑" panose="020B0503020204020204" pitchFamily="34" charset="-122"/>
              <a:ea typeface="微软雅黑" panose="020B0503020204020204" pitchFamily="34" charset="-122"/>
            </a:endParaRPr>
          </a:p>
          <a:p>
            <a:endParaRPr lang="zh-CN" altLang="en-US" sz="2400" dirty="0"/>
          </a:p>
        </p:txBody>
      </p:sp>
      <p:sp>
        <p:nvSpPr>
          <p:cNvPr id="5" name="矩形: 圆角 4"/>
          <p:cNvSpPr/>
          <p:nvPr/>
        </p:nvSpPr>
        <p:spPr>
          <a:xfrm>
            <a:off x="2829211" y="3495092"/>
            <a:ext cx="7838787" cy="9167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zh-CN" altLang="en-US" sz="2800" b="1" dirty="0">
                <a:latin typeface="微软雅黑" panose="020B0503020204020204" pitchFamily="34" charset="-122"/>
                <a:ea typeface="微软雅黑" panose="020B0503020204020204" pitchFamily="34" charset="-122"/>
              </a:rPr>
              <a:t>二、全面建设社会主义现代化国家</a:t>
            </a:r>
            <a:endParaRPr lang="zh-CN" altLang="en-US" sz="2800" b="1" dirty="0">
              <a:latin typeface="微软雅黑" panose="020B0503020204020204" pitchFamily="34" charset="-122"/>
              <a:ea typeface="微软雅黑" panose="020B0503020204020204" pitchFamily="34" charset="-122"/>
            </a:endParaRPr>
          </a:p>
        </p:txBody>
      </p:sp>
      <p:sp>
        <p:nvSpPr>
          <p:cNvPr id="6" name="矩形: 圆角 5"/>
          <p:cNvSpPr/>
          <p:nvPr/>
        </p:nvSpPr>
        <p:spPr>
          <a:xfrm>
            <a:off x="2829212" y="4784700"/>
            <a:ext cx="7838788" cy="9167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zh-CN" altLang="en-US" sz="2800" b="1" dirty="0">
                <a:latin typeface="微软雅黑" panose="020B0503020204020204" pitchFamily="34" charset="-122"/>
                <a:ea typeface="微软雅黑" panose="020B0503020204020204" pitchFamily="34" charset="-122"/>
              </a:rPr>
              <a:t>三、一以贯之坚持和发展中国特色社会主义事业</a:t>
            </a:r>
            <a:endParaRPr lang="zh-CN" altLang="en-US" sz="2800" b="1"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stretch>
            <a:fillRect/>
          </a:stretch>
        </p:blipFill>
        <p:spPr>
          <a:xfrm>
            <a:off x="445686" y="2205485"/>
            <a:ext cx="1962150" cy="990600"/>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6800" y="1541793"/>
            <a:ext cx="10036628" cy="4822923"/>
          </a:xfrm>
          <a:prstGeom prst="rect">
            <a:avLst/>
          </a:prstGeom>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       </a:t>
            </a:r>
            <a:r>
              <a:rPr lang="zh-CN" altLang="en-US" sz="2600" dirty="0">
                <a:latin typeface="微软雅黑" panose="020B0503020204020204" pitchFamily="34" charset="-122"/>
                <a:ea typeface="微软雅黑" panose="020B0503020204020204" pitchFamily="34" charset="-122"/>
              </a:rPr>
              <a:t>实现社会主义现代化和中华民族伟大复兴是新时代坚持和发展中国特色社会主义的总任务。在近代以来漫长的历史进程中，中国人民经历了太多太多的磨难，付出了太多太多的牺牲，进行了太多太多的拼搏。现在，中国人民和中华民族在历史进程中积累的强大能量已经充分爆发出来了，为实现中华民族伟大复兴提供了势不可挡的磅礴力量。建设社会主义现代化强国，实现中华民族伟大复兴，是一场接力跑，我们要一棒接着一棒跑下去，每一代人都要为下一代人跑出一个好成绩。</a:t>
            </a:r>
            <a:endParaRPr lang="zh-CN" altLang="en-US" sz="2600" dirty="0">
              <a:latin typeface="微软雅黑" panose="020B0503020204020204" pitchFamily="34" charset="-122"/>
              <a:ea typeface="微软雅黑" panose="020B0503020204020204" pitchFamily="34" charset="-122"/>
            </a:endParaRPr>
          </a:p>
        </p:txBody>
      </p:sp>
      <p:sp>
        <p:nvSpPr>
          <p:cNvPr id="3" name="矩形 2"/>
          <p:cNvSpPr/>
          <p:nvPr/>
        </p:nvSpPr>
        <p:spPr>
          <a:xfrm>
            <a:off x="1479036" y="805690"/>
            <a:ext cx="9624392" cy="514436"/>
          </a:xfrm>
          <a:prstGeom prst="rect">
            <a:avLst/>
          </a:prstGeom>
        </p:spPr>
        <p:txBody>
          <a:bodyPr wrap="square">
            <a:spAutoFit/>
          </a:bodyPr>
          <a:lstStyle/>
          <a:p>
            <a:pPr>
              <a:lnSpc>
                <a:spcPts val="3500"/>
              </a:lnSpc>
            </a:pPr>
            <a:r>
              <a:rPr lang="zh-CN" altLang="en-US" sz="2800" b="1" dirty="0">
                <a:solidFill>
                  <a:schemeClr val="accent2">
                    <a:lumMod val="75000"/>
                  </a:schemeClr>
                </a:solidFill>
                <a:latin typeface="微软雅黑" panose="020B0503020204020204" pitchFamily="34" charset="-122"/>
                <a:ea typeface="微软雅黑" panose="020B0503020204020204" pitchFamily="34" charset="-122"/>
              </a:rPr>
              <a:t>第</a:t>
            </a:r>
            <a:r>
              <a:rPr lang="en-US" altLang="zh-CN" sz="2800" b="1" dirty="0">
                <a:solidFill>
                  <a:schemeClr val="accent2">
                    <a:lumMod val="75000"/>
                  </a:schemeClr>
                </a:solidFill>
                <a:latin typeface="微软雅黑" panose="020B0503020204020204" pitchFamily="34" charset="-122"/>
                <a:ea typeface="微软雅黑" panose="020B0503020204020204" pitchFamily="34" charset="-122"/>
              </a:rPr>
              <a:t>2</a:t>
            </a:r>
            <a:r>
              <a:rPr lang="zh-CN" altLang="en-US" sz="2800" b="1" dirty="0">
                <a:solidFill>
                  <a:schemeClr val="accent2">
                    <a:lumMod val="75000"/>
                  </a:schemeClr>
                </a:solidFill>
                <a:latin typeface="微软雅黑" panose="020B0503020204020204" pitchFamily="34" charset="-122"/>
                <a:ea typeface="微软雅黑" panose="020B0503020204020204" pitchFamily="34" charset="-122"/>
              </a:rPr>
              <a:t>讲  目标任务：实现社会主义现代化和中华民族伟大复兴</a:t>
            </a:r>
            <a:endParaRPr lang="en-US" altLang="zh-CN" sz="2800" b="1" dirty="0">
              <a:solidFill>
                <a:schemeClr val="accent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endParaRPr lang="en-US" altLang="zh-CN" sz="3600">
              <a:solidFill>
                <a:schemeClr val="bg1"/>
              </a:solidFill>
              <a:latin typeface="楷体" panose="02010609060101010101" pitchFamily="49" charset="-122"/>
              <a:ea typeface="楷体" panose="02010609060101010101" pitchFamily="49" charset="-122"/>
            </a:endParaRP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endParaRPr lang="en-US" altLang="zh-CN" sz="3600" dirty="0">
              <a:solidFill>
                <a:schemeClr val="bg1"/>
              </a:solidFill>
              <a:latin typeface="楷体" panose="02010609060101010101" pitchFamily="49" charset="-122"/>
              <a:ea typeface="楷体" panose="02010609060101010101" pitchFamily="49" charset="-122"/>
            </a:endParaRP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endParaRPr lang="en-US" altLang="zh-CN" sz="3600">
              <a:solidFill>
                <a:schemeClr val="bg1"/>
              </a:solidFill>
              <a:latin typeface="楷体" panose="02010609060101010101" pitchFamily="49" charset="-122"/>
              <a:ea typeface="楷体" panose="02010609060101010101" pitchFamily="49" charset="-122"/>
            </a:endParaRP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endParaRPr lang="en-US" altLang="zh-CN" sz="3600" dirty="0">
              <a:solidFill>
                <a:schemeClr val="bg1"/>
              </a:solidFill>
              <a:latin typeface="楷体" panose="02010609060101010101" pitchFamily="49" charset="-122"/>
              <a:ea typeface="楷体" panose="02010609060101010101" pitchFamily="49" charset="-122"/>
            </a:endParaRPr>
          </a:p>
        </p:txBody>
      </p:sp>
      <p:sp>
        <p:nvSpPr>
          <p:cNvPr id="2" name="矩形 1"/>
          <p:cNvSpPr/>
          <p:nvPr/>
        </p:nvSpPr>
        <p:spPr>
          <a:xfrm>
            <a:off x="1318065" y="1487666"/>
            <a:ext cx="7259875" cy="1477328"/>
          </a:xfrm>
          <a:prstGeom prst="rect">
            <a:avLst/>
          </a:prstGeom>
        </p:spPr>
        <p:txBody>
          <a:bodyPr wrap="square">
            <a:spAutoFit/>
          </a:bodyPr>
          <a:lstStyle/>
          <a:p>
            <a:pPr>
              <a:lnSpc>
                <a:spcPct val="150000"/>
              </a:lnSpc>
            </a:pPr>
            <a:r>
              <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实现中华民族伟大复兴中国梦</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p"/>
            </a:pPr>
            <a:r>
              <a:rPr lang="zh-CN" altLang="zh-CN" sz="2800" b="1" kern="100" dirty="0">
                <a:latin typeface="华文楷体" pitchFamily="2" charset="-122"/>
                <a:ea typeface="华文楷体" pitchFamily="2" charset="-122"/>
                <a:cs typeface="Times New Roman" panose="02020603050405020304" pitchFamily="18" charset="0"/>
              </a:rPr>
              <a:t>中华民族伟大复兴中国梦的内涵</a:t>
            </a:r>
            <a:endParaRPr lang="zh-CN" altLang="en-US" sz="2800" b="1" kern="100" dirty="0">
              <a:latin typeface="华文楷体" pitchFamily="2" charset="-122"/>
              <a:ea typeface="华文楷体" pitchFamily="2" charset="-122"/>
              <a:cs typeface="Times New Roman" panose="02020603050405020304" pitchFamily="18" charset="0"/>
            </a:endParaRPr>
          </a:p>
        </p:txBody>
      </p:sp>
      <p:sp>
        <p:nvSpPr>
          <p:cNvPr id="3" name="矩形 2"/>
          <p:cNvSpPr/>
          <p:nvPr/>
        </p:nvSpPr>
        <p:spPr>
          <a:xfrm>
            <a:off x="1050805" y="3153286"/>
            <a:ext cx="8580755" cy="1384995"/>
          </a:xfrm>
          <a:prstGeom prst="rect">
            <a:avLst/>
          </a:prstGeom>
        </p:spPr>
        <p:txBody>
          <a:bodyPr wrap="square">
            <a:spAutoFit/>
          </a:bodyPr>
          <a:lstStyle/>
          <a:p>
            <a:pPr>
              <a:lnSpc>
                <a:spcPct val="150000"/>
              </a:lnSpc>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kern="100" dirty="0" smtClean="0">
                <a:latin typeface="微软雅黑" panose="020B0503020204020204" pitchFamily="34" charset="-122"/>
                <a:ea typeface="微软雅黑" panose="020B0503020204020204" pitchFamily="34" charset="-122"/>
                <a:cs typeface="Times New Roman" panose="02020603050405020304" pitchFamily="18" charset="0"/>
              </a:rPr>
              <a:t> 中华民族</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伟大复兴的中国梦，就是要实现国家富强、民族振兴、人民幸福。</a:t>
            </a:r>
            <a:endPar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endParaRPr lang="en-US" altLang="zh-CN" sz="3600">
              <a:solidFill>
                <a:schemeClr val="bg1"/>
              </a:solidFill>
              <a:latin typeface="楷体" panose="02010609060101010101" pitchFamily="49" charset="-122"/>
              <a:ea typeface="楷体" panose="02010609060101010101" pitchFamily="49" charset="-122"/>
            </a:endParaRP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endParaRPr lang="en-US" altLang="zh-CN" sz="3600" dirty="0">
              <a:solidFill>
                <a:schemeClr val="bg1"/>
              </a:solidFill>
              <a:latin typeface="楷体" panose="02010609060101010101" pitchFamily="49" charset="-122"/>
              <a:ea typeface="楷体" panose="02010609060101010101" pitchFamily="49" charset="-122"/>
            </a:endParaRP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endParaRPr lang="en-US" altLang="zh-CN" sz="3600">
              <a:solidFill>
                <a:schemeClr val="bg1"/>
              </a:solidFill>
              <a:latin typeface="楷体" panose="02010609060101010101" pitchFamily="49" charset="-122"/>
              <a:ea typeface="楷体" panose="02010609060101010101" pitchFamily="49" charset="-122"/>
            </a:endParaRP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endParaRPr lang="en-US" altLang="zh-CN" sz="3600" dirty="0">
              <a:solidFill>
                <a:schemeClr val="bg1"/>
              </a:solidFill>
              <a:latin typeface="楷体" panose="02010609060101010101" pitchFamily="49" charset="-122"/>
              <a:ea typeface="楷体" panose="02010609060101010101" pitchFamily="49" charset="-122"/>
            </a:endParaRPr>
          </a:p>
        </p:txBody>
      </p:sp>
      <p:sp>
        <p:nvSpPr>
          <p:cNvPr id="2" name="矩形 1"/>
          <p:cNvSpPr/>
          <p:nvPr/>
        </p:nvSpPr>
        <p:spPr>
          <a:xfrm>
            <a:off x="1318065" y="1487666"/>
            <a:ext cx="7259875" cy="1477328"/>
          </a:xfrm>
          <a:prstGeom prst="rect">
            <a:avLst/>
          </a:prstGeom>
        </p:spPr>
        <p:txBody>
          <a:bodyPr wrap="square">
            <a:spAutoFit/>
          </a:bodyPr>
          <a:lstStyle/>
          <a:p>
            <a:pPr>
              <a:lnSpc>
                <a:spcPct val="150000"/>
              </a:lnSpc>
            </a:pPr>
            <a:r>
              <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实现中华民族伟大复兴中国梦</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p"/>
            </a:pPr>
            <a:r>
              <a:rPr lang="zh-CN" altLang="en-US" sz="2800" b="1" kern="100" dirty="0">
                <a:latin typeface="华文楷体" pitchFamily="2" charset="-122"/>
                <a:ea typeface="华文楷体" pitchFamily="2" charset="-122"/>
                <a:cs typeface="Times New Roman" panose="02020603050405020304" pitchFamily="18" charset="0"/>
              </a:rPr>
              <a:t>中国梦终将在接力奋斗中变为现实</a:t>
            </a:r>
            <a:endParaRPr lang="zh-CN" altLang="en-US" sz="2800" b="1" kern="100" dirty="0">
              <a:latin typeface="华文楷体" pitchFamily="2" charset="-122"/>
              <a:ea typeface="华文楷体" pitchFamily="2" charset="-122"/>
              <a:cs typeface="Times New Roman" panose="02020603050405020304" pitchFamily="18" charset="0"/>
            </a:endParaRPr>
          </a:p>
        </p:txBody>
      </p:sp>
      <p:sp>
        <p:nvSpPr>
          <p:cNvPr id="3" name="矩形 2"/>
          <p:cNvSpPr/>
          <p:nvPr/>
        </p:nvSpPr>
        <p:spPr>
          <a:xfrm>
            <a:off x="1050805" y="3153286"/>
            <a:ext cx="8580755" cy="662554"/>
          </a:xfrm>
          <a:prstGeom prst="rect">
            <a:avLst/>
          </a:prstGeom>
        </p:spPr>
        <p:txBody>
          <a:bodyPr wrap="square">
            <a:spAutoFit/>
          </a:bodyPr>
          <a:lstStyle/>
          <a:p>
            <a:pPr>
              <a:lnSpc>
                <a:spcPct val="150000"/>
              </a:lnSpc>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3"/>
          <p:cNvSpPr/>
          <p:nvPr/>
        </p:nvSpPr>
        <p:spPr>
          <a:xfrm>
            <a:off x="1296063" y="2998857"/>
            <a:ext cx="9845131" cy="3202480"/>
          </a:xfrm>
          <a:prstGeom prst="rect">
            <a:avLst/>
          </a:prstGeom>
        </p:spPr>
        <p:txBody>
          <a:bodyPr wrap="square">
            <a:spAutoFit/>
          </a:bodyPr>
          <a:lstStyle/>
          <a:p>
            <a:pPr>
              <a:lnSpc>
                <a:spcPct val="130000"/>
              </a:lnSpc>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600" kern="100" dirty="0">
                <a:latin typeface="微软雅黑" panose="020B0503020204020204" pitchFamily="34" charset="-122"/>
                <a:ea typeface="微软雅黑" panose="020B0503020204020204" pitchFamily="34" charset="-122"/>
                <a:cs typeface="Times New Roman" panose="02020603050405020304" pitchFamily="18" charset="0"/>
              </a:rPr>
              <a:t>今天，我们比历史上任何时期都更接近、更有信心和能力实现中华民族伟大复兴的目标。</a:t>
            </a:r>
            <a:endParaRPr lang="en-US" altLang="zh-CN" sz="26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en-US" sz="2600" kern="100" dirty="0">
                <a:latin typeface="微软雅黑" panose="020B0503020204020204" pitchFamily="34" charset="-122"/>
                <a:ea typeface="微软雅黑" panose="020B0503020204020204" pitchFamily="34" charset="-122"/>
                <a:cs typeface="Times New Roman" panose="02020603050405020304" pitchFamily="18" charset="0"/>
              </a:rPr>
              <a:t>      中国梦是历史的、现实的，也是未来的。逐梦在心中，圆梦在手中。只要我们每一个青年学生都把人生理想融入国家和民族的伟大梦想之中，敢于有梦、勇于追梦、勤于圆梦，中华民族伟大复兴的中国梦必将变为现实。</a:t>
            </a:r>
            <a:endParaRPr lang="zh-CN" altLang="en-US" sz="2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endParaRPr lang="en-US" altLang="zh-CN" sz="3600">
              <a:solidFill>
                <a:schemeClr val="bg1"/>
              </a:solidFill>
              <a:latin typeface="楷体" panose="02010609060101010101" pitchFamily="49" charset="-122"/>
              <a:ea typeface="楷体" panose="02010609060101010101" pitchFamily="49" charset="-122"/>
            </a:endParaRP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endParaRPr lang="en-US" altLang="zh-CN" sz="3600" dirty="0">
              <a:solidFill>
                <a:schemeClr val="bg1"/>
              </a:solidFill>
              <a:latin typeface="楷体" panose="02010609060101010101" pitchFamily="49" charset="-122"/>
              <a:ea typeface="楷体" panose="02010609060101010101" pitchFamily="49" charset="-122"/>
            </a:endParaRP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endParaRPr lang="en-US" altLang="zh-CN" sz="3600">
              <a:solidFill>
                <a:schemeClr val="bg1"/>
              </a:solidFill>
              <a:latin typeface="楷体" panose="02010609060101010101" pitchFamily="49" charset="-122"/>
              <a:ea typeface="楷体" panose="02010609060101010101" pitchFamily="49" charset="-122"/>
            </a:endParaRP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endParaRPr lang="en-US" altLang="zh-CN" sz="3600" dirty="0">
              <a:solidFill>
                <a:schemeClr val="bg1"/>
              </a:solidFill>
              <a:latin typeface="楷体" panose="02010609060101010101" pitchFamily="49" charset="-122"/>
              <a:ea typeface="楷体" panose="02010609060101010101" pitchFamily="49" charset="-122"/>
            </a:endParaRPr>
          </a:p>
        </p:txBody>
      </p:sp>
      <p:sp>
        <p:nvSpPr>
          <p:cNvPr id="2" name="矩形 1"/>
          <p:cNvSpPr/>
          <p:nvPr/>
        </p:nvSpPr>
        <p:spPr>
          <a:xfrm>
            <a:off x="1056811" y="1414194"/>
            <a:ext cx="5859296" cy="1969770"/>
          </a:xfrm>
          <a:prstGeom prst="rect">
            <a:avLst/>
          </a:prstGeom>
        </p:spPr>
        <p:txBody>
          <a:bodyPr wrap="none">
            <a:spAutoFit/>
          </a:bodyPr>
          <a:lstStyle/>
          <a:p>
            <a:pPr>
              <a:lnSpc>
                <a:spcPct val="150000"/>
              </a:lnSpc>
            </a:pPr>
            <a:r>
              <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全面建设社会主义现代化国家</a:t>
            </a:r>
            <a:endPar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150000"/>
              </a:lnSpc>
              <a:buFont typeface="Wingdings" panose="05000000000000000000" pitchFamily="2" charset="2"/>
              <a:buChar char="p"/>
            </a:pPr>
            <a:r>
              <a:rPr lang="zh-CN" altLang="en-US" sz="2800" b="1" kern="100" dirty="0">
                <a:latin typeface="华文楷体" pitchFamily="2" charset="-122"/>
                <a:ea typeface="华文楷体" pitchFamily="2" charset="-122"/>
                <a:cs typeface="Times New Roman" panose="02020603050405020304" pitchFamily="18" charset="0"/>
              </a:rPr>
              <a:t>“两个一百年”奋斗目标</a:t>
            </a:r>
            <a:endParaRPr lang="en-US" altLang="zh-CN" sz="2800" b="1" kern="100" dirty="0">
              <a:latin typeface="华文楷体" pitchFamily="2" charset="-122"/>
              <a:ea typeface="华文楷体" pitchFamily="2" charset="-122"/>
              <a:cs typeface="Times New Roman" panose="02020603050405020304" pitchFamily="18" charset="0"/>
            </a:endParaRPr>
          </a:p>
          <a:p>
            <a:pPr marL="457200" indent="-457200">
              <a:buFont typeface="Wingdings" panose="05000000000000000000" pitchFamily="2" charset="2"/>
              <a:buChar char="p"/>
            </a:pPr>
            <a:endParaRPr lang="zh-CN" altLang="en-US" sz="3200" dirty="0"/>
          </a:p>
        </p:txBody>
      </p:sp>
      <p:sp>
        <p:nvSpPr>
          <p:cNvPr id="3" name="矩形 2"/>
          <p:cNvSpPr/>
          <p:nvPr/>
        </p:nvSpPr>
        <p:spPr>
          <a:xfrm>
            <a:off x="1056811" y="3444240"/>
            <a:ext cx="9458789" cy="662554"/>
          </a:xfrm>
          <a:prstGeom prst="rect">
            <a:avLst/>
          </a:prstGeom>
        </p:spPr>
        <p:txBody>
          <a:bodyPr wrap="square">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p:txBody>
      </p:sp>
      <p:sp>
        <p:nvSpPr>
          <p:cNvPr id="6" name="矩形 5"/>
          <p:cNvSpPr/>
          <p:nvPr/>
        </p:nvSpPr>
        <p:spPr>
          <a:xfrm>
            <a:off x="894887" y="3037497"/>
            <a:ext cx="10240302" cy="1955215"/>
          </a:xfrm>
          <a:prstGeom prst="rect">
            <a:avLst/>
          </a:prstGeom>
        </p:spPr>
        <p:txBody>
          <a:bodyPr wrap="square">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       建成社会主义现代化强国，实现中华民族伟大复兴，是中华民族的最高利益和根本利益，是新时代中国共产党和中国人民的奋斗目标。</a:t>
            </a:r>
            <a:endParaRPr lang="zh-CN" altLang="en-US" sz="2800" dirty="0">
              <a:latin typeface="微软雅黑" panose="020B0503020204020204" pitchFamily="34" charset="-122"/>
              <a:ea typeface="微软雅黑" panose="020B0503020204020204" pitchFamily="34" charset="-122"/>
            </a:endParaRPr>
          </a:p>
        </p:txBody>
      </p:sp>
      <p:sp>
        <p:nvSpPr>
          <p:cNvPr id="12" name="矩形 11"/>
          <p:cNvSpPr/>
          <p:nvPr/>
        </p:nvSpPr>
        <p:spPr>
          <a:xfrm>
            <a:off x="894887" y="5109844"/>
            <a:ext cx="10240301" cy="1384995"/>
          </a:xfrm>
          <a:prstGeom prst="rect">
            <a:avLst/>
          </a:prstGeom>
        </p:spPr>
        <p:txBody>
          <a:bodyPr wrap="square">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 实现</a:t>
            </a:r>
            <a:r>
              <a:rPr lang="zh-CN" altLang="en-US" sz="2800" dirty="0">
                <a:latin typeface="微软雅黑" panose="020B0503020204020204" pitchFamily="34" charset="-122"/>
                <a:ea typeface="微软雅黑" panose="020B0503020204020204" pitchFamily="34" charset="-122"/>
              </a:rPr>
              <a:t>社会主义现代化和中华民族伟大复兴是新时代坚持和发展中国特色社会主义的总任务。</a:t>
            </a:r>
            <a:endParaRPr lang="zh-CN" altLang="en-US" sz="28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endParaRPr lang="en-US" altLang="zh-CN" sz="3600" dirty="0">
              <a:solidFill>
                <a:schemeClr val="bg1"/>
              </a:solidFill>
              <a:latin typeface="楷体" panose="02010609060101010101" pitchFamily="49" charset="-122"/>
              <a:ea typeface="楷体" panose="02010609060101010101" pitchFamily="49" charset="-122"/>
            </a:endParaRPr>
          </a:p>
        </p:txBody>
      </p:sp>
      <p:sp>
        <p:nvSpPr>
          <p:cNvPr id="2" name="矩形 1"/>
          <p:cNvSpPr/>
          <p:nvPr/>
        </p:nvSpPr>
        <p:spPr>
          <a:xfrm>
            <a:off x="1056811" y="1414194"/>
            <a:ext cx="7468711" cy="1969770"/>
          </a:xfrm>
          <a:prstGeom prst="rect">
            <a:avLst/>
          </a:prstGeom>
        </p:spPr>
        <p:txBody>
          <a:bodyPr wrap="square">
            <a:spAutoFit/>
          </a:bodyPr>
          <a:lstStyle/>
          <a:p>
            <a:pPr>
              <a:lnSpc>
                <a:spcPct val="150000"/>
              </a:lnSpc>
            </a:pPr>
            <a:r>
              <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全面建设社会主义现代化国家</a:t>
            </a:r>
            <a:endPar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150000"/>
              </a:lnSpc>
              <a:buFont typeface="Wingdings" panose="05000000000000000000" pitchFamily="2" charset="2"/>
              <a:buChar char="p"/>
            </a:pPr>
            <a:r>
              <a:rPr lang="zh-CN" altLang="en-US" sz="2800" b="1" kern="100" dirty="0" smtClean="0">
                <a:latin typeface="华文楷体" pitchFamily="2" charset="-122"/>
                <a:ea typeface="华文楷体" pitchFamily="2" charset="-122"/>
                <a:cs typeface="Times New Roman" panose="02020603050405020304" pitchFamily="18" charset="0"/>
              </a:rPr>
              <a:t>分“两步走</a:t>
            </a:r>
            <a:r>
              <a:rPr lang="en-US" altLang="zh-CN" sz="2800" b="1" kern="100" dirty="0" smtClean="0">
                <a:latin typeface="华文楷体" pitchFamily="2" charset="-122"/>
                <a:ea typeface="华文楷体" pitchFamily="2" charset="-122"/>
                <a:cs typeface="Times New Roman" panose="02020603050405020304" pitchFamily="18" charset="0"/>
              </a:rPr>
              <a:t>”</a:t>
            </a:r>
            <a:r>
              <a:rPr lang="zh-CN" altLang="en-US" sz="2800" b="1" kern="100" dirty="0" smtClean="0">
                <a:latin typeface="华文楷体" pitchFamily="2" charset="-122"/>
                <a:ea typeface="华文楷体" pitchFamily="2" charset="-122"/>
                <a:cs typeface="Times New Roman" panose="02020603050405020304" pitchFamily="18" charset="0"/>
              </a:rPr>
              <a:t>全面</a:t>
            </a:r>
            <a:r>
              <a:rPr lang="zh-CN" altLang="en-US" sz="2800" b="1" kern="100" dirty="0">
                <a:latin typeface="华文楷体" pitchFamily="2" charset="-122"/>
                <a:ea typeface="华文楷体" pitchFamily="2" charset="-122"/>
                <a:cs typeface="Times New Roman" panose="02020603050405020304" pitchFamily="18" charset="0"/>
              </a:rPr>
              <a:t>建成社会主义现代化强国</a:t>
            </a:r>
            <a:endParaRPr lang="en-US" altLang="zh-CN" sz="2800" b="1" kern="100" dirty="0">
              <a:latin typeface="华文楷体" pitchFamily="2" charset="-122"/>
              <a:ea typeface="华文楷体" pitchFamily="2" charset="-122"/>
              <a:cs typeface="Times New Roman" panose="02020603050405020304" pitchFamily="18" charset="0"/>
            </a:endParaRPr>
          </a:p>
          <a:p>
            <a:pPr marL="457200" indent="-457200">
              <a:buFont typeface="Wingdings" panose="05000000000000000000" pitchFamily="2" charset="2"/>
              <a:buChar char="p"/>
            </a:pPr>
            <a:endParaRPr lang="zh-CN" altLang="en-US" sz="3200" dirty="0"/>
          </a:p>
        </p:txBody>
      </p:sp>
      <p:sp>
        <p:nvSpPr>
          <p:cNvPr id="3" name="矩形 2"/>
          <p:cNvSpPr/>
          <p:nvPr/>
        </p:nvSpPr>
        <p:spPr>
          <a:xfrm>
            <a:off x="1056811" y="2946595"/>
            <a:ext cx="9458789" cy="662554"/>
          </a:xfrm>
          <a:prstGeom prst="rect">
            <a:avLst/>
          </a:prstGeom>
        </p:spPr>
        <p:txBody>
          <a:bodyPr wrap="square">
            <a:spAutoFit/>
          </a:bodyPr>
          <a:lstStyle/>
          <a:p>
            <a:pPr>
              <a:lnSpc>
                <a:spcPct val="150000"/>
              </a:lnSpc>
            </a:pPr>
            <a:endParaRPr lang="zh-CN" altLang="en-US" sz="2800" dirty="0">
              <a:latin typeface="微软雅黑" panose="020B0503020204020204" pitchFamily="34" charset="-122"/>
              <a:ea typeface="微软雅黑" panose="020B0503020204020204" pitchFamily="34" charset="-122"/>
            </a:endParaRPr>
          </a:p>
        </p:txBody>
      </p:sp>
      <p:sp>
        <p:nvSpPr>
          <p:cNvPr id="45" name="矩形 44"/>
          <p:cNvSpPr/>
          <p:nvPr/>
        </p:nvSpPr>
        <p:spPr>
          <a:xfrm>
            <a:off x="353728" y="3031596"/>
            <a:ext cx="10864953" cy="2422266"/>
          </a:xfrm>
          <a:prstGeom prst="rect">
            <a:avLst/>
          </a:prstGeom>
        </p:spPr>
        <p:txBody>
          <a:bodyPr wrap="square">
            <a:spAutoFit/>
          </a:bodyPr>
          <a:lstStyle/>
          <a:p>
            <a:pPr>
              <a:lnSpc>
                <a:spcPct val="150000"/>
              </a:lnSpc>
            </a:pPr>
            <a:r>
              <a:rPr lang="zh-CN" altLang="en-US" dirty="0"/>
              <a:t>　     </a:t>
            </a:r>
            <a:r>
              <a:rPr lang="zh-CN" altLang="en-US" sz="2600" dirty="0"/>
              <a:t> </a:t>
            </a:r>
            <a:r>
              <a:rPr lang="zh-CN" altLang="en-US" sz="2600" dirty="0">
                <a:latin typeface="微软雅黑" panose="020B0503020204020204" pitchFamily="34" charset="-122"/>
                <a:ea typeface="微软雅黑" panose="020B0503020204020204" pitchFamily="34" charset="-122"/>
              </a:rPr>
              <a:t>第一个阶段，从</a:t>
            </a:r>
            <a:r>
              <a:rPr lang="en-US" altLang="zh-CN" sz="2600" dirty="0">
                <a:latin typeface="微软雅黑" panose="020B0503020204020204" pitchFamily="34" charset="-122"/>
                <a:ea typeface="微软雅黑" panose="020B0503020204020204" pitchFamily="34" charset="-122"/>
              </a:rPr>
              <a:t>2020</a:t>
            </a:r>
            <a:r>
              <a:rPr lang="zh-CN" altLang="en-US" sz="2600" dirty="0">
                <a:latin typeface="微软雅黑" panose="020B0503020204020204" pitchFamily="34" charset="-122"/>
                <a:ea typeface="微软雅黑" panose="020B0503020204020204" pitchFamily="34" charset="-122"/>
              </a:rPr>
              <a:t>年到</a:t>
            </a:r>
            <a:r>
              <a:rPr lang="en-US" altLang="zh-CN" sz="2600" dirty="0">
                <a:latin typeface="微软雅黑" panose="020B0503020204020204" pitchFamily="34" charset="-122"/>
                <a:ea typeface="微软雅黑" panose="020B0503020204020204" pitchFamily="34" charset="-122"/>
              </a:rPr>
              <a:t>2035</a:t>
            </a:r>
            <a:r>
              <a:rPr lang="zh-CN" altLang="en-US" sz="2600" dirty="0">
                <a:latin typeface="微软雅黑" panose="020B0503020204020204" pitchFamily="34" charset="-122"/>
                <a:ea typeface="微软雅黑" panose="020B0503020204020204" pitchFamily="34" charset="-122"/>
              </a:rPr>
              <a:t>年，在全面建成小康社会的基础上，再奋斗十五年，基本实现社会主义现代化。</a:t>
            </a:r>
            <a:endParaRPr lang="en-US" altLang="zh-CN" sz="2600" dirty="0">
              <a:latin typeface="微软雅黑" panose="020B0503020204020204" pitchFamily="34" charset="-122"/>
              <a:ea typeface="微软雅黑" panose="020B0503020204020204" pitchFamily="34" charset="-122"/>
            </a:endParaRPr>
          </a:p>
          <a:p>
            <a:pPr>
              <a:lnSpc>
                <a:spcPct val="150000"/>
              </a:lnSpc>
            </a:pPr>
            <a:r>
              <a:rPr lang="zh-CN" altLang="en-US" sz="2600" dirty="0">
                <a:latin typeface="微软雅黑" panose="020B0503020204020204" pitchFamily="34" charset="-122"/>
                <a:ea typeface="微软雅黑" panose="020B0503020204020204" pitchFamily="34" charset="-122"/>
              </a:rPr>
              <a:t>       第二个阶段，从</a:t>
            </a:r>
            <a:r>
              <a:rPr lang="en-US" altLang="zh-CN" sz="2600" dirty="0">
                <a:latin typeface="微软雅黑" panose="020B0503020204020204" pitchFamily="34" charset="-122"/>
                <a:ea typeface="微软雅黑" panose="020B0503020204020204" pitchFamily="34" charset="-122"/>
              </a:rPr>
              <a:t>2035</a:t>
            </a:r>
            <a:r>
              <a:rPr lang="zh-CN" altLang="en-US" sz="2600" dirty="0">
                <a:latin typeface="微软雅黑" panose="020B0503020204020204" pitchFamily="34" charset="-122"/>
                <a:ea typeface="微软雅黑" panose="020B0503020204020204" pitchFamily="34" charset="-122"/>
              </a:rPr>
              <a:t>年到本世纪中叶，在基本实现现代化的基础上，再奋斗十五年，把我国建成富强民主文明和谐美丽的社会主义现代化强国。</a:t>
            </a:r>
            <a:endParaRPr lang="zh-CN" altLang="en-US" sz="26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endParaRPr lang="en-US" altLang="zh-CN" sz="3600">
              <a:solidFill>
                <a:schemeClr val="bg1"/>
              </a:solidFill>
              <a:latin typeface="楷体" panose="02010609060101010101" pitchFamily="49" charset="-122"/>
              <a:ea typeface="楷体" panose="02010609060101010101" pitchFamily="49" charset="-122"/>
            </a:endParaRP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endParaRPr lang="en-US" altLang="zh-CN" sz="3600" dirty="0">
              <a:solidFill>
                <a:schemeClr val="bg1"/>
              </a:solidFill>
              <a:latin typeface="楷体" panose="02010609060101010101" pitchFamily="49" charset="-122"/>
              <a:ea typeface="楷体" panose="02010609060101010101" pitchFamily="49" charset="-122"/>
            </a:endParaRP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endParaRPr lang="en-US" altLang="zh-CN" sz="3600">
              <a:solidFill>
                <a:schemeClr val="bg1"/>
              </a:solidFill>
              <a:latin typeface="楷体" panose="02010609060101010101" pitchFamily="49" charset="-122"/>
              <a:ea typeface="楷体" panose="02010609060101010101" pitchFamily="49" charset="-122"/>
            </a:endParaRP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endParaRPr lang="en-US" altLang="zh-CN" sz="3600" dirty="0">
              <a:solidFill>
                <a:schemeClr val="bg1"/>
              </a:solidFill>
              <a:latin typeface="楷体" panose="02010609060101010101" pitchFamily="49" charset="-122"/>
              <a:ea typeface="楷体" panose="02010609060101010101" pitchFamily="49" charset="-122"/>
            </a:endParaRPr>
          </a:p>
        </p:txBody>
      </p:sp>
      <p:sp>
        <p:nvSpPr>
          <p:cNvPr id="2" name="矩形 1"/>
          <p:cNvSpPr/>
          <p:nvPr/>
        </p:nvSpPr>
        <p:spPr>
          <a:xfrm>
            <a:off x="1110342" y="1592079"/>
            <a:ext cx="10690361" cy="1908215"/>
          </a:xfrm>
          <a:prstGeom prst="rect">
            <a:avLst/>
          </a:prstGeom>
        </p:spPr>
        <p:txBody>
          <a:bodyPr wrap="square">
            <a:spAutoFit/>
          </a:bodyPr>
          <a:lstStyle/>
          <a:p>
            <a:pPr>
              <a:lnSpc>
                <a:spcPct val="150000"/>
              </a:lnSpc>
            </a:pPr>
            <a:r>
              <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 一以贯之坚持和发展中国特色社会主义事业</a:t>
            </a:r>
            <a:endPar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150000"/>
              </a:lnSpc>
              <a:buFont typeface="Wingdings" panose="05000000000000000000" pitchFamily="2" charset="2"/>
              <a:buChar char="p"/>
            </a:pPr>
            <a:r>
              <a:rPr lang="zh-CN" altLang="en-US" sz="2800" b="1" kern="100" dirty="0">
                <a:latin typeface="华文楷体" pitchFamily="2" charset="-122"/>
                <a:ea typeface="华文楷体" pitchFamily="2" charset="-122"/>
                <a:cs typeface="Times New Roman" panose="02020603050405020304" pitchFamily="18" charset="0"/>
              </a:rPr>
              <a:t>实现中华民族伟大复兴，必须推进中国特色社会主义伟大事业</a:t>
            </a:r>
            <a:endParaRPr lang="zh-CN" altLang="en-US" sz="2800" b="1" kern="100" dirty="0">
              <a:latin typeface="华文楷体" pitchFamily="2" charset="-122"/>
              <a:ea typeface="华文楷体" pitchFamily="2" charset="-122"/>
              <a:cs typeface="Times New Roman" panose="02020603050405020304" pitchFamily="18" charset="0"/>
            </a:endParaRPr>
          </a:p>
          <a:p>
            <a:endParaRPr lang="zh-CN" altLang="en-US" sz="2800" b="1" dirty="0">
              <a:latin typeface="华文楷体" pitchFamily="2" charset="-122"/>
              <a:ea typeface="华文楷体" pitchFamily="2" charset="-122"/>
            </a:endParaRPr>
          </a:p>
        </p:txBody>
      </p:sp>
      <p:sp>
        <p:nvSpPr>
          <p:cNvPr id="3" name="矩形 2"/>
          <p:cNvSpPr/>
          <p:nvPr/>
        </p:nvSpPr>
        <p:spPr>
          <a:xfrm>
            <a:off x="1110342" y="3184203"/>
            <a:ext cx="9971315" cy="126810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     </a:t>
            </a:r>
            <a:r>
              <a:rPr lang="zh-CN" altLang="en-US" sz="2600" dirty="0">
                <a:latin typeface="微软雅黑" panose="020B0503020204020204" pitchFamily="34" charset="-122"/>
                <a:ea typeface="微软雅黑" panose="020B0503020204020204" pitchFamily="34" charset="-122"/>
              </a:rPr>
              <a:t>只有社会主义才能救中国，只有中国特色社会主义才能发展中国，只有坚持和发展中国特色社会主义才能实现中华民族伟大复兴。</a:t>
            </a:r>
            <a:endParaRPr lang="zh-CN" altLang="en-US" sz="26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FULL_TEXT_BEAUTIFY_COPY_ID" val="958"/>
</p:tagLst>
</file>

<file path=ppt/tags/tag11.xml><?xml version="1.0" encoding="utf-8"?>
<p:tagLst xmlns:p="http://schemas.openxmlformats.org/presentationml/2006/main">
  <p:tag name="KSO_WM_FULL_TEXT_BEAUTIFY_COPY_ID" val="959"/>
</p:tagLst>
</file>

<file path=ppt/tags/tag12.xml><?xml version="1.0" encoding="utf-8"?>
<p:tagLst xmlns:p="http://schemas.openxmlformats.org/presentationml/2006/main">
  <p:tag name="KSO_WM_FULL_TEXT_BEAUTIFY_COPY_ID" val="960"/>
</p:tagLst>
</file>

<file path=ppt/tags/tag13.xml><?xml version="1.0" encoding="utf-8"?>
<p:tagLst xmlns:p="http://schemas.openxmlformats.org/presentationml/2006/main">
  <p:tag name="KSO_WM_FULL_TEXT_BEAUTIFY_COPY_ID" val="961"/>
</p:tagLst>
</file>

<file path=ppt/tags/tag14.xml><?xml version="1.0" encoding="utf-8"?>
<p:tagLst xmlns:p="http://schemas.openxmlformats.org/presentationml/2006/main">
  <p:tag name="KSO_WM_FULL_TEXT_BEAUTIFY_COPY_ID" val="962"/>
</p:tagLst>
</file>

<file path=ppt/tags/tag15.xml><?xml version="1.0" encoding="utf-8"?>
<p:tagLst xmlns:p="http://schemas.openxmlformats.org/presentationml/2006/main">
  <p:tag name="KSO_WM_FULL_TEXT_BEAUTIFY_COPY_ID" val="963"/>
</p:tagLst>
</file>

<file path=ppt/tags/tag16.xml><?xml version="1.0" encoding="utf-8"?>
<p:tagLst xmlns:p="http://schemas.openxmlformats.org/presentationml/2006/main">
  <p:tag name="KSO_WM_FULL_TEXT_BEAUTIFY_COPY_ID" val="964"/>
</p:tagLst>
</file>

<file path=ppt/tags/tag17.xml><?xml version="1.0" encoding="utf-8"?>
<p:tagLst xmlns:p="http://schemas.openxmlformats.org/presentationml/2006/main">
  <p:tag name="KSO_WM_FULL_TEXT_BEAUTIFY_COPY_ID" val="965"/>
</p:tagLst>
</file>

<file path=ppt/tags/tag18.xml><?xml version="1.0" encoding="utf-8"?>
<p:tagLst xmlns:p="http://schemas.openxmlformats.org/presentationml/2006/main">
  <p:tag name="KSO_WM_FULL_TEXT_BEAUTIFY_COPY_ID" val="966"/>
</p:tagLst>
</file>

<file path=ppt/tags/tag19.xml><?xml version="1.0" encoding="utf-8"?>
<p:tagLst xmlns:p="http://schemas.openxmlformats.org/presentationml/2006/main">
  <p:tag name="KSO_WM_FULL_TEXT_BEAUTIFY_COPY_ID" val="967"/>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FULL_TEXT_BEAUTIFY_COPY_ID" val="968"/>
</p:tagLst>
</file>

<file path=ppt/tags/tag21.xml><?xml version="1.0" encoding="utf-8"?>
<p:tagLst xmlns:p="http://schemas.openxmlformats.org/presentationml/2006/main">
  <p:tag name="KSO_WM_FULL_TEXT_BEAUTIFY_COPY_ID" val="969"/>
</p:tagLst>
</file>

<file path=ppt/tags/tag22.xml><?xml version="1.0" encoding="utf-8"?>
<p:tagLst xmlns:p="http://schemas.openxmlformats.org/presentationml/2006/main">
  <p:tag name="KSO_WM_FULL_TEXT_BEAUTIFY_COPY_ID" val="970"/>
</p:tagLst>
</file>

<file path=ppt/tags/tag23.xml><?xml version="1.0" encoding="utf-8"?>
<p:tagLst xmlns:p="http://schemas.openxmlformats.org/presentationml/2006/main">
  <p:tag name="KSO_WM_FULL_TEXT_BEAUTIFY_COPY_ID" val="971"/>
</p:tagLst>
</file>

<file path=ppt/tags/tag24.xml><?xml version="1.0" encoding="utf-8"?>
<p:tagLst xmlns:p="http://schemas.openxmlformats.org/presentationml/2006/main">
  <p:tag name="KSO_WM_FULL_TEXT_BEAUTIFY_COPY_ID" val="972"/>
</p:tagLst>
</file>

<file path=ppt/tags/tag25.xml><?xml version="1.0" encoding="utf-8"?>
<p:tagLst xmlns:p="http://schemas.openxmlformats.org/presentationml/2006/main">
  <p:tag name="KSO_WM_FULL_TEXT_BEAUTIFY_COPY_ID" val="978"/>
</p:tagLst>
</file>

<file path=ppt/tags/tag26.xml><?xml version="1.0" encoding="utf-8"?>
<p:tagLst xmlns:p="http://schemas.openxmlformats.org/presentationml/2006/main">
  <p:tag name="KSO_WM_FULL_TEXT_BEAUTIFY_COPY_ID" val="979"/>
</p:tagLst>
</file>

<file path=ppt/tags/tag27.xml><?xml version="1.0" encoding="utf-8"?>
<p:tagLst xmlns:p="http://schemas.openxmlformats.org/presentationml/2006/main">
  <p:tag name="KSO_WM_FULL_TEXT_BEAUTIFY_COPY_ID" val="976"/>
</p:tagLst>
</file>

<file path=ppt/tags/tag28.xml><?xml version="1.0" encoding="utf-8"?>
<p:tagLst xmlns:p="http://schemas.openxmlformats.org/presentationml/2006/main">
  <p:tag name="KSO_WM_FULL_TEXT_BEAUTIFY_COPY_ID" val="977"/>
</p:tagLst>
</file>

<file path=ppt/tags/tag29.xml><?xml version="1.0" encoding="utf-8"?>
<p:tagLst xmlns:p="http://schemas.openxmlformats.org/presentationml/2006/main">
  <p:tag name="KSO_WM_FULL_TEXT_BEAUTIFY_COPY_ID" val="984"/>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FULL_TEXT_BEAUTIFY_COPY_ID" val="985"/>
</p:tagLst>
</file>

<file path=ppt/tags/tag31.xml><?xml version="1.0" encoding="utf-8"?>
<p:tagLst xmlns:p="http://schemas.openxmlformats.org/presentationml/2006/main">
  <p:tag name="KSO_WM_FULL_TEXT_BEAUTIFY_COPY_ID" val="983"/>
</p:tagLst>
</file>

<file path=ppt/tags/tag32.xml><?xml version="1.0" encoding="utf-8"?>
<p:tagLst xmlns:p="http://schemas.openxmlformats.org/presentationml/2006/main">
  <p:tag name="KSO_WM_FULL_TEXT_BEAUTIFY_COPY_ID" val="984"/>
</p:tagLst>
</file>

<file path=ppt/tags/tag33.xml><?xml version="1.0" encoding="utf-8"?>
<p:tagLst xmlns:p="http://schemas.openxmlformats.org/presentationml/2006/main">
  <p:tag name="KSO_WM_FULL_TEXT_BEAUTIFY_COPY_ID" val="985"/>
</p:tagLst>
</file>

<file path=ppt/tags/tag34.xml><?xml version="1.0" encoding="utf-8"?>
<p:tagLst xmlns:p="http://schemas.openxmlformats.org/presentationml/2006/main">
  <p:tag name="KSO_WM_FULL_TEXT_BEAUTIFY_COPY_ID" val="983"/>
</p:tagLst>
</file>

<file path=ppt/tags/tag35.xml><?xml version="1.0" encoding="utf-8"?>
<p:tagLst xmlns:p="http://schemas.openxmlformats.org/presentationml/2006/main">
  <p:tag name="KSO_WM_FULL_TEXT_BEAUTIFY_COPY_ID" val="150995471"/>
  <p:tag name="KSO_WM_SPECIAL_SOURCE" val="bdnull"/>
</p:tagLst>
</file>

<file path=ppt/tags/tag36.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3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3_1*f*1"/>
  <p:tag name="KSO_WM_TEMPLATE_CATEGORY" val="diagram"/>
  <p:tag name="KSO_WM_TEMPLATE_INDEX" val="2021708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74009c77584422ead1f699f35f196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98ddb9e4ea5480bb3a9bc4a8ef3944e"/>
  <p:tag name="KSO_WM_UNIT_TEXT_FILL_FORE_SCHEMECOLOR_INDEX_BRIGHTNESS" val="0.25"/>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11"/>
</p:tagLst>
</file>

<file path=ppt/tags/tag38.xml><?xml version="1.0" encoding="utf-8"?>
<p:tagLst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39.xml><?xml version="1.0" encoding="utf-8"?>
<p:tagLst xmlns:p="http://schemas.openxmlformats.org/presentationml/2006/main">
  <p:tag name="KSO_WM_SPECIAL_SOURCE" val="bdnul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p="http://schemas.openxmlformats.org/presentationml/2006/main">
  <p:tag name="KSO_WM_SPECIAL_SOURCE" val="bdnull"/>
</p:tagLst>
</file>

<file path=ppt/tags/tag41.xml><?xml version="1.0" encoding="utf-8"?>
<p:tagLst xmlns:p="http://schemas.openxmlformats.org/presentationml/2006/main">
  <p:tag name="KSO_WM_SPECIAL_SOURCE" val="bdnull"/>
</p:tagLst>
</file>

<file path=ppt/tags/tag42.xml><?xml version="1.0" encoding="utf-8"?>
<p:tagLst xmlns:p="http://schemas.openxmlformats.org/presentationml/2006/main">
  <p:tag name="KSO_WM_SPECIAL_SOURCE" val="bdnull"/>
</p:tagLst>
</file>

<file path=ppt/tags/tag43.xml><?xml version="1.0" encoding="utf-8"?>
<p:tagLst xmlns:p="http://schemas.openxmlformats.org/presentationml/2006/main">
  <p:tag name="KSO_WM_SPECIAL_SOURCE" val="bdnull"/>
</p:tagLst>
</file>

<file path=ppt/tags/tag44.xml><?xml version="1.0" encoding="utf-8"?>
<p:tagLst xmlns:p="http://schemas.openxmlformats.org/presentationml/2006/main">
  <p:tag name="KSO_WM_SPECIAL_SOURCE" val="bdnull"/>
</p:tagLst>
</file>

<file path=ppt/tags/tag45.xml><?xml version="1.0" encoding="utf-8"?>
<p:tagLst xmlns:p="http://schemas.openxmlformats.org/presentationml/2006/main">
  <p:tag name="KSO_WM_SPECIAL_SOURCE" val="bdnull"/>
</p:tagLst>
</file>

<file path=ppt/tags/tag46.xml><?xml version="1.0" encoding="utf-8"?>
<p:tagLst xmlns:p="http://schemas.openxmlformats.org/presentationml/2006/main">
  <p:tag name="KSO_WM_FULL_TEXT_BEAUTIFY_COPY_ID" val="6146"/>
</p:tagLst>
</file>

<file path=ppt/tags/tag47.xml><?xml version="1.0" encoding="utf-8"?>
<p:tagLst xmlns:p="http://schemas.openxmlformats.org/presentationml/2006/main">
  <p:tag name="KSO_WM_FULL_TEXT_BEAUTIFY_COPY_ID" val="150995214"/>
  <p:tag name="KSO_WM_SPECIAL_SOURCE" val="bdnul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xml><?xml version="1.0" encoding="utf-8"?>
<p:tagLst xmlns:p="http://schemas.openxmlformats.org/presentationml/2006/main">
  <p:tag name="KSO_WM_SPECIAL_SOURCE" val="bdnull"/>
</p:tagLst>
</file>

<file path=ppt/tags/tag8.xml><?xml version="1.0" encoding="utf-8"?>
<p:tagLst xmlns:p="http://schemas.openxmlformats.org/presentationml/2006/main">
  <p:tag name="KSO_WM_FULL_TEXT_BEAUTIFY_COPY_ID" val="956"/>
</p:tagLst>
</file>

<file path=ppt/tags/tag9.xml><?xml version="1.0" encoding="utf-8"?>
<p:tagLst xmlns:p="http://schemas.openxmlformats.org/presentationml/2006/main">
  <p:tag name="KSO_WM_FULL_TEXT_BEAUTIFY_COPY_ID" val="957"/>
</p:tagLst>
</file>

<file path=ppt/theme/theme1.xml><?xml version="1.0" encoding="utf-8"?>
<a:theme xmlns:a="http://schemas.openxmlformats.org/drawingml/2006/main" name="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1545</Words>
  <Application>WPS 演示</Application>
  <PresentationFormat>自定义</PresentationFormat>
  <Paragraphs>155</Paragraphs>
  <Slides>14</Slides>
  <Notes>12</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14</vt:i4>
      </vt:variant>
    </vt:vector>
  </HeadingPairs>
  <TitlesOfParts>
    <vt:vector size="30" baseType="lpstr">
      <vt:lpstr>Arial</vt:lpstr>
      <vt:lpstr>宋体</vt:lpstr>
      <vt:lpstr>Wingdings</vt:lpstr>
      <vt:lpstr>Calibri Light</vt:lpstr>
      <vt:lpstr>Calibri</vt:lpstr>
      <vt:lpstr>方正正黑简体</vt:lpstr>
      <vt:lpstr>黑体</vt:lpstr>
      <vt:lpstr>微软雅黑</vt:lpstr>
      <vt:lpstr>Segoe UI</vt:lpstr>
      <vt:lpstr>楷体</vt:lpstr>
      <vt:lpstr>Times New Roman</vt:lpstr>
      <vt:lpstr>华文楷体</vt:lpstr>
      <vt:lpstr>Arial Unicode MS</vt:lpstr>
      <vt:lpstr>Office 主题</vt:lpstr>
      <vt:lpstr>1_Office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Nee</dc:creator>
  <cp:lastModifiedBy>田乐</cp:lastModifiedBy>
  <cp:revision>482</cp:revision>
  <dcterms:created xsi:type="dcterms:W3CDTF">2013-10-25T14:41:00Z</dcterms:created>
  <dcterms:modified xsi:type="dcterms:W3CDTF">2021-08-27T16:12:39Z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SaveFontToCloudKey">
    <vt:lpwstr>511122308_cloud</vt:lpwstr>
  </property>
  <property fmtid="{D5CDD505-2E9C-101B-9397-08002B2CF9AE}" pid="4" name="ICV">
    <vt:lpwstr>C07F16C51C8B4A39A6682A64723106C6</vt:lpwstr>
  </property>
</Properties>
</file>