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tags/tag104.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ags/tag89.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0" r:id="rId3"/>
    <p:sldMasterId id="2147483666" r:id="rId4"/>
  </p:sldMasterIdLst>
  <p:notesMasterIdLst>
    <p:notesMasterId r:id="rId38"/>
  </p:notesMasterIdLst>
  <p:handoutMasterIdLst>
    <p:handoutMasterId r:id="rId39"/>
  </p:handoutMasterIdLst>
  <p:sldIdLst>
    <p:sldId id="729" r:id="rId5"/>
    <p:sldId id="527" r:id="rId6"/>
    <p:sldId id="565" r:id="rId7"/>
    <p:sldId id="730" r:id="rId8"/>
    <p:sldId id="731" r:id="rId9"/>
    <p:sldId id="732" r:id="rId10"/>
    <p:sldId id="733" r:id="rId11"/>
    <p:sldId id="734" r:id="rId12"/>
    <p:sldId id="735" r:id="rId13"/>
    <p:sldId id="736" r:id="rId14"/>
    <p:sldId id="737" r:id="rId15"/>
    <p:sldId id="738" r:id="rId16"/>
    <p:sldId id="739" r:id="rId17"/>
    <p:sldId id="568" r:id="rId18"/>
    <p:sldId id="272" r:id="rId19"/>
    <p:sldId id="298" r:id="rId20"/>
    <p:sldId id="274" r:id="rId21"/>
    <p:sldId id="275" r:id="rId22"/>
    <p:sldId id="576" r:id="rId23"/>
    <p:sldId id="299" r:id="rId24"/>
    <p:sldId id="580" r:id="rId25"/>
    <p:sldId id="277" r:id="rId26"/>
    <p:sldId id="300" r:id="rId27"/>
    <p:sldId id="301" r:id="rId28"/>
    <p:sldId id="302" r:id="rId29"/>
    <p:sldId id="281" r:id="rId30"/>
    <p:sldId id="597" r:id="rId31"/>
    <p:sldId id="283" r:id="rId32"/>
    <p:sldId id="284" r:id="rId33"/>
    <p:sldId id="285" r:id="rId34"/>
    <p:sldId id="286" r:id="rId35"/>
    <p:sldId id="287" r:id="rId36"/>
    <p:sldId id="270" r:id="rId3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15">
          <p15:clr>
            <a:srgbClr val="A4A3A4"/>
          </p15:clr>
        </p15:guide>
        <p15:guide id="2" pos="3869">
          <p15:clr>
            <a:srgbClr val="A4A3A4"/>
          </p15:clr>
        </p15:guide>
      </p15:sldGuideLst>
    </p:ext>
    <p:ext uri="{505F2C04-C923-438B-8C0F-E0CD2BADF298}">
      <wppc:fontMiss xmln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30"/>
    <p:restoredTop sz="88296" autoAdjust="0"/>
  </p:normalViewPr>
  <p:slideViewPr>
    <p:cSldViewPr snapToGrid="0" showGuides="1">
      <p:cViewPr varScale="1">
        <p:scale>
          <a:sx n="78" d="100"/>
          <a:sy n="78" d="100"/>
        </p:scale>
        <p:origin x="-1194" y="-90"/>
      </p:cViewPr>
      <p:guideLst>
        <p:guide orient="horz" pos="2115"/>
        <p:guide pos="386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2021/8/30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extLst>
      <p:ext uri="{BB962C8B-B14F-4D97-AF65-F5344CB8AC3E}">
        <p14:creationId xmlns:p14="http://schemas.microsoft.com/office/powerpoint/2010/main" xmlns="" val="1106899612"/>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250554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380469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106184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2021/8/30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887" y="80827"/>
            <a:ext cx="12158731" cy="6697227"/>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2021/8/30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2021/8/30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p:cNvSpPr>
            <a:spLocks noGrp="1" noChangeArrowheads="1"/>
          </p:cNvSpPr>
          <p:nvPr>
            <p:ph type="dt" sz="half" idx="10"/>
          </p:nvPr>
        </p:nvSpPr>
        <p:spPr/>
        <p:txBody>
          <a:bodyPr/>
          <a:lstStyle>
            <a:lvl1pPr>
              <a:defRPr/>
            </a:lvl1pPr>
          </a:lstStyle>
          <a:p>
            <a:fld id="{760FBDFE-C587-4B4C-A407-44438C67B59E}" type="datetimeFigureOut">
              <a:rPr lang="zh-CN" altLang="en-US" smtClean="0"/>
              <a:pPr/>
              <a:t>2021/8/30</a:t>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
        <p:nvSpPr>
          <p:cNvPr id="7" name="Rectangle 6"/>
          <p:cNvSpPr>
            <a:spLocks noGrp="1" noChangeArrowheads="1"/>
          </p:cNvSpPr>
          <p:nvPr>
            <p:ph type="sldNum" sz="quarter" idx="12"/>
          </p:nvPr>
        </p:nvSpPr>
        <p:spPr/>
        <p:txBody>
          <a:bodyPr/>
          <a:lstStyle>
            <a:lvl1pPr>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412926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p:txBody>
          <a:bodyPr/>
          <a:lstStyle>
            <a:lvl1pPr>
              <a:defRPr/>
            </a:lvl1pPr>
          </a:lstStyle>
          <a:p>
            <a:fld id="{760FBDFE-C587-4B4C-A407-44438C67B59E}" type="datetimeFigureOut">
              <a:rPr lang="zh-CN" altLang="en-US" smtClean="0"/>
              <a:pPr/>
              <a:t>2021/8/30</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284337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pPr/>
              <a:t>2021/8/30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2021/8/30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p:cNvSpPr>
            <a:spLocks noGrp="1" noChangeArrowheads="1"/>
          </p:cNvSpPr>
          <p:nvPr>
            <p:ph type="dt" sz="half" idx="10"/>
          </p:nvPr>
        </p:nvSpPr>
        <p:spPr/>
        <p:txBody>
          <a:bodyPr/>
          <a:lstStyle>
            <a:lvl1pPr>
              <a:defRPr/>
            </a:lvl1pPr>
          </a:lstStyle>
          <a:p>
            <a:fld id="{760FBDFE-C587-4B4C-A407-44438C67B59E}" type="datetimeFigureOut">
              <a:rPr lang="zh-CN" altLang="en-US" smtClean="0"/>
              <a:pPr/>
              <a:t>2021/8/30</a:t>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
        <p:nvSpPr>
          <p:cNvPr id="7" name="Rectangle 6"/>
          <p:cNvSpPr>
            <a:spLocks noGrp="1" noChangeArrowheads="1"/>
          </p:cNvSpPr>
          <p:nvPr>
            <p:ph type="sldNum" sz="quarter" idx="12"/>
          </p:nvPr>
        </p:nvSpPr>
        <p:spPr/>
        <p:txBody>
          <a:bodyPr/>
          <a:lstStyle>
            <a:lvl1pPr>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347016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10"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0" r:id="rId8"/>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6"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78" r:id="rId3"/>
    <p:sldLayoutId id="2147483679" r:id="rId4"/>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 Type="http://schemas.openxmlformats.org/officeDocument/2006/relationships/tags" Target="../tags/tag13.xml"/><Relationship Id="rId21" Type="http://schemas.openxmlformats.org/officeDocument/2006/relationships/tags" Target="../tags/tag31.xml"/><Relationship Id="rId34" Type="http://schemas.openxmlformats.org/officeDocument/2006/relationships/tags" Target="../tags/tag44.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tags" Target="../tags/tag43.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tags" Target="../tags/tag39.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tags" Target="../tags/tag42.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notesSlide" Target="../notesSlides/notesSlide1.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tags" Target="../tags/tag41.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9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9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9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9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9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9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7.xml"/><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tags" Target="../tags/tag9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4.xml"/><Relationship Id="rId1" Type="http://schemas.openxmlformats.org/officeDocument/2006/relationships/tags" Target="../tags/tag103.xml"/></Relationships>
</file>

<file path=ppt/slides/_rels/slide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273425" y="5280024"/>
            <a:ext cx="6681788" cy="1144737"/>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b="1" dirty="0">
                <a:latin typeface="微软雅黑" panose="020B0503020204020204" pitchFamily="34" charset="-122"/>
                <a:ea typeface="微软雅黑" panose="020B0503020204020204" pitchFamily="34" charset="-122"/>
                <a:sym typeface="Calibri" panose="020F0502020204030204" charset="0"/>
              </a:rPr>
              <a:t>报告人：</a:t>
            </a:r>
            <a:r>
              <a:rPr lang="zh-CN" altLang="en-US" sz="2400" b="1" dirty="0">
                <a:latin typeface="华文楷体" panose="02010600040101010101" pitchFamily="2" charset="-122"/>
                <a:ea typeface="华文楷体" panose="02010600040101010101" pitchFamily="2" charset="-122"/>
                <a:sym typeface="Calibri" panose="020F0502020204030204" charset="0"/>
              </a:rPr>
              <a:t>秦宣  教授</a:t>
            </a:r>
            <a:endParaRPr lang="en-US" altLang="zh-CN" sz="2400" b="1" dirty="0">
              <a:latin typeface="华文楷体" panose="02010600040101010101" pitchFamily="2" charset="-122"/>
              <a:ea typeface="华文楷体" panose="02010600040101010101" pitchFamily="2" charset="-122"/>
              <a:sym typeface="Calibri" panose="020F0502020204030204" charset="0"/>
            </a:endParaRPr>
          </a:p>
          <a:p>
            <a:pPr>
              <a:lnSpc>
                <a:spcPct val="150000"/>
              </a:lnSpc>
              <a:buFont typeface="Arial" panose="020B0604020202020204" pitchFamily="34" charset="0"/>
            </a:pPr>
            <a:r>
              <a:rPr lang="zh-CN" altLang="en-US" sz="2400" b="1" dirty="0">
                <a:latin typeface="微软雅黑" panose="020B0503020204020204" pitchFamily="34" charset="-122"/>
                <a:ea typeface="微软雅黑" panose="020B0503020204020204" pitchFamily="34" charset="-122"/>
                <a:sym typeface="Calibri" panose="020F0502020204030204" charset="0"/>
              </a:rPr>
              <a:t>单   位：</a:t>
            </a:r>
            <a:r>
              <a:rPr lang="zh-CN" altLang="en-US" sz="2400" b="1" dirty="0">
                <a:latin typeface="华文楷体" panose="02010600040101010101" pitchFamily="2" charset="-122"/>
                <a:ea typeface="华文楷体" panose="02010600040101010101" pitchFamily="2" charset="-122"/>
                <a:sym typeface="Calibri" panose="020F0502020204030204" charset="0"/>
              </a:rPr>
              <a:t>中国人民大学</a:t>
            </a: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1446550"/>
          </a:xfrm>
          <a:prstGeom prst="rect">
            <a:avLst/>
          </a:prstGeom>
          <a:noFill/>
          <a:ln w="9525">
            <a:noFill/>
          </a:ln>
        </p:spPr>
        <p:txBody>
          <a:bodyPr wrap="square" anchor="t">
            <a:spAutoFit/>
          </a:bodyPr>
          <a:lstStyle/>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总体介绍</a:t>
            </a:r>
          </a:p>
        </p:txBody>
      </p:sp>
      <p:sp>
        <p:nvSpPr>
          <p:cNvPr id="27654" name="文本框 99"/>
          <p:cNvSpPr txBox="1"/>
          <p:nvPr/>
        </p:nvSpPr>
        <p:spPr>
          <a:xfrm>
            <a:off x="726281" y="1261725"/>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（高中）</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三、基本原则</a:t>
            </a:r>
          </a:p>
        </p:txBody>
      </p:sp>
      <p:sp>
        <p:nvSpPr>
          <p:cNvPr id="11" name="Title 6"/>
          <p:cNvSpPr txBox="1"/>
          <p:nvPr>
            <p:custDataLst>
              <p:tags r:id="rId3"/>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3657601" y="1687588"/>
            <a:ext cx="7611290" cy="4573560"/>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“习近平新时代中国特色社会主义思想”课同其他思想政治理论课一样，具有很强的政治性和意识形态性。因此，在教育教学过程中：</a:t>
            </a:r>
            <a:endParaRPr kumimoji="1" lang="en-US" altLang="zh-CN"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广大教师要坚定正确的政治方向，认真落实立德树人根本任务，为青年学生形成正确的世界观、人生观、价值观奠定基础。</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广大教师要增强政治意识，“加强对各种社会思潮的辨析和引导，不当旁观者，敢于发声亮剑，善于解疑释惑，守护这一马克思主义、中国特色社会主义的坚强前沿阵地”。</a:t>
            </a:r>
          </a:p>
        </p:txBody>
      </p:sp>
      <p:grpSp>
        <p:nvGrpSpPr>
          <p:cNvPr id="12" name="组合 11">
            <a:extLst>
              <a:ext uri="{FF2B5EF4-FFF2-40B4-BE49-F238E27FC236}">
                <a16:creationId xmlns="" xmlns:a16="http://schemas.microsoft.com/office/drawing/2014/main" id="{4C0C371E-965C-408A-967E-DF49089BFAED}"/>
              </a:ext>
            </a:extLst>
          </p:cNvPr>
          <p:cNvGrpSpPr/>
          <p:nvPr/>
        </p:nvGrpSpPr>
        <p:grpSpPr>
          <a:xfrm>
            <a:off x="516890" y="2932261"/>
            <a:ext cx="2426335" cy="1626404"/>
            <a:chOff x="988969" y="4482623"/>
            <a:chExt cx="3504078" cy="1711977"/>
          </a:xfrm>
        </p:grpSpPr>
        <p:sp>
          <p:nvSpPr>
            <p:cNvPr id="13" name="矩形 12">
              <a:extLst>
                <a:ext uri="{FF2B5EF4-FFF2-40B4-BE49-F238E27FC236}">
                  <a16:creationId xmlns="" xmlns:a16="http://schemas.microsoft.com/office/drawing/2014/main" id="{4F283AD4-E185-4E20-8C6F-6F0F4EC2EB30}"/>
                </a:ext>
              </a:extLst>
            </p:cNvPr>
            <p:cNvSpPr/>
            <p:nvPr/>
          </p:nvSpPr>
          <p:spPr>
            <a:xfrm>
              <a:off x="988969" y="4482623"/>
              <a:ext cx="3504078" cy="171197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13">
              <a:extLst>
                <a:ext uri="{FF2B5EF4-FFF2-40B4-BE49-F238E27FC236}">
                  <a16:creationId xmlns="" xmlns:a16="http://schemas.microsoft.com/office/drawing/2014/main" id="{94964BC8-4139-4274-B598-DD418338582D}"/>
                </a:ext>
              </a:extLst>
            </p:cNvPr>
            <p:cNvSpPr/>
            <p:nvPr/>
          </p:nvSpPr>
          <p:spPr>
            <a:xfrm>
              <a:off x="1204478" y="4610467"/>
              <a:ext cx="3073933" cy="137775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1. </a:t>
              </a:r>
              <a:r>
                <a:rPr kumimoji="0" lang="zh-CN" altLang="en-US"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坚持</a:t>
              </a:r>
              <a:endParaRPr kumimoji="0" lang="en-US" altLang="zh-CN"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政治性</a:t>
              </a:r>
              <a:r>
                <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原则</a:t>
              </a:r>
            </a:p>
          </p:txBody>
        </p:sp>
      </p:grpSp>
    </p:spTree>
    <p:custDataLst>
      <p:tags r:id="rId1"/>
    </p:custDataLst>
    <p:extLst>
      <p:ext uri="{BB962C8B-B14F-4D97-AF65-F5344CB8AC3E}">
        <p14:creationId xmlns:p14="http://schemas.microsoft.com/office/powerpoint/2010/main" xmlns="" val="316749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71526" y="108142"/>
            <a:ext cx="5824474" cy="370991"/>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三、基本原则</a:t>
            </a:r>
          </a:p>
        </p:txBody>
      </p:sp>
      <p:sp>
        <p:nvSpPr>
          <p:cNvPr id="11" name="Title 6"/>
          <p:cNvSpPr txBox="1"/>
          <p:nvPr>
            <p:custDataLst>
              <p:tags r:id="rId3"/>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3287803" y="955743"/>
            <a:ext cx="8216628" cy="5455340"/>
          </a:xfrm>
          <a:prstGeom prst="rect">
            <a:avLst/>
          </a:prstGeom>
          <a:noFill/>
        </p:spPr>
        <p:txBody>
          <a:bodyPr wrap="square">
            <a:spAutoFit/>
          </a:bodyPr>
          <a:lstStyle/>
          <a:p>
            <a:pPr marL="285750" indent="-285750" algn="just">
              <a:lnSpc>
                <a:spcPct val="132000"/>
              </a:lnSpc>
              <a:buFont typeface="Arial" panose="020B0604020202020204" pitchFamily="34" charset="0"/>
              <a:buChar char="•"/>
            </a:pPr>
            <a:r>
              <a:rPr lang="zh-CN" altLang="zh-CN" sz="2200" dirty="0">
                <a:latin typeface="黑体" pitchFamily="49" charset="-122"/>
                <a:ea typeface="黑体" pitchFamily="49" charset="-122"/>
              </a:rPr>
              <a:t>一是要将习近平新时代中国特色社会主义思想作为</a:t>
            </a:r>
            <a:r>
              <a:rPr lang="zh-CN" altLang="zh-CN" sz="2200" b="1" dirty="0">
                <a:latin typeface="黑体" pitchFamily="49" charset="-122"/>
                <a:ea typeface="黑体" pitchFamily="49" charset="-122"/>
              </a:rPr>
              <a:t>一个完整的科学理论体系</a:t>
            </a:r>
            <a:r>
              <a:rPr lang="zh-CN" altLang="zh-CN" sz="2200" dirty="0">
                <a:latin typeface="黑体" pitchFamily="49" charset="-122"/>
                <a:ea typeface="黑体" pitchFamily="49" charset="-122"/>
              </a:rPr>
              <a:t>进行讲解，突出这一思想的历史逻辑、理论逻辑和实践逻辑；</a:t>
            </a:r>
            <a:endParaRPr lang="en-US" altLang="zh-CN" sz="2200" dirty="0">
              <a:latin typeface="黑体" pitchFamily="49" charset="-122"/>
              <a:ea typeface="黑体" pitchFamily="49" charset="-122"/>
            </a:endParaRPr>
          </a:p>
          <a:p>
            <a:pPr marL="285750" indent="-285750" algn="just">
              <a:lnSpc>
                <a:spcPct val="132000"/>
              </a:lnSpc>
              <a:buFont typeface="Arial" panose="020B0604020202020204" pitchFamily="34" charset="0"/>
              <a:buChar char="•"/>
            </a:pPr>
            <a:r>
              <a:rPr lang="zh-CN" altLang="zh-CN" sz="2200" dirty="0">
                <a:latin typeface="黑体" pitchFamily="49" charset="-122"/>
                <a:ea typeface="黑体" pitchFamily="49" charset="-122"/>
              </a:rPr>
              <a:t>二是要将这一思想</a:t>
            </a:r>
            <a:r>
              <a:rPr lang="zh-CN" altLang="zh-CN" sz="2200" b="1" dirty="0">
                <a:latin typeface="黑体" pitchFamily="49" charset="-122"/>
                <a:ea typeface="黑体" pitchFamily="49" charset="-122"/>
              </a:rPr>
              <a:t>放在中国特色社会主义理论体系中</a:t>
            </a:r>
            <a:r>
              <a:rPr lang="zh-CN" altLang="zh-CN" sz="2200" dirty="0">
                <a:latin typeface="黑体" pitchFamily="49" charset="-122"/>
                <a:ea typeface="黑体" pitchFamily="49" charset="-122"/>
              </a:rPr>
              <a:t>进行讲解和阐释；</a:t>
            </a:r>
            <a:endParaRPr lang="en-US" altLang="zh-CN" sz="2200" dirty="0">
              <a:latin typeface="黑体" pitchFamily="49" charset="-122"/>
              <a:ea typeface="黑体" pitchFamily="49" charset="-122"/>
            </a:endParaRPr>
          </a:p>
          <a:p>
            <a:pPr marL="285750" indent="-285750" algn="just">
              <a:lnSpc>
                <a:spcPct val="132000"/>
              </a:lnSpc>
              <a:buFont typeface="Arial" panose="020B0604020202020204" pitchFamily="34" charset="0"/>
              <a:buChar char="•"/>
            </a:pPr>
            <a:r>
              <a:rPr lang="zh-CN" altLang="zh-CN" sz="2200" dirty="0">
                <a:latin typeface="黑体" pitchFamily="49" charset="-122"/>
                <a:ea typeface="黑体" pitchFamily="49" charset="-122"/>
              </a:rPr>
              <a:t>三是要将这一思想</a:t>
            </a:r>
            <a:r>
              <a:rPr lang="zh-CN" altLang="zh-CN" sz="2200" b="1" dirty="0">
                <a:latin typeface="黑体" pitchFamily="49" charset="-122"/>
                <a:ea typeface="黑体" pitchFamily="49" charset="-122"/>
              </a:rPr>
              <a:t>放在马克思主义中国化的历史进程中</a:t>
            </a:r>
            <a:r>
              <a:rPr lang="zh-CN" altLang="zh-CN" sz="2200" dirty="0">
                <a:latin typeface="黑体" pitchFamily="49" charset="-122"/>
                <a:ea typeface="黑体" pitchFamily="49" charset="-122"/>
              </a:rPr>
              <a:t>进行讲解和阐释；</a:t>
            </a:r>
            <a:endParaRPr lang="en-US" altLang="zh-CN" sz="2200" dirty="0">
              <a:latin typeface="黑体" pitchFamily="49" charset="-122"/>
              <a:ea typeface="黑体" pitchFamily="49" charset="-122"/>
            </a:endParaRPr>
          </a:p>
          <a:p>
            <a:pPr marL="285750" indent="-285750" algn="just">
              <a:lnSpc>
                <a:spcPct val="132000"/>
              </a:lnSpc>
              <a:buFont typeface="Arial" panose="020B0604020202020204" pitchFamily="34" charset="0"/>
              <a:buChar char="•"/>
            </a:pPr>
            <a:r>
              <a:rPr lang="zh-CN" altLang="zh-CN" sz="2200" dirty="0">
                <a:latin typeface="黑体" pitchFamily="49" charset="-122"/>
                <a:ea typeface="黑体" pitchFamily="49" charset="-122"/>
              </a:rPr>
              <a:t>四是要把这一思想</a:t>
            </a:r>
            <a:r>
              <a:rPr lang="zh-CN" altLang="zh-CN" sz="2200" b="1" dirty="0">
                <a:latin typeface="黑体" pitchFamily="49" charset="-122"/>
                <a:ea typeface="黑体" pitchFamily="49" charset="-122"/>
              </a:rPr>
              <a:t>放在马克思主义理论体系中</a:t>
            </a:r>
            <a:r>
              <a:rPr lang="zh-CN" altLang="zh-CN" sz="2200" dirty="0">
                <a:latin typeface="黑体" pitchFamily="49" charset="-122"/>
                <a:ea typeface="黑体" pitchFamily="49" charset="-122"/>
              </a:rPr>
              <a:t>进行讲解和阐释</a:t>
            </a:r>
            <a:r>
              <a:rPr lang="zh-CN" altLang="zh-CN" sz="2200" dirty="0" smtClean="0">
                <a:latin typeface="黑体" pitchFamily="49" charset="-122"/>
                <a:ea typeface="黑体" pitchFamily="49" charset="-122"/>
              </a:rPr>
              <a:t>。</a:t>
            </a:r>
            <a:endParaRPr lang="en-US" altLang="zh-CN" sz="2200" dirty="0">
              <a:latin typeface="黑体" pitchFamily="49" charset="-122"/>
              <a:ea typeface="黑体" pitchFamily="49" charset="-122"/>
            </a:endParaRPr>
          </a:p>
          <a:p>
            <a:pPr algn="just">
              <a:lnSpc>
                <a:spcPct val="132000"/>
              </a:lnSpc>
            </a:pPr>
            <a:endParaRPr lang="en-US" altLang="zh-CN" sz="2200" dirty="0">
              <a:latin typeface="黑体" pitchFamily="49" charset="-122"/>
              <a:ea typeface="黑体" pitchFamily="49" charset="-122"/>
            </a:endParaRPr>
          </a:p>
          <a:p>
            <a:pPr algn="just">
              <a:lnSpc>
                <a:spcPct val="132000"/>
              </a:lnSpc>
            </a:pPr>
            <a:r>
              <a:rPr lang="en-US" altLang="zh-CN" sz="2200" dirty="0">
                <a:latin typeface="黑体" pitchFamily="49" charset="-122"/>
                <a:ea typeface="黑体" pitchFamily="49" charset="-122"/>
              </a:rPr>
              <a:t> </a:t>
            </a:r>
            <a:r>
              <a:rPr lang="en-US" altLang="zh-CN" sz="2200" dirty="0" smtClean="0">
                <a:latin typeface="黑体" pitchFamily="49" charset="-122"/>
                <a:ea typeface="黑体" pitchFamily="49" charset="-122"/>
              </a:rPr>
              <a:t>   </a:t>
            </a:r>
            <a:r>
              <a:rPr lang="zh-CN" altLang="zh-CN" sz="2200" dirty="0" smtClean="0">
                <a:latin typeface="黑体" pitchFamily="49" charset="-122"/>
                <a:ea typeface="黑体" pitchFamily="49" charset="-122"/>
              </a:rPr>
              <a:t>让</a:t>
            </a:r>
            <a:r>
              <a:rPr lang="zh-CN" altLang="zh-CN" sz="2200" dirty="0">
                <a:latin typeface="黑体" pitchFamily="49" charset="-122"/>
                <a:ea typeface="黑体" pitchFamily="49" charset="-122"/>
              </a:rPr>
              <a:t>青年学生了解马克思主义、马克思主义中国化理论成果、</a:t>
            </a:r>
            <a:r>
              <a:rPr lang="zh-CN" altLang="zh-CN" sz="2200" dirty="0" smtClean="0">
                <a:latin typeface="黑体" pitchFamily="49" charset="-122"/>
                <a:ea typeface="黑体" pitchFamily="49" charset="-122"/>
              </a:rPr>
              <a:t>中国</a:t>
            </a:r>
            <a:r>
              <a:rPr lang="zh-CN" altLang="zh-CN" sz="2200" dirty="0">
                <a:latin typeface="黑体" pitchFamily="49" charset="-122"/>
                <a:ea typeface="黑体" pitchFamily="49" charset="-122"/>
              </a:rPr>
              <a:t>特色社会主义理论体系和习近平新时代中国特色社会主义</a:t>
            </a:r>
            <a:r>
              <a:rPr lang="zh-CN" altLang="zh-CN" sz="2200" dirty="0" smtClean="0">
                <a:latin typeface="黑体" pitchFamily="49" charset="-122"/>
                <a:ea typeface="黑体" pitchFamily="49" charset="-122"/>
              </a:rPr>
              <a:t>思想</a:t>
            </a:r>
            <a:r>
              <a:rPr lang="zh-CN" altLang="zh-CN" sz="2200" dirty="0">
                <a:latin typeface="黑体" pitchFamily="49" charset="-122"/>
                <a:ea typeface="黑体" pitchFamily="49" charset="-122"/>
              </a:rPr>
              <a:t>的系统性。</a:t>
            </a:r>
          </a:p>
        </p:txBody>
      </p:sp>
      <p:grpSp>
        <p:nvGrpSpPr>
          <p:cNvPr id="12" name="组合 11">
            <a:extLst>
              <a:ext uri="{FF2B5EF4-FFF2-40B4-BE49-F238E27FC236}">
                <a16:creationId xmlns="" xmlns:a16="http://schemas.microsoft.com/office/drawing/2014/main" id="{4C0C371E-965C-408A-967E-DF49089BFAED}"/>
              </a:ext>
            </a:extLst>
          </p:cNvPr>
          <p:cNvGrpSpPr/>
          <p:nvPr/>
        </p:nvGrpSpPr>
        <p:grpSpPr>
          <a:xfrm>
            <a:off x="560433" y="2914843"/>
            <a:ext cx="2426335" cy="1626404"/>
            <a:chOff x="1051853" y="4464289"/>
            <a:chExt cx="3504078" cy="1711977"/>
          </a:xfrm>
        </p:grpSpPr>
        <p:sp>
          <p:nvSpPr>
            <p:cNvPr id="13" name="矩形 12">
              <a:extLst>
                <a:ext uri="{FF2B5EF4-FFF2-40B4-BE49-F238E27FC236}">
                  <a16:creationId xmlns="" xmlns:a16="http://schemas.microsoft.com/office/drawing/2014/main" id="{4F283AD4-E185-4E20-8C6F-6F0F4EC2EB30}"/>
                </a:ext>
              </a:extLst>
            </p:cNvPr>
            <p:cNvSpPr/>
            <p:nvPr/>
          </p:nvSpPr>
          <p:spPr>
            <a:xfrm>
              <a:off x="1051853" y="4464289"/>
              <a:ext cx="3504078" cy="171197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13">
              <a:extLst>
                <a:ext uri="{FF2B5EF4-FFF2-40B4-BE49-F238E27FC236}">
                  <a16:creationId xmlns="" xmlns:a16="http://schemas.microsoft.com/office/drawing/2014/main" id="{94964BC8-4139-4274-B598-DD418338582D}"/>
                </a:ext>
              </a:extLst>
            </p:cNvPr>
            <p:cNvSpPr/>
            <p:nvPr/>
          </p:nvSpPr>
          <p:spPr>
            <a:xfrm>
              <a:off x="1204477" y="4610467"/>
              <a:ext cx="3073933" cy="137775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2</a:t>
              </a:r>
              <a:r>
                <a:rPr lang="en-US" altLang="zh-CN" sz="2800" b="1" kern="0" noProof="0" dirty="0" smtClean="0">
                  <a:solidFill>
                    <a:schemeClr val="bg1"/>
                  </a:solidFill>
                  <a:latin typeface="微软雅黑" panose="020B0503020204020204" pitchFamily="34" charset="-122"/>
                  <a:ea typeface="微软雅黑" panose="020B0503020204020204" pitchFamily="34" charset="-122"/>
                </a:rPr>
                <a:t>. </a:t>
              </a:r>
              <a:r>
                <a:rPr kumimoji="0" lang="zh-CN" altLang="en-US"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坚持</a:t>
              </a:r>
              <a:endParaRPr kumimoji="0" lang="en-US" altLang="zh-CN"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系统性</a:t>
              </a:r>
              <a:r>
                <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原则</a:t>
              </a:r>
            </a:p>
          </p:txBody>
        </p:sp>
      </p:grpSp>
    </p:spTree>
    <p:custDataLst>
      <p:tags r:id="rId1"/>
    </p:custDataLst>
    <p:extLst>
      <p:ext uri="{BB962C8B-B14F-4D97-AF65-F5344CB8AC3E}">
        <p14:creationId xmlns:p14="http://schemas.microsoft.com/office/powerpoint/2010/main" xmlns="" val="13364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3352800" y="1501772"/>
            <a:ext cx="7916091" cy="4487382"/>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要加强问题意识，突出教学内容的现实针对性：</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针对世界百年未有之大变局和中华民族伟大复兴的战略全局中提出的问题；贴近青年学生思想实际，释疑解惑，帮助青年学生清醒认识人类社会发展规律、社会主义建设规律和共产党执政规律，引导青年学生正确认识世界和中国发展大势，正确认识中国特色和国际比较，正确认识时代责任和历史使命，正确认识远大抱负和脚踏实地，增强投身中国特色社会主义伟大事业的本领。</a:t>
            </a:r>
          </a:p>
        </p:txBody>
      </p:sp>
      <p:grpSp>
        <p:nvGrpSpPr>
          <p:cNvPr id="12" name="组合 11">
            <a:extLst>
              <a:ext uri="{FF2B5EF4-FFF2-40B4-BE49-F238E27FC236}">
                <a16:creationId xmlns="" xmlns:a16="http://schemas.microsoft.com/office/drawing/2014/main" id="{4C0C371E-965C-408A-967E-DF49089BFAED}"/>
              </a:ext>
            </a:extLst>
          </p:cNvPr>
          <p:cNvGrpSpPr/>
          <p:nvPr/>
        </p:nvGrpSpPr>
        <p:grpSpPr>
          <a:xfrm>
            <a:off x="516890" y="2932261"/>
            <a:ext cx="2426335" cy="1626404"/>
            <a:chOff x="988969" y="4482623"/>
            <a:chExt cx="3504078" cy="1711977"/>
          </a:xfrm>
        </p:grpSpPr>
        <p:sp>
          <p:nvSpPr>
            <p:cNvPr id="13" name="矩形 12">
              <a:extLst>
                <a:ext uri="{FF2B5EF4-FFF2-40B4-BE49-F238E27FC236}">
                  <a16:creationId xmlns="" xmlns:a16="http://schemas.microsoft.com/office/drawing/2014/main" id="{4F283AD4-E185-4E20-8C6F-6F0F4EC2EB30}"/>
                </a:ext>
              </a:extLst>
            </p:cNvPr>
            <p:cNvSpPr/>
            <p:nvPr/>
          </p:nvSpPr>
          <p:spPr>
            <a:xfrm>
              <a:off x="988969" y="4482623"/>
              <a:ext cx="3504078" cy="171197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13">
              <a:extLst>
                <a:ext uri="{FF2B5EF4-FFF2-40B4-BE49-F238E27FC236}">
                  <a16:creationId xmlns="" xmlns:a16="http://schemas.microsoft.com/office/drawing/2014/main" id="{94964BC8-4139-4274-B598-DD418338582D}"/>
                </a:ext>
              </a:extLst>
            </p:cNvPr>
            <p:cNvSpPr/>
            <p:nvPr/>
          </p:nvSpPr>
          <p:spPr>
            <a:xfrm>
              <a:off x="1204478" y="4610467"/>
              <a:ext cx="3073933" cy="137775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3</a:t>
              </a:r>
              <a:r>
                <a:rPr lang="en-US" altLang="zh-CN" sz="2800" b="1" kern="0" noProof="0" dirty="0" smtClean="0">
                  <a:solidFill>
                    <a:schemeClr val="bg1"/>
                  </a:solidFill>
                  <a:latin typeface="微软雅黑" panose="020B0503020204020204" pitchFamily="34" charset="-122"/>
                  <a:ea typeface="微软雅黑" panose="020B0503020204020204" pitchFamily="34" charset="-122"/>
                </a:rPr>
                <a:t>. </a:t>
              </a:r>
              <a:r>
                <a:rPr kumimoji="0" lang="zh-CN" altLang="en-US"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坚持</a:t>
              </a:r>
              <a:endParaRPr kumimoji="0" lang="en-US" altLang="zh-CN"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针对性</a:t>
              </a:r>
              <a:r>
                <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原则</a:t>
              </a:r>
            </a:p>
          </p:txBody>
        </p:sp>
      </p:grpSp>
      <p:sp>
        <p:nvSpPr>
          <p:cNvPr id="8" name="文本框 7">
            <a:extLst>
              <a:ext uri="{FF2B5EF4-FFF2-40B4-BE49-F238E27FC236}">
                <a16:creationId xmlns="" xmlns:a16="http://schemas.microsoft.com/office/drawing/2014/main" id="{266863E8-1F61-4CB1-B65C-860AB1463B6A}"/>
              </a:ext>
            </a:extLst>
          </p:cNvPr>
          <p:cNvSpPr txBox="1"/>
          <p:nvPr>
            <p:custDataLst>
              <p:tags r:id="rId3"/>
            </p:custDataLst>
          </p:nvPr>
        </p:nvSpPr>
        <p:spPr>
          <a:xfrm>
            <a:off x="271526" y="108142"/>
            <a:ext cx="5824474" cy="370991"/>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三、基本原则</a:t>
            </a:r>
          </a:p>
        </p:txBody>
      </p:sp>
    </p:spTree>
    <p:custDataLst>
      <p:tags r:id="rId1"/>
    </p:custDataLst>
    <p:extLst>
      <p:ext uri="{BB962C8B-B14F-4D97-AF65-F5344CB8AC3E}">
        <p14:creationId xmlns:p14="http://schemas.microsoft.com/office/powerpoint/2010/main" xmlns="" val="13893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3500301" y="954163"/>
            <a:ext cx="7863840" cy="5693866"/>
          </a:xfrm>
          <a:prstGeom prst="rect">
            <a:avLst/>
          </a:prstGeom>
          <a:noFill/>
        </p:spPr>
        <p:txBody>
          <a:bodyPr wrap="square">
            <a:spAutoFit/>
          </a:bodyPr>
          <a:lstStyle/>
          <a:p>
            <a:pPr algn="just"/>
            <a:r>
              <a:rPr lang="en-US" altLang="zh-CN" sz="2800" b="1" kern="100" dirty="0">
                <a:latin typeface="微软雅黑" panose="020B0503020204020204" pitchFamily="34" charset="-122"/>
                <a:ea typeface="微软雅黑" panose="020B0503020204020204" pitchFamily="34" charset="-122"/>
                <a:cs typeface="仿宋_GB2312"/>
              </a:rPr>
              <a:t> </a:t>
            </a:r>
            <a:r>
              <a:rPr lang="en-US" altLang="zh-CN" sz="2800" b="1" kern="100" dirty="0" smtClean="0">
                <a:latin typeface="微软雅黑" panose="020B0503020204020204" pitchFamily="34" charset="-122"/>
                <a:ea typeface="微软雅黑" panose="020B0503020204020204" pitchFamily="34" charset="-122"/>
                <a:cs typeface="仿宋_GB2312"/>
              </a:rPr>
              <a:t>     </a:t>
            </a:r>
            <a:r>
              <a:rPr lang="zh-CN" altLang="zh-CN" sz="2800" b="1" kern="100" dirty="0" smtClean="0">
                <a:latin typeface="黑体" panose="02010609060101010101" pitchFamily="49" charset="-122"/>
                <a:ea typeface="黑体" panose="02010609060101010101" pitchFamily="49" charset="-122"/>
                <a:cs typeface="仿宋_GB2312"/>
              </a:rPr>
              <a:t>实践</a:t>
            </a:r>
            <a:r>
              <a:rPr lang="zh-CN" altLang="zh-CN" sz="2800" b="1" kern="100" dirty="0">
                <a:latin typeface="黑体" panose="02010609060101010101" pitchFamily="49" charset="-122"/>
                <a:ea typeface="黑体" panose="02010609060101010101" pitchFamily="49" charset="-122"/>
                <a:cs typeface="仿宋_GB2312"/>
              </a:rPr>
              <a:t>是思想之基。</a:t>
            </a:r>
            <a:r>
              <a:rPr lang="zh-CN" altLang="en-US" sz="2800" kern="100" dirty="0">
                <a:latin typeface="黑体" panose="02010609060101010101" pitchFamily="49" charset="-122"/>
                <a:ea typeface="黑体" panose="02010609060101010101" pitchFamily="49" charset="-122"/>
              </a:rPr>
              <a:t>新</a:t>
            </a:r>
            <a:r>
              <a:rPr lang="zh-CN" altLang="zh-CN" sz="2800" kern="100" dirty="0">
                <a:latin typeface="黑体" panose="02010609060101010101" pitchFamily="49" charset="-122"/>
                <a:ea typeface="黑体" panose="02010609060101010101" pitchFamily="49" charset="-122"/>
              </a:rPr>
              <a:t>思</a:t>
            </a:r>
            <a:r>
              <a:rPr lang="zh-CN" altLang="zh-CN" sz="2800" kern="100" dirty="0">
                <a:latin typeface="黑体" panose="02010609060101010101" pitchFamily="49" charset="-122"/>
                <a:ea typeface="黑体" panose="02010609060101010101" pitchFamily="49" charset="-122"/>
                <a:cs typeface="仿宋_GB2312"/>
              </a:rPr>
              <a:t>想是党的十八大以来，在以习近平同志为核心的党中央领导全国各族人民统筹推进“五位一体”总体布局和协调推进“四个全面”战略布局的伟大实践中形成和发展起来的，是在党统揽“四个伟大”、推进自我革命，实现自我净化、自我完善、自我革新、自我提高的过程中形成发展起来的。青年学生是这一思想形成发展的亲身经历者、见证者。</a:t>
            </a:r>
            <a:endParaRPr lang="en-US" altLang="zh-CN" sz="2800" kern="100" dirty="0">
              <a:latin typeface="黑体" panose="02010609060101010101" pitchFamily="49" charset="-122"/>
              <a:ea typeface="黑体" panose="02010609060101010101" pitchFamily="49" charset="-122"/>
              <a:cs typeface="仿宋_GB2312"/>
            </a:endParaRPr>
          </a:p>
          <a:p>
            <a:pPr algn="just"/>
            <a:r>
              <a:rPr lang="en-US" altLang="zh-CN" sz="2800" kern="100" dirty="0" smtClean="0">
                <a:latin typeface="黑体" panose="02010609060101010101" pitchFamily="49" charset="-122"/>
                <a:ea typeface="黑体" panose="02010609060101010101" pitchFamily="49" charset="-122"/>
                <a:cs typeface="仿宋_GB2312"/>
              </a:rPr>
              <a:t>    </a:t>
            </a:r>
            <a:r>
              <a:rPr lang="zh-CN" altLang="zh-CN" sz="2800" kern="100" dirty="0" smtClean="0">
                <a:latin typeface="黑体" panose="02010609060101010101" pitchFamily="49" charset="-122"/>
                <a:ea typeface="黑体" panose="02010609060101010101" pitchFamily="49" charset="-122"/>
                <a:cs typeface="仿宋_GB2312"/>
              </a:rPr>
              <a:t>开设</a:t>
            </a:r>
            <a:r>
              <a:rPr lang="zh-CN" altLang="zh-CN" sz="2800" kern="100" dirty="0">
                <a:latin typeface="黑体" panose="02010609060101010101" pitchFamily="49" charset="-122"/>
                <a:ea typeface="黑体" panose="02010609060101010101" pitchFamily="49" charset="-122"/>
                <a:cs typeface="仿宋_GB2312"/>
              </a:rPr>
              <a:t>本课程必须坚持实践性原则，</a:t>
            </a:r>
            <a:r>
              <a:rPr lang="zh-CN" altLang="zh-CN" sz="2800" b="1" kern="100" dirty="0">
                <a:latin typeface="黑体" panose="02010609060101010101" pitchFamily="49" charset="-122"/>
                <a:ea typeface="黑体" panose="02010609060101010101" pitchFamily="49" charset="-122"/>
                <a:cs typeface="仿宋_GB2312"/>
              </a:rPr>
              <a:t>紧密结合并全面反映新时代中国特色社会主义的伟大实践及其带来的历史巨变</a:t>
            </a:r>
            <a:r>
              <a:rPr lang="zh-CN" altLang="zh-CN" sz="2800" kern="100" dirty="0">
                <a:latin typeface="黑体" panose="02010609060101010101" pitchFamily="49" charset="-122"/>
                <a:ea typeface="黑体" panose="02010609060101010101" pitchFamily="49" charset="-122"/>
                <a:cs typeface="仿宋_GB2312"/>
              </a:rPr>
              <a:t>，用实践证明中国特色社会主义的科学性、真理性，帮助青年学生坚定“四个自信”。</a:t>
            </a:r>
            <a:endPar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p:txBody>
      </p:sp>
      <p:grpSp>
        <p:nvGrpSpPr>
          <p:cNvPr id="12" name="组合 11">
            <a:extLst>
              <a:ext uri="{FF2B5EF4-FFF2-40B4-BE49-F238E27FC236}">
                <a16:creationId xmlns="" xmlns:a16="http://schemas.microsoft.com/office/drawing/2014/main" id="{4C0C371E-965C-408A-967E-DF49089BFAED}"/>
              </a:ext>
            </a:extLst>
          </p:cNvPr>
          <p:cNvGrpSpPr/>
          <p:nvPr/>
        </p:nvGrpSpPr>
        <p:grpSpPr>
          <a:xfrm>
            <a:off x="560781" y="2683544"/>
            <a:ext cx="2426335" cy="1626404"/>
            <a:chOff x="988969" y="4482623"/>
            <a:chExt cx="3504078" cy="1711977"/>
          </a:xfrm>
        </p:grpSpPr>
        <p:sp>
          <p:nvSpPr>
            <p:cNvPr id="13" name="矩形 12">
              <a:extLst>
                <a:ext uri="{FF2B5EF4-FFF2-40B4-BE49-F238E27FC236}">
                  <a16:creationId xmlns="" xmlns:a16="http://schemas.microsoft.com/office/drawing/2014/main" id="{4F283AD4-E185-4E20-8C6F-6F0F4EC2EB30}"/>
                </a:ext>
              </a:extLst>
            </p:cNvPr>
            <p:cNvSpPr/>
            <p:nvPr/>
          </p:nvSpPr>
          <p:spPr>
            <a:xfrm>
              <a:off x="988969" y="4482623"/>
              <a:ext cx="3504078" cy="171197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13">
              <a:extLst>
                <a:ext uri="{FF2B5EF4-FFF2-40B4-BE49-F238E27FC236}">
                  <a16:creationId xmlns="" xmlns:a16="http://schemas.microsoft.com/office/drawing/2014/main" id="{94964BC8-4139-4274-B598-DD418338582D}"/>
                </a:ext>
              </a:extLst>
            </p:cNvPr>
            <p:cNvSpPr/>
            <p:nvPr/>
          </p:nvSpPr>
          <p:spPr>
            <a:xfrm>
              <a:off x="1204478" y="4610467"/>
              <a:ext cx="3073933" cy="137775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4</a:t>
              </a:r>
              <a:r>
                <a:rPr lang="en-US" altLang="zh-CN" sz="2800" b="1" kern="0" dirty="0" smtClean="0">
                  <a:solidFill>
                    <a:schemeClr val="bg1"/>
                  </a:solidFill>
                  <a:latin typeface="微软雅黑" panose="020B0503020204020204" pitchFamily="34" charset="-122"/>
                  <a:ea typeface="微软雅黑" panose="020B0503020204020204" pitchFamily="34" charset="-122"/>
                </a:rPr>
                <a:t>. </a:t>
              </a:r>
              <a:r>
                <a:rPr kumimoji="0" lang="zh-CN" altLang="en-US"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坚持</a:t>
              </a:r>
              <a:endParaRPr kumimoji="0" lang="en-US" altLang="zh-CN"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实践性</a:t>
              </a:r>
              <a:r>
                <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原则</a:t>
              </a:r>
            </a:p>
          </p:txBody>
        </p:sp>
      </p:grpSp>
      <p:sp>
        <p:nvSpPr>
          <p:cNvPr id="8" name="文本框 7">
            <a:extLst>
              <a:ext uri="{FF2B5EF4-FFF2-40B4-BE49-F238E27FC236}">
                <a16:creationId xmlns="" xmlns:a16="http://schemas.microsoft.com/office/drawing/2014/main" id="{A08F373B-C652-4625-813C-E9349762A364}"/>
              </a:ext>
            </a:extLst>
          </p:cNvPr>
          <p:cNvSpPr txBox="1"/>
          <p:nvPr>
            <p:custDataLst>
              <p:tags r:id="rId3"/>
            </p:custDataLst>
          </p:nvPr>
        </p:nvSpPr>
        <p:spPr>
          <a:xfrm>
            <a:off x="271526" y="108142"/>
            <a:ext cx="5824474" cy="370991"/>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三、基本原则</a:t>
            </a:r>
          </a:p>
        </p:txBody>
      </p:sp>
    </p:spTree>
    <p:custDataLst>
      <p:tags r:id="rId1"/>
    </p:custDataLst>
    <p:extLst>
      <p:ext uri="{BB962C8B-B14F-4D97-AF65-F5344CB8AC3E}">
        <p14:creationId xmlns:p14="http://schemas.microsoft.com/office/powerpoint/2010/main" xmlns="" val="5708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7"/>
          <p:cNvSpPr/>
          <p:nvPr>
            <p:custDataLst>
              <p:tags r:id="rId2"/>
            </p:custDataLst>
          </p:nvPr>
        </p:nvSpPr>
        <p:spPr>
          <a:xfrm>
            <a:off x="11073282" y="5893070"/>
            <a:ext cx="1116566" cy="968113"/>
          </a:xfrm>
          <a:custGeom>
            <a:avLst/>
            <a:gdLst>
              <a:gd name="connsiteX0" fmla="*/ 0 w 1116566"/>
              <a:gd name="connsiteY0" fmla="*/ 968113 h 968113"/>
              <a:gd name="connsiteX1" fmla="*/ 1116566 w 1116566"/>
              <a:gd name="connsiteY1" fmla="*/ 968113 h 968113"/>
              <a:gd name="connsiteX2" fmla="*/ 1116566 w 1116566"/>
              <a:gd name="connsiteY2" fmla="*/ 0 h 968113"/>
            </a:gdLst>
            <a:ahLst/>
            <a:cxnLst>
              <a:cxn ang="0">
                <a:pos x="connsiteX0" y="connsiteY0"/>
              </a:cxn>
              <a:cxn ang="0">
                <a:pos x="connsiteX1" y="connsiteY1"/>
              </a:cxn>
              <a:cxn ang="0">
                <a:pos x="connsiteX2" y="connsiteY2"/>
              </a:cxn>
            </a:cxnLst>
            <a:rect l="l" t="t" r="r" b="b"/>
            <a:pathLst>
              <a:path w="1116566" h="968113">
                <a:moveTo>
                  <a:pt x="0" y="968113"/>
                </a:moveTo>
                <a:lnTo>
                  <a:pt x="1116566" y="968113"/>
                </a:lnTo>
                <a:lnTo>
                  <a:pt x="1116566" y="0"/>
                </a:lnTo>
                <a:close/>
              </a:path>
            </a:pathLst>
          </a:custGeom>
          <a:solidFill>
            <a:schemeClr val="accent3"/>
          </a:solidFill>
          <a:ln w="6340" cap="flat">
            <a:noFill/>
            <a:prstDash val="solid"/>
            <a:miter/>
          </a:ln>
        </p:spPr>
        <p:txBody>
          <a:bodyPr rtlCol="0" anchor="ctr"/>
          <a:lstStyle/>
          <a:p>
            <a:endParaRPr lang="zh-CN" altLang="en-US" sz="180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任意多边形: 形状 10"/>
          <p:cNvSpPr/>
          <p:nvPr>
            <p:custDataLst>
              <p:tags r:id="rId3"/>
            </p:custDataLst>
          </p:nvPr>
        </p:nvSpPr>
        <p:spPr>
          <a:xfrm>
            <a:off x="143781" y="0"/>
            <a:ext cx="994611" cy="6858001"/>
          </a:xfrm>
          <a:custGeom>
            <a:avLst/>
            <a:gdLst>
              <a:gd name="connsiteX0" fmla="*/ 0 w 1634832"/>
              <a:gd name="connsiteY0" fmla="*/ 0 h 6858001"/>
              <a:gd name="connsiteX1" fmla="*/ 261030 w 1634832"/>
              <a:gd name="connsiteY1" fmla="*/ 0 h 6858001"/>
              <a:gd name="connsiteX2" fmla="*/ 1634832 w 1634832"/>
              <a:gd name="connsiteY2" fmla="*/ 6858001 h 6858001"/>
              <a:gd name="connsiteX3" fmla="*/ 0 w 163483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634832" h="6858001">
                <a:moveTo>
                  <a:pt x="0" y="0"/>
                </a:moveTo>
                <a:lnTo>
                  <a:pt x="261030" y="0"/>
                </a:lnTo>
                <a:lnTo>
                  <a:pt x="1634832" y="6858001"/>
                </a:lnTo>
                <a:lnTo>
                  <a:pt x="0" y="6858001"/>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直角三角形 11"/>
          <p:cNvSpPr/>
          <p:nvPr>
            <p:custDataLst>
              <p:tags r:id="rId4"/>
            </p:custDataLst>
          </p:nvPr>
        </p:nvSpPr>
        <p:spPr>
          <a:xfrm flipH="1">
            <a:off x="-600" y="5516409"/>
            <a:ext cx="12193200" cy="13415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任意多边形: 形状 11"/>
          <p:cNvSpPr/>
          <p:nvPr>
            <p:custDataLst>
              <p:tags r:id="rId5"/>
            </p:custDataLst>
          </p:nvPr>
        </p:nvSpPr>
        <p:spPr>
          <a:xfrm>
            <a:off x="-598" y="0"/>
            <a:ext cx="994611" cy="6858001"/>
          </a:xfrm>
          <a:custGeom>
            <a:avLst/>
            <a:gdLst>
              <a:gd name="connsiteX0" fmla="*/ 0 w 1634832"/>
              <a:gd name="connsiteY0" fmla="*/ 0 h 6858001"/>
              <a:gd name="connsiteX1" fmla="*/ 261030 w 1634832"/>
              <a:gd name="connsiteY1" fmla="*/ 0 h 6858001"/>
              <a:gd name="connsiteX2" fmla="*/ 1634832 w 1634832"/>
              <a:gd name="connsiteY2" fmla="*/ 6858001 h 6858001"/>
              <a:gd name="connsiteX3" fmla="*/ 0 w 163483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634832" h="6858001">
                <a:moveTo>
                  <a:pt x="0" y="0"/>
                </a:moveTo>
                <a:lnTo>
                  <a:pt x="261030" y="0"/>
                </a:lnTo>
                <a:lnTo>
                  <a:pt x="1634832" y="6858001"/>
                </a:lnTo>
                <a:lnTo>
                  <a:pt x="0" y="6858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custDataLst>
              <p:tags r:id="rId6"/>
            </p:custDataLst>
          </p:nvPr>
        </p:nvSpPr>
        <p:spPr>
          <a:xfrm>
            <a:off x="313342" y="617089"/>
            <a:ext cx="79248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四、主要内容</a:t>
            </a:r>
          </a:p>
        </p:txBody>
      </p:sp>
      <p:sp>
        <p:nvSpPr>
          <p:cNvPr id="4" name="Title 6"/>
          <p:cNvSpPr txBox="1"/>
          <p:nvPr>
            <p:custDataLst>
              <p:tags r:id="rId7"/>
            </p:custDataLst>
          </p:nvPr>
        </p:nvSpPr>
        <p:spPr>
          <a:xfrm>
            <a:off x="732850" y="1619415"/>
            <a:ext cx="10697149" cy="4511234"/>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3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p:txBody>
      </p:sp>
      <p:sp>
        <p:nvSpPr>
          <p:cNvPr id="8" name="内容占位符 5">
            <a:extLst>
              <a:ext uri="{FF2B5EF4-FFF2-40B4-BE49-F238E27FC236}">
                <a16:creationId xmlns="" xmlns:a16="http://schemas.microsoft.com/office/drawing/2014/main" id="{13E09912-8251-4D6C-997E-CC4608ED4851}"/>
              </a:ext>
            </a:extLst>
          </p:cNvPr>
          <p:cNvSpPr txBox="1">
            <a:spLocks/>
          </p:cNvSpPr>
          <p:nvPr/>
        </p:nvSpPr>
        <p:spPr>
          <a:xfrm>
            <a:off x="732849" y="1673562"/>
            <a:ext cx="11192451" cy="4542218"/>
          </a:xfrm>
          <a:prstGeom prst="rect">
            <a:avLst/>
          </a:prstGeom>
          <a:solidFill>
            <a:schemeClr val="bg1">
              <a:alpha val="61000"/>
            </a:schemeClr>
          </a:solidFill>
          <a:ln w="28575">
            <a:solidFill>
              <a:schemeClr val="accent2"/>
            </a:solidFill>
          </a:ln>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2000"/>
              </a:lnSpc>
              <a:spcBef>
                <a:spcPts val="0"/>
              </a:spcBef>
              <a:spcAft>
                <a:spcPts val="1200"/>
              </a:spcAft>
            </a:pPr>
            <a:r>
              <a:rPr lang="zh-CN" altLang="zh-CN" sz="2200" b="1" kern="100" dirty="0">
                <a:latin typeface="微软雅黑" panose="020B0503020204020204" pitchFamily="34" charset="-122"/>
                <a:ea typeface="微软雅黑" panose="020B0503020204020204" pitchFamily="34" charset="-122"/>
                <a:cs typeface="仿宋_GB2312"/>
              </a:rPr>
              <a:t>习近平新时代中国特色社会主义思想是一个内容丰富的科学体系</a:t>
            </a:r>
            <a:r>
              <a:rPr lang="zh-CN" altLang="en-US" sz="2200" b="1" kern="100" dirty="0">
                <a:latin typeface="微软雅黑" panose="020B0503020204020204" pitchFamily="34" charset="-122"/>
                <a:ea typeface="微软雅黑" panose="020B0503020204020204" pitchFamily="34" charset="-122"/>
                <a:cs typeface="仿宋_GB2312"/>
              </a:rPr>
              <a:t>： </a:t>
            </a:r>
            <a:endParaRPr lang="en-US" altLang="zh-CN" sz="2200" b="1" kern="100" dirty="0">
              <a:latin typeface="微软雅黑" panose="020B0503020204020204" pitchFamily="34" charset="-122"/>
              <a:ea typeface="微软雅黑" panose="020B0503020204020204" pitchFamily="34" charset="-122"/>
              <a:cs typeface="仿宋_GB2312"/>
            </a:endParaRPr>
          </a:p>
          <a:p>
            <a:pPr marL="285750" indent="-285750" algn="just">
              <a:lnSpc>
                <a:spcPct val="132000"/>
              </a:lnSpc>
              <a:spcBef>
                <a:spcPts val="0"/>
              </a:spcBef>
            </a:pPr>
            <a:r>
              <a:rPr lang="en-US" altLang="zh-CN" sz="2200" kern="100" dirty="0" smtClean="0">
                <a:latin typeface="微软雅黑" panose="020B0503020204020204" pitchFamily="34" charset="-122"/>
                <a:ea typeface="微软雅黑" panose="020B0503020204020204" pitchFamily="34" charset="-122"/>
                <a:cs typeface="仿宋_GB2312"/>
              </a:rPr>
              <a:t>    </a:t>
            </a:r>
            <a:r>
              <a:rPr lang="zh-CN" altLang="zh-CN" sz="2200" kern="100" dirty="0" smtClean="0">
                <a:latin typeface="微软雅黑" panose="020B0503020204020204" pitchFamily="34" charset="-122"/>
                <a:ea typeface="微软雅黑" panose="020B0503020204020204" pitchFamily="34" charset="-122"/>
                <a:cs typeface="仿宋_GB2312"/>
              </a:rPr>
              <a:t>“</a:t>
            </a:r>
            <a:r>
              <a:rPr lang="zh-CN" altLang="zh-CN" sz="2200" kern="100" dirty="0">
                <a:latin typeface="微软雅黑" panose="020B0503020204020204" pitchFamily="34" charset="-122"/>
                <a:ea typeface="微软雅黑" panose="020B0503020204020204" pitchFamily="34" charset="-122"/>
                <a:cs typeface="仿宋_GB2312"/>
              </a:rPr>
              <a:t>从理论和实践结合上系统回答新时代坚持和发展什么样的中国特色社会主义、怎样坚持和发展中国特色社会主义，包括新时代坚持和发展中国特色社会主义的总目标、总任务、总体布局、战略布局和发展方向、发展方式、发展动力、战略步骤、外部条件、政治保证等基本问题，并且要根据新的实践对经济、政治、法治、科技、文化、教育、民生、民族、宗教、社会、生态文明、国家安全、国防和军队</a:t>
            </a:r>
            <a:r>
              <a:rPr lang="zh-CN" altLang="zh-CN" sz="2200" kern="100" dirty="0">
                <a:solidFill>
                  <a:srgbClr val="000000"/>
                </a:solidFill>
                <a:latin typeface="微软雅黑" panose="020B0503020204020204" pitchFamily="34" charset="-122"/>
                <a:ea typeface="微软雅黑" panose="020B0503020204020204" pitchFamily="34" charset="-122"/>
                <a:cs typeface="仿宋_GB2312"/>
              </a:rPr>
              <a:t>、‘一国两制</a:t>
            </a:r>
            <a:r>
              <a:rPr lang="zh-CN" altLang="zh-CN" sz="2200" kern="100" dirty="0">
                <a:latin typeface="微软雅黑" panose="020B0503020204020204" pitchFamily="34" charset="-122"/>
                <a:ea typeface="微软雅黑" panose="020B0503020204020204" pitchFamily="34" charset="-122"/>
                <a:cs typeface="仿宋_GB2312"/>
              </a:rPr>
              <a:t>’和祖国统一、统一战线、外交、党的建设等各方面作出理论分析和政策指导”。</a:t>
            </a:r>
            <a:endParaRPr lang="en-US" altLang="zh-CN" sz="2200" kern="100" dirty="0">
              <a:latin typeface="微软雅黑" panose="020B0503020204020204" pitchFamily="34" charset="-122"/>
              <a:ea typeface="微软雅黑" panose="020B0503020204020204" pitchFamily="34" charset="-122"/>
              <a:cs typeface="仿宋_GB231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83781" y="1216979"/>
            <a:ext cx="9177655" cy="808476"/>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7" y="2213994"/>
              <a:ext cx="8096171" cy="5677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讲清楚这一思想形成发展的社会历史条件</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0" name="矩形 19"/>
          <p:cNvSpPr/>
          <p:nvPr/>
        </p:nvSpPr>
        <p:spPr>
          <a:xfrm>
            <a:off x="2396308" y="2511986"/>
            <a:ext cx="9065260" cy="156083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10"/>
          </a:p>
        </p:txBody>
      </p:sp>
      <p:sp>
        <p:nvSpPr>
          <p:cNvPr id="4" name="矩形 3"/>
          <p:cNvSpPr/>
          <p:nvPr/>
        </p:nvSpPr>
        <p:spPr>
          <a:xfrm>
            <a:off x="2570933" y="2497381"/>
            <a:ext cx="8726170" cy="1614805"/>
          </a:xfrm>
          <a:prstGeom prst="rect">
            <a:avLst/>
          </a:prstGeom>
        </p:spPr>
        <p:txBody>
          <a:bodyPr wrap="square">
            <a:spAutoFit/>
          </a:bodyPr>
          <a:lstStyle/>
          <a:p>
            <a:pPr>
              <a:lnSpc>
                <a:spcPct val="150000"/>
              </a:lnSpc>
            </a:pPr>
            <a:r>
              <a:rPr lang="zh-CN" altLang="en-US" sz="2200" b="1" kern="100" dirty="0">
                <a:latin typeface="微软雅黑" panose="020B0503020204020204" pitchFamily="34" charset="-122"/>
                <a:ea typeface="微软雅黑" panose="020B0503020204020204" pitchFamily="34" charset="-122"/>
                <a:cs typeface="仿宋_GB2312"/>
              </a:rPr>
              <a:t>当</a:t>
            </a:r>
            <a:r>
              <a:rPr lang="zh-CN" altLang="zh-CN" sz="2200" b="1" kern="100" dirty="0">
                <a:latin typeface="微软雅黑" panose="020B0503020204020204" pitchFamily="34" charset="-122"/>
                <a:ea typeface="微软雅黑" panose="020B0503020204020204" pitchFamily="34" charset="-122"/>
                <a:cs typeface="仿宋_GB2312"/>
              </a:rPr>
              <a:t>今世界正处于百年未有之大变局</a:t>
            </a:r>
            <a:r>
              <a:rPr lang="zh-CN" altLang="zh-CN" sz="2200" kern="100" dirty="0">
                <a:latin typeface="微软雅黑" panose="020B0503020204020204" pitchFamily="34" charset="-122"/>
                <a:ea typeface="微软雅黑" panose="020B0503020204020204" pitchFamily="34" charset="-122"/>
                <a:cs typeface="仿宋_GB2312"/>
              </a:rPr>
              <a:t>，说明这一思想是在把握世界发展大势、应对全球共同挑战、维护人类共同利益的过程中创立并不断丰富发展</a:t>
            </a:r>
            <a:r>
              <a:rPr lang="zh-CN" altLang="en-US" sz="2200" kern="100" dirty="0">
                <a:latin typeface="微软雅黑" panose="020B0503020204020204" pitchFamily="34" charset="-122"/>
                <a:ea typeface="微软雅黑" panose="020B0503020204020204" pitchFamily="34" charset="-122"/>
                <a:cs typeface="仿宋_GB2312"/>
              </a:rPr>
              <a:t>的。</a:t>
            </a:r>
            <a:endParaRPr lang="zh-CN" altLang="en-US" sz="2200" dirty="0">
              <a:latin typeface="微软雅黑" panose="020B0503020204020204" pitchFamily="34" charset="-122"/>
              <a:ea typeface="微软雅黑" panose="020B0503020204020204" pitchFamily="34" charset="-122"/>
            </a:endParaRPr>
          </a:p>
        </p:txBody>
      </p:sp>
      <p:sp>
        <p:nvSpPr>
          <p:cNvPr id="25" name="矩形 24"/>
          <p:cNvSpPr/>
          <p:nvPr/>
        </p:nvSpPr>
        <p:spPr>
          <a:xfrm>
            <a:off x="2396308" y="4541446"/>
            <a:ext cx="9065260" cy="156362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10"/>
          </a:p>
        </p:txBody>
      </p:sp>
      <p:sp>
        <p:nvSpPr>
          <p:cNvPr id="26" name="矩形 25"/>
          <p:cNvSpPr/>
          <p:nvPr/>
        </p:nvSpPr>
        <p:spPr>
          <a:xfrm>
            <a:off x="2570933" y="4515411"/>
            <a:ext cx="8842017" cy="1556003"/>
          </a:xfrm>
          <a:prstGeom prst="rect">
            <a:avLst/>
          </a:prstGeom>
        </p:spPr>
        <p:txBody>
          <a:bodyPr wrap="square">
            <a:spAutoFit/>
          </a:bodyPr>
          <a:lstStyle/>
          <a:p>
            <a:pPr>
              <a:lnSpc>
                <a:spcPct val="150000"/>
              </a:lnSpc>
            </a:pPr>
            <a:r>
              <a:rPr lang="zh-CN" altLang="zh-CN" sz="2200" b="1" kern="100" dirty="0">
                <a:latin typeface="微软雅黑" panose="020B0503020204020204" pitchFamily="34" charset="-122"/>
                <a:ea typeface="微软雅黑" panose="020B0503020204020204" pitchFamily="34" charset="-122"/>
                <a:cs typeface="仿宋_GB2312"/>
              </a:rPr>
              <a:t>中国特色社会主义进入新时代</a:t>
            </a:r>
            <a:r>
              <a:rPr lang="zh-CN" altLang="zh-CN" sz="2200" kern="100" dirty="0">
                <a:latin typeface="微软雅黑" panose="020B0503020204020204" pitchFamily="34" charset="-122"/>
                <a:ea typeface="微软雅黑" panose="020B0503020204020204" pitchFamily="34" charset="-122"/>
                <a:cs typeface="仿宋_GB2312"/>
              </a:rPr>
              <a:t>，中华民族伟大复兴处在关键时期，我国发展站到了新的历史起点上，机遇挑战并存</a:t>
            </a:r>
            <a:r>
              <a:rPr lang="zh-CN" altLang="en-US" sz="2200" kern="100" dirty="0">
                <a:latin typeface="微软雅黑" panose="020B0503020204020204" pitchFamily="34" charset="-122"/>
                <a:ea typeface="微软雅黑" panose="020B0503020204020204" pitchFamily="34" charset="-122"/>
                <a:cs typeface="仿宋_GB2312"/>
              </a:rPr>
              <a:t>。</a:t>
            </a:r>
            <a:r>
              <a:rPr lang="zh-CN" altLang="zh-CN" sz="2200" kern="100" dirty="0">
                <a:latin typeface="微软雅黑" panose="020B0503020204020204" pitchFamily="34" charset="-122"/>
                <a:ea typeface="微软雅黑" panose="020B0503020204020204" pitchFamily="34" charset="-122"/>
                <a:cs typeface="仿宋_GB2312"/>
              </a:rPr>
              <a:t>这一思想是在中华民族迎来从站起来、富起来到强起来的伟大飞跃中创立并不断发展的</a:t>
            </a:r>
            <a:r>
              <a:rPr lang="zh-CN" altLang="en-US" sz="2200" kern="100" dirty="0">
                <a:latin typeface="微软雅黑" panose="020B0503020204020204" pitchFamily="34" charset="-122"/>
                <a:ea typeface="微软雅黑" panose="020B0503020204020204" pitchFamily="34" charset="-122"/>
                <a:cs typeface="仿宋_GB2312"/>
              </a:rPr>
              <a:t>。</a:t>
            </a:r>
            <a:endParaRPr lang="zh-CN" altLang="en-US" sz="2200" dirty="0">
              <a:latin typeface="微软雅黑" panose="020B0503020204020204" pitchFamily="34" charset="-122"/>
              <a:ea typeface="微软雅黑" panose="020B0503020204020204" pitchFamily="34" charset="-122"/>
            </a:endParaRPr>
          </a:p>
        </p:txBody>
      </p:sp>
      <p:sp>
        <p:nvSpPr>
          <p:cNvPr id="28" name="矩形 27"/>
          <p:cNvSpPr/>
          <p:nvPr/>
        </p:nvSpPr>
        <p:spPr>
          <a:xfrm>
            <a:off x="569981" y="2511825"/>
            <a:ext cx="1360277" cy="15606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11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世情</a:t>
            </a:r>
          </a:p>
        </p:txBody>
      </p:sp>
      <p:sp>
        <p:nvSpPr>
          <p:cNvPr id="29" name="矩形 28"/>
          <p:cNvSpPr/>
          <p:nvPr/>
        </p:nvSpPr>
        <p:spPr>
          <a:xfrm>
            <a:off x="574756" y="4544412"/>
            <a:ext cx="1360277" cy="15606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110" b="1" dirty="0">
                <a:solidFill>
                  <a:srgbClr val="FFFFFF"/>
                </a:solidFill>
                <a:latin typeface="微软雅黑" panose="020B0503020204020204" pitchFamily="34" charset="-122"/>
                <a:ea typeface="微软雅黑" panose="020B0503020204020204" pitchFamily="34" charset="-122"/>
              </a:rPr>
              <a:t>国</a:t>
            </a:r>
            <a:r>
              <a:rPr kumimoji="0" lang="zh-CN" altLang="en-US" sz="311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情</a:t>
            </a:r>
          </a:p>
        </p:txBody>
      </p:sp>
      <p:sp>
        <p:nvSpPr>
          <p:cNvPr id="12"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627324" y="1064889"/>
            <a:ext cx="9177655" cy="808476"/>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kern="0" dirty="0" smtClean="0">
                  <a:solidFill>
                    <a:srgbClr val="FFFFFF"/>
                  </a:solidFill>
                  <a:latin typeface="微软雅黑" panose="020B0503020204020204" pitchFamily="34" charset="-122"/>
                  <a:ea typeface="微软雅黑" panose="020B0503020204020204" pitchFamily="34" charset="-122"/>
                </a:rPr>
                <a:t> 1</a:t>
              </a:r>
              <a:endParaRPr kumimoji="1" lang="en-US" altLang="zh-CN"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7" y="2213994"/>
              <a:ext cx="8096171" cy="5677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讲清楚这一思想形成发展的社会历史条件</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0" name="矩形 19"/>
          <p:cNvSpPr/>
          <p:nvPr/>
        </p:nvSpPr>
        <p:spPr>
          <a:xfrm>
            <a:off x="2438672" y="2418896"/>
            <a:ext cx="9065260" cy="156083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10"/>
          </a:p>
        </p:txBody>
      </p:sp>
      <p:sp>
        <p:nvSpPr>
          <p:cNvPr id="25" name="矩形 24"/>
          <p:cNvSpPr/>
          <p:nvPr/>
        </p:nvSpPr>
        <p:spPr>
          <a:xfrm>
            <a:off x="2438672" y="4448357"/>
            <a:ext cx="9065260" cy="1614805"/>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10"/>
          </a:p>
        </p:txBody>
      </p:sp>
      <p:sp>
        <p:nvSpPr>
          <p:cNvPr id="28" name="矩形 27"/>
          <p:cNvSpPr/>
          <p:nvPr/>
        </p:nvSpPr>
        <p:spPr>
          <a:xfrm>
            <a:off x="612345" y="2418735"/>
            <a:ext cx="1360277" cy="15606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11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党情</a:t>
            </a:r>
            <a:endParaRPr kumimoji="0" lang="zh-CN" altLang="en-US" sz="311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17120" y="4451322"/>
            <a:ext cx="1360277" cy="15606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110" b="1" dirty="0">
                <a:solidFill>
                  <a:srgbClr val="FFFFFF"/>
                </a:solidFill>
                <a:latin typeface="微软雅黑" panose="020B0503020204020204" pitchFamily="34" charset="-122"/>
                <a:ea typeface="微软雅黑" panose="020B0503020204020204" pitchFamily="34" charset="-122"/>
                <a:sym typeface="+mn-ea"/>
              </a:rPr>
              <a:t>社</a:t>
            </a:r>
            <a:r>
              <a:rPr lang="zh-CN" altLang="en-US" sz="311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情</a:t>
            </a:r>
            <a:endParaRPr kumimoji="0" lang="zh-CN" altLang="en-US" sz="311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2525667" y="2345291"/>
            <a:ext cx="8891270" cy="1614805"/>
          </a:xfrm>
          <a:prstGeom prst="rect">
            <a:avLst/>
          </a:prstGeom>
        </p:spPr>
        <p:txBody>
          <a:bodyPr wrap="square">
            <a:spAutoFit/>
          </a:bodyPr>
          <a:lstStyle/>
          <a:p>
            <a:pPr lvl="0">
              <a:lnSpc>
                <a:spcPct val="150000"/>
              </a:lnSpc>
            </a:pPr>
            <a:r>
              <a:rPr lang="zh-CN" altLang="zh-CN" sz="2200" dirty="0">
                <a:latin typeface="微软雅黑" panose="020B0503020204020204" pitchFamily="34" charset="-122"/>
                <a:ea typeface="微软雅黑" panose="020B0503020204020204" pitchFamily="34" charset="-122"/>
              </a:rPr>
              <a:t>新时代</a:t>
            </a:r>
            <a:r>
              <a:rPr lang="zh-CN" altLang="zh-CN" sz="2200" b="1" dirty="0">
                <a:latin typeface="微软雅黑" panose="020B0503020204020204" pitchFamily="34" charset="-122"/>
                <a:ea typeface="微软雅黑" panose="020B0503020204020204" pitchFamily="34" charset="-122"/>
              </a:rPr>
              <a:t>中国共产党</a:t>
            </a:r>
            <a:r>
              <a:rPr lang="zh-CN" altLang="zh-CN" sz="2200" dirty="0">
                <a:latin typeface="微软雅黑" panose="020B0503020204020204" pitchFamily="34" charset="-122"/>
                <a:ea typeface="微软雅黑" panose="020B0503020204020204" pitchFamily="34" charset="-122"/>
              </a:rPr>
              <a:t>在革命性锻造中坚定走在时代前列，</a:t>
            </a:r>
            <a:r>
              <a:rPr lang="zh-CN" altLang="zh-CN" sz="2200" b="1" dirty="0">
                <a:latin typeface="微软雅黑" panose="020B0503020204020204" pitchFamily="34" charset="-122"/>
                <a:ea typeface="微软雅黑" panose="020B0503020204020204" pitchFamily="34" charset="-122"/>
              </a:rPr>
              <a:t>自身建设面临的机遇和挑战</a:t>
            </a:r>
            <a:r>
              <a:rPr lang="zh-CN" altLang="zh-CN" sz="2200" dirty="0">
                <a:latin typeface="微软雅黑" panose="020B0503020204020204" pitchFamily="34" charset="-122"/>
                <a:ea typeface="微软雅黑" panose="020B0503020204020204" pitchFamily="34" charset="-122"/>
              </a:rPr>
              <a:t>，说明这一思想是在不断推进党的自我革命，实现党自我净化、自我完善、自我革新、自我提高的过程中创立并不断丰富发展的</a:t>
            </a:r>
            <a:r>
              <a:rPr lang="zh-CN" altLang="en-US" sz="2200" dirty="0">
                <a:latin typeface="微软雅黑" panose="020B0503020204020204" pitchFamily="34" charset="-122"/>
                <a:ea typeface="微软雅黑" panose="020B0503020204020204" pitchFamily="34" charset="-122"/>
              </a:rPr>
              <a:t>。</a:t>
            </a:r>
            <a:endPar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 name="矩形 2"/>
          <p:cNvSpPr/>
          <p:nvPr/>
        </p:nvSpPr>
        <p:spPr>
          <a:xfrm>
            <a:off x="2612662" y="4399461"/>
            <a:ext cx="8891270" cy="1650260"/>
          </a:xfrm>
          <a:prstGeom prst="rect">
            <a:avLst/>
          </a:prstGeom>
        </p:spPr>
        <p:txBody>
          <a:bodyPr wrap="square">
            <a:spAutoFit/>
          </a:bodyPr>
          <a:lstStyle/>
          <a:p>
            <a:pPr lvl="0">
              <a:lnSpc>
                <a:spcPts val="3100"/>
              </a:lnSpc>
            </a:pPr>
            <a:r>
              <a:rPr lang="zh-CN" altLang="zh-CN" sz="2200" dirty="0">
                <a:latin typeface="微软雅黑" panose="020B0503020204020204" pitchFamily="34" charset="-122"/>
                <a:ea typeface="微软雅黑" panose="020B0503020204020204" pitchFamily="34" charset="-122"/>
              </a:rPr>
              <a:t>冷战结束后世界社会主义呈现的新态势，分析</a:t>
            </a:r>
            <a:r>
              <a:rPr lang="zh-CN" altLang="zh-CN" sz="2200" b="1" dirty="0">
                <a:latin typeface="微软雅黑" panose="020B0503020204020204" pitchFamily="34" charset="-122"/>
                <a:ea typeface="微软雅黑" panose="020B0503020204020204" pitchFamily="34" charset="-122"/>
              </a:rPr>
              <a:t>中国特色社会主义给世界社会主义带来的积极影响</a:t>
            </a:r>
            <a:r>
              <a:rPr lang="zh-CN" altLang="zh-CN" sz="2200" dirty="0">
                <a:latin typeface="微软雅黑" panose="020B0503020204020204" pitchFamily="34" charset="-122"/>
                <a:ea typeface="微软雅黑" panose="020B0503020204020204" pitchFamily="34" charset="-122"/>
              </a:rPr>
              <a:t>，说明这一思想是在对科学社会主义理论与实践的深邃思考、深刻总结，对坚持和发展中国特色社会主义的不懈探索、砥砺前行中创立并不断丰富发展的。</a:t>
            </a:r>
            <a:endPar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275840" y="679135"/>
            <a:ext cx="8509635" cy="798961"/>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kern="0" dirty="0" smtClean="0">
                  <a:solidFill>
                    <a:srgbClr val="FFFFFF"/>
                  </a:solidFill>
                  <a:latin typeface="微软雅黑" panose="020B0503020204020204" pitchFamily="34" charset="-122"/>
                  <a:ea typeface="微软雅黑" panose="020B0503020204020204" pitchFamily="34" charset="-122"/>
                  <a:cs typeface="+mn-cs"/>
                </a:rPr>
                <a:t>  2</a:t>
              </a:r>
              <a:endParaRPr kumimoji="1" lang="en-US" altLang="zh-CN"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3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7" y="2213994"/>
              <a:ext cx="8096171" cy="5745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讲清楚这一思想的主题（研究对象）</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7" name="内容占位符 4"/>
          <p:cNvSpPr>
            <a:spLocks noGrp="1"/>
          </p:cNvSpPr>
          <p:nvPr>
            <p:ph sz="half" idx="1"/>
          </p:nvPr>
        </p:nvSpPr>
        <p:spPr>
          <a:xfrm>
            <a:off x="3698875" y="1619001"/>
            <a:ext cx="8016240" cy="4457544"/>
          </a:xfrm>
          <a:solidFill>
            <a:schemeClr val="bg1">
              <a:alpha val="61000"/>
            </a:schemeClr>
          </a:solidFill>
          <a:ln w="28575">
            <a:solidFill>
              <a:schemeClr val="accent2"/>
            </a:solidFill>
          </a:ln>
        </p:spPr>
        <p:txBody>
          <a:bodyPr>
            <a:noAutofit/>
          </a:bodyPr>
          <a:lstStyle/>
          <a:p>
            <a:pPr marL="0" indent="648000">
              <a:lnSpc>
                <a:spcPts val="3100"/>
              </a:lnSpc>
              <a:spcBef>
                <a:spcPts val="0"/>
              </a:spcBef>
              <a:buNone/>
            </a:pPr>
            <a:r>
              <a:rPr lang="zh-CN" altLang="zh-CN" sz="2400" kern="100" dirty="0">
                <a:solidFill>
                  <a:schemeClr val="tx1"/>
                </a:solidFill>
                <a:latin typeface="微软雅黑" panose="020B0503020204020204" pitchFamily="34" charset="-122"/>
                <a:ea typeface="微软雅黑" panose="020B0503020204020204" pitchFamily="34" charset="-122"/>
                <a:cs typeface="仿宋_GB2312"/>
              </a:rPr>
              <a:t>改革开放以来，我们党先后提出的什么是社会主义、如何建设社会主义，建设什么样的党、如何建设党，实现什么样的发展、如何发展，坚持和发展什么样的中国特色社会主义、如何坚持和发展中国特色社会主义，都是</a:t>
            </a:r>
            <a:r>
              <a:rPr lang="zh-CN" altLang="zh-CN" sz="2400" b="1" kern="100" dirty="0">
                <a:solidFill>
                  <a:schemeClr val="tx1"/>
                </a:solidFill>
                <a:latin typeface="微软雅黑" panose="020B0503020204020204" pitchFamily="34" charset="-122"/>
                <a:ea typeface="微软雅黑" panose="020B0503020204020204" pitchFamily="34" charset="-122"/>
                <a:cs typeface="仿宋_GB2312"/>
              </a:rPr>
              <a:t>围绕坚持和发展中国特色社会主义展开</a:t>
            </a:r>
            <a:r>
              <a:rPr lang="zh-CN" altLang="zh-CN" sz="2400" kern="100" dirty="0">
                <a:solidFill>
                  <a:schemeClr val="tx1"/>
                </a:solidFill>
                <a:latin typeface="微软雅黑" panose="020B0503020204020204" pitchFamily="34" charset="-122"/>
                <a:ea typeface="微软雅黑" panose="020B0503020204020204" pitchFamily="34" charset="-122"/>
                <a:cs typeface="仿宋_GB2312"/>
              </a:rPr>
              <a:t>的。</a:t>
            </a:r>
            <a:endParaRPr lang="en-US" altLang="zh-CN" sz="2400" kern="100" dirty="0">
              <a:solidFill>
                <a:schemeClr val="tx1"/>
              </a:solidFill>
              <a:latin typeface="微软雅黑" panose="020B0503020204020204" pitchFamily="34" charset="-122"/>
              <a:ea typeface="微软雅黑" panose="020B0503020204020204" pitchFamily="34" charset="-122"/>
              <a:cs typeface="仿宋_GB2312"/>
            </a:endParaRPr>
          </a:p>
          <a:p>
            <a:pPr marL="0" indent="648000">
              <a:lnSpc>
                <a:spcPts val="3100"/>
              </a:lnSpc>
              <a:spcBef>
                <a:spcPts val="0"/>
              </a:spcBef>
              <a:buNone/>
            </a:pPr>
            <a:r>
              <a:rPr lang="zh-CN" altLang="zh-CN" sz="2400" kern="100" dirty="0">
                <a:solidFill>
                  <a:schemeClr val="tx1"/>
                </a:solidFill>
                <a:latin typeface="微软雅黑" panose="020B0503020204020204" pitchFamily="34" charset="-122"/>
                <a:ea typeface="微软雅黑" panose="020B0503020204020204" pitchFamily="34" charset="-122"/>
                <a:cs typeface="仿宋_GB2312"/>
              </a:rPr>
              <a:t>围绕这一主题，改革开放以来我们党先后形成了邓小平理论、“三个代表”重要思想、科学发展观、习近平新时代中国特色社会主义思想。</a:t>
            </a:r>
            <a:endParaRPr lang="en-US" altLang="zh-CN" sz="2400" kern="100" dirty="0">
              <a:solidFill>
                <a:schemeClr val="tx1"/>
              </a:solidFill>
              <a:latin typeface="微软雅黑" panose="020B0503020204020204" pitchFamily="34" charset="-122"/>
              <a:ea typeface="微软雅黑" panose="020B0503020204020204" pitchFamily="34" charset="-122"/>
              <a:cs typeface="仿宋_GB2312"/>
            </a:endParaRPr>
          </a:p>
          <a:p>
            <a:pPr marL="0" indent="648000">
              <a:lnSpc>
                <a:spcPts val="3100"/>
              </a:lnSpc>
              <a:spcBef>
                <a:spcPts val="0"/>
              </a:spcBef>
              <a:buNone/>
            </a:pPr>
            <a:r>
              <a:rPr lang="zh-CN" altLang="zh-CN" sz="2400" kern="100" dirty="0">
                <a:solidFill>
                  <a:schemeClr val="tx1"/>
                </a:solidFill>
                <a:latin typeface="微软雅黑" panose="020B0503020204020204" pitchFamily="34" charset="-122"/>
                <a:ea typeface="微软雅黑" panose="020B0503020204020204" pitchFamily="34" charset="-122"/>
                <a:cs typeface="仿宋_GB2312"/>
              </a:rPr>
              <a:t>习近平新时代中国特色社会主义思想是中国特色社会主义理论体系的重要组成部分，是中国特色社会主义理论体系的最新成果。</a:t>
            </a:r>
          </a:p>
        </p:txBody>
      </p:sp>
      <p:sp>
        <p:nvSpPr>
          <p:cNvPr id="15" name="内容占位符 5"/>
          <p:cNvSpPr>
            <a:spLocks noGrp="1"/>
          </p:cNvSpPr>
          <p:nvPr>
            <p:ph sz="half" idx="2"/>
          </p:nvPr>
        </p:nvSpPr>
        <p:spPr>
          <a:xfrm>
            <a:off x="708672" y="2643072"/>
            <a:ext cx="2328229" cy="1820871"/>
          </a:xfrm>
        </p:spPr>
        <p:txBody>
          <a:bodyPr>
            <a:normAutofit fontScale="60000" lnSpcReduction="20000"/>
          </a:bodyPr>
          <a:lstStyle/>
          <a:p>
            <a:pPr marL="0" indent="0" algn="just">
              <a:lnSpc>
                <a:spcPct val="132000"/>
              </a:lnSpc>
              <a:buNone/>
            </a:pPr>
            <a:r>
              <a:rPr lang="zh-CN" altLang="en-US" dirty="0">
                <a:solidFill>
                  <a:schemeClr val="bg1"/>
                </a:solidFill>
                <a:latin typeface="微软雅黑" panose="020B0503020204020204" pitchFamily="34" charset="-122"/>
                <a:ea typeface="微软雅黑" panose="020B0503020204020204" pitchFamily="34" charset="-122"/>
              </a:rPr>
              <a:t>“马克思主义是我们立党立国的根本指导思想，也是我国大学最鲜亮的底色。”</a:t>
            </a:r>
            <a:r>
              <a:rPr lang="en-US" altLang="zh-CN" dirty="0">
                <a:solidFill>
                  <a:schemeClr val="bg1"/>
                </a:solidFill>
                <a:latin typeface="微软雅黑" panose="020B0503020204020204" pitchFamily="34" charset="-122"/>
                <a:ea typeface="微软雅黑" panose="020B0503020204020204" pitchFamily="34" charset="-122"/>
              </a:rPr>
              <a:t> </a:t>
            </a:r>
          </a:p>
          <a:p>
            <a:pPr marL="0" indent="0" algn="r">
              <a:lnSpc>
                <a:spcPct val="132000"/>
              </a:lnSpc>
              <a:buNone/>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习近平</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76885" y="1619001"/>
            <a:ext cx="2860040" cy="2304557"/>
          </a:xfrm>
          <a:prstGeom prst="rect">
            <a:avLst/>
          </a:prstGeom>
          <a:solidFill>
            <a:srgbClr val="A00000"/>
          </a:solidFill>
          <a:ln w="19050" cap="flat" cmpd="sng" algn="ctr">
            <a:solidFill>
              <a:srgbClr val="990000"/>
            </a:solidFill>
            <a:prstDash val="solid"/>
            <a:miter lim="800000"/>
          </a:ln>
          <a:effectLst/>
        </p:spPr>
        <p:txBody>
          <a:bodyPr rtlCol="0" anchor="ctr"/>
          <a:lstStyle/>
          <a:p>
            <a:pPr algn="ctr">
              <a:lnSpc>
                <a:spcPct val="132000"/>
              </a:lnSpc>
            </a:pPr>
            <a:r>
              <a:rPr lang="zh-CN" altLang="zh-CN" sz="2200" dirty="0">
                <a:solidFill>
                  <a:schemeClr val="bg1"/>
                </a:solidFill>
                <a:latin typeface="微软雅黑" panose="020B0503020204020204" pitchFamily="34" charset="-122"/>
                <a:ea typeface="微软雅黑" panose="020B0503020204020204" pitchFamily="34" charset="-122"/>
              </a:rPr>
              <a:t>习近平新时代中国特色社会主义思想的主题</a:t>
            </a:r>
            <a:r>
              <a:rPr lang="zh-CN" altLang="en-US" sz="2200" dirty="0">
                <a:solidFill>
                  <a:schemeClr val="bg1"/>
                </a:solidFill>
                <a:latin typeface="微软雅黑" panose="020B0503020204020204" pitchFamily="34" charset="-122"/>
                <a:ea typeface="微软雅黑" panose="020B0503020204020204" pitchFamily="34" charset="-122"/>
              </a:rPr>
              <a:t>：</a:t>
            </a:r>
            <a:r>
              <a:rPr lang="zh-CN" altLang="zh-CN" sz="2200" b="1" kern="100" dirty="0">
                <a:solidFill>
                  <a:schemeClr val="bg1"/>
                </a:solidFill>
                <a:latin typeface="微软雅黑" panose="020B0503020204020204" pitchFamily="34" charset="-122"/>
                <a:ea typeface="微软雅黑" panose="020B0503020204020204" pitchFamily="34" charset="-122"/>
                <a:cs typeface="仿宋_GB2312"/>
              </a:rPr>
              <a:t>坚持和发展中国特色社会主义</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480606" y="4487507"/>
            <a:ext cx="2792095" cy="1502983"/>
          </a:xfrm>
          <a:prstGeom prst="rect">
            <a:avLst/>
          </a:prstGeom>
          <a:solidFill>
            <a:srgbClr val="A00000"/>
          </a:solidFill>
          <a:ln w="19050" cap="flat" cmpd="sng" algn="ctr">
            <a:solidFill>
              <a:srgbClr val="990000"/>
            </a:solidFill>
            <a:prstDash val="solid"/>
            <a:miter lim="800000"/>
          </a:ln>
          <a:effectLst/>
        </p:spPr>
        <p:txBody>
          <a:bodyPr rtlCol="0" anchor="ctr"/>
          <a:lstStyle/>
          <a:p>
            <a:pPr marL="0" indent="0" algn="ctr">
              <a:lnSpc>
                <a:spcPct val="132000"/>
              </a:lnSpc>
              <a:buNone/>
            </a:pPr>
            <a:r>
              <a:rPr lang="zh-CN" altLang="zh-CN" sz="2200" b="1" kern="100" dirty="0">
                <a:solidFill>
                  <a:schemeClr val="bg1"/>
                </a:solidFill>
                <a:latin typeface="微软雅黑" panose="020B0503020204020204" pitchFamily="34" charset="-122"/>
                <a:ea typeface="微软雅黑" panose="020B0503020204020204" pitchFamily="34" charset="-122"/>
                <a:cs typeface="仿宋_GB2312"/>
              </a:rPr>
              <a:t>改革开放以来</a:t>
            </a:r>
            <a:endParaRPr lang="en-US" altLang="zh-CN" sz="2200" b="1" kern="100" dirty="0">
              <a:solidFill>
                <a:schemeClr val="bg1"/>
              </a:solidFill>
              <a:latin typeface="微软雅黑" panose="020B0503020204020204" pitchFamily="34" charset="-122"/>
              <a:ea typeface="微软雅黑" panose="020B0503020204020204" pitchFamily="34" charset="-122"/>
              <a:cs typeface="仿宋_GB2312"/>
            </a:endParaRPr>
          </a:p>
          <a:p>
            <a:pPr marL="0" indent="0" algn="ctr">
              <a:lnSpc>
                <a:spcPct val="132000"/>
              </a:lnSpc>
              <a:buNone/>
            </a:pPr>
            <a:r>
              <a:rPr lang="zh-CN" altLang="zh-CN" sz="2200" b="1" kern="100" dirty="0">
                <a:solidFill>
                  <a:schemeClr val="bg1"/>
                </a:solidFill>
                <a:latin typeface="微软雅黑" panose="020B0503020204020204" pitchFamily="34" charset="-122"/>
                <a:ea typeface="微软雅黑" panose="020B0503020204020204" pitchFamily="34" charset="-122"/>
                <a:cs typeface="仿宋_GB2312"/>
              </a:rPr>
              <a:t>我们党理论与</a:t>
            </a:r>
            <a:r>
              <a:rPr lang="zh-CN" altLang="zh-CN" sz="2200" b="1" kern="100" dirty="0" smtClean="0">
                <a:solidFill>
                  <a:schemeClr val="bg1"/>
                </a:solidFill>
                <a:latin typeface="微软雅黑" panose="020B0503020204020204" pitchFamily="34" charset="-122"/>
                <a:ea typeface="微软雅黑" panose="020B0503020204020204" pitchFamily="34" charset="-122"/>
                <a:cs typeface="仿宋_GB2312"/>
              </a:rPr>
              <a:t>实践</a:t>
            </a:r>
            <a:endParaRPr lang="en-US" altLang="zh-CN" sz="2200" b="1" kern="100" dirty="0" smtClean="0">
              <a:solidFill>
                <a:schemeClr val="bg1"/>
              </a:solidFill>
              <a:latin typeface="微软雅黑" panose="020B0503020204020204" pitchFamily="34" charset="-122"/>
              <a:ea typeface="微软雅黑" panose="020B0503020204020204" pitchFamily="34" charset="-122"/>
              <a:cs typeface="仿宋_GB2312"/>
            </a:endParaRPr>
          </a:p>
          <a:p>
            <a:pPr marL="0" indent="0" algn="ctr">
              <a:lnSpc>
                <a:spcPct val="132000"/>
              </a:lnSpc>
              <a:buNone/>
            </a:pPr>
            <a:r>
              <a:rPr lang="zh-CN" altLang="zh-CN" sz="2200" b="1" kern="100" dirty="0" smtClean="0">
                <a:solidFill>
                  <a:schemeClr val="bg1"/>
                </a:solidFill>
                <a:latin typeface="微软雅黑" panose="020B0503020204020204" pitchFamily="34" charset="-122"/>
                <a:ea typeface="微软雅黑" panose="020B0503020204020204" pitchFamily="34" charset="-122"/>
                <a:cs typeface="仿宋_GB2312"/>
              </a:rPr>
              <a:t>创新</a:t>
            </a:r>
            <a:r>
              <a:rPr lang="zh-CN" altLang="zh-CN" sz="2200" b="1" kern="100" dirty="0">
                <a:solidFill>
                  <a:schemeClr val="bg1"/>
                </a:solidFill>
                <a:latin typeface="微软雅黑" panose="020B0503020204020204" pitchFamily="34" charset="-122"/>
                <a:ea typeface="微软雅黑" panose="020B0503020204020204" pitchFamily="34" charset="-122"/>
                <a:cs typeface="仿宋_GB2312"/>
              </a:rPr>
              <a:t>的主题</a:t>
            </a:r>
            <a:endParaRPr lang="en-US" altLang="zh-CN" sz="2200" b="1" kern="100" dirty="0">
              <a:solidFill>
                <a:schemeClr val="bg1"/>
              </a:solidFill>
              <a:latin typeface="微软雅黑" panose="020B0503020204020204" pitchFamily="34" charset="-122"/>
              <a:ea typeface="微软雅黑" panose="020B0503020204020204" pitchFamily="34" charset="-122"/>
              <a:cs typeface="仿宋_GB2312"/>
            </a:endParaRPr>
          </a:p>
        </p:txBody>
      </p:sp>
      <p:cxnSp>
        <p:nvCxnSpPr>
          <p:cNvPr id="5" name="直接箭头连接符 4"/>
          <p:cNvCxnSpPr/>
          <p:nvPr/>
        </p:nvCxnSpPr>
        <p:spPr bwMode="auto">
          <a:xfrm flipH="1">
            <a:off x="1838960" y="3955969"/>
            <a:ext cx="13335" cy="540385"/>
          </a:xfrm>
          <a:prstGeom prst="straightConnector1">
            <a:avLst/>
          </a:prstGeom>
          <a:solidFill>
            <a:schemeClr val="accent1"/>
          </a:solidFill>
          <a:ln w="38100" cap="flat" cmpd="sng" algn="ctr">
            <a:solidFill>
              <a:srgbClr val="C00000"/>
            </a:solidFill>
            <a:prstDash val="solid"/>
            <a:round/>
            <a:headEnd type="triangle"/>
            <a:tailEnd type="triangle"/>
          </a:ln>
        </p:spPr>
      </p:cxnSp>
      <p:sp>
        <p:nvSpPr>
          <p:cNvPr id="11"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75840" y="534035"/>
            <a:ext cx="7061200" cy="700405"/>
            <a:chOff x="1247171" y="2084352"/>
            <a:chExt cx="9841854" cy="829905"/>
          </a:xfrm>
        </p:grpSpPr>
        <p:sp>
          <p:nvSpPr>
            <p:cNvPr id="6" name="五边形 3"/>
            <p:cNvSpPr/>
            <p:nvPr/>
          </p:nvSpPr>
          <p:spPr>
            <a:xfrm>
              <a:off x="1247171" y="2090645"/>
              <a:ext cx="1657633"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3</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文本框 7"/>
            <p:cNvSpPr txBox="1"/>
            <p:nvPr/>
          </p:nvSpPr>
          <p:spPr>
            <a:xfrm>
              <a:off x="3285390" y="2168483"/>
              <a:ext cx="7410597" cy="65534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讲清楚这一思想的核心内容</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9" name="矩形 8"/>
          <p:cNvSpPr/>
          <p:nvPr/>
        </p:nvSpPr>
        <p:spPr>
          <a:xfrm>
            <a:off x="450215" y="1463040"/>
            <a:ext cx="7521146" cy="4834890"/>
          </a:xfrm>
          <a:prstGeom prst="rect">
            <a:avLst/>
          </a:prstGeom>
          <a:solidFill>
            <a:srgbClr val="990000"/>
          </a:solidFill>
          <a:ln w="19050" cap="flat" cmpd="sng" algn="ctr">
            <a:solidFill>
              <a:srgbClr val="990000"/>
            </a:solidFill>
            <a:prstDash val="solid"/>
            <a:miter lim="800000"/>
          </a:ln>
          <a:effectLst/>
        </p:spPr>
        <p:txBody>
          <a:bodyPr rtlCol="0" anchor="ctr"/>
          <a:lstStyle/>
          <a:p>
            <a:pPr marL="0" marR="0" lvl="0" indent="0" algn="just" defTabSz="914400" eaLnBrk="1" fontAlgn="auto" latinLnBrk="0" hangingPunct="1">
              <a:lnSpc>
                <a:spcPct val="132000"/>
              </a:lnSpc>
              <a:spcBef>
                <a:spcPts val="0"/>
              </a:spcBef>
              <a:spcAft>
                <a:spcPts val="0"/>
              </a:spcAft>
              <a:buClrTx/>
              <a:buSzTx/>
              <a:buFontTx/>
              <a:buNone/>
              <a:defRPr/>
            </a:pPr>
            <a:endParaRPr kumimoji="0" lang="zh-CN" altLang="en-US" sz="2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8512935" y="2526030"/>
            <a:ext cx="3378710" cy="1614805"/>
          </a:xfrm>
          <a:prstGeom prst="rect">
            <a:avLst/>
          </a:prstGeom>
        </p:spPr>
        <p:txBody>
          <a:bodyPr wrap="square">
            <a:spAutoFit/>
          </a:bodyPr>
          <a:lstStyle/>
          <a:p>
            <a:pPr>
              <a:lnSpc>
                <a:spcPct val="150000"/>
              </a:lnSpc>
            </a:pPr>
            <a:r>
              <a:rPr lang="zh-CN" altLang="zh-CN" sz="2200" kern="100" dirty="0">
                <a:latin typeface="微软雅黑" panose="020B0503020204020204" pitchFamily="34" charset="-122"/>
                <a:ea typeface="微软雅黑" panose="020B0503020204020204" pitchFamily="34" charset="-122"/>
                <a:cs typeface="仿宋_GB2312"/>
              </a:rPr>
              <a:t>这是“习近平新时代中国特色社会主义思想”课教育教学的</a:t>
            </a:r>
            <a:r>
              <a:rPr lang="zh-CN" altLang="zh-CN" sz="2200" b="1" kern="100" dirty="0">
                <a:latin typeface="微软雅黑" panose="020B0503020204020204" pitchFamily="34" charset="-122"/>
                <a:ea typeface="微软雅黑" panose="020B0503020204020204" pitchFamily="34" charset="-122"/>
                <a:cs typeface="仿宋_GB2312"/>
              </a:rPr>
              <a:t>主要内容</a:t>
            </a:r>
            <a:r>
              <a:rPr lang="zh-CN" altLang="zh-CN" sz="2200" kern="100" dirty="0">
                <a:latin typeface="微软雅黑" panose="020B0503020204020204" pitchFamily="34" charset="-122"/>
                <a:ea typeface="微软雅黑" panose="020B0503020204020204" pitchFamily="34" charset="-122"/>
                <a:cs typeface="仿宋_GB2312"/>
              </a:rPr>
              <a:t>。</a:t>
            </a:r>
            <a:endParaRPr lang="zh-CN" altLang="en-US" sz="2200" dirty="0">
              <a:latin typeface="微软雅黑" panose="020B0503020204020204" pitchFamily="34" charset="-122"/>
              <a:ea typeface="微软雅黑" panose="020B0503020204020204" pitchFamily="34" charset="-122"/>
            </a:endParaRPr>
          </a:p>
        </p:txBody>
      </p:sp>
      <p:sp>
        <p:nvSpPr>
          <p:cNvPr id="20" name="矩形: 圆角 19"/>
          <p:cNvSpPr/>
          <p:nvPr/>
        </p:nvSpPr>
        <p:spPr bwMode="auto">
          <a:xfrm>
            <a:off x="8305800" y="2555258"/>
            <a:ext cx="3585845" cy="1564005"/>
          </a:xfrm>
          <a:prstGeom prst="roundRect">
            <a:avLst/>
          </a:prstGeom>
          <a:noFill/>
          <a:ln w="9525" cap="flat" cmpd="sng" algn="ctr">
            <a:solidFill>
              <a:srgbClr val="C00000"/>
            </a:solidFill>
            <a:prstDash val="lgDashDot"/>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2" name="文本框 1"/>
          <p:cNvSpPr txBox="1"/>
          <p:nvPr/>
        </p:nvSpPr>
        <p:spPr>
          <a:xfrm>
            <a:off x="678260" y="2754755"/>
            <a:ext cx="7003415" cy="2922905"/>
          </a:xfrm>
          <a:prstGeom prst="rect">
            <a:avLst/>
          </a:prstGeom>
          <a:noFill/>
        </p:spPr>
        <p:txBody>
          <a:bodyPr wrap="square" rtlCol="0">
            <a:spAutoFit/>
          </a:bodyPr>
          <a:lstStyle/>
          <a:p>
            <a:pPr marL="285750" marR="0" lvl="0" indent="-285750" algn="just" defTabSz="914400" eaLnBrk="1" fontAlgn="auto" latinLnBrk="0" hangingPunct="1">
              <a:lnSpc>
                <a:spcPct val="132000"/>
              </a:lnSpc>
              <a:spcBef>
                <a:spcPts val="0"/>
              </a:spcBef>
              <a:spcAft>
                <a:spcPts val="1200"/>
              </a:spcAft>
              <a:buClrTx/>
              <a:buSzTx/>
              <a:buFont typeface="Arial" panose="020B0604020202020204" pitchFamily="34" charset="0"/>
              <a:buChar char="•"/>
              <a:defRPr/>
            </a:pPr>
            <a:r>
              <a:rPr lang="zh-CN" altLang="zh-CN" sz="2200" dirty="0">
                <a:solidFill>
                  <a:schemeClr val="bg1"/>
                </a:solidFill>
                <a:latin typeface="微软雅黑" panose="020B0503020204020204" pitchFamily="34" charset="-122"/>
                <a:ea typeface="微软雅黑" panose="020B0503020204020204" pitchFamily="34" charset="-122"/>
              </a:rPr>
              <a:t>系统讲解习近平新时代中国特色社会主义思想包含的新时代坚持和发展中国特色社会主义的总目标、总任务、总体布局、战略布局和发展方向、发展方式、发展动力、战略步骤、外部条件、政治保证等</a:t>
            </a:r>
            <a:r>
              <a:rPr lang="zh-CN" altLang="zh-CN" sz="2200" b="1" dirty="0">
                <a:solidFill>
                  <a:schemeClr val="bg1"/>
                </a:solidFill>
                <a:latin typeface="微软雅黑" panose="020B0503020204020204" pitchFamily="34" charset="-122"/>
                <a:ea typeface="微软雅黑" panose="020B0503020204020204" pitchFamily="34" charset="-122"/>
              </a:rPr>
              <a:t>基本观点</a:t>
            </a:r>
            <a:r>
              <a:rPr lang="zh-CN" altLang="en-US" sz="2200" b="1" dirty="0">
                <a:solidFill>
                  <a:schemeClr val="bg1"/>
                </a:solidFill>
                <a:latin typeface="微软雅黑" panose="020B0503020204020204" pitchFamily="34" charset="-122"/>
                <a:ea typeface="微软雅黑" panose="020B0503020204020204" pitchFamily="34" charset="-122"/>
              </a:rPr>
              <a:t>；</a:t>
            </a:r>
            <a:endParaRPr lang="en-US" altLang="zh-CN" sz="2200" dirty="0">
              <a:solidFill>
                <a:schemeClr val="bg1"/>
              </a:solidFill>
              <a:latin typeface="微软雅黑" panose="020B0503020204020204" pitchFamily="34" charset="-122"/>
              <a:ea typeface="微软雅黑" panose="020B0503020204020204" pitchFamily="34" charset="-122"/>
            </a:endParaRPr>
          </a:p>
          <a:p>
            <a:pPr marL="285750" marR="0" lvl="0" indent="-285750" algn="just" defTabSz="914400" eaLnBrk="1" fontAlgn="auto" latinLnBrk="0" hangingPunct="1">
              <a:lnSpc>
                <a:spcPct val="132000"/>
              </a:lnSpc>
              <a:spcBef>
                <a:spcPts val="0"/>
              </a:spcBef>
              <a:spcAft>
                <a:spcPts val="0"/>
              </a:spcAft>
              <a:buClrTx/>
              <a:buSzTx/>
              <a:buFont typeface="Arial" panose="020B0604020202020204" pitchFamily="34" charset="0"/>
              <a:buChar char="•"/>
              <a:defRPr/>
            </a:pPr>
            <a:r>
              <a:rPr lang="zh-CN" altLang="zh-CN" sz="2200" dirty="0">
                <a:solidFill>
                  <a:schemeClr val="bg1"/>
                </a:solidFill>
                <a:latin typeface="微软雅黑" panose="020B0503020204020204" pitchFamily="34" charset="-122"/>
                <a:ea typeface="微软雅黑" panose="020B0503020204020204" pitchFamily="34" charset="-122"/>
              </a:rPr>
              <a:t>充分讲解党的十九大概括的“八个明确”“十四个坚持”的</a:t>
            </a:r>
            <a:r>
              <a:rPr lang="zh-CN" altLang="zh-CN" sz="2200" b="1" dirty="0">
                <a:solidFill>
                  <a:schemeClr val="bg1"/>
                </a:solidFill>
                <a:latin typeface="微软雅黑" panose="020B0503020204020204" pitchFamily="34" charset="-122"/>
                <a:ea typeface="微软雅黑" panose="020B0503020204020204" pitchFamily="34" charset="-122"/>
              </a:rPr>
              <a:t>核心内容</a:t>
            </a:r>
            <a:r>
              <a:rPr lang="zh-CN" altLang="zh-CN" sz="2200" dirty="0">
                <a:solidFill>
                  <a:schemeClr val="bg1"/>
                </a:solidFill>
                <a:latin typeface="微软雅黑" panose="020B0503020204020204" pitchFamily="34" charset="-122"/>
                <a:ea typeface="微软雅黑" panose="020B0503020204020204" pitchFamily="34" charset="-122"/>
              </a:rPr>
              <a:t>和党在新时代的</a:t>
            </a:r>
            <a:r>
              <a:rPr lang="zh-CN" altLang="zh-CN" sz="2200" b="1" dirty="0">
                <a:solidFill>
                  <a:schemeClr val="bg1"/>
                </a:solidFill>
                <a:latin typeface="微软雅黑" panose="020B0503020204020204" pitchFamily="34" charset="-122"/>
                <a:ea typeface="微软雅黑" panose="020B0503020204020204" pitchFamily="34" charset="-122"/>
              </a:rPr>
              <a:t>路线方针政策</a:t>
            </a:r>
            <a:r>
              <a:rPr lang="zh-CN" altLang="en-US" sz="2200" b="1" dirty="0">
                <a:solidFill>
                  <a:schemeClr val="bg1"/>
                </a:solidFill>
                <a:latin typeface="微软雅黑" panose="020B0503020204020204" pitchFamily="34" charset="-122"/>
                <a:ea typeface="微软雅黑" panose="020B0503020204020204" pitchFamily="34" charset="-122"/>
              </a:rPr>
              <a:t>。</a:t>
            </a:r>
            <a:endParaRPr lang="zh-CN" altLang="en-US" sz="2200" kern="0" dirty="0">
              <a:solidFill>
                <a:schemeClr val="bg1"/>
              </a:solidFill>
              <a:latin typeface="微软雅黑" panose="020B0503020204020204" pitchFamily="34" charset="-122"/>
              <a:ea typeface="微软雅黑" panose="020B0503020204020204" pitchFamily="34" charset="-122"/>
            </a:endParaRPr>
          </a:p>
        </p:txBody>
      </p:sp>
      <p:cxnSp>
        <p:nvCxnSpPr>
          <p:cNvPr id="4" name="连接符: 曲线 3"/>
          <p:cNvCxnSpPr>
            <a:stCxn id="7" idx="3"/>
          </p:cNvCxnSpPr>
          <p:nvPr/>
        </p:nvCxnSpPr>
        <p:spPr bwMode="auto">
          <a:xfrm>
            <a:off x="9336855" y="884408"/>
            <a:ext cx="1189296" cy="1649279"/>
          </a:xfrm>
          <a:prstGeom prst="curvedConnector2">
            <a:avLst/>
          </a:prstGeom>
          <a:solidFill>
            <a:schemeClr val="accent1"/>
          </a:solidFill>
          <a:ln w="9525" cap="flat" cmpd="sng" algn="ctr">
            <a:solidFill>
              <a:srgbClr val="C00000"/>
            </a:solidFill>
            <a:prstDash val="solid"/>
            <a:round/>
            <a:headEnd type="none" w="med" len="med"/>
            <a:tailEnd type="triangle"/>
          </a:ln>
        </p:spPr>
      </p:cxnSp>
      <p:sp>
        <p:nvSpPr>
          <p:cNvPr id="11" name="文本框 10"/>
          <p:cNvSpPr txBox="1"/>
          <p:nvPr/>
        </p:nvSpPr>
        <p:spPr>
          <a:xfrm>
            <a:off x="678260" y="1988945"/>
            <a:ext cx="3904449" cy="537210"/>
          </a:xfrm>
          <a:prstGeom prst="rect">
            <a:avLst/>
          </a:prstGeom>
          <a:noFill/>
        </p:spPr>
        <p:txBody>
          <a:bodyPr wrap="square" rtlCol="0">
            <a:spAutoFit/>
          </a:bodyPr>
          <a:lstStyle/>
          <a:p>
            <a:pPr marL="0" marR="0" lvl="0" indent="0" algn="just" defTabSz="914400" eaLnBrk="1" fontAlgn="auto" latinLnBrk="0" hangingPunct="1">
              <a:lnSpc>
                <a:spcPct val="132000"/>
              </a:lnSpc>
              <a:spcBef>
                <a:spcPts val="0"/>
              </a:spcBef>
              <a:spcAft>
                <a:spcPts val="0"/>
              </a:spcAft>
              <a:buClrTx/>
              <a:buSzTx/>
              <a:buFontTx/>
              <a:buNone/>
              <a:defRPr/>
            </a:pPr>
            <a:r>
              <a:rPr lang="zh-CN" altLang="zh-CN" sz="2200" b="1" dirty="0">
                <a:solidFill>
                  <a:schemeClr val="bg1"/>
                </a:solidFill>
                <a:latin typeface="微软雅黑" panose="020B0503020204020204" pitchFamily="34" charset="-122"/>
                <a:ea typeface="微软雅黑" panose="020B0503020204020204" pitchFamily="34" charset="-122"/>
              </a:rPr>
              <a:t>在教学过程中，广大教师要</a:t>
            </a:r>
            <a:r>
              <a:rPr lang="zh-CN" altLang="en-US" sz="2200" b="1" dirty="0">
                <a:solidFill>
                  <a:schemeClr val="bg1"/>
                </a:solidFill>
                <a:latin typeface="微软雅黑" panose="020B0503020204020204" pitchFamily="34" charset="-122"/>
                <a:ea typeface="微软雅黑" panose="020B0503020204020204" pitchFamily="34" charset="-122"/>
              </a:rPr>
              <a:t>：</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12"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2">
            <a:extLst>
              <a:ext uri="{FF2B5EF4-FFF2-40B4-BE49-F238E27FC236}">
                <a16:creationId xmlns="" xmlns:a16="http://schemas.microsoft.com/office/drawing/2014/main" id="{ADD5CE6F-0B5A-4743-AA14-31D80C9ED9B2}"/>
              </a:ext>
            </a:extLst>
          </p:cNvPr>
          <p:cNvSpPr/>
          <p:nvPr/>
        </p:nvSpPr>
        <p:spPr>
          <a:xfrm>
            <a:off x="1944688" y="2214563"/>
            <a:ext cx="20161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历史方位</a:t>
            </a:r>
          </a:p>
        </p:txBody>
      </p:sp>
      <p:sp>
        <p:nvSpPr>
          <p:cNvPr id="7" name="圆角矩形 12">
            <a:extLst>
              <a:ext uri="{FF2B5EF4-FFF2-40B4-BE49-F238E27FC236}">
                <a16:creationId xmlns="" xmlns:a16="http://schemas.microsoft.com/office/drawing/2014/main" id="{A6BD6681-A72A-40A5-9954-319ED8344FEF}"/>
              </a:ext>
            </a:extLst>
          </p:cNvPr>
          <p:cNvSpPr/>
          <p:nvPr/>
        </p:nvSpPr>
        <p:spPr>
          <a:xfrm>
            <a:off x="1947863" y="3421063"/>
            <a:ext cx="2016125"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根本方向</a:t>
            </a:r>
          </a:p>
        </p:txBody>
      </p:sp>
      <p:sp>
        <p:nvSpPr>
          <p:cNvPr id="8" name="圆角矩形 13">
            <a:extLst>
              <a:ext uri="{FF2B5EF4-FFF2-40B4-BE49-F238E27FC236}">
                <a16:creationId xmlns="" xmlns:a16="http://schemas.microsoft.com/office/drawing/2014/main" id="{A558E55E-0807-491E-A981-01DCC3C22D15}"/>
              </a:ext>
            </a:extLst>
          </p:cNvPr>
          <p:cNvSpPr/>
          <p:nvPr/>
        </p:nvSpPr>
        <p:spPr>
          <a:xfrm>
            <a:off x="1974850" y="4564063"/>
            <a:ext cx="2016125"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根本立场</a:t>
            </a:r>
          </a:p>
        </p:txBody>
      </p:sp>
      <p:sp>
        <p:nvSpPr>
          <p:cNvPr id="9" name="圆角矩形 16">
            <a:extLst>
              <a:ext uri="{FF2B5EF4-FFF2-40B4-BE49-F238E27FC236}">
                <a16:creationId xmlns="" xmlns:a16="http://schemas.microsoft.com/office/drawing/2014/main" id="{4BFFD121-9EC2-4812-8F48-4945C3D08FF3}"/>
              </a:ext>
            </a:extLst>
          </p:cNvPr>
          <p:cNvSpPr/>
          <p:nvPr/>
        </p:nvSpPr>
        <p:spPr>
          <a:xfrm>
            <a:off x="5203825" y="2633663"/>
            <a:ext cx="2016125"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战略安排</a:t>
            </a:r>
          </a:p>
        </p:txBody>
      </p:sp>
      <p:sp>
        <p:nvSpPr>
          <p:cNvPr id="10" name="圆角矩形 17">
            <a:extLst>
              <a:ext uri="{FF2B5EF4-FFF2-40B4-BE49-F238E27FC236}">
                <a16:creationId xmlns="" xmlns:a16="http://schemas.microsoft.com/office/drawing/2014/main" id="{2F51B766-C91A-4FA8-ADA9-3DB0A9766618}"/>
              </a:ext>
            </a:extLst>
          </p:cNvPr>
          <p:cNvSpPr/>
          <p:nvPr/>
        </p:nvSpPr>
        <p:spPr>
          <a:xfrm>
            <a:off x="5195888" y="3457575"/>
            <a:ext cx="2016125"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领导力量</a:t>
            </a:r>
          </a:p>
        </p:txBody>
      </p:sp>
      <p:sp>
        <p:nvSpPr>
          <p:cNvPr id="11" name="圆角矩形 18">
            <a:extLst>
              <a:ext uri="{FF2B5EF4-FFF2-40B4-BE49-F238E27FC236}">
                <a16:creationId xmlns="" xmlns:a16="http://schemas.microsoft.com/office/drawing/2014/main" id="{BA9E4D3E-6628-4C9A-AA74-CD1C0591FE3D}"/>
              </a:ext>
            </a:extLst>
          </p:cNvPr>
          <p:cNvSpPr/>
          <p:nvPr/>
        </p:nvSpPr>
        <p:spPr>
          <a:xfrm>
            <a:off x="5235575" y="4321175"/>
            <a:ext cx="2016125"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根本动力</a:t>
            </a:r>
          </a:p>
        </p:txBody>
      </p:sp>
      <p:sp>
        <p:nvSpPr>
          <p:cNvPr id="12" name="圆角矩形 19">
            <a:extLst>
              <a:ext uri="{FF2B5EF4-FFF2-40B4-BE49-F238E27FC236}">
                <a16:creationId xmlns="" xmlns:a16="http://schemas.microsoft.com/office/drawing/2014/main" id="{F1106A8A-F20F-4B94-B230-09A030F34592}"/>
              </a:ext>
            </a:extLst>
          </p:cNvPr>
          <p:cNvSpPr/>
          <p:nvPr/>
        </p:nvSpPr>
        <p:spPr>
          <a:xfrm>
            <a:off x="5203825" y="1765300"/>
            <a:ext cx="2016125"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奋斗目标</a:t>
            </a:r>
          </a:p>
        </p:txBody>
      </p:sp>
      <p:sp>
        <p:nvSpPr>
          <p:cNvPr id="13" name="圆角矩形 20">
            <a:extLst>
              <a:ext uri="{FF2B5EF4-FFF2-40B4-BE49-F238E27FC236}">
                <a16:creationId xmlns="" xmlns:a16="http://schemas.microsoft.com/office/drawing/2014/main" id="{6877C68A-C4FB-4F9C-9CA2-C02D5F344815}"/>
              </a:ext>
            </a:extLst>
          </p:cNvPr>
          <p:cNvSpPr/>
          <p:nvPr/>
        </p:nvSpPr>
        <p:spPr>
          <a:xfrm>
            <a:off x="5245100" y="5221288"/>
            <a:ext cx="2016125"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itchFamily="34" charset="-122"/>
                <a:ea typeface="微软雅黑" pitchFamily="34" charset="-122"/>
              </a:rPr>
              <a:t>本质要求</a:t>
            </a:r>
          </a:p>
        </p:txBody>
      </p:sp>
      <p:sp>
        <p:nvSpPr>
          <p:cNvPr id="14" name="圆角矩形 21">
            <a:extLst>
              <a:ext uri="{FF2B5EF4-FFF2-40B4-BE49-F238E27FC236}">
                <a16:creationId xmlns="" xmlns:a16="http://schemas.microsoft.com/office/drawing/2014/main" id="{9867154B-958B-44F7-8894-1E0A2203BF48}"/>
              </a:ext>
            </a:extLst>
          </p:cNvPr>
          <p:cNvSpPr/>
          <p:nvPr/>
        </p:nvSpPr>
        <p:spPr>
          <a:xfrm>
            <a:off x="8645525" y="1870075"/>
            <a:ext cx="2016125" cy="441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accent2">
                    <a:lumMod val="75000"/>
                  </a:schemeClr>
                </a:solidFill>
                <a:latin typeface="微软雅黑" pitchFamily="34" charset="-122"/>
                <a:ea typeface="微软雅黑" pitchFamily="34" charset="-122"/>
              </a:rPr>
              <a:t>政治建设</a:t>
            </a:r>
          </a:p>
        </p:txBody>
      </p:sp>
      <p:sp>
        <p:nvSpPr>
          <p:cNvPr id="15" name="圆角矩形 22">
            <a:extLst>
              <a:ext uri="{FF2B5EF4-FFF2-40B4-BE49-F238E27FC236}">
                <a16:creationId xmlns="" xmlns:a16="http://schemas.microsoft.com/office/drawing/2014/main" id="{063012BE-D111-4941-A7DC-67A2A6BEB6AD}"/>
              </a:ext>
            </a:extLst>
          </p:cNvPr>
          <p:cNvSpPr/>
          <p:nvPr/>
        </p:nvSpPr>
        <p:spPr>
          <a:xfrm>
            <a:off x="8645525" y="1358900"/>
            <a:ext cx="2014538" cy="4683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accent2">
                    <a:lumMod val="75000"/>
                  </a:schemeClr>
                </a:solidFill>
                <a:latin typeface="微软雅黑" pitchFamily="34" charset="-122"/>
                <a:ea typeface="微软雅黑" pitchFamily="34" charset="-122"/>
              </a:rPr>
              <a:t>经济建设</a:t>
            </a:r>
          </a:p>
        </p:txBody>
      </p:sp>
      <p:sp>
        <p:nvSpPr>
          <p:cNvPr id="16" name="圆角矩形 23">
            <a:extLst>
              <a:ext uri="{FF2B5EF4-FFF2-40B4-BE49-F238E27FC236}">
                <a16:creationId xmlns="" xmlns:a16="http://schemas.microsoft.com/office/drawing/2014/main" id="{355B4820-9430-411F-9411-624D5C689707}"/>
              </a:ext>
            </a:extLst>
          </p:cNvPr>
          <p:cNvSpPr/>
          <p:nvPr/>
        </p:nvSpPr>
        <p:spPr>
          <a:xfrm>
            <a:off x="8645525" y="2741613"/>
            <a:ext cx="2016125" cy="392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accent2">
                    <a:lumMod val="75000"/>
                  </a:schemeClr>
                </a:solidFill>
                <a:latin typeface="微软雅黑" pitchFamily="34" charset="-122"/>
                <a:ea typeface="微软雅黑" pitchFamily="34" charset="-122"/>
              </a:rPr>
              <a:t>社会建设</a:t>
            </a:r>
          </a:p>
        </p:txBody>
      </p:sp>
      <p:sp>
        <p:nvSpPr>
          <p:cNvPr id="17" name="圆角矩形 24">
            <a:extLst>
              <a:ext uri="{FF2B5EF4-FFF2-40B4-BE49-F238E27FC236}">
                <a16:creationId xmlns="" xmlns:a16="http://schemas.microsoft.com/office/drawing/2014/main" id="{22352A18-20F3-469C-828C-75B0BE3C56AC}"/>
              </a:ext>
            </a:extLst>
          </p:cNvPr>
          <p:cNvSpPr/>
          <p:nvPr/>
        </p:nvSpPr>
        <p:spPr>
          <a:xfrm>
            <a:off x="8645525" y="2332038"/>
            <a:ext cx="2016125" cy="3651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accent2">
                    <a:lumMod val="75000"/>
                  </a:schemeClr>
                </a:solidFill>
                <a:latin typeface="微软雅黑" pitchFamily="34" charset="-122"/>
                <a:ea typeface="微软雅黑" pitchFamily="34" charset="-122"/>
              </a:rPr>
              <a:t>文化建设</a:t>
            </a:r>
          </a:p>
        </p:txBody>
      </p:sp>
      <p:sp>
        <p:nvSpPr>
          <p:cNvPr id="18" name="圆角矩形 25">
            <a:extLst>
              <a:ext uri="{FF2B5EF4-FFF2-40B4-BE49-F238E27FC236}">
                <a16:creationId xmlns="" xmlns:a16="http://schemas.microsoft.com/office/drawing/2014/main" id="{4FEFEA97-D161-43FE-9E0B-22F04E75CCF4}"/>
              </a:ext>
            </a:extLst>
          </p:cNvPr>
          <p:cNvSpPr/>
          <p:nvPr/>
        </p:nvSpPr>
        <p:spPr>
          <a:xfrm>
            <a:off x="8645525" y="3197225"/>
            <a:ext cx="2016125" cy="3413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accent2">
                    <a:lumMod val="75000"/>
                  </a:schemeClr>
                </a:solidFill>
                <a:latin typeface="微软雅黑" pitchFamily="34" charset="-122"/>
                <a:ea typeface="微软雅黑" pitchFamily="34" charset="-122"/>
              </a:rPr>
              <a:t>生态文明建设</a:t>
            </a:r>
            <a:endParaRPr lang="zh-CN" altLang="en-US" dirty="0">
              <a:solidFill>
                <a:schemeClr val="accent2">
                  <a:lumMod val="75000"/>
                </a:schemeClr>
              </a:solidFill>
              <a:latin typeface="微软雅黑" pitchFamily="34" charset="-122"/>
              <a:ea typeface="微软雅黑" pitchFamily="34" charset="-122"/>
            </a:endParaRPr>
          </a:p>
        </p:txBody>
      </p:sp>
      <p:sp>
        <p:nvSpPr>
          <p:cNvPr id="19" name="圆角矩形 26">
            <a:extLst>
              <a:ext uri="{FF2B5EF4-FFF2-40B4-BE49-F238E27FC236}">
                <a16:creationId xmlns="" xmlns:a16="http://schemas.microsoft.com/office/drawing/2014/main" id="{9F4AA56B-D8D6-4383-B564-0272B59F7537}"/>
              </a:ext>
            </a:extLst>
          </p:cNvPr>
          <p:cNvSpPr/>
          <p:nvPr/>
        </p:nvSpPr>
        <p:spPr>
          <a:xfrm>
            <a:off x="8618538" y="4079875"/>
            <a:ext cx="2016125" cy="403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微软雅黑" pitchFamily="34" charset="-122"/>
                <a:ea typeface="微软雅黑" pitchFamily="34" charset="-122"/>
              </a:rPr>
              <a:t>军队建设</a:t>
            </a:r>
          </a:p>
        </p:txBody>
      </p:sp>
      <p:sp>
        <p:nvSpPr>
          <p:cNvPr id="20" name="圆角矩形 27">
            <a:extLst>
              <a:ext uri="{FF2B5EF4-FFF2-40B4-BE49-F238E27FC236}">
                <a16:creationId xmlns="" xmlns:a16="http://schemas.microsoft.com/office/drawing/2014/main" id="{9999E830-9DAE-466E-89C9-23D4F70696A0}"/>
              </a:ext>
            </a:extLst>
          </p:cNvPr>
          <p:cNvSpPr/>
          <p:nvPr/>
        </p:nvSpPr>
        <p:spPr>
          <a:xfrm>
            <a:off x="8618538" y="3617913"/>
            <a:ext cx="2016125"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微软雅黑" pitchFamily="34" charset="-122"/>
                <a:ea typeface="微软雅黑" pitchFamily="34" charset="-122"/>
              </a:rPr>
              <a:t>国家安全</a:t>
            </a:r>
          </a:p>
        </p:txBody>
      </p:sp>
      <p:sp>
        <p:nvSpPr>
          <p:cNvPr id="21" name="圆角矩形 28">
            <a:extLst>
              <a:ext uri="{FF2B5EF4-FFF2-40B4-BE49-F238E27FC236}">
                <a16:creationId xmlns="" xmlns:a16="http://schemas.microsoft.com/office/drawing/2014/main" id="{C434F8E6-8881-4B85-B0BA-0B32B5CAE730}"/>
              </a:ext>
            </a:extLst>
          </p:cNvPr>
          <p:cNvSpPr/>
          <p:nvPr/>
        </p:nvSpPr>
        <p:spPr>
          <a:xfrm>
            <a:off x="8618538" y="4533900"/>
            <a:ext cx="2016125" cy="360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微软雅黑" pitchFamily="34" charset="-122"/>
                <a:ea typeface="微软雅黑" pitchFamily="34" charset="-122"/>
              </a:rPr>
              <a:t>祖国统一</a:t>
            </a:r>
          </a:p>
        </p:txBody>
      </p:sp>
      <p:sp>
        <p:nvSpPr>
          <p:cNvPr id="22" name="圆角矩形 29">
            <a:extLst>
              <a:ext uri="{FF2B5EF4-FFF2-40B4-BE49-F238E27FC236}">
                <a16:creationId xmlns="" xmlns:a16="http://schemas.microsoft.com/office/drawing/2014/main" id="{288C9BBE-F82C-44CE-A72E-1D8F2C87142D}"/>
              </a:ext>
            </a:extLst>
          </p:cNvPr>
          <p:cNvSpPr/>
          <p:nvPr/>
        </p:nvSpPr>
        <p:spPr>
          <a:xfrm>
            <a:off x="8607425" y="4957763"/>
            <a:ext cx="2016125"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微软雅黑" pitchFamily="34" charset="-122"/>
                <a:ea typeface="微软雅黑" pitchFamily="34" charset="-122"/>
              </a:rPr>
              <a:t>大国外交</a:t>
            </a:r>
          </a:p>
        </p:txBody>
      </p:sp>
      <p:sp>
        <p:nvSpPr>
          <p:cNvPr id="23" name="圆角矩形 30">
            <a:extLst>
              <a:ext uri="{FF2B5EF4-FFF2-40B4-BE49-F238E27FC236}">
                <a16:creationId xmlns="" xmlns:a16="http://schemas.microsoft.com/office/drawing/2014/main" id="{7FC47085-1D95-4E6E-860C-4A0B84D21178}"/>
              </a:ext>
            </a:extLst>
          </p:cNvPr>
          <p:cNvSpPr/>
          <p:nvPr/>
        </p:nvSpPr>
        <p:spPr>
          <a:xfrm>
            <a:off x="8574088" y="5424487"/>
            <a:ext cx="2016125" cy="352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微软雅黑" pitchFamily="34" charset="-122"/>
                <a:ea typeface="微软雅黑" pitchFamily="34" charset="-122"/>
              </a:rPr>
              <a:t>党的建设</a:t>
            </a:r>
          </a:p>
        </p:txBody>
      </p:sp>
      <p:sp>
        <p:nvSpPr>
          <p:cNvPr id="24" name="圆角矩形 31">
            <a:extLst>
              <a:ext uri="{FF2B5EF4-FFF2-40B4-BE49-F238E27FC236}">
                <a16:creationId xmlns="" xmlns:a16="http://schemas.microsoft.com/office/drawing/2014/main" id="{9D7D31F6-C627-470D-802B-470209BD2971}"/>
              </a:ext>
            </a:extLst>
          </p:cNvPr>
          <p:cNvSpPr/>
          <p:nvPr/>
        </p:nvSpPr>
        <p:spPr>
          <a:xfrm>
            <a:off x="8648700" y="5846763"/>
            <a:ext cx="2016125" cy="360362"/>
          </a:xfrm>
          <a:prstGeom prst="roundRect">
            <a:avLst>
              <a:gd name="adj" fmla="val 8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微软雅黑" pitchFamily="34" charset="-122"/>
                <a:ea typeface="微软雅黑" pitchFamily="34" charset="-122"/>
              </a:rPr>
              <a:t>能力建设</a:t>
            </a:r>
          </a:p>
        </p:txBody>
      </p:sp>
      <p:cxnSp>
        <p:nvCxnSpPr>
          <p:cNvPr id="25" name="直接连接符 24">
            <a:extLst>
              <a:ext uri="{FF2B5EF4-FFF2-40B4-BE49-F238E27FC236}">
                <a16:creationId xmlns="" xmlns:a16="http://schemas.microsoft.com/office/drawing/2014/main" id="{9E524301-13B7-4E73-80EC-EF2255F78AA8}"/>
              </a:ext>
            </a:extLst>
          </p:cNvPr>
          <p:cNvCxnSpPr/>
          <p:nvPr/>
        </p:nvCxnSpPr>
        <p:spPr>
          <a:xfrm>
            <a:off x="4902200" y="2047875"/>
            <a:ext cx="0" cy="3352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 xmlns:a16="http://schemas.microsoft.com/office/drawing/2014/main" id="{0E8F89FA-FD7A-4692-8C4E-E5C7EEAA4D56}"/>
              </a:ext>
            </a:extLst>
          </p:cNvPr>
          <p:cNvCxnSpPr>
            <a:endCxn id="12" idx="1"/>
          </p:cNvCxnSpPr>
          <p:nvPr/>
        </p:nvCxnSpPr>
        <p:spPr>
          <a:xfrm flipV="1">
            <a:off x="4902200" y="2017713"/>
            <a:ext cx="301625" cy="30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 xmlns:a16="http://schemas.microsoft.com/office/drawing/2014/main" id="{B553D9C4-18FE-4F1F-87B3-A39E8F49D7E1}"/>
              </a:ext>
            </a:extLst>
          </p:cNvPr>
          <p:cNvCxnSpPr>
            <a:endCxn id="9" idx="1"/>
          </p:cNvCxnSpPr>
          <p:nvPr/>
        </p:nvCxnSpPr>
        <p:spPr>
          <a:xfrm>
            <a:off x="4902200" y="2884488"/>
            <a:ext cx="301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 xmlns:a16="http://schemas.microsoft.com/office/drawing/2014/main" id="{B7E9309E-A140-443F-988F-0E07BF853218}"/>
              </a:ext>
            </a:extLst>
          </p:cNvPr>
          <p:cNvCxnSpPr/>
          <p:nvPr/>
        </p:nvCxnSpPr>
        <p:spPr>
          <a:xfrm>
            <a:off x="3962400" y="3706368"/>
            <a:ext cx="843344" cy="15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 xmlns:a16="http://schemas.microsoft.com/office/drawing/2014/main" id="{6ADAC80F-D01C-44EA-BC79-38F4353AC5AA}"/>
              </a:ext>
            </a:extLst>
          </p:cNvPr>
          <p:cNvCxnSpPr>
            <a:endCxn id="11" idx="1"/>
          </p:cNvCxnSpPr>
          <p:nvPr/>
        </p:nvCxnSpPr>
        <p:spPr>
          <a:xfrm>
            <a:off x="4902200" y="4573588"/>
            <a:ext cx="333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 xmlns:a16="http://schemas.microsoft.com/office/drawing/2014/main" id="{C2513CFD-69A2-414A-8897-80CE55AC1D04}"/>
              </a:ext>
            </a:extLst>
          </p:cNvPr>
          <p:cNvCxnSpPr>
            <a:endCxn id="13" idx="1"/>
          </p:cNvCxnSpPr>
          <p:nvPr/>
        </p:nvCxnSpPr>
        <p:spPr>
          <a:xfrm>
            <a:off x="4902200" y="5473700"/>
            <a:ext cx="342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 xmlns:a16="http://schemas.microsoft.com/office/drawing/2014/main" id="{6CA44A91-3F79-41D6-A9D3-358AF8FA231F}"/>
              </a:ext>
            </a:extLst>
          </p:cNvPr>
          <p:cNvCxnSpPr>
            <a:cxnSpLocks/>
          </p:cNvCxnSpPr>
          <p:nvPr/>
        </p:nvCxnSpPr>
        <p:spPr>
          <a:xfrm rot="16200000" flipH="1">
            <a:off x="3886295" y="2624233"/>
            <a:ext cx="1026224" cy="825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 xmlns:a16="http://schemas.microsoft.com/office/drawing/2014/main" id="{5B1A9BDF-34D1-4CE1-B851-0D0E4856CE12}"/>
              </a:ext>
            </a:extLst>
          </p:cNvPr>
          <p:cNvCxnSpPr>
            <a:cxnSpLocks/>
          </p:cNvCxnSpPr>
          <p:nvPr/>
        </p:nvCxnSpPr>
        <p:spPr>
          <a:xfrm rot="5400000" flipH="1" flipV="1">
            <a:off x="3953288" y="3900392"/>
            <a:ext cx="985520" cy="845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7A41F7AD-63C5-4971-BB3A-93F7012C5D77}"/>
              </a:ext>
            </a:extLst>
          </p:cNvPr>
          <p:cNvCxnSpPr/>
          <p:nvPr/>
        </p:nvCxnSpPr>
        <p:spPr>
          <a:xfrm>
            <a:off x="8210550" y="1562100"/>
            <a:ext cx="26988" cy="4645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 xmlns:a16="http://schemas.microsoft.com/office/drawing/2014/main" id="{339FD99A-9343-4A7D-9235-A1CA2DF439CC}"/>
              </a:ext>
            </a:extLst>
          </p:cNvPr>
          <p:cNvCxnSpPr>
            <a:endCxn id="15" idx="1"/>
          </p:cNvCxnSpPr>
          <p:nvPr/>
        </p:nvCxnSpPr>
        <p:spPr>
          <a:xfrm>
            <a:off x="8285163" y="1592263"/>
            <a:ext cx="3603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 xmlns:a16="http://schemas.microsoft.com/office/drawing/2014/main" id="{9C25CC09-4A93-420B-883C-A0644736DAC7}"/>
              </a:ext>
            </a:extLst>
          </p:cNvPr>
          <p:cNvCxnSpPr>
            <a:endCxn id="14" idx="1"/>
          </p:cNvCxnSpPr>
          <p:nvPr/>
        </p:nvCxnSpPr>
        <p:spPr>
          <a:xfrm>
            <a:off x="8281988" y="2090738"/>
            <a:ext cx="3635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 xmlns:a16="http://schemas.microsoft.com/office/drawing/2014/main" id="{E645B959-1F2E-4E41-B3A9-445988930AB2}"/>
              </a:ext>
            </a:extLst>
          </p:cNvPr>
          <p:cNvCxnSpPr>
            <a:endCxn id="17" idx="1"/>
          </p:cNvCxnSpPr>
          <p:nvPr/>
        </p:nvCxnSpPr>
        <p:spPr>
          <a:xfrm>
            <a:off x="8289925" y="2514600"/>
            <a:ext cx="355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 xmlns:a16="http://schemas.microsoft.com/office/drawing/2014/main" id="{D42D8CB5-9FB8-4C1F-8EE4-FF654E0E268C}"/>
              </a:ext>
            </a:extLst>
          </p:cNvPr>
          <p:cNvCxnSpPr>
            <a:endCxn id="16" idx="1"/>
          </p:cNvCxnSpPr>
          <p:nvPr/>
        </p:nvCxnSpPr>
        <p:spPr>
          <a:xfrm>
            <a:off x="8286750" y="2936875"/>
            <a:ext cx="358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 xmlns:a16="http://schemas.microsoft.com/office/drawing/2014/main" id="{3F3992A4-8407-4272-A781-615FAA2D9EC0}"/>
              </a:ext>
            </a:extLst>
          </p:cNvPr>
          <p:cNvCxnSpPr>
            <a:endCxn id="18" idx="1"/>
          </p:cNvCxnSpPr>
          <p:nvPr/>
        </p:nvCxnSpPr>
        <p:spPr>
          <a:xfrm flipV="1">
            <a:off x="8281988" y="3368675"/>
            <a:ext cx="3635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 xmlns:a16="http://schemas.microsoft.com/office/drawing/2014/main" id="{9BB5CD60-42AF-465C-8C63-52EA4CBCECFB}"/>
              </a:ext>
            </a:extLst>
          </p:cNvPr>
          <p:cNvCxnSpPr>
            <a:endCxn id="20" idx="1"/>
          </p:cNvCxnSpPr>
          <p:nvPr/>
        </p:nvCxnSpPr>
        <p:spPr>
          <a:xfrm>
            <a:off x="8262938" y="3833813"/>
            <a:ext cx="355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 xmlns:a16="http://schemas.microsoft.com/office/drawing/2014/main" id="{4CAAECF1-827B-48B8-8EC4-8D1314829603}"/>
              </a:ext>
            </a:extLst>
          </p:cNvPr>
          <p:cNvCxnSpPr>
            <a:cxnSpLocks/>
            <a:endCxn id="19" idx="1"/>
          </p:cNvCxnSpPr>
          <p:nvPr/>
        </p:nvCxnSpPr>
        <p:spPr>
          <a:xfrm>
            <a:off x="8289925" y="4281488"/>
            <a:ext cx="3286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 xmlns:a16="http://schemas.microsoft.com/office/drawing/2014/main" id="{41C89866-C6F0-43E7-8482-7CD98B01A991}"/>
              </a:ext>
            </a:extLst>
          </p:cNvPr>
          <p:cNvCxnSpPr>
            <a:endCxn id="21" idx="1"/>
          </p:cNvCxnSpPr>
          <p:nvPr/>
        </p:nvCxnSpPr>
        <p:spPr>
          <a:xfrm>
            <a:off x="8262938" y="4713288"/>
            <a:ext cx="355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 xmlns:a16="http://schemas.microsoft.com/office/drawing/2014/main" id="{6E372EF2-B293-4898-9946-C88A4047587D}"/>
              </a:ext>
            </a:extLst>
          </p:cNvPr>
          <p:cNvCxnSpPr>
            <a:endCxn id="22" idx="1"/>
          </p:cNvCxnSpPr>
          <p:nvPr/>
        </p:nvCxnSpPr>
        <p:spPr>
          <a:xfrm>
            <a:off x="8251825" y="5173663"/>
            <a:ext cx="355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 xmlns:a16="http://schemas.microsoft.com/office/drawing/2014/main" id="{E1E69DA6-AF86-4963-BB47-37D43AF46AD2}"/>
              </a:ext>
            </a:extLst>
          </p:cNvPr>
          <p:cNvCxnSpPr>
            <a:cxnSpLocks/>
            <a:stCxn id="12" idx="3"/>
          </p:cNvCxnSpPr>
          <p:nvPr/>
        </p:nvCxnSpPr>
        <p:spPr>
          <a:xfrm>
            <a:off x="7219950" y="2017713"/>
            <a:ext cx="1011238" cy="1831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 xmlns:a16="http://schemas.microsoft.com/office/drawing/2014/main" id="{FE8DFE64-BB4F-401C-9FFB-42BA29ED384F}"/>
              </a:ext>
            </a:extLst>
          </p:cNvPr>
          <p:cNvCxnSpPr>
            <a:cxnSpLocks/>
            <a:stCxn id="9" idx="3"/>
          </p:cNvCxnSpPr>
          <p:nvPr/>
        </p:nvCxnSpPr>
        <p:spPr>
          <a:xfrm>
            <a:off x="7219950" y="2886075"/>
            <a:ext cx="1003300" cy="96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 xmlns:a16="http://schemas.microsoft.com/office/drawing/2014/main" id="{64DC6DEF-DCB0-49ED-8C54-E8CD31DEAEF8}"/>
              </a:ext>
            </a:extLst>
          </p:cNvPr>
          <p:cNvCxnSpPr>
            <a:cxnSpLocks/>
            <a:stCxn id="10" idx="3"/>
          </p:cNvCxnSpPr>
          <p:nvPr/>
        </p:nvCxnSpPr>
        <p:spPr>
          <a:xfrm>
            <a:off x="7212013" y="3709988"/>
            <a:ext cx="963612" cy="60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 xmlns:a16="http://schemas.microsoft.com/office/drawing/2014/main" id="{54E4462C-5BAE-4C77-BE03-A1C815D59A27}"/>
              </a:ext>
            </a:extLst>
          </p:cNvPr>
          <p:cNvCxnSpPr>
            <a:cxnSpLocks/>
            <a:stCxn id="11" idx="3"/>
          </p:cNvCxnSpPr>
          <p:nvPr/>
        </p:nvCxnSpPr>
        <p:spPr>
          <a:xfrm flipV="1">
            <a:off x="7251700" y="3770313"/>
            <a:ext cx="971550" cy="803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 xmlns:a16="http://schemas.microsoft.com/office/drawing/2014/main" id="{5F845EAE-D802-453F-9B73-FEE9FED6ACFD}"/>
              </a:ext>
            </a:extLst>
          </p:cNvPr>
          <p:cNvCxnSpPr>
            <a:cxnSpLocks/>
          </p:cNvCxnSpPr>
          <p:nvPr/>
        </p:nvCxnSpPr>
        <p:spPr>
          <a:xfrm flipV="1">
            <a:off x="7288213" y="3767138"/>
            <a:ext cx="942975" cy="1611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 xmlns:a16="http://schemas.microsoft.com/office/drawing/2014/main" id="{C77F3724-4F73-4D26-B9E1-21A4AD328B10}"/>
              </a:ext>
            </a:extLst>
          </p:cNvPr>
          <p:cNvCxnSpPr>
            <a:endCxn id="23" idx="1"/>
          </p:cNvCxnSpPr>
          <p:nvPr/>
        </p:nvCxnSpPr>
        <p:spPr>
          <a:xfrm>
            <a:off x="8237538" y="5578475"/>
            <a:ext cx="336550" cy="22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 xmlns:a16="http://schemas.microsoft.com/office/drawing/2014/main" id="{59ACC54B-DE9A-4FCC-A80F-792AF7CE0A39}"/>
              </a:ext>
            </a:extLst>
          </p:cNvPr>
          <p:cNvCxnSpPr>
            <a:endCxn id="24" idx="1"/>
          </p:cNvCxnSpPr>
          <p:nvPr/>
        </p:nvCxnSpPr>
        <p:spPr>
          <a:xfrm>
            <a:off x="8305800" y="6026150"/>
            <a:ext cx="3429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 xmlns:a16="http://schemas.microsoft.com/office/drawing/2014/main" id="{96341C17-8D78-4E0D-A43A-BBAAD1C0D2B9}"/>
              </a:ext>
            </a:extLst>
          </p:cNvPr>
          <p:cNvSpPr txBox="1"/>
          <p:nvPr/>
        </p:nvSpPr>
        <p:spPr>
          <a:xfrm>
            <a:off x="304800" y="1544549"/>
            <a:ext cx="1487488" cy="3785652"/>
          </a:xfrm>
          <a:prstGeom prst="rect">
            <a:avLst/>
          </a:prstGeom>
          <a:noFill/>
          <a:ln w="38100">
            <a:solidFill>
              <a:schemeClr val="accent2"/>
            </a:solidFill>
          </a:ln>
        </p:spPr>
        <p:txBody>
          <a:bodyPr wrap="square">
            <a:spAutoFit/>
          </a:bodyPr>
          <a:lstStyle/>
          <a:p>
            <a:r>
              <a:rPr lang="en-US" altLang="zh-CN" sz="2400" dirty="0" smtClean="0">
                <a:solidFill>
                  <a:srgbClr val="FF0000"/>
                </a:solidFill>
                <a:latin typeface="黑体" panose="02010609060101010101" pitchFamily="49" charset="-122"/>
                <a:ea typeface="黑体" panose="02010609060101010101" pitchFamily="49" charset="-122"/>
              </a:rPr>
              <a:t>《</a:t>
            </a:r>
            <a:r>
              <a:rPr lang="zh-CN" altLang="en-US" sz="2400" dirty="0" smtClean="0">
                <a:solidFill>
                  <a:srgbClr val="FF0000"/>
                </a:solidFill>
                <a:latin typeface="黑体" panose="02010609060101010101" pitchFamily="49" charset="-122"/>
                <a:ea typeface="黑体" panose="02010609060101010101" pitchFamily="49" charset="-122"/>
              </a:rPr>
              <a:t>习近平新时代中国特色社会主义思想学习纲要</a:t>
            </a:r>
            <a:r>
              <a:rPr lang="en-US" altLang="zh-CN" sz="2400" dirty="0" smtClean="0">
                <a:solidFill>
                  <a:srgbClr val="FF0000"/>
                </a:solidFill>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将这一思想的主要内容概括</a:t>
            </a:r>
            <a:r>
              <a:rPr lang="zh-CN" altLang="en-US" sz="2400" dirty="0" smtClean="0">
                <a:solidFill>
                  <a:srgbClr val="FF0000"/>
                </a:solidFill>
                <a:latin typeface="黑体" panose="02010609060101010101" pitchFamily="49" charset="-122"/>
                <a:ea typeface="黑体" panose="02010609060101010101" pitchFamily="49" charset="-122"/>
              </a:rPr>
              <a:t>为</a:t>
            </a:r>
            <a:r>
              <a:rPr lang="en-US" altLang="zh-CN" sz="2400" dirty="0" smtClean="0">
                <a:solidFill>
                  <a:srgbClr val="FF0000"/>
                </a:solidFill>
                <a:latin typeface="黑体" panose="02010609060101010101" pitchFamily="49" charset="-122"/>
                <a:ea typeface="黑体" panose="02010609060101010101" pitchFamily="49" charset="-122"/>
              </a:rPr>
              <a:t>19</a:t>
            </a:r>
            <a:r>
              <a:rPr lang="zh-CN" altLang="en-US" sz="2400" dirty="0" smtClean="0">
                <a:solidFill>
                  <a:srgbClr val="FF0000"/>
                </a:solidFill>
                <a:latin typeface="黑体" panose="02010609060101010101" pitchFamily="49" charset="-122"/>
                <a:ea typeface="黑体" panose="02010609060101010101" pitchFamily="49" charset="-122"/>
              </a:rPr>
              <a:t>个</a:t>
            </a:r>
            <a:r>
              <a:rPr lang="zh-CN" altLang="en-US" sz="2400" dirty="0">
                <a:solidFill>
                  <a:srgbClr val="FF0000"/>
                </a:solidFill>
                <a:latin typeface="黑体" panose="02010609060101010101" pitchFamily="49" charset="-122"/>
                <a:ea typeface="黑体" panose="02010609060101010101" pitchFamily="49" charset="-122"/>
              </a:rPr>
              <a:t>方面</a:t>
            </a:r>
          </a:p>
        </p:txBody>
      </p:sp>
      <p:grpSp>
        <p:nvGrpSpPr>
          <p:cNvPr id="52" name="组合 51">
            <a:extLst>
              <a:ext uri="{FF2B5EF4-FFF2-40B4-BE49-F238E27FC236}">
                <a16:creationId xmlns="" xmlns:a16="http://schemas.microsoft.com/office/drawing/2014/main" id="{D578A5DC-C40F-4343-88A4-84BBA306D065}"/>
              </a:ext>
            </a:extLst>
          </p:cNvPr>
          <p:cNvGrpSpPr/>
          <p:nvPr/>
        </p:nvGrpSpPr>
        <p:grpSpPr>
          <a:xfrm>
            <a:off x="2275840" y="534035"/>
            <a:ext cx="7061200" cy="700405"/>
            <a:chOff x="1247171" y="2084352"/>
            <a:chExt cx="9841854" cy="829905"/>
          </a:xfrm>
        </p:grpSpPr>
        <p:sp>
          <p:nvSpPr>
            <p:cNvPr id="53" name="五边形 3">
              <a:extLst>
                <a:ext uri="{FF2B5EF4-FFF2-40B4-BE49-F238E27FC236}">
                  <a16:creationId xmlns="" xmlns:a16="http://schemas.microsoft.com/office/drawing/2014/main" id="{E914EC15-4A7B-461F-AB97-33CB773DABC6}"/>
                </a:ext>
              </a:extLst>
            </p:cNvPr>
            <p:cNvSpPr/>
            <p:nvPr/>
          </p:nvSpPr>
          <p:spPr>
            <a:xfrm>
              <a:off x="1247171" y="2090645"/>
              <a:ext cx="1569209"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4</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矩形 53">
              <a:extLst>
                <a:ext uri="{FF2B5EF4-FFF2-40B4-BE49-F238E27FC236}">
                  <a16:creationId xmlns="" xmlns:a16="http://schemas.microsoft.com/office/drawing/2014/main" id="{3610C5D2-B62A-4420-848D-71419F3A2DDF}"/>
                </a:ext>
              </a:extLst>
            </p:cNvPr>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文本框 54">
              <a:extLst>
                <a:ext uri="{FF2B5EF4-FFF2-40B4-BE49-F238E27FC236}">
                  <a16:creationId xmlns="" xmlns:a16="http://schemas.microsoft.com/office/drawing/2014/main" id="{1F745986-8DD8-4A07-943E-062DE47BC2B7}"/>
                </a:ext>
              </a:extLst>
            </p:cNvPr>
            <p:cNvSpPr txBox="1"/>
            <p:nvPr/>
          </p:nvSpPr>
          <p:spPr>
            <a:xfrm>
              <a:off x="2816380" y="2213766"/>
              <a:ext cx="7410597" cy="65534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讲清楚这一思想的逻辑结构</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51"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2"/>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3"/>
            </p:custDataLst>
          </p:nvPr>
        </p:nvSpPr>
        <p:spPr>
          <a:xfrm>
            <a:off x="1998899" y="2163246"/>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8" name="椭圆 957"/>
          <p:cNvSpPr/>
          <p:nvPr>
            <p:custDataLst>
              <p:tags r:id="rId4"/>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5"/>
            </p:custDataLst>
          </p:nvPr>
        </p:nvSpPr>
        <p:spPr>
          <a:xfrm>
            <a:off x="2248167" y="2356783"/>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960" name="椭圆 959"/>
          <p:cNvSpPr/>
          <p:nvPr>
            <p:custDataLst>
              <p:tags r:id="rId6"/>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7"/>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8"/>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9"/>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10"/>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1"/>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2"/>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3"/>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4"/>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5"/>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6"/>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7"/>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8"/>
            </p:custDataLst>
          </p:nvPr>
        </p:nvSpPr>
        <p:spPr>
          <a:xfrm>
            <a:off x="2527422" y="3118088"/>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latin typeface="黑体" panose="02010609060101010101" pitchFamily="49" charset="-122"/>
                <a:ea typeface="黑体" panose="02010609060101010101" pitchFamily="49" charset="-122"/>
                <a:cs typeface="+mn-ea"/>
                <a:sym typeface="+mn-lt"/>
              </a:rPr>
              <a:t>总体介绍</a:t>
            </a:r>
          </a:p>
        </p:txBody>
      </p:sp>
      <p:grpSp>
        <p:nvGrpSpPr>
          <p:cNvPr id="974" name="组合 973"/>
          <p:cNvGrpSpPr/>
          <p:nvPr/>
        </p:nvGrpSpPr>
        <p:grpSpPr>
          <a:xfrm>
            <a:off x="5497076" y="1155184"/>
            <a:ext cx="4047251" cy="604838"/>
            <a:chOff x="3818511" y="1079593"/>
            <a:chExt cx="3633809" cy="543051"/>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3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79" name="Freeform 6"/>
              <p:cNvSpPr/>
              <p:nvPr>
                <p:custDataLst>
                  <p:tags r:id="rId3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76" name="矩形 975"/>
            <p:cNvSpPr/>
            <p:nvPr>
              <p:custDataLst>
                <p:tags r:id="rId31"/>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977" name="文本框 48"/>
            <p:cNvSpPr txBox="1">
              <a:spLocks noChangeArrowheads="1"/>
            </p:cNvSpPr>
            <p:nvPr>
              <p:custDataLst>
                <p:tags r:id="rId32"/>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1</a:t>
              </a:r>
            </a:p>
          </p:txBody>
        </p:sp>
      </p:grpSp>
      <p:grpSp>
        <p:nvGrpSpPr>
          <p:cNvPr id="980" name="组合 979"/>
          <p:cNvGrpSpPr/>
          <p:nvPr/>
        </p:nvGrpSpPr>
        <p:grpSpPr>
          <a:xfrm>
            <a:off x="5486318" y="2158494"/>
            <a:ext cx="4047251" cy="561150"/>
            <a:chOff x="3818511" y="1744615"/>
            <a:chExt cx="3633809" cy="503827"/>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29"/>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85" name="Freeform 6"/>
              <p:cNvSpPr/>
              <p:nvPr>
                <p:custDataLst>
                  <p:tags r:id="rId30"/>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83" name="文本框 48"/>
            <p:cNvSpPr txBox="1">
              <a:spLocks noChangeArrowheads="1"/>
            </p:cNvSpPr>
            <p:nvPr>
              <p:custDataLst>
                <p:tags r:id="rId28"/>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2</a:t>
              </a:r>
            </a:p>
          </p:txBody>
        </p:sp>
      </p:grpSp>
      <p:grpSp>
        <p:nvGrpSpPr>
          <p:cNvPr id="9" name="组合 8"/>
          <p:cNvGrpSpPr/>
          <p:nvPr/>
        </p:nvGrpSpPr>
        <p:grpSpPr>
          <a:xfrm>
            <a:off x="5540928" y="3146553"/>
            <a:ext cx="4047251" cy="538511"/>
            <a:chOff x="3818511" y="1744615"/>
            <a:chExt cx="3633809" cy="483501"/>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6"/>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15" name="Freeform 6"/>
              <p:cNvSpPr/>
              <p:nvPr>
                <p:custDataLst>
                  <p:tags r:id="rId27"/>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17" name="文本框 48"/>
            <p:cNvSpPr txBox="1">
              <a:spLocks noChangeArrowheads="1"/>
            </p:cNvSpPr>
            <p:nvPr>
              <p:custDataLst>
                <p:tags r:id="rId25"/>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3</a:t>
              </a:r>
            </a:p>
          </p:txBody>
        </p:sp>
      </p:grpSp>
      <p:grpSp>
        <p:nvGrpSpPr>
          <p:cNvPr id="19" name="组合 18"/>
          <p:cNvGrpSpPr/>
          <p:nvPr/>
        </p:nvGrpSpPr>
        <p:grpSpPr>
          <a:xfrm>
            <a:off x="5497113" y="4074189"/>
            <a:ext cx="4047251" cy="564646"/>
            <a:chOff x="3818511" y="1721150"/>
            <a:chExt cx="3633809" cy="506966"/>
          </a:xfrm>
          <a:effectLst>
            <a:outerShdw blurRad="127000" dist="127000" dir="5400000" algn="ctr" rotWithShape="0">
              <a:srgbClr val="000000">
                <a:alpha val="43137"/>
              </a:srgbClr>
            </a:outerShdw>
          </a:effectLst>
        </p:grpSpPr>
        <p:grpSp>
          <p:nvGrpSpPr>
            <p:cNvPr id="20" name="组合 19"/>
            <p:cNvGrpSpPr/>
            <p:nvPr/>
          </p:nvGrpSpPr>
          <p:grpSpPr>
            <a:xfrm>
              <a:off x="3818511" y="1744615"/>
              <a:ext cx="3633809" cy="483501"/>
              <a:chOff x="2540000" y="1059582"/>
              <a:chExt cx="6108700" cy="812800"/>
            </a:xfrm>
            <a:solidFill>
              <a:srgbClr val="005DA2"/>
            </a:solidFill>
          </p:grpSpPr>
          <p:sp>
            <p:nvSpPr>
              <p:cNvPr id="21" name="Freeform 5"/>
              <p:cNvSpPr>
                <a:spLocks noEditPoints="1"/>
              </p:cNvSpPr>
              <p:nvPr>
                <p:custDataLst>
                  <p:tags r:id="rId2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2" name="Freeform 6"/>
              <p:cNvSpPr/>
              <p:nvPr>
                <p:custDataLst>
                  <p:tags r:id="rId2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3" name="文本框 48"/>
            <p:cNvSpPr txBox="1">
              <a:spLocks noChangeArrowheads="1"/>
            </p:cNvSpPr>
            <p:nvPr>
              <p:custDataLst>
                <p:tags r:id="rId22"/>
              </p:custDataLst>
            </p:nvPr>
          </p:nvSpPr>
          <p:spPr bwMode="auto">
            <a:xfrm>
              <a:off x="4444525" y="1721150"/>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4</a:t>
              </a:r>
            </a:p>
          </p:txBody>
        </p:sp>
      </p:grpSp>
      <p:grpSp>
        <p:nvGrpSpPr>
          <p:cNvPr id="24" name="组合 23"/>
          <p:cNvGrpSpPr/>
          <p:nvPr/>
        </p:nvGrpSpPr>
        <p:grpSpPr>
          <a:xfrm>
            <a:off x="5486318" y="4994123"/>
            <a:ext cx="4047251" cy="548317"/>
            <a:chOff x="3818511" y="1735811"/>
            <a:chExt cx="3633809" cy="492305"/>
          </a:xfrm>
          <a:effectLst>
            <a:outerShdw blurRad="127000" dist="127000" dir="5400000" algn="ctr" rotWithShape="0">
              <a:srgbClr val="000000">
                <a:alpha val="43137"/>
              </a:srgbClr>
            </a:outerShdw>
          </a:effectLst>
        </p:grpSpPr>
        <p:grpSp>
          <p:nvGrpSpPr>
            <p:cNvPr id="25" name="组合 24"/>
            <p:cNvGrpSpPr/>
            <p:nvPr/>
          </p:nvGrpSpPr>
          <p:grpSpPr>
            <a:xfrm>
              <a:off x="3818511" y="1744615"/>
              <a:ext cx="3633809" cy="483501"/>
              <a:chOff x="2540000" y="1059582"/>
              <a:chExt cx="6108700" cy="812800"/>
            </a:xfrm>
            <a:solidFill>
              <a:srgbClr val="005DA2"/>
            </a:solidFill>
          </p:grpSpPr>
          <p:sp>
            <p:nvSpPr>
              <p:cNvPr id="26" name="Freeform 5"/>
              <p:cNvSpPr>
                <a:spLocks noEditPoints="1"/>
              </p:cNvSpPr>
              <p:nvPr>
                <p:custDataLst>
                  <p:tags r:id="rId20"/>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7" name="Freeform 6"/>
              <p:cNvSpPr/>
              <p:nvPr>
                <p:custDataLst>
                  <p:tags r:id="rId21"/>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8" name="文本框 48"/>
            <p:cNvSpPr txBox="1">
              <a:spLocks noChangeArrowheads="1"/>
            </p:cNvSpPr>
            <p:nvPr>
              <p:custDataLst>
                <p:tags r:id="rId19"/>
              </p:custDataLst>
            </p:nvPr>
          </p:nvSpPr>
          <p:spPr bwMode="auto">
            <a:xfrm>
              <a:off x="4459186" y="173581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5</a:t>
              </a:r>
            </a:p>
          </p:txBody>
        </p:sp>
      </p:grpSp>
      <p:sp>
        <p:nvSpPr>
          <p:cNvPr id="29" name="文本框 28"/>
          <p:cNvSpPr txBox="1"/>
          <p:nvPr/>
        </p:nvSpPr>
        <p:spPr>
          <a:xfrm>
            <a:off x="7087872" y="1140091"/>
            <a:ext cx="2151380" cy="521970"/>
          </a:xfrm>
          <a:prstGeom prst="rect">
            <a:avLst/>
          </a:prstGeom>
          <a:noFill/>
        </p:spPr>
        <p:txBody>
          <a:bodyPr wrap="square" rtlCol="0">
            <a:spAutoFit/>
          </a:bodyPr>
          <a:lstStyle/>
          <a:p>
            <a:r>
              <a:rPr lang="zh-CN" altLang="en-US" sz="28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编写背景</a:t>
            </a:r>
          </a:p>
        </p:txBody>
      </p:sp>
      <p:sp>
        <p:nvSpPr>
          <p:cNvPr id="30" name="文本框 29"/>
          <p:cNvSpPr txBox="1"/>
          <p:nvPr/>
        </p:nvSpPr>
        <p:spPr>
          <a:xfrm>
            <a:off x="7119594" y="3144659"/>
            <a:ext cx="1627369" cy="523220"/>
          </a:xfrm>
          <a:prstGeom prst="rect">
            <a:avLst/>
          </a:prstGeom>
          <a:noFill/>
        </p:spPr>
        <p:txBody>
          <a:bodyPr wrap="none" rtlCol="0" anchor="t">
            <a:spAutoFit/>
          </a:bodyPr>
          <a:lstStyle/>
          <a:p>
            <a:r>
              <a:rPr lang="zh-CN" altLang="en-US" sz="2800" b="1" dirty="0" smtClean="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基本原则</a:t>
            </a:r>
            <a:endParaRPr lang="zh-CN" altLang="en-US" sz="28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32" name="文本框 31"/>
          <p:cNvSpPr txBox="1"/>
          <p:nvPr/>
        </p:nvSpPr>
        <p:spPr>
          <a:xfrm>
            <a:off x="7171307" y="5020310"/>
            <a:ext cx="1627369" cy="523220"/>
          </a:xfrm>
          <a:prstGeom prst="rect">
            <a:avLst/>
          </a:prstGeom>
          <a:noFill/>
        </p:spPr>
        <p:txBody>
          <a:bodyPr wrap="none" rtlCol="0" anchor="t">
            <a:spAutoFit/>
          </a:bodyPr>
          <a:lstStyle/>
          <a:p>
            <a:r>
              <a:rPr lang="zh-CN" altLang="en-US" sz="28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教学建议</a:t>
            </a:r>
          </a:p>
        </p:txBody>
      </p:sp>
      <p:sp>
        <p:nvSpPr>
          <p:cNvPr id="33" name="文本框 32"/>
          <p:cNvSpPr txBox="1"/>
          <p:nvPr/>
        </p:nvSpPr>
        <p:spPr>
          <a:xfrm>
            <a:off x="7154162" y="4116705"/>
            <a:ext cx="1627369" cy="523220"/>
          </a:xfrm>
          <a:prstGeom prst="rect">
            <a:avLst/>
          </a:prstGeom>
          <a:noFill/>
        </p:spPr>
        <p:txBody>
          <a:bodyPr wrap="none" rtlCol="0" anchor="t">
            <a:spAutoFit/>
          </a:bodyPr>
          <a:lstStyle/>
          <a:p>
            <a:r>
              <a:rPr lang="zh-CN" altLang="en-US" sz="28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主要内容</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4" name="文本框 33"/>
          <p:cNvSpPr txBox="1"/>
          <p:nvPr/>
        </p:nvSpPr>
        <p:spPr>
          <a:xfrm>
            <a:off x="7087872" y="2156197"/>
            <a:ext cx="2441637" cy="523220"/>
          </a:xfrm>
          <a:prstGeom prst="rect">
            <a:avLst/>
          </a:prstGeom>
          <a:noFill/>
        </p:spPr>
        <p:txBody>
          <a:bodyPr wrap="square" rtlCol="0" anchor="t">
            <a:spAutoFit/>
          </a:bodyPr>
          <a:lstStyle/>
          <a:p>
            <a:pPr algn="l">
              <a:buClrTx/>
              <a:buSzTx/>
              <a:buFontTx/>
            </a:pPr>
            <a:r>
              <a:rPr lang="zh-CN" altLang="en-US" sz="2800" b="1" dirty="0" smtClean="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目标任务</a:t>
            </a:r>
            <a:endParaRPr lang="zh-CN" altLang="en-US" sz="28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50" advClick="0" advTm="4369">
        <p14:flip dir="r"/>
      </p:transition>
    </mc:Choice>
    <mc:Fallback>
      <p:transition spd="slow" advClick="0" advTm="4369">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75840" y="534035"/>
            <a:ext cx="7061200" cy="700405"/>
            <a:chOff x="1247171" y="2084352"/>
            <a:chExt cx="9841854" cy="829905"/>
          </a:xfrm>
        </p:grpSpPr>
        <p:sp>
          <p:nvSpPr>
            <p:cNvPr id="6" name="五边形 3"/>
            <p:cNvSpPr/>
            <p:nvPr/>
          </p:nvSpPr>
          <p:spPr>
            <a:xfrm>
              <a:off x="1247171" y="2090645"/>
              <a:ext cx="1569209"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5</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文本框 7"/>
            <p:cNvSpPr txBox="1"/>
            <p:nvPr/>
          </p:nvSpPr>
          <p:spPr>
            <a:xfrm>
              <a:off x="2816380" y="2213766"/>
              <a:ext cx="7410597" cy="65534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讲清楚这一思想的最新内容</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9" name="矩形 8"/>
          <p:cNvSpPr/>
          <p:nvPr/>
        </p:nvSpPr>
        <p:spPr>
          <a:xfrm>
            <a:off x="676905" y="1440442"/>
            <a:ext cx="7234555" cy="4834890"/>
          </a:xfrm>
          <a:prstGeom prst="rect">
            <a:avLst/>
          </a:prstGeom>
          <a:solidFill>
            <a:srgbClr val="990000"/>
          </a:solidFill>
          <a:ln w="19050" cap="flat" cmpd="sng" algn="ctr">
            <a:solidFill>
              <a:srgbClr val="990000"/>
            </a:solidFill>
            <a:prstDash val="solid"/>
            <a:miter lim="800000"/>
          </a:ln>
          <a:effectLst/>
        </p:spPr>
        <p:txBody>
          <a:bodyPr rtlCol="0" anchor="ctr"/>
          <a:lstStyle/>
          <a:p>
            <a:pPr marL="0" marR="0" lvl="0" indent="0" algn="just" defTabSz="914400" eaLnBrk="1" fontAlgn="auto" latinLnBrk="0" hangingPunct="1">
              <a:lnSpc>
                <a:spcPct val="132000"/>
              </a:lnSpc>
              <a:spcBef>
                <a:spcPts val="0"/>
              </a:spcBef>
              <a:spcAft>
                <a:spcPts val="0"/>
              </a:spcAft>
              <a:buClrTx/>
              <a:buSzTx/>
              <a:buFontTx/>
              <a:buNone/>
              <a:defRPr/>
            </a:pPr>
            <a:endParaRPr kumimoji="0" lang="zh-CN" altLang="en-US" sz="2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8480737" y="2526030"/>
            <a:ext cx="3103809" cy="1614805"/>
          </a:xfrm>
          <a:prstGeom prst="rect">
            <a:avLst/>
          </a:prstGeom>
        </p:spPr>
        <p:txBody>
          <a:bodyPr wrap="square">
            <a:spAutoFit/>
          </a:bodyPr>
          <a:lstStyle/>
          <a:p>
            <a:pPr marL="0" marR="0" indent="0" algn="l" defTabSz="914400" rtl="0" eaLnBrk="1" fontAlgn="base" latinLnBrk="0" hangingPunct="1">
              <a:lnSpc>
                <a:spcPct val="150000"/>
              </a:lnSpc>
              <a:spcBef>
                <a:spcPct val="0"/>
              </a:spcBef>
              <a:spcAft>
                <a:spcPct val="0"/>
              </a:spcAft>
              <a:buClrTx/>
              <a:buSzTx/>
              <a:buFontTx/>
              <a:buNone/>
            </a:pPr>
            <a:r>
              <a:rPr lang="zh-CN" altLang="zh-CN" sz="2200" kern="100" dirty="0">
                <a:latin typeface="微软雅黑" panose="020B0503020204020204" pitchFamily="34" charset="-122"/>
                <a:ea typeface="微软雅黑" panose="020B0503020204020204" pitchFamily="34" charset="-122"/>
                <a:cs typeface="仿宋_GB2312"/>
                <a:sym typeface="+mn-ea"/>
              </a:rPr>
              <a:t>这是“习近平</a:t>
            </a:r>
            <a:r>
              <a:rPr lang="zh-CN" altLang="zh-CN" sz="2200" kern="100" dirty="0" smtClean="0">
                <a:latin typeface="微软雅黑" panose="020B0503020204020204" pitchFamily="34" charset="-122"/>
                <a:ea typeface="微软雅黑" panose="020B0503020204020204" pitchFamily="34" charset="-122"/>
                <a:cs typeface="仿宋_GB2312"/>
                <a:sym typeface="+mn-ea"/>
              </a:rPr>
              <a:t>新时代</a:t>
            </a:r>
            <a:endParaRPr lang="en-US" altLang="zh-CN" sz="2200" kern="100" dirty="0" smtClean="0">
              <a:latin typeface="微软雅黑" panose="020B0503020204020204" pitchFamily="34" charset="-122"/>
              <a:ea typeface="微软雅黑" panose="020B0503020204020204" pitchFamily="34" charset="-122"/>
              <a:cs typeface="仿宋_GB2312"/>
              <a:sym typeface="+mn-ea"/>
            </a:endParaRPr>
          </a:p>
          <a:p>
            <a:pPr marL="0" marR="0" indent="0" algn="l" defTabSz="914400" rtl="0" eaLnBrk="1" fontAlgn="base" latinLnBrk="0" hangingPunct="1">
              <a:lnSpc>
                <a:spcPct val="150000"/>
              </a:lnSpc>
              <a:spcBef>
                <a:spcPct val="0"/>
              </a:spcBef>
              <a:spcAft>
                <a:spcPct val="0"/>
              </a:spcAft>
              <a:buClrTx/>
              <a:buSzTx/>
              <a:buFontTx/>
              <a:buNone/>
            </a:pPr>
            <a:r>
              <a:rPr lang="zh-CN" altLang="zh-CN" sz="2200" kern="100" dirty="0" smtClean="0">
                <a:latin typeface="微软雅黑" panose="020B0503020204020204" pitchFamily="34" charset="-122"/>
                <a:ea typeface="微软雅黑" panose="020B0503020204020204" pitchFamily="34" charset="-122"/>
                <a:cs typeface="仿宋_GB2312"/>
                <a:sym typeface="+mn-ea"/>
              </a:rPr>
              <a:t>中国</a:t>
            </a:r>
            <a:r>
              <a:rPr lang="zh-CN" altLang="zh-CN" sz="2200" kern="100" dirty="0">
                <a:latin typeface="微软雅黑" panose="020B0503020204020204" pitchFamily="34" charset="-122"/>
                <a:ea typeface="微软雅黑" panose="020B0503020204020204" pitchFamily="34" charset="-122"/>
                <a:cs typeface="仿宋_GB2312"/>
                <a:sym typeface="+mn-ea"/>
              </a:rPr>
              <a:t>特色社会主义思想”课教育教学的</a:t>
            </a:r>
            <a:r>
              <a:rPr lang="zh-CN" altLang="en-US" sz="2200" b="1" kern="100" dirty="0">
                <a:latin typeface="微软雅黑" panose="020B0503020204020204" pitchFamily="34" charset="-122"/>
                <a:ea typeface="微软雅黑" panose="020B0503020204020204" pitchFamily="34" charset="-122"/>
                <a:cs typeface="仿宋_GB2312"/>
                <a:sym typeface="+mn-ea"/>
              </a:rPr>
              <a:t>新</a:t>
            </a:r>
            <a:r>
              <a:rPr lang="zh-CN" altLang="zh-CN" sz="2200" b="1" kern="100" dirty="0">
                <a:latin typeface="微软雅黑" panose="020B0503020204020204" pitchFamily="34" charset="-122"/>
                <a:ea typeface="微软雅黑" panose="020B0503020204020204" pitchFamily="34" charset="-122"/>
                <a:cs typeface="仿宋_GB2312"/>
                <a:sym typeface="+mn-ea"/>
              </a:rPr>
              <a:t>内容</a:t>
            </a:r>
            <a:r>
              <a:rPr lang="zh-CN" altLang="zh-CN" sz="2200" kern="100" dirty="0">
                <a:latin typeface="微软雅黑" panose="020B0503020204020204" pitchFamily="34" charset="-122"/>
                <a:ea typeface="微软雅黑" panose="020B0503020204020204" pitchFamily="34" charset="-122"/>
                <a:cs typeface="仿宋_GB2312"/>
                <a:sym typeface="+mn-ea"/>
              </a:rPr>
              <a:t>。</a:t>
            </a:r>
            <a:endParaRPr lang="zh-CN" altLang="en-US" sz="2200" dirty="0">
              <a:latin typeface="微软雅黑" panose="020B0503020204020204" pitchFamily="34" charset="-122"/>
              <a:ea typeface="微软雅黑" panose="020B0503020204020204" pitchFamily="34" charset="-122"/>
            </a:endParaRPr>
          </a:p>
        </p:txBody>
      </p:sp>
      <p:sp>
        <p:nvSpPr>
          <p:cNvPr id="20" name="矩形: 圆角 19"/>
          <p:cNvSpPr/>
          <p:nvPr/>
        </p:nvSpPr>
        <p:spPr bwMode="auto">
          <a:xfrm>
            <a:off x="8005445" y="2317750"/>
            <a:ext cx="3886200" cy="2234932"/>
          </a:xfrm>
          <a:prstGeom prst="roundRect">
            <a:avLst/>
          </a:prstGeom>
          <a:noFill/>
          <a:ln w="9525" cap="flat" cmpd="sng" algn="ctr">
            <a:solidFill>
              <a:srgbClr val="C00000"/>
            </a:solidFill>
            <a:prstDash val="lgDashDot"/>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cxnSp>
        <p:nvCxnSpPr>
          <p:cNvPr id="4" name="连接符: 曲线 3"/>
          <p:cNvCxnSpPr>
            <a:stCxn id="7" idx="3"/>
          </p:cNvCxnSpPr>
          <p:nvPr/>
        </p:nvCxnSpPr>
        <p:spPr bwMode="auto">
          <a:xfrm>
            <a:off x="9336855" y="884408"/>
            <a:ext cx="1189296" cy="1649279"/>
          </a:xfrm>
          <a:prstGeom prst="curvedConnector2">
            <a:avLst/>
          </a:prstGeom>
          <a:solidFill>
            <a:schemeClr val="accent1"/>
          </a:solidFill>
          <a:ln w="9525" cap="flat" cmpd="sng" algn="ctr">
            <a:solidFill>
              <a:srgbClr val="C00000"/>
            </a:solidFill>
            <a:prstDash val="solid"/>
            <a:round/>
            <a:headEnd type="none" w="med" len="med"/>
            <a:tailEnd type="triangle"/>
          </a:ln>
        </p:spPr>
      </p:cxnSp>
      <p:sp>
        <p:nvSpPr>
          <p:cNvPr id="3" name="文本框 2"/>
          <p:cNvSpPr txBox="1"/>
          <p:nvPr/>
        </p:nvSpPr>
        <p:spPr>
          <a:xfrm>
            <a:off x="807085" y="1440442"/>
            <a:ext cx="5288915" cy="537210"/>
          </a:xfrm>
          <a:prstGeom prst="rect">
            <a:avLst/>
          </a:prstGeom>
          <a:noFill/>
        </p:spPr>
        <p:txBody>
          <a:bodyPr wrap="square" rtlCol="0">
            <a:spAutoFit/>
          </a:bodyPr>
          <a:lstStyle/>
          <a:p>
            <a:pPr marL="0" marR="0" lvl="0" indent="0" algn="just" defTabSz="914400" eaLnBrk="1" fontAlgn="auto" latinLnBrk="0" hangingPunct="1">
              <a:lnSpc>
                <a:spcPct val="132000"/>
              </a:lnSpc>
              <a:spcBef>
                <a:spcPts val="0"/>
              </a:spcBef>
              <a:spcAft>
                <a:spcPts val="0"/>
              </a:spcAft>
              <a:buClrTx/>
              <a:buSzTx/>
              <a:buFontTx/>
              <a:buNone/>
              <a:defRPr/>
            </a:pPr>
            <a:r>
              <a:rPr lang="zh-CN" altLang="en-US" sz="2200" b="1" dirty="0">
                <a:solidFill>
                  <a:schemeClr val="bg1"/>
                </a:solidFill>
                <a:latin typeface="微软雅黑" panose="020B0503020204020204" pitchFamily="34" charset="-122"/>
                <a:ea typeface="微软雅黑" panose="020B0503020204020204" pitchFamily="34" charset="-122"/>
              </a:rPr>
              <a:t>特别要注意的是：在教学过程中</a:t>
            </a:r>
            <a:r>
              <a:rPr lang="en-US" altLang="zh-CN" sz="2200" b="1" dirty="0">
                <a:solidFill>
                  <a:schemeClr val="bg1"/>
                </a:solidFill>
                <a:latin typeface="微软雅黑" panose="020B0503020204020204" pitchFamily="34" charset="-122"/>
                <a:ea typeface="微软雅黑" panose="020B0503020204020204" pitchFamily="34" charset="-122"/>
              </a:rPr>
              <a:t>,</a:t>
            </a:r>
          </a:p>
        </p:txBody>
      </p:sp>
      <p:sp>
        <p:nvSpPr>
          <p:cNvPr id="12" name="矩形 11"/>
          <p:cNvSpPr/>
          <p:nvPr/>
        </p:nvSpPr>
        <p:spPr>
          <a:xfrm>
            <a:off x="731777" y="1977652"/>
            <a:ext cx="7036022" cy="4114588"/>
          </a:xfrm>
          <a:prstGeom prst="rect">
            <a:avLst/>
          </a:prstGeom>
        </p:spPr>
        <p:txBody>
          <a:bodyPr wrap="square">
            <a:spAutoFit/>
          </a:bodyPr>
          <a:lstStyle/>
          <a:p>
            <a:pPr marL="285750" indent="-285750" algn="just">
              <a:lnSpc>
                <a:spcPct val="132000"/>
              </a:lnSpc>
              <a:buFont typeface="Arial" panose="020B0604020202020204" pitchFamily="34" charset="0"/>
              <a:buChar char="•"/>
            </a:pPr>
            <a:r>
              <a:rPr lang="zh-CN" altLang="zh-CN" sz="2200" kern="100" dirty="0">
                <a:solidFill>
                  <a:schemeClr val="bg1"/>
                </a:solidFill>
                <a:latin typeface="微软雅黑" panose="020B0503020204020204" pitchFamily="34" charset="-122"/>
                <a:ea typeface="微软雅黑" panose="020B0503020204020204" pitchFamily="34" charset="-122"/>
                <a:cs typeface="仿宋_GB2312"/>
              </a:rPr>
              <a:t>充分讲解党的十九大以来习近平关于坚持和发展中国特色社会主义的</a:t>
            </a:r>
            <a:r>
              <a:rPr lang="zh-CN" altLang="zh-CN" sz="2200" kern="100" dirty="0" smtClean="0">
                <a:solidFill>
                  <a:schemeClr val="bg1"/>
                </a:solidFill>
                <a:latin typeface="微软雅黑" panose="020B0503020204020204" pitchFamily="34" charset="-122"/>
                <a:ea typeface="微软雅黑" panose="020B0503020204020204" pitchFamily="34" charset="-122"/>
                <a:cs typeface="仿宋_GB2312"/>
              </a:rPr>
              <a:t>新</a:t>
            </a:r>
            <a:r>
              <a:rPr lang="zh-CN" altLang="en-US" sz="2200" kern="100" dirty="0" smtClean="0">
                <a:solidFill>
                  <a:schemeClr val="bg1"/>
                </a:solidFill>
                <a:latin typeface="微软雅黑" panose="020B0503020204020204" pitchFamily="34" charset="-122"/>
                <a:ea typeface="微软雅黑" panose="020B0503020204020204" pitchFamily="34" charset="-122"/>
                <a:cs typeface="仿宋_GB2312"/>
              </a:rPr>
              <a:t>论述；</a:t>
            </a:r>
            <a:endParaRPr lang="en-US" altLang="zh-CN" sz="2200" kern="100" dirty="0">
              <a:solidFill>
                <a:schemeClr val="bg1"/>
              </a:solidFill>
              <a:latin typeface="微软雅黑" panose="020B0503020204020204" pitchFamily="34" charset="-122"/>
              <a:ea typeface="微软雅黑" panose="020B0503020204020204" pitchFamily="34" charset="-122"/>
              <a:cs typeface="仿宋_GB2312"/>
            </a:endParaRPr>
          </a:p>
          <a:p>
            <a:pPr marL="285750" indent="-285750" algn="just">
              <a:lnSpc>
                <a:spcPct val="132000"/>
              </a:lnSpc>
              <a:buFont typeface="Arial" panose="020B0604020202020204" pitchFamily="34" charset="0"/>
              <a:buChar char="•"/>
            </a:pPr>
            <a:r>
              <a:rPr lang="zh-CN" altLang="zh-CN" sz="2200" kern="100" dirty="0">
                <a:solidFill>
                  <a:schemeClr val="bg1"/>
                </a:solidFill>
                <a:latin typeface="微软雅黑" panose="020B0503020204020204" pitchFamily="34" charset="-122"/>
                <a:ea typeface="微软雅黑" panose="020B0503020204020204" pitchFamily="34" charset="-122"/>
                <a:cs typeface="仿宋_GB2312"/>
              </a:rPr>
              <a:t>系统介绍中国特色社会主义进入新时代面临的新矛盾、新挑战</a:t>
            </a:r>
            <a:r>
              <a:rPr lang="zh-CN" altLang="en-US" sz="2200" kern="100" dirty="0">
                <a:solidFill>
                  <a:schemeClr val="bg1"/>
                </a:solidFill>
                <a:latin typeface="微软雅黑" panose="020B0503020204020204" pitchFamily="34" charset="-122"/>
                <a:ea typeface="微软雅黑" panose="020B0503020204020204" pitchFamily="34" charset="-122"/>
                <a:cs typeface="仿宋_GB2312"/>
              </a:rPr>
              <a:t>；</a:t>
            </a:r>
            <a:endParaRPr lang="en-US" altLang="zh-CN" sz="2200" kern="100" dirty="0">
              <a:solidFill>
                <a:schemeClr val="bg1"/>
              </a:solidFill>
              <a:latin typeface="微软雅黑" panose="020B0503020204020204" pitchFamily="34" charset="-122"/>
              <a:ea typeface="微软雅黑" panose="020B0503020204020204" pitchFamily="34" charset="-122"/>
              <a:cs typeface="仿宋_GB2312"/>
            </a:endParaRPr>
          </a:p>
          <a:p>
            <a:pPr marL="285750" indent="-285750" algn="just">
              <a:lnSpc>
                <a:spcPct val="132000"/>
              </a:lnSpc>
              <a:buFont typeface="Arial" panose="020B0604020202020204" pitchFamily="34" charset="0"/>
              <a:buChar char="•"/>
            </a:pPr>
            <a:r>
              <a:rPr lang="zh-CN" altLang="en-US" sz="2200" kern="100" dirty="0">
                <a:solidFill>
                  <a:schemeClr val="bg1"/>
                </a:solidFill>
                <a:latin typeface="微软雅黑" panose="020B0503020204020204" pitchFamily="34" charset="-122"/>
                <a:ea typeface="微软雅黑" panose="020B0503020204020204" pitchFamily="34" charset="-122"/>
                <a:cs typeface="仿宋_GB2312"/>
              </a:rPr>
              <a:t>系统介绍</a:t>
            </a:r>
            <a:r>
              <a:rPr lang="zh-CN" altLang="zh-CN" sz="2200" kern="100" dirty="0">
                <a:solidFill>
                  <a:schemeClr val="bg1"/>
                </a:solidFill>
                <a:latin typeface="微软雅黑" panose="020B0503020204020204" pitchFamily="34" charset="-122"/>
                <a:ea typeface="微软雅黑" panose="020B0503020204020204" pitchFamily="34" charset="-122"/>
                <a:cs typeface="仿宋_GB2312"/>
              </a:rPr>
              <a:t>党的十九届四中全会关于中国特色社会主义制度</a:t>
            </a:r>
            <a:r>
              <a:rPr lang="zh-CN" altLang="zh-CN" sz="2200" kern="100" dirty="0" smtClean="0">
                <a:solidFill>
                  <a:schemeClr val="bg1"/>
                </a:solidFill>
                <a:latin typeface="微软雅黑" panose="020B0503020204020204" pitchFamily="34" charset="-122"/>
                <a:ea typeface="微软雅黑" panose="020B0503020204020204" pitchFamily="34" charset="-122"/>
                <a:cs typeface="仿宋_GB2312"/>
              </a:rPr>
              <a:t>优势</a:t>
            </a:r>
            <a:r>
              <a:rPr lang="zh-CN" altLang="en-US" sz="2200" kern="100" dirty="0" smtClean="0">
                <a:solidFill>
                  <a:schemeClr val="bg1"/>
                </a:solidFill>
                <a:latin typeface="微软雅黑" panose="020B0503020204020204" pitchFamily="34" charset="-122"/>
                <a:ea typeface="微软雅黑" panose="020B0503020204020204" pitchFamily="34" charset="-122"/>
                <a:cs typeface="仿宋_GB2312"/>
              </a:rPr>
              <a:t>与</a:t>
            </a:r>
            <a:r>
              <a:rPr lang="zh-CN" altLang="zh-CN" sz="2200" kern="100" dirty="0" smtClean="0">
                <a:solidFill>
                  <a:schemeClr val="bg1"/>
                </a:solidFill>
                <a:latin typeface="微软雅黑" panose="020B0503020204020204" pitchFamily="34" charset="-122"/>
                <a:ea typeface="微软雅黑" panose="020B0503020204020204" pitchFamily="34" charset="-122"/>
                <a:cs typeface="仿宋_GB2312"/>
              </a:rPr>
              <a:t>实现</a:t>
            </a:r>
            <a:r>
              <a:rPr lang="zh-CN" altLang="zh-CN" sz="2200" kern="100" dirty="0">
                <a:solidFill>
                  <a:schemeClr val="bg1"/>
                </a:solidFill>
                <a:latin typeface="微软雅黑" panose="020B0503020204020204" pitchFamily="34" charset="-122"/>
                <a:ea typeface="微软雅黑" panose="020B0503020204020204" pitchFamily="34" charset="-122"/>
                <a:cs typeface="仿宋_GB2312"/>
              </a:rPr>
              <a:t>国家治理体系和治理能力现代化的新部署</a:t>
            </a:r>
            <a:r>
              <a:rPr lang="zh-CN" altLang="en-US" sz="2200" kern="100" dirty="0">
                <a:solidFill>
                  <a:schemeClr val="bg1"/>
                </a:solidFill>
                <a:latin typeface="微软雅黑" panose="020B0503020204020204" pitchFamily="34" charset="-122"/>
                <a:ea typeface="微软雅黑" panose="020B0503020204020204" pitchFamily="34" charset="-122"/>
                <a:cs typeface="仿宋_GB2312"/>
              </a:rPr>
              <a:t>；</a:t>
            </a:r>
            <a:endParaRPr lang="en-US" altLang="zh-CN" sz="2200" kern="100" dirty="0">
              <a:solidFill>
                <a:schemeClr val="bg1"/>
              </a:solidFill>
              <a:latin typeface="微软雅黑" panose="020B0503020204020204" pitchFamily="34" charset="-122"/>
              <a:ea typeface="微软雅黑" panose="020B0503020204020204" pitchFamily="34" charset="-122"/>
              <a:cs typeface="仿宋_GB2312"/>
            </a:endParaRPr>
          </a:p>
          <a:p>
            <a:pPr marL="285750" indent="-285750" algn="just">
              <a:lnSpc>
                <a:spcPct val="132000"/>
              </a:lnSpc>
              <a:buFont typeface="Arial" panose="020B0604020202020204" pitchFamily="34" charset="0"/>
              <a:buChar char="•"/>
            </a:pPr>
            <a:r>
              <a:rPr lang="zh-CN" altLang="zh-CN" sz="2200" kern="100" dirty="0">
                <a:solidFill>
                  <a:schemeClr val="bg1"/>
                </a:solidFill>
                <a:latin typeface="微软雅黑" panose="020B0503020204020204" pitchFamily="34" charset="-122"/>
                <a:ea typeface="微软雅黑" panose="020B0503020204020204" pitchFamily="34" charset="-122"/>
                <a:cs typeface="仿宋_GB2312"/>
              </a:rPr>
              <a:t>充分讲解党的十九届五中全会强调的</a:t>
            </a:r>
            <a:r>
              <a:rPr lang="zh-CN" altLang="zh-CN" sz="2200" kern="100" dirty="0" smtClean="0">
                <a:solidFill>
                  <a:schemeClr val="bg1"/>
                </a:solidFill>
                <a:latin typeface="微软雅黑" panose="020B0503020204020204" pitchFamily="34" charset="-122"/>
                <a:ea typeface="微软雅黑" panose="020B0503020204020204" pitchFamily="34" charset="-122"/>
                <a:cs typeface="仿宋_GB2312"/>
              </a:rPr>
              <a:t>“新发展理</a:t>
            </a:r>
            <a:r>
              <a:rPr lang="zh-CN" altLang="en-US" sz="2200" kern="100" dirty="0" smtClean="0">
                <a:solidFill>
                  <a:schemeClr val="bg1"/>
                </a:solidFill>
                <a:latin typeface="微软雅黑" panose="020B0503020204020204" pitchFamily="34" charset="-122"/>
                <a:ea typeface="微软雅黑" panose="020B0503020204020204" pitchFamily="34" charset="-122"/>
                <a:cs typeface="仿宋_GB2312"/>
              </a:rPr>
              <a:t>念</a:t>
            </a:r>
            <a:r>
              <a:rPr lang="zh-CN" altLang="zh-CN" sz="2200" kern="100" dirty="0" smtClean="0">
                <a:solidFill>
                  <a:schemeClr val="bg1"/>
                </a:solidFill>
                <a:latin typeface="微软雅黑" panose="020B0503020204020204" pitchFamily="34" charset="-122"/>
                <a:ea typeface="微软雅黑" panose="020B0503020204020204" pitchFamily="34" charset="-122"/>
                <a:cs typeface="仿宋_GB2312"/>
              </a:rPr>
              <a:t>”</a:t>
            </a:r>
            <a:r>
              <a:rPr lang="zh-CN" altLang="zh-CN" sz="2200" kern="100" dirty="0">
                <a:solidFill>
                  <a:schemeClr val="bg1"/>
                </a:solidFill>
                <a:latin typeface="微软雅黑" panose="020B0503020204020204" pitchFamily="34" charset="-122"/>
                <a:ea typeface="微软雅黑" panose="020B0503020204020204" pitchFamily="34" charset="-122"/>
                <a:cs typeface="仿宋_GB2312"/>
              </a:rPr>
              <a:t>“新发展阶段”“新发展格局”等新内容。</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3"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05F590EF-3635-47E0-B2B4-FA231BAF0DBC}"/>
              </a:ext>
            </a:extLst>
          </p:cNvPr>
          <p:cNvSpPr>
            <a:spLocks noGrp="1"/>
          </p:cNvSpPr>
          <p:nvPr>
            <p:ph idx="1"/>
          </p:nvPr>
        </p:nvSpPr>
        <p:spPr>
          <a:ln w="28575">
            <a:solidFill>
              <a:schemeClr val="accent2"/>
            </a:solidFill>
          </a:ln>
        </p:spPr>
        <p:txBody>
          <a:bodyPr/>
          <a:lstStyle/>
          <a:p>
            <a:pPr marL="0" indent="0">
              <a:buNone/>
            </a:pPr>
            <a:r>
              <a:rPr lang="en-US" altLang="zh-CN" dirty="0" smtClean="0"/>
              <a:t>                                                                                                                                                                   </a:t>
            </a:r>
            <a:endParaRPr lang="zh-CN" altLang="en-US" dirty="0"/>
          </a:p>
        </p:txBody>
      </p:sp>
      <p:grpSp>
        <p:nvGrpSpPr>
          <p:cNvPr id="5" name="组合 4">
            <a:extLst>
              <a:ext uri="{FF2B5EF4-FFF2-40B4-BE49-F238E27FC236}">
                <a16:creationId xmlns="" xmlns:a16="http://schemas.microsoft.com/office/drawing/2014/main" id="{00C84B35-7576-4AA5-AA54-7C947C195A09}"/>
              </a:ext>
            </a:extLst>
          </p:cNvPr>
          <p:cNvGrpSpPr/>
          <p:nvPr/>
        </p:nvGrpSpPr>
        <p:grpSpPr>
          <a:xfrm>
            <a:off x="1419395" y="1036311"/>
            <a:ext cx="7061200" cy="700405"/>
            <a:chOff x="1247171" y="2084352"/>
            <a:chExt cx="9841854" cy="829905"/>
          </a:xfrm>
        </p:grpSpPr>
        <p:sp>
          <p:nvSpPr>
            <p:cNvPr id="6" name="五边形 3">
              <a:extLst>
                <a:ext uri="{FF2B5EF4-FFF2-40B4-BE49-F238E27FC236}">
                  <a16:creationId xmlns="" xmlns:a16="http://schemas.microsoft.com/office/drawing/2014/main" id="{DC6645F9-0043-4B53-A66D-5DD18FC02048}"/>
                </a:ext>
              </a:extLst>
            </p:cNvPr>
            <p:cNvSpPr/>
            <p:nvPr/>
          </p:nvSpPr>
          <p:spPr>
            <a:xfrm>
              <a:off x="1247171" y="2090644"/>
              <a:ext cx="1569209"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6</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矩形 6">
              <a:extLst>
                <a:ext uri="{FF2B5EF4-FFF2-40B4-BE49-F238E27FC236}">
                  <a16:creationId xmlns="" xmlns:a16="http://schemas.microsoft.com/office/drawing/2014/main" id="{85AF6933-5E8C-4D6D-97E1-CB568EFCD4B8}"/>
                </a:ext>
              </a:extLst>
            </p:cNvPr>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文本框 7">
              <a:extLst>
                <a:ext uri="{FF2B5EF4-FFF2-40B4-BE49-F238E27FC236}">
                  <a16:creationId xmlns="" xmlns:a16="http://schemas.microsoft.com/office/drawing/2014/main" id="{9F749453-767C-4796-A5FB-A1F8950901F2}"/>
                </a:ext>
              </a:extLst>
            </p:cNvPr>
            <p:cNvSpPr txBox="1"/>
            <p:nvPr/>
          </p:nvSpPr>
          <p:spPr>
            <a:xfrm>
              <a:off x="3142648" y="2167943"/>
              <a:ext cx="7835508" cy="656429"/>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弄清楚</a:t>
              </a:r>
              <a:r>
                <a:rPr kumimoji="0" lang="zh-CN" altLang="en-US" sz="3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高中读本的</a:t>
              </a: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内容结构</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9" name="文本框 8">
            <a:extLst>
              <a:ext uri="{FF2B5EF4-FFF2-40B4-BE49-F238E27FC236}">
                <a16:creationId xmlns="" xmlns:a16="http://schemas.microsoft.com/office/drawing/2014/main" id="{C329CBF0-02A4-4C11-AFC2-134F79B5083A}"/>
              </a:ext>
            </a:extLst>
          </p:cNvPr>
          <p:cNvSpPr txBox="1"/>
          <p:nvPr/>
        </p:nvSpPr>
        <p:spPr>
          <a:xfrm>
            <a:off x="1048022" y="2189256"/>
            <a:ext cx="9677128" cy="3582519"/>
          </a:xfrm>
          <a:prstGeom prst="rect">
            <a:avLst/>
          </a:prstGeom>
          <a:noFill/>
        </p:spPr>
        <p:txBody>
          <a:bodyPr wrap="square">
            <a:spAutoFit/>
          </a:bodyPr>
          <a:lstStyle/>
          <a:p>
            <a:pPr marR="0" lvl="0" algn="ctr" defTabSz="914400" rtl="0" eaLnBrk="0" fontAlgn="base" latinLnBrk="0" hangingPunct="0">
              <a:lnSpc>
                <a:spcPct val="90000"/>
              </a:lnSpc>
              <a:spcBef>
                <a:spcPts val="0"/>
              </a:spcBef>
              <a:spcAft>
                <a:spcPct val="0"/>
              </a:spcAft>
              <a:buClrTx/>
              <a:buSzTx/>
              <a:tabLst/>
              <a:defRPr/>
            </a:pPr>
            <a:r>
              <a:rPr kumimoji="0" lang="zh-CN" altLang="en-US" sz="2800" b="1" i="0" u="none" strike="noStrike" kern="1200" cap="none" spc="0" normalizeH="0" baseline="0" noProof="0" dirty="0" smtClean="0">
                <a:ln>
                  <a:noFill/>
                </a:ln>
                <a:solidFill>
                  <a:schemeClr val="accent3"/>
                </a:solidFill>
                <a:effectLst/>
                <a:uLnTx/>
                <a:uFillTx/>
                <a:latin typeface="黑体" panose="02010609060101010101" pitchFamily="49" charset="-122"/>
                <a:ea typeface="黑体" panose="02010609060101010101" pitchFamily="49" charset="-122"/>
                <a:cs typeface="+mn-cs"/>
                <a:sym typeface="Calibri" panose="020F0502020204030204" charset="0"/>
              </a:rPr>
              <a:t>高中读本的</a:t>
            </a:r>
            <a:r>
              <a:rPr kumimoji="0" lang="zh-CN" altLang="en-US" sz="2800"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cs typeface="+mn-cs"/>
                <a:sym typeface="Calibri" panose="020F0502020204030204" charset="0"/>
              </a:rPr>
              <a:t>框架</a:t>
            </a:r>
            <a:r>
              <a:rPr kumimoji="0" lang="zh-CN" altLang="en-US" sz="2800" b="1" i="0" u="none" strike="noStrike" kern="1200" cap="none" spc="0" normalizeH="0" baseline="0" noProof="0" dirty="0" smtClean="0">
                <a:ln>
                  <a:noFill/>
                </a:ln>
                <a:solidFill>
                  <a:schemeClr val="accent3"/>
                </a:solidFill>
                <a:effectLst/>
                <a:uLnTx/>
                <a:uFillTx/>
                <a:latin typeface="黑体" panose="02010609060101010101" pitchFamily="49" charset="-122"/>
                <a:ea typeface="黑体" panose="02010609060101010101" pitchFamily="49" charset="-122"/>
                <a:cs typeface="+mn-cs"/>
                <a:sym typeface="Calibri" panose="020F0502020204030204" charset="0"/>
              </a:rPr>
              <a:t>结构</a:t>
            </a:r>
            <a:endParaRPr kumimoji="0" lang="en-US" altLang="zh-CN" sz="2800"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cs typeface="+mn-cs"/>
              <a:sym typeface="Calibri" panose="020F0502020204030204" charset="0"/>
            </a:endParaRPr>
          </a:p>
          <a:p>
            <a:pPr marL="228600" marR="0" lvl="0" indent="-228600" algn="l" defTabSz="914400" rtl="0" eaLnBrk="0" fontAlgn="base" latinLnBrk="0" hangingPunct="0">
              <a:lnSpc>
                <a:spcPct val="90000"/>
              </a:lnSpc>
              <a:spcBef>
                <a:spcPts val="0"/>
              </a:spcBef>
              <a:spcAft>
                <a:spcPct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第</a:t>
            </a:r>
            <a:r>
              <a:rPr kumimoji="0" lang="en-US" altLang="zh-CN"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1</a:t>
            </a: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讲 指导思想：习近平新时代中国特色社会主义思想</a:t>
            </a:r>
          </a:p>
          <a:p>
            <a:pPr marL="228600" marR="0" lvl="0" indent="-228600" algn="l" defTabSz="914400" rtl="0" eaLnBrk="0" fontAlgn="base" latinLnBrk="0" hangingPunct="0">
              <a:lnSpc>
                <a:spcPct val="90000"/>
              </a:lnSpc>
              <a:spcBef>
                <a:spcPts val="0"/>
              </a:spcBef>
              <a:spcAft>
                <a:spcPct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第</a:t>
            </a:r>
            <a:r>
              <a:rPr kumimoji="0" lang="en-US" altLang="zh-CN"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2</a:t>
            </a: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讲 目标任务：实现社会主义现代化和中华民族伟大复兴</a:t>
            </a:r>
          </a:p>
          <a:p>
            <a:pPr marL="228600" marR="0" lvl="0" indent="-228600" algn="l" defTabSz="914400" rtl="0" eaLnBrk="0" fontAlgn="base" latinLnBrk="0" hangingPunct="0">
              <a:lnSpc>
                <a:spcPct val="90000"/>
              </a:lnSpc>
              <a:spcBef>
                <a:spcPts val="0"/>
              </a:spcBef>
              <a:spcAft>
                <a:spcPct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第</a:t>
            </a:r>
            <a:r>
              <a:rPr kumimoji="0" lang="en-US" altLang="zh-CN"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3</a:t>
            </a: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讲 领导力量：坚持和加强党的全面领导</a:t>
            </a:r>
          </a:p>
          <a:p>
            <a:pPr marL="228600" marR="0" lvl="0" indent="-228600" algn="l" defTabSz="914400" rtl="0" eaLnBrk="0" fontAlgn="base" latinLnBrk="0" hangingPunct="0">
              <a:lnSpc>
                <a:spcPct val="90000"/>
              </a:lnSpc>
              <a:spcBef>
                <a:spcPts val="0"/>
              </a:spcBef>
              <a:spcAft>
                <a:spcPct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第</a:t>
            </a:r>
            <a:r>
              <a:rPr kumimoji="0" lang="en-US" altLang="zh-CN"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4</a:t>
            </a: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讲 根本立场：坚持以人民为中心</a:t>
            </a:r>
          </a:p>
          <a:p>
            <a:pPr marL="228600" marR="0" lvl="0" indent="-228600" algn="l" defTabSz="914400" rtl="0" eaLnBrk="0" fontAlgn="base" latinLnBrk="0" hangingPunct="0">
              <a:lnSpc>
                <a:spcPct val="90000"/>
              </a:lnSpc>
              <a:spcBef>
                <a:spcPts val="0"/>
              </a:spcBef>
              <a:spcAft>
                <a:spcPct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第</a:t>
            </a:r>
            <a:r>
              <a:rPr kumimoji="0" lang="en-US" altLang="zh-CN"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5</a:t>
            </a: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讲 总体布局：统筹推进“五位一体”</a:t>
            </a:r>
          </a:p>
          <a:p>
            <a:pPr marL="228600" marR="0" lvl="0" indent="-228600" algn="l" defTabSz="914400" rtl="0" eaLnBrk="0" fontAlgn="base" latinLnBrk="0" hangingPunct="0">
              <a:lnSpc>
                <a:spcPct val="90000"/>
              </a:lnSpc>
              <a:spcBef>
                <a:spcPts val="0"/>
              </a:spcBef>
              <a:spcAft>
                <a:spcPct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第</a:t>
            </a:r>
            <a:r>
              <a:rPr kumimoji="0" lang="en-US" altLang="zh-CN"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6</a:t>
            </a: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讲 战略布局：协调推进“四个全面”</a:t>
            </a:r>
          </a:p>
          <a:p>
            <a:pPr marL="228600" marR="0" lvl="0" indent="-228600" algn="l" defTabSz="914400" rtl="0" eaLnBrk="0" fontAlgn="base" latinLnBrk="0" hangingPunct="0">
              <a:lnSpc>
                <a:spcPct val="90000"/>
              </a:lnSpc>
              <a:spcBef>
                <a:spcPts val="0"/>
              </a:spcBef>
              <a:spcAft>
                <a:spcPct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第</a:t>
            </a:r>
            <a:r>
              <a:rPr kumimoji="0" lang="en-US" altLang="zh-CN"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7</a:t>
            </a: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讲 安邦定国：民族复兴的坚强保障</a:t>
            </a:r>
          </a:p>
          <a:p>
            <a:pPr marL="228600" marR="0" lvl="0" indent="-228600" algn="l" defTabSz="914400" rtl="0" eaLnBrk="0" fontAlgn="base" latinLnBrk="0" hangingPunct="0">
              <a:lnSpc>
                <a:spcPct val="90000"/>
              </a:lnSpc>
              <a:spcBef>
                <a:spcPts val="0"/>
              </a:spcBef>
              <a:spcAft>
                <a:spcPct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第</a:t>
            </a:r>
            <a:r>
              <a:rPr kumimoji="0" lang="en-US" altLang="zh-CN"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8</a:t>
            </a:r>
            <a:r>
              <a:rPr kumimoji="0" lang="zh-CN" altLang="en-US" sz="2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Calibri" panose="020F0502020204030204" charset="0"/>
              </a:rPr>
              <a:t>讲 和平发展：新时代中国特色大国外交</a:t>
            </a:r>
          </a:p>
        </p:txBody>
      </p:sp>
      <p:sp>
        <p:nvSpPr>
          <p:cNvPr id="10"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extLst>
      <p:ext uri="{BB962C8B-B14F-4D97-AF65-F5344CB8AC3E}">
        <p14:creationId xmlns:p14="http://schemas.microsoft.com/office/powerpoint/2010/main" xmlns="" val="3561006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23493" y="626110"/>
            <a:ext cx="9868687" cy="978535"/>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kern="0" dirty="0" smtClean="0">
                  <a:solidFill>
                    <a:srgbClr val="FFFFFF"/>
                  </a:solidFill>
                  <a:latin typeface="微软雅黑" panose="020B0503020204020204" pitchFamily="34" charset="-122"/>
                  <a:ea typeface="微软雅黑" panose="020B0503020204020204" pitchFamily="34" charset="-122"/>
                  <a:cs typeface="+mn-cs"/>
                </a:rPr>
                <a:t>  7</a:t>
              </a:r>
              <a:endParaRPr kumimoji="1" lang="en-US" altLang="zh-CN"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3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7" y="2261619"/>
              <a:ext cx="8096171" cy="4690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讲清楚这一思想的历史地位和指导意义</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5" name="内容占位符 5"/>
          <p:cNvSpPr>
            <a:spLocks noGrp="1"/>
          </p:cNvSpPr>
          <p:nvPr>
            <p:ph sz="half" idx="1"/>
          </p:nvPr>
        </p:nvSpPr>
        <p:spPr>
          <a:xfrm>
            <a:off x="1957705" y="2467610"/>
            <a:ext cx="3388360" cy="2303145"/>
          </a:xfrm>
        </p:spPr>
        <p:txBody>
          <a:bodyPr>
            <a:normAutofit fontScale="85000" lnSpcReduction="20000"/>
          </a:bodyPr>
          <a:lstStyle/>
          <a:p>
            <a:pPr marL="0" indent="0" algn="just">
              <a:lnSpc>
                <a:spcPct val="132000"/>
              </a:lnSpc>
              <a:buNone/>
            </a:pPr>
            <a:r>
              <a:rPr lang="zh-CN" altLang="en-US" dirty="0">
                <a:solidFill>
                  <a:schemeClr val="bg1"/>
                </a:solidFill>
                <a:latin typeface="微软雅黑" panose="020B0503020204020204" pitchFamily="34" charset="-122"/>
                <a:ea typeface="微软雅黑" panose="020B0503020204020204" pitchFamily="34" charset="-122"/>
              </a:rPr>
              <a:t>“马克思主义是我们立党立国的根本指导思想，也是我国大学最鲜亮的底色。”</a:t>
            </a:r>
            <a:r>
              <a:rPr lang="en-US" altLang="zh-CN" dirty="0">
                <a:solidFill>
                  <a:schemeClr val="bg1"/>
                </a:solidFill>
                <a:latin typeface="微软雅黑" panose="020B0503020204020204" pitchFamily="34" charset="-122"/>
                <a:ea typeface="微软雅黑" panose="020B0503020204020204" pitchFamily="34" charset="-122"/>
              </a:rPr>
              <a:t> </a:t>
            </a:r>
          </a:p>
          <a:p>
            <a:pPr marL="0" indent="0" algn="r">
              <a:lnSpc>
                <a:spcPct val="132000"/>
              </a:lnSpc>
              <a:buNone/>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习近平</a:t>
            </a: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72210" y="1686560"/>
            <a:ext cx="4720590" cy="4796155"/>
            <a:chOff x="1133009" y="3449049"/>
            <a:chExt cx="3096091" cy="3299453"/>
          </a:xfrm>
        </p:grpSpPr>
        <p:sp>
          <p:nvSpPr>
            <p:cNvPr id="14" name="矩形 13"/>
            <p:cNvSpPr/>
            <p:nvPr/>
          </p:nvSpPr>
          <p:spPr>
            <a:xfrm>
              <a:off x="1133092" y="3929102"/>
              <a:ext cx="3096008" cy="2819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6" name="矩形 15"/>
            <p:cNvSpPr/>
            <p:nvPr/>
          </p:nvSpPr>
          <p:spPr>
            <a:xfrm>
              <a:off x="1133092" y="3449049"/>
              <a:ext cx="3096008" cy="48005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spcBef>
                  <a:spcPct val="0"/>
                </a:spcBef>
              </a:pPr>
              <a:r>
                <a:rPr lang="zh-CN" altLang="en-US" sz="2600" b="1" kern="0" dirty="0">
                  <a:solidFill>
                    <a:srgbClr val="FFFFFF"/>
                  </a:solidFill>
                  <a:latin typeface="微软雅黑" panose="020B0503020204020204" pitchFamily="34" charset="-122"/>
                  <a:ea typeface="微软雅黑" panose="020B0503020204020204" pitchFamily="34" charset="-122"/>
                  <a:cs typeface="+mn-ea"/>
                  <a:sym typeface="+mn-lt"/>
                </a:rPr>
                <a:t>社会主义</a:t>
              </a:r>
              <a:r>
                <a:rPr lang="en-US" altLang="zh-CN" sz="2600" b="1" kern="0" dirty="0">
                  <a:solidFill>
                    <a:srgbClr val="FFFFFF"/>
                  </a:solidFill>
                  <a:latin typeface="微软雅黑" panose="020B0503020204020204" pitchFamily="34" charset="-122"/>
                  <a:ea typeface="微软雅黑" panose="020B0503020204020204" pitchFamily="34" charset="-122"/>
                  <a:cs typeface="+mn-ea"/>
                  <a:sym typeface="+mn-lt"/>
                </a:rPr>
                <a:t>500</a:t>
              </a:r>
              <a:r>
                <a:rPr lang="zh-CN" altLang="en-US" sz="2600" b="1" kern="0" dirty="0">
                  <a:solidFill>
                    <a:srgbClr val="FFFFFF"/>
                  </a:solidFill>
                  <a:latin typeface="微软雅黑" panose="020B0503020204020204" pitchFamily="34" charset="-122"/>
                  <a:ea typeface="微软雅黑" panose="020B0503020204020204" pitchFamily="34" charset="-122"/>
                  <a:cs typeface="+mn-ea"/>
                  <a:sym typeface="+mn-lt"/>
                </a:rPr>
                <a:t>年发展维度</a:t>
              </a:r>
            </a:p>
          </p:txBody>
        </p:sp>
        <p:sp>
          <p:nvSpPr>
            <p:cNvPr id="17" name="文本框 16"/>
            <p:cNvSpPr txBox="1"/>
            <p:nvPr/>
          </p:nvSpPr>
          <p:spPr>
            <a:xfrm>
              <a:off x="1133009" y="3929864"/>
              <a:ext cx="3095583" cy="2508336"/>
            </a:xfrm>
            <a:prstGeom prst="rect">
              <a:avLst/>
            </a:prstGeom>
            <a:noFill/>
          </p:spPr>
          <p:txBody>
            <a:bodyPr wrap="square">
              <a:spAutoFit/>
            </a:bodyPr>
            <a:lstStyle/>
            <a:p>
              <a:pPr algn="just">
                <a:lnSpc>
                  <a:spcPct val="150000"/>
                </a:lnSpc>
              </a:pPr>
              <a:r>
                <a:rPr lang="zh-CN" altLang="zh-CN" sz="2200" dirty="0">
                  <a:latin typeface="微软雅黑" panose="020B0503020204020204" pitchFamily="34" charset="-122"/>
                  <a:ea typeface="微软雅黑" panose="020B0503020204020204" pitchFamily="34" charset="-122"/>
                </a:rPr>
                <a:t>中国特色社会主义是世界社会主义</a:t>
              </a:r>
              <a:r>
                <a:rPr lang="en-US" altLang="zh-CN" sz="2200" dirty="0">
                  <a:latin typeface="微软雅黑" panose="020B0503020204020204" pitchFamily="34" charset="-122"/>
                  <a:ea typeface="微软雅黑" panose="020B0503020204020204" pitchFamily="34" charset="-122"/>
                </a:rPr>
                <a:t>500</a:t>
              </a:r>
              <a:r>
                <a:rPr lang="zh-CN" altLang="zh-CN" sz="2200" dirty="0">
                  <a:latin typeface="微软雅黑" panose="020B0503020204020204" pitchFamily="34" charset="-122"/>
                  <a:ea typeface="微软雅黑" panose="020B0503020204020204" pitchFamily="34" charset="-122"/>
                </a:rPr>
                <a:t>年的结晶，而习近平新时代中国特色社会主义思想是世界社会主义的新篇章，是科学社会主义与新时代中国实际相结合的最新成果。中国特色社会主义进入新时代为世界社会主义注入了新的活力与生机。</a:t>
              </a:r>
              <a:endParaRPr lang="zh-CN" altLang="en-US" sz="2200" dirty="0">
                <a:gradFill>
                  <a:gsLst>
                    <a:gs pos="0">
                      <a:prstClr val="black">
                        <a:lumMod val="65000"/>
                        <a:lumOff val="35000"/>
                      </a:prstClr>
                    </a:gs>
                    <a:gs pos="100000">
                      <a:prstClr val="black">
                        <a:lumMod val="85000"/>
                        <a:lumOff val="15000"/>
                      </a:prstClr>
                    </a:gs>
                  </a:gsLst>
                  <a:lin ang="5400000" scaled="1"/>
                </a:gradFill>
                <a:latin typeface="微软雅黑" panose="020B0503020204020204" pitchFamily="34" charset="-122"/>
                <a:ea typeface="微软雅黑" panose="020B0503020204020204" pitchFamily="34" charset="-122"/>
                <a:cs typeface="+mn-ea"/>
                <a:sym typeface="+mn-lt"/>
              </a:endParaRPr>
            </a:p>
          </p:txBody>
        </p:sp>
      </p:grpSp>
      <p:grpSp>
        <p:nvGrpSpPr>
          <p:cNvPr id="18" name="组合 17"/>
          <p:cNvGrpSpPr/>
          <p:nvPr/>
        </p:nvGrpSpPr>
        <p:grpSpPr>
          <a:xfrm>
            <a:off x="6478397" y="1698752"/>
            <a:ext cx="4774819" cy="4795520"/>
            <a:chOff x="1133092" y="3449049"/>
            <a:chExt cx="3195624" cy="3299453"/>
          </a:xfrm>
        </p:grpSpPr>
        <p:sp>
          <p:nvSpPr>
            <p:cNvPr id="19" name="矩形 18"/>
            <p:cNvSpPr/>
            <p:nvPr/>
          </p:nvSpPr>
          <p:spPr>
            <a:xfrm>
              <a:off x="1133092" y="3929102"/>
              <a:ext cx="3195624" cy="2819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1" name="矩形 20"/>
            <p:cNvSpPr/>
            <p:nvPr/>
          </p:nvSpPr>
          <p:spPr>
            <a:xfrm>
              <a:off x="1133092" y="3449049"/>
              <a:ext cx="3195624" cy="48005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zh-CN" sz="2600" b="1" dirty="0">
                  <a:latin typeface="微软雅黑" panose="020B0503020204020204" pitchFamily="34" charset="-122"/>
                  <a:ea typeface="微软雅黑" panose="020B0503020204020204" pitchFamily="34" charset="-122"/>
                </a:rPr>
                <a:t>马克思主义</a:t>
              </a:r>
              <a:r>
                <a:rPr lang="en-US" altLang="zh-CN" sz="2600" b="1" dirty="0">
                  <a:latin typeface="微软雅黑" panose="020B0503020204020204" pitchFamily="34" charset="-122"/>
                  <a:ea typeface="微软雅黑" panose="020B0503020204020204" pitchFamily="34" charset="-122"/>
                </a:rPr>
                <a:t>170</a:t>
              </a:r>
              <a:r>
                <a:rPr lang="zh-CN" altLang="zh-CN" sz="2600" b="1" dirty="0">
                  <a:latin typeface="微软雅黑" panose="020B0503020204020204" pitchFamily="34" charset="-122"/>
                  <a:ea typeface="微软雅黑" panose="020B0503020204020204" pitchFamily="34" charset="-122"/>
                </a:rPr>
                <a:t>多年发展维度</a:t>
              </a:r>
              <a:endParaRPr lang="zh-CN" altLang="en-US" sz="2600" b="1" kern="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1133517" y="4086046"/>
              <a:ext cx="3095583" cy="2212014"/>
            </a:xfrm>
            <a:prstGeom prst="rect">
              <a:avLst/>
            </a:prstGeom>
            <a:solidFill>
              <a:schemeClr val="bg1">
                <a:alpha val="61000"/>
              </a:schemeClr>
            </a:solidFill>
          </p:spPr>
          <p:txBody>
            <a:bodyPr wrap="square">
              <a:spAutoFit/>
            </a:bodyPr>
            <a:lstStyle/>
            <a:p>
              <a:pPr algn="just">
                <a:lnSpc>
                  <a:spcPct val="132000"/>
                </a:lnSpc>
              </a:pPr>
              <a:r>
                <a:rPr lang="zh-CN" altLang="en-US" sz="2200" kern="100" dirty="0">
                  <a:latin typeface="微软雅黑" panose="020B0503020204020204" pitchFamily="34" charset="-122"/>
                  <a:ea typeface="微软雅黑" panose="020B0503020204020204" pitchFamily="34" charset="-122"/>
                  <a:cs typeface="仿宋_GB2312"/>
                </a:rPr>
                <a:t>习近平新时代中国特色社会主义</a:t>
              </a:r>
              <a:r>
                <a:rPr lang="zh-CN" altLang="zh-CN" sz="2200" kern="100" dirty="0">
                  <a:latin typeface="微软雅黑" panose="020B0503020204020204" pitchFamily="34" charset="-122"/>
                  <a:ea typeface="微软雅黑" panose="020B0503020204020204" pitchFamily="34" charset="-122"/>
                  <a:cs typeface="仿宋_GB2312"/>
                </a:rPr>
                <a:t>思想在中国特色社会主义进入新时代、世界处于百年未有之大变局情况下，坚持和发展了马克思主义，开辟了马克思主义发展的新境界，</a:t>
              </a:r>
              <a:r>
                <a:rPr lang="zh-CN" altLang="zh-CN" sz="2200" kern="100" dirty="0">
                  <a:solidFill>
                    <a:srgbClr val="000000"/>
                  </a:solidFill>
                  <a:latin typeface="微软雅黑" panose="020B0503020204020204" pitchFamily="34" charset="-122"/>
                  <a:ea typeface="微软雅黑" panose="020B0503020204020204" pitchFamily="34" charset="-122"/>
                  <a:cs typeface="仿宋_GB2312"/>
                </a:rPr>
                <a:t>是当代中国马克思主义、</a:t>
              </a:r>
              <a:r>
                <a:rPr lang="en-US" altLang="zh-CN" sz="2200" kern="100" dirty="0">
                  <a:solidFill>
                    <a:srgbClr val="000000"/>
                  </a:solidFill>
                  <a:latin typeface="微软雅黑" panose="020B0503020204020204" pitchFamily="34" charset="-122"/>
                  <a:ea typeface="微软雅黑" panose="020B0503020204020204" pitchFamily="34" charset="-122"/>
                  <a:cs typeface="仿宋_GB2312"/>
                </a:rPr>
                <a:t>21</a:t>
              </a:r>
              <a:r>
                <a:rPr lang="zh-CN" altLang="zh-CN" sz="2200" kern="100" dirty="0">
                  <a:solidFill>
                    <a:srgbClr val="000000"/>
                  </a:solidFill>
                  <a:latin typeface="微软雅黑" panose="020B0503020204020204" pitchFamily="34" charset="-122"/>
                  <a:ea typeface="微软雅黑" panose="020B0503020204020204" pitchFamily="34" charset="-122"/>
                  <a:cs typeface="仿宋_GB2312"/>
                </a:rPr>
                <a:t>世纪马克思主义。</a:t>
              </a:r>
              <a:endParaRPr lang="zh-CN" altLang="en-US" sz="2200" dirty="0">
                <a:gradFill>
                  <a:gsLst>
                    <a:gs pos="0">
                      <a:prstClr val="black">
                        <a:lumMod val="65000"/>
                        <a:lumOff val="35000"/>
                      </a:prstClr>
                    </a:gs>
                    <a:gs pos="100000">
                      <a:prstClr val="black">
                        <a:lumMod val="85000"/>
                        <a:lumOff val="15000"/>
                      </a:prstClr>
                    </a:gs>
                  </a:gsLst>
                  <a:lin ang="5400000" scaled="1"/>
                </a:gradFill>
                <a:latin typeface="微软雅黑" panose="020B0503020204020204" pitchFamily="34" charset="-122"/>
                <a:ea typeface="微软雅黑" panose="020B0503020204020204" pitchFamily="34" charset="-122"/>
                <a:cs typeface="+mn-ea"/>
                <a:sym typeface="+mn-lt"/>
              </a:endParaRPr>
            </a:p>
          </p:txBody>
        </p:sp>
      </p:grpSp>
      <p:sp>
        <p:nvSpPr>
          <p:cNvPr id="23" name="文本框 22"/>
          <p:cNvSpPr txBox="1"/>
          <p:nvPr/>
        </p:nvSpPr>
        <p:spPr>
          <a:xfrm>
            <a:off x="7357110" y="5133975"/>
            <a:ext cx="1463040" cy="112395"/>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（二）</a:t>
            </a:r>
          </a:p>
        </p:txBody>
      </p:sp>
      <p:grpSp>
        <p:nvGrpSpPr>
          <p:cNvPr id="5" name="组合 4"/>
          <p:cNvGrpSpPr/>
          <p:nvPr/>
        </p:nvGrpSpPr>
        <p:grpSpPr>
          <a:xfrm>
            <a:off x="3028950" y="5140960"/>
            <a:ext cx="1878965" cy="1517650"/>
            <a:chOff x="3870" y="8096"/>
            <a:chExt cx="2959" cy="2390"/>
          </a:xfrm>
        </p:grpSpPr>
        <p:sp>
          <p:nvSpPr>
            <p:cNvPr id="2" name="椭圆 1"/>
            <p:cNvSpPr/>
            <p:nvPr/>
          </p:nvSpPr>
          <p:spPr bwMode="auto">
            <a:xfrm>
              <a:off x="4062" y="9601"/>
              <a:ext cx="926" cy="885"/>
            </a:xfrm>
            <a:prstGeom prst="ellipse">
              <a:avLst/>
            </a:prstGeom>
            <a:solidFill>
              <a:srgbClr val="C00000"/>
            </a:solidFill>
            <a:ln w="9525" cap="flat" cmpd="sng" algn="ctr">
              <a:solidFill>
                <a:srgbClr val="C00000"/>
              </a:solidFill>
              <a:prstDash val="solid"/>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4" name="文本框 3"/>
            <p:cNvSpPr txBox="1"/>
            <p:nvPr/>
          </p:nvSpPr>
          <p:spPr>
            <a:xfrm>
              <a:off x="4525" y="8096"/>
              <a:ext cx="2304" cy="177"/>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（一）</a:t>
              </a:r>
            </a:p>
          </p:txBody>
        </p:sp>
        <p:sp>
          <p:nvSpPr>
            <p:cNvPr id="3" name="文本框 2"/>
            <p:cNvSpPr txBox="1"/>
            <p:nvPr/>
          </p:nvSpPr>
          <p:spPr>
            <a:xfrm>
              <a:off x="3870" y="9732"/>
              <a:ext cx="1584"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p>
          </p:txBody>
        </p:sp>
      </p:grpSp>
      <p:grpSp>
        <p:nvGrpSpPr>
          <p:cNvPr id="6" name="组合 5"/>
          <p:cNvGrpSpPr/>
          <p:nvPr/>
        </p:nvGrpSpPr>
        <p:grpSpPr>
          <a:xfrm>
            <a:off x="8202297" y="5232400"/>
            <a:ext cx="1833245" cy="1426210"/>
            <a:chOff x="3942" y="8096"/>
            <a:chExt cx="2887" cy="2246"/>
          </a:xfrm>
        </p:grpSpPr>
        <p:sp>
          <p:nvSpPr>
            <p:cNvPr id="11" name="椭圆 10"/>
            <p:cNvSpPr/>
            <p:nvPr/>
          </p:nvSpPr>
          <p:spPr bwMode="auto">
            <a:xfrm>
              <a:off x="4125" y="9457"/>
              <a:ext cx="926" cy="885"/>
            </a:xfrm>
            <a:prstGeom prst="ellipse">
              <a:avLst/>
            </a:prstGeom>
            <a:solidFill>
              <a:srgbClr val="C00000"/>
            </a:solidFill>
            <a:ln w="9525" cap="flat" cmpd="sng" algn="ctr">
              <a:solidFill>
                <a:srgbClr val="C00000"/>
              </a:solidFill>
              <a:prstDash val="solid"/>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12" name="文本框 11"/>
            <p:cNvSpPr txBox="1"/>
            <p:nvPr/>
          </p:nvSpPr>
          <p:spPr>
            <a:xfrm>
              <a:off x="4525" y="8096"/>
              <a:ext cx="2304" cy="177"/>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（一）</a:t>
              </a:r>
            </a:p>
          </p:txBody>
        </p:sp>
        <p:sp>
          <p:nvSpPr>
            <p:cNvPr id="24" name="文本框 23"/>
            <p:cNvSpPr txBox="1"/>
            <p:nvPr/>
          </p:nvSpPr>
          <p:spPr>
            <a:xfrm>
              <a:off x="3942" y="9588"/>
              <a:ext cx="1584"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（二）</a:t>
              </a:r>
            </a:p>
          </p:txBody>
        </p:sp>
      </p:grpSp>
      <p:sp>
        <p:nvSpPr>
          <p:cNvPr id="25"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72210" y="603250"/>
            <a:ext cx="9888220" cy="978535"/>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en-US" altLang="zh-CN"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3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7" y="2261619"/>
              <a:ext cx="8096171" cy="4690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itchFamily="34" charset="-122"/>
                  <a:ea typeface="微软雅黑" pitchFamily="34" charset="-122"/>
                </a:rPr>
                <a:t>讲清楚这一思想的历史地位和指导意义</a:t>
              </a:r>
            </a:p>
          </p:txBody>
        </p:sp>
      </p:grpSp>
      <p:sp>
        <p:nvSpPr>
          <p:cNvPr id="15" name="内容占位符 5"/>
          <p:cNvSpPr>
            <a:spLocks noGrp="1"/>
          </p:cNvSpPr>
          <p:nvPr>
            <p:ph sz="half" idx="1"/>
          </p:nvPr>
        </p:nvSpPr>
        <p:spPr>
          <a:xfrm>
            <a:off x="1957705" y="2467610"/>
            <a:ext cx="3388360" cy="2303145"/>
          </a:xfrm>
        </p:spPr>
        <p:txBody>
          <a:bodyPr>
            <a:normAutofit fontScale="85000" lnSpcReduction="20000"/>
          </a:bodyPr>
          <a:lstStyle/>
          <a:p>
            <a:pPr marL="0" indent="0" algn="just">
              <a:lnSpc>
                <a:spcPct val="132000"/>
              </a:lnSpc>
              <a:buNone/>
            </a:pPr>
            <a:r>
              <a:rPr lang="zh-CN" altLang="en-US" dirty="0">
                <a:solidFill>
                  <a:schemeClr val="bg1"/>
                </a:solidFill>
                <a:latin typeface="微软雅黑" panose="020B0503020204020204" pitchFamily="34" charset="-122"/>
                <a:ea typeface="微软雅黑" panose="020B0503020204020204" pitchFamily="34" charset="-122"/>
              </a:rPr>
              <a:t>“马克思主义是我们立党立国的根本指导思想，也是我国大学最鲜亮的底色。”</a:t>
            </a:r>
            <a:r>
              <a:rPr lang="en-US" altLang="zh-CN" dirty="0">
                <a:solidFill>
                  <a:schemeClr val="bg1"/>
                </a:solidFill>
                <a:latin typeface="微软雅黑" panose="020B0503020204020204" pitchFamily="34" charset="-122"/>
                <a:ea typeface="微软雅黑" panose="020B0503020204020204" pitchFamily="34" charset="-122"/>
              </a:rPr>
              <a:t> </a:t>
            </a:r>
          </a:p>
          <a:p>
            <a:pPr marL="0" indent="0" algn="r">
              <a:lnSpc>
                <a:spcPct val="132000"/>
              </a:lnSpc>
              <a:buNone/>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习近平</a:t>
            </a: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72210" y="1686560"/>
            <a:ext cx="4720590" cy="4796155"/>
            <a:chOff x="1133009" y="3449049"/>
            <a:chExt cx="3096091" cy="3299453"/>
          </a:xfrm>
        </p:grpSpPr>
        <p:sp>
          <p:nvSpPr>
            <p:cNvPr id="14" name="矩形 13"/>
            <p:cNvSpPr/>
            <p:nvPr/>
          </p:nvSpPr>
          <p:spPr>
            <a:xfrm>
              <a:off x="1133092" y="3929102"/>
              <a:ext cx="3096008" cy="2819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6" name="矩形 15"/>
            <p:cNvSpPr/>
            <p:nvPr/>
          </p:nvSpPr>
          <p:spPr>
            <a:xfrm>
              <a:off x="1133092" y="3449049"/>
              <a:ext cx="3096008" cy="48005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spcBef>
                  <a:spcPct val="0"/>
                </a:spcBef>
              </a:pPr>
              <a:r>
                <a:rPr lang="zh-CN" altLang="en-US" sz="2600" b="1" kern="0" dirty="0">
                  <a:solidFill>
                    <a:srgbClr val="FFFFFF"/>
                  </a:solidFill>
                  <a:latin typeface="微软雅黑" panose="020B0503020204020204" pitchFamily="34" charset="-122"/>
                  <a:ea typeface="微软雅黑" panose="020B0503020204020204" pitchFamily="34" charset="-122"/>
                  <a:cs typeface="+mn-ea"/>
                  <a:sym typeface="+mn-lt"/>
                </a:rPr>
                <a:t>马克思主义中国化维度</a:t>
              </a:r>
            </a:p>
          </p:txBody>
        </p:sp>
        <p:sp>
          <p:nvSpPr>
            <p:cNvPr id="17" name="文本框 16"/>
            <p:cNvSpPr txBox="1"/>
            <p:nvPr/>
          </p:nvSpPr>
          <p:spPr>
            <a:xfrm>
              <a:off x="1133009" y="3929864"/>
              <a:ext cx="3095583" cy="2518820"/>
            </a:xfrm>
            <a:prstGeom prst="rect">
              <a:avLst/>
            </a:prstGeom>
            <a:noFill/>
          </p:spPr>
          <p:txBody>
            <a:bodyPr wrap="square">
              <a:spAutoFit/>
            </a:bodyPr>
            <a:lstStyle/>
            <a:p>
              <a:pPr algn="just">
                <a:lnSpc>
                  <a:spcPct val="132000"/>
                </a:lnSpc>
              </a:pPr>
              <a:r>
                <a:rPr lang="zh-CN" altLang="en-US" sz="2200" kern="100" dirty="0">
                  <a:solidFill>
                    <a:srgbClr val="000000"/>
                  </a:solidFill>
                  <a:latin typeface="微软雅黑" panose="020B0503020204020204" pitchFamily="34" charset="-122"/>
                  <a:ea typeface="微软雅黑" panose="020B0503020204020204" pitchFamily="34" charset="-122"/>
                  <a:cs typeface="仿宋_GB2312"/>
                  <a:sym typeface="+mn-ea"/>
                </a:rPr>
                <a:t>习近平新时代中国特色社会主义</a:t>
              </a:r>
              <a:r>
                <a:rPr lang="zh-CN" altLang="zh-CN" sz="2200" kern="100" dirty="0">
                  <a:solidFill>
                    <a:srgbClr val="000000"/>
                  </a:solidFill>
                  <a:latin typeface="微软雅黑" panose="020B0503020204020204" pitchFamily="34" charset="-122"/>
                  <a:ea typeface="微软雅黑" panose="020B0503020204020204" pitchFamily="34" charset="-122"/>
                  <a:cs typeface="仿宋_GB2312"/>
                  <a:sym typeface="+mn-ea"/>
                </a:rPr>
                <a:t>思想</a:t>
              </a:r>
              <a:r>
                <a:rPr lang="zh-CN" altLang="zh-CN" sz="2200" kern="100" dirty="0">
                  <a:latin typeface="微软雅黑" panose="020B0503020204020204" pitchFamily="34" charset="-122"/>
                  <a:ea typeface="微软雅黑" panose="020B0503020204020204" pitchFamily="34" charset="-122"/>
                  <a:cs typeface="仿宋_GB2312"/>
                  <a:sym typeface="+mn-ea"/>
                </a:rPr>
                <a:t>是继毛泽东思想、邓小平理论、“三个代表”重要思想、科学发展观之后，马克思主义中国化的最新成果。这一思想实现了马克思主义与中国实际与时代特征的新结合，开辟了马克思主义中国化新境界，是使中国强起来的理论体系</a:t>
              </a:r>
              <a:r>
                <a:rPr lang="zh-CN" altLang="zh-CN" sz="2200" dirty="0">
                  <a:latin typeface="微软雅黑" panose="020B0503020204020204" pitchFamily="34" charset="-122"/>
                  <a:ea typeface="微软雅黑" panose="020B0503020204020204" pitchFamily="34" charset="-122"/>
                  <a:sym typeface="+mn-ea"/>
                </a:rPr>
                <a:t>。</a:t>
              </a:r>
              <a:endParaRPr lang="zh-CN" altLang="en-US" sz="2200" dirty="0">
                <a:gradFill>
                  <a:gsLst>
                    <a:gs pos="0">
                      <a:prstClr val="black">
                        <a:lumMod val="65000"/>
                        <a:lumOff val="35000"/>
                      </a:prstClr>
                    </a:gs>
                    <a:gs pos="100000">
                      <a:prstClr val="black">
                        <a:lumMod val="85000"/>
                        <a:lumOff val="15000"/>
                      </a:prstClr>
                    </a:gs>
                  </a:gsLst>
                  <a:lin ang="5400000" scaled="1"/>
                </a:gradFill>
                <a:latin typeface="微软雅黑" panose="020B0503020204020204" pitchFamily="34" charset="-122"/>
                <a:ea typeface="微软雅黑" panose="020B0503020204020204" pitchFamily="34" charset="-122"/>
                <a:cs typeface="+mn-ea"/>
                <a:sym typeface="+mn-lt"/>
              </a:endParaRPr>
            </a:p>
          </p:txBody>
        </p:sp>
      </p:grpSp>
      <p:grpSp>
        <p:nvGrpSpPr>
          <p:cNvPr id="18" name="组合 17"/>
          <p:cNvGrpSpPr/>
          <p:nvPr/>
        </p:nvGrpSpPr>
        <p:grpSpPr>
          <a:xfrm>
            <a:off x="6434455" y="1687830"/>
            <a:ext cx="4626610" cy="4795520"/>
            <a:chOff x="1133092" y="3449049"/>
            <a:chExt cx="3096433" cy="3299453"/>
          </a:xfrm>
        </p:grpSpPr>
        <p:sp>
          <p:nvSpPr>
            <p:cNvPr id="19" name="矩形 18"/>
            <p:cNvSpPr/>
            <p:nvPr/>
          </p:nvSpPr>
          <p:spPr>
            <a:xfrm>
              <a:off x="1133092" y="3929102"/>
              <a:ext cx="3096008" cy="2819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1" name="矩形 20"/>
            <p:cNvSpPr/>
            <p:nvPr/>
          </p:nvSpPr>
          <p:spPr>
            <a:xfrm>
              <a:off x="1133092" y="3449049"/>
              <a:ext cx="3096008" cy="48005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600" b="1" dirty="0">
                  <a:latin typeface="微软雅黑" panose="020B0503020204020204" pitchFamily="34" charset="-122"/>
                  <a:ea typeface="微软雅黑" panose="020B0503020204020204" pitchFamily="34" charset="-122"/>
                </a:rPr>
                <a:t>中国特色社会主义</a:t>
              </a:r>
              <a:r>
                <a:rPr lang="zh-CN" altLang="zh-CN" sz="2600" b="1" dirty="0">
                  <a:latin typeface="微软雅黑" panose="020B0503020204020204" pitchFamily="34" charset="-122"/>
                  <a:ea typeface="微软雅黑" panose="020B0503020204020204" pitchFamily="34" charset="-122"/>
                </a:rPr>
                <a:t>维度</a:t>
              </a:r>
              <a:endParaRPr lang="zh-CN" altLang="en-US" sz="2600" b="1" kern="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1215114" y="3987744"/>
              <a:ext cx="3014411" cy="2519153"/>
            </a:xfrm>
            <a:prstGeom prst="rect">
              <a:avLst/>
            </a:prstGeom>
            <a:solidFill>
              <a:schemeClr val="bg1">
                <a:alpha val="61000"/>
              </a:schemeClr>
            </a:solidFill>
          </p:spPr>
          <p:txBody>
            <a:bodyPr wrap="square">
              <a:spAutoFit/>
            </a:bodyPr>
            <a:lstStyle/>
            <a:p>
              <a:pPr algn="just">
                <a:lnSpc>
                  <a:spcPct val="132000"/>
                </a:lnSpc>
              </a:pPr>
              <a:r>
                <a:rPr lang="zh-CN" altLang="en-US" sz="2200" kern="100" dirty="0">
                  <a:latin typeface="微软雅黑" panose="020B0503020204020204" pitchFamily="34" charset="-122"/>
                  <a:ea typeface="微软雅黑" panose="020B0503020204020204" pitchFamily="34" charset="-122"/>
                  <a:cs typeface="仿宋_GB2312"/>
                  <a:sym typeface="+mn-ea"/>
                </a:rPr>
                <a:t>习近平新时代中国特色社会主义</a:t>
              </a:r>
              <a:r>
                <a:rPr lang="zh-CN" altLang="zh-CN" sz="2200" kern="100" dirty="0">
                  <a:latin typeface="微软雅黑" panose="020B0503020204020204" pitchFamily="34" charset="-122"/>
                  <a:ea typeface="微软雅黑" panose="020B0503020204020204" pitchFamily="34" charset="-122"/>
                  <a:cs typeface="仿宋_GB2312"/>
                  <a:sym typeface="+mn-ea"/>
                </a:rPr>
                <a:t>思想是中国特色社会主义理论体系的最新成果。这一思想为中国特色社会主义注入了新的科学内涵，进一步彰显了中国特色社会主义时代特色、实践特色、理论特色、民族特色，续写了中国特色社会主义的新篇章。</a:t>
              </a:r>
              <a:endParaRPr lang="zh-CN" altLang="en-US" sz="2200" dirty="0">
                <a:gradFill>
                  <a:gsLst>
                    <a:gs pos="0">
                      <a:prstClr val="black">
                        <a:lumMod val="65000"/>
                        <a:lumOff val="35000"/>
                      </a:prstClr>
                    </a:gs>
                    <a:gs pos="100000">
                      <a:prstClr val="black">
                        <a:lumMod val="85000"/>
                        <a:lumOff val="15000"/>
                      </a:prstClr>
                    </a:gs>
                  </a:gsLst>
                  <a:lin ang="5400000" scaled="1"/>
                </a:gradFill>
                <a:latin typeface="微软雅黑" panose="020B0503020204020204" pitchFamily="34" charset="-122"/>
                <a:ea typeface="微软雅黑" panose="020B0503020204020204" pitchFamily="34" charset="-122"/>
                <a:cs typeface="+mn-ea"/>
                <a:sym typeface="+mn-lt"/>
              </a:endParaRPr>
            </a:p>
          </p:txBody>
        </p:sp>
      </p:grpSp>
      <p:sp>
        <p:nvSpPr>
          <p:cNvPr id="23" name="文本框 22"/>
          <p:cNvSpPr txBox="1"/>
          <p:nvPr/>
        </p:nvSpPr>
        <p:spPr>
          <a:xfrm>
            <a:off x="7357110" y="5133975"/>
            <a:ext cx="1463040" cy="112395"/>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（二）</a:t>
            </a:r>
          </a:p>
        </p:txBody>
      </p:sp>
      <p:grpSp>
        <p:nvGrpSpPr>
          <p:cNvPr id="5" name="组合 4"/>
          <p:cNvGrpSpPr/>
          <p:nvPr/>
        </p:nvGrpSpPr>
        <p:grpSpPr>
          <a:xfrm>
            <a:off x="2927033" y="5246370"/>
            <a:ext cx="1847215" cy="1426210"/>
            <a:chOff x="3920" y="8096"/>
            <a:chExt cx="2909" cy="2246"/>
          </a:xfrm>
        </p:grpSpPr>
        <p:sp>
          <p:nvSpPr>
            <p:cNvPr id="2" name="椭圆 1"/>
            <p:cNvSpPr/>
            <p:nvPr/>
          </p:nvSpPr>
          <p:spPr bwMode="auto">
            <a:xfrm>
              <a:off x="4125" y="9457"/>
              <a:ext cx="926" cy="885"/>
            </a:xfrm>
            <a:prstGeom prst="ellipse">
              <a:avLst/>
            </a:prstGeom>
            <a:solidFill>
              <a:srgbClr val="C00000"/>
            </a:solidFill>
            <a:ln w="9525" cap="flat" cmpd="sng" algn="ctr">
              <a:solidFill>
                <a:srgbClr val="C00000"/>
              </a:solidFill>
              <a:prstDash val="solid"/>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4" name="文本框 3"/>
            <p:cNvSpPr txBox="1"/>
            <p:nvPr/>
          </p:nvSpPr>
          <p:spPr>
            <a:xfrm>
              <a:off x="4525" y="8096"/>
              <a:ext cx="2304" cy="177"/>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（一）</a:t>
              </a:r>
            </a:p>
          </p:txBody>
        </p:sp>
        <p:sp>
          <p:nvSpPr>
            <p:cNvPr id="3" name="文本框 2"/>
            <p:cNvSpPr txBox="1"/>
            <p:nvPr/>
          </p:nvSpPr>
          <p:spPr>
            <a:xfrm>
              <a:off x="3920" y="9608"/>
              <a:ext cx="1584"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（三）</a:t>
              </a:r>
            </a:p>
          </p:txBody>
        </p:sp>
      </p:grpSp>
      <p:grpSp>
        <p:nvGrpSpPr>
          <p:cNvPr id="6" name="组合 5"/>
          <p:cNvGrpSpPr/>
          <p:nvPr/>
        </p:nvGrpSpPr>
        <p:grpSpPr>
          <a:xfrm>
            <a:off x="8471535" y="5153025"/>
            <a:ext cx="1852295" cy="1495425"/>
            <a:chOff x="3912" y="8096"/>
            <a:chExt cx="2917" cy="2355"/>
          </a:xfrm>
        </p:grpSpPr>
        <p:sp>
          <p:nvSpPr>
            <p:cNvPr id="11" name="椭圆 10"/>
            <p:cNvSpPr/>
            <p:nvPr/>
          </p:nvSpPr>
          <p:spPr bwMode="auto">
            <a:xfrm>
              <a:off x="4137" y="9566"/>
              <a:ext cx="926" cy="885"/>
            </a:xfrm>
            <a:prstGeom prst="ellipse">
              <a:avLst/>
            </a:prstGeom>
            <a:solidFill>
              <a:srgbClr val="C00000"/>
            </a:solidFill>
            <a:ln w="9525" cap="flat" cmpd="sng" algn="ctr">
              <a:solidFill>
                <a:srgbClr val="C00000"/>
              </a:solidFill>
              <a:prstDash val="solid"/>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12" name="文本框 11"/>
            <p:cNvSpPr txBox="1"/>
            <p:nvPr/>
          </p:nvSpPr>
          <p:spPr>
            <a:xfrm>
              <a:off x="4525" y="8096"/>
              <a:ext cx="2304" cy="177"/>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（一）</a:t>
              </a:r>
            </a:p>
          </p:txBody>
        </p:sp>
        <p:sp>
          <p:nvSpPr>
            <p:cNvPr id="24" name="文本框 23"/>
            <p:cNvSpPr txBox="1"/>
            <p:nvPr/>
          </p:nvSpPr>
          <p:spPr>
            <a:xfrm>
              <a:off x="3912" y="9707"/>
              <a:ext cx="1584"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（四）</a:t>
              </a:r>
            </a:p>
          </p:txBody>
        </p:sp>
      </p:grpSp>
      <p:sp>
        <p:nvSpPr>
          <p:cNvPr id="20" name="矩形 19"/>
          <p:cNvSpPr/>
          <p:nvPr/>
        </p:nvSpPr>
        <p:spPr>
          <a:xfrm>
            <a:off x="1533526" y="864154"/>
            <a:ext cx="495300" cy="553998"/>
          </a:xfrm>
          <a:prstGeom prst="rect">
            <a:avLst/>
          </a:prstGeom>
        </p:spPr>
        <p:txBody>
          <a:bodyPr wrap="square">
            <a:spAutoFit/>
          </a:bodyPr>
          <a:lstStyle/>
          <a:p>
            <a:pPr lvl="0" algn="ctr" defTabSz="457200" fontAlgn="auto">
              <a:spcBef>
                <a:spcPts val="0"/>
              </a:spcBef>
              <a:spcAft>
                <a:spcPts val="0"/>
              </a:spcAft>
              <a:defRPr/>
            </a:pPr>
            <a:r>
              <a:rPr kumimoji="1" lang="en-US" altLang="zh-CN" sz="3000" b="1" kern="0" dirty="0" smtClean="0">
                <a:solidFill>
                  <a:srgbClr val="FFFFFF"/>
                </a:solidFill>
                <a:latin typeface="微软雅黑" panose="020B0503020204020204" pitchFamily="34" charset="-122"/>
                <a:ea typeface="微软雅黑" panose="020B0503020204020204" pitchFamily="34" charset="-122"/>
              </a:rPr>
              <a:t>7</a:t>
            </a:r>
            <a:endParaRPr kumimoji="1" lang="en-US" altLang="zh-CN" sz="3000" b="1" kern="0" dirty="0">
              <a:solidFill>
                <a:srgbClr val="FFFFFF"/>
              </a:solidFill>
              <a:latin typeface="微软雅黑" panose="020B0503020204020204" pitchFamily="34" charset="-122"/>
              <a:ea typeface="微软雅黑" panose="020B0503020204020204" pitchFamily="34" charset="-122"/>
            </a:endParaRPr>
          </a:p>
        </p:txBody>
      </p:sp>
      <p:sp>
        <p:nvSpPr>
          <p:cNvPr id="25"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72210" y="590550"/>
            <a:ext cx="9919970" cy="978535"/>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en-US" altLang="zh-CN"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3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54949" y="2261619"/>
              <a:ext cx="8096171" cy="4690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itchFamily="34" charset="-122"/>
                  <a:ea typeface="微软雅黑" pitchFamily="34" charset="-122"/>
                </a:rPr>
                <a:t>讲清楚这一思想的历史地位和指导意义</a:t>
              </a:r>
            </a:p>
          </p:txBody>
        </p:sp>
      </p:grpSp>
      <p:sp>
        <p:nvSpPr>
          <p:cNvPr id="15" name="内容占位符 5"/>
          <p:cNvSpPr>
            <a:spLocks noGrp="1"/>
          </p:cNvSpPr>
          <p:nvPr>
            <p:ph sz="half" idx="1"/>
          </p:nvPr>
        </p:nvSpPr>
        <p:spPr>
          <a:xfrm>
            <a:off x="1957705" y="2467610"/>
            <a:ext cx="3388360" cy="2303145"/>
          </a:xfrm>
        </p:spPr>
        <p:txBody>
          <a:bodyPr>
            <a:normAutofit fontScale="85000" lnSpcReduction="20000"/>
          </a:bodyPr>
          <a:lstStyle/>
          <a:p>
            <a:pPr marL="0" indent="0" algn="just">
              <a:lnSpc>
                <a:spcPct val="132000"/>
              </a:lnSpc>
              <a:buNone/>
            </a:pPr>
            <a:r>
              <a:rPr lang="zh-CN" altLang="en-US" dirty="0">
                <a:solidFill>
                  <a:schemeClr val="bg1"/>
                </a:solidFill>
                <a:latin typeface="微软雅黑" panose="020B0503020204020204" pitchFamily="34" charset="-122"/>
                <a:ea typeface="微软雅黑" panose="020B0503020204020204" pitchFamily="34" charset="-122"/>
              </a:rPr>
              <a:t>“马克思主义是我们立党立国的根本指导思想，也是我国大学最鲜亮的底色。”</a:t>
            </a:r>
            <a:r>
              <a:rPr lang="en-US" altLang="zh-CN" dirty="0">
                <a:solidFill>
                  <a:schemeClr val="bg1"/>
                </a:solidFill>
                <a:latin typeface="微软雅黑" panose="020B0503020204020204" pitchFamily="34" charset="-122"/>
                <a:ea typeface="微软雅黑" panose="020B0503020204020204" pitchFamily="34" charset="-122"/>
              </a:rPr>
              <a:t> </a:t>
            </a:r>
          </a:p>
          <a:p>
            <a:pPr marL="0" indent="0" algn="r">
              <a:lnSpc>
                <a:spcPct val="132000"/>
              </a:lnSpc>
              <a:buNone/>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习近平</a:t>
            </a: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72210" y="1687830"/>
            <a:ext cx="4720590" cy="4805467"/>
            <a:chOff x="1133009" y="3449923"/>
            <a:chExt cx="3096091" cy="3305859"/>
          </a:xfrm>
        </p:grpSpPr>
        <p:sp>
          <p:nvSpPr>
            <p:cNvPr id="14" name="矩形 13"/>
            <p:cNvSpPr/>
            <p:nvPr/>
          </p:nvSpPr>
          <p:spPr>
            <a:xfrm>
              <a:off x="1133092" y="3929102"/>
              <a:ext cx="3096008" cy="2819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6" name="矩形 15"/>
            <p:cNvSpPr/>
            <p:nvPr/>
          </p:nvSpPr>
          <p:spPr>
            <a:xfrm>
              <a:off x="1133009" y="3449923"/>
              <a:ext cx="3095675" cy="480087"/>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spcBef>
                  <a:spcPct val="0"/>
                </a:spcBef>
              </a:pPr>
              <a:r>
                <a:rPr lang="zh-CN" altLang="en-US" sz="2600" b="1" kern="0" dirty="0">
                  <a:solidFill>
                    <a:srgbClr val="FFFFFF"/>
                  </a:solidFill>
                  <a:latin typeface="微软雅黑" panose="020B0503020204020204" pitchFamily="34" charset="-122"/>
                  <a:ea typeface="微软雅黑" panose="020B0503020204020204" pitchFamily="34" charset="-122"/>
                  <a:cs typeface="+mn-ea"/>
                  <a:sym typeface="+mn-lt"/>
                </a:rPr>
                <a:t>国家治理现代化维度</a:t>
              </a:r>
            </a:p>
          </p:txBody>
        </p:sp>
        <p:sp>
          <p:nvSpPr>
            <p:cNvPr id="17" name="文本框 16"/>
            <p:cNvSpPr txBox="1"/>
            <p:nvPr/>
          </p:nvSpPr>
          <p:spPr>
            <a:xfrm>
              <a:off x="1133009" y="3929864"/>
              <a:ext cx="3095583" cy="2825918"/>
            </a:xfrm>
            <a:prstGeom prst="rect">
              <a:avLst/>
            </a:prstGeom>
            <a:noFill/>
          </p:spPr>
          <p:txBody>
            <a:bodyPr wrap="square">
              <a:spAutoFit/>
            </a:bodyPr>
            <a:lstStyle/>
            <a:p>
              <a:pPr lvl="0" algn="just">
                <a:lnSpc>
                  <a:spcPct val="132000"/>
                </a:lnSpc>
              </a:pPr>
              <a:r>
                <a:rPr lang="zh-CN" altLang="en-US" sz="22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仿宋_GB2312"/>
                  <a:sym typeface="+mn-ea"/>
                </a:rPr>
                <a:t>习近平新时代中国特色社会主义</a:t>
              </a:r>
              <a:r>
                <a:rPr lang="zh-CN" altLang="zh-CN" sz="22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仿宋_GB2312"/>
                  <a:sym typeface="+mn-ea"/>
                </a:rPr>
                <a:t>思想</a:t>
              </a:r>
              <a:r>
                <a:rPr lang="zh-CN" altLang="zh-CN" sz="2200" kern="100" dirty="0">
                  <a:latin typeface="微软雅黑" panose="020B0503020204020204" pitchFamily="34" charset="-122"/>
                  <a:ea typeface="微软雅黑" panose="020B0503020204020204" pitchFamily="34" charset="-122"/>
                  <a:cs typeface="仿宋_GB2312"/>
                  <a:sym typeface="+mn-ea"/>
                </a:rPr>
                <a:t>围绕什么是国家治理现代化，如何实现国家治理现代化，顺应时代潮流，把握时代发展大势，坚持一切从实际出发，提出一系列重要观点，作出一系列重大部署，为不断完善中国特色社会主义制度，推进国家治理体系和治理能力的现代化提供了基本遵循，开辟了党治国理政新境界。</a:t>
              </a:r>
              <a:endParaRPr lang="zh-CN" altLang="en-US" sz="2200" dirty="0">
                <a:gradFill>
                  <a:gsLst>
                    <a:gs pos="0">
                      <a:prstClr val="black">
                        <a:lumMod val="65000"/>
                        <a:lumOff val="35000"/>
                      </a:prstClr>
                    </a:gs>
                    <a:gs pos="100000">
                      <a:prstClr val="black">
                        <a:lumMod val="85000"/>
                        <a:lumOff val="15000"/>
                      </a:prstClr>
                    </a:gs>
                  </a:gsLst>
                  <a:lin ang="5400000" scaled="1"/>
                </a:gradFill>
                <a:latin typeface="微软雅黑" panose="020B0503020204020204" pitchFamily="34" charset="-122"/>
                <a:ea typeface="微软雅黑" panose="020B0503020204020204" pitchFamily="34" charset="-122"/>
                <a:cs typeface="+mn-ea"/>
                <a:sym typeface="+mn-lt"/>
              </a:endParaRPr>
            </a:p>
          </p:txBody>
        </p:sp>
      </p:grpSp>
      <p:grpSp>
        <p:nvGrpSpPr>
          <p:cNvPr id="18" name="组合 17"/>
          <p:cNvGrpSpPr/>
          <p:nvPr/>
        </p:nvGrpSpPr>
        <p:grpSpPr>
          <a:xfrm>
            <a:off x="6466205" y="1686560"/>
            <a:ext cx="4626610" cy="4804408"/>
            <a:chOff x="1133092" y="3449049"/>
            <a:chExt cx="3096433" cy="3305568"/>
          </a:xfrm>
        </p:grpSpPr>
        <p:sp>
          <p:nvSpPr>
            <p:cNvPr id="19" name="矩形 18"/>
            <p:cNvSpPr/>
            <p:nvPr/>
          </p:nvSpPr>
          <p:spPr>
            <a:xfrm>
              <a:off x="1133092" y="3929102"/>
              <a:ext cx="3096008" cy="2819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1" name="矩形 20"/>
            <p:cNvSpPr/>
            <p:nvPr/>
          </p:nvSpPr>
          <p:spPr>
            <a:xfrm>
              <a:off x="1133092" y="3449049"/>
              <a:ext cx="3096008" cy="48005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600" b="1" dirty="0">
                  <a:latin typeface="微软雅黑" panose="020B0503020204020204" pitchFamily="34" charset="-122"/>
                  <a:ea typeface="微软雅黑" panose="020B0503020204020204" pitchFamily="34" charset="-122"/>
                </a:rPr>
                <a:t>党的自身建设</a:t>
              </a:r>
              <a:r>
                <a:rPr lang="zh-CN" altLang="zh-CN" sz="2600" b="1" dirty="0">
                  <a:latin typeface="微软雅黑" panose="020B0503020204020204" pitchFamily="34" charset="-122"/>
                  <a:ea typeface="微软雅黑" panose="020B0503020204020204" pitchFamily="34" charset="-122"/>
                </a:rPr>
                <a:t>维度</a:t>
              </a:r>
              <a:endParaRPr lang="zh-CN" altLang="en-US" sz="2600" b="1" kern="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1196415" y="3928324"/>
              <a:ext cx="3033110" cy="2826293"/>
            </a:xfrm>
            <a:prstGeom prst="rect">
              <a:avLst/>
            </a:prstGeom>
            <a:solidFill>
              <a:schemeClr val="bg1">
                <a:alpha val="61000"/>
              </a:schemeClr>
            </a:solidFill>
          </p:spPr>
          <p:txBody>
            <a:bodyPr wrap="square">
              <a:spAutoFit/>
            </a:bodyPr>
            <a:lstStyle/>
            <a:p>
              <a:pPr lvl="0" algn="just">
                <a:lnSpc>
                  <a:spcPct val="132000"/>
                </a:lnSpc>
              </a:pPr>
              <a:r>
                <a:rPr lang="zh-CN" altLang="en-US" sz="22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仿宋_GB2312"/>
                  <a:sym typeface="+mn-ea"/>
                </a:rPr>
                <a:t>习近平新时代中国特色社会主义</a:t>
              </a:r>
              <a:r>
                <a:rPr lang="zh-CN" altLang="zh-CN" sz="22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仿宋_GB2312"/>
                  <a:sym typeface="+mn-ea"/>
                </a:rPr>
                <a:t>思想</a:t>
              </a:r>
              <a:r>
                <a:rPr lang="zh-CN" altLang="zh-CN" sz="2200" kern="100" dirty="0">
                  <a:latin typeface="微软雅黑" panose="020B0503020204020204" pitchFamily="34" charset="-122"/>
                  <a:ea typeface="微软雅黑" panose="020B0503020204020204" pitchFamily="34" charset="-122"/>
                  <a:cs typeface="仿宋_GB2312"/>
                  <a:sym typeface="+mn-ea"/>
                </a:rPr>
                <a:t>着眼确保党始终成为中国特色社会主义坚强领导核心，提出全面加强党的领导、全面从严治党，明确新时代党的建设总要求，构建起体现马克思主义政党本质、符合时代发展和长期执政要求系统完备的党建理论体系，开辟了管党治党新境界。</a:t>
              </a:r>
              <a:endParaRPr lang="zh-CN" altLang="en-US" sz="2200" dirty="0">
                <a:gradFill>
                  <a:gsLst>
                    <a:gs pos="0">
                      <a:prstClr val="black">
                        <a:lumMod val="65000"/>
                        <a:lumOff val="35000"/>
                      </a:prstClr>
                    </a:gs>
                    <a:gs pos="100000">
                      <a:prstClr val="black">
                        <a:lumMod val="85000"/>
                        <a:lumOff val="15000"/>
                      </a:prstClr>
                    </a:gs>
                  </a:gsLst>
                  <a:lin ang="5400000" scaled="1"/>
                </a:gradFill>
                <a:latin typeface="微软雅黑" panose="020B0503020204020204" pitchFamily="34" charset="-122"/>
                <a:ea typeface="微软雅黑" panose="020B0503020204020204" pitchFamily="34" charset="-122"/>
                <a:cs typeface="+mn-ea"/>
                <a:sym typeface="+mn-lt"/>
              </a:endParaRPr>
            </a:p>
          </p:txBody>
        </p:sp>
      </p:grpSp>
      <p:sp>
        <p:nvSpPr>
          <p:cNvPr id="23" name="文本框 22"/>
          <p:cNvSpPr txBox="1"/>
          <p:nvPr/>
        </p:nvSpPr>
        <p:spPr>
          <a:xfrm>
            <a:off x="7357110" y="5133975"/>
            <a:ext cx="1463040" cy="112395"/>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（二）</a:t>
            </a:r>
          </a:p>
        </p:txBody>
      </p:sp>
      <p:grpSp>
        <p:nvGrpSpPr>
          <p:cNvPr id="5" name="组合 4"/>
          <p:cNvGrpSpPr/>
          <p:nvPr/>
        </p:nvGrpSpPr>
        <p:grpSpPr>
          <a:xfrm>
            <a:off x="4481830" y="5224780"/>
            <a:ext cx="1858645" cy="1426210"/>
            <a:chOff x="3902" y="8096"/>
            <a:chExt cx="2927" cy="2246"/>
          </a:xfrm>
        </p:grpSpPr>
        <p:sp>
          <p:nvSpPr>
            <p:cNvPr id="2" name="椭圆 1"/>
            <p:cNvSpPr/>
            <p:nvPr/>
          </p:nvSpPr>
          <p:spPr bwMode="auto">
            <a:xfrm>
              <a:off x="4125" y="9457"/>
              <a:ext cx="926" cy="885"/>
            </a:xfrm>
            <a:prstGeom prst="ellipse">
              <a:avLst/>
            </a:prstGeom>
            <a:solidFill>
              <a:srgbClr val="C00000"/>
            </a:solidFill>
            <a:ln w="9525" cap="flat" cmpd="sng" algn="ctr">
              <a:solidFill>
                <a:srgbClr val="C00000"/>
              </a:solidFill>
              <a:prstDash val="solid"/>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4" name="文本框 3"/>
            <p:cNvSpPr txBox="1"/>
            <p:nvPr/>
          </p:nvSpPr>
          <p:spPr>
            <a:xfrm>
              <a:off x="4525" y="8096"/>
              <a:ext cx="2304" cy="177"/>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（一）</a:t>
              </a:r>
            </a:p>
          </p:txBody>
        </p:sp>
        <p:sp>
          <p:nvSpPr>
            <p:cNvPr id="3" name="文本框 2"/>
            <p:cNvSpPr txBox="1"/>
            <p:nvPr/>
          </p:nvSpPr>
          <p:spPr>
            <a:xfrm>
              <a:off x="3902" y="9607"/>
              <a:ext cx="1584"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（五）</a:t>
              </a:r>
            </a:p>
          </p:txBody>
        </p:sp>
      </p:grpSp>
      <p:grpSp>
        <p:nvGrpSpPr>
          <p:cNvPr id="6" name="组合 5"/>
          <p:cNvGrpSpPr/>
          <p:nvPr/>
        </p:nvGrpSpPr>
        <p:grpSpPr>
          <a:xfrm>
            <a:off x="9528175" y="5226685"/>
            <a:ext cx="1871980" cy="1426210"/>
            <a:chOff x="3881" y="8096"/>
            <a:chExt cx="2948" cy="2246"/>
          </a:xfrm>
        </p:grpSpPr>
        <p:sp>
          <p:nvSpPr>
            <p:cNvPr id="11" name="椭圆 10"/>
            <p:cNvSpPr/>
            <p:nvPr/>
          </p:nvSpPr>
          <p:spPr bwMode="auto">
            <a:xfrm>
              <a:off x="4125" y="9457"/>
              <a:ext cx="926" cy="885"/>
            </a:xfrm>
            <a:prstGeom prst="ellipse">
              <a:avLst/>
            </a:prstGeom>
            <a:solidFill>
              <a:srgbClr val="C00000"/>
            </a:solidFill>
            <a:ln w="9525" cap="flat" cmpd="sng" algn="ctr">
              <a:solidFill>
                <a:srgbClr val="C00000"/>
              </a:solidFill>
              <a:prstDash val="solid"/>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12" name="文本框 11"/>
            <p:cNvSpPr txBox="1"/>
            <p:nvPr/>
          </p:nvSpPr>
          <p:spPr>
            <a:xfrm>
              <a:off x="4525" y="8096"/>
              <a:ext cx="2304" cy="177"/>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（一）</a:t>
              </a:r>
            </a:p>
          </p:txBody>
        </p:sp>
        <p:sp>
          <p:nvSpPr>
            <p:cNvPr id="24" name="文本框 23"/>
            <p:cNvSpPr txBox="1"/>
            <p:nvPr/>
          </p:nvSpPr>
          <p:spPr>
            <a:xfrm>
              <a:off x="3881" y="9604"/>
              <a:ext cx="1584"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（六）</a:t>
              </a:r>
            </a:p>
          </p:txBody>
        </p:sp>
      </p:grpSp>
      <p:sp>
        <p:nvSpPr>
          <p:cNvPr id="20" name="矩形 19"/>
          <p:cNvSpPr/>
          <p:nvPr/>
        </p:nvSpPr>
        <p:spPr>
          <a:xfrm>
            <a:off x="1570219" y="895151"/>
            <a:ext cx="421911" cy="553998"/>
          </a:xfrm>
          <a:prstGeom prst="rect">
            <a:avLst/>
          </a:prstGeom>
        </p:spPr>
        <p:txBody>
          <a:bodyPr wrap="none">
            <a:spAutoFit/>
          </a:bodyPr>
          <a:lstStyle/>
          <a:p>
            <a:pPr lvl="0" algn="ctr" defTabSz="457200" fontAlgn="auto">
              <a:spcBef>
                <a:spcPts val="0"/>
              </a:spcBef>
              <a:spcAft>
                <a:spcPts val="0"/>
              </a:spcAft>
              <a:defRPr/>
            </a:pPr>
            <a:r>
              <a:rPr kumimoji="1" lang="en-US" altLang="zh-CN" sz="3000" b="1" kern="0" dirty="0">
                <a:solidFill>
                  <a:srgbClr val="FFFFFF"/>
                </a:solidFill>
                <a:latin typeface="微软雅黑" panose="020B0503020204020204" pitchFamily="34" charset="-122"/>
                <a:ea typeface="微软雅黑" panose="020B0503020204020204" pitchFamily="34" charset="-122"/>
              </a:rPr>
              <a:t>7</a:t>
            </a:r>
          </a:p>
        </p:txBody>
      </p:sp>
      <p:sp>
        <p:nvSpPr>
          <p:cNvPr id="25"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47444" y="813436"/>
            <a:ext cx="9647556" cy="978535"/>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en-US" altLang="zh-CN"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3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7" y="2251841"/>
              <a:ext cx="8096171" cy="4690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itchFamily="34" charset="-122"/>
                  <a:ea typeface="微软雅黑" pitchFamily="34" charset="-122"/>
                </a:rPr>
                <a:t>弄清楚这一思想的历史地位和指导意义</a:t>
              </a:r>
            </a:p>
          </p:txBody>
        </p:sp>
      </p:grpSp>
      <p:sp>
        <p:nvSpPr>
          <p:cNvPr id="15" name="内容占位符 5"/>
          <p:cNvSpPr>
            <a:spLocks noGrp="1"/>
          </p:cNvSpPr>
          <p:nvPr>
            <p:ph sz="half" idx="1"/>
          </p:nvPr>
        </p:nvSpPr>
        <p:spPr>
          <a:xfrm>
            <a:off x="1957705" y="2467610"/>
            <a:ext cx="3388360" cy="2303145"/>
          </a:xfrm>
        </p:spPr>
        <p:txBody>
          <a:bodyPr>
            <a:normAutofit fontScale="85000" lnSpcReduction="20000"/>
          </a:bodyPr>
          <a:lstStyle/>
          <a:p>
            <a:pPr marL="0" indent="0" algn="just">
              <a:lnSpc>
                <a:spcPct val="132000"/>
              </a:lnSpc>
              <a:buNone/>
            </a:pPr>
            <a:r>
              <a:rPr lang="zh-CN" altLang="en-US" dirty="0">
                <a:solidFill>
                  <a:schemeClr val="bg1"/>
                </a:solidFill>
                <a:latin typeface="微软雅黑" panose="020B0503020204020204" pitchFamily="34" charset="-122"/>
                <a:ea typeface="微软雅黑" panose="020B0503020204020204" pitchFamily="34" charset="-122"/>
              </a:rPr>
              <a:t>“马克思主义是我们立党立国的根本指导思想，也是我国大学最鲜亮的底色。”</a:t>
            </a:r>
            <a:r>
              <a:rPr lang="en-US" altLang="zh-CN" dirty="0">
                <a:solidFill>
                  <a:schemeClr val="bg1"/>
                </a:solidFill>
                <a:latin typeface="微软雅黑" panose="020B0503020204020204" pitchFamily="34" charset="-122"/>
                <a:ea typeface="微软雅黑" panose="020B0503020204020204" pitchFamily="34" charset="-122"/>
              </a:rPr>
              <a:t> </a:t>
            </a:r>
          </a:p>
          <a:p>
            <a:pPr marL="0" indent="0" algn="r">
              <a:lnSpc>
                <a:spcPct val="132000"/>
              </a:lnSpc>
              <a:buNone/>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习近平</a:t>
            </a: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47444" y="1932940"/>
            <a:ext cx="9647555" cy="3906520"/>
            <a:chOff x="1132654" y="3449923"/>
            <a:chExt cx="4521420" cy="2687440"/>
          </a:xfrm>
        </p:grpSpPr>
        <p:sp>
          <p:nvSpPr>
            <p:cNvPr id="14" name="矩形 13"/>
            <p:cNvSpPr/>
            <p:nvPr/>
          </p:nvSpPr>
          <p:spPr>
            <a:xfrm>
              <a:off x="1133009" y="3929137"/>
              <a:ext cx="4521065" cy="220822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6" name="矩形 15"/>
            <p:cNvSpPr/>
            <p:nvPr/>
          </p:nvSpPr>
          <p:spPr>
            <a:xfrm>
              <a:off x="1132654" y="3449923"/>
              <a:ext cx="4521420" cy="480087"/>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r>
                <a:rPr lang="zh-CN" altLang="zh-CN" sz="2600" b="1" kern="100" dirty="0">
                  <a:latin typeface="微软雅黑" panose="020B0503020204020204" pitchFamily="34" charset="-122"/>
                  <a:ea typeface="微软雅黑" panose="020B0503020204020204" pitchFamily="34" charset="-122"/>
                  <a:cs typeface="仿宋_GB2312"/>
                  <a:sym typeface="+mn-ea"/>
                </a:rPr>
                <a:t>中国特色社会主义未来发展维度</a:t>
              </a:r>
              <a:endParaRPr lang="zh-CN" altLang="en-US" sz="2600" b="1" kern="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1222245" y="4054510"/>
              <a:ext cx="4281914" cy="1809391"/>
            </a:xfrm>
            <a:prstGeom prst="rect">
              <a:avLst/>
            </a:prstGeom>
            <a:noFill/>
          </p:spPr>
          <p:txBody>
            <a:bodyPr wrap="square">
              <a:spAutoFit/>
            </a:bodyPr>
            <a:lstStyle/>
            <a:p>
              <a:pPr algn="just">
                <a:lnSpc>
                  <a:spcPct val="150000"/>
                </a:lnSpc>
                <a:spcAft>
                  <a:spcPts val="0"/>
                </a:spcAft>
              </a:pPr>
              <a:r>
                <a:rPr lang="zh-CN" altLang="en-US" sz="22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仿宋_GB2312"/>
                  <a:sym typeface="+mn-ea"/>
                </a:rPr>
                <a:t>习近平新时代中国特色社会主义</a:t>
              </a:r>
              <a:r>
                <a:rPr lang="zh-CN" altLang="zh-CN" sz="2200" kern="100" noProof="0" dirty="0">
                  <a:ln>
                    <a:noFill/>
                  </a:ln>
                  <a:solidFill>
                    <a:srgbClr val="000000"/>
                  </a:solidFill>
                  <a:effectLst/>
                  <a:uLnTx/>
                  <a:uFillTx/>
                  <a:latin typeface="微软雅黑" panose="020B0503020204020204" pitchFamily="34" charset="-122"/>
                  <a:ea typeface="微软雅黑" panose="020B0503020204020204" pitchFamily="34" charset="-122"/>
                  <a:cs typeface="仿宋_GB2312"/>
                  <a:sym typeface="+mn-ea"/>
                </a:rPr>
                <a:t>思想</a:t>
              </a:r>
              <a:r>
                <a:rPr lang="zh-CN" altLang="zh-CN" sz="2200" kern="100" dirty="0">
                  <a:latin typeface="微软雅黑" panose="020B0503020204020204" pitchFamily="34" charset="-122"/>
                  <a:ea typeface="微软雅黑" panose="020B0503020204020204" pitchFamily="34" charset="-122"/>
                  <a:cs typeface="仿宋_GB2312"/>
                  <a:sym typeface="+mn-ea"/>
                </a:rPr>
                <a:t>以新的历史站位、宏阔视野、战略眼光反映了时代发展变化的丰富内涵，以逻辑严密、系统完整、相互贯通的思想体系回应了坚持和发展中国特色社会主义的实践要求，为在新时代推进党和国家事业提供了思想指南，是全党全国人民为实现中华民族伟大复兴而奋斗的行动指南。</a:t>
              </a:r>
              <a:endParaRPr lang="zh-CN" altLang="en-US" sz="2200" dirty="0">
                <a:gradFill>
                  <a:gsLst>
                    <a:gs pos="0">
                      <a:prstClr val="black">
                        <a:lumMod val="65000"/>
                        <a:lumOff val="35000"/>
                      </a:prstClr>
                    </a:gs>
                    <a:gs pos="100000">
                      <a:prstClr val="black">
                        <a:lumMod val="85000"/>
                        <a:lumOff val="15000"/>
                      </a:prstClr>
                    </a:gs>
                  </a:gsLst>
                  <a:lin ang="5400000" scaled="1"/>
                </a:gradFill>
                <a:latin typeface="微软雅黑" panose="020B0503020204020204" pitchFamily="34" charset="-122"/>
                <a:ea typeface="微软雅黑" panose="020B0503020204020204" pitchFamily="34" charset="-122"/>
                <a:cs typeface="+mn-ea"/>
                <a:sym typeface="+mn-lt"/>
              </a:endParaRPr>
            </a:p>
          </p:txBody>
        </p:sp>
      </p:grpSp>
      <p:sp>
        <p:nvSpPr>
          <p:cNvPr id="23" name="文本框 22"/>
          <p:cNvSpPr txBox="1"/>
          <p:nvPr/>
        </p:nvSpPr>
        <p:spPr>
          <a:xfrm>
            <a:off x="7357110" y="5133975"/>
            <a:ext cx="1463040" cy="112395"/>
          </a:xfrm>
          <a:prstGeom prst="rect">
            <a:avLst/>
          </a:prstGeom>
          <a:noFill/>
        </p:spPr>
        <p:txBody>
          <a:bodyPr wrap="square" rtlCol="0">
            <a:spAutoFit/>
          </a:bodyPr>
          <a:lstStyle/>
          <a:p>
            <a:r>
              <a:rPr lang="zh-CN" altLang="en-US" sz="135" b="1" dirty="0">
                <a:solidFill>
                  <a:schemeClr val="bg1"/>
                </a:solidFill>
                <a:latin typeface="微软雅黑" panose="020B0503020204020204" pitchFamily="34" charset="-122"/>
                <a:ea typeface="微软雅黑" panose="020B0503020204020204" pitchFamily="34" charset="-122"/>
              </a:rPr>
              <a:t>（二）</a:t>
            </a:r>
          </a:p>
        </p:txBody>
      </p:sp>
      <p:grpSp>
        <p:nvGrpSpPr>
          <p:cNvPr id="5" name="组合 4"/>
          <p:cNvGrpSpPr/>
          <p:nvPr/>
        </p:nvGrpSpPr>
        <p:grpSpPr>
          <a:xfrm>
            <a:off x="5051424" y="5622925"/>
            <a:ext cx="1044575" cy="561975"/>
            <a:chOff x="3947" y="9457"/>
            <a:chExt cx="1584" cy="885"/>
          </a:xfrm>
        </p:grpSpPr>
        <p:sp>
          <p:nvSpPr>
            <p:cNvPr id="2" name="椭圆 1"/>
            <p:cNvSpPr/>
            <p:nvPr/>
          </p:nvSpPr>
          <p:spPr bwMode="auto">
            <a:xfrm>
              <a:off x="4125" y="9457"/>
              <a:ext cx="926" cy="885"/>
            </a:xfrm>
            <a:prstGeom prst="ellipse">
              <a:avLst/>
            </a:prstGeom>
            <a:solidFill>
              <a:srgbClr val="C00000"/>
            </a:solidFill>
            <a:ln w="9525" cap="flat" cmpd="sng" algn="ctr">
              <a:solidFill>
                <a:srgbClr val="C00000"/>
              </a:solidFill>
              <a:prstDash val="solid"/>
              <a:round/>
              <a:headEnd type="none" w="med" len="med"/>
              <a:tailEnd type="none" w="med" len="med"/>
            </a:ln>
          </p:spPr>
          <p:txBody>
            <a:bodyPr vert="horz" wrap="square" lIns="91443" tIns="45721" rIns="91443" bIns="45721"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3" name="文本框 2"/>
            <p:cNvSpPr txBox="1"/>
            <p:nvPr/>
          </p:nvSpPr>
          <p:spPr>
            <a:xfrm>
              <a:off x="3947" y="9609"/>
              <a:ext cx="1584" cy="5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（七）</a:t>
              </a:r>
            </a:p>
          </p:txBody>
        </p:sp>
      </p:grpSp>
      <p:sp>
        <p:nvSpPr>
          <p:cNvPr id="4" name="矩形 3"/>
          <p:cNvSpPr/>
          <p:nvPr/>
        </p:nvSpPr>
        <p:spPr>
          <a:xfrm>
            <a:off x="1455057" y="1118037"/>
            <a:ext cx="421911" cy="553998"/>
          </a:xfrm>
          <a:prstGeom prst="rect">
            <a:avLst/>
          </a:prstGeom>
        </p:spPr>
        <p:txBody>
          <a:bodyPr wrap="none">
            <a:spAutoFit/>
          </a:bodyPr>
          <a:lstStyle/>
          <a:p>
            <a:pPr lvl="0" algn="ctr" defTabSz="457200" fontAlgn="auto">
              <a:spcBef>
                <a:spcPts val="0"/>
              </a:spcBef>
              <a:spcAft>
                <a:spcPts val="0"/>
              </a:spcAft>
              <a:defRPr/>
            </a:pPr>
            <a:r>
              <a:rPr kumimoji="1" lang="en-US" altLang="zh-CN" sz="3000" b="1" kern="0" dirty="0">
                <a:solidFill>
                  <a:srgbClr val="FFFFFF"/>
                </a:solidFill>
                <a:latin typeface="微软雅黑" panose="020B0503020204020204" pitchFamily="34" charset="-122"/>
                <a:ea typeface="微软雅黑" panose="020B0503020204020204" pitchFamily="34" charset="-122"/>
              </a:rPr>
              <a:t>7</a:t>
            </a:r>
          </a:p>
        </p:txBody>
      </p:sp>
      <p:sp>
        <p:nvSpPr>
          <p:cNvPr id="18"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5"/>
          <p:cNvSpPr>
            <a:spLocks noGrp="1"/>
          </p:cNvSpPr>
          <p:nvPr>
            <p:ph idx="1"/>
          </p:nvPr>
        </p:nvSpPr>
        <p:spPr>
          <a:xfrm>
            <a:off x="665208" y="1584189"/>
            <a:ext cx="10316845" cy="2617470"/>
          </a:xfrm>
        </p:spPr>
        <p:txBody>
          <a:bodyPr>
            <a:noAutofit/>
          </a:bodyPr>
          <a:lstStyle/>
          <a:p>
            <a:pPr algn="just">
              <a:lnSpc>
                <a:spcPct val="132000"/>
              </a:lnSpc>
              <a:buFont typeface="Wingdings" panose="05000000000000000000" pitchFamily="2" charset="2"/>
              <a:buChar char="l"/>
            </a:pPr>
            <a:r>
              <a:rPr lang="zh-CN" altLang="zh-CN" sz="2200" kern="100" dirty="0">
                <a:solidFill>
                  <a:srgbClr val="000000"/>
                </a:solidFill>
                <a:latin typeface="微软雅黑" panose="020B0503020204020204" pitchFamily="34" charset="-122"/>
                <a:ea typeface="微软雅黑" panose="020B0503020204020204" pitchFamily="34" charset="-122"/>
                <a:cs typeface="仿宋_GB2312"/>
              </a:rPr>
              <a:t>在教学过程中，</a:t>
            </a:r>
            <a:r>
              <a:rPr lang="zh-CN" altLang="zh-CN" sz="2200" kern="100" dirty="0">
                <a:latin typeface="微软雅黑" panose="020B0503020204020204" pitchFamily="34" charset="-122"/>
                <a:ea typeface="微软雅黑" panose="020B0503020204020204" pitchFamily="34" charset="-122"/>
                <a:cs typeface="仿宋_GB2312"/>
              </a:rPr>
              <a:t>广大教师要结合习近平总书记系列重要讲话，阐释这一思想所彰显的</a:t>
            </a:r>
            <a:r>
              <a:rPr lang="zh-CN" altLang="zh-CN" sz="2200" b="1" kern="100" dirty="0">
                <a:latin typeface="微软雅黑" panose="020B0503020204020204" pitchFamily="34" charset="-122"/>
                <a:ea typeface="微软雅黑" panose="020B0503020204020204" pitchFamily="34" charset="-122"/>
                <a:cs typeface="仿宋_GB2312"/>
              </a:rPr>
              <a:t>坚定的理想信念</a:t>
            </a:r>
            <a:r>
              <a:rPr lang="zh-CN" altLang="zh-CN" sz="2200" kern="100" dirty="0">
                <a:latin typeface="微软雅黑" panose="020B0503020204020204" pitchFamily="34" charset="-122"/>
                <a:ea typeface="微软雅黑" panose="020B0503020204020204" pitchFamily="34" charset="-122"/>
                <a:cs typeface="仿宋_GB2312"/>
              </a:rPr>
              <a:t>，展现的</a:t>
            </a:r>
            <a:r>
              <a:rPr lang="zh-CN" altLang="zh-CN" sz="2200" b="1" kern="100" dirty="0">
                <a:latin typeface="微软雅黑" panose="020B0503020204020204" pitchFamily="34" charset="-122"/>
                <a:ea typeface="微软雅黑" panose="020B0503020204020204" pitchFamily="34" charset="-122"/>
                <a:cs typeface="仿宋_GB2312"/>
              </a:rPr>
              <a:t>真挚人民情怀</a:t>
            </a:r>
            <a:r>
              <a:rPr lang="zh-CN" altLang="zh-CN" sz="2200" kern="100" dirty="0">
                <a:latin typeface="微软雅黑" panose="020B0503020204020204" pitchFamily="34" charset="-122"/>
                <a:ea typeface="微软雅黑" panose="020B0503020204020204" pitchFamily="34" charset="-122"/>
                <a:cs typeface="仿宋_GB2312"/>
              </a:rPr>
              <a:t>，贯穿的</a:t>
            </a:r>
            <a:r>
              <a:rPr lang="zh-CN" altLang="zh-CN" sz="2200" b="1" kern="100" dirty="0">
                <a:latin typeface="微软雅黑" panose="020B0503020204020204" pitchFamily="34" charset="-122"/>
                <a:ea typeface="微软雅黑" panose="020B0503020204020204" pitchFamily="34" charset="-122"/>
                <a:cs typeface="仿宋_GB2312"/>
              </a:rPr>
              <a:t>高度历史自觉</a:t>
            </a:r>
            <a:r>
              <a:rPr lang="zh-CN" altLang="zh-CN" sz="2200" kern="100" dirty="0">
                <a:latin typeface="微软雅黑" panose="020B0503020204020204" pitchFamily="34" charset="-122"/>
                <a:ea typeface="微软雅黑" panose="020B0503020204020204" pitchFamily="34" charset="-122"/>
                <a:cs typeface="仿宋_GB2312"/>
              </a:rPr>
              <a:t>，体现的</a:t>
            </a:r>
            <a:r>
              <a:rPr lang="zh-CN" altLang="zh-CN" sz="2200" b="1" kern="100" dirty="0">
                <a:latin typeface="微软雅黑" panose="020B0503020204020204" pitchFamily="34" charset="-122"/>
                <a:ea typeface="微软雅黑" panose="020B0503020204020204" pitchFamily="34" charset="-122"/>
                <a:cs typeface="仿宋_GB2312"/>
              </a:rPr>
              <a:t>鲜明问题导向</a:t>
            </a:r>
            <a:r>
              <a:rPr lang="zh-CN" altLang="zh-CN" sz="2200" kern="100" dirty="0">
                <a:latin typeface="微软雅黑" panose="020B0503020204020204" pitchFamily="34" charset="-122"/>
                <a:ea typeface="微软雅黑" panose="020B0503020204020204" pitchFamily="34" charset="-122"/>
                <a:cs typeface="仿宋_GB2312"/>
              </a:rPr>
              <a:t>，充满的</a:t>
            </a:r>
            <a:r>
              <a:rPr lang="zh-CN" altLang="zh-CN" sz="2200" b="1" kern="100" dirty="0">
                <a:latin typeface="微软雅黑" panose="020B0503020204020204" pitchFamily="34" charset="-122"/>
                <a:ea typeface="微软雅黑" panose="020B0503020204020204" pitchFamily="34" charset="-122"/>
                <a:cs typeface="仿宋_GB2312"/>
              </a:rPr>
              <a:t>无畏斗争精神</a:t>
            </a:r>
            <a:r>
              <a:rPr lang="zh-CN" altLang="zh-CN" sz="2200" kern="100" dirty="0">
                <a:latin typeface="微软雅黑" panose="020B0503020204020204" pitchFamily="34" charset="-122"/>
                <a:ea typeface="微软雅黑" panose="020B0503020204020204" pitchFamily="34" charset="-122"/>
                <a:cs typeface="仿宋_GB2312"/>
              </a:rPr>
              <a:t>和</a:t>
            </a:r>
            <a:r>
              <a:rPr lang="zh-CN" altLang="zh-CN" sz="2200" b="1" kern="100" dirty="0">
                <a:latin typeface="微软雅黑" panose="020B0503020204020204" pitchFamily="34" charset="-122"/>
                <a:ea typeface="微软雅黑" panose="020B0503020204020204" pitchFamily="34" charset="-122"/>
                <a:cs typeface="仿宋_GB2312"/>
              </a:rPr>
              <a:t>为人类谋解放的天下情怀</a:t>
            </a:r>
            <a:r>
              <a:rPr lang="zh-CN" altLang="zh-CN" sz="2200" kern="100" dirty="0">
                <a:latin typeface="微软雅黑" panose="020B0503020204020204" pitchFamily="34" charset="-122"/>
                <a:ea typeface="微软雅黑" panose="020B0503020204020204" pitchFamily="34" charset="-122"/>
                <a:cs typeface="仿宋_GB2312"/>
              </a:rPr>
              <a:t>，引导学生理解习近平新时代中国特色社会主义思想是闪耀着马克思主义理论光辉和人格魅力的科学理论，集中反映着当代中国共产党人的政治品格、价值追求、精神风范，培养塑造学生正确的世界观、人生观和价值观。</a:t>
            </a:r>
          </a:p>
        </p:txBody>
      </p:sp>
      <p:grpSp>
        <p:nvGrpSpPr>
          <p:cNvPr id="9" name="组合 8"/>
          <p:cNvGrpSpPr/>
          <p:nvPr/>
        </p:nvGrpSpPr>
        <p:grpSpPr>
          <a:xfrm>
            <a:off x="1094703" y="717931"/>
            <a:ext cx="9738396" cy="803257"/>
            <a:chOff x="1247171" y="2084352"/>
            <a:chExt cx="9841854" cy="829905"/>
          </a:xfrm>
        </p:grpSpPr>
        <p:sp>
          <p:nvSpPr>
            <p:cNvPr id="12"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8</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3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文本框 13"/>
            <p:cNvSpPr txBox="1"/>
            <p:nvPr/>
          </p:nvSpPr>
          <p:spPr>
            <a:xfrm>
              <a:off x="2815987" y="2213994"/>
              <a:ext cx="8096171" cy="5714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弄清楚这一思想的理论品格和思想方法</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 name="矩形 1"/>
          <p:cNvSpPr/>
          <p:nvPr/>
        </p:nvSpPr>
        <p:spPr>
          <a:xfrm>
            <a:off x="888274" y="4264660"/>
            <a:ext cx="9944825" cy="2282356"/>
          </a:xfrm>
          <a:prstGeom prst="rect">
            <a:avLst/>
          </a:prstGeom>
        </p:spPr>
        <p:txBody>
          <a:bodyPr wrap="square">
            <a:spAutoFit/>
          </a:bodyPr>
          <a:lstStyle/>
          <a:p>
            <a:pPr algn="just">
              <a:lnSpc>
                <a:spcPct val="132000"/>
              </a:lnSpc>
            </a:pPr>
            <a:r>
              <a:rPr lang="zh-CN" altLang="zh-CN" sz="2200" kern="100" dirty="0">
                <a:latin typeface="微软雅黑" panose="020B0503020204020204" pitchFamily="34" charset="-122"/>
                <a:ea typeface="微软雅黑" panose="020B0503020204020204" pitchFamily="34" charset="-122"/>
                <a:cs typeface="仿宋_GB2312"/>
              </a:rPr>
              <a:t>同时，</a:t>
            </a:r>
            <a:r>
              <a:rPr lang="zh-CN" altLang="zh-CN" sz="2200" kern="100" dirty="0">
                <a:solidFill>
                  <a:srgbClr val="000000"/>
                </a:solidFill>
                <a:latin typeface="微软雅黑" panose="020B0503020204020204" pitchFamily="34" charset="-122"/>
                <a:ea typeface="微软雅黑" panose="020B0503020204020204" pitchFamily="34" charset="-122"/>
                <a:cs typeface="仿宋_GB2312"/>
              </a:rPr>
              <a:t>在教学过程中，</a:t>
            </a:r>
            <a:r>
              <a:rPr lang="zh-CN" altLang="zh-CN" sz="2200" kern="100" dirty="0">
                <a:latin typeface="微软雅黑" panose="020B0503020204020204" pitchFamily="34" charset="-122"/>
                <a:ea typeface="微软雅黑" panose="020B0503020204020204" pitchFamily="34" charset="-122"/>
                <a:cs typeface="仿宋_GB2312"/>
              </a:rPr>
              <a:t>还要充分讲解习近平新时代中国特色社会主义思想所蕴含的马克思主义思想方法，阐释其</a:t>
            </a:r>
            <a:r>
              <a:rPr lang="zh-CN" altLang="zh-CN" sz="2200" b="1" kern="100" dirty="0">
                <a:latin typeface="微软雅黑" panose="020B0503020204020204" pitchFamily="34" charset="-122"/>
                <a:ea typeface="微软雅黑" panose="020B0503020204020204" pitchFamily="34" charset="-122"/>
                <a:cs typeface="仿宋_GB2312"/>
              </a:rPr>
              <a:t>辩证唯物主义</a:t>
            </a:r>
            <a:r>
              <a:rPr lang="zh-CN" altLang="zh-CN" sz="2200" kern="100" dirty="0">
                <a:latin typeface="微软雅黑" panose="020B0503020204020204" pitchFamily="34" charset="-122"/>
                <a:ea typeface="微软雅黑" panose="020B0503020204020204" pitchFamily="34" charset="-122"/>
                <a:cs typeface="仿宋_GB2312"/>
              </a:rPr>
              <a:t>和</a:t>
            </a:r>
            <a:r>
              <a:rPr lang="zh-CN" altLang="zh-CN" sz="2200" b="1" kern="100" dirty="0">
                <a:latin typeface="微软雅黑" panose="020B0503020204020204" pitchFamily="34" charset="-122"/>
                <a:ea typeface="微软雅黑" panose="020B0503020204020204" pitchFamily="34" charset="-122"/>
                <a:cs typeface="仿宋_GB2312"/>
              </a:rPr>
              <a:t>历史唯物主义</a:t>
            </a:r>
            <a:r>
              <a:rPr lang="zh-CN" altLang="zh-CN" sz="2200" kern="100" dirty="0">
                <a:latin typeface="微软雅黑" panose="020B0503020204020204" pitchFamily="34" charset="-122"/>
                <a:ea typeface="微软雅黑" panose="020B0503020204020204" pitchFamily="34" charset="-122"/>
                <a:cs typeface="仿宋_GB2312"/>
              </a:rPr>
              <a:t>哲学基础，介绍</a:t>
            </a:r>
            <a:r>
              <a:rPr lang="zh-CN" altLang="zh-CN" sz="2200" b="1" kern="100" dirty="0">
                <a:latin typeface="微软雅黑" panose="020B0503020204020204" pitchFamily="34" charset="-122"/>
                <a:ea typeface="微软雅黑" panose="020B0503020204020204" pitchFamily="34" charset="-122"/>
                <a:cs typeface="仿宋_GB2312"/>
              </a:rPr>
              <a:t>战略思维、辩证思维、创新思维、底线思维、历史思维、法治思维</a:t>
            </a:r>
            <a:r>
              <a:rPr lang="zh-CN" altLang="zh-CN" sz="2200" kern="100" dirty="0">
                <a:latin typeface="微软雅黑" panose="020B0503020204020204" pitchFamily="34" charset="-122"/>
                <a:ea typeface="微软雅黑" panose="020B0503020204020204" pitchFamily="34" charset="-122"/>
                <a:cs typeface="仿宋_GB2312"/>
              </a:rPr>
              <a:t>的基本内涵，引导学生形成实事求是的科学态度，不断提高科学思维能力，依靠学习走向未来。</a:t>
            </a:r>
            <a:endParaRPr lang="zh-CN" altLang="en-US" sz="2200" dirty="0">
              <a:latin typeface="微软雅黑" panose="020B0503020204020204" pitchFamily="34" charset="-122"/>
              <a:ea typeface="微软雅黑" panose="020B0503020204020204" pitchFamily="34" charset="-122"/>
            </a:endParaRPr>
          </a:p>
        </p:txBody>
      </p:sp>
      <p:sp>
        <p:nvSpPr>
          <p:cNvPr id="8"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四、主要内容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1"/>
          <p:cNvSpPr txBox="1"/>
          <p:nvPr/>
        </p:nvSpPr>
        <p:spPr>
          <a:xfrm>
            <a:off x="3049556" y="3553256"/>
            <a:ext cx="8252751" cy="421640"/>
          </a:xfrm>
          <a:prstGeom prst="rect">
            <a:avLst/>
          </a:prstGeom>
          <a:noFill/>
        </p:spPr>
        <p:txBody>
          <a:bodyPr wrap="square" lIns="115104" tIns="57553" rIns="115104" bIns="57553" rtlCol="0">
            <a:spAutoFit/>
          </a:bodyPr>
          <a:lstStyle/>
          <a:p>
            <a:pPr>
              <a:lnSpc>
                <a:spcPct val="100000"/>
              </a:lnSpc>
            </a:pPr>
            <a:r>
              <a:rPr lang="en-US" altLang="zh-CN" sz="20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endParaRPr>
          </a:p>
        </p:txBody>
      </p:sp>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3447098" cy="707886"/>
          </a:xfrm>
          <a:prstGeom prst="rect">
            <a:avLst/>
          </a:prstGeom>
          <a:noFill/>
        </p:spPr>
        <p:txBody>
          <a:bodyPr wrap="none" rtlCol="0" anchor="t">
            <a:spAutoFit/>
          </a:bodyPr>
          <a:lstStyle/>
          <a:p>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sym typeface="+mn-ea"/>
              </a:rPr>
              <a:t>五、教学建议</a:t>
            </a:r>
            <a:endParaRPr lang="zh-CN" altLang="en-US" sz="24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pic>
        <p:nvPicPr>
          <p:cNvPr id="10" name="图片 9">
            <a:extLst>
              <a:ext uri="{FF2B5EF4-FFF2-40B4-BE49-F238E27FC236}">
                <a16:creationId xmlns="" xmlns:a16="http://schemas.microsoft.com/office/drawing/2014/main" id="{B345E21A-C285-4B3C-9CF2-7C205071443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45523" y="1880114"/>
            <a:ext cx="2388390" cy="1840943"/>
          </a:xfrm>
          <a:prstGeom prst="rect">
            <a:avLst/>
          </a:prstGeom>
        </p:spPr>
      </p:pic>
      <p:pic>
        <p:nvPicPr>
          <p:cNvPr id="12" name="图片 11">
            <a:extLst>
              <a:ext uri="{FF2B5EF4-FFF2-40B4-BE49-F238E27FC236}">
                <a16:creationId xmlns="" xmlns:a16="http://schemas.microsoft.com/office/drawing/2014/main" id="{640F670D-678F-4B00-B8E9-0ED6D90389D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7577" y="4243019"/>
            <a:ext cx="2770807" cy="2106612"/>
          </a:xfrm>
          <a:prstGeom prst="rect">
            <a:avLst/>
          </a:prstGeom>
        </p:spPr>
      </p:pic>
      <p:sp>
        <p:nvSpPr>
          <p:cNvPr id="13" name="矩形 12">
            <a:extLst>
              <a:ext uri="{FF2B5EF4-FFF2-40B4-BE49-F238E27FC236}">
                <a16:creationId xmlns="" xmlns:a16="http://schemas.microsoft.com/office/drawing/2014/main" id="{890A66F9-DA5F-498A-9E7C-9B790B0343D8}"/>
              </a:ext>
            </a:extLst>
          </p:cNvPr>
          <p:cNvSpPr/>
          <p:nvPr/>
        </p:nvSpPr>
        <p:spPr>
          <a:xfrm>
            <a:off x="717550" y="1879600"/>
            <a:ext cx="9716135" cy="18408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4" name="文本框 13">
            <a:extLst>
              <a:ext uri="{FF2B5EF4-FFF2-40B4-BE49-F238E27FC236}">
                <a16:creationId xmlns="" xmlns:a16="http://schemas.microsoft.com/office/drawing/2014/main" id="{6417EC29-269F-4384-A0E5-9EBD1D64DACF}"/>
              </a:ext>
            </a:extLst>
          </p:cNvPr>
          <p:cNvSpPr txBox="1"/>
          <p:nvPr/>
        </p:nvSpPr>
        <p:spPr>
          <a:xfrm>
            <a:off x="853440" y="1833880"/>
            <a:ext cx="7072630" cy="1891665"/>
          </a:xfrm>
          <a:prstGeom prst="rect">
            <a:avLst/>
          </a:prstGeom>
          <a:noFill/>
        </p:spPr>
        <p:txBody>
          <a:bodyPr wrap="square" rtlCol="0">
            <a:spAutoFit/>
          </a:bodyPr>
          <a:lstStyle/>
          <a:p>
            <a:pPr algn="just">
              <a:lnSpc>
                <a:spcPct val="150000"/>
              </a:lnSpc>
            </a:pPr>
            <a:r>
              <a:rPr lang="zh-CN" altLang="zh-CN" sz="2600" dirty="0">
                <a:latin typeface="微软雅黑" panose="020B0503020204020204" pitchFamily="34" charset="-122"/>
                <a:ea typeface="微软雅黑" panose="020B0503020204020204" pitchFamily="34" charset="-122"/>
              </a:rPr>
              <a:t>“一个学校能不能为社会主义建设培养合格的人才，培养德智体全面发展、有社会主义觉悟的有文化的劳动者，关键在教师。”</a:t>
            </a:r>
          </a:p>
        </p:txBody>
      </p:sp>
      <p:sp>
        <p:nvSpPr>
          <p:cNvPr id="15" name="矩形 14">
            <a:extLst>
              <a:ext uri="{FF2B5EF4-FFF2-40B4-BE49-F238E27FC236}">
                <a16:creationId xmlns="" xmlns:a16="http://schemas.microsoft.com/office/drawing/2014/main" id="{FFD96DB7-EDAF-4667-B87B-DD68FDC152F1}"/>
              </a:ext>
            </a:extLst>
          </p:cNvPr>
          <p:cNvSpPr/>
          <p:nvPr/>
        </p:nvSpPr>
        <p:spPr>
          <a:xfrm>
            <a:off x="717550" y="4243070"/>
            <a:ext cx="9716135" cy="21062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6" name="矩形 15">
            <a:extLst>
              <a:ext uri="{FF2B5EF4-FFF2-40B4-BE49-F238E27FC236}">
                <a16:creationId xmlns="" xmlns:a16="http://schemas.microsoft.com/office/drawing/2014/main" id="{DAD552F0-F8D7-4A98-A1B9-148F07D77902}"/>
              </a:ext>
            </a:extLst>
          </p:cNvPr>
          <p:cNvSpPr/>
          <p:nvPr/>
        </p:nvSpPr>
        <p:spPr>
          <a:xfrm>
            <a:off x="3991610" y="4354195"/>
            <a:ext cx="5854289" cy="1891665"/>
          </a:xfrm>
          <a:prstGeom prst="rect">
            <a:avLst/>
          </a:prstGeom>
        </p:spPr>
        <p:txBody>
          <a:bodyPr wrap="square">
            <a:spAutoFit/>
          </a:bodyPr>
          <a:lstStyle/>
          <a:p>
            <a:pPr algn="just">
              <a:lnSpc>
                <a:spcPct val="150000"/>
              </a:lnSpc>
            </a:pPr>
            <a:r>
              <a:rPr lang="zh-CN" altLang="zh-CN" sz="2600" kern="100" dirty="0">
                <a:latin typeface="微软雅黑" panose="020B0503020204020204" pitchFamily="34" charset="-122"/>
                <a:ea typeface="微软雅黑" panose="020B0503020204020204" pitchFamily="34" charset="-122"/>
                <a:cs typeface="仿宋" panose="02010609060101010101" charset="-122"/>
              </a:rPr>
              <a:t>“办好思想政治理论课关键在教师，关键在发挥教师的积极性、主动性、创造性。”</a:t>
            </a:r>
          </a:p>
        </p:txBody>
      </p:sp>
    </p:spTree>
    <p:custDataLst>
      <p:tags r:id="rId1"/>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676481" y="915988"/>
            <a:ext cx="8839038" cy="673735"/>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1</a:t>
              </a:r>
              <a:endParaRPr kumimoji="1" lang="en-US" altLang="zh-CN"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22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3473674" y="2220453"/>
              <a:ext cx="5388847" cy="681289"/>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一定要具有扎实的理论功底</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5" name="内容占位符 5"/>
          <p:cNvSpPr>
            <a:spLocks noGrp="1"/>
          </p:cNvSpPr>
          <p:nvPr>
            <p:ph sz="half" idx="1"/>
          </p:nvPr>
        </p:nvSpPr>
        <p:spPr>
          <a:xfrm>
            <a:off x="1023620" y="2642870"/>
            <a:ext cx="3728085" cy="2084070"/>
          </a:xfrm>
        </p:spPr>
        <p:txBody>
          <a:bodyPr>
            <a:noAutofit/>
          </a:bodyPr>
          <a:lstStyle/>
          <a:p>
            <a:pPr marL="0" indent="0" algn="just">
              <a:lnSpc>
                <a:spcPct val="132000"/>
              </a:lnSpc>
              <a:buNone/>
            </a:pPr>
            <a:r>
              <a:rPr lang="zh-CN" altLang="en-US" sz="2200" dirty="0">
                <a:solidFill>
                  <a:schemeClr val="bg1"/>
                </a:solidFill>
                <a:latin typeface="微软雅黑" panose="020B0503020204020204" pitchFamily="34" charset="-122"/>
                <a:ea typeface="微软雅黑" panose="020B0503020204020204" pitchFamily="34" charset="-122"/>
              </a:rPr>
              <a:t>“马克思主义是我们立党立国的根本指导思想，也是我国大学最鲜亮的底色。”</a:t>
            </a:r>
            <a:r>
              <a:rPr lang="en-US" altLang="zh-CN" sz="2200" dirty="0">
                <a:solidFill>
                  <a:schemeClr val="bg1"/>
                </a:solidFill>
                <a:latin typeface="微软雅黑" panose="020B0503020204020204" pitchFamily="34" charset="-122"/>
                <a:ea typeface="微软雅黑" panose="020B0503020204020204" pitchFamily="34" charset="-122"/>
              </a:rPr>
              <a:t> </a:t>
            </a:r>
          </a:p>
          <a:p>
            <a:pPr marL="0" indent="0" algn="r">
              <a:lnSpc>
                <a:spcPct val="132000"/>
              </a:lnSpc>
              <a:buNone/>
            </a:pPr>
            <a:r>
              <a:rPr lang="en-US" altLang="zh-CN" sz="2200" dirty="0">
                <a:solidFill>
                  <a:schemeClr val="bg1"/>
                </a:solidFill>
                <a:latin typeface="微软雅黑" panose="020B0503020204020204" pitchFamily="34" charset="-122"/>
                <a:ea typeface="微软雅黑" panose="020B0503020204020204" pitchFamily="34" charset="-122"/>
              </a:rPr>
              <a:t>——</a:t>
            </a:r>
            <a:r>
              <a:rPr lang="zh-CN" altLang="en-US" sz="2200" dirty="0">
                <a:solidFill>
                  <a:schemeClr val="bg1"/>
                </a:solidFill>
                <a:latin typeface="微软雅黑" panose="020B0503020204020204" pitchFamily="34" charset="-122"/>
                <a:ea typeface="微软雅黑" panose="020B0503020204020204" pitchFamily="34" charset="-122"/>
              </a:rPr>
              <a:t>习近平</a:t>
            </a:r>
          </a:p>
        </p:txBody>
      </p:sp>
      <p:sp>
        <p:nvSpPr>
          <p:cNvPr id="20" name="矩形 19"/>
          <p:cNvSpPr/>
          <p:nvPr/>
        </p:nvSpPr>
        <p:spPr>
          <a:xfrm>
            <a:off x="5554981" y="1737360"/>
            <a:ext cx="6029566" cy="4028440"/>
          </a:xfrm>
          <a:prstGeom prst="rect">
            <a:avLst/>
          </a:prstGeom>
          <a:solidFill>
            <a:schemeClr val="bg1">
              <a:alpha val="51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40"/>
          </a:p>
        </p:txBody>
      </p:sp>
      <p:sp>
        <p:nvSpPr>
          <p:cNvPr id="4" name="矩形 3"/>
          <p:cNvSpPr/>
          <p:nvPr/>
        </p:nvSpPr>
        <p:spPr>
          <a:xfrm>
            <a:off x="5626100" y="2115820"/>
            <a:ext cx="5745945" cy="3587329"/>
          </a:xfrm>
          <a:prstGeom prst="rect">
            <a:avLst/>
          </a:prstGeom>
        </p:spPr>
        <p:txBody>
          <a:bodyPr wrap="square">
            <a:spAutoFit/>
          </a:bodyPr>
          <a:lstStyle/>
          <a:p>
            <a:pPr algn="just">
              <a:lnSpc>
                <a:spcPct val="150000"/>
              </a:lnSpc>
            </a:pPr>
            <a:r>
              <a:rPr lang="zh-CN" altLang="zh-CN" sz="2200" kern="100" dirty="0">
                <a:solidFill>
                  <a:schemeClr val="tx1"/>
                </a:solidFill>
                <a:latin typeface="微软雅黑" panose="020B0503020204020204" pitchFamily="34" charset="-122"/>
                <a:ea typeface="微软雅黑" panose="020B0503020204020204" pitchFamily="34" charset="-122"/>
                <a:cs typeface="仿宋" panose="02010609060101010101" charset="-122"/>
              </a:rPr>
              <a:t>要讲好这一思想，广大教师</a:t>
            </a:r>
            <a:r>
              <a:rPr lang="zh-CN" altLang="en-US" sz="2200" kern="100" dirty="0">
                <a:solidFill>
                  <a:schemeClr val="tx1"/>
                </a:solidFill>
                <a:latin typeface="微软雅黑" panose="020B0503020204020204" pitchFamily="34" charset="-122"/>
                <a:ea typeface="微软雅黑" panose="020B0503020204020204" pitchFamily="34" charset="-122"/>
                <a:cs typeface="仿宋" panose="02010609060101010101" charset="-122"/>
              </a:rPr>
              <a:t>：</a:t>
            </a:r>
            <a:endParaRPr lang="en-US" altLang="zh-CN" sz="2200" kern="100" dirty="0">
              <a:solidFill>
                <a:schemeClr val="tx1"/>
              </a:solidFill>
              <a:latin typeface="微软雅黑" panose="020B0503020204020204" pitchFamily="34" charset="-122"/>
              <a:ea typeface="微软雅黑" panose="020B0503020204020204" pitchFamily="34" charset="-122"/>
              <a:cs typeface="仿宋" panose="02010609060101010101" charset="-122"/>
            </a:endParaRPr>
          </a:p>
          <a:p>
            <a:pPr marL="285750" indent="-285750" algn="just">
              <a:lnSpc>
                <a:spcPct val="150000"/>
              </a:lnSpc>
              <a:buFont typeface="Arial" panose="020B0604020202020204" pitchFamily="34" charset="0"/>
              <a:buChar char="•"/>
            </a:pPr>
            <a:r>
              <a:rPr lang="zh-CN" altLang="zh-CN" sz="2200" kern="100" dirty="0">
                <a:solidFill>
                  <a:schemeClr val="tx1"/>
                </a:solidFill>
                <a:latin typeface="微软雅黑" panose="020B0503020204020204" pitchFamily="34" charset="-122"/>
                <a:ea typeface="微软雅黑" panose="020B0503020204020204" pitchFamily="34" charset="-122"/>
                <a:cs typeface="仿宋" panose="02010609060101010101" charset="-122"/>
              </a:rPr>
              <a:t>必须具备扎实的马克思主义理论功底</a:t>
            </a:r>
            <a:r>
              <a:rPr lang="zh-CN" altLang="en-US" sz="2200" kern="100" dirty="0">
                <a:solidFill>
                  <a:schemeClr val="tx1"/>
                </a:solidFill>
                <a:latin typeface="微软雅黑" panose="020B0503020204020204" pitchFamily="34" charset="-122"/>
                <a:ea typeface="微软雅黑" panose="020B0503020204020204" pitchFamily="34" charset="-122"/>
                <a:cs typeface="仿宋" panose="02010609060101010101" charset="-122"/>
              </a:rPr>
              <a:t>；</a:t>
            </a:r>
            <a:endParaRPr lang="en-US" altLang="zh-CN" sz="2200" kern="100" dirty="0">
              <a:solidFill>
                <a:schemeClr val="tx1"/>
              </a:solidFill>
              <a:latin typeface="微软雅黑" panose="020B0503020204020204" pitchFamily="34" charset="-122"/>
              <a:ea typeface="微软雅黑" panose="020B0503020204020204" pitchFamily="34" charset="-122"/>
              <a:cs typeface="仿宋" panose="02010609060101010101" charset="-122"/>
            </a:endParaRPr>
          </a:p>
          <a:p>
            <a:pPr marL="285750" indent="-285750" algn="just">
              <a:lnSpc>
                <a:spcPct val="150000"/>
              </a:lnSpc>
              <a:buFont typeface="Arial" panose="020B0604020202020204" pitchFamily="34" charset="0"/>
              <a:buChar char="•"/>
            </a:pPr>
            <a:r>
              <a:rPr lang="zh-CN" altLang="zh-CN" sz="2200" kern="100" dirty="0">
                <a:solidFill>
                  <a:schemeClr val="tx1"/>
                </a:solidFill>
                <a:latin typeface="微软雅黑" panose="020B0503020204020204" pitchFamily="34" charset="-122"/>
                <a:ea typeface="微软雅黑" panose="020B0503020204020204" pitchFamily="34" charset="-122"/>
                <a:cs typeface="仿宋" panose="02010609060101010101" charset="-122"/>
              </a:rPr>
              <a:t>必须对马克思主义中国化的理论成果有比较全面系统的了解</a:t>
            </a:r>
            <a:r>
              <a:rPr lang="zh-CN" altLang="en-US" sz="2200" kern="100" dirty="0">
                <a:solidFill>
                  <a:schemeClr val="tx1"/>
                </a:solidFill>
                <a:latin typeface="微软雅黑" panose="020B0503020204020204" pitchFamily="34" charset="-122"/>
                <a:ea typeface="微软雅黑" panose="020B0503020204020204" pitchFamily="34" charset="-122"/>
                <a:cs typeface="仿宋" panose="02010609060101010101" charset="-122"/>
              </a:rPr>
              <a:t>；</a:t>
            </a:r>
            <a:endParaRPr lang="en-US" altLang="zh-CN" sz="2200" kern="100" dirty="0">
              <a:solidFill>
                <a:schemeClr val="tx1"/>
              </a:solidFill>
              <a:latin typeface="微软雅黑" panose="020B0503020204020204" pitchFamily="34" charset="-122"/>
              <a:ea typeface="微软雅黑" panose="020B0503020204020204" pitchFamily="34" charset="-122"/>
              <a:cs typeface="仿宋" panose="02010609060101010101" charset="-122"/>
            </a:endParaRPr>
          </a:p>
          <a:p>
            <a:pPr marL="285750" indent="-285750" algn="just">
              <a:lnSpc>
                <a:spcPct val="150000"/>
              </a:lnSpc>
              <a:buFont typeface="Arial" panose="020B0604020202020204" pitchFamily="34" charset="0"/>
              <a:buChar char="•"/>
            </a:pPr>
            <a:r>
              <a:rPr lang="zh-CN" altLang="zh-CN" sz="2200" kern="100" dirty="0">
                <a:solidFill>
                  <a:schemeClr val="tx1"/>
                </a:solidFill>
                <a:latin typeface="微软雅黑" panose="020B0503020204020204" pitchFamily="34" charset="-122"/>
                <a:ea typeface="微软雅黑" panose="020B0503020204020204" pitchFamily="34" charset="-122"/>
                <a:cs typeface="仿宋" panose="02010609060101010101" charset="-122"/>
              </a:rPr>
              <a:t>必须对中国特色社会主义理论体系的历史逻辑、理论逻辑和实践逻辑有比较准确的把握。</a:t>
            </a:r>
          </a:p>
        </p:txBody>
      </p:sp>
      <p:sp>
        <p:nvSpPr>
          <p:cNvPr id="28" name="矩形 27"/>
          <p:cNvSpPr/>
          <p:nvPr/>
        </p:nvSpPr>
        <p:spPr>
          <a:xfrm>
            <a:off x="490537" y="1736725"/>
            <a:ext cx="4794250" cy="4029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2000"/>
              </a:lnSpc>
            </a:pPr>
            <a:r>
              <a:rPr lang="zh-CN" altLang="zh-CN" sz="2400" kern="100" dirty="0">
                <a:latin typeface="微软雅黑" panose="020B0503020204020204" pitchFamily="34" charset="-122"/>
                <a:ea typeface="微软雅黑" panose="020B0503020204020204" pitchFamily="34" charset="-122"/>
                <a:cs typeface="仿宋" panose="02010609060101010101" charset="-122"/>
              </a:rPr>
              <a:t>习近平新时代中国特色社会主义思想是当代中国马克思主义、</a:t>
            </a:r>
            <a:r>
              <a:rPr lang="en-US" altLang="zh-CN" sz="2400" kern="100" dirty="0">
                <a:latin typeface="微软雅黑" panose="020B0503020204020204" pitchFamily="34" charset="-122"/>
                <a:ea typeface="微软雅黑" panose="020B0503020204020204" pitchFamily="34" charset="-122"/>
                <a:cs typeface="仿宋" panose="02010609060101010101" charset="-122"/>
              </a:rPr>
              <a:t>21</a:t>
            </a:r>
            <a:r>
              <a:rPr lang="zh-CN" altLang="zh-CN" sz="2400" kern="100" dirty="0">
                <a:latin typeface="微软雅黑" panose="020B0503020204020204" pitchFamily="34" charset="-122"/>
                <a:ea typeface="微软雅黑" panose="020B0503020204020204" pitchFamily="34" charset="-122"/>
                <a:cs typeface="仿宋" panose="02010609060101010101" charset="-122"/>
              </a:rPr>
              <a:t>世纪马克思主义，它的直接</a:t>
            </a:r>
            <a:r>
              <a:rPr lang="zh-CN" altLang="zh-CN" sz="2400" b="1" kern="100" dirty="0">
                <a:latin typeface="微软雅黑" panose="020B0503020204020204" pitchFamily="34" charset="-122"/>
                <a:ea typeface="微软雅黑" panose="020B0503020204020204" pitchFamily="34" charset="-122"/>
                <a:cs typeface="仿宋" panose="02010609060101010101" charset="-122"/>
              </a:rPr>
              <a:t>思想来源</a:t>
            </a:r>
            <a:r>
              <a:rPr lang="zh-CN" altLang="zh-CN" sz="2400" kern="100" dirty="0">
                <a:latin typeface="微软雅黑" panose="020B0503020204020204" pitchFamily="34" charset="-122"/>
                <a:ea typeface="微软雅黑" panose="020B0503020204020204" pitchFamily="34" charset="-122"/>
                <a:cs typeface="仿宋" panose="02010609060101010101" charset="-122"/>
              </a:rPr>
              <a:t>是马克思列宁主义、毛泽东思想、邓小平理论、“三个代表”重要思想、科学发展观。</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smtClean="0">
                <a:solidFill>
                  <a:schemeClr val="accent1">
                    <a:lumMod val="75000"/>
                  </a:schemeClr>
                </a:solidFill>
                <a:latin typeface="华文楷体" panose="02010600040101010101" pitchFamily="2" charset="-122"/>
                <a:ea typeface="华文楷体" panose="02010600040101010101" pitchFamily="2" charset="-122"/>
              </a:rPr>
              <a:t>五、教学建议</a:t>
            </a:r>
            <a:endParaRPr lang="zh-CN" altLang="en-US" sz="2000" b="1" spc="220" dirty="0">
              <a:solidFill>
                <a:schemeClr val="accent1">
                  <a:lumMod val="75000"/>
                </a:schemeClr>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37920" y="1113881"/>
            <a:ext cx="9915525" cy="809390"/>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2</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7" y="2213994"/>
              <a:ext cx="8273038" cy="5671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一定要熟悉马克思主义理论经典原著和党的文献</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7" name="文本框 26"/>
          <p:cNvSpPr txBox="1"/>
          <p:nvPr/>
        </p:nvSpPr>
        <p:spPr>
          <a:xfrm>
            <a:off x="1255690" y="5234668"/>
            <a:ext cx="9797755" cy="1018740"/>
          </a:xfrm>
          <a:prstGeom prst="rect">
            <a:avLst/>
          </a:prstGeom>
          <a:noFill/>
        </p:spPr>
        <p:txBody>
          <a:bodyPr wrap="square" rtlCol="0">
            <a:spAutoFit/>
          </a:bodyPr>
          <a:lstStyle/>
          <a:p>
            <a:pPr algn="just">
              <a:lnSpc>
                <a:spcPct val="132000"/>
              </a:lnSpc>
              <a:spcAft>
                <a:spcPts val="0"/>
              </a:spcAft>
            </a:pPr>
            <a:r>
              <a:rPr lang="zh-CN" altLang="zh-CN" sz="2400" kern="100" dirty="0">
                <a:latin typeface="微软雅黑" panose="020B0503020204020204" pitchFamily="34" charset="-122"/>
                <a:ea typeface="微软雅黑" panose="020B0503020204020204" pitchFamily="34" charset="-122"/>
                <a:cs typeface="仿宋" panose="02010609060101010101" charset="-122"/>
              </a:rPr>
              <a:t>同时，要随时关注</a:t>
            </a:r>
            <a:r>
              <a:rPr lang="zh-CN" altLang="en-US" sz="2400" kern="100" dirty="0">
                <a:latin typeface="微软雅黑" panose="020B0503020204020204" pitchFamily="34" charset="-122"/>
                <a:ea typeface="微软雅黑" panose="020B0503020204020204" pitchFamily="34" charset="-122"/>
                <a:cs typeface="仿宋" panose="02010609060101010101" charset="-122"/>
              </a:rPr>
              <a:t>党的重要会议精神，关注</a:t>
            </a:r>
            <a:r>
              <a:rPr lang="zh-CN" altLang="zh-CN" sz="2400" kern="100" dirty="0">
                <a:latin typeface="微软雅黑" panose="020B0503020204020204" pitchFamily="34" charset="-122"/>
                <a:ea typeface="微软雅黑" panose="020B0503020204020204" pitchFamily="34" charset="-122"/>
                <a:cs typeface="仿宋" panose="02010609060101010101" charset="-122"/>
              </a:rPr>
              <a:t>习近平</a:t>
            </a:r>
            <a:r>
              <a:rPr lang="zh-CN" altLang="en-US" sz="2400" kern="100" dirty="0">
                <a:latin typeface="微软雅黑" panose="020B0503020204020204" pitchFamily="34" charset="-122"/>
                <a:ea typeface="微软雅黑" panose="020B0503020204020204" pitchFamily="34" charset="-122"/>
                <a:cs typeface="仿宋" panose="02010609060101010101" charset="-122"/>
              </a:rPr>
              <a:t>总书记</a:t>
            </a:r>
            <a:r>
              <a:rPr lang="zh-CN" altLang="zh-CN" sz="2400" kern="100" dirty="0">
                <a:latin typeface="微软雅黑" panose="020B0503020204020204" pitchFamily="34" charset="-122"/>
                <a:ea typeface="微软雅黑" panose="020B0503020204020204" pitchFamily="34" charset="-122"/>
                <a:cs typeface="仿宋" panose="02010609060101010101" charset="-122"/>
              </a:rPr>
              <a:t>最新讲话精神，及时把</a:t>
            </a:r>
            <a:r>
              <a:rPr lang="zh-CN" altLang="en-US" sz="2400" kern="100" dirty="0">
                <a:latin typeface="微软雅黑" panose="020B0503020204020204" pitchFamily="34" charset="-122"/>
                <a:ea typeface="微软雅黑" panose="020B0503020204020204" pitchFamily="34" charset="-122"/>
                <a:cs typeface="仿宋" panose="02010609060101010101" charset="-122"/>
              </a:rPr>
              <a:t>党中央精神和</a:t>
            </a:r>
            <a:r>
              <a:rPr lang="zh-CN" altLang="zh-CN" sz="2400" kern="100" dirty="0">
                <a:latin typeface="微软雅黑" panose="020B0503020204020204" pitchFamily="34" charset="-122"/>
                <a:ea typeface="微软雅黑" panose="020B0503020204020204" pitchFamily="34" charset="-122"/>
                <a:cs typeface="仿宋" panose="02010609060101010101" charset="-122"/>
              </a:rPr>
              <a:t>习近平讲话精神贯穿到教学过程中去。</a:t>
            </a:r>
          </a:p>
        </p:txBody>
      </p:sp>
      <p:pic>
        <p:nvPicPr>
          <p:cNvPr id="2" name="图片 1">
            <a:extLst>
              <a:ext uri="{FF2B5EF4-FFF2-40B4-BE49-F238E27FC236}">
                <a16:creationId xmlns="" xmlns:a16="http://schemas.microsoft.com/office/drawing/2014/main" id="{7DD3E6B2-BAF8-46AC-ADEA-48F96AE19CE7}"/>
              </a:ext>
            </a:extLst>
          </p:cNvPr>
          <p:cNvPicPr>
            <a:picLocks noChangeAspect="1"/>
          </p:cNvPicPr>
          <p:nvPr/>
        </p:nvPicPr>
        <p:blipFill>
          <a:blip r:embed="rId3"/>
          <a:stretch>
            <a:fillRect/>
          </a:stretch>
        </p:blipFill>
        <p:spPr>
          <a:xfrm>
            <a:off x="9310878" y="2668827"/>
            <a:ext cx="1590752" cy="2096018"/>
          </a:xfrm>
          <a:prstGeom prst="rect">
            <a:avLst/>
          </a:prstGeom>
        </p:spPr>
      </p:pic>
      <p:sp>
        <p:nvSpPr>
          <p:cNvPr id="11"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smtClean="0">
                <a:solidFill>
                  <a:schemeClr val="accent1">
                    <a:lumMod val="75000"/>
                  </a:schemeClr>
                </a:solidFill>
                <a:latin typeface="华文楷体" panose="02010600040101010101" pitchFamily="2" charset="-122"/>
                <a:ea typeface="华文楷体" panose="02010600040101010101" pitchFamily="2" charset="-122"/>
              </a:rPr>
              <a:t>五、教学建议</a:t>
            </a:r>
            <a:endParaRPr lang="zh-CN" altLang="en-US" sz="2000" b="1" spc="220" dirty="0">
              <a:solidFill>
                <a:schemeClr val="accent1">
                  <a:lumMod val="75000"/>
                </a:schemeClr>
              </a:solidFill>
              <a:latin typeface="华文楷体" panose="02010600040101010101" pitchFamily="2" charset="-122"/>
              <a:ea typeface="华文楷体" panose="02010600040101010101" pitchFamily="2" charset="-122"/>
            </a:endParaRPr>
          </a:p>
        </p:txBody>
      </p:sp>
      <p:pic>
        <p:nvPicPr>
          <p:cNvPr id="12" name="图片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5254" y="2612660"/>
            <a:ext cx="2280102" cy="2251947"/>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xmlns="" val="0"/>
              </a:ext>
            </a:extLst>
          </a:blip>
          <a:srcRect l="19406" t="12087" r="19276" b="9483"/>
          <a:stretch>
            <a:fillRect/>
          </a:stretch>
        </p:blipFill>
        <p:spPr>
          <a:xfrm>
            <a:off x="2829459" y="2636689"/>
            <a:ext cx="1705389" cy="2181312"/>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xmlns="" val="0"/>
              </a:ext>
            </a:extLst>
          </a:blip>
          <a:srcRect t="4383"/>
          <a:stretch>
            <a:fillRect/>
          </a:stretch>
        </p:blipFill>
        <p:spPr>
          <a:xfrm>
            <a:off x="5016859" y="2609723"/>
            <a:ext cx="1627180" cy="2173554"/>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18810" y="2623659"/>
            <a:ext cx="1801842" cy="21833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一、编写背景</a:t>
            </a:r>
          </a:p>
        </p:txBody>
      </p:sp>
      <p:sp>
        <p:nvSpPr>
          <p:cNvPr id="11" name="Title 6"/>
          <p:cNvSpPr txBox="1"/>
          <p:nvPr>
            <p:custDataLst>
              <p:tags r:id="rId3"/>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896983" y="1687588"/>
            <a:ext cx="10371907" cy="4573560"/>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党的十八大以来，以习近平同志为核心的党中央高度重视实践基础上的理论创新，围绕治国理政提出了一系列新思想新理念新战略。</a:t>
            </a:r>
            <a:endParaRPr kumimoji="1" lang="en-US" altLang="zh-CN"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党的十九</a:t>
            </a:r>
            <a:r>
              <a:rPr kumimoji="1" lang="zh-CN" altLang="en-US" sz="2800" b="0" i="0" u="none" strike="noStrike" kern="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rPr>
              <a:t>大把党的十八</a:t>
            </a: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大以来的理念创新成果概括为习近平新时代中国特色社会主义思想，并将其写进党章，后写进宪法，成为全党全国人民必须长期坚持的指导思想。</a:t>
            </a:r>
            <a:endParaRPr kumimoji="1" lang="en-US" altLang="zh-CN"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党的十九</a:t>
            </a:r>
            <a:r>
              <a:rPr kumimoji="1" lang="zh-CN" altLang="en-US" sz="2800" b="0" i="0" u="none" strike="noStrike" kern="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rPr>
              <a:t>大以来</a:t>
            </a: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中央再三要求学习宣传习近平新时代中国特色社会主义思想，强调用这一思想武装全党、教育人民。同时要求，要用习近平新时代中国特色社会主义思想铸魂育人，培养德智体美劳全面发展的社会主义建设者和接班人。</a:t>
            </a:r>
            <a:r>
              <a:rPr kumimoji="1" lang="zh-CN" altLang="en-US" sz="2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12135" y="766628"/>
            <a:ext cx="7136549" cy="749300"/>
            <a:chOff x="1247171" y="2084352"/>
            <a:chExt cx="9841854" cy="829905"/>
          </a:xfrm>
        </p:grpSpPr>
        <p:sp>
          <p:nvSpPr>
            <p:cNvPr id="8" name="五边形 3"/>
            <p:cNvSpPr/>
            <p:nvPr/>
          </p:nvSpPr>
          <p:spPr>
            <a:xfrm>
              <a:off x="1247171" y="2090645"/>
              <a:ext cx="1855924"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3</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563568" y="2189866"/>
              <a:ext cx="8096171" cy="6125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要有宽广的国际视野</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0" name="矩形 19"/>
          <p:cNvSpPr/>
          <p:nvPr/>
        </p:nvSpPr>
        <p:spPr>
          <a:xfrm>
            <a:off x="2646609" y="1711961"/>
            <a:ext cx="8570032" cy="2122806"/>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4" name="矩形 3"/>
          <p:cNvSpPr/>
          <p:nvPr/>
        </p:nvSpPr>
        <p:spPr>
          <a:xfrm>
            <a:off x="2922906" y="1830887"/>
            <a:ext cx="8293735" cy="2122805"/>
          </a:xfrm>
          <a:prstGeom prst="rect">
            <a:avLst/>
          </a:prstGeom>
        </p:spPr>
        <p:txBody>
          <a:bodyPr wrap="square">
            <a:spAutoFit/>
          </a:bodyPr>
          <a:lstStyle/>
          <a:p>
            <a:pPr algn="just">
              <a:lnSpc>
                <a:spcPct val="150000"/>
              </a:lnSpc>
            </a:pPr>
            <a:r>
              <a:rPr lang="en-US" altLang="zh-CN" sz="2200" kern="100" dirty="0">
                <a:latin typeface="微软雅黑" panose="020B0503020204020204" pitchFamily="34" charset="-122"/>
                <a:ea typeface="微软雅黑" panose="020B0503020204020204" pitchFamily="34" charset="-122"/>
                <a:cs typeface="仿宋" panose="02010609060101010101" charset="-122"/>
              </a:rPr>
              <a:t>       </a:t>
            </a:r>
            <a:r>
              <a:rPr lang="zh-CN" altLang="zh-CN" sz="2200" kern="100" dirty="0">
                <a:latin typeface="微软雅黑" panose="020B0503020204020204" pitchFamily="34" charset="-122"/>
                <a:ea typeface="微软雅黑" panose="020B0503020204020204" pitchFamily="34" charset="-122"/>
                <a:cs typeface="仿宋" panose="02010609060101010101" charset="-122"/>
              </a:rPr>
              <a:t>一方面，习近平新时代中国特色社会主义思想就是在</a:t>
            </a:r>
            <a:r>
              <a:rPr lang="zh-CN" altLang="zh-CN" sz="2200" b="1" kern="100" dirty="0">
                <a:latin typeface="微软雅黑" panose="020B0503020204020204" pitchFamily="34" charset="-122"/>
                <a:ea typeface="微软雅黑" panose="020B0503020204020204" pitchFamily="34" charset="-122"/>
                <a:cs typeface="仿宋" panose="02010609060101010101" charset="-122"/>
              </a:rPr>
              <a:t>世界处于百年未有之大变局的国际背景</a:t>
            </a:r>
            <a:r>
              <a:rPr lang="zh-CN" altLang="zh-CN" sz="2200" kern="100" dirty="0">
                <a:latin typeface="微软雅黑" panose="020B0503020204020204" pitchFamily="34" charset="-122"/>
                <a:ea typeface="微软雅黑" panose="020B0503020204020204" pitchFamily="34" charset="-122"/>
                <a:cs typeface="仿宋" panose="02010609060101010101" charset="-122"/>
              </a:rPr>
              <a:t>下形成发展起来的，这一思想中的许多新思想新论断新战略也是习近平在重大国际场合和外交场合提出来的，离开当时的国际背景就无法把握这一思想的精神实质</a:t>
            </a:r>
            <a:r>
              <a:rPr lang="zh-CN" altLang="en-US" sz="2200" kern="100" dirty="0">
                <a:latin typeface="微软雅黑" panose="020B0503020204020204" pitchFamily="34" charset="-122"/>
                <a:ea typeface="微软雅黑" panose="020B0503020204020204" pitchFamily="34" charset="-122"/>
                <a:cs typeface="仿宋" panose="02010609060101010101" charset="-122"/>
              </a:rPr>
              <a:t>。</a:t>
            </a:r>
            <a:endParaRPr lang="zh-CN" altLang="en-US" sz="2200" dirty="0">
              <a:latin typeface="微软雅黑" panose="020B0503020204020204" pitchFamily="34" charset="-122"/>
              <a:ea typeface="微软雅黑" panose="020B0503020204020204" pitchFamily="34" charset="-122"/>
            </a:endParaRPr>
          </a:p>
        </p:txBody>
      </p:sp>
      <p:sp>
        <p:nvSpPr>
          <p:cNvPr id="25" name="矩形 24"/>
          <p:cNvSpPr/>
          <p:nvPr/>
        </p:nvSpPr>
        <p:spPr>
          <a:xfrm>
            <a:off x="732155" y="4100830"/>
            <a:ext cx="7672705" cy="231521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6" name="矩形 25"/>
          <p:cNvSpPr/>
          <p:nvPr/>
        </p:nvSpPr>
        <p:spPr>
          <a:xfrm>
            <a:off x="732155" y="4149725"/>
            <a:ext cx="7672705" cy="2122805"/>
          </a:xfrm>
          <a:prstGeom prst="rect">
            <a:avLst/>
          </a:prstGeom>
        </p:spPr>
        <p:txBody>
          <a:bodyPr wrap="square">
            <a:spAutoFit/>
          </a:bodyPr>
          <a:lstStyle/>
          <a:p>
            <a:pPr algn="just">
              <a:lnSpc>
                <a:spcPct val="150000"/>
              </a:lnSpc>
            </a:pPr>
            <a:r>
              <a:rPr lang="en-US" altLang="zh-CN" sz="2200" kern="100" dirty="0">
                <a:latin typeface="微软雅黑" panose="020B0503020204020204" pitchFamily="34" charset="-122"/>
                <a:ea typeface="微软雅黑" panose="020B0503020204020204" pitchFamily="34" charset="-122"/>
                <a:cs typeface="仿宋" panose="02010609060101010101" charset="-122"/>
              </a:rPr>
              <a:t>        </a:t>
            </a:r>
            <a:r>
              <a:rPr lang="zh-CN" altLang="en-US" sz="2200" kern="100" dirty="0">
                <a:latin typeface="微软雅黑" panose="020B0503020204020204" pitchFamily="34" charset="-122"/>
                <a:ea typeface="微软雅黑" panose="020B0503020204020204" pitchFamily="34" charset="-122"/>
                <a:cs typeface="仿宋" panose="02010609060101010101" charset="-122"/>
              </a:rPr>
              <a:t>另一方面，</a:t>
            </a:r>
            <a:r>
              <a:rPr lang="zh-CN" altLang="zh-CN" sz="2200" b="1" kern="100" dirty="0">
                <a:latin typeface="微软雅黑" panose="020B0503020204020204" pitchFamily="34" charset="-122"/>
                <a:ea typeface="微软雅黑" panose="020B0503020204020204" pitchFamily="34" charset="-122"/>
                <a:cs typeface="仿宋" panose="02010609060101010101" charset="-122"/>
              </a:rPr>
              <a:t>当代青年是在开放的世界中成长起来的，是在中国与世界的对话中逐步走向成熟的</a:t>
            </a:r>
            <a:r>
              <a:rPr lang="zh-CN" altLang="zh-CN" sz="2200" kern="100" dirty="0">
                <a:latin typeface="微软雅黑" panose="020B0503020204020204" pitchFamily="34" charset="-122"/>
                <a:ea typeface="微软雅黑" panose="020B0503020204020204" pitchFamily="34" charset="-122"/>
                <a:cs typeface="仿宋" panose="02010609060101010101" charset="-122"/>
              </a:rPr>
              <a:t>。他们是网络上的原住民，对外部世界的了解甚至超过了教师。网上充斥的各种信息也会给他们带来诸多困惑。</a:t>
            </a:r>
            <a:endParaRPr lang="zh-CN" altLang="en-US" sz="2200" dirty="0">
              <a:latin typeface="微软雅黑" panose="020B0503020204020204" pitchFamily="34" charset="-122"/>
              <a:ea typeface="微软雅黑" panose="020B0503020204020204" pitchFamily="34" charset="-122"/>
            </a:endParaRPr>
          </a:p>
        </p:txBody>
      </p:sp>
      <p:sp>
        <p:nvSpPr>
          <p:cNvPr id="11"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smtClean="0">
                <a:solidFill>
                  <a:schemeClr val="accent1">
                    <a:lumMod val="75000"/>
                  </a:schemeClr>
                </a:solidFill>
                <a:latin typeface="华文楷体" panose="02010600040101010101" pitchFamily="2" charset="-122"/>
                <a:ea typeface="华文楷体" panose="02010600040101010101" pitchFamily="2" charset="-122"/>
              </a:rPr>
              <a:t>五、教学建议</a:t>
            </a:r>
            <a:endParaRPr lang="zh-CN" altLang="en-US" sz="2000" b="1" spc="220" dirty="0">
              <a:solidFill>
                <a:schemeClr val="accent1">
                  <a:lumMod val="75000"/>
                </a:schemeClr>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18756" y="679624"/>
            <a:ext cx="6472569" cy="730507"/>
            <a:chOff x="1247169" y="2084352"/>
            <a:chExt cx="9841856" cy="829905"/>
          </a:xfrm>
        </p:grpSpPr>
        <p:sp>
          <p:nvSpPr>
            <p:cNvPr id="8" name="五边形 3"/>
            <p:cNvSpPr/>
            <p:nvPr/>
          </p:nvSpPr>
          <p:spPr>
            <a:xfrm>
              <a:off x="1247169" y="2090645"/>
              <a:ext cx="2131981"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4</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7" y="2213994"/>
              <a:ext cx="8096171" cy="6283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要有深厚的历史视野</a:t>
              </a:r>
              <a:endParaRPr kumimoji="0" lang="zh-CN" altLang="en-US" sz="3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5" name="内容占位符 5"/>
          <p:cNvSpPr>
            <a:spLocks noGrp="1"/>
          </p:cNvSpPr>
          <p:nvPr>
            <p:ph sz="half" idx="1"/>
          </p:nvPr>
        </p:nvSpPr>
        <p:spPr>
          <a:xfrm>
            <a:off x="2423172" y="2643072"/>
            <a:ext cx="2328229" cy="1820871"/>
          </a:xfrm>
        </p:spPr>
        <p:txBody>
          <a:bodyPr>
            <a:normAutofit fontScale="60000" lnSpcReduction="20000"/>
          </a:bodyPr>
          <a:lstStyle/>
          <a:p>
            <a:pPr marL="0" indent="0" algn="just">
              <a:lnSpc>
                <a:spcPct val="132000"/>
              </a:lnSpc>
              <a:buNone/>
            </a:pPr>
            <a:r>
              <a:rPr lang="zh-CN" altLang="en-US" dirty="0">
                <a:solidFill>
                  <a:schemeClr val="bg1"/>
                </a:solidFill>
                <a:latin typeface="微软雅黑" panose="020B0503020204020204" pitchFamily="34" charset="-122"/>
                <a:ea typeface="微软雅黑" panose="020B0503020204020204" pitchFamily="34" charset="-122"/>
              </a:rPr>
              <a:t>“马克思主义是我们立党立国的根本指导思想，也是我国大学最鲜亮的底色。”</a:t>
            </a:r>
            <a:r>
              <a:rPr lang="en-US" altLang="zh-CN" dirty="0">
                <a:solidFill>
                  <a:schemeClr val="bg1"/>
                </a:solidFill>
                <a:latin typeface="微软雅黑" panose="020B0503020204020204" pitchFamily="34" charset="-122"/>
                <a:ea typeface="微软雅黑" panose="020B0503020204020204" pitchFamily="34" charset="-122"/>
              </a:rPr>
              <a:t> </a:t>
            </a:r>
          </a:p>
          <a:p>
            <a:pPr marL="0" indent="0" algn="r">
              <a:lnSpc>
                <a:spcPct val="132000"/>
              </a:lnSpc>
              <a:buNone/>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习近平</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07066" y="5012689"/>
            <a:ext cx="10851509" cy="123439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26" name="矩形 25"/>
          <p:cNvSpPr/>
          <p:nvPr/>
        </p:nvSpPr>
        <p:spPr>
          <a:xfrm>
            <a:off x="573404" y="5163820"/>
            <a:ext cx="10064545" cy="986167"/>
          </a:xfrm>
          <a:prstGeom prst="rect">
            <a:avLst/>
          </a:prstGeom>
        </p:spPr>
        <p:txBody>
          <a:bodyPr wrap="square">
            <a:spAutoFit/>
          </a:bodyPr>
          <a:lstStyle/>
          <a:p>
            <a:pPr algn="just">
              <a:lnSpc>
                <a:spcPct val="132000"/>
              </a:lnSpc>
            </a:pPr>
            <a:r>
              <a:rPr lang="en-US" altLang="zh-CN" sz="2200" kern="100" dirty="0">
                <a:latin typeface="微软雅黑" panose="020B0503020204020204" pitchFamily="34" charset="-122"/>
                <a:ea typeface="微软雅黑" panose="020B0503020204020204" pitchFamily="34" charset="-122"/>
                <a:cs typeface="仿宋" panose="02010609060101010101" charset="-122"/>
              </a:rPr>
              <a:t>     </a:t>
            </a:r>
            <a:r>
              <a:rPr lang="en-US" altLang="zh-CN" sz="2200" kern="100" dirty="0" smtClean="0">
                <a:latin typeface="微软雅黑" panose="020B0503020204020204" pitchFamily="34" charset="-122"/>
                <a:ea typeface="微软雅黑" panose="020B0503020204020204" pitchFamily="34" charset="-122"/>
                <a:cs typeface="仿宋" panose="02010609060101010101" charset="-122"/>
              </a:rPr>
              <a:t>  </a:t>
            </a:r>
            <a:r>
              <a:rPr lang="zh-CN" altLang="zh-CN" sz="2200" kern="100" dirty="0" smtClean="0">
                <a:latin typeface="微软雅黑" panose="020B0503020204020204" pitchFamily="34" charset="-122"/>
                <a:ea typeface="微软雅黑" panose="020B0503020204020204" pitchFamily="34" charset="-122"/>
                <a:cs typeface="仿宋" panose="02010609060101010101" charset="-122"/>
              </a:rPr>
              <a:t>广大</a:t>
            </a:r>
            <a:r>
              <a:rPr lang="zh-CN" altLang="zh-CN" sz="2200" kern="100" dirty="0">
                <a:latin typeface="微软雅黑" panose="020B0503020204020204" pitchFamily="34" charset="-122"/>
                <a:ea typeface="微软雅黑" panose="020B0503020204020204" pitchFamily="34" charset="-122"/>
                <a:cs typeface="仿宋" panose="02010609060101010101" charset="-122"/>
              </a:rPr>
              <a:t>教师要把“</a:t>
            </a:r>
            <a:r>
              <a:rPr lang="zh-CN" altLang="zh-CN" sz="2200" kern="100" dirty="0">
                <a:latin typeface="微软雅黑" panose="020B0503020204020204" pitchFamily="34" charset="-122"/>
                <a:ea typeface="微软雅黑" panose="020B0503020204020204" pitchFamily="34" charset="-122"/>
                <a:cs typeface="仿宋_GB2312"/>
              </a:rPr>
              <a:t>习近平新时代中国特色社会主义思想</a:t>
            </a:r>
            <a:r>
              <a:rPr lang="zh-CN" altLang="zh-CN" sz="2200" kern="100" dirty="0">
                <a:latin typeface="微软雅黑" panose="020B0503020204020204" pitchFamily="34" charset="-122"/>
                <a:ea typeface="微软雅黑" panose="020B0503020204020204" pitchFamily="34" charset="-122"/>
                <a:cs typeface="仿宋" panose="02010609060101010101" charset="-122"/>
              </a:rPr>
              <a:t>”</a:t>
            </a:r>
            <a:r>
              <a:rPr lang="zh-CN" altLang="en-US" sz="2200" kern="100" dirty="0">
                <a:latin typeface="微软雅黑" panose="020B0503020204020204" pitchFamily="34" charset="-122"/>
                <a:ea typeface="微软雅黑" panose="020B0503020204020204" pitchFamily="34" charset="-122"/>
                <a:cs typeface="仿宋" panose="02010609060101010101" charset="-122"/>
              </a:rPr>
              <a:t>教育教学</a:t>
            </a:r>
            <a:r>
              <a:rPr lang="zh-CN" altLang="zh-CN" sz="2200" kern="100" dirty="0">
                <a:latin typeface="微软雅黑" panose="020B0503020204020204" pitchFamily="34" charset="-122"/>
                <a:ea typeface="微软雅黑" panose="020B0503020204020204" pitchFamily="34" charset="-122"/>
                <a:cs typeface="仿宋" panose="02010609060101010101" charset="-122"/>
              </a:rPr>
              <a:t>与当前正在开展的</a:t>
            </a:r>
            <a:r>
              <a:rPr lang="zh-CN" altLang="zh-CN" sz="2200" b="1" kern="100" dirty="0">
                <a:latin typeface="微软雅黑" panose="020B0503020204020204" pitchFamily="34" charset="-122"/>
                <a:ea typeface="微软雅黑" panose="020B0503020204020204" pitchFamily="34" charset="-122"/>
                <a:cs typeface="仿宋" panose="02010609060101010101" charset="-122"/>
              </a:rPr>
              <a:t>中共党史</a:t>
            </a:r>
            <a:r>
              <a:rPr lang="zh-CN" altLang="zh-CN" sz="2200" kern="100" dirty="0">
                <a:latin typeface="微软雅黑" panose="020B0503020204020204" pitchFamily="34" charset="-122"/>
                <a:ea typeface="微软雅黑" panose="020B0503020204020204" pitchFamily="34" charset="-122"/>
                <a:cs typeface="仿宋" panose="02010609060101010101" charset="-122"/>
              </a:rPr>
              <a:t>、</a:t>
            </a:r>
            <a:r>
              <a:rPr lang="zh-CN" altLang="zh-CN" sz="2200" b="1" kern="100" dirty="0">
                <a:latin typeface="微软雅黑" panose="020B0503020204020204" pitchFamily="34" charset="-122"/>
                <a:ea typeface="微软雅黑" panose="020B0503020204020204" pitchFamily="34" charset="-122"/>
                <a:cs typeface="仿宋" panose="02010609060101010101" charset="-122"/>
              </a:rPr>
              <a:t>新中国史</a:t>
            </a:r>
            <a:r>
              <a:rPr lang="zh-CN" altLang="zh-CN" sz="2200" kern="100" dirty="0">
                <a:latin typeface="微软雅黑" panose="020B0503020204020204" pitchFamily="34" charset="-122"/>
                <a:ea typeface="微软雅黑" panose="020B0503020204020204" pitchFamily="34" charset="-122"/>
                <a:cs typeface="仿宋" panose="02010609060101010101" charset="-122"/>
              </a:rPr>
              <a:t>、</a:t>
            </a:r>
            <a:r>
              <a:rPr lang="zh-CN" altLang="zh-CN" sz="2200" b="1" kern="100" dirty="0">
                <a:latin typeface="微软雅黑" panose="020B0503020204020204" pitchFamily="34" charset="-122"/>
                <a:ea typeface="微软雅黑" panose="020B0503020204020204" pitchFamily="34" charset="-122"/>
                <a:cs typeface="仿宋" panose="02010609060101010101" charset="-122"/>
              </a:rPr>
              <a:t>改革开放史</a:t>
            </a:r>
            <a:r>
              <a:rPr lang="zh-CN" altLang="zh-CN" sz="2200" kern="100" dirty="0">
                <a:latin typeface="微软雅黑" panose="020B0503020204020204" pitchFamily="34" charset="-122"/>
                <a:ea typeface="微软雅黑" panose="020B0503020204020204" pitchFamily="34" charset="-122"/>
                <a:cs typeface="仿宋" panose="02010609060101010101" charset="-122"/>
              </a:rPr>
              <a:t>、</a:t>
            </a:r>
            <a:r>
              <a:rPr lang="zh-CN" altLang="zh-CN" sz="2200" b="1" kern="100" dirty="0">
                <a:latin typeface="微软雅黑" panose="020B0503020204020204" pitchFamily="34" charset="-122"/>
                <a:ea typeface="微软雅黑" panose="020B0503020204020204" pitchFamily="34" charset="-122"/>
                <a:cs typeface="仿宋" panose="02010609060101010101" charset="-122"/>
              </a:rPr>
              <a:t>社会主义发展史</a:t>
            </a:r>
            <a:r>
              <a:rPr lang="zh-CN" altLang="zh-CN" sz="2200" kern="100" dirty="0">
                <a:latin typeface="微软雅黑" panose="020B0503020204020204" pitchFamily="34" charset="-122"/>
                <a:ea typeface="微软雅黑" panose="020B0503020204020204" pitchFamily="34" charset="-122"/>
                <a:cs typeface="仿宋" panose="02010609060101010101" charset="-122"/>
              </a:rPr>
              <a:t>教育结合起来。</a:t>
            </a:r>
            <a:endParaRPr lang="zh-CN" altLang="en-US" sz="2200" dirty="0">
              <a:latin typeface="微软雅黑" panose="020B0503020204020204" pitchFamily="34" charset="-122"/>
              <a:ea typeface="微软雅黑" panose="020B0503020204020204" pitchFamily="34" charset="-122"/>
            </a:endParaRPr>
          </a:p>
        </p:txBody>
      </p:sp>
      <p:sp>
        <p:nvSpPr>
          <p:cNvPr id="28" name="矩形 27"/>
          <p:cNvSpPr/>
          <p:nvPr/>
        </p:nvSpPr>
        <p:spPr>
          <a:xfrm>
            <a:off x="573404" y="1476462"/>
            <a:ext cx="10963275" cy="27393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2000"/>
              </a:lnSpc>
            </a:pPr>
            <a:r>
              <a:rPr lang="en-US"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  </a:t>
            </a:r>
            <a:r>
              <a:rPr lang="en-US" altLang="zh-CN" sz="2200" kern="100" dirty="0" smtClean="0">
                <a:solidFill>
                  <a:schemeClr val="bg1"/>
                </a:solidFill>
                <a:latin typeface="微软雅黑" panose="020B0503020204020204" pitchFamily="34" charset="-122"/>
                <a:ea typeface="微软雅黑" panose="020B0503020204020204" pitchFamily="34" charset="-122"/>
                <a:cs typeface="仿宋" panose="02010609060101010101" charset="-122"/>
              </a:rPr>
              <a:t>  </a:t>
            </a:r>
            <a:r>
              <a:rPr lang="zh-CN" altLang="zh-CN" sz="2200" kern="100" dirty="0" smtClean="0">
                <a:solidFill>
                  <a:schemeClr val="bg1"/>
                </a:solidFill>
                <a:latin typeface="微软雅黑" panose="020B0503020204020204" pitchFamily="34" charset="-122"/>
                <a:ea typeface="微软雅黑" panose="020B0503020204020204" pitchFamily="34" charset="-122"/>
                <a:cs typeface="仿宋" panose="02010609060101010101" charset="-122"/>
              </a:rPr>
              <a:t>“</a:t>
            </a:r>
            <a:r>
              <a:rPr lang="zh-CN"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思政课教师的历史视野中，要有</a:t>
            </a:r>
            <a:r>
              <a:rPr lang="en-US"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5000</a:t>
            </a:r>
            <a:r>
              <a:rPr lang="zh-CN"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多年中华文明史，要有</a:t>
            </a:r>
            <a:r>
              <a:rPr lang="en-US"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500</a:t>
            </a:r>
            <a:r>
              <a:rPr lang="zh-CN"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多年世界社会主义史，要有中国人民近代以来</a:t>
            </a:r>
            <a:r>
              <a:rPr lang="en-US"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170</a:t>
            </a:r>
            <a:r>
              <a:rPr lang="zh-CN"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多年斗争史，要有中国共产党近</a:t>
            </a:r>
            <a:r>
              <a:rPr lang="en-US"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100</a:t>
            </a:r>
            <a:r>
              <a:rPr lang="zh-CN"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年的奋斗史，要有中华人民共和国</a:t>
            </a:r>
            <a:r>
              <a:rPr lang="en-US"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70</a:t>
            </a:r>
            <a:r>
              <a:rPr lang="zh-CN"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年的发展史，要有改革开放</a:t>
            </a:r>
            <a:r>
              <a:rPr lang="en-US"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40</a:t>
            </a:r>
            <a:r>
              <a:rPr lang="zh-CN" altLang="zh-CN" sz="2200" kern="100" dirty="0">
                <a:solidFill>
                  <a:schemeClr val="bg1"/>
                </a:solidFill>
                <a:latin typeface="微软雅黑" panose="020B0503020204020204" pitchFamily="34" charset="-122"/>
                <a:ea typeface="微软雅黑" panose="020B0503020204020204" pitchFamily="34" charset="-122"/>
                <a:cs typeface="仿宋" panose="02010609060101010101" charset="-122"/>
              </a:rPr>
              <a:t>多年的实践史，要有新时代中国特色社会主义取得的历史性成就、发生的历史性变革，通过生动、深入、具体的纵横比较，把一些道理讲明白、讲清楚。</a:t>
            </a:r>
            <a:r>
              <a:rPr lang="zh-CN" altLang="zh-CN" sz="2200" b="1" kern="100" dirty="0" smtClean="0">
                <a:solidFill>
                  <a:schemeClr val="bg1"/>
                </a:solidFill>
                <a:latin typeface="微软雅黑" pitchFamily="34" charset="-122"/>
                <a:ea typeface="微软雅黑" pitchFamily="34" charset="-122"/>
                <a:cs typeface="仿宋" panose="02010609060101010101" charset="-122"/>
              </a:rPr>
              <a:t>”</a:t>
            </a:r>
            <a:r>
              <a:rPr lang="en-US" altLang="zh-CN" sz="2200" b="1" kern="100" dirty="0">
                <a:solidFill>
                  <a:schemeClr val="bg1"/>
                </a:solidFill>
                <a:latin typeface="楷体" pitchFamily="49" charset="-122"/>
                <a:ea typeface="楷体" pitchFamily="49" charset="-122"/>
                <a:cs typeface="仿宋" panose="02010609060101010101" charset="-122"/>
              </a:rPr>
              <a:t> </a:t>
            </a:r>
            <a:r>
              <a:rPr lang="en-US" altLang="zh-CN" sz="2200" b="1" kern="100" dirty="0" smtClean="0">
                <a:solidFill>
                  <a:schemeClr val="bg1"/>
                </a:solidFill>
                <a:latin typeface="楷体" pitchFamily="49" charset="-122"/>
                <a:ea typeface="楷体" pitchFamily="49" charset="-122"/>
                <a:cs typeface="仿宋" panose="02010609060101010101" charset="-122"/>
              </a:rPr>
              <a:t> </a:t>
            </a:r>
          </a:p>
          <a:p>
            <a:pPr lvl="0" algn="just">
              <a:lnSpc>
                <a:spcPct val="132000"/>
              </a:lnSpc>
            </a:pPr>
            <a:r>
              <a:rPr kumimoji="0" lang="en-US" altLang="zh-CN" sz="2200" b="1" i="0" u="none" strike="noStrike" kern="100" cap="none" spc="0" normalizeH="0" baseline="0" noProof="0" dirty="0">
                <a:ln>
                  <a:noFill/>
                </a:ln>
                <a:solidFill>
                  <a:schemeClr val="bg1"/>
                </a:solidFill>
                <a:effectLst/>
                <a:uLnTx/>
                <a:uFillTx/>
                <a:latin typeface="楷体" pitchFamily="49" charset="-122"/>
                <a:ea typeface="楷体" pitchFamily="49" charset="-122"/>
              </a:rPr>
              <a:t> </a:t>
            </a:r>
            <a:r>
              <a:rPr kumimoji="0" lang="en-US" altLang="zh-CN" sz="2200" b="1" i="0" u="none" strike="noStrike" kern="100" cap="none" spc="0" normalizeH="0" baseline="0" noProof="0" dirty="0" smtClean="0">
                <a:ln>
                  <a:noFill/>
                </a:ln>
                <a:solidFill>
                  <a:schemeClr val="bg1"/>
                </a:solidFill>
                <a:effectLst/>
                <a:uLnTx/>
                <a:uFillTx/>
                <a:latin typeface="楷体" pitchFamily="49" charset="-122"/>
                <a:ea typeface="楷体" pitchFamily="49" charset="-122"/>
              </a:rPr>
              <a:t>                                                            ——</a:t>
            </a:r>
            <a:r>
              <a:rPr kumimoji="0" lang="zh-CN" altLang="en-US" sz="2200" b="1" i="0" u="none" strike="noStrike" kern="100" cap="none" spc="0" normalizeH="0" baseline="0" noProof="0" dirty="0">
                <a:ln>
                  <a:noFill/>
                </a:ln>
                <a:solidFill>
                  <a:schemeClr val="bg1"/>
                </a:solidFill>
                <a:effectLst/>
                <a:uLnTx/>
                <a:uFillTx/>
                <a:latin typeface="楷体" pitchFamily="49" charset="-122"/>
                <a:ea typeface="楷体" pitchFamily="49" charset="-122"/>
              </a:rPr>
              <a:t>习近平</a:t>
            </a:r>
            <a:endParaRPr kumimoji="0" lang="zh-CN" altLang="en-US" sz="2200" b="1" i="0" u="none" strike="noStrike" kern="1200" cap="none" spc="0" normalizeH="0" baseline="0" noProof="0" dirty="0">
              <a:ln>
                <a:noFill/>
              </a:ln>
              <a:solidFill>
                <a:schemeClr val="bg1"/>
              </a:solidFill>
              <a:effectLst/>
              <a:uLnTx/>
              <a:uFillTx/>
              <a:latin typeface="楷体" pitchFamily="49" charset="-122"/>
              <a:ea typeface="楷体" pitchFamily="49" charset="-122"/>
            </a:endParaRPr>
          </a:p>
        </p:txBody>
      </p:sp>
      <p:cxnSp>
        <p:nvCxnSpPr>
          <p:cNvPr id="3" name="直接箭头连接符 2"/>
          <p:cNvCxnSpPr/>
          <p:nvPr/>
        </p:nvCxnSpPr>
        <p:spPr bwMode="auto">
          <a:xfrm>
            <a:off x="6044881" y="4258536"/>
            <a:ext cx="5715" cy="818515"/>
          </a:xfrm>
          <a:prstGeom prst="straightConnector1">
            <a:avLst/>
          </a:prstGeom>
          <a:solidFill>
            <a:schemeClr val="accent1"/>
          </a:solidFill>
          <a:ln w="28575" cap="flat" cmpd="sng" algn="ctr">
            <a:solidFill>
              <a:srgbClr val="C00000"/>
            </a:solidFill>
            <a:prstDash val="solid"/>
            <a:round/>
            <a:headEnd type="triangle"/>
            <a:tailEnd type="triangle"/>
          </a:ln>
        </p:spPr>
      </p:cxnSp>
      <p:sp>
        <p:nvSpPr>
          <p:cNvPr id="5" name="文本框 4"/>
          <p:cNvSpPr txBox="1"/>
          <p:nvPr/>
        </p:nvSpPr>
        <p:spPr>
          <a:xfrm>
            <a:off x="6275401" y="4452349"/>
            <a:ext cx="4239897" cy="430887"/>
          </a:xfrm>
          <a:prstGeom prst="rect">
            <a:avLst/>
          </a:prstGeom>
          <a:noFill/>
        </p:spPr>
        <p:txBody>
          <a:bodyPr wrap="square" rtlCol="0">
            <a:spAutoFit/>
          </a:bodyPr>
          <a:lstStyle/>
          <a:p>
            <a:r>
              <a:rPr lang="zh-CN" altLang="en-US" sz="2200" dirty="0">
                <a:latin typeface="微软雅黑" panose="020B0503020204020204" pitchFamily="34" charset="-122"/>
                <a:ea typeface="微软雅黑" panose="020B0503020204020204" pitchFamily="34" charset="-122"/>
              </a:rPr>
              <a:t>深厚的历史视野和正确的历史观</a:t>
            </a:r>
          </a:p>
        </p:txBody>
      </p:sp>
      <p:sp>
        <p:nvSpPr>
          <p:cNvPr id="12"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smtClean="0">
                <a:solidFill>
                  <a:schemeClr val="accent1">
                    <a:lumMod val="75000"/>
                  </a:schemeClr>
                </a:solidFill>
                <a:latin typeface="华文楷体" panose="02010600040101010101" pitchFamily="2" charset="-122"/>
                <a:ea typeface="华文楷体" panose="02010600040101010101" pitchFamily="2" charset="-122"/>
              </a:rPr>
              <a:t>五、教学建议</a:t>
            </a:r>
            <a:endParaRPr lang="zh-CN" altLang="en-US" sz="2000" b="1" spc="220" dirty="0">
              <a:solidFill>
                <a:schemeClr val="accent1">
                  <a:lumMod val="75000"/>
                </a:schemeClr>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66741" y="806929"/>
            <a:ext cx="8990330" cy="892917"/>
            <a:chOff x="1247171" y="2084352"/>
            <a:chExt cx="9841854" cy="829905"/>
          </a:xfrm>
        </p:grpSpPr>
        <p:sp>
          <p:nvSpPr>
            <p:cNvPr id="8" name="五边形 3"/>
            <p:cNvSpPr/>
            <p:nvPr/>
          </p:nvSpPr>
          <p:spPr>
            <a:xfrm>
              <a:off x="1247171" y="2090645"/>
              <a:ext cx="1391950" cy="811025"/>
            </a:xfrm>
            <a:prstGeom prst="homePlate">
              <a:avLst/>
            </a:prstGeom>
            <a:solidFill>
              <a:srgbClr val="B51814"/>
            </a:solid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5</a:t>
              </a:r>
              <a:endParaRPr kumimoji="1" lang="zh-CN" altLang="en-US" sz="3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47171" y="2084352"/>
              <a:ext cx="9841854" cy="829905"/>
            </a:xfrm>
            <a:prstGeom prst="rect">
              <a:avLst/>
            </a:prstGeom>
            <a:noFill/>
            <a:ln w="19050" cap="flat" cmpd="sng" algn="ctr">
              <a:solidFill>
                <a:srgbClr val="B5181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p:nvSpPr>
          <p:spPr>
            <a:xfrm>
              <a:off x="2815986" y="2213994"/>
              <a:ext cx="8273038" cy="514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要不断提高科研能力与水平，以科研促教学</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5" name="内容占位符 5"/>
          <p:cNvSpPr>
            <a:spLocks noGrp="1"/>
          </p:cNvSpPr>
          <p:nvPr>
            <p:ph sz="half" idx="1"/>
          </p:nvPr>
        </p:nvSpPr>
        <p:spPr>
          <a:xfrm>
            <a:off x="724547" y="2643072"/>
            <a:ext cx="2328229" cy="1820871"/>
          </a:xfrm>
        </p:spPr>
        <p:txBody>
          <a:bodyPr>
            <a:normAutofit fontScale="60000" lnSpcReduction="20000"/>
          </a:bodyPr>
          <a:lstStyle/>
          <a:p>
            <a:pPr marL="0" indent="0" algn="just">
              <a:lnSpc>
                <a:spcPct val="132000"/>
              </a:lnSpc>
              <a:buNone/>
            </a:pPr>
            <a:r>
              <a:rPr lang="zh-CN" altLang="en-US" dirty="0">
                <a:solidFill>
                  <a:schemeClr val="bg1"/>
                </a:solidFill>
                <a:latin typeface="微软雅黑" panose="020B0503020204020204" pitchFamily="34" charset="-122"/>
                <a:ea typeface="微软雅黑" panose="020B0503020204020204" pitchFamily="34" charset="-122"/>
              </a:rPr>
              <a:t>“马克思主义是我们立党立国的根本指导思想，也是我国大学最鲜亮的底色。”</a:t>
            </a:r>
            <a:r>
              <a:rPr lang="en-US" altLang="zh-CN" dirty="0">
                <a:solidFill>
                  <a:schemeClr val="bg1"/>
                </a:solidFill>
                <a:latin typeface="微软雅黑" panose="020B0503020204020204" pitchFamily="34" charset="-122"/>
                <a:ea typeface="微软雅黑" panose="020B0503020204020204" pitchFamily="34" charset="-122"/>
              </a:rPr>
              <a:t> </a:t>
            </a:r>
          </a:p>
          <a:p>
            <a:pPr marL="0" indent="0" algn="r">
              <a:lnSpc>
                <a:spcPct val="132000"/>
              </a:lnSpc>
              <a:buNone/>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习近平</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2403475" y="1908521"/>
            <a:ext cx="9297035" cy="215611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4" name="矩形 3"/>
          <p:cNvSpPr/>
          <p:nvPr/>
        </p:nvSpPr>
        <p:spPr>
          <a:xfrm>
            <a:off x="2519045" y="2007003"/>
            <a:ext cx="8882380" cy="2047805"/>
          </a:xfrm>
          <a:prstGeom prst="rect">
            <a:avLst/>
          </a:prstGeom>
        </p:spPr>
        <p:txBody>
          <a:bodyPr wrap="square">
            <a:spAutoFit/>
          </a:bodyPr>
          <a:lstStyle/>
          <a:p>
            <a:pPr algn="just">
              <a:lnSpc>
                <a:spcPts val="3100"/>
              </a:lnSpc>
            </a:pPr>
            <a:r>
              <a:rPr lang="zh-CN" altLang="en-US" sz="2200" kern="100" dirty="0">
                <a:latin typeface="微软雅黑" panose="020B0503020204020204" pitchFamily="34" charset="-122"/>
                <a:ea typeface="微软雅黑" panose="020B0503020204020204" pitchFamily="34" charset="-122"/>
                <a:cs typeface="仿宋" panose="02010609060101010101" charset="-122"/>
              </a:rPr>
              <a:t>比如：</a:t>
            </a:r>
            <a:r>
              <a:rPr lang="zh-CN" altLang="zh-CN" sz="2200" kern="100" dirty="0">
                <a:latin typeface="微软雅黑" panose="020B0503020204020204" pitchFamily="34" charset="-122"/>
                <a:ea typeface="微软雅黑" panose="020B0503020204020204" pitchFamily="34" charset="-122"/>
                <a:cs typeface="仿宋" panose="02010609060101010101" charset="-122"/>
              </a:rPr>
              <a:t>什么是新发展阶段、如何理解新发展阶段？什么是新发展理念、如何贯彻新发展理念？什么是国家治理现代化、如何实现国家治理现代化？什么是人类命运共同体、如何建设人类命运共同体？什么是供给侧结构性改革、如何进行供给侧结构性改革？什么是新发展格局，如何建立新发展格局</a:t>
            </a:r>
            <a:r>
              <a:rPr lang="zh-CN" altLang="en-US" sz="2200" kern="100" dirty="0">
                <a:latin typeface="微软雅黑" panose="020B0503020204020204" pitchFamily="34" charset="-122"/>
                <a:ea typeface="微软雅黑" panose="020B0503020204020204" pitchFamily="34" charset="-122"/>
                <a:cs typeface="仿宋" panose="02010609060101010101" charset="-122"/>
              </a:rPr>
              <a:t>？</a:t>
            </a:r>
            <a:endParaRPr lang="zh-CN" altLang="en-US" sz="2200" dirty="0">
              <a:latin typeface="微软雅黑" panose="020B0503020204020204" pitchFamily="34" charset="-122"/>
              <a:ea typeface="微软雅黑" panose="020B0503020204020204" pitchFamily="34" charset="-122"/>
            </a:endParaRPr>
          </a:p>
        </p:txBody>
      </p:sp>
      <p:sp>
        <p:nvSpPr>
          <p:cNvPr id="25" name="矩形 24"/>
          <p:cNvSpPr/>
          <p:nvPr/>
        </p:nvSpPr>
        <p:spPr>
          <a:xfrm>
            <a:off x="2403475" y="4569555"/>
            <a:ext cx="9211310" cy="156083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6" name="矩形 25"/>
          <p:cNvSpPr/>
          <p:nvPr/>
        </p:nvSpPr>
        <p:spPr>
          <a:xfrm>
            <a:off x="2547256" y="4632845"/>
            <a:ext cx="8862378" cy="1433085"/>
          </a:xfrm>
          <a:prstGeom prst="rect">
            <a:avLst/>
          </a:prstGeom>
        </p:spPr>
        <p:txBody>
          <a:bodyPr wrap="square">
            <a:spAutoFit/>
          </a:bodyPr>
          <a:lstStyle/>
          <a:p>
            <a:pPr algn="just">
              <a:lnSpc>
                <a:spcPct val="132000"/>
              </a:lnSpc>
              <a:spcAft>
                <a:spcPts val="0"/>
              </a:spcAft>
            </a:pPr>
            <a:r>
              <a:rPr lang="zh-CN" altLang="zh-CN" sz="2200" kern="100" dirty="0">
                <a:latin typeface="微软雅黑" panose="020B0503020204020204" pitchFamily="34" charset="-122"/>
                <a:ea typeface="微软雅黑" panose="020B0503020204020204" pitchFamily="34" charset="-122"/>
                <a:cs typeface="仿宋" panose="02010609060101010101" charset="-122"/>
              </a:rPr>
              <a:t>比如</a:t>
            </a:r>
            <a:r>
              <a:rPr lang="zh-CN" altLang="en-US" sz="2200" kern="100" dirty="0">
                <a:latin typeface="微软雅黑" panose="020B0503020204020204" pitchFamily="34" charset="-122"/>
                <a:ea typeface="微软雅黑" panose="020B0503020204020204" pitchFamily="34" charset="-122"/>
                <a:cs typeface="仿宋" panose="02010609060101010101" charset="-122"/>
              </a:rPr>
              <a:t>：</a:t>
            </a:r>
            <a:r>
              <a:rPr lang="zh-CN" altLang="zh-CN" sz="2200" kern="100" dirty="0">
                <a:latin typeface="微软雅黑" panose="020B0503020204020204" pitchFamily="34" charset="-122"/>
                <a:ea typeface="微软雅黑" panose="020B0503020204020204" pitchFamily="34" charset="-122"/>
                <a:cs typeface="仿宋" panose="02010609060101010101" charset="-122"/>
              </a:rPr>
              <a:t>如何认识当今世界正处于百年未有之大变局？如何认识人类命运共同体建设中的资本主义与社会主义既合作与斗争的关系？</a:t>
            </a:r>
            <a:r>
              <a:rPr lang="zh-CN" altLang="en-US" sz="2200" kern="100" dirty="0">
                <a:latin typeface="微软雅黑" panose="020B0503020204020204" pitchFamily="34" charset="-122"/>
                <a:ea typeface="微软雅黑" panose="020B0503020204020204" pitchFamily="34" charset="-122"/>
                <a:cs typeface="仿宋" panose="02010609060101010101" charset="-122"/>
              </a:rPr>
              <a:t>如何认识全人类共同价值</a:t>
            </a:r>
            <a:r>
              <a:rPr lang="zh-CN" altLang="en-US" sz="2200" kern="100" dirty="0" smtClean="0">
                <a:latin typeface="微软雅黑" panose="020B0503020204020204" pitchFamily="34" charset="-122"/>
                <a:ea typeface="微软雅黑" panose="020B0503020204020204" pitchFamily="34" charset="-122"/>
                <a:cs typeface="仿宋" panose="02010609060101010101" charset="-122"/>
              </a:rPr>
              <a:t>与“普世价值”的</a:t>
            </a:r>
            <a:r>
              <a:rPr lang="zh-CN" altLang="en-US" sz="2200" kern="100" dirty="0">
                <a:latin typeface="微软雅黑" panose="020B0503020204020204" pitchFamily="34" charset="-122"/>
                <a:ea typeface="微软雅黑" panose="020B0503020204020204" pitchFamily="34" charset="-122"/>
                <a:cs typeface="仿宋" panose="02010609060101010101" charset="-122"/>
              </a:rPr>
              <a:t>区别？等等</a:t>
            </a:r>
            <a:endParaRPr lang="zh-CN" altLang="zh-CN" sz="2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矩形 27"/>
          <p:cNvSpPr/>
          <p:nvPr/>
        </p:nvSpPr>
        <p:spPr>
          <a:xfrm>
            <a:off x="577215" y="2074862"/>
            <a:ext cx="1693545" cy="15608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加强</a:t>
            </a:r>
            <a:endParaRPr kumimoji="0" lang="en-US" altLang="zh-CN" sz="2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学理研究</a:t>
            </a:r>
          </a:p>
        </p:txBody>
      </p:sp>
      <p:sp>
        <p:nvSpPr>
          <p:cNvPr id="29" name="矩形 28"/>
          <p:cNvSpPr/>
          <p:nvPr/>
        </p:nvSpPr>
        <p:spPr>
          <a:xfrm>
            <a:off x="577215" y="4569555"/>
            <a:ext cx="1693545" cy="15608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600" b="1" dirty="0">
                <a:solidFill>
                  <a:srgbClr val="FFFFFF"/>
                </a:solidFill>
                <a:latin typeface="微软雅黑" panose="020B0503020204020204" pitchFamily="34" charset="-122"/>
                <a:ea typeface="微软雅黑" panose="020B0503020204020204" pitchFamily="34" charset="-122"/>
              </a:rPr>
              <a:t>深入</a:t>
            </a:r>
            <a:endParaRPr lang="en-US" altLang="zh-CN" sz="2600" b="1" dirty="0">
              <a:solidFill>
                <a:srgbClr val="FFFFFF"/>
              </a:solidFill>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600" b="1" dirty="0">
                <a:solidFill>
                  <a:srgbClr val="FFFFFF"/>
                </a:solidFill>
                <a:latin typeface="微软雅黑" panose="020B0503020204020204" pitchFamily="34" charset="-122"/>
                <a:ea typeface="微软雅黑" panose="020B0503020204020204" pitchFamily="34" charset="-122"/>
              </a:rPr>
              <a:t>理论研究</a:t>
            </a:r>
            <a:endParaRPr kumimoji="0" lang="zh-CN" altLang="en-US" sz="2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文本框 2"/>
          <p:cNvSpPr txBox="1"/>
          <p:nvPr>
            <p:custDataLst>
              <p:tags r:id="rId1"/>
            </p:custDataLst>
          </p:nvPr>
        </p:nvSpPr>
        <p:spPr>
          <a:xfrm>
            <a:off x="167038" y="0"/>
            <a:ext cx="5307170" cy="451104"/>
          </a:xfrm>
          <a:prstGeom prst="rect">
            <a:avLst/>
          </a:prstGeom>
          <a:noFill/>
        </p:spPr>
        <p:txBody>
          <a:bodyPr wrap="square" lIns="63500" tIns="25400" rIns="63500" bIns="25400" rtlCol="0" anchor="ctr" anchorCtr="0">
            <a:normAutofit/>
          </a:bodyPr>
          <a:lstStyle/>
          <a:p>
            <a:pPr>
              <a:lnSpc>
                <a:spcPct val="120000"/>
              </a:lnSpc>
              <a:spcBef>
                <a:spcPts val="0"/>
              </a:spcBef>
              <a:spcAft>
                <a:spcPts val="0"/>
              </a:spcAft>
              <a:buSzPct val="100000"/>
            </a:pPr>
            <a:r>
              <a:rPr lang="zh-CN" altLang="en-US" sz="2000" b="1" spc="220" dirty="0" smtClean="0">
                <a:solidFill>
                  <a:schemeClr val="accent1">
                    <a:lumMod val="75000"/>
                  </a:schemeClr>
                </a:solidFill>
                <a:latin typeface="华文楷体" panose="02010600040101010101" pitchFamily="2" charset="-122"/>
                <a:ea typeface="华文楷体" panose="02010600040101010101" pitchFamily="2" charset="-122"/>
              </a:rPr>
              <a:t>五、教学建议</a:t>
            </a:r>
            <a:endParaRPr lang="zh-CN" altLang="en-US" sz="2000" b="1" spc="220" dirty="0">
              <a:solidFill>
                <a:schemeClr val="accent1">
                  <a:lumMod val="75000"/>
                </a:schemeClr>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  谢</a:t>
            </a:r>
          </a:p>
        </p:txBody>
      </p:sp>
    </p:spTree>
    <p:custDataLst>
      <p:tags r:id="rId1"/>
    </p:custData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560832" y="131673"/>
            <a:ext cx="5824474" cy="407567"/>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一、编写背景</a:t>
            </a:r>
          </a:p>
        </p:txBody>
      </p:sp>
      <p:sp>
        <p:nvSpPr>
          <p:cNvPr id="11" name="Title 6"/>
          <p:cNvSpPr txBox="1"/>
          <p:nvPr>
            <p:custDataLst>
              <p:tags r:id="rId3"/>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476533" y="1102372"/>
            <a:ext cx="11129555" cy="4918269"/>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en-US" altLang="zh-CN"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2020</a:t>
            </a:r>
            <a:r>
              <a:rPr kumimoji="1" lang="zh-CN" altLang="en-US"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年</a:t>
            </a:r>
            <a:r>
              <a:rPr kumimoji="1" lang="en-US" altLang="zh-CN"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12</a:t>
            </a:r>
            <a:r>
              <a:rPr kumimoji="1" lang="zh-CN" altLang="en-US"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月，</a:t>
            </a:r>
            <a:r>
              <a:rPr kumimoji="1" lang="zh-CN" altLang="en-US" sz="28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中共中央宣传部、教育部</a:t>
            </a:r>
            <a:r>
              <a:rPr kumimoji="1" lang="zh-CN" altLang="en-US"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印发</a:t>
            </a:r>
            <a:r>
              <a:rPr kumimoji="1" lang="en-US" altLang="zh-CN" sz="2800" b="1" i="0" u="none" strike="noStrike" kern="0" cap="none" spc="0" normalizeH="0" baseline="0" noProof="0" dirty="0">
                <a:ln>
                  <a:noFill/>
                </a:ln>
                <a:solidFill>
                  <a:srgbClr val="FF0000"/>
                </a:solidFill>
                <a:effectLst/>
                <a:uLnTx/>
                <a:uFillTx/>
                <a:latin typeface="微软雅黑" pitchFamily="34" charset="-122"/>
                <a:ea typeface="微软雅黑" pitchFamily="34" charset="-122"/>
              </a:rPr>
              <a:t>《</a:t>
            </a:r>
            <a:r>
              <a:rPr kumimoji="1" lang="zh-CN" altLang="en-US" sz="2800" b="1" i="0" u="none" strike="noStrike" kern="0" cap="none" spc="0" normalizeH="0" baseline="0" noProof="0" dirty="0">
                <a:ln>
                  <a:noFill/>
                </a:ln>
                <a:solidFill>
                  <a:srgbClr val="FF0000"/>
                </a:solidFill>
                <a:effectLst/>
                <a:uLnTx/>
                <a:uFillTx/>
                <a:latin typeface="微软雅黑" pitchFamily="34" charset="-122"/>
                <a:ea typeface="微软雅黑" pitchFamily="34" charset="-122"/>
              </a:rPr>
              <a:t>新时代学校思想政治理论课改革创新实施方案</a:t>
            </a:r>
            <a:r>
              <a:rPr kumimoji="1" lang="en-US" altLang="zh-CN" sz="2800" b="1" i="0" u="none" strike="noStrike" kern="0" cap="none" spc="0" normalizeH="0" baseline="0" noProof="0" dirty="0">
                <a:ln>
                  <a:noFill/>
                </a:ln>
                <a:solidFill>
                  <a:srgbClr val="FF0000"/>
                </a:solidFill>
                <a:effectLst/>
                <a:uLnTx/>
                <a:uFillTx/>
                <a:latin typeface="微软雅黑" pitchFamily="34" charset="-122"/>
                <a:ea typeface="微软雅黑" pitchFamily="34" charset="-122"/>
              </a:rPr>
              <a:t>》</a:t>
            </a:r>
            <a:r>
              <a:rPr kumimoji="1" lang="zh-CN" altLang="en-US"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a:t>
            </a:r>
            <a:r>
              <a:rPr kumimoji="1" lang="en-US" altLang="zh-CN"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6</a:t>
            </a:r>
            <a:r>
              <a:rPr kumimoji="1" lang="zh-CN" altLang="en-US"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号文）：</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en-US" altLang="zh-CN" sz="2800" b="1" i="0" u="none" strike="noStrike" kern="0" cap="none" spc="0" normalizeH="0" baseline="0" noProof="0" dirty="0">
                <a:ln>
                  <a:noFill/>
                </a:ln>
                <a:solidFill>
                  <a:srgbClr val="000000"/>
                </a:solidFill>
                <a:effectLst/>
                <a:uLnTx/>
                <a:uFillTx/>
                <a:latin typeface="楷体" pitchFamily="49" charset="-122"/>
                <a:ea typeface="楷体" pitchFamily="49" charset="-122"/>
              </a:rPr>
              <a:t>——</a:t>
            </a:r>
            <a:r>
              <a:rPr kumimoji="1" lang="zh-CN" altLang="en-US" sz="2800" b="1" i="0" u="none" strike="noStrike" kern="0" cap="none" spc="0" normalizeH="0" baseline="0" noProof="0" dirty="0">
                <a:ln>
                  <a:noFill/>
                </a:ln>
                <a:solidFill>
                  <a:srgbClr val="000000"/>
                </a:solidFill>
                <a:effectLst/>
                <a:uLnTx/>
                <a:uFillTx/>
                <a:latin typeface="楷体" pitchFamily="49" charset="-122"/>
                <a:ea typeface="楷体" pitchFamily="49" charset="-122"/>
              </a:rPr>
              <a:t>高中阶段重在提升学生的政治素养。</a:t>
            </a:r>
            <a:r>
              <a:rPr kumimoji="1" lang="zh-CN" altLang="en-US" sz="2800" b="1" i="0" u="none" strike="noStrike" kern="0" cap="none" spc="0" normalizeH="0" baseline="0" noProof="0" dirty="0">
                <a:ln>
                  <a:noFill/>
                </a:ln>
                <a:solidFill>
                  <a:srgbClr val="FF0000"/>
                </a:solidFill>
                <a:effectLst/>
                <a:uLnTx/>
                <a:uFillTx/>
                <a:latin typeface="楷体" pitchFamily="49" charset="-122"/>
                <a:ea typeface="楷体" pitchFamily="49" charset="-122"/>
              </a:rPr>
              <a:t>重点引导学生初步掌握马克思主义基本原理，了解马克思主义中国化历史进程及其理论成果，理解习近平新时代中国特色社会主义思想；</a:t>
            </a:r>
            <a:r>
              <a:rPr kumimoji="1" lang="zh-CN" altLang="en-US" sz="2800" b="1" i="0" u="none" strike="noStrike" kern="0" cap="none" spc="0" normalizeH="0" baseline="0" noProof="0" dirty="0">
                <a:ln>
                  <a:noFill/>
                </a:ln>
                <a:solidFill>
                  <a:srgbClr val="000000"/>
                </a:solidFill>
                <a:effectLst/>
                <a:uLnTx/>
                <a:uFillTx/>
                <a:latin typeface="楷体" pitchFamily="49" charset="-122"/>
                <a:ea typeface="楷体" pitchFamily="49" charset="-122"/>
              </a:rPr>
              <a:t>树立正确的历史观、民族观、国家观、文化观，认同伟大祖国、中华民族、中华文化、中国共产党、中国特色社会主义，积极践行社会主义核心价值观，树立宪法法律至上、法律面前人人平等观念，进一步增强法治意识；有序参与公共事务，勇于承担社会责任，积极行使人民当家作主的政治权利，明方向、遵法纪、知荣辱；衷心拥护党的领导和我国社会主义制度，形成做社会主义建设者和接班人的政治认同。</a:t>
            </a:r>
          </a:p>
        </p:txBody>
      </p:sp>
    </p:spTree>
    <p:custDataLst>
      <p:tags r:id="rId1"/>
    </p:custDataLst>
    <p:extLst>
      <p:ext uri="{BB962C8B-B14F-4D97-AF65-F5344CB8AC3E}">
        <p14:creationId xmlns:p14="http://schemas.microsoft.com/office/powerpoint/2010/main" xmlns="" val="29711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816515" y="1358404"/>
            <a:ext cx="10371907" cy="5090624"/>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en-US" altLang="zh-CN"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a:t>
            </a:r>
            <a:r>
              <a:rPr kumimoji="1" lang="zh-CN" altLang="en-US"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新时代学校思想政治理论课改革创新实施方案</a:t>
            </a:r>
            <a:r>
              <a:rPr kumimoji="1" lang="en-US" altLang="zh-CN"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a:t>
            </a:r>
            <a:r>
              <a:rPr kumimoji="1" lang="zh-CN" altLang="en-US" sz="2800" b="1" i="0" u="none" strike="noStrike" kern="0" cap="none" spc="0" normalizeH="0" baseline="0" noProof="0" dirty="0">
                <a:ln>
                  <a:noFill/>
                </a:ln>
                <a:solidFill>
                  <a:srgbClr val="000000"/>
                </a:solidFill>
                <a:effectLst/>
                <a:uLnTx/>
                <a:uFillTx/>
                <a:latin typeface="微软雅黑" pitchFamily="34" charset="-122"/>
                <a:ea typeface="微软雅黑" pitchFamily="34" charset="-122"/>
              </a:rPr>
              <a:t>提出：</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1" i="0" u="none" strike="noStrike" kern="0" cap="none" spc="0" normalizeH="0" baseline="0" noProof="0" dirty="0">
                <a:ln>
                  <a:noFill/>
                </a:ln>
                <a:solidFill>
                  <a:srgbClr val="FF0000"/>
                </a:solidFill>
                <a:effectLst/>
                <a:uLnTx/>
                <a:uFillTx/>
                <a:latin typeface="楷体" pitchFamily="49" charset="-122"/>
                <a:ea typeface="楷体" pitchFamily="49" charset="-122"/>
              </a:rPr>
              <a:t>高中课程。</a:t>
            </a:r>
            <a:r>
              <a:rPr kumimoji="1" lang="zh-CN" altLang="en-US" sz="2800" b="1" i="0" u="none" strike="noStrike" kern="0" cap="none" spc="0" normalizeH="0" baseline="0" noProof="0" dirty="0">
                <a:ln>
                  <a:noFill/>
                </a:ln>
                <a:solidFill>
                  <a:srgbClr val="000000"/>
                </a:solidFill>
                <a:effectLst/>
                <a:uLnTx/>
                <a:uFillTx/>
                <a:latin typeface="楷体" pitchFamily="49" charset="-122"/>
                <a:ea typeface="楷体" pitchFamily="49" charset="-122"/>
              </a:rPr>
              <a:t>以学生的认知为基础，讲授中国特色社会主义的开创与发展，习近平新时代中国特色社会主义思想的丰富内涵、思想精髓和理论意义，帮助学生理解社会主义基本经济制度、中国特色社会主义政治发展道路、中华优秀传统文化、革命文化和社会主义先进文化等内容，引导学生理解“为什么”，坚定“四个自信”。中等职业学校（含技工学校）课程还要体现职业教育特色，加强对学生的心理健康与职业道德教育。</a:t>
            </a:r>
          </a:p>
          <a:p>
            <a:pPr marL="0" marR="0" lvl="0" indent="720000" algn="just" defTabSz="914400" rtl="0" eaLnBrk="1" fontAlgn="base" latinLnBrk="0" hangingPunct="1">
              <a:lnSpc>
                <a:spcPct val="100000"/>
              </a:lnSpc>
              <a:spcBef>
                <a:spcPct val="20000"/>
              </a:spcBef>
              <a:spcAft>
                <a:spcPct val="0"/>
              </a:spcAft>
              <a:buClrTx/>
              <a:buSzTx/>
              <a:buFontTx/>
              <a:buNone/>
              <a:tabLst/>
              <a:defRPr/>
            </a:pPr>
            <a:endParaRPr kumimoji="1" lang="en-US" altLang="zh-CN" sz="2800" b="0" i="0" u="none" strike="noStrike" kern="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endParaRP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rPr>
              <a:t>此</a:t>
            </a: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方案从</a:t>
            </a:r>
            <a:r>
              <a:rPr kumimoji="1" lang="en-US" altLang="zh-CN"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2021</a:t>
            </a: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年秋季开始实施</a:t>
            </a:r>
            <a:r>
              <a:rPr kumimoji="1" lang="zh-CN" altLang="en-US" sz="2800" b="0" i="0" u="none" strike="noStrike" kern="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rPr>
              <a:t>，读本就是</a:t>
            </a: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为贯彻中央精神，落实“</a:t>
            </a:r>
            <a:r>
              <a:rPr kumimoji="1" lang="en-US" altLang="zh-CN"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6</a:t>
            </a: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号文件”而编写的。</a:t>
            </a:r>
          </a:p>
        </p:txBody>
      </p:sp>
      <p:sp>
        <p:nvSpPr>
          <p:cNvPr id="5" name="文本框 4">
            <a:extLst>
              <a:ext uri="{FF2B5EF4-FFF2-40B4-BE49-F238E27FC236}">
                <a16:creationId xmlns="" xmlns:a16="http://schemas.microsoft.com/office/drawing/2014/main" id="{D181C4A1-4A7D-4B1C-B941-051C159B975C}"/>
              </a:ext>
            </a:extLst>
          </p:cNvPr>
          <p:cNvSpPr txBox="1"/>
          <p:nvPr>
            <p:custDataLst>
              <p:tags r:id="rId3"/>
            </p:custDataLst>
          </p:nvPr>
        </p:nvSpPr>
        <p:spPr>
          <a:xfrm>
            <a:off x="560832" y="131673"/>
            <a:ext cx="5824474" cy="407567"/>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一、编写背景</a:t>
            </a:r>
          </a:p>
        </p:txBody>
      </p:sp>
    </p:spTree>
    <p:custDataLst>
      <p:tags r:id="rId1"/>
    </p:custDataLst>
    <p:extLst>
      <p:ext uri="{BB962C8B-B14F-4D97-AF65-F5344CB8AC3E}">
        <p14:creationId xmlns:p14="http://schemas.microsoft.com/office/powerpoint/2010/main" xmlns="" val="1103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661852" y="1065935"/>
            <a:ext cx="10787198" cy="5090624"/>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在教学过程中，广大教师必须充分认识到：</a:t>
            </a:r>
            <a:endParaRPr kumimoji="1" lang="en-US" altLang="zh-CN"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培养什么样的人，是教育的重要问题。一个国家中，青年学生的价值取向决定未来整个国家的价值取向。古今中外，每个国家都是按照自己的政治要求来培养人的，教育也总是在服务自己国家建设中发展、壮大的。</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我国是中国共产党领导的社会主义国家，我们办的教育是社会主义教育。我们的教育，必须始终坚持以马克思主义为指导，坚持社会主义办学方向。</a:t>
            </a:r>
            <a:endParaRPr kumimoji="1" lang="en-US" altLang="zh-CN"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用党的创新理论成果武装青年学生，是我们党领导教育事业发展的优良传统，是学校立德树人的根本要求，也是学校思想政治理论课教育教学承担的一项重要任务。</a:t>
            </a:r>
          </a:p>
        </p:txBody>
      </p:sp>
      <p:sp>
        <p:nvSpPr>
          <p:cNvPr id="5" name="文本框 4">
            <a:extLst>
              <a:ext uri="{FF2B5EF4-FFF2-40B4-BE49-F238E27FC236}">
                <a16:creationId xmlns="" xmlns:a16="http://schemas.microsoft.com/office/drawing/2014/main" id="{A5948044-0CC5-4466-A731-B21B82928137}"/>
              </a:ext>
            </a:extLst>
          </p:cNvPr>
          <p:cNvSpPr txBox="1"/>
          <p:nvPr>
            <p:custDataLst>
              <p:tags r:id="rId3"/>
            </p:custDataLst>
          </p:nvPr>
        </p:nvSpPr>
        <p:spPr>
          <a:xfrm>
            <a:off x="560832" y="131673"/>
            <a:ext cx="5824474" cy="407567"/>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一、编写背景</a:t>
            </a:r>
          </a:p>
        </p:txBody>
      </p:sp>
    </p:spTree>
    <p:custDataLst>
      <p:tags r:id="rId1"/>
    </p:custDataLst>
    <p:extLst>
      <p:ext uri="{BB962C8B-B14F-4D97-AF65-F5344CB8AC3E}">
        <p14:creationId xmlns:p14="http://schemas.microsoft.com/office/powerpoint/2010/main" xmlns="" val="288557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二、目标任务</a:t>
            </a:r>
          </a:p>
        </p:txBody>
      </p:sp>
      <p:sp>
        <p:nvSpPr>
          <p:cNvPr id="11" name="Title 6"/>
          <p:cNvSpPr txBox="1"/>
          <p:nvPr>
            <p:custDataLst>
              <p:tags r:id="rId3"/>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3701143" y="1539542"/>
            <a:ext cx="7567747" cy="4918269"/>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通过教育教学，引导青年学生：</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增强政治意识、大局意识、核心意识、看齐意识，坚定中国特色社会主义道路自信、理论自信、制度自信、文化自信，做到坚决维护习近平总书记党中央的核心、全党的核心地位，坚决维护党中央权威和集中统一领导，树立共产主义远大理想和中国特色社会主义共同理想，厚植爱国主义情怀，把爱国情、强国志、报国行自觉融入坚持和发展中国特色社会主义、建设社会主义现代化强国、实现中华民族伟大复兴的奋斗</a:t>
            </a:r>
            <a:r>
              <a:rPr kumimoji="1" lang="zh-CN" altLang="en-US" sz="2800" b="0" i="0" u="none" strike="noStrike" kern="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rPr>
              <a:t>之中。</a:t>
            </a:r>
            <a:endPar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p:txBody>
      </p:sp>
      <p:grpSp>
        <p:nvGrpSpPr>
          <p:cNvPr id="5" name="组合 4">
            <a:extLst>
              <a:ext uri="{FF2B5EF4-FFF2-40B4-BE49-F238E27FC236}">
                <a16:creationId xmlns="" xmlns:a16="http://schemas.microsoft.com/office/drawing/2014/main" id="{11D82881-8B10-451E-914C-4E567F19B615}"/>
              </a:ext>
            </a:extLst>
          </p:cNvPr>
          <p:cNvGrpSpPr/>
          <p:nvPr/>
        </p:nvGrpSpPr>
        <p:grpSpPr>
          <a:xfrm>
            <a:off x="818343" y="2461563"/>
            <a:ext cx="2502696" cy="2453385"/>
            <a:chOff x="1426116" y="4027250"/>
            <a:chExt cx="2529191" cy="2529191"/>
          </a:xfrm>
        </p:grpSpPr>
        <p:grpSp>
          <p:nvGrpSpPr>
            <p:cNvPr id="6" name="组合 5">
              <a:extLst>
                <a:ext uri="{FF2B5EF4-FFF2-40B4-BE49-F238E27FC236}">
                  <a16:creationId xmlns="" xmlns:a16="http://schemas.microsoft.com/office/drawing/2014/main" id="{E59F6D5E-624D-44DB-BEC1-CCDD08C716F7}"/>
                </a:ext>
              </a:extLst>
            </p:cNvPr>
            <p:cNvGrpSpPr/>
            <p:nvPr/>
          </p:nvGrpSpPr>
          <p:grpSpPr>
            <a:xfrm>
              <a:off x="1426116" y="4027250"/>
              <a:ext cx="2529191" cy="2529191"/>
              <a:chOff x="1245141" y="4027250"/>
              <a:chExt cx="2529191" cy="2529191"/>
            </a:xfrm>
          </p:grpSpPr>
          <p:sp>
            <p:nvSpPr>
              <p:cNvPr id="9" name="椭圆 8">
                <a:extLst>
                  <a:ext uri="{FF2B5EF4-FFF2-40B4-BE49-F238E27FC236}">
                    <a16:creationId xmlns="" xmlns:a16="http://schemas.microsoft.com/office/drawing/2014/main" id="{1056E8E8-0765-473D-9EC6-C6C60E28CDBB}"/>
                  </a:ext>
                </a:extLst>
              </p:cNvPr>
              <p:cNvSpPr/>
              <p:nvPr/>
            </p:nvSpPr>
            <p:spPr>
              <a:xfrm>
                <a:off x="1245141" y="4027250"/>
                <a:ext cx="2529191" cy="2529191"/>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0" name="椭圆 9">
                <a:extLst>
                  <a:ext uri="{FF2B5EF4-FFF2-40B4-BE49-F238E27FC236}">
                    <a16:creationId xmlns="" xmlns:a16="http://schemas.microsoft.com/office/drawing/2014/main" id="{7BA50842-3057-47D3-B90A-09D55BAB5F44}"/>
                  </a:ext>
                </a:extLst>
              </p:cNvPr>
              <p:cNvSpPr/>
              <p:nvPr/>
            </p:nvSpPr>
            <p:spPr>
              <a:xfrm>
                <a:off x="1485090" y="4267201"/>
                <a:ext cx="2049292" cy="2049290"/>
              </a:xfrm>
              <a:prstGeom prst="ellipse">
                <a:avLst/>
              </a:prstGeom>
              <a:solidFill>
                <a:srgbClr val="C00000"/>
              </a:solid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8" name="文本框 7">
              <a:extLst>
                <a:ext uri="{FF2B5EF4-FFF2-40B4-BE49-F238E27FC236}">
                  <a16:creationId xmlns="" xmlns:a16="http://schemas.microsoft.com/office/drawing/2014/main" id="{A44A0B8F-5B60-45FB-BF5A-8A02F5A6C3BB}"/>
                </a:ext>
              </a:extLst>
            </p:cNvPr>
            <p:cNvSpPr txBox="1"/>
            <p:nvPr/>
          </p:nvSpPr>
          <p:spPr>
            <a:xfrm>
              <a:off x="1662701" y="4987852"/>
              <a:ext cx="2009775" cy="538098"/>
            </a:xfrm>
            <a:prstGeom prst="rect">
              <a:avLst/>
            </a:prstGeom>
            <a:noFill/>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总体目标</a:t>
              </a:r>
            </a:p>
          </p:txBody>
        </p:sp>
      </p:grpSp>
    </p:spTree>
    <p:custDataLst>
      <p:tags r:id="rId1"/>
    </p:custDataLst>
    <p:extLst>
      <p:ext uri="{BB962C8B-B14F-4D97-AF65-F5344CB8AC3E}">
        <p14:creationId xmlns:p14="http://schemas.microsoft.com/office/powerpoint/2010/main" xmlns="" val="5189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14528" y="113339"/>
            <a:ext cx="5824474" cy="403956"/>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二、目标任务</a:t>
            </a:r>
          </a:p>
        </p:txBody>
      </p:sp>
      <p:sp>
        <p:nvSpPr>
          <p:cNvPr id="11" name="Title 6"/>
          <p:cNvSpPr txBox="1"/>
          <p:nvPr>
            <p:custDataLst>
              <p:tags r:id="rId3"/>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3657601" y="1687588"/>
            <a:ext cx="7611290" cy="4142673"/>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通过教育教学：</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第一，让青年学生准确理解、深刻把握习近平新时代中国特色社会主义思想的时代背景、核心要义、精神实质、丰富内涵、实践要求，掌握这一思想的科学体系和主要内容。</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第二，让青年学生深入领会习近平新时代中国特色社会主义思想的时代意义、理论意义、实践意义、世界意义，清醒认识这一思想的历史地位，增强用这一思想武装头脑的自觉性。</a:t>
            </a:r>
          </a:p>
        </p:txBody>
      </p:sp>
      <p:grpSp>
        <p:nvGrpSpPr>
          <p:cNvPr id="5" name="组合 4">
            <a:extLst>
              <a:ext uri="{FF2B5EF4-FFF2-40B4-BE49-F238E27FC236}">
                <a16:creationId xmlns="" xmlns:a16="http://schemas.microsoft.com/office/drawing/2014/main" id="{F6407212-00E5-4D05-A03C-E4213A7F0010}"/>
              </a:ext>
            </a:extLst>
          </p:cNvPr>
          <p:cNvGrpSpPr/>
          <p:nvPr/>
        </p:nvGrpSpPr>
        <p:grpSpPr>
          <a:xfrm>
            <a:off x="668755" y="2408175"/>
            <a:ext cx="2502696" cy="2453385"/>
            <a:chOff x="1426116" y="4027250"/>
            <a:chExt cx="2529191" cy="2529191"/>
          </a:xfrm>
        </p:grpSpPr>
        <p:grpSp>
          <p:nvGrpSpPr>
            <p:cNvPr id="6" name="组合 5">
              <a:extLst>
                <a:ext uri="{FF2B5EF4-FFF2-40B4-BE49-F238E27FC236}">
                  <a16:creationId xmlns="" xmlns:a16="http://schemas.microsoft.com/office/drawing/2014/main" id="{4E1E8E94-15B3-423C-9CB8-151A04810DFE}"/>
                </a:ext>
              </a:extLst>
            </p:cNvPr>
            <p:cNvGrpSpPr/>
            <p:nvPr/>
          </p:nvGrpSpPr>
          <p:grpSpPr>
            <a:xfrm>
              <a:off x="1426116" y="4027250"/>
              <a:ext cx="2529191" cy="2529191"/>
              <a:chOff x="1245141" y="4027250"/>
              <a:chExt cx="2529191" cy="2529191"/>
            </a:xfrm>
          </p:grpSpPr>
          <p:sp>
            <p:nvSpPr>
              <p:cNvPr id="9" name="椭圆 8">
                <a:extLst>
                  <a:ext uri="{FF2B5EF4-FFF2-40B4-BE49-F238E27FC236}">
                    <a16:creationId xmlns="" xmlns:a16="http://schemas.microsoft.com/office/drawing/2014/main" id="{5A4EF37F-DCA4-4E3D-AF18-7E18B4151F5E}"/>
                  </a:ext>
                </a:extLst>
              </p:cNvPr>
              <p:cNvSpPr/>
              <p:nvPr/>
            </p:nvSpPr>
            <p:spPr>
              <a:xfrm>
                <a:off x="1245141" y="4027250"/>
                <a:ext cx="2529191" cy="2529191"/>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0" name="椭圆 9">
                <a:extLst>
                  <a:ext uri="{FF2B5EF4-FFF2-40B4-BE49-F238E27FC236}">
                    <a16:creationId xmlns="" xmlns:a16="http://schemas.microsoft.com/office/drawing/2014/main" id="{C1A964BF-D9CF-4247-B421-94DD98EF9B51}"/>
                  </a:ext>
                </a:extLst>
              </p:cNvPr>
              <p:cNvSpPr/>
              <p:nvPr/>
            </p:nvSpPr>
            <p:spPr>
              <a:xfrm>
                <a:off x="1485090" y="4267201"/>
                <a:ext cx="2049292" cy="2049290"/>
              </a:xfrm>
              <a:prstGeom prst="ellipse">
                <a:avLst/>
              </a:prstGeom>
              <a:solidFill>
                <a:srgbClr val="C00000"/>
              </a:solid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8" name="文本框 7">
              <a:extLst>
                <a:ext uri="{FF2B5EF4-FFF2-40B4-BE49-F238E27FC236}">
                  <a16:creationId xmlns="" xmlns:a16="http://schemas.microsoft.com/office/drawing/2014/main" id="{FED49A6D-B4B2-423A-A4BB-18E1A6C1CA0B}"/>
                </a:ext>
              </a:extLst>
            </p:cNvPr>
            <p:cNvSpPr txBox="1"/>
            <p:nvPr/>
          </p:nvSpPr>
          <p:spPr>
            <a:xfrm>
              <a:off x="1662701" y="4987852"/>
              <a:ext cx="2009775" cy="538098"/>
            </a:xfrm>
            <a:prstGeom prst="rect">
              <a:avLst/>
            </a:prstGeom>
            <a:noFill/>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具体任务</a:t>
              </a:r>
            </a:p>
          </p:txBody>
        </p:sp>
      </p:grpSp>
    </p:spTree>
    <p:custDataLst>
      <p:tags r:id="rId1"/>
    </p:custDataLst>
    <p:extLst>
      <p:ext uri="{BB962C8B-B14F-4D97-AF65-F5344CB8AC3E}">
        <p14:creationId xmlns:p14="http://schemas.microsoft.com/office/powerpoint/2010/main" xmlns="" val="17113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a:extLst>
              <a:ext uri="{FF2B5EF4-FFF2-40B4-BE49-F238E27FC236}">
                <a16:creationId xmlns="" xmlns:a16="http://schemas.microsoft.com/office/drawing/2014/main" id="{95DC9FCE-D0AC-4FEE-8D7D-E58BDA6F1884}"/>
              </a:ext>
            </a:extLst>
          </p:cNvPr>
          <p:cNvSpPr txBox="1"/>
          <p:nvPr/>
        </p:nvSpPr>
        <p:spPr>
          <a:xfrm>
            <a:off x="3326765" y="1357279"/>
            <a:ext cx="8213988" cy="4487382"/>
          </a:xfrm>
          <a:prstGeom prst="rect">
            <a:avLst/>
          </a:prstGeom>
          <a:noFill/>
        </p:spPr>
        <p:txBody>
          <a:bodyPr wrap="square">
            <a:spAutoFit/>
          </a:bodyPr>
          <a:lstStyle/>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第三，让青年学生全面了解习近平新时代中国特色社会主义思想中蕴含的人民至上、崇高信仰、历史自觉、问题导向、斗争精神、天下情怀等理论品格和思想风范，使青年大学生增进对这一思想的政治认同、理论认同、思想认同和情感认同。</a:t>
            </a:r>
          </a:p>
          <a:p>
            <a:pPr marL="0" marR="0" lvl="0" indent="720000" algn="just" defTabSz="914400" rtl="0" eaLnBrk="1" fontAlgn="base" latinLnBrk="0" hangingPunct="1">
              <a:lnSpc>
                <a:spcPct val="100000"/>
              </a:lnSpc>
              <a:spcBef>
                <a:spcPct val="20000"/>
              </a:spcBef>
              <a:spcAft>
                <a:spcPct val="0"/>
              </a:spcAft>
              <a:buClrTx/>
              <a:buSzTx/>
              <a:buFontTx/>
              <a:buNone/>
              <a:tabLst/>
              <a:defRPr/>
            </a:pPr>
            <a:r>
              <a:rPr kumimoji="1" lang="zh-CN" altLang="en-US" sz="28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第四，让青年学生深刻把握习近平新时代中国特色社会主义思想中贯穿的马克思主义立场观点方法，使学生在学习过程中，既能掌握理论，也能得到许多思想的启迪、战略的启蒙和智慧的启示，达到入脑、入心的效果。</a:t>
            </a:r>
          </a:p>
        </p:txBody>
      </p:sp>
      <p:grpSp>
        <p:nvGrpSpPr>
          <p:cNvPr id="5" name="组合 4">
            <a:extLst>
              <a:ext uri="{FF2B5EF4-FFF2-40B4-BE49-F238E27FC236}">
                <a16:creationId xmlns="" xmlns:a16="http://schemas.microsoft.com/office/drawing/2014/main" id="{F6407212-00E5-4D05-A03C-E4213A7F0010}"/>
              </a:ext>
            </a:extLst>
          </p:cNvPr>
          <p:cNvGrpSpPr/>
          <p:nvPr/>
        </p:nvGrpSpPr>
        <p:grpSpPr>
          <a:xfrm>
            <a:off x="732366" y="2202307"/>
            <a:ext cx="2502696" cy="2453385"/>
            <a:chOff x="1426116" y="4027250"/>
            <a:chExt cx="2529191" cy="2529191"/>
          </a:xfrm>
        </p:grpSpPr>
        <p:grpSp>
          <p:nvGrpSpPr>
            <p:cNvPr id="6" name="组合 5">
              <a:extLst>
                <a:ext uri="{FF2B5EF4-FFF2-40B4-BE49-F238E27FC236}">
                  <a16:creationId xmlns="" xmlns:a16="http://schemas.microsoft.com/office/drawing/2014/main" id="{4E1E8E94-15B3-423C-9CB8-151A04810DFE}"/>
                </a:ext>
              </a:extLst>
            </p:cNvPr>
            <p:cNvGrpSpPr/>
            <p:nvPr/>
          </p:nvGrpSpPr>
          <p:grpSpPr>
            <a:xfrm>
              <a:off x="1426116" y="4027250"/>
              <a:ext cx="2529191" cy="2529191"/>
              <a:chOff x="1245141" y="4027250"/>
              <a:chExt cx="2529191" cy="2529191"/>
            </a:xfrm>
          </p:grpSpPr>
          <p:sp>
            <p:nvSpPr>
              <p:cNvPr id="9" name="椭圆 8">
                <a:extLst>
                  <a:ext uri="{FF2B5EF4-FFF2-40B4-BE49-F238E27FC236}">
                    <a16:creationId xmlns="" xmlns:a16="http://schemas.microsoft.com/office/drawing/2014/main" id="{5A4EF37F-DCA4-4E3D-AF18-7E18B4151F5E}"/>
                  </a:ext>
                </a:extLst>
              </p:cNvPr>
              <p:cNvSpPr/>
              <p:nvPr/>
            </p:nvSpPr>
            <p:spPr>
              <a:xfrm>
                <a:off x="1245141" y="4027250"/>
                <a:ext cx="2529191" cy="2529191"/>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10" name="椭圆 9">
                <a:extLst>
                  <a:ext uri="{FF2B5EF4-FFF2-40B4-BE49-F238E27FC236}">
                    <a16:creationId xmlns="" xmlns:a16="http://schemas.microsoft.com/office/drawing/2014/main" id="{C1A964BF-D9CF-4247-B421-94DD98EF9B51}"/>
                  </a:ext>
                </a:extLst>
              </p:cNvPr>
              <p:cNvSpPr/>
              <p:nvPr/>
            </p:nvSpPr>
            <p:spPr>
              <a:xfrm>
                <a:off x="1485090" y="4267201"/>
                <a:ext cx="2049292" cy="2049290"/>
              </a:xfrm>
              <a:prstGeom prst="ellipse">
                <a:avLst/>
              </a:prstGeom>
              <a:solidFill>
                <a:srgbClr val="C00000"/>
              </a:solidFill>
              <a:ln w="254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8" name="文本框 7">
              <a:extLst>
                <a:ext uri="{FF2B5EF4-FFF2-40B4-BE49-F238E27FC236}">
                  <a16:creationId xmlns="" xmlns:a16="http://schemas.microsoft.com/office/drawing/2014/main" id="{FED49A6D-B4B2-423A-A4BB-18E1A6C1CA0B}"/>
                </a:ext>
              </a:extLst>
            </p:cNvPr>
            <p:cNvSpPr txBox="1"/>
            <p:nvPr/>
          </p:nvSpPr>
          <p:spPr>
            <a:xfrm>
              <a:off x="1662701" y="4987852"/>
              <a:ext cx="2009775" cy="538098"/>
            </a:xfrm>
            <a:prstGeom prst="rect">
              <a:avLst/>
            </a:prstGeom>
            <a:noFill/>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具体任务</a:t>
              </a:r>
            </a:p>
          </p:txBody>
        </p:sp>
      </p:grpSp>
      <p:sp>
        <p:nvSpPr>
          <p:cNvPr id="12" name="文本框 11">
            <a:extLst>
              <a:ext uri="{FF2B5EF4-FFF2-40B4-BE49-F238E27FC236}">
                <a16:creationId xmlns="" xmlns:a16="http://schemas.microsoft.com/office/drawing/2014/main" id="{363BC537-3BC7-466F-A98C-4EADBA7DAFDE}"/>
              </a:ext>
            </a:extLst>
          </p:cNvPr>
          <p:cNvSpPr txBox="1"/>
          <p:nvPr>
            <p:custDataLst>
              <p:tags r:id="rId3"/>
            </p:custDataLst>
          </p:nvPr>
        </p:nvSpPr>
        <p:spPr>
          <a:xfrm>
            <a:off x="414528" y="113339"/>
            <a:ext cx="5824474" cy="403956"/>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2000" b="1" spc="220" dirty="0">
                <a:solidFill>
                  <a:schemeClr val="accent1">
                    <a:lumMod val="75000"/>
                  </a:schemeClr>
                </a:solidFill>
                <a:latin typeface="华文楷体" panose="02010600040101010101" pitchFamily="2" charset="-122"/>
                <a:ea typeface="华文楷体" panose="02010600040101010101" pitchFamily="2" charset="-122"/>
              </a:rPr>
              <a:t>二、目标任务</a:t>
            </a:r>
          </a:p>
        </p:txBody>
      </p:sp>
    </p:spTree>
    <p:custDataLst>
      <p:tags r:id="rId1"/>
    </p:custDataLst>
    <p:extLst>
      <p:ext uri="{BB962C8B-B14F-4D97-AF65-F5344CB8AC3E}">
        <p14:creationId xmlns:p14="http://schemas.microsoft.com/office/powerpoint/2010/main" xmlns="" val="41465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1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103.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104.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150995471"/>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4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6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7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7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7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78.xml><?xml version="1.0" encoding="utf-8"?>
<p:tagLst xmlns:a="http://schemas.openxmlformats.org/drawingml/2006/main" xmlns:r="http://schemas.openxmlformats.org/officeDocument/2006/relationships" xmlns:p="http://schemas.openxmlformats.org/presentationml/2006/main">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18:21:14&quot;,&quot;maxSize&quot;:{&quot;size1&quot;:31.100000000000001},&quot;minSize&quot;:{&quot;size1&quot;:26.699999999999999},&quot;normalSize&quot;:{&quot;size1&quot;:28.899999999999999},&quot;subLayout&quot;:[{&quot;id&quot;:&quot;2020-12-09T18:21:14&quot;,&quot;margin&quot;:{&quot;bottom&quot;:0.026000002399086952,&quot;left&quot;:5.0799999237060547,&quot;right&quot;:6.7729997634887695,&quot;top&quot;:2.9630000591278076},&quot;type&quot;:0},{&quot;id&quot;:&quot;2020-12-09T18:21:14&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2"/>
  <p:tag name="KSO_WM_SLIDE_BACKGROUND_TYPE" val="general"/>
  <p:tag name="KSO_WM_SLIDE_SUPPORT_FEATURE_TYPE" val="0"/>
  <p:tag name="KSO_WM_TEMPLATE_ASSEMBLE_XID" val="5fd0a51a1fa9d42129dcdd86"/>
  <p:tag name="KSO_WM_TEMPLATE_ASSEMBLE_GROUPID" val="5fd0a51a1fa9d42129dcdd86"/>
  <p:tag name="KSO_WM_FULL_TEXT_BEAUTIFY_COPY_ID" val="150995512"/>
  <p:tag name="KSO_WM_SPECIAL_SOURCE" val="bdnull"/>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09_1*i*1"/>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57dadeb95ab44bae952665e5e2adc445"/>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VALUE" val="12"/>
  <p:tag name="KSO_WM_TEMPLATE_ASSEMBLE_XID" val="5fd0a51a1fa9d42129dcdd86"/>
  <p:tag name="KSO_WM_TEMPLATE_ASSEMBLE_GROUPID" val="5fd0a51a1fa9d42129dcdd86"/>
  <p:tag name="KSO_WM_FULL_TEXT_BEAUTIFY_COPY_ID" val="9"/>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609_1*i*2"/>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5ed7bbdef93b417f8597839bfceeb682"/>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12"/>
  <p:tag name="KSO_WM_TEMPLATE_ASSEMBLE_XID" val="5fd0a51a1fa9d42129dcdd86"/>
  <p:tag name="KSO_WM_TEMPLATE_ASSEMBLE_GROUPID" val="5fd0a51a1fa9d42129dcdd86"/>
  <p:tag name="KSO_WM_FULL_TEXT_BEAUTIFY_COPY_ID" val="1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609_1*i*3"/>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9365081e87b648178ddc3d515a88a6a5"/>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00"/>
  <p:tag name="KSO_WM_TEMPLATE_ASSEMBLE_XID" val="5fd0a51a1fa9d42129dcdd86"/>
  <p:tag name="KSO_WM_TEMPLATE_ASSEMBLE_GROUPID" val="5fd0a51a1fa9d42129dcdd86"/>
  <p:tag name="KSO_WM_FULL_TEXT_BEAUTIFY_COPY_ID" val="1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609_1*i*7"/>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c441230aa17b467882c9a069d83bb114"/>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12"/>
  <p:tag name="KSO_WM_TEMPLATE_ASSEMBLE_XID" val="5fd0a51a1fa9d42129dcdd86"/>
  <p:tag name="KSO_WM_TEMPLATE_ASSEMBLE_GROUPID" val="5fd0a51a1fa9d42129dcdd86"/>
  <p:tag name="KSO_WM_FULL_TEXT_BEAUTIFY_COPY_ID" val="20"/>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8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8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8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4034</Words>
  <Application>Microsoft Office PowerPoint</Application>
  <PresentationFormat>自定义</PresentationFormat>
  <Paragraphs>262</Paragraphs>
  <Slides>33</Slides>
  <Notes>6</Notes>
  <HiddenSlides>0</HiddenSlides>
  <MMClips>0</MMClips>
  <ScaleCrop>false</ScaleCrop>
  <HeadingPairs>
    <vt:vector size="4" baseType="variant">
      <vt:variant>
        <vt:lpstr>主题</vt:lpstr>
      </vt:variant>
      <vt:variant>
        <vt:i4>4</vt:i4>
      </vt:variant>
      <vt:variant>
        <vt:lpstr>幻灯片标题</vt:lpstr>
      </vt:variant>
      <vt:variant>
        <vt:i4>33</vt:i4>
      </vt:variant>
    </vt:vector>
  </HeadingPairs>
  <TitlesOfParts>
    <vt:vector size="37" baseType="lpstr">
      <vt:lpstr>Office 主题</vt:lpstr>
      <vt:lpstr>1_Office 主题</vt:lpstr>
      <vt:lpstr>5_Office 主题</vt:lpstr>
      <vt:lpstr>7_Office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459</cp:revision>
  <dcterms:created xsi:type="dcterms:W3CDTF">2013-10-25T14:41:00Z</dcterms:created>
  <dcterms:modified xsi:type="dcterms:W3CDTF">2021-08-30T05:07:41Z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y fmtid="{D5CDD505-2E9C-101B-9397-08002B2CF9AE}" pid="3" name="KSOSaveFontToCloudKey">
    <vt:lpwstr>511122308_cloud</vt:lpwstr>
  </property>
  <property fmtid="{D5CDD505-2E9C-101B-9397-08002B2CF9AE}" pid="4" name="ICV">
    <vt:lpwstr>C07F16C51C8B4A39A6682A64723106C6</vt:lpwstr>
  </property>
</Properties>
</file>