
<file path=[Content_Types].xml><?xml version="1.0" encoding="utf-8"?>
<Types xmlns="http://schemas.openxmlformats.org/package/2006/content-types">
  <Override PartName="/ppt/slideMasters/slideMaster3.xml" ContentType="application/vnd.openxmlformats-officedocument.presentationml.slideMaster+xml"/>
  <Override PartName="/ppt/tags/tag8.xml" ContentType="application/vnd.openxmlformats-officedocument.presentationml.tags+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heme/theme6.xml" ContentType="application/vnd.openxmlformats-officedocument.theme+xml"/>
  <Override PartName="/ppt/tags/tag21.xml" ContentType="application/vnd.openxmlformats-officedocument.presentationml.tags+xml"/>
  <Override PartName="/ppt/tags/tag30.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Layouts/slideLayout18.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Override PartName="/ppt/tags/tag39.xml" ContentType="application/vnd.openxmlformats-officedocument.presentationml.tags+xml"/>
  <Override PartName="/ppt/tags/tag5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tags/tag73.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heme/theme7.xml" ContentType="application/vnd.openxmlformats-officedocument.them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Masters/slideMaster6.xml" ContentType="application/vnd.openxmlformats-officedocument.presentationml.slideMaster+xml"/>
  <Override PartName="/ppt/theme/theme8.xml" ContentType="application/vnd.openxmlformats-officedocument.theme+xml"/>
  <Override PartName="/ppt/tags/tag32.xml" ContentType="application/vnd.openxmlformats-officedocument.presentationml.tags+xml"/>
  <Override PartName="/ppt/tags/tag5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0" r:id="rId3"/>
    <p:sldMasterId id="2147483663" r:id="rId4"/>
    <p:sldMasterId id="2147483666" r:id="rId5"/>
    <p:sldMasterId id="2147483669" r:id="rId6"/>
  </p:sldMasterIdLst>
  <p:notesMasterIdLst>
    <p:notesMasterId r:id="rId19"/>
  </p:notesMasterIdLst>
  <p:handoutMasterIdLst>
    <p:handoutMasterId r:id="rId20"/>
  </p:handoutMasterIdLst>
  <p:sldIdLst>
    <p:sldId id="729" r:id="rId7"/>
    <p:sldId id="527" r:id="rId8"/>
    <p:sldId id="565" r:id="rId9"/>
    <p:sldId id="734" r:id="rId10"/>
    <p:sldId id="732" r:id="rId11"/>
    <p:sldId id="568" r:id="rId12"/>
    <p:sldId id="597" r:id="rId13"/>
    <p:sldId id="598" r:id="rId14"/>
    <p:sldId id="731" r:id="rId15"/>
    <p:sldId id="570" r:id="rId16"/>
    <p:sldId id="733" r:id="rId17"/>
    <p:sldId id="270" r:id="rId18"/>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F8EFA"/>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88296" autoAdjust="0"/>
  </p:normalViewPr>
  <p:slideViewPr>
    <p:cSldViewPr snapToGrid="0" showGuides="1">
      <p:cViewPr varScale="1">
        <p:scale>
          <a:sx n="78" d="100"/>
          <a:sy n="78" d="100"/>
        </p:scale>
        <p:origin x="-996" y="-72"/>
      </p:cViewPr>
      <p:guideLst>
        <p:guide orient="horz" pos="2115"/>
        <p:guide pos="3882"/>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2021/11/1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2021/11/1</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343400"/>
            <a:ext cx="5486400" cy="4114800"/>
          </a:xfrm>
          <a:prstGeom prst="rect">
            <a:avLst/>
          </a:prstGeom>
        </p:spPr>
        <p:txBody>
          <a:bodyPr>
            <a:normAutofit/>
          </a:bodyPr>
          <a:lstStyle/>
          <a:p>
            <a:endParaRPr lang="zh-CN" altLang="en-US" dirty="0"/>
          </a:p>
        </p:txBody>
      </p:sp>
      <p:sp>
        <p:nvSpPr>
          <p:cNvPr id="4" name="日期占位符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2021/11/1</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887" y="80827"/>
            <a:ext cx="12158731" cy="6697227"/>
          </a:xfrm>
          <a:prstGeom prst="rect">
            <a:avLst/>
          </a:prstGeom>
        </p:spPr>
      </p:pic>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2021/11/1</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2021/11/1</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lvl1pPr>
              <a:defRPr>
                <a:latin typeface="微软雅黑" panose="020B0503020204020204" pitchFamily="34" charset="-122"/>
                <a:ea typeface="微软雅黑" panose="020B0503020204020204" pitchFamily="34" charset="-122"/>
              </a:defRPr>
            </a:lvl1pPr>
          </a:lstStyle>
          <a:p>
            <a:fld id="{760FBDFE-C587-4B4C-A407-44438C67B59E}" type="datetimeFigureOut">
              <a:rPr lang="zh-CN" altLang="en-US" smtClean="0"/>
              <a:pPr/>
              <a:t>2021/11/1</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lvl1pPr>
              <a:defRPr>
                <a:latin typeface="微软雅黑" panose="020B0503020204020204" pitchFamily="34" charset="-122"/>
                <a:ea typeface="微软雅黑" panose="020B0503020204020204" pitchFamily="34" charset="-122"/>
              </a:defRPr>
            </a:lvl1pPr>
          </a:lstStyle>
          <a:p>
            <a:fld id="{49AE70B2-8BF9-45C0-BB95-33D1B9D3A85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lvl1pPr>
              <a:defRPr>
                <a:solidFill>
                  <a:schemeClr val="tx1">
                    <a:lumMod val="85000"/>
                    <a:lumOff val="15000"/>
                  </a:schemeClr>
                </a:solidFill>
              </a:defRPr>
            </a:lvl1pPr>
          </a:lstStyle>
          <a:p>
            <a:fld id="{760FBDFE-C587-4B4C-A407-44438C67B59E}" type="datetimeFigureOut">
              <a:rPr lang="zh-CN" altLang="en-US" smtClean="0"/>
              <a:pPr/>
              <a:t>2021/11/1</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lvl1pPr>
              <a:defRPr>
                <a:solidFill>
                  <a:schemeClr val="tx1">
                    <a:lumMod val="85000"/>
                    <a:lumOff val="15000"/>
                  </a:schemeClr>
                </a:solidFill>
              </a:defRPr>
            </a:lvl1p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lvl1pPr>
              <a:defRPr>
                <a:solidFill>
                  <a:schemeClr val="tx1">
                    <a:lumMod val="85000"/>
                    <a:lumOff val="15000"/>
                  </a:schemeClr>
                </a:solidFill>
              </a:defRPr>
            </a:lvl1pPr>
          </a:lstStyle>
          <a:p>
            <a:fld id="{49AE70B2-8BF9-45C0-BB95-33D1B9D3A85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2021/11/1</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2021/11/1</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2021/11/1</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9"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5"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4" r:id="rId1"/>
    <p:sldLayoutId id="2147483665"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0" r:id="rId1"/>
    <p:sldLayoutId id="2147483671"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6.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tags" Target="../tags/tag69.xml"/><Relationship Id="rId7" Type="http://schemas.openxmlformats.org/officeDocument/2006/relationships/tags" Target="../tags/tag73.xml"/><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5.xml"/><Relationship Id="rId1" Type="http://schemas.openxmlformats.org/officeDocument/2006/relationships/tags" Target="../tags/tag74.xml"/></Relationships>
</file>

<file path=ppt/slides/_rels/slide2.xml.rels><?xml version="1.0" encoding="UTF-8" standalone="yes"?>
<Relationships xmlns="http://schemas.openxmlformats.org/package/2006/relationships"><Relationship Id="rId8" Type="http://schemas.openxmlformats.org/officeDocument/2006/relationships/tags" Target="../tags/tag24.xml"/><Relationship Id="rId13" Type="http://schemas.openxmlformats.org/officeDocument/2006/relationships/tags" Target="../tags/tag29.xml"/><Relationship Id="rId18" Type="http://schemas.openxmlformats.org/officeDocument/2006/relationships/tags" Target="../tags/tag34.xml"/><Relationship Id="rId26" Type="http://schemas.openxmlformats.org/officeDocument/2006/relationships/tags" Target="../tags/tag42.xml"/><Relationship Id="rId3" Type="http://schemas.openxmlformats.org/officeDocument/2006/relationships/tags" Target="../tags/tag19.xml"/><Relationship Id="rId21" Type="http://schemas.openxmlformats.org/officeDocument/2006/relationships/tags" Target="../tags/tag37.xml"/><Relationship Id="rId34" Type="http://schemas.openxmlformats.org/officeDocument/2006/relationships/tags" Target="../tags/tag50.xml"/><Relationship Id="rId7" Type="http://schemas.openxmlformats.org/officeDocument/2006/relationships/tags" Target="../tags/tag23.xml"/><Relationship Id="rId12" Type="http://schemas.openxmlformats.org/officeDocument/2006/relationships/tags" Target="../tags/tag28.xml"/><Relationship Id="rId17" Type="http://schemas.openxmlformats.org/officeDocument/2006/relationships/tags" Target="../tags/tag33.xml"/><Relationship Id="rId25" Type="http://schemas.openxmlformats.org/officeDocument/2006/relationships/tags" Target="../tags/tag41.xml"/><Relationship Id="rId33" Type="http://schemas.openxmlformats.org/officeDocument/2006/relationships/tags" Target="../tags/tag49.xml"/><Relationship Id="rId2" Type="http://schemas.openxmlformats.org/officeDocument/2006/relationships/tags" Target="../tags/tag18.xml"/><Relationship Id="rId16" Type="http://schemas.openxmlformats.org/officeDocument/2006/relationships/tags" Target="../tags/tag32.xml"/><Relationship Id="rId20" Type="http://schemas.openxmlformats.org/officeDocument/2006/relationships/tags" Target="../tags/tag36.xml"/><Relationship Id="rId29" Type="http://schemas.openxmlformats.org/officeDocument/2006/relationships/tags" Target="../tags/tag45.xml"/><Relationship Id="rId1" Type="http://schemas.openxmlformats.org/officeDocument/2006/relationships/tags" Target="../tags/tag17.xml"/><Relationship Id="rId6" Type="http://schemas.openxmlformats.org/officeDocument/2006/relationships/tags" Target="../tags/tag22.xml"/><Relationship Id="rId11" Type="http://schemas.openxmlformats.org/officeDocument/2006/relationships/tags" Target="../tags/tag27.xml"/><Relationship Id="rId24" Type="http://schemas.openxmlformats.org/officeDocument/2006/relationships/tags" Target="../tags/tag40.xml"/><Relationship Id="rId32" Type="http://schemas.openxmlformats.org/officeDocument/2006/relationships/tags" Target="../tags/tag48.xml"/><Relationship Id="rId5" Type="http://schemas.openxmlformats.org/officeDocument/2006/relationships/tags" Target="../tags/tag21.xml"/><Relationship Id="rId15" Type="http://schemas.openxmlformats.org/officeDocument/2006/relationships/tags" Target="../tags/tag31.xml"/><Relationship Id="rId23" Type="http://schemas.openxmlformats.org/officeDocument/2006/relationships/tags" Target="../tags/tag39.xml"/><Relationship Id="rId28" Type="http://schemas.openxmlformats.org/officeDocument/2006/relationships/tags" Target="../tags/tag44.xml"/><Relationship Id="rId36" Type="http://schemas.openxmlformats.org/officeDocument/2006/relationships/notesSlide" Target="../notesSlides/notesSlide1.xml"/><Relationship Id="rId10" Type="http://schemas.openxmlformats.org/officeDocument/2006/relationships/tags" Target="../tags/tag26.xml"/><Relationship Id="rId19" Type="http://schemas.openxmlformats.org/officeDocument/2006/relationships/tags" Target="../tags/tag35.xml"/><Relationship Id="rId31" Type="http://schemas.openxmlformats.org/officeDocument/2006/relationships/tags" Target="../tags/tag47.xml"/><Relationship Id="rId4" Type="http://schemas.openxmlformats.org/officeDocument/2006/relationships/tags" Target="../tags/tag20.xml"/><Relationship Id="rId9" Type="http://schemas.openxmlformats.org/officeDocument/2006/relationships/tags" Target="../tags/tag25.xml"/><Relationship Id="rId14" Type="http://schemas.openxmlformats.org/officeDocument/2006/relationships/tags" Target="../tags/tag30.xml"/><Relationship Id="rId22" Type="http://schemas.openxmlformats.org/officeDocument/2006/relationships/tags" Target="../tags/tag38.xml"/><Relationship Id="rId27" Type="http://schemas.openxmlformats.org/officeDocument/2006/relationships/tags" Target="../tags/tag43.xml"/><Relationship Id="rId30" Type="http://schemas.openxmlformats.org/officeDocument/2006/relationships/tags" Target="../tags/tag46.xml"/><Relationship Id="rId35"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tags" Target="../tags/tag59.xml"/><Relationship Id="rId7" Type="http://schemas.openxmlformats.org/officeDocument/2006/relationships/tags" Target="../tags/tag63.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9"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66.xml"/><Relationship Id="rId1" Type="http://schemas.openxmlformats.org/officeDocument/2006/relationships/tags" Target="../tags/tag6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35054"/>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报告人：杨小斌</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位：北京市十一学校</a:t>
            </a: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2123658"/>
          </a:xfrm>
          <a:prstGeom prst="rect">
            <a:avLst/>
          </a:prstGeom>
          <a:noFill/>
          <a:ln w="9525">
            <a:noFill/>
          </a:ln>
        </p:spPr>
        <p:txBody>
          <a:bodyPr wrap="square" anchor="t">
            <a:spAutoFit/>
          </a:bodyPr>
          <a:lstStyle/>
          <a:p>
            <a:pPr algn="ctr">
              <a:buFont typeface="Arial" panose="020B0604020202020204" pitchFamily="34" charset="0"/>
            </a:pPr>
            <a:r>
              <a:rPr lang="zh-CN" altLang="en-US" sz="4400" b="1"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7</a:t>
            </a:r>
            <a:r>
              <a:rPr lang="zh-CN" altLang="en-US" sz="4400" b="1" dirty="0">
                <a:latin typeface="微软雅黑" panose="020B0503020204020204" pitchFamily="34" charset="-122"/>
                <a:ea typeface="微软雅黑" panose="020B0503020204020204" pitchFamily="34" charset="-122"/>
                <a:sym typeface="微软雅黑" panose="020B0503020204020204" pitchFamily="34" charset="-122"/>
              </a:rPr>
              <a:t>讲  携手构建人类命运共同体</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zh-CN" altLang="en-US" sz="4400" b="1" dirty="0">
                <a:latin typeface="华文仿宋" panose="02010600040101010101" pitchFamily="2" charset="-122"/>
                <a:ea typeface="华文仿宋" panose="02010600040101010101" pitchFamily="2" charset="-122"/>
                <a:sym typeface="微软雅黑" panose="020B0503020204020204" pitchFamily="34" charset="-122"/>
              </a:rPr>
              <a:t>内容解读</a:t>
            </a: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a:solidFill>
                  <a:srgbClr val="264457"/>
                </a:solidFill>
                <a:latin typeface="黑体" panose="02010609060101010101" charset="-122"/>
                <a:ea typeface="黑体" panose="02010609060101010101" charset="-122"/>
              </a:rPr>
              <a:t>（初中）</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custDataLst>
              <p:tags r:id="rId2"/>
            </p:custDataLst>
          </p:nvPr>
        </p:nvSpPr>
        <p:spPr>
          <a:xfrm>
            <a:off x="609562" y="802010"/>
            <a:ext cx="10972876" cy="609600"/>
          </a:xfrm>
          <a:prstGeom prst="rect">
            <a:avLst/>
          </a:prstGeom>
          <a:noFill/>
        </p:spPr>
        <p:txBody>
          <a:bodyPr wrap="square" lIns="63500" tIns="25400" rIns="63500" bIns="25400" rtlCol="0" anchor="t" anchorCtr="0">
            <a:noAutofit/>
          </a:bodyPr>
          <a:lstStyle/>
          <a:p>
            <a:pPr>
              <a:spcBef>
                <a:spcPts val="0"/>
              </a:spcBef>
              <a:spcAft>
                <a:spcPts val="0"/>
              </a:spcAft>
              <a:buSzPct val="100000"/>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sym typeface="+mn-ea"/>
              </a:rPr>
              <a:t>五、教学难点</a:t>
            </a:r>
          </a:p>
        </p:txBody>
      </p:sp>
      <p:sp>
        <p:nvSpPr>
          <p:cNvPr id="57" name="TextBox 174"/>
          <p:cNvSpPr txBox="1"/>
          <p:nvPr>
            <p:custDataLst>
              <p:tags r:id="rId3"/>
            </p:custDataLst>
          </p:nvPr>
        </p:nvSpPr>
        <p:spPr>
          <a:xfrm>
            <a:off x="2326005" y="1523365"/>
            <a:ext cx="2851785" cy="1441450"/>
          </a:xfrm>
          <a:prstGeom prst="rect">
            <a:avLst/>
          </a:prstGeom>
          <a:noFill/>
        </p:spPr>
        <p:txBody>
          <a:bodyPr wrap="square" lIns="90000" tIns="46800" rIns="90000" bIns="46800" rtlCol="0">
            <a:normAutofit/>
          </a:bodyPr>
          <a:lstStyle>
            <a:defPPr>
              <a:defRPr lang="zh-CN"/>
            </a:defPPr>
            <a:lvl1pPr algn="ctr">
              <a:lnSpc>
                <a:spcPts val="1600"/>
              </a:lnSpc>
              <a:spcAft>
                <a:spcPts val="1600"/>
              </a:spcAft>
              <a:defRPr>
                <a:latin typeface="Arial" panose="020B0604020202020204" pitchFamily="34" charset="0"/>
                <a:ea typeface="微软雅黑" panose="020B0503020204020204" pitchFamily="34" charset="-122"/>
                <a:cs typeface="Lato Light"/>
              </a:defRPr>
            </a:lvl1pPr>
          </a:lstStyle>
          <a:p>
            <a:pPr marL="0" lvl="0" indent="-285750" algn="ctr" fontAlgn="ctr">
              <a:lnSpc>
                <a:spcPct val="100000"/>
              </a:lnSpc>
              <a:spcBef>
                <a:spcPts val="0"/>
              </a:spcBef>
              <a:spcAft>
                <a:spcPts val="800"/>
              </a:spcAft>
              <a:buSzPct val="100000"/>
              <a:buFont typeface="Wingdings" panose="05000000000000000000" charset="0"/>
              <a:buNone/>
            </a:pPr>
            <a:endParaRPr lang="zh-CN" altLang="en-US" sz="2400" b="1" u="none" spc="80" dirty="0">
              <a:solidFill>
                <a:schemeClr val="tx1"/>
              </a:solidFill>
              <a:latin typeface="楷体" panose="02010609060101010101" pitchFamily="49" charset="-122"/>
              <a:ea typeface="楷体" panose="02010609060101010101" pitchFamily="49" charset="-122"/>
              <a:cs typeface="+mn-cs"/>
              <a:sym typeface="+mn-ea"/>
            </a:endParaRPr>
          </a:p>
        </p:txBody>
      </p:sp>
      <p:sp>
        <p:nvSpPr>
          <p:cNvPr id="74" name="TextBox 174"/>
          <p:cNvSpPr txBox="1"/>
          <p:nvPr>
            <p:custDataLst>
              <p:tags r:id="rId4"/>
            </p:custDataLst>
          </p:nvPr>
        </p:nvSpPr>
        <p:spPr>
          <a:xfrm>
            <a:off x="4894580" y="1287145"/>
            <a:ext cx="2519680" cy="1441450"/>
          </a:xfrm>
          <a:prstGeom prst="rect">
            <a:avLst/>
          </a:prstGeom>
          <a:noFill/>
        </p:spPr>
        <p:txBody>
          <a:bodyPr wrap="square" lIns="90000" tIns="46800" rIns="90000" bIns="46800" rtlCol="0">
            <a:normAutofit/>
          </a:bodyPr>
          <a:lstStyle>
            <a:defPPr>
              <a:defRPr lang="zh-CN"/>
            </a:defPPr>
            <a:lvl1pPr algn="ctr">
              <a:lnSpc>
                <a:spcPts val="1600"/>
              </a:lnSpc>
              <a:spcAft>
                <a:spcPts val="1600"/>
              </a:spcAft>
              <a:defRPr>
                <a:latin typeface="Arial" panose="020B0604020202020204" pitchFamily="34" charset="0"/>
                <a:ea typeface="微软雅黑" panose="020B0503020204020204" pitchFamily="34" charset="-122"/>
                <a:cs typeface="Lato Light"/>
              </a:defRPr>
            </a:lvl1pPr>
          </a:lstStyle>
          <a:p>
            <a:pPr marL="0" lvl="0" indent="-285750" algn="ctr" fontAlgn="ctr">
              <a:lnSpc>
                <a:spcPct val="100000"/>
              </a:lnSpc>
              <a:spcBef>
                <a:spcPts val="0"/>
              </a:spcBef>
              <a:spcAft>
                <a:spcPts val="800"/>
              </a:spcAft>
              <a:buSzPct val="100000"/>
              <a:buFont typeface="Wingdings" panose="05000000000000000000" charset="0"/>
              <a:buNone/>
            </a:pPr>
            <a:endParaRPr lang="zh-CN" altLang="en-US" sz="2400" b="1" u="none" spc="80" dirty="0">
              <a:solidFill>
                <a:schemeClr val="tx1"/>
              </a:solidFill>
              <a:latin typeface="楷体" panose="02010609060101010101" pitchFamily="49" charset="-122"/>
              <a:ea typeface="楷体" panose="02010609060101010101" pitchFamily="49" charset="-122"/>
              <a:cs typeface="+mn-cs"/>
              <a:sym typeface="+mn-ea"/>
            </a:endParaRPr>
          </a:p>
        </p:txBody>
      </p:sp>
      <p:sp>
        <p:nvSpPr>
          <p:cNvPr id="77" name="TextBox 174"/>
          <p:cNvSpPr txBox="1"/>
          <p:nvPr>
            <p:custDataLst>
              <p:tags r:id="rId5"/>
            </p:custDataLst>
          </p:nvPr>
        </p:nvSpPr>
        <p:spPr>
          <a:xfrm>
            <a:off x="7160260" y="1696085"/>
            <a:ext cx="2829560" cy="1441450"/>
          </a:xfrm>
          <a:prstGeom prst="rect">
            <a:avLst/>
          </a:prstGeom>
          <a:noFill/>
        </p:spPr>
        <p:txBody>
          <a:bodyPr wrap="square" lIns="90000" tIns="46800" rIns="90000" bIns="46800" rtlCol="0">
            <a:normAutofit/>
          </a:bodyPr>
          <a:lstStyle>
            <a:defPPr>
              <a:defRPr lang="zh-CN"/>
            </a:defPPr>
            <a:lvl1pPr algn="ctr">
              <a:lnSpc>
                <a:spcPts val="1600"/>
              </a:lnSpc>
              <a:spcAft>
                <a:spcPts val="1600"/>
              </a:spcAft>
              <a:defRPr>
                <a:latin typeface="Arial" panose="020B0604020202020204" pitchFamily="34" charset="0"/>
                <a:ea typeface="微软雅黑" panose="020B0503020204020204" pitchFamily="34" charset="-122"/>
                <a:cs typeface="Lato Light"/>
              </a:defRPr>
            </a:lvl1pPr>
          </a:lstStyle>
          <a:p>
            <a:pPr marL="0" lvl="0" indent="-285750" algn="ctr" fontAlgn="ctr">
              <a:lnSpc>
                <a:spcPct val="100000"/>
              </a:lnSpc>
              <a:spcBef>
                <a:spcPts val="0"/>
              </a:spcBef>
              <a:spcAft>
                <a:spcPts val="800"/>
              </a:spcAft>
              <a:buSzPct val="100000"/>
              <a:buFont typeface="Wingdings" panose="05000000000000000000" charset="0"/>
              <a:buNone/>
            </a:pPr>
            <a:endParaRPr lang="zh-CN" altLang="en-US" sz="2400" b="1" u="none" spc="80" dirty="0">
              <a:solidFill>
                <a:schemeClr val="tx1"/>
              </a:solidFill>
              <a:latin typeface="楷体" panose="02010609060101010101" pitchFamily="49" charset="-122"/>
              <a:ea typeface="楷体" panose="02010609060101010101" pitchFamily="49" charset="-122"/>
              <a:cs typeface="+mn-cs"/>
              <a:sym typeface="+mn-ea"/>
            </a:endParaRPr>
          </a:p>
        </p:txBody>
      </p:sp>
      <p:sp>
        <p:nvSpPr>
          <p:cNvPr id="80" name="TextBox 174"/>
          <p:cNvSpPr txBox="1"/>
          <p:nvPr>
            <p:custDataLst>
              <p:tags r:id="rId6"/>
            </p:custDataLst>
          </p:nvPr>
        </p:nvSpPr>
        <p:spPr>
          <a:xfrm>
            <a:off x="9200515" y="2230755"/>
            <a:ext cx="2883535" cy="1441450"/>
          </a:xfrm>
          <a:prstGeom prst="rect">
            <a:avLst/>
          </a:prstGeom>
          <a:noFill/>
        </p:spPr>
        <p:txBody>
          <a:bodyPr wrap="square" lIns="90000" tIns="46800" rIns="90000" bIns="46800" rtlCol="0">
            <a:normAutofit/>
          </a:bodyPr>
          <a:lstStyle>
            <a:defPPr>
              <a:defRPr lang="zh-CN"/>
            </a:defPPr>
            <a:lvl1pPr algn="ctr">
              <a:lnSpc>
                <a:spcPts val="1600"/>
              </a:lnSpc>
              <a:spcAft>
                <a:spcPts val="1600"/>
              </a:spcAft>
              <a:defRPr>
                <a:latin typeface="Arial" panose="020B0604020202020204" pitchFamily="34" charset="0"/>
                <a:ea typeface="微软雅黑" panose="020B0503020204020204" pitchFamily="34" charset="-122"/>
                <a:cs typeface="Lato Light"/>
              </a:defRPr>
            </a:lvl1pPr>
          </a:lstStyle>
          <a:p>
            <a:pPr marL="0" lvl="0" indent="-285750" algn="ctr" fontAlgn="ctr">
              <a:lnSpc>
                <a:spcPct val="100000"/>
              </a:lnSpc>
              <a:spcBef>
                <a:spcPts val="0"/>
              </a:spcBef>
              <a:spcAft>
                <a:spcPts val="800"/>
              </a:spcAft>
              <a:buSzPct val="100000"/>
              <a:buFont typeface="Wingdings" panose="05000000000000000000" charset="0"/>
              <a:buNone/>
            </a:pPr>
            <a:endParaRPr lang="zh-CN" altLang="en-US" sz="2400" b="1" u="none" spc="60" dirty="0">
              <a:solidFill>
                <a:srgbClr val="0070C0"/>
              </a:solidFill>
              <a:latin typeface="楷体" panose="02010609060101010101" pitchFamily="49" charset="-122"/>
              <a:ea typeface="楷体" panose="02010609060101010101" pitchFamily="49" charset="-122"/>
              <a:cs typeface="+mn-cs"/>
              <a:sym typeface="+mn-ea"/>
            </a:endParaRPr>
          </a:p>
        </p:txBody>
      </p:sp>
      <p:sp>
        <p:nvSpPr>
          <p:cNvPr id="85" name="TextBox 174"/>
          <p:cNvSpPr txBox="1"/>
          <p:nvPr>
            <p:custDataLst>
              <p:tags r:id="rId7"/>
            </p:custDataLst>
          </p:nvPr>
        </p:nvSpPr>
        <p:spPr>
          <a:xfrm>
            <a:off x="609600" y="1964690"/>
            <a:ext cx="10972800" cy="3369945"/>
          </a:xfrm>
          <a:prstGeom prst="rect">
            <a:avLst/>
          </a:prstGeom>
          <a:noFill/>
        </p:spPr>
        <p:txBody>
          <a:bodyPr wrap="square" lIns="90000" tIns="46800" rIns="90000" bIns="46800" rtlCol="0" anchor="ctr" anchorCtr="0">
            <a:normAutofit lnSpcReduction="10000"/>
          </a:bodyPr>
          <a:lstStyle>
            <a:defPPr>
              <a:defRPr lang="zh-CN"/>
            </a:defPPr>
            <a:lvl1pPr algn="ctr">
              <a:lnSpc>
                <a:spcPts val="1600"/>
              </a:lnSpc>
              <a:spcAft>
                <a:spcPts val="1600"/>
              </a:spcAft>
              <a:defRPr>
                <a:latin typeface="Arial" panose="020B0604020202020204" pitchFamily="34" charset="0"/>
                <a:ea typeface="微软雅黑" panose="020B0503020204020204" pitchFamily="34" charset="-122"/>
                <a:cs typeface="Lato Light"/>
              </a:defRPr>
            </a:lvl1pPr>
          </a:lstStyle>
          <a:p>
            <a:pPr marL="419100" lvl="1">
              <a:defRPr/>
            </a:pPr>
            <a:r>
              <a:rPr lang="zh-CN" altLang="en-US" sz="3600" dirty="0"/>
              <a:t>（</a:t>
            </a:r>
            <a:r>
              <a:rPr lang="en-US" altLang="zh-CN" sz="3600" dirty="0"/>
              <a:t>1</a:t>
            </a:r>
            <a:r>
              <a:rPr lang="zh-CN" altLang="en-US" sz="3600" dirty="0"/>
              <a:t>）构建人类命运共同体的理念与实践</a:t>
            </a:r>
          </a:p>
          <a:p>
            <a:pPr marL="419100" lvl="1">
              <a:defRPr/>
            </a:pPr>
            <a:r>
              <a:rPr lang="en-US" altLang="zh-CN" sz="3600" dirty="0"/>
              <a:t>	</a:t>
            </a:r>
            <a:r>
              <a:rPr lang="zh-CN" altLang="en-US" sz="3600" dirty="0"/>
              <a:t>处理好理念与实践的关系，不应该把人类命运共</a:t>
            </a:r>
            <a:r>
              <a:rPr lang="en-US" altLang="zh-CN" sz="3600" dirty="0"/>
              <a:t>	</a:t>
            </a:r>
            <a:r>
              <a:rPr lang="zh-CN" altLang="en-US" sz="3600" dirty="0"/>
              <a:t>同</a:t>
            </a:r>
            <a:r>
              <a:rPr lang="zh-CN" altLang="en-US" sz="3600" dirty="0">
                <a:solidFill>
                  <a:schemeClr val="tx1"/>
                </a:solidFill>
              </a:rPr>
              <a:t>体与“一带一路”、大国关系等割裂开来</a:t>
            </a:r>
            <a:endParaRPr lang="en-US" altLang="zh-CN" sz="3600" dirty="0"/>
          </a:p>
          <a:p>
            <a:pPr marL="419100" lvl="1">
              <a:defRPr/>
            </a:pPr>
            <a:endParaRPr lang="en-US" altLang="zh-CN" sz="3600" dirty="0"/>
          </a:p>
          <a:p>
            <a:pPr marL="419100" lvl="1">
              <a:defRPr/>
            </a:pPr>
            <a:r>
              <a:rPr lang="zh-CN" altLang="en-US" sz="3600" dirty="0"/>
              <a:t>（</a:t>
            </a:r>
            <a:r>
              <a:rPr lang="en-US" altLang="zh-CN" sz="3600" dirty="0"/>
              <a:t>2</a:t>
            </a:r>
            <a:r>
              <a:rPr lang="zh-CN" altLang="en-US" sz="3600" dirty="0"/>
              <a:t>）推进中国特色大国外交</a:t>
            </a:r>
            <a:endParaRPr lang="en-US" altLang="zh-CN" sz="3600" dirty="0"/>
          </a:p>
          <a:p>
            <a:pPr marL="419100" lvl="1">
              <a:defRPr/>
            </a:pPr>
            <a:r>
              <a:rPr lang="en-US" altLang="zh-CN" sz="3600" dirty="0"/>
              <a:t>  	</a:t>
            </a:r>
            <a:r>
              <a:rPr lang="zh-CN" altLang="en-US" sz="3600" dirty="0"/>
              <a:t>大国关系，</a:t>
            </a:r>
            <a:r>
              <a:rPr lang="zh-CN" altLang="en-US" sz="3600" b="1" dirty="0">
                <a:solidFill>
                  <a:srgbClr val="FF0000"/>
                </a:solidFill>
              </a:rPr>
              <a:t>斗争精神</a:t>
            </a:r>
            <a:endParaRPr lang="en-US" altLang="zh-CN" sz="3600" b="1" dirty="0">
              <a:solidFill>
                <a:srgbClr val="FF00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7" grpId="1"/>
      <p:bldP spid="74" grpId="0"/>
      <p:bldP spid="74" grpId="1"/>
      <p:bldP spid="77" grpId="0"/>
      <p:bldP spid="77" grpId="1"/>
      <p:bldP spid="80" grpId="0"/>
      <p:bldP spid="80" grpId="1"/>
      <p:bldP spid="8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p:nvPr/>
        </p:nvSpPr>
        <p:spPr>
          <a:xfrm>
            <a:off x="546538" y="1698171"/>
            <a:ext cx="10913942" cy="4319752"/>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3200" dirty="0">
                <a:latin typeface="华文楷体" panose="02010600040101010101" pitchFamily="2" charset="-122"/>
                <a:ea typeface="华文楷体" panose="02010600040101010101" pitchFamily="2" charset="-122"/>
              </a:rPr>
              <a:t>我们要抓住建党一百年这个重要节点，从具有许多新的历史特点的伟大斗争出发，总结运用党在不同历史时期成功应对风险挑战的丰富经验，做好较长时间应对外部环境变化的思想准备和工作准备，不断增强斗争意识、丰富斗争经验、提升斗争本领，不断提高治国理政能力和水平，从最坏处着眼，做最充分的准备，朝好的方向努力，争取最好的结果。</a:t>
            </a:r>
            <a:r>
              <a:rPr lang="en-US" altLang="zh-CN" sz="3200" dirty="0">
                <a:latin typeface="华文楷体" panose="02010600040101010101" pitchFamily="2" charset="-122"/>
                <a:ea typeface="华文楷体" panose="02010600040101010101" pitchFamily="2" charset="-122"/>
              </a:rPr>
              <a:t>——</a:t>
            </a:r>
            <a:r>
              <a:rPr lang="zh-CN" altLang="en-US" sz="3200" dirty="0">
                <a:latin typeface="华文楷体" panose="02010600040101010101" pitchFamily="2" charset="-122"/>
                <a:ea typeface="华文楷体" panose="02010600040101010101" pitchFamily="2" charset="-122"/>
              </a:rPr>
              <a:t>习近平</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325073" y="2138971"/>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560971" y="2349468"/>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840226" y="3110773"/>
            <a:ext cx="1832553" cy="523220"/>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2800" b="1" spc="400" dirty="0">
                <a:solidFill>
                  <a:schemeClr val="bg1"/>
                </a:solidFill>
                <a:cs typeface="+mn-ea"/>
                <a:sym typeface="+mn-lt"/>
              </a:rPr>
              <a:t>内容解读</a:t>
            </a:r>
          </a:p>
        </p:txBody>
      </p:sp>
      <p:grpSp>
        <p:nvGrpSpPr>
          <p:cNvPr id="974" name="组合 973"/>
          <p:cNvGrpSpPr/>
          <p:nvPr/>
        </p:nvGrpSpPr>
        <p:grpSpPr>
          <a:xfrm>
            <a:off x="3163834" y="972304"/>
            <a:ext cx="4047251" cy="604838"/>
            <a:chOff x="3818511" y="1079593"/>
            <a:chExt cx="3633809" cy="543051"/>
          </a:xfrm>
          <a:effectLst>
            <a:outerShdw blurRad="127000" dist="127000" dir="5400000" algn="ctr" rotWithShape="0">
              <a:srgbClr val="000000">
                <a:alpha val="43137"/>
              </a:srgbClr>
            </a:outerShdw>
          </a:effectLst>
        </p:grpSpPr>
        <p:grpSp>
          <p:nvGrpSpPr>
            <p:cNvPr id="975" name="组合 974"/>
            <p:cNvGrpSpPr/>
            <p:nvPr/>
          </p:nvGrpSpPr>
          <p:grpSpPr>
            <a:xfrm>
              <a:off x="3818511" y="1084860"/>
              <a:ext cx="3633809" cy="483501"/>
              <a:chOff x="2540000" y="1059582"/>
              <a:chExt cx="6108700" cy="812800"/>
            </a:xfrm>
            <a:solidFill>
              <a:srgbClr val="005DA2"/>
            </a:solidFill>
          </p:grpSpPr>
          <p:sp>
            <p:nvSpPr>
              <p:cNvPr id="978" name="Freeform 5"/>
              <p:cNvSpPr>
                <a:spLocks noEditPoints="1"/>
              </p:cNvSpPr>
              <p:nvPr>
                <p:custDataLst>
                  <p:tags r:id="rId3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979" name="Freeform 6"/>
              <p:cNvSpPr/>
              <p:nvPr>
                <p:custDataLst>
                  <p:tags r:id="rId3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976" name="矩形 975"/>
            <p:cNvSpPr/>
            <p:nvPr>
              <p:custDataLst>
                <p:tags r:id="rId31"/>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楷体" panose="02010609060101010101" pitchFamily="49" charset="-122"/>
                <a:ea typeface="楷体" panose="02010609060101010101" pitchFamily="49" charset="-122"/>
                <a:cs typeface="+mn-ea"/>
                <a:sym typeface="+mn-lt"/>
              </a:endParaRPr>
            </a:p>
          </p:txBody>
        </p:sp>
        <p:sp>
          <p:nvSpPr>
            <p:cNvPr id="977" name="文本框 48"/>
            <p:cNvSpPr txBox="1">
              <a:spLocks noChangeArrowheads="1"/>
            </p:cNvSpPr>
            <p:nvPr>
              <p:custDataLst>
                <p:tags r:id="rId32"/>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1</a:t>
              </a:r>
            </a:p>
          </p:txBody>
        </p:sp>
      </p:grpSp>
      <p:grpSp>
        <p:nvGrpSpPr>
          <p:cNvPr id="980" name="组合 979"/>
          <p:cNvGrpSpPr/>
          <p:nvPr/>
        </p:nvGrpSpPr>
        <p:grpSpPr>
          <a:xfrm>
            <a:off x="3153076" y="1975614"/>
            <a:ext cx="4047251" cy="561150"/>
            <a:chOff x="3818511" y="1744615"/>
            <a:chExt cx="3633809" cy="503827"/>
          </a:xfrm>
          <a:effectLst>
            <a:outerShdw blurRad="127000" dist="127000" dir="5400000" algn="ctr" rotWithShape="0">
              <a:srgbClr val="000000">
                <a:alpha val="43137"/>
              </a:srgbClr>
            </a:outerShdw>
          </a:effectLst>
        </p:grpSpPr>
        <p:grpSp>
          <p:nvGrpSpPr>
            <p:cNvPr id="981" name="组合 980"/>
            <p:cNvGrpSpPr/>
            <p:nvPr/>
          </p:nvGrpSpPr>
          <p:grpSpPr>
            <a:xfrm>
              <a:off x="3818511" y="1744615"/>
              <a:ext cx="3633809" cy="483501"/>
              <a:chOff x="2540000" y="1059582"/>
              <a:chExt cx="6108700" cy="812800"/>
            </a:xfrm>
            <a:solidFill>
              <a:srgbClr val="005DA2"/>
            </a:solidFill>
          </p:grpSpPr>
          <p:sp>
            <p:nvSpPr>
              <p:cNvPr id="984" name="Freeform 5"/>
              <p:cNvSpPr>
                <a:spLocks noEditPoints="1"/>
              </p:cNvSpPr>
              <p:nvPr>
                <p:custDataLst>
                  <p:tags r:id="rId29"/>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985" name="Freeform 6"/>
              <p:cNvSpPr/>
              <p:nvPr>
                <p:custDataLst>
                  <p:tags r:id="rId30"/>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983" name="文本框 48"/>
            <p:cNvSpPr txBox="1">
              <a:spLocks noChangeArrowheads="1"/>
            </p:cNvSpPr>
            <p:nvPr>
              <p:custDataLst>
                <p:tags r:id="rId28"/>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2</a:t>
              </a:r>
            </a:p>
          </p:txBody>
        </p:sp>
      </p:grpSp>
      <p:grpSp>
        <p:nvGrpSpPr>
          <p:cNvPr id="9" name="组合 8"/>
          <p:cNvGrpSpPr/>
          <p:nvPr/>
        </p:nvGrpSpPr>
        <p:grpSpPr>
          <a:xfrm>
            <a:off x="3207686" y="2963673"/>
            <a:ext cx="4047251" cy="538511"/>
            <a:chOff x="3818511" y="1744615"/>
            <a:chExt cx="3633809" cy="483501"/>
          </a:xfrm>
          <a:effectLst>
            <a:outerShdw blurRad="127000" dist="127000" dir="5400000" algn="ctr" rotWithShape="0">
              <a:srgbClr val="000000">
                <a:alpha val="43137"/>
              </a:srgbClr>
            </a:outerShdw>
          </a:effectLst>
        </p:grpSpPr>
        <p:grpSp>
          <p:nvGrpSpPr>
            <p:cNvPr id="11" name="组合 10"/>
            <p:cNvGrpSpPr/>
            <p:nvPr/>
          </p:nvGrpSpPr>
          <p:grpSpPr>
            <a:xfrm>
              <a:off x="3818511" y="1744615"/>
              <a:ext cx="3633809" cy="483501"/>
              <a:chOff x="2540000" y="1059582"/>
              <a:chExt cx="6108700" cy="812800"/>
            </a:xfrm>
            <a:solidFill>
              <a:srgbClr val="005DA2"/>
            </a:solidFill>
          </p:grpSpPr>
          <p:sp>
            <p:nvSpPr>
              <p:cNvPr id="13" name="Freeform 5"/>
              <p:cNvSpPr>
                <a:spLocks noEditPoints="1"/>
              </p:cNvSpPr>
              <p:nvPr>
                <p:custDataLst>
                  <p:tags r:id="rId26"/>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15" name="Freeform 6"/>
              <p:cNvSpPr/>
              <p:nvPr>
                <p:custDataLst>
                  <p:tags r:id="rId27"/>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17" name="文本框 48"/>
            <p:cNvSpPr txBox="1">
              <a:spLocks noChangeArrowheads="1"/>
            </p:cNvSpPr>
            <p:nvPr>
              <p:custDataLst>
                <p:tags r:id="rId25"/>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3</a:t>
              </a:r>
            </a:p>
          </p:txBody>
        </p:sp>
      </p:grpSp>
      <p:grpSp>
        <p:nvGrpSpPr>
          <p:cNvPr id="19" name="组合 18"/>
          <p:cNvGrpSpPr/>
          <p:nvPr/>
        </p:nvGrpSpPr>
        <p:grpSpPr>
          <a:xfrm>
            <a:off x="3163871" y="3891309"/>
            <a:ext cx="4047251" cy="564646"/>
            <a:chOff x="3818511" y="1721150"/>
            <a:chExt cx="3633809" cy="506966"/>
          </a:xfrm>
          <a:effectLst>
            <a:outerShdw blurRad="127000" dist="127000" dir="5400000" algn="ctr" rotWithShape="0">
              <a:srgbClr val="000000">
                <a:alpha val="43137"/>
              </a:srgbClr>
            </a:outerShdw>
          </a:effectLst>
        </p:grpSpPr>
        <p:grpSp>
          <p:nvGrpSpPr>
            <p:cNvPr id="20" name="组合 19"/>
            <p:cNvGrpSpPr/>
            <p:nvPr/>
          </p:nvGrpSpPr>
          <p:grpSpPr>
            <a:xfrm>
              <a:off x="3818511" y="1744615"/>
              <a:ext cx="3633809" cy="483501"/>
              <a:chOff x="2540000" y="1059582"/>
              <a:chExt cx="6108700" cy="812800"/>
            </a:xfrm>
            <a:solidFill>
              <a:srgbClr val="005DA2"/>
            </a:solidFill>
          </p:grpSpPr>
          <p:sp>
            <p:nvSpPr>
              <p:cNvPr id="21"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22"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23" name="文本框 48"/>
            <p:cNvSpPr txBox="1">
              <a:spLocks noChangeArrowheads="1"/>
            </p:cNvSpPr>
            <p:nvPr>
              <p:custDataLst>
                <p:tags r:id="rId22"/>
              </p:custDataLst>
            </p:nvPr>
          </p:nvSpPr>
          <p:spPr bwMode="auto">
            <a:xfrm>
              <a:off x="4444525" y="172115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4</a:t>
              </a:r>
            </a:p>
          </p:txBody>
        </p:sp>
      </p:grpSp>
      <p:grpSp>
        <p:nvGrpSpPr>
          <p:cNvPr id="24" name="组合 23"/>
          <p:cNvGrpSpPr/>
          <p:nvPr/>
        </p:nvGrpSpPr>
        <p:grpSpPr>
          <a:xfrm>
            <a:off x="3153076" y="4811243"/>
            <a:ext cx="4047251" cy="548317"/>
            <a:chOff x="3818511" y="1735811"/>
            <a:chExt cx="3633809" cy="492305"/>
          </a:xfrm>
          <a:effectLst>
            <a:outerShdw blurRad="127000" dist="127000" dir="5400000" algn="ctr" rotWithShape="0">
              <a:srgbClr val="000000">
                <a:alpha val="43137"/>
              </a:srgbClr>
            </a:outerShdw>
          </a:effectLst>
        </p:grpSpPr>
        <p:grpSp>
          <p:nvGrpSpPr>
            <p:cNvPr id="25" name="组合 24"/>
            <p:cNvGrpSpPr/>
            <p:nvPr/>
          </p:nvGrpSpPr>
          <p:grpSpPr>
            <a:xfrm>
              <a:off x="3818511" y="1744615"/>
              <a:ext cx="3633809" cy="483501"/>
              <a:chOff x="2540000" y="1059582"/>
              <a:chExt cx="6108700" cy="812800"/>
            </a:xfrm>
            <a:solidFill>
              <a:srgbClr val="005DA2"/>
            </a:solidFill>
          </p:grpSpPr>
          <p:sp>
            <p:nvSpPr>
              <p:cNvPr id="26"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27"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28" name="文本框 48"/>
            <p:cNvSpPr txBox="1">
              <a:spLocks noChangeArrowheads="1"/>
            </p:cNvSpPr>
            <p:nvPr>
              <p:custDataLst>
                <p:tags r:id="rId19"/>
              </p:custDataLst>
            </p:nvPr>
          </p:nvSpPr>
          <p:spPr bwMode="auto">
            <a:xfrm>
              <a:off x="4459186" y="173581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5</a:t>
              </a:r>
            </a:p>
          </p:txBody>
        </p:sp>
      </p:grpSp>
      <p:sp>
        <p:nvSpPr>
          <p:cNvPr id="29" name="文本框 28"/>
          <p:cNvSpPr txBox="1"/>
          <p:nvPr/>
        </p:nvSpPr>
        <p:spPr>
          <a:xfrm>
            <a:off x="4747260" y="1072515"/>
            <a:ext cx="2151380" cy="521970"/>
          </a:xfrm>
          <a:prstGeom prst="rect">
            <a:avLst/>
          </a:prstGeom>
          <a:noFill/>
        </p:spPr>
        <p:txBody>
          <a:bodyPr wrap="square" rtlCol="0">
            <a:spAutoFit/>
          </a:bodyPr>
          <a:lstStyle/>
          <a:p>
            <a:r>
              <a:rPr lang="zh-CN" altLang="en-US" sz="2800" b="1" dirty="0">
                <a:solidFill>
                  <a:schemeClr val="bg2">
                    <a:lumMod val="75000"/>
                  </a:schemeClr>
                </a:solidFill>
                <a:effectLst>
                  <a:outerShdw blurRad="38100" dist="38100" dir="2700000" algn="tl">
                    <a:srgbClr val="000000">
                      <a:alpha val="43137"/>
                    </a:srgbClr>
                  </a:outerShdw>
                </a:effectLst>
              </a:rPr>
              <a:t>本讲逻辑</a:t>
            </a:r>
          </a:p>
        </p:txBody>
      </p:sp>
      <p:sp>
        <p:nvSpPr>
          <p:cNvPr id="30" name="文本框 29"/>
          <p:cNvSpPr txBox="1"/>
          <p:nvPr/>
        </p:nvSpPr>
        <p:spPr>
          <a:xfrm>
            <a:off x="4794250" y="3035300"/>
            <a:ext cx="1627369"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38100" dir="2700000" algn="tl">
                    <a:srgbClr val="000000">
                      <a:alpha val="43137"/>
                    </a:srgbClr>
                  </a:outerShdw>
                </a:effectLst>
              </a:rPr>
              <a:t>学习目标</a:t>
            </a:r>
          </a:p>
        </p:txBody>
      </p:sp>
      <p:sp>
        <p:nvSpPr>
          <p:cNvPr id="32" name="文本框 31"/>
          <p:cNvSpPr txBox="1"/>
          <p:nvPr/>
        </p:nvSpPr>
        <p:spPr>
          <a:xfrm>
            <a:off x="4838065" y="4837430"/>
            <a:ext cx="1627369"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38100" dir="2700000" algn="tl">
                    <a:srgbClr val="000000">
                      <a:alpha val="43137"/>
                    </a:srgbClr>
                  </a:outerShdw>
                </a:effectLst>
              </a:rPr>
              <a:t>教学难点</a:t>
            </a:r>
          </a:p>
        </p:txBody>
      </p:sp>
      <p:sp>
        <p:nvSpPr>
          <p:cNvPr id="33" name="文本框 32"/>
          <p:cNvSpPr txBox="1"/>
          <p:nvPr/>
        </p:nvSpPr>
        <p:spPr>
          <a:xfrm>
            <a:off x="4820920" y="3933825"/>
            <a:ext cx="1620957" cy="523220"/>
          </a:xfrm>
          <a:prstGeom prst="rect">
            <a:avLst/>
          </a:prstGeom>
          <a:noFill/>
        </p:spPr>
        <p:txBody>
          <a:bodyPr wrap="none" rtlCol="0" anchor="t">
            <a:spAutoFit/>
          </a:bodyPr>
          <a:lstStyle/>
          <a:p>
            <a:r>
              <a:rPr lang="zh-CN" altLang="en-US" sz="2800" b="1" dirty="0">
                <a:solidFill>
                  <a:srgbClr val="4F8EFA"/>
                </a:solidFill>
                <a:effectLst>
                  <a:outerShdw blurRad="38100" dist="38100" dir="2700000" algn="tl">
                    <a:srgbClr val="000000">
                      <a:alpha val="43137"/>
                    </a:srgbClr>
                  </a:outerShdw>
                </a:effectLst>
              </a:rPr>
              <a:t>教学重点</a:t>
            </a:r>
          </a:p>
        </p:txBody>
      </p:sp>
      <p:sp>
        <p:nvSpPr>
          <p:cNvPr id="34" name="文本框 33"/>
          <p:cNvSpPr txBox="1"/>
          <p:nvPr/>
        </p:nvSpPr>
        <p:spPr>
          <a:xfrm>
            <a:off x="4758690" y="2047240"/>
            <a:ext cx="1627369" cy="523220"/>
          </a:xfrm>
          <a:prstGeom prst="rect">
            <a:avLst/>
          </a:prstGeom>
          <a:noFill/>
        </p:spPr>
        <p:txBody>
          <a:bodyPr wrap="none" rtlCol="0" anchor="t">
            <a:spAutoFit/>
          </a:bodyPr>
          <a:lstStyle/>
          <a:p>
            <a:pPr algn="l">
              <a:buClrTx/>
              <a:buSzTx/>
              <a:buFontTx/>
            </a:pPr>
            <a:r>
              <a:rPr lang="zh-CN" altLang="en-US" sz="2800" b="1" dirty="0">
                <a:solidFill>
                  <a:schemeClr val="bg2">
                    <a:lumMod val="75000"/>
                  </a:schemeClr>
                </a:solidFill>
                <a:effectLst>
                  <a:outerShdw blurRad="38100" dist="38100" dir="2700000" algn="tl">
                    <a:srgbClr val="000000">
                      <a:alpha val="43137"/>
                    </a:srgbClr>
                  </a:outerShdw>
                </a:effectLst>
              </a:rPr>
              <a:t>主要内容</a:t>
            </a: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4369">
        <p14:flip dir="r"/>
      </p:transition>
    </mc:Choice>
    <mc:Fallback>
      <p:transition spd="slow" advClick="0" advTm="4369">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a:spcBef>
                <a:spcPts val="0"/>
              </a:spcBef>
              <a:spcAft>
                <a:spcPts val="0"/>
              </a:spcAft>
              <a:buSzPct val="100000"/>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一、本讲逻辑</a:t>
            </a:r>
          </a:p>
        </p:txBody>
      </p:sp>
      <p:sp>
        <p:nvSpPr>
          <p:cNvPr id="11" name="Title 6"/>
          <p:cNvSpPr txBox="1"/>
          <p:nvPr>
            <p:custDataLst>
              <p:tags r:id="rId3"/>
            </p:custDataLst>
          </p:nvPr>
        </p:nvSpPr>
        <p:spPr>
          <a:xfrm>
            <a:off x="5327650"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Rectangle 3"/>
          <p:cNvSpPr txBox="1">
            <a:spLocks noChangeArrowheads="1"/>
          </p:cNvSpPr>
          <p:nvPr/>
        </p:nvSpPr>
        <p:spPr>
          <a:xfrm>
            <a:off x="489875" y="2561184"/>
            <a:ext cx="11059342" cy="3429001"/>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indent="-342900">
              <a:defRPr/>
            </a:pPr>
            <a:r>
              <a:rPr lang="zh-CN" altLang="en-US" dirty="0"/>
              <a:t>一、人类生活在同一个地球村</a:t>
            </a:r>
            <a:endParaRPr lang="en-US" altLang="zh-CN" dirty="0"/>
          </a:p>
          <a:p>
            <a:pPr marL="762000" lvl="1" indent="-342900">
              <a:defRPr/>
            </a:pPr>
            <a:r>
              <a:rPr lang="zh-CN" altLang="en-US" dirty="0"/>
              <a:t>理论叙述</a:t>
            </a:r>
            <a:r>
              <a:rPr lang="en-US" altLang="zh-CN" dirty="0"/>
              <a:t>——</a:t>
            </a:r>
            <a:r>
              <a:rPr lang="zh-CN" altLang="en-US" dirty="0"/>
              <a:t>一方面，重点阐述了经济全球化的发展使得各国相互联系比过去任何时候都更加紧密，和平、发展、合作、共赢成为时代潮流和世界各国人民的共同渴望。另一方面，叙述了人类今天所处的安全环境仍然堪忧，逆全球化、单边主义、霸权主义等威胁不断，全球性挑战日益上升。进而提出中国的智慧和方案，即人类命运共同体。</a:t>
            </a:r>
            <a:endParaRPr lang="en-US" altLang="zh-CN" dirty="0"/>
          </a:p>
          <a:p>
            <a:pPr marL="762000" lvl="1" indent="-342900">
              <a:defRPr/>
            </a:pPr>
            <a:r>
              <a:rPr lang="zh-CN" altLang="en-US" dirty="0"/>
              <a:t>价值立意</a:t>
            </a:r>
            <a:r>
              <a:rPr lang="en-US" altLang="zh-CN" dirty="0"/>
              <a:t>——</a:t>
            </a:r>
            <a:r>
              <a:rPr lang="zh-CN" altLang="en-US" dirty="0"/>
              <a:t>帮助学生</a:t>
            </a:r>
            <a:r>
              <a:rPr lang="zh-CN" altLang="en-US" dirty="0" smtClean="0"/>
              <a:t>一分为二、综合</a:t>
            </a:r>
            <a:r>
              <a:rPr lang="zh-CN" altLang="en-US" dirty="0"/>
              <a:t>全面地来看待当今的世界，引导学生理解人类社会的紧密相连，既是和平与发展的紧密相连，又是威胁与挑战的共同应对，进而认同人类命运共同体的理念和实践。</a:t>
            </a:r>
            <a:endParaRPr lang="en-US" altLang="zh-CN" dirty="0"/>
          </a:p>
        </p:txBody>
      </p:sp>
      <p:sp>
        <p:nvSpPr>
          <p:cNvPr id="6" name="Rectangle 2"/>
          <p:cNvSpPr txBox="1">
            <a:spLocks noChangeArrowheads="1"/>
          </p:cNvSpPr>
          <p:nvPr/>
        </p:nvSpPr>
        <p:spPr>
          <a:xfrm>
            <a:off x="489875" y="1702751"/>
            <a:ext cx="8564880" cy="587375"/>
          </a:xfrm>
          <a:prstGeom prst="rect">
            <a:avLst/>
          </a:prstGeom>
        </p:spPr>
        <p:txBody>
          <a:bodyPr/>
          <a:lst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r>
              <a:rPr lang="zh-CN" altLang="en-US" sz="3200">
                <a:solidFill>
                  <a:srgbClr val="3333CC"/>
                </a:solidFill>
              </a:rPr>
              <a:t>第</a:t>
            </a:r>
            <a:r>
              <a:rPr lang="en-US" altLang="zh-CN" sz="3200">
                <a:solidFill>
                  <a:srgbClr val="3333CC"/>
                </a:solidFill>
              </a:rPr>
              <a:t>7</a:t>
            </a:r>
            <a:r>
              <a:rPr lang="zh-CN" altLang="en-US" sz="3200">
                <a:solidFill>
                  <a:srgbClr val="3333CC"/>
                </a:solidFill>
              </a:rPr>
              <a:t>讲</a:t>
            </a:r>
            <a:r>
              <a:rPr lang="en-US" altLang="zh-CN" sz="3200">
                <a:solidFill>
                  <a:srgbClr val="3333CC"/>
                </a:solidFill>
              </a:rPr>
              <a:t>  </a:t>
            </a:r>
            <a:r>
              <a:rPr lang="zh-CN" altLang="en-US" sz="3200">
                <a:solidFill>
                  <a:srgbClr val="3333CC"/>
                </a:solidFill>
              </a:rPr>
              <a:t>携手构建人类命运共同体</a:t>
            </a:r>
            <a:endParaRPr lang="zh-CN" altLang="en-US" sz="3200" dirty="0">
              <a:solidFill>
                <a:srgbClr val="3333CC"/>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a:spcBef>
                <a:spcPts val="0"/>
              </a:spcBef>
              <a:spcAft>
                <a:spcPts val="0"/>
              </a:spcAft>
              <a:buSzPct val="100000"/>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一、本讲逻辑</a:t>
            </a:r>
          </a:p>
        </p:txBody>
      </p:sp>
      <p:sp>
        <p:nvSpPr>
          <p:cNvPr id="11" name="Title 6"/>
          <p:cNvSpPr txBox="1"/>
          <p:nvPr>
            <p:custDataLst>
              <p:tags r:id="rId3"/>
            </p:custDataLst>
          </p:nvPr>
        </p:nvSpPr>
        <p:spPr>
          <a:xfrm>
            <a:off x="5340985" y="1996440"/>
            <a:ext cx="6121400" cy="286512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楷体" panose="02010609060101010101" pitchFamily="49" charset="-122"/>
              <a:ea typeface="楷体" panose="02010609060101010101" pitchFamily="49" charset="-122"/>
              <a:cs typeface="楷体" panose="02010609060101010101" pitchFamily="49" charset="-122"/>
            </a:endParaRPr>
          </a:p>
          <a:p>
            <a:pPr lvl="0" fontAlgn="auto">
              <a:lnSpc>
                <a:spcPct val="120000"/>
              </a:lnSpc>
              <a:spcBef>
                <a:spcPts val="0"/>
              </a:spcBef>
              <a:spcAft>
                <a:spcPts val="800"/>
              </a:spcAft>
              <a:buSzPct val="100000"/>
            </a:pPr>
            <a:endParaRPr lang="zh-CN" altLang="en-US" sz="2400" spc="160" dirty="0">
              <a:ln w="3175">
                <a:noFill/>
                <a:prstDash val="dash"/>
              </a:ln>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Rectangle 3"/>
          <p:cNvSpPr txBox="1">
            <a:spLocks noChangeArrowheads="1"/>
          </p:cNvSpPr>
          <p:nvPr/>
        </p:nvSpPr>
        <p:spPr>
          <a:xfrm>
            <a:off x="372745" y="2560955"/>
            <a:ext cx="10776585" cy="3429000"/>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800" indent="-342900">
              <a:defRPr/>
            </a:pPr>
            <a:r>
              <a:rPr lang="zh-CN" altLang="en-US" dirty="0"/>
              <a:t>二、坚持走和平发展道路</a:t>
            </a:r>
            <a:endParaRPr lang="en-US" altLang="zh-CN" dirty="0"/>
          </a:p>
          <a:p>
            <a:pPr marL="762000" lvl="1" indent="-342900">
              <a:defRPr/>
            </a:pPr>
            <a:r>
              <a:rPr lang="zh-CN" altLang="en-US" dirty="0"/>
              <a:t>理论叙述</a:t>
            </a:r>
            <a:r>
              <a:rPr lang="en-US" altLang="zh-CN" dirty="0"/>
              <a:t>——</a:t>
            </a:r>
            <a:r>
              <a:rPr lang="zh-CN" altLang="en-US" dirty="0"/>
              <a:t>主要围绕“建设一个什么样的世界、如何建设这个世界”，介绍中国智慧、中国方案。中国通过共建“一带一路”、发展全球伙伴关系网络、推进中国特色大国外交，在坚持走和平发展道路的同时，推动构建新型国际关系，推动构建人类命运共同体。</a:t>
            </a:r>
            <a:endParaRPr lang="en-US" altLang="zh-CN" dirty="0"/>
          </a:p>
          <a:p>
            <a:pPr marL="762000" lvl="1" indent="-342900">
              <a:defRPr/>
            </a:pPr>
            <a:r>
              <a:rPr lang="zh-CN" altLang="en-US" dirty="0"/>
              <a:t>价值立意</a:t>
            </a:r>
            <a:r>
              <a:rPr lang="en-US" altLang="zh-CN" dirty="0"/>
              <a:t>——</a:t>
            </a:r>
            <a:r>
              <a:rPr lang="zh-CN" altLang="en-US" dirty="0"/>
              <a:t>从理念到实践，具体介绍中国推进构建人类命运共同体的实践，让学生感受到中国推进人类命运共同体建设的诸多努力和为人类和平作出的诸多贡献，激发学生民族自信心，引导学生珍爱和平，坚定认同走和平发展道路，主动承担维护世界和平的责任。</a:t>
            </a:r>
            <a:endParaRPr lang="en-US" altLang="zh-CN" dirty="0"/>
          </a:p>
        </p:txBody>
      </p:sp>
      <p:sp>
        <p:nvSpPr>
          <p:cNvPr id="6" name="Rectangle 2"/>
          <p:cNvSpPr txBox="1">
            <a:spLocks noChangeArrowheads="1"/>
          </p:cNvSpPr>
          <p:nvPr/>
        </p:nvSpPr>
        <p:spPr>
          <a:xfrm>
            <a:off x="489875" y="1702751"/>
            <a:ext cx="8564880" cy="587375"/>
          </a:xfrm>
          <a:prstGeom prst="rect">
            <a:avLst/>
          </a:prstGeom>
        </p:spPr>
        <p:txBody>
          <a:bodyPr/>
          <a:lst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r>
              <a:rPr lang="zh-CN" altLang="en-US" sz="3200">
                <a:solidFill>
                  <a:srgbClr val="3333CC"/>
                </a:solidFill>
              </a:rPr>
              <a:t>第</a:t>
            </a:r>
            <a:r>
              <a:rPr lang="en-US" altLang="zh-CN" sz="3200">
                <a:solidFill>
                  <a:srgbClr val="3333CC"/>
                </a:solidFill>
              </a:rPr>
              <a:t>7</a:t>
            </a:r>
            <a:r>
              <a:rPr lang="zh-CN" altLang="en-US" sz="3200">
                <a:solidFill>
                  <a:srgbClr val="3333CC"/>
                </a:solidFill>
              </a:rPr>
              <a:t>讲 </a:t>
            </a:r>
            <a:r>
              <a:rPr lang="en-US" altLang="zh-CN" sz="3200">
                <a:solidFill>
                  <a:srgbClr val="3333CC"/>
                </a:solidFill>
              </a:rPr>
              <a:t> </a:t>
            </a:r>
            <a:r>
              <a:rPr lang="zh-CN" altLang="en-US" sz="3200">
                <a:solidFill>
                  <a:srgbClr val="3333CC"/>
                </a:solidFill>
              </a:rPr>
              <a:t>携手构建人类命运共同体</a:t>
            </a:r>
            <a:endParaRPr lang="zh-CN" altLang="en-US" sz="3200" dirty="0">
              <a:solidFill>
                <a:srgbClr val="3333CC"/>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txBox="1"/>
          <p:nvPr/>
        </p:nvSpPr>
        <p:spPr>
          <a:xfrm>
            <a:off x="655320" y="2144110"/>
            <a:ext cx="10896600" cy="3753770"/>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3200" dirty="0">
                <a:latin typeface="华文楷体" panose="02010600040101010101" pitchFamily="2" charset="-122"/>
                <a:ea typeface="华文楷体" panose="02010600040101010101" pitchFamily="2" charset="-122"/>
              </a:rPr>
              <a:t>大时代需要大格局，大格局呼唤大胸怀。从“本国优先”的角度看，世界是狭小拥挤的，时时都是“激烈竞争”；从命运与共的角度看，世界是宽广博大的，处处都有合作机遇。</a:t>
            </a:r>
            <a:r>
              <a:rPr lang="en-US" altLang="zh-CN" sz="3200" dirty="0">
                <a:latin typeface="华文楷体" panose="02010600040101010101" pitchFamily="2" charset="-122"/>
                <a:ea typeface="华文楷体" panose="02010600040101010101" pitchFamily="2" charset="-122"/>
              </a:rPr>
              <a:t>——</a:t>
            </a:r>
            <a:r>
              <a:rPr lang="zh-CN" altLang="en-US" sz="3200" dirty="0">
                <a:latin typeface="华文楷体" panose="02010600040101010101" pitchFamily="2" charset="-122"/>
                <a:ea typeface="华文楷体" panose="02010600040101010101" pitchFamily="2" charset="-122"/>
              </a:rPr>
              <a:t>习近平</a:t>
            </a:r>
            <a:endParaRPr lang="en-US" altLang="zh-CN" sz="3200" dirty="0">
              <a:latin typeface="华文楷体" panose="02010600040101010101" pitchFamily="2" charset="-122"/>
              <a:ea typeface="华文楷体"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任意多边形: 形状 7"/>
          <p:cNvSpPr/>
          <p:nvPr>
            <p:custDataLst>
              <p:tags r:id="rId2"/>
            </p:custDataLst>
          </p:nvPr>
        </p:nvSpPr>
        <p:spPr>
          <a:xfrm>
            <a:off x="11073282" y="5893070"/>
            <a:ext cx="1116566" cy="968113"/>
          </a:xfrm>
          <a:custGeom>
            <a:avLst/>
            <a:gdLst>
              <a:gd name="connsiteX0" fmla="*/ 0 w 1116566"/>
              <a:gd name="connsiteY0" fmla="*/ 968113 h 968113"/>
              <a:gd name="connsiteX1" fmla="*/ 1116566 w 1116566"/>
              <a:gd name="connsiteY1" fmla="*/ 968113 h 968113"/>
              <a:gd name="connsiteX2" fmla="*/ 1116566 w 1116566"/>
              <a:gd name="connsiteY2" fmla="*/ 0 h 968113"/>
            </a:gdLst>
            <a:ahLst/>
            <a:cxnLst>
              <a:cxn ang="0">
                <a:pos x="connsiteX0" y="connsiteY0"/>
              </a:cxn>
              <a:cxn ang="0">
                <a:pos x="connsiteX1" y="connsiteY1"/>
              </a:cxn>
              <a:cxn ang="0">
                <a:pos x="connsiteX2" y="connsiteY2"/>
              </a:cxn>
            </a:cxnLst>
            <a:rect l="l" t="t" r="r" b="b"/>
            <a:pathLst>
              <a:path w="1116566" h="968113">
                <a:moveTo>
                  <a:pt x="0" y="968113"/>
                </a:moveTo>
                <a:lnTo>
                  <a:pt x="1116566" y="968113"/>
                </a:lnTo>
                <a:lnTo>
                  <a:pt x="1116566" y="0"/>
                </a:lnTo>
                <a:close/>
              </a:path>
            </a:pathLst>
          </a:custGeom>
          <a:solidFill>
            <a:schemeClr val="accent3"/>
          </a:solidFill>
          <a:ln w="6340" cap="flat">
            <a:noFill/>
            <a:prstDash val="solid"/>
            <a:miter/>
          </a:ln>
        </p:spPr>
        <p:txBody>
          <a:bodyPr rtlCol="0" anchor="ctr"/>
          <a:lstStyle/>
          <a:p>
            <a:endParaRPr lang="zh-CN" altLang="en-US" sz="1800">
              <a:solidFill>
                <a:schemeClr val="dk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 name="任意多边形: 形状 10"/>
          <p:cNvSpPr/>
          <p:nvPr>
            <p:custDataLst>
              <p:tags r:id="rId3"/>
            </p:custDataLst>
          </p:nvPr>
        </p:nvSpPr>
        <p:spPr>
          <a:xfrm>
            <a:off x="143781" y="0"/>
            <a:ext cx="994611" cy="6858001"/>
          </a:xfrm>
          <a:custGeom>
            <a:avLst/>
            <a:gdLst>
              <a:gd name="connsiteX0" fmla="*/ 0 w 1634832"/>
              <a:gd name="connsiteY0" fmla="*/ 0 h 6858001"/>
              <a:gd name="connsiteX1" fmla="*/ 261030 w 1634832"/>
              <a:gd name="connsiteY1" fmla="*/ 0 h 6858001"/>
              <a:gd name="connsiteX2" fmla="*/ 1634832 w 1634832"/>
              <a:gd name="connsiteY2" fmla="*/ 6858001 h 6858001"/>
              <a:gd name="connsiteX3" fmla="*/ 0 w 1634832"/>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1634832" h="6858001">
                <a:moveTo>
                  <a:pt x="0" y="0"/>
                </a:moveTo>
                <a:lnTo>
                  <a:pt x="261030" y="0"/>
                </a:lnTo>
                <a:lnTo>
                  <a:pt x="1634832" y="6858001"/>
                </a:lnTo>
                <a:lnTo>
                  <a:pt x="0" y="6858001"/>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600" b="1" dirty="0">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 name="直角三角形 11"/>
          <p:cNvSpPr/>
          <p:nvPr>
            <p:custDataLst>
              <p:tags r:id="rId4"/>
            </p:custDataLst>
          </p:nvPr>
        </p:nvSpPr>
        <p:spPr>
          <a:xfrm flipH="1">
            <a:off x="-600" y="5516409"/>
            <a:ext cx="12193200" cy="134159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600" b="1" dirty="0">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0" name="任意多边形: 形状 11"/>
          <p:cNvSpPr/>
          <p:nvPr>
            <p:custDataLst>
              <p:tags r:id="rId5"/>
            </p:custDataLst>
          </p:nvPr>
        </p:nvSpPr>
        <p:spPr>
          <a:xfrm>
            <a:off x="-598" y="0"/>
            <a:ext cx="994611" cy="6858001"/>
          </a:xfrm>
          <a:custGeom>
            <a:avLst/>
            <a:gdLst>
              <a:gd name="connsiteX0" fmla="*/ 0 w 1634832"/>
              <a:gd name="connsiteY0" fmla="*/ 0 h 6858001"/>
              <a:gd name="connsiteX1" fmla="*/ 261030 w 1634832"/>
              <a:gd name="connsiteY1" fmla="*/ 0 h 6858001"/>
              <a:gd name="connsiteX2" fmla="*/ 1634832 w 1634832"/>
              <a:gd name="connsiteY2" fmla="*/ 6858001 h 6858001"/>
              <a:gd name="connsiteX3" fmla="*/ 0 w 1634832"/>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1634832" h="6858001">
                <a:moveTo>
                  <a:pt x="0" y="0"/>
                </a:moveTo>
                <a:lnTo>
                  <a:pt x="261030" y="0"/>
                </a:lnTo>
                <a:lnTo>
                  <a:pt x="1634832" y="6858001"/>
                </a:lnTo>
                <a:lnTo>
                  <a:pt x="0" y="6858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600" b="1" dirty="0">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 name="文本框 2"/>
          <p:cNvSpPr txBox="1"/>
          <p:nvPr>
            <p:custDataLst>
              <p:tags r:id="rId6"/>
            </p:custDataLst>
          </p:nvPr>
        </p:nvSpPr>
        <p:spPr>
          <a:xfrm>
            <a:off x="313342" y="617089"/>
            <a:ext cx="7924864" cy="762000"/>
          </a:xfrm>
          <a:prstGeom prst="rect">
            <a:avLst/>
          </a:prstGeom>
          <a:noFill/>
        </p:spPr>
        <p:txBody>
          <a:bodyPr wrap="square" lIns="63500" tIns="25400" rIns="63500" bIns="25400" rtlCol="0" anchor="ctr" anchorCtr="0">
            <a:normAutofit/>
          </a:bodyPr>
          <a:lstStyle/>
          <a:p>
            <a:pPr>
              <a:spcBef>
                <a:spcPts val="0"/>
              </a:spcBef>
              <a:spcAft>
                <a:spcPts val="0"/>
              </a:spcAft>
              <a:buSzPct val="100000"/>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二、主要内容</a:t>
            </a:r>
          </a:p>
        </p:txBody>
      </p:sp>
      <p:sp>
        <p:nvSpPr>
          <p:cNvPr id="4" name="Title 6"/>
          <p:cNvSpPr txBox="1"/>
          <p:nvPr>
            <p:custDataLst>
              <p:tags r:id="rId7"/>
            </p:custDataLst>
          </p:nvPr>
        </p:nvSpPr>
        <p:spPr>
          <a:xfrm>
            <a:off x="732850" y="1264920"/>
            <a:ext cx="10697149" cy="5201193"/>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14000"/>
              </a:lnSpc>
              <a:defRPr/>
            </a:pPr>
            <a:r>
              <a:rPr lang="zh-CN" altLang="en-US" sz="2000" b="1" dirty="0"/>
              <a:t>第</a:t>
            </a:r>
            <a:r>
              <a:rPr lang="en-US" altLang="zh-CN" sz="2000" b="1" dirty="0"/>
              <a:t>7</a:t>
            </a:r>
            <a:r>
              <a:rPr lang="zh-CN" altLang="en-US" sz="2000" b="1" dirty="0"/>
              <a:t>讲 </a:t>
            </a:r>
            <a:r>
              <a:rPr altLang="zh-CN" sz="2000" b="1" dirty="0"/>
              <a:t>   </a:t>
            </a:r>
            <a:r>
              <a:rPr lang="zh-CN" altLang="en-US" sz="2000" b="1" dirty="0"/>
              <a:t>携手构建人类命运共同体</a:t>
            </a:r>
            <a:endParaRPr lang="en-US" altLang="zh-CN" sz="2000" b="1" dirty="0"/>
          </a:p>
          <a:p>
            <a:pPr lvl="1">
              <a:lnSpc>
                <a:spcPct val="114000"/>
              </a:lnSpc>
              <a:defRPr/>
            </a:pPr>
            <a:r>
              <a:rPr lang="zh-CN" altLang="en-US" sz="2000" b="1" dirty="0"/>
              <a:t>一、人类生活在同一个地球村</a:t>
            </a:r>
            <a:endParaRPr lang="en-US" altLang="zh-CN" sz="2000" b="1" dirty="0"/>
          </a:p>
          <a:p>
            <a:pPr marL="419100" lvl="1">
              <a:lnSpc>
                <a:spcPct val="114000"/>
              </a:lnSpc>
              <a:defRPr/>
            </a:pPr>
            <a:r>
              <a:rPr lang="en-US" altLang="zh-CN" sz="2000" dirty="0"/>
              <a:t>1. </a:t>
            </a:r>
            <a:r>
              <a:rPr lang="zh-CN" altLang="zh-CN" sz="2000" dirty="0"/>
              <a:t>我们的世界</a:t>
            </a:r>
            <a:r>
              <a:rPr lang="zh-CN" altLang="en-US" sz="2000" dirty="0"/>
              <a:t>，</a:t>
            </a:r>
            <a:r>
              <a:rPr lang="zh-CN" altLang="zh-CN" sz="2000" dirty="0"/>
              <a:t>共同的家园</a:t>
            </a:r>
            <a:endParaRPr lang="en-US" altLang="zh-CN" sz="2000" dirty="0"/>
          </a:p>
          <a:p>
            <a:pPr marL="419100" lvl="1">
              <a:lnSpc>
                <a:spcPct val="114000"/>
              </a:lnSpc>
              <a:defRPr/>
            </a:pPr>
            <a:r>
              <a:rPr lang="zh-CN" altLang="en-US" sz="2000" dirty="0"/>
              <a:t>相互联系、相互依赖；全球性挑战日益上升；人类命运相连、休戚相关</a:t>
            </a:r>
            <a:endParaRPr lang="en-US" altLang="zh-CN" sz="2000" dirty="0"/>
          </a:p>
          <a:p>
            <a:pPr marL="419100" lvl="1">
              <a:lnSpc>
                <a:spcPct val="114000"/>
              </a:lnSpc>
              <a:defRPr/>
            </a:pPr>
            <a:r>
              <a:rPr lang="en-US" altLang="zh-CN" sz="2000" dirty="0"/>
              <a:t>2. </a:t>
            </a:r>
            <a:r>
              <a:rPr lang="zh-CN" altLang="en-US" sz="2000" dirty="0"/>
              <a:t>中国智慧与大国担当</a:t>
            </a:r>
            <a:endParaRPr lang="en-US" altLang="zh-CN" sz="2000" dirty="0"/>
          </a:p>
          <a:p>
            <a:pPr marL="419100" lvl="1">
              <a:lnSpc>
                <a:spcPct val="114000"/>
              </a:lnSpc>
              <a:defRPr/>
            </a:pPr>
            <a:r>
              <a:rPr lang="zh-CN" altLang="en-US" sz="2000" dirty="0"/>
              <a:t>构建人类命运共同体；构建相互尊重、公平正义、合作共赢的新型国际关系</a:t>
            </a:r>
            <a:endParaRPr lang="en-US" altLang="zh-CN" sz="2000" dirty="0"/>
          </a:p>
          <a:p>
            <a:pPr lvl="1">
              <a:lnSpc>
                <a:spcPct val="114000"/>
              </a:lnSpc>
              <a:defRPr/>
            </a:pPr>
            <a:r>
              <a:rPr lang="zh-CN" altLang="en-US" sz="2000" b="1" dirty="0"/>
              <a:t>二、坚持走和平发展道路</a:t>
            </a:r>
            <a:endParaRPr lang="en-US" altLang="zh-CN" sz="2000" b="1" dirty="0"/>
          </a:p>
          <a:p>
            <a:pPr marL="419100" lvl="1">
              <a:lnSpc>
                <a:spcPct val="114000"/>
              </a:lnSpc>
              <a:defRPr/>
            </a:pPr>
            <a:r>
              <a:rPr lang="en-US" altLang="zh-CN" sz="2000" dirty="0"/>
              <a:t>1. </a:t>
            </a:r>
            <a:r>
              <a:rPr lang="zh-CN" altLang="en-US" sz="2000" dirty="0"/>
              <a:t>“一带一路”联通世界</a:t>
            </a:r>
            <a:endParaRPr lang="en-US" altLang="zh-CN" sz="2000" dirty="0"/>
          </a:p>
          <a:p>
            <a:pPr marL="419100" lvl="1">
              <a:lnSpc>
                <a:spcPct val="114000"/>
              </a:lnSpc>
              <a:defRPr/>
            </a:pPr>
            <a:r>
              <a:rPr lang="zh-CN" altLang="en-US" sz="2000" dirty="0"/>
              <a:t>“一带一路”的提出、理念、原则、影响等</a:t>
            </a:r>
            <a:endParaRPr lang="en-US" altLang="zh-CN" sz="2000" dirty="0"/>
          </a:p>
          <a:p>
            <a:pPr marL="419100" lvl="1">
              <a:lnSpc>
                <a:spcPct val="114000"/>
              </a:lnSpc>
              <a:defRPr/>
            </a:pPr>
            <a:r>
              <a:rPr lang="en-US" altLang="zh-CN" sz="2000" dirty="0"/>
              <a:t>2. </a:t>
            </a:r>
            <a:r>
              <a:rPr lang="zh-CN" altLang="en-US" sz="2000" dirty="0"/>
              <a:t>推进中国特色大国外交</a:t>
            </a:r>
            <a:endParaRPr lang="en-US" altLang="zh-CN" sz="2000" dirty="0"/>
          </a:p>
          <a:p>
            <a:pPr marL="419100" lvl="1">
              <a:lnSpc>
                <a:spcPct val="114000"/>
              </a:lnSpc>
              <a:defRPr/>
            </a:pPr>
            <a:r>
              <a:rPr lang="zh-CN" altLang="en-US" sz="2000" dirty="0"/>
              <a:t>发展全球伙伴关系，打造覆盖全球的“朋友圈” </a:t>
            </a:r>
            <a:r>
              <a:rPr lang="zh-CN" altLang="en-US" sz="2000" dirty="0" smtClean="0"/>
              <a:t>；</a:t>
            </a:r>
            <a:r>
              <a:rPr lang="zh-CN" altLang="en-US" sz="2000" dirty="0" smtClean="0"/>
              <a:t>大国</a:t>
            </a:r>
            <a:r>
              <a:rPr lang="zh-CN" altLang="en-US" sz="2000" dirty="0"/>
              <a:t>关系、周边关系、与广大发展</a:t>
            </a:r>
            <a:r>
              <a:rPr lang="zh-CN" altLang="en-US" sz="2000" dirty="0" smtClean="0"/>
              <a:t>中</a:t>
            </a:r>
            <a:endParaRPr lang="en-US" altLang="zh-CN" sz="2000" dirty="0" smtClean="0"/>
          </a:p>
          <a:p>
            <a:pPr marL="419100" lvl="1">
              <a:lnSpc>
                <a:spcPct val="114000"/>
              </a:lnSpc>
              <a:defRPr/>
            </a:pPr>
            <a:r>
              <a:rPr lang="zh-CN" altLang="en-US" sz="2000" dirty="0" smtClean="0"/>
              <a:t>国家</a:t>
            </a:r>
            <a:r>
              <a:rPr lang="zh-CN" altLang="en-US" sz="2000" dirty="0"/>
              <a:t>关系（天然同盟军）</a:t>
            </a:r>
            <a:endParaRPr lang="en-US" altLang="zh-CN" sz="2000" dirty="0"/>
          </a:p>
          <a:p>
            <a:pPr marL="419100" lvl="1">
              <a:lnSpc>
                <a:spcPct val="114000"/>
              </a:lnSpc>
              <a:defRPr/>
            </a:pPr>
            <a:r>
              <a:rPr lang="en-US" altLang="zh-CN" sz="2000" dirty="0"/>
              <a:t>3.</a:t>
            </a:r>
            <a:r>
              <a:rPr lang="zh-CN" altLang="en-US" sz="2000" dirty="0"/>
              <a:t> 始终不渝走和平发展道路</a:t>
            </a:r>
            <a:endParaRPr lang="en-US" altLang="zh-CN" sz="2000" dirty="0"/>
          </a:p>
          <a:p>
            <a:pPr marL="419100" lvl="1">
              <a:lnSpc>
                <a:spcPct val="114000"/>
              </a:lnSpc>
              <a:defRPr/>
            </a:pPr>
            <a:r>
              <a:rPr lang="zh-CN" altLang="en-US" sz="2000" dirty="0"/>
              <a:t>和平发展符合中国利益和世界利益；中华民族的血液中没有侵略他人、称霸世界的</a:t>
            </a:r>
            <a:r>
              <a:rPr lang="zh-CN" altLang="en-US" sz="2000" dirty="0" smtClean="0"/>
              <a:t>基因</a:t>
            </a:r>
            <a:endParaRPr lang="en-US" altLang="zh-CN" sz="2000"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724535" y="779780"/>
            <a:ext cx="3447098" cy="707886"/>
          </a:xfrm>
          <a:prstGeom prst="rect">
            <a:avLst/>
          </a:prstGeom>
          <a:noFill/>
        </p:spPr>
        <p:txBody>
          <a:bodyPr wrap="none" rtlCol="0" anchor="t">
            <a:spAutoFit/>
          </a:bodyPr>
          <a:lstStyle/>
          <a:p>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sym typeface="+mn-ea"/>
              </a:rPr>
              <a:t>三、学习目标</a:t>
            </a:r>
          </a:p>
        </p:txBody>
      </p:sp>
      <p:sp>
        <p:nvSpPr>
          <p:cNvPr id="2" name="矩形 1"/>
          <p:cNvSpPr/>
          <p:nvPr/>
        </p:nvSpPr>
        <p:spPr>
          <a:xfrm>
            <a:off x="391886" y="1807029"/>
            <a:ext cx="11321143" cy="3970318"/>
          </a:xfrm>
          <a:prstGeom prst="rect">
            <a:avLst/>
          </a:prstGeom>
        </p:spPr>
        <p:txBody>
          <a:bodyPr wrap="square">
            <a:spAutoFit/>
          </a:bodyPr>
          <a:lstStyle/>
          <a:p>
            <a:pPr marL="914400" lvl="1" indent="-457200">
              <a:buFont typeface="Wingdings" panose="05000000000000000000" pitchFamily="2" charset="2"/>
              <a:buChar char="n"/>
              <a:defRPr/>
            </a:pPr>
            <a:r>
              <a:rPr lang="zh-CN" altLang="en-US" sz="2800" dirty="0"/>
              <a:t>能够结合具体实例，说明国际社会面临着许多全球性挑战，理解人类命运相连、休戚相关；</a:t>
            </a:r>
          </a:p>
          <a:p>
            <a:pPr marL="914400" lvl="1" indent="-457200">
              <a:buFont typeface="Wingdings" panose="05000000000000000000" pitchFamily="2" charset="2"/>
              <a:buChar char="n"/>
              <a:defRPr/>
            </a:pPr>
            <a:r>
              <a:rPr lang="zh-CN" altLang="en-US" sz="2800" dirty="0"/>
              <a:t>通过了解“一带一路”建设理念和历程，感受中国推动构建人类命运共同体的实践，认同人类命运共同体理念；</a:t>
            </a:r>
          </a:p>
          <a:p>
            <a:pPr marL="914400" lvl="1" indent="-457200">
              <a:buFont typeface="Wingdings" panose="05000000000000000000" pitchFamily="2" charset="2"/>
              <a:buChar char="n"/>
              <a:defRPr/>
            </a:pPr>
            <a:r>
              <a:rPr lang="zh-CN" altLang="en-US" sz="2800" dirty="0"/>
              <a:t>知道中国人民对和平安定的珍视，坚定支持和平发展道路，积极表达爱好和平的愿望；</a:t>
            </a:r>
          </a:p>
          <a:p>
            <a:pPr marL="914400" lvl="1" indent="-457200">
              <a:buFont typeface="Wingdings" panose="05000000000000000000" pitchFamily="2" charset="2"/>
              <a:buChar char="n"/>
              <a:defRPr/>
            </a:pPr>
            <a:r>
              <a:rPr lang="zh-CN" altLang="en-US" sz="2800" dirty="0"/>
              <a:t>结合中国与大国关系、周边国家关系、发展中国家关系的时事案例，领悟中国推动形成更加公正合理的国际政治经济新秩序的努力。</a:t>
            </a:r>
          </a:p>
        </p:txBody>
      </p:sp>
    </p:spTree>
    <p:custDataLst>
      <p:tags r:id="rId1"/>
    </p:custDataLst>
  </p:cSld>
  <p:clrMapOvr>
    <a:masterClrMapping/>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609605" y="967110"/>
            <a:ext cx="10972876" cy="762000"/>
          </a:xfrm>
          <a:prstGeom prst="rect">
            <a:avLst/>
          </a:prstGeom>
          <a:noFill/>
        </p:spPr>
        <p:txBody>
          <a:bodyPr wrap="square" lIns="63500" tIns="25400" rIns="63500" bIns="25400" rtlCol="0" anchor="ctr" anchorCtr="0">
            <a:normAutofit/>
          </a:bodyPr>
          <a:lstStyle/>
          <a:p>
            <a:pPr>
              <a:spcBef>
                <a:spcPts val="0"/>
              </a:spcBef>
              <a:spcAft>
                <a:spcPts val="0"/>
              </a:spcAft>
              <a:buSzPct val="100000"/>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四、教学重点</a:t>
            </a:r>
          </a:p>
        </p:txBody>
      </p:sp>
      <p:sp>
        <p:nvSpPr>
          <p:cNvPr id="6" name="矩形 5"/>
          <p:cNvSpPr/>
          <p:nvPr/>
        </p:nvSpPr>
        <p:spPr>
          <a:xfrm>
            <a:off x="609605" y="2136338"/>
            <a:ext cx="10820395" cy="3538220"/>
          </a:xfrm>
          <a:prstGeom prst="rect">
            <a:avLst/>
          </a:prstGeom>
        </p:spPr>
        <p:txBody>
          <a:bodyPr wrap="square">
            <a:spAutoFit/>
          </a:bodyPr>
          <a:lstStyle/>
          <a:p>
            <a:r>
              <a:rPr lang="zh-CN" altLang="en-US" sz="2800" dirty="0"/>
              <a:t>（</a:t>
            </a:r>
            <a:r>
              <a:rPr lang="en-US" altLang="zh-CN" sz="2800" dirty="0"/>
              <a:t>1</a:t>
            </a:r>
            <a:r>
              <a:rPr lang="zh-CN" altLang="en-US" sz="2800" dirty="0"/>
              <a:t>）人类命运相连、休戚相关</a:t>
            </a:r>
          </a:p>
          <a:p>
            <a:r>
              <a:rPr lang="en-US" altLang="zh-CN" sz="2800" dirty="0"/>
              <a:t>  </a:t>
            </a:r>
            <a:r>
              <a:rPr lang="zh-CN" altLang="en-US" sz="2800" dirty="0"/>
              <a:t>世界多极化、经济全球化、社会信息化、文化多样化</a:t>
            </a:r>
          </a:p>
          <a:p>
            <a:r>
              <a:rPr lang="en-US" altLang="zh-CN" sz="2800" dirty="0"/>
              <a:t>  </a:t>
            </a:r>
            <a:r>
              <a:rPr lang="zh-CN" altLang="en-US" sz="2800" dirty="0"/>
              <a:t>全球性挑战日益上升，任何人无法独自应对</a:t>
            </a:r>
          </a:p>
          <a:p>
            <a:endParaRPr lang="zh-CN" altLang="en-US" sz="2800" dirty="0"/>
          </a:p>
          <a:p>
            <a:r>
              <a:rPr lang="zh-CN" altLang="en-US" sz="2800" dirty="0"/>
              <a:t>（</a:t>
            </a:r>
            <a:r>
              <a:rPr lang="en-US" altLang="zh-CN" sz="2800" dirty="0"/>
              <a:t>2</a:t>
            </a:r>
            <a:r>
              <a:rPr lang="zh-CN" altLang="en-US" sz="2800" dirty="0"/>
              <a:t>）构建人类命运共同体</a:t>
            </a:r>
          </a:p>
          <a:p>
            <a:r>
              <a:rPr lang="en-US" altLang="zh-CN" sz="2800" dirty="0"/>
              <a:t>  </a:t>
            </a:r>
            <a:r>
              <a:rPr lang="zh-CN" altLang="en-US" sz="2800" dirty="0"/>
              <a:t>顺应时代主题</a:t>
            </a:r>
          </a:p>
          <a:p>
            <a:r>
              <a:rPr lang="en-US" altLang="zh-CN" sz="2800" dirty="0"/>
              <a:t>  </a:t>
            </a:r>
            <a:r>
              <a:rPr lang="zh-CN" altLang="en-US" sz="2800" dirty="0"/>
              <a:t>符合中国利益</a:t>
            </a:r>
          </a:p>
          <a:p>
            <a:r>
              <a:rPr lang="en-US" altLang="zh-CN" sz="2800" dirty="0"/>
              <a:t>  </a:t>
            </a:r>
            <a:r>
              <a:rPr lang="zh-CN" altLang="en-US" sz="2800" dirty="0"/>
              <a:t>符合世界利益</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p:nvPr/>
        </p:nvSpPr>
        <p:spPr>
          <a:xfrm>
            <a:off x="1165860" y="1781503"/>
            <a:ext cx="9791700" cy="41163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华文楷体" panose="02010600040101010101" pitchFamily="2" charset="-122"/>
                <a:ea typeface="华文楷体" panose="02010600040101010101"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华文楷体" panose="02010600040101010101" pitchFamily="2" charset="-122"/>
                <a:ea typeface="华文楷体" panose="02010600040101010101"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华文楷体" panose="02010600040101010101" pitchFamily="2" charset="-122"/>
                <a:ea typeface="华文楷体" panose="02010600040101010101"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华文楷体" panose="02010600040101010101" pitchFamily="2" charset="-122"/>
                <a:ea typeface="华文楷体" panose="02010600040101010101"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华文楷体" panose="02010600040101010101" pitchFamily="2" charset="-122"/>
                <a:ea typeface="华文楷体" panose="0201060004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rPr>
              <a:t>今天，人类社会再次面临何去何从的历史当口，是敌视对立还是相互尊重？是封闭脱钩还是开放合作？是零和博弈还是互利共赢？选择就在我们手中，责任就在我们肩上。</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rPr>
              <a:t>人类是一个整体，地球是一个家园。面对共同挑战，任何人任何国家都无法独善其身，人类只有和衷共济、和合共生这一条出路。</a:t>
            </a:r>
            <a:endParaRPr kumimoji="0" lang="en-US" altLang="zh-CN"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rPr>
              <a:t>我们要倾听人民心声，顺应时代潮流，推动各国加强协调和合作，</a:t>
            </a:r>
            <a:r>
              <a:rPr kumimoji="0" lang="zh-CN" altLang="en-US" sz="2800" b="0" i="0" u="none" strike="noStrike" kern="1200" cap="none" spc="0" normalizeH="0" baseline="0" noProof="0">
                <a:ln>
                  <a:noFill/>
                </a:ln>
                <a:solidFill>
                  <a:srgbClr val="FF0000"/>
                </a:solidFill>
                <a:effectLst/>
                <a:uLnTx/>
                <a:uFillTx/>
                <a:latin typeface="华文楷体" panose="02010600040101010101" pitchFamily="2" charset="-122"/>
                <a:ea typeface="华文楷体" panose="02010600040101010101" pitchFamily="2" charset="-122"/>
                <a:cs typeface="+mn-cs"/>
              </a:rPr>
              <a:t>把本国人民利益同世界各国人民利益统一起来，</a:t>
            </a:r>
            <a:r>
              <a:rPr kumimoji="0" lang="zh-CN" altLang="en-US"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rPr>
              <a:t>朝着构建人类命运共同体的方向前行。</a:t>
            </a:r>
            <a:r>
              <a:rPr kumimoji="0" lang="en-US" altLang="zh-CN"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rPr>
              <a:t>——</a:t>
            </a:r>
            <a:r>
              <a:rPr kumimoji="0" lang="zh-CN" altLang="en-US" sz="2800" b="0" i="0" u="none" strike="noStrike" kern="1200" cap="none" spc="0" normalizeH="0" baseline="0" noProof="0">
                <a:ln>
                  <a:noFill/>
                </a:ln>
                <a:solidFill>
                  <a:sysClr val="windowText" lastClr="000000"/>
                </a:solidFill>
                <a:effectLst/>
                <a:uLnTx/>
                <a:uFillTx/>
                <a:latin typeface="华文楷体" panose="02010600040101010101" pitchFamily="2" charset="-122"/>
                <a:ea typeface="华文楷体" panose="02010600040101010101" pitchFamily="2" charset="-122"/>
                <a:cs typeface="+mn-cs"/>
              </a:rPr>
              <a:t>习近平</a:t>
            </a:r>
            <a:endParaRPr kumimoji="0" lang="zh-CN" altLang="en-US" sz="2800" b="0" i="0" u="none" strike="noStrike" kern="1200" cap="none" spc="0" normalizeH="0" baseline="0" noProof="0" dirty="0">
              <a:ln>
                <a:noFill/>
              </a:ln>
              <a:solidFill>
                <a:sysClr val="windowText" lastClr="000000"/>
              </a:solidFill>
              <a:effectLst/>
              <a:uLnTx/>
              <a:uFillTx/>
              <a:latin typeface="华文楷体" panose="02010600040101010101" pitchFamily="2" charset="-122"/>
              <a:ea typeface="华文楷体" panose="02010600040101010101" pitchFamily="2" charset="-122"/>
              <a:cs typeface="+mn-cs"/>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6.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7.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8.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9.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1.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42.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3.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4.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45.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6.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7.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48.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49.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3.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6.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83_1*f*1"/>
  <p:tag name="KSO_WM_TEMPLATE_CATEGORY" val="diagram"/>
  <p:tag name="KSO_WM_TEMPLATE_INDEX" val="20217083"/>
  <p:tag name="KSO_WM_UNIT_LAYERLEVEL" val="1"/>
  <p:tag name="KSO_WM_TAG_VERSION" val="1.0"/>
  <p:tag name="KSO_WM_BEAUTIFY_FLAG" val="#wm#"/>
  <p:tag name="KSO_WM_UNIT_DEFAULT_FONT" val="14;20;2"/>
  <p:tag name="KSO_WM_UNIT_BLOCK" val="0"/>
  <p:tag name="KSO_WM_UNIT_VALUE" val="72"/>
  <p:tag name="KSO_WM_UNIT_SHOW_EDIT_AREA_INDICATION" val="1"/>
  <p:tag name="KSO_WM_CHIP_GROUPID" val="5e6b05596848fb12bee65ac8"/>
  <p:tag name="KSO_WM_CHIP_XID" val="5e6b05596848fb12bee65aca"/>
  <p:tag name="KSO_WM_UNIT_DEC_AREA_ID" val="774009c77584422ead1f699f35f196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298ddb9e4ea5480bb3a9bc4a8ef3944e"/>
  <p:tag name="KSO_WM_UNIT_TEXT_FILL_FORE_SCHEMECOLOR_INDEX_BRIGHTNESS" val="0.25"/>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11"/>
</p:tagLst>
</file>

<file path=ppt/tags/tag57.xml><?xml version="1.0" encoding="utf-8"?>
<p:tagLst xmlns:a="http://schemas.openxmlformats.org/drawingml/2006/main" xmlns:r="http://schemas.openxmlformats.org/officeDocument/2006/relationships" xmlns:p="http://schemas.openxmlformats.org/presentationml/2006/main">
  <p:tag name="KSO_WM_SLIDE_ID" val="diagram20208609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60*540"/>
  <p:tag name="KSO_WM_SLIDE_POSITION" val="0*0"/>
  <p:tag name="KSO_WM_TAG_VERSION" val="1.0"/>
  <p:tag name="KSO_WM_BEAUTIFY_FLAG" val="#wm#"/>
  <p:tag name="KSO_WM_TEMPLATE_CATEGORY" val="diagram"/>
  <p:tag name="KSO_WM_TEMPLATE_INDEX" val="20208609"/>
  <p:tag name="KSO_WM_SLIDE_LAYOUT" val="a_f"/>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18:21:14&quot;,&quot;maxSize&quot;:{&quot;size1&quot;:31.100000000000001},&quot;minSize&quot;:{&quot;size1&quot;:26.699999999999999},&quot;normalSize&quot;:{&quot;size1&quot;:28.899999999999999},&quot;subLayout&quot;:[{&quot;id&quot;:&quot;2020-12-09T18:21:14&quot;,&quot;margin&quot;:{&quot;bottom&quot;:0.026000002399086952,&quot;left&quot;:5.0799999237060547,&quot;right&quot;:6.7729997634887695,&quot;top&quot;:2.9630000591278076},&quot;type&quot;:0},{&quot;id&quot;:&quot;2020-12-09T18:21:14&quot;,&quot;margin&quot;:{&quot;bottom&quot;:4.2329998016357422,&quot;left&quot;:5.0799999237060547,&quot;right&quot;:4.6560001373291016,&quot;top&quot;:0.84700000286102295},&quot;type&quot;:0}],&quot;type&quot;:0}"/>
  <p:tag name="KSO_WM_SLIDE_BACKGROUND" val="[&quot;general&quot;]"/>
  <p:tag name="KSO_WM_SLIDE_RATIO" val="1.777778"/>
  <p:tag name="KSO_WM_CHIP_INFOS" val="{&quot;type&quot;:0,&quot;layout_type&quot;:&quot;topbottom&quot;,&quot;layout_feature&quot;:2,&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false,&quot;fill_id&quot;:&quot;c4c25ca0ca5c40f185466383f79d5c7d&quot;,&quot;fill_align&quot;:&quot;lm&quot;,&quot;chip_types&quot;:[&quot;header&quot;]},{&quot;text_align&quot;:&quot;lm&quot;,&quot;text_direction&quot;:&quot;horizontal&quot;,&quot;support_big_font&quot;:false,&quot;fill_id&quot;:&quot;d48b62735a09469bb829c88fb0d6fc75&quot;,&quot;fill_align&quot;:&quot;lm&quot;,&quot;chip_types&quot;:[&quot;diagram&quot;,&quot;pictext&quot;,&quot;text&quot;,&quot;picture&quot;,&quot;chart&quot;,&quot;table&quot;,&quot;video&quot;]}]]"/>
  <p:tag name="KSO_WM_SLIDE_CAN_ADD_NAVIGATION" val="1"/>
  <p:tag name="KSO_WM_CHIP_XID" val="5ef20bd7a491bb0086638afc"/>
  <p:tag name="KSO_WM_CHIP_DECFILLPROP" val="[]"/>
  <p:tag name="KSO_WM_CHIP_GROUPID" val="5ef20bd7a491bb0086638afb"/>
  <p:tag name="KSO_WM_SLIDE_BK_DARK_LIGHT" val="2"/>
  <p:tag name="KSO_WM_SLIDE_BACKGROUND_TYPE" val="general"/>
  <p:tag name="KSO_WM_SLIDE_SUPPORT_FEATURE_TYPE" val="0"/>
  <p:tag name="KSO_WM_TEMPLATE_ASSEMBLE_XID" val="5fd0a51a1fa9d42129dcdd86"/>
  <p:tag name="KSO_WM_TEMPLATE_ASSEMBLE_GROUPID" val="5fd0a51a1fa9d42129dcdd86"/>
  <p:tag name="KSO_WM_FULL_TEXT_BEAUTIFY_COPY_ID" val="150995512"/>
  <p:tag name="KSO_WM_SPECIAL_SOURCE" val="bdnull"/>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8609_1*i*1"/>
  <p:tag name="KSO_WM_TEMPLATE_CATEGORY" val="diagram"/>
  <p:tag name="KSO_WM_TEMPLATE_INDEX" val="20208609"/>
  <p:tag name="KSO_WM_UNIT_LAYERLEVEL" val="1"/>
  <p:tag name="KSO_WM_TAG_VERSION" val="1.0"/>
  <p:tag name="KSO_WM_BEAUTIFY_FLAG" val="#wm#"/>
  <p:tag name="KSO_WM_UNIT_BLOCK" val="0"/>
  <p:tag name="KSO_WM_UNIT_SM_LIMIT_TYPE" val="1"/>
  <p:tag name="KSO_WM_UNIT_DEC_AREA_ID" val="57dadeb95ab44bae952665e5e2adc445"/>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CHIP_GROUPID" val="5ef20bd7a491bb0086638afb"/>
  <p:tag name="KSO_WM_CHIP_XID" val="5ef20bd7a491bb0086638afc"/>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3"/>
  <p:tag name="KSO_WM_UNIT_TEXT_FILL_TYPE" val="1"/>
  <p:tag name="KSO_WM_UNIT_VALUE" val="12"/>
  <p:tag name="KSO_WM_TEMPLATE_ASSEMBLE_XID" val="5fd0a51a1fa9d42129dcdd86"/>
  <p:tag name="KSO_WM_TEMPLATE_ASSEMBLE_GROUPID" val="5fd0a51a1fa9d42129dcdd86"/>
  <p:tag name="KSO_WM_FULL_TEXT_BEAUTIFY_COPY_ID" val="9"/>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8609_1*i*2"/>
  <p:tag name="KSO_WM_TEMPLATE_CATEGORY" val="diagram"/>
  <p:tag name="KSO_WM_TEMPLATE_INDEX" val="20208609"/>
  <p:tag name="KSO_WM_UNIT_LAYERLEVEL" val="1"/>
  <p:tag name="KSO_WM_TAG_VERSION" val="1.0"/>
  <p:tag name="KSO_WM_BEAUTIFY_FLAG" val="#wm#"/>
  <p:tag name="KSO_WM_UNIT_BLOCK" val="0"/>
  <p:tag name="KSO_WM_UNIT_SM_LIMIT_TYPE" val="1"/>
  <p:tag name="KSO_WM_UNIT_DEC_AREA_ID" val="5ed7bbdef93b417f8597839bfceeb682"/>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CHIP_GROUPID" val="5ef20bd7a491bb0086638afb"/>
  <p:tag name="KSO_WM_CHIP_XID" val="5ef20bd7a491bb0086638afc"/>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VALUE" val="112"/>
  <p:tag name="KSO_WM_TEMPLATE_ASSEMBLE_XID" val="5fd0a51a1fa9d42129dcdd86"/>
  <p:tag name="KSO_WM_TEMPLATE_ASSEMBLE_GROUPID" val="5fd0a51a1fa9d42129dcdd86"/>
  <p:tag name="KSO_WM_FULL_TEXT_BEAUTIFY_COPY_ID" val="1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8609_1*i*3"/>
  <p:tag name="KSO_WM_TEMPLATE_CATEGORY" val="diagram"/>
  <p:tag name="KSO_WM_TEMPLATE_INDEX" val="20208609"/>
  <p:tag name="KSO_WM_UNIT_LAYERLEVEL" val="1"/>
  <p:tag name="KSO_WM_TAG_VERSION" val="1.0"/>
  <p:tag name="KSO_WM_BEAUTIFY_FLAG" val="#wm#"/>
  <p:tag name="KSO_WM_UNIT_BLOCK" val="0"/>
  <p:tag name="KSO_WM_UNIT_SM_LIMIT_TYPE" val="1"/>
  <p:tag name="KSO_WM_UNIT_DEC_AREA_ID" val="9365081e87b648178ddc3d515a88a6a5"/>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CHIP_GROUPID" val="5ef20bd7a491bb0086638afb"/>
  <p:tag name="KSO_WM_CHIP_XID" val="5ef20bd7a491bb0086638afc"/>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VALUE" val="300"/>
  <p:tag name="KSO_WM_TEMPLATE_ASSEMBLE_XID" val="5fd0a51a1fa9d42129dcdd86"/>
  <p:tag name="KSO_WM_TEMPLATE_ASSEMBLE_GROUPID" val="5fd0a51a1fa9d42129dcdd86"/>
  <p:tag name="KSO_WM_FULL_TEXT_BEAUTIFY_COPY_ID" val="12"/>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8609_1*i*7"/>
  <p:tag name="KSO_WM_TEMPLATE_CATEGORY" val="diagram"/>
  <p:tag name="KSO_WM_TEMPLATE_INDEX" val="20208609"/>
  <p:tag name="KSO_WM_UNIT_LAYERLEVEL" val="1"/>
  <p:tag name="KSO_WM_TAG_VERSION" val="1.0"/>
  <p:tag name="KSO_WM_BEAUTIFY_FLAG" val="#wm#"/>
  <p:tag name="KSO_WM_UNIT_BLOCK" val="0"/>
  <p:tag name="KSO_WM_UNIT_SM_LIMIT_TYPE" val="1"/>
  <p:tag name="KSO_WM_UNIT_DEC_AREA_ID" val="c441230aa17b467882c9a069d83bb114"/>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CHIP_GROUPID" val="5ef20bd7a491bb0086638afb"/>
  <p:tag name="KSO_WM_CHIP_XID" val="5ef20bd7a491bb0086638afc"/>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VALUE" val="112"/>
  <p:tag name="KSO_WM_TEMPLATE_ASSEMBLE_XID" val="5fd0a51a1fa9d42129dcdd86"/>
  <p:tag name="KSO_WM_TEMPLATE_ASSEMBLE_GROUPID" val="5fd0a51a1fa9d42129dcdd86"/>
  <p:tag name="KSO_WM_FULL_TEXT_BEAUTIFY_COPY_ID" val="20"/>
</p:tagLst>
</file>

<file path=ppt/tags/tag6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208609_1*a*1"/>
  <p:tag name="KSO_WM_TEMPLATE_CATEGORY" val="diagram"/>
  <p:tag name="KSO_WM_TEMPLATE_INDEX" val="20208609"/>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1834800cc80c48a6a04ec5804769ad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4247443a86424c3b813d3dc3842ff905"/>
  <p:tag name="KSO_WM_UNIT_TEXT_FILL_FORE_SCHEMECOLOR_INDEX_BRIGHTNESS" val="0"/>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3"/>
</p:tagLst>
</file>

<file path=ppt/tags/tag63.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9_1*f*1"/>
  <p:tag name="KSO_WM_TEMPLATE_CATEGORY" val="diagram"/>
  <p:tag name="KSO_WM_TEMPLATE_INDEX" val="20208609"/>
  <p:tag name="KSO_WM_UNIT_LAYERLEVEL" val="1"/>
  <p:tag name="KSO_WM_TAG_VERSION" val="1.0"/>
  <p:tag name="KSO_WM_BEAUTIFY_FLAG" val="#wm#"/>
  <p:tag name="KSO_WM_UNIT_DEFAULT_FONT" val="14;20;2"/>
  <p:tag name="KSO_WM_UNIT_BLOCK" val="0"/>
  <p:tag name="KSO_WM_UNIT_VALUE" val="238"/>
  <p:tag name="KSO_WM_UNIT_SHOW_EDIT_AREA_INDICATION" val="1"/>
  <p:tag name="KSO_WM_CHIP_GROUPID" val="5e6b05596848fb12bee65ac8"/>
  <p:tag name="KSO_WM_CHIP_XID" val="5e6b05596848fb12bee65aca"/>
  <p:tag name="KSO_WM_UNIT_DEC_AREA_ID" val="4ac8f81d0e30402a82c87fec8a2a6a3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2a43f7a9394f455c9494bc9882bad942"/>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4"/>
</p:tagLst>
</file>

<file path=ppt/tags/tag64.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65.xml><?xml version="1.0" encoding="utf-8"?>
<p:tagLst xmlns:a="http://schemas.openxmlformats.org/drawingml/2006/main" xmlns:r="http://schemas.openxmlformats.org/officeDocument/2006/relationships" xmlns:p="http://schemas.openxmlformats.org/presentationml/2006/main">
  <p:tag name="KSO_WM_FULL_TEXT_BEAUTIFY_COPY_ID" val="150995391"/>
  <p:tag name="KSO_WM_SLIDE_ID" val="diagram202128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BEAUTIFY_FLAG" val="#wm#"/>
  <p:tag name="KSO_WM_TEMPLATE_CATEGORY" val="diagram"/>
  <p:tag name="KSO_WM_TEMPLATE_INDEX" val="2021289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20:38:00&quot;,&quot;maxSize&quot;:{&quot;size1&quot;:31.100000000000001},&quot;minSize&quot;:{&quot;size1&quot;:20.100000000000001},&quot;normalSize&quot;:{&quot;size1&quot;:20.100000000000001},&quot;subLayout&quot;:[{&quot;id&quot;:&quot;2020-12-09T20:38:00&quot;,&quot;margin&quot;:{&quot;bottom&quot;:0.026000002399086952,&quot;left&quot;:1.6929999589920044,&quot;right&quot;:1.6929999589920044,&quot;top&quot;:1.6929999589920044},&quot;type&quot;:0},{&quot;id&quot;:&quot;2020-12-09T20:38:00&quot;,&quot;margin&quot;:{&quot;bottom&quot;:1.6929999589920044,&quot;left&quot;:1.6929999589920044,&quot;right&quot;:1.6929999589920044,&quot;top&quot;:0.81999999284744263},&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d96349c98c299aacc02c7"/>
  <p:tag name="KSO_WM_CHIP_FILLPROP" val="[[{&quot;text_align&quot;:&quot;lm&quot;,&quot;text_direction&quot;:&quot;horizontal&quot;,&quot;support_big_font&quot;:false,&quot;picture_toward&quot;:0,&quot;picture_dockside&quot;:[],&quot;fill_id&quot;:&quot;511b1c75f1234b9e8830a0fc8507d58d&quot;,&quot;fill_align&quot;:&quot;lm&quot;,&quot;chip_types&quot;:[&quot;text&quot;,&quot;header&quot;]},{&quot;text_align&quot;:&quot;lm&quot;,&quot;text_direction&quot;:&quot;horizontal&quot;,&quot;support_features&quot;:[&quot;collage&quot;,&quot;carousel&quot;],&quot;support_big_font&quot;:false,&quot;picture_toward&quot;:0,&quot;picture_dockside&quot;:[],&quot;fill_id&quot;:&quot;f59f3e6f069b43bf81b59d708180a1f2&quot;,&quot;fill_align&quot;:&quot;cm&quot;,&quot;chip_types&quot;:[&quot;diagram&quot;,&quot;text&quot;,&quot;picture&quot;,&quot;chart&quot;,&quot;table&quot;,&quot;video&quot;]}]]"/>
  <p:tag name="KSO_WM_CHIP_DECFILLPROP" val="[]"/>
  <p:tag name="KSO_WM_SLIDE_CAN_ADD_NAVIGATION" val="1"/>
  <p:tag name="KSO_WM_CHIP_GROUPID" val="5f6c93987b7ee298d401b017"/>
  <p:tag name="KSO_WM_SLIDE_BK_DARK_LIGHT" val="2"/>
  <p:tag name="KSO_WM_SLIDE_BACKGROUND_TYPE" val="general"/>
  <p:tag name="KSO_WM_SLIDE_SUPPORT_FEATURE_TYPE" val="3"/>
  <p:tag name="KSO_WM_TEMPLATE_ASSEMBLE_XID" val="5fd0c5281fa9d42129dd6fd1"/>
  <p:tag name="KSO_WM_TEMPLATE_ASSEMBLE_GROUPID" val="5fd0c5281fa9d42129dd6fd1"/>
  <p:tag name="KSO_WM_SPECIAL_SOURCE" val="bdnull"/>
</p:tagLst>
</file>

<file path=ppt/tags/tag6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890_1*a*1"/>
  <p:tag name="KSO_WM_TEMPLATE_CATEGORY" val="diagram"/>
  <p:tag name="KSO_WM_TEMPLATE_INDEX" val="2021289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0acd38fc75de463a9bad827655297ca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true},&quot;whChangeMode&quot;:0}"/>
  <p:tag name="KSO_WM_UNIT_SM_LIMIT_TYPE" val="2"/>
  <p:tag name="KSO_WM_CHIP_FILLAREA_FILL_RULE" val="{&quot;fill_align&quot;:&quot;lm&quot;,&quot;fill_mode&quot;:&quot;full&quot;,&quot;sacle_strategy&quot;:&quot;smart&quot;}"/>
  <p:tag name="KSO_WM_ASSEMBLE_CHIP_INDEX" val="8a07cbdab320434fb0267f170ea65714"/>
  <p:tag name="KSO_WM_UNIT_TEXT_FILL_FORE_SCHEMECOLOR_INDEX_BRIGHTNESS" val="0"/>
  <p:tag name="KSO_WM_UNIT_TEXT_FILL_FORE_SCHEMECOLOR_INDEX" val="13"/>
  <p:tag name="KSO_WM_UNIT_TEXT_FILL_TYPE" val="1"/>
  <p:tag name="KSO_WM_TEMPLATE_ASSEMBLE_XID" val="5fd0c5281fa9d42129dd6fd1"/>
  <p:tag name="KSO_WM_TEMPLATE_ASSEMBLE_GROUPID" val="5fd0c5281fa9d42129dd6fd1"/>
</p:tagLst>
</file>

<file path=ppt/tags/tag67.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6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69.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正文具体内容"/>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74805_5*l_h_f*1_2_1"/>
  <p:tag name="KSO_WM_TEMPLATE_CATEGORY" val="diagram"/>
  <p:tag name="KSO_WM_TEMPLATE_INDEX" val="2017480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 name="KSO_WM_FULL_TEXT_BEAUTIFY_COPY_ID" val="57"/>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正文具体内容"/>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74805_5*l_h_f*1_3_1"/>
  <p:tag name="KSO_WM_TEMPLATE_CATEGORY" val="diagram"/>
  <p:tag name="KSO_WM_TEMPLATE_INDEX" val="2017480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 name="KSO_WM_FULL_TEXT_BEAUTIFY_COPY_ID" val="74"/>
</p:tagLst>
</file>

<file path=ppt/tags/tag71.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正文具体内容"/>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174805_5*l_h_f*1_4_1"/>
  <p:tag name="KSO_WM_TEMPLATE_CATEGORY" val="diagram"/>
  <p:tag name="KSO_WM_TEMPLATE_INDEX" val="2017480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 name="KSO_WM_FULL_TEXT_BEAUTIFY_COPY_ID" val="77"/>
</p:tagLst>
</file>

<file path=ppt/tags/tag72.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正文具体内容"/>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20174805_5*l_h_f*1_5_1"/>
  <p:tag name="KSO_WM_TEMPLATE_CATEGORY" val="diagram"/>
  <p:tag name="KSO_WM_TEMPLATE_INDEX" val="2017480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 name="KSO_WM_FULL_TEXT_BEAUTIFY_COPY_ID" val="80"/>
</p:tagLst>
</file>

<file path=ppt/tags/tag73.xml><?xml version="1.0" encoding="utf-8"?>
<p:tagLst xmlns:a="http://schemas.openxmlformats.org/drawingml/2006/main" xmlns:r="http://schemas.openxmlformats.org/officeDocument/2006/relationships" xmlns:p="http://schemas.openxmlformats.org/presentationml/2006/main">
  <p:tag name="KSO_WM_UNIT_SUBTYPE" val="a"/>
  <p:tag name="KSO_WM_UNIT_PRESET_TEXT" val="单击此处添加正文具体内容"/>
  <p:tag name="KSO_WM_UNIT_NOCLEAR" val="0"/>
  <p:tag name="KSO_WM_UNIT_VALUE" val="36"/>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4805_5*l_h_f*1_1_1"/>
  <p:tag name="KSO_WM_TEMPLATE_CATEGORY" val="diagram"/>
  <p:tag name="KSO_WM_TEMPLATE_INDEX" val="20174805"/>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 name="KSO_WM_FULL_TEXT_BEAUTIFY_COPY_ID" val="85"/>
</p:tagLst>
</file>

<file path=ppt/tags/tag74.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75.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7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9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6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955</Words>
  <Application>WPS 演示</Application>
  <PresentationFormat>自定义</PresentationFormat>
  <Paragraphs>70</Paragraphs>
  <Slides>12</Slides>
  <Notes>3</Notes>
  <HiddenSlides>0</HiddenSlides>
  <MMClips>0</MMClips>
  <ScaleCrop>false</ScaleCrop>
  <HeadingPairs>
    <vt:vector size="4" baseType="variant">
      <vt:variant>
        <vt:lpstr>主题</vt:lpstr>
      </vt:variant>
      <vt:variant>
        <vt:i4>6</vt:i4>
      </vt:variant>
      <vt:variant>
        <vt:lpstr>幻灯片标题</vt:lpstr>
      </vt:variant>
      <vt:variant>
        <vt:i4>12</vt:i4>
      </vt:variant>
    </vt:vector>
  </HeadingPairs>
  <TitlesOfParts>
    <vt:vector size="18" baseType="lpstr">
      <vt:lpstr>Office 主题</vt:lpstr>
      <vt:lpstr>1_Office 主题</vt:lpstr>
      <vt:lpstr>5_Office 主题</vt:lpstr>
      <vt:lpstr>7_Office 主题</vt:lpstr>
      <vt:lpstr>9_Office 主题</vt:lpstr>
      <vt:lpstr>6_Office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455</cp:revision>
  <dcterms:created xsi:type="dcterms:W3CDTF">2013-10-25T14:41:00Z</dcterms:created>
  <dcterms:modified xsi:type="dcterms:W3CDTF">2021-11-01T03:33:35Z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2052-11.1.0.10503</vt:lpwstr>
  </property>
  <property fmtid="{D5CDD505-2E9C-101B-9397-08002B2CF9AE}" pid="3" name="KSOSaveFontToCloudKey">
    <vt:lpwstr>511122308_cloud</vt:lpwstr>
  </property>
  <property fmtid="{D5CDD505-2E9C-101B-9397-08002B2CF9AE}" pid="4" name="ICV">
    <vt:lpwstr>0C163FD1D10C4D3DA0D956F922AE263A</vt:lpwstr>
  </property>
</Properties>
</file>