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 id="2147483661" r:id="rId4"/>
    <p:sldMasterId id="2147483664" r:id="rId5"/>
  </p:sldMasterIdLst>
  <p:notesMasterIdLst>
    <p:notesMasterId r:id="rId9"/>
  </p:notesMasterIdLst>
  <p:handoutMasterIdLst>
    <p:handoutMasterId r:id="rId18"/>
  </p:handoutMasterIdLst>
  <p:sldIdLst>
    <p:sldId id="729" r:id="rId6"/>
    <p:sldId id="752" r:id="rId7"/>
    <p:sldId id="763" r:id="rId8"/>
    <p:sldId id="565" r:id="rId10"/>
    <p:sldId id="739" r:id="rId11"/>
    <p:sldId id="740" r:id="rId12"/>
    <p:sldId id="597" r:id="rId13"/>
    <p:sldId id="598" r:id="rId14"/>
    <p:sldId id="753" r:id="rId15"/>
    <p:sldId id="744" r:id="rId16"/>
    <p:sldId id="270" r:id="rId17"/>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1" name="CAT H" initials="CH" lastIdx="1" clrIdx="0"/>
  <p:cmAuthor id="2" name="作者" initials="A" lastIdx="0" clrIdx="1"/>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724D"/>
    <a:srgbClr val="CAF6DF"/>
    <a:srgbClr val="5DEFA9"/>
    <a:srgbClr val="003300"/>
    <a:srgbClr val="006600"/>
    <a:srgbClr val="F2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30"/>
    <p:restoredTop sz="88296" autoAdjust="0"/>
  </p:normalViewPr>
  <p:slideViewPr>
    <p:cSldViewPr snapToGrid="0" showGuides="1">
      <p:cViewPr varScale="1">
        <p:scale>
          <a:sx n="78" d="100"/>
          <a:sy n="78" d="100"/>
        </p:scale>
        <p:origin x="-1194" y="-72"/>
      </p:cViewPr>
      <p:guideLst>
        <p:guide orient="horz" pos="209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87" y="80827"/>
            <a:ext cx="12158731" cy="6697227"/>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0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658812"/>
            <a:ext cx="8564880" cy="587375"/>
          </a:xfrm>
        </p:spPr>
        <p:txBody>
          <a:bodyPr>
            <a:normAutofit/>
          </a:bodyPr>
          <a:lstStyle>
            <a:lvl1pPr>
              <a:defRPr sz="3000" b="1">
                <a:solidFill>
                  <a:srgbClr val="404040"/>
                </a:solidFill>
              </a:defRPr>
            </a:lvl1pPr>
          </a:lstStyle>
          <a:p>
            <a:r>
              <a:rPr kumimoji="1" lang="zh-CN" altLang="en-US" dirty="0"/>
              <a:t>单击此处编辑母版标题样式</a:t>
            </a:r>
            <a:endParaRPr kumimoji="1" lang="zh-CN" altLang="en-US" dirty="0"/>
          </a:p>
        </p:txBody>
      </p:sp>
      <p:sp>
        <p:nvSpPr>
          <p:cNvPr id="3" name="内容占位符 2"/>
          <p:cNvSpPr>
            <a:spLocks noGrp="1"/>
          </p:cNvSpPr>
          <p:nvPr>
            <p:ph idx="1"/>
          </p:nvPr>
        </p:nvSpPr>
        <p:spPr>
          <a:xfrm>
            <a:off x="1165860" y="1363981"/>
            <a:ext cx="9791700" cy="4533900"/>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a:xfrm>
            <a:off x="838200" y="6356350"/>
            <a:ext cx="2743200" cy="365125"/>
          </a:xfrm>
        </p:spPr>
        <p:txBody>
          <a:bodyPr/>
          <a:lstStyle/>
          <a:p>
            <a:fld id="{94E39B5B-A962-884D-B916-4D3FAEE48915}" type="datetime1">
              <a:rPr kumimoji="1" lang="zh-CN" altLang="en-US" smtClean="0"/>
            </a:fld>
            <a:endParaRPr kumimoji="1" lang="zh-CN" altLang="en-US"/>
          </a:p>
        </p:txBody>
      </p:sp>
      <p:pic>
        <p:nvPicPr>
          <p:cNvPr id="8" name="图片 7"/>
          <p:cNvPicPr>
            <a:picLocks noChangeAspect="1"/>
          </p:cNvPicPr>
          <p:nvPr userDrawn="1"/>
        </p:nvPicPr>
        <p:blipFill>
          <a:blip r:embed="rId3"/>
          <a:stretch>
            <a:fillRect/>
          </a:stretch>
        </p:blipFill>
        <p:spPr>
          <a:xfrm>
            <a:off x="4980211" y="6464208"/>
            <a:ext cx="2032000" cy="139700"/>
          </a:xfrm>
          <a:prstGeom prst="rect">
            <a:avLst/>
          </a:prstGeom>
        </p:spPr>
      </p:pic>
      <p:sp>
        <p:nvSpPr>
          <p:cNvPr id="9" name="灯片编号占位符 5"/>
          <p:cNvSpPr>
            <a:spLocks noGrp="1"/>
          </p:cNvSpPr>
          <p:nvPr>
            <p:ph type="sldNum" sz="quarter" idx="12"/>
          </p:nvPr>
        </p:nvSpPr>
        <p:spPr>
          <a:xfrm>
            <a:off x="8610600" y="6356350"/>
            <a:ext cx="2743200" cy="365125"/>
          </a:xfrm>
        </p:spPr>
        <p:txBody>
          <a:bodyPr/>
          <a:lstStyle>
            <a:lvl1pPr>
              <a:defRPr i="1"/>
            </a:lvl1pPr>
          </a:lstStyle>
          <a:p>
            <a:r>
              <a:rPr kumimoji="1" lang="en-US" altLang="zh-CN" dirty="0"/>
              <a:t>Page</a:t>
            </a:r>
            <a:r>
              <a:rPr kumimoji="1" lang="zh-CN" altLang="en-US" dirty="0"/>
              <a:t> </a:t>
            </a:r>
            <a:fld id="{562DC770-FF79-6F43-8302-D9B49950C096}" type="slidenum">
              <a:rPr kumimoji="1" lang="zh-CN" altLang="en-US" dirty="0" smtClean="0"/>
            </a:fld>
            <a:endParaRPr kumimoji="1"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0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658812"/>
            <a:ext cx="8564880" cy="587375"/>
          </a:xfrm>
        </p:spPr>
        <p:txBody>
          <a:bodyPr>
            <a:normAutofit/>
          </a:bodyPr>
          <a:lstStyle>
            <a:lvl1pPr>
              <a:defRPr sz="3000" b="1">
                <a:solidFill>
                  <a:srgbClr val="404040"/>
                </a:solidFill>
              </a:defRPr>
            </a:lvl1pPr>
          </a:lstStyle>
          <a:p>
            <a:r>
              <a:rPr kumimoji="1" lang="zh-CN" altLang="en-US" dirty="0"/>
              <a:t>单击此处编辑母版标题样式</a:t>
            </a:r>
            <a:endParaRPr kumimoji="1" lang="zh-CN" altLang="en-US" dirty="0"/>
          </a:p>
        </p:txBody>
      </p:sp>
      <p:sp>
        <p:nvSpPr>
          <p:cNvPr id="3" name="内容占位符 2"/>
          <p:cNvSpPr>
            <a:spLocks noGrp="1"/>
          </p:cNvSpPr>
          <p:nvPr>
            <p:ph idx="1"/>
          </p:nvPr>
        </p:nvSpPr>
        <p:spPr>
          <a:xfrm>
            <a:off x="1165860" y="1363981"/>
            <a:ext cx="9791700" cy="4533900"/>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a:xfrm>
            <a:off x="838200" y="6356350"/>
            <a:ext cx="2743200" cy="365125"/>
          </a:xfrm>
        </p:spPr>
        <p:txBody>
          <a:bodyPr/>
          <a:lstStyle/>
          <a:p>
            <a:fld id="{94E39B5B-A962-884D-B916-4D3FAEE48915}" type="datetime1">
              <a:rPr kumimoji="1" lang="zh-CN" altLang="en-US" smtClean="0"/>
            </a:fld>
            <a:endParaRPr kumimoji="1" lang="zh-CN" altLang="en-US"/>
          </a:p>
        </p:txBody>
      </p:sp>
      <p:pic>
        <p:nvPicPr>
          <p:cNvPr id="8" name="图片 7"/>
          <p:cNvPicPr>
            <a:picLocks noChangeAspect="1"/>
          </p:cNvPicPr>
          <p:nvPr userDrawn="1"/>
        </p:nvPicPr>
        <p:blipFill>
          <a:blip r:embed="rId3"/>
          <a:stretch>
            <a:fillRect/>
          </a:stretch>
        </p:blipFill>
        <p:spPr>
          <a:xfrm>
            <a:off x="4980211" y="6464208"/>
            <a:ext cx="2032000" cy="139700"/>
          </a:xfrm>
          <a:prstGeom prst="rect">
            <a:avLst/>
          </a:prstGeom>
        </p:spPr>
      </p:pic>
      <p:sp>
        <p:nvSpPr>
          <p:cNvPr id="9" name="灯片编号占位符 5"/>
          <p:cNvSpPr>
            <a:spLocks noGrp="1"/>
          </p:cNvSpPr>
          <p:nvPr>
            <p:ph type="sldNum" sz="quarter" idx="12"/>
          </p:nvPr>
        </p:nvSpPr>
        <p:spPr>
          <a:xfrm>
            <a:off x="8610600" y="6356350"/>
            <a:ext cx="2743200" cy="365125"/>
          </a:xfrm>
        </p:spPr>
        <p:txBody>
          <a:bodyPr/>
          <a:lstStyle>
            <a:lvl1pPr>
              <a:defRPr i="1"/>
            </a:lvl1pPr>
          </a:lstStyle>
          <a:p>
            <a:r>
              <a:rPr kumimoji="1" lang="en-US" altLang="zh-CN" dirty="0"/>
              <a:t>Page</a:t>
            </a:r>
            <a:r>
              <a:rPr kumimoji="1" lang="zh-CN" altLang="en-US" dirty="0"/>
              <a:t> </a:t>
            </a:r>
            <a:fld id="{562DC770-FF79-6F43-8302-D9B49950C096}" type="slidenum">
              <a:rPr kumimoji="1" lang="zh-CN" altLang="en-US" dirty="0" smtClean="0"/>
            </a:fld>
            <a:endParaRPr kumimoji="1"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A7A3100-DE3C-46DE-A901-464DE630C16B}"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5A56D-B246-4D3E-BAE7-937263F86FD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endParaRPr lang="zh-CN" altLang="en-US" sz="1600" kern="0">
              <a:solidFill>
                <a:schemeClr val="bg1"/>
              </a:solidFill>
              <a:latin typeface="方正正黑简体" pitchFamily="2" charset="-122"/>
              <a:ea typeface="方正正黑简体" pitchFamily="2" charset="-122"/>
            </a:endParaRP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endParaRPr lang="zh-CN" altLang="en-US" sz="1600" kern="0">
              <a:solidFill>
                <a:schemeClr val="bg1"/>
              </a:solidFill>
              <a:latin typeface="方正正黑简体" pitchFamily="2" charset="-122"/>
              <a:ea typeface="方正正黑简体" pitchFamily="2" charset="-122"/>
            </a:endParaRP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endParaRPr lang="zh-CN" altLang="en-US" sz="1600" kern="0">
              <a:solidFill>
                <a:schemeClr val="bg1"/>
              </a:solidFill>
              <a:latin typeface="方正正黑简体" pitchFamily="2" charset="-122"/>
              <a:ea typeface="方正正黑简体" pitchFamily="2" charset="-122"/>
            </a:endParaRP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endParaRPr lang="zh-CN" altLang="en-US" sz="1600" kern="0">
              <a:solidFill>
                <a:schemeClr val="bg1"/>
              </a:solidFill>
              <a:latin typeface="方正正黑简体" pitchFamily="2" charset="-122"/>
              <a:ea typeface="方正正黑简体" pitchFamily="2" charset="-122"/>
            </a:endParaRP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endParaRPr lang="zh-CN" altLang="en-US" sz="1600" kern="0">
              <a:solidFill>
                <a:schemeClr val="bg1"/>
              </a:solidFill>
              <a:latin typeface="方正正黑简体" pitchFamily="2" charset="-122"/>
              <a:ea typeface="方正正黑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3.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3.jpeg"/><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image" Target="../media/image3.jpeg"/><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8"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5"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3"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6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6" Type="http://schemas.openxmlformats.org/officeDocument/2006/relationships/notesSlide" Target="../notesSlides/notesSlide1.xml"/><Relationship Id="rId35" Type="http://schemas.openxmlformats.org/officeDocument/2006/relationships/slideLayout" Target="../slideLayouts/slideLayout10.xml"/><Relationship Id="rId34" Type="http://schemas.openxmlformats.org/officeDocument/2006/relationships/tags" Target="../tags/tag44.xml"/><Relationship Id="rId33" Type="http://schemas.openxmlformats.org/officeDocument/2006/relationships/tags" Target="../tags/tag43.xml"/><Relationship Id="rId32" Type="http://schemas.openxmlformats.org/officeDocument/2006/relationships/tags" Target="../tags/tag42.xml"/><Relationship Id="rId31" Type="http://schemas.openxmlformats.org/officeDocument/2006/relationships/tags" Target="../tags/tag41.xml"/><Relationship Id="rId30" Type="http://schemas.openxmlformats.org/officeDocument/2006/relationships/tags" Target="../tags/tag40.xml"/><Relationship Id="rId3" Type="http://schemas.openxmlformats.org/officeDocument/2006/relationships/tags" Target="../tags/tag13.xml"/><Relationship Id="rId29" Type="http://schemas.openxmlformats.org/officeDocument/2006/relationships/tags" Target="../tags/tag39.xml"/><Relationship Id="rId28" Type="http://schemas.openxmlformats.org/officeDocument/2006/relationships/tags" Target="../tags/tag38.xml"/><Relationship Id="rId27" Type="http://schemas.openxmlformats.org/officeDocument/2006/relationships/tags" Target="../tags/tag37.xml"/><Relationship Id="rId26" Type="http://schemas.openxmlformats.org/officeDocument/2006/relationships/tags" Target="../tags/tag36.xml"/><Relationship Id="rId25" Type="http://schemas.openxmlformats.org/officeDocument/2006/relationships/tags" Target="../tags/tag35.xml"/><Relationship Id="rId24" Type="http://schemas.openxmlformats.org/officeDocument/2006/relationships/tags" Target="../tags/tag34.xml"/><Relationship Id="rId23" Type="http://schemas.openxmlformats.org/officeDocument/2006/relationships/tags" Target="../tags/tag33.xml"/><Relationship Id="rId22" Type="http://schemas.openxmlformats.org/officeDocument/2006/relationships/tags" Target="../tags/tag32.xml"/><Relationship Id="rId21" Type="http://schemas.openxmlformats.org/officeDocument/2006/relationships/tags" Target="../tags/tag31.xml"/><Relationship Id="rId20" Type="http://schemas.openxmlformats.org/officeDocument/2006/relationships/tags" Target="../tags/tag30.xml"/><Relationship Id="rId2" Type="http://schemas.openxmlformats.org/officeDocument/2006/relationships/tags" Target="../tags/tag12.xml"/><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0" name="文本框 24"/>
          <p:cNvSpPr/>
          <p:nvPr/>
        </p:nvSpPr>
        <p:spPr>
          <a:xfrm>
            <a:off x="3581400" y="5280025"/>
            <a:ext cx="6681788" cy="1198880"/>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报告人</a:t>
            </a:r>
            <a:r>
              <a:rPr lang="zh-CN" altLang="en-US" sz="2400" dirty="0" smtClean="0">
                <a:latin typeface="微软雅黑" panose="020B0503020204020204" pitchFamily="34" charset="-122"/>
                <a:ea typeface="微软雅黑" panose="020B0503020204020204" pitchFamily="34" charset="-122"/>
                <a:sym typeface="Calibri" panose="020F0502020204030204" charset="0"/>
              </a:rPr>
              <a:t>：何志攀</a:t>
            </a:r>
            <a:endParaRPr lang="en-US" altLang="zh-CN" sz="2400" dirty="0">
              <a:latin typeface="微软雅黑" panose="020B0503020204020204" pitchFamily="34" charset="-122"/>
              <a:ea typeface="微软雅黑" panose="020B0503020204020204" pitchFamily="34" charset="-122"/>
              <a:sym typeface="Calibri" panose="020F0502020204030204" charset="0"/>
            </a:endParaRPr>
          </a:p>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单   位</a:t>
            </a:r>
            <a:r>
              <a:rPr lang="zh-CN" altLang="en-US" sz="2400" dirty="0" smtClean="0">
                <a:latin typeface="微软雅黑" panose="020B0503020204020204" pitchFamily="34" charset="-122"/>
                <a:ea typeface="微软雅黑" panose="020B0503020204020204" pitchFamily="34" charset="-122"/>
                <a:sym typeface="Calibri" panose="020F0502020204030204" charset="0"/>
              </a:rPr>
              <a:t>：北京师范大学附属实验中学</a:t>
            </a:r>
            <a:endParaRPr lang="zh-CN" altLang="en-US" sz="2400" dirty="0" smtClean="0">
              <a:latin typeface="微软雅黑" panose="020B0503020204020204" pitchFamily="34" charset="-122"/>
              <a:ea typeface="微软雅黑" panose="020B0503020204020204" pitchFamily="34" charset="-122"/>
              <a:sym typeface="Calibri" panose="020F0502020204030204" charset="0"/>
            </a:endParaRPr>
          </a:p>
        </p:txBody>
      </p:sp>
      <p:sp>
        <p:nvSpPr>
          <p:cNvPr id="27651"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charset="0"/>
            </a:endParaRPr>
          </a:p>
        </p:txBody>
      </p:sp>
      <p:sp>
        <p:nvSpPr>
          <p:cNvPr id="27652" name="文本框 22"/>
          <p:cNvSpPr/>
          <p:nvPr/>
        </p:nvSpPr>
        <p:spPr>
          <a:xfrm>
            <a:off x="-152400" y="2336800"/>
            <a:ext cx="12344400" cy="2122805"/>
          </a:xfrm>
          <a:prstGeom prst="rect">
            <a:avLst/>
          </a:prstGeom>
          <a:noFill/>
          <a:ln w="9525">
            <a:noFill/>
          </a:ln>
        </p:spPr>
        <p:txBody>
          <a:bodyPr wrap="square" anchor="t">
            <a:spAutoFit/>
          </a:bodyPr>
          <a:lstStyle/>
          <a:p>
            <a:pPr algn="ctr">
              <a:buFont typeface="Arial" panose="020B0604020202020204" pitchFamily="34" charset="0"/>
            </a:pPr>
            <a:r>
              <a:rPr lang="zh-CN" altLang="en-US" sz="4400" b="1" dirty="0" smtClean="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4400" b="1" dirty="0" smtClean="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4400" b="1" dirty="0" smtClean="0">
                <a:latin typeface="微软雅黑" panose="020B0503020204020204" pitchFamily="34" charset="-122"/>
                <a:ea typeface="微软雅黑" panose="020B0503020204020204" pitchFamily="34" charset="-122"/>
                <a:sym typeface="微软雅黑" panose="020B0503020204020204" pitchFamily="34" charset="-122"/>
              </a:rPr>
              <a:t>讲  </a:t>
            </a:r>
            <a:r>
              <a:rPr lang="zh-CN" altLang="en-US" sz="4400" b="1" dirty="0" smtClean="0">
                <a:latin typeface="楷体" panose="02010609060101010101" pitchFamily="49" charset="-122"/>
                <a:ea typeface="楷体" panose="02010609060101010101" pitchFamily="49" charset="-122"/>
                <a:sym typeface="微软雅黑" panose="020B0503020204020204" pitchFamily="34" charset="-122"/>
              </a:rPr>
              <a:t>“</a:t>
            </a:r>
            <a:r>
              <a:rPr lang="zh-CN" altLang="en-US" sz="4400" b="1" dirty="0" smtClean="0">
                <a:latin typeface="微软雅黑" panose="020B0503020204020204" pitchFamily="34" charset="-122"/>
                <a:ea typeface="微软雅黑" panose="020B0503020204020204" pitchFamily="34" charset="-122"/>
                <a:sym typeface="微软雅黑" panose="020B0503020204020204" pitchFamily="34" charset="-122"/>
              </a:rPr>
              <a:t>五位一体</a:t>
            </a:r>
            <a:r>
              <a:rPr lang="zh-CN" altLang="en-US" sz="4400" b="1" dirty="0" smtClean="0">
                <a:latin typeface="楷体" panose="02010609060101010101" pitchFamily="49" charset="-122"/>
                <a:ea typeface="楷体" panose="02010609060101010101" pitchFamily="49" charset="-122"/>
                <a:sym typeface="微软雅黑" panose="020B0503020204020204" pitchFamily="34" charset="-122"/>
              </a:rPr>
              <a:t>”</a:t>
            </a:r>
            <a:r>
              <a:rPr lang="zh-CN" altLang="en-US" sz="4400" b="1" dirty="0" smtClean="0">
                <a:latin typeface="微软雅黑" panose="020B0503020204020204" pitchFamily="34" charset="-122"/>
                <a:ea typeface="微软雅黑" panose="020B0503020204020204" pitchFamily="34" charset="-122"/>
                <a:sym typeface="微软雅黑" panose="020B0503020204020204" pitchFamily="34" charset="-122"/>
              </a:rPr>
              <a:t>和</a:t>
            </a:r>
            <a:r>
              <a:rPr lang="zh-CN" altLang="en-US" sz="4400" b="1" dirty="0" smtClean="0">
                <a:latin typeface="楷体" panose="02010609060101010101" pitchFamily="49" charset="-122"/>
                <a:ea typeface="楷体" panose="02010609060101010101" pitchFamily="49" charset="-122"/>
                <a:sym typeface="微软雅黑" panose="020B0503020204020204" pitchFamily="34" charset="-122"/>
              </a:rPr>
              <a:t>“</a:t>
            </a:r>
            <a:r>
              <a:rPr lang="zh-CN" altLang="en-US" sz="4400" b="1" dirty="0" smtClean="0">
                <a:latin typeface="微软雅黑" panose="020B0503020204020204" pitchFamily="34" charset="-122"/>
                <a:ea typeface="微软雅黑" panose="020B0503020204020204" pitchFamily="34" charset="-122"/>
                <a:sym typeface="微软雅黑" panose="020B0503020204020204" pitchFamily="34" charset="-122"/>
              </a:rPr>
              <a:t>四个全面</a:t>
            </a:r>
            <a:r>
              <a:rPr lang="zh-CN" altLang="en-US" sz="4400" b="1" dirty="0" smtClean="0">
                <a:latin typeface="楷体" panose="02010609060101010101" pitchFamily="49" charset="-122"/>
                <a:ea typeface="楷体" panose="02010609060101010101" pitchFamily="49" charset="-122"/>
                <a:sym typeface="微软雅黑" panose="020B0503020204020204" pitchFamily="34" charset="-122"/>
              </a:rPr>
              <a:t>”</a:t>
            </a:r>
            <a:endParaRPr lang="zh-CN" altLang="en-US" sz="4400" b="1" dirty="0" smtClean="0">
              <a:latin typeface="楷体" panose="02010609060101010101" pitchFamily="49" charset="-122"/>
              <a:ea typeface="楷体" panose="02010609060101010101" pitchFamily="49" charset="-122"/>
              <a:sym typeface="微软雅黑" panose="020B0503020204020204" pitchFamily="34" charset="-122"/>
            </a:endParaRPr>
          </a:p>
          <a:p>
            <a:pPr algn="ctr">
              <a:buFont typeface="Arial" panose="020B0604020202020204" pitchFamily="34" charset="0"/>
            </a:pPr>
            <a:r>
              <a:rPr lang="en-US" altLang="zh-CN" sz="4400" b="1" dirty="0">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zh-CN" altLang="en-US" sz="4400" b="1" dirty="0" smtClean="0">
                <a:latin typeface="微软雅黑" panose="020B0503020204020204" pitchFamily="34" charset="-122"/>
                <a:ea typeface="微软雅黑" panose="020B0503020204020204" pitchFamily="34" charset="-122"/>
                <a:sym typeface="微软雅黑" panose="020B0503020204020204" pitchFamily="34" charset="-122"/>
              </a:rPr>
              <a:t>内容解读</a:t>
            </a:r>
            <a:endParaRPr lang="zh-CN" altLang="en-US" sz="4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文本框 99"/>
          <p:cNvSpPr txBox="1"/>
          <p:nvPr/>
        </p:nvSpPr>
        <p:spPr>
          <a:xfrm>
            <a:off x="23813" y="1290638"/>
            <a:ext cx="10739437" cy="52387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smtClean="0">
                <a:solidFill>
                  <a:srgbClr val="264457"/>
                </a:solidFill>
                <a:latin typeface="黑体" panose="02010609060101010101" charset="-122"/>
                <a:ea typeface="黑体" panose="02010609060101010101" charset="-122"/>
              </a:rPr>
              <a:t>（初中）</a:t>
            </a:r>
            <a:endParaRPr lang="zh-CN" altLang="en-US" sz="2800" b="1" dirty="0">
              <a:solidFill>
                <a:srgbClr val="264457"/>
              </a:solidFill>
              <a:latin typeface="黑体" panose="02010609060101010101" charset="-122"/>
              <a:ea typeface="黑体" panose="02010609060101010101" charset="-122"/>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nvSpPr>
        <p:spPr>
          <a:xfrm>
            <a:off x="838200" y="626110"/>
            <a:ext cx="10211435" cy="58737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000" b="1" kern="1200">
                <a:solidFill>
                  <a:srgbClr val="404040"/>
                </a:solidFill>
                <a:latin typeface="+mj-lt"/>
                <a:ea typeface="+mj-ea"/>
                <a:cs typeface="+mj-cs"/>
              </a:defRPr>
            </a:lvl1pPr>
          </a:lstStyle>
          <a:p>
            <a:pPr marL="0" algn="l" defTabSz="914400" eaLnBrk="1" hangingPunct="1">
              <a:lnSpc>
                <a:spcPct val="100000"/>
              </a:lnSpc>
              <a:spcBef>
                <a:spcPts val="0"/>
              </a:spcBef>
              <a:spcAft>
                <a:spcPts val="0"/>
              </a:spcAft>
              <a:buClrTx/>
              <a:buSzTx/>
              <a:buFontTx/>
            </a:pPr>
            <a:r>
              <a:rPr lang="zh-CN" altLang="en-US" sz="4000" spc="240" dirty="0" err="1" smtClean="0">
                <a:solidFill>
                  <a:schemeClr val="accent1">
                    <a:lumMod val="75000"/>
                  </a:schemeClr>
                </a:solidFill>
                <a:latin typeface="微软雅黑" panose="020B0503020204020204" pitchFamily="34" charset="-122"/>
                <a:ea typeface="微软雅黑" panose="020B0503020204020204" pitchFamily="34" charset="-122"/>
                <a:cs typeface="+mn-cs"/>
                <a:sym typeface="+mn-ea"/>
              </a:rPr>
              <a:t>五、整体框架</a:t>
            </a:r>
            <a:endParaRPr lang="en-US" altLang="zh-CN" sz="4000" spc="240" dirty="0" err="1" smtClean="0">
              <a:solidFill>
                <a:schemeClr val="accent1">
                  <a:lumMod val="75000"/>
                </a:schemeClr>
              </a:solidFill>
              <a:latin typeface="微软雅黑" panose="020B0503020204020204" pitchFamily="34" charset="-122"/>
              <a:ea typeface="微软雅黑" panose="020B0503020204020204" pitchFamily="34" charset="-122"/>
              <a:cs typeface="+mn-cs"/>
            </a:endParaRPr>
          </a:p>
        </p:txBody>
      </p:sp>
      <p:sp>
        <p:nvSpPr>
          <p:cNvPr id="23555" name="Rectangle 3"/>
          <p:cNvSpPr>
            <a:spLocks noGrp="1" noChangeArrowheads="1"/>
          </p:cNvSpPr>
          <p:nvPr/>
        </p:nvSpPr>
        <p:spPr>
          <a:xfrm>
            <a:off x="975995" y="1205865"/>
            <a:ext cx="9979660" cy="503174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90000"/>
              </a:lnSpc>
              <a:spcAft>
                <a:spcPts val="0"/>
              </a:spcAft>
              <a:buFont typeface="Wingdings" panose="05000000000000000000" charset="0"/>
              <a:buChar char="p"/>
              <a:defRPr/>
            </a:pPr>
            <a:r>
              <a:rPr lang="zh-CN" altLang="en-US" sz="2400" b="1" dirty="0">
                <a:latin typeface="等线" panose="02010600030101010101" charset="-122"/>
                <a:ea typeface="等线" panose="02010600030101010101" charset="-122"/>
                <a:cs typeface="等线" panose="02010600030101010101" charset="-122"/>
              </a:rPr>
              <a:t>一、统筹推进“五位一体”总体布局</a:t>
            </a:r>
            <a:endParaRPr lang="en-US" altLang="zh-CN" sz="2400" b="1" dirty="0">
              <a:latin typeface="等线" panose="02010600030101010101" charset="-122"/>
              <a:ea typeface="等线" panose="02010600030101010101" charset="-122"/>
              <a:cs typeface="等线" panose="02010600030101010101" charset="-122"/>
            </a:endParaRPr>
          </a:p>
          <a:p>
            <a:pPr marL="0" lvl="0" indent="0">
              <a:lnSpc>
                <a:spcPct val="90000"/>
              </a:lnSpc>
              <a:spcAft>
                <a:spcPts val="0"/>
              </a:spcAft>
              <a:buNone/>
              <a:defRPr/>
            </a:pPr>
            <a:r>
              <a:rPr lang="en-US" altLang="zh-CN" sz="2400" b="1" dirty="0">
                <a:latin typeface="等线" panose="02010600030101010101" charset="-122"/>
                <a:ea typeface="等线" panose="02010600030101010101" charset="-122"/>
                <a:cs typeface="等线" panose="02010600030101010101" charset="-122"/>
              </a:rPr>
              <a:t>1. </a:t>
            </a:r>
            <a:r>
              <a:rPr lang="zh-CN" altLang="en-US" sz="2400" b="1" dirty="0">
                <a:latin typeface="等线" panose="02010600030101010101" charset="-122"/>
                <a:ea typeface="等线" panose="02010600030101010101" charset="-122"/>
                <a:cs typeface="等线" panose="02010600030101010101" charset="-122"/>
              </a:rPr>
              <a:t>“五位一体”总体布局是决定中国发展的“</a:t>
            </a:r>
            <a:r>
              <a:rPr lang="zh-CN" altLang="zh-CN" sz="2400" b="1" dirty="0">
                <a:latin typeface="等线" panose="02010600030101010101" charset="-122"/>
                <a:ea typeface="等线" panose="02010600030101010101" charset="-122"/>
                <a:cs typeface="等线" panose="02010600030101010101" charset="-122"/>
              </a:rPr>
              <a:t>大棋局</a:t>
            </a:r>
            <a:r>
              <a:rPr lang="zh-CN" altLang="en-US" sz="2400" b="1" dirty="0">
                <a:latin typeface="等线" panose="02010600030101010101" charset="-122"/>
                <a:ea typeface="等线" panose="02010600030101010101" charset="-122"/>
                <a:cs typeface="等线" panose="02010600030101010101" charset="-122"/>
              </a:rPr>
              <a:t>”</a:t>
            </a:r>
            <a:endParaRPr lang="en-US" altLang="zh-CN" sz="2400" b="1" dirty="0">
              <a:latin typeface="等线" panose="02010600030101010101" charset="-122"/>
              <a:ea typeface="等线" panose="02010600030101010101" charset="-122"/>
              <a:cs typeface="等线" panose="02010600030101010101" charset="-122"/>
            </a:endParaRPr>
          </a:p>
          <a:p>
            <a:pPr marL="457200" lvl="1" indent="0">
              <a:lnSpc>
                <a:spcPct val="90000"/>
              </a:lnSpc>
              <a:spcAft>
                <a:spcPts val="0"/>
              </a:spcAft>
              <a:buNone/>
              <a:defRPr/>
            </a:pPr>
            <a:r>
              <a:rPr lang="zh-CN" altLang="en-US" sz="2000" b="1" dirty="0">
                <a:latin typeface="等线" panose="02010600030101010101" charset="-122"/>
                <a:ea typeface="等线" panose="02010600030101010101" charset="-122"/>
                <a:cs typeface="等线" panose="02010600030101010101" charset="-122"/>
              </a:rPr>
              <a:t>中国特色社会主义事业的总体布局的形成和完善；改革开放初期“三位一体”、十七大“四位一体”（社会）、十八大“五位一体”（生态）</a:t>
            </a:r>
            <a:endParaRPr lang="en-US" altLang="zh-CN" sz="2000" b="1" dirty="0">
              <a:latin typeface="等线" panose="02010600030101010101" charset="-122"/>
              <a:ea typeface="等线" panose="02010600030101010101" charset="-122"/>
              <a:cs typeface="等线" panose="02010600030101010101" charset="-122"/>
            </a:endParaRPr>
          </a:p>
          <a:p>
            <a:pPr marL="0" lvl="0" indent="0">
              <a:lnSpc>
                <a:spcPct val="90000"/>
              </a:lnSpc>
              <a:spcAft>
                <a:spcPts val="0"/>
              </a:spcAft>
              <a:buNone/>
              <a:defRPr/>
            </a:pPr>
            <a:r>
              <a:rPr lang="en-US" altLang="zh-CN" sz="2400" b="1" dirty="0">
                <a:latin typeface="等线" panose="02010600030101010101" charset="-122"/>
                <a:ea typeface="等线" panose="02010600030101010101" charset="-122"/>
                <a:cs typeface="等线" panose="02010600030101010101" charset="-122"/>
              </a:rPr>
              <a:t>2. </a:t>
            </a:r>
            <a:r>
              <a:rPr lang="zh-CN" altLang="en-US" sz="2400" b="1" dirty="0">
                <a:latin typeface="等线" panose="02010600030101010101" charset="-122"/>
                <a:ea typeface="等线" panose="02010600030101010101" charset="-122"/>
                <a:cs typeface="等线" panose="02010600030101010101" charset="-122"/>
              </a:rPr>
              <a:t>“五位一体”战略目标是建设富强民主文明和谐美丽中国</a:t>
            </a:r>
            <a:endParaRPr lang="en-US" altLang="zh-CN" sz="2400" b="1" dirty="0">
              <a:latin typeface="等线" panose="02010600030101010101" charset="-122"/>
              <a:ea typeface="等线" panose="02010600030101010101" charset="-122"/>
              <a:cs typeface="等线" panose="02010600030101010101" charset="-122"/>
            </a:endParaRPr>
          </a:p>
          <a:p>
            <a:pPr marL="457200" lvl="1" indent="0">
              <a:lnSpc>
                <a:spcPct val="90000"/>
              </a:lnSpc>
              <a:spcAft>
                <a:spcPts val="0"/>
              </a:spcAft>
              <a:buNone/>
              <a:defRPr/>
            </a:pPr>
            <a:r>
              <a:rPr lang="zh-CN" altLang="en-US" sz="2000" b="1" dirty="0">
                <a:latin typeface="等线" panose="02010600030101010101" charset="-122"/>
                <a:ea typeface="等线" panose="02010600030101010101" charset="-122"/>
                <a:cs typeface="等线" panose="02010600030101010101" charset="-122"/>
              </a:rPr>
              <a:t>“五位一体”总体布局是经济、政治、文化、社会、生态文明建设全面发展的总体布局，蕴含着富强、民主、文明、和谐、美丽的目标。（经济社会发展、民主法治健全、文化艺术繁荣、社会秩序稳定、生态环境美丽） </a:t>
            </a:r>
            <a:endParaRPr lang="en-US" altLang="zh-CN" sz="2000" b="1" dirty="0">
              <a:latin typeface="等线" panose="02010600030101010101" charset="-122"/>
              <a:ea typeface="等线" panose="02010600030101010101" charset="-122"/>
              <a:cs typeface="等线" panose="02010600030101010101" charset="-122"/>
            </a:endParaRPr>
          </a:p>
          <a:p>
            <a:pPr lvl="0">
              <a:lnSpc>
                <a:spcPct val="90000"/>
              </a:lnSpc>
              <a:spcAft>
                <a:spcPts val="0"/>
              </a:spcAft>
              <a:buFont typeface="Wingdings" panose="05000000000000000000" charset="0"/>
              <a:buChar char="p"/>
              <a:defRPr/>
            </a:pPr>
            <a:r>
              <a:rPr lang="zh-CN" altLang="en-US" sz="2400" b="1" dirty="0">
                <a:latin typeface="等线" panose="02010600030101010101" charset="-122"/>
                <a:ea typeface="等线" panose="02010600030101010101" charset="-122"/>
                <a:cs typeface="等线" panose="02010600030101010101" charset="-122"/>
              </a:rPr>
              <a:t>二、协调推进“四个全面”战略布局</a:t>
            </a:r>
            <a:endParaRPr lang="en-US" altLang="zh-CN" sz="2400" b="1" dirty="0">
              <a:latin typeface="等线" panose="02010600030101010101" charset="-122"/>
              <a:ea typeface="等线" panose="02010600030101010101" charset="-122"/>
              <a:cs typeface="等线" panose="02010600030101010101" charset="-122"/>
            </a:endParaRPr>
          </a:p>
          <a:p>
            <a:pPr marL="0" lvl="0" indent="0">
              <a:lnSpc>
                <a:spcPct val="90000"/>
              </a:lnSpc>
              <a:spcAft>
                <a:spcPts val="0"/>
              </a:spcAft>
              <a:buNone/>
              <a:defRPr/>
            </a:pPr>
            <a:r>
              <a:rPr lang="en-US" altLang="zh-CN" sz="2400" b="1" dirty="0">
                <a:latin typeface="等线" panose="02010600030101010101" charset="-122"/>
                <a:ea typeface="等线" panose="02010600030101010101" charset="-122"/>
                <a:cs typeface="等线" panose="02010600030101010101" charset="-122"/>
              </a:rPr>
              <a:t>1. </a:t>
            </a:r>
            <a:r>
              <a:rPr lang="zh-CN" altLang="en-US" sz="2400" b="1" dirty="0">
                <a:latin typeface="等线" panose="02010600030101010101" charset="-122"/>
                <a:ea typeface="等线" panose="02010600030101010101" charset="-122"/>
                <a:cs typeface="等线" panose="02010600030101010101" charset="-122"/>
              </a:rPr>
              <a:t>“四个全面”战略布局是新时代治国理政的“牛鼻子” </a:t>
            </a:r>
            <a:endParaRPr lang="en-US" altLang="zh-CN" sz="2400" b="1" dirty="0">
              <a:latin typeface="等线" panose="02010600030101010101" charset="-122"/>
              <a:ea typeface="等线" panose="02010600030101010101" charset="-122"/>
              <a:cs typeface="等线" panose="02010600030101010101" charset="-122"/>
            </a:endParaRPr>
          </a:p>
          <a:p>
            <a:pPr marL="457200" lvl="1" indent="0">
              <a:lnSpc>
                <a:spcPct val="90000"/>
              </a:lnSpc>
              <a:spcAft>
                <a:spcPts val="0"/>
              </a:spcAft>
              <a:buNone/>
              <a:defRPr/>
            </a:pPr>
            <a:r>
              <a:rPr lang="zh-CN" altLang="en-US" sz="2000" b="1" dirty="0">
                <a:solidFill>
                  <a:srgbClr val="FF0000"/>
                </a:solidFill>
                <a:latin typeface="等线" panose="02010600030101010101" charset="-122"/>
                <a:ea typeface="等线" panose="02010600030101010101" charset="-122"/>
                <a:cs typeface="等线" panose="02010600030101010101" charset="-122"/>
              </a:rPr>
              <a:t>全面建设社会主义现代化国家、</a:t>
            </a:r>
            <a:r>
              <a:rPr lang="zh-CN" altLang="en-US" sz="2000" b="1" dirty="0">
                <a:latin typeface="等线" panose="02010600030101010101" charset="-122"/>
                <a:ea typeface="等线" panose="02010600030101010101" charset="-122"/>
                <a:cs typeface="等线" panose="02010600030101010101" charset="-122"/>
              </a:rPr>
              <a:t>全面深化改革、全面依法治国、全面从严治党的提出、相互关系和重要性</a:t>
            </a:r>
            <a:endParaRPr lang="en-US" altLang="zh-CN" sz="2000" b="1" dirty="0">
              <a:latin typeface="等线" panose="02010600030101010101" charset="-122"/>
              <a:ea typeface="等线" panose="02010600030101010101" charset="-122"/>
              <a:cs typeface="等线" panose="02010600030101010101" charset="-122"/>
            </a:endParaRPr>
          </a:p>
          <a:p>
            <a:pPr marL="0" lvl="0" indent="0">
              <a:lnSpc>
                <a:spcPct val="90000"/>
              </a:lnSpc>
              <a:spcAft>
                <a:spcPts val="0"/>
              </a:spcAft>
              <a:buNone/>
              <a:defRPr/>
            </a:pPr>
            <a:r>
              <a:rPr lang="en-US" altLang="zh-CN" sz="2400" b="1" dirty="0">
                <a:latin typeface="等线" panose="02010600030101010101" charset="-122"/>
                <a:ea typeface="等线" panose="02010600030101010101" charset="-122"/>
                <a:cs typeface="等线" panose="02010600030101010101" charset="-122"/>
              </a:rPr>
              <a:t>2. </a:t>
            </a:r>
            <a:r>
              <a:rPr lang="zh-CN" altLang="en-US" sz="2400" b="1" dirty="0">
                <a:latin typeface="等线" panose="02010600030101010101" charset="-122"/>
                <a:ea typeface="等线" panose="02010600030101010101" charset="-122"/>
                <a:cs typeface="等线" panose="02010600030101010101" charset="-122"/>
              </a:rPr>
              <a:t>坚定“四个自信”</a:t>
            </a:r>
            <a:endParaRPr lang="en-US" altLang="zh-CN" sz="2400" b="1" dirty="0">
              <a:latin typeface="等线" panose="02010600030101010101" charset="-122"/>
              <a:ea typeface="等线" panose="02010600030101010101" charset="-122"/>
              <a:cs typeface="等线" panose="02010600030101010101" charset="-122"/>
            </a:endParaRPr>
          </a:p>
          <a:p>
            <a:pPr marL="457200" lvl="1" indent="0">
              <a:lnSpc>
                <a:spcPct val="90000"/>
              </a:lnSpc>
              <a:spcAft>
                <a:spcPts val="0"/>
              </a:spcAft>
              <a:buNone/>
              <a:defRPr/>
            </a:pPr>
            <a:r>
              <a:rPr lang="zh-CN" altLang="en-US" sz="2000" b="1" dirty="0">
                <a:latin typeface="等线" panose="02010600030101010101" charset="-122"/>
                <a:ea typeface="等线" panose="02010600030101010101" charset="-122"/>
                <a:cs typeface="等线" panose="02010600030101010101" charset="-122"/>
              </a:rPr>
              <a:t>坚定中国特色社会主义道路自信、理论自信、制度自信、文化自信是推进“四个全面”战略布局、实现中华民族伟大复兴中国梦的</a:t>
            </a:r>
            <a:r>
              <a:rPr lang="zh-CN" altLang="en-US" sz="2000" b="1" dirty="0">
                <a:solidFill>
                  <a:srgbClr val="FF0000"/>
                </a:solidFill>
                <a:latin typeface="等线" panose="02010600030101010101" charset="-122"/>
                <a:ea typeface="等线" panose="02010600030101010101" charset="-122"/>
                <a:cs typeface="等线" panose="02010600030101010101" charset="-122"/>
              </a:rPr>
              <a:t>重要动力</a:t>
            </a:r>
            <a:r>
              <a:rPr lang="zh-CN" altLang="en-US" sz="2000" b="1" dirty="0">
                <a:latin typeface="等线" panose="02010600030101010101" charset="-122"/>
                <a:ea typeface="等线" panose="02010600030101010101" charset="-122"/>
                <a:cs typeface="等线" panose="02010600030101010101" charset="-122"/>
                <a:sym typeface="+mn-ea"/>
              </a:rPr>
              <a:t>。</a:t>
            </a:r>
            <a:endParaRPr lang="zh-CN" altLang="en-US" sz="2000" b="1" dirty="0">
              <a:solidFill>
                <a:srgbClr val="FF0000"/>
              </a:solidFill>
              <a:latin typeface="等线" panose="02010600030101010101" charset="-122"/>
              <a:ea typeface="等线" panose="02010600030101010101" charset="-122"/>
              <a:cs typeface="等线" panose="02010600030101010101" charset="-122"/>
              <a:sym typeface="+mn-ea"/>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p:cNvSpPr/>
          <p:nvPr>
            <p:custDataLst>
              <p:tags r:id="rId1"/>
            </p:custDataLst>
          </p:nvPr>
        </p:nvSpPr>
        <p:spPr>
          <a:xfrm>
            <a:off x="3054350" y="2535238"/>
            <a:ext cx="7032625" cy="1568450"/>
          </a:xfrm>
          <a:prstGeom prst="rect">
            <a:avLst/>
          </a:prstGeom>
          <a:noFill/>
          <a:ln w="9525">
            <a:noFill/>
          </a:ln>
        </p:spPr>
        <p:txBody>
          <a:bodyPr>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endPar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2"/>
    </p:custData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658812"/>
            <a:ext cx="8564880" cy="587375"/>
          </a:xfrm>
          <a:prstGeom prst="rect">
            <a:avLst/>
          </a:prstGeom>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3000" b="1" kern="1200">
                <a:solidFill>
                  <a:srgbClr val="404040"/>
                </a:solidFill>
                <a:latin typeface="+mj-lt"/>
                <a:ea typeface="+mj-ea"/>
                <a:cs typeface="+mj-cs"/>
              </a:defRPr>
            </a:lvl1pPr>
          </a:lstStyle>
          <a:p>
            <a:r>
              <a:rPr lang="zh-CN" altLang="en-US" sz="3800" spc="220" dirty="0" smtClean="0">
                <a:solidFill>
                  <a:schemeClr val="accent1">
                    <a:lumMod val="75000"/>
                  </a:schemeClr>
                </a:solidFill>
                <a:latin typeface="微软雅黑" panose="020B0503020204020204" pitchFamily="34" charset="-122"/>
                <a:ea typeface="微软雅黑" panose="020B0503020204020204" pitchFamily="34" charset="-122"/>
                <a:cs typeface="+mn-cs"/>
              </a:rPr>
              <a:t>发展的总体布局和战略布局</a:t>
            </a:r>
            <a:endParaRPr lang="zh-CN" altLang="en-US" sz="3800" spc="220" dirty="0" smtClean="0">
              <a:solidFill>
                <a:schemeClr val="accent1">
                  <a:lumMod val="75000"/>
                </a:schemeClr>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nvSpPr>
        <p:spPr>
          <a:xfrm>
            <a:off x="1200150" y="1543051"/>
            <a:ext cx="9791700" cy="4533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200" b="1" dirty="0">
                <a:latin typeface="楷体" panose="02010609060101010101" pitchFamily="49" charset="-122"/>
                <a:ea typeface="楷体" panose="02010609060101010101" pitchFamily="49" charset="-122"/>
                <a:cs typeface="楷体" panose="02010609060101010101" pitchFamily="49" charset="-122"/>
              </a:rPr>
              <a:t>    </a:t>
            </a:r>
            <a:r>
              <a:rPr lang="zh-CN" altLang="en-US" sz="3200" b="1" dirty="0">
                <a:latin typeface="楷体" panose="02010609060101010101" pitchFamily="49" charset="-122"/>
                <a:ea typeface="楷体" panose="02010609060101010101" pitchFamily="49" charset="-122"/>
                <a:cs typeface="楷体" panose="02010609060101010101" pitchFamily="49" charset="-122"/>
              </a:rPr>
              <a:t>在这里，我代表党和人民庄严宣告，经过全党全国各族人民持续奋斗，我们实现了第一个百年奋斗目标，在中华大地上全面建成了</a:t>
            </a:r>
            <a:r>
              <a:rPr lang="zh-CN" altLang="en-US" sz="3200" b="1" dirty="0">
                <a:solidFill>
                  <a:srgbClr val="FF0000"/>
                </a:solidFill>
                <a:latin typeface="楷体" panose="02010609060101010101" pitchFamily="49" charset="-122"/>
                <a:ea typeface="楷体" panose="02010609060101010101" pitchFamily="49" charset="-122"/>
                <a:cs typeface="楷体" panose="02010609060101010101" pitchFamily="49" charset="-122"/>
              </a:rPr>
              <a:t>小康社会</a:t>
            </a:r>
            <a:r>
              <a:rPr lang="zh-CN" altLang="en-US" sz="3200" b="1" dirty="0">
                <a:latin typeface="楷体" panose="02010609060101010101" pitchFamily="49" charset="-122"/>
                <a:ea typeface="楷体" panose="02010609060101010101" pitchFamily="49" charset="-122"/>
                <a:cs typeface="楷体" panose="02010609060101010101" pitchFamily="49" charset="-122"/>
              </a:rPr>
              <a:t>，历史性地解决了</a:t>
            </a:r>
            <a:r>
              <a:rPr lang="zh-CN" altLang="en-US" sz="3200" b="1" dirty="0">
                <a:solidFill>
                  <a:srgbClr val="FF0000"/>
                </a:solidFill>
                <a:latin typeface="楷体" panose="02010609060101010101" pitchFamily="49" charset="-122"/>
                <a:ea typeface="楷体" panose="02010609060101010101" pitchFamily="49" charset="-122"/>
                <a:cs typeface="楷体" panose="02010609060101010101" pitchFamily="49" charset="-122"/>
              </a:rPr>
              <a:t>绝对贫困</a:t>
            </a:r>
            <a:r>
              <a:rPr lang="zh-CN" altLang="en-US" sz="3200" b="1" dirty="0">
                <a:latin typeface="楷体" panose="02010609060101010101" pitchFamily="49" charset="-122"/>
                <a:ea typeface="楷体" panose="02010609060101010101" pitchFamily="49" charset="-122"/>
                <a:cs typeface="楷体" panose="02010609060101010101" pitchFamily="49" charset="-122"/>
              </a:rPr>
              <a:t>问题，正在意气风发向着</a:t>
            </a:r>
            <a:r>
              <a:rPr lang="zh-CN" altLang="en-US" sz="3200" b="1" dirty="0">
                <a:solidFill>
                  <a:srgbClr val="FF0000"/>
                </a:solidFill>
                <a:latin typeface="楷体" panose="02010609060101010101" pitchFamily="49" charset="-122"/>
                <a:ea typeface="楷体" panose="02010609060101010101" pitchFamily="49" charset="-122"/>
                <a:cs typeface="楷体" panose="02010609060101010101" pitchFamily="49" charset="-122"/>
              </a:rPr>
              <a:t>全面建成社会主义现代化强国</a:t>
            </a:r>
            <a:r>
              <a:rPr lang="zh-CN" altLang="en-US" sz="3200" b="1" dirty="0">
                <a:latin typeface="楷体" panose="02010609060101010101" pitchFamily="49" charset="-122"/>
                <a:ea typeface="楷体" panose="02010609060101010101" pitchFamily="49" charset="-122"/>
                <a:cs typeface="楷体" panose="02010609060101010101" pitchFamily="49" charset="-122"/>
              </a:rPr>
              <a:t>的</a:t>
            </a:r>
            <a:r>
              <a:rPr lang="zh-CN" altLang="en-US" sz="3200" b="1" dirty="0">
                <a:solidFill>
                  <a:srgbClr val="FF0000"/>
                </a:solidFill>
                <a:latin typeface="楷体" panose="02010609060101010101" pitchFamily="49" charset="-122"/>
                <a:ea typeface="楷体" panose="02010609060101010101" pitchFamily="49" charset="-122"/>
                <a:cs typeface="楷体" panose="02010609060101010101" pitchFamily="49" charset="-122"/>
              </a:rPr>
              <a:t>第二个百年奋斗目标</a:t>
            </a:r>
            <a:r>
              <a:rPr lang="zh-CN" altLang="en-US" sz="3200" b="1" dirty="0">
                <a:latin typeface="楷体" panose="02010609060101010101" pitchFamily="49" charset="-122"/>
                <a:ea typeface="楷体" panose="02010609060101010101" pitchFamily="49" charset="-122"/>
                <a:cs typeface="楷体" panose="02010609060101010101" pitchFamily="49" charset="-122"/>
              </a:rPr>
              <a:t>迈进。</a:t>
            </a:r>
            <a:endParaRPr lang="zh-CN" altLang="en-US" sz="3200" b="1"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zh-CN" altLang="en-US" sz="3200" b="1" dirty="0">
                <a:latin typeface="楷体" panose="02010609060101010101" pitchFamily="49" charset="-122"/>
                <a:ea typeface="楷体" panose="02010609060101010101" pitchFamily="49" charset="-122"/>
                <a:cs typeface="楷体" panose="02010609060101010101" pitchFamily="49" charset="-122"/>
              </a:rPr>
              <a:t> </a:t>
            </a:r>
            <a:r>
              <a:rPr lang="en-US" altLang="zh-CN" sz="3200" b="1" dirty="0">
                <a:latin typeface="楷体" panose="02010609060101010101" pitchFamily="49" charset="-122"/>
                <a:ea typeface="楷体" panose="02010609060101010101" pitchFamily="49" charset="-122"/>
                <a:cs typeface="楷体" panose="02010609060101010101" pitchFamily="49" charset="-122"/>
              </a:rPr>
              <a:t>  </a:t>
            </a:r>
            <a:r>
              <a:rPr lang="en-US" altLang="zh-CN" sz="32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3200" b="1" dirty="0">
                <a:latin typeface="楷体" panose="02010609060101010101" pitchFamily="49" charset="-122"/>
                <a:ea typeface="楷体" panose="02010609060101010101" pitchFamily="49" charset="-122"/>
                <a:cs typeface="楷体" panose="02010609060101010101" pitchFamily="49" charset="-122"/>
              </a:rPr>
              <a:t>习近平《在庆祝中国共产党成立100周年大会上的讲话》（2021年7月1日）</a:t>
            </a:r>
            <a:endParaRPr lang="zh-CN" altLang="en-US" sz="3200" b="1"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椭圆 955"/>
          <p:cNvSpPr/>
          <p:nvPr>
            <p:custDataLst>
              <p:tags r:id="rId1"/>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7" name="椭圆 956"/>
          <p:cNvSpPr/>
          <p:nvPr>
            <p:custDataLst>
              <p:tags r:id="rId2"/>
            </p:custDataLst>
          </p:nvPr>
        </p:nvSpPr>
        <p:spPr>
          <a:xfrm>
            <a:off x="325073" y="2138971"/>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8" name="椭圆 957"/>
          <p:cNvSpPr/>
          <p:nvPr>
            <p:custDataLst>
              <p:tags r:id="rId3"/>
            </p:custDataLst>
          </p:nvPr>
        </p:nvSpPr>
        <p:spPr>
          <a:xfrm>
            <a:off x="5059714" y="5928709"/>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9" name="椭圆 958"/>
          <p:cNvSpPr/>
          <p:nvPr>
            <p:custDataLst>
              <p:tags r:id="rId4"/>
            </p:custDataLst>
          </p:nvPr>
        </p:nvSpPr>
        <p:spPr>
          <a:xfrm>
            <a:off x="560971" y="2349468"/>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cs typeface="+mn-ea"/>
              <a:sym typeface="+mn-lt"/>
            </a:endParaRPr>
          </a:p>
        </p:txBody>
      </p:sp>
      <p:sp>
        <p:nvSpPr>
          <p:cNvPr id="960" name="椭圆 959"/>
          <p:cNvSpPr/>
          <p:nvPr>
            <p:custDataLst>
              <p:tags r:id="rId5"/>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1" name="椭圆 960"/>
          <p:cNvSpPr/>
          <p:nvPr>
            <p:custDataLst>
              <p:tags r:id="rId6"/>
            </p:custDataLst>
          </p:nvPr>
        </p:nvSpPr>
        <p:spPr>
          <a:xfrm>
            <a:off x="6407315" y="64640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2" name="椭圆 961"/>
          <p:cNvSpPr/>
          <p:nvPr>
            <p:custDataLst>
              <p:tags r:id="rId7"/>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3" name="椭圆 962"/>
          <p:cNvSpPr/>
          <p:nvPr>
            <p:custDataLst>
              <p:tags r:id="rId8"/>
            </p:custDataLst>
          </p:nvPr>
        </p:nvSpPr>
        <p:spPr>
          <a:xfrm>
            <a:off x="3379995" y="6304336"/>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4" name="椭圆 963"/>
          <p:cNvSpPr/>
          <p:nvPr>
            <p:custDataLst>
              <p:tags r:id="rId9"/>
            </p:custDataLst>
          </p:nvPr>
        </p:nvSpPr>
        <p:spPr>
          <a:xfrm>
            <a:off x="7303239" y="6239285"/>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5" name="椭圆 964"/>
          <p:cNvSpPr/>
          <p:nvPr>
            <p:custDataLst>
              <p:tags r:id="rId10"/>
            </p:custDataLst>
          </p:nvPr>
        </p:nvSpPr>
        <p:spPr>
          <a:xfrm>
            <a:off x="2035942" y="6100714"/>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6" name="椭圆 965"/>
          <p:cNvSpPr/>
          <p:nvPr>
            <p:custDataLst>
              <p:tags r:id="rId11"/>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7" name="椭圆 966"/>
          <p:cNvSpPr/>
          <p:nvPr>
            <p:custDataLst>
              <p:tags r:id="rId12"/>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8" name="椭圆 967"/>
          <p:cNvSpPr/>
          <p:nvPr>
            <p:custDataLst>
              <p:tags r:id="rId13"/>
            </p:custDataLst>
          </p:nvPr>
        </p:nvSpPr>
        <p:spPr>
          <a:xfrm>
            <a:off x="4333265" y="6222511"/>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9" name="椭圆 968"/>
          <p:cNvSpPr/>
          <p:nvPr>
            <p:custDataLst>
              <p:tags r:id="rId14"/>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0" name="椭圆 969"/>
          <p:cNvSpPr/>
          <p:nvPr>
            <p:custDataLst>
              <p:tags r:id="rId15"/>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1" name="椭圆 970"/>
          <p:cNvSpPr/>
          <p:nvPr>
            <p:custDataLst>
              <p:tags r:id="rId16"/>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2" name="TextBox 971"/>
          <p:cNvSpPr txBox="1"/>
          <p:nvPr>
            <p:custDataLst>
              <p:tags r:id="rId17"/>
            </p:custDataLst>
          </p:nvPr>
        </p:nvSpPr>
        <p:spPr>
          <a:xfrm>
            <a:off x="840226" y="3110773"/>
            <a:ext cx="1832553" cy="523220"/>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2800" b="1" spc="400" dirty="0" smtClean="0">
                <a:solidFill>
                  <a:schemeClr val="bg1"/>
                </a:solidFill>
                <a:cs typeface="+mn-ea"/>
                <a:sym typeface="+mn-lt"/>
              </a:rPr>
              <a:t>内容解读</a:t>
            </a:r>
            <a:endParaRPr lang="zh-CN" altLang="en-US" sz="2800" b="1" spc="400" dirty="0">
              <a:solidFill>
                <a:schemeClr val="bg1"/>
              </a:solidFill>
              <a:cs typeface="+mn-ea"/>
              <a:sym typeface="+mn-lt"/>
            </a:endParaRPr>
          </a:p>
        </p:txBody>
      </p:sp>
      <p:grpSp>
        <p:nvGrpSpPr>
          <p:cNvPr id="2" name="组合 1"/>
          <p:cNvGrpSpPr/>
          <p:nvPr/>
        </p:nvGrpSpPr>
        <p:grpSpPr>
          <a:xfrm>
            <a:off x="3186059" y="1176774"/>
            <a:ext cx="4047251" cy="604838"/>
            <a:chOff x="3818511" y="1079593"/>
            <a:chExt cx="3633809" cy="543051"/>
          </a:xfrm>
          <a:effectLst>
            <a:outerShdw blurRad="127000" dist="127000" dir="5400000" algn="ctr" rotWithShape="0">
              <a:srgbClr val="000000">
                <a:alpha val="43137"/>
              </a:srgbClr>
            </a:outerShdw>
          </a:effectLst>
        </p:grpSpPr>
        <p:grpSp>
          <p:nvGrpSpPr>
            <p:cNvPr id="3" name="组合 2"/>
            <p:cNvGrpSpPr/>
            <p:nvPr/>
          </p:nvGrpSpPr>
          <p:grpSpPr>
            <a:xfrm>
              <a:off x="3818511" y="1084860"/>
              <a:ext cx="3633809" cy="483501"/>
              <a:chOff x="2540000" y="1059582"/>
              <a:chExt cx="6108700" cy="812800"/>
            </a:xfrm>
            <a:solidFill>
              <a:srgbClr val="005DA2"/>
            </a:solidFill>
          </p:grpSpPr>
          <p:sp>
            <p:nvSpPr>
              <p:cNvPr id="4" name="Freeform 5"/>
              <p:cNvSpPr>
                <a:spLocks noEditPoints="1"/>
              </p:cNvSpPr>
              <p:nvPr>
                <p:custDataLst>
                  <p:tags r:id="rId18"/>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5" name="Freeform 6"/>
              <p:cNvSpPr/>
              <p:nvPr>
                <p:custDataLst>
                  <p:tags r:id="rId19"/>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6" name="矩形 5"/>
            <p:cNvSpPr/>
            <p:nvPr>
              <p:custDataLst>
                <p:tags r:id="rId20"/>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楷体" panose="02010609060101010101" pitchFamily="49" charset="-122"/>
                <a:ea typeface="楷体" panose="02010609060101010101" pitchFamily="49" charset="-122"/>
                <a:cs typeface="+mn-ea"/>
                <a:sym typeface="+mn-lt"/>
              </a:endParaRPr>
            </a:p>
          </p:txBody>
        </p:sp>
        <p:sp>
          <p:nvSpPr>
            <p:cNvPr id="7" name="文本框 48"/>
            <p:cNvSpPr txBox="1">
              <a:spLocks noChangeArrowheads="1"/>
            </p:cNvSpPr>
            <p:nvPr>
              <p:custDataLst>
                <p:tags r:id="rId21"/>
              </p:custDataLst>
            </p:nvPr>
          </p:nvSpPr>
          <p:spPr bwMode="auto">
            <a:xfrm>
              <a:off x="4459186" y="1079593"/>
              <a:ext cx="501137" cy="468648"/>
            </a:xfrm>
            <a:prstGeom prst="rect">
              <a:avLst/>
            </a:prstGeom>
            <a:noFill/>
            <a:ln w="9525">
              <a:noFill/>
              <a:miter lim="800000"/>
            </a:ln>
          </p:spPr>
          <p:txBody>
            <a:bodyPr>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1</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grpSp>
        <p:nvGrpSpPr>
          <p:cNvPr id="8" name="组合 7"/>
          <p:cNvGrpSpPr/>
          <p:nvPr/>
        </p:nvGrpSpPr>
        <p:grpSpPr>
          <a:xfrm>
            <a:off x="3175301" y="2180084"/>
            <a:ext cx="4047251" cy="561150"/>
            <a:chOff x="3818511" y="1744615"/>
            <a:chExt cx="3633809" cy="503827"/>
          </a:xfrm>
          <a:effectLst>
            <a:outerShdw blurRad="127000" dist="127000" dir="5400000" algn="ctr" rotWithShape="0">
              <a:srgbClr val="000000">
                <a:alpha val="43137"/>
              </a:srgbClr>
            </a:outerShdw>
          </a:effectLst>
        </p:grpSpPr>
        <p:grpSp>
          <p:nvGrpSpPr>
            <p:cNvPr id="10" name="组合 9"/>
            <p:cNvGrpSpPr/>
            <p:nvPr/>
          </p:nvGrpSpPr>
          <p:grpSpPr>
            <a:xfrm>
              <a:off x="3818511" y="1744615"/>
              <a:ext cx="3633809" cy="483501"/>
              <a:chOff x="2540000" y="1059582"/>
              <a:chExt cx="6108700" cy="812800"/>
            </a:xfrm>
            <a:solidFill>
              <a:srgbClr val="005DA2"/>
            </a:solidFill>
          </p:grpSpPr>
          <p:sp>
            <p:nvSpPr>
              <p:cNvPr id="12" name="Freeform 5"/>
              <p:cNvSpPr>
                <a:spLocks noEditPoints="1"/>
              </p:cNvSpPr>
              <p:nvPr>
                <p:custDataLst>
                  <p:tags r:id="rId22"/>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14" name="Freeform 6"/>
              <p:cNvSpPr/>
              <p:nvPr>
                <p:custDataLst>
                  <p:tags r:id="rId23"/>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16" name="文本框 48"/>
            <p:cNvSpPr txBox="1">
              <a:spLocks noChangeArrowheads="1"/>
            </p:cNvSpPr>
            <p:nvPr>
              <p:custDataLst>
                <p:tags r:id="rId24"/>
              </p:custDataLst>
            </p:nvPr>
          </p:nvSpPr>
          <p:spPr bwMode="auto">
            <a:xfrm>
              <a:off x="4459186" y="1779793"/>
              <a:ext cx="631582" cy="468649"/>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2</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grpSp>
        <p:nvGrpSpPr>
          <p:cNvPr id="18" name="组合 17"/>
          <p:cNvGrpSpPr/>
          <p:nvPr/>
        </p:nvGrpSpPr>
        <p:grpSpPr>
          <a:xfrm>
            <a:off x="3229911" y="3168143"/>
            <a:ext cx="4047251" cy="538511"/>
            <a:chOff x="3818511" y="1744615"/>
            <a:chExt cx="3633809" cy="483501"/>
          </a:xfrm>
          <a:effectLst>
            <a:outerShdw blurRad="127000" dist="127000" dir="5400000" algn="ctr" rotWithShape="0">
              <a:srgbClr val="000000">
                <a:alpha val="43137"/>
              </a:srgbClr>
            </a:outerShdw>
          </a:effectLst>
        </p:grpSpPr>
        <p:grpSp>
          <p:nvGrpSpPr>
            <p:cNvPr id="31" name="组合 30"/>
            <p:cNvGrpSpPr/>
            <p:nvPr/>
          </p:nvGrpSpPr>
          <p:grpSpPr>
            <a:xfrm>
              <a:off x="3818511" y="1744615"/>
              <a:ext cx="3633809" cy="483501"/>
              <a:chOff x="2540000" y="1059582"/>
              <a:chExt cx="6108700" cy="812800"/>
            </a:xfrm>
            <a:solidFill>
              <a:srgbClr val="005DA2"/>
            </a:solidFill>
          </p:grpSpPr>
          <p:sp>
            <p:nvSpPr>
              <p:cNvPr id="35" name="Freeform 5"/>
              <p:cNvSpPr>
                <a:spLocks noEditPoints="1"/>
              </p:cNvSpPr>
              <p:nvPr>
                <p:custDataLst>
                  <p:tags r:id="rId25"/>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36" name="Freeform 6"/>
              <p:cNvSpPr/>
              <p:nvPr>
                <p:custDataLst>
                  <p:tags r:id="rId26"/>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37" name="文本框 48"/>
            <p:cNvSpPr txBox="1">
              <a:spLocks noChangeArrowheads="1"/>
            </p:cNvSpPr>
            <p:nvPr>
              <p:custDataLst>
                <p:tags r:id="rId27"/>
              </p:custDataLst>
            </p:nvPr>
          </p:nvSpPr>
          <p:spPr bwMode="auto">
            <a:xfrm>
              <a:off x="4429864" y="175047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3</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grpSp>
        <p:nvGrpSpPr>
          <p:cNvPr id="38" name="组合 37"/>
          <p:cNvGrpSpPr/>
          <p:nvPr/>
        </p:nvGrpSpPr>
        <p:grpSpPr>
          <a:xfrm>
            <a:off x="3186096" y="4095779"/>
            <a:ext cx="4047251" cy="564646"/>
            <a:chOff x="3818511" y="1721150"/>
            <a:chExt cx="3633809" cy="506966"/>
          </a:xfrm>
          <a:effectLst>
            <a:outerShdw blurRad="127000" dist="127000" dir="5400000" algn="ctr" rotWithShape="0">
              <a:srgbClr val="000000">
                <a:alpha val="43137"/>
              </a:srgbClr>
            </a:outerShdw>
          </a:effectLst>
        </p:grpSpPr>
        <p:grpSp>
          <p:nvGrpSpPr>
            <p:cNvPr id="39" name="组合 38"/>
            <p:cNvGrpSpPr/>
            <p:nvPr/>
          </p:nvGrpSpPr>
          <p:grpSpPr>
            <a:xfrm>
              <a:off x="3818511" y="1744615"/>
              <a:ext cx="3633809" cy="483501"/>
              <a:chOff x="2540000" y="1059582"/>
              <a:chExt cx="6108700" cy="812800"/>
            </a:xfrm>
            <a:solidFill>
              <a:srgbClr val="005DA2"/>
            </a:solidFill>
          </p:grpSpPr>
          <p:sp>
            <p:nvSpPr>
              <p:cNvPr id="40" name="Freeform 5"/>
              <p:cNvSpPr>
                <a:spLocks noEditPoints="1"/>
              </p:cNvSpPr>
              <p:nvPr>
                <p:custDataLst>
                  <p:tags r:id="rId28"/>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41" name="Freeform 6"/>
              <p:cNvSpPr/>
              <p:nvPr>
                <p:custDataLst>
                  <p:tags r:id="rId29"/>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42" name="文本框 48"/>
            <p:cNvSpPr txBox="1">
              <a:spLocks noChangeArrowheads="1"/>
            </p:cNvSpPr>
            <p:nvPr>
              <p:custDataLst>
                <p:tags r:id="rId30"/>
              </p:custDataLst>
            </p:nvPr>
          </p:nvSpPr>
          <p:spPr bwMode="auto">
            <a:xfrm>
              <a:off x="4444525" y="1721150"/>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4</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sp>
        <p:nvSpPr>
          <p:cNvPr id="43" name="文本框 42"/>
          <p:cNvSpPr txBox="1"/>
          <p:nvPr/>
        </p:nvSpPr>
        <p:spPr>
          <a:xfrm>
            <a:off x="4769485" y="1276985"/>
            <a:ext cx="2151380" cy="521970"/>
          </a:xfrm>
          <a:prstGeom prst="rect">
            <a:avLst/>
          </a:prstGeom>
          <a:noFill/>
        </p:spPr>
        <p:txBody>
          <a:bodyPr wrap="square" rtlCol="0">
            <a:spAutoFit/>
          </a:bodyPr>
          <a:lstStyle/>
          <a:p>
            <a:r>
              <a:rPr lang="zh-CN" altLang="en-US" sz="2800" b="1" dirty="0" err="1" smtClean="0">
                <a:solidFill>
                  <a:schemeClr val="bg2">
                    <a:lumMod val="75000"/>
                  </a:schemeClr>
                </a:solidFill>
                <a:effectLst>
                  <a:outerShdw blurRad="38100" dist="25400" dir="5400000" algn="ctr" rotWithShape="0">
                    <a:srgbClr val="6E747A">
                      <a:alpha val="43000"/>
                    </a:srgbClr>
                  </a:outerShdw>
                </a:effectLst>
              </a:rPr>
              <a:t>本讲逻辑</a:t>
            </a:r>
            <a:endParaRPr lang="zh-CN" altLang="en-US" sz="2800" b="1" dirty="0" err="1" smtClean="0">
              <a:solidFill>
                <a:schemeClr val="bg2">
                  <a:lumMod val="75000"/>
                </a:schemeClr>
              </a:solidFill>
              <a:effectLst>
                <a:outerShdw blurRad="38100" dist="25400" dir="5400000" algn="ctr" rotWithShape="0">
                  <a:srgbClr val="6E747A">
                    <a:alpha val="43000"/>
                  </a:srgbClr>
                </a:outerShdw>
              </a:effectLst>
            </a:endParaRPr>
          </a:p>
        </p:txBody>
      </p:sp>
      <p:sp>
        <p:nvSpPr>
          <p:cNvPr id="44" name="文本框 43"/>
          <p:cNvSpPr txBox="1"/>
          <p:nvPr/>
        </p:nvSpPr>
        <p:spPr>
          <a:xfrm>
            <a:off x="4816475" y="3239770"/>
            <a:ext cx="1612900" cy="521970"/>
          </a:xfrm>
          <a:prstGeom prst="rect">
            <a:avLst/>
          </a:prstGeom>
          <a:noFill/>
        </p:spPr>
        <p:txBody>
          <a:bodyPr wrap="none" rtlCol="0" anchor="t">
            <a:spAutoFit/>
          </a:bodyPr>
          <a:lstStyle/>
          <a:p>
            <a:r>
              <a:rPr lang="zh-CN" altLang="en-US" sz="2800" b="1" dirty="0" err="1" smtClean="0">
                <a:solidFill>
                  <a:schemeClr val="bg2">
                    <a:lumMod val="75000"/>
                  </a:schemeClr>
                </a:solidFill>
                <a:effectLst>
                  <a:outerShdw blurRad="38100" dist="25400" dir="5400000" algn="ctr" rotWithShape="0">
                    <a:srgbClr val="6E747A">
                      <a:alpha val="43000"/>
                    </a:srgbClr>
                  </a:outerShdw>
                </a:effectLst>
              </a:rPr>
              <a:t>教学重点</a:t>
            </a:r>
            <a:endParaRPr lang="zh-CN" altLang="en-US" sz="2800" b="1" dirty="0" err="1" smtClean="0">
              <a:solidFill>
                <a:schemeClr val="bg2">
                  <a:lumMod val="75000"/>
                </a:schemeClr>
              </a:solidFill>
              <a:effectLst>
                <a:outerShdw blurRad="38100" dist="25400" dir="5400000" algn="ctr" rotWithShape="0">
                  <a:srgbClr val="6E747A">
                    <a:alpha val="43000"/>
                  </a:srgbClr>
                </a:outerShdw>
              </a:effectLst>
            </a:endParaRPr>
          </a:p>
        </p:txBody>
      </p:sp>
      <p:sp>
        <p:nvSpPr>
          <p:cNvPr id="45" name="文本框 44"/>
          <p:cNvSpPr txBox="1"/>
          <p:nvPr/>
        </p:nvSpPr>
        <p:spPr>
          <a:xfrm>
            <a:off x="4843145" y="4138295"/>
            <a:ext cx="1612900" cy="521970"/>
          </a:xfrm>
          <a:prstGeom prst="rect">
            <a:avLst/>
          </a:prstGeom>
          <a:noFill/>
        </p:spPr>
        <p:txBody>
          <a:bodyPr wrap="none" rtlCol="0" anchor="t">
            <a:spAutoFit/>
          </a:bodyPr>
          <a:lstStyle/>
          <a:p>
            <a:r>
              <a:rPr lang="zh-CN" altLang="en-US" sz="2800" b="1" dirty="0" err="1" smtClean="0">
                <a:solidFill>
                  <a:schemeClr val="bg2">
                    <a:lumMod val="75000"/>
                  </a:schemeClr>
                </a:solidFill>
                <a:effectLst>
                  <a:outerShdw blurRad="38100" dist="25400" dir="5400000" algn="ctr" rotWithShape="0">
                    <a:srgbClr val="6E747A">
                      <a:alpha val="43000"/>
                    </a:srgbClr>
                  </a:outerShdw>
                </a:effectLst>
              </a:rPr>
              <a:t>教学难点</a:t>
            </a:r>
            <a:endParaRPr lang="zh-CN" altLang="en-US" sz="2800" b="1" dirty="0" err="1" smtClean="0">
              <a:solidFill>
                <a:schemeClr val="bg2">
                  <a:lumMod val="75000"/>
                </a:schemeClr>
              </a:solidFill>
              <a:effectLst>
                <a:outerShdw blurRad="38100" dist="25400" dir="5400000" algn="ctr" rotWithShape="0">
                  <a:srgbClr val="6E747A">
                    <a:alpha val="43000"/>
                  </a:srgbClr>
                </a:outerShdw>
              </a:effectLst>
            </a:endParaRPr>
          </a:p>
        </p:txBody>
      </p:sp>
      <p:sp>
        <p:nvSpPr>
          <p:cNvPr id="46" name="文本框 45"/>
          <p:cNvSpPr txBox="1"/>
          <p:nvPr/>
        </p:nvSpPr>
        <p:spPr>
          <a:xfrm>
            <a:off x="4780915" y="2251710"/>
            <a:ext cx="1612900" cy="521970"/>
          </a:xfrm>
          <a:prstGeom prst="rect">
            <a:avLst/>
          </a:prstGeom>
          <a:noFill/>
        </p:spPr>
        <p:txBody>
          <a:bodyPr wrap="none" rtlCol="0" anchor="t">
            <a:spAutoFit/>
          </a:bodyPr>
          <a:lstStyle/>
          <a:p>
            <a:pPr algn="l">
              <a:buClrTx/>
              <a:buSzTx/>
              <a:buFontTx/>
            </a:pPr>
            <a:r>
              <a:rPr lang="zh-CN" altLang="en-US" sz="2800" b="1" dirty="0" err="1" smtClean="0">
                <a:solidFill>
                  <a:schemeClr val="bg2">
                    <a:lumMod val="75000"/>
                  </a:schemeClr>
                </a:solidFill>
                <a:effectLst>
                  <a:outerShdw blurRad="38100" dist="25400" dir="5400000" algn="ctr" rotWithShape="0">
                    <a:srgbClr val="6E747A">
                      <a:alpha val="43000"/>
                    </a:srgbClr>
                  </a:outerShdw>
                </a:effectLst>
                <a:sym typeface="+mn-ea"/>
              </a:rPr>
              <a:t>学习目标</a:t>
            </a:r>
            <a:endParaRPr lang="zh-CN" altLang="en-US" sz="2800" b="1" dirty="0" err="1" smtClean="0">
              <a:solidFill>
                <a:schemeClr val="bg2">
                  <a:lumMod val="75000"/>
                </a:schemeClr>
              </a:solidFill>
              <a:effectLst>
                <a:outerShdw blurRad="38100" dist="25400" dir="5400000" algn="ctr" rotWithShape="0">
                  <a:srgbClr val="6E747A">
                    <a:alpha val="43000"/>
                  </a:srgbClr>
                </a:outerShdw>
              </a:effectLst>
              <a:sym typeface="+mn-ea"/>
            </a:endParaRPr>
          </a:p>
        </p:txBody>
      </p:sp>
      <p:grpSp>
        <p:nvGrpSpPr>
          <p:cNvPr id="47" name="组合 46"/>
          <p:cNvGrpSpPr/>
          <p:nvPr/>
        </p:nvGrpSpPr>
        <p:grpSpPr>
          <a:xfrm>
            <a:off x="3175301" y="5024603"/>
            <a:ext cx="4047251" cy="548317"/>
            <a:chOff x="3818511" y="1735811"/>
            <a:chExt cx="3633809" cy="492305"/>
          </a:xfrm>
          <a:effectLst>
            <a:outerShdw blurRad="127000" dist="127000" dir="5400000" algn="ctr" rotWithShape="0">
              <a:srgbClr val="000000">
                <a:alpha val="43137"/>
              </a:srgbClr>
            </a:outerShdw>
          </a:effectLst>
        </p:grpSpPr>
        <p:grpSp>
          <p:nvGrpSpPr>
            <p:cNvPr id="48" name="组合 47"/>
            <p:cNvGrpSpPr/>
            <p:nvPr/>
          </p:nvGrpSpPr>
          <p:grpSpPr>
            <a:xfrm>
              <a:off x="3818511" y="1744615"/>
              <a:ext cx="3633809" cy="483501"/>
              <a:chOff x="2540000" y="1059582"/>
              <a:chExt cx="6108700" cy="812800"/>
            </a:xfrm>
            <a:solidFill>
              <a:srgbClr val="005DA2"/>
            </a:solidFill>
          </p:grpSpPr>
          <p:sp>
            <p:nvSpPr>
              <p:cNvPr id="49" name="Freeform 5"/>
              <p:cNvSpPr>
                <a:spLocks noEditPoints="1"/>
              </p:cNvSpPr>
              <p:nvPr>
                <p:custDataLst>
                  <p:tags r:id="rId31"/>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50" name="Freeform 6"/>
              <p:cNvSpPr/>
              <p:nvPr>
                <p:custDataLst>
                  <p:tags r:id="rId32"/>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51" name="文本框 48"/>
            <p:cNvSpPr txBox="1">
              <a:spLocks noChangeArrowheads="1"/>
            </p:cNvSpPr>
            <p:nvPr>
              <p:custDataLst>
                <p:tags r:id="rId33"/>
              </p:custDataLst>
            </p:nvPr>
          </p:nvSpPr>
          <p:spPr bwMode="auto">
            <a:xfrm>
              <a:off x="4459186" y="1735811"/>
              <a:ext cx="631582" cy="468649"/>
            </a:xfrm>
            <a:prstGeom prst="rect">
              <a:avLst/>
            </a:prstGeom>
            <a:noFill/>
            <a:ln w="9525">
              <a:noFill/>
              <a:miter lim="800000"/>
            </a:ln>
          </p:spPr>
          <p:txBody>
            <a:bodyPr wrap="square">
              <a:spAutoFit/>
            </a:bodyPr>
            <a:lstStyle/>
            <a:p>
              <a:pPr defTabSz="1088390">
                <a:defRPr/>
              </a:pPr>
              <a:r>
                <a:rPr lang="en-US" altLang="zh-CN" sz="2800" b="1" kern="0" dirty="0" smtClean="0">
                  <a:solidFill>
                    <a:schemeClr val="bg1"/>
                  </a:solidFill>
                  <a:latin typeface="楷体" panose="02010609060101010101" pitchFamily="49" charset="-122"/>
                  <a:ea typeface="楷体" panose="02010609060101010101" pitchFamily="49" charset="-122"/>
                  <a:cs typeface="+mn-ea"/>
                  <a:sym typeface="+mn-lt"/>
                </a:rPr>
                <a:t>5</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sp>
        <p:nvSpPr>
          <p:cNvPr id="52" name="文本框 51"/>
          <p:cNvSpPr txBox="1"/>
          <p:nvPr/>
        </p:nvSpPr>
        <p:spPr>
          <a:xfrm>
            <a:off x="4860290" y="5050790"/>
            <a:ext cx="1612900" cy="521970"/>
          </a:xfrm>
          <a:prstGeom prst="rect">
            <a:avLst/>
          </a:prstGeom>
          <a:noFill/>
        </p:spPr>
        <p:txBody>
          <a:bodyPr wrap="none" rtlCol="0" anchor="t">
            <a:spAutoFit/>
          </a:bodyPr>
          <a:lstStyle/>
          <a:p>
            <a:r>
              <a:rPr lang="zh-CN" altLang="en-US" sz="2800" b="1" dirty="0" err="1" smtClean="0">
                <a:solidFill>
                  <a:schemeClr val="bg2">
                    <a:lumMod val="75000"/>
                  </a:schemeClr>
                </a:solidFill>
                <a:effectLst>
                  <a:outerShdw blurRad="38100" dist="25400" dir="5400000" algn="ctr" rotWithShape="0">
                    <a:srgbClr val="6E747A">
                      <a:alpha val="43000"/>
                    </a:srgbClr>
                  </a:outerShdw>
                </a:effectLst>
              </a:rPr>
              <a:t>整体框架</a:t>
            </a:r>
            <a:endParaRPr lang="zh-CN" altLang="en-US" sz="2800" b="1" dirty="0" err="1" smtClean="0">
              <a:solidFill>
                <a:schemeClr val="bg2">
                  <a:lumMod val="75000"/>
                </a:schemeClr>
              </a:solidFill>
              <a:effectLst>
                <a:outerShdw blurRad="38100" dist="25400" dir="5400000" algn="ctr" rotWithShape="0">
                  <a:srgbClr val="6E747A">
                    <a:alpha val="43000"/>
                  </a:srgbClr>
                </a:outerShdw>
              </a:effectLst>
            </a:endParaRPr>
          </a:p>
        </p:txBody>
      </p:sp>
    </p:spTree>
    <p:custDataLst>
      <p:tags r:id="rId34"/>
    </p:custDataLst>
  </p:cSld>
  <p:clrMapOvr>
    <a:masterClrMapping/>
  </p:clrMapOvr>
  <mc:AlternateContent xmlns:mc="http://schemas.openxmlformats.org/markup-compatibility/2006">
    <mc:Choice xmlns:p14="http://schemas.microsoft.com/office/powerpoint/2010/main" Requires="p14">
      <p:transition spd="slow" p14:dur="1250" advClick="0" advTm="4369">
        <p14:flip dir="r"/>
      </p:transition>
    </mc:Choice>
    <mc:Fallback>
      <p:transition spd="slow" advClick="0" advTm="436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一</a:t>
            </a:r>
            <a:r>
              <a:rPr lang="zh-CN" altLang="en-US" sz="3800" b="1" spc="220" dirty="0" smtClean="0">
                <a:solidFill>
                  <a:schemeClr val="accent1">
                    <a:lumMod val="75000"/>
                  </a:schemeClr>
                </a:solidFill>
                <a:latin typeface="微软雅黑" panose="020B0503020204020204" pitchFamily="34" charset="-122"/>
                <a:ea typeface="微软雅黑" panose="020B0503020204020204" pitchFamily="34" charset="-122"/>
              </a:rPr>
              <a:t>、</a:t>
            </a:r>
            <a:r>
              <a:rPr lang="en-US" altLang="zh-CN" sz="3800" b="1" spc="220" dirty="0" err="1" smtClean="0">
                <a:solidFill>
                  <a:schemeClr val="accent1">
                    <a:lumMod val="75000"/>
                  </a:schemeClr>
                </a:solidFill>
                <a:latin typeface="微软雅黑" panose="020B0503020204020204" pitchFamily="34" charset="-122"/>
                <a:ea typeface="微软雅黑" panose="020B0503020204020204" pitchFamily="34" charset="-122"/>
              </a:rPr>
              <a:t>本讲逻辑</a:t>
            </a:r>
            <a:endParaRPr lang="en-US" altLang="zh-CN" sz="3800" b="1" spc="220" dirty="0" err="1" smtClean="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Title 6"/>
          <p:cNvSpPr txBox="1"/>
          <p:nvPr>
            <p:custDataLst>
              <p:tags r:id="rId2"/>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2"/>
          <p:cNvSpPr>
            <a:spLocks noGrp="1"/>
          </p:cNvSpPr>
          <p:nvPr/>
        </p:nvSpPr>
        <p:spPr>
          <a:xfrm>
            <a:off x="617220" y="1655445"/>
            <a:ext cx="10161905" cy="4769485"/>
          </a:xfr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marR="0" lvl="0" indent="-342900" algn="l" defTabSz="914400" rtl="0" eaLnBrk="0" fontAlgn="base" latinLnBrk="0" hangingPunct="0">
              <a:lnSpc>
                <a:spcPct val="100000"/>
              </a:lnSpc>
              <a:spcBef>
                <a:spcPct val="20000"/>
              </a:spcBef>
              <a:spcAft>
                <a:spcPct val="0"/>
              </a:spcAft>
              <a:buClr>
                <a:srgbClr val="00005C"/>
              </a:buClr>
              <a:buSzTx/>
              <a:buFont typeface="Wingdings" panose="05000000000000000000" pitchFamily="2" charset="2"/>
              <a:buChar char="Ø"/>
              <a:defRPr/>
            </a:pPr>
            <a:r>
              <a:rPr lang="zh-CN" altLang="zh-CN" sz="2800" b="1" dirty="0">
                <a:latin typeface="等线" panose="02010600030101010101" charset="-122"/>
                <a:ea typeface="等线" panose="02010600030101010101" charset="-122"/>
                <a:cs typeface="等线" panose="02010600030101010101" charset="-122"/>
                <a:sym typeface="+mn-ea"/>
              </a:rPr>
              <a:t>一 统筹推进</a:t>
            </a:r>
            <a:r>
              <a:rPr lang="en-US" altLang="zh-CN" sz="2800"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五位一体</a:t>
            </a:r>
            <a:r>
              <a:rPr lang="en-US" altLang="zh-CN"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总体布局</a:t>
            </a:r>
            <a:endParaRPr lang="zh-CN" altLang="zh-CN" sz="2800" b="1" dirty="0">
              <a:latin typeface="等线" panose="02010600030101010101" charset="-122"/>
              <a:ea typeface="等线" panose="02010600030101010101" charset="-122"/>
              <a:cs typeface="等线" panose="02010600030101010101" charset="-122"/>
              <a:sym typeface="+mn-ea"/>
            </a:endParaRPr>
          </a:p>
          <a:p>
            <a:pPr marL="876300" marR="0" lvl="1" indent="-342900" algn="l" defTabSz="914400" rtl="0" eaLnBrk="0" fontAlgn="base" latinLnBrk="0" hangingPunct="0">
              <a:lnSpc>
                <a:spcPct val="100000"/>
              </a:lnSpc>
              <a:spcBef>
                <a:spcPct val="20000"/>
              </a:spcBef>
              <a:spcAft>
                <a:spcPct val="0"/>
              </a:spcAft>
              <a:buClr>
                <a:srgbClr val="00005C"/>
              </a:buClr>
              <a:buSzTx/>
              <a:buFont typeface="Wingdings" panose="05000000000000000000" pitchFamily="2" charset="2"/>
              <a:buChar char="Ø"/>
              <a:defRPr/>
            </a:pPr>
            <a:r>
              <a:rPr lang="zh-CN" altLang="zh-CN" sz="2800" b="1" dirty="0">
                <a:latin typeface="等线" panose="02010600030101010101" charset="-122"/>
                <a:ea typeface="等线" panose="02010600030101010101" charset="-122"/>
                <a:cs typeface="等线" panose="02010600030101010101" charset="-122"/>
                <a:sym typeface="+mn-ea"/>
              </a:rPr>
              <a:t>理论叙述</a:t>
            </a:r>
            <a:r>
              <a:rPr lang="en-US" altLang="zh-CN" sz="2800" b="1" dirty="0">
                <a:latin typeface="等线" panose="02010600030101010101" charset="-122"/>
                <a:ea typeface="等线" panose="02010600030101010101"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首先，</a:t>
            </a:r>
            <a:r>
              <a:rPr lang="zh-CN" altLang="zh-CN" sz="2800" b="1" dirty="0">
                <a:latin typeface="等线" panose="02010600030101010101" charset="-122"/>
                <a:ea typeface="等线" panose="02010600030101010101" charset="-122"/>
                <a:cs typeface="等线" panose="02010600030101010101" charset="-122"/>
                <a:sym typeface="+mn-ea"/>
              </a:rPr>
              <a:t>总述</a:t>
            </a:r>
            <a:r>
              <a:rPr lang="en-US" altLang="zh-CN" sz="2800"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五位一体</a:t>
            </a:r>
            <a:r>
              <a:rPr lang="en-US" altLang="zh-CN" sz="2800"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总体布局是决定中国发展的</a:t>
            </a:r>
            <a:r>
              <a:rPr lang="en-US" altLang="zh-CN" sz="2800"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大棋局</a:t>
            </a:r>
            <a:r>
              <a:rPr lang="en-US" altLang="zh-CN" sz="2800"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，及其提出的历程</a:t>
            </a:r>
            <a:r>
              <a:rPr lang="zh-CN" altLang="zh-CN" sz="2800" b="1" dirty="0">
                <a:latin typeface="等线" panose="02010600030101010101" charset="-122"/>
                <a:ea typeface="等线" panose="02010600030101010101" charset="-122"/>
                <a:cs typeface="等线" panose="02010600030101010101" charset="-122"/>
                <a:sym typeface="+mn-ea"/>
              </a:rPr>
              <a:t>；其次，分五个</a:t>
            </a:r>
            <a:r>
              <a:rPr lang="zh-CN" altLang="zh-CN" sz="2800" b="1" spc="100" dirty="0">
                <a:latin typeface="等线" panose="02010600030101010101" charset="-122"/>
                <a:ea typeface="等线" panose="02010600030101010101" charset="-122"/>
                <a:cs typeface="等线" panose="02010600030101010101" charset="-122"/>
                <a:sym typeface="+mn-ea"/>
              </a:rPr>
              <a:t>方面论述</a:t>
            </a:r>
            <a:r>
              <a:rPr lang="en-US" altLang="zh-CN" sz="2800"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spc="100" dirty="0">
                <a:latin typeface="等线" panose="02010600030101010101" charset="-122"/>
                <a:ea typeface="等线" panose="02010600030101010101" charset="-122"/>
                <a:cs typeface="等线" panose="02010600030101010101" charset="-122"/>
                <a:sym typeface="+mn-ea"/>
              </a:rPr>
              <a:t>五位</a:t>
            </a:r>
            <a:r>
              <a:rPr lang="zh-CN" altLang="en-US" sz="2800" b="1" spc="-100" dirty="0">
                <a:latin typeface="等线" panose="02010600030101010101" charset="-122"/>
                <a:ea typeface="等线" panose="02010600030101010101" charset="-122"/>
                <a:cs typeface="等线" panose="02010600030101010101" charset="-122"/>
                <a:sym typeface="+mn-ea"/>
              </a:rPr>
              <a:t>一体</a:t>
            </a:r>
            <a:r>
              <a:rPr lang="en-US" altLang="zh-CN" sz="2800"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spc="-100" dirty="0">
                <a:latin typeface="等线" panose="02010600030101010101" charset="-122"/>
                <a:ea typeface="等线" panose="02010600030101010101" charset="-122"/>
                <a:cs typeface="等线" panose="02010600030101010101" charset="-122"/>
                <a:sym typeface="+mn-ea"/>
              </a:rPr>
              <a:t>战略目标，是</a:t>
            </a:r>
            <a:r>
              <a:rPr lang="zh-CN" sz="2800" b="1" spc="-100" dirty="0">
                <a:latin typeface="等线" panose="02010600030101010101" charset="-122"/>
                <a:ea typeface="等线" panose="02010600030101010101" charset="-122"/>
                <a:cs typeface="等线" panose="02010600030101010101" charset="-122"/>
                <a:sym typeface="+mn-ea"/>
              </a:rPr>
              <a:t>建设富强、民主、文明</a:t>
            </a:r>
            <a:r>
              <a:rPr lang="zh-CN" sz="2800" b="1" dirty="0">
                <a:latin typeface="等线" panose="02010600030101010101" charset="-122"/>
                <a:ea typeface="等线" panose="02010600030101010101" charset="-122"/>
                <a:cs typeface="等线" panose="02010600030101010101" charset="-122"/>
                <a:sym typeface="+mn-ea"/>
              </a:rPr>
              <a:t>、和谐、美丽中国。</a:t>
            </a:r>
            <a:endParaRPr lang="zh-CN" sz="2800" b="1" dirty="0">
              <a:latin typeface="等线" panose="02010600030101010101" charset="-122"/>
              <a:ea typeface="等线" panose="02010600030101010101" charset="-122"/>
              <a:cs typeface="等线" panose="02010600030101010101" charset="-122"/>
              <a:sym typeface="+mn-ea"/>
            </a:endParaRPr>
          </a:p>
          <a:p>
            <a:pPr marL="876300" marR="0" lvl="1" indent="-342900" algn="l" defTabSz="914400" rtl="0" eaLnBrk="0" fontAlgn="base" latinLnBrk="0" hangingPunct="0">
              <a:lnSpc>
                <a:spcPct val="100000"/>
              </a:lnSpc>
              <a:spcBef>
                <a:spcPct val="20000"/>
              </a:spcBef>
              <a:spcAft>
                <a:spcPct val="0"/>
              </a:spcAft>
              <a:buClr>
                <a:srgbClr val="00005C"/>
              </a:buClr>
              <a:buSzTx/>
              <a:buFont typeface="Wingdings" panose="05000000000000000000" pitchFamily="2" charset="2"/>
              <a:buChar char="Ø"/>
              <a:defRPr/>
            </a:pPr>
            <a:r>
              <a:rPr lang="zh-CN" altLang="zh-CN" sz="2800" b="1" dirty="0">
                <a:latin typeface="等线" panose="02010600030101010101" charset="-122"/>
                <a:ea typeface="等线" panose="02010600030101010101" charset="-122"/>
                <a:cs typeface="等线" panose="02010600030101010101" charset="-122"/>
                <a:sym typeface="+mn-ea"/>
              </a:rPr>
              <a:t>价值立意</a:t>
            </a:r>
            <a:r>
              <a:rPr lang="en-US" altLang="zh-CN" sz="2800" b="1" dirty="0">
                <a:latin typeface="等线" panose="02010600030101010101" charset="-122"/>
                <a:ea typeface="等线" panose="02010600030101010101"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提升学生思维认知的系统性，知道社会发展可以分为五大领域，能够理解</a:t>
            </a:r>
            <a:r>
              <a:rPr lang="en-US" altLang="zh-CN" sz="2800"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五位一体</a:t>
            </a:r>
            <a:r>
              <a:rPr lang="en-US" altLang="zh-CN" sz="2800"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总体布局是有机整体，相互联系、相互促进，要坚持</a:t>
            </a:r>
            <a:r>
              <a:rPr lang="en-US" altLang="zh-CN" sz="2800"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五位一体</a:t>
            </a:r>
            <a:r>
              <a:rPr lang="en-US" altLang="zh-CN" sz="2800"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建设全面推进、协调发展，能够用</a:t>
            </a:r>
            <a:r>
              <a:rPr lang="en-US" altLang="zh-CN" sz="2800"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总体布局</a:t>
            </a:r>
            <a:r>
              <a:rPr lang="en-US" altLang="zh-CN" sz="2800" b="1" dirty="0">
                <a:latin typeface="楷体" panose="02010609060101010101" pitchFamily="49" charset="-122"/>
                <a:ea typeface="楷体" panose="02010609060101010101" pitchFamily="49" charset="-122"/>
                <a:cs typeface="等线" panose="02010600030101010101" charset="-122"/>
                <a:sym typeface="+mn-ea"/>
              </a:rPr>
              <a:t>”</a:t>
            </a:r>
            <a:r>
              <a:rPr lang="zh-CN" altLang="en-US" sz="2800" b="1" dirty="0">
                <a:latin typeface="等线" panose="02010600030101010101" charset="-122"/>
                <a:ea typeface="等线" panose="02010600030101010101" charset="-122"/>
                <a:cs typeface="等线" panose="02010600030101010101" charset="-122"/>
                <a:sym typeface="+mn-ea"/>
              </a:rPr>
              <a:t>理念整合归纳自己的经历见闻，用以观察社会生活。</a:t>
            </a:r>
            <a:endParaRPr lang="zh-CN" altLang="en-US" sz="2400" b="1" dirty="0">
              <a:latin typeface="等线" panose="02010600030101010101" charset="-122"/>
              <a:ea typeface="等线" panose="02010600030101010101" charset="-122"/>
              <a:cs typeface="等线" panose="02010600030101010101" charset="-122"/>
              <a:sym typeface="+mn-ea"/>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一</a:t>
            </a:r>
            <a:r>
              <a:rPr lang="zh-CN" altLang="en-US" sz="3800" b="1" spc="220" dirty="0" smtClean="0">
                <a:solidFill>
                  <a:schemeClr val="accent1">
                    <a:lumMod val="75000"/>
                  </a:schemeClr>
                </a:solidFill>
                <a:latin typeface="微软雅黑" panose="020B0503020204020204" pitchFamily="34" charset="-122"/>
                <a:ea typeface="微软雅黑" panose="020B0503020204020204" pitchFamily="34" charset="-122"/>
              </a:rPr>
              <a:t>、</a:t>
            </a:r>
            <a:r>
              <a:rPr lang="en-US" altLang="zh-CN" sz="3800" b="1" spc="220" dirty="0" err="1" smtClean="0">
                <a:solidFill>
                  <a:schemeClr val="accent1">
                    <a:lumMod val="75000"/>
                  </a:schemeClr>
                </a:solidFill>
                <a:latin typeface="微软雅黑" panose="020B0503020204020204" pitchFamily="34" charset="-122"/>
                <a:ea typeface="微软雅黑" panose="020B0503020204020204" pitchFamily="34" charset="-122"/>
              </a:rPr>
              <a:t>本讲逻辑</a:t>
            </a:r>
            <a:endParaRPr lang="en-US" altLang="zh-CN" sz="3800" b="1" spc="220" dirty="0" err="1" smtClean="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Title 6"/>
          <p:cNvSpPr txBox="1"/>
          <p:nvPr>
            <p:custDataLst>
              <p:tags r:id="rId2"/>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2"/>
          <p:cNvSpPr>
            <a:spLocks noGrp="1"/>
          </p:cNvSpPr>
          <p:nvPr/>
        </p:nvSpPr>
        <p:spPr>
          <a:xfrm>
            <a:off x="617220" y="1655445"/>
            <a:ext cx="10161905" cy="4769485"/>
          </a:xfr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marR="0" lvl="0" indent="-342900" algn="l" defTabSz="914400" rtl="0" eaLnBrk="0" fontAlgn="base" latinLnBrk="0" hangingPunct="0">
              <a:lnSpc>
                <a:spcPct val="100000"/>
              </a:lnSpc>
              <a:spcBef>
                <a:spcPct val="20000"/>
              </a:spcBef>
              <a:spcAft>
                <a:spcPct val="0"/>
              </a:spcAft>
              <a:buClr>
                <a:srgbClr val="00005C"/>
              </a:buClr>
              <a:buSzTx/>
              <a:buFont typeface="Wingdings" panose="05000000000000000000" pitchFamily="2" charset="2"/>
              <a:buChar char="Ø"/>
              <a:defRPr/>
            </a:pPr>
            <a:r>
              <a:rPr lang="zh-CN" altLang="zh-CN" sz="2600" b="1" dirty="0">
                <a:latin typeface="等线" panose="02010600030101010101" charset="-122"/>
                <a:ea typeface="等线" panose="02010600030101010101" charset="-122"/>
                <a:cs typeface="等线" panose="02010600030101010101" charset="-122"/>
                <a:sym typeface="+mn-ea"/>
              </a:rPr>
              <a:t>二 协调推进</a:t>
            </a:r>
            <a:r>
              <a:rPr lang="en-US" altLang="zh-CN" sz="2600" b="1"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dirty="0">
                <a:latin typeface="等线" panose="02010600030101010101" charset="-122"/>
                <a:ea typeface="等线" panose="02010600030101010101" charset="-122"/>
                <a:cs typeface="等线" panose="02010600030101010101" charset="-122"/>
                <a:sym typeface="+mn-ea"/>
              </a:rPr>
              <a:t>四个全面</a:t>
            </a:r>
            <a:r>
              <a:rPr lang="en-US" altLang="zh-CN" sz="2600" b="1"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dirty="0">
                <a:latin typeface="等线" panose="02010600030101010101" charset="-122"/>
                <a:ea typeface="等线" panose="02010600030101010101" charset="-122"/>
                <a:cs typeface="等线" panose="02010600030101010101" charset="-122"/>
                <a:sym typeface="+mn-ea"/>
              </a:rPr>
              <a:t>战略布局</a:t>
            </a:r>
            <a:endParaRPr lang="zh-CN" altLang="zh-CN" sz="2600" b="1" dirty="0">
              <a:latin typeface="等线" panose="02010600030101010101" charset="-122"/>
              <a:ea typeface="等线" panose="02010600030101010101" charset="-122"/>
              <a:cs typeface="等线" panose="02010600030101010101" charset="-122"/>
              <a:sym typeface="+mn-ea"/>
            </a:endParaRPr>
          </a:p>
          <a:p>
            <a:pPr marL="876300" marR="0" lvl="1" indent="-342900" algn="l" defTabSz="914400" rtl="0" eaLnBrk="0" fontAlgn="base" latinLnBrk="0" hangingPunct="0">
              <a:lnSpc>
                <a:spcPct val="100000"/>
              </a:lnSpc>
              <a:spcBef>
                <a:spcPct val="20000"/>
              </a:spcBef>
              <a:spcAft>
                <a:spcPct val="0"/>
              </a:spcAft>
              <a:buClr>
                <a:srgbClr val="00005C"/>
              </a:buClr>
              <a:buSzTx/>
              <a:buFont typeface="Wingdings" panose="05000000000000000000" pitchFamily="2" charset="2"/>
              <a:buChar char="Ø"/>
              <a:defRPr/>
            </a:pPr>
            <a:r>
              <a:rPr lang="zh-CN" altLang="zh-CN" sz="2600" b="1" dirty="0">
                <a:latin typeface="等线" panose="02010600030101010101" charset="-122"/>
                <a:ea typeface="等线" panose="02010600030101010101" charset="-122"/>
                <a:cs typeface="等线" panose="02010600030101010101" charset="-122"/>
                <a:sym typeface="+mn-ea"/>
              </a:rPr>
              <a:t>理论叙述</a:t>
            </a:r>
            <a:r>
              <a:rPr lang="en-US" altLang="zh-CN" sz="2600" b="1" dirty="0">
                <a:latin typeface="等线" panose="02010600030101010101" charset="-122"/>
                <a:ea typeface="等线" panose="02010600030101010101" charset="-122"/>
                <a:cs typeface="等线" panose="02010600030101010101" charset="-122"/>
                <a:sym typeface="+mn-ea"/>
              </a:rPr>
              <a:t>——</a:t>
            </a:r>
            <a:r>
              <a:rPr lang="zh-CN" altLang="en-US" sz="2600" b="1" dirty="0">
                <a:latin typeface="等线" panose="02010600030101010101" charset="-122"/>
                <a:ea typeface="等线" panose="02010600030101010101" charset="-122"/>
                <a:cs typeface="等线" panose="02010600030101010101" charset="-122"/>
                <a:sym typeface="+mn-ea"/>
              </a:rPr>
              <a:t>首先，</a:t>
            </a:r>
            <a:r>
              <a:rPr lang="zh-CN" altLang="zh-CN" sz="2600" b="1" dirty="0">
                <a:latin typeface="等线" panose="02010600030101010101" charset="-122"/>
                <a:ea typeface="等线" panose="02010600030101010101" charset="-122"/>
                <a:cs typeface="等线" panose="02010600030101010101" charset="-122"/>
                <a:sym typeface="+mn-ea"/>
              </a:rPr>
              <a:t>论述</a:t>
            </a:r>
            <a:r>
              <a:rPr lang="en-US" altLang="zh-CN" sz="2600" b="1"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dirty="0">
                <a:latin typeface="等线" panose="02010600030101010101" charset="-122"/>
                <a:ea typeface="等线" panose="02010600030101010101" charset="-122"/>
                <a:cs typeface="等线" panose="02010600030101010101" charset="-122"/>
                <a:sym typeface="+mn-ea"/>
              </a:rPr>
              <a:t>四个全面</a:t>
            </a:r>
            <a:r>
              <a:rPr lang="en-US" altLang="zh-CN" sz="2600" b="1"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dirty="0">
                <a:latin typeface="等线" panose="02010600030101010101" charset="-122"/>
                <a:ea typeface="等线" panose="02010600030101010101" charset="-122"/>
                <a:cs typeface="等线" panose="02010600030101010101" charset="-122"/>
                <a:sym typeface="+mn-ea"/>
              </a:rPr>
              <a:t>战略布局是新时代治国理政的</a:t>
            </a:r>
            <a:r>
              <a:rPr lang="en-US" altLang="zh-CN" sz="2600" b="1"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dirty="0">
                <a:latin typeface="等线" panose="02010600030101010101" charset="-122"/>
                <a:ea typeface="等线" panose="02010600030101010101" charset="-122"/>
                <a:cs typeface="等线" panose="02010600030101010101" charset="-122"/>
                <a:sym typeface="+mn-ea"/>
              </a:rPr>
              <a:t>牛鼻子</a:t>
            </a:r>
            <a:r>
              <a:rPr lang="en-US" altLang="zh-CN" sz="2600" b="1"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dirty="0">
                <a:latin typeface="等线" panose="02010600030101010101" charset="-122"/>
                <a:ea typeface="等线" panose="02010600030101010101" charset="-122"/>
                <a:cs typeface="等线" panose="02010600030101010101" charset="-122"/>
                <a:sym typeface="+mn-ea"/>
              </a:rPr>
              <a:t>，即其内容、内在关系、重要性</a:t>
            </a:r>
            <a:r>
              <a:rPr lang="zh-CN" altLang="zh-CN" sz="2600" b="1" dirty="0">
                <a:latin typeface="等线" panose="02010600030101010101" charset="-122"/>
                <a:ea typeface="等线" panose="02010600030101010101" charset="-122"/>
                <a:cs typeface="等线" panose="02010600030101010101" charset="-122"/>
                <a:sym typeface="+mn-ea"/>
              </a:rPr>
              <a:t>；</a:t>
            </a:r>
            <a:r>
              <a:rPr lang="en-US" altLang="zh-CN" sz="2600" b="1" dirty="0">
                <a:latin typeface="等线" panose="02010600030101010101" charset="-122"/>
                <a:ea typeface="等线" panose="02010600030101010101" charset="-122"/>
                <a:cs typeface="等线" panose="02010600030101010101" charset="-122"/>
                <a:sym typeface="+mn-ea"/>
              </a:rPr>
              <a:t>其次，</a:t>
            </a:r>
            <a:r>
              <a:rPr lang="zh-CN" altLang="en-US" sz="2600" b="1" dirty="0">
                <a:latin typeface="等线" panose="02010600030101010101" charset="-122"/>
                <a:ea typeface="等线" panose="02010600030101010101" charset="-122"/>
                <a:cs typeface="等线" panose="02010600030101010101" charset="-122"/>
                <a:sym typeface="+mn-ea"/>
              </a:rPr>
              <a:t>理解</a:t>
            </a:r>
            <a:r>
              <a:rPr lang="en-US" altLang="zh-CN" sz="2600" b="1" dirty="0">
                <a:latin typeface="等线" panose="02010600030101010101" charset="-122"/>
                <a:ea typeface="等线" panose="02010600030101010101" charset="-122"/>
                <a:cs typeface="等线" panose="02010600030101010101" charset="-122"/>
                <a:sym typeface="+mn-ea"/>
              </a:rPr>
              <a:t>坚持中国特色社会主义道路自信、理论自信、制度自信、文化自信是推进</a:t>
            </a:r>
            <a:r>
              <a:rPr lang="en-US" altLang="zh-CN" sz="2600" b="1" dirty="0">
                <a:latin typeface="楷体" panose="02010609060101010101" pitchFamily="49" charset="-122"/>
                <a:ea typeface="楷体" panose="02010609060101010101" pitchFamily="49" charset="-122"/>
                <a:cs typeface="等线" panose="02010600030101010101" charset="-122"/>
                <a:sym typeface="+mn-ea"/>
              </a:rPr>
              <a:t>“</a:t>
            </a:r>
            <a:r>
              <a:rPr lang="en-US" altLang="zh-CN" sz="2600" b="1" dirty="0">
                <a:latin typeface="等线" panose="02010600030101010101" charset="-122"/>
                <a:ea typeface="等线" panose="02010600030101010101" charset="-122"/>
                <a:cs typeface="等线" panose="02010600030101010101" charset="-122"/>
                <a:sym typeface="+mn-ea"/>
              </a:rPr>
              <a:t>四个全面</a:t>
            </a:r>
            <a:r>
              <a:rPr lang="en-US" altLang="zh-CN" sz="2600" b="1" dirty="0">
                <a:latin typeface="楷体" panose="02010609060101010101" pitchFamily="49" charset="-122"/>
                <a:ea typeface="楷体" panose="02010609060101010101" pitchFamily="49" charset="-122"/>
                <a:cs typeface="等线" panose="02010600030101010101" charset="-122"/>
                <a:sym typeface="+mn-ea"/>
              </a:rPr>
              <a:t>”</a:t>
            </a:r>
            <a:r>
              <a:rPr lang="en-US" altLang="zh-CN" sz="2600" b="1" dirty="0">
                <a:latin typeface="等线" panose="02010600030101010101" charset="-122"/>
                <a:ea typeface="等线" panose="02010600030101010101" charset="-122"/>
                <a:cs typeface="等线" panose="02010600030101010101" charset="-122"/>
                <a:sym typeface="+mn-ea"/>
              </a:rPr>
              <a:t>战略布局、实现中华民族伟大复兴中国梦的重要动力</a:t>
            </a:r>
            <a:r>
              <a:rPr lang="zh-CN" altLang="en-US" sz="2600" b="1" dirty="0">
                <a:latin typeface="等线" panose="02010600030101010101" charset="-122"/>
                <a:ea typeface="等线" panose="02010600030101010101" charset="-122"/>
                <a:cs typeface="等线" panose="02010600030101010101" charset="-122"/>
                <a:sym typeface="+mn-ea"/>
              </a:rPr>
              <a:t>。</a:t>
            </a:r>
            <a:endParaRPr lang="en-US" altLang="zh-CN" sz="2600" b="1" dirty="0">
              <a:latin typeface="等线" panose="02010600030101010101" charset="-122"/>
              <a:ea typeface="等线" panose="02010600030101010101" charset="-122"/>
              <a:cs typeface="等线" panose="02010600030101010101" charset="-122"/>
              <a:sym typeface="+mn-ea"/>
            </a:endParaRPr>
          </a:p>
          <a:p>
            <a:pPr marL="876300" marR="0" lvl="1" indent="-342900" algn="l" defTabSz="914400" rtl="0" eaLnBrk="0" fontAlgn="base" latinLnBrk="0" hangingPunct="0">
              <a:lnSpc>
                <a:spcPct val="100000"/>
              </a:lnSpc>
              <a:spcBef>
                <a:spcPct val="20000"/>
              </a:spcBef>
              <a:spcAft>
                <a:spcPct val="0"/>
              </a:spcAft>
              <a:buClr>
                <a:srgbClr val="00005C"/>
              </a:buClr>
              <a:buSzTx/>
              <a:buFont typeface="Wingdings" panose="05000000000000000000" pitchFamily="2" charset="2"/>
              <a:buChar char="Ø"/>
              <a:defRPr/>
            </a:pPr>
            <a:r>
              <a:rPr lang="zh-CN" altLang="zh-CN" sz="2600" b="1" spc="-100" dirty="0">
                <a:latin typeface="等线" panose="02010600030101010101" charset="-122"/>
                <a:ea typeface="等线" panose="02010600030101010101" charset="-122"/>
                <a:cs typeface="等线" panose="02010600030101010101" charset="-122"/>
                <a:sym typeface="+mn-ea"/>
              </a:rPr>
              <a:t>价值立意</a:t>
            </a:r>
            <a:r>
              <a:rPr lang="en-US" altLang="zh-CN" sz="2600" b="1" spc="-100" dirty="0">
                <a:latin typeface="等线" panose="02010600030101010101" charset="-122"/>
                <a:ea typeface="等线" panose="02010600030101010101" charset="-122"/>
                <a:cs typeface="等线" panose="02010600030101010101" charset="-122"/>
                <a:sym typeface="+mn-ea"/>
              </a:rPr>
              <a:t>——</a:t>
            </a:r>
            <a:r>
              <a:rPr lang="zh-CN" altLang="en-US" sz="2600" b="1" spc="-100" dirty="0">
                <a:latin typeface="等线" panose="02010600030101010101" charset="-122"/>
                <a:ea typeface="等线" panose="02010600030101010101" charset="-122"/>
                <a:cs typeface="等线" panose="02010600030101010101" charset="-122"/>
                <a:sym typeface="+mn-ea"/>
              </a:rPr>
              <a:t>运用哲学上</a:t>
            </a:r>
            <a:r>
              <a:rPr lang="en-US" altLang="zh-CN" sz="2600" b="1" spc="-100"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spc="-100" dirty="0">
                <a:latin typeface="等线" panose="02010600030101010101" charset="-122"/>
                <a:ea typeface="等线" panose="02010600030101010101" charset="-122"/>
                <a:cs typeface="等线" panose="02010600030101010101" charset="-122"/>
                <a:sym typeface="+mn-ea"/>
              </a:rPr>
              <a:t>两点论</a:t>
            </a:r>
            <a:r>
              <a:rPr lang="en-US" altLang="zh-CN" sz="2600" b="1" spc="-100"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spc="-100" dirty="0">
                <a:latin typeface="等线" panose="02010600030101010101" charset="-122"/>
                <a:ea typeface="等线" panose="02010600030101010101" charset="-122"/>
                <a:cs typeface="等线" panose="02010600030101010101" charset="-122"/>
                <a:sym typeface="+mn-ea"/>
              </a:rPr>
              <a:t>和</a:t>
            </a:r>
            <a:r>
              <a:rPr lang="en-US" altLang="zh-CN" sz="2600" b="1" spc="-100"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spc="-100" dirty="0">
                <a:latin typeface="等线" panose="02010600030101010101" charset="-122"/>
                <a:ea typeface="等线" panose="02010600030101010101" charset="-122"/>
                <a:cs typeface="等线" panose="02010600030101010101" charset="-122"/>
                <a:sym typeface="+mn-ea"/>
              </a:rPr>
              <a:t>重点论</a:t>
            </a:r>
            <a:r>
              <a:rPr lang="en-US" altLang="zh-CN" sz="2600" b="1" spc="-100"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spc="-100" dirty="0">
                <a:latin typeface="等线" panose="02010600030101010101" charset="-122"/>
                <a:ea typeface="等线" panose="02010600030101010101" charset="-122"/>
                <a:cs typeface="等线" panose="02010600030101010101" charset="-122"/>
                <a:sym typeface="+mn-ea"/>
              </a:rPr>
              <a:t>统一的</a:t>
            </a:r>
            <a:r>
              <a:rPr lang="zh-CN" altLang="en-US" sz="2600" b="1" spc="-100" dirty="0" smtClean="0">
                <a:latin typeface="等线" panose="02010600030101010101" charset="-122"/>
                <a:ea typeface="等线" panose="02010600030101010101" charset="-122"/>
                <a:cs typeface="等线" panose="02010600030101010101" charset="-122"/>
                <a:sym typeface="+mn-ea"/>
              </a:rPr>
              <a:t>方法</a:t>
            </a:r>
            <a:r>
              <a:rPr lang="zh-CN" altLang="en-US" sz="2600" b="1" dirty="0" smtClean="0">
                <a:latin typeface="等线" panose="02010600030101010101" charset="-122"/>
                <a:ea typeface="等线" panose="02010600030101010101" charset="-122"/>
                <a:cs typeface="等线" panose="02010600030101010101" charset="-122"/>
                <a:sym typeface="+mn-ea"/>
              </a:rPr>
              <a:t>，引领</a:t>
            </a:r>
            <a:r>
              <a:rPr lang="zh-CN" altLang="en-US" sz="2600" b="1" dirty="0">
                <a:latin typeface="等线" panose="02010600030101010101" charset="-122"/>
                <a:ea typeface="等线" panose="02010600030101010101" charset="-122"/>
                <a:cs typeface="等线" panose="02010600030101010101" charset="-122"/>
                <a:sym typeface="+mn-ea"/>
              </a:rPr>
              <a:t>学生</a:t>
            </a:r>
            <a:r>
              <a:rPr lang="zh-CN" altLang="en-US" sz="2600" b="1" dirty="0">
                <a:latin typeface="等线" panose="02010600030101010101" charset="-122"/>
                <a:ea typeface="等线" panose="02010600030101010101" charset="-122"/>
                <a:cs typeface="等线" panose="02010600030101010101" charset="-122"/>
                <a:sym typeface="+mn-ea"/>
              </a:rPr>
              <a:t>认识到</a:t>
            </a:r>
            <a:r>
              <a:rPr lang="en-US" altLang="zh-CN" sz="2600" b="1" spc="-100"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dirty="0">
                <a:latin typeface="等线" panose="02010600030101010101" charset="-122"/>
                <a:ea typeface="等线" panose="02010600030101010101" charset="-122"/>
                <a:cs typeface="等线" panose="02010600030101010101" charset="-122"/>
                <a:sym typeface="+mn-ea"/>
              </a:rPr>
              <a:t>四个全面</a:t>
            </a:r>
            <a:r>
              <a:rPr lang="en-US" altLang="zh-CN" sz="2600" b="1" spc="-100"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dirty="0">
                <a:latin typeface="等线" panose="02010600030101010101" charset="-122"/>
                <a:ea typeface="等线" panose="02010600030101010101" charset="-122"/>
                <a:cs typeface="等线" panose="02010600030101010101" charset="-122"/>
                <a:sym typeface="+mn-ea"/>
              </a:rPr>
              <a:t>战略布局是新时代治国理政的战略重点</a:t>
            </a:r>
            <a:r>
              <a:rPr lang="zh-CN" altLang="en-US" sz="2600" b="1" dirty="0">
                <a:latin typeface="楷体" panose="02010609060101010101" pitchFamily="49" charset="-122"/>
                <a:ea typeface="楷体" panose="02010609060101010101" pitchFamily="49" charset="-122"/>
                <a:cs typeface="等线" panose="02010600030101010101" charset="-122"/>
                <a:sym typeface="+mn-ea"/>
              </a:rPr>
              <a:t>（</a:t>
            </a:r>
            <a:r>
              <a:rPr lang="en-US" altLang="zh-CN" sz="2600" b="1"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dirty="0">
                <a:latin typeface="等线" panose="02010600030101010101" charset="-122"/>
                <a:ea typeface="等线" panose="02010600030101010101" charset="-122"/>
                <a:cs typeface="等线" panose="02010600030101010101" charset="-122"/>
                <a:sym typeface="+mn-ea"/>
              </a:rPr>
              <a:t>牛鼻子</a:t>
            </a:r>
            <a:r>
              <a:rPr lang="en-US" altLang="zh-CN" sz="2600" b="1"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dirty="0">
                <a:latin typeface="等线" panose="02010600030101010101" charset="-122"/>
                <a:ea typeface="等线" panose="02010600030101010101" charset="-122"/>
                <a:cs typeface="等线" panose="02010600030101010101" charset="-122"/>
                <a:sym typeface="+mn-ea"/>
              </a:rPr>
              <a:t>的比喻），提升学生思维的辩证性。理解</a:t>
            </a:r>
            <a:r>
              <a:rPr lang="en-US" altLang="zh-CN" sz="2600" b="1" spc="-100"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spc="-100" dirty="0">
                <a:latin typeface="等线" panose="02010600030101010101" charset="-122"/>
                <a:ea typeface="等线" panose="02010600030101010101" charset="-122"/>
                <a:cs typeface="等线" panose="02010600030101010101" charset="-122"/>
                <a:sym typeface="+mn-ea"/>
              </a:rPr>
              <a:t>四个自信</a:t>
            </a:r>
            <a:r>
              <a:rPr lang="en-US" altLang="zh-CN" sz="2600" b="1" spc="-100" dirty="0">
                <a:latin typeface="楷体" panose="02010609060101010101" pitchFamily="49" charset="-122"/>
                <a:ea typeface="楷体" panose="02010609060101010101" pitchFamily="49" charset="-122"/>
                <a:cs typeface="等线" panose="02010600030101010101" charset="-122"/>
                <a:sym typeface="+mn-ea"/>
              </a:rPr>
              <a:t>”</a:t>
            </a:r>
            <a:r>
              <a:rPr lang="zh-CN" altLang="en-US" sz="2600" b="1" spc="-100" dirty="0">
                <a:latin typeface="等线" panose="02010600030101010101" charset="-122"/>
                <a:ea typeface="等线" panose="02010600030101010101" charset="-122"/>
                <a:cs typeface="等线" panose="02010600030101010101" charset="-122"/>
                <a:sym typeface="+mn-ea"/>
              </a:rPr>
              <a:t>的内涵及其价值，为坚定四个自信提供认知框架。</a:t>
            </a:r>
            <a:endParaRPr lang="zh-CN" altLang="en-US" sz="2600" b="1" spc="-100" dirty="0">
              <a:latin typeface="等线" panose="02010600030101010101" charset="-122"/>
              <a:ea typeface="等线" panose="02010600030101010101" charset="-122"/>
              <a:cs typeface="等线" panose="02010600030101010101" charset="-122"/>
              <a:sym typeface="+mn-ea"/>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二</a:t>
            </a:r>
            <a:r>
              <a:rPr lang="zh-CN" altLang="en-US" sz="3800" b="1" spc="220" dirty="0" smtClean="0">
                <a:solidFill>
                  <a:schemeClr val="accent1">
                    <a:lumMod val="75000"/>
                  </a:schemeClr>
                </a:solidFill>
                <a:latin typeface="微软雅黑" panose="020B0503020204020204" pitchFamily="34" charset="-122"/>
                <a:ea typeface="微软雅黑" panose="020B0503020204020204" pitchFamily="34" charset="-122"/>
              </a:rPr>
              <a:t>、</a:t>
            </a:r>
            <a:r>
              <a:rPr lang="en-US" altLang="zh-CN" sz="3800" b="1" spc="220" dirty="0" err="1" smtClean="0">
                <a:solidFill>
                  <a:schemeClr val="accent1">
                    <a:lumMod val="75000"/>
                  </a:schemeClr>
                </a:solidFill>
                <a:latin typeface="微软雅黑" panose="020B0503020204020204" pitchFamily="34" charset="-122"/>
                <a:ea typeface="微软雅黑" panose="020B0503020204020204" pitchFamily="34" charset="-122"/>
              </a:rPr>
              <a:t>学习目标</a:t>
            </a:r>
            <a:endParaRPr lang="en-US" altLang="zh-CN" sz="3800" b="1" spc="220" dirty="0" err="1" smtClean="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Title 6"/>
          <p:cNvSpPr txBox="1"/>
          <p:nvPr>
            <p:custDataLst>
              <p:tags r:id="rId2"/>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内容占位符 2"/>
          <p:cNvSpPr>
            <a:spLocks noGrp="1"/>
          </p:cNvSpPr>
          <p:nvPr/>
        </p:nvSpPr>
        <p:spPr>
          <a:xfrm>
            <a:off x="728345" y="1598930"/>
            <a:ext cx="10207879" cy="473583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Font typeface="Arial" panose="020B0604020202020204" pitchFamily="34" charset="0"/>
              <a:buChar char="•"/>
            </a:pPr>
            <a:r>
              <a:rPr lang="en-US" altLang="zh-CN" b="1" dirty="0" smtClean="0">
                <a:latin typeface="等线" panose="02010600030101010101" charset="-122"/>
                <a:ea typeface="等线" panose="02010600030101010101" charset="-122"/>
                <a:cs typeface="等线" panose="02010600030101010101" charset="-122"/>
                <a:sym typeface="+mn-ea"/>
              </a:rPr>
              <a:t>1.  </a:t>
            </a:r>
            <a:r>
              <a:rPr lang="zh-CN" altLang="en-US" b="1" dirty="0" smtClean="0">
                <a:latin typeface="等线" panose="02010600030101010101" charset="-122"/>
                <a:ea typeface="等线" panose="02010600030101010101" charset="-122"/>
                <a:cs typeface="等线" panose="02010600030101010101" charset="-122"/>
                <a:sym typeface="+mn-ea"/>
              </a:rPr>
              <a:t>结合</a:t>
            </a:r>
            <a:r>
              <a:rPr lang="zh-CN" altLang="en-US" b="1" dirty="0">
                <a:latin typeface="等线" panose="02010600030101010101" charset="-122"/>
                <a:ea typeface="等线" panose="02010600030101010101" charset="-122"/>
                <a:cs typeface="等线" panose="02010600030101010101" charset="-122"/>
                <a:sym typeface="+mn-ea"/>
              </a:rPr>
              <a:t>自身经历和探究社会生活材料，理解感悟</a:t>
            </a:r>
            <a:r>
              <a:rPr lang="en-US" altLang="zh-CN" b="1" dirty="0">
                <a:latin typeface="楷体" panose="02010609060101010101" pitchFamily="49" charset="-122"/>
                <a:ea typeface="楷体" panose="02010609060101010101" pitchFamily="49" charset="-122"/>
                <a:cs typeface="等线" panose="02010600030101010101" charset="-122"/>
                <a:sym typeface="+mn-ea"/>
              </a:rPr>
              <a:t>“</a:t>
            </a:r>
            <a:r>
              <a:rPr lang="zh-CN" altLang="en-US" b="1" dirty="0">
                <a:latin typeface="等线" panose="02010600030101010101" charset="-122"/>
                <a:ea typeface="等线" panose="02010600030101010101" charset="-122"/>
                <a:cs typeface="等线" panose="02010600030101010101" charset="-122"/>
                <a:sym typeface="+mn-ea"/>
              </a:rPr>
              <a:t>五位一体</a:t>
            </a:r>
            <a:r>
              <a:rPr lang="en-US" altLang="zh-CN" b="1" dirty="0">
                <a:latin typeface="楷体" panose="02010609060101010101" pitchFamily="49" charset="-122"/>
                <a:ea typeface="楷体" panose="02010609060101010101" pitchFamily="49" charset="-122"/>
                <a:cs typeface="等线" panose="02010600030101010101" charset="-122"/>
                <a:sym typeface="+mn-ea"/>
              </a:rPr>
              <a:t>”</a:t>
            </a:r>
            <a:r>
              <a:rPr lang="zh-CN" altLang="en-US" b="1" dirty="0">
                <a:latin typeface="等线" panose="02010600030101010101" charset="-122"/>
                <a:ea typeface="等线" panose="02010600030101010101" charset="-122"/>
                <a:cs typeface="等线" panose="02010600030101010101" charset="-122"/>
                <a:sym typeface="+mn-ea"/>
              </a:rPr>
              <a:t>战略目标是建设富强民主文明和谐美丽中国，认同五大建设的</a:t>
            </a:r>
            <a:r>
              <a:rPr lang="zh-CN" altLang="en-US" b="1" spc="-100" dirty="0">
                <a:latin typeface="等线" panose="02010600030101010101" charset="-122"/>
                <a:ea typeface="等线" panose="02010600030101010101" charset="-122"/>
                <a:cs typeface="等线" panose="02010600030101010101" charset="-122"/>
                <a:sym typeface="+mn-ea"/>
              </a:rPr>
              <a:t>内容、重要性，并能将</a:t>
            </a:r>
            <a:r>
              <a:rPr lang="en-US" altLang="zh-CN" b="1" spc="-100" dirty="0">
                <a:latin typeface="楷体" panose="02010609060101010101" pitchFamily="49" charset="-122"/>
                <a:ea typeface="楷体" panose="02010609060101010101" pitchFamily="49" charset="-122"/>
                <a:cs typeface="等线" panose="02010600030101010101" charset="-122"/>
                <a:sym typeface="+mn-ea"/>
              </a:rPr>
              <a:t>“</a:t>
            </a:r>
            <a:r>
              <a:rPr lang="zh-CN" altLang="en-US" b="1" spc="-100" dirty="0">
                <a:latin typeface="等线" panose="02010600030101010101" charset="-122"/>
                <a:ea typeface="等线" panose="02010600030101010101" charset="-122"/>
                <a:cs typeface="等线" panose="02010600030101010101" charset="-122"/>
                <a:sym typeface="+mn-ea"/>
              </a:rPr>
              <a:t>五位一体</a:t>
            </a:r>
            <a:r>
              <a:rPr lang="en-US" altLang="zh-CN" b="1" spc="-100" dirty="0">
                <a:latin typeface="楷体" panose="02010609060101010101" pitchFamily="49" charset="-122"/>
                <a:ea typeface="楷体" panose="02010609060101010101" pitchFamily="49" charset="-122"/>
                <a:cs typeface="等线" panose="02010600030101010101" charset="-122"/>
                <a:sym typeface="+mn-ea"/>
              </a:rPr>
              <a:t>”</a:t>
            </a:r>
            <a:r>
              <a:rPr lang="zh-CN" altLang="en-US" b="1" spc="-100" dirty="0">
                <a:latin typeface="等线" panose="02010600030101010101" charset="-122"/>
                <a:ea typeface="等线" panose="02010600030101010101" charset="-122"/>
                <a:cs typeface="等线" panose="02010600030101010101" charset="-122"/>
                <a:sym typeface="+mn-ea"/>
              </a:rPr>
              <a:t>总体布局看作</a:t>
            </a:r>
            <a:r>
              <a:rPr lang="en-US" altLang="zh-CN" b="1" spc="-100" dirty="0">
                <a:latin typeface="楷体" panose="02010609060101010101" pitchFamily="49" charset="-122"/>
                <a:ea typeface="楷体" panose="02010609060101010101" pitchFamily="49" charset="-122"/>
                <a:cs typeface="等线" panose="02010600030101010101" charset="-122"/>
                <a:sym typeface="+mn-ea"/>
              </a:rPr>
              <a:t>“</a:t>
            </a:r>
            <a:r>
              <a:rPr lang="zh-CN" altLang="en-US" b="1" spc="-100" dirty="0">
                <a:solidFill>
                  <a:srgbClr val="FF0000"/>
                </a:solidFill>
                <a:latin typeface="等线" panose="02010600030101010101" charset="-122"/>
                <a:ea typeface="等线" panose="02010600030101010101" charset="-122"/>
                <a:cs typeface="等线" panose="02010600030101010101" charset="-122"/>
                <a:sym typeface="+mn-ea"/>
              </a:rPr>
              <a:t>有机整体</a:t>
            </a:r>
            <a:r>
              <a:rPr lang="en-US" altLang="zh-CN" b="1" dirty="0" smtClean="0">
                <a:latin typeface="楷体" panose="02010609060101010101" pitchFamily="49" charset="-122"/>
                <a:ea typeface="楷体" panose="02010609060101010101" pitchFamily="49" charset="-122"/>
                <a:cs typeface="等线" panose="02010600030101010101" charset="-122"/>
                <a:sym typeface="+mn-ea"/>
              </a:rPr>
              <a:t>”</a:t>
            </a:r>
            <a:r>
              <a:rPr lang="en-US" altLang="zh-CN" b="1" dirty="0" smtClean="0">
                <a:latin typeface="等线" panose="02010600030101010101" charset="-122"/>
                <a:ea typeface="等线" panose="02010600030101010101" charset="-122"/>
                <a:cs typeface="等线" panose="02010600030101010101" charset="-122"/>
                <a:sym typeface="+mn-ea"/>
              </a:rPr>
              <a:t>,</a:t>
            </a:r>
            <a:r>
              <a:rPr lang="zh-CN" altLang="en-US" b="1" dirty="0" smtClean="0">
                <a:latin typeface="等线" panose="02010600030101010101" charset="-122"/>
                <a:ea typeface="等线" panose="02010600030101010101" charset="-122"/>
                <a:cs typeface="等线" panose="02010600030101010101" charset="-122"/>
                <a:sym typeface="+mn-ea"/>
              </a:rPr>
              <a:t>提升</a:t>
            </a:r>
            <a:r>
              <a:rPr lang="zh-CN" altLang="en-US" b="1" dirty="0">
                <a:latin typeface="等线" panose="02010600030101010101" charset="-122"/>
                <a:ea typeface="等线" panose="02010600030101010101" charset="-122"/>
                <a:cs typeface="等线" panose="02010600030101010101" charset="-122"/>
                <a:sym typeface="+mn-ea"/>
              </a:rPr>
              <a:t>学生认识社会的全面性、系统性。</a:t>
            </a:r>
            <a:endParaRPr lang="zh-CN" altLang="en-US" b="1" dirty="0">
              <a:latin typeface="等线" panose="02010600030101010101" charset="-122"/>
              <a:ea typeface="等线" panose="02010600030101010101" charset="-122"/>
              <a:cs typeface="等线" panose="02010600030101010101" charset="-122"/>
            </a:endParaRPr>
          </a:p>
          <a:p>
            <a:pPr lvl="0">
              <a:lnSpc>
                <a:spcPct val="100000"/>
              </a:lnSpc>
              <a:buFont typeface="Arial" panose="020B0604020202020204" pitchFamily="34" charset="0"/>
              <a:buChar char="•"/>
            </a:pPr>
            <a:r>
              <a:rPr lang="en-US" altLang="zh-CN" b="1" dirty="0" smtClean="0">
                <a:latin typeface="等线" panose="02010600030101010101" charset="-122"/>
                <a:ea typeface="等线" panose="02010600030101010101" charset="-122"/>
                <a:cs typeface="等线" panose="02010600030101010101" charset="-122"/>
                <a:sym typeface="+mn-ea"/>
              </a:rPr>
              <a:t>2.  </a:t>
            </a:r>
            <a:r>
              <a:rPr lang="zh-CN" altLang="en-US" b="1" dirty="0" smtClean="0">
                <a:latin typeface="等线" panose="02010600030101010101" charset="-122"/>
                <a:ea typeface="等线" panose="02010600030101010101" charset="-122"/>
                <a:cs typeface="等线" panose="02010600030101010101" charset="-122"/>
                <a:sym typeface="+mn-ea"/>
              </a:rPr>
              <a:t>能够</a:t>
            </a:r>
            <a:r>
              <a:rPr lang="zh-CN" altLang="en-US" b="1" dirty="0">
                <a:latin typeface="等线" panose="02010600030101010101" charset="-122"/>
                <a:ea typeface="等线" panose="02010600030101010101" charset="-122"/>
                <a:cs typeface="等线" panose="02010600030101010101" charset="-122"/>
                <a:sym typeface="+mn-ea"/>
              </a:rPr>
              <a:t>结合社会生活，理解</a:t>
            </a:r>
            <a:r>
              <a:rPr lang="en-US" altLang="zh-CN" b="1" dirty="0">
                <a:latin typeface="楷体" panose="02010609060101010101" pitchFamily="49" charset="-122"/>
                <a:ea typeface="楷体" panose="02010609060101010101" pitchFamily="49" charset="-122"/>
                <a:cs typeface="等线" panose="02010600030101010101" charset="-122"/>
                <a:sym typeface="+mn-ea"/>
              </a:rPr>
              <a:t>“</a:t>
            </a:r>
            <a:r>
              <a:rPr lang="zh-CN" altLang="en-US" b="1" dirty="0">
                <a:latin typeface="等线" panose="02010600030101010101" charset="-122"/>
                <a:ea typeface="等线" panose="02010600030101010101" charset="-122"/>
                <a:cs typeface="等线" panose="02010600030101010101" charset="-122"/>
                <a:sym typeface="+mn-ea"/>
              </a:rPr>
              <a:t>四个全面</a:t>
            </a:r>
            <a:r>
              <a:rPr lang="en-US" altLang="zh-CN" b="1" dirty="0">
                <a:latin typeface="楷体" panose="02010609060101010101" pitchFamily="49" charset="-122"/>
                <a:ea typeface="楷体" panose="02010609060101010101" pitchFamily="49" charset="-122"/>
                <a:cs typeface="等线" panose="02010600030101010101" charset="-122"/>
                <a:sym typeface="+mn-ea"/>
              </a:rPr>
              <a:t>”</a:t>
            </a:r>
            <a:r>
              <a:rPr lang="zh-CN" altLang="en-US" b="1" spc="-100" dirty="0">
                <a:latin typeface="等线" panose="02010600030101010101" charset="-122"/>
                <a:ea typeface="等线" panose="02010600030101010101" charset="-122"/>
                <a:cs typeface="等线" panose="02010600030101010101" charset="-122"/>
                <a:sym typeface="+mn-ea"/>
              </a:rPr>
              <a:t>战略布局的内容、内在</a:t>
            </a:r>
            <a:r>
              <a:rPr lang="zh-CN" altLang="en-US" b="1" dirty="0">
                <a:latin typeface="等线" panose="02010600030101010101" charset="-122"/>
                <a:ea typeface="等线" panose="02010600030101010101" charset="-122"/>
                <a:cs typeface="等线" panose="02010600030101010101" charset="-122"/>
                <a:sym typeface="+mn-ea"/>
              </a:rPr>
              <a:t>关系、重要性，认识到</a:t>
            </a:r>
            <a:r>
              <a:rPr lang="en-US" altLang="zh-CN" b="1" dirty="0">
                <a:latin typeface="楷体" panose="02010609060101010101" pitchFamily="49" charset="-122"/>
                <a:ea typeface="楷体" panose="02010609060101010101" pitchFamily="49" charset="-122"/>
                <a:cs typeface="等线" panose="02010600030101010101" charset="-122"/>
                <a:sym typeface="+mn-ea"/>
              </a:rPr>
              <a:t>“</a:t>
            </a:r>
            <a:r>
              <a:rPr lang="zh-CN" altLang="en-US" b="1" dirty="0">
                <a:latin typeface="等线" panose="02010600030101010101" charset="-122"/>
                <a:ea typeface="等线" panose="02010600030101010101" charset="-122"/>
                <a:cs typeface="等线" panose="02010600030101010101" charset="-122"/>
                <a:sym typeface="+mn-ea"/>
              </a:rPr>
              <a:t>四个全面</a:t>
            </a:r>
            <a:r>
              <a:rPr lang="en-US" altLang="zh-CN" b="1" dirty="0">
                <a:latin typeface="楷体" panose="02010609060101010101" pitchFamily="49" charset="-122"/>
                <a:ea typeface="楷体" panose="02010609060101010101" pitchFamily="49" charset="-122"/>
                <a:cs typeface="等线" panose="02010600030101010101" charset="-122"/>
                <a:sym typeface="+mn-ea"/>
              </a:rPr>
              <a:t>”</a:t>
            </a:r>
            <a:r>
              <a:rPr lang="zh-CN" altLang="en-US" b="1" dirty="0">
                <a:latin typeface="等线" panose="02010600030101010101" charset="-122"/>
                <a:ea typeface="等线" panose="02010600030101010101" charset="-122"/>
                <a:cs typeface="等线" panose="02010600030101010101" charset="-122"/>
                <a:sym typeface="+mn-ea"/>
              </a:rPr>
              <a:t>战略布局是新形势下治国理政的战略重点，感悟</a:t>
            </a:r>
            <a:r>
              <a:rPr lang="en-US" altLang="zh-CN" b="1" dirty="0">
                <a:latin typeface="楷体" panose="02010609060101010101" pitchFamily="49" charset="-122"/>
                <a:ea typeface="楷体" panose="02010609060101010101" pitchFamily="49" charset="-122"/>
                <a:cs typeface="等线" panose="02010600030101010101" charset="-122"/>
                <a:sym typeface="+mn-ea"/>
              </a:rPr>
              <a:t>“</a:t>
            </a:r>
            <a:r>
              <a:rPr lang="zh-CN" altLang="en-US" b="1" dirty="0">
                <a:latin typeface="等线" panose="02010600030101010101" charset="-122"/>
                <a:ea typeface="等线" panose="02010600030101010101" charset="-122"/>
                <a:cs typeface="等线" panose="02010600030101010101" charset="-122"/>
                <a:sym typeface="+mn-ea"/>
              </a:rPr>
              <a:t>两点论</a:t>
            </a:r>
            <a:r>
              <a:rPr lang="en-US" altLang="zh-CN" b="1" dirty="0">
                <a:latin typeface="楷体" panose="02010609060101010101" pitchFamily="49" charset="-122"/>
                <a:ea typeface="楷体" panose="02010609060101010101" pitchFamily="49" charset="-122"/>
                <a:cs typeface="等线" panose="02010600030101010101" charset="-122"/>
                <a:sym typeface="+mn-ea"/>
              </a:rPr>
              <a:t>”</a:t>
            </a:r>
            <a:r>
              <a:rPr lang="zh-CN" altLang="en-US" b="1" dirty="0">
                <a:latin typeface="等线" panose="02010600030101010101" charset="-122"/>
                <a:ea typeface="等线" panose="02010600030101010101" charset="-122"/>
                <a:cs typeface="等线" panose="02010600030101010101" charset="-122"/>
                <a:sym typeface="+mn-ea"/>
              </a:rPr>
              <a:t>与</a:t>
            </a:r>
            <a:r>
              <a:rPr lang="en-US" altLang="zh-CN" b="1" dirty="0">
                <a:latin typeface="楷体" panose="02010609060101010101" pitchFamily="49" charset="-122"/>
                <a:ea typeface="楷体" panose="02010609060101010101" pitchFamily="49" charset="-122"/>
                <a:cs typeface="等线" panose="02010600030101010101" charset="-122"/>
                <a:sym typeface="+mn-ea"/>
              </a:rPr>
              <a:t>“</a:t>
            </a:r>
            <a:r>
              <a:rPr lang="zh-CN" altLang="en-US" b="1" dirty="0">
                <a:latin typeface="等线" panose="02010600030101010101" charset="-122"/>
                <a:ea typeface="等线" panose="02010600030101010101" charset="-122"/>
                <a:cs typeface="等线" panose="02010600030101010101" charset="-122"/>
                <a:sym typeface="+mn-ea"/>
              </a:rPr>
              <a:t>重点论</a:t>
            </a:r>
            <a:r>
              <a:rPr lang="en-US" altLang="zh-CN" b="1" dirty="0">
                <a:latin typeface="楷体" panose="02010609060101010101" pitchFamily="49" charset="-122"/>
                <a:ea typeface="楷体" panose="02010609060101010101" pitchFamily="49" charset="-122"/>
                <a:cs typeface="等线" panose="02010600030101010101" charset="-122"/>
                <a:sym typeface="+mn-ea"/>
              </a:rPr>
              <a:t>”</a:t>
            </a:r>
            <a:r>
              <a:rPr lang="zh-CN" altLang="en-US" b="1" dirty="0">
                <a:latin typeface="等线" panose="02010600030101010101" charset="-122"/>
                <a:ea typeface="等线" panose="02010600030101010101" charset="-122"/>
                <a:cs typeface="等线" panose="02010600030101010101" charset="-122"/>
                <a:sym typeface="+mn-ea"/>
              </a:rPr>
              <a:t>统一的思维方式。</a:t>
            </a:r>
            <a:endParaRPr lang="zh-CN" altLang="en-US" b="1" dirty="0">
              <a:latin typeface="等线" panose="02010600030101010101" charset="-122"/>
              <a:ea typeface="等线" panose="02010600030101010101" charset="-122"/>
              <a:cs typeface="等线" panose="02010600030101010101" charset="-122"/>
            </a:endParaRPr>
          </a:p>
          <a:p>
            <a:pPr lvl="0">
              <a:lnSpc>
                <a:spcPct val="100000"/>
              </a:lnSpc>
              <a:buFont typeface="Arial" panose="020B0604020202020204" pitchFamily="34" charset="0"/>
              <a:buChar char="•"/>
            </a:pPr>
            <a:r>
              <a:rPr lang="en-US" altLang="zh-CN" b="1" dirty="0" smtClean="0">
                <a:latin typeface="等线" panose="02010600030101010101" charset="-122"/>
                <a:ea typeface="等线" panose="02010600030101010101" charset="-122"/>
                <a:cs typeface="等线" panose="02010600030101010101" charset="-122"/>
                <a:sym typeface="+mn-ea"/>
              </a:rPr>
              <a:t>3.  </a:t>
            </a:r>
            <a:r>
              <a:rPr lang="zh-CN" altLang="en-US" b="1" dirty="0" smtClean="0">
                <a:latin typeface="等线" panose="02010600030101010101" charset="-122"/>
                <a:ea typeface="等线" panose="02010600030101010101" charset="-122"/>
                <a:cs typeface="等线" panose="02010600030101010101" charset="-122"/>
                <a:sym typeface="+mn-ea"/>
              </a:rPr>
              <a:t>梳理</a:t>
            </a:r>
            <a:r>
              <a:rPr lang="zh-CN" altLang="en-US" b="1" dirty="0">
                <a:latin typeface="等线" panose="02010600030101010101" charset="-122"/>
                <a:ea typeface="等线" panose="02010600030101010101" charset="-122"/>
                <a:cs typeface="等线" panose="02010600030101010101" charset="-122"/>
                <a:sym typeface="+mn-ea"/>
              </a:rPr>
              <a:t>改革开放以来我国取得一切成绩和进步的根本原因，感悟、认识新时代</a:t>
            </a:r>
            <a:r>
              <a:rPr lang="zh-CN" altLang="en-US" b="1" dirty="0">
                <a:latin typeface="楷体" panose="02010609060101010101" pitchFamily="49" charset="-122"/>
                <a:ea typeface="楷体" panose="02010609060101010101" pitchFamily="49" charset="-122"/>
                <a:cs typeface="等线" panose="02010600030101010101" charset="-122"/>
                <a:sym typeface="+mn-ea"/>
              </a:rPr>
              <a:t>“</a:t>
            </a:r>
            <a:r>
              <a:rPr lang="zh-CN" altLang="en-US" b="1" dirty="0">
                <a:latin typeface="等线" panose="02010600030101010101" charset="-122"/>
                <a:ea typeface="等线" panose="02010600030101010101" charset="-122"/>
                <a:cs typeface="等线" panose="02010600030101010101" charset="-122"/>
                <a:sym typeface="+mn-ea"/>
              </a:rPr>
              <a:t>四个自信</a:t>
            </a:r>
            <a:r>
              <a:rPr lang="zh-CN" altLang="en-US" b="1" dirty="0">
                <a:latin typeface="楷体" panose="02010609060101010101" pitchFamily="49" charset="-122"/>
                <a:ea typeface="楷体" panose="02010609060101010101" pitchFamily="49" charset="-122"/>
                <a:cs typeface="等线" panose="02010600030101010101" charset="-122"/>
                <a:sym typeface="+mn-ea"/>
              </a:rPr>
              <a:t>”</a:t>
            </a:r>
            <a:r>
              <a:rPr lang="zh-CN" altLang="en-US" b="1" dirty="0">
                <a:latin typeface="等线" panose="02010600030101010101" charset="-122"/>
                <a:ea typeface="等线" panose="02010600030101010101" charset="-122"/>
                <a:cs typeface="等线" panose="02010600030101010101" charset="-122"/>
                <a:sym typeface="+mn-ea"/>
              </a:rPr>
              <a:t>的内涵、重要意义。</a:t>
            </a:r>
            <a:endParaRPr lang="zh-CN" altLang="en-US" b="1" dirty="0">
              <a:latin typeface="等线" panose="02010600030101010101" charset="-122"/>
              <a:ea typeface="等线" panose="02010600030101010101" charset="-122"/>
              <a:cs typeface="等线" panose="02010600030101010101" charset="-122"/>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1"/>
          <p:cNvSpPr txBox="1"/>
          <p:nvPr/>
        </p:nvSpPr>
        <p:spPr>
          <a:xfrm>
            <a:off x="3049556" y="3553256"/>
            <a:ext cx="8252751" cy="421640"/>
          </a:xfrm>
          <a:prstGeom prst="rect">
            <a:avLst/>
          </a:prstGeom>
          <a:noFill/>
        </p:spPr>
        <p:txBody>
          <a:bodyPr wrap="square" lIns="115104" tIns="57553" rIns="115104" bIns="57553" rtlCol="0">
            <a:spAutoFit/>
          </a:bodyPr>
          <a:lstStyle/>
          <a:p>
            <a:pPr>
              <a:lnSpc>
                <a:spcPct val="100000"/>
              </a:lnSpc>
            </a:pPr>
            <a:r>
              <a:rPr lang="en-US" altLang="zh-CN" sz="20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endParaRPr>
          </a:p>
        </p:txBody>
      </p:sp>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smtClean="0">
                <a:solidFill>
                  <a:schemeClr val="bg1"/>
                </a:solidFill>
                <a:latin typeface="楷体" panose="02010609060101010101" pitchFamily="49" charset="-122"/>
                <a:ea typeface="楷体" panose="02010609060101010101" pitchFamily="49" charset="-122"/>
              </a:rPr>
              <a:t>n</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8" name="文本框 7"/>
          <p:cNvSpPr txBox="1"/>
          <p:nvPr/>
        </p:nvSpPr>
        <p:spPr>
          <a:xfrm>
            <a:off x="724535" y="779780"/>
            <a:ext cx="3413760" cy="706755"/>
          </a:xfrm>
          <a:prstGeom prst="rect">
            <a:avLst/>
          </a:prstGeom>
          <a:noFill/>
        </p:spPr>
        <p:txBody>
          <a:bodyPr wrap="none" rtlCol="0" anchor="t">
            <a:spAutoFit/>
          </a:bodyPr>
          <a:lstStyle/>
          <a:p>
            <a:pPr algn="l"/>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sym typeface="+mn-ea"/>
              </a:rPr>
              <a:t>三</a:t>
            </a:r>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sym typeface="+mn-ea"/>
              </a:rPr>
              <a:t>、</a:t>
            </a:r>
            <a:r>
              <a:rPr lang="en-US" altLang="zh-CN" sz="4000" b="1" spc="240" dirty="0" err="1" smtClean="0">
                <a:solidFill>
                  <a:schemeClr val="accent1">
                    <a:lumMod val="75000"/>
                  </a:schemeClr>
                </a:solidFill>
                <a:latin typeface="微软雅黑" panose="020B0503020204020204" pitchFamily="34" charset="-122"/>
                <a:ea typeface="微软雅黑" panose="020B0503020204020204" pitchFamily="34" charset="-122"/>
                <a:sym typeface="+mn-ea"/>
              </a:rPr>
              <a:t>教学重点</a:t>
            </a:r>
            <a:endParaRPr lang="en-US" altLang="zh-CN" sz="4000" b="1" spc="240" dirty="0" err="1" smtClean="0">
              <a:solidFill>
                <a:schemeClr val="accent1">
                  <a:lumMod val="7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4" name="内容占位符 3"/>
          <p:cNvSpPr>
            <a:spLocks noGrp="1"/>
          </p:cNvSpPr>
          <p:nvPr>
            <p:ph idx="1"/>
          </p:nvPr>
        </p:nvSpPr>
        <p:spPr>
          <a:xfrm>
            <a:off x="838200" y="2077085"/>
            <a:ext cx="10817352" cy="4351338"/>
          </a:xfrm>
        </p:spPr>
        <p:txBody>
          <a:bodyPr>
            <a:normAutofit/>
          </a:bodyPr>
          <a:lstStyle/>
          <a:p>
            <a:pPr lvl="0"/>
            <a:r>
              <a:rPr lang="zh-CN" altLang="zh-CN" sz="3265" b="1" dirty="0" smtClean="0">
                <a:latin typeface="等线" panose="02010600030101010101" charset="-122"/>
                <a:ea typeface="等线" panose="02010600030101010101" charset="-122"/>
                <a:cs typeface="等线" panose="02010600030101010101" charset="-122"/>
              </a:rPr>
              <a:t>1</a:t>
            </a:r>
            <a:r>
              <a:rPr lang="en-US" altLang="zh-CN" sz="3265" b="1" dirty="0" smtClean="0">
                <a:latin typeface="等线" panose="02010600030101010101" charset="-122"/>
                <a:ea typeface="等线" panose="02010600030101010101" charset="-122"/>
                <a:cs typeface="等线" panose="02010600030101010101" charset="-122"/>
              </a:rPr>
              <a:t>.  </a:t>
            </a:r>
            <a:r>
              <a:rPr lang="zh-CN" altLang="zh-CN" sz="3265" b="1" dirty="0" smtClean="0">
                <a:latin typeface="等线" panose="02010600030101010101" charset="-122"/>
                <a:ea typeface="等线" panose="02010600030101010101" charset="-122"/>
                <a:cs typeface="等线" panose="02010600030101010101" charset="-122"/>
              </a:rPr>
              <a:t>帮助</a:t>
            </a:r>
            <a:r>
              <a:rPr lang="zh-CN" altLang="zh-CN" sz="3265" b="1" dirty="0">
                <a:latin typeface="等线" panose="02010600030101010101" charset="-122"/>
                <a:ea typeface="等线" panose="02010600030101010101" charset="-122"/>
                <a:cs typeface="等线" panose="02010600030101010101" charset="-122"/>
              </a:rPr>
              <a:t>学生理解感悟</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五位一体</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战略目标的内容、重要性，并能将</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五位一体</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总体布局看作</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有机整体</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a:t>
            </a:r>
            <a:endParaRPr lang="zh-CN" altLang="zh-CN" sz="3265" b="1" dirty="0">
              <a:latin typeface="等线" panose="02010600030101010101" charset="-122"/>
              <a:ea typeface="等线" panose="02010600030101010101" charset="-122"/>
              <a:cs typeface="等线" panose="02010600030101010101" charset="-122"/>
            </a:endParaRPr>
          </a:p>
          <a:p>
            <a:pPr lvl="0"/>
            <a:r>
              <a:rPr lang="zh-CN" altLang="zh-CN" sz="3265" b="1" dirty="0" smtClean="0">
                <a:latin typeface="等线" panose="02010600030101010101" charset="-122"/>
                <a:ea typeface="等线" panose="02010600030101010101" charset="-122"/>
                <a:cs typeface="等线" panose="02010600030101010101" charset="-122"/>
              </a:rPr>
              <a:t>2</a:t>
            </a:r>
            <a:r>
              <a:rPr lang="en-US" altLang="zh-CN" sz="3265" b="1" dirty="0" smtClean="0">
                <a:latin typeface="等线" panose="02010600030101010101" charset="-122"/>
                <a:ea typeface="等线" panose="02010600030101010101" charset="-122"/>
                <a:cs typeface="等线" panose="02010600030101010101" charset="-122"/>
              </a:rPr>
              <a:t>.  </a:t>
            </a:r>
            <a:r>
              <a:rPr lang="zh-CN" altLang="zh-CN" sz="3265" b="1" dirty="0" smtClean="0">
                <a:latin typeface="等线" panose="02010600030101010101" charset="-122"/>
                <a:ea typeface="等线" panose="02010600030101010101" charset="-122"/>
                <a:cs typeface="等线" panose="02010600030101010101" charset="-122"/>
              </a:rPr>
              <a:t>帮助</a:t>
            </a:r>
            <a:r>
              <a:rPr lang="zh-CN" altLang="zh-CN" sz="3265" b="1" dirty="0">
                <a:latin typeface="等线" panose="02010600030101010101" charset="-122"/>
                <a:ea typeface="等线" panose="02010600030101010101" charset="-122"/>
                <a:cs typeface="等线" panose="02010600030101010101" charset="-122"/>
              </a:rPr>
              <a:t>学生理解</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四个全面</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的内容、内在</a:t>
            </a:r>
            <a:r>
              <a:rPr lang="zh-CN" altLang="zh-CN" sz="3265" b="1" dirty="0" smtClean="0">
                <a:latin typeface="等线" panose="02010600030101010101" charset="-122"/>
                <a:ea typeface="等线" panose="02010600030101010101" charset="-122"/>
                <a:cs typeface="等线" panose="02010600030101010101" charset="-122"/>
              </a:rPr>
              <a:t>关系</a:t>
            </a:r>
            <a:r>
              <a:rPr lang="zh-CN" altLang="en-US" sz="3265" b="1" dirty="0" smtClean="0">
                <a:latin typeface="等线" panose="02010600030101010101" charset="-122"/>
                <a:ea typeface="等线" panose="02010600030101010101" charset="-122"/>
                <a:cs typeface="等线" panose="02010600030101010101" charset="-122"/>
              </a:rPr>
              <a:t>、</a:t>
            </a:r>
            <a:r>
              <a:rPr lang="zh-CN" altLang="zh-CN" sz="3265" b="1" dirty="0" smtClean="0">
                <a:latin typeface="等线" panose="02010600030101010101" charset="-122"/>
                <a:ea typeface="等线" panose="02010600030101010101" charset="-122"/>
                <a:cs typeface="等线" panose="02010600030101010101" charset="-122"/>
              </a:rPr>
              <a:t>重要性</a:t>
            </a:r>
            <a:r>
              <a:rPr lang="zh-CN" altLang="zh-CN" sz="3265" b="1" dirty="0">
                <a:latin typeface="等线" panose="02010600030101010101" charset="-122"/>
                <a:ea typeface="等线" panose="02010600030101010101" charset="-122"/>
                <a:cs typeface="等线" panose="02010600030101010101" charset="-122"/>
              </a:rPr>
              <a:t>，感悟其体现的</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两点论和重点论统一</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的思维方式。</a:t>
            </a:r>
            <a:endParaRPr lang="zh-CN" altLang="zh-CN" sz="3265" b="1" dirty="0">
              <a:latin typeface="等线" panose="02010600030101010101" charset="-122"/>
              <a:ea typeface="等线" panose="02010600030101010101" charset="-122"/>
              <a:cs typeface="等线" panose="02010600030101010101" charset="-122"/>
            </a:endParaRPr>
          </a:p>
          <a:p>
            <a:pPr lvl="0"/>
            <a:r>
              <a:rPr lang="zh-CN" altLang="zh-CN" sz="3265" b="1" dirty="0" smtClean="0">
                <a:latin typeface="等线" panose="02010600030101010101" charset="-122"/>
                <a:ea typeface="等线" panose="02010600030101010101" charset="-122"/>
                <a:cs typeface="等线" panose="02010600030101010101" charset="-122"/>
              </a:rPr>
              <a:t>3</a:t>
            </a:r>
            <a:r>
              <a:rPr lang="en-US" altLang="zh-CN" sz="3265" b="1" dirty="0" smtClean="0">
                <a:latin typeface="等线" panose="02010600030101010101" charset="-122"/>
                <a:ea typeface="等线" panose="02010600030101010101" charset="-122"/>
                <a:cs typeface="等线" panose="02010600030101010101" charset="-122"/>
              </a:rPr>
              <a:t>.  </a:t>
            </a:r>
            <a:r>
              <a:rPr lang="zh-CN" altLang="zh-CN" sz="3265" b="1" dirty="0" smtClean="0">
                <a:latin typeface="等线" panose="02010600030101010101" charset="-122"/>
                <a:ea typeface="等线" panose="02010600030101010101" charset="-122"/>
                <a:cs typeface="等线" panose="02010600030101010101" charset="-122"/>
              </a:rPr>
              <a:t>帮助</a:t>
            </a:r>
            <a:r>
              <a:rPr lang="zh-CN" altLang="zh-CN" sz="3265" b="1" dirty="0">
                <a:latin typeface="等线" panose="02010600030101010101" charset="-122"/>
                <a:ea typeface="等线" panose="02010600030101010101" charset="-122"/>
                <a:cs typeface="等线" panose="02010600030101010101" charset="-122"/>
              </a:rPr>
              <a:t>学生感悟认识到新时代</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四个自信</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的内涵、重要意义。</a:t>
            </a:r>
            <a:endParaRPr lang="zh-CN" altLang="zh-CN" sz="3265" b="1" dirty="0">
              <a:latin typeface="等线" panose="02010600030101010101" charset="-122"/>
              <a:ea typeface="等线" panose="02010600030101010101" charset="-122"/>
              <a:cs typeface="等线" panose="02010600030101010101" charset="-122"/>
            </a:endParaRPr>
          </a:p>
          <a:p>
            <a:endParaRPr lang="zh-CN" altLang="en-US" sz="3200" dirty="0"/>
          </a:p>
        </p:txBody>
      </p:sp>
    </p:spTree>
    <p:custDataLst>
      <p:tags r:id="rId1"/>
    </p:custData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09605" y="967110"/>
            <a:ext cx="10972876"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四</a:t>
            </a:r>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rPr>
              <a:t>、</a:t>
            </a:r>
            <a:r>
              <a:rPr lang="en-US" altLang="zh-CN" sz="4000" b="1" spc="240" dirty="0" err="1" smtClean="0">
                <a:solidFill>
                  <a:schemeClr val="accent1">
                    <a:lumMod val="75000"/>
                  </a:schemeClr>
                </a:solidFill>
                <a:latin typeface="微软雅黑" panose="020B0503020204020204" pitchFamily="34" charset="-122"/>
                <a:ea typeface="微软雅黑" panose="020B0503020204020204" pitchFamily="34" charset="-122"/>
              </a:rPr>
              <a:t>教学难点</a:t>
            </a:r>
            <a:endParaRPr lang="en-US" altLang="zh-CN" sz="4000" b="1" spc="240" dirty="0" err="1" smtClean="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2"/>
            </p:custDataLst>
          </p:nvPr>
        </p:nvSpPr>
        <p:spPr>
          <a:xfrm>
            <a:off x="3043934" y="2964476"/>
            <a:ext cx="880270" cy="784639"/>
          </a:xfrm>
          <a:prstGeom prst="rect">
            <a:avLst/>
          </a:prstGeom>
          <a:noFill/>
        </p:spPr>
        <p:txBody>
          <a:bodyPr wrap="square" rtlCol="0" anchor="ctr">
            <a:normAutofit/>
          </a:bodyPr>
          <a:lstStyle/>
          <a:p>
            <a:pPr marL="0">
              <a:lnSpc>
                <a:spcPct val="100000"/>
              </a:lnSpc>
              <a:spcBef>
                <a:spcPts val="0"/>
              </a:spcBef>
              <a:spcAft>
                <a:spcPts val="800"/>
              </a:spcAft>
            </a:pPr>
            <a:endParaRPr lang="en-US" sz="4200" b="1" spc="340" dirty="0">
              <a:solidFill>
                <a:schemeClr val="dk1"/>
              </a:solidFill>
              <a:latin typeface="Arial" panose="020B0604020202020204" pitchFamily="34" charset="0"/>
              <a:ea typeface="微软雅黑" panose="020B0503020204020204" pitchFamily="34" charset="-122"/>
              <a:cs typeface="Montserrat Black"/>
            </a:endParaRPr>
          </a:p>
        </p:txBody>
      </p:sp>
      <p:sp>
        <p:nvSpPr>
          <p:cNvPr id="17" name="TextBox 21"/>
          <p:cNvSpPr txBox="1"/>
          <p:nvPr>
            <p:custDataLst>
              <p:tags r:id="rId3"/>
            </p:custDataLst>
          </p:nvPr>
        </p:nvSpPr>
        <p:spPr>
          <a:xfrm>
            <a:off x="1656080" y="4341495"/>
            <a:ext cx="4356735" cy="1882775"/>
          </a:xfrm>
          <a:prstGeom prst="rect">
            <a:avLst/>
          </a:prstGeom>
          <a:noFill/>
        </p:spPr>
        <p:txBody>
          <a:bodyPr wrap="square" rtlCol="0" anchor="ctr"/>
          <a:lstStyle/>
          <a:p>
            <a:pPr>
              <a:lnSpc>
                <a:spcPct val="100000"/>
              </a:lnSpc>
            </a:pPr>
            <a:r>
              <a:rPr lang="en-US" altLang="zh-CN" sz="1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18" name="Rectangle 29"/>
          <p:cNvSpPr/>
          <p:nvPr>
            <p:custDataLst>
              <p:tags r:id="rId4"/>
            </p:custDataLst>
          </p:nvPr>
        </p:nvSpPr>
        <p:spPr>
          <a:xfrm>
            <a:off x="2188411" y="3767868"/>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30"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5"/>
            </p:custDataLst>
          </p:nvPr>
        </p:nvSpPr>
        <p:spPr>
          <a:xfrm>
            <a:off x="7725518" y="1972510"/>
            <a:ext cx="880270" cy="784639"/>
          </a:xfrm>
          <a:prstGeom prst="rect">
            <a:avLst/>
          </a:prstGeom>
          <a:noFill/>
        </p:spPr>
        <p:txBody>
          <a:bodyPr wrap="square" rtlCol="0" anchor="ctr">
            <a:normAutofit/>
          </a:bodyPr>
          <a:lstStyle/>
          <a:p>
            <a:pPr marL="0">
              <a:lnSpc>
                <a:spcPct val="100000"/>
              </a:lnSpc>
              <a:spcBef>
                <a:spcPts val="0"/>
              </a:spcBef>
              <a:spcAft>
                <a:spcPts val="800"/>
              </a:spcAft>
            </a:pPr>
            <a:endParaRPr lang="en-US" sz="4200" b="1" spc="340" dirty="0">
              <a:solidFill>
                <a:schemeClr val="bg1"/>
              </a:solidFill>
              <a:latin typeface="Arial" panose="020B0604020202020204" pitchFamily="34" charset="0"/>
              <a:ea typeface="微软雅黑" panose="020B0503020204020204" pitchFamily="34" charset="-122"/>
              <a:cs typeface="Montserrat Black"/>
            </a:endParaRPr>
          </a:p>
        </p:txBody>
      </p:sp>
      <p:sp>
        <p:nvSpPr>
          <p:cNvPr id="32" name="TextBox 21"/>
          <p:cNvSpPr txBox="1"/>
          <p:nvPr>
            <p:custDataLst>
              <p:tags r:id="rId6"/>
            </p:custDataLst>
          </p:nvPr>
        </p:nvSpPr>
        <p:spPr>
          <a:xfrm>
            <a:off x="6515100" y="3435350"/>
            <a:ext cx="4493260" cy="2484755"/>
          </a:xfrm>
          <a:prstGeom prst="rect">
            <a:avLst/>
          </a:prstGeom>
          <a:noFill/>
        </p:spPr>
        <p:txBody>
          <a:bodyPr wrap="square" rtlCol="0" anchor="ctr"/>
          <a:lstStyle/>
          <a:p>
            <a:pPr>
              <a:lnSpc>
                <a:spcPct val="150000"/>
              </a:lnSpc>
            </a:pP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33" name="Rectangle 29"/>
          <p:cNvSpPr/>
          <p:nvPr>
            <p:custDataLst>
              <p:tags r:id="rId7"/>
            </p:custDataLst>
          </p:nvPr>
        </p:nvSpPr>
        <p:spPr>
          <a:xfrm>
            <a:off x="6515030" y="2964497"/>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800" b="1" spc="200" dirty="0">
                <a:solidFill>
                  <a:schemeClr val="tx1">
                    <a:lumMod val="75000"/>
                    <a:lumOff val="25000"/>
                  </a:schemeClr>
                </a:solidFill>
                <a:latin typeface="Arial" panose="020B0604020202020204" pitchFamily="34" charset="0"/>
                <a:ea typeface="微软雅黑" panose="020B0503020204020204" pitchFamily="34" charset="-122"/>
              </a:rPr>
              <a:t>   </a:t>
            </a:r>
            <a:r>
              <a:rPr lang="en-US" altLang="zh-CN" sz="2800" b="1" spc="200" dirty="0" smtClean="0">
                <a:solidFill>
                  <a:schemeClr val="tx1">
                    <a:lumMod val="75000"/>
                    <a:lumOff val="25000"/>
                  </a:schemeClr>
                </a:solidFill>
                <a:latin typeface="Arial" panose="020B0604020202020204" pitchFamily="34" charset="0"/>
                <a:ea typeface="微软雅黑" panose="020B0503020204020204" pitchFamily="34" charset="-122"/>
              </a:rPr>
              <a:t> </a:t>
            </a: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4" name="内容占位符 3"/>
          <p:cNvSpPr>
            <a:spLocks noGrp="1"/>
          </p:cNvSpPr>
          <p:nvPr/>
        </p:nvSpPr>
        <p:spPr>
          <a:xfrm>
            <a:off x="838200" y="1825625"/>
            <a:ext cx="11024616" cy="435133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50000"/>
              </a:lnSpc>
            </a:pPr>
            <a:r>
              <a:rPr lang="zh-CN" altLang="zh-CN" sz="3265" b="1" dirty="0" smtClean="0">
                <a:latin typeface="等线" panose="02010600030101010101" charset="-122"/>
                <a:ea typeface="等线" panose="02010600030101010101" charset="-122"/>
                <a:cs typeface="等线" panose="02010600030101010101" charset="-122"/>
              </a:rPr>
              <a:t>1</a:t>
            </a:r>
            <a:r>
              <a:rPr lang="en-US" altLang="zh-CN" sz="3265" b="1" dirty="0" smtClean="0">
                <a:latin typeface="等线" panose="02010600030101010101" charset="-122"/>
                <a:ea typeface="等线" panose="02010600030101010101" charset="-122"/>
                <a:cs typeface="等线" panose="02010600030101010101" charset="-122"/>
              </a:rPr>
              <a:t>.  </a:t>
            </a:r>
            <a:r>
              <a:rPr lang="zh-CN" altLang="zh-CN" sz="3265" b="1" dirty="0" smtClean="0">
                <a:latin typeface="等线" panose="02010600030101010101" charset="-122"/>
                <a:ea typeface="等线" panose="02010600030101010101" charset="-122"/>
                <a:cs typeface="等线" panose="02010600030101010101" charset="-122"/>
              </a:rPr>
              <a:t>帮助</a:t>
            </a:r>
            <a:r>
              <a:rPr lang="zh-CN" altLang="zh-CN" sz="3265" b="1" dirty="0">
                <a:latin typeface="等线" panose="02010600030101010101" charset="-122"/>
                <a:ea typeface="等线" panose="02010600030101010101" charset="-122"/>
                <a:cs typeface="等线" panose="02010600030101010101" charset="-122"/>
              </a:rPr>
              <a:t>学生理解</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五位一体</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总体布局是</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有机整体</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a:t>
            </a:r>
            <a:endParaRPr lang="zh-CN" altLang="zh-CN" sz="3265" b="1" dirty="0">
              <a:latin typeface="等线" panose="02010600030101010101" charset="-122"/>
              <a:ea typeface="等线" panose="02010600030101010101" charset="-122"/>
              <a:cs typeface="等线" panose="02010600030101010101" charset="-122"/>
            </a:endParaRPr>
          </a:p>
          <a:p>
            <a:pPr lvl="0">
              <a:lnSpc>
                <a:spcPct val="150000"/>
              </a:lnSpc>
            </a:pPr>
            <a:r>
              <a:rPr lang="zh-CN" altLang="zh-CN" sz="3265" b="1" dirty="0" smtClean="0">
                <a:latin typeface="等线" panose="02010600030101010101" charset="-122"/>
                <a:ea typeface="等线" panose="02010600030101010101" charset="-122"/>
                <a:cs typeface="等线" panose="02010600030101010101" charset="-122"/>
              </a:rPr>
              <a:t>2</a:t>
            </a:r>
            <a:r>
              <a:rPr lang="en-US" altLang="zh-CN" sz="3265" b="1" dirty="0" smtClean="0">
                <a:latin typeface="等线" panose="02010600030101010101" charset="-122"/>
                <a:ea typeface="等线" panose="02010600030101010101" charset="-122"/>
                <a:cs typeface="等线" panose="02010600030101010101" charset="-122"/>
              </a:rPr>
              <a:t>.  </a:t>
            </a:r>
            <a:r>
              <a:rPr lang="zh-CN" altLang="zh-CN" sz="3265" b="1" dirty="0" smtClean="0">
                <a:latin typeface="等线" panose="02010600030101010101" charset="-122"/>
                <a:ea typeface="等线" panose="02010600030101010101" charset="-122"/>
                <a:cs typeface="等线" panose="02010600030101010101" charset="-122"/>
              </a:rPr>
              <a:t>引领</a:t>
            </a:r>
            <a:r>
              <a:rPr lang="zh-CN" altLang="zh-CN" sz="3265" b="1" dirty="0">
                <a:latin typeface="等线" panose="02010600030101010101" charset="-122"/>
                <a:ea typeface="等线" panose="02010600030101010101" charset="-122"/>
                <a:cs typeface="等线" panose="02010600030101010101" charset="-122"/>
              </a:rPr>
              <a:t>学生区分</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五位一体</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总体布局和</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四个全面</a:t>
            </a:r>
            <a:r>
              <a:rPr lang="zh-CN" altLang="zh-CN" sz="3265" b="1" dirty="0">
                <a:latin typeface="楷体" panose="02010609060101010101" pitchFamily="49" charset="-122"/>
                <a:ea typeface="楷体" panose="02010609060101010101" pitchFamily="49" charset="-122"/>
                <a:cs typeface="等线" panose="02010600030101010101" charset="-122"/>
              </a:rPr>
              <a:t>”</a:t>
            </a:r>
            <a:r>
              <a:rPr lang="zh-CN" altLang="zh-CN" sz="3265" b="1" dirty="0">
                <a:latin typeface="等线" panose="02010600030101010101" charset="-122"/>
                <a:ea typeface="等线" panose="02010600030101010101" charset="-122"/>
                <a:cs typeface="等线" panose="02010600030101010101" charset="-122"/>
              </a:rPr>
              <a:t>战略布局，理解这两个表述有何不同。</a:t>
            </a:r>
            <a:endParaRPr lang="zh-CN" altLang="zh-CN" sz="3265" b="1" dirty="0">
              <a:latin typeface="等线" panose="02010600030101010101" charset="-122"/>
              <a:ea typeface="等线" panose="02010600030101010101" charset="-122"/>
              <a:cs typeface="等线" panose="02010600030101010101" charset="-122"/>
            </a:endParaRPr>
          </a:p>
          <a:p>
            <a:pPr lvl="0">
              <a:lnSpc>
                <a:spcPct val="150000"/>
              </a:lnSpc>
            </a:pPr>
            <a:r>
              <a:rPr lang="zh-CN" altLang="zh-CN" sz="3265" b="1" dirty="0" smtClean="0">
                <a:latin typeface="等线" panose="02010600030101010101" charset="-122"/>
                <a:ea typeface="等线" panose="02010600030101010101" charset="-122"/>
                <a:cs typeface="等线" panose="02010600030101010101" charset="-122"/>
              </a:rPr>
              <a:t>3</a:t>
            </a:r>
            <a:r>
              <a:rPr lang="en-US" altLang="zh-CN" sz="3265" b="1" dirty="0" smtClean="0">
                <a:latin typeface="等线" panose="02010600030101010101" charset="-122"/>
                <a:ea typeface="等线" panose="02010600030101010101" charset="-122"/>
                <a:cs typeface="等线" panose="02010600030101010101" charset="-122"/>
              </a:rPr>
              <a:t>.  </a:t>
            </a:r>
            <a:r>
              <a:rPr lang="zh-CN" altLang="zh-CN" sz="3265" b="1" dirty="0" smtClean="0">
                <a:latin typeface="等线" panose="02010600030101010101" charset="-122"/>
                <a:ea typeface="等线" panose="02010600030101010101" charset="-122"/>
                <a:cs typeface="等线" panose="02010600030101010101" charset="-122"/>
              </a:rPr>
              <a:t>全面</a:t>
            </a:r>
            <a:r>
              <a:rPr lang="zh-CN" altLang="zh-CN" sz="3265" b="1" dirty="0">
                <a:latin typeface="等线" panose="02010600030101010101" charset="-122"/>
                <a:ea typeface="等线" panose="02010600030101010101" charset="-122"/>
                <a:cs typeface="等线" panose="02010600030101010101" charset="-122"/>
              </a:rPr>
              <a:t>建设社会主义现代化国家的全面理解。</a:t>
            </a:r>
            <a:endParaRPr lang="zh-CN" altLang="zh-CN" sz="3265" b="1" dirty="0">
              <a:latin typeface="等线" panose="02010600030101010101" charset="-122"/>
              <a:ea typeface="等线" panose="02010600030101010101" charset="-122"/>
              <a:cs typeface="等线" panose="02010600030101010101" charset="-122"/>
            </a:endParaRPr>
          </a:p>
          <a:p>
            <a:endParaRPr lang="zh-CN" altLang="en-US" sz="32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30"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spc="240" dirty="0" err="1" smtClean="0">
                <a:solidFill>
                  <a:schemeClr val="accent1">
                    <a:lumMod val="75000"/>
                  </a:schemeClr>
                </a:solidFill>
                <a:latin typeface="微软雅黑" panose="020B0503020204020204" pitchFamily="34" charset="-122"/>
                <a:ea typeface="微软雅黑" panose="020B0503020204020204" pitchFamily="34" charset="-122"/>
                <a:cs typeface="+mn-cs"/>
              </a:rPr>
              <a:t>中国特色的现代化</a:t>
            </a:r>
            <a:endParaRPr lang="en-US" altLang="zh-CN" sz="4000" spc="240" dirty="0" err="1" smtClean="0">
              <a:solidFill>
                <a:schemeClr val="accent1">
                  <a:lumMod val="75000"/>
                </a:schemeClr>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838200" y="1768475"/>
            <a:ext cx="10187305" cy="4533900"/>
          </a:xfrm>
        </p:spPr>
        <p:txBody>
          <a:bodyPr/>
          <a:lstStyle/>
          <a:p>
            <a:pPr marL="0" indent="0">
              <a:buNone/>
            </a:pPr>
            <a:r>
              <a:rPr lang="en-US" altLang="zh-CN" b="1" dirty="0">
                <a:latin typeface="楷体" panose="02010609060101010101" pitchFamily="49" charset="-122"/>
                <a:ea typeface="楷体" panose="02010609060101010101" pitchFamily="49" charset="-122"/>
                <a:cs typeface="楷体" panose="02010609060101010101" pitchFamily="49" charset="-122"/>
              </a:rPr>
              <a:t>    </a:t>
            </a:r>
            <a:r>
              <a:rPr lang="zh-CN" altLang="en-US" b="1" dirty="0">
                <a:latin typeface="楷体" panose="02010609060101010101" pitchFamily="49" charset="-122"/>
                <a:ea typeface="楷体" panose="02010609060101010101" pitchFamily="49" charset="-122"/>
                <a:cs typeface="楷体" panose="02010609060101010101" pitchFamily="49" charset="-122"/>
              </a:rPr>
              <a:t>我们的任务是全面建设社会主义现代化国家，当然我们建设的现代化必须是具有中国特色、符合中国实际的，我在党的十九届五中全会上特别强调了</a:t>
            </a:r>
            <a:r>
              <a:rPr lang="en-US" altLang="zh-CN" b="1" dirty="0">
                <a:latin typeface="楷体" panose="02010609060101010101" pitchFamily="49" charset="-122"/>
                <a:ea typeface="楷体" panose="02010609060101010101" pitchFamily="49" charset="-122"/>
                <a:cs typeface="楷体" panose="02010609060101010101" pitchFamily="49" charset="-122"/>
              </a:rPr>
              <a:t>5</a:t>
            </a:r>
            <a:r>
              <a:rPr lang="zh-CN" altLang="en-US" b="1" dirty="0">
                <a:latin typeface="楷体" panose="02010609060101010101" pitchFamily="49" charset="-122"/>
                <a:ea typeface="楷体" panose="02010609060101010101" pitchFamily="49" charset="-122"/>
                <a:cs typeface="楷体" panose="02010609060101010101" pitchFamily="49" charset="-122"/>
              </a:rPr>
              <a:t>点，</a:t>
            </a:r>
            <a:r>
              <a:rPr lang="zh-CN" altLang="en-US" b="1" dirty="0">
                <a:solidFill>
                  <a:srgbClr val="FF0000"/>
                </a:solidFill>
                <a:latin typeface="楷体" panose="02010609060101010101" pitchFamily="49" charset="-122"/>
                <a:ea typeface="楷体" panose="02010609060101010101" pitchFamily="49" charset="-122"/>
                <a:cs typeface="楷体" panose="02010609060101010101" pitchFamily="49" charset="-122"/>
              </a:rPr>
              <a:t>就是我国现代化是人口规模巨大的现代化，是全体人民共同富裕的现代化，是物质文明和精神文明相协调的现代化，是人与自然和谐共生的现代化，是走和平发展道路的现代化。</a:t>
            </a:r>
            <a:r>
              <a:rPr lang="zh-CN" altLang="en-US" b="1" dirty="0">
                <a:latin typeface="楷体" panose="02010609060101010101" pitchFamily="49" charset="-122"/>
                <a:ea typeface="楷体" panose="02010609060101010101" pitchFamily="49" charset="-122"/>
                <a:cs typeface="楷体" panose="02010609060101010101" pitchFamily="49" charset="-122"/>
              </a:rPr>
              <a:t>这是我国现代化建设必须坚持的方向，要在</a:t>
            </a:r>
            <a:r>
              <a:rPr lang="zh-CN" altLang="en-US" b="1" spc="-100" dirty="0">
                <a:latin typeface="楷体" panose="02010609060101010101" pitchFamily="49" charset="-122"/>
                <a:ea typeface="楷体" panose="02010609060101010101" pitchFamily="49" charset="-122"/>
                <a:cs typeface="楷体" panose="02010609060101010101" pitchFamily="49" charset="-122"/>
              </a:rPr>
              <a:t>我国发展的方针政策、战略战术、政策举措、工作部署中得到体现</a:t>
            </a:r>
            <a:r>
              <a:rPr lang="zh-CN" altLang="en-US" b="1" dirty="0">
                <a:latin typeface="楷体" panose="02010609060101010101" pitchFamily="49" charset="-122"/>
                <a:ea typeface="楷体" panose="02010609060101010101" pitchFamily="49" charset="-122"/>
                <a:cs typeface="楷体" panose="02010609060101010101" pitchFamily="49" charset="-122"/>
              </a:rPr>
              <a:t>，推动全党全国各族人民共同为之努力。</a:t>
            </a:r>
            <a:endParaRPr lang="zh-CN" altLang="en-US" b="1"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zh-CN" altLang="en-US" b="1" dirty="0">
                <a:latin typeface="楷体" panose="02010609060101010101" pitchFamily="49" charset="-122"/>
                <a:ea typeface="楷体" panose="02010609060101010101" pitchFamily="49" charset="-122"/>
                <a:cs typeface="楷体" panose="02010609060101010101" pitchFamily="49" charset="-122"/>
              </a:rPr>
              <a:t> </a:t>
            </a:r>
            <a:r>
              <a:rPr lang="en-US" altLang="zh-CN" b="1" dirty="0">
                <a:latin typeface="楷体" panose="02010609060101010101" pitchFamily="49" charset="-122"/>
                <a:ea typeface="楷体" panose="02010609060101010101" pitchFamily="49" charset="-122"/>
                <a:cs typeface="楷体" panose="02010609060101010101" pitchFamily="49" charset="-122"/>
              </a:rPr>
              <a:t>   ——</a:t>
            </a:r>
            <a:r>
              <a:rPr lang="zh-CN" altLang="en-US" b="1" dirty="0">
                <a:latin typeface="楷体" panose="02010609060101010101" pitchFamily="49" charset="-122"/>
                <a:ea typeface="楷体" panose="02010609060101010101" pitchFamily="49" charset="-122"/>
                <a:cs typeface="楷体" panose="02010609060101010101" pitchFamily="49" charset="-122"/>
              </a:rPr>
              <a:t>习近平</a:t>
            </a:r>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《在省部级主要领导干部学习贯彻党的十九届五中全会精神专题研讨班开班式上的讲话》（2021年1月11日）</a:t>
            </a:r>
            <a:endParaRPr lang="zh-CN" altLang="en-US" b="1" dirty="0">
              <a:latin typeface="楷体" panose="02010609060101010101" pitchFamily="49" charset="-122"/>
              <a:ea typeface="楷体" panose="02010609060101010101" pitchFamily="49" charset="-122"/>
              <a:cs typeface="楷体" panose="02010609060101010101" pitchFamily="49" charset="-122"/>
              <a:sym typeface="+mn-ea"/>
            </a:endParaRPr>
          </a:p>
          <a:p>
            <a:endParaRPr lang="zh-CN" altLang="en-US" b="1" dirty="0">
              <a:latin typeface="楷体" panose="02010609060101010101" pitchFamily="49" charset="-122"/>
              <a:ea typeface="楷体" panose="02010609060101010101" pitchFamily="49" charset="-122"/>
              <a:cs typeface="楷体" panose="02010609060101010101" pitchFamily="49" charset="-122"/>
            </a:endParaRPr>
          </a:p>
        </p:txBody>
      </p:sp>
      <p:pic>
        <p:nvPicPr>
          <p:cNvPr id="5" name="内容占位符 8"/>
          <p:cNvPicPr>
            <a:picLocks noChangeAspect="1"/>
          </p:cNvPicPr>
          <p:nvPr/>
        </p:nvPicPr>
        <p:blipFill rotWithShape="1">
          <a:blip r:embed="rId1">
            <a:extLst>
              <a:ext uri="{28A0092B-C50C-407E-A947-70E740481C1C}">
                <a14:useLocalDpi xmlns:a14="http://schemas.microsoft.com/office/drawing/2010/main" val="0"/>
              </a:ext>
            </a:extLst>
          </a:blip>
          <a:srcRect r="18556" b="91978"/>
          <a:stretch>
            <a:fillRect/>
          </a:stretch>
        </p:blipFill>
        <p:spPr>
          <a:xfrm>
            <a:off x="3585862" y="6302069"/>
            <a:ext cx="4510388" cy="36512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SPECIAL_SOURCE" val="bdnull"/>
</p:tagLst>
</file>

<file path=ppt/tags/tag11.xml><?xml version="1.0" encoding="utf-8"?>
<p:tagLst xmlns:p="http://schemas.openxmlformats.org/presentationml/2006/main">
  <p:tag name="KSO_WM_FULL_TEXT_BEAUTIFY_COPY_ID" val="956"/>
</p:tagLst>
</file>

<file path=ppt/tags/tag12.xml><?xml version="1.0" encoding="utf-8"?>
<p:tagLst xmlns:p="http://schemas.openxmlformats.org/presentationml/2006/main">
  <p:tag name="KSO_WM_FULL_TEXT_BEAUTIFY_COPY_ID" val="957"/>
</p:tagLst>
</file>

<file path=ppt/tags/tag13.xml><?xml version="1.0" encoding="utf-8"?>
<p:tagLst xmlns:p="http://schemas.openxmlformats.org/presentationml/2006/main">
  <p:tag name="KSO_WM_FULL_TEXT_BEAUTIFY_COPY_ID" val="958"/>
</p:tagLst>
</file>

<file path=ppt/tags/tag14.xml><?xml version="1.0" encoding="utf-8"?>
<p:tagLst xmlns:p="http://schemas.openxmlformats.org/presentationml/2006/main">
  <p:tag name="KSO_WM_FULL_TEXT_BEAUTIFY_COPY_ID" val="959"/>
</p:tagLst>
</file>

<file path=ppt/tags/tag15.xml><?xml version="1.0" encoding="utf-8"?>
<p:tagLst xmlns:p="http://schemas.openxmlformats.org/presentationml/2006/main">
  <p:tag name="KSO_WM_FULL_TEXT_BEAUTIFY_COPY_ID" val="960"/>
</p:tagLst>
</file>

<file path=ppt/tags/tag16.xml><?xml version="1.0" encoding="utf-8"?>
<p:tagLst xmlns:p="http://schemas.openxmlformats.org/presentationml/2006/main">
  <p:tag name="KSO_WM_FULL_TEXT_BEAUTIFY_COPY_ID" val="961"/>
</p:tagLst>
</file>

<file path=ppt/tags/tag17.xml><?xml version="1.0" encoding="utf-8"?>
<p:tagLst xmlns:p="http://schemas.openxmlformats.org/presentationml/2006/main">
  <p:tag name="KSO_WM_FULL_TEXT_BEAUTIFY_COPY_ID" val="962"/>
</p:tagLst>
</file>

<file path=ppt/tags/tag18.xml><?xml version="1.0" encoding="utf-8"?>
<p:tagLst xmlns:p="http://schemas.openxmlformats.org/presentationml/2006/main">
  <p:tag name="KSO_WM_FULL_TEXT_BEAUTIFY_COPY_ID" val="963"/>
</p:tagLst>
</file>

<file path=ppt/tags/tag19.xml><?xml version="1.0" encoding="utf-8"?>
<p:tagLst xmlns:p="http://schemas.openxmlformats.org/presentationml/2006/main">
  <p:tag name="KSO_WM_FULL_TEXT_BEAUTIFY_COPY_ID" val="96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FULL_TEXT_BEAUTIFY_COPY_ID" val="965"/>
</p:tagLst>
</file>

<file path=ppt/tags/tag21.xml><?xml version="1.0" encoding="utf-8"?>
<p:tagLst xmlns:p="http://schemas.openxmlformats.org/presentationml/2006/main">
  <p:tag name="KSO_WM_FULL_TEXT_BEAUTIFY_COPY_ID" val="966"/>
</p:tagLst>
</file>

<file path=ppt/tags/tag22.xml><?xml version="1.0" encoding="utf-8"?>
<p:tagLst xmlns:p="http://schemas.openxmlformats.org/presentationml/2006/main">
  <p:tag name="KSO_WM_FULL_TEXT_BEAUTIFY_COPY_ID" val="967"/>
</p:tagLst>
</file>

<file path=ppt/tags/tag23.xml><?xml version="1.0" encoding="utf-8"?>
<p:tagLst xmlns:p="http://schemas.openxmlformats.org/presentationml/2006/main">
  <p:tag name="KSO_WM_FULL_TEXT_BEAUTIFY_COPY_ID" val="968"/>
</p:tagLst>
</file>

<file path=ppt/tags/tag24.xml><?xml version="1.0" encoding="utf-8"?>
<p:tagLst xmlns:p="http://schemas.openxmlformats.org/presentationml/2006/main">
  <p:tag name="KSO_WM_FULL_TEXT_BEAUTIFY_COPY_ID" val="969"/>
</p:tagLst>
</file>

<file path=ppt/tags/tag25.xml><?xml version="1.0" encoding="utf-8"?>
<p:tagLst xmlns:p="http://schemas.openxmlformats.org/presentationml/2006/main">
  <p:tag name="KSO_WM_FULL_TEXT_BEAUTIFY_COPY_ID" val="970"/>
</p:tagLst>
</file>

<file path=ppt/tags/tag26.xml><?xml version="1.0" encoding="utf-8"?>
<p:tagLst xmlns:p="http://schemas.openxmlformats.org/presentationml/2006/main">
  <p:tag name="KSO_WM_FULL_TEXT_BEAUTIFY_COPY_ID" val="971"/>
</p:tagLst>
</file>

<file path=ppt/tags/tag27.xml><?xml version="1.0" encoding="utf-8"?>
<p:tagLst xmlns:p="http://schemas.openxmlformats.org/presentationml/2006/main">
  <p:tag name="KSO_WM_FULL_TEXT_BEAUTIFY_COPY_ID" val="972"/>
</p:tagLst>
</file>

<file path=ppt/tags/tag28.xml><?xml version="1.0" encoding="utf-8"?>
<p:tagLst xmlns:p="http://schemas.openxmlformats.org/presentationml/2006/main">
  <p:tag name="KSO_WM_FULL_TEXT_BEAUTIFY_COPY_ID" val="978"/>
</p:tagLst>
</file>

<file path=ppt/tags/tag29.xml><?xml version="1.0" encoding="utf-8"?>
<p:tagLst xmlns:p="http://schemas.openxmlformats.org/presentationml/2006/main">
  <p:tag name="KSO_WM_FULL_TEXT_BEAUTIFY_COPY_ID" val="979"/>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FULL_TEXT_BEAUTIFY_COPY_ID" val="976"/>
</p:tagLst>
</file>

<file path=ppt/tags/tag31.xml><?xml version="1.0" encoding="utf-8"?>
<p:tagLst xmlns:p="http://schemas.openxmlformats.org/presentationml/2006/main">
  <p:tag name="KSO_WM_FULL_TEXT_BEAUTIFY_COPY_ID" val="977"/>
</p:tagLst>
</file>

<file path=ppt/tags/tag32.xml><?xml version="1.0" encoding="utf-8"?>
<p:tagLst xmlns:p="http://schemas.openxmlformats.org/presentationml/2006/main">
  <p:tag name="KSO_WM_FULL_TEXT_BEAUTIFY_COPY_ID" val="984"/>
</p:tagLst>
</file>

<file path=ppt/tags/tag33.xml><?xml version="1.0" encoding="utf-8"?>
<p:tagLst xmlns:p="http://schemas.openxmlformats.org/presentationml/2006/main">
  <p:tag name="KSO_WM_FULL_TEXT_BEAUTIFY_COPY_ID" val="985"/>
</p:tagLst>
</file>

<file path=ppt/tags/tag34.xml><?xml version="1.0" encoding="utf-8"?>
<p:tagLst xmlns:p="http://schemas.openxmlformats.org/presentationml/2006/main">
  <p:tag name="KSO_WM_FULL_TEXT_BEAUTIFY_COPY_ID" val="983"/>
</p:tagLst>
</file>

<file path=ppt/tags/tag35.xml><?xml version="1.0" encoding="utf-8"?>
<p:tagLst xmlns:p="http://schemas.openxmlformats.org/presentationml/2006/main">
  <p:tag name="KSO_WM_FULL_TEXT_BEAUTIFY_COPY_ID" val="984"/>
</p:tagLst>
</file>

<file path=ppt/tags/tag36.xml><?xml version="1.0" encoding="utf-8"?>
<p:tagLst xmlns:p="http://schemas.openxmlformats.org/presentationml/2006/main">
  <p:tag name="KSO_WM_FULL_TEXT_BEAUTIFY_COPY_ID" val="985"/>
</p:tagLst>
</file>

<file path=ppt/tags/tag37.xml><?xml version="1.0" encoding="utf-8"?>
<p:tagLst xmlns:p="http://schemas.openxmlformats.org/presentationml/2006/main">
  <p:tag name="KSO_WM_FULL_TEXT_BEAUTIFY_COPY_ID" val="983"/>
</p:tagLst>
</file>

<file path=ppt/tags/tag38.xml><?xml version="1.0" encoding="utf-8"?>
<p:tagLst xmlns:p="http://schemas.openxmlformats.org/presentationml/2006/main">
  <p:tag name="KSO_WM_FULL_TEXT_BEAUTIFY_COPY_ID" val="984"/>
</p:tagLst>
</file>

<file path=ppt/tags/tag39.xml><?xml version="1.0" encoding="utf-8"?>
<p:tagLst xmlns:p="http://schemas.openxmlformats.org/presentationml/2006/main">
  <p:tag name="KSO_WM_FULL_TEXT_BEAUTIFY_COPY_ID" val="985"/>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p="http://schemas.openxmlformats.org/presentationml/2006/main">
  <p:tag name="KSO_WM_FULL_TEXT_BEAUTIFY_COPY_ID" val="983"/>
</p:tagLst>
</file>

<file path=ppt/tags/tag41.xml><?xml version="1.0" encoding="utf-8"?>
<p:tagLst xmlns:p="http://schemas.openxmlformats.org/presentationml/2006/main">
  <p:tag name="KSO_WM_FULL_TEXT_BEAUTIFY_COPY_ID" val="984"/>
</p:tagLst>
</file>

<file path=ppt/tags/tag42.xml><?xml version="1.0" encoding="utf-8"?>
<p:tagLst xmlns:p="http://schemas.openxmlformats.org/presentationml/2006/main">
  <p:tag name="KSO_WM_FULL_TEXT_BEAUTIFY_COPY_ID" val="985"/>
</p:tagLst>
</file>

<file path=ppt/tags/tag43.xml><?xml version="1.0" encoding="utf-8"?>
<p:tagLst xmlns:p="http://schemas.openxmlformats.org/presentationml/2006/main">
  <p:tag name="KSO_WM_FULL_TEXT_BEAUTIFY_COPY_ID" val="983"/>
</p:tagLst>
</file>

<file path=ppt/tags/tag44.xml><?xml version="1.0" encoding="utf-8"?>
<p:tagLst xmlns:p="http://schemas.openxmlformats.org/presentationml/2006/main">
  <p:tag name="KSO_WM_FULL_TEXT_BEAUTIFY_COPY_ID" val="150995471"/>
  <p:tag name="KSO_WM_SPECIAL_SOURCE" val="bdnull"/>
</p:tagLst>
</file>

<file path=ppt/tags/tag45.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4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47.xml><?xml version="1.0" encoding="utf-8"?>
<p:tagLst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48.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4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51.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5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53.xml><?xml version="1.0" encoding="utf-8"?>
<p:tagLst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54.xml><?xml version="1.0" encoding="utf-8"?>
<p:tagLst xmlns:p="http://schemas.openxmlformats.org/presentationml/2006/main">
  <p:tag name="KSO_WM_SPECIAL_SOURCE" val="bdnull"/>
</p:tagLst>
</file>

<file path=ppt/tags/tag55.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890_1*a*1"/>
  <p:tag name="KSO_WM_TEMPLATE_CATEGORY" val="diagram"/>
  <p:tag name="KSO_WM_TEMPLATE_INDEX" val="2021289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acd38fc75de463a9bad827655297ca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true},&quot;whChangeMode&quot;:0}"/>
  <p:tag name="KSO_WM_UNIT_SM_LIMIT_TYPE" val="2"/>
  <p:tag name="KSO_WM_CHIP_FILLAREA_FILL_RULE" val="{&quot;fill_align&quot;:&quot;lm&quot;,&quot;fill_mode&quot;:&quot;full&quot;,&quot;sacle_strategy&quot;:&quot;smart&quot;}"/>
  <p:tag name="KSO_WM_ASSEMBLE_CHIP_INDEX" val="8a07cbdab320434fb0267f170ea65714"/>
  <p:tag name="KSO_WM_UNIT_TEXT_FILL_FORE_SCHEMECOLOR_INDEX_BRIGHTNESS" val="0"/>
  <p:tag name="KSO_WM_UNIT_TEXT_FILL_FORE_SCHEMECOLOR_INDEX" val="13"/>
  <p:tag name="KSO_WM_UNIT_TEXT_FILL_TYPE" val="1"/>
  <p:tag name="KSO_WM_TEMPLATE_ASSEMBLE_XID" val="5fd0c5281fa9d42129dd6fd1"/>
  <p:tag name="KSO_WM_TEMPLATE_ASSEMBLE_GROUPID" val="5fd0c5281fa9d42129dd6fd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5649_1*l_h_i*1_1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5649_1*l_h_f*1_1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5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5649_1*l_h_a*1_1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5649_1*l_h_i*1_2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5649_1*l_h_f*1_2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6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5649_1*l_h_a*1_2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62.xml><?xml version="1.0" encoding="utf-8"?>
<p:tagLst xmlns:p="http://schemas.openxmlformats.org/presentationml/2006/main">
  <p:tag name="KSO_WM_FULL_TEXT_BEAUTIFY_COPY_ID" val="150995391"/>
  <p:tag name="KSO_WM_SLIDE_ID" val="diagram202128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20:38:00&quot;,&quot;maxSize&quot;:{&quot;size1&quot;:31.100000000000001},&quot;minSize&quot;:{&quot;size1&quot;:20.100000000000001},&quot;normalSize&quot;:{&quot;size1&quot;:20.100000000000001},&quot;subLayout&quot;:[{&quot;id&quot;:&quot;2020-12-09T20:38:00&quot;,&quot;margin&quot;:{&quot;bottom&quot;:0.026000002399086952,&quot;left&quot;:1.6929999589920044,&quot;right&quot;:1.6929999589920044,&quot;top&quot;:1.6929999589920044},&quot;type&quot;:0},{&quot;id&quot;:&quot;2020-12-09T20:38:00&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5fd0c5281fa9d42129dd6fd1"/>
  <p:tag name="KSO_WM_TEMPLATE_ASSEMBLE_GROUPID" val="5fd0c5281fa9d42129dd6fd1"/>
  <p:tag name="KSO_WM_SPECIAL_SOURCE" val="bdnull"/>
</p:tagLst>
</file>

<file path=ppt/tags/tag63.xml><?xml version="1.0" encoding="utf-8"?>
<p:tagLst xmlns:p="http://schemas.openxmlformats.org/presentationml/2006/main">
  <p:tag name="KSO_WM_BEAUTIFY_FLAG" val="#wm#"/>
  <p:tag name="KSO_WM_TEMPLATE_CATEGORY" val="diagram"/>
  <p:tag name="KSO_WM_TEMPLATE_INDEX" val="20212890"/>
</p:tagLst>
</file>

<file path=ppt/tags/tag64.xml><?xml version="1.0" encoding="utf-8"?>
<p:tagLst xmlns:p="http://schemas.openxmlformats.org/presentationml/2006/main">
  <p:tag name="KSO_WM_FULL_TEXT_BEAUTIFY_COPY_ID" val="6146"/>
</p:tagLst>
</file>

<file path=ppt/tags/tag65.xml><?xml version="1.0" encoding="utf-8"?>
<p:tagLst xmlns:p="http://schemas.openxmlformats.org/presentationml/2006/main">
  <p:tag name="KSO_WM_FULL_TEXT_BEAUTIFY_COPY_ID" val="150995214"/>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1943</Words>
  <Application>WPS 演示</Application>
  <PresentationFormat>自定义</PresentationFormat>
  <Paragraphs>109</Paragraphs>
  <Slides>11</Slides>
  <Notes>5</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11</vt:i4>
      </vt:variant>
    </vt:vector>
  </HeadingPairs>
  <TitlesOfParts>
    <vt:vector size="30" baseType="lpstr">
      <vt:lpstr>Arial</vt:lpstr>
      <vt:lpstr>宋体</vt:lpstr>
      <vt:lpstr>Wingdings</vt:lpstr>
      <vt:lpstr>Calibri Light</vt:lpstr>
      <vt:lpstr>Calibri</vt:lpstr>
      <vt:lpstr>方正正黑简体</vt:lpstr>
      <vt:lpstr>黑体</vt:lpstr>
      <vt:lpstr>微软雅黑</vt:lpstr>
      <vt:lpstr>楷体</vt:lpstr>
      <vt:lpstr>Segoe UI</vt:lpstr>
      <vt:lpstr>等线</vt:lpstr>
      <vt:lpstr>Montserrat Black</vt:lpstr>
      <vt:lpstr>Wingdings</vt:lpstr>
      <vt:lpstr>Arial Unicode MS</vt:lpstr>
      <vt:lpstr>Segoe Print</vt:lpstr>
      <vt:lpstr>Office 主题</vt:lpstr>
      <vt:lpstr>1_Office 主题</vt:lpstr>
      <vt:lpstr>5_Office 主题</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中国特色的现代化</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田乐</cp:lastModifiedBy>
  <cp:revision>454</cp:revision>
  <dcterms:created xsi:type="dcterms:W3CDTF">2013-10-25T14:41:00Z</dcterms:created>
  <dcterms:modified xsi:type="dcterms:W3CDTF">2021-08-27T16:22:27Z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SaveFontToCloudKey">
    <vt:lpwstr>511122308_cloud</vt:lpwstr>
  </property>
  <property fmtid="{D5CDD505-2E9C-101B-9397-08002B2CF9AE}" pid="4" name="ICV">
    <vt:lpwstr>C07F16C51C8B4A39A6682A64723106C6</vt:lpwstr>
  </property>
</Properties>
</file>