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7" r:id="rId3"/>
    <p:sldId id="3447" r:id="rId5"/>
    <p:sldId id="261" r:id="rId6"/>
    <p:sldId id="3449" r:id="rId7"/>
    <p:sldId id="3450" r:id="rId8"/>
    <p:sldId id="3453" r:id="rId9"/>
    <p:sldId id="3451" r:id="rId10"/>
    <p:sldId id="3452" r:id="rId11"/>
    <p:sldId id="3422" r:id="rId12"/>
    <p:sldId id="3434" r:id="rId13"/>
    <p:sldId id="3435" r:id="rId14"/>
    <p:sldId id="3436" r:id="rId15"/>
    <p:sldId id="3439" r:id="rId16"/>
    <p:sldId id="3438" r:id="rId17"/>
    <p:sldId id="3440" r:id="rId18"/>
    <p:sldId id="3441" r:id="rId19"/>
    <p:sldId id="3442" r:id="rId20"/>
    <p:sldId id="3443" r:id="rId21"/>
    <p:sldId id="3445" r:id="rId22"/>
    <p:sldId id="3446" r:id="rId23"/>
    <p:sldId id="259" r:id="rId24"/>
  </p:sldIdLst>
  <p:sldSz cx="12192000" cy="6858000"/>
  <p:notesSz cx="6858000" cy="9144000"/>
  <p:embeddedFontLst>
    <p:embeddedFont>
      <p:font typeface="微软雅黑" pitchFamily="34" charset="-122"/>
      <p:regular r:id="rId29"/>
    </p:embeddedFont>
    <p:embeddedFont>
      <p:font typeface="黑体" pitchFamily="49" charset="-122"/>
      <p:regular r:id="rId30"/>
    </p:embeddedFont>
    <p:embeddedFont>
      <p:font typeface="Calibri" panose="020F0502020204030204" charset="0"/>
      <p:regular r:id="rId31"/>
    </p:embeddedFont>
    <p:embeddedFont>
      <p:font typeface="等线" charset="-122"/>
      <p:regular r:id="rId32"/>
    </p:embeddedFont>
    <p:embeddedFont>
      <p:font typeface="楷体" pitchFamily="49" charset="-122"/>
      <p:regular r:id="rId33"/>
    </p:embeddedFont>
    <p:embeddedFont>
      <p:font typeface="等线 Light" charset="0"/>
      <p:regular r:id="rId34"/>
    </p:embeddedFont>
    <p:embeddedFont>
      <p:font typeface="Calibri Light" charset="0"/>
      <p:regular r:id="rId35"/>
    </p:embeddedFont>
  </p:embeddedFontLst>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0" userDrawn="1">
          <p15:clr>
            <a:srgbClr val="A4A3A4"/>
          </p15:clr>
        </p15:guide>
        <p15:guide id="2" pos="5120" userDrawn="1">
          <p15:clr>
            <a:srgbClr val="A4A3A4"/>
          </p15:clr>
        </p15:guide>
        <p15:guide id="3" orient="horz" pos="2273" userDrawn="1">
          <p15:clr>
            <a:srgbClr val="A4A3A4"/>
          </p15:clr>
        </p15:guide>
        <p15:guide id="4"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61912234" name="C. Shen"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3651"/>
    <a:srgbClr val="1D1913"/>
    <a:srgbClr val="EB5E59"/>
    <a:srgbClr val="F4A4A2"/>
    <a:srgbClr val="262626"/>
    <a:srgbClr val="163152"/>
    <a:srgbClr val="404040"/>
    <a:srgbClr val="A6A6A6"/>
    <a:srgbClr val="F7F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82915" autoAdjust="0"/>
  </p:normalViewPr>
  <p:slideViewPr>
    <p:cSldViewPr snapToGrid="0" showGuides="1">
      <p:cViewPr varScale="1">
        <p:scale>
          <a:sx n="80" d="100"/>
          <a:sy n="80" d="100"/>
        </p:scale>
        <p:origin x="906" y="42"/>
      </p:cViewPr>
      <p:guideLst>
        <p:guide orient="horz" pos="2980"/>
        <p:guide pos="5120"/>
        <p:guide orient="horz" pos="2273"/>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3.xml"/><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0B68FBC-0A51-4FA3-971D-AAC7D03788F5}" type="doc">
      <dgm:prSet loTypeId="urn:microsoft.com/office/officeart/2005/8/layout/lProcess3#1" loCatId="process" qsTypeId="urn:microsoft.com/office/officeart/2005/8/quickstyle/simple1#1" qsCatId="simple" csTypeId="urn:microsoft.com/office/officeart/2005/8/colors/colorful1#1" csCatId="colorful" phldr="1"/>
      <dgm:spPr/>
      <dgm:t>
        <a:bodyPr/>
        <a:lstStyle/>
        <a:p>
          <a:endParaRPr lang="zh-CN" altLang="en-US"/>
        </a:p>
      </dgm:t>
    </dgm:pt>
    <dgm:pt modelId="{DC84AAD1-ED48-498C-997B-D9391710CE13}">
      <dgm:prSet phldrT="[文本]" custT="1"/>
      <dgm:spPr>
        <a:solidFill>
          <a:srgbClr val="BDD7EE"/>
        </a:solidFill>
      </dgm:spPr>
      <dgm:t>
        <a:bodyPr/>
        <a:lstStyle/>
        <a:p>
          <a:r>
            <a:rPr lang="zh-CN" altLang="en-US" sz="2400" b="0" dirty="0">
              <a:solidFill>
                <a:schemeClr val="tx1"/>
              </a:solidFill>
              <a:latin typeface="微软雅黑" pitchFamily="34" charset="-122"/>
              <a:ea typeface="微软雅黑" pitchFamily="34" charset="-122"/>
            </a:rPr>
            <a:t>第一环节</a:t>
          </a:r>
          <a:endParaRPr lang="en-US" altLang="zh-CN" sz="2400" b="0" dirty="0">
            <a:solidFill>
              <a:schemeClr val="tx1"/>
            </a:solidFill>
            <a:latin typeface="微软雅黑" pitchFamily="34" charset="-122"/>
            <a:ea typeface="微软雅黑" pitchFamily="34" charset="-122"/>
          </a:endParaRPr>
        </a:p>
        <a:p>
          <a:r>
            <a:rPr lang="zh-CN" altLang="en-US" sz="2400" b="0" dirty="0">
              <a:solidFill>
                <a:schemeClr val="tx1"/>
              </a:solidFill>
              <a:latin typeface="微软雅黑" pitchFamily="34" charset="-122"/>
              <a:ea typeface="微软雅黑" pitchFamily="34" charset="-122"/>
            </a:rPr>
            <a:t>感知新时代</a:t>
          </a:r>
        </a:p>
      </dgm:t>
    </dgm:pt>
    <dgm:pt modelId="{231F9FCA-4F31-4C7F-A8D9-6CC3DCAD120A}" cxnId="{A7DC07B9-E5F9-4F99-8196-4FB3C5217E78}" type="parTrans">
      <dgm:prSet/>
      <dgm:spPr/>
      <dgm:t>
        <a:bodyPr/>
        <a:lstStyle/>
        <a:p>
          <a:endParaRPr lang="zh-CN" altLang="en-US"/>
        </a:p>
      </dgm:t>
    </dgm:pt>
    <dgm:pt modelId="{C463CBED-FF37-4526-976E-05380E967F9A}" cxnId="{A7DC07B9-E5F9-4F99-8196-4FB3C5217E78}" type="sibTrans">
      <dgm:prSet/>
      <dgm:spPr/>
      <dgm:t>
        <a:bodyPr/>
        <a:lstStyle/>
        <a:p>
          <a:endParaRPr lang="zh-CN" altLang="en-US"/>
        </a:p>
      </dgm:t>
    </dgm:pt>
    <dgm:pt modelId="{08F6F8E4-DA60-4C86-A33E-0D91A89228D5}">
      <dgm:prSet phldrT="[文本]" custT="1"/>
      <dgm:spPr/>
      <dgm:t>
        <a:bodyPr/>
        <a:lstStyle/>
        <a:p>
          <a:r>
            <a:rPr lang="zh-CN" altLang="en-US" sz="2400" b="0" dirty="0">
              <a:latin typeface="微软雅黑" pitchFamily="34" charset="-122"/>
              <a:ea typeface="微软雅黑" pitchFamily="34" charset="-122"/>
            </a:rPr>
            <a:t>五种感官的运用</a:t>
          </a:r>
        </a:p>
      </dgm:t>
    </dgm:pt>
    <dgm:pt modelId="{37C342F3-A16E-48BD-B516-EF01B22CC4F3}" cxnId="{ABFDCE95-77E8-48BA-BF43-728589437472}" type="parTrans">
      <dgm:prSet/>
      <dgm:spPr/>
      <dgm:t>
        <a:bodyPr/>
        <a:lstStyle/>
        <a:p>
          <a:endParaRPr lang="zh-CN" altLang="en-US"/>
        </a:p>
      </dgm:t>
    </dgm:pt>
    <dgm:pt modelId="{7187C35D-85C5-46C5-A57F-5AC4117B4AA2}" cxnId="{ABFDCE95-77E8-48BA-BF43-728589437472}" type="sibTrans">
      <dgm:prSet/>
      <dgm:spPr/>
      <dgm:t>
        <a:bodyPr/>
        <a:lstStyle/>
        <a:p>
          <a:endParaRPr lang="zh-CN" altLang="en-US"/>
        </a:p>
      </dgm:t>
    </dgm:pt>
    <dgm:pt modelId="{98B5B220-30B5-4D1D-9829-A9B7684E5919}">
      <dgm:prSet phldrT="[文本]" phldr="0" custT="1"/>
      <dgm:spPr/>
      <dgm:t>
        <a:bodyPr vert="horz" wrap="square"/>
        <a:p>
          <a:pPr algn="l">
            <a:lnSpc>
              <a:spcPct val="100000"/>
            </a:lnSpc>
            <a:spcBef>
              <a:spcPct val="0"/>
            </a:spcBef>
            <a:spcAft>
              <a:spcPct val="35000"/>
            </a:spcAft>
          </a:pPr>
          <a:r>
            <a:rPr lang="zh-CN" altLang="en-US" sz="2000" b="0" dirty="0">
              <a:latin typeface="微软雅黑" pitchFamily="34" charset="-122"/>
              <a:ea typeface="微软雅黑" pitchFamily="34" charset="-122"/>
            </a:rPr>
            <a:t>理解新时代的内涵与意义</a:t>
          </a:r>
          <a:r>
            <a:rPr lang="zh-CN" altLang="en-US" sz="2000" b="0" dirty="0">
              <a:latin typeface="微软雅黑" pitchFamily="34" charset="-122"/>
              <a:ea typeface="微软雅黑" pitchFamily="34" charset="-122"/>
            </a:rPr>
            <a:t/>
          </a:r>
          <a:endParaRPr lang="zh-CN" altLang="en-US" sz="2000" b="0" dirty="0">
            <a:latin typeface="微软雅黑" pitchFamily="34" charset="-122"/>
            <a:ea typeface="微软雅黑" pitchFamily="34" charset="-122"/>
          </a:endParaRPr>
        </a:p>
      </dgm:t>
    </dgm:pt>
    <dgm:pt modelId="{C1948874-7E33-4427-8EA7-E2774382DF4A}" cxnId="{65B1E345-1886-4DAD-88B3-1E395525B2B5}" type="parTrans">
      <dgm:prSet/>
      <dgm:spPr/>
      <dgm:t>
        <a:bodyPr/>
        <a:lstStyle/>
        <a:p>
          <a:endParaRPr lang="zh-CN" altLang="en-US"/>
        </a:p>
      </dgm:t>
    </dgm:pt>
    <dgm:pt modelId="{4CC1A6AD-6431-4212-ACBB-09C209E88B48}" cxnId="{65B1E345-1886-4DAD-88B3-1E395525B2B5}" type="sibTrans">
      <dgm:prSet/>
      <dgm:spPr/>
      <dgm:t>
        <a:bodyPr/>
        <a:lstStyle/>
        <a:p>
          <a:endParaRPr lang="zh-CN" altLang="en-US"/>
        </a:p>
      </dgm:t>
    </dgm:pt>
    <dgm:pt modelId="{A80478E6-BD40-4EA0-AF91-7EBCF625DEF9}">
      <dgm:prSet phldrT="[文本]" custT="1"/>
      <dgm:spPr>
        <a:solidFill>
          <a:schemeClr val="tx2">
            <a:lumMod val="20000"/>
            <a:lumOff val="80000"/>
          </a:schemeClr>
        </a:solidFill>
      </dgm:spPr>
      <dgm:t>
        <a:bodyPr/>
        <a:lstStyle/>
        <a:p>
          <a:r>
            <a:rPr lang="zh-CN" altLang="en-US" sz="2400" b="0" dirty="0">
              <a:solidFill>
                <a:schemeClr val="tx1"/>
              </a:solidFill>
              <a:latin typeface="微软雅黑" pitchFamily="34" charset="-122"/>
              <a:ea typeface="微软雅黑" pitchFamily="34" charset="-122"/>
            </a:rPr>
            <a:t>第二环节</a:t>
          </a:r>
          <a:endParaRPr lang="en-US" altLang="zh-CN" sz="2400" b="0" dirty="0">
            <a:solidFill>
              <a:schemeClr val="tx1"/>
            </a:solidFill>
            <a:latin typeface="微软雅黑" pitchFamily="34" charset="-122"/>
            <a:ea typeface="微软雅黑" pitchFamily="34" charset="-122"/>
          </a:endParaRPr>
        </a:p>
        <a:p>
          <a:r>
            <a:rPr lang="zh-CN" altLang="en-US" sz="2400" b="0" dirty="0">
              <a:solidFill>
                <a:schemeClr val="tx1"/>
              </a:solidFill>
              <a:latin typeface="微软雅黑" pitchFamily="34" charset="-122"/>
              <a:ea typeface="微软雅黑" pitchFamily="34" charset="-122"/>
            </a:rPr>
            <a:t>认识新矛盾</a:t>
          </a:r>
        </a:p>
      </dgm:t>
    </dgm:pt>
    <dgm:pt modelId="{463018E1-9F30-4C55-812B-96EFDAABCF6F}" cxnId="{42E1EEB5-0095-4BFB-9AE0-DEE30F7A2135}" type="parTrans">
      <dgm:prSet/>
      <dgm:spPr/>
      <dgm:t>
        <a:bodyPr/>
        <a:lstStyle/>
        <a:p>
          <a:endParaRPr lang="zh-CN" altLang="en-US"/>
        </a:p>
      </dgm:t>
    </dgm:pt>
    <dgm:pt modelId="{B89FEDD9-F4B2-495C-86CB-2D77D4BA5350}" cxnId="{42E1EEB5-0095-4BFB-9AE0-DEE30F7A2135}" type="sibTrans">
      <dgm:prSet/>
      <dgm:spPr/>
      <dgm:t>
        <a:bodyPr/>
        <a:lstStyle/>
        <a:p>
          <a:endParaRPr lang="zh-CN" altLang="en-US"/>
        </a:p>
      </dgm:t>
    </dgm:pt>
    <dgm:pt modelId="{3492E929-CD16-4D4F-847B-13CE55132865}">
      <dgm:prSet phldrT="[文本]" phldr="0" custT="1"/>
      <dgm:spPr/>
      <dgm:t>
        <a:bodyPr vert="horz" wrap="square"/>
        <a:lstStyle/>
        <a:p>
          <a:pPr>
            <a:lnSpc>
              <a:spcPct val="100000"/>
            </a:lnSpc>
            <a:spcBef>
              <a:spcPct val="0"/>
            </a:spcBef>
            <a:spcAft>
              <a:spcPct val="35000"/>
            </a:spcAft>
          </a:pPr>
          <a:r>
            <a:rPr lang="zh-CN" altLang="en-US" sz="2400" b="0" dirty="0">
              <a:latin typeface="微软雅黑" pitchFamily="34" charset="-122"/>
              <a:ea typeface="微软雅黑" pitchFamily="34" charset="-122"/>
            </a:rPr>
            <a:t>三代人的</a:t>
          </a:r>
        </a:p>
        <a:p>
          <a:pPr>
            <a:lnSpc>
              <a:spcPct val="100000"/>
            </a:lnSpc>
            <a:spcBef>
              <a:spcPct val="0"/>
            </a:spcBef>
            <a:spcAft>
              <a:spcPct val="35000"/>
            </a:spcAft>
          </a:pPr>
          <a:r>
            <a:rPr lang="zh-CN" altLang="en-US" sz="2400" b="0" dirty="0">
              <a:latin typeface="微软雅黑" pitchFamily="34" charset="-122"/>
              <a:ea typeface="微软雅黑" pitchFamily="34" charset="-122"/>
            </a:rPr>
            <a:t>向往</a:t>
          </a:r>
          <a:endParaRPr sz="6500"/>
        </a:p>
      </dgm:t>
    </dgm:pt>
    <dgm:pt modelId="{1B6545D9-DAB1-4A7E-9CE0-2D4F103795F7}" cxnId="{32C7195E-96EF-4B96-A948-40DF486C38C6}" type="parTrans">
      <dgm:prSet/>
      <dgm:spPr/>
      <dgm:t>
        <a:bodyPr/>
        <a:lstStyle/>
        <a:p>
          <a:endParaRPr lang="zh-CN" altLang="en-US"/>
        </a:p>
      </dgm:t>
    </dgm:pt>
    <dgm:pt modelId="{5214A2DA-74E5-4FA3-8CF7-48B7C1362E21}" cxnId="{32C7195E-96EF-4B96-A948-40DF486C38C6}" type="sibTrans">
      <dgm:prSet/>
      <dgm:spPr/>
      <dgm:t>
        <a:bodyPr/>
        <a:lstStyle/>
        <a:p>
          <a:endParaRPr lang="zh-CN" altLang="en-US"/>
        </a:p>
      </dgm:t>
    </dgm:pt>
    <dgm:pt modelId="{EBE4790A-245C-4734-9E8D-96BA694EDCE1}">
      <dgm:prSet phldrT="[文本]" phldr="0" custT="1"/>
      <dgm:spPr/>
      <dgm:t>
        <a:bodyPr vert="horz" wrap="square"/>
        <a:p>
          <a:pPr algn="l">
            <a:lnSpc>
              <a:spcPct val="100000"/>
            </a:lnSpc>
            <a:spcBef>
              <a:spcPct val="0"/>
            </a:spcBef>
            <a:spcAft>
              <a:spcPct val="35000"/>
            </a:spcAft>
          </a:pPr>
          <a:r>
            <a:rPr lang="zh-CN" altLang="en-US" sz="2000" b="0" dirty="0">
              <a:latin typeface="微软雅黑" pitchFamily="34" charset="-122"/>
              <a:ea typeface="微软雅黑" pitchFamily="34" charset="-122"/>
            </a:rPr>
            <a:t>认识新时代我国社会主要矛盾的转化</a:t>
          </a:r>
          <a:r>
            <a:rPr lang="zh-CN" altLang="en-US" sz="2000" b="0" dirty="0">
              <a:latin typeface="微软雅黑" pitchFamily="34" charset="-122"/>
              <a:ea typeface="微软雅黑" pitchFamily="34" charset="-122"/>
            </a:rPr>
            <a:t/>
          </a:r>
          <a:endParaRPr lang="zh-CN" altLang="en-US" sz="2000" b="0" dirty="0">
            <a:latin typeface="微软雅黑" pitchFamily="34" charset="-122"/>
            <a:ea typeface="微软雅黑" pitchFamily="34" charset="-122"/>
          </a:endParaRPr>
        </a:p>
      </dgm:t>
    </dgm:pt>
    <dgm:pt modelId="{F18C21D9-4178-4A77-9E0C-18A7790E8B24}" cxnId="{7A61A252-FC6C-4E63-AAF4-5B6AA35AB5E8}" type="parTrans">
      <dgm:prSet/>
      <dgm:spPr/>
      <dgm:t>
        <a:bodyPr/>
        <a:lstStyle/>
        <a:p>
          <a:endParaRPr lang="zh-CN" altLang="en-US"/>
        </a:p>
      </dgm:t>
    </dgm:pt>
    <dgm:pt modelId="{7E2DF1AD-3160-4D4E-B88F-0926F1316119}" cxnId="{7A61A252-FC6C-4E63-AAF4-5B6AA35AB5E8}" type="sibTrans">
      <dgm:prSet/>
      <dgm:spPr/>
      <dgm:t>
        <a:bodyPr/>
        <a:lstStyle/>
        <a:p>
          <a:endParaRPr lang="zh-CN" altLang="en-US"/>
        </a:p>
      </dgm:t>
    </dgm:pt>
    <dgm:pt modelId="{906AA658-3175-4C32-83C6-DAC540C20085}">
      <dgm:prSet phldrT="[文本]" custT="1"/>
      <dgm:spPr>
        <a:solidFill>
          <a:schemeClr val="accent4">
            <a:lumMod val="40000"/>
            <a:lumOff val="60000"/>
          </a:schemeClr>
        </a:solidFill>
      </dgm:spPr>
      <dgm:t>
        <a:bodyPr/>
        <a:lstStyle/>
        <a:p>
          <a:r>
            <a:rPr lang="zh-CN" altLang="en-US" sz="2400" b="0" dirty="0">
              <a:solidFill>
                <a:schemeClr val="tx1"/>
              </a:solidFill>
              <a:latin typeface="微软雅黑" pitchFamily="34" charset="-122"/>
              <a:ea typeface="微软雅黑" pitchFamily="34" charset="-122"/>
            </a:rPr>
            <a:t>第三环节</a:t>
          </a:r>
          <a:endParaRPr lang="en-US" altLang="zh-CN" sz="2400" b="0" dirty="0">
            <a:solidFill>
              <a:schemeClr val="tx1"/>
            </a:solidFill>
            <a:latin typeface="微软雅黑" pitchFamily="34" charset="-122"/>
            <a:ea typeface="微软雅黑" pitchFamily="34" charset="-122"/>
          </a:endParaRPr>
        </a:p>
        <a:p>
          <a:r>
            <a:rPr lang="zh-CN" altLang="en-US" sz="2400" b="0" dirty="0">
              <a:solidFill>
                <a:schemeClr val="tx1"/>
              </a:solidFill>
              <a:latin typeface="微软雅黑" pitchFamily="34" charset="-122"/>
              <a:ea typeface="微软雅黑" pitchFamily="34" charset="-122"/>
            </a:rPr>
            <a:t>奔赴新生活</a:t>
          </a:r>
        </a:p>
      </dgm:t>
    </dgm:pt>
    <dgm:pt modelId="{F325A864-3C37-40C0-9639-07E219C39407}" cxnId="{47087A69-5AC3-49B3-BC37-AE1DCEDAB0FA}" type="parTrans">
      <dgm:prSet/>
      <dgm:spPr/>
      <dgm:t>
        <a:bodyPr/>
        <a:lstStyle/>
        <a:p>
          <a:endParaRPr lang="zh-CN" altLang="en-US"/>
        </a:p>
      </dgm:t>
    </dgm:pt>
    <dgm:pt modelId="{7A9D7E90-0838-4E24-B71D-DA412D347094}" cxnId="{47087A69-5AC3-49B3-BC37-AE1DCEDAB0FA}" type="sibTrans">
      <dgm:prSet/>
      <dgm:spPr/>
      <dgm:t>
        <a:bodyPr/>
        <a:lstStyle/>
        <a:p>
          <a:endParaRPr lang="zh-CN" altLang="en-US"/>
        </a:p>
      </dgm:t>
    </dgm:pt>
    <dgm:pt modelId="{96B9DDE3-2879-4440-80D4-524EBD7D35F7}">
      <dgm:prSet phldrT="[文本]" phldr="0" custT="1"/>
      <dgm:spPr/>
      <dgm:t>
        <a:bodyPr vert="horz" wrap="square"/>
        <a:lstStyle/>
        <a:p>
          <a:pPr>
            <a:lnSpc>
              <a:spcPct val="100000"/>
            </a:lnSpc>
            <a:spcBef>
              <a:spcPct val="0"/>
            </a:spcBef>
            <a:spcAft>
              <a:spcPct val="35000"/>
            </a:spcAft>
          </a:pPr>
          <a:r>
            <a:rPr lang="zh-CN" altLang="en-US" sz="2400" b="0" dirty="0">
              <a:latin typeface="微软雅黑" pitchFamily="34" charset="-122"/>
              <a:ea typeface="微软雅黑" pitchFamily="34" charset="-122"/>
            </a:rPr>
            <a:t>三条路的</a:t>
          </a:r>
        </a:p>
        <a:p>
          <a:pPr>
            <a:lnSpc>
              <a:spcPct val="100000"/>
            </a:lnSpc>
            <a:spcBef>
              <a:spcPct val="0"/>
            </a:spcBef>
            <a:spcAft>
              <a:spcPct val="35000"/>
            </a:spcAft>
          </a:pPr>
          <a:r>
            <a:rPr lang="zh-CN" altLang="en-US" sz="2400" b="0" dirty="0">
              <a:latin typeface="微软雅黑" pitchFamily="34" charset="-122"/>
              <a:ea typeface="微软雅黑" pitchFamily="34" charset="-122"/>
            </a:rPr>
            <a:t>探索</a:t>
          </a:r>
          <a:endParaRPr sz="6500"/>
        </a:p>
      </dgm:t>
    </dgm:pt>
    <dgm:pt modelId="{368A1B21-4758-4A51-AE55-69D988C4FE6A}" cxnId="{707D08A9-EFE1-46C5-A41C-6899A12FDCDB}" type="parTrans">
      <dgm:prSet/>
      <dgm:spPr/>
      <dgm:t>
        <a:bodyPr/>
        <a:lstStyle/>
        <a:p>
          <a:endParaRPr lang="zh-CN" altLang="en-US"/>
        </a:p>
      </dgm:t>
    </dgm:pt>
    <dgm:pt modelId="{A429862A-8CAE-47F1-8D6E-821FA429EB3C}" cxnId="{707D08A9-EFE1-46C5-A41C-6899A12FDCDB}" type="sibTrans">
      <dgm:prSet/>
      <dgm:spPr/>
      <dgm:t>
        <a:bodyPr/>
        <a:lstStyle/>
        <a:p>
          <a:endParaRPr lang="zh-CN" altLang="en-US"/>
        </a:p>
      </dgm:t>
    </dgm:pt>
    <dgm:pt modelId="{E9EE339A-72F4-4965-84F1-83E87E963245}">
      <dgm:prSet phldrT="[文本]" phldr="0" custT="1"/>
      <dgm:spPr/>
      <dgm:t>
        <a:bodyPr vert="horz" wrap="square"/>
        <a:p>
          <a:pPr algn="l">
            <a:lnSpc>
              <a:spcPct val="100000"/>
            </a:lnSpc>
            <a:spcBef>
              <a:spcPct val="0"/>
            </a:spcBef>
            <a:spcAft>
              <a:spcPct val="35000"/>
            </a:spcAft>
          </a:pPr>
          <a:r>
            <a:rPr lang="zh-CN" altLang="en-US" sz="2000" b="0" dirty="0">
              <a:latin typeface="微软雅黑" pitchFamily="34" charset="-122"/>
              <a:ea typeface="微软雅黑" pitchFamily="34" charset="-122"/>
            </a:rPr>
            <a:t>理解以人民为中心的发展思想</a:t>
          </a:r>
          <a:r>
            <a:rPr lang="zh-CN" altLang="en-US" sz="2000" b="0" dirty="0">
              <a:latin typeface="微软雅黑" pitchFamily="34" charset="-122"/>
              <a:ea typeface="微软雅黑" pitchFamily="34" charset="-122"/>
            </a:rPr>
            <a:t/>
          </a:r>
          <a:endParaRPr lang="zh-CN" altLang="en-US" sz="2000" b="0" dirty="0">
            <a:latin typeface="微软雅黑" pitchFamily="34" charset="-122"/>
            <a:ea typeface="微软雅黑" pitchFamily="34" charset="-122"/>
          </a:endParaRPr>
        </a:p>
      </dgm:t>
    </dgm:pt>
    <dgm:pt modelId="{35A6F3B2-CF1D-4755-9306-823B04DEFA44}" cxnId="{24C0A5FB-8CA1-4AB0-969B-18E10DF3D96F}" type="parTrans">
      <dgm:prSet/>
      <dgm:spPr/>
      <dgm:t>
        <a:bodyPr/>
        <a:lstStyle/>
        <a:p>
          <a:endParaRPr lang="zh-CN" altLang="en-US"/>
        </a:p>
      </dgm:t>
    </dgm:pt>
    <dgm:pt modelId="{D1F0DB7E-0EC3-487C-A751-CEE464CEDBF3}" cxnId="{24C0A5FB-8CA1-4AB0-969B-18E10DF3D96F}" type="sibTrans">
      <dgm:prSet/>
      <dgm:spPr/>
      <dgm:t>
        <a:bodyPr/>
        <a:lstStyle/>
        <a:p>
          <a:endParaRPr lang="zh-CN" altLang="en-US"/>
        </a:p>
      </dgm:t>
    </dgm:pt>
    <dgm:pt modelId="{07934D04-9590-4F49-8B95-59507B2CABCF}" type="pres">
      <dgm:prSet presAssocID="{40B68FBC-0A51-4FA3-971D-AAC7D03788F5}" presName="Name0" presStyleCnt="0">
        <dgm:presLayoutVars>
          <dgm:chPref val="3"/>
          <dgm:dir/>
          <dgm:animLvl val="lvl"/>
          <dgm:resizeHandles/>
        </dgm:presLayoutVars>
      </dgm:prSet>
      <dgm:spPr/>
    </dgm:pt>
    <dgm:pt modelId="{A5C5FD7B-EE24-404F-819C-3150A16F0FB0}" type="pres">
      <dgm:prSet presAssocID="{DC84AAD1-ED48-498C-997B-D9391710CE13}" presName="horFlow" presStyleCnt="0"/>
      <dgm:spPr/>
    </dgm:pt>
    <dgm:pt modelId="{C7890DB2-37E3-467D-BF5D-1B522D39406A}" type="pres">
      <dgm:prSet presAssocID="{DC84AAD1-ED48-498C-997B-D9391710CE13}" presName="bigChev" presStyleLbl="node1" presStyleIdx="0" presStyleCnt="3" custScaleX="102959" custLinFactNeighborX="-9966" custLinFactNeighborY="791"/>
      <dgm:spPr/>
    </dgm:pt>
    <dgm:pt modelId="{C8270353-3B62-4C8F-B15E-4668BEA3EADC}" type="pres">
      <dgm:prSet presAssocID="{37C342F3-A16E-48BD-B516-EF01B22CC4F3}" presName="parTrans" presStyleCnt="0"/>
      <dgm:spPr/>
    </dgm:pt>
    <dgm:pt modelId="{0A09DF1E-35D3-4581-8F72-8DB6E993708B}" type="pres">
      <dgm:prSet presAssocID="{08F6F8E4-DA60-4C86-A33E-0D91A89228D5}" presName="node" presStyleLbl="alignAccFollowNode1" presStyleIdx="0" presStyleCnt="6" custScaleX="126359">
        <dgm:presLayoutVars>
          <dgm:bulletEnabled val="1"/>
        </dgm:presLayoutVars>
      </dgm:prSet>
      <dgm:spPr/>
    </dgm:pt>
    <dgm:pt modelId="{6CF95874-6960-4DF5-A4F0-1DF91B6D5621}" type="pres">
      <dgm:prSet presAssocID="{7187C35D-85C5-46C5-A57F-5AC4117B4AA2}" presName="sibTrans" presStyleCnt="0"/>
      <dgm:spPr/>
    </dgm:pt>
    <dgm:pt modelId="{829AA861-0684-4BA2-B857-6ADFC788A376}" type="pres">
      <dgm:prSet presAssocID="{98B5B220-30B5-4D1D-9829-A9B7684E5919}" presName="node" presStyleLbl="alignAccFollowNode1" presStyleIdx="1" presStyleCnt="6" custScaleX="137393">
        <dgm:presLayoutVars>
          <dgm:bulletEnabled val="1"/>
        </dgm:presLayoutVars>
      </dgm:prSet>
      <dgm:spPr/>
    </dgm:pt>
    <dgm:pt modelId="{D6658106-1125-4132-BA20-C06F26E03213}" type="pres">
      <dgm:prSet presAssocID="{DC84AAD1-ED48-498C-997B-D9391710CE13}" presName="vSp" presStyleCnt="0"/>
      <dgm:spPr/>
    </dgm:pt>
    <dgm:pt modelId="{64D918C5-29C1-4277-B989-23F38A72E7DB}" type="pres">
      <dgm:prSet presAssocID="{A80478E6-BD40-4EA0-AF91-7EBCF625DEF9}" presName="horFlow" presStyleCnt="0"/>
      <dgm:spPr/>
    </dgm:pt>
    <dgm:pt modelId="{FA90EB61-9B65-421D-8E86-700FC14EB6F5}" type="pres">
      <dgm:prSet presAssocID="{A80478E6-BD40-4EA0-AF91-7EBCF625DEF9}" presName="bigChev" presStyleLbl="node1" presStyleIdx="1" presStyleCnt="3" custScaleX="98451"/>
      <dgm:spPr/>
    </dgm:pt>
    <dgm:pt modelId="{142C8344-534F-4C5F-B985-BEA7397087A5}" type="pres">
      <dgm:prSet presAssocID="{1B6545D9-DAB1-4A7E-9CE0-2D4F103795F7}" presName="parTrans" presStyleCnt="0"/>
      <dgm:spPr/>
    </dgm:pt>
    <dgm:pt modelId="{57F48EC4-BF68-4A5B-9AF1-90911D36812D}" type="pres">
      <dgm:prSet presAssocID="{3492E929-CD16-4D4F-847B-13CE55132865}" presName="node" presStyleLbl="alignAccFollowNode1" presStyleIdx="2" presStyleCnt="6" custScaleX="128685">
        <dgm:presLayoutVars>
          <dgm:bulletEnabled val="1"/>
        </dgm:presLayoutVars>
      </dgm:prSet>
      <dgm:spPr/>
    </dgm:pt>
    <dgm:pt modelId="{030EBB6B-449B-4946-A8F0-30022A6BBB30}" type="pres">
      <dgm:prSet presAssocID="{5214A2DA-74E5-4FA3-8CF7-48B7C1362E21}" presName="sibTrans" presStyleCnt="0"/>
      <dgm:spPr/>
    </dgm:pt>
    <dgm:pt modelId="{8E65F0D3-EB7E-4A7D-9DC9-83678E1D6977}" type="pres">
      <dgm:prSet presAssocID="{EBE4790A-245C-4734-9E8D-96BA694EDCE1}" presName="node" presStyleLbl="alignAccFollowNode1" presStyleIdx="3" presStyleCnt="6" custScaleX="138209">
        <dgm:presLayoutVars>
          <dgm:bulletEnabled val="1"/>
        </dgm:presLayoutVars>
      </dgm:prSet>
      <dgm:spPr/>
    </dgm:pt>
    <dgm:pt modelId="{59A53EAA-FB3C-4299-B248-B52296B647A0}" type="pres">
      <dgm:prSet presAssocID="{A80478E6-BD40-4EA0-AF91-7EBCF625DEF9}" presName="vSp" presStyleCnt="0"/>
      <dgm:spPr/>
    </dgm:pt>
    <dgm:pt modelId="{3B4F9575-1F76-4F44-B3B3-263027ED2354}" type="pres">
      <dgm:prSet presAssocID="{906AA658-3175-4C32-83C6-DAC540C20085}" presName="horFlow" presStyleCnt="0"/>
      <dgm:spPr/>
    </dgm:pt>
    <dgm:pt modelId="{0633C436-966B-4B9F-AE53-436FD56B45E7}" type="pres">
      <dgm:prSet presAssocID="{906AA658-3175-4C32-83C6-DAC540C20085}" presName="bigChev" presStyleLbl="node1" presStyleIdx="2" presStyleCnt="3" custScaleX="92564"/>
      <dgm:spPr/>
    </dgm:pt>
    <dgm:pt modelId="{5D67C1F0-3AB7-4384-BD3A-AA7C034A90BC}" type="pres">
      <dgm:prSet presAssocID="{368A1B21-4758-4A51-AE55-69D988C4FE6A}" presName="parTrans" presStyleCnt="0"/>
      <dgm:spPr/>
    </dgm:pt>
    <dgm:pt modelId="{292DD989-2199-40D4-BBE4-FD7F2EDE4469}" type="pres">
      <dgm:prSet presAssocID="{96B9DDE3-2879-4440-80D4-524EBD7D35F7}" presName="node" presStyleLbl="alignAccFollowNode1" presStyleIdx="4" presStyleCnt="6" custScaleX="127572">
        <dgm:presLayoutVars>
          <dgm:bulletEnabled val="1"/>
        </dgm:presLayoutVars>
      </dgm:prSet>
      <dgm:spPr/>
    </dgm:pt>
    <dgm:pt modelId="{F67A5D0B-7B1E-411B-99E7-3D4FBDCCD9E1}" type="pres">
      <dgm:prSet presAssocID="{A429862A-8CAE-47F1-8D6E-821FA429EB3C}" presName="sibTrans" presStyleCnt="0"/>
      <dgm:spPr/>
    </dgm:pt>
    <dgm:pt modelId="{CF6A3B4A-8D7D-4219-8168-48C6CA3657A4}" type="pres">
      <dgm:prSet presAssocID="{E9EE339A-72F4-4965-84F1-83E87E963245}" presName="node" presStyleLbl="alignAccFollowNode1" presStyleIdx="5" presStyleCnt="6" custScaleX="139554">
        <dgm:presLayoutVars>
          <dgm:bulletEnabled val="1"/>
        </dgm:presLayoutVars>
      </dgm:prSet>
      <dgm:spPr/>
    </dgm:pt>
  </dgm:ptLst>
  <dgm:cxnLst>
    <dgm:cxn modelId="{A7DC07B9-E5F9-4F99-8196-4FB3C5217E78}" srcId="{40B68FBC-0A51-4FA3-971D-AAC7D03788F5}" destId="{DC84AAD1-ED48-498C-997B-D9391710CE13}" srcOrd="0" destOrd="0" parTransId="{231F9FCA-4F31-4C7F-A8D9-6CC3DCAD120A}" sibTransId="{C463CBED-FF37-4526-976E-05380E967F9A}"/>
    <dgm:cxn modelId="{ABFDCE95-77E8-48BA-BF43-728589437472}" srcId="{DC84AAD1-ED48-498C-997B-D9391710CE13}" destId="{08F6F8E4-DA60-4C86-A33E-0D91A89228D5}" srcOrd="0" destOrd="0" parTransId="{37C342F3-A16E-48BD-B516-EF01B22CC4F3}" sibTransId="{7187C35D-85C5-46C5-A57F-5AC4117B4AA2}"/>
    <dgm:cxn modelId="{65B1E345-1886-4DAD-88B3-1E395525B2B5}" srcId="{DC84AAD1-ED48-498C-997B-D9391710CE13}" destId="{98B5B220-30B5-4D1D-9829-A9B7684E5919}" srcOrd="1" destOrd="0" parTransId="{C1948874-7E33-4427-8EA7-E2774382DF4A}" sibTransId="{4CC1A6AD-6431-4212-ACBB-09C209E88B48}"/>
    <dgm:cxn modelId="{42E1EEB5-0095-4BFB-9AE0-DEE30F7A2135}" srcId="{40B68FBC-0A51-4FA3-971D-AAC7D03788F5}" destId="{A80478E6-BD40-4EA0-AF91-7EBCF625DEF9}" srcOrd="1" destOrd="0" parTransId="{463018E1-9F30-4C55-812B-96EFDAABCF6F}" sibTransId="{B89FEDD9-F4B2-495C-86CB-2D77D4BA5350}"/>
    <dgm:cxn modelId="{32C7195E-96EF-4B96-A948-40DF486C38C6}" srcId="{A80478E6-BD40-4EA0-AF91-7EBCF625DEF9}" destId="{3492E929-CD16-4D4F-847B-13CE55132865}" srcOrd="0" destOrd="1" parTransId="{1B6545D9-DAB1-4A7E-9CE0-2D4F103795F7}" sibTransId="{5214A2DA-74E5-4FA3-8CF7-48B7C1362E21}"/>
    <dgm:cxn modelId="{7A61A252-FC6C-4E63-AAF4-5B6AA35AB5E8}" srcId="{A80478E6-BD40-4EA0-AF91-7EBCF625DEF9}" destId="{EBE4790A-245C-4734-9E8D-96BA694EDCE1}" srcOrd="1" destOrd="1" parTransId="{F18C21D9-4178-4A77-9E0C-18A7790E8B24}" sibTransId="{7E2DF1AD-3160-4D4E-B88F-0926F1316119}"/>
    <dgm:cxn modelId="{47087A69-5AC3-49B3-BC37-AE1DCEDAB0FA}" srcId="{40B68FBC-0A51-4FA3-971D-AAC7D03788F5}" destId="{906AA658-3175-4C32-83C6-DAC540C20085}" srcOrd="2" destOrd="0" parTransId="{F325A864-3C37-40C0-9639-07E219C39407}" sibTransId="{7A9D7E90-0838-4E24-B71D-DA412D347094}"/>
    <dgm:cxn modelId="{707D08A9-EFE1-46C5-A41C-6899A12FDCDB}" srcId="{906AA658-3175-4C32-83C6-DAC540C20085}" destId="{96B9DDE3-2879-4440-80D4-524EBD7D35F7}" srcOrd="0" destOrd="2" parTransId="{368A1B21-4758-4A51-AE55-69D988C4FE6A}" sibTransId="{A429862A-8CAE-47F1-8D6E-821FA429EB3C}"/>
    <dgm:cxn modelId="{24C0A5FB-8CA1-4AB0-969B-18E10DF3D96F}" srcId="{906AA658-3175-4C32-83C6-DAC540C20085}" destId="{E9EE339A-72F4-4965-84F1-83E87E963245}" srcOrd="1" destOrd="2" parTransId="{35A6F3B2-CF1D-4755-9306-823B04DEFA44}" sibTransId="{D1F0DB7E-0EC3-487C-A751-CEE464CEDBF3}"/>
    <dgm:cxn modelId="{6A5935E3-8755-43EB-9223-79D026917585}" type="presOf" srcId="{40B68FBC-0A51-4FA3-971D-AAC7D03788F5}" destId="{07934D04-9590-4F49-8B95-59507B2CABCF}" srcOrd="0" destOrd="0" presId="urn:microsoft.com/office/officeart/2005/8/layout/lProcess3#1"/>
    <dgm:cxn modelId="{3B4CCFEE-1AE2-4E0E-84A1-FBF2636B22BC}" type="presParOf" srcId="{07934D04-9590-4F49-8B95-59507B2CABCF}" destId="{A5C5FD7B-EE24-404F-819C-3150A16F0FB0}" srcOrd="0" destOrd="0" presId="urn:microsoft.com/office/officeart/2005/8/layout/lProcess3#1"/>
    <dgm:cxn modelId="{30C2AABA-3DD6-4792-A61C-FD2C48E009A8}" type="presParOf" srcId="{A5C5FD7B-EE24-404F-819C-3150A16F0FB0}" destId="{C7890DB2-37E3-467D-BF5D-1B522D39406A}" srcOrd="0" destOrd="0" presId="urn:microsoft.com/office/officeart/2005/8/layout/lProcess3#1"/>
    <dgm:cxn modelId="{F0B6A74E-8C7B-44C3-9193-5F1C713320D4}" type="presOf" srcId="{DC84AAD1-ED48-498C-997B-D9391710CE13}" destId="{C7890DB2-37E3-467D-BF5D-1B522D39406A}" srcOrd="0" destOrd="0" presId="urn:microsoft.com/office/officeart/2005/8/layout/lProcess3#1"/>
    <dgm:cxn modelId="{4EFD3BA5-AAD9-4C30-AC79-6517BC008B0E}" type="presParOf" srcId="{A5C5FD7B-EE24-404F-819C-3150A16F0FB0}" destId="{C8270353-3B62-4C8F-B15E-4668BEA3EADC}" srcOrd="1" destOrd="0" presId="urn:microsoft.com/office/officeart/2005/8/layout/lProcess3#1"/>
    <dgm:cxn modelId="{6C14FA53-5FFA-46FA-AE51-7A5F217E7B9B}" type="presParOf" srcId="{A5C5FD7B-EE24-404F-819C-3150A16F0FB0}" destId="{0A09DF1E-35D3-4581-8F72-8DB6E993708B}" srcOrd="2" destOrd="0" presId="urn:microsoft.com/office/officeart/2005/8/layout/lProcess3#1"/>
    <dgm:cxn modelId="{6883DAF8-A1FE-4756-857E-AA18B3F5E6B2}" type="presOf" srcId="{08F6F8E4-DA60-4C86-A33E-0D91A89228D5}" destId="{0A09DF1E-35D3-4581-8F72-8DB6E993708B}" srcOrd="0" destOrd="0" presId="urn:microsoft.com/office/officeart/2005/8/layout/lProcess3#1"/>
    <dgm:cxn modelId="{ED3D5C2F-8582-403E-9A12-C928CE7E5C24}" type="presParOf" srcId="{A5C5FD7B-EE24-404F-819C-3150A16F0FB0}" destId="{6CF95874-6960-4DF5-A4F0-1DF91B6D5621}" srcOrd="3" destOrd="0" presId="urn:microsoft.com/office/officeart/2005/8/layout/lProcess3#1"/>
    <dgm:cxn modelId="{CA8B1E5A-861F-4888-AAF1-C24E92A50E03}" type="presParOf" srcId="{A5C5FD7B-EE24-404F-819C-3150A16F0FB0}" destId="{829AA861-0684-4BA2-B857-6ADFC788A376}" srcOrd="4" destOrd="0" presId="urn:microsoft.com/office/officeart/2005/8/layout/lProcess3#1"/>
    <dgm:cxn modelId="{C08A21F1-ED3B-4939-8F54-5FABF08CC46A}" type="presOf" srcId="{98B5B220-30B5-4D1D-9829-A9B7684E5919}" destId="{829AA861-0684-4BA2-B857-6ADFC788A376}" srcOrd="0" destOrd="0" presId="urn:microsoft.com/office/officeart/2005/8/layout/lProcess3#1"/>
    <dgm:cxn modelId="{FDB0B4C2-D91D-4570-84EA-46435F42D269}" type="presParOf" srcId="{07934D04-9590-4F49-8B95-59507B2CABCF}" destId="{D6658106-1125-4132-BA20-C06F26E03213}" srcOrd="1" destOrd="0" presId="urn:microsoft.com/office/officeart/2005/8/layout/lProcess3#1"/>
    <dgm:cxn modelId="{CD5B4081-4B1D-4E70-BEB4-3D76006D2EEE}" type="presParOf" srcId="{07934D04-9590-4F49-8B95-59507B2CABCF}" destId="{64D918C5-29C1-4277-B989-23F38A72E7DB}" srcOrd="2" destOrd="0" presId="urn:microsoft.com/office/officeart/2005/8/layout/lProcess3#1"/>
    <dgm:cxn modelId="{C493258F-C571-42F9-BE04-0CD35BC8AE91}" type="presParOf" srcId="{64D918C5-29C1-4277-B989-23F38A72E7DB}" destId="{FA90EB61-9B65-421D-8E86-700FC14EB6F5}" srcOrd="0" destOrd="2" presId="urn:microsoft.com/office/officeart/2005/8/layout/lProcess3#1"/>
    <dgm:cxn modelId="{4399BFC6-64BC-42AA-8E1B-3304A2B44B4A}" type="presOf" srcId="{A80478E6-BD40-4EA0-AF91-7EBCF625DEF9}" destId="{FA90EB61-9B65-421D-8E86-700FC14EB6F5}" srcOrd="0" destOrd="0" presId="urn:microsoft.com/office/officeart/2005/8/layout/lProcess3#1"/>
    <dgm:cxn modelId="{5ABB54FB-E308-45EB-910C-6471BE1BE27B}" type="presParOf" srcId="{64D918C5-29C1-4277-B989-23F38A72E7DB}" destId="{142C8344-534F-4C5F-B985-BEA7397087A5}" srcOrd="1" destOrd="2" presId="urn:microsoft.com/office/officeart/2005/8/layout/lProcess3#1"/>
    <dgm:cxn modelId="{23CA842C-0199-4D80-96FC-B05CA11B2E83}" type="presParOf" srcId="{64D918C5-29C1-4277-B989-23F38A72E7DB}" destId="{57F48EC4-BF68-4A5B-9AF1-90911D36812D}" srcOrd="2" destOrd="2" presId="urn:microsoft.com/office/officeart/2005/8/layout/lProcess3#1"/>
    <dgm:cxn modelId="{DC6504AE-48D2-46EA-8CC3-5BFBD9F06BB8}" type="presOf" srcId="{3492E929-CD16-4D4F-847B-13CE55132865}" destId="{57F48EC4-BF68-4A5B-9AF1-90911D36812D}" srcOrd="0" destOrd="0" presId="urn:microsoft.com/office/officeart/2005/8/layout/lProcess3#1"/>
    <dgm:cxn modelId="{6BB2B75C-25DE-4D6C-88EF-171E453E987C}" type="presParOf" srcId="{64D918C5-29C1-4277-B989-23F38A72E7DB}" destId="{030EBB6B-449B-4946-A8F0-30022A6BBB30}" srcOrd="3" destOrd="2" presId="urn:microsoft.com/office/officeart/2005/8/layout/lProcess3#1"/>
    <dgm:cxn modelId="{0FE881E1-A8BF-497B-98D1-526C1BD68638}" type="presParOf" srcId="{64D918C5-29C1-4277-B989-23F38A72E7DB}" destId="{8E65F0D3-EB7E-4A7D-9DC9-83678E1D6977}" srcOrd="4" destOrd="2" presId="urn:microsoft.com/office/officeart/2005/8/layout/lProcess3#1"/>
    <dgm:cxn modelId="{4710C3C4-BC28-4A70-9255-BCA8CC0DA5E0}" type="presOf" srcId="{EBE4790A-245C-4734-9E8D-96BA694EDCE1}" destId="{8E65F0D3-EB7E-4A7D-9DC9-83678E1D6977}" srcOrd="0" destOrd="0" presId="urn:microsoft.com/office/officeart/2005/8/layout/lProcess3#1"/>
    <dgm:cxn modelId="{689B3254-E8CE-443D-B849-C52A2DD20900}" type="presParOf" srcId="{07934D04-9590-4F49-8B95-59507B2CABCF}" destId="{59A53EAA-FB3C-4299-B248-B52296B647A0}" srcOrd="3" destOrd="0" presId="urn:microsoft.com/office/officeart/2005/8/layout/lProcess3#1"/>
    <dgm:cxn modelId="{ED9000D6-8C4E-4345-9B36-EE451CBA300A}" type="presParOf" srcId="{07934D04-9590-4F49-8B95-59507B2CABCF}" destId="{3B4F9575-1F76-4F44-B3B3-263027ED2354}" srcOrd="4" destOrd="0" presId="urn:microsoft.com/office/officeart/2005/8/layout/lProcess3#1"/>
    <dgm:cxn modelId="{730433C5-6867-44A7-B90C-1D008EC5BB7E}" type="presParOf" srcId="{3B4F9575-1F76-4F44-B3B3-263027ED2354}" destId="{0633C436-966B-4B9F-AE53-436FD56B45E7}" srcOrd="0" destOrd="4" presId="urn:microsoft.com/office/officeart/2005/8/layout/lProcess3#1"/>
    <dgm:cxn modelId="{AD4B7681-D172-46F2-957C-3E2D91967F8E}" type="presOf" srcId="{906AA658-3175-4C32-83C6-DAC540C20085}" destId="{0633C436-966B-4B9F-AE53-436FD56B45E7}" srcOrd="0" destOrd="0" presId="urn:microsoft.com/office/officeart/2005/8/layout/lProcess3#1"/>
    <dgm:cxn modelId="{16D59050-98F6-459E-B9BD-91838C2BC295}" type="presParOf" srcId="{3B4F9575-1F76-4F44-B3B3-263027ED2354}" destId="{5D67C1F0-3AB7-4384-BD3A-AA7C034A90BC}" srcOrd="1" destOrd="4" presId="urn:microsoft.com/office/officeart/2005/8/layout/lProcess3#1"/>
    <dgm:cxn modelId="{7C4C59EC-D60B-4B91-81C3-EF943F35B626}" type="presParOf" srcId="{3B4F9575-1F76-4F44-B3B3-263027ED2354}" destId="{292DD989-2199-40D4-BBE4-FD7F2EDE4469}" srcOrd="2" destOrd="4" presId="urn:microsoft.com/office/officeart/2005/8/layout/lProcess3#1"/>
    <dgm:cxn modelId="{0E9B5080-CDEB-42B2-98CE-DF9871D3EE9B}" type="presOf" srcId="{96B9DDE3-2879-4440-80D4-524EBD7D35F7}" destId="{292DD989-2199-40D4-BBE4-FD7F2EDE4469}" srcOrd="0" destOrd="0" presId="urn:microsoft.com/office/officeart/2005/8/layout/lProcess3#1"/>
    <dgm:cxn modelId="{EA287387-F4E3-43D7-AC65-4400506A10FB}" type="presParOf" srcId="{3B4F9575-1F76-4F44-B3B3-263027ED2354}" destId="{F67A5D0B-7B1E-411B-99E7-3D4FBDCCD9E1}" srcOrd="3" destOrd="4" presId="urn:microsoft.com/office/officeart/2005/8/layout/lProcess3#1"/>
    <dgm:cxn modelId="{7AD9E8BF-B14E-4D38-9699-B65F9E0C26D0}" type="presParOf" srcId="{3B4F9575-1F76-4F44-B3B3-263027ED2354}" destId="{CF6A3B4A-8D7D-4219-8168-48C6CA3657A4}" srcOrd="4" destOrd="4" presId="urn:microsoft.com/office/officeart/2005/8/layout/lProcess3#1"/>
    <dgm:cxn modelId="{FDA4F7A0-2524-404B-B62C-0B2D274C6165}" type="presOf" srcId="{E9EE339A-72F4-4965-84F1-83E87E963245}" destId="{CF6A3B4A-8D7D-4219-8168-48C6CA3657A4}" srcOrd="0" destOrd="0" presId="urn:microsoft.com/office/officeart/2005/8/layout/lProcess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735945" cy="4351020"/>
        <a:chOff x="0" y="0"/>
        <a:chExt cx="10735945" cy="4351020"/>
      </a:xfrm>
    </dsp:grpSpPr>
    <dsp:sp modelId="{C7890DB2-37E3-467D-BF5D-1B522D39406A}">
      <dsp:nvSpPr>
        <dsp:cNvPr id="3" name="燕尾形 2"/>
        <dsp:cNvSpPr/>
      </dsp:nvSpPr>
      <dsp:spPr bwMode="white">
        <a:xfrm>
          <a:off x="1408464" y="10493"/>
          <a:ext cx="3316326" cy="1326530"/>
        </a:xfrm>
        <a:prstGeom prst="chevron">
          <a:avLst/>
        </a:prstGeom>
        <a:solidFill>
          <a:srgbClr val="BDD7EE"/>
        </a:solidFill>
      </dsp:spPr>
      <dsp:style>
        <a:lnRef idx="2">
          <a:schemeClr val="lt1"/>
        </a:lnRef>
        <a:fillRef idx="1">
          <a:schemeClr val="accent2"/>
        </a:fillRef>
        <a:effectRef idx="0">
          <a:scrgbClr r="0" g="0" b="0"/>
        </a:effectRef>
        <a:fontRef idx="minor">
          <a:schemeClr val="lt1"/>
        </a:fontRef>
      </dsp:style>
      <dsp:txBody>
        <a:bodyPr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0" dirty="0">
              <a:solidFill>
                <a:schemeClr val="tx1"/>
              </a:solidFill>
              <a:latin typeface="微软雅黑" pitchFamily="34" charset="-122"/>
              <a:ea typeface="微软雅黑" pitchFamily="34" charset="-122"/>
            </a:rPr>
            <a:t>第一环节</a:t>
          </a:r>
          <a:endParaRPr lang="en-US" altLang="zh-CN" sz="2400" b="0" dirty="0">
            <a:solidFill>
              <a:schemeClr val="tx1"/>
            </a:solidFill>
            <a:latin typeface="微软雅黑" pitchFamily="34" charset="-122"/>
            <a:ea typeface="微软雅黑" pitchFamily="34" charset="-122"/>
          </a:endParaRPr>
        </a:p>
        <a:p>
          <a:pPr lvl="0">
            <a:lnSpc>
              <a:spcPct val="100000"/>
            </a:lnSpc>
            <a:spcBef>
              <a:spcPct val="0"/>
            </a:spcBef>
            <a:spcAft>
              <a:spcPct val="35000"/>
            </a:spcAft>
          </a:pPr>
          <a:r>
            <a:rPr lang="zh-CN" altLang="en-US" sz="2400" b="0" dirty="0">
              <a:solidFill>
                <a:schemeClr val="tx1"/>
              </a:solidFill>
              <a:latin typeface="微软雅黑" pitchFamily="34" charset="-122"/>
              <a:ea typeface="微软雅黑" pitchFamily="34" charset="-122"/>
            </a:rPr>
            <a:t>感知新时代</a:t>
          </a:r>
        </a:p>
      </dsp:txBody>
      <dsp:txXfrm>
        <a:off x="1408464" y="10493"/>
        <a:ext cx="3316326" cy="1326530"/>
      </dsp:txXfrm>
    </dsp:sp>
    <dsp:sp modelId="{0A09DF1E-35D3-4581-8F72-8DB6E993708B}">
      <dsp:nvSpPr>
        <dsp:cNvPr id="4" name="燕尾形 3"/>
        <dsp:cNvSpPr/>
      </dsp:nvSpPr>
      <dsp:spPr bwMode="white">
        <a:xfrm>
          <a:off x="4250702" y="112755"/>
          <a:ext cx="2752551" cy="1101020"/>
        </a:xfrm>
        <a:prstGeom prst="chevron">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Body>
        <a:bodyPr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0" dirty="0">
              <a:solidFill>
                <a:schemeClr val="dk1"/>
              </a:solidFill>
              <a:latin typeface="微软雅黑" pitchFamily="34" charset="-122"/>
              <a:ea typeface="微软雅黑" pitchFamily="34" charset="-122"/>
            </a:rPr>
            <a:t>五种感官的运用</a:t>
          </a:r>
          <a:endParaRPr>
            <a:solidFill>
              <a:schemeClr val="dk1"/>
            </a:solidFill>
          </a:endParaRPr>
        </a:p>
      </dsp:txBody>
      <dsp:txXfrm>
        <a:off x="4250702" y="112755"/>
        <a:ext cx="2752551" cy="1101020"/>
      </dsp:txXfrm>
    </dsp:sp>
    <dsp:sp modelId="{829AA861-0684-4BA2-B857-6ADFC788A376}">
      <dsp:nvSpPr>
        <dsp:cNvPr id="5" name="燕尾形 4"/>
        <dsp:cNvSpPr/>
      </dsp:nvSpPr>
      <dsp:spPr bwMode="white">
        <a:xfrm>
          <a:off x="6617896" y="112755"/>
          <a:ext cx="2752551" cy="1101020"/>
        </a:xfrm>
        <a:prstGeom prst="chevron">
          <a:avLst/>
        </a:prstGeom>
      </dsp:spPr>
      <dsp:style>
        <a:lnRef idx="2">
          <a:schemeClr val="accent3">
            <a:tint val="40000"/>
            <a:alpha val="90000"/>
          </a:schemeClr>
        </a:lnRef>
        <a:fillRef idx="1">
          <a:schemeClr val="accent3">
            <a:tint val="40000"/>
            <a:alpha val="90000"/>
          </a:schemeClr>
        </a:fillRef>
        <a:effectRef idx="0">
          <a:scrgbClr r="0" g="0" b="0"/>
        </a:effectRef>
        <a:fontRef idx="minor"/>
      </dsp:style>
      <dsp:txBody>
        <a:bodyPr vert="horz" wrap="square" lIns="25400" tIns="12700" rIns="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000" b="0" dirty="0">
              <a:solidFill>
                <a:schemeClr val="dk1"/>
              </a:solidFill>
              <a:latin typeface="微软雅黑" pitchFamily="34" charset="-122"/>
              <a:ea typeface="微软雅黑" pitchFamily="34" charset="-122"/>
            </a:rPr>
            <a:t>理解新时代的内涵与意义</a:t>
          </a:r>
          <a:endParaRPr lang="zh-CN" altLang="en-US" sz="2000" b="0" dirty="0">
            <a:solidFill>
              <a:schemeClr val="dk1"/>
            </a:solidFill>
            <a:latin typeface="微软雅黑" pitchFamily="34" charset="-122"/>
            <a:ea typeface="微软雅黑" pitchFamily="34" charset="-122"/>
          </a:endParaRPr>
        </a:p>
      </dsp:txBody>
      <dsp:txXfrm>
        <a:off x="6617896" y="112755"/>
        <a:ext cx="2752551" cy="1101020"/>
      </dsp:txXfrm>
    </dsp:sp>
    <dsp:sp modelId="{FA90EB61-9B65-421D-8E86-700FC14EB6F5}">
      <dsp:nvSpPr>
        <dsp:cNvPr id="6" name="燕尾形 5"/>
        <dsp:cNvSpPr/>
      </dsp:nvSpPr>
      <dsp:spPr bwMode="white">
        <a:xfrm>
          <a:off x="1365498" y="1512245"/>
          <a:ext cx="3316326" cy="1326530"/>
        </a:xfrm>
        <a:prstGeom prst="chevron">
          <a:avLst/>
        </a:prstGeom>
        <a:solidFill>
          <a:schemeClr val="tx2">
            <a:lumMod val="20000"/>
            <a:lumOff val="80000"/>
          </a:schemeClr>
        </a:solidFill>
      </dsp:spPr>
      <dsp:style>
        <a:lnRef idx="2">
          <a:schemeClr val="lt1"/>
        </a:lnRef>
        <a:fillRef idx="1">
          <a:schemeClr val="accent3"/>
        </a:fillRef>
        <a:effectRef idx="0">
          <a:scrgbClr r="0" g="0" b="0"/>
        </a:effectRef>
        <a:fontRef idx="minor">
          <a:schemeClr val="lt1"/>
        </a:fontRef>
      </dsp:style>
      <dsp:txBody>
        <a:bodyPr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0" dirty="0">
              <a:solidFill>
                <a:schemeClr val="tx1"/>
              </a:solidFill>
              <a:latin typeface="微软雅黑" pitchFamily="34" charset="-122"/>
              <a:ea typeface="微软雅黑" pitchFamily="34" charset="-122"/>
            </a:rPr>
            <a:t>第二环节</a:t>
          </a:r>
          <a:endParaRPr lang="en-US" altLang="zh-CN" sz="2400" b="0" dirty="0">
            <a:solidFill>
              <a:schemeClr val="tx1"/>
            </a:solidFill>
            <a:latin typeface="微软雅黑" pitchFamily="34" charset="-122"/>
            <a:ea typeface="微软雅黑" pitchFamily="34" charset="-122"/>
          </a:endParaRPr>
        </a:p>
        <a:p>
          <a:pPr lvl="0">
            <a:lnSpc>
              <a:spcPct val="100000"/>
            </a:lnSpc>
            <a:spcBef>
              <a:spcPct val="0"/>
            </a:spcBef>
            <a:spcAft>
              <a:spcPct val="35000"/>
            </a:spcAft>
          </a:pPr>
          <a:r>
            <a:rPr lang="zh-CN" altLang="en-US" sz="2400" b="0" dirty="0">
              <a:solidFill>
                <a:schemeClr val="tx1"/>
              </a:solidFill>
              <a:latin typeface="微软雅黑" pitchFamily="34" charset="-122"/>
              <a:ea typeface="微软雅黑" pitchFamily="34" charset="-122"/>
            </a:rPr>
            <a:t>认识新矛盾</a:t>
          </a:r>
        </a:p>
      </dsp:txBody>
      <dsp:txXfrm>
        <a:off x="1365498" y="1512245"/>
        <a:ext cx="3316326" cy="1326530"/>
      </dsp:txXfrm>
    </dsp:sp>
    <dsp:sp modelId="{57F48EC4-BF68-4A5B-9AF1-90911D36812D}">
      <dsp:nvSpPr>
        <dsp:cNvPr id="7" name="燕尾形 6"/>
        <dsp:cNvSpPr/>
      </dsp:nvSpPr>
      <dsp:spPr bwMode="white">
        <a:xfrm>
          <a:off x="4250702" y="1625000"/>
          <a:ext cx="2752551" cy="1101020"/>
        </a:xfrm>
        <a:prstGeom prst="chevron">
          <a:avLst/>
        </a:prstGeom>
      </dsp:spPr>
      <dsp:style>
        <a:lnRef idx="2">
          <a:schemeClr val="accent4">
            <a:tint val="40000"/>
            <a:alpha val="90000"/>
          </a:schemeClr>
        </a:lnRef>
        <a:fillRef idx="1">
          <a:schemeClr val="accent4">
            <a:tint val="40000"/>
            <a:alpha val="90000"/>
          </a:schemeClr>
        </a:fillRef>
        <a:effectRef idx="0">
          <a:scrgbClr r="0" g="0" b="0"/>
        </a:effectRef>
        <a:fontRef idx="minor"/>
      </dsp:style>
      <dsp:txBody>
        <a:bodyPr vert="horz" wrap="square"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0" dirty="0">
              <a:solidFill>
                <a:schemeClr val="dk1"/>
              </a:solidFill>
              <a:latin typeface="微软雅黑" pitchFamily="34" charset="-122"/>
              <a:ea typeface="微软雅黑" pitchFamily="34" charset="-122"/>
            </a:rPr>
            <a:t>三代人的</a:t>
          </a:r>
          <a:endParaRPr lang="zh-CN" altLang="en-US" sz="2400" b="0" dirty="0">
            <a:solidFill>
              <a:schemeClr val="dk1"/>
            </a:solidFill>
            <a:latin typeface="微软雅黑" pitchFamily="34" charset="-122"/>
            <a:ea typeface="微软雅黑" pitchFamily="34" charset="-122"/>
          </a:endParaRPr>
        </a:p>
        <a:p>
          <a:pPr lvl="0">
            <a:lnSpc>
              <a:spcPct val="100000"/>
            </a:lnSpc>
            <a:spcBef>
              <a:spcPct val="0"/>
            </a:spcBef>
            <a:spcAft>
              <a:spcPct val="35000"/>
            </a:spcAft>
          </a:pPr>
          <a:r>
            <a:rPr lang="zh-CN" altLang="en-US" sz="2400" b="0" dirty="0">
              <a:solidFill>
                <a:schemeClr val="dk1"/>
              </a:solidFill>
              <a:latin typeface="微软雅黑" pitchFamily="34" charset="-122"/>
              <a:ea typeface="微软雅黑" pitchFamily="34" charset="-122"/>
            </a:rPr>
            <a:t>向往</a:t>
          </a:r>
          <a:endParaRPr sz="6500">
            <a:solidFill>
              <a:schemeClr val="dk1"/>
            </a:solidFill>
          </a:endParaRPr>
        </a:p>
      </dsp:txBody>
      <dsp:txXfrm>
        <a:off x="4250702" y="1625000"/>
        <a:ext cx="2752551" cy="1101020"/>
      </dsp:txXfrm>
    </dsp:sp>
    <dsp:sp modelId="{8E65F0D3-EB7E-4A7D-9DC9-83678E1D6977}">
      <dsp:nvSpPr>
        <dsp:cNvPr id="8" name="燕尾形 7"/>
        <dsp:cNvSpPr/>
      </dsp:nvSpPr>
      <dsp:spPr bwMode="white">
        <a:xfrm>
          <a:off x="6617896" y="1625000"/>
          <a:ext cx="2752551" cy="1101020"/>
        </a:xfrm>
        <a:prstGeom prst="chevron">
          <a:avLst/>
        </a:prstGeom>
      </dsp:spPr>
      <dsp:style>
        <a:lnRef idx="2">
          <a:schemeClr val="accent5">
            <a:tint val="40000"/>
            <a:alpha val="90000"/>
          </a:schemeClr>
        </a:lnRef>
        <a:fillRef idx="1">
          <a:schemeClr val="accent5">
            <a:tint val="40000"/>
            <a:alpha val="90000"/>
          </a:schemeClr>
        </a:fillRef>
        <a:effectRef idx="0">
          <a:scrgbClr r="0" g="0" b="0"/>
        </a:effectRef>
        <a:fontRef idx="minor"/>
      </dsp:style>
      <dsp:txBody>
        <a:bodyPr vert="horz" wrap="square" lIns="25400" tIns="12700" rIns="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000" b="0" dirty="0">
              <a:solidFill>
                <a:schemeClr val="dk1"/>
              </a:solidFill>
              <a:latin typeface="微软雅黑" pitchFamily="34" charset="-122"/>
              <a:ea typeface="微软雅黑" pitchFamily="34" charset="-122"/>
            </a:rPr>
            <a:t>认识新时代我国社会主要矛盾的转化</a:t>
          </a:r>
          <a:endParaRPr lang="zh-CN" altLang="en-US" sz="2000" b="0" dirty="0">
            <a:solidFill>
              <a:schemeClr val="dk1"/>
            </a:solidFill>
            <a:latin typeface="微软雅黑" pitchFamily="34" charset="-122"/>
            <a:ea typeface="微软雅黑" pitchFamily="34" charset="-122"/>
          </a:endParaRPr>
        </a:p>
      </dsp:txBody>
      <dsp:txXfrm>
        <a:off x="6617896" y="1625000"/>
        <a:ext cx="2752551" cy="1101020"/>
      </dsp:txXfrm>
    </dsp:sp>
    <dsp:sp modelId="{0633C436-966B-4B9F-AE53-436FD56B45E7}">
      <dsp:nvSpPr>
        <dsp:cNvPr id="9" name="燕尾形 8"/>
        <dsp:cNvSpPr/>
      </dsp:nvSpPr>
      <dsp:spPr bwMode="white">
        <a:xfrm>
          <a:off x="1365498" y="3024490"/>
          <a:ext cx="3316326" cy="1326530"/>
        </a:xfrm>
        <a:prstGeom prst="chevron">
          <a:avLst/>
        </a:prstGeom>
        <a:solidFill>
          <a:schemeClr val="accent4">
            <a:lumMod val="40000"/>
            <a:lumOff val="60000"/>
          </a:schemeClr>
        </a:solidFill>
      </dsp:spPr>
      <dsp:style>
        <a:lnRef idx="2">
          <a:schemeClr val="lt1"/>
        </a:lnRef>
        <a:fillRef idx="1">
          <a:schemeClr val="accent4"/>
        </a:fillRef>
        <a:effectRef idx="0">
          <a:scrgbClr r="0" g="0" b="0"/>
        </a:effectRef>
        <a:fontRef idx="minor">
          <a:schemeClr val="lt1"/>
        </a:fontRef>
      </dsp:style>
      <dsp:txBody>
        <a:bodyPr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0" dirty="0">
              <a:solidFill>
                <a:schemeClr val="tx1"/>
              </a:solidFill>
              <a:latin typeface="微软雅黑" pitchFamily="34" charset="-122"/>
              <a:ea typeface="微软雅黑" pitchFamily="34" charset="-122"/>
            </a:rPr>
            <a:t>第三环节</a:t>
          </a:r>
          <a:endParaRPr lang="en-US" altLang="zh-CN" sz="2400" b="0" dirty="0">
            <a:solidFill>
              <a:schemeClr val="tx1"/>
            </a:solidFill>
            <a:latin typeface="微软雅黑" pitchFamily="34" charset="-122"/>
            <a:ea typeface="微软雅黑" pitchFamily="34" charset="-122"/>
          </a:endParaRPr>
        </a:p>
        <a:p>
          <a:pPr lvl="0">
            <a:lnSpc>
              <a:spcPct val="100000"/>
            </a:lnSpc>
            <a:spcBef>
              <a:spcPct val="0"/>
            </a:spcBef>
            <a:spcAft>
              <a:spcPct val="35000"/>
            </a:spcAft>
          </a:pPr>
          <a:r>
            <a:rPr lang="zh-CN" altLang="en-US" sz="2400" b="0" dirty="0">
              <a:solidFill>
                <a:schemeClr val="tx1"/>
              </a:solidFill>
              <a:latin typeface="微软雅黑" pitchFamily="34" charset="-122"/>
              <a:ea typeface="微软雅黑" pitchFamily="34" charset="-122"/>
            </a:rPr>
            <a:t>奔赴新生活</a:t>
          </a:r>
        </a:p>
      </dsp:txBody>
      <dsp:txXfrm>
        <a:off x="1365498" y="3024490"/>
        <a:ext cx="3316326" cy="1326530"/>
      </dsp:txXfrm>
    </dsp:sp>
    <dsp:sp modelId="{292DD989-2199-40D4-BBE4-FD7F2EDE4469}">
      <dsp:nvSpPr>
        <dsp:cNvPr id="10" name="燕尾形 9"/>
        <dsp:cNvSpPr/>
      </dsp:nvSpPr>
      <dsp:spPr bwMode="white">
        <a:xfrm>
          <a:off x="4250702" y="3137245"/>
          <a:ext cx="2752551" cy="1101020"/>
        </a:xfrm>
        <a:prstGeom prst="chevron">
          <a:avLst/>
        </a:prstGeom>
      </dsp:spPr>
      <dsp:style>
        <a:lnRef idx="2">
          <a:schemeClr val="accent6">
            <a:tint val="40000"/>
            <a:alpha val="90000"/>
          </a:schemeClr>
        </a:lnRef>
        <a:fillRef idx="1">
          <a:schemeClr val="accent6">
            <a:tint val="40000"/>
            <a:alpha val="90000"/>
          </a:schemeClr>
        </a:fillRef>
        <a:effectRef idx="0">
          <a:scrgbClr r="0" g="0" b="0"/>
        </a:effectRef>
        <a:fontRef idx="minor"/>
      </dsp:style>
      <dsp:txBody>
        <a:bodyPr vert="horz" wrap="square" lIns="30480" tIns="15240" rIns="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0" dirty="0">
              <a:solidFill>
                <a:schemeClr val="dk1"/>
              </a:solidFill>
              <a:latin typeface="微软雅黑" pitchFamily="34" charset="-122"/>
              <a:ea typeface="微软雅黑" pitchFamily="34" charset="-122"/>
            </a:rPr>
            <a:t>三条路的</a:t>
          </a:r>
          <a:endParaRPr lang="zh-CN" altLang="en-US" sz="2400" b="0" dirty="0">
            <a:solidFill>
              <a:schemeClr val="dk1"/>
            </a:solidFill>
            <a:latin typeface="微软雅黑" pitchFamily="34" charset="-122"/>
            <a:ea typeface="微软雅黑" pitchFamily="34" charset="-122"/>
          </a:endParaRPr>
        </a:p>
        <a:p>
          <a:pPr lvl="0">
            <a:lnSpc>
              <a:spcPct val="100000"/>
            </a:lnSpc>
            <a:spcBef>
              <a:spcPct val="0"/>
            </a:spcBef>
            <a:spcAft>
              <a:spcPct val="35000"/>
            </a:spcAft>
          </a:pPr>
          <a:r>
            <a:rPr lang="zh-CN" altLang="en-US" sz="2400" b="0" dirty="0">
              <a:solidFill>
                <a:schemeClr val="dk1"/>
              </a:solidFill>
              <a:latin typeface="微软雅黑" pitchFamily="34" charset="-122"/>
              <a:ea typeface="微软雅黑" pitchFamily="34" charset="-122"/>
            </a:rPr>
            <a:t>探索</a:t>
          </a:r>
          <a:endParaRPr sz="6500">
            <a:solidFill>
              <a:schemeClr val="dk1"/>
            </a:solidFill>
          </a:endParaRPr>
        </a:p>
      </dsp:txBody>
      <dsp:txXfrm>
        <a:off x="4250702" y="3137245"/>
        <a:ext cx="2752551" cy="1101020"/>
      </dsp:txXfrm>
    </dsp:sp>
    <dsp:sp modelId="{CF6A3B4A-8D7D-4219-8168-48C6CA3657A4}">
      <dsp:nvSpPr>
        <dsp:cNvPr id="11" name="燕尾形 10"/>
        <dsp:cNvSpPr/>
      </dsp:nvSpPr>
      <dsp:spPr bwMode="white">
        <a:xfrm>
          <a:off x="6617896" y="3137245"/>
          <a:ext cx="2752551" cy="1101020"/>
        </a:xfrm>
        <a:prstGeom prst="chevron">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Body>
        <a:bodyPr vert="horz" wrap="square" lIns="25400" tIns="12700" rIns="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000" b="0" dirty="0">
              <a:solidFill>
                <a:schemeClr val="dk1"/>
              </a:solidFill>
              <a:latin typeface="微软雅黑" pitchFamily="34" charset="-122"/>
              <a:ea typeface="微软雅黑" pitchFamily="34" charset="-122"/>
            </a:rPr>
            <a:t>理解以人民为中心的发展思想</a:t>
          </a:r>
          <a:endParaRPr lang="zh-CN" altLang="en-US" sz="2000" b="0" dirty="0">
            <a:solidFill>
              <a:schemeClr val="dk1"/>
            </a:solidFill>
            <a:latin typeface="微软雅黑" pitchFamily="34" charset="-122"/>
            <a:ea typeface="微软雅黑" pitchFamily="34" charset="-122"/>
          </a:endParaRPr>
        </a:p>
      </dsp:txBody>
      <dsp:txXfrm>
        <a:off x="6617896" y="3137245"/>
        <a:ext cx="2752551" cy="11010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type="chevron" r:blip="" rot="180">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type="chevron" r:blip="" rot="180">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9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104859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itchFamily="34" charset="-122"/>
              </a:defRPr>
            </a:lvl1pPr>
          </a:lstStyle>
          <a:p>
            <a:fld id="{751C45E1-318E-4BD0-9306-250502F43CCF}" type="datetimeFigureOut">
              <a:rPr lang="zh-CN" altLang="en-US" smtClean="0"/>
            </a:fld>
            <a:endParaRPr lang="zh-CN" altLang="en-US" dirty="0"/>
          </a:p>
        </p:txBody>
      </p:sp>
      <p:sp>
        <p:nvSpPr>
          <p:cNvPr id="104859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104859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597"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1048598"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itchFamily="34" charset="-122"/>
              </a:defRPr>
            </a:lvl1pPr>
          </a:lstStyle>
          <a:p>
            <a:fld id="{7F7A595F-151A-46E4-9E47-C5DC07DD202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幻灯片图像占位符 1"/>
          <p:cNvSpPr>
            <a:spLocks noGrp="1" noRot="1" noChangeAspect="1"/>
          </p:cNvSpPr>
          <p:nvPr>
            <p:ph type="sldImg"/>
          </p:nvPr>
        </p:nvSpPr>
        <p:spPr/>
      </p:sp>
      <p:sp>
        <p:nvSpPr>
          <p:cNvPr id="1048586" name="备注占位符 2"/>
          <p:cNvSpPr>
            <a:spLocks noGrp="1"/>
          </p:cNvSpPr>
          <p:nvPr>
            <p:ph type="body" idx="1"/>
          </p:nvPr>
        </p:nvSpPr>
        <p:spPr/>
        <p:txBody>
          <a:bodyPr/>
          <a:lstStyle/>
          <a:p>
            <a:endParaRPr lang="zh-CN" altLang="en-US"/>
          </a:p>
        </p:txBody>
      </p:sp>
      <p:sp>
        <p:nvSpPr>
          <p:cNvPr id="1048587" name="灯片编号占位符 3"/>
          <p:cNvSpPr>
            <a:spLocks noGrp="1"/>
          </p:cNvSpPr>
          <p:nvPr>
            <p:ph type="sldNum" sz="quarter" idx="10"/>
          </p:nvPr>
        </p:nvSpPr>
        <p:spPr/>
        <p:txBody>
          <a:bodyPr/>
          <a:lstStyle/>
          <a:p>
            <a:fld id="{7F7A595F-151A-46E4-9E47-C5DC07DD2024}"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7A595F-151A-46E4-9E47-C5DC07DD2024}"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solidFill>
                <a:latin typeface="+mn-ea"/>
              </a:rPr>
              <a:t>本课为第</a:t>
            </a:r>
            <a:r>
              <a:rPr lang="en-US" altLang="zh-CN" sz="1200" dirty="0">
                <a:solidFill>
                  <a:schemeClr val="tx1"/>
                </a:solidFill>
                <a:latin typeface="+mn-ea"/>
              </a:rPr>
              <a:t>1</a:t>
            </a:r>
            <a:r>
              <a:rPr lang="zh-CN" altLang="en-US" sz="1200" dirty="0">
                <a:solidFill>
                  <a:schemeClr val="tx1"/>
                </a:solidFill>
                <a:latin typeface="+mn-ea"/>
              </a:rPr>
              <a:t>讲第</a:t>
            </a:r>
            <a:r>
              <a:rPr lang="en-US" altLang="zh-CN" sz="1200" dirty="0">
                <a:solidFill>
                  <a:schemeClr val="tx1"/>
                </a:solidFill>
                <a:latin typeface="+mn-ea"/>
              </a:rPr>
              <a:t>1</a:t>
            </a:r>
            <a:r>
              <a:rPr lang="zh-CN" altLang="en-US" sz="1200" dirty="0">
                <a:solidFill>
                  <a:schemeClr val="tx1"/>
                </a:solidFill>
                <a:latin typeface="+mn-ea"/>
              </a:rPr>
              <a:t>课时，聚焦我国发展新的历史方位，是读本的开篇和逻辑起点，具有提纲挈领的作用。</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4A1E9-5CDA-461B-BFF5-A70AD52B980B}" type="slidenum">
              <a:rPr kumimoji="0" lang="zh-CN" altLang="en-US" sz="1200" b="0" i="0" u="none" strike="noStrike" kern="1200" cap="none" spc="0" normalizeH="0" baseline="0" noProof="0" smtClean="0">
                <a:ln>
                  <a:noFill/>
                </a:ln>
                <a:solidFill>
                  <a:prstClr val="black"/>
                </a:solidFill>
                <a:effectLst/>
                <a:uLnTx/>
                <a:uFillTx/>
                <a:latin typeface="等线" charset="-122"/>
                <a:ea typeface="等线" charset="-122"/>
                <a:cs typeface="+mn-cs"/>
              </a:rPr>
            </a:fld>
            <a:endParaRPr kumimoji="0" lang="zh-CN" altLang="en-US" sz="1200" b="0" i="0" u="none" strike="noStrike" kern="1200" cap="none" spc="0" normalizeH="0" baseline="0" noProof="0">
              <a:ln>
                <a:noFill/>
              </a:ln>
              <a:solidFill>
                <a:prstClr val="black"/>
              </a:solidFill>
              <a:effectLst/>
              <a:uLnTx/>
              <a:uFillTx/>
              <a:latin typeface="等线" charset="-122"/>
              <a:ea typeface="等线"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solidFill>
                <a:latin typeface="+mn-ea"/>
              </a:rPr>
              <a:t>本课为第</a:t>
            </a:r>
            <a:r>
              <a:rPr lang="en-US" altLang="zh-CN" sz="1200" dirty="0">
                <a:solidFill>
                  <a:schemeClr val="tx1"/>
                </a:solidFill>
                <a:latin typeface="+mn-ea"/>
              </a:rPr>
              <a:t>1</a:t>
            </a:r>
            <a:r>
              <a:rPr lang="zh-CN" altLang="en-US" sz="1200" dirty="0">
                <a:solidFill>
                  <a:schemeClr val="tx1"/>
                </a:solidFill>
                <a:latin typeface="+mn-ea"/>
              </a:rPr>
              <a:t>讲第</a:t>
            </a:r>
            <a:r>
              <a:rPr lang="en-US" altLang="zh-CN" sz="1200" dirty="0">
                <a:solidFill>
                  <a:schemeClr val="tx1"/>
                </a:solidFill>
                <a:latin typeface="+mn-ea"/>
              </a:rPr>
              <a:t>1</a:t>
            </a:r>
            <a:r>
              <a:rPr lang="zh-CN" altLang="en-US" sz="1200" dirty="0">
                <a:solidFill>
                  <a:schemeClr val="tx1"/>
                </a:solidFill>
                <a:latin typeface="+mn-ea"/>
              </a:rPr>
              <a:t>课时，聚焦我国发展新的历史方位，是读本的开篇和逻辑起点，具有提纲挈领的作用。</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4A1E9-5CDA-461B-BFF5-A70AD52B980B}" type="slidenum">
              <a:rPr kumimoji="0" lang="zh-CN" altLang="en-US" sz="1200" b="0" i="0" u="none" strike="noStrike" kern="1200" cap="none" spc="0" normalizeH="0" baseline="0" noProof="0" smtClean="0">
                <a:ln>
                  <a:noFill/>
                </a:ln>
                <a:solidFill>
                  <a:prstClr val="black"/>
                </a:solidFill>
                <a:effectLst/>
                <a:uLnTx/>
                <a:uFillTx/>
                <a:latin typeface="等线" charset="-122"/>
                <a:ea typeface="等线" charset="-122"/>
                <a:cs typeface="+mn-cs"/>
              </a:rPr>
            </a:fld>
            <a:endParaRPr kumimoji="0" lang="zh-CN" altLang="en-US" sz="1200" b="0" i="0" u="none" strike="noStrike" kern="1200" cap="none" spc="0" normalizeH="0" baseline="0" noProof="0">
              <a:ln>
                <a:noFill/>
              </a:ln>
              <a:solidFill>
                <a:prstClr val="black"/>
              </a:solidFill>
              <a:effectLst/>
              <a:uLnTx/>
              <a:uFillTx/>
              <a:latin typeface="等线" charset="-122"/>
              <a:ea typeface="等线"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solidFill>
                <a:latin typeface="+mn-ea"/>
              </a:rPr>
              <a:t>本课为第</a:t>
            </a:r>
            <a:r>
              <a:rPr lang="en-US" altLang="zh-CN" sz="1200" dirty="0">
                <a:solidFill>
                  <a:schemeClr val="tx1"/>
                </a:solidFill>
                <a:latin typeface="+mn-ea"/>
              </a:rPr>
              <a:t>1</a:t>
            </a:r>
            <a:r>
              <a:rPr lang="zh-CN" altLang="en-US" sz="1200" dirty="0">
                <a:solidFill>
                  <a:schemeClr val="tx1"/>
                </a:solidFill>
                <a:latin typeface="+mn-ea"/>
              </a:rPr>
              <a:t>讲第</a:t>
            </a:r>
            <a:r>
              <a:rPr lang="en-US" altLang="zh-CN" sz="1200" dirty="0">
                <a:solidFill>
                  <a:schemeClr val="tx1"/>
                </a:solidFill>
                <a:latin typeface="+mn-ea"/>
              </a:rPr>
              <a:t>1</a:t>
            </a:r>
            <a:r>
              <a:rPr lang="zh-CN" altLang="en-US" sz="1200" dirty="0">
                <a:solidFill>
                  <a:schemeClr val="tx1"/>
                </a:solidFill>
                <a:latin typeface="+mn-ea"/>
              </a:rPr>
              <a:t>课时，聚焦我国发展新的历史方位，是读本的开篇和逻辑起点，具有提纲挈领的作用。</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4A1E9-5CDA-461B-BFF5-A70AD52B980B}" type="slidenum">
              <a:rPr kumimoji="0" lang="zh-CN" altLang="en-US" sz="1200" b="0" i="0" u="none" strike="noStrike" kern="1200" cap="none" spc="0" normalizeH="0" baseline="0" noProof="0" smtClean="0">
                <a:ln>
                  <a:noFill/>
                </a:ln>
                <a:solidFill>
                  <a:prstClr val="black"/>
                </a:solidFill>
                <a:effectLst/>
                <a:uLnTx/>
                <a:uFillTx/>
                <a:latin typeface="等线" charset="-122"/>
                <a:ea typeface="等线" charset="-122"/>
                <a:cs typeface="+mn-cs"/>
              </a:rPr>
            </a:fld>
            <a:endParaRPr kumimoji="0" lang="zh-CN" altLang="en-US" sz="1200" b="0" i="0" u="none" strike="noStrike" kern="1200" cap="none" spc="0" normalizeH="0" baseline="0" noProof="0">
              <a:ln>
                <a:noFill/>
              </a:ln>
              <a:solidFill>
                <a:prstClr val="black"/>
              </a:solidFill>
              <a:effectLst/>
              <a:uLnTx/>
              <a:uFillTx/>
              <a:latin typeface="等线" charset="-122"/>
              <a:ea typeface="等线"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solidFill>
                <a:latin typeface="+mn-ea"/>
              </a:rPr>
              <a:t>本课为第</a:t>
            </a:r>
            <a:r>
              <a:rPr lang="en-US" altLang="zh-CN" sz="1200" dirty="0">
                <a:solidFill>
                  <a:schemeClr val="tx1"/>
                </a:solidFill>
                <a:latin typeface="+mn-ea"/>
              </a:rPr>
              <a:t>1</a:t>
            </a:r>
            <a:r>
              <a:rPr lang="zh-CN" altLang="en-US" sz="1200" dirty="0">
                <a:solidFill>
                  <a:schemeClr val="tx1"/>
                </a:solidFill>
                <a:latin typeface="+mn-ea"/>
              </a:rPr>
              <a:t>讲第</a:t>
            </a:r>
            <a:r>
              <a:rPr lang="en-US" altLang="zh-CN" sz="1200" dirty="0">
                <a:solidFill>
                  <a:schemeClr val="tx1"/>
                </a:solidFill>
                <a:latin typeface="+mn-ea"/>
              </a:rPr>
              <a:t>1</a:t>
            </a:r>
            <a:r>
              <a:rPr lang="zh-CN" altLang="en-US" sz="1200" dirty="0">
                <a:solidFill>
                  <a:schemeClr val="tx1"/>
                </a:solidFill>
                <a:latin typeface="+mn-ea"/>
              </a:rPr>
              <a:t>课时，聚焦我国发展新的历史方位，是读本的开篇和逻辑起点，具有提纲挈领的作用。</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4A1E9-5CDA-461B-BFF5-A70AD52B980B}" type="slidenum">
              <a:rPr kumimoji="0" lang="zh-CN" altLang="en-US" sz="1200" b="0" i="0" u="none" strike="noStrike" kern="1200" cap="none" spc="0" normalizeH="0" baseline="0" noProof="0" smtClean="0">
                <a:ln>
                  <a:noFill/>
                </a:ln>
                <a:solidFill>
                  <a:prstClr val="black"/>
                </a:solidFill>
                <a:effectLst/>
                <a:uLnTx/>
                <a:uFillTx/>
                <a:latin typeface="等线" charset="-122"/>
                <a:ea typeface="等线" charset="-122"/>
                <a:cs typeface="+mn-cs"/>
              </a:rPr>
            </a:fld>
            <a:endParaRPr kumimoji="0" lang="zh-CN" altLang="en-US" sz="1200" b="0" i="0" u="none" strike="noStrike" kern="1200" cap="none" spc="0" normalizeH="0" baseline="0" noProof="0">
              <a:ln>
                <a:noFill/>
              </a:ln>
              <a:solidFill>
                <a:prstClr val="black"/>
              </a:solidFill>
              <a:effectLst/>
              <a:uLnTx/>
              <a:uFillTx/>
              <a:latin typeface="等线" charset="-122"/>
              <a:ea typeface="等线"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solidFill>
                <a:latin typeface="+mn-ea"/>
              </a:rPr>
              <a:t>本课为第</a:t>
            </a:r>
            <a:r>
              <a:rPr lang="en-US" altLang="zh-CN" sz="1200" dirty="0">
                <a:solidFill>
                  <a:schemeClr val="tx1"/>
                </a:solidFill>
                <a:latin typeface="+mn-ea"/>
              </a:rPr>
              <a:t>1</a:t>
            </a:r>
            <a:r>
              <a:rPr lang="zh-CN" altLang="en-US" sz="1200" dirty="0">
                <a:solidFill>
                  <a:schemeClr val="tx1"/>
                </a:solidFill>
                <a:latin typeface="+mn-ea"/>
              </a:rPr>
              <a:t>讲第</a:t>
            </a:r>
            <a:r>
              <a:rPr lang="en-US" altLang="zh-CN" sz="1200" dirty="0">
                <a:solidFill>
                  <a:schemeClr val="tx1"/>
                </a:solidFill>
                <a:latin typeface="+mn-ea"/>
              </a:rPr>
              <a:t>1</a:t>
            </a:r>
            <a:r>
              <a:rPr lang="zh-CN" altLang="en-US" sz="1200" dirty="0">
                <a:solidFill>
                  <a:schemeClr val="tx1"/>
                </a:solidFill>
                <a:latin typeface="+mn-ea"/>
              </a:rPr>
              <a:t>课时，聚焦我国发展新的历史方位，是读本的开篇和逻辑起点，具有提纲挈领的作用。</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4A1E9-5CDA-461B-BFF5-A70AD52B980B}" type="slidenum">
              <a:rPr kumimoji="0" lang="zh-CN" altLang="en-US" sz="1200" b="0" i="0" u="none" strike="noStrike" kern="1200" cap="none" spc="0" normalizeH="0" baseline="0" noProof="0" smtClean="0">
                <a:ln>
                  <a:noFill/>
                </a:ln>
                <a:solidFill>
                  <a:prstClr val="black"/>
                </a:solidFill>
                <a:effectLst/>
                <a:uLnTx/>
                <a:uFillTx/>
                <a:latin typeface="等线" charset="-122"/>
                <a:ea typeface="等线" charset="-122"/>
                <a:cs typeface="+mn-cs"/>
              </a:rPr>
            </a:fld>
            <a:endParaRPr kumimoji="0" lang="zh-CN" altLang="en-US" sz="1200" b="0" i="0" u="none" strike="noStrike" kern="1200" cap="none" spc="0" normalizeH="0" baseline="0" noProof="0">
              <a:ln>
                <a:noFill/>
              </a:ln>
              <a:solidFill>
                <a:prstClr val="black"/>
              </a:solidFill>
              <a:effectLst/>
              <a:uLnTx/>
              <a:uFillTx/>
              <a:latin typeface="等线" charset="-122"/>
              <a:ea typeface="等线"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solidFill>
                <a:latin typeface="+mn-ea"/>
              </a:rPr>
              <a:t>本课为第</a:t>
            </a:r>
            <a:r>
              <a:rPr lang="en-US" altLang="zh-CN" sz="1200" dirty="0">
                <a:solidFill>
                  <a:schemeClr val="tx1"/>
                </a:solidFill>
                <a:latin typeface="+mn-ea"/>
              </a:rPr>
              <a:t>1</a:t>
            </a:r>
            <a:r>
              <a:rPr lang="zh-CN" altLang="en-US" sz="1200" dirty="0">
                <a:solidFill>
                  <a:schemeClr val="tx1"/>
                </a:solidFill>
                <a:latin typeface="+mn-ea"/>
              </a:rPr>
              <a:t>讲第</a:t>
            </a:r>
            <a:r>
              <a:rPr lang="en-US" altLang="zh-CN" sz="1200" dirty="0">
                <a:solidFill>
                  <a:schemeClr val="tx1"/>
                </a:solidFill>
                <a:latin typeface="+mn-ea"/>
              </a:rPr>
              <a:t>1</a:t>
            </a:r>
            <a:r>
              <a:rPr lang="zh-CN" altLang="en-US" sz="1200" dirty="0">
                <a:solidFill>
                  <a:schemeClr val="tx1"/>
                </a:solidFill>
                <a:latin typeface="+mn-ea"/>
              </a:rPr>
              <a:t>课时，聚焦我国发展新的历史方位，是读本的开篇和逻辑起点，具有提纲挈领的作用。</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24A1E9-5CDA-461B-BFF5-A70AD52B980B}" type="slidenum">
              <a:rPr kumimoji="0" lang="zh-CN" altLang="en-US" sz="1200" b="0" i="0" u="none" strike="noStrike" kern="1200" cap="none" spc="0" normalizeH="0" baseline="0" noProof="0" smtClean="0">
                <a:ln>
                  <a:noFill/>
                </a:ln>
                <a:solidFill>
                  <a:prstClr val="black"/>
                </a:solidFill>
                <a:effectLst/>
                <a:uLnTx/>
                <a:uFillTx/>
                <a:latin typeface="等线" charset="-122"/>
                <a:ea typeface="等线" charset="-122"/>
                <a:cs typeface="+mn-cs"/>
              </a:rPr>
            </a:fld>
            <a:endParaRPr kumimoji="0" lang="zh-CN" altLang="en-US" sz="1200" b="0" i="0" u="none" strike="noStrike" kern="1200" cap="none" spc="0" normalizeH="0" baseline="0" noProof="0">
              <a:ln>
                <a:noFill/>
              </a:ln>
              <a:solidFill>
                <a:prstClr val="black"/>
              </a:solidFill>
              <a:effectLst/>
              <a:uLnTx/>
              <a:uFillTx/>
              <a:latin typeface="等线" charset="-122"/>
              <a:ea typeface="等线"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CFFFD86-E426-4F9F-9AF3-CFA1538AA70C}" type="slidenum">
              <a:rPr kumimoji="0" lang="zh-CN" altLang="en-US" sz="1200" b="0" i="0" u="none" strike="noStrike" kern="1200" cap="none" spc="0" normalizeH="0" baseline="0" noProof="0" smtClean="0">
                <a:ln>
                  <a:noFill/>
                </a:ln>
                <a:solidFill>
                  <a:prstClr val="black"/>
                </a:solidFill>
                <a:effectLst/>
                <a:uLnTx/>
                <a:uFillTx/>
                <a:latin typeface="等线" charset="-122"/>
                <a:ea typeface="等线" charset="-122"/>
                <a:cs typeface="+mn-cs"/>
              </a:rPr>
            </a:fld>
            <a:endParaRPr kumimoji="0" lang="zh-CN" altLang="en-US" sz="1200" b="0" i="0" u="none" strike="noStrike" kern="1200" cap="none" spc="0" normalizeH="0" baseline="0" noProof="0">
              <a:ln>
                <a:noFill/>
              </a:ln>
              <a:solidFill>
                <a:prstClr val="black"/>
              </a:solidFill>
              <a:effectLst/>
              <a:uLnTx/>
              <a:uFillTx/>
              <a:latin typeface="等线" charset="-122"/>
              <a:ea typeface="等线"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7A595F-151A-46E4-9E47-C5DC07DD2024}"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
    <p:bg>
      <p:bgPr>
        <a:solidFill>
          <a:schemeClr val="bg1"/>
        </a:solidFill>
        <a:effectLst/>
      </p:bgPr>
    </p:bg>
    <p:spTree>
      <p:nvGrpSpPr>
        <p:cNvPr id="1" name=""/>
        <p:cNvGrpSpPr/>
        <p:nvPr/>
      </p:nvGrpSpPr>
      <p:grpSpPr>
        <a:xfrm>
          <a:off x="0" y="0"/>
          <a:ext cx="0" cy="0"/>
          <a:chOff x="0" y="0"/>
          <a:chExt cx="0" cy="0"/>
        </a:xfrm>
      </p:grpSpPr>
      <p:pic>
        <p:nvPicPr>
          <p:cNvPr id="2097153" name="图片 2"/>
          <p:cNvPicPr>
            <a:picLocks noChangeAspect="1"/>
          </p:cNvPicPr>
          <p:nvPr userDrawn="1"/>
        </p:nvPicPr>
        <p:blipFill>
          <a:blip r:embed="rId2"/>
          <a:stretch>
            <a:fillRect/>
          </a:stretch>
        </p:blipFill>
        <p:spPr>
          <a:xfrm>
            <a:off x="0" y="0"/>
            <a:ext cx="12192000" cy="6858000"/>
          </a:xfrm>
          <a:prstGeom prst="rect">
            <a:avLst/>
          </a:prstGeom>
        </p:spPr>
      </p:pic>
      <p:sp>
        <p:nvSpPr>
          <p:cNvPr id="1048582" name="矩形 1"/>
          <p:cNvSpPr/>
          <p:nvPr userDrawn="1"/>
        </p:nvSpPr>
        <p:spPr>
          <a:xfrm>
            <a:off x="0" y="112889"/>
            <a:ext cx="3556000" cy="5531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097155" name="图片 1"/>
          <p:cNvPicPr>
            <a:picLocks noChangeAspect="1"/>
          </p:cNvPicPr>
          <p:nvPr userDrawn="1"/>
        </p:nvPicPr>
        <p:blipFill>
          <a:blip r:embed="rId2"/>
          <a:stretch>
            <a:fillRect/>
          </a:stretch>
        </p:blipFill>
        <p:spPr>
          <a:xfrm>
            <a:off x="0" y="0"/>
            <a:ext cx="12192000" cy="6858000"/>
          </a:xfrm>
          <a:prstGeom prst="rect">
            <a:avLst/>
          </a:prstGeom>
        </p:spPr>
      </p:pic>
      <p:sp>
        <p:nvSpPr>
          <p:cNvPr id="1048591" name="矩形 2"/>
          <p:cNvSpPr/>
          <p:nvPr userDrawn="1"/>
        </p:nvSpPr>
        <p:spPr>
          <a:xfrm>
            <a:off x="158044" y="0"/>
            <a:ext cx="3556000" cy="5531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3.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pic>
        <p:nvPicPr>
          <p:cNvPr id="2097152" name="图片 7"/>
          <p:cNvPicPr>
            <a:picLocks noChangeAspect="1"/>
          </p:cNvPicPr>
          <p:nvPr userDrawn="1"/>
        </p:nvPicPr>
        <p:blipFill>
          <a:blip r:embed="rId4"/>
          <a:stretch>
            <a:fillRect/>
          </a:stretch>
        </p:blipFill>
        <p:spPr>
          <a:xfrm>
            <a:off x="0" y="0"/>
            <a:ext cx="12192000" cy="6858000"/>
          </a:xfrm>
          <a:prstGeom prst="rect">
            <a:avLst/>
          </a:prstGeom>
        </p:spPr>
      </p:pic>
      <p:sp>
        <p:nvSpPr>
          <p:cNvPr id="1048581" name="矩形 6"/>
          <p:cNvSpPr/>
          <p:nvPr userDrawn="1"/>
        </p:nvSpPr>
        <p:spPr>
          <a:xfrm>
            <a:off x="334682" y="1553882"/>
            <a:ext cx="11349318" cy="4757271"/>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7.pn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image" Target="../media/image6.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5.png"/><Relationship Id="rId12" Type="http://schemas.openxmlformats.org/officeDocument/2006/relationships/notesSlide" Target="../notesSlides/notesSlide4.xml"/><Relationship Id="rId11" Type="http://schemas.openxmlformats.org/officeDocument/2006/relationships/slideLayout" Target="../slideLayouts/slideLayout2.xml"/><Relationship Id="rId10" Type="http://schemas.openxmlformats.org/officeDocument/2006/relationships/tags" Target="../tags/tag9.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48583" name="文本框 24"/>
          <p:cNvSpPr/>
          <p:nvPr/>
        </p:nvSpPr>
        <p:spPr>
          <a:xfrm>
            <a:off x="2064176" y="3963164"/>
            <a:ext cx="8714224" cy="559769"/>
          </a:xfrm>
          <a:prstGeom prst="rect">
            <a:avLst/>
          </a:prstGeom>
          <a:noFill/>
          <a:ln w="9525">
            <a:noFill/>
          </a:ln>
        </p:spPr>
        <p:txBody>
          <a:bodyPr wrap="square" lIns="91440" tIns="45720" rIns="91440" bIns="45720" anchor="t">
            <a:spAutoFit/>
          </a:bodyPr>
          <a:lstStyle/>
          <a:p>
            <a:pPr algn="ctr">
              <a:lnSpc>
                <a:spcPct val="150000"/>
              </a:lnSpc>
              <a:buFont typeface="Arial" panose="020B0604020202090204" pitchFamily="34" charset="0"/>
            </a:pPr>
            <a:r>
              <a:rPr lang="zh-CN" altLang="en-US" sz="2400" b="1" dirty="0">
                <a:solidFill>
                  <a:schemeClr val="bg1"/>
                </a:solidFill>
                <a:latin typeface="黑体" pitchFamily="49" charset="-122"/>
                <a:ea typeface="黑体" pitchFamily="49" charset="-122"/>
                <a:sym typeface="Calibri" panose="020F0502020204030204" charset="0"/>
              </a:rPr>
              <a:t>主讲人：吴一凡   单  位：北京市三帆中学</a:t>
            </a:r>
            <a:endParaRPr lang="zh-CN" altLang="en-US" sz="2400" b="1" dirty="0">
              <a:solidFill>
                <a:schemeClr val="bg1"/>
              </a:solidFill>
              <a:latin typeface="黑体" pitchFamily="49" charset="-122"/>
              <a:ea typeface="黑体" pitchFamily="49" charset="-122"/>
              <a:sym typeface="Calibri" panose="020F0502020204030204" charset="0"/>
            </a:endParaRPr>
          </a:p>
        </p:txBody>
      </p:sp>
      <p:sp>
        <p:nvSpPr>
          <p:cNvPr id="1048584" name="文本框 22"/>
          <p:cNvSpPr/>
          <p:nvPr/>
        </p:nvSpPr>
        <p:spPr>
          <a:xfrm>
            <a:off x="1820060" y="2420186"/>
            <a:ext cx="9202455" cy="949299"/>
          </a:xfrm>
          <a:prstGeom prst="rect">
            <a:avLst/>
          </a:prstGeom>
          <a:noFill/>
          <a:ln w="9525">
            <a:noFill/>
          </a:ln>
        </p:spPr>
        <p:txBody>
          <a:bodyPr wrap="square" lIns="91440" tIns="45720" rIns="91440" bIns="45720" anchor="t">
            <a:spAutoFit/>
          </a:bodyPr>
          <a:lstStyle/>
          <a:p>
            <a:pPr algn="ctr">
              <a:lnSpc>
                <a:spcPct val="150000"/>
              </a:lnSpc>
            </a:pPr>
            <a:r>
              <a:rPr lang="zh-CN" altLang="en-US" sz="4400" b="1" dirty="0">
                <a:solidFill>
                  <a:schemeClr val="bg1"/>
                </a:solidFill>
                <a:latin typeface="黑体" pitchFamily="49" charset="-122"/>
                <a:ea typeface="黑体" pitchFamily="49" charset="-122"/>
                <a:sym typeface="微软雅黑" pitchFamily="34" charset="-122"/>
              </a:rPr>
              <a:t>我国发展新的历史方位</a:t>
            </a:r>
            <a:endParaRPr lang="zh-CN" altLang="en-US" sz="4400" b="1" dirty="0">
              <a:solidFill>
                <a:schemeClr val="bg1"/>
              </a:solidFill>
              <a:latin typeface="黑体" pitchFamily="49" charset="-122"/>
              <a:ea typeface="黑体" pitchFamily="49" charset="-122"/>
              <a:sym typeface="微软雅黑"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08660" y="1452878"/>
            <a:ext cx="5526405" cy="3836035"/>
          </a:xfrm>
          <a:prstGeom prst="rect">
            <a:avLst/>
          </a:prstGeom>
          <a:ln>
            <a:solidFill>
              <a:schemeClr val="tx1"/>
            </a:solidFill>
          </a:ln>
        </p:spPr>
      </p:pic>
      <p:sp>
        <p:nvSpPr>
          <p:cNvPr id="3" name="矩形 2"/>
          <p:cNvSpPr/>
          <p:nvPr/>
        </p:nvSpPr>
        <p:spPr>
          <a:xfrm>
            <a:off x="1192514" y="5501659"/>
            <a:ext cx="10082285" cy="100025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设计意图：出示关于新时代的论断，引出新时代的话题，同时以</a:t>
            </a:r>
            <a:r>
              <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五感</a:t>
            </a:r>
            <a:r>
              <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a:t>
            </a: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活动激发学生参与课堂学习的兴趣。</a:t>
            </a:r>
            <a:endPar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31025" y="1452877"/>
            <a:ext cx="5526405" cy="3836035"/>
          </a:xfrm>
          <a:prstGeom prst="rect">
            <a:avLst/>
          </a:prstGeom>
          <a:ln>
            <a:solidFill>
              <a:schemeClr val="tx1"/>
            </a:solidFill>
          </a:ln>
        </p:spPr>
      </p:pic>
      <p:sp>
        <p:nvSpPr>
          <p:cNvPr id="5" name="文本框 4"/>
          <p:cNvSpPr txBox="1"/>
          <p:nvPr/>
        </p:nvSpPr>
        <p:spPr>
          <a:xfrm>
            <a:off x="5380772" y="546854"/>
            <a:ext cx="136056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引入话题</a:t>
            </a:r>
            <a:endParaRPr lang="zh-CN" altLang="en-US" b="1" dirty="0">
              <a:solidFill>
                <a:schemeClr val="bg1"/>
              </a:solidFill>
              <a:latin typeface="微软雅黑" pitchFamily="34" charset="-122"/>
              <a:ea typeface="微软雅黑"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a:extLst>
              <a:ext uri="{28A0092B-C50C-407E-A947-70E740481C1C}">
                <a14:useLocalDpi xmlns:a14="http://schemas.microsoft.com/office/drawing/2010/main" val="0"/>
              </a:ext>
            </a:extLst>
          </a:blip>
          <a:srcRect/>
          <a:stretch>
            <a:fillRect/>
          </a:stretch>
        </p:blipFill>
        <p:spPr>
          <a:xfrm>
            <a:off x="6320140" y="1436123"/>
            <a:ext cx="5526000" cy="3852000"/>
          </a:xfrm>
          <a:prstGeom prst="rect">
            <a:avLst/>
          </a:prstGeom>
          <a:ln>
            <a:solidFill>
              <a:schemeClr val="tx1"/>
            </a:solidFill>
          </a:ln>
        </p:spPr>
      </p:pic>
      <p:sp>
        <p:nvSpPr>
          <p:cNvPr id="3" name="矩形 2"/>
          <p:cNvSpPr/>
          <p:nvPr/>
        </p:nvSpPr>
        <p:spPr>
          <a:xfrm>
            <a:off x="1076816" y="5674089"/>
            <a:ext cx="10265870" cy="100025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设计意图：通过听取报告获得关键信息，感知时代意义。</a:t>
            </a:r>
            <a:endPar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2" name="文本框 1"/>
          <p:cNvSpPr txBox="1"/>
          <p:nvPr/>
        </p:nvSpPr>
        <p:spPr>
          <a:xfrm>
            <a:off x="4976648" y="559466"/>
            <a:ext cx="223870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共同学习 倾听时代</a:t>
            </a:r>
            <a:endParaRPr lang="zh-CN" altLang="en-US" b="1" dirty="0">
              <a:solidFill>
                <a:schemeClr val="bg1"/>
              </a:solidFill>
              <a:latin typeface="微软雅黑" pitchFamily="34" charset="-122"/>
              <a:ea typeface="微软雅黑" pitchFamily="34" charset="-122"/>
            </a:endParaRPr>
          </a:p>
        </p:txBody>
      </p:sp>
      <p:pic>
        <p:nvPicPr>
          <p:cNvPr id="5" name="图片 4" descr="2017101820383044465"/>
          <p:cNvPicPr>
            <a:picLocks noChangeAspect="1"/>
          </p:cNvPicPr>
          <p:nvPr/>
        </p:nvPicPr>
        <p:blipFill>
          <a:blip r:embed="rId2"/>
          <a:stretch>
            <a:fillRect/>
          </a:stretch>
        </p:blipFill>
        <p:spPr>
          <a:xfrm>
            <a:off x="1113790" y="1413510"/>
            <a:ext cx="4384040" cy="3371850"/>
          </a:xfrm>
          <a:prstGeom prst="rect">
            <a:avLst/>
          </a:prstGeom>
        </p:spPr>
      </p:pic>
      <p:sp>
        <p:nvSpPr>
          <p:cNvPr id="7" name="文本框 6"/>
          <p:cNvSpPr txBox="1"/>
          <p:nvPr/>
        </p:nvSpPr>
        <p:spPr>
          <a:xfrm>
            <a:off x="1259840" y="4881880"/>
            <a:ext cx="4226560" cy="645160"/>
          </a:xfrm>
          <a:prstGeom prst="rect">
            <a:avLst/>
          </a:prstGeom>
          <a:noFill/>
        </p:spPr>
        <p:txBody>
          <a:bodyPr wrap="square" rtlCol="0">
            <a:spAutoFit/>
          </a:bodyPr>
          <a:lstStyle/>
          <a:p>
            <a:r>
              <a:rPr lang="zh-CN" altLang="en-US" sz="1200">
                <a:latin typeface="微软雅黑" pitchFamily="34" charset="-122"/>
                <a:ea typeface="微软雅黑" pitchFamily="34" charset="-122"/>
                <a:cs typeface="微软雅黑" pitchFamily="34" charset="-122"/>
              </a:rPr>
              <a:t>习近平总书记代表第十八届中央委员会向大会作题为《决胜全面建成小康社会 夺取新时代中国特色社会主义伟大胜利》的报告</a:t>
            </a:r>
            <a:endParaRPr lang="zh-CN" altLang="en-US" sz="1200">
              <a:latin typeface="微软雅黑" pitchFamily="34" charset="-122"/>
              <a:ea typeface="微软雅黑" pitchFamily="34" charset="-122"/>
              <a:cs typeface="微软雅黑"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286835" y="1622290"/>
            <a:ext cx="3655159" cy="3108374"/>
          </a:xfrm>
          <a:prstGeom prst="rect">
            <a:avLst/>
          </a:prstGeom>
          <a:ln>
            <a:solidFill>
              <a:schemeClr val="tx1"/>
            </a:solidFill>
          </a:ln>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85306" y="1622290"/>
            <a:ext cx="3655160" cy="3108374"/>
          </a:xfrm>
          <a:prstGeom prst="rect">
            <a:avLst/>
          </a:prstGeom>
          <a:ln>
            <a:solidFill>
              <a:schemeClr val="tx1"/>
            </a:solidFill>
          </a:ln>
        </p:spPr>
      </p:pic>
      <p:sp>
        <p:nvSpPr>
          <p:cNvPr id="3" name="矩形 2"/>
          <p:cNvSpPr/>
          <p:nvPr/>
        </p:nvSpPr>
        <p:spPr>
          <a:xfrm>
            <a:off x="1100722" y="5548583"/>
            <a:ext cx="10265870" cy="100025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设计意图：通过学生实际接触</a:t>
            </a:r>
            <a:r>
              <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3D</a:t>
            </a: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打印</a:t>
            </a:r>
            <a:r>
              <a:rPr kumimoji="0" lang="zh-CN" altLang="en-US" sz="2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作品</a:t>
            </a: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，并结合科技改变生活的具体事例，引领学生理解新时代与现代化的关系。</a:t>
            </a:r>
            <a:endPar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2" name="文本框 1"/>
          <p:cNvSpPr txBox="1"/>
          <p:nvPr/>
        </p:nvSpPr>
        <p:spPr>
          <a:xfrm>
            <a:off x="4976648" y="559466"/>
            <a:ext cx="223870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以手为媒 触摸时代</a:t>
            </a:r>
            <a:endParaRPr lang="zh-CN" altLang="en-US" b="1" dirty="0">
              <a:solidFill>
                <a:schemeClr val="bg1"/>
              </a:solidFill>
              <a:latin typeface="微软雅黑" pitchFamily="34" charset="-122"/>
              <a:ea typeface="微软雅黑" pitchFamily="34" charset="-122"/>
            </a:endParaRPr>
          </a:p>
        </p:txBody>
      </p:sp>
      <p:pic>
        <p:nvPicPr>
          <p:cNvPr id="6" name="图片 5" descr="幻灯片12"/>
          <p:cNvPicPr/>
          <p:nvPr/>
        </p:nvPicPr>
        <p:blipFill>
          <a:blip r:embed="rId3"/>
          <a:stretch>
            <a:fillRect/>
          </a:stretch>
        </p:blipFill>
        <p:spPr>
          <a:xfrm>
            <a:off x="201295" y="1623695"/>
            <a:ext cx="3654000" cy="3106800"/>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a:xfrm>
            <a:off x="236294" y="1578781"/>
            <a:ext cx="3655159" cy="3108374"/>
          </a:xfrm>
          <a:prstGeom prst="rect">
            <a:avLst/>
          </a:prstGeom>
          <a:ln>
            <a:solidFill>
              <a:schemeClr val="tx1"/>
            </a:solidFill>
          </a:ln>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268419" y="1578780"/>
            <a:ext cx="3655159" cy="3108373"/>
          </a:xfrm>
          <a:prstGeom prst="rect">
            <a:avLst/>
          </a:prstGeom>
          <a:ln>
            <a:solidFill>
              <a:schemeClr val="tx1"/>
            </a:solidFill>
          </a:ln>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300544" y="1578780"/>
            <a:ext cx="3655160" cy="3108373"/>
          </a:xfrm>
          <a:prstGeom prst="rect">
            <a:avLst/>
          </a:prstGeom>
          <a:ln>
            <a:solidFill>
              <a:schemeClr val="tx1"/>
            </a:solidFill>
          </a:ln>
        </p:spPr>
      </p:pic>
      <p:sp>
        <p:nvSpPr>
          <p:cNvPr id="2" name="矩形 1"/>
          <p:cNvSpPr/>
          <p:nvPr/>
        </p:nvSpPr>
        <p:spPr>
          <a:xfrm>
            <a:off x="1100722" y="5548583"/>
            <a:ext cx="10265870" cy="100025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设计意图：通过情境问题驱动学生思考，调动学生生活经验，由现实和数据印证猜想，增强学生对学科观点的认识。</a:t>
            </a:r>
            <a:endPar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3" name="文本框 2"/>
          <p:cNvSpPr txBox="1"/>
          <p:nvPr/>
        </p:nvSpPr>
        <p:spPr>
          <a:xfrm>
            <a:off x="4976648" y="559466"/>
            <a:ext cx="223870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多层探索 体验时代</a:t>
            </a:r>
            <a:endParaRPr lang="zh-CN" altLang="en-US" b="1" dirty="0">
              <a:solidFill>
                <a:schemeClr val="bg1"/>
              </a:solidFill>
              <a:latin typeface="微软雅黑" pitchFamily="34" charset="-122"/>
              <a:ea typeface="微软雅黑"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a:xfrm>
            <a:off x="236294" y="1585089"/>
            <a:ext cx="3655159" cy="3108375"/>
          </a:xfrm>
          <a:prstGeom prst="rect">
            <a:avLst/>
          </a:prstGeom>
          <a:ln>
            <a:solidFill>
              <a:schemeClr val="tx1"/>
            </a:solidFill>
          </a:ln>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268419" y="1585089"/>
            <a:ext cx="3655159" cy="3108375"/>
          </a:xfrm>
          <a:prstGeom prst="rect">
            <a:avLst/>
          </a:prstGeom>
          <a:ln>
            <a:solidFill>
              <a:schemeClr val="tx1"/>
            </a:solidFill>
          </a:ln>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300544" y="1585089"/>
            <a:ext cx="3655160" cy="3108375"/>
          </a:xfrm>
          <a:prstGeom prst="rect">
            <a:avLst/>
          </a:prstGeom>
          <a:ln>
            <a:solidFill>
              <a:schemeClr val="tx1"/>
            </a:solidFill>
          </a:ln>
        </p:spPr>
      </p:pic>
      <p:sp>
        <p:nvSpPr>
          <p:cNvPr id="3" name="矩形 2"/>
          <p:cNvSpPr/>
          <p:nvPr/>
        </p:nvSpPr>
        <p:spPr>
          <a:xfrm>
            <a:off x="1100722" y="5548583"/>
            <a:ext cx="10265870" cy="100025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设计意图：以学生拍摄的新时代照片作为分享切入点，调动学生参与兴趣，展示国家发展成就，感知劳动者的伟大。</a:t>
            </a:r>
            <a:endPar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2" name="文本框 1"/>
          <p:cNvSpPr txBox="1"/>
          <p:nvPr/>
        </p:nvSpPr>
        <p:spPr>
          <a:xfrm>
            <a:off x="4976648" y="559466"/>
            <a:ext cx="223870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捕捉变化 看见时代</a:t>
            </a:r>
            <a:endParaRPr lang="zh-CN" altLang="en-US" b="1" dirty="0">
              <a:solidFill>
                <a:schemeClr val="bg1"/>
              </a:solidFill>
              <a:latin typeface="微软雅黑" pitchFamily="34" charset="-122"/>
              <a:ea typeface="微软雅黑"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a:xfrm>
            <a:off x="236296" y="1540946"/>
            <a:ext cx="3655159" cy="3108374"/>
          </a:xfrm>
          <a:prstGeom prst="rect">
            <a:avLst/>
          </a:prstGeom>
          <a:ln>
            <a:solidFill>
              <a:schemeClr val="tx1"/>
            </a:solidFill>
          </a:ln>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268421" y="1540945"/>
            <a:ext cx="3655159" cy="3108373"/>
          </a:xfrm>
          <a:prstGeom prst="rect">
            <a:avLst/>
          </a:prstGeom>
          <a:ln>
            <a:solidFill>
              <a:schemeClr val="tx1"/>
            </a:solidFill>
          </a:ln>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300546" y="1540946"/>
            <a:ext cx="3655160" cy="3108372"/>
          </a:xfrm>
          <a:prstGeom prst="rect">
            <a:avLst/>
          </a:prstGeom>
          <a:ln>
            <a:solidFill>
              <a:schemeClr val="tx1"/>
            </a:solidFill>
          </a:ln>
        </p:spPr>
      </p:pic>
      <p:sp>
        <p:nvSpPr>
          <p:cNvPr id="2" name="矩形 1"/>
          <p:cNvSpPr/>
          <p:nvPr/>
        </p:nvSpPr>
        <p:spPr>
          <a:xfrm>
            <a:off x="885583" y="5237605"/>
            <a:ext cx="10420834" cy="1420697"/>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设计意图：发掘学生已有认知，呈现具体案例，开拓学生视野，引导学生看到更广阔的世界，深化学生对中国为人类作出更大贡献的认识。</a:t>
            </a:r>
            <a:endPar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3" name="文本框 2"/>
          <p:cNvSpPr txBox="1"/>
          <p:nvPr/>
        </p:nvSpPr>
        <p:spPr>
          <a:xfrm>
            <a:off x="4976648" y="559466"/>
            <a:ext cx="223870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扩宽视野 同行时代</a:t>
            </a:r>
            <a:endParaRPr lang="zh-CN" altLang="en-US" b="1" dirty="0">
              <a:solidFill>
                <a:schemeClr val="bg1"/>
              </a:solidFill>
              <a:latin typeface="微软雅黑" pitchFamily="34" charset="-122"/>
              <a:ea typeface="微软雅黑"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a:extLst>
              <a:ext uri="{28A0092B-C50C-407E-A947-70E740481C1C}">
                <a14:useLocalDpi xmlns:a14="http://schemas.microsoft.com/office/drawing/2010/main" val="0"/>
              </a:ext>
            </a:extLst>
          </a:blip>
          <a:srcRect/>
          <a:stretch>
            <a:fillRect/>
          </a:stretch>
        </p:blipFill>
        <p:spPr>
          <a:xfrm>
            <a:off x="6320140" y="1345683"/>
            <a:ext cx="5526000" cy="3852000"/>
          </a:xfrm>
          <a:prstGeom prst="rect">
            <a:avLst/>
          </a:prstGeom>
          <a:ln>
            <a:solidFill>
              <a:schemeClr val="tx1"/>
            </a:solidFill>
          </a:ln>
        </p:spPr>
      </p:pic>
      <p:sp>
        <p:nvSpPr>
          <p:cNvPr id="2" name="矩形 1"/>
          <p:cNvSpPr/>
          <p:nvPr/>
        </p:nvSpPr>
        <p:spPr>
          <a:xfrm>
            <a:off x="885582" y="5381040"/>
            <a:ext cx="10420834" cy="1420697"/>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设计意图：通过观看视频，进一步具象化、生动化对新时代的感性认识，为理解新时代的意义奠定基础。</a:t>
            </a:r>
            <a:endPar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3" name="文本框 2"/>
          <p:cNvSpPr txBox="1"/>
          <p:nvPr/>
        </p:nvSpPr>
        <p:spPr>
          <a:xfrm>
            <a:off x="4976648" y="559466"/>
            <a:ext cx="223870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具象认知 明晰意义</a:t>
            </a:r>
            <a:endParaRPr lang="zh-CN" altLang="en-US" b="1" dirty="0">
              <a:solidFill>
                <a:schemeClr val="bg1"/>
              </a:solidFill>
              <a:latin typeface="微软雅黑" pitchFamily="34" charset="-122"/>
              <a:ea typeface="微软雅黑" pitchFamily="34" charset="-122"/>
            </a:endParaRPr>
          </a:p>
        </p:txBody>
      </p:sp>
      <p:pic>
        <p:nvPicPr>
          <p:cNvPr id="5" name="图片 4"/>
          <p:cNvPicPr>
            <a:picLocks noChangeAspect="1"/>
          </p:cNvPicPr>
          <p:nvPr/>
        </p:nvPicPr>
        <p:blipFill>
          <a:blip r:embed="rId2"/>
          <a:stretch>
            <a:fillRect/>
          </a:stretch>
        </p:blipFill>
        <p:spPr>
          <a:xfrm>
            <a:off x="470535" y="1345565"/>
            <a:ext cx="5527040" cy="3852545"/>
          </a:xfrm>
          <a:prstGeom prst="rect">
            <a:avLst/>
          </a:prstGeom>
          <a:ln>
            <a:solidFill>
              <a:schemeClr val="tx1"/>
            </a:solid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a:xfrm>
            <a:off x="236296" y="1566169"/>
            <a:ext cx="3655159" cy="3108372"/>
          </a:xfrm>
          <a:prstGeom prst="rect">
            <a:avLst/>
          </a:prstGeom>
          <a:ln>
            <a:solidFill>
              <a:schemeClr val="tx1"/>
            </a:solidFill>
          </a:ln>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300546" y="1566169"/>
            <a:ext cx="3655160" cy="3108371"/>
          </a:xfrm>
          <a:prstGeom prst="rect">
            <a:avLst/>
          </a:prstGeom>
          <a:ln>
            <a:solidFill>
              <a:schemeClr val="tx1"/>
            </a:solidFill>
          </a:ln>
        </p:spPr>
      </p:pic>
      <p:sp>
        <p:nvSpPr>
          <p:cNvPr id="2" name="矩形 1"/>
          <p:cNvSpPr/>
          <p:nvPr/>
        </p:nvSpPr>
        <p:spPr>
          <a:xfrm>
            <a:off x="885583" y="5237605"/>
            <a:ext cx="10420834" cy="1420697"/>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设计意图：以学生活动和生活体验为基础，引领学生将现实与学科知识有机联系，实现知行合一。</a:t>
            </a:r>
            <a:endPar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3" name="文本框 2"/>
          <p:cNvSpPr txBox="1"/>
          <p:nvPr/>
        </p:nvSpPr>
        <p:spPr>
          <a:xfrm>
            <a:off x="4976648" y="559466"/>
            <a:ext cx="223870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问题推进 活用知识</a:t>
            </a:r>
            <a:endParaRPr lang="zh-CN" altLang="en-US" b="1" dirty="0">
              <a:solidFill>
                <a:schemeClr val="bg1"/>
              </a:solidFill>
              <a:latin typeface="微软雅黑" pitchFamily="34" charset="-122"/>
              <a:ea typeface="微软雅黑" pitchFamily="34" charset="-122"/>
            </a:endParaRPr>
          </a:p>
        </p:txBody>
      </p:sp>
      <p:pic>
        <p:nvPicPr>
          <p:cNvPr id="6" name="图片 5" descr="幻灯片29"/>
          <p:cNvPicPr/>
          <p:nvPr/>
        </p:nvPicPr>
        <p:blipFill>
          <a:blip r:embed="rId3"/>
          <a:stretch>
            <a:fillRect/>
          </a:stretch>
        </p:blipFill>
        <p:spPr>
          <a:xfrm>
            <a:off x="4269105" y="1567180"/>
            <a:ext cx="3654000" cy="3106800"/>
          </a:xfrm>
          <a:prstGeom prst="rect">
            <a:avLst/>
          </a:prstGeom>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a:xfrm>
            <a:off x="255950" y="1370313"/>
            <a:ext cx="5526000" cy="3852000"/>
          </a:xfrm>
          <a:prstGeom prst="rect">
            <a:avLst/>
          </a:prstGeom>
          <a:ln>
            <a:solidFill>
              <a:schemeClr val="tx1"/>
            </a:solidFill>
          </a:ln>
        </p:spPr>
      </p:pic>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a:xfrm>
            <a:off x="6275996" y="1370313"/>
            <a:ext cx="5526000" cy="3852000"/>
          </a:xfrm>
          <a:prstGeom prst="rect">
            <a:avLst/>
          </a:prstGeom>
          <a:ln>
            <a:solidFill>
              <a:schemeClr val="tx1"/>
            </a:solidFill>
          </a:ln>
        </p:spPr>
      </p:pic>
      <p:sp>
        <p:nvSpPr>
          <p:cNvPr id="2" name="矩形 1"/>
          <p:cNvSpPr/>
          <p:nvPr/>
        </p:nvSpPr>
        <p:spPr>
          <a:xfrm>
            <a:off x="885582" y="5378691"/>
            <a:ext cx="10420834" cy="1420697"/>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设计意图：结合论断呈现和问题递进，引导学生多角度思考问题，培养、形成辩证思维。</a:t>
            </a:r>
            <a:endPar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3" name="文本框 2"/>
          <p:cNvSpPr txBox="1"/>
          <p:nvPr/>
        </p:nvSpPr>
        <p:spPr>
          <a:xfrm>
            <a:off x="4976648" y="559466"/>
            <a:ext cx="223870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呈现论断 辩证思考</a:t>
            </a:r>
            <a:endParaRPr lang="zh-CN" altLang="en-US" b="1" dirty="0">
              <a:solidFill>
                <a:schemeClr val="bg1"/>
              </a:solidFill>
              <a:latin typeface="微软雅黑" pitchFamily="34" charset="-122"/>
              <a:ea typeface="微软雅黑"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a:xfrm>
            <a:off x="236296" y="1578780"/>
            <a:ext cx="3655159" cy="3108372"/>
          </a:xfrm>
          <a:prstGeom prst="rect">
            <a:avLst/>
          </a:prstGeom>
          <a:ln>
            <a:solidFill>
              <a:schemeClr val="tx1"/>
            </a:solidFill>
          </a:ln>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268421" y="1578780"/>
            <a:ext cx="3655159" cy="3108372"/>
          </a:xfrm>
          <a:prstGeom prst="rect">
            <a:avLst/>
          </a:prstGeom>
          <a:ln>
            <a:solidFill>
              <a:schemeClr val="tx1"/>
            </a:solidFill>
          </a:ln>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300544" y="1578780"/>
            <a:ext cx="3655160" cy="3108371"/>
          </a:xfrm>
          <a:prstGeom prst="rect">
            <a:avLst/>
          </a:prstGeom>
          <a:ln>
            <a:solidFill>
              <a:schemeClr val="tx1"/>
            </a:solidFill>
          </a:ln>
        </p:spPr>
      </p:pic>
      <p:sp>
        <p:nvSpPr>
          <p:cNvPr id="2" name="矩形 1"/>
          <p:cNvSpPr/>
          <p:nvPr/>
        </p:nvSpPr>
        <p:spPr>
          <a:xfrm>
            <a:off x="885583" y="5237605"/>
            <a:ext cx="10420834" cy="1420697"/>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设计意图：以三条路为线索，通过矛盾情境讨论、归纳材料、呈现资料的形式，丰富课堂学习活动，借助学生课堂生成资源，形成对观点的认识。</a:t>
            </a:r>
            <a:endPar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3" name="文本框 2"/>
          <p:cNvSpPr txBox="1"/>
          <p:nvPr/>
        </p:nvSpPr>
        <p:spPr>
          <a:xfrm>
            <a:off x="4976648" y="559466"/>
            <a:ext cx="223870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创设情境 合作探究</a:t>
            </a:r>
            <a:endParaRPr lang="zh-CN" altLang="en-US" b="1" dirty="0">
              <a:solidFill>
                <a:schemeClr val="bg1"/>
              </a:solidFill>
              <a:latin typeface="微软雅黑" pitchFamily="34" charset="-122"/>
              <a:ea typeface="微软雅黑"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1450" y="1448435"/>
            <a:ext cx="12192000" cy="4523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一、内容分析</a:t>
            </a: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二、学情分析</a:t>
            </a: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三、教学目标</a:t>
            </a: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   </a:t>
            </a:r>
            <a:r>
              <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 </a:t>
            </a:r>
            <a:r>
              <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四、教学重难点</a:t>
            </a: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 </a:t>
            </a:r>
            <a:r>
              <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五、教学思路</a:t>
            </a:r>
            <a:endPar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2" name="文本框 3"/>
          <p:cNvSpPr txBox="1"/>
          <p:nvPr/>
        </p:nvSpPr>
        <p:spPr>
          <a:xfrm>
            <a:off x="5723300" y="572425"/>
            <a:ext cx="7453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目录</a:t>
            </a:r>
            <a:endPar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3" name="矩形 2"/>
          <p:cNvSpPr/>
          <p:nvPr/>
        </p:nvSpPr>
        <p:spPr>
          <a:xfrm>
            <a:off x="-1" y="277978"/>
            <a:ext cx="12192000" cy="892454"/>
          </a:xfrm>
          <a:prstGeom prst="rect">
            <a:avLst/>
          </a:prstGeom>
          <a:solidFill>
            <a:srgbClr val="5B9BD5">
              <a:lumMod val="5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prstClr val="white"/>
                </a:solidFill>
                <a:effectLst/>
                <a:uLnTx/>
                <a:uFillTx/>
                <a:latin typeface="黑体" pitchFamily="49" charset="-122"/>
                <a:ea typeface="黑体" pitchFamily="49" charset="-122"/>
              </a:rPr>
              <a:t>目</a:t>
            </a:r>
            <a:r>
              <a:rPr kumimoji="0" lang="en-US" altLang="zh-CN" sz="4000" b="1" i="0" u="none" strike="noStrike" kern="0" cap="none" spc="0" normalizeH="0" baseline="0" noProof="0" dirty="0">
                <a:ln>
                  <a:noFill/>
                </a:ln>
                <a:solidFill>
                  <a:prstClr val="white"/>
                </a:solidFill>
                <a:effectLst/>
                <a:uLnTx/>
                <a:uFillTx/>
                <a:latin typeface="黑体" pitchFamily="49" charset="-122"/>
                <a:ea typeface="黑体" pitchFamily="49" charset="-122"/>
              </a:rPr>
              <a:t> </a:t>
            </a:r>
            <a:r>
              <a:rPr kumimoji="0" lang="zh-CN" altLang="en-US" sz="4000" b="1" i="0" u="none" strike="noStrike" kern="0" cap="none" spc="0" normalizeH="0" baseline="0" noProof="0" dirty="0">
                <a:ln>
                  <a:noFill/>
                </a:ln>
                <a:solidFill>
                  <a:prstClr val="white"/>
                </a:solidFill>
                <a:effectLst/>
                <a:uLnTx/>
                <a:uFillTx/>
                <a:latin typeface="黑体" pitchFamily="49" charset="-122"/>
                <a:ea typeface="黑体" pitchFamily="49" charset="-122"/>
              </a:rPr>
              <a:t>录</a:t>
            </a:r>
            <a:endParaRPr kumimoji="0" lang="zh-CN" altLang="en-US" sz="4000" b="1" i="0" u="none" strike="noStrike" kern="0" cap="none" spc="0" normalizeH="0" baseline="0" noProof="0" dirty="0">
              <a:ln>
                <a:noFill/>
              </a:ln>
              <a:solidFill>
                <a:prstClr val="white"/>
              </a:solidFill>
              <a:effectLst/>
              <a:uLnTx/>
              <a:uFillTx/>
              <a:latin typeface="黑体" pitchFamily="49" charset="-122"/>
              <a:ea typeface="黑体"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a:xfrm>
            <a:off x="307056" y="1355730"/>
            <a:ext cx="5526000" cy="3852000"/>
          </a:xfrm>
          <a:prstGeom prst="rect">
            <a:avLst/>
          </a:prstGeom>
          <a:ln>
            <a:solidFill>
              <a:schemeClr val="tx1"/>
            </a:solidFill>
          </a:ln>
        </p:spPr>
      </p:pic>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a:xfrm>
            <a:off x="6358946" y="1355730"/>
            <a:ext cx="5526000" cy="3852000"/>
          </a:xfrm>
          <a:prstGeom prst="rect">
            <a:avLst/>
          </a:prstGeom>
          <a:ln>
            <a:solidFill>
              <a:schemeClr val="tx1"/>
            </a:solidFill>
          </a:ln>
        </p:spPr>
      </p:pic>
      <p:sp>
        <p:nvSpPr>
          <p:cNvPr id="2" name="矩形 1"/>
          <p:cNvSpPr/>
          <p:nvPr/>
        </p:nvSpPr>
        <p:spPr>
          <a:xfrm>
            <a:off x="885582" y="5418291"/>
            <a:ext cx="10420834" cy="1420697"/>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设计意图：充分呈现三条路背后的故事后，引领学生进行立体、深度思考，发掘以人民为中心的发展思想。</a:t>
            </a:r>
            <a:endParaRPr kumimoji="0" lang="en-US" altLang="zh-CN" sz="2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3" name="文本框 2"/>
          <p:cNvSpPr txBox="1"/>
          <p:nvPr/>
        </p:nvSpPr>
        <p:spPr>
          <a:xfrm>
            <a:off x="4976648" y="559466"/>
            <a:ext cx="2238703" cy="369332"/>
          </a:xfrm>
          <a:prstGeom prst="rect">
            <a:avLst/>
          </a:prstGeom>
          <a:noFill/>
        </p:spPr>
        <p:txBody>
          <a:bodyPr wrap="square">
            <a:spAutoFit/>
          </a:bodyPr>
          <a:lstStyle/>
          <a:p>
            <a:r>
              <a:rPr lang="zh-CN" altLang="en-US" b="1" dirty="0">
                <a:solidFill>
                  <a:schemeClr val="bg1"/>
                </a:solidFill>
                <a:latin typeface="微软雅黑" pitchFamily="34" charset="-122"/>
                <a:ea typeface="微软雅黑" pitchFamily="34" charset="-122"/>
              </a:rPr>
              <a:t>多维思考 深化认识</a:t>
            </a:r>
            <a:endParaRPr lang="zh-CN" altLang="en-US" b="1" dirty="0">
              <a:solidFill>
                <a:schemeClr val="bg1"/>
              </a:solidFill>
              <a:latin typeface="微软雅黑" pitchFamily="34" charset="-122"/>
              <a:ea typeface="微软雅黑"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文本框 22"/>
          <p:cNvSpPr/>
          <p:nvPr/>
        </p:nvSpPr>
        <p:spPr>
          <a:xfrm>
            <a:off x="0" y="2242112"/>
            <a:ext cx="12192000" cy="2053590"/>
          </a:xfrm>
          <a:prstGeom prst="rect">
            <a:avLst/>
          </a:prstGeom>
          <a:noFill/>
          <a:ln w="9525">
            <a:noFill/>
          </a:ln>
        </p:spPr>
        <p:txBody>
          <a:bodyPr wrap="square" lIns="91440" tIns="45720" rIns="91440" bIns="45720" anchor="t">
            <a:spAutoFit/>
          </a:bodyPr>
          <a:lstStyle/>
          <a:p>
            <a:pPr algn="ctr">
              <a:lnSpc>
                <a:spcPct val="150000"/>
              </a:lnSpc>
            </a:pPr>
            <a:r>
              <a:rPr lang="zh-CN" altLang="en-US" sz="8800" b="1" dirty="0">
                <a:solidFill>
                  <a:schemeClr val="bg1"/>
                </a:solidFill>
                <a:latin typeface="微软雅黑" pitchFamily="34" charset="-122"/>
                <a:ea typeface="微软雅黑" pitchFamily="34" charset="-122"/>
                <a:sym typeface="微软雅黑" pitchFamily="34" charset="-122"/>
              </a:rPr>
              <a:t>谢   谢</a:t>
            </a:r>
            <a:endParaRPr lang="zh-CN" altLang="en-US" sz="8800" b="1" dirty="0">
              <a:solidFill>
                <a:schemeClr val="bg1"/>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0735" y="1551305"/>
            <a:ext cx="10779760" cy="4759325"/>
          </a:xfrm>
        </p:spPr>
        <p:txBody>
          <a:bodyPr>
            <a:normAutofit/>
          </a:bodyPr>
          <a:lstStyle/>
          <a:p>
            <a:pPr marL="0" indent="609600" algn="just" fontAlgn="auto">
              <a:lnSpc>
                <a:spcPct val="150000"/>
              </a:lnSpc>
              <a:buNone/>
              <a:extLst>
                <a:ext uri="{35155182-B16C-46BC-9424-99874614C6A1}">
                  <wpsdc:indentchars xmlns:wpsdc="http://www.wps.cn/officeDocument/2017/drawingmlCustomData" val="200" checksum="4158780845"/>
                </a:ext>
              </a:extLst>
            </a:pPr>
            <a:r>
              <a:rPr lang="zh-CN" altLang="zh-CN" sz="2400" dirty="0">
                <a:latin typeface="微软雅黑" pitchFamily="34" charset="-122"/>
                <a:ea typeface="微软雅黑" pitchFamily="34" charset="-122"/>
              </a:rPr>
              <a:t>《习近平新时代中国特色社会主义思想学生读本》旨在引领学生学习领悟习近平新时代中国特色社会主义思想，掌握真理，认识国情，了解社会。</a:t>
            </a:r>
            <a:endParaRPr lang="zh-CN" altLang="zh-CN" sz="2400" dirty="0">
              <a:latin typeface="微软雅黑" pitchFamily="34" charset="-122"/>
              <a:ea typeface="微软雅黑" pitchFamily="34" charset="-122"/>
            </a:endParaRPr>
          </a:p>
          <a:p>
            <a:pPr marL="0" indent="609600" algn="just" fontAlgn="auto">
              <a:lnSpc>
                <a:spcPct val="150000"/>
              </a:lnSpc>
              <a:buNone/>
              <a:extLst>
                <a:ext uri="{35155182-B16C-46BC-9424-99874614C6A1}">
                  <wpsdc:indentchars xmlns:wpsdc="http://www.wps.cn/officeDocument/2017/drawingmlCustomData" val="200" checksum="4158780845"/>
                </a:ext>
              </a:extLst>
            </a:pPr>
            <a:r>
              <a:rPr lang="zh-CN" altLang="zh-CN" sz="2400" dirty="0">
                <a:latin typeface="微软雅黑" pitchFamily="34" charset="-122"/>
                <a:ea typeface="微软雅黑" pitchFamily="34" charset="-122"/>
              </a:rPr>
              <a:t>第1讲《中国特色社会主义新时代》引领学生了解我国国情及其发展变化，帮助学生树立人民观念，感受习近平新时代中国特色社会主义思想的时代魅力。</a:t>
            </a:r>
            <a:endParaRPr lang="zh-CN" altLang="zh-CN" sz="2400" dirty="0">
              <a:latin typeface="微软雅黑" pitchFamily="34" charset="-122"/>
              <a:ea typeface="微软雅黑" pitchFamily="34" charset="-122"/>
            </a:endParaRPr>
          </a:p>
          <a:p>
            <a:pPr marL="0" indent="609600" algn="just" fontAlgn="auto">
              <a:lnSpc>
                <a:spcPct val="150000"/>
              </a:lnSpc>
              <a:buNone/>
              <a:extLst>
                <a:ext uri="{35155182-B16C-46BC-9424-99874614C6A1}">
                  <wpsdc:indentchars xmlns:wpsdc="http://www.wps.cn/officeDocument/2017/drawingmlCustomData" val="200" checksum="4158780845"/>
                </a:ext>
              </a:extLst>
            </a:pPr>
            <a:r>
              <a:rPr lang="zh-CN" altLang="zh-CN" sz="2400" dirty="0">
                <a:latin typeface="微软雅黑" pitchFamily="34" charset="-122"/>
                <a:ea typeface="微软雅黑" pitchFamily="34" charset="-122"/>
              </a:rPr>
              <a:t>第1讲第一框《我国发展新的历史方位》聚焦我国发展新的历史方位，是读本的开篇和逻辑起点，具有提纲挈领的作用。</a:t>
            </a:r>
            <a:endParaRPr lang="zh-CN" altLang="zh-CN" sz="2400" dirty="0">
              <a:latin typeface="微软雅黑" pitchFamily="34" charset="-122"/>
              <a:ea typeface="微软雅黑" pitchFamily="34" charset="-122"/>
            </a:endParaRPr>
          </a:p>
        </p:txBody>
      </p:sp>
      <p:sp>
        <p:nvSpPr>
          <p:cNvPr id="2" name="文本框 3"/>
          <p:cNvSpPr txBox="1"/>
          <p:nvPr/>
        </p:nvSpPr>
        <p:spPr>
          <a:xfrm>
            <a:off x="749173" y="547200"/>
            <a:ext cx="5853600" cy="3683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一、内容分析</a:t>
            </a:r>
            <a:endPar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11187" y="1501026"/>
            <a:ext cx="10969625" cy="4759325"/>
          </a:xfrm>
        </p:spPr>
        <p:txBody>
          <a:bodyPr>
            <a:normAutofit lnSpcReduction="10000"/>
          </a:bodyPr>
          <a:lstStyle/>
          <a:p>
            <a:pPr marL="0" indent="609600" algn="just" fontAlgn="auto">
              <a:lnSpc>
                <a:spcPct val="150000"/>
              </a:lnSpc>
              <a:buNone/>
              <a:extLst>
                <a:ext uri="{35155182-B16C-46BC-9424-99874614C6A1}">
                  <wpsdc:indentchars xmlns:wpsdc="http://www.wps.cn/officeDocument/2017/drawingmlCustomData" val="200" checksum="4158780845"/>
                </a:ext>
              </a:extLst>
            </a:pP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我国发展新的历史方位</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共包含两目内容。</a:t>
            </a:r>
            <a:endParaRPr lang="en-US" altLang="zh-CN" sz="2400" dirty="0">
              <a:latin typeface="微软雅黑" pitchFamily="34" charset="-122"/>
              <a:ea typeface="微软雅黑" pitchFamily="34" charset="-122"/>
            </a:endParaRPr>
          </a:p>
          <a:p>
            <a:pPr marL="0" indent="609600" algn="just" fontAlgn="auto">
              <a:lnSpc>
                <a:spcPct val="150000"/>
              </a:lnSpc>
              <a:buNone/>
              <a:extLst>
                <a:ext uri="{35155182-B16C-46BC-9424-99874614C6A1}">
                  <wpsdc:indentchars xmlns:wpsdc="http://www.wps.cn/officeDocument/2017/drawingmlCustomData" val="200" checksum="4158780845"/>
                </a:ext>
              </a:extLst>
            </a:pPr>
            <a:r>
              <a:rPr lang="zh-CN" altLang="en-US" sz="2400" dirty="0">
                <a:latin typeface="微软雅黑" pitchFamily="34" charset="-122"/>
                <a:ea typeface="微软雅黑" pitchFamily="34" charset="-122"/>
              </a:rPr>
              <a:t> 第一目“中国特色社会主义新时代的内涵”指明了我国发展新的历史方位，全面阐述了中国特色社会主义新时代的内涵和意义。</a:t>
            </a:r>
            <a:endParaRPr lang="zh-CN" altLang="en-US" sz="2400" dirty="0">
              <a:latin typeface="微软雅黑" pitchFamily="34" charset="-122"/>
              <a:ea typeface="微软雅黑" pitchFamily="34" charset="-122"/>
            </a:endParaRPr>
          </a:p>
          <a:p>
            <a:pPr marL="0" indent="609600" algn="just" fontAlgn="auto">
              <a:lnSpc>
                <a:spcPct val="150000"/>
              </a:lnSpc>
              <a:buNone/>
              <a:extLst>
                <a:ext uri="{35155182-B16C-46BC-9424-99874614C6A1}">
                  <wpsdc:indentchars xmlns:wpsdc="http://www.wps.cn/officeDocument/2017/drawingmlCustomData" val="200" checksum="4158780845"/>
                </a:ext>
              </a:extLst>
            </a:pPr>
            <a:r>
              <a:rPr lang="zh-CN" altLang="en-US" sz="2400" dirty="0">
                <a:latin typeface="微软雅黑" pitchFamily="34" charset="-122"/>
                <a:ea typeface="微软雅黑" pitchFamily="34" charset="-122"/>
              </a:rPr>
              <a:t>第二目“我国社会主要矛盾的转化”辩证论述了进入新时代我国社会主要矛盾的变化，以及我国仍处于并将长期处于社会主义初级阶段的基本国情没有变、我国是世界上最大发展中国家的国际地位没有变，指明面对社会主要矛盾的转化，需要坚持以人民为中心的发展思想，做到发展为了人民、发展依靠人民、发展成果由人民共享。</a:t>
            </a:r>
            <a:endParaRPr lang="zh-CN" altLang="en-US" sz="2400" dirty="0">
              <a:latin typeface="微软雅黑" pitchFamily="34" charset="-122"/>
              <a:ea typeface="微软雅黑" pitchFamily="34" charset="-122"/>
            </a:endParaRPr>
          </a:p>
        </p:txBody>
      </p:sp>
      <p:sp>
        <p:nvSpPr>
          <p:cNvPr id="2" name="文本框 3"/>
          <p:cNvSpPr txBox="1"/>
          <p:nvPr/>
        </p:nvSpPr>
        <p:spPr>
          <a:xfrm>
            <a:off x="749173" y="547200"/>
            <a:ext cx="5853600" cy="3683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一、内容分析</a:t>
            </a:r>
            <a:endPar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749173" y="547200"/>
            <a:ext cx="5853600" cy="3683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二、</a:t>
            </a:r>
            <a:r>
              <a:rPr lang="zh-CN" altLang="en-US" b="1" dirty="0">
                <a:solidFill>
                  <a:prstClr val="white"/>
                </a:solidFill>
                <a:latin typeface="微软雅黑" pitchFamily="34" charset="-122"/>
                <a:ea typeface="微软雅黑" pitchFamily="34" charset="-122"/>
              </a:rPr>
              <a:t>学情</a:t>
            </a:r>
            <a:r>
              <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分析</a:t>
            </a:r>
            <a:endPar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pic>
        <p:nvPicPr>
          <p:cNvPr id="5" name="图片 4" descr="C:/Users/USER/Desktop/chart.pngchart"/>
          <p:cNvPicPr>
            <a:picLocks noChangeAspect="1"/>
          </p:cNvPicPr>
          <p:nvPr>
            <p:custDataLst>
              <p:tags r:id="rId1"/>
            </p:custDataLst>
          </p:nvPr>
        </p:nvPicPr>
        <p:blipFill>
          <a:blip r:embed="rId2"/>
          <a:srcRect l="11944" r="11944"/>
          <a:stretch>
            <a:fillRect/>
          </a:stretch>
        </p:blipFill>
        <p:spPr>
          <a:xfrm>
            <a:off x="432091" y="1393037"/>
            <a:ext cx="3676205" cy="3133616"/>
          </a:xfrm>
          <a:prstGeom prst="rect">
            <a:avLst/>
          </a:prstGeom>
          <a:ln>
            <a:solidFill>
              <a:schemeClr val="tx1"/>
            </a:solidFill>
          </a:ln>
        </p:spPr>
      </p:pic>
      <p:sp>
        <p:nvSpPr>
          <p:cNvPr id="7" name="文本框 6"/>
          <p:cNvSpPr txBox="1"/>
          <p:nvPr>
            <p:custDataLst>
              <p:tags r:id="rId3"/>
            </p:custDataLst>
          </p:nvPr>
        </p:nvSpPr>
        <p:spPr>
          <a:xfrm>
            <a:off x="621689" y="4879639"/>
            <a:ext cx="3418027" cy="830997"/>
          </a:xfrm>
          <a:prstGeom prst="rect">
            <a:avLst/>
          </a:prstGeom>
          <a:noFill/>
        </p:spPr>
        <p:txBody>
          <a:bodyPr wrap="square">
            <a:spAutoFit/>
          </a:bodyPr>
          <a:lstStyle/>
          <a:p>
            <a:pPr algn="just"/>
            <a:r>
              <a:rPr lang="zh-CN" altLang="zh-CN" sz="2400" kern="100" dirty="0">
                <a:effectLst/>
                <a:latin typeface="楷体" pitchFamily="49" charset="-122"/>
                <a:ea typeface="楷体" pitchFamily="49" charset="-122"/>
                <a:cs typeface="Times New Roman" panose="02020603050405020304" pitchFamily="18" charset="0"/>
              </a:rPr>
              <a:t>你主要通过哪些渠道了解国家发展成就</a:t>
            </a:r>
            <a:r>
              <a:rPr lang="zh-CN" altLang="en-US" sz="2400" kern="100" dirty="0">
                <a:effectLst/>
                <a:latin typeface="楷体" pitchFamily="49" charset="-122"/>
                <a:ea typeface="楷体" pitchFamily="49" charset="-122"/>
                <a:cs typeface="Times New Roman" panose="02020603050405020304" pitchFamily="18" charset="0"/>
              </a:rPr>
              <a:t>？</a:t>
            </a:r>
            <a:endParaRPr lang="zh-CN" altLang="en-US" sz="2400" dirty="0">
              <a:latin typeface="楷体" pitchFamily="49" charset="-122"/>
              <a:ea typeface="楷体" pitchFamily="49" charset="-122"/>
            </a:endParaRPr>
          </a:p>
        </p:txBody>
      </p:sp>
      <p:pic>
        <p:nvPicPr>
          <p:cNvPr id="9" name="图片 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4335662" y="1393038"/>
            <a:ext cx="3676205" cy="3133616"/>
          </a:xfrm>
          <a:prstGeom prst="rect">
            <a:avLst/>
          </a:prstGeom>
          <a:ln>
            <a:solidFill>
              <a:schemeClr val="tx1"/>
            </a:solidFill>
          </a:ln>
        </p:spPr>
      </p:pic>
      <p:sp>
        <p:nvSpPr>
          <p:cNvPr id="11" name="文本框 10"/>
          <p:cNvSpPr txBox="1"/>
          <p:nvPr>
            <p:custDataLst>
              <p:tags r:id="rId6"/>
            </p:custDataLst>
          </p:nvPr>
        </p:nvSpPr>
        <p:spPr>
          <a:xfrm>
            <a:off x="4257446" y="4921167"/>
            <a:ext cx="3754421" cy="1569660"/>
          </a:xfrm>
          <a:prstGeom prst="rect">
            <a:avLst/>
          </a:prstGeom>
          <a:noFill/>
        </p:spPr>
        <p:txBody>
          <a:bodyPr wrap="square">
            <a:spAutoFit/>
          </a:bodyPr>
          <a:lstStyle/>
          <a:p>
            <a:pPr algn="just"/>
            <a:r>
              <a:rPr lang="zh-CN" altLang="en-US" sz="2400" kern="100" dirty="0">
                <a:effectLst/>
                <a:latin typeface="楷体" pitchFamily="49" charset="-122"/>
                <a:ea typeface="楷体" pitchFamily="49" charset="-122"/>
                <a:cs typeface="Times New Roman" panose="02020603050405020304" pitchFamily="18" charset="0"/>
              </a:rPr>
              <a:t>你是否了解“一带一路”倡议？你能否阐述它对我国和世界经济发展有什么意义？</a:t>
            </a:r>
            <a:endParaRPr lang="zh-CN" altLang="en-US" sz="2400" dirty="0">
              <a:latin typeface="楷体" pitchFamily="49" charset="-122"/>
              <a:ea typeface="楷体" pitchFamily="49" charset="-122"/>
            </a:endParaRPr>
          </a:p>
        </p:txBody>
      </p:sp>
      <p:pic>
        <p:nvPicPr>
          <p:cNvPr id="13" name="图片 12"/>
          <p:cNvPicPr>
            <a:picLocks noChangeAspect="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a:xfrm>
            <a:off x="8307813" y="1393037"/>
            <a:ext cx="3676203" cy="3133616"/>
          </a:xfrm>
          <a:prstGeom prst="rect">
            <a:avLst/>
          </a:prstGeom>
          <a:ln>
            <a:solidFill>
              <a:schemeClr val="tx1"/>
            </a:solidFill>
          </a:ln>
        </p:spPr>
      </p:pic>
      <p:sp>
        <p:nvSpPr>
          <p:cNvPr id="14" name="文本框 13"/>
          <p:cNvSpPr txBox="1"/>
          <p:nvPr>
            <p:custDataLst>
              <p:tags r:id="rId9"/>
            </p:custDataLst>
          </p:nvPr>
        </p:nvSpPr>
        <p:spPr>
          <a:xfrm>
            <a:off x="8307813" y="4925806"/>
            <a:ext cx="3557441" cy="1198880"/>
          </a:xfrm>
          <a:prstGeom prst="rect">
            <a:avLst/>
          </a:prstGeom>
          <a:noFill/>
        </p:spPr>
        <p:txBody>
          <a:bodyPr wrap="square">
            <a:spAutoFit/>
          </a:bodyPr>
          <a:lstStyle/>
          <a:p>
            <a:pPr algn="just"/>
            <a:r>
              <a:rPr lang="zh-CN" altLang="en-US" sz="2400" kern="100" dirty="0">
                <a:effectLst/>
                <a:latin typeface="楷体" pitchFamily="49" charset="-122"/>
                <a:ea typeface="楷体" pitchFamily="49" charset="-122"/>
                <a:cs typeface="Times New Roman" panose="02020603050405020304" pitchFamily="18" charset="0"/>
              </a:rPr>
              <a:t>看到国家在新时代取得的各项成就，你的感受是什么？</a:t>
            </a:r>
            <a:endParaRPr lang="zh-CN" altLang="en-US" sz="2400" dirty="0">
              <a:latin typeface="楷体" pitchFamily="49" charset="-122"/>
              <a:ea typeface="楷体" pitchFamily="49" charset="-122"/>
            </a:endParaRPr>
          </a:p>
        </p:txBody>
      </p:sp>
    </p:spTree>
    <p:custDataLst>
      <p:tags r:id="rId1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11187" y="1501026"/>
            <a:ext cx="10969625" cy="4759325"/>
          </a:xfrm>
        </p:spPr>
        <p:txBody>
          <a:bodyPr>
            <a:normAutofit/>
          </a:bodyPr>
          <a:lstStyle/>
          <a:p>
            <a:pPr marL="0" indent="609600" algn="just" fontAlgn="auto">
              <a:lnSpc>
                <a:spcPct val="150000"/>
              </a:lnSpc>
              <a:buNone/>
              <a:extLst>
                <a:ext uri="{35155182-B16C-46BC-9424-99874614C6A1}">
                  <wpsdc:indentchars xmlns:wpsdc="http://www.wps.cn/officeDocument/2017/drawingmlCustomData" val="200" checksum="4158780845"/>
                </a:ext>
              </a:extLst>
            </a:pPr>
            <a:r>
              <a:rPr lang="en-US" altLang="zh-CN" sz="2400" dirty="0">
                <a:latin typeface="微软雅黑" pitchFamily="34" charset="-122"/>
                <a:ea typeface="微软雅黑" pitchFamily="34" charset="-122"/>
              </a:rPr>
              <a:t> 1.</a:t>
            </a:r>
            <a:r>
              <a:rPr lang="zh-CN" altLang="en-US" sz="2400" dirty="0">
                <a:latin typeface="微软雅黑" pitchFamily="34" charset="-122"/>
                <a:ea typeface="微软雅黑" pitchFamily="34" charset="-122"/>
              </a:rPr>
              <a:t>已知点：学生在学习生活中，通过自身感受、与长辈沟通交流、社会观察等途径对中国的发展变化和未来美好生活的期待有感性认识。</a:t>
            </a:r>
            <a:endParaRPr lang="zh-CN" altLang="en-US" sz="2400" dirty="0">
              <a:latin typeface="微软雅黑" pitchFamily="34" charset="-122"/>
              <a:ea typeface="微软雅黑" pitchFamily="34" charset="-122"/>
            </a:endParaRPr>
          </a:p>
          <a:p>
            <a:pPr marL="0" indent="609600" algn="just" fontAlgn="auto">
              <a:lnSpc>
                <a:spcPct val="150000"/>
              </a:lnSpc>
              <a:buNone/>
              <a:extLst>
                <a:ext uri="{35155182-B16C-46BC-9424-99874614C6A1}">
                  <wpsdc:indentchars xmlns:wpsdc="http://www.wps.cn/officeDocument/2017/drawingmlCustomData" val="200" checksum="4158780845"/>
                </a:ext>
              </a:extLst>
            </a:pPr>
            <a:r>
              <a:rPr lang="zh-CN" altLang="en-US" sz="2400" dirty="0">
                <a:latin typeface="微软雅黑" pitchFamily="34" charset="-122"/>
                <a:ea typeface="微软雅黑" pitchFamily="34" charset="-122"/>
              </a:rPr>
              <a:t>2.困惑点：学生对当前中国发展所处的历史方位理解不够，对我国发展取得的成就和面临的问题只有表象化的认识，不能抓住现象背后的本质。</a:t>
            </a:r>
            <a:endParaRPr lang="zh-CN" altLang="en-US" sz="2400" dirty="0">
              <a:latin typeface="微软雅黑" pitchFamily="34" charset="-122"/>
              <a:ea typeface="微软雅黑" pitchFamily="34" charset="-122"/>
            </a:endParaRPr>
          </a:p>
          <a:p>
            <a:pPr marL="0" indent="609600" algn="just" fontAlgn="auto">
              <a:lnSpc>
                <a:spcPct val="150000"/>
              </a:lnSpc>
              <a:buNone/>
              <a:extLst>
                <a:ext uri="{35155182-B16C-46BC-9424-99874614C6A1}">
                  <wpsdc:indentchars xmlns:wpsdc="http://www.wps.cn/officeDocument/2017/drawingmlCustomData" val="200" checksum="4158780845"/>
                </a:ext>
              </a:extLst>
            </a:pPr>
            <a:r>
              <a:rPr lang="zh-CN" altLang="en-US" sz="2400" dirty="0">
                <a:latin typeface="微软雅黑" pitchFamily="34" charset="-122"/>
                <a:ea typeface="微软雅黑" pitchFamily="34" charset="-122"/>
              </a:rPr>
              <a:t>3.发展点：以学生真实的感官体验和已有的经验为出发点，通过亲身实践、小组合作、问题探究等方式，对我国发展所处的历史方位形成完整的认识，增强学生透过现象看本质的能力，锻炼学生思维品质，同时增强学生对党的领导的认同，坚定道路自信，提升民族自豪感和时代责任感。</a:t>
            </a:r>
            <a:endParaRPr lang="zh-CN" altLang="en-US" sz="2400" dirty="0">
              <a:latin typeface="微软雅黑" pitchFamily="34" charset="-122"/>
              <a:ea typeface="微软雅黑" pitchFamily="34" charset="-122"/>
            </a:endParaRPr>
          </a:p>
        </p:txBody>
      </p:sp>
      <p:sp>
        <p:nvSpPr>
          <p:cNvPr id="2" name="文本框 3"/>
          <p:cNvSpPr txBox="1"/>
          <p:nvPr/>
        </p:nvSpPr>
        <p:spPr>
          <a:xfrm>
            <a:off x="749173" y="547200"/>
            <a:ext cx="5853600" cy="3683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二、</a:t>
            </a:r>
            <a:r>
              <a:rPr lang="zh-CN" altLang="en-US" b="1" dirty="0">
                <a:solidFill>
                  <a:prstClr val="white"/>
                </a:solidFill>
                <a:latin typeface="微软雅黑" pitchFamily="34" charset="-122"/>
                <a:ea typeface="微软雅黑" pitchFamily="34" charset="-122"/>
              </a:rPr>
              <a:t>学情</a:t>
            </a:r>
            <a:r>
              <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分析</a:t>
            </a:r>
            <a:endPar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11187" y="1368595"/>
            <a:ext cx="10969625" cy="4759325"/>
          </a:xfrm>
        </p:spPr>
        <p:txBody>
          <a:bodyPr>
            <a:noAutofit/>
          </a:bodyPr>
          <a:lstStyle/>
          <a:p>
            <a:pPr marL="0" indent="609600" algn="just" fontAlgn="auto">
              <a:lnSpc>
                <a:spcPct val="150000"/>
              </a:lnSpc>
              <a:buNone/>
              <a:extLst>
                <a:ext uri="{35155182-B16C-46BC-9424-99874614C6A1}">
                  <wpsdc:indentchars xmlns:wpsdc="http://www.wps.cn/officeDocument/2017/drawingmlCustomData" val="200" checksum="4158780845"/>
                </a:ext>
              </a:extLst>
            </a:pPr>
            <a:r>
              <a:rPr lang="en-US" altLang="zh-CN" sz="2400" dirty="0">
                <a:latin typeface="微软雅黑" pitchFamily="34" charset="-122"/>
                <a:ea typeface="微软雅黑" pitchFamily="34" charset="-122"/>
              </a:rPr>
              <a:t> </a:t>
            </a:r>
            <a:r>
              <a:rPr sz="2400" dirty="0">
                <a:latin typeface="微软雅黑" pitchFamily="34" charset="-122"/>
                <a:ea typeface="微软雅黑" pitchFamily="34" charset="-122"/>
              </a:rPr>
              <a:t>1.通过小组分享和课堂“五感”体验活动，感受新时代国家取得的发展成就，理解中国特色社会主义新时代的丰富内涵。通过观看视频《这十年，我们一起走过》，感受新时代为民族复兴接好棒、为社会主义续新篇、为世界文明添光彩的重大意义。</a:t>
            </a:r>
            <a:endParaRPr sz="2400" dirty="0">
              <a:latin typeface="微软雅黑" pitchFamily="34" charset="-122"/>
              <a:ea typeface="微软雅黑" pitchFamily="34" charset="-122"/>
            </a:endParaRPr>
          </a:p>
          <a:p>
            <a:pPr marL="0" indent="609600" algn="just" fontAlgn="auto">
              <a:lnSpc>
                <a:spcPct val="150000"/>
              </a:lnSpc>
              <a:buNone/>
              <a:extLst>
                <a:ext uri="{35155182-B16C-46BC-9424-99874614C6A1}">
                  <wpsdc:indentchars xmlns:wpsdc="http://www.wps.cn/officeDocument/2017/drawingmlCustomData" val="200" checksum="4158780845"/>
                </a:ext>
              </a:extLst>
            </a:pPr>
            <a:r>
              <a:rPr sz="2400" dirty="0">
                <a:latin typeface="微软雅黑" pitchFamily="34" charset="-122"/>
                <a:ea typeface="微软雅黑" pitchFamily="34" charset="-122"/>
              </a:rPr>
              <a:t>2.通过小组探究“三代人眼中的美好生活”，对比不同时期、不同空间的人们对“美好生活”的理解和向往，深入理解新时代我国社会主要矛盾的转化。</a:t>
            </a:r>
            <a:endParaRPr sz="2400" dirty="0">
              <a:latin typeface="微软雅黑" pitchFamily="34" charset="-122"/>
              <a:ea typeface="微软雅黑" pitchFamily="34" charset="-122"/>
            </a:endParaRPr>
          </a:p>
          <a:p>
            <a:pPr marL="0" indent="609600" algn="just" fontAlgn="auto">
              <a:lnSpc>
                <a:spcPct val="150000"/>
              </a:lnSpc>
              <a:buNone/>
              <a:extLst>
                <a:ext uri="{35155182-B16C-46BC-9424-99874614C6A1}">
                  <wpsdc:indentchars xmlns:wpsdc="http://www.wps.cn/officeDocument/2017/drawingmlCustomData" val="200" checksum="4158780845"/>
                </a:ext>
              </a:extLst>
            </a:pPr>
            <a:r>
              <a:rPr sz="2400" dirty="0">
                <a:latin typeface="微软雅黑" pitchFamily="34" charset="-122"/>
                <a:ea typeface="微软雅黑" pitchFamily="34" charset="-122"/>
              </a:rPr>
              <a:t>3.通过探索三条路的情境推进，认识到我国社会主要矛盾的转化，需要我们坚持以人民为中心的发展思想，做到发展为了人民、发展依靠人民、发展成果由人民共享。</a:t>
            </a:r>
            <a:endParaRPr sz="2400" dirty="0">
              <a:latin typeface="微软雅黑" pitchFamily="34" charset="-122"/>
              <a:ea typeface="微软雅黑" pitchFamily="34" charset="-122"/>
            </a:endParaRPr>
          </a:p>
        </p:txBody>
      </p:sp>
      <p:sp>
        <p:nvSpPr>
          <p:cNvPr id="2" name="文本框 3"/>
          <p:cNvSpPr txBox="1"/>
          <p:nvPr/>
        </p:nvSpPr>
        <p:spPr>
          <a:xfrm>
            <a:off x="749173" y="547200"/>
            <a:ext cx="5853600" cy="3683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b="1" dirty="0">
                <a:solidFill>
                  <a:prstClr val="white"/>
                </a:solidFill>
                <a:latin typeface="微软雅黑" pitchFamily="34" charset="-122"/>
                <a:ea typeface="微软雅黑" pitchFamily="34" charset="-122"/>
              </a:rPr>
              <a:t>三、</a:t>
            </a:r>
            <a:r>
              <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教学目标</a:t>
            </a:r>
            <a:endPar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11187" y="1728049"/>
            <a:ext cx="10969625" cy="4759325"/>
          </a:xfrm>
        </p:spPr>
        <p:txBody>
          <a:bodyPr>
            <a:noAutofit/>
          </a:bodyPr>
          <a:lstStyle/>
          <a:p>
            <a:pPr marL="0" indent="711200" fontAlgn="auto">
              <a:lnSpc>
                <a:spcPct val="150000"/>
              </a:lnSpc>
              <a:buNone/>
              <a:extLst>
                <a:ext uri="{35155182-B16C-46BC-9424-99874614C6A1}">
                  <wpsdc:indentchars xmlns:wpsdc="http://www.wps.cn/officeDocument/2017/drawingmlCustomData" val="200" checksum="3773799597"/>
                </a:ext>
              </a:extLst>
            </a:pPr>
            <a:r>
              <a:rPr lang="zh-CN" altLang="en-US" dirty="0">
                <a:latin typeface="微软雅黑" pitchFamily="34" charset="-122"/>
                <a:ea typeface="微软雅黑" pitchFamily="34" charset="-122"/>
              </a:rPr>
              <a:t>教学重点：</a:t>
            </a:r>
            <a:endParaRPr lang="zh-CN" altLang="en-US" dirty="0">
              <a:latin typeface="微软雅黑" pitchFamily="34" charset="-122"/>
              <a:ea typeface="微软雅黑" pitchFamily="34" charset="-122"/>
            </a:endParaRPr>
          </a:p>
          <a:p>
            <a:pPr marL="0" indent="711200" fontAlgn="auto">
              <a:lnSpc>
                <a:spcPct val="150000"/>
              </a:lnSpc>
              <a:buNone/>
              <a:extLst>
                <a:ext uri="{35155182-B16C-46BC-9424-99874614C6A1}">
                  <wpsdc:indentchars xmlns:wpsdc="http://www.wps.cn/officeDocument/2017/drawingmlCustomData" val="200" checksum="3773799597"/>
                </a:ext>
              </a:extLst>
            </a:pPr>
            <a:r>
              <a:rPr lang="zh-CN" altLang="en-US" dirty="0">
                <a:latin typeface="微软雅黑" pitchFamily="34" charset="-122"/>
                <a:ea typeface="微软雅黑" pitchFamily="34" charset="-122"/>
              </a:rPr>
              <a:t>我国发展新的历史方位、社会主要矛盾的转化、以人民为中心的发展思想。</a:t>
            </a:r>
            <a:endParaRPr lang="zh-CN" altLang="en-US" dirty="0">
              <a:latin typeface="微软雅黑" pitchFamily="34" charset="-122"/>
              <a:ea typeface="微软雅黑" pitchFamily="34" charset="-122"/>
            </a:endParaRPr>
          </a:p>
          <a:p>
            <a:pPr marL="0" indent="711200" fontAlgn="auto">
              <a:lnSpc>
                <a:spcPct val="150000"/>
              </a:lnSpc>
              <a:buNone/>
              <a:extLst>
                <a:ext uri="{35155182-B16C-46BC-9424-99874614C6A1}">
                  <wpsdc:indentchars xmlns:wpsdc="http://www.wps.cn/officeDocument/2017/drawingmlCustomData" val="200" checksum="3773799597"/>
                </a:ext>
              </a:extLst>
            </a:pPr>
            <a:r>
              <a:rPr lang="zh-CN" altLang="en-US" dirty="0">
                <a:latin typeface="微软雅黑" pitchFamily="34" charset="-122"/>
                <a:ea typeface="微软雅黑" pitchFamily="34" charset="-122"/>
              </a:rPr>
              <a:t>教学难点：</a:t>
            </a:r>
            <a:endParaRPr lang="zh-CN" altLang="en-US" dirty="0">
              <a:latin typeface="微软雅黑" pitchFamily="34" charset="-122"/>
              <a:ea typeface="微软雅黑" pitchFamily="34" charset="-122"/>
            </a:endParaRPr>
          </a:p>
          <a:p>
            <a:pPr marL="0" indent="711200" fontAlgn="auto">
              <a:lnSpc>
                <a:spcPct val="150000"/>
              </a:lnSpc>
              <a:buNone/>
              <a:extLst>
                <a:ext uri="{35155182-B16C-46BC-9424-99874614C6A1}">
                  <wpsdc:indentchars xmlns:wpsdc="http://www.wps.cn/officeDocument/2017/drawingmlCustomData" val="200" checksum="3773799597"/>
                </a:ext>
              </a:extLst>
            </a:pPr>
            <a:r>
              <a:rPr lang="zh-CN" altLang="en-US" dirty="0">
                <a:latin typeface="微软雅黑" pitchFamily="34" charset="-122"/>
                <a:ea typeface="微软雅黑" pitchFamily="34" charset="-122"/>
              </a:rPr>
              <a:t>中国特色社会主义进入新时代的丰富内涵和意义。</a:t>
            </a:r>
            <a:endParaRPr lang="zh-CN" altLang="en-US" dirty="0">
              <a:latin typeface="微软雅黑" pitchFamily="34" charset="-122"/>
              <a:ea typeface="微软雅黑" pitchFamily="34" charset="-122"/>
            </a:endParaRPr>
          </a:p>
        </p:txBody>
      </p:sp>
      <p:sp>
        <p:nvSpPr>
          <p:cNvPr id="2" name="文本框 3"/>
          <p:cNvSpPr txBox="1"/>
          <p:nvPr/>
        </p:nvSpPr>
        <p:spPr>
          <a:xfrm>
            <a:off x="749173" y="547200"/>
            <a:ext cx="5853600" cy="3683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四、教学</a:t>
            </a:r>
            <a:r>
              <a:rPr lang="zh-CN" altLang="en-US" b="1" dirty="0">
                <a:solidFill>
                  <a:prstClr val="white"/>
                </a:solidFill>
                <a:latin typeface="微软雅黑" pitchFamily="34" charset="-122"/>
                <a:ea typeface="微软雅黑" pitchFamily="34" charset="-122"/>
              </a:rPr>
              <a:t>重难点</a:t>
            </a:r>
            <a:endPar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nvPr>
        </p:nvGraphicFramePr>
        <p:xfrm>
          <a:off x="0" y="1633855"/>
          <a:ext cx="10735945" cy="43510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矩形: 圆角 1"/>
          <p:cNvSpPr/>
          <p:nvPr/>
        </p:nvSpPr>
        <p:spPr>
          <a:xfrm>
            <a:off x="10273251" y="1791999"/>
            <a:ext cx="1749056" cy="9144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体验</a:t>
            </a:r>
            <a:endPar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6" name="矩形: 圆角 15"/>
          <p:cNvSpPr/>
          <p:nvPr/>
        </p:nvSpPr>
        <p:spPr>
          <a:xfrm>
            <a:off x="10273251" y="3352799"/>
            <a:ext cx="1749056" cy="9144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认知</a:t>
            </a:r>
            <a:endPar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8" name="矩形: 圆角 17"/>
          <p:cNvSpPr/>
          <p:nvPr/>
        </p:nvSpPr>
        <p:spPr>
          <a:xfrm>
            <a:off x="10273251" y="4973022"/>
            <a:ext cx="1749056" cy="9144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践行</a:t>
            </a:r>
            <a:endPar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5" name="箭头: 下 4"/>
          <p:cNvSpPr/>
          <p:nvPr/>
        </p:nvSpPr>
        <p:spPr>
          <a:xfrm>
            <a:off x="11003262" y="2848302"/>
            <a:ext cx="289034" cy="36259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charset="-122"/>
              <a:ea typeface="等线" charset="-122"/>
              <a:cs typeface="+mn-cs"/>
            </a:endParaRPr>
          </a:p>
        </p:txBody>
      </p:sp>
      <p:sp>
        <p:nvSpPr>
          <p:cNvPr id="6" name="箭头: 下 5"/>
          <p:cNvSpPr/>
          <p:nvPr/>
        </p:nvSpPr>
        <p:spPr>
          <a:xfrm>
            <a:off x="11003262" y="4438814"/>
            <a:ext cx="289034" cy="36259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charset="-122"/>
              <a:ea typeface="等线" charset="-122"/>
              <a:cs typeface="+mn-cs"/>
            </a:endParaRPr>
          </a:p>
        </p:txBody>
      </p:sp>
      <p:sp>
        <p:nvSpPr>
          <p:cNvPr id="7" name="文本框 3"/>
          <p:cNvSpPr txBox="1"/>
          <p:nvPr/>
        </p:nvSpPr>
        <p:spPr>
          <a:xfrm>
            <a:off x="749173" y="547200"/>
            <a:ext cx="5853600" cy="3683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b="1" dirty="0">
                <a:solidFill>
                  <a:prstClr val="white"/>
                </a:solidFill>
                <a:latin typeface="微软雅黑" pitchFamily="34" charset="-122"/>
                <a:ea typeface="微软雅黑" pitchFamily="34" charset="-122"/>
              </a:rPr>
              <a:t>五、</a:t>
            </a:r>
            <a:r>
              <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教学思路</a:t>
            </a:r>
            <a:endPar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Tree>
  </p:cSld>
  <p:clrMapOvr>
    <a:masterClrMapping/>
  </p:clrMapOvr>
</p:sld>
</file>

<file path=ppt/tags/tag1.xml><?xml version="1.0" encoding="utf-8"?>
<p:tagLst xmlns:p="http://schemas.openxmlformats.org/presentationml/2006/main">
  <p:tag name="KSO_WM_BEAUTIFY_FLAG" val="#wm#"/>
  <p:tag name="KSO_WM_TEMPLATE_CATEGORY" val="custom"/>
  <p:tag name="KSO_WM_TEMPLATE_INDEX" val="20205081"/>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COMMONDATA" val="eyJoZGlkIjoiNzcxYzJiOGIzZmY2YjNhNzFmMzkzMmU5MDM2M2FjMTMifQ=="/>
</p:tagLst>
</file>

<file path=ppt/tags/tag2.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DIAGRAM_VIRTUALLY_FRAME" val="{&quot;height&quot;:401.40078740157475,&quot;left&quot;:28.62291338582677,&quot;top&quot;:109.68795275590551,&quot;width&quot;:915.0003937007874}"/>
</p:tagLst>
</file>

<file path=ppt/tags/tag4.xml><?xml version="1.0" encoding="utf-8"?>
<p:tagLst xmlns:p="http://schemas.openxmlformats.org/presentationml/2006/main">
  <p:tag name="KSO_WM_DIAGRAM_VIRTUALLY_FRAME" val="{&quot;height&quot;:401.40078740157475,&quot;left&quot;:28.62291338582677,&quot;top&quot;:109.68795275590551,&quot;width&quot;:915.0003937007874}"/>
</p:tagLst>
</file>

<file path=ppt/tags/tag5.xml><?xml version="1.0" encoding="utf-8"?>
<p:tagLst xmlns:p="http://schemas.openxmlformats.org/presentationml/2006/main">
  <p:tag name="KSO_WM_DIAGRAM_VIRTUALLY_FRAME" val="{&quot;height&quot;:401.40078740157475,&quot;left&quot;:28.62291338582677,&quot;top&quot;:109.68795275590551,&quot;width&quot;:915.0003937007874}"/>
</p:tagLst>
</file>

<file path=ppt/tags/tag6.xml><?xml version="1.0" encoding="utf-8"?>
<p:tagLst xmlns:p="http://schemas.openxmlformats.org/presentationml/2006/main">
  <p:tag name="KSO_WM_DIAGRAM_VIRTUALLY_FRAME" val="{&quot;height&quot;:401.40078740157475,&quot;left&quot;:28.62291338582677,&quot;top&quot;:109.68795275590551,&quot;width&quot;:915.0003937007874}"/>
</p:tagLst>
</file>

<file path=ppt/tags/tag7.xml><?xml version="1.0" encoding="utf-8"?>
<p:tagLst xmlns:p="http://schemas.openxmlformats.org/presentationml/2006/main">
  <p:tag name="KSO_WM_DIAGRAM_VIRTUALLY_FRAME" val="{&quot;height&quot;:401.40078740157475,&quot;left&quot;:28.62291338582677,&quot;top&quot;:109.68795275590551,&quot;width&quot;:915.0003937007874}"/>
</p:tagLst>
</file>

<file path=ppt/tags/tag8.xml><?xml version="1.0" encoding="utf-8"?>
<p:tagLst xmlns:p="http://schemas.openxmlformats.org/presentationml/2006/main">
  <p:tag name="KSO_WM_DIAGRAM_VIRTUALLY_FRAME" val="{&quot;height&quot;:401.40078740157475,&quot;left&quot;:28.62291338582677,&quot;top&quot;:109.68795275590551,&quot;width&quot;:915.0003937007874}"/>
</p:tagLst>
</file>

<file path=ppt/tags/tag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488c834a76df921857797137771fbfcb_e36af75c2fb2364715aeda040305faa7_8">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1862</Words>
  <Application>WPS 演示</Application>
  <PresentationFormat>宽屏</PresentationFormat>
  <Paragraphs>113</Paragraphs>
  <Slides>21</Slides>
  <Notes>10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微软雅黑</vt:lpstr>
      <vt:lpstr>黑体</vt:lpstr>
      <vt:lpstr>Calibri</vt:lpstr>
      <vt:lpstr>等线</vt:lpstr>
      <vt:lpstr>楷体</vt:lpstr>
      <vt:lpstr>Times New Roman</vt:lpstr>
      <vt:lpstr>宋体</vt:lpstr>
      <vt:lpstr>汉仪书宋二KW</vt:lpstr>
      <vt:lpstr>Arial Unicode MS</vt:lpstr>
      <vt:lpstr>等线 Light</vt:lpstr>
      <vt:lpstr>Calibri Light</vt:lpstr>
      <vt:lpstr>488c834a76df921857797137771fbfcb_e36af75c2fb2364715aeda040305faa7_8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这电脑有毒</dc:creator>
  <cp:lastModifiedBy>柠檬树下的阳光</cp:lastModifiedBy>
  <cp:revision>49</cp:revision>
  <dcterms:created xsi:type="dcterms:W3CDTF">2025-06-20T14:28:33Z</dcterms:created>
  <dcterms:modified xsi:type="dcterms:W3CDTF">2025-06-20T14:28:33Z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064032971AB648B4B6E883CC2A04F7D3_13</vt:lpwstr>
  </property>
  <property fmtid="{D5CDD505-2E9C-101B-9397-08002B2CF9AE}" pid="3" name="KSOProductBuildVer">
    <vt:lpwstr>2052-6.2.2.8394</vt:lpwstr>
  </property>
</Properties>
</file>