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65" r:id="rId2"/>
    <p:sldId id="390" r:id="rId3"/>
    <p:sldId id="349" r:id="rId4"/>
    <p:sldId id="399" r:id="rId5"/>
    <p:sldId id="385" r:id="rId6"/>
    <p:sldId id="342" r:id="rId7"/>
    <p:sldId id="386" r:id="rId8"/>
    <p:sldId id="344" r:id="rId9"/>
    <p:sldId id="393" r:id="rId10"/>
    <p:sldId id="353" r:id="rId11"/>
    <p:sldId id="368" r:id="rId12"/>
    <p:sldId id="381" r:id="rId13"/>
    <p:sldId id="370" r:id="rId14"/>
    <p:sldId id="371" r:id="rId15"/>
    <p:sldId id="396" r:id="rId16"/>
    <p:sldId id="397" r:id="rId17"/>
    <p:sldId id="372" r:id="rId18"/>
    <p:sldId id="373" r:id="rId19"/>
    <p:sldId id="376" r:id="rId20"/>
    <p:sldId id="374" r:id="rId21"/>
    <p:sldId id="375" r:id="rId22"/>
    <p:sldId id="379" r:id="rId23"/>
    <p:sldId id="281" r:id="rId24"/>
    <p:sldId id="402" r:id="rId25"/>
    <p:sldId id="308" r:id="rId26"/>
    <p:sldId id="288" r:id="rId27"/>
    <p:sldId id="395" r:id="rId28"/>
    <p:sldId id="356" r:id="rId29"/>
    <p:sldId id="398" r:id="rId30"/>
    <p:sldId id="380" r:id="rId31"/>
    <p:sldId id="359" r:id="rId32"/>
    <p:sldId id="360" r:id="rId33"/>
    <p:sldId id="361" r:id="rId34"/>
    <p:sldId id="400" r:id="rId35"/>
    <p:sldId id="391" r:id="rId36"/>
    <p:sldId id="384"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4301"/>
    <a:srgbClr val="FA7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2" d="100"/>
          <a:sy n="82" d="100"/>
        </p:scale>
        <p:origin x="9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e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wmf"/><Relationship Id="rId1" Type="http://schemas.openxmlformats.org/officeDocument/2006/relationships/image" Target="../media/image5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ED31A3-A264-49CB-8D37-E4CC528F862D}" type="datetimeFigureOut">
              <a:rPr lang="zh-CN" altLang="en-US" smtClean="0"/>
              <a:t>2018/7/6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D84D61-0A7B-471D-897D-411CC4A75024}" type="slidenum">
              <a:rPr lang="zh-CN" altLang="en-US" smtClean="0"/>
              <a:t>‹#›</a:t>
            </a:fld>
            <a:endParaRPr lang="zh-CN" altLang="en-US"/>
          </a:p>
        </p:txBody>
      </p:sp>
    </p:spTree>
    <p:extLst>
      <p:ext uri="{BB962C8B-B14F-4D97-AF65-F5344CB8AC3E}">
        <p14:creationId xmlns:p14="http://schemas.microsoft.com/office/powerpoint/2010/main" val="2616857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noTextEdit="1"/>
          </p:cNvSpPr>
          <p:nvPr>
            <p:ph type="sldImg"/>
          </p:nvPr>
        </p:nvSpPr>
        <p:spPr/>
      </p:sp>
      <p:sp>
        <p:nvSpPr>
          <p:cNvPr id="10242" name="备注占位符 2"/>
          <p:cNvSpPr>
            <a:spLocks noGrp="1"/>
          </p:cNvSpPr>
          <p:nvPr>
            <p:ph type="body"/>
          </p:nvPr>
        </p:nvSpPr>
        <p:spPr>
          <a:xfrm>
            <a:off x="676275" y="4722813"/>
            <a:ext cx="5408613" cy="4473575"/>
          </a:xfrm>
          <a:prstGeom prst="rect">
            <a:avLst/>
          </a:prstGeom>
          <a:noFill/>
          <a:ln w="9525">
            <a:noFill/>
          </a:ln>
        </p:spPr>
        <p:txBody>
          <a:bodyPr anchor="t"/>
          <a:lstStyle/>
          <a:p>
            <a:pPr lvl="0" eaLnBrk="1" hangingPunct="1"/>
            <a:endParaRPr lang="zh-CN" altLang="en-US" dirty="0"/>
          </a:p>
        </p:txBody>
      </p:sp>
      <p:sp>
        <p:nvSpPr>
          <p:cNvPr id="10243" name="日期占位符 3"/>
          <p:cNvSpPr txBox="1">
            <a:spLocks noGrp="1"/>
          </p:cNvSpPr>
          <p:nvPr>
            <p:ph type="dt" sz="half"/>
          </p:nvPr>
        </p:nvSpPr>
        <p:spPr>
          <a:xfrm>
            <a:off x="3829050" y="0"/>
            <a:ext cx="2930525" cy="498475"/>
          </a:xfrm>
          <a:prstGeom prst="rect">
            <a:avLst/>
          </a:prstGeom>
          <a:noFill/>
          <a:ln w="9525">
            <a:noFill/>
          </a:ln>
        </p:spPr>
        <p:txBody>
          <a:bodyPr wrap="square" lIns="91440" tIns="45720" rIns="91440" bIns="45720" anchor="t"/>
          <a:lstStyle/>
          <a:p>
            <a:pPr lvl="0" indent="0" algn="r">
              <a:buFont typeface="Arial" panose="020B0604020202020204" pitchFamily="34" charset="0"/>
              <a:buChar char="•"/>
            </a:pPr>
            <a:fld id="{BB962C8B-B14F-4D97-AF65-F5344CB8AC3E}" type="datetime1">
              <a:rPr lang="zh-CN" altLang="en-US" sz="1800" dirty="0">
                <a:latin typeface="Arial" panose="020B0604020202020204" pitchFamily="34" charset="0"/>
                <a:ea typeface="宋体" panose="02010600030101010101" pitchFamily="2" charset="-122"/>
              </a:rPr>
              <a:t>2018/7/6</a:t>
            </a:fld>
            <a:endParaRPr lang="zh-CN" altLang="en-US" sz="1800" dirty="0">
              <a:latin typeface="Arial" panose="020B0604020202020204" pitchFamily="34" charset="0"/>
              <a:ea typeface="宋体" panose="02010600030101010101" pitchFamily="2" charset="-122"/>
            </a:endParaRPr>
          </a:p>
        </p:txBody>
      </p:sp>
      <p:sp>
        <p:nvSpPr>
          <p:cNvPr id="10244" name="灯片编号占位符 4"/>
          <p:cNvSpPr txBox="1">
            <a:spLocks noGrp="1"/>
          </p:cNvSpPr>
          <p:nvPr>
            <p:ph type="sldNum" sz="quarter"/>
          </p:nvPr>
        </p:nvSpPr>
        <p:spPr>
          <a:xfrm>
            <a:off x="3829050" y="9444038"/>
            <a:ext cx="2930525" cy="498475"/>
          </a:xfrm>
          <a:prstGeom prst="rect">
            <a:avLst/>
          </a:prstGeom>
          <a:noFill/>
          <a:ln w="9525">
            <a:noFill/>
          </a:ln>
        </p:spPr>
        <p:txBody>
          <a:bodyPr wrap="square" lIns="91440" tIns="45720" rIns="91440" bIns="45720" anchor="b"/>
          <a:lstStyle/>
          <a:p>
            <a:pPr lvl="0" indent="0" algn="r">
              <a:buFont typeface="Arial" panose="020B0604020202020204" pitchFamily="34" charset="0"/>
              <a:buChar char="•"/>
            </a:pPr>
            <a:fld id="{9A0DB2DC-4C9A-4742-B13C-FB6460FD3503}" type="slidenum">
              <a:rPr lang="en-US" altLang="en-US" sz="1800" dirty="0">
                <a:latin typeface="Calibri" panose="020F0502020204030204" pitchFamily="34" charset="0"/>
              </a:rPr>
              <a:t>1</a:t>
            </a:fld>
            <a:endParaRPr lang="en-US" altLang="en-US" sz="1800" dirty="0">
              <a:latin typeface="Calibri" panose="020F0502020204030204" pitchFamily="34" charset="0"/>
            </a:endParaRPr>
          </a:p>
        </p:txBody>
      </p:sp>
    </p:spTree>
    <p:extLst>
      <p:ext uri="{BB962C8B-B14F-4D97-AF65-F5344CB8AC3E}">
        <p14:creationId xmlns:p14="http://schemas.microsoft.com/office/powerpoint/2010/main" val="3110460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a:ln>
            <a:solidFill>
              <a:srgbClr val="000000"/>
            </a:solidFill>
            <a:miter/>
          </a:ln>
        </p:spPr>
      </p:sp>
      <p:sp>
        <p:nvSpPr>
          <p:cNvPr id="20482" name="备注占位符 2"/>
          <p:cNvSpPr>
            <a:spLocks noGrp="1"/>
          </p:cNvSpPr>
          <p:nvPr>
            <p:ph type="body"/>
          </p:nvPr>
        </p:nvSpPr>
        <p:spPr>
          <a:xfrm>
            <a:off x="676275" y="4722813"/>
            <a:ext cx="5408613" cy="4473575"/>
          </a:xfrm>
          <a:prstGeom prst="rect">
            <a:avLst/>
          </a:prstGeom>
          <a:noFill/>
          <a:ln w="9525">
            <a:noFill/>
          </a:ln>
        </p:spPr>
        <p:txBody>
          <a:bodyPr anchor="t"/>
          <a:lstStyle/>
          <a:p>
            <a:pPr lvl="0">
              <a:spcBef>
                <a:spcPct val="0"/>
              </a:spcBef>
            </a:pPr>
            <a:endParaRPr lang="zh-CN" altLang="en-US" dirty="0"/>
          </a:p>
        </p:txBody>
      </p:sp>
      <p:sp>
        <p:nvSpPr>
          <p:cNvPr id="20483" name="灯片编号占位符 3"/>
          <p:cNvSpPr txBox="1">
            <a:spLocks noGrp="1"/>
          </p:cNvSpPr>
          <p:nvPr>
            <p:ph type="sldNum" sz="quarter"/>
          </p:nvPr>
        </p:nvSpPr>
        <p:spPr>
          <a:xfrm>
            <a:off x="3829050" y="9444038"/>
            <a:ext cx="2930525" cy="498475"/>
          </a:xfrm>
          <a:prstGeom prst="rect">
            <a:avLst/>
          </a:prstGeom>
          <a:noFill/>
          <a:ln w="9525">
            <a:noFill/>
          </a:ln>
        </p:spPr>
        <p:txBody>
          <a:bodyPr wrap="square" lIns="91440" tIns="45720" rIns="91440" bIns="45720" anchor="b"/>
          <a:lstStyle/>
          <a:p>
            <a:pPr lvl="0" indent="0" algn="r">
              <a:buFont typeface="Arial" panose="020B0604020202020204" pitchFamily="34" charset="0"/>
              <a:buChar char="•"/>
            </a:pPr>
            <a:fld id="{9A0DB2DC-4C9A-4742-B13C-FB6460FD3503}" type="slidenum">
              <a:rPr lang="en-US" altLang="en-US" sz="1800" dirty="0">
                <a:latin typeface="Arial" panose="020B0604020202020204" pitchFamily="34" charset="0"/>
              </a:rPr>
              <a:t>2</a:t>
            </a:fld>
            <a:endParaRPr lang="en-US" altLang="en-US" sz="1800" dirty="0">
              <a:latin typeface="Arial" panose="020B0604020202020204" pitchFamily="34" charset="0"/>
            </a:endParaRPr>
          </a:p>
        </p:txBody>
      </p:sp>
    </p:spTree>
    <p:extLst>
      <p:ext uri="{BB962C8B-B14F-4D97-AF65-F5344CB8AC3E}">
        <p14:creationId xmlns:p14="http://schemas.microsoft.com/office/powerpoint/2010/main" val="1935835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a:ln>
            <a:solidFill>
              <a:srgbClr val="000000"/>
            </a:solidFill>
            <a:miter/>
          </a:ln>
        </p:spPr>
      </p:sp>
      <p:sp>
        <p:nvSpPr>
          <p:cNvPr id="20482" name="备注占位符 2"/>
          <p:cNvSpPr>
            <a:spLocks noGrp="1"/>
          </p:cNvSpPr>
          <p:nvPr>
            <p:ph type="body"/>
          </p:nvPr>
        </p:nvSpPr>
        <p:spPr>
          <a:xfrm>
            <a:off x="676275" y="4722813"/>
            <a:ext cx="5408613" cy="4473575"/>
          </a:xfrm>
          <a:prstGeom prst="rect">
            <a:avLst/>
          </a:prstGeom>
          <a:noFill/>
          <a:ln w="9525">
            <a:noFill/>
          </a:ln>
        </p:spPr>
        <p:txBody>
          <a:bodyPr anchor="t"/>
          <a:lstStyle/>
          <a:p>
            <a:pPr lvl="0">
              <a:spcBef>
                <a:spcPct val="0"/>
              </a:spcBef>
            </a:pPr>
            <a:endParaRPr lang="zh-CN" altLang="en-US" dirty="0"/>
          </a:p>
        </p:txBody>
      </p:sp>
      <p:sp>
        <p:nvSpPr>
          <p:cNvPr id="20483" name="灯片编号占位符 3"/>
          <p:cNvSpPr txBox="1">
            <a:spLocks noGrp="1"/>
          </p:cNvSpPr>
          <p:nvPr>
            <p:ph type="sldNum" sz="quarter"/>
          </p:nvPr>
        </p:nvSpPr>
        <p:spPr>
          <a:xfrm>
            <a:off x="3829050" y="9444038"/>
            <a:ext cx="2930525" cy="498475"/>
          </a:xfrm>
          <a:prstGeom prst="rect">
            <a:avLst/>
          </a:prstGeom>
          <a:noFill/>
          <a:ln w="9525">
            <a:noFill/>
          </a:ln>
        </p:spPr>
        <p:txBody>
          <a:bodyPr wrap="square" lIns="91440" tIns="45720" rIns="91440" bIns="45720" anchor="b"/>
          <a:lstStyle/>
          <a:p>
            <a:pPr lvl="0" indent="0" algn="r">
              <a:buFont typeface="Arial" panose="020B0604020202020204" pitchFamily="34" charset="0"/>
              <a:buChar char="•"/>
            </a:pPr>
            <a:fld id="{9A0DB2DC-4C9A-4742-B13C-FB6460FD3503}" type="slidenum">
              <a:rPr lang="en-US" altLang="en-US" sz="1800" dirty="0">
                <a:latin typeface="Arial" panose="020B0604020202020204" pitchFamily="34" charset="0"/>
              </a:rPr>
              <a:t>13</a:t>
            </a:fld>
            <a:endParaRPr lang="en-US" altLang="en-US" sz="1800" dirty="0">
              <a:latin typeface="Arial" panose="020B0604020202020204" pitchFamily="34" charset="0"/>
            </a:endParaRPr>
          </a:p>
        </p:txBody>
      </p:sp>
    </p:spTree>
    <p:extLst>
      <p:ext uri="{BB962C8B-B14F-4D97-AF65-F5344CB8AC3E}">
        <p14:creationId xmlns:p14="http://schemas.microsoft.com/office/powerpoint/2010/main" val="187759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幻灯片图像占位符 1"/>
          <p:cNvSpPr>
            <a:spLocks noGrp="1" noRot="1" noChangeAspect="1" noTextEdit="1"/>
          </p:cNvSpPr>
          <p:nvPr>
            <p:ph type="sldImg"/>
          </p:nvPr>
        </p:nvSpPr>
        <p:spPr/>
      </p:sp>
      <p:sp>
        <p:nvSpPr>
          <p:cNvPr id="82946" name="备注占位符 2"/>
          <p:cNvSpPr>
            <a:spLocks noGrp="1"/>
          </p:cNvSpPr>
          <p:nvPr>
            <p:ph type="body"/>
          </p:nvPr>
        </p:nvSpPr>
        <p:spPr>
          <a:xfrm>
            <a:off x="676275" y="4722813"/>
            <a:ext cx="5408613" cy="4473575"/>
          </a:xfrm>
          <a:prstGeom prst="rect">
            <a:avLst/>
          </a:prstGeom>
          <a:noFill/>
          <a:ln w="9525">
            <a:noFill/>
          </a:ln>
        </p:spPr>
        <p:txBody>
          <a:bodyPr anchor="t"/>
          <a:lstStyle/>
          <a:p>
            <a:pPr lvl="0" eaLnBrk="1" hangingPunct="1"/>
            <a:endParaRPr lang="zh-CN" altLang="en-US" dirty="0"/>
          </a:p>
        </p:txBody>
      </p:sp>
      <p:sp>
        <p:nvSpPr>
          <p:cNvPr id="82947" name="日期占位符 3"/>
          <p:cNvSpPr txBox="1">
            <a:spLocks noGrp="1"/>
          </p:cNvSpPr>
          <p:nvPr>
            <p:ph type="dt" sz="half"/>
          </p:nvPr>
        </p:nvSpPr>
        <p:spPr>
          <a:xfrm>
            <a:off x="3829050" y="0"/>
            <a:ext cx="2930525" cy="498475"/>
          </a:xfrm>
          <a:prstGeom prst="rect">
            <a:avLst/>
          </a:prstGeom>
          <a:noFill/>
          <a:ln w="9525">
            <a:noFill/>
          </a:ln>
        </p:spPr>
        <p:txBody>
          <a:bodyPr wrap="square" lIns="91440" tIns="45720" rIns="91440" bIns="45720" anchor="t"/>
          <a:lstStyle/>
          <a:p>
            <a:pPr lvl="0" indent="0" algn="r">
              <a:buFont typeface="Arial" panose="020B0604020202020204" pitchFamily="34" charset="0"/>
              <a:buChar char="•"/>
            </a:pPr>
            <a:fld id="{BB962C8B-B14F-4D97-AF65-F5344CB8AC3E}" type="datetime1">
              <a:rPr lang="zh-CN" altLang="en-US" sz="1800" dirty="0">
                <a:latin typeface="Arial" panose="020B0604020202020204" pitchFamily="34" charset="0"/>
                <a:ea typeface="宋体" panose="02010600030101010101" pitchFamily="2" charset="-122"/>
              </a:rPr>
              <a:t>2018/7/6</a:t>
            </a:fld>
            <a:endParaRPr lang="zh-CN" altLang="en-US" sz="1800" dirty="0">
              <a:latin typeface="Arial" panose="020B0604020202020204" pitchFamily="34" charset="0"/>
              <a:ea typeface="宋体" panose="02010600030101010101" pitchFamily="2" charset="-122"/>
            </a:endParaRPr>
          </a:p>
        </p:txBody>
      </p:sp>
      <p:sp>
        <p:nvSpPr>
          <p:cNvPr id="82948" name="灯片编号占位符 4"/>
          <p:cNvSpPr txBox="1">
            <a:spLocks noGrp="1"/>
          </p:cNvSpPr>
          <p:nvPr>
            <p:ph type="sldNum" sz="quarter"/>
          </p:nvPr>
        </p:nvSpPr>
        <p:spPr>
          <a:xfrm>
            <a:off x="3829050" y="9444038"/>
            <a:ext cx="2930525" cy="498475"/>
          </a:xfrm>
          <a:prstGeom prst="rect">
            <a:avLst/>
          </a:prstGeom>
          <a:noFill/>
          <a:ln w="9525">
            <a:noFill/>
          </a:ln>
        </p:spPr>
        <p:txBody>
          <a:bodyPr wrap="square" lIns="91440" tIns="45720" rIns="91440" bIns="45720" anchor="b"/>
          <a:lstStyle/>
          <a:p>
            <a:pPr lvl="0" indent="0" algn="r">
              <a:buFont typeface="Arial" panose="020B0604020202020204" pitchFamily="34" charset="0"/>
              <a:buChar char="•"/>
            </a:pPr>
            <a:fld id="{9A0DB2DC-4C9A-4742-B13C-FB6460FD3503}" type="slidenum">
              <a:rPr lang="en-US" altLang="en-US" sz="1800" dirty="0">
                <a:latin typeface="Calibri" panose="020F0502020204030204" pitchFamily="34" charset="0"/>
              </a:rPr>
              <a:t>36</a:t>
            </a:fld>
            <a:endParaRPr lang="en-US" altLang="en-US" sz="1800" dirty="0">
              <a:latin typeface="Calibri" panose="020F0502020204030204" pitchFamily="34" charset="0"/>
            </a:endParaRPr>
          </a:p>
        </p:txBody>
      </p:sp>
    </p:spTree>
    <p:extLst>
      <p:ext uri="{BB962C8B-B14F-4D97-AF65-F5344CB8AC3E}">
        <p14:creationId xmlns:p14="http://schemas.microsoft.com/office/powerpoint/2010/main" val="1877082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DCA234D0-0242-40F1-8105-69454EE5455E}" type="datetimeFigureOut">
              <a:rPr lang="zh-CN" altLang="en-US" smtClean="0"/>
              <a:t>2018/7/6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E33410-6376-4BB6-83B8-DA11AB731444}" type="slidenum">
              <a:rPr lang="zh-CN" altLang="en-US" smtClean="0"/>
              <a:t>‹#›</a:t>
            </a:fld>
            <a:endParaRPr lang="zh-CN" altLang="en-US"/>
          </a:p>
        </p:txBody>
      </p:sp>
    </p:spTree>
    <p:extLst>
      <p:ext uri="{BB962C8B-B14F-4D97-AF65-F5344CB8AC3E}">
        <p14:creationId xmlns:p14="http://schemas.microsoft.com/office/powerpoint/2010/main" val="2465555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CA234D0-0242-40F1-8105-69454EE5455E}" type="datetimeFigureOut">
              <a:rPr lang="zh-CN" altLang="en-US" smtClean="0"/>
              <a:t>2018/7/6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E33410-6376-4BB6-83B8-DA11AB731444}" type="slidenum">
              <a:rPr lang="zh-CN" altLang="en-US" smtClean="0"/>
              <a:t>‹#›</a:t>
            </a:fld>
            <a:endParaRPr lang="zh-CN" altLang="en-US"/>
          </a:p>
        </p:txBody>
      </p:sp>
    </p:spTree>
    <p:extLst>
      <p:ext uri="{BB962C8B-B14F-4D97-AF65-F5344CB8AC3E}">
        <p14:creationId xmlns:p14="http://schemas.microsoft.com/office/powerpoint/2010/main" val="3847265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CA234D0-0242-40F1-8105-69454EE5455E}" type="datetimeFigureOut">
              <a:rPr lang="zh-CN" altLang="en-US" smtClean="0"/>
              <a:t>2018/7/6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E33410-6376-4BB6-83B8-DA11AB731444}" type="slidenum">
              <a:rPr lang="zh-CN" altLang="en-US" smtClean="0"/>
              <a:t>‹#›</a:t>
            </a:fld>
            <a:endParaRPr lang="zh-CN" altLang="en-US"/>
          </a:p>
        </p:txBody>
      </p:sp>
    </p:spTree>
    <p:extLst>
      <p:ext uri="{BB962C8B-B14F-4D97-AF65-F5344CB8AC3E}">
        <p14:creationId xmlns:p14="http://schemas.microsoft.com/office/powerpoint/2010/main" val="3455091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
        <p:nvSpPr>
          <p:cNvPr id="7" name="矩形 6"/>
          <p:cNvSpPr/>
          <p:nvPr userDrawn="1"/>
        </p:nvSpPr>
        <p:spPr>
          <a:xfrm>
            <a:off x="371325" y="387275"/>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19325" y="135275"/>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1226675" y="631800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灯片编号占位符 15"/>
          <p:cNvSpPr>
            <a:spLocks noGrp="1"/>
          </p:cNvSpPr>
          <p:nvPr>
            <p:ph type="sldNum" sz="quarter" idx="12"/>
          </p:nvPr>
        </p:nvSpPr>
        <p:spPr>
          <a:xfrm>
            <a:off x="10801350" y="6405438"/>
            <a:ext cx="1390650" cy="365125"/>
          </a:xfrm>
        </p:spPr>
        <p:txBody>
          <a:bodyPr/>
          <a:lstStyle>
            <a:lvl1pPr algn="ctr">
              <a:defRPr sz="2000" b="1">
                <a:solidFill>
                  <a:schemeClr val="bg1"/>
                </a:solidFill>
              </a:defRPr>
            </a:lvl1pPr>
          </a:lstStyle>
          <a:p>
            <a:fld id="{51D91E7F-84B6-4064-9D4E-CC7D244BCA04}" type="slidenum">
              <a:rPr lang="zh-CN" altLang="en-US" smtClean="0"/>
              <a:t>‹#›</a:t>
            </a:fld>
            <a:endParaRPr lang="zh-CN" altLang="en-US" dirty="0"/>
          </a:p>
        </p:txBody>
      </p:sp>
    </p:spTree>
    <p:extLst>
      <p:ext uri="{BB962C8B-B14F-4D97-AF65-F5344CB8AC3E}">
        <p14:creationId xmlns:p14="http://schemas.microsoft.com/office/powerpoint/2010/main" val="41182180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283" y="274638"/>
            <a:ext cx="10973435"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extLst>
      <p:ext uri="{BB962C8B-B14F-4D97-AF65-F5344CB8AC3E}">
        <p14:creationId xmlns:p14="http://schemas.microsoft.com/office/powerpoint/2010/main" val="83717574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09631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第一节">
    <p:bg>
      <p:bgPr>
        <a:solidFill>
          <a:srgbClr val="F8F8F8"/>
        </a:solidFill>
        <a:effectLst/>
      </p:bgPr>
    </p:bg>
    <p:spTree>
      <p:nvGrpSpPr>
        <p:cNvPr id="1" name=""/>
        <p:cNvGrpSpPr/>
        <p:nvPr/>
      </p:nvGrpSpPr>
      <p:grpSpPr>
        <a:xfrm>
          <a:off x="0" y="0"/>
          <a:ext cx="0" cy="0"/>
          <a:chOff x="0" y="0"/>
          <a:chExt cx="0" cy="0"/>
        </a:xfrm>
      </p:grpSpPr>
      <p:pic>
        <p:nvPicPr>
          <p:cNvPr id="4101" name="图片 4"/>
          <p:cNvPicPr>
            <a:picLocks noChangeAspect="1"/>
          </p:cNvPicPr>
          <p:nvPr userDrawn="1"/>
        </p:nvPicPr>
        <p:blipFill>
          <a:blip r:embed="rId2"/>
          <a:stretch>
            <a:fillRect/>
          </a:stretch>
        </p:blipFill>
        <p:spPr>
          <a:xfrm>
            <a:off x="6347" y="0"/>
            <a:ext cx="12179307" cy="6858000"/>
          </a:xfrm>
          <a:prstGeom prst="rect">
            <a:avLst/>
          </a:prstGeom>
          <a:noFill/>
          <a:ln w="9525">
            <a:noFill/>
          </a:ln>
        </p:spPr>
      </p:pic>
      <p:grpSp>
        <p:nvGrpSpPr>
          <p:cNvPr id="6" name="组合 50"/>
          <p:cNvGrpSpPr/>
          <p:nvPr/>
        </p:nvGrpSpPr>
        <p:grpSpPr>
          <a:xfrm>
            <a:off x="811537" y="451382"/>
            <a:ext cx="168413" cy="168392"/>
            <a:chOff x="304800" y="673100"/>
            <a:chExt cx="4000500" cy="4000500"/>
          </a:xfrm>
          <a:effectLst>
            <a:outerShdw blurRad="444500" dist="254000" dir="8100000" algn="tr" rotWithShape="0">
              <a:prstClr val="black">
                <a:alpha val="24000"/>
              </a:prstClr>
            </a:outerShdw>
          </a:effectLst>
        </p:grpSpPr>
        <p:sp>
          <p:nvSpPr>
            <p:cNvPr id="7"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943"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799" b="0" i="0" u="none" strike="noStrike" kern="1200" cap="none" spc="0" normalizeH="0" baseline="0" noProof="0" dirty="0">
                <a:ln>
                  <a:noFill/>
                </a:ln>
                <a:solidFill>
                  <a:schemeClr val="tx1"/>
                </a:solidFill>
                <a:effectLst/>
                <a:uLnTx/>
                <a:uFillTx/>
                <a:latin typeface="+mn-lt"/>
                <a:ea typeface="+mn-ea"/>
                <a:cs typeface="+mn-cs"/>
              </a:endParaRPr>
            </a:p>
          </p:txBody>
        </p:sp>
        <p:sp>
          <p:nvSpPr>
            <p:cNvPr id="8" name="椭圆 52"/>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943"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799" b="0" i="0" u="none" strike="noStrike" kern="1200" cap="none" spc="0" normalizeH="0" baseline="0" noProof="0" dirty="0">
                <a:ln>
                  <a:noFill/>
                </a:ln>
                <a:solidFill>
                  <a:schemeClr val="lt1"/>
                </a:solidFill>
                <a:effectLst/>
                <a:uLnTx/>
                <a:uFillTx/>
                <a:latin typeface="+mn-lt"/>
                <a:ea typeface="+mn-ea"/>
                <a:cs typeface="+mn-cs"/>
              </a:endParaRPr>
            </a:p>
          </p:txBody>
        </p:sp>
      </p:grpSp>
      <p:grpSp>
        <p:nvGrpSpPr>
          <p:cNvPr id="9" name="组合 56"/>
          <p:cNvGrpSpPr/>
          <p:nvPr/>
        </p:nvGrpSpPr>
        <p:grpSpPr>
          <a:xfrm>
            <a:off x="406618" y="462607"/>
            <a:ext cx="498812" cy="498744"/>
            <a:chOff x="304800" y="673100"/>
            <a:chExt cx="4000500" cy="4000500"/>
          </a:xfrm>
          <a:effectLst>
            <a:outerShdw blurRad="444500" dist="254000" dir="8100000" algn="tr" rotWithShape="0">
              <a:prstClr val="black">
                <a:alpha val="24000"/>
              </a:prstClr>
            </a:outerShdw>
          </a:effectLst>
        </p:grpSpPr>
        <p:sp>
          <p:nvSpPr>
            <p:cNvPr id="10"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943"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799"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椭圆 60"/>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943"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799" b="0" i="0" u="none" strike="noStrike" kern="1200" cap="none" spc="0" normalizeH="0" baseline="0" noProof="0" dirty="0">
                <a:ln>
                  <a:noFill/>
                </a:ln>
                <a:solidFill>
                  <a:schemeClr val="lt1"/>
                </a:solidFill>
                <a:effectLst/>
                <a:uLnTx/>
                <a:uFillTx/>
                <a:latin typeface="+mn-lt"/>
                <a:ea typeface="+mn-ea"/>
                <a:cs typeface="+mn-cs"/>
              </a:endParaRPr>
            </a:p>
          </p:txBody>
        </p:sp>
      </p:grpSp>
      <p:cxnSp>
        <p:nvCxnSpPr>
          <p:cNvPr id="12" name="直接连接符 12"/>
          <p:cNvCxnSpPr/>
          <p:nvPr/>
        </p:nvCxnSpPr>
        <p:spPr>
          <a:xfrm>
            <a:off x="1196352" y="811213"/>
            <a:ext cx="10276885" cy="0"/>
          </a:xfrm>
          <a:prstGeom prst="line">
            <a:avLst/>
          </a:prstGeom>
          <a:ln w="158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75212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CA234D0-0242-40F1-8105-69454EE5455E}" type="datetimeFigureOut">
              <a:rPr lang="zh-CN" altLang="en-US" smtClean="0"/>
              <a:t>2018/7/6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E33410-6376-4BB6-83B8-DA11AB731444}" type="slidenum">
              <a:rPr lang="zh-CN" altLang="en-US" smtClean="0"/>
              <a:t>‹#›</a:t>
            </a:fld>
            <a:endParaRPr lang="zh-CN" altLang="en-US"/>
          </a:p>
        </p:txBody>
      </p:sp>
    </p:spTree>
    <p:extLst>
      <p:ext uri="{BB962C8B-B14F-4D97-AF65-F5344CB8AC3E}">
        <p14:creationId xmlns:p14="http://schemas.microsoft.com/office/powerpoint/2010/main" val="89637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DCA234D0-0242-40F1-8105-69454EE5455E}" type="datetimeFigureOut">
              <a:rPr lang="zh-CN" altLang="en-US" smtClean="0"/>
              <a:t>2018/7/6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E33410-6376-4BB6-83B8-DA11AB731444}" type="slidenum">
              <a:rPr lang="zh-CN" altLang="en-US" smtClean="0"/>
              <a:t>‹#›</a:t>
            </a:fld>
            <a:endParaRPr lang="zh-CN" altLang="en-US"/>
          </a:p>
        </p:txBody>
      </p:sp>
    </p:spTree>
    <p:extLst>
      <p:ext uri="{BB962C8B-B14F-4D97-AF65-F5344CB8AC3E}">
        <p14:creationId xmlns:p14="http://schemas.microsoft.com/office/powerpoint/2010/main" val="28049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CA234D0-0242-40F1-8105-69454EE5455E}" type="datetimeFigureOut">
              <a:rPr lang="zh-CN" altLang="en-US" smtClean="0"/>
              <a:t>2018/7/6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E33410-6376-4BB6-83B8-DA11AB731444}" type="slidenum">
              <a:rPr lang="zh-CN" altLang="en-US" smtClean="0"/>
              <a:t>‹#›</a:t>
            </a:fld>
            <a:endParaRPr lang="zh-CN" altLang="en-US"/>
          </a:p>
        </p:txBody>
      </p:sp>
    </p:spTree>
    <p:extLst>
      <p:ext uri="{BB962C8B-B14F-4D97-AF65-F5344CB8AC3E}">
        <p14:creationId xmlns:p14="http://schemas.microsoft.com/office/powerpoint/2010/main" val="2537977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CA234D0-0242-40F1-8105-69454EE5455E}" type="datetimeFigureOut">
              <a:rPr lang="zh-CN" altLang="en-US" smtClean="0"/>
              <a:t>2018/7/6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FE33410-6376-4BB6-83B8-DA11AB731444}" type="slidenum">
              <a:rPr lang="zh-CN" altLang="en-US" smtClean="0"/>
              <a:t>‹#›</a:t>
            </a:fld>
            <a:endParaRPr lang="zh-CN" altLang="en-US"/>
          </a:p>
        </p:txBody>
      </p:sp>
    </p:spTree>
    <p:extLst>
      <p:ext uri="{BB962C8B-B14F-4D97-AF65-F5344CB8AC3E}">
        <p14:creationId xmlns:p14="http://schemas.microsoft.com/office/powerpoint/2010/main" val="2384102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CA234D0-0242-40F1-8105-69454EE5455E}" type="datetimeFigureOut">
              <a:rPr lang="zh-CN" altLang="en-US" smtClean="0"/>
              <a:t>2018/7/6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FE33410-6376-4BB6-83B8-DA11AB731444}" type="slidenum">
              <a:rPr lang="zh-CN" altLang="en-US" smtClean="0"/>
              <a:t>‹#›</a:t>
            </a:fld>
            <a:endParaRPr lang="zh-CN" altLang="en-US"/>
          </a:p>
        </p:txBody>
      </p:sp>
    </p:spTree>
    <p:extLst>
      <p:ext uri="{BB962C8B-B14F-4D97-AF65-F5344CB8AC3E}">
        <p14:creationId xmlns:p14="http://schemas.microsoft.com/office/powerpoint/2010/main" val="333093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CA234D0-0242-40F1-8105-69454EE5455E}" type="datetimeFigureOut">
              <a:rPr lang="zh-CN" altLang="en-US" smtClean="0"/>
              <a:t>2018/7/6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FE33410-6376-4BB6-83B8-DA11AB731444}" type="slidenum">
              <a:rPr lang="zh-CN" altLang="en-US" smtClean="0"/>
              <a:t>‹#›</a:t>
            </a:fld>
            <a:endParaRPr lang="zh-CN" altLang="en-US"/>
          </a:p>
        </p:txBody>
      </p:sp>
    </p:spTree>
    <p:extLst>
      <p:ext uri="{BB962C8B-B14F-4D97-AF65-F5344CB8AC3E}">
        <p14:creationId xmlns:p14="http://schemas.microsoft.com/office/powerpoint/2010/main" val="2757217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DCA234D0-0242-40F1-8105-69454EE5455E}" type="datetimeFigureOut">
              <a:rPr lang="zh-CN" altLang="en-US" smtClean="0"/>
              <a:t>2018/7/6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E33410-6376-4BB6-83B8-DA11AB731444}" type="slidenum">
              <a:rPr lang="zh-CN" altLang="en-US" smtClean="0"/>
              <a:t>‹#›</a:t>
            </a:fld>
            <a:endParaRPr lang="zh-CN" altLang="en-US"/>
          </a:p>
        </p:txBody>
      </p:sp>
    </p:spTree>
    <p:extLst>
      <p:ext uri="{BB962C8B-B14F-4D97-AF65-F5344CB8AC3E}">
        <p14:creationId xmlns:p14="http://schemas.microsoft.com/office/powerpoint/2010/main" val="3748480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DCA234D0-0242-40F1-8105-69454EE5455E}" type="datetimeFigureOut">
              <a:rPr lang="zh-CN" altLang="en-US" smtClean="0"/>
              <a:t>2018/7/6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E33410-6376-4BB6-83B8-DA11AB731444}" type="slidenum">
              <a:rPr lang="zh-CN" altLang="en-US" smtClean="0"/>
              <a:t>‹#›</a:t>
            </a:fld>
            <a:endParaRPr lang="zh-CN" altLang="en-US"/>
          </a:p>
        </p:txBody>
      </p:sp>
    </p:spTree>
    <p:extLst>
      <p:ext uri="{BB962C8B-B14F-4D97-AF65-F5344CB8AC3E}">
        <p14:creationId xmlns:p14="http://schemas.microsoft.com/office/powerpoint/2010/main" val="310267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234D0-0242-40F1-8105-69454EE5455E}" type="datetimeFigureOut">
              <a:rPr lang="zh-CN" altLang="en-US" smtClean="0"/>
              <a:t>2018/7/6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33410-6376-4BB6-83B8-DA11AB731444}" type="slidenum">
              <a:rPr lang="zh-CN" altLang="en-US" smtClean="0"/>
              <a:t>‹#›</a:t>
            </a:fld>
            <a:endParaRPr lang="zh-CN" altLang="en-US"/>
          </a:p>
        </p:txBody>
      </p:sp>
    </p:spTree>
    <p:extLst>
      <p:ext uri="{BB962C8B-B14F-4D97-AF65-F5344CB8AC3E}">
        <p14:creationId xmlns:p14="http://schemas.microsoft.com/office/powerpoint/2010/main" val="4025057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15.bin"/><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20.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8.bin"/><Relationship Id="rId7" Type="http://schemas.openxmlformats.org/officeDocument/2006/relationships/image" Target="../media/image23.png"/><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22.wmf"/><Relationship Id="rId5" Type="http://schemas.openxmlformats.org/officeDocument/2006/relationships/oleObject" Target="../embeddings/oleObject19.bin"/><Relationship Id="rId4" Type="http://schemas.openxmlformats.org/officeDocument/2006/relationships/image" Target="../media/image21.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5.wmf"/><Relationship Id="rId5" Type="http://schemas.openxmlformats.org/officeDocument/2006/relationships/oleObject" Target="../embeddings/oleObject20.bin"/><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34.png"/><Relationship Id="rId7" Type="http://schemas.openxmlformats.org/officeDocument/2006/relationships/oleObject" Target="../embeddings/oleObject22.bin"/><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31.wmf"/><Relationship Id="rId5" Type="http://schemas.openxmlformats.org/officeDocument/2006/relationships/oleObject" Target="../embeddings/oleObject21.bin"/><Relationship Id="rId10" Type="http://schemas.openxmlformats.org/officeDocument/2006/relationships/image" Target="../media/image33.wmf"/><Relationship Id="rId4" Type="http://schemas.openxmlformats.org/officeDocument/2006/relationships/image" Target="../media/image35.png"/><Relationship Id="rId9" Type="http://schemas.openxmlformats.org/officeDocument/2006/relationships/oleObject" Target="../embeddings/oleObject23.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oleObject" Target="../embeddings/oleObject24.bin"/><Relationship Id="rId7" Type="http://schemas.openxmlformats.org/officeDocument/2006/relationships/image" Target="../media/image37.wmf"/><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oleObject" Target="../embeddings/oleObject25.bin"/><Relationship Id="rId11" Type="http://schemas.openxmlformats.org/officeDocument/2006/relationships/image" Target="../media/image39.wmf"/><Relationship Id="rId5" Type="http://schemas.openxmlformats.org/officeDocument/2006/relationships/image" Target="../media/image40.png"/><Relationship Id="rId10" Type="http://schemas.openxmlformats.org/officeDocument/2006/relationships/oleObject" Target="../embeddings/oleObject27.bin"/><Relationship Id="rId4" Type="http://schemas.openxmlformats.org/officeDocument/2006/relationships/image" Target="../media/image36.wmf"/><Relationship Id="rId9" Type="http://schemas.openxmlformats.org/officeDocument/2006/relationships/image" Target="../media/image38.wmf"/></Relationships>
</file>

<file path=ppt/slides/_rels/slide2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8.bin"/><Relationship Id="rId7" Type="http://schemas.openxmlformats.org/officeDocument/2006/relationships/image" Target="../media/image49.emf"/><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oleObject" Target="../embeddings/oleObject29.bin"/><Relationship Id="rId5" Type="http://schemas.openxmlformats.org/officeDocument/2006/relationships/image" Target="../media/image50.png"/><Relationship Id="rId4" Type="http://schemas.openxmlformats.org/officeDocument/2006/relationships/image" Target="../media/image48.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oleObject" Target="../embeddings/oleObject30.bin"/><Relationship Id="rId7" Type="http://schemas.openxmlformats.org/officeDocument/2006/relationships/image" Target="../media/image54.png"/><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52.wmf"/><Relationship Id="rId5" Type="http://schemas.openxmlformats.org/officeDocument/2006/relationships/oleObject" Target="../embeddings/oleObject31.bin"/><Relationship Id="rId4" Type="http://schemas.openxmlformats.org/officeDocument/2006/relationships/image" Target="../media/image51.wmf"/><Relationship Id="rId9" Type="http://schemas.openxmlformats.org/officeDocument/2006/relationships/image" Target="../media/image53.e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image" Target="../media/image59.png"/><Relationship Id="rId7" Type="http://schemas.openxmlformats.org/officeDocument/2006/relationships/image" Target="../media/image56.wmf"/><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oleObject" Target="../embeddings/oleObject34.bin"/><Relationship Id="rId11" Type="http://schemas.openxmlformats.org/officeDocument/2006/relationships/image" Target="../media/image58.emf"/><Relationship Id="rId5" Type="http://schemas.openxmlformats.org/officeDocument/2006/relationships/image" Target="../media/image55.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57.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emf"/><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3.wmf"/><Relationship Id="rId3" Type="http://schemas.openxmlformats.org/officeDocument/2006/relationships/image" Target="../media/image15.png"/><Relationship Id="rId7" Type="http://schemas.openxmlformats.org/officeDocument/2006/relationships/image" Target="../media/image10.wmf"/><Relationship Id="rId12"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12.wmf"/><Relationship Id="rId5" Type="http://schemas.openxmlformats.org/officeDocument/2006/relationships/image" Target="../media/image9.wmf"/><Relationship Id="rId15" Type="http://schemas.openxmlformats.org/officeDocument/2006/relationships/image" Target="../media/image14.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1.wmf"/><Relationship Id="rId1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0" y="1785"/>
            <a:ext cx="3057521" cy="3057521"/>
          </a:xfrm>
          <a:custGeom>
            <a:avLst/>
            <a:gdLst/>
            <a:ahLst/>
            <a:cxnLst>
              <a:cxn ang="0">
                <a:pos x="0" y="2147483646"/>
              </a:cxn>
              <a:cxn ang="0">
                <a:pos x="2147483646" y="0"/>
              </a:cxn>
              <a:cxn ang="0">
                <a:pos x="0" y="0"/>
              </a:cxn>
              <a:cxn ang="0">
                <a:pos x="0" y="2147483646"/>
              </a:cxn>
            </a:cxnLst>
            <a:rect l="0" t="0" r="0" b="0"/>
            <a:pathLst>
              <a:path w="1926" h="1927">
                <a:moveTo>
                  <a:pt x="0" y="1927"/>
                </a:moveTo>
                <a:lnTo>
                  <a:pt x="1926" y="0"/>
                </a:lnTo>
                <a:lnTo>
                  <a:pt x="0" y="0"/>
                </a:lnTo>
                <a:lnTo>
                  <a:pt x="0" y="1927"/>
                </a:lnTo>
                <a:close/>
              </a:path>
            </a:pathLst>
          </a:custGeom>
          <a:solidFill>
            <a:srgbClr val="72B8C0"/>
          </a:solidFill>
          <a:ln w="9525">
            <a:noFill/>
          </a:ln>
        </p:spPr>
        <p:txBody>
          <a:bodyPr/>
          <a:lstStyle/>
          <a:p>
            <a:endParaRPr lang="zh-CN" altLang="en-US" sz="1799"/>
          </a:p>
        </p:txBody>
      </p:sp>
      <p:sp>
        <p:nvSpPr>
          <p:cNvPr id="7" name="Freeform 5"/>
          <p:cNvSpPr/>
          <p:nvPr/>
        </p:nvSpPr>
        <p:spPr>
          <a:xfrm>
            <a:off x="6096000" y="3443281"/>
            <a:ext cx="6096000" cy="3420868"/>
          </a:xfrm>
          <a:custGeom>
            <a:avLst/>
            <a:gdLst/>
            <a:ahLst/>
            <a:cxnLst>
              <a:cxn ang="0">
                <a:pos x="0" y="2147483646"/>
              </a:cxn>
              <a:cxn ang="0">
                <a:pos x="2147483646" y="0"/>
              </a:cxn>
              <a:cxn ang="0">
                <a:pos x="2147483646" y="2147483646"/>
              </a:cxn>
              <a:cxn ang="0">
                <a:pos x="0" y="2147483646"/>
              </a:cxn>
            </a:cxnLst>
            <a:rect l="0" t="0" r="0" b="0"/>
            <a:pathLst>
              <a:path w="3840" h="2156">
                <a:moveTo>
                  <a:pt x="0" y="2156"/>
                </a:moveTo>
                <a:lnTo>
                  <a:pt x="3840" y="0"/>
                </a:lnTo>
                <a:lnTo>
                  <a:pt x="3840" y="2156"/>
                </a:lnTo>
                <a:lnTo>
                  <a:pt x="0" y="2156"/>
                </a:lnTo>
                <a:close/>
              </a:path>
            </a:pathLst>
          </a:custGeom>
          <a:solidFill>
            <a:srgbClr val="89B52E"/>
          </a:solidFill>
          <a:ln w="9525">
            <a:noFill/>
          </a:ln>
        </p:spPr>
        <p:txBody>
          <a:bodyPr/>
          <a:lstStyle/>
          <a:p>
            <a:endParaRPr lang="zh-CN" altLang="en-US" sz="1799"/>
          </a:p>
        </p:txBody>
      </p:sp>
      <p:sp>
        <p:nvSpPr>
          <p:cNvPr id="8" name="Freeform 6"/>
          <p:cNvSpPr/>
          <p:nvPr/>
        </p:nvSpPr>
        <p:spPr>
          <a:xfrm>
            <a:off x="8415717" y="2381796"/>
            <a:ext cx="3776283" cy="4482353"/>
          </a:xfrm>
          <a:custGeom>
            <a:avLst/>
            <a:gdLst/>
            <a:ahLst/>
            <a:cxnLst>
              <a:cxn ang="0">
                <a:pos x="0" y="2147483646"/>
              </a:cxn>
              <a:cxn ang="0">
                <a:pos x="2147483646" y="0"/>
              </a:cxn>
              <a:cxn ang="0">
                <a:pos x="2147483646" y="2147483646"/>
              </a:cxn>
              <a:cxn ang="0">
                <a:pos x="0" y="2147483646"/>
              </a:cxn>
            </a:cxnLst>
            <a:rect l="0" t="0" r="0" b="0"/>
            <a:pathLst>
              <a:path w="2379" h="2825">
                <a:moveTo>
                  <a:pt x="0" y="2825"/>
                </a:moveTo>
                <a:lnTo>
                  <a:pt x="2379" y="0"/>
                </a:lnTo>
                <a:lnTo>
                  <a:pt x="2379" y="2825"/>
                </a:lnTo>
                <a:lnTo>
                  <a:pt x="0" y="2825"/>
                </a:lnTo>
                <a:close/>
              </a:path>
            </a:pathLst>
          </a:custGeom>
          <a:solidFill>
            <a:srgbClr val="286A8D">
              <a:alpha val="70195"/>
            </a:srgbClr>
          </a:solidFill>
          <a:ln w="9525">
            <a:noFill/>
          </a:ln>
        </p:spPr>
        <p:txBody>
          <a:bodyPr/>
          <a:lstStyle/>
          <a:p>
            <a:endParaRPr lang="zh-CN" altLang="en-US" sz="1799"/>
          </a:p>
        </p:txBody>
      </p:sp>
      <p:sp>
        <p:nvSpPr>
          <p:cNvPr id="13" name="Freeform 12"/>
          <p:cNvSpPr/>
          <p:nvPr/>
        </p:nvSpPr>
        <p:spPr>
          <a:xfrm>
            <a:off x="0" y="1407578"/>
            <a:ext cx="2143597" cy="5451811"/>
          </a:xfrm>
          <a:custGeom>
            <a:avLst/>
            <a:gdLst/>
            <a:ahLst/>
            <a:cxnLst>
              <a:cxn ang="0">
                <a:pos x="0" y="2147483646"/>
              </a:cxn>
              <a:cxn ang="0">
                <a:pos x="0" y="2147483646"/>
              </a:cxn>
              <a:cxn ang="0">
                <a:pos x="2147483646" y="2147483646"/>
              </a:cxn>
              <a:cxn ang="0">
                <a:pos x="2147483646" y="0"/>
              </a:cxn>
              <a:cxn ang="0">
                <a:pos x="0" y="2147483646"/>
              </a:cxn>
            </a:cxnLst>
            <a:rect l="0" t="0" r="0" b="0"/>
            <a:pathLst>
              <a:path w="1350" h="3436">
                <a:moveTo>
                  <a:pt x="0" y="1140"/>
                </a:moveTo>
                <a:lnTo>
                  <a:pt x="0" y="3436"/>
                </a:lnTo>
                <a:lnTo>
                  <a:pt x="107" y="3436"/>
                </a:lnTo>
                <a:lnTo>
                  <a:pt x="1350" y="0"/>
                </a:lnTo>
                <a:lnTo>
                  <a:pt x="0" y="1140"/>
                </a:lnTo>
                <a:close/>
              </a:path>
            </a:pathLst>
          </a:custGeom>
          <a:solidFill>
            <a:srgbClr val="7FAB2F"/>
          </a:solidFill>
          <a:ln w="9525">
            <a:noFill/>
          </a:ln>
        </p:spPr>
        <p:txBody>
          <a:bodyPr/>
          <a:lstStyle/>
          <a:p>
            <a:endParaRPr lang="zh-CN" altLang="en-US" sz="1799"/>
          </a:p>
        </p:txBody>
      </p:sp>
      <p:sp>
        <p:nvSpPr>
          <p:cNvPr id="11" name="Freeform 10"/>
          <p:cNvSpPr/>
          <p:nvPr/>
        </p:nvSpPr>
        <p:spPr>
          <a:xfrm>
            <a:off x="0" y="1785"/>
            <a:ext cx="2116623" cy="4372872"/>
          </a:xfrm>
          <a:custGeom>
            <a:avLst/>
            <a:gdLst/>
            <a:ahLst/>
            <a:cxnLst>
              <a:cxn ang="0">
                <a:pos x="0" y="2147483646"/>
              </a:cxn>
              <a:cxn ang="0">
                <a:pos x="2147483646" y="2147483646"/>
              </a:cxn>
              <a:cxn ang="0">
                <a:pos x="2147483646" y="0"/>
              </a:cxn>
              <a:cxn ang="0">
                <a:pos x="0" y="0"/>
              </a:cxn>
              <a:cxn ang="0">
                <a:pos x="0" y="2147483646"/>
              </a:cxn>
            </a:cxnLst>
            <a:rect l="0" t="0" r="0" b="0"/>
            <a:pathLst>
              <a:path w="1333" h="2756">
                <a:moveTo>
                  <a:pt x="0" y="1993"/>
                </a:moveTo>
                <a:lnTo>
                  <a:pt x="280" y="2756"/>
                </a:lnTo>
                <a:lnTo>
                  <a:pt x="1333" y="0"/>
                </a:lnTo>
                <a:lnTo>
                  <a:pt x="0" y="0"/>
                </a:lnTo>
                <a:lnTo>
                  <a:pt x="0" y="1993"/>
                </a:lnTo>
                <a:close/>
              </a:path>
            </a:pathLst>
          </a:custGeom>
          <a:solidFill>
            <a:srgbClr val="286A8D">
              <a:alpha val="70195"/>
            </a:srgbClr>
          </a:solidFill>
          <a:ln w="9525">
            <a:noFill/>
          </a:ln>
        </p:spPr>
        <p:txBody>
          <a:bodyPr/>
          <a:lstStyle/>
          <a:p>
            <a:endParaRPr lang="zh-CN" altLang="en-US" sz="1799"/>
          </a:p>
        </p:txBody>
      </p:sp>
      <p:sp>
        <p:nvSpPr>
          <p:cNvPr id="7175" name="TextBox 24"/>
          <p:cNvSpPr txBox="1"/>
          <p:nvPr/>
        </p:nvSpPr>
        <p:spPr>
          <a:xfrm>
            <a:off x="1697741" y="1823286"/>
            <a:ext cx="9424841" cy="1107996"/>
          </a:xfrm>
          <a:prstGeom prst="rect">
            <a:avLst/>
          </a:prstGeom>
          <a:noFill/>
          <a:ln w="9525">
            <a:noFill/>
          </a:ln>
        </p:spPr>
        <p:txBody>
          <a:bodyPr anchor="t">
            <a:spAutoFit/>
          </a:bodyPr>
          <a:lstStyle/>
          <a:p>
            <a:pPr algn="ctr" eaLnBrk="0" hangingPunct="0">
              <a:lnSpc>
                <a:spcPct val="150000"/>
              </a:lnSpc>
            </a:pPr>
            <a:r>
              <a:rPr lang="zh-CN" altLang="en-US" sz="4400" b="1" dirty="0">
                <a:solidFill>
                  <a:schemeClr val="tx1">
                    <a:lumMod val="65000"/>
                    <a:lumOff val="35000"/>
                  </a:schemeClr>
                </a:solidFill>
                <a:latin typeface="微软雅黑" panose="020B0503020204020204" pitchFamily="34" charset="-122"/>
                <a:ea typeface="微软雅黑" panose="020B0503020204020204" pitchFamily="34" charset="-122"/>
              </a:rPr>
              <a:t>新高考背景下的浙江</a:t>
            </a:r>
            <a:r>
              <a:rPr lang="zh-CN" altLang="en-US" sz="4400" b="1" dirty="0" smtClean="0">
                <a:solidFill>
                  <a:schemeClr val="tx1">
                    <a:lumMod val="65000"/>
                    <a:lumOff val="35000"/>
                  </a:schemeClr>
                </a:solidFill>
                <a:latin typeface="微软雅黑" panose="020B0503020204020204" pitchFamily="34" charset="-122"/>
                <a:ea typeface="微软雅黑" panose="020B0503020204020204" pitchFamily="34" charset="-122"/>
              </a:rPr>
              <a:t>高考备考策略</a:t>
            </a:r>
            <a:endParaRPr lang="zh-CN" altLang="en-US" sz="4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flipV="1">
            <a:off x="2280051" y="3079932"/>
            <a:ext cx="7662046" cy="15867"/>
          </a:xfrm>
          <a:prstGeom prst="line">
            <a:avLst/>
          </a:prstGeom>
          <a:ln w="12700" cap="flat" cmpd="sng">
            <a:solidFill>
              <a:srgbClr val="404040"/>
            </a:solidFill>
            <a:prstDash val="sysDot"/>
            <a:miter/>
            <a:headEnd type="none" w="med" len="med"/>
            <a:tailEnd type="none" w="med" len="med"/>
          </a:ln>
        </p:spPr>
      </p:cxnSp>
      <p:sp>
        <p:nvSpPr>
          <p:cNvPr id="7183" name="文本框 7182"/>
          <p:cNvSpPr txBox="1">
            <a:spLocks noChangeArrowheads="1"/>
          </p:cNvSpPr>
          <p:nvPr/>
        </p:nvSpPr>
        <p:spPr bwMode="auto">
          <a:xfrm>
            <a:off x="1488300" y="4160457"/>
            <a:ext cx="9634282" cy="58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943" fontAlgn="base">
              <a:spcBef>
                <a:spcPct val="50000"/>
              </a:spcBef>
              <a:spcAft>
                <a:spcPct val="0"/>
              </a:spcAft>
              <a:defRPr/>
            </a:pPr>
            <a:r>
              <a:rPr lang="zh-CN" altLang="en-US" sz="3198" b="1" dirty="0">
                <a:solidFill>
                  <a:schemeClr val="tx2">
                    <a:lumMod val="60000"/>
                    <a:lumOff val="40000"/>
                  </a:schemeClr>
                </a:solidFill>
                <a:latin typeface="黑体" panose="02010609060101010101" pitchFamily="49" charset="-122"/>
                <a:ea typeface="黑体" panose="02010609060101010101" pitchFamily="49" charset="-122"/>
                <a:sym typeface="+mn-ea"/>
              </a:rPr>
              <a:t>三门县教学研究室   祝敏芝</a:t>
            </a:r>
          </a:p>
        </p:txBody>
      </p:sp>
    </p:spTree>
    <p:extLst>
      <p:ext uri="{BB962C8B-B14F-4D97-AF65-F5344CB8AC3E}">
        <p14:creationId xmlns:p14="http://schemas.microsoft.com/office/powerpoint/2010/main" val="255386196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98077" y="1012333"/>
            <a:ext cx="3394075" cy="579437"/>
          </a:xfrm>
          <a:prstGeom prst="rect">
            <a:avLst/>
          </a:prstGeom>
          <a:solidFill>
            <a:schemeClr val="accent6">
              <a:lumMod val="50000"/>
            </a:schemeClr>
          </a:solidFill>
        </p:spPr>
        <p:txBody>
          <a:bodyPr>
            <a:spAutoFit/>
          </a:bodyPr>
          <a:lstStyle/>
          <a:p>
            <a:pPr algn="ctr"/>
            <a:r>
              <a:rPr lang="zh-CN" altLang="en-US" sz="3200" b="1" noProof="1">
                <a:solidFill>
                  <a:schemeClr val="bg1"/>
                </a:solidFill>
                <a:latin typeface="仿宋" panose="02010609060101010101" charset="-122"/>
                <a:ea typeface="仿宋" panose="02010609060101010101" charset="-122"/>
                <a:cs typeface="+mn-ea"/>
              </a:rPr>
              <a:t>解题的三重境界</a:t>
            </a:r>
            <a:endParaRPr lang="zh-CN" altLang="en-US" sz="3200" b="1" noProof="1">
              <a:solidFill>
                <a:schemeClr val="bg1"/>
              </a:solidFill>
              <a:latin typeface="仿宋" panose="02010609060101010101" charset="-122"/>
              <a:ea typeface="仿宋" panose="02010609060101010101" charset="-122"/>
            </a:endParaRPr>
          </a:p>
        </p:txBody>
      </p:sp>
      <p:sp>
        <p:nvSpPr>
          <p:cNvPr id="3" name="文本框 2"/>
          <p:cNvSpPr txBox="1">
            <a:spLocks noChangeArrowheads="1"/>
          </p:cNvSpPr>
          <p:nvPr/>
        </p:nvSpPr>
        <p:spPr bwMode="auto">
          <a:xfrm>
            <a:off x="1242764" y="4125665"/>
            <a:ext cx="49831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latin typeface="仿宋" panose="02010609060101010101" pitchFamily="49" charset="-122"/>
                <a:ea typeface="仿宋" panose="02010609060101010101" pitchFamily="49" charset="-122"/>
              </a:rPr>
              <a:t>第一境  兵来将挡，水来土掩</a:t>
            </a:r>
          </a:p>
        </p:txBody>
      </p:sp>
      <p:sp>
        <p:nvSpPr>
          <p:cNvPr id="4" name="文本框 3"/>
          <p:cNvSpPr txBox="1">
            <a:spLocks noChangeArrowheads="1"/>
          </p:cNvSpPr>
          <p:nvPr/>
        </p:nvSpPr>
        <p:spPr bwMode="auto">
          <a:xfrm>
            <a:off x="1242764" y="3347790"/>
            <a:ext cx="49831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latin typeface="仿宋" panose="02010609060101010101" pitchFamily="49" charset="-122"/>
                <a:ea typeface="仿宋" panose="02010609060101010101" pitchFamily="49" charset="-122"/>
              </a:rPr>
              <a:t>第二境  不入虎穴，焉得虎子</a:t>
            </a:r>
          </a:p>
        </p:txBody>
      </p:sp>
      <p:sp>
        <p:nvSpPr>
          <p:cNvPr id="5" name="文本框 4"/>
          <p:cNvSpPr txBox="1">
            <a:spLocks noChangeArrowheads="1"/>
          </p:cNvSpPr>
          <p:nvPr/>
        </p:nvSpPr>
        <p:spPr bwMode="auto">
          <a:xfrm>
            <a:off x="1238001" y="2541340"/>
            <a:ext cx="43576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a:latin typeface="仿宋" panose="02010609060101010101" pitchFamily="49" charset="-122"/>
                <a:ea typeface="仿宋" panose="02010609060101010101" pitchFamily="49" charset="-122"/>
              </a:rPr>
              <a:t>第三境  像上帝那样俯瞰</a:t>
            </a:r>
          </a:p>
        </p:txBody>
      </p:sp>
      <p:sp>
        <p:nvSpPr>
          <p:cNvPr id="6" name="文本框 5"/>
          <p:cNvSpPr txBox="1"/>
          <p:nvPr/>
        </p:nvSpPr>
        <p:spPr>
          <a:xfrm>
            <a:off x="7467600" y="4125665"/>
            <a:ext cx="3282462" cy="523220"/>
          </a:xfrm>
          <a:prstGeom prst="rect">
            <a:avLst/>
          </a:prstGeom>
          <a:noFill/>
        </p:spPr>
        <p:txBody>
          <a:bodyPr wrap="square" rtlCol="0">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知识与方法储备</a:t>
            </a:r>
            <a:endParaRPr lang="zh-CN" altLang="en-US" sz="2800" b="1" dirty="0">
              <a:solidFill>
                <a:srgbClr val="FF0000"/>
              </a:solidFill>
              <a:latin typeface="仿宋" panose="02010609060101010101" pitchFamily="49" charset="-122"/>
              <a:ea typeface="仿宋" panose="02010609060101010101" pitchFamily="49" charset="-122"/>
            </a:endParaRPr>
          </a:p>
        </p:txBody>
      </p:sp>
      <p:sp>
        <p:nvSpPr>
          <p:cNvPr id="7" name="文本框 6"/>
          <p:cNvSpPr txBox="1"/>
          <p:nvPr/>
        </p:nvSpPr>
        <p:spPr>
          <a:xfrm>
            <a:off x="7467600" y="3347790"/>
            <a:ext cx="2133600" cy="523220"/>
          </a:xfrm>
          <a:prstGeom prst="rect">
            <a:avLst/>
          </a:prstGeom>
          <a:noFill/>
        </p:spPr>
        <p:txBody>
          <a:bodyPr wrap="square" rtlCol="0">
            <a:spAutoFit/>
          </a:bodyPr>
          <a:lstStyle/>
          <a:p>
            <a:r>
              <a:rPr lang="zh-CN" altLang="en-US" sz="2800" b="1" dirty="0">
                <a:solidFill>
                  <a:srgbClr val="FF0000"/>
                </a:solidFill>
                <a:latin typeface="仿宋" panose="02010609060101010101" pitchFamily="49" charset="-122"/>
                <a:ea typeface="仿宋" panose="02010609060101010101" pitchFamily="49" charset="-122"/>
              </a:rPr>
              <a:t>信息</a:t>
            </a:r>
            <a:r>
              <a:rPr lang="zh-CN" altLang="en-US" sz="2800" b="1" dirty="0" smtClean="0">
                <a:solidFill>
                  <a:srgbClr val="FF0000"/>
                </a:solidFill>
                <a:latin typeface="仿宋" panose="02010609060101010101" pitchFamily="49" charset="-122"/>
                <a:ea typeface="仿宋" panose="02010609060101010101" pitchFamily="49" charset="-122"/>
              </a:rPr>
              <a:t>识别</a:t>
            </a:r>
            <a:endParaRPr lang="zh-CN" altLang="en-US" sz="2800" b="1" dirty="0">
              <a:solidFill>
                <a:srgbClr val="FF0000"/>
              </a:solidFill>
              <a:latin typeface="仿宋" panose="02010609060101010101" pitchFamily="49" charset="-122"/>
              <a:ea typeface="仿宋" panose="02010609060101010101" pitchFamily="49" charset="-122"/>
            </a:endParaRPr>
          </a:p>
        </p:txBody>
      </p:sp>
      <p:sp>
        <p:nvSpPr>
          <p:cNvPr id="8" name="文本框 7"/>
          <p:cNvSpPr txBox="1"/>
          <p:nvPr/>
        </p:nvSpPr>
        <p:spPr>
          <a:xfrm>
            <a:off x="7467600" y="2541340"/>
            <a:ext cx="2051538" cy="523220"/>
          </a:xfrm>
          <a:prstGeom prst="rect">
            <a:avLst/>
          </a:prstGeom>
          <a:noFill/>
        </p:spPr>
        <p:txBody>
          <a:bodyPr wrap="square" rtlCol="0">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背景挖掘</a:t>
            </a:r>
            <a:endParaRPr lang="zh-CN" altLang="en-US" sz="2800" b="1" dirty="0">
              <a:solidFill>
                <a:srgbClr val="FF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81318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03300" y="642257"/>
            <a:ext cx="10962776" cy="707886"/>
          </a:xfrm>
          <a:prstGeom prst="rect">
            <a:avLst/>
          </a:prstGeom>
          <a:noFill/>
        </p:spPr>
        <p:txBody>
          <a:bodyPr wrap="square" rtlCol="0">
            <a:spAutoFit/>
          </a:bodyPr>
          <a:lstStyle/>
          <a:p>
            <a:r>
              <a:rPr lang="zh-CN" altLang="en-US" sz="4000" b="1" dirty="0" smtClean="0">
                <a:solidFill>
                  <a:srgbClr val="FF0000"/>
                </a:solidFill>
                <a:latin typeface="宋体" panose="02010600030101010101" pitchFamily="2" charset="-122"/>
                <a:ea typeface="宋体" panose="02010600030101010101" pitchFamily="2" charset="-122"/>
              </a:rPr>
              <a:t>二、新高考背景下备考策略  </a:t>
            </a:r>
            <a:endParaRPr lang="zh-CN" altLang="en-US" sz="4000" b="1" dirty="0">
              <a:solidFill>
                <a:srgbClr val="FF0000"/>
              </a:solidFill>
              <a:latin typeface="宋体" panose="02010600030101010101" pitchFamily="2" charset="-122"/>
              <a:ea typeface="宋体" panose="02010600030101010101" pitchFamily="2" charset="-122"/>
            </a:endParaRPr>
          </a:p>
        </p:txBody>
      </p:sp>
      <p:sp>
        <p:nvSpPr>
          <p:cNvPr id="3" name="文本框 2"/>
          <p:cNvSpPr txBox="1"/>
          <p:nvPr/>
        </p:nvSpPr>
        <p:spPr>
          <a:xfrm>
            <a:off x="832338" y="1969478"/>
            <a:ext cx="10234246" cy="1569660"/>
          </a:xfrm>
          <a:prstGeom prst="rect">
            <a:avLst/>
          </a:prstGeom>
          <a:noFill/>
        </p:spPr>
        <p:txBody>
          <a:bodyPr wrap="square" rtlCol="0">
            <a:spAutoFit/>
          </a:bodyPr>
          <a:lstStyle/>
          <a:p>
            <a:r>
              <a:rPr lang="zh-CN" altLang="en-US" sz="3200" b="1" dirty="0" smtClean="0">
                <a:latin typeface="仿宋" panose="02010609060101010101" pitchFamily="49" charset="-122"/>
                <a:ea typeface="仿宋" panose="02010609060101010101" pitchFamily="49" charset="-122"/>
              </a:rPr>
              <a:t>教师层面：将高考数学研究深、研究透，做到融会贯通；</a:t>
            </a:r>
            <a:endParaRPr lang="en-US" altLang="zh-CN" sz="3200" b="1" dirty="0" smtClean="0">
              <a:latin typeface="仿宋" panose="02010609060101010101" pitchFamily="49" charset="-122"/>
              <a:ea typeface="仿宋" panose="02010609060101010101" pitchFamily="49" charset="-122"/>
            </a:endParaRPr>
          </a:p>
          <a:p>
            <a:endParaRPr lang="en-US" altLang="zh-CN" sz="3200" dirty="0">
              <a:latin typeface="仿宋" panose="02010609060101010101" pitchFamily="49" charset="-122"/>
              <a:ea typeface="仿宋" panose="02010609060101010101" pitchFamily="49" charset="-122"/>
            </a:endParaRPr>
          </a:p>
          <a:p>
            <a:r>
              <a:rPr lang="zh-CN" altLang="en-US" sz="3200" b="1" dirty="0" smtClean="0">
                <a:latin typeface="仿宋" panose="02010609060101010101" pitchFamily="49" charset="-122"/>
                <a:ea typeface="仿宋" panose="02010609060101010101" pitchFamily="49" charset="-122"/>
              </a:rPr>
              <a:t>学生层面：将高考试题研究深、研究透，做到得心应手。</a:t>
            </a:r>
            <a:endParaRPr lang="zh-CN" altLang="en-US" sz="3200" b="1"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269875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2603" y="284092"/>
            <a:ext cx="11146995" cy="900246"/>
          </a:xfrm>
          <a:prstGeom prst="rect">
            <a:avLst/>
          </a:prstGeom>
        </p:spPr>
        <p:txBody>
          <a:bodyPr wrap="square">
            <a:spAutoFit/>
          </a:bodyPr>
          <a:lstStyle/>
          <a:p>
            <a:pPr>
              <a:lnSpc>
                <a:spcPct val="200000"/>
              </a:lnSpc>
            </a:pPr>
            <a:r>
              <a:rPr lang="en-US" altLang="zh-CN" sz="3200" b="1" dirty="0" smtClean="0">
                <a:solidFill>
                  <a:srgbClr val="FF0000"/>
                </a:solidFill>
                <a:latin typeface="宋体" panose="02010600030101010101" pitchFamily="2" charset="-122"/>
                <a:ea typeface="宋体" panose="02010600030101010101" pitchFamily="2" charset="-122"/>
              </a:rPr>
              <a:t>1.</a:t>
            </a:r>
            <a:r>
              <a:rPr lang="zh-CN" altLang="en-US" sz="3200" b="1" dirty="0" smtClean="0">
                <a:solidFill>
                  <a:srgbClr val="FF0000"/>
                </a:solidFill>
                <a:latin typeface="宋体" panose="02010600030101010101" pitchFamily="2" charset="-122"/>
                <a:ea typeface="宋体" panose="02010600030101010101" pitchFamily="2" charset="-122"/>
              </a:rPr>
              <a:t>教师层面</a:t>
            </a:r>
            <a:endParaRPr lang="en-US" altLang="zh-CN" sz="3200" b="1" dirty="0" smtClean="0">
              <a:solidFill>
                <a:srgbClr val="FF0000"/>
              </a:solidFill>
              <a:latin typeface="宋体" panose="02010600030101010101" pitchFamily="2" charset="-122"/>
              <a:ea typeface="宋体" panose="02010600030101010101" pitchFamily="2" charset="-122"/>
            </a:endParaRPr>
          </a:p>
        </p:txBody>
      </p:sp>
      <p:sp>
        <p:nvSpPr>
          <p:cNvPr id="3" name="文本框 2"/>
          <p:cNvSpPr txBox="1"/>
          <p:nvPr/>
        </p:nvSpPr>
        <p:spPr>
          <a:xfrm>
            <a:off x="1078523" y="1664677"/>
            <a:ext cx="5498123" cy="523220"/>
          </a:xfrm>
          <a:prstGeom prst="rect">
            <a:avLst/>
          </a:prstGeom>
          <a:noFill/>
        </p:spPr>
        <p:txBody>
          <a:bodyPr wrap="square" rtlCol="0">
            <a:spAutoFit/>
          </a:bodyPr>
          <a:lstStyle/>
          <a:p>
            <a:r>
              <a:rPr lang="en-US" altLang="zh-CN" sz="2800" b="1" dirty="0" smtClean="0">
                <a:solidFill>
                  <a:schemeClr val="tx2"/>
                </a:solidFill>
                <a:latin typeface="宋体" panose="02010600030101010101" pitchFamily="2" charset="-122"/>
                <a:ea typeface="宋体" panose="02010600030101010101" pitchFamily="2" charset="-122"/>
              </a:rPr>
              <a:t>1.1</a:t>
            </a:r>
            <a:r>
              <a:rPr lang="zh-CN" altLang="en-US" sz="2800" b="1" dirty="0">
                <a:solidFill>
                  <a:schemeClr val="tx2"/>
                </a:solidFill>
                <a:latin typeface="宋体" panose="02010600030101010101" pitchFamily="2" charset="-122"/>
                <a:ea typeface="宋体" panose="02010600030101010101" pitchFamily="2" charset="-122"/>
              </a:rPr>
              <a:t>教师</a:t>
            </a:r>
            <a:r>
              <a:rPr lang="zh-CN" altLang="en-US" sz="2800" b="1" dirty="0" smtClean="0">
                <a:solidFill>
                  <a:schemeClr val="tx2"/>
                </a:solidFill>
                <a:latin typeface="宋体" panose="02010600030101010101" pitchFamily="2" charset="-122"/>
                <a:ea typeface="宋体" panose="02010600030101010101" pitchFamily="2" charset="-122"/>
              </a:rPr>
              <a:t>分</a:t>
            </a:r>
            <a:r>
              <a:rPr lang="zh-CN" altLang="en-US" sz="2800" b="1" dirty="0">
                <a:solidFill>
                  <a:schemeClr val="tx2"/>
                </a:solidFill>
                <a:latin typeface="宋体" panose="02010600030101010101" pitchFamily="2" charset="-122"/>
                <a:ea typeface="宋体" panose="02010600030101010101" pitchFamily="2" charset="-122"/>
              </a:rPr>
              <a:t>模块专题</a:t>
            </a:r>
            <a:r>
              <a:rPr lang="zh-CN" altLang="en-US" sz="2800" b="1" dirty="0" smtClean="0">
                <a:solidFill>
                  <a:schemeClr val="tx2"/>
                </a:solidFill>
                <a:latin typeface="宋体" panose="02010600030101010101" pitchFamily="2" charset="-122"/>
                <a:ea typeface="宋体" panose="02010600030101010101" pitchFamily="2" charset="-122"/>
              </a:rPr>
              <a:t>研究</a:t>
            </a:r>
            <a:r>
              <a:rPr lang="en-US" altLang="zh-CN" sz="2800" b="1" dirty="0" smtClean="0">
                <a:solidFill>
                  <a:schemeClr val="tx2"/>
                </a:solidFill>
                <a:latin typeface="宋体" panose="02010600030101010101" pitchFamily="2" charset="-122"/>
                <a:ea typeface="宋体" panose="02010600030101010101" pitchFamily="2" charset="-122"/>
              </a:rPr>
              <a:t>+</a:t>
            </a:r>
            <a:r>
              <a:rPr lang="zh-CN" altLang="en-US" sz="2800" b="1" dirty="0" smtClean="0">
                <a:solidFill>
                  <a:schemeClr val="tx2"/>
                </a:solidFill>
                <a:latin typeface="宋体" panose="02010600030101010101" pitchFamily="2" charset="-122"/>
                <a:ea typeface="宋体" panose="02010600030101010101" pitchFamily="2" charset="-122"/>
              </a:rPr>
              <a:t>整合</a:t>
            </a:r>
            <a:endParaRPr lang="zh-CN" altLang="en-US" dirty="0">
              <a:solidFill>
                <a:schemeClr val="tx2"/>
              </a:solidFill>
            </a:endParaRPr>
          </a:p>
        </p:txBody>
      </p:sp>
      <p:sp>
        <p:nvSpPr>
          <p:cNvPr id="4" name="文本框 3"/>
          <p:cNvSpPr txBox="1"/>
          <p:nvPr/>
        </p:nvSpPr>
        <p:spPr>
          <a:xfrm>
            <a:off x="1078523" y="3094892"/>
            <a:ext cx="7303477" cy="523220"/>
          </a:xfrm>
          <a:prstGeom prst="rect">
            <a:avLst/>
          </a:prstGeom>
          <a:noFill/>
        </p:spPr>
        <p:txBody>
          <a:bodyPr wrap="square" rtlCol="0">
            <a:spAutoFit/>
          </a:bodyPr>
          <a:lstStyle/>
          <a:p>
            <a:r>
              <a:rPr lang="en-US" altLang="zh-CN" sz="2800" b="1" dirty="0" smtClean="0">
                <a:solidFill>
                  <a:schemeClr val="tx2"/>
                </a:solidFill>
                <a:latin typeface="宋体" panose="02010600030101010101" pitchFamily="2" charset="-122"/>
                <a:ea typeface="宋体" panose="02010600030101010101" pitchFamily="2" charset="-122"/>
              </a:rPr>
              <a:t>1.2 </a:t>
            </a:r>
            <a:r>
              <a:rPr lang="zh-CN" altLang="en-US" sz="2800" b="1" dirty="0" smtClean="0">
                <a:solidFill>
                  <a:schemeClr val="tx2"/>
                </a:solidFill>
                <a:latin typeface="宋体" panose="02010600030101010101" pitchFamily="2" charset="-122"/>
                <a:ea typeface="宋体" panose="02010600030101010101" pitchFamily="2" charset="-122"/>
              </a:rPr>
              <a:t>分层教学（培优）</a:t>
            </a:r>
            <a:endParaRPr lang="zh-CN" altLang="en-US" dirty="0">
              <a:solidFill>
                <a:schemeClr val="tx2"/>
              </a:solidFill>
            </a:endParaRPr>
          </a:p>
        </p:txBody>
      </p:sp>
      <p:sp>
        <p:nvSpPr>
          <p:cNvPr id="5" name="文本框 4"/>
          <p:cNvSpPr txBox="1"/>
          <p:nvPr/>
        </p:nvSpPr>
        <p:spPr>
          <a:xfrm>
            <a:off x="1078522" y="4665784"/>
            <a:ext cx="7303477" cy="523220"/>
          </a:xfrm>
          <a:prstGeom prst="rect">
            <a:avLst/>
          </a:prstGeom>
          <a:noFill/>
        </p:spPr>
        <p:txBody>
          <a:bodyPr wrap="square" rtlCol="0">
            <a:spAutoFit/>
          </a:bodyPr>
          <a:lstStyle/>
          <a:p>
            <a:r>
              <a:rPr lang="en-US" altLang="zh-CN" sz="2800" b="1" dirty="0" smtClean="0">
                <a:solidFill>
                  <a:schemeClr val="tx2"/>
                </a:solidFill>
                <a:latin typeface="宋体" panose="02010600030101010101" pitchFamily="2" charset="-122"/>
                <a:ea typeface="宋体" panose="02010600030101010101" pitchFamily="2" charset="-122"/>
              </a:rPr>
              <a:t>1.3 </a:t>
            </a:r>
            <a:r>
              <a:rPr lang="zh-CN" altLang="en-US" sz="2800" b="1" dirty="0" smtClean="0">
                <a:solidFill>
                  <a:schemeClr val="tx2"/>
                </a:solidFill>
                <a:latin typeface="宋体" panose="02010600030101010101" pitchFamily="2" charset="-122"/>
                <a:ea typeface="宋体" panose="02010600030101010101" pitchFamily="2" charset="-122"/>
              </a:rPr>
              <a:t>临界生分专题组班教学</a:t>
            </a:r>
            <a:endParaRPr lang="zh-CN" altLang="en-US" dirty="0">
              <a:solidFill>
                <a:schemeClr val="tx2"/>
              </a:solidFill>
            </a:endParaRPr>
          </a:p>
        </p:txBody>
      </p:sp>
    </p:spTree>
    <p:extLst>
      <p:ext uri="{BB962C8B-B14F-4D97-AF65-F5344CB8AC3E}">
        <p14:creationId xmlns:p14="http://schemas.microsoft.com/office/powerpoint/2010/main" val="10016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0" name="Group 6"/>
          <p:cNvGrpSpPr/>
          <p:nvPr/>
        </p:nvGrpSpPr>
        <p:grpSpPr>
          <a:xfrm>
            <a:off x="2320229" y="1931416"/>
            <a:ext cx="4925035" cy="714003"/>
            <a:chOff x="2304" y="1200"/>
            <a:chExt cx="3102" cy="774"/>
          </a:xfrm>
        </p:grpSpPr>
        <p:sp>
          <p:nvSpPr>
            <p:cNvPr id="287751" name="AutoShape 7"/>
            <p:cNvSpPr>
              <a:spLocks noChangeArrowheads="1"/>
            </p:cNvSpPr>
            <p:nvPr/>
          </p:nvSpPr>
          <p:spPr bwMode="gray">
            <a:xfrm>
              <a:off x="2335" y="1200"/>
              <a:ext cx="3071" cy="774"/>
            </a:xfrm>
            <a:prstGeom prst="roundRect">
              <a:avLst>
                <a:gd name="adj" fmla="val 10889"/>
              </a:avLst>
            </a:prstGeom>
            <a:gradFill rotWithShape="1">
              <a:gsLst>
                <a:gs pos="0">
                  <a:schemeClr val="accent1"/>
                </a:gs>
                <a:gs pos="100000">
                  <a:schemeClr val="accent1">
                    <a:gamma/>
                    <a:tint val="21176"/>
                    <a:invGamma/>
                  </a:schemeClr>
                </a:gs>
              </a:gsLst>
              <a:lin ang="0" scaled="1"/>
            </a:gradFill>
            <a:ln w="38100">
              <a:noFill/>
              <a:round/>
            </a:ln>
            <a:effectLst/>
          </p:spPr>
          <p:txBody>
            <a:bodyPr wrap="none" anchor="ctr"/>
            <a:lstStyle/>
            <a:p>
              <a:pPr defTabSz="1218590">
                <a:defRPr/>
              </a:pPr>
              <a:endParaRPr lang="zh-CN" altLang="en-US" sz="1799">
                <a:ea typeface="宋体" panose="02010600030101010101" pitchFamily="2" charset="-122"/>
              </a:endParaRPr>
            </a:p>
          </p:txBody>
        </p:sp>
        <p:sp>
          <p:nvSpPr>
            <p:cNvPr id="19461" name="AutoShape 8"/>
            <p:cNvSpPr/>
            <p:nvPr/>
          </p:nvSpPr>
          <p:spPr>
            <a:xfrm>
              <a:off x="2304" y="1488"/>
              <a:ext cx="336" cy="240"/>
            </a:xfrm>
            <a:prstGeom prst="rightArrow">
              <a:avLst>
                <a:gd name="adj1" fmla="val 50000"/>
                <a:gd name="adj2" fmla="val 58275"/>
              </a:avLst>
            </a:prstGeom>
            <a:solidFill>
              <a:schemeClr val="bg1"/>
            </a:solidFill>
            <a:ln w="9525">
              <a:noFill/>
            </a:ln>
          </p:spPr>
          <p:txBody>
            <a:bodyPr wrap="none" anchor="ctr"/>
            <a:lstStyle/>
            <a:p>
              <a:pPr>
                <a:buFont typeface="Arial" panose="020B0604020202020204" pitchFamily="34" charset="0"/>
                <a:buNone/>
              </a:pPr>
              <a:endParaRPr lang="zh-CN" altLang="en-US" sz="1399" dirty="0">
                <a:latin typeface="Calibri" panose="020F0502020204030204" pitchFamily="34" charset="0"/>
                <a:ea typeface="宋体" panose="02010600030101010101" pitchFamily="2" charset="-122"/>
              </a:endParaRPr>
            </a:p>
          </p:txBody>
        </p:sp>
      </p:grpSp>
      <p:sp>
        <p:nvSpPr>
          <p:cNvPr id="2" name="Text Box 17"/>
          <p:cNvSpPr txBox="1"/>
          <p:nvPr/>
        </p:nvSpPr>
        <p:spPr>
          <a:xfrm>
            <a:off x="3210354" y="2031376"/>
            <a:ext cx="4799687" cy="614042"/>
          </a:xfrm>
          <a:prstGeom prst="rect">
            <a:avLst/>
          </a:prstGeom>
          <a:noFill/>
          <a:ln w="9525">
            <a:noFill/>
          </a:ln>
        </p:spPr>
        <p:txBody>
          <a:bodyPr lIns="121891" tIns="60945" rIns="121891" bIns="60945" anchor="t">
            <a:spAutoFit/>
          </a:bodyPr>
          <a:lstStyle/>
          <a:p>
            <a:pPr eaLnBrk="0" hangingPunct="0">
              <a:buFont typeface="Arial" panose="020B0604020202020204" pitchFamily="34" charset="0"/>
              <a:buNone/>
            </a:pPr>
            <a:r>
              <a:rPr lang="zh-CN" altLang="en-US" sz="3198" b="1" dirty="0">
                <a:solidFill>
                  <a:srgbClr val="000000"/>
                </a:solidFill>
                <a:latin typeface="Arial" panose="020B0604020202020204" pitchFamily="34" charset="0"/>
                <a:ea typeface="宋体" panose="02010600030101010101" pitchFamily="2" charset="-122"/>
              </a:rPr>
              <a:t>基本函数模型</a:t>
            </a:r>
          </a:p>
        </p:txBody>
      </p:sp>
      <p:grpSp>
        <p:nvGrpSpPr>
          <p:cNvPr id="14342" name="Group 12"/>
          <p:cNvGrpSpPr/>
          <p:nvPr/>
        </p:nvGrpSpPr>
        <p:grpSpPr>
          <a:xfrm>
            <a:off x="2320229" y="5011149"/>
            <a:ext cx="4925035" cy="682270"/>
            <a:chOff x="2304" y="2880"/>
            <a:chExt cx="3102" cy="774"/>
          </a:xfrm>
        </p:grpSpPr>
        <p:sp>
          <p:nvSpPr>
            <p:cNvPr id="18" name="AutoShape 13"/>
            <p:cNvSpPr>
              <a:spLocks noChangeArrowheads="1"/>
            </p:cNvSpPr>
            <p:nvPr/>
          </p:nvSpPr>
          <p:spPr bwMode="gray">
            <a:xfrm>
              <a:off x="2335" y="2880"/>
              <a:ext cx="3071" cy="774"/>
            </a:xfrm>
            <a:prstGeom prst="roundRect">
              <a:avLst>
                <a:gd name="adj" fmla="val 10889"/>
              </a:avLst>
            </a:prstGeom>
            <a:gradFill rotWithShape="1">
              <a:gsLst>
                <a:gs pos="100000">
                  <a:srgbClr val="FBFB11"/>
                </a:gs>
                <a:gs pos="0">
                  <a:srgbClr val="838309"/>
                </a:gs>
              </a:gsLst>
              <a:lin ang="0" scaled="0"/>
            </a:gradFill>
            <a:ln w="38100">
              <a:noFill/>
              <a:round/>
            </a:ln>
            <a:effectLst/>
          </p:spPr>
          <p:txBody>
            <a:bodyPr wrap="none" anchor="ctr"/>
            <a:lstStyle/>
            <a:p>
              <a:pPr defTabSz="1218590">
                <a:defRPr/>
              </a:pPr>
              <a:endParaRPr lang="zh-CN" altLang="en-US" sz="1799">
                <a:ea typeface="宋体" panose="02010600030101010101" pitchFamily="2" charset="-122"/>
              </a:endParaRPr>
            </a:p>
          </p:txBody>
        </p:sp>
        <p:sp>
          <p:nvSpPr>
            <p:cNvPr id="19465" name="AutoShape 14"/>
            <p:cNvSpPr/>
            <p:nvPr/>
          </p:nvSpPr>
          <p:spPr>
            <a:xfrm>
              <a:off x="2304" y="3168"/>
              <a:ext cx="336" cy="240"/>
            </a:xfrm>
            <a:prstGeom prst="rightArrow">
              <a:avLst>
                <a:gd name="adj1" fmla="val 50000"/>
                <a:gd name="adj2" fmla="val 58275"/>
              </a:avLst>
            </a:prstGeom>
            <a:solidFill>
              <a:schemeClr val="bg1"/>
            </a:solidFill>
            <a:ln w="9525">
              <a:noFill/>
            </a:ln>
          </p:spPr>
          <p:txBody>
            <a:bodyPr wrap="none" anchor="ctr"/>
            <a:lstStyle/>
            <a:p>
              <a:pPr>
                <a:buFont typeface="Arial" panose="020B0604020202020204" pitchFamily="34" charset="0"/>
                <a:buNone/>
              </a:pPr>
              <a:endParaRPr lang="zh-CN" altLang="en-US" sz="1399" dirty="0">
                <a:latin typeface="Calibri" panose="020F0502020204030204" pitchFamily="34" charset="0"/>
                <a:ea typeface="宋体" panose="02010600030101010101" pitchFamily="2" charset="-122"/>
              </a:endParaRPr>
            </a:p>
          </p:txBody>
        </p:sp>
      </p:grpSp>
      <p:sp>
        <p:nvSpPr>
          <p:cNvPr id="14343" name="Text Box 17"/>
          <p:cNvSpPr txBox="1"/>
          <p:nvPr/>
        </p:nvSpPr>
        <p:spPr>
          <a:xfrm>
            <a:off x="3088179" y="5044469"/>
            <a:ext cx="4799688" cy="614043"/>
          </a:xfrm>
          <a:prstGeom prst="rect">
            <a:avLst/>
          </a:prstGeom>
          <a:noFill/>
          <a:ln w="9525">
            <a:noFill/>
          </a:ln>
        </p:spPr>
        <p:txBody>
          <a:bodyPr lIns="121891" tIns="60945" rIns="121891" bIns="60945" anchor="t">
            <a:spAutoFit/>
          </a:bodyPr>
          <a:lstStyle/>
          <a:p>
            <a:pPr eaLnBrk="0" hangingPunct="0">
              <a:buFont typeface="Arial" panose="020B0604020202020204" pitchFamily="34" charset="0"/>
              <a:buNone/>
            </a:pPr>
            <a:r>
              <a:rPr lang="zh-CN" altLang="en-US" sz="3198" b="1" dirty="0">
                <a:solidFill>
                  <a:srgbClr val="000000"/>
                </a:solidFill>
                <a:latin typeface="Arial" panose="020B0604020202020204" pitchFamily="34" charset="0"/>
                <a:ea typeface="宋体" panose="02010600030101010101" pitchFamily="2" charset="-122"/>
              </a:rPr>
              <a:t>函数问题思维线</a:t>
            </a:r>
          </a:p>
        </p:txBody>
      </p:sp>
      <p:grpSp>
        <p:nvGrpSpPr>
          <p:cNvPr id="14344" name="Group 9"/>
          <p:cNvGrpSpPr/>
          <p:nvPr/>
        </p:nvGrpSpPr>
        <p:grpSpPr>
          <a:xfrm>
            <a:off x="2320229" y="3467315"/>
            <a:ext cx="4925035" cy="685443"/>
            <a:chOff x="2304" y="2058"/>
            <a:chExt cx="3102" cy="774"/>
          </a:xfrm>
        </p:grpSpPr>
        <p:sp>
          <p:nvSpPr>
            <p:cNvPr id="3" name="AutoShape 10"/>
            <p:cNvSpPr>
              <a:spLocks noChangeArrowheads="1"/>
            </p:cNvSpPr>
            <p:nvPr/>
          </p:nvSpPr>
          <p:spPr bwMode="gray">
            <a:xfrm>
              <a:off x="2335" y="2058"/>
              <a:ext cx="3071" cy="774"/>
            </a:xfrm>
            <a:prstGeom prst="roundRect">
              <a:avLst>
                <a:gd name="adj" fmla="val 10889"/>
              </a:avLst>
            </a:prstGeom>
            <a:gradFill rotWithShape="1">
              <a:gsLst>
                <a:gs pos="0">
                  <a:schemeClr val="hlink"/>
                </a:gs>
                <a:gs pos="100000">
                  <a:schemeClr val="hlink">
                    <a:gamma/>
                    <a:tint val="21176"/>
                    <a:invGamma/>
                  </a:schemeClr>
                </a:gs>
              </a:gsLst>
              <a:lin ang="0" scaled="1"/>
            </a:gradFill>
            <a:ln w="38100">
              <a:noFill/>
              <a:round/>
            </a:ln>
            <a:effectLst/>
          </p:spPr>
          <p:txBody>
            <a:bodyPr wrap="none" anchor="ctr"/>
            <a:lstStyle/>
            <a:p>
              <a:pPr defTabSz="1218590">
                <a:defRPr/>
              </a:pPr>
              <a:endParaRPr lang="zh-CN" altLang="en-US" sz="1799">
                <a:ea typeface="宋体" panose="02010600030101010101" pitchFamily="2" charset="-122"/>
              </a:endParaRPr>
            </a:p>
          </p:txBody>
        </p:sp>
        <p:sp>
          <p:nvSpPr>
            <p:cNvPr id="19469" name="AutoShape 11"/>
            <p:cNvSpPr/>
            <p:nvPr/>
          </p:nvSpPr>
          <p:spPr>
            <a:xfrm>
              <a:off x="2304" y="2352"/>
              <a:ext cx="336" cy="240"/>
            </a:xfrm>
            <a:prstGeom prst="rightArrow">
              <a:avLst>
                <a:gd name="adj1" fmla="val 50000"/>
                <a:gd name="adj2" fmla="val 58275"/>
              </a:avLst>
            </a:prstGeom>
            <a:solidFill>
              <a:schemeClr val="bg1"/>
            </a:solidFill>
            <a:ln w="9525">
              <a:noFill/>
            </a:ln>
          </p:spPr>
          <p:txBody>
            <a:bodyPr wrap="none" anchor="ctr"/>
            <a:lstStyle/>
            <a:p>
              <a:pPr>
                <a:buFont typeface="Arial" panose="020B0604020202020204" pitchFamily="34" charset="0"/>
                <a:buNone/>
              </a:pPr>
              <a:endParaRPr lang="zh-CN" altLang="en-US" sz="1399" dirty="0">
                <a:latin typeface="Calibri" panose="020F0502020204030204" pitchFamily="34" charset="0"/>
                <a:ea typeface="宋体" panose="02010600030101010101" pitchFamily="2" charset="-122"/>
              </a:endParaRPr>
            </a:p>
          </p:txBody>
        </p:sp>
      </p:grpSp>
      <p:sp>
        <p:nvSpPr>
          <p:cNvPr id="4" name="Text Box 17"/>
          <p:cNvSpPr txBox="1"/>
          <p:nvPr/>
        </p:nvSpPr>
        <p:spPr>
          <a:xfrm>
            <a:off x="3210354" y="3527609"/>
            <a:ext cx="4799687" cy="614043"/>
          </a:xfrm>
          <a:prstGeom prst="rect">
            <a:avLst/>
          </a:prstGeom>
          <a:noFill/>
          <a:ln w="9525">
            <a:noFill/>
          </a:ln>
        </p:spPr>
        <p:txBody>
          <a:bodyPr lIns="121891" tIns="60945" rIns="121891" bIns="60945" anchor="t">
            <a:spAutoFit/>
          </a:bodyPr>
          <a:lstStyle/>
          <a:p>
            <a:pPr eaLnBrk="0" hangingPunct="0">
              <a:buFont typeface="Arial" panose="020B0604020202020204" pitchFamily="34" charset="0"/>
              <a:buNone/>
            </a:pPr>
            <a:r>
              <a:rPr lang="zh-CN" altLang="en-US" sz="3198" b="1" dirty="0">
                <a:solidFill>
                  <a:srgbClr val="000000"/>
                </a:solidFill>
                <a:latin typeface="Arial" panose="020B0604020202020204" pitchFamily="34" charset="0"/>
                <a:ea typeface="宋体" panose="02010600030101010101" pitchFamily="2" charset="-122"/>
              </a:rPr>
              <a:t>函数基本问题</a:t>
            </a:r>
          </a:p>
        </p:txBody>
      </p:sp>
      <p:sp>
        <p:nvSpPr>
          <p:cNvPr id="17" name="文本框 16"/>
          <p:cNvSpPr txBox="1"/>
          <p:nvPr/>
        </p:nvSpPr>
        <p:spPr>
          <a:xfrm>
            <a:off x="1045005" y="892350"/>
            <a:ext cx="5113656" cy="584775"/>
          </a:xfrm>
          <a:prstGeom prst="rect">
            <a:avLst/>
          </a:prstGeom>
          <a:noFill/>
        </p:spPr>
        <p:txBody>
          <a:bodyPr wrap="square" rtlCol="0">
            <a:spAutoFit/>
          </a:bodyPr>
          <a:lstStyle/>
          <a:p>
            <a:r>
              <a:rPr lang="zh-CN" altLang="en-US" sz="3200" dirty="0" smtClean="0">
                <a:latin typeface="宋体" panose="02010600030101010101" pitchFamily="2" charset="-122"/>
                <a:ea typeface="宋体" panose="02010600030101010101" pitchFamily="2" charset="-122"/>
              </a:rPr>
              <a:t>例如：函数与导数专题</a:t>
            </a:r>
            <a:endParaRPr lang="zh-CN" altLang="en-US" sz="32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934424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340"/>
                                        </p:tgtEl>
                                        <p:attrNameLst>
                                          <p:attrName>style.visibility</p:attrName>
                                        </p:attrNameLst>
                                      </p:cBhvr>
                                      <p:to>
                                        <p:strVal val="visible"/>
                                      </p:to>
                                    </p:set>
                                    <p:anim calcmode="lin" valueType="num">
                                      <p:cBhvr additive="base">
                                        <p:cTn id="11" dur="500" fill="hold"/>
                                        <p:tgtEl>
                                          <p:spTgt spid="14340"/>
                                        </p:tgtEl>
                                        <p:attrNameLst>
                                          <p:attrName>ppt_x</p:attrName>
                                        </p:attrNameLst>
                                      </p:cBhvr>
                                      <p:tavLst>
                                        <p:tav tm="0">
                                          <p:val>
                                            <p:strVal val="1+#ppt_w/2"/>
                                          </p:val>
                                        </p:tav>
                                        <p:tav tm="100000">
                                          <p:val>
                                            <p:strVal val="#ppt_x"/>
                                          </p:val>
                                        </p:tav>
                                      </p:tavLst>
                                    </p:anim>
                                    <p:anim calcmode="lin" valueType="num">
                                      <p:cBhvr additive="base">
                                        <p:cTn id="12" dur="500" fill="hold"/>
                                        <p:tgtEl>
                                          <p:spTgt spid="1434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4344"/>
                                        </p:tgtEl>
                                        <p:attrNameLst>
                                          <p:attrName>style.visibility</p:attrName>
                                        </p:attrNameLst>
                                      </p:cBhvr>
                                      <p:to>
                                        <p:strVal val="visible"/>
                                      </p:to>
                                    </p:set>
                                    <p:anim calcmode="lin" valueType="num">
                                      <p:cBhvr additive="base">
                                        <p:cTn id="21" dur="500" fill="hold"/>
                                        <p:tgtEl>
                                          <p:spTgt spid="14344"/>
                                        </p:tgtEl>
                                        <p:attrNameLst>
                                          <p:attrName>ppt_x</p:attrName>
                                        </p:attrNameLst>
                                      </p:cBhvr>
                                      <p:tavLst>
                                        <p:tav tm="0">
                                          <p:val>
                                            <p:strVal val="1+#ppt_w/2"/>
                                          </p:val>
                                        </p:tav>
                                        <p:tav tm="100000">
                                          <p:val>
                                            <p:strVal val="#ppt_x"/>
                                          </p:val>
                                        </p:tav>
                                      </p:tavLst>
                                    </p:anim>
                                    <p:anim calcmode="lin" valueType="num">
                                      <p:cBhvr additive="base">
                                        <p:cTn id="22" dur="500" fill="hold"/>
                                        <p:tgtEl>
                                          <p:spTgt spid="1434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4343"/>
                                        </p:tgtEl>
                                        <p:attrNameLst>
                                          <p:attrName>style.visibility</p:attrName>
                                        </p:attrNameLst>
                                      </p:cBhvr>
                                      <p:to>
                                        <p:strVal val="visible"/>
                                      </p:to>
                                    </p:set>
                                    <p:anim calcmode="lin" valueType="num">
                                      <p:cBhvr additive="base">
                                        <p:cTn id="27" dur="500" fill="hold"/>
                                        <p:tgtEl>
                                          <p:spTgt spid="14343"/>
                                        </p:tgtEl>
                                        <p:attrNameLst>
                                          <p:attrName>ppt_x</p:attrName>
                                        </p:attrNameLst>
                                      </p:cBhvr>
                                      <p:tavLst>
                                        <p:tav tm="0">
                                          <p:val>
                                            <p:strVal val="1+#ppt_w/2"/>
                                          </p:val>
                                        </p:tav>
                                        <p:tav tm="100000">
                                          <p:val>
                                            <p:strVal val="#ppt_x"/>
                                          </p:val>
                                        </p:tav>
                                      </p:tavLst>
                                    </p:anim>
                                    <p:anim calcmode="lin" valueType="num">
                                      <p:cBhvr additive="base">
                                        <p:cTn id="28" dur="500" fill="hold"/>
                                        <p:tgtEl>
                                          <p:spTgt spid="1434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4342"/>
                                        </p:tgtEl>
                                        <p:attrNameLst>
                                          <p:attrName>style.visibility</p:attrName>
                                        </p:attrNameLst>
                                      </p:cBhvr>
                                      <p:to>
                                        <p:strVal val="visible"/>
                                      </p:to>
                                    </p:set>
                                    <p:anim calcmode="lin" valueType="num">
                                      <p:cBhvr additive="base">
                                        <p:cTn id="31" dur="500" fill="hold"/>
                                        <p:tgtEl>
                                          <p:spTgt spid="14342"/>
                                        </p:tgtEl>
                                        <p:attrNameLst>
                                          <p:attrName>ppt_x</p:attrName>
                                        </p:attrNameLst>
                                      </p:cBhvr>
                                      <p:tavLst>
                                        <p:tav tm="0">
                                          <p:val>
                                            <p:strVal val="1+#ppt_w/2"/>
                                          </p:val>
                                        </p:tav>
                                        <p:tav tm="100000">
                                          <p:val>
                                            <p:strVal val="#ppt_x"/>
                                          </p:val>
                                        </p:tav>
                                      </p:tavLst>
                                    </p:anim>
                                    <p:anim calcmode="lin" valueType="num">
                                      <p:cBhvr additive="base">
                                        <p:cTn id="32" dur="500" fill="hold"/>
                                        <p:tgtEl>
                                          <p:spTgt spid="143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34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503855" y="352441"/>
            <a:ext cx="10973435" cy="1142405"/>
          </a:xfrm>
          <a:noFill/>
          <a:ln>
            <a:noFill/>
          </a:ln>
        </p:spPr>
        <p:txBody>
          <a:bodyPr anchor="t">
            <a:normAutofit/>
          </a:bodyPr>
          <a:lstStyle/>
          <a:p>
            <a:r>
              <a:rPr lang="zh-CN" altLang="en-US" sz="3200" b="1" dirty="0" smtClean="0">
                <a:solidFill>
                  <a:schemeClr val="tx2"/>
                </a:solidFill>
                <a:latin typeface="宋体" panose="02010600030101010101" pitchFamily="2" charset="-122"/>
                <a:ea typeface="宋体" panose="02010600030101010101" pitchFamily="2" charset="-122"/>
              </a:rPr>
              <a:t>基本函数</a:t>
            </a:r>
            <a:r>
              <a:rPr lang="zh-CN" altLang="en-US" sz="3200" b="1" dirty="0">
                <a:solidFill>
                  <a:schemeClr val="tx2"/>
                </a:solidFill>
                <a:latin typeface="宋体" panose="02010600030101010101" pitchFamily="2" charset="-122"/>
                <a:ea typeface="宋体" panose="02010600030101010101" pitchFamily="2" charset="-122"/>
              </a:rPr>
              <a:t>模型</a:t>
            </a:r>
          </a:p>
        </p:txBody>
      </p:sp>
      <p:sp>
        <p:nvSpPr>
          <p:cNvPr id="16387" name="文本框 2"/>
          <p:cNvSpPr txBox="1"/>
          <p:nvPr/>
        </p:nvSpPr>
        <p:spPr>
          <a:xfrm>
            <a:off x="929790" y="5802664"/>
            <a:ext cx="7051178" cy="583896"/>
          </a:xfrm>
          <a:prstGeom prst="rect">
            <a:avLst/>
          </a:prstGeom>
          <a:noFill/>
          <a:ln w="9525">
            <a:noFill/>
          </a:ln>
        </p:spPr>
        <p:txBody>
          <a:bodyPr anchor="t">
            <a:spAutoFit/>
          </a:bodyPr>
          <a:lstStyle/>
          <a:p>
            <a:pPr>
              <a:buFont typeface="Arial" panose="020B0604020202020204" pitchFamily="34" charset="0"/>
              <a:buNone/>
            </a:pPr>
            <a:r>
              <a:rPr lang="zh-CN" altLang="en-US" sz="3198" dirty="0">
                <a:latin typeface="Arial" panose="020B0604020202020204" pitchFamily="34" charset="0"/>
                <a:ea typeface="宋体" panose="02010600030101010101" pitchFamily="2" charset="-122"/>
              </a:rPr>
              <a:t>（</a:t>
            </a:r>
            <a:r>
              <a:rPr lang="en-US" altLang="zh-CN" sz="3198" dirty="0">
                <a:latin typeface="Times New Roman" panose="02020603050405020304" pitchFamily="18" charset="0"/>
                <a:ea typeface="宋体" panose="02010600030101010101" pitchFamily="2" charset="-122"/>
              </a:rPr>
              <a:t>7</a:t>
            </a:r>
            <a:r>
              <a:rPr lang="zh-CN" altLang="en-US" sz="3198" dirty="0">
                <a:latin typeface="Arial" panose="020B0604020202020204" pitchFamily="34" charset="0"/>
                <a:ea typeface="宋体" panose="02010600030101010101" pitchFamily="2" charset="-122"/>
              </a:rPr>
              <a:t>）含绝对值的函数</a:t>
            </a:r>
          </a:p>
        </p:txBody>
      </p:sp>
      <p:graphicFrame>
        <p:nvGraphicFramePr>
          <p:cNvPr id="16388" name="对象 3"/>
          <p:cNvGraphicFramePr>
            <a:graphicFrameLocks noChangeAspect="1"/>
          </p:cNvGraphicFramePr>
          <p:nvPr/>
        </p:nvGraphicFramePr>
        <p:xfrm>
          <a:off x="1177312" y="2365929"/>
          <a:ext cx="7203498" cy="2565652"/>
        </p:xfrm>
        <a:graphic>
          <a:graphicData uri="http://schemas.openxmlformats.org/presentationml/2006/ole">
            <mc:AlternateContent xmlns:mc="http://schemas.openxmlformats.org/markup-compatibility/2006">
              <mc:Choice xmlns:v="urn:schemas-microsoft-com:vml" Requires="v">
                <p:oleObj spid="_x0000_s38939" r:id="rId3" imgW="2781300" imgH="990600" progId="Equation.DSMT4">
                  <p:embed/>
                </p:oleObj>
              </mc:Choice>
              <mc:Fallback>
                <p:oleObj r:id="rId3" imgW="2781300" imgH="990600" progId="Equation.DSMT4">
                  <p:embed/>
                  <p:pic>
                    <p:nvPicPr>
                      <p:cNvPr id="16388" name="对象 3"/>
                      <p:cNvPicPr/>
                      <p:nvPr/>
                    </p:nvPicPr>
                    <p:blipFill>
                      <a:blip r:embed="rId4"/>
                      <a:stretch>
                        <a:fillRect/>
                      </a:stretch>
                    </p:blipFill>
                    <p:spPr>
                      <a:xfrm>
                        <a:off x="1177312" y="2365929"/>
                        <a:ext cx="7203498" cy="2565652"/>
                      </a:xfrm>
                      <a:prstGeom prst="rect">
                        <a:avLst/>
                      </a:prstGeom>
                      <a:noFill/>
                      <a:ln w="38100">
                        <a:noFill/>
                        <a:miter/>
                      </a:ln>
                    </p:spPr>
                  </p:pic>
                </p:oleObj>
              </mc:Fallback>
            </mc:AlternateContent>
          </a:graphicData>
        </a:graphic>
      </p:graphicFrame>
      <p:sp>
        <p:nvSpPr>
          <p:cNvPr id="16389" name="文本框 1"/>
          <p:cNvSpPr txBox="1"/>
          <p:nvPr/>
        </p:nvSpPr>
        <p:spPr>
          <a:xfrm>
            <a:off x="652123" y="1144190"/>
            <a:ext cx="11796918" cy="1075765"/>
          </a:xfrm>
          <a:prstGeom prst="rect">
            <a:avLst/>
          </a:prstGeom>
          <a:noFill/>
          <a:ln w="9525">
            <a:noFill/>
          </a:ln>
        </p:spPr>
        <p:txBody>
          <a:bodyPr anchor="t">
            <a:spAutoFit/>
          </a:bodyPr>
          <a:lstStyle/>
          <a:p>
            <a:pPr eaLnBrk="0" hangingPunct="0">
              <a:buFont typeface="Arial" panose="020B0604020202020204" pitchFamily="34" charset="0"/>
              <a:buNone/>
            </a:pPr>
            <a:r>
              <a:rPr lang="zh-CN" altLang="en-US" sz="3198" b="1" dirty="0">
                <a:latin typeface="Arial" panose="020B0604020202020204" pitchFamily="34" charset="0"/>
                <a:ea typeface="宋体" panose="02010600030101010101" pitchFamily="2" charset="-122"/>
              </a:rPr>
              <a:t>  （</a:t>
            </a:r>
            <a:r>
              <a:rPr lang="en-US" altLang="zh-CN" sz="3198" b="1" dirty="0">
                <a:latin typeface="Times New Roman" panose="02020603050405020304" pitchFamily="18" charset="0"/>
                <a:ea typeface="宋体" panose="02010600030101010101" pitchFamily="2" charset="-122"/>
              </a:rPr>
              <a:t>1</a:t>
            </a:r>
            <a:r>
              <a:rPr lang="zh-CN" altLang="en-US" sz="3198" b="1" dirty="0">
                <a:latin typeface="Arial" panose="020B0604020202020204" pitchFamily="34" charset="0"/>
                <a:ea typeface="宋体" panose="02010600030101010101" pitchFamily="2" charset="-122"/>
              </a:rPr>
              <a:t>）代数函数： 二次、三次、一次分式、</a:t>
            </a:r>
            <a:endParaRPr lang="en-US" altLang="zh-CN" sz="3198" b="1" dirty="0">
              <a:latin typeface="Arial" panose="020B0604020202020204" pitchFamily="34" charset="0"/>
              <a:ea typeface="宋体" panose="02010600030101010101" pitchFamily="2" charset="-122"/>
            </a:endParaRPr>
          </a:p>
          <a:p>
            <a:pPr eaLnBrk="0" hangingPunct="0">
              <a:buFont typeface="Arial" panose="020B0604020202020204" pitchFamily="34" charset="0"/>
              <a:buNone/>
            </a:pPr>
            <a:r>
              <a:rPr lang="en-US" altLang="zh-CN" sz="3198" b="1" dirty="0">
                <a:latin typeface="Arial" panose="020B0604020202020204" pitchFamily="34" charset="0"/>
                <a:ea typeface="宋体" panose="02010600030101010101" pitchFamily="2" charset="-122"/>
              </a:rPr>
              <a:t>                              </a:t>
            </a:r>
            <a:r>
              <a:rPr lang="zh-CN" altLang="en-US" sz="3198" b="1" dirty="0">
                <a:latin typeface="Arial" panose="020B0604020202020204" pitchFamily="34" charset="0"/>
                <a:ea typeface="宋体" panose="02010600030101010101" pitchFamily="2" charset="-122"/>
              </a:rPr>
              <a:t>二次分式、一次根式</a:t>
            </a:r>
          </a:p>
        </p:txBody>
      </p:sp>
      <p:sp>
        <p:nvSpPr>
          <p:cNvPr id="16390" name="文本框 2"/>
          <p:cNvSpPr txBox="1"/>
          <p:nvPr/>
        </p:nvSpPr>
        <p:spPr>
          <a:xfrm>
            <a:off x="1177312" y="5074382"/>
            <a:ext cx="5096396" cy="585482"/>
          </a:xfrm>
          <a:prstGeom prst="rect">
            <a:avLst/>
          </a:prstGeom>
          <a:noFill/>
          <a:ln w="9525">
            <a:noFill/>
          </a:ln>
        </p:spPr>
        <p:txBody>
          <a:bodyPr anchor="t">
            <a:spAutoFit/>
          </a:bodyPr>
          <a:lstStyle/>
          <a:p>
            <a:pPr eaLnBrk="0" hangingPunct="0">
              <a:buFont typeface="Arial" panose="020B0604020202020204" pitchFamily="34" charset="0"/>
              <a:buNone/>
            </a:pPr>
            <a:r>
              <a:rPr lang="en-US" altLang="zh-CN" sz="3198" dirty="0">
                <a:latin typeface="Times New Roman" panose="02020603050405020304" pitchFamily="18" charset="0"/>
                <a:ea typeface="宋体" panose="02010600030101010101" pitchFamily="2" charset="-122"/>
              </a:rPr>
              <a:t>(6)</a:t>
            </a:r>
            <a:r>
              <a:rPr lang="zh-CN" altLang="en-US" sz="3198" dirty="0">
                <a:latin typeface="Arial" panose="020B0604020202020204" pitchFamily="34" charset="0"/>
                <a:ea typeface="宋体" panose="02010600030101010101" pitchFamily="2" charset="-122"/>
              </a:rPr>
              <a:t>复合函数与抽象函数</a:t>
            </a:r>
          </a:p>
        </p:txBody>
      </p:sp>
      <p:sp>
        <p:nvSpPr>
          <p:cNvPr id="16391" name="文本框 2"/>
          <p:cNvSpPr txBox="1"/>
          <p:nvPr/>
        </p:nvSpPr>
        <p:spPr>
          <a:xfrm>
            <a:off x="9275695" y="2031141"/>
            <a:ext cx="898057" cy="2552006"/>
          </a:xfrm>
          <a:prstGeom prst="rect">
            <a:avLst/>
          </a:prstGeom>
          <a:noFill/>
          <a:ln w="9525">
            <a:noFill/>
          </a:ln>
        </p:spPr>
        <p:txBody>
          <a:bodyPr anchor="t">
            <a:spAutoFit/>
          </a:bodyPr>
          <a:lstStyle/>
          <a:p>
            <a:pPr eaLnBrk="0" hangingPunct="0">
              <a:buFont typeface="Arial" panose="020B0604020202020204" pitchFamily="34" charset="0"/>
              <a:buNone/>
            </a:pPr>
            <a:r>
              <a:rPr lang="zh-CN" altLang="en-US" sz="3198" b="1" dirty="0">
                <a:solidFill>
                  <a:srgbClr val="FF0000"/>
                </a:solidFill>
                <a:latin typeface="Arial" panose="020B0604020202020204" pitchFamily="34" charset="0"/>
                <a:ea typeface="宋体" panose="02010600030101010101" pitchFamily="2" charset="-122"/>
              </a:rPr>
              <a:t>极值点可求</a:t>
            </a:r>
          </a:p>
        </p:txBody>
      </p:sp>
      <p:sp>
        <p:nvSpPr>
          <p:cNvPr id="2" name="文本框 1">
            <a:hlinkClick r:id="" action="ppaction://hlinkshowjump?jump=nextslide"/>
          </p:cNvPr>
          <p:cNvSpPr txBox="1"/>
          <p:nvPr/>
        </p:nvSpPr>
        <p:spPr>
          <a:xfrm>
            <a:off x="9472442" y="1265412"/>
            <a:ext cx="701310" cy="644824"/>
          </a:xfrm>
          <a:prstGeom prst="rect">
            <a:avLst/>
          </a:prstGeom>
          <a:noFill/>
        </p:spPr>
        <p:txBody>
          <a:bodyPr wrap="square" rtlCol="0">
            <a:spAutoFit/>
          </a:bodyPr>
          <a:lstStyle/>
          <a:p>
            <a:r>
              <a:rPr lang="zh-CN" altLang="en-US" sz="1799"/>
              <a:t>代数函数</a:t>
            </a:r>
          </a:p>
        </p:txBody>
      </p:sp>
    </p:spTree>
    <p:extLst>
      <p:ext uri="{BB962C8B-B14F-4D97-AF65-F5344CB8AC3E}">
        <p14:creationId xmlns:p14="http://schemas.microsoft.com/office/powerpoint/2010/main" val="246859605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p:cNvSpPr>
          <p:nvPr>
            <p:ph type="title"/>
          </p:nvPr>
        </p:nvSpPr>
        <p:spPr>
          <a:xfrm>
            <a:off x="843745" y="394468"/>
            <a:ext cx="10973435" cy="1142405"/>
          </a:xfrm>
          <a:noFill/>
          <a:ln>
            <a:noFill/>
          </a:ln>
        </p:spPr>
        <p:txBody>
          <a:bodyPr anchor="t">
            <a:normAutofit/>
          </a:bodyPr>
          <a:lstStyle/>
          <a:p>
            <a:r>
              <a:rPr lang="zh-CN" altLang="en-US" sz="3600" b="1" dirty="0" smtClean="0">
                <a:solidFill>
                  <a:srgbClr val="105E08"/>
                </a:solidFill>
                <a:latin typeface="宋体" panose="02010600030101010101" pitchFamily="2" charset="-122"/>
                <a:ea typeface="宋体" panose="02010600030101010101" pitchFamily="2" charset="-122"/>
              </a:rPr>
              <a:t>函数</a:t>
            </a:r>
            <a:r>
              <a:rPr lang="zh-CN" altLang="en-US" sz="3600" b="1" dirty="0">
                <a:solidFill>
                  <a:srgbClr val="105E08"/>
                </a:solidFill>
                <a:latin typeface="宋体" panose="02010600030101010101" pitchFamily="2" charset="-122"/>
                <a:ea typeface="宋体" panose="02010600030101010101" pitchFamily="2" charset="-122"/>
              </a:rPr>
              <a:t>基本问题</a:t>
            </a:r>
          </a:p>
        </p:txBody>
      </p:sp>
      <p:sp>
        <p:nvSpPr>
          <p:cNvPr id="23555" name="文本框 2"/>
          <p:cNvSpPr txBox="1"/>
          <p:nvPr/>
        </p:nvSpPr>
        <p:spPr>
          <a:xfrm>
            <a:off x="843745" y="1208310"/>
            <a:ext cx="9439121" cy="5074817"/>
          </a:xfrm>
          <a:prstGeom prst="rect">
            <a:avLst/>
          </a:prstGeom>
          <a:noFill/>
          <a:ln w="9525">
            <a:noFill/>
          </a:ln>
        </p:spPr>
        <p:txBody>
          <a:bodyPr anchor="t">
            <a:spAutoFit/>
          </a:bodyPr>
          <a:lstStyle/>
          <a:p>
            <a:pPr>
              <a:lnSpc>
                <a:spcPct val="150000"/>
              </a:lnSpc>
              <a:buFont typeface="Arial" panose="020B0604020202020204" pitchFamily="34" charset="0"/>
              <a:buNone/>
            </a:pPr>
            <a:r>
              <a:rPr lang="en-US" altLang="zh-CN" sz="3598" dirty="0">
                <a:latin typeface="Arial" panose="020B0604020202020204" pitchFamily="34" charset="0"/>
                <a:ea typeface="宋体" panose="02010600030101010101" pitchFamily="2" charset="-122"/>
              </a:rPr>
              <a:t>1.</a:t>
            </a:r>
            <a:r>
              <a:rPr lang="zh-CN" altLang="en-US" sz="3598" dirty="0">
                <a:latin typeface="Arial" panose="020B0604020202020204" pitchFamily="34" charset="0"/>
                <a:ea typeface="宋体" panose="02010600030101010101" pitchFamily="2" charset="-122"/>
              </a:rPr>
              <a:t>函数作图</a:t>
            </a:r>
          </a:p>
          <a:p>
            <a:pPr>
              <a:lnSpc>
                <a:spcPct val="150000"/>
              </a:lnSpc>
              <a:buFont typeface="Arial" panose="020B0604020202020204" pitchFamily="34" charset="0"/>
              <a:buNone/>
            </a:pPr>
            <a:r>
              <a:rPr lang="en-US" altLang="zh-CN" sz="3598" dirty="0">
                <a:latin typeface="Arial" panose="020B0604020202020204" pitchFamily="34" charset="0"/>
                <a:ea typeface="宋体" panose="02010600030101010101" pitchFamily="2" charset="-122"/>
              </a:rPr>
              <a:t>2.</a:t>
            </a:r>
            <a:r>
              <a:rPr lang="zh-CN" altLang="en-US" sz="3598" dirty="0">
                <a:latin typeface="Arial" panose="020B0604020202020204" pitchFamily="34" charset="0"/>
                <a:ea typeface="宋体" panose="02010600030101010101" pitchFamily="2" charset="-122"/>
              </a:rPr>
              <a:t>函数的单调性、极值或最值</a:t>
            </a:r>
          </a:p>
          <a:p>
            <a:pPr>
              <a:lnSpc>
                <a:spcPct val="150000"/>
              </a:lnSpc>
              <a:buFont typeface="Arial" panose="020B0604020202020204" pitchFamily="34" charset="0"/>
              <a:buNone/>
            </a:pPr>
            <a:r>
              <a:rPr lang="en-US" altLang="zh-CN" sz="3598" dirty="0">
                <a:latin typeface="Arial" panose="020B0604020202020204" pitchFamily="34" charset="0"/>
                <a:ea typeface="宋体" panose="02010600030101010101" pitchFamily="2" charset="-122"/>
              </a:rPr>
              <a:t>3.</a:t>
            </a:r>
            <a:r>
              <a:rPr lang="zh-CN" altLang="en-US" sz="3598" dirty="0">
                <a:latin typeface="Arial" panose="020B0604020202020204" pitchFamily="34" charset="0"/>
                <a:ea typeface="宋体" panose="02010600030101010101" pitchFamily="2" charset="-122"/>
              </a:rPr>
              <a:t>函数的零点、存在性、恒成立</a:t>
            </a:r>
          </a:p>
          <a:p>
            <a:pPr>
              <a:lnSpc>
                <a:spcPct val="150000"/>
              </a:lnSpc>
              <a:buFont typeface="Arial" panose="020B0604020202020204" pitchFamily="34" charset="0"/>
              <a:buNone/>
            </a:pPr>
            <a:r>
              <a:rPr lang="en-US" altLang="zh-CN" sz="3598" dirty="0">
                <a:latin typeface="Arial" panose="020B0604020202020204" pitchFamily="34" charset="0"/>
                <a:ea typeface="宋体" panose="02010600030101010101" pitchFamily="2" charset="-122"/>
              </a:rPr>
              <a:t>4.</a:t>
            </a:r>
            <a:r>
              <a:rPr lang="zh-CN" altLang="en-US" sz="3598" dirty="0">
                <a:latin typeface="Arial" panose="020B0604020202020204" pitchFamily="34" charset="0"/>
                <a:ea typeface="宋体" panose="02010600030101010101" pitchFamily="2" charset="-122"/>
              </a:rPr>
              <a:t>证明不等式</a:t>
            </a:r>
          </a:p>
          <a:p>
            <a:pPr>
              <a:lnSpc>
                <a:spcPct val="150000"/>
              </a:lnSpc>
              <a:buFont typeface="Arial" panose="020B0604020202020204" pitchFamily="34" charset="0"/>
              <a:buNone/>
            </a:pPr>
            <a:r>
              <a:rPr lang="en-US" altLang="zh-CN" sz="3598" dirty="0">
                <a:latin typeface="Arial" panose="020B0604020202020204" pitchFamily="34" charset="0"/>
                <a:ea typeface="宋体" panose="02010600030101010101" pitchFamily="2" charset="-122"/>
              </a:rPr>
              <a:t>5.</a:t>
            </a:r>
            <a:r>
              <a:rPr lang="zh-CN" altLang="en-US" sz="3598" dirty="0">
                <a:latin typeface="Arial" panose="020B0604020202020204" pitchFamily="34" charset="0"/>
                <a:ea typeface="宋体" panose="02010600030101010101" pitchFamily="2" charset="-122"/>
              </a:rPr>
              <a:t>函数与导函数的关系</a:t>
            </a:r>
          </a:p>
          <a:p>
            <a:pPr>
              <a:lnSpc>
                <a:spcPct val="150000"/>
              </a:lnSpc>
              <a:buFont typeface="Arial" panose="020B0604020202020204" pitchFamily="34" charset="0"/>
              <a:buNone/>
            </a:pPr>
            <a:r>
              <a:rPr lang="en-US" altLang="zh-CN" sz="3598" dirty="0">
                <a:latin typeface="Arial" panose="020B0604020202020204" pitchFamily="34" charset="0"/>
                <a:ea typeface="宋体" panose="02010600030101010101" pitchFamily="2" charset="-122"/>
              </a:rPr>
              <a:t>6.</a:t>
            </a:r>
            <a:r>
              <a:rPr lang="zh-CN" altLang="en-US" sz="3598" dirty="0">
                <a:latin typeface="Arial" panose="020B0604020202020204" pitchFamily="34" charset="0"/>
                <a:ea typeface="宋体" panose="02010600030101010101" pitchFamily="2" charset="-122"/>
              </a:rPr>
              <a:t>求参数的取值范围</a:t>
            </a:r>
          </a:p>
        </p:txBody>
      </p:sp>
    </p:spTree>
    <p:extLst>
      <p:ext uri="{BB962C8B-B14F-4D97-AF65-F5344CB8AC3E}">
        <p14:creationId xmlns:p14="http://schemas.microsoft.com/office/powerpoint/2010/main" val="289725709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noChangeArrowheads="1"/>
          </p:cNvSpPr>
          <p:nvPr>
            <p:ph type="title"/>
          </p:nvPr>
        </p:nvSpPr>
        <p:spPr bwMode="auto">
          <a:xfrm>
            <a:off x="366522" y="388297"/>
            <a:ext cx="10973435" cy="114240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2" tIns="45696" rIns="91392" bIns="45696" numCol="1" rtlCol="0" anchor="t" anchorCtr="0" compatLnSpc="1">
            <a:normAutofit/>
          </a:bodyPr>
          <a:lstStyle/>
          <a:p>
            <a:pPr marL="913943" indent="-913943" algn="ctr" defTabSz="913943" eaLnBrk="0" fontAlgn="base" hangingPunct="0">
              <a:lnSpc>
                <a:spcPct val="100000"/>
              </a:lnSpc>
              <a:spcAft>
                <a:spcPct val="0"/>
              </a:spcAft>
              <a:defRPr/>
            </a:pPr>
            <a:r>
              <a:rPr lang="zh-CN" altLang="en-US" sz="4398" b="1" kern="0" dirty="0">
                <a:solidFill>
                  <a:schemeClr val="bg1">
                    <a:lumMod val="25000"/>
                  </a:schemeClr>
                </a:solidFill>
                <a:sym typeface="Calibri" panose="020F0502020204030204" pitchFamily="34" charset="0"/>
              </a:rPr>
              <a:t>函数问题思维线</a:t>
            </a:r>
          </a:p>
        </p:txBody>
      </p:sp>
      <p:grpSp>
        <p:nvGrpSpPr>
          <p:cNvPr id="43011" name="Group 6"/>
          <p:cNvGrpSpPr/>
          <p:nvPr/>
        </p:nvGrpSpPr>
        <p:grpSpPr>
          <a:xfrm>
            <a:off x="366522" y="2072395"/>
            <a:ext cx="1926222" cy="2207062"/>
            <a:chOff x="2335" y="1200"/>
            <a:chExt cx="4278" cy="774"/>
          </a:xfrm>
        </p:grpSpPr>
        <p:sp>
          <p:nvSpPr>
            <p:cNvPr id="287751" name="AutoShape 7"/>
            <p:cNvSpPr>
              <a:spLocks noChangeArrowheads="1"/>
            </p:cNvSpPr>
            <p:nvPr/>
          </p:nvSpPr>
          <p:spPr bwMode="gray">
            <a:xfrm>
              <a:off x="2335" y="1200"/>
              <a:ext cx="3069" cy="774"/>
            </a:xfrm>
            <a:prstGeom prst="roundRect">
              <a:avLst>
                <a:gd name="adj" fmla="val 10889"/>
              </a:avLst>
            </a:prstGeom>
            <a:gradFill rotWithShape="1">
              <a:gsLst>
                <a:gs pos="0">
                  <a:schemeClr val="accent1"/>
                </a:gs>
                <a:gs pos="100000">
                  <a:schemeClr val="accent1">
                    <a:gamma/>
                    <a:tint val="21176"/>
                    <a:invGamma/>
                  </a:schemeClr>
                </a:gs>
              </a:gsLst>
              <a:lin ang="0" scaled="1"/>
            </a:gradFill>
            <a:ln w="38100">
              <a:noFill/>
              <a:round/>
            </a:ln>
            <a:effectLst/>
          </p:spPr>
          <p:txBody>
            <a:bodyPr wrap="none" anchor="ctr"/>
            <a:lstStyle/>
            <a:p>
              <a:pPr defTabSz="1218590">
                <a:defRPr/>
              </a:pPr>
              <a:endParaRPr lang="zh-CN" altLang="en-US" sz="1799">
                <a:ea typeface="宋体" panose="02010600030101010101" pitchFamily="2" charset="-122"/>
              </a:endParaRPr>
            </a:p>
          </p:txBody>
        </p:sp>
        <p:sp>
          <p:nvSpPr>
            <p:cNvPr id="48132" name="AutoShape 8"/>
            <p:cNvSpPr/>
            <p:nvPr/>
          </p:nvSpPr>
          <p:spPr>
            <a:xfrm>
              <a:off x="5560" y="1488"/>
              <a:ext cx="1053" cy="185"/>
            </a:xfrm>
            <a:prstGeom prst="rightArrow">
              <a:avLst>
                <a:gd name="adj1" fmla="val 50000"/>
                <a:gd name="adj2" fmla="val 58078"/>
              </a:avLst>
            </a:prstGeom>
            <a:solidFill>
              <a:schemeClr val="bg1"/>
            </a:solidFill>
            <a:ln w="9525">
              <a:noFill/>
            </a:ln>
          </p:spPr>
          <p:txBody>
            <a:bodyPr wrap="none" anchor="ctr"/>
            <a:lstStyle/>
            <a:p>
              <a:pPr>
                <a:buFont typeface="Arial" panose="020B0604020202020204" pitchFamily="34" charset="0"/>
                <a:buNone/>
              </a:pPr>
              <a:endParaRPr lang="zh-CN" altLang="en-US" sz="1399" dirty="0">
                <a:latin typeface="Calibri" panose="020F0502020204030204" pitchFamily="34" charset="0"/>
                <a:ea typeface="宋体" panose="02010600030101010101" pitchFamily="2" charset="-122"/>
              </a:endParaRPr>
            </a:p>
          </p:txBody>
        </p:sp>
      </p:grpSp>
      <p:sp>
        <p:nvSpPr>
          <p:cNvPr id="43012" name="文本框 2"/>
          <p:cNvSpPr txBox="1"/>
          <p:nvPr/>
        </p:nvSpPr>
        <p:spPr>
          <a:xfrm>
            <a:off x="502976" y="2185048"/>
            <a:ext cx="1362952" cy="1567634"/>
          </a:xfrm>
          <a:prstGeom prst="rect">
            <a:avLst/>
          </a:prstGeom>
          <a:noFill/>
          <a:ln w="9525">
            <a:noFill/>
          </a:ln>
        </p:spPr>
        <p:txBody>
          <a:bodyPr anchor="t">
            <a:spAutoFit/>
          </a:bodyPr>
          <a:lstStyle/>
          <a:p>
            <a:pPr>
              <a:buFont typeface="Arial" panose="020B0604020202020204" pitchFamily="34" charset="0"/>
              <a:buNone/>
            </a:pPr>
            <a:r>
              <a:rPr lang="zh-CN" altLang="en-US" sz="2399" dirty="0">
                <a:latin typeface="Arial" panose="020B0604020202020204" pitchFamily="34" charset="0"/>
                <a:ea typeface="宋体" panose="02010600030101010101" pitchFamily="2" charset="-122"/>
              </a:rPr>
              <a:t>弄清问题中的基本问题</a:t>
            </a:r>
          </a:p>
        </p:txBody>
      </p:sp>
      <p:sp>
        <p:nvSpPr>
          <p:cNvPr id="9" name="AutoShape 7"/>
          <p:cNvSpPr>
            <a:spLocks noChangeArrowheads="1"/>
          </p:cNvSpPr>
          <p:nvPr/>
        </p:nvSpPr>
        <p:spPr bwMode="gray">
          <a:xfrm>
            <a:off x="2291157" y="2121581"/>
            <a:ext cx="1383579" cy="2157876"/>
          </a:xfrm>
          <a:prstGeom prst="roundRect">
            <a:avLst>
              <a:gd name="adj" fmla="val 10889"/>
            </a:avLst>
          </a:prstGeom>
          <a:gradFill rotWithShape="1">
            <a:gsLst>
              <a:gs pos="0">
                <a:schemeClr val="accent1"/>
              </a:gs>
              <a:gs pos="100000">
                <a:schemeClr val="accent1">
                  <a:gamma/>
                  <a:tint val="21176"/>
                  <a:invGamma/>
                </a:schemeClr>
              </a:gs>
            </a:gsLst>
            <a:lin ang="0" scaled="1"/>
          </a:gradFill>
          <a:ln w="38100">
            <a:noFill/>
            <a:round/>
          </a:ln>
          <a:effectLst/>
        </p:spPr>
        <p:txBody>
          <a:bodyPr wrap="none" anchor="ctr"/>
          <a:lstStyle/>
          <a:p>
            <a:pPr defTabSz="1218590">
              <a:defRPr/>
            </a:pPr>
            <a:endParaRPr lang="zh-CN" altLang="en-US" sz="1799">
              <a:ea typeface="宋体" panose="02010600030101010101" pitchFamily="2" charset="-122"/>
            </a:endParaRPr>
          </a:p>
        </p:txBody>
      </p:sp>
      <p:sp>
        <p:nvSpPr>
          <p:cNvPr id="43014" name="文本框 10"/>
          <p:cNvSpPr txBox="1"/>
          <p:nvPr/>
        </p:nvSpPr>
        <p:spPr>
          <a:xfrm>
            <a:off x="2380011" y="2369102"/>
            <a:ext cx="1364539" cy="1199525"/>
          </a:xfrm>
          <a:prstGeom prst="rect">
            <a:avLst/>
          </a:prstGeom>
          <a:noFill/>
          <a:ln w="9525">
            <a:noFill/>
          </a:ln>
        </p:spPr>
        <p:txBody>
          <a:bodyPr anchor="t">
            <a:spAutoFit/>
          </a:bodyPr>
          <a:lstStyle/>
          <a:p>
            <a:pPr>
              <a:buFont typeface="Arial" panose="020B0604020202020204" pitchFamily="34" charset="0"/>
              <a:buNone/>
            </a:pPr>
            <a:r>
              <a:rPr lang="zh-CN" altLang="en-US" sz="2399" dirty="0">
                <a:latin typeface="Arial" panose="020B0604020202020204" pitchFamily="34" charset="0"/>
                <a:ea typeface="宋体" panose="02010600030101010101" pitchFamily="2" charset="-122"/>
              </a:rPr>
              <a:t>确定基本函数模型</a:t>
            </a:r>
          </a:p>
        </p:txBody>
      </p:sp>
      <p:sp>
        <p:nvSpPr>
          <p:cNvPr id="13" name="AutoShape 7"/>
          <p:cNvSpPr>
            <a:spLocks noChangeArrowheads="1"/>
          </p:cNvSpPr>
          <p:nvPr/>
        </p:nvSpPr>
        <p:spPr bwMode="gray">
          <a:xfrm>
            <a:off x="4217379" y="2121581"/>
            <a:ext cx="1383579" cy="2157876"/>
          </a:xfrm>
          <a:prstGeom prst="roundRect">
            <a:avLst>
              <a:gd name="adj" fmla="val 10889"/>
            </a:avLst>
          </a:prstGeom>
          <a:gradFill rotWithShape="1">
            <a:gsLst>
              <a:gs pos="0">
                <a:schemeClr val="accent1"/>
              </a:gs>
              <a:gs pos="100000">
                <a:schemeClr val="accent1">
                  <a:gamma/>
                  <a:tint val="21176"/>
                  <a:invGamma/>
                </a:schemeClr>
              </a:gs>
            </a:gsLst>
            <a:lin ang="0" scaled="1"/>
          </a:gradFill>
          <a:ln w="38100">
            <a:noFill/>
            <a:round/>
          </a:ln>
          <a:effectLst/>
        </p:spPr>
        <p:txBody>
          <a:bodyPr wrap="none" anchor="ctr"/>
          <a:lstStyle/>
          <a:p>
            <a:pPr defTabSz="1218590">
              <a:defRPr/>
            </a:pPr>
            <a:endParaRPr lang="zh-CN" altLang="en-US" sz="1799">
              <a:ea typeface="宋体" panose="02010600030101010101" pitchFamily="2" charset="-122"/>
            </a:endParaRPr>
          </a:p>
        </p:txBody>
      </p:sp>
      <p:sp>
        <p:nvSpPr>
          <p:cNvPr id="43016" name="文本框 14"/>
          <p:cNvSpPr txBox="1"/>
          <p:nvPr/>
        </p:nvSpPr>
        <p:spPr>
          <a:xfrm>
            <a:off x="4306233" y="2207261"/>
            <a:ext cx="1362953" cy="1937329"/>
          </a:xfrm>
          <a:prstGeom prst="rect">
            <a:avLst/>
          </a:prstGeom>
          <a:noFill/>
          <a:ln w="9525">
            <a:noFill/>
          </a:ln>
        </p:spPr>
        <p:txBody>
          <a:bodyPr anchor="t">
            <a:spAutoFit/>
          </a:bodyPr>
          <a:lstStyle/>
          <a:p>
            <a:pPr>
              <a:buFont typeface="Arial" panose="020B0604020202020204" pitchFamily="34" charset="0"/>
              <a:buNone/>
            </a:pPr>
            <a:r>
              <a:rPr lang="zh-CN" altLang="en-US" sz="2399" dirty="0">
                <a:latin typeface="Arial" panose="020B0604020202020204" pitchFamily="34" charset="0"/>
                <a:ea typeface="宋体" panose="02010600030101010101" pitchFamily="2" charset="-122"/>
              </a:rPr>
              <a:t>弄清模型中的元及其对模型的影响</a:t>
            </a:r>
          </a:p>
        </p:txBody>
      </p:sp>
      <p:sp>
        <p:nvSpPr>
          <p:cNvPr id="17" name="AutoShape 7"/>
          <p:cNvSpPr>
            <a:spLocks noChangeArrowheads="1"/>
          </p:cNvSpPr>
          <p:nvPr/>
        </p:nvSpPr>
        <p:spPr bwMode="gray">
          <a:xfrm>
            <a:off x="6189615" y="2100955"/>
            <a:ext cx="1381993" cy="2178503"/>
          </a:xfrm>
          <a:prstGeom prst="roundRect">
            <a:avLst>
              <a:gd name="adj" fmla="val 10889"/>
            </a:avLst>
          </a:prstGeom>
          <a:gradFill rotWithShape="1">
            <a:gsLst>
              <a:gs pos="0">
                <a:schemeClr val="accent1"/>
              </a:gs>
              <a:gs pos="100000">
                <a:schemeClr val="accent1">
                  <a:gamma/>
                  <a:tint val="21176"/>
                  <a:invGamma/>
                </a:schemeClr>
              </a:gs>
            </a:gsLst>
            <a:lin ang="0" scaled="1"/>
          </a:gradFill>
          <a:ln w="38100">
            <a:noFill/>
            <a:round/>
          </a:ln>
          <a:effectLst/>
        </p:spPr>
        <p:txBody>
          <a:bodyPr wrap="none" anchor="ctr"/>
          <a:lstStyle/>
          <a:p>
            <a:pPr defTabSz="1218590">
              <a:defRPr/>
            </a:pPr>
            <a:endParaRPr lang="zh-CN" altLang="en-US" sz="1799">
              <a:ea typeface="宋体" panose="02010600030101010101" pitchFamily="2" charset="-122"/>
            </a:endParaRPr>
          </a:p>
        </p:txBody>
      </p:sp>
      <p:sp>
        <p:nvSpPr>
          <p:cNvPr id="43018" name="文本框 18"/>
          <p:cNvSpPr txBox="1"/>
          <p:nvPr/>
        </p:nvSpPr>
        <p:spPr>
          <a:xfrm>
            <a:off x="6302268" y="2173942"/>
            <a:ext cx="1364539" cy="1937328"/>
          </a:xfrm>
          <a:prstGeom prst="rect">
            <a:avLst/>
          </a:prstGeom>
          <a:noFill/>
          <a:ln w="9525">
            <a:noFill/>
          </a:ln>
        </p:spPr>
        <p:txBody>
          <a:bodyPr anchor="t">
            <a:spAutoFit/>
          </a:bodyPr>
          <a:lstStyle/>
          <a:p>
            <a:pPr>
              <a:buFont typeface="Arial" panose="020B0604020202020204" pitchFamily="34" charset="0"/>
              <a:buNone/>
            </a:pPr>
            <a:r>
              <a:rPr lang="zh-CN" altLang="en-US" sz="2399" dirty="0">
                <a:latin typeface="Arial" panose="020B0604020202020204" pitchFamily="34" charset="0"/>
                <a:ea typeface="宋体" panose="02010600030101010101" pitchFamily="2" charset="-122"/>
              </a:rPr>
              <a:t>确定模型变化的界及对应的元</a:t>
            </a:r>
          </a:p>
        </p:txBody>
      </p:sp>
      <p:sp>
        <p:nvSpPr>
          <p:cNvPr id="21" name="AutoShape 7"/>
          <p:cNvSpPr>
            <a:spLocks noChangeArrowheads="1"/>
          </p:cNvSpPr>
          <p:nvPr/>
        </p:nvSpPr>
        <p:spPr bwMode="gray">
          <a:xfrm>
            <a:off x="8171369" y="2051767"/>
            <a:ext cx="1383579" cy="2227690"/>
          </a:xfrm>
          <a:prstGeom prst="roundRect">
            <a:avLst>
              <a:gd name="adj" fmla="val 10889"/>
            </a:avLst>
          </a:prstGeom>
          <a:gradFill rotWithShape="1">
            <a:gsLst>
              <a:gs pos="0">
                <a:schemeClr val="accent1"/>
              </a:gs>
              <a:gs pos="100000">
                <a:schemeClr val="accent1">
                  <a:gamma/>
                  <a:tint val="21176"/>
                  <a:invGamma/>
                </a:schemeClr>
              </a:gs>
            </a:gsLst>
            <a:lin ang="0" scaled="1"/>
          </a:gradFill>
          <a:ln w="38100">
            <a:noFill/>
            <a:round/>
          </a:ln>
          <a:effectLst/>
        </p:spPr>
        <p:txBody>
          <a:bodyPr wrap="none" anchor="ctr"/>
          <a:lstStyle/>
          <a:p>
            <a:pPr defTabSz="1218590">
              <a:defRPr/>
            </a:pPr>
            <a:endParaRPr lang="zh-CN" altLang="en-US" sz="1799">
              <a:ea typeface="宋体" panose="02010600030101010101" pitchFamily="2" charset="-122"/>
            </a:endParaRPr>
          </a:p>
        </p:txBody>
      </p:sp>
      <p:sp>
        <p:nvSpPr>
          <p:cNvPr id="43020" name="文本框 22"/>
          <p:cNvSpPr txBox="1"/>
          <p:nvPr/>
        </p:nvSpPr>
        <p:spPr>
          <a:xfrm>
            <a:off x="8309410" y="2173941"/>
            <a:ext cx="1362952" cy="1567634"/>
          </a:xfrm>
          <a:prstGeom prst="rect">
            <a:avLst/>
          </a:prstGeom>
          <a:noFill/>
          <a:ln w="9525">
            <a:noFill/>
          </a:ln>
        </p:spPr>
        <p:txBody>
          <a:bodyPr anchor="t">
            <a:spAutoFit/>
          </a:bodyPr>
          <a:lstStyle/>
          <a:p>
            <a:pPr>
              <a:buFont typeface="Arial" panose="020B0604020202020204" pitchFamily="34" charset="0"/>
              <a:buNone/>
            </a:pPr>
            <a:r>
              <a:rPr lang="zh-CN" altLang="en-US" sz="2399" dirty="0">
                <a:latin typeface="Arial" panose="020B0604020202020204" pitchFamily="34" charset="0"/>
                <a:ea typeface="宋体" panose="02010600030101010101" pitchFamily="2" charset="-122"/>
              </a:rPr>
              <a:t>以界确定问题分类并求解</a:t>
            </a:r>
          </a:p>
        </p:txBody>
      </p:sp>
      <p:sp>
        <p:nvSpPr>
          <p:cNvPr id="29" name="AutoShape 7"/>
          <p:cNvSpPr>
            <a:spLocks noChangeArrowheads="1"/>
          </p:cNvSpPr>
          <p:nvPr/>
        </p:nvSpPr>
        <p:spPr bwMode="gray">
          <a:xfrm>
            <a:off x="10097591" y="2040662"/>
            <a:ext cx="1383579" cy="2238797"/>
          </a:xfrm>
          <a:prstGeom prst="roundRect">
            <a:avLst>
              <a:gd name="adj" fmla="val 10889"/>
            </a:avLst>
          </a:prstGeom>
          <a:gradFill rotWithShape="1">
            <a:gsLst>
              <a:gs pos="0">
                <a:schemeClr val="accent1"/>
              </a:gs>
              <a:gs pos="100000">
                <a:schemeClr val="accent1">
                  <a:gamma/>
                  <a:tint val="21176"/>
                  <a:invGamma/>
                </a:schemeClr>
              </a:gs>
            </a:gsLst>
            <a:lin ang="0" scaled="1"/>
          </a:gradFill>
          <a:ln w="38100">
            <a:noFill/>
            <a:round/>
          </a:ln>
          <a:effectLst/>
        </p:spPr>
        <p:txBody>
          <a:bodyPr wrap="none" anchor="ctr"/>
          <a:lstStyle/>
          <a:p>
            <a:pPr defTabSz="1218590">
              <a:defRPr/>
            </a:pPr>
            <a:endParaRPr lang="zh-CN" altLang="en-US" sz="1799">
              <a:ea typeface="宋体" panose="02010600030101010101" pitchFamily="2" charset="-122"/>
            </a:endParaRPr>
          </a:p>
        </p:txBody>
      </p:sp>
      <p:sp>
        <p:nvSpPr>
          <p:cNvPr id="43022" name="文本框 30"/>
          <p:cNvSpPr txBox="1"/>
          <p:nvPr/>
        </p:nvSpPr>
        <p:spPr>
          <a:xfrm>
            <a:off x="10219765" y="2591237"/>
            <a:ext cx="1362952" cy="829831"/>
          </a:xfrm>
          <a:prstGeom prst="rect">
            <a:avLst/>
          </a:prstGeom>
          <a:noFill/>
          <a:ln w="9525">
            <a:noFill/>
          </a:ln>
        </p:spPr>
        <p:txBody>
          <a:bodyPr anchor="t">
            <a:spAutoFit/>
          </a:bodyPr>
          <a:lstStyle/>
          <a:p>
            <a:pPr>
              <a:buFont typeface="Arial" panose="020B0604020202020204" pitchFamily="34" charset="0"/>
              <a:buNone/>
            </a:pPr>
            <a:r>
              <a:rPr lang="zh-CN" altLang="en-US" sz="2399" dirty="0">
                <a:latin typeface="Arial" panose="020B0604020202020204" pitchFamily="34" charset="0"/>
                <a:ea typeface="宋体" panose="02010600030101010101" pitchFamily="2" charset="-122"/>
              </a:rPr>
              <a:t>综合得出结论</a:t>
            </a:r>
          </a:p>
        </p:txBody>
      </p:sp>
      <p:sp>
        <p:nvSpPr>
          <p:cNvPr id="48144" name="AutoShape 8"/>
          <p:cNvSpPr/>
          <p:nvPr/>
        </p:nvSpPr>
        <p:spPr>
          <a:xfrm>
            <a:off x="3744550" y="2941892"/>
            <a:ext cx="472829" cy="433161"/>
          </a:xfrm>
          <a:prstGeom prst="rightArrow">
            <a:avLst>
              <a:gd name="adj1" fmla="val 50000"/>
              <a:gd name="adj2" fmla="val 58086"/>
            </a:avLst>
          </a:prstGeom>
          <a:solidFill>
            <a:schemeClr val="bg1"/>
          </a:solidFill>
          <a:ln w="9525">
            <a:noFill/>
          </a:ln>
        </p:spPr>
        <p:txBody>
          <a:bodyPr wrap="none" anchor="ctr"/>
          <a:lstStyle/>
          <a:p>
            <a:pPr>
              <a:buFont typeface="Arial" panose="020B0604020202020204" pitchFamily="34" charset="0"/>
              <a:buNone/>
            </a:pPr>
            <a:endParaRPr lang="zh-CN" altLang="en-US" sz="1399" dirty="0">
              <a:latin typeface="Calibri" panose="020F0502020204030204" pitchFamily="34" charset="0"/>
              <a:ea typeface="宋体" panose="02010600030101010101" pitchFamily="2" charset="-122"/>
            </a:endParaRPr>
          </a:p>
        </p:txBody>
      </p:sp>
      <p:sp>
        <p:nvSpPr>
          <p:cNvPr id="48145" name="AutoShape 8"/>
          <p:cNvSpPr/>
          <p:nvPr/>
        </p:nvSpPr>
        <p:spPr>
          <a:xfrm>
            <a:off x="5669185" y="2930785"/>
            <a:ext cx="474415" cy="433162"/>
          </a:xfrm>
          <a:prstGeom prst="rightArrow">
            <a:avLst>
              <a:gd name="adj1" fmla="val 50000"/>
              <a:gd name="adj2" fmla="val 58280"/>
            </a:avLst>
          </a:prstGeom>
          <a:solidFill>
            <a:schemeClr val="bg1"/>
          </a:solidFill>
          <a:ln w="9525">
            <a:noFill/>
          </a:ln>
        </p:spPr>
        <p:txBody>
          <a:bodyPr wrap="none" anchor="ctr"/>
          <a:lstStyle/>
          <a:p>
            <a:pPr>
              <a:buFont typeface="Arial" panose="020B0604020202020204" pitchFamily="34" charset="0"/>
              <a:buNone/>
            </a:pPr>
            <a:endParaRPr lang="zh-CN" altLang="en-US" sz="1399" dirty="0">
              <a:latin typeface="Calibri" panose="020F0502020204030204" pitchFamily="34" charset="0"/>
              <a:ea typeface="宋体" panose="02010600030101010101" pitchFamily="2" charset="-122"/>
            </a:endParaRPr>
          </a:p>
        </p:txBody>
      </p:sp>
      <p:sp>
        <p:nvSpPr>
          <p:cNvPr id="48146" name="AutoShape 8"/>
          <p:cNvSpPr/>
          <p:nvPr/>
        </p:nvSpPr>
        <p:spPr>
          <a:xfrm>
            <a:off x="7606514" y="2930785"/>
            <a:ext cx="474416" cy="433162"/>
          </a:xfrm>
          <a:prstGeom prst="rightArrow">
            <a:avLst>
              <a:gd name="adj1" fmla="val 50000"/>
              <a:gd name="adj2" fmla="val 58280"/>
            </a:avLst>
          </a:prstGeom>
          <a:solidFill>
            <a:schemeClr val="bg1"/>
          </a:solidFill>
          <a:ln w="9525">
            <a:noFill/>
          </a:ln>
        </p:spPr>
        <p:txBody>
          <a:bodyPr wrap="none" anchor="ctr"/>
          <a:lstStyle/>
          <a:p>
            <a:pPr>
              <a:buFont typeface="Arial" panose="020B0604020202020204" pitchFamily="34" charset="0"/>
              <a:buNone/>
            </a:pPr>
            <a:endParaRPr lang="zh-CN" altLang="en-US" sz="1399" dirty="0">
              <a:latin typeface="Calibri" panose="020F0502020204030204" pitchFamily="34" charset="0"/>
              <a:ea typeface="宋体" panose="02010600030101010101" pitchFamily="2" charset="-122"/>
            </a:endParaRPr>
          </a:p>
        </p:txBody>
      </p:sp>
      <p:sp>
        <p:nvSpPr>
          <p:cNvPr id="48147" name="AutoShape 8"/>
          <p:cNvSpPr/>
          <p:nvPr/>
        </p:nvSpPr>
        <p:spPr>
          <a:xfrm>
            <a:off x="9600962" y="2919679"/>
            <a:ext cx="474415" cy="433161"/>
          </a:xfrm>
          <a:prstGeom prst="rightArrow">
            <a:avLst>
              <a:gd name="adj1" fmla="val 50000"/>
              <a:gd name="adj2" fmla="val 58280"/>
            </a:avLst>
          </a:prstGeom>
          <a:solidFill>
            <a:schemeClr val="bg1"/>
          </a:solidFill>
          <a:ln w="9525">
            <a:noFill/>
          </a:ln>
        </p:spPr>
        <p:txBody>
          <a:bodyPr wrap="none" anchor="ctr"/>
          <a:lstStyle/>
          <a:p>
            <a:pPr>
              <a:buFont typeface="Arial" panose="020B0604020202020204" pitchFamily="34" charset="0"/>
              <a:buNone/>
            </a:pPr>
            <a:endParaRPr lang="zh-CN" altLang="en-US" sz="1399" dirty="0">
              <a:latin typeface="Calibri" panose="020F0502020204030204" pitchFamily="34" charset="0"/>
              <a:ea typeface="宋体" panose="02010600030101010101" pitchFamily="2" charset="-122"/>
            </a:endParaRPr>
          </a:p>
        </p:txBody>
      </p:sp>
      <p:sp>
        <p:nvSpPr>
          <p:cNvPr id="44036" name="文本框 1"/>
          <p:cNvSpPr txBox="1"/>
          <p:nvPr/>
        </p:nvSpPr>
        <p:spPr>
          <a:xfrm>
            <a:off x="3067993" y="4794175"/>
            <a:ext cx="6056650" cy="1475606"/>
          </a:xfrm>
          <a:prstGeom prst="rect">
            <a:avLst/>
          </a:prstGeom>
          <a:noFill/>
          <a:ln w="9525">
            <a:noFill/>
          </a:ln>
        </p:spPr>
        <p:txBody>
          <a:bodyPr wrap="square" anchor="t">
            <a:spAutoFit/>
          </a:bodyPr>
          <a:lstStyle/>
          <a:p>
            <a:pPr eaLnBrk="0" hangingPunct="0">
              <a:buFont typeface="Arial" panose="020B0604020202020204" pitchFamily="34" charset="0"/>
              <a:buNone/>
            </a:pPr>
            <a:r>
              <a:rPr lang="zh-CN" altLang="en-US" sz="3598" b="1" dirty="0">
                <a:solidFill>
                  <a:srgbClr val="FF0000"/>
                </a:solidFill>
                <a:latin typeface="Arial" panose="020B0604020202020204" pitchFamily="34" charset="0"/>
                <a:ea typeface="宋体" panose="02010600030101010101" pitchFamily="2" charset="-122"/>
                <a:sym typeface="宋体" panose="02010600030101010101" pitchFamily="2" charset="-122"/>
              </a:rPr>
              <a:t>模型临界状态对应的特殊元</a:t>
            </a:r>
          </a:p>
          <a:p>
            <a:pPr eaLnBrk="0" hangingPunct="0">
              <a:buFont typeface="Arial" panose="020B0604020202020204" pitchFamily="34" charset="0"/>
              <a:buNone/>
            </a:pPr>
            <a:r>
              <a:rPr lang="en-US" altLang="zh-CN" sz="3598" b="1" dirty="0">
                <a:solidFill>
                  <a:srgbClr val="FF0000"/>
                </a:solidFill>
                <a:latin typeface="Arial" panose="020B0604020202020204" pitchFamily="34" charset="0"/>
                <a:ea typeface="宋体" panose="02010600030101010101" pitchFamily="2" charset="-122"/>
                <a:sym typeface="宋体" panose="02010600030101010101" pitchFamily="2" charset="-122"/>
              </a:rPr>
              <a:t>——“</a:t>
            </a:r>
            <a:r>
              <a:rPr lang="zh-CN" altLang="en-US" sz="3598" b="1" dirty="0">
                <a:solidFill>
                  <a:srgbClr val="FF0000"/>
                </a:solidFill>
                <a:latin typeface="Arial" panose="020B0604020202020204" pitchFamily="34" charset="0"/>
                <a:ea typeface="宋体" panose="02010600030101010101" pitchFamily="2" charset="-122"/>
                <a:sym typeface="宋体" panose="02010600030101010101" pitchFamily="2" charset="-122"/>
              </a:rPr>
              <a:t>模特元</a:t>
            </a:r>
            <a:r>
              <a:rPr lang="en-US" altLang="zh-CN" sz="3598" b="1" dirty="0">
                <a:solidFill>
                  <a:srgbClr val="FF0000"/>
                </a:solidFill>
                <a:latin typeface="Arial" panose="020B0604020202020204" pitchFamily="34" charset="0"/>
                <a:ea typeface="宋体" panose="02010600030101010101" pitchFamily="2" charset="-122"/>
                <a:sym typeface="宋体" panose="02010600030101010101" pitchFamily="2" charset="-122"/>
              </a:rPr>
              <a:t>”</a:t>
            </a:r>
            <a:endParaRPr lang="zh-CN" altLang="en-US" sz="3598" dirty="0">
              <a:solidFill>
                <a:srgbClr val="17375E"/>
              </a:solidFill>
              <a:latin typeface="Arial" panose="020B0604020202020204" pitchFamily="34" charset="0"/>
              <a:ea typeface="宋体" panose="02010600030101010101" pitchFamily="2" charset="-122"/>
            </a:endParaRPr>
          </a:p>
          <a:p>
            <a:pPr eaLnBrk="0" hangingPunct="0">
              <a:buFont typeface="Arial" panose="020B0604020202020204" pitchFamily="34" charset="0"/>
              <a:buNone/>
            </a:pPr>
            <a:endParaRPr lang="zh-CN" altLang="en-US" sz="1799" dirty="0">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65643341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7" name="对象 1">
            <a:hlinkClick r:id="" action="ppaction://ole?verb=0"/>
          </p:cNvPr>
          <p:cNvGraphicFramePr>
            <a:graphicFrameLocks noChangeAspect="1"/>
          </p:cNvGraphicFramePr>
          <p:nvPr/>
        </p:nvGraphicFramePr>
        <p:xfrm>
          <a:off x="5639038" y="3321106"/>
          <a:ext cx="913924" cy="215788"/>
        </p:xfrm>
        <a:graphic>
          <a:graphicData uri="http://schemas.openxmlformats.org/presentationml/2006/ole">
            <mc:AlternateContent xmlns:mc="http://schemas.openxmlformats.org/markup-compatibility/2006">
              <mc:Choice xmlns:v="urn:schemas-microsoft-com:vml" Requires="v">
                <p:oleObj spid="_x0000_s40007" name="公式" r:id="rId3" imgW="914400" imgH="215900" progId="Equation.3">
                  <p:embed/>
                </p:oleObj>
              </mc:Choice>
              <mc:Fallback>
                <p:oleObj name="公式" r:id="rId3" imgW="914400" imgH="215900" progId="Equation.3">
                  <p:embed/>
                  <p:pic>
                    <p:nvPicPr>
                      <p:cNvPr id="29697" name="对象 1">
                        <a:hlinkClick r:id="" action="ppaction://ole?verb=0"/>
                      </p:cNvPr>
                      <p:cNvPicPr/>
                      <p:nvPr/>
                    </p:nvPicPr>
                    <p:blipFill>
                      <a:blip r:embed="rId4"/>
                      <a:stretch>
                        <a:fillRect/>
                      </a:stretch>
                    </p:blipFill>
                    <p:spPr>
                      <a:xfrm>
                        <a:off x="5639038" y="3321106"/>
                        <a:ext cx="913924" cy="215788"/>
                      </a:xfrm>
                      <a:prstGeom prst="rect">
                        <a:avLst/>
                      </a:prstGeom>
                      <a:noFill/>
                      <a:ln w="38100">
                        <a:noFill/>
                        <a:miter/>
                      </a:ln>
                    </p:spPr>
                  </p:pic>
                </p:oleObj>
              </mc:Fallback>
            </mc:AlternateContent>
          </a:graphicData>
        </a:graphic>
      </p:graphicFrame>
      <p:graphicFrame>
        <p:nvGraphicFramePr>
          <p:cNvPr id="22531" name="对象 1"/>
          <p:cNvGraphicFramePr>
            <a:graphicFrameLocks noChangeAspect="1"/>
          </p:cNvGraphicFramePr>
          <p:nvPr>
            <p:extLst>
              <p:ext uri="{D42A27DB-BD31-4B8C-83A1-F6EECF244321}">
                <p14:modId xmlns:p14="http://schemas.microsoft.com/office/powerpoint/2010/main" val="1838982941"/>
              </p:ext>
            </p:extLst>
          </p:nvPr>
        </p:nvGraphicFramePr>
        <p:xfrm>
          <a:off x="467166" y="1248802"/>
          <a:ext cx="8660065" cy="1017057"/>
        </p:xfrm>
        <a:graphic>
          <a:graphicData uri="http://schemas.openxmlformats.org/presentationml/2006/ole">
            <mc:AlternateContent xmlns:mc="http://schemas.openxmlformats.org/markup-compatibility/2006">
              <mc:Choice xmlns:v="urn:schemas-microsoft-com:vml" Requires="v">
                <p:oleObj spid="_x0000_s40008" r:id="rId5" imgW="3351530" imgH="393700" progId="Equation.DSMT4">
                  <p:embed/>
                </p:oleObj>
              </mc:Choice>
              <mc:Fallback>
                <p:oleObj r:id="rId5" imgW="3351530" imgH="393700" progId="Equation.DSMT4">
                  <p:embed/>
                  <p:pic>
                    <p:nvPicPr>
                      <p:cNvPr id="22531" name="对象 1"/>
                      <p:cNvPicPr/>
                      <p:nvPr/>
                    </p:nvPicPr>
                    <p:blipFill>
                      <a:blip r:embed="rId6"/>
                      <a:stretch>
                        <a:fillRect/>
                      </a:stretch>
                    </p:blipFill>
                    <p:spPr>
                      <a:xfrm>
                        <a:off x="467166" y="1248802"/>
                        <a:ext cx="8660065" cy="1017057"/>
                      </a:xfrm>
                      <a:prstGeom prst="rect">
                        <a:avLst/>
                      </a:prstGeom>
                      <a:noFill/>
                      <a:ln w="38100">
                        <a:noFill/>
                        <a:miter/>
                      </a:ln>
                    </p:spPr>
                  </p:pic>
                </p:oleObj>
              </mc:Fallback>
            </mc:AlternateContent>
          </a:graphicData>
        </a:graphic>
      </p:graphicFrame>
      <p:graphicFrame>
        <p:nvGraphicFramePr>
          <p:cNvPr id="22532" name="对象 2"/>
          <p:cNvGraphicFramePr>
            <a:graphicFrameLocks noChangeAspect="1"/>
          </p:cNvGraphicFramePr>
          <p:nvPr>
            <p:extLst>
              <p:ext uri="{D42A27DB-BD31-4B8C-83A1-F6EECF244321}">
                <p14:modId xmlns:p14="http://schemas.microsoft.com/office/powerpoint/2010/main" val="1512520383"/>
              </p:ext>
            </p:extLst>
          </p:nvPr>
        </p:nvGraphicFramePr>
        <p:xfrm>
          <a:off x="1497913" y="2716629"/>
          <a:ext cx="4331619" cy="869497"/>
        </p:xfrm>
        <a:graphic>
          <a:graphicData uri="http://schemas.openxmlformats.org/presentationml/2006/ole">
            <mc:AlternateContent xmlns:mc="http://schemas.openxmlformats.org/markup-compatibility/2006">
              <mc:Choice xmlns:v="urn:schemas-microsoft-com:vml" Requires="v">
                <p:oleObj spid="_x0000_s40009" r:id="rId7" imgW="2005965" imgH="393700" progId="Equation.DSMT4">
                  <p:embed/>
                </p:oleObj>
              </mc:Choice>
              <mc:Fallback>
                <p:oleObj r:id="rId7" imgW="2005965" imgH="393700" progId="Equation.DSMT4">
                  <p:embed/>
                  <p:pic>
                    <p:nvPicPr>
                      <p:cNvPr id="22532" name="对象 2"/>
                      <p:cNvPicPr/>
                      <p:nvPr/>
                    </p:nvPicPr>
                    <p:blipFill>
                      <a:blip r:embed="rId8"/>
                      <a:stretch>
                        <a:fillRect/>
                      </a:stretch>
                    </p:blipFill>
                    <p:spPr>
                      <a:xfrm>
                        <a:off x="1497913" y="2716629"/>
                        <a:ext cx="4331619" cy="869497"/>
                      </a:xfrm>
                      <a:prstGeom prst="rect">
                        <a:avLst/>
                      </a:prstGeom>
                      <a:noFill/>
                      <a:ln w="38100">
                        <a:noFill/>
                        <a:miter/>
                      </a:ln>
                    </p:spPr>
                  </p:pic>
                </p:oleObj>
              </mc:Fallback>
            </mc:AlternateContent>
          </a:graphicData>
        </a:graphic>
      </p:graphicFrame>
      <p:sp>
        <p:nvSpPr>
          <p:cNvPr id="22534" name="文本框 4"/>
          <p:cNvSpPr txBox="1"/>
          <p:nvPr/>
        </p:nvSpPr>
        <p:spPr>
          <a:xfrm>
            <a:off x="9661282" y="440390"/>
            <a:ext cx="796510" cy="4520434"/>
          </a:xfrm>
          <a:prstGeom prst="rect">
            <a:avLst/>
          </a:prstGeom>
          <a:noFill/>
          <a:ln w="9525">
            <a:noFill/>
          </a:ln>
        </p:spPr>
        <p:txBody>
          <a:bodyPr anchor="t">
            <a:spAutoFit/>
          </a:bodyPr>
          <a:lstStyle/>
          <a:p>
            <a:pPr eaLnBrk="0" hangingPunct="0">
              <a:buFont typeface="Arial" panose="020B0604020202020204" pitchFamily="34" charset="0"/>
              <a:buNone/>
            </a:pPr>
            <a:r>
              <a:rPr lang="zh-CN" altLang="en-US" sz="3598" b="1" dirty="0">
                <a:solidFill>
                  <a:srgbClr val="FF0000"/>
                </a:solidFill>
                <a:latin typeface="Arial" panose="020B0604020202020204" pitchFamily="34" charset="0"/>
                <a:ea typeface="宋体" panose="02010600030101010101" pitchFamily="2" charset="-122"/>
              </a:rPr>
              <a:t>化为基本函数模型</a:t>
            </a:r>
          </a:p>
        </p:txBody>
      </p:sp>
    </p:spTree>
    <p:extLst>
      <p:ext uri="{BB962C8B-B14F-4D97-AF65-F5344CB8AC3E}">
        <p14:creationId xmlns:p14="http://schemas.microsoft.com/office/powerpoint/2010/main" val="1587378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wipe(down)">
                                      <p:cBhvr>
                                        <p:cTn id="7" dur="5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fade">
                                      <p:cBhvr>
                                        <p:cTn id="12" dur="1000"/>
                                        <p:tgtEl>
                                          <p:spTgt spid="22532"/>
                                        </p:tgtEl>
                                      </p:cBhvr>
                                    </p:animEffect>
                                    <p:anim calcmode="lin" valueType="num">
                                      <p:cBhvr>
                                        <p:cTn id="13" dur="1000" fill="hold"/>
                                        <p:tgtEl>
                                          <p:spTgt spid="22532"/>
                                        </p:tgtEl>
                                        <p:attrNameLst>
                                          <p:attrName>ppt_x</p:attrName>
                                        </p:attrNameLst>
                                      </p:cBhvr>
                                      <p:tavLst>
                                        <p:tav tm="0">
                                          <p:val>
                                            <p:strVal val="#ppt_x"/>
                                          </p:val>
                                        </p:tav>
                                        <p:tav tm="100000">
                                          <p:val>
                                            <p:strVal val="#ppt_x"/>
                                          </p:val>
                                        </p:tav>
                                      </p:tavLst>
                                    </p:anim>
                                    <p:anim calcmode="lin" valueType="num">
                                      <p:cBhvr>
                                        <p:cTn id="14" dur="1000" fill="hold"/>
                                        <p:tgtEl>
                                          <p:spTgt spid="225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534"/>
                                        </p:tgtEl>
                                        <p:attrNameLst>
                                          <p:attrName>style.visibility</p:attrName>
                                        </p:attrNameLst>
                                      </p:cBhvr>
                                      <p:to>
                                        <p:strVal val="visible"/>
                                      </p:to>
                                    </p:set>
                                    <p:anim calcmode="lin" valueType="num">
                                      <p:cBhvr additive="base">
                                        <p:cTn id="19" dur="500" fill="hold"/>
                                        <p:tgtEl>
                                          <p:spTgt spid="22534"/>
                                        </p:tgtEl>
                                        <p:attrNameLst>
                                          <p:attrName>ppt_x</p:attrName>
                                        </p:attrNameLst>
                                      </p:cBhvr>
                                      <p:tavLst>
                                        <p:tav tm="0">
                                          <p:val>
                                            <p:strVal val="1+#ppt_w/2"/>
                                          </p:val>
                                        </p:tav>
                                        <p:tav tm="100000">
                                          <p:val>
                                            <p:strVal val="#ppt_x"/>
                                          </p:val>
                                        </p:tav>
                                      </p:tavLst>
                                    </p:anim>
                                    <p:anim calcmode="lin" valueType="num">
                                      <p:cBhvr additive="base">
                                        <p:cTn id="20" dur="500" fill="hold"/>
                                        <p:tgtEl>
                                          <p:spTgt spid="225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1"/>
          <p:cNvGraphicFramePr>
            <a:graphicFrameLocks noChangeAspect="1"/>
          </p:cNvGraphicFramePr>
          <p:nvPr>
            <p:extLst>
              <p:ext uri="{D42A27DB-BD31-4B8C-83A1-F6EECF244321}">
                <p14:modId xmlns:p14="http://schemas.microsoft.com/office/powerpoint/2010/main" val="1402440942"/>
              </p:ext>
            </p:extLst>
          </p:nvPr>
        </p:nvGraphicFramePr>
        <p:xfrm>
          <a:off x="2082873" y="2467527"/>
          <a:ext cx="5965239" cy="1428197"/>
        </p:xfrm>
        <a:graphic>
          <a:graphicData uri="http://schemas.openxmlformats.org/presentationml/2006/ole">
            <mc:AlternateContent xmlns:mc="http://schemas.openxmlformats.org/markup-compatibility/2006">
              <mc:Choice xmlns:v="urn:schemas-microsoft-com:vml" Requires="v">
                <p:oleObj spid="_x0000_s40991" name="Equation" r:id="rId3" imgW="2920680" imgH="698400" progId="Equation.DSMT4">
                  <p:embed/>
                </p:oleObj>
              </mc:Choice>
              <mc:Fallback>
                <p:oleObj name="Equation" r:id="rId3" imgW="2920680" imgH="698400" progId="Equation.DSMT4">
                  <p:embed/>
                  <p:pic>
                    <p:nvPicPr>
                      <p:cNvPr id="4" name="对象 1"/>
                      <p:cNvPicPr/>
                      <p:nvPr/>
                    </p:nvPicPr>
                    <p:blipFill>
                      <a:blip r:embed="rId4"/>
                      <a:stretch>
                        <a:fillRect/>
                      </a:stretch>
                    </p:blipFill>
                    <p:spPr>
                      <a:xfrm>
                        <a:off x="2082873" y="2467527"/>
                        <a:ext cx="5965239" cy="1428197"/>
                      </a:xfrm>
                      <a:prstGeom prst="rect">
                        <a:avLst/>
                      </a:prstGeom>
                      <a:noFill/>
                      <a:ln w="38100">
                        <a:noFill/>
                        <a:miter/>
                      </a:ln>
                    </p:spPr>
                  </p:pic>
                </p:oleObj>
              </mc:Fallback>
            </mc:AlternateContent>
          </a:graphicData>
        </a:graphic>
      </p:graphicFrame>
      <p:sp>
        <p:nvSpPr>
          <p:cNvPr id="4" name="文本框 3"/>
          <p:cNvSpPr txBox="1"/>
          <p:nvPr/>
        </p:nvSpPr>
        <p:spPr>
          <a:xfrm>
            <a:off x="359996" y="247872"/>
            <a:ext cx="7201388" cy="584775"/>
          </a:xfrm>
          <a:prstGeom prst="rect">
            <a:avLst/>
          </a:prstGeom>
          <a:noFill/>
        </p:spPr>
        <p:txBody>
          <a:bodyPr wrap="square" rtlCol="0">
            <a:spAutoFit/>
          </a:bodyPr>
          <a:lstStyle/>
          <a:p>
            <a:r>
              <a:rPr lang="en-US" altLang="zh-CN" sz="3200" b="1" dirty="0">
                <a:solidFill>
                  <a:schemeClr val="tx2"/>
                </a:solidFill>
              </a:rPr>
              <a:t> </a:t>
            </a:r>
            <a:r>
              <a:rPr lang="zh-CN" altLang="en-US" sz="3200" b="1" dirty="0" smtClean="0">
                <a:solidFill>
                  <a:schemeClr val="tx2"/>
                </a:solidFill>
              </a:rPr>
              <a:t>非基本函数模型常用处理方法</a:t>
            </a:r>
            <a:endParaRPr lang="en-US" altLang="zh-CN" sz="3200" b="1" dirty="0" smtClean="0">
              <a:solidFill>
                <a:schemeClr val="tx2"/>
              </a:solidFill>
            </a:endParaRPr>
          </a:p>
        </p:txBody>
      </p:sp>
      <p:sp>
        <p:nvSpPr>
          <p:cNvPr id="10" name="文本框 9"/>
          <p:cNvSpPr txBox="1"/>
          <p:nvPr/>
        </p:nvSpPr>
        <p:spPr>
          <a:xfrm>
            <a:off x="550984" y="1219200"/>
            <a:ext cx="5519460" cy="861774"/>
          </a:xfrm>
          <a:prstGeom prst="rect">
            <a:avLst/>
          </a:prstGeom>
          <a:noFill/>
        </p:spPr>
        <p:txBody>
          <a:bodyPr wrap="none" rtlCol="0">
            <a:spAutoFit/>
          </a:bodyPr>
          <a:lstStyle/>
          <a:p>
            <a:r>
              <a:rPr lang="zh-CN" altLang="en-US" sz="3200" b="1" dirty="0" smtClean="0">
                <a:solidFill>
                  <a:srgbClr val="C00000"/>
                </a:solidFill>
                <a:latin typeface="+mn-ea"/>
              </a:rPr>
              <a:t>一、两</a:t>
            </a:r>
            <a:r>
              <a:rPr lang="zh-CN" altLang="en-US" sz="3200" b="1" dirty="0">
                <a:solidFill>
                  <a:srgbClr val="C00000"/>
                </a:solidFill>
                <a:latin typeface="+mn-ea"/>
              </a:rPr>
              <a:t>次求导（求二阶导数）</a:t>
            </a:r>
          </a:p>
          <a:p>
            <a:endParaRPr lang="zh-CN" altLang="en-US" dirty="0"/>
          </a:p>
        </p:txBody>
      </p:sp>
    </p:spTree>
    <p:extLst>
      <p:ext uri="{BB962C8B-B14F-4D97-AF65-F5344CB8AC3E}">
        <p14:creationId xmlns:p14="http://schemas.microsoft.com/office/powerpoint/2010/main" val="304649980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5"/>
          <p:cNvGraphicFramePr>
            <a:graphicFrameLocks noChangeAspect="1"/>
          </p:cNvGraphicFramePr>
          <p:nvPr>
            <p:extLst>
              <p:ext uri="{D42A27DB-BD31-4B8C-83A1-F6EECF244321}">
                <p14:modId xmlns:p14="http://schemas.microsoft.com/office/powerpoint/2010/main" val="2508889159"/>
              </p:ext>
            </p:extLst>
          </p:nvPr>
        </p:nvGraphicFramePr>
        <p:xfrm>
          <a:off x="2106320" y="1366010"/>
          <a:ext cx="8556479" cy="982663"/>
        </p:xfrm>
        <a:graphic>
          <a:graphicData uri="http://schemas.openxmlformats.org/presentationml/2006/ole">
            <mc:AlternateContent xmlns:mc="http://schemas.openxmlformats.org/markup-compatibility/2006">
              <mc:Choice xmlns:v="urn:schemas-microsoft-com:vml" Requires="v">
                <p:oleObj spid="_x0000_s42032" r:id="rId3" imgW="3898900" imgH="457200" progId="Equation.DSMT4">
                  <p:embed/>
                </p:oleObj>
              </mc:Choice>
              <mc:Fallback>
                <p:oleObj r:id="rId3" imgW="3898900" imgH="457200" progId="Equation.DSMT4">
                  <p:embed/>
                  <p:pic>
                    <p:nvPicPr>
                      <p:cNvPr id="5" name="对象 5"/>
                      <p:cNvPicPr/>
                      <p:nvPr/>
                    </p:nvPicPr>
                    <p:blipFill>
                      <a:blip r:embed="rId4"/>
                      <a:stretch>
                        <a:fillRect/>
                      </a:stretch>
                    </p:blipFill>
                    <p:spPr>
                      <a:xfrm>
                        <a:off x="2106320" y="1366010"/>
                        <a:ext cx="8556479" cy="982663"/>
                      </a:xfrm>
                      <a:prstGeom prst="rect">
                        <a:avLst/>
                      </a:prstGeom>
                      <a:noFill/>
                      <a:ln w="38100">
                        <a:noFill/>
                        <a:miter/>
                      </a:ln>
                    </p:spPr>
                  </p:pic>
                </p:oleObj>
              </mc:Fallback>
            </mc:AlternateContent>
          </a:graphicData>
        </a:graphic>
      </p:graphicFrame>
      <p:sp>
        <p:nvSpPr>
          <p:cNvPr id="4" name="文本框 3"/>
          <p:cNvSpPr txBox="1"/>
          <p:nvPr/>
        </p:nvSpPr>
        <p:spPr>
          <a:xfrm>
            <a:off x="336550" y="644185"/>
            <a:ext cx="7418070" cy="583565"/>
          </a:xfrm>
          <a:prstGeom prst="rect">
            <a:avLst/>
          </a:prstGeom>
          <a:noFill/>
        </p:spPr>
        <p:txBody>
          <a:bodyPr wrap="square" rtlCol="0">
            <a:spAutoFit/>
          </a:bodyPr>
          <a:lstStyle/>
          <a:p>
            <a:r>
              <a:rPr lang="zh-CN" altLang="en-US" sz="3200" b="1" dirty="0" smtClean="0">
                <a:solidFill>
                  <a:srgbClr val="C00000"/>
                </a:solidFill>
              </a:rPr>
              <a:t>二、极值点</a:t>
            </a:r>
            <a:r>
              <a:rPr lang="zh-CN" altLang="en-US" sz="3200" b="1" dirty="0">
                <a:solidFill>
                  <a:srgbClr val="C00000"/>
                </a:solidFill>
              </a:rPr>
              <a:t>虚设</a:t>
            </a:r>
          </a:p>
        </p:txBody>
      </p:sp>
      <p:sp>
        <p:nvSpPr>
          <p:cNvPr id="5" name="文本框 4"/>
          <p:cNvSpPr txBox="1"/>
          <p:nvPr/>
        </p:nvSpPr>
        <p:spPr>
          <a:xfrm>
            <a:off x="332715" y="2925625"/>
            <a:ext cx="7418070" cy="583565"/>
          </a:xfrm>
          <a:prstGeom prst="rect">
            <a:avLst/>
          </a:prstGeom>
          <a:noFill/>
        </p:spPr>
        <p:txBody>
          <a:bodyPr wrap="square" rtlCol="0">
            <a:spAutoFit/>
          </a:bodyPr>
          <a:lstStyle/>
          <a:p>
            <a:r>
              <a:rPr lang="zh-CN" altLang="en-US" sz="3200" b="1" dirty="0" smtClean="0">
                <a:solidFill>
                  <a:srgbClr val="C00000"/>
                </a:solidFill>
              </a:rPr>
              <a:t>三、以</a:t>
            </a:r>
            <a:r>
              <a:rPr lang="zh-CN" altLang="en-US" sz="3200" b="1" dirty="0">
                <a:solidFill>
                  <a:srgbClr val="C00000"/>
                </a:solidFill>
              </a:rPr>
              <a:t>直代曲放缩</a:t>
            </a:r>
          </a:p>
        </p:txBody>
      </p:sp>
      <p:graphicFrame>
        <p:nvGraphicFramePr>
          <p:cNvPr id="6" name="对象 2"/>
          <p:cNvGraphicFramePr/>
          <p:nvPr>
            <p:extLst>
              <p:ext uri="{D42A27DB-BD31-4B8C-83A1-F6EECF244321}">
                <p14:modId xmlns:p14="http://schemas.microsoft.com/office/powerpoint/2010/main" val="252089205"/>
              </p:ext>
            </p:extLst>
          </p:nvPr>
        </p:nvGraphicFramePr>
        <p:xfrm>
          <a:off x="2106320" y="4046548"/>
          <a:ext cx="6474973" cy="1440666"/>
        </p:xfrm>
        <a:graphic>
          <a:graphicData uri="http://schemas.openxmlformats.org/presentationml/2006/ole">
            <mc:AlternateContent xmlns:mc="http://schemas.openxmlformats.org/markup-compatibility/2006">
              <mc:Choice xmlns:v="urn:schemas-microsoft-com:vml" Requires="v">
                <p:oleObj spid="_x0000_s42033" r:id="rId5" imgW="2903855" imgH="1047115" progId="Equation.DSMT4">
                  <p:embed/>
                </p:oleObj>
              </mc:Choice>
              <mc:Fallback>
                <p:oleObj r:id="rId5" imgW="2903855" imgH="1047115" progId="Equation.DSMT4">
                  <p:embed/>
                  <p:pic>
                    <p:nvPicPr>
                      <p:cNvPr id="8" name="对象 2"/>
                      <p:cNvPicPr/>
                      <p:nvPr/>
                    </p:nvPicPr>
                    <p:blipFill>
                      <a:blip r:embed="rId6"/>
                      <a:stretch>
                        <a:fillRect/>
                      </a:stretch>
                    </p:blipFill>
                    <p:spPr>
                      <a:xfrm>
                        <a:off x="2106320" y="4046548"/>
                        <a:ext cx="6474973" cy="1440666"/>
                      </a:xfrm>
                      <a:prstGeom prst="rect">
                        <a:avLst/>
                      </a:prstGeom>
                      <a:noFill/>
                      <a:ln w="38100">
                        <a:noFill/>
                        <a:miter/>
                      </a:ln>
                    </p:spPr>
                  </p:pic>
                </p:oleObj>
              </mc:Fallback>
            </mc:AlternateContent>
          </a:graphicData>
        </a:graphic>
      </p:graphicFrame>
      <p:pic>
        <p:nvPicPr>
          <p:cNvPr id="7" name="图片 6"/>
          <p:cNvPicPr>
            <a:picLocks noChangeAspect="1"/>
          </p:cNvPicPr>
          <p:nvPr/>
        </p:nvPicPr>
        <p:blipFill>
          <a:blip r:embed="rId7"/>
          <a:stretch>
            <a:fillRect/>
          </a:stretch>
        </p:blipFill>
        <p:spPr>
          <a:xfrm>
            <a:off x="7750785" y="2309887"/>
            <a:ext cx="2148925" cy="1736661"/>
          </a:xfrm>
          <a:prstGeom prst="rect">
            <a:avLst/>
          </a:prstGeom>
        </p:spPr>
      </p:pic>
    </p:spTree>
    <p:extLst>
      <p:ext uri="{BB962C8B-B14F-4D97-AF65-F5344CB8AC3E}">
        <p14:creationId xmlns:p14="http://schemas.microsoft.com/office/powerpoint/2010/main" val="363517085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0" name="Group 6"/>
          <p:cNvGrpSpPr/>
          <p:nvPr/>
        </p:nvGrpSpPr>
        <p:grpSpPr>
          <a:xfrm>
            <a:off x="878292" y="1493470"/>
            <a:ext cx="7609215" cy="1249730"/>
            <a:chOff x="2304" y="1200"/>
            <a:chExt cx="3102" cy="774"/>
          </a:xfrm>
        </p:grpSpPr>
        <p:sp>
          <p:nvSpPr>
            <p:cNvPr id="287751" name="AutoShape 7"/>
            <p:cNvSpPr>
              <a:spLocks noChangeArrowheads="1"/>
            </p:cNvSpPr>
            <p:nvPr/>
          </p:nvSpPr>
          <p:spPr bwMode="gray">
            <a:xfrm>
              <a:off x="2335" y="1200"/>
              <a:ext cx="3071" cy="774"/>
            </a:xfrm>
            <a:prstGeom prst="roundRect">
              <a:avLst>
                <a:gd name="adj" fmla="val 10889"/>
              </a:avLst>
            </a:prstGeom>
            <a:gradFill rotWithShape="1">
              <a:gsLst>
                <a:gs pos="0">
                  <a:schemeClr val="accent1"/>
                </a:gs>
                <a:gs pos="100000">
                  <a:schemeClr val="accent1">
                    <a:gamma/>
                    <a:tint val="21176"/>
                    <a:invGamma/>
                  </a:schemeClr>
                </a:gs>
              </a:gsLst>
              <a:lin ang="0" scaled="1"/>
            </a:gradFill>
            <a:ln w="38100">
              <a:noFill/>
              <a:round/>
            </a:ln>
            <a:effectLst/>
          </p:spPr>
          <p:txBody>
            <a:bodyPr wrap="none" anchor="ctr"/>
            <a:lstStyle/>
            <a:p>
              <a:pPr defTabSz="1218590">
                <a:defRPr/>
              </a:pPr>
              <a:endParaRPr lang="zh-CN" altLang="en-US" sz="1799">
                <a:ea typeface="宋体" panose="02010600030101010101" pitchFamily="2" charset="-122"/>
              </a:endParaRPr>
            </a:p>
          </p:txBody>
        </p:sp>
        <p:sp>
          <p:nvSpPr>
            <p:cNvPr id="19461" name="AutoShape 8"/>
            <p:cNvSpPr/>
            <p:nvPr/>
          </p:nvSpPr>
          <p:spPr>
            <a:xfrm>
              <a:off x="2304" y="1488"/>
              <a:ext cx="336" cy="240"/>
            </a:xfrm>
            <a:prstGeom prst="rightArrow">
              <a:avLst>
                <a:gd name="adj1" fmla="val 50000"/>
                <a:gd name="adj2" fmla="val 58275"/>
              </a:avLst>
            </a:prstGeom>
            <a:solidFill>
              <a:schemeClr val="bg1"/>
            </a:solidFill>
            <a:ln w="9525">
              <a:noFill/>
            </a:ln>
          </p:spPr>
          <p:txBody>
            <a:bodyPr wrap="none" anchor="ctr"/>
            <a:lstStyle/>
            <a:p>
              <a:pPr>
                <a:buFont typeface="Arial" panose="020B0604020202020204" pitchFamily="34" charset="0"/>
                <a:buNone/>
              </a:pPr>
              <a:endParaRPr lang="zh-CN" altLang="en-US" sz="1399" dirty="0">
                <a:latin typeface="Calibri" panose="020F0502020204030204" pitchFamily="34" charset="0"/>
                <a:ea typeface="宋体" panose="02010600030101010101" pitchFamily="2" charset="-122"/>
              </a:endParaRPr>
            </a:p>
          </p:txBody>
        </p:sp>
      </p:grpSp>
      <p:sp>
        <p:nvSpPr>
          <p:cNvPr id="2" name="Text Box 17"/>
          <p:cNvSpPr txBox="1"/>
          <p:nvPr/>
        </p:nvSpPr>
        <p:spPr>
          <a:xfrm>
            <a:off x="1632550" y="1844640"/>
            <a:ext cx="5244858" cy="738633"/>
          </a:xfrm>
          <a:prstGeom prst="rect">
            <a:avLst/>
          </a:prstGeom>
          <a:noFill/>
          <a:ln w="9525">
            <a:noFill/>
          </a:ln>
        </p:spPr>
        <p:txBody>
          <a:bodyPr wrap="square" lIns="121891" tIns="60945" rIns="121891" bIns="60945" anchor="t">
            <a:spAutoFit/>
          </a:bodyPr>
          <a:lstStyle/>
          <a:p>
            <a:pPr eaLnBrk="0" hangingPunct="0">
              <a:buFont typeface="Arial" panose="020B0604020202020204" pitchFamily="34" charset="0"/>
              <a:buNone/>
            </a:pPr>
            <a:r>
              <a:rPr lang="zh-CN" altLang="en-US" sz="4000" b="1" dirty="0" smtClean="0">
                <a:solidFill>
                  <a:srgbClr val="000000"/>
                </a:solidFill>
                <a:latin typeface="Arial" panose="020B0604020202020204" pitchFamily="34" charset="0"/>
                <a:ea typeface="宋体" panose="02010600030101010101" pitchFamily="2" charset="-122"/>
              </a:rPr>
              <a:t>一、</a:t>
            </a:r>
            <a:r>
              <a:rPr lang="en-US" altLang="zh-CN" sz="4000" b="1" dirty="0" smtClean="0">
                <a:solidFill>
                  <a:srgbClr val="000000"/>
                </a:solidFill>
                <a:latin typeface="Arial" panose="020B0604020202020204" pitchFamily="34" charset="0"/>
                <a:ea typeface="宋体" panose="02010600030101010101" pitchFamily="2" charset="-122"/>
              </a:rPr>
              <a:t> </a:t>
            </a:r>
            <a:r>
              <a:rPr lang="zh-CN" altLang="en-US" sz="4000" b="1" dirty="0" smtClean="0">
                <a:solidFill>
                  <a:srgbClr val="000000"/>
                </a:solidFill>
                <a:latin typeface="Arial" panose="020B0604020202020204" pitchFamily="34" charset="0"/>
                <a:ea typeface="宋体" panose="02010600030101010101" pitchFamily="2" charset="-122"/>
              </a:rPr>
              <a:t>新高考释义</a:t>
            </a:r>
            <a:endParaRPr lang="zh-CN" altLang="en-US" sz="4000" b="1" dirty="0">
              <a:solidFill>
                <a:srgbClr val="000000"/>
              </a:solidFill>
              <a:latin typeface="Arial" panose="020B0604020202020204" pitchFamily="34" charset="0"/>
              <a:ea typeface="宋体" panose="02010600030101010101" pitchFamily="2" charset="-122"/>
            </a:endParaRPr>
          </a:p>
        </p:txBody>
      </p:sp>
      <p:grpSp>
        <p:nvGrpSpPr>
          <p:cNvPr id="14342" name="Group 12"/>
          <p:cNvGrpSpPr/>
          <p:nvPr/>
        </p:nvGrpSpPr>
        <p:grpSpPr>
          <a:xfrm>
            <a:off x="878293" y="3920909"/>
            <a:ext cx="7609215" cy="1194187"/>
            <a:chOff x="2304" y="2880"/>
            <a:chExt cx="3102" cy="774"/>
          </a:xfrm>
        </p:grpSpPr>
        <p:sp>
          <p:nvSpPr>
            <p:cNvPr id="18" name="AutoShape 13"/>
            <p:cNvSpPr>
              <a:spLocks noChangeArrowheads="1"/>
            </p:cNvSpPr>
            <p:nvPr/>
          </p:nvSpPr>
          <p:spPr bwMode="gray">
            <a:xfrm>
              <a:off x="2335" y="2880"/>
              <a:ext cx="3071" cy="774"/>
            </a:xfrm>
            <a:prstGeom prst="roundRect">
              <a:avLst>
                <a:gd name="adj" fmla="val 10889"/>
              </a:avLst>
            </a:prstGeom>
            <a:gradFill rotWithShape="1">
              <a:gsLst>
                <a:gs pos="100000">
                  <a:srgbClr val="FBFB11"/>
                </a:gs>
                <a:gs pos="0">
                  <a:srgbClr val="838309"/>
                </a:gs>
              </a:gsLst>
              <a:lin ang="0" scaled="0"/>
            </a:gradFill>
            <a:ln w="38100">
              <a:noFill/>
              <a:round/>
            </a:ln>
            <a:effectLst/>
          </p:spPr>
          <p:txBody>
            <a:bodyPr wrap="none" anchor="ctr"/>
            <a:lstStyle/>
            <a:p>
              <a:pPr defTabSz="1218590">
                <a:defRPr/>
              </a:pPr>
              <a:endParaRPr lang="zh-CN" altLang="en-US" sz="1799">
                <a:ea typeface="宋体" panose="02010600030101010101" pitchFamily="2" charset="-122"/>
              </a:endParaRPr>
            </a:p>
          </p:txBody>
        </p:sp>
        <p:sp>
          <p:nvSpPr>
            <p:cNvPr id="19465" name="AutoShape 14"/>
            <p:cNvSpPr/>
            <p:nvPr/>
          </p:nvSpPr>
          <p:spPr>
            <a:xfrm>
              <a:off x="2304" y="3168"/>
              <a:ext cx="336" cy="240"/>
            </a:xfrm>
            <a:prstGeom prst="rightArrow">
              <a:avLst>
                <a:gd name="adj1" fmla="val 50000"/>
                <a:gd name="adj2" fmla="val 58275"/>
              </a:avLst>
            </a:prstGeom>
            <a:solidFill>
              <a:schemeClr val="bg1"/>
            </a:solidFill>
            <a:ln w="9525">
              <a:noFill/>
            </a:ln>
          </p:spPr>
          <p:txBody>
            <a:bodyPr wrap="none" anchor="ctr"/>
            <a:lstStyle/>
            <a:p>
              <a:pPr>
                <a:buFont typeface="Arial" panose="020B0604020202020204" pitchFamily="34" charset="0"/>
                <a:buNone/>
              </a:pPr>
              <a:endParaRPr lang="zh-CN" altLang="en-US" sz="1399" dirty="0">
                <a:latin typeface="Calibri" panose="020F0502020204030204" pitchFamily="34" charset="0"/>
                <a:ea typeface="宋体" panose="02010600030101010101" pitchFamily="2" charset="-122"/>
              </a:endParaRPr>
            </a:p>
          </p:txBody>
        </p:sp>
      </p:grpSp>
      <p:sp>
        <p:nvSpPr>
          <p:cNvPr id="14343" name="Text Box 17"/>
          <p:cNvSpPr txBox="1"/>
          <p:nvPr/>
        </p:nvSpPr>
        <p:spPr>
          <a:xfrm>
            <a:off x="1622505" y="4210400"/>
            <a:ext cx="6865002" cy="738633"/>
          </a:xfrm>
          <a:prstGeom prst="rect">
            <a:avLst/>
          </a:prstGeom>
          <a:noFill/>
          <a:ln w="9525">
            <a:noFill/>
          </a:ln>
        </p:spPr>
        <p:txBody>
          <a:bodyPr wrap="square" lIns="121891" tIns="60945" rIns="121891" bIns="60945" anchor="t">
            <a:spAutoFit/>
          </a:bodyPr>
          <a:lstStyle/>
          <a:p>
            <a:pPr eaLnBrk="0" hangingPunct="0">
              <a:buFont typeface="Arial" panose="020B0604020202020204" pitchFamily="34" charset="0"/>
              <a:buNone/>
            </a:pPr>
            <a:r>
              <a:rPr lang="zh-CN" altLang="en-US" sz="4000" b="1" dirty="0" smtClean="0">
                <a:solidFill>
                  <a:schemeClr val="tx1">
                    <a:lumMod val="75000"/>
                    <a:lumOff val="25000"/>
                  </a:schemeClr>
                </a:solidFill>
                <a:latin typeface="宋体" panose="02010600030101010101" pitchFamily="2" charset="-122"/>
                <a:ea typeface="宋体" panose="02010600030101010101" pitchFamily="2" charset="-122"/>
              </a:rPr>
              <a:t>二、</a:t>
            </a:r>
            <a:r>
              <a:rPr lang="en-US" altLang="zh-CN" sz="4000" b="1" dirty="0" smtClean="0">
                <a:solidFill>
                  <a:schemeClr val="tx1">
                    <a:lumMod val="75000"/>
                    <a:lumOff val="25000"/>
                  </a:schemeClr>
                </a:solidFill>
                <a:latin typeface="宋体" panose="02010600030101010101" pitchFamily="2" charset="-122"/>
                <a:ea typeface="宋体" panose="02010600030101010101" pitchFamily="2" charset="-122"/>
              </a:rPr>
              <a:t> </a:t>
            </a:r>
            <a:r>
              <a:rPr lang="zh-CN" altLang="en-US" sz="4000" b="1" dirty="0" smtClean="0">
                <a:solidFill>
                  <a:schemeClr val="tx1">
                    <a:lumMod val="75000"/>
                    <a:lumOff val="25000"/>
                  </a:schemeClr>
                </a:solidFill>
                <a:latin typeface="宋体" panose="02010600030101010101" pitchFamily="2" charset="-122"/>
                <a:ea typeface="宋体" panose="02010600030101010101" pitchFamily="2" charset="-122"/>
              </a:rPr>
              <a:t>新</a:t>
            </a:r>
            <a:r>
              <a:rPr lang="zh-CN" altLang="en-US" sz="4000" b="1" dirty="0">
                <a:solidFill>
                  <a:schemeClr val="tx1">
                    <a:lumMod val="75000"/>
                    <a:lumOff val="25000"/>
                  </a:schemeClr>
                </a:solidFill>
                <a:latin typeface="宋体" panose="02010600030101010101" pitchFamily="2" charset="-122"/>
                <a:ea typeface="宋体" panose="02010600030101010101" pitchFamily="2" charset="-122"/>
              </a:rPr>
              <a:t>高考背景下</a:t>
            </a:r>
            <a:r>
              <a:rPr lang="zh-CN" altLang="en-US" sz="4000" b="1" dirty="0" smtClean="0">
                <a:solidFill>
                  <a:schemeClr val="tx1">
                    <a:lumMod val="75000"/>
                    <a:lumOff val="25000"/>
                  </a:schemeClr>
                </a:solidFill>
                <a:latin typeface="宋体" panose="02010600030101010101" pitchFamily="2" charset="-122"/>
                <a:ea typeface="宋体" panose="02010600030101010101" pitchFamily="2" charset="-122"/>
              </a:rPr>
              <a:t>备考策略</a:t>
            </a:r>
            <a:endParaRPr lang="zh-CN" altLang="en-US" sz="4000" b="1" dirty="0">
              <a:solidFill>
                <a:schemeClr val="tx1">
                  <a:lumMod val="75000"/>
                  <a:lumOff val="25000"/>
                </a:schemeClr>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834349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340"/>
                                        </p:tgtEl>
                                        <p:attrNameLst>
                                          <p:attrName>style.visibility</p:attrName>
                                        </p:attrNameLst>
                                      </p:cBhvr>
                                      <p:to>
                                        <p:strVal val="visible"/>
                                      </p:to>
                                    </p:set>
                                    <p:anim calcmode="lin" valueType="num">
                                      <p:cBhvr additive="base">
                                        <p:cTn id="11" dur="500" fill="hold"/>
                                        <p:tgtEl>
                                          <p:spTgt spid="14340"/>
                                        </p:tgtEl>
                                        <p:attrNameLst>
                                          <p:attrName>ppt_x</p:attrName>
                                        </p:attrNameLst>
                                      </p:cBhvr>
                                      <p:tavLst>
                                        <p:tav tm="0">
                                          <p:val>
                                            <p:strVal val="1+#ppt_w/2"/>
                                          </p:val>
                                        </p:tav>
                                        <p:tav tm="100000">
                                          <p:val>
                                            <p:strVal val="#ppt_x"/>
                                          </p:val>
                                        </p:tav>
                                      </p:tavLst>
                                    </p:anim>
                                    <p:anim calcmode="lin" valueType="num">
                                      <p:cBhvr additive="base">
                                        <p:cTn id="12" dur="500" fill="hold"/>
                                        <p:tgtEl>
                                          <p:spTgt spid="1434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4343"/>
                                        </p:tgtEl>
                                        <p:attrNameLst>
                                          <p:attrName>style.visibility</p:attrName>
                                        </p:attrNameLst>
                                      </p:cBhvr>
                                      <p:to>
                                        <p:strVal val="visible"/>
                                      </p:to>
                                    </p:set>
                                    <p:anim calcmode="lin" valueType="num">
                                      <p:cBhvr additive="base">
                                        <p:cTn id="17" dur="500" fill="hold"/>
                                        <p:tgtEl>
                                          <p:spTgt spid="14343"/>
                                        </p:tgtEl>
                                        <p:attrNameLst>
                                          <p:attrName>ppt_x</p:attrName>
                                        </p:attrNameLst>
                                      </p:cBhvr>
                                      <p:tavLst>
                                        <p:tav tm="0">
                                          <p:val>
                                            <p:strVal val="1+#ppt_w/2"/>
                                          </p:val>
                                        </p:tav>
                                        <p:tav tm="100000">
                                          <p:val>
                                            <p:strVal val="#ppt_x"/>
                                          </p:val>
                                        </p:tav>
                                      </p:tavLst>
                                    </p:anim>
                                    <p:anim calcmode="lin" valueType="num">
                                      <p:cBhvr additive="base">
                                        <p:cTn id="18" dur="500" fill="hold"/>
                                        <p:tgtEl>
                                          <p:spTgt spid="1434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4342"/>
                                        </p:tgtEl>
                                        <p:attrNameLst>
                                          <p:attrName>style.visibility</p:attrName>
                                        </p:attrNameLst>
                                      </p:cBhvr>
                                      <p:to>
                                        <p:strVal val="visible"/>
                                      </p:to>
                                    </p:set>
                                    <p:anim calcmode="lin" valueType="num">
                                      <p:cBhvr additive="base">
                                        <p:cTn id="21" dur="500" fill="hold"/>
                                        <p:tgtEl>
                                          <p:spTgt spid="14342"/>
                                        </p:tgtEl>
                                        <p:attrNameLst>
                                          <p:attrName>ppt_x</p:attrName>
                                        </p:attrNameLst>
                                      </p:cBhvr>
                                      <p:tavLst>
                                        <p:tav tm="0">
                                          <p:val>
                                            <p:strVal val="1+#ppt_w/2"/>
                                          </p:val>
                                        </p:tav>
                                        <p:tav tm="100000">
                                          <p:val>
                                            <p:strVal val="#ppt_x"/>
                                          </p:val>
                                        </p:tav>
                                      </p:tavLst>
                                    </p:anim>
                                    <p:anim calcmode="lin" valueType="num">
                                      <p:cBhvr additive="base">
                                        <p:cTn id="22" dur="500" fill="hold"/>
                                        <p:tgtEl>
                                          <p:spTgt spid="143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3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83354" y="770841"/>
            <a:ext cx="8731691" cy="584775"/>
          </a:xfrm>
          <a:prstGeom prst="rect">
            <a:avLst/>
          </a:prstGeom>
          <a:noFill/>
        </p:spPr>
        <p:txBody>
          <a:bodyPr wrap="square" rtlCol="0">
            <a:spAutoFit/>
          </a:bodyPr>
          <a:lstStyle/>
          <a:p>
            <a:r>
              <a:rPr lang="zh-CN" altLang="en-US" sz="3200" b="1" dirty="0" smtClean="0">
                <a:solidFill>
                  <a:srgbClr val="C00000"/>
                </a:solidFill>
              </a:rPr>
              <a:t>四、端点分析  </a:t>
            </a:r>
            <a:r>
              <a:rPr lang="en-US" altLang="zh-CN" sz="3200" b="1" dirty="0" smtClean="0">
                <a:solidFill>
                  <a:srgbClr val="C00000"/>
                </a:solidFill>
              </a:rPr>
              <a:t>(</a:t>
            </a:r>
            <a:r>
              <a:rPr lang="zh-CN" altLang="en-US" sz="3200" b="1" dirty="0" smtClean="0">
                <a:solidFill>
                  <a:srgbClr val="C00000"/>
                </a:solidFill>
              </a:rPr>
              <a:t>分类讨论</a:t>
            </a:r>
            <a:r>
              <a:rPr lang="en-US" altLang="zh-CN" sz="3200" b="1" dirty="0" smtClean="0">
                <a:solidFill>
                  <a:srgbClr val="C00000"/>
                </a:solidFill>
              </a:rPr>
              <a:t>——</a:t>
            </a:r>
            <a:r>
              <a:rPr lang="zh-CN" altLang="en-US" sz="3200" b="1" dirty="0" smtClean="0">
                <a:solidFill>
                  <a:srgbClr val="C00000"/>
                </a:solidFill>
              </a:rPr>
              <a:t>洛比达法则</a:t>
            </a:r>
            <a:r>
              <a:rPr lang="en-US" altLang="zh-CN" sz="3200" b="1" dirty="0" smtClean="0">
                <a:solidFill>
                  <a:srgbClr val="C00000"/>
                </a:solidFill>
              </a:rPr>
              <a:t>)</a:t>
            </a:r>
            <a:endParaRPr lang="zh-CN" altLang="en-US" sz="3200" b="1" dirty="0">
              <a:solidFill>
                <a:srgbClr val="C00000"/>
              </a:solidFill>
            </a:endParaRPr>
          </a:p>
        </p:txBody>
      </p:sp>
      <p:pic>
        <p:nvPicPr>
          <p:cNvPr id="4" name="图片 3"/>
          <p:cNvPicPr>
            <a:picLocks noChangeAspect="1"/>
          </p:cNvPicPr>
          <p:nvPr/>
        </p:nvPicPr>
        <p:blipFill>
          <a:blip r:embed="rId2"/>
          <a:stretch>
            <a:fillRect/>
          </a:stretch>
        </p:blipFill>
        <p:spPr>
          <a:xfrm>
            <a:off x="1000004" y="1799882"/>
            <a:ext cx="9445258" cy="1925515"/>
          </a:xfrm>
          <a:prstGeom prst="rect">
            <a:avLst/>
          </a:prstGeom>
          <a:noFill/>
          <a:ln w="9525">
            <a:noFill/>
          </a:ln>
        </p:spPr>
      </p:pic>
    </p:spTree>
    <p:extLst>
      <p:ext uri="{BB962C8B-B14F-4D97-AF65-F5344CB8AC3E}">
        <p14:creationId xmlns:p14="http://schemas.microsoft.com/office/powerpoint/2010/main" val="406941342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文本框 2"/>
          <p:cNvSpPr txBox="1"/>
          <p:nvPr/>
        </p:nvSpPr>
        <p:spPr>
          <a:xfrm>
            <a:off x="365729" y="393693"/>
            <a:ext cx="10248325" cy="583896"/>
          </a:xfrm>
          <a:prstGeom prst="rect">
            <a:avLst/>
          </a:prstGeom>
          <a:noFill/>
          <a:ln w="9525">
            <a:noFill/>
          </a:ln>
        </p:spPr>
        <p:txBody>
          <a:bodyPr anchor="t">
            <a:spAutoFit/>
          </a:bodyPr>
          <a:lstStyle/>
          <a:p>
            <a:pPr eaLnBrk="0" hangingPunct="0">
              <a:buFont typeface="Arial" panose="020B0604020202020204" pitchFamily="34" charset="0"/>
              <a:buNone/>
            </a:pPr>
            <a:r>
              <a:rPr lang="zh-CN" altLang="en-US" sz="3198" b="1" dirty="0" smtClean="0">
                <a:solidFill>
                  <a:srgbClr val="C00000"/>
                </a:solidFill>
                <a:latin typeface="Arial" panose="020B0604020202020204" pitchFamily="34" charset="0"/>
                <a:ea typeface="宋体" panose="02010600030101010101" pitchFamily="2" charset="-122"/>
              </a:rPr>
              <a:t>五、 极值点</a:t>
            </a:r>
            <a:r>
              <a:rPr lang="zh-CN" altLang="en-US" sz="3198" b="1" dirty="0">
                <a:solidFill>
                  <a:srgbClr val="C00000"/>
                </a:solidFill>
                <a:latin typeface="Arial" panose="020B0604020202020204" pitchFamily="34" charset="0"/>
                <a:ea typeface="宋体" panose="02010600030101010101" pitchFamily="2" charset="-122"/>
              </a:rPr>
              <a:t>偏移 </a:t>
            </a:r>
            <a:endParaRPr lang="zh-CN" altLang="en-US" sz="3998" b="1" dirty="0">
              <a:solidFill>
                <a:srgbClr val="C00000"/>
              </a:solidFill>
              <a:latin typeface="Arial" panose="020B0604020202020204" pitchFamily="34" charset="0"/>
              <a:ea typeface="宋体" panose="02010600030101010101" pitchFamily="2" charset="-122"/>
            </a:endParaRPr>
          </a:p>
        </p:txBody>
      </p:sp>
      <p:pic>
        <p:nvPicPr>
          <p:cNvPr id="33795" name="图片 3"/>
          <p:cNvPicPr>
            <a:picLocks noChangeAspect="1"/>
          </p:cNvPicPr>
          <p:nvPr/>
        </p:nvPicPr>
        <p:blipFill>
          <a:blip r:embed="rId3"/>
          <a:stretch>
            <a:fillRect/>
          </a:stretch>
        </p:blipFill>
        <p:spPr>
          <a:xfrm>
            <a:off x="365729" y="1523631"/>
            <a:ext cx="8031742" cy="1815155"/>
          </a:xfrm>
          <a:prstGeom prst="rect">
            <a:avLst/>
          </a:prstGeom>
          <a:noFill/>
          <a:ln w="9525">
            <a:noFill/>
          </a:ln>
        </p:spPr>
      </p:pic>
      <p:pic>
        <p:nvPicPr>
          <p:cNvPr id="33797" name="图片 5"/>
          <p:cNvPicPr>
            <a:picLocks noChangeAspect="1"/>
          </p:cNvPicPr>
          <p:nvPr/>
        </p:nvPicPr>
        <p:blipFill>
          <a:blip r:embed="rId4"/>
          <a:stretch>
            <a:fillRect/>
          </a:stretch>
        </p:blipFill>
        <p:spPr>
          <a:xfrm>
            <a:off x="6905784" y="3551967"/>
            <a:ext cx="2610078" cy="2610078"/>
          </a:xfrm>
          <a:prstGeom prst="rect">
            <a:avLst/>
          </a:prstGeom>
          <a:noFill/>
          <a:ln w="9525">
            <a:noFill/>
          </a:ln>
        </p:spPr>
      </p:pic>
      <p:graphicFrame>
        <p:nvGraphicFramePr>
          <p:cNvPr id="33798" name="对象 4"/>
          <p:cNvGraphicFramePr>
            <a:graphicFrameLocks noChangeAspect="1"/>
          </p:cNvGraphicFramePr>
          <p:nvPr>
            <p:extLst>
              <p:ext uri="{D42A27DB-BD31-4B8C-83A1-F6EECF244321}">
                <p14:modId xmlns:p14="http://schemas.microsoft.com/office/powerpoint/2010/main" val="2950408953"/>
              </p:ext>
            </p:extLst>
          </p:nvPr>
        </p:nvGraphicFramePr>
        <p:xfrm>
          <a:off x="1303142" y="4349271"/>
          <a:ext cx="3979377" cy="1015471"/>
        </p:xfrm>
        <a:graphic>
          <a:graphicData uri="http://schemas.openxmlformats.org/presentationml/2006/ole">
            <mc:AlternateContent xmlns:mc="http://schemas.openxmlformats.org/markup-compatibility/2006">
              <mc:Choice xmlns:v="urn:schemas-microsoft-com:vml" Requires="v">
                <p:oleObj spid="_x0000_s43034" r:id="rId5" imgW="1790700" imgH="457200" progId="Equation.DSMT4">
                  <p:embed/>
                </p:oleObj>
              </mc:Choice>
              <mc:Fallback>
                <p:oleObj r:id="rId5" imgW="1790700" imgH="457200" progId="Equation.DSMT4">
                  <p:embed/>
                  <p:pic>
                    <p:nvPicPr>
                      <p:cNvPr id="33798" name="对象 4"/>
                      <p:cNvPicPr/>
                      <p:nvPr/>
                    </p:nvPicPr>
                    <p:blipFill>
                      <a:blip r:embed="rId6"/>
                      <a:stretch>
                        <a:fillRect/>
                      </a:stretch>
                    </p:blipFill>
                    <p:spPr>
                      <a:xfrm>
                        <a:off x="1303142" y="4349271"/>
                        <a:ext cx="3979377" cy="1015471"/>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42862737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par>
                                <p:cTn id="7" presetID="1" presetClass="entr" presetSubtype="0" fill="hold" nodeType="withEffect">
                                  <p:stCondLst>
                                    <p:cond delay="250"/>
                                  </p:stCondLst>
                                  <p:childTnLst>
                                    <p:set>
                                      <p:cBhvr>
                                        <p:cTn id="8" dur="1" fill="hold">
                                          <p:stCondLst>
                                            <p:cond delay="0"/>
                                          </p:stCondLst>
                                        </p:cTn>
                                        <p:tgtEl>
                                          <p:spTgt spid="337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3798"/>
                                        </p:tgtEl>
                                        <p:attrNameLst>
                                          <p:attrName>style.visibility</p:attrName>
                                        </p:attrNameLst>
                                      </p:cBhvr>
                                      <p:to>
                                        <p:strVal val="visible"/>
                                      </p:to>
                                    </p:set>
                                    <p:anim calcmode="lin" valueType="num">
                                      <p:cBhvr additive="base">
                                        <p:cTn id="13" dur="500" fill="hold"/>
                                        <p:tgtEl>
                                          <p:spTgt spid="33798"/>
                                        </p:tgtEl>
                                        <p:attrNameLst>
                                          <p:attrName>ppt_x</p:attrName>
                                        </p:attrNameLst>
                                      </p:cBhvr>
                                      <p:tavLst>
                                        <p:tav tm="0">
                                          <p:val>
                                            <p:strVal val="1+#ppt_w/2"/>
                                          </p:val>
                                        </p:tav>
                                        <p:tav tm="100000">
                                          <p:val>
                                            <p:strVal val="#ppt_x"/>
                                          </p:val>
                                        </p:tav>
                                      </p:tavLst>
                                    </p:anim>
                                    <p:anim calcmode="lin" valueType="num">
                                      <p:cBhvr additive="base">
                                        <p:cTn id="14" dur="500" fill="hold"/>
                                        <p:tgtEl>
                                          <p:spTgt spid="337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588718" y="952867"/>
            <a:ext cx="8062913" cy="2610948"/>
          </a:xfrm>
          <a:prstGeom prst="rect">
            <a:avLst/>
          </a:prstGeom>
        </p:spPr>
      </p:pic>
      <p:sp>
        <p:nvSpPr>
          <p:cNvPr id="6" name="文本框 5"/>
          <p:cNvSpPr txBox="1"/>
          <p:nvPr/>
        </p:nvSpPr>
        <p:spPr>
          <a:xfrm>
            <a:off x="588718" y="4149970"/>
            <a:ext cx="9870831" cy="523220"/>
          </a:xfrm>
          <a:prstGeom prst="rect">
            <a:avLst/>
          </a:prstGeom>
          <a:noFill/>
        </p:spPr>
        <p:txBody>
          <a:bodyPr wrap="square" rtlCol="0">
            <a:spAutoFit/>
          </a:bodyPr>
          <a:lstStyle/>
          <a:p>
            <a:r>
              <a:rPr lang="zh-CN" altLang="en-US" sz="2800" b="1" dirty="0" smtClean="0">
                <a:solidFill>
                  <a:srgbClr val="FFC000"/>
                </a:solidFill>
              </a:rPr>
              <a:t>零点存在定理，极值点虚设，端点分析，参数分离等等</a:t>
            </a:r>
            <a:endParaRPr lang="zh-CN" altLang="en-US" sz="2800" b="1" dirty="0">
              <a:solidFill>
                <a:srgbClr val="FFC000"/>
              </a:solidFill>
            </a:endParaRPr>
          </a:p>
        </p:txBody>
      </p:sp>
    </p:spTree>
    <p:extLst>
      <p:ext uri="{BB962C8B-B14F-4D97-AF65-F5344CB8AC3E}">
        <p14:creationId xmlns:p14="http://schemas.microsoft.com/office/powerpoint/2010/main" val="325275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 name="Rectangle 457"/>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pic>
        <p:nvPicPr>
          <p:cNvPr id="7" name="图片 6"/>
          <p:cNvPicPr/>
          <p:nvPr/>
        </p:nvPicPr>
        <p:blipFill>
          <a:blip r:embed="rId2"/>
          <a:stretch>
            <a:fillRect/>
          </a:stretch>
        </p:blipFill>
        <p:spPr>
          <a:xfrm>
            <a:off x="630651" y="2227297"/>
            <a:ext cx="8454733" cy="3037597"/>
          </a:xfrm>
          <a:prstGeom prst="rect">
            <a:avLst/>
          </a:prstGeom>
        </p:spPr>
      </p:pic>
      <p:sp>
        <p:nvSpPr>
          <p:cNvPr id="8" name="文本框 7"/>
          <p:cNvSpPr txBox="1"/>
          <p:nvPr/>
        </p:nvSpPr>
        <p:spPr>
          <a:xfrm>
            <a:off x="900283" y="1721298"/>
            <a:ext cx="2247900" cy="369332"/>
          </a:xfrm>
          <a:prstGeom prst="rect">
            <a:avLst/>
          </a:prstGeom>
          <a:noFill/>
        </p:spPr>
        <p:txBody>
          <a:bodyPr wrap="square" rtlCol="0">
            <a:spAutoFit/>
          </a:bodyPr>
          <a:lstStyle/>
          <a:p>
            <a:r>
              <a:rPr lang="zh-CN" altLang="en-US" dirty="0" smtClean="0">
                <a:solidFill>
                  <a:srgbClr val="FF0000"/>
                </a:solidFill>
                <a:latin typeface="Times New Roman" panose="02020603050405020304" pitchFamily="18" charset="0"/>
                <a:cs typeface="Times New Roman" panose="02020603050405020304" pitchFamily="18" charset="0"/>
              </a:rPr>
              <a:t>例</a:t>
            </a:r>
            <a:r>
              <a:rPr lang="en-US" altLang="zh-CN" dirty="0">
                <a:solidFill>
                  <a:srgbClr val="FF0000"/>
                </a:solidFill>
                <a:latin typeface="Times New Roman" panose="02020603050405020304" pitchFamily="18" charset="0"/>
                <a:cs typeface="Times New Roman" panose="02020603050405020304" pitchFamily="18" charset="0"/>
              </a:rPr>
              <a:t>1</a:t>
            </a:r>
            <a:r>
              <a:rPr lang="zh-CN" altLang="en-US" dirty="0" smtClean="0">
                <a:solidFill>
                  <a:srgbClr val="FF0000"/>
                </a:solidFill>
                <a:latin typeface="Times New Roman" panose="02020603050405020304" pitchFamily="18" charset="0"/>
                <a:cs typeface="Times New Roman" panose="02020603050405020304" pitchFamily="18" charset="0"/>
              </a:rPr>
              <a:t>：</a:t>
            </a:r>
            <a:r>
              <a:rPr lang="en-US" altLang="zh-CN" dirty="0" smtClean="0">
                <a:solidFill>
                  <a:srgbClr val="FF0000"/>
                </a:solidFill>
                <a:latin typeface="Times New Roman" panose="02020603050405020304" pitchFamily="18" charset="0"/>
                <a:cs typeface="Times New Roman" panose="02020603050405020304" pitchFamily="18" charset="0"/>
              </a:rPr>
              <a:t>2015</a:t>
            </a:r>
            <a:r>
              <a:rPr lang="zh-CN" altLang="en-US" dirty="0" smtClean="0">
                <a:solidFill>
                  <a:srgbClr val="FF0000"/>
                </a:solidFill>
                <a:latin typeface="Times New Roman" panose="02020603050405020304" pitchFamily="18" charset="0"/>
                <a:cs typeface="Times New Roman" panose="02020603050405020304" pitchFamily="18" charset="0"/>
              </a:rPr>
              <a:t>年浙理</a:t>
            </a:r>
            <a:r>
              <a:rPr lang="en-US" altLang="zh-CN" dirty="0" smtClean="0">
                <a:solidFill>
                  <a:srgbClr val="FF0000"/>
                </a:solidFill>
                <a:latin typeface="Times New Roman" panose="02020603050405020304" pitchFamily="18" charset="0"/>
                <a:cs typeface="Times New Roman" panose="02020603050405020304" pitchFamily="18" charset="0"/>
              </a:rPr>
              <a:t>8</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6" name="矩形 5"/>
          <p:cNvSpPr/>
          <p:nvPr/>
        </p:nvSpPr>
        <p:spPr>
          <a:xfrm>
            <a:off x="947175" y="-6886"/>
            <a:ext cx="9863992" cy="1077218"/>
          </a:xfrm>
          <a:prstGeom prst="rect">
            <a:avLst/>
          </a:prstGeom>
        </p:spPr>
        <p:txBody>
          <a:bodyPr wrap="square">
            <a:spAutoFit/>
          </a:bodyPr>
          <a:lstStyle/>
          <a:p>
            <a:pPr>
              <a:lnSpc>
                <a:spcPct val="200000"/>
              </a:lnSpc>
            </a:pPr>
            <a:r>
              <a:rPr lang="en-US" altLang="zh-CN" sz="3200" b="1" dirty="0">
                <a:solidFill>
                  <a:srgbClr val="FF0000"/>
                </a:solidFill>
                <a:latin typeface="宋体" panose="02010600030101010101" pitchFamily="2" charset="-122"/>
                <a:ea typeface="宋体" panose="02010600030101010101" pitchFamily="2" charset="-122"/>
              </a:rPr>
              <a:t>2</a:t>
            </a:r>
            <a:r>
              <a:rPr lang="en-US" altLang="zh-CN" sz="3200" b="1" dirty="0" smtClean="0">
                <a:solidFill>
                  <a:srgbClr val="FF0000"/>
                </a:solidFill>
                <a:latin typeface="宋体" panose="02010600030101010101" pitchFamily="2" charset="-122"/>
                <a:ea typeface="宋体" panose="02010600030101010101" pitchFamily="2" charset="-122"/>
              </a:rPr>
              <a:t>.</a:t>
            </a:r>
            <a:r>
              <a:rPr lang="zh-CN" altLang="en-US" sz="3200" b="1" dirty="0" smtClean="0">
                <a:solidFill>
                  <a:srgbClr val="FF0000"/>
                </a:solidFill>
                <a:latin typeface="宋体" panose="02010600030101010101" pitchFamily="2" charset="-122"/>
                <a:ea typeface="宋体" panose="02010600030101010101" pitchFamily="2" charset="-122"/>
              </a:rPr>
              <a:t>学生层面</a:t>
            </a:r>
            <a:endParaRPr lang="zh-CN" altLang="en-US" sz="3200" b="1" dirty="0">
              <a:solidFill>
                <a:srgbClr val="FF0000"/>
              </a:solidFill>
              <a:latin typeface="宋体" panose="02010600030101010101" pitchFamily="2" charset="-122"/>
              <a:ea typeface="宋体" panose="02010600030101010101" pitchFamily="2" charset="-122"/>
            </a:endParaRPr>
          </a:p>
        </p:txBody>
      </p:sp>
      <p:sp>
        <p:nvSpPr>
          <p:cNvPr id="3" name="文本框 2"/>
          <p:cNvSpPr txBox="1"/>
          <p:nvPr/>
        </p:nvSpPr>
        <p:spPr>
          <a:xfrm>
            <a:off x="947175" y="1143832"/>
            <a:ext cx="9755994" cy="461665"/>
          </a:xfrm>
          <a:prstGeom prst="rect">
            <a:avLst/>
          </a:prstGeom>
          <a:noFill/>
        </p:spPr>
        <p:txBody>
          <a:bodyPr wrap="square" rtlCol="0">
            <a:spAutoFit/>
          </a:bodyPr>
          <a:lstStyle/>
          <a:p>
            <a:r>
              <a:rPr lang="en-US" altLang="zh-CN" sz="2400" b="1" dirty="0" smtClean="0">
                <a:solidFill>
                  <a:srgbClr val="FA730E"/>
                </a:solidFill>
                <a:latin typeface="仿宋" panose="02010609060101010101" pitchFamily="49" charset="-122"/>
                <a:ea typeface="仿宋" panose="02010609060101010101" pitchFamily="49" charset="-122"/>
              </a:rPr>
              <a:t>2.1 </a:t>
            </a:r>
            <a:r>
              <a:rPr lang="zh-CN" altLang="en-US" sz="2400" b="1" dirty="0" smtClean="0">
                <a:solidFill>
                  <a:srgbClr val="FA730E"/>
                </a:solidFill>
                <a:latin typeface="仿宋" panose="02010609060101010101" pitchFamily="49" charset="-122"/>
                <a:ea typeface="仿宋" panose="02010609060101010101" pitchFamily="49" charset="-122"/>
              </a:rPr>
              <a:t>让每一个学生的头脑中长出属于自己的知识树</a:t>
            </a:r>
            <a:endParaRPr lang="zh-CN" altLang="en-US" sz="2400" b="1" dirty="0">
              <a:solidFill>
                <a:srgbClr val="FA730E"/>
              </a:solidFill>
              <a:latin typeface="仿宋" panose="02010609060101010101" pitchFamily="49" charset="-122"/>
              <a:ea typeface="仿宋" panose="02010609060101010101" pitchFamily="49" charset="-122"/>
            </a:endParaRPr>
          </a:p>
        </p:txBody>
      </p:sp>
      <p:sp>
        <p:nvSpPr>
          <p:cNvPr id="4" name="文本框 3"/>
          <p:cNvSpPr txBox="1"/>
          <p:nvPr/>
        </p:nvSpPr>
        <p:spPr>
          <a:xfrm>
            <a:off x="8399584" y="2853581"/>
            <a:ext cx="574431" cy="2062103"/>
          </a:xfrm>
          <a:prstGeom prst="rect">
            <a:avLst/>
          </a:prstGeom>
          <a:noFill/>
        </p:spPr>
        <p:txBody>
          <a:bodyPr wrap="square" rtlCol="0">
            <a:spAutoFit/>
          </a:bodyPr>
          <a:lstStyle/>
          <a:p>
            <a:r>
              <a:rPr lang="zh-CN" altLang="en-US" sz="3200" dirty="0" smtClean="0">
                <a:solidFill>
                  <a:srgbClr val="FF0000"/>
                </a:solidFill>
                <a:latin typeface="仿宋" panose="02010609060101010101" pitchFamily="49" charset="-122"/>
                <a:ea typeface="仿宋" panose="02010609060101010101" pitchFamily="49" charset="-122"/>
              </a:rPr>
              <a:t>借题发挥</a:t>
            </a:r>
            <a:endParaRPr lang="zh-CN" altLang="en-US" sz="3200" dirty="0">
              <a:solidFill>
                <a:srgbClr val="FF0000"/>
              </a:solidFill>
              <a:latin typeface="仿宋" panose="02010609060101010101" pitchFamily="49" charset="-122"/>
              <a:ea typeface="仿宋" panose="02010609060101010101" pitchFamily="49" charset="-122"/>
            </a:endParaRPr>
          </a:p>
        </p:txBody>
      </p:sp>
      <p:sp>
        <p:nvSpPr>
          <p:cNvPr id="9" name="文本框 8"/>
          <p:cNvSpPr txBox="1"/>
          <p:nvPr/>
        </p:nvSpPr>
        <p:spPr>
          <a:xfrm>
            <a:off x="8686800" y="5351528"/>
            <a:ext cx="3505200" cy="369332"/>
          </a:xfrm>
          <a:prstGeom prst="rect">
            <a:avLst/>
          </a:prstGeom>
          <a:noFill/>
        </p:spPr>
        <p:txBody>
          <a:bodyPr wrap="square" rtlCol="0">
            <a:spAutoFit/>
          </a:bodyPr>
          <a:lstStyle/>
          <a:p>
            <a:r>
              <a:rPr lang="zh-CN" altLang="en-US" dirty="0" smtClean="0">
                <a:solidFill>
                  <a:srgbClr val="0070C0"/>
                </a:solidFill>
              </a:rPr>
              <a:t>微信公众号：三维数屋</a:t>
            </a:r>
            <a:r>
              <a:rPr lang="en-US" altLang="zh-CN" dirty="0" smtClean="0">
                <a:solidFill>
                  <a:srgbClr val="0070C0"/>
                </a:solidFill>
              </a:rPr>
              <a:t>A</a:t>
            </a:r>
            <a:endParaRPr lang="zh-CN" altLang="en-US" dirty="0">
              <a:solidFill>
                <a:srgbClr val="0070C0"/>
              </a:solidFill>
            </a:endParaRPr>
          </a:p>
        </p:txBody>
      </p:sp>
      <p:sp>
        <p:nvSpPr>
          <p:cNvPr id="12" name="文本框 11"/>
          <p:cNvSpPr txBox="1"/>
          <p:nvPr/>
        </p:nvSpPr>
        <p:spPr>
          <a:xfrm>
            <a:off x="630651" y="3984772"/>
            <a:ext cx="8206153" cy="1323439"/>
          </a:xfrm>
          <a:prstGeom prst="rect">
            <a:avLst/>
          </a:prstGeom>
          <a:noFill/>
        </p:spPr>
        <p:txBody>
          <a:bodyPr wrap="square" rtlCol="0">
            <a:spAutoFit/>
          </a:bodyPr>
          <a:lstStyle/>
          <a:p>
            <a:r>
              <a:rPr lang="en-US" altLang="zh-CN" sz="8000" b="1" dirty="0" smtClean="0">
                <a:solidFill>
                  <a:srgbClr val="FF0000"/>
                </a:solidFill>
              </a:rPr>
              <a:t>_______________</a:t>
            </a:r>
            <a:endParaRPr lang="zh-CN" altLang="en-US" sz="8000" b="1" dirty="0">
              <a:solidFill>
                <a:srgbClr val="FF0000"/>
              </a:solidFill>
            </a:endParaRPr>
          </a:p>
        </p:txBody>
      </p:sp>
      <p:sp>
        <p:nvSpPr>
          <p:cNvPr id="2" name="文本框 1"/>
          <p:cNvSpPr txBox="1"/>
          <p:nvPr/>
        </p:nvSpPr>
        <p:spPr>
          <a:xfrm>
            <a:off x="7108848" y="4559946"/>
            <a:ext cx="1852246" cy="646331"/>
          </a:xfrm>
          <a:prstGeom prst="rect">
            <a:avLst/>
          </a:prstGeom>
          <a:noFill/>
        </p:spPr>
        <p:txBody>
          <a:bodyPr wrap="square" rtlCol="0">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秒</a:t>
            </a:r>
            <a:r>
              <a:rPr lang="en-US" altLang="zh-CN" sz="3600" b="1" dirty="0" smtClean="0">
                <a:solidFill>
                  <a:srgbClr val="C00000"/>
                </a:solidFill>
                <a:latin typeface="微软雅黑" panose="020B0503020204020204" pitchFamily="34" charset="-122"/>
                <a:ea typeface="微软雅黑" panose="020B0503020204020204" pitchFamily="34" charset="-122"/>
              </a:rPr>
              <a:t>!</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9085384" y="1128714"/>
            <a:ext cx="2836984" cy="800219"/>
          </a:xfrm>
          <a:prstGeom prst="rect">
            <a:avLst/>
          </a:prstGeom>
          <a:noFill/>
        </p:spPr>
        <p:txBody>
          <a:bodyPr wrap="square" rtlCol="0">
            <a:spAutoFit/>
          </a:bodyPr>
          <a:lstStyle/>
          <a:p>
            <a:r>
              <a:rPr lang="zh-CN" altLang="en-US" sz="2800" b="1" dirty="0" smtClean="0">
                <a:solidFill>
                  <a:schemeClr val="accent4">
                    <a:lumMod val="50000"/>
                  </a:schemeClr>
                </a:solidFill>
                <a:latin typeface="微软雅黑" panose="020B0503020204020204" pitchFamily="34" charset="-122"/>
                <a:ea typeface="微软雅黑" panose="020B0503020204020204" pitchFamily="34" charset="-122"/>
              </a:rPr>
              <a:t>根</a:t>
            </a:r>
            <a:r>
              <a:rPr lang="zh-CN" altLang="en-US" sz="2800" b="1" dirty="0">
                <a:solidFill>
                  <a:schemeClr val="accent4">
                    <a:lumMod val="50000"/>
                  </a:schemeClr>
                </a:solidFill>
                <a:latin typeface="微软雅黑" panose="020B0503020204020204" pitchFamily="34" charset="-122"/>
                <a:ea typeface="微软雅黑" panose="020B0503020204020204" pitchFamily="34" charset="-122"/>
              </a:rPr>
              <a:t>深者叶茂</a:t>
            </a:r>
          </a:p>
          <a:p>
            <a:endParaRPr lang="zh-CN" altLang="en-US" dirty="0"/>
          </a:p>
        </p:txBody>
      </p:sp>
      <p:sp>
        <p:nvSpPr>
          <p:cNvPr id="10" name="文本框 9"/>
          <p:cNvSpPr txBox="1"/>
          <p:nvPr/>
        </p:nvSpPr>
        <p:spPr>
          <a:xfrm>
            <a:off x="9271220" y="3429337"/>
            <a:ext cx="1987062" cy="1200329"/>
          </a:xfrm>
          <a:prstGeom prst="rect">
            <a:avLst/>
          </a:prstGeom>
          <a:noFill/>
        </p:spPr>
        <p:txBody>
          <a:bodyPr wrap="square" rtlCol="0">
            <a:spAutoFit/>
          </a:bodyPr>
          <a:lstStyle/>
          <a:p>
            <a:r>
              <a:rPr lang="zh-CN" altLang="en-US" sz="2400" b="1" dirty="0" smtClean="0">
                <a:solidFill>
                  <a:schemeClr val="tx1">
                    <a:lumMod val="75000"/>
                    <a:lumOff val="25000"/>
                  </a:schemeClr>
                </a:solidFill>
                <a:latin typeface="仿宋" panose="02010609060101010101" pitchFamily="49" charset="-122"/>
                <a:ea typeface="仿宋" panose="02010609060101010101" pitchFamily="49" charset="-122"/>
              </a:rPr>
              <a:t>三射线公式三余弦公式三正弦公式</a:t>
            </a:r>
            <a:endParaRPr lang="zh-CN" altLang="en-US" sz="2400" b="1" dirty="0">
              <a:solidFill>
                <a:schemeClr val="tx1">
                  <a:lumMod val="75000"/>
                  <a:lumOff val="25000"/>
                </a:schemeClr>
              </a:solidFill>
              <a:latin typeface="仿宋" panose="02010609060101010101" pitchFamily="49" charset="-122"/>
              <a:ea typeface="仿宋" panose="02010609060101010101" pitchFamily="49" charset="-122"/>
            </a:endParaRPr>
          </a:p>
        </p:txBody>
      </p:sp>
      <p:sp>
        <p:nvSpPr>
          <p:cNvPr id="11" name="心形 10"/>
          <p:cNvSpPr/>
          <p:nvPr/>
        </p:nvSpPr>
        <p:spPr>
          <a:xfrm>
            <a:off x="9369228" y="2248866"/>
            <a:ext cx="1441939" cy="110977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283" y="5295900"/>
            <a:ext cx="3476625" cy="1562100"/>
          </a:xfrm>
          <a:prstGeom prst="rect">
            <a:avLst/>
          </a:prstGeom>
        </p:spPr>
      </p:pic>
      <p:sp>
        <p:nvSpPr>
          <p:cNvPr id="15" name="文本框 14"/>
          <p:cNvSpPr txBox="1"/>
          <p:nvPr/>
        </p:nvSpPr>
        <p:spPr>
          <a:xfrm>
            <a:off x="4489938" y="5720860"/>
            <a:ext cx="2977662" cy="584775"/>
          </a:xfrm>
          <a:prstGeom prst="rect">
            <a:avLst/>
          </a:prstGeom>
          <a:noFill/>
        </p:spPr>
        <p:txBody>
          <a:bodyPr wrap="square" rtlCol="0">
            <a:spAutoFit/>
          </a:bodyPr>
          <a:lstStyle/>
          <a:p>
            <a:r>
              <a:rPr lang="zh-CN" altLang="en-US" sz="3200" b="1" dirty="0" smtClean="0">
                <a:solidFill>
                  <a:srgbClr val="FF0000"/>
                </a:solidFill>
              </a:rPr>
              <a:t>数学建模</a:t>
            </a:r>
            <a:endParaRPr lang="zh-CN" altLang="en-US" sz="3200" b="1" dirty="0">
              <a:solidFill>
                <a:srgbClr val="FF0000"/>
              </a:solidFill>
            </a:endParaRPr>
          </a:p>
        </p:txBody>
      </p:sp>
    </p:spTree>
    <p:extLst>
      <p:ext uri="{BB962C8B-B14F-4D97-AF65-F5344CB8AC3E}">
        <p14:creationId xmlns:p14="http://schemas.microsoft.com/office/powerpoint/2010/main" val="230657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circle(in)">
                                      <p:cBhvr>
                                        <p:cTn id="53" dur="20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P spid="9" grpId="0"/>
      <p:bldP spid="12" grpId="0"/>
      <p:bldP spid="2" grpId="0"/>
      <p:bldP spid="5" grpId="0"/>
      <p:bldP spid="10" grpId="0"/>
      <p:bldP spid="11"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3104717" y="3417506"/>
            <a:ext cx="7047468" cy="3182004"/>
          </a:xfrm>
          <a:prstGeom prst="rect">
            <a:avLst/>
          </a:prstGeom>
        </p:spPr>
      </p:pic>
      <p:pic>
        <p:nvPicPr>
          <p:cNvPr id="3" name="图片 2"/>
          <p:cNvPicPr>
            <a:picLocks noChangeAspect="1"/>
          </p:cNvPicPr>
          <p:nvPr/>
        </p:nvPicPr>
        <p:blipFill>
          <a:blip r:embed="rId4"/>
          <a:stretch>
            <a:fillRect/>
          </a:stretch>
        </p:blipFill>
        <p:spPr>
          <a:xfrm>
            <a:off x="928687" y="935312"/>
            <a:ext cx="8953501" cy="1297002"/>
          </a:xfrm>
          <a:prstGeom prst="rect">
            <a:avLst/>
          </a:prstGeom>
        </p:spPr>
      </p:pic>
      <p:sp>
        <p:nvSpPr>
          <p:cNvPr id="4" name="文本框 3"/>
          <p:cNvSpPr txBox="1"/>
          <p:nvPr/>
        </p:nvSpPr>
        <p:spPr>
          <a:xfrm>
            <a:off x="1041455" y="549031"/>
            <a:ext cx="2393406" cy="369332"/>
          </a:xfrm>
          <a:prstGeom prst="rect">
            <a:avLst/>
          </a:prstGeom>
          <a:noFill/>
        </p:spPr>
        <p:txBody>
          <a:bodyPr wrap="square" rtlCol="0">
            <a:spAutoFit/>
          </a:bodyPr>
          <a:lstStyle/>
          <a:p>
            <a:r>
              <a:rPr lang="en-US" altLang="zh-CN" b="1" dirty="0" smtClean="0">
                <a:solidFill>
                  <a:srgbClr val="C00000"/>
                </a:solidFill>
              </a:rPr>
              <a:t>2018</a:t>
            </a:r>
            <a:r>
              <a:rPr lang="zh-CN" altLang="en-US" b="1" dirty="0" smtClean="0">
                <a:solidFill>
                  <a:srgbClr val="C00000"/>
                </a:solidFill>
              </a:rPr>
              <a:t>浙江高考第</a:t>
            </a:r>
            <a:r>
              <a:rPr lang="en-US" altLang="zh-CN" b="1" dirty="0" smtClean="0">
                <a:solidFill>
                  <a:srgbClr val="C00000"/>
                </a:solidFill>
              </a:rPr>
              <a:t>8</a:t>
            </a:r>
            <a:r>
              <a:rPr lang="zh-CN" altLang="en-US" b="1" dirty="0" smtClean="0">
                <a:solidFill>
                  <a:srgbClr val="C00000"/>
                </a:solidFill>
              </a:rPr>
              <a:t>题</a:t>
            </a:r>
            <a:endParaRPr lang="zh-CN" altLang="en-US" b="1" dirty="0">
              <a:solidFill>
                <a:srgbClr val="C00000"/>
              </a:solidFill>
            </a:endParaRPr>
          </a:p>
        </p:txBody>
      </p:sp>
      <p:sp>
        <p:nvSpPr>
          <p:cNvPr id="5" name="文本框 4"/>
          <p:cNvSpPr txBox="1"/>
          <p:nvPr/>
        </p:nvSpPr>
        <p:spPr>
          <a:xfrm>
            <a:off x="1064902" y="2267197"/>
            <a:ext cx="2825262" cy="461665"/>
          </a:xfrm>
          <a:prstGeom prst="rect">
            <a:avLst/>
          </a:prstGeom>
          <a:noFill/>
        </p:spPr>
        <p:txBody>
          <a:bodyPr wrap="square" rtlCol="0">
            <a:spAutoFit/>
          </a:bodyPr>
          <a:lstStyle/>
          <a:p>
            <a:r>
              <a:rPr lang="zh-CN" altLang="en-US" sz="2400" b="1" dirty="0" smtClean="0">
                <a:solidFill>
                  <a:srgbClr val="FF0000"/>
                </a:solidFill>
                <a:latin typeface="宋体" panose="02010600030101010101" pitchFamily="2" charset="-122"/>
                <a:ea typeface="宋体" panose="02010600030101010101" pitchFamily="2" charset="-122"/>
              </a:rPr>
              <a:t>由三余弦公式，知</a:t>
            </a:r>
            <a:endParaRPr lang="zh-CN" altLang="en-US" sz="2400" b="1" dirty="0">
              <a:solidFill>
                <a:srgbClr val="FF0000"/>
              </a:solidFill>
              <a:latin typeface="宋体" panose="02010600030101010101" pitchFamily="2" charset="-122"/>
              <a:ea typeface="宋体" panose="02010600030101010101" pitchFamily="2" charset="-122"/>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41778332"/>
              </p:ext>
            </p:extLst>
          </p:nvPr>
        </p:nvGraphicFramePr>
        <p:xfrm>
          <a:off x="3709378" y="2263272"/>
          <a:ext cx="956408" cy="506334"/>
        </p:xfrm>
        <a:graphic>
          <a:graphicData uri="http://schemas.openxmlformats.org/presentationml/2006/ole">
            <mc:AlternateContent xmlns:mc="http://schemas.openxmlformats.org/markup-compatibility/2006">
              <mc:Choice xmlns:v="urn:schemas-microsoft-com:vml" Requires="v">
                <p:oleObj spid="_x0000_s47110" name="Equation" r:id="rId5" imgW="431640" imgH="228600" progId="Equation.DSMT4">
                  <p:embed/>
                </p:oleObj>
              </mc:Choice>
              <mc:Fallback>
                <p:oleObj name="Equation" r:id="rId5" imgW="431640" imgH="228600" progId="Equation.DSMT4">
                  <p:embed/>
                  <p:pic>
                    <p:nvPicPr>
                      <p:cNvPr id="0" name=""/>
                      <p:cNvPicPr/>
                      <p:nvPr/>
                    </p:nvPicPr>
                    <p:blipFill>
                      <a:blip r:embed="rId6"/>
                      <a:stretch>
                        <a:fillRect/>
                      </a:stretch>
                    </p:blipFill>
                    <p:spPr>
                      <a:xfrm>
                        <a:off x="3709378" y="2263272"/>
                        <a:ext cx="956408" cy="506334"/>
                      </a:xfrm>
                      <a:prstGeom prst="rect">
                        <a:avLst/>
                      </a:prstGeom>
                    </p:spPr>
                  </p:pic>
                </p:oleObj>
              </mc:Fallback>
            </mc:AlternateContent>
          </a:graphicData>
        </a:graphic>
      </p:graphicFrame>
      <p:sp>
        <p:nvSpPr>
          <p:cNvPr id="7" name="文本框 6"/>
          <p:cNvSpPr txBox="1"/>
          <p:nvPr/>
        </p:nvSpPr>
        <p:spPr>
          <a:xfrm>
            <a:off x="1064902" y="2829723"/>
            <a:ext cx="2825262" cy="461665"/>
          </a:xfrm>
          <a:prstGeom prst="rect">
            <a:avLst/>
          </a:prstGeom>
          <a:noFill/>
        </p:spPr>
        <p:txBody>
          <a:bodyPr wrap="square" rtlCol="0">
            <a:spAutoFit/>
          </a:bodyPr>
          <a:lstStyle/>
          <a:p>
            <a:r>
              <a:rPr lang="zh-CN" altLang="en-US" sz="2400" b="1" dirty="0" smtClean="0">
                <a:solidFill>
                  <a:srgbClr val="FF0000"/>
                </a:solidFill>
                <a:latin typeface="宋体" panose="02010600030101010101" pitchFamily="2" charset="-122"/>
                <a:ea typeface="宋体" panose="02010600030101010101" pitchFamily="2" charset="-122"/>
              </a:rPr>
              <a:t>由三余弦公式，知</a:t>
            </a:r>
            <a:endParaRPr lang="zh-CN" altLang="en-US" sz="2400" b="1" dirty="0">
              <a:solidFill>
                <a:srgbClr val="FF0000"/>
              </a:solidFill>
              <a:latin typeface="宋体" panose="02010600030101010101" pitchFamily="2" charset="-122"/>
              <a:ea typeface="宋体" panose="02010600030101010101" pitchFamily="2" charset="-122"/>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1355127256"/>
              </p:ext>
            </p:extLst>
          </p:nvPr>
        </p:nvGraphicFramePr>
        <p:xfrm>
          <a:off x="3709377" y="2840389"/>
          <a:ext cx="956409" cy="506334"/>
        </p:xfrm>
        <a:graphic>
          <a:graphicData uri="http://schemas.openxmlformats.org/presentationml/2006/ole">
            <mc:AlternateContent xmlns:mc="http://schemas.openxmlformats.org/markup-compatibility/2006">
              <mc:Choice xmlns:v="urn:schemas-microsoft-com:vml" Requires="v">
                <p:oleObj spid="_x0000_s47111" name="Equation" r:id="rId7" imgW="431640" imgH="228600" progId="Equation.DSMT4">
                  <p:embed/>
                </p:oleObj>
              </mc:Choice>
              <mc:Fallback>
                <p:oleObj name="Equation" r:id="rId7" imgW="431640" imgH="228600" progId="Equation.DSMT4">
                  <p:embed/>
                  <p:pic>
                    <p:nvPicPr>
                      <p:cNvPr id="6" name="对象 5"/>
                      <p:cNvPicPr/>
                      <p:nvPr/>
                    </p:nvPicPr>
                    <p:blipFill>
                      <a:blip r:embed="rId8"/>
                      <a:stretch>
                        <a:fillRect/>
                      </a:stretch>
                    </p:blipFill>
                    <p:spPr>
                      <a:xfrm>
                        <a:off x="3709377" y="2840389"/>
                        <a:ext cx="956409" cy="506334"/>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718005368"/>
              </p:ext>
            </p:extLst>
          </p:nvPr>
        </p:nvGraphicFramePr>
        <p:xfrm>
          <a:off x="5053746" y="2233344"/>
          <a:ext cx="1100329" cy="566189"/>
        </p:xfrm>
        <a:graphic>
          <a:graphicData uri="http://schemas.openxmlformats.org/presentationml/2006/ole">
            <mc:AlternateContent xmlns:mc="http://schemas.openxmlformats.org/markup-compatibility/2006">
              <mc:Choice xmlns:v="urn:schemas-microsoft-com:vml" Requires="v">
                <p:oleObj spid="_x0000_s47112" name="Equation" r:id="rId9" imgW="444240" imgH="228600" progId="Equation.DSMT4">
                  <p:embed/>
                </p:oleObj>
              </mc:Choice>
              <mc:Fallback>
                <p:oleObj name="Equation" r:id="rId9" imgW="444240" imgH="228600" progId="Equation.DSMT4">
                  <p:embed/>
                  <p:pic>
                    <p:nvPicPr>
                      <p:cNvPr id="6" name="对象 5"/>
                      <p:cNvPicPr/>
                      <p:nvPr/>
                    </p:nvPicPr>
                    <p:blipFill>
                      <a:blip r:embed="rId10"/>
                      <a:stretch>
                        <a:fillRect/>
                      </a:stretch>
                    </p:blipFill>
                    <p:spPr>
                      <a:xfrm>
                        <a:off x="5053746" y="2233344"/>
                        <a:ext cx="1100329" cy="566189"/>
                      </a:xfrm>
                      <a:prstGeom prst="rect">
                        <a:avLst/>
                      </a:prstGeom>
                    </p:spPr>
                  </p:pic>
                </p:oleObj>
              </mc:Fallback>
            </mc:AlternateContent>
          </a:graphicData>
        </a:graphic>
      </p:graphicFrame>
    </p:spTree>
    <p:extLst>
      <p:ext uri="{BB962C8B-B14F-4D97-AF65-F5344CB8AC3E}">
        <p14:creationId xmlns:p14="http://schemas.microsoft.com/office/powerpoint/2010/main" val="31910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7" name="对象 2"/>
          <p:cNvGraphicFramePr>
            <a:graphicFrameLocks noChangeAspect="1"/>
          </p:cNvGraphicFramePr>
          <p:nvPr/>
        </p:nvGraphicFramePr>
        <p:xfrm>
          <a:off x="231655" y="1177511"/>
          <a:ext cx="11501797" cy="585482"/>
        </p:xfrm>
        <a:graphic>
          <a:graphicData uri="http://schemas.openxmlformats.org/presentationml/2006/ole">
            <mc:AlternateContent xmlns:mc="http://schemas.openxmlformats.org/markup-compatibility/2006">
              <mc:Choice xmlns:v="urn:schemas-microsoft-com:vml" Requires="v">
                <p:oleObj spid="_x0000_s25762" r:id="rId3" imgW="5448300" imgH="279400" progId="Equation.DSMT4">
                  <p:embed/>
                </p:oleObj>
              </mc:Choice>
              <mc:Fallback>
                <p:oleObj r:id="rId3" imgW="5448300" imgH="279400" progId="Equation.DSMT4">
                  <p:embed/>
                  <p:pic>
                    <p:nvPicPr>
                      <p:cNvPr id="55297" name="对象 2"/>
                      <p:cNvPicPr/>
                      <p:nvPr/>
                    </p:nvPicPr>
                    <p:blipFill>
                      <a:blip r:embed="rId4"/>
                      <a:stretch>
                        <a:fillRect/>
                      </a:stretch>
                    </p:blipFill>
                    <p:spPr>
                      <a:xfrm>
                        <a:off x="231655" y="1177511"/>
                        <a:ext cx="11501797" cy="585482"/>
                      </a:xfrm>
                      <a:prstGeom prst="rect">
                        <a:avLst/>
                      </a:prstGeom>
                      <a:noFill/>
                      <a:ln w="38100">
                        <a:noFill/>
                        <a:miter/>
                      </a:ln>
                    </p:spPr>
                  </p:pic>
                </p:oleObj>
              </mc:Fallback>
            </mc:AlternateContent>
          </a:graphicData>
        </a:graphic>
      </p:graphicFrame>
      <p:sp>
        <p:nvSpPr>
          <p:cNvPr id="55298" name="Rectangle 10"/>
          <p:cNvSpPr/>
          <p:nvPr/>
        </p:nvSpPr>
        <p:spPr>
          <a:xfrm>
            <a:off x="0" y="2831959"/>
            <a:ext cx="184635" cy="369012"/>
          </a:xfrm>
          <a:prstGeom prst="rect">
            <a:avLst/>
          </a:prstGeom>
          <a:noFill/>
          <a:ln w="9525">
            <a:noFill/>
          </a:ln>
        </p:spPr>
        <p:txBody>
          <a:bodyPr wrap="none" anchor="ctr">
            <a:spAutoFit/>
          </a:bodyPr>
          <a:lstStyle/>
          <a:p>
            <a:pPr>
              <a:buFont typeface="Arial" panose="020B0604020202020204" pitchFamily="34" charset="0"/>
              <a:buNone/>
            </a:pPr>
            <a:endParaRPr lang="zh-CN" altLang="en-US" sz="1799" dirty="0">
              <a:latin typeface="Arial" panose="020B0604020202020204" pitchFamily="34" charset="0"/>
              <a:ea typeface="宋体" panose="02010600030101010101" pitchFamily="2" charset="-122"/>
            </a:endParaRPr>
          </a:p>
        </p:txBody>
      </p:sp>
      <p:pic>
        <p:nvPicPr>
          <p:cNvPr id="50183" name="图片 23"/>
          <p:cNvPicPr>
            <a:picLocks noChangeAspect="1"/>
          </p:cNvPicPr>
          <p:nvPr/>
        </p:nvPicPr>
        <p:blipFill>
          <a:blip r:embed="rId5"/>
          <a:stretch>
            <a:fillRect/>
          </a:stretch>
        </p:blipFill>
        <p:spPr>
          <a:xfrm>
            <a:off x="7741381" y="1617019"/>
            <a:ext cx="2779852" cy="1627927"/>
          </a:xfrm>
          <a:prstGeom prst="rect">
            <a:avLst/>
          </a:prstGeom>
          <a:noFill/>
          <a:ln w="9525">
            <a:noFill/>
          </a:ln>
        </p:spPr>
      </p:pic>
      <p:graphicFrame>
        <p:nvGraphicFramePr>
          <p:cNvPr id="50184" name="对象 12"/>
          <p:cNvGraphicFramePr>
            <a:graphicFrameLocks noChangeAspect="1"/>
          </p:cNvGraphicFramePr>
          <p:nvPr/>
        </p:nvGraphicFramePr>
        <p:xfrm>
          <a:off x="385244" y="1762993"/>
          <a:ext cx="3112419" cy="2025865"/>
        </p:xfrm>
        <a:graphic>
          <a:graphicData uri="http://schemas.openxmlformats.org/presentationml/2006/ole">
            <mc:AlternateContent xmlns:mc="http://schemas.openxmlformats.org/markup-compatibility/2006">
              <mc:Choice xmlns:v="urn:schemas-microsoft-com:vml" Requires="v">
                <p:oleObj spid="_x0000_s25763" r:id="rId6" imgW="1459865" imgH="965200" progId="Equation.DSMT4">
                  <p:embed/>
                </p:oleObj>
              </mc:Choice>
              <mc:Fallback>
                <p:oleObj r:id="rId6" imgW="1459865" imgH="965200" progId="Equation.DSMT4">
                  <p:embed/>
                  <p:pic>
                    <p:nvPicPr>
                      <p:cNvPr id="50184" name="对象 12"/>
                      <p:cNvPicPr/>
                      <p:nvPr/>
                    </p:nvPicPr>
                    <p:blipFill>
                      <a:blip r:embed="rId7"/>
                      <a:stretch>
                        <a:fillRect/>
                      </a:stretch>
                    </p:blipFill>
                    <p:spPr>
                      <a:xfrm>
                        <a:off x="385244" y="1762993"/>
                        <a:ext cx="3112419" cy="2025865"/>
                      </a:xfrm>
                      <a:prstGeom prst="rect">
                        <a:avLst/>
                      </a:prstGeom>
                      <a:noFill/>
                      <a:ln w="38100">
                        <a:noFill/>
                        <a:miter/>
                      </a:ln>
                    </p:spPr>
                  </p:pic>
                </p:oleObj>
              </mc:Fallback>
            </mc:AlternateContent>
          </a:graphicData>
        </a:graphic>
      </p:graphicFrame>
      <p:graphicFrame>
        <p:nvGraphicFramePr>
          <p:cNvPr id="50185" name="对象 13"/>
          <p:cNvGraphicFramePr>
            <a:graphicFrameLocks noChangeAspect="1"/>
          </p:cNvGraphicFramePr>
          <p:nvPr/>
        </p:nvGraphicFramePr>
        <p:xfrm>
          <a:off x="231655" y="4196951"/>
          <a:ext cx="6549154" cy="1280128"/>
        </p:xfrm>
        <a:graphic>
          <a:graphicData uri="http://schemas.openxmlformats.org/presentationml/2006/ole">
            <mc:AlternateContent xmlns:mc="http://schemas.openxmlformats.org/markup-compatibility/2006">
              <mc:Choice xmlns:v="urn:schemas-microsoft-com:vml" Requires="v">
                <p:oleObj spid="_x0000_s25764" r:id="rId8" imgW="3352800" imgH="660400" progId="Equation.DSMT4">
                  <p:embed/>
                </p:oleObj>
              </mc:Choice>
              <mc:Fallback>
                <p:oleObj r:id="rId8" imgW="3352800" imgH="660400" progId="Equation.DSMT4">
                  <p:embed/>
                  <p:pic>
                    <p:nvPicPr>
                      <p:cNvPr id="50185" name="对象 13"/>
                      <p:cNvPicPr/>
                      <p:nvPr/>
                    </p:nvPicPr>
                    <p:blipFill>
                      <a:blip r:embed="rId9"/>
                      <a:stretch>
                        <a:fillRect/>
                      </a:stretch>
                    </p:blipFill>
                    <p:spPr>
                      <a:xfrm>
                        <a:off x="231655" y="4196951"/>
                        <a:ext cx="6549154" cy="1280128"/>
                      </a:xfrm>
                      <a:prstGeom prst="rect">
                        <a:avLst/>
                      </a:prstGeom>
                      <a:noFill/>
                      <a:ln w="38100">
                        <a:noFill/>
                        <a:miter/>
                      </a:ln>
                    </p:spPr>
                  </p:pic>
                </p:oleObj>
              </mc:Fallback>
            </mc:AlternateContent>
          </a:graphicData>
        </a:graphic>
      </p:graphicFrame>
      <p:graphicFrame>
        <p:nvGraphicFramePr>
          <p:cNvPr id="50187" name="对象 1"/>
          <p:cNvGraphicFramePr>
            <a:graphicFrameLocks noChangeAspect="1"/>
          </p:cNvGraphicFramePr>
          <p:nvPr/>
        </p:nvGraphicFramePr>
        <p:xfrm>
          <a:off x="385245" y="5700482"/>
          <a:ext cx="5194769" cy="852044"/>
        </p:xfrm>
        <a:graphic>
          <a:graphicData uri="http://schemas.openxmlformats.org/presentationml/2006/ole">
            <mc:AlternateContent xmlns:mc="http://schemas.openxmlformats.org/markup-compatibility/2006">
              <mc:Choice xmlns:v="urn:schemas-microsoft-com:vml" Requires="v">
                <p:oleObj spid="_x0000_s25765" r:id="rId10" imgW="2400300" imgH="393700" progId="Equation.DSMT4">
                  <p:embed/>
                </p:oleObj>
              </mc:Choice>
              <mc:Fallback>
                <p:oleObj r:id="rId10" imgW="2400300" imgH="393700" progId="Equation.DSMT4">
                  <p:embed/>
                  <p:pic>
                    <p:nvPicPr>
                      <p:cNvPr id="50187" name="对象 1"/>
                      <p:cNvPicPr/>
                      <p:nvPr/>
                    </p:nvPicPr>
                    <p:blipFill>
                      <a:blip r:embed="rId11"/>
                      <a:stretch>
                        <a:fillRect/>
                      </a:stretch>
                    </p:blipFill>
                    <p:spPr>
                      <a:xfrm>
                        <a:off x="385245" y="5700482"/>
                        <a:ext cx="5194769" cy="852044"/>
                      </a:xfrm>
                      <a:prstGeom prst="rect">
                        <a:avLst/>
                      </a:prstGeom>
                      <a:noFill/>
                      <a:ln w="38100">
                        <a:noFill/>
                        <a:miter/>
                      </a:ln>
                    </p:spPr>
                  </p:pic>
                </p:oleObj>
              </mc:Fallback>
            </mc:AlternateContent>
          </a:graphicData>
        </a:graphic>
      </p:graphicFrame>
      <p:sp>
        <p:nvSpPr>
          <p:cNvPr id="4" name="椭圆形标注 3"/>
          <p:cNvSpPr/>
          <p:nvPr/>
        </p:nvSpPr>
        <p:spPr bwMode="auto">
          <a:xfrm>
            <a:off x="4244353" y="2546492"/>
            <a:ext cx="2340344" cy="1339153"/>
          </a:xfrm>
          <a:prstGeom prst="wedgeEllipseCallout">
            <a:avLst>
              <a:gd name="adj1" fmla="val -51692"/>
              <a:gd name="adj2" fmla="val 61682"/>
            </a:avLst>
          </a:prstGeom>
          <a:solidFill>
            <a:schemeClr val="bg2">
              <a:lumMod val="75000"/>
            </a:schemeClr>
          </a:solidFill>
          <a:ln w="9525" cap="flat" cmpd="sng" algn="ctr">
            <a:solidFill>
              <a:schemeClr val="bg2">
                <a:lumMod val="90000"/>
              </a:schemeClr>
            </a:solidFill>
            <a:prstDash val="solid"/>
            <a:round/>
            <a:headEnd type="none" w="med" len="med"/>
            <a:tailEnd type="none" w="med" len="med"/>
          </a:ln>
        </p:spPr>
        <p:txBody>
          <a:bodyPr/>
          <a:lstStyle/>
          <a:p>
            <a:pPr defTabSz="913943" fontAlgn="base">
              <a:spcBef>
                <a:spcPct val="0"/>
              </a:spcBef>
              <a:spcAft>
                <a:spcPct val="0"/>
              </a:spcAft>
              <a:defRPr/>
            </a:pPr>
            <a:endParaRPr lang="zh-CN" altLang="en-US" sz="1799">
              <a:latin typeface="Arial" panose="020B0604020202020204" pitchFamily="34" charset="0"/>
              <a:ea typeface="宋体" panose="02010600030101010101" pitchFamily="2" charset="-122"/>
            </a:endParaRPr>
          </a:p>
        </p:txBody>
      </p:sp>
      <p:sp>
        <p:nvSpPr>
          <p:cNvPr id="5" name="文本框 4"/>
          <p:cNvSpPr txBox="1"/>
          <p:nvPr/>
        </p:nvSpPr>
        <p:spPr>
          <a:xfrm>
            <a:off x="6451500" y="5285007"/>
            <a:ext cx="5168999" cy="1200329"/>
          </a:xfrm>
          <a:prstGeom prst="rect">
            <a:avLst/>
          </a:prstGeom>
          <a:noFill/>
          <a:ln w="9525">
            <a:noFill/>
          </a:ln>
        </p:spPr>
        <p:txBody>
          <a:bodyPr wrap="square" anchor="t">
            <a:spAutoFit/>
          </a:bodyPr>
          <a:lstStyle/>
          <a:p>
            <a:pPr eaLnBrk="0" hangingPunct="0"/>
            <a:r>
              <a:rPr lang="zh-CN" altLang="en-US" sz="2400" b="1" dirty="0" smtClean="0">
                <a:solidFill>
                  <a:srgbClr val="FF0000"/>
                </a:solidFill>
                <a:latin typeface="仿宋" panose="02010609060101010101" pitchFamily="49" charset="-122"/>
                <a:ea typeface="仿宋" panose="02010609060101010101" pitchFamily="49" charset="-122"/>
              </a:rPr>
              <a:t>逻辑推理：</a:t>
            </a:r>
            <a:r>
              <a:rPr lang="zh-CN" altLang="en-US" sz="2400" b="1" dirty="0" smtClean="0">
                <a:solidFill>
                  <a:srgbClr val="0070C0"/>
                </a:solidFill>
                <a:latin typeface="仿宋" panose="02010609060101010101" pitchFamily="49" charset="-122"/>
                <a:ea typeface="仿宋" panose="02010609060101010101" pitchFamily="49" charset="-122"/>
              </a:rPr>
              <a:t>任何一个二元一次式可以表示为二个线性无关的二元一次式的线性组合</a:t>
            </a:r>
            <a:endParaRPr lang="zh-CN" altLang="en-US" sz="2400" b="1" dirty="0">
              <a:solidFill>
                <a:srgbClr val="0070C0"/>
              </a:solidFill>
              <a:latin typeface="仿宋" panose="02010609060101010101" pitchFamily="49" charset="-122"/>
              <a:ea typeface="仿宋" panose="02010609060101010101" pitchFamily="49" charset="-122"/>
            </a:endParaRPr>
          </a:p>
        </p:txBody>
      </p:sp>
      <p:sp>
        <p:nvSpPr>
          <p:cNvPr id="12" name="文本框 11"/>
          <p:cNvSpPr txBox="1"/>
          <p:nvPr/>
        </p:nvSpPr>
        <p:spPr>
          <a:xfrm>
            <a:off x="231655" y="280980"/>
            <a:ext cx="10612191" cy="523220"/>
          </a:xfrm>
          <a:prstGeom prst="rect">
            <a:avLst/>
          </a:prstGeom>
          <a:noFill/>
        </p:spPr>
        <p:txBody>
          <a:bodyPr wrap="square" rtlCol="0">
            <a:spAutoFit/>
          </a:bodyPr>
          <a:lstStyle/>
          <a:p>
            <a:r>
              <a:rPr lang="en-US" altLang="zh-CN" sz="2800" b="1" dirty="0" smtClean="0">
                <a:solidFill>
                  <a:srgbClr val="FA730E"/>
                </a:solidFill>
                <a:latin typeface="仿宋" panose="02010609060101010101" pitchFamily="49" charset="-122"/>
                <a:ea typeface="仿宋" panose="02010609060101010101" pitchFamily="49" charset="-122"/>
                <a:cs typeface="Times New Roman" panose="02020603050405020304" pitchFamily="18" charset="0"/>
              </a:rPr>
              <a:t>2.2 </a:t>
            </a:r>
            <a:r>
              <a:rPr lang="zh-CN" altLang="en-US" sz="2800" b="1" dirty="0" smtClean="0">
                <a:solidFill>
                  <a:srgbClr val="FA730E"/>
                </a:solidFill>
                <a:latin typeface="仿宋" panose="02010609060101010101" pitchFamily="49" charset="-122"/>
                <a:ea typeface="仿宋" panose="02010609060101010101" pitchFamily="49" charset="-122"/>
                <a:cs typeface="Times New Roman" panose="02020603050405020304" pitchFamily="18" charset="0"/>
              </a:rPr>
              <a:t>让每一个学生整理自己能驾驭的方法块</a:t>
            </a:r>
            <a:endParaRPr lang="en-US" altLang="zh-CN" dirty="0" smtClean="0">
              <a:solidFill>
                <a:srgbClr val="FA730E"/>
              </a:solidFill>
              <a:latin typeface="仿宋" panose="02010609060101010101" pitchFamily="49" charset="-122"/>
              <a:ea typeface="仿宋" panose="02010609060101010101" pitchFamily="49" charset="-122"/>
              <a:cs typeface="Times New Roman" panose="02020603050405020304" pitchFamily="18" charset="0"/>
            </a:endParaRPr>
          </a:p>
        </p:txBody>
      </p:sp>
      <p:sp>
        <p:nvSpPr>
          <p:cNvPr id="2" name="文本框 1"/>
          <p:cNvSpPr txBox="1"/>
          <p:nvPr/>
        </p:nvSpPr>
        <p:spPr>
          <a:xfrm>
            <a:off x="4635500" y="2831959"/>
            <a:ext cx="1650901" cy="523220"/>
          </a:xfrm>
          <a:prstGeom prst="rect">
            <a:avLst/>
          </a:prstGeom>
          <a:noFill/>
        </p:spPr>
        <p:txBody>
          <a:bodyPr wrap="square" rtlCol="0">
            <a:spAutoFit/>
          </a:bodyPr>
          <a:lstStyle/>
          <a:p>
            <a:r>
              <a:rPr lang="zh-CN" altLang="en-US" sz="2800" dirty="0" smtClean="0">
                <a:solidFill>
                  <a:srgbClr val="0070C0"/>
                </a:solidFill>
                <a:latin typeface="仿宋" panose="02010609060101010101" pitchFamily="49" charset="-122"/>
                <a:ea typeface="仿宋" panose="02010609060101010101" pitchFamily="49" charset="-122"/>
              </a:rPr>
              <a:t>线性变换</a:t>
            </a:r>
            <a:endParaRPr lang="zh-CN" altLang="en-US" sz="2800" dirty="0">
              <a:solidFill>
                <a:srgbClr val="0070C0"/>
              </a:solidFill>
              <a:latin typeface="仿宋" panose="02010609060101010101" pitchFamily="49" charset="-122"/>
              <a:ea typeface="仿宋" panose="02010609060101010101" pitchFamily="49" charset="-122"/>
            </a:endParaRPr>
          </a:p>
        </p:txBody>
      </p:sp>
      <p:sp>
        <p:nvSpPr>
          <p:cNvPr id="15" name="矩形 14"/>
          <p:cNvSpPr/>
          <p:nvPr/>
        </p:nvSpPr>
        <p:spPr>
          <a:xfrm>
            <a:off x="8245622" y="3016465"/>
            <a:ext cx="3705078" cy="1938992"/>
          </a:xfrm>
          <a:prstGeom prst="rect">
            <a:avLst/>
          </a:prstGeom>
        </p:spPr>
        <p:txBody>
          <a:bodyPr wrap="square">
            <a:spAutoFit/>
          </a:bodyPr>
          <a:lstStyle/>
          <a:p>
            <a:pPr>
              <a:lnSpc>
                <a:spcPct val="150000"/>
              </a:lnSpc>
            </a:pPr>
            <a:r>
              <a:rPr lang="zh-CN" altLang="en-US" sz="2000" b="1" i="0" dirty="0" smtClean="0">
                <a:solidFill>
                  <a:srgbClr val="FF0000"/>
                </a:solidFill>
                <a:effectLst/>
                <a:latin typeface="仿宋" panose="02010609060101010101" pitchFamily="49" charset="-122"/>
                <a:ea typeface="仿宋" panose="02010609060101010101" pitchFamily="49" charset="-122"/>
              </a:rPr>
              <a:t>直观想象：</a:t>
            </a:r>
            <a:endParaRPr lang="en-US" altLang="zh-CN" sz="2000" b="1" i="0" dirty="0" smtClean="0">
              <a:solidFill>
                <a:srgbClr val="FF0000"/>
              </a:solidFill>
              <a:effectLst/>
              <a:latin typeface="仿宋" panose="02010609060101010101" pitchFamily="49" charset="-122"/>
              <a:ea typeface="仿宋" panose="02010609060101010101" pitchFamily="49" charset="-122"/>
            </a:endParaRPr>
          </a:p>
          <a:p>
            <a:pPr>
              <a:lnSpc>
                <a:spcPct val="150000"/>
              </a:lnSpc>
            </a:pPr>
            <a:r>
              <a:rPr lang="zh-CN" altLang="en-US" sz="2000" b="1" i="0" dirty="0" smtClean="0">
                <a:solidFill>
                  <a:srgbClr val="0070C0"/>
                </a:solidFill>
                <a:effectLst/>
                <a:latin typeface="仿宋" panose="02010609060101010101" pitchFamily="49" charset="-122"/>
                <a:ea typeface="仿宋" panose="02010609060101010101" pitchFamily="49" charset="-122"/>
              </a:rPr>
              <a:t>增强运用图形和想象思考问题的意识，在具体的情境中感悟事物的本质。</a:t>
            </a:r>
            <a:endParaRPr lang="zh-CN" altLang="en-US" sz="2000" b="1" dirty="0">
              <a:solidFill>
                <a:srgbClr val="0070C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32217259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0183"/>
                                        </p:tgtEl>
                                        <p:attrNameLst>
                                          <p:attrName>style.visibility</p:attrName>
                                        </p:attrNameLst>
                                      </p:cBhvr>
                                      <p:to>
                                        <p:strVal val="visible"/>
                                      </p:to>
                                    </p:set>
                                    <p:animEffect transition="in" filter="wipe(down)">
                                      <p:cBhvr>
                                        <p:cTn id="11" dur="500"/>
                                        <p:tgtEl>
                                          <p:spTgt spid="50183"/>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0184"/>
                                        </p:tgtEl>
                                        <p:attrNameLst>
                                          <p:attrName>style.visibility</p:attrName>
                                        </p:attrNameLst>
                                      </p:cBhvr>
                                      <p:to>
                                        <p:strVal val="visible"/>
                                      </p:to>
                                    </p:set>
                                    <p:animEffect transition="in" filter="fade">
                                      <p:cBhvr>
                                        <p:cTn id="20" dur="500"/>
                                        <p:tgtEl>
                                          <p:spTgt spid="5018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0185"/>
                                        </p:tgtEl>
                                        <p:attrNameLst>
                                          <p:attrName>style.visibility</p:attrName>
                                        </p:attrNameLst>
                                      </p:cBhvr>
                                      <p:to>
                                        <p:strVal val="visible"/>
                                      </p:to>
                                    </p:set>
                                    <p:animEffect transition="in" filter="fade">
                                      <p:cBhvr>
                                        <p:cTn id="25" dur="500"/>
                                        <p:tgtEl>
                                          <p:spTgt spid="5018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0187"/>
                                        </p:tgtEl>
                                        <p:attrNameLst>
                                          <p:attrName>style.visibility</p:attrName>
                                        </p:attrNameLst>
                                      </p:cBhvr>
                                      <p:to>
                                        <p:strVal val="visible"/>
                                      </p:to>
                                    </p:set>
                                    <p:animEffect transition="in" filter="fade">
                                      <p:cBhvr>
                                        <p:cTn id="30" dur="500"/>
                                        <p:tgtEl>
                                          <p:spTgt spid="5018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 name="Rectangle 457"/>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pic>
        <p:nvPicPr>
          <p:cNvPr id="2" name="图片 1"/>
          <p:cNvPicPr>
            <a:picLocks noChangeAspect="1"/>
          </p:cNvPicPr>
          <p:nvPr/>
        </p:nvPicPr>
        <p:blipFill>
          <a:blip r:embed="rId2"/>
          <a:stretch>
            <a:fillRect/>
          </a:stretch>
        </p:blipFill>
        <p:spPr>
          <a:xfrm>
            <a:off x="877887" y="357187"/>
            <a:ext cx="9043089" cy="1230313"/>
          </a:xfrm>
          <a:prstGeom prst="rect">
            <a:avLst/>
          </a:prstGeom>
        </p:spPr>
      </p:pic>
      <p:pic>
        <p:nvPicPr>
          <p:cNvPr id="9" name="图片 8"/>
          <p:cNvPicPr/>
          <p:nvPr/>
        </p:nvPicPr>
        <p:blipFill>
          <a:blip r:embed="rId3" cstate="print"/>
          <a:srcRect/>
          <a:stretch>
            <a:fillRect/>
          </a:stretch>
        </p:blipFill>
        <p:spPr bwMode="auto">
          <a:xfrm>
            <a:off x="1390390" y="1587500"/>
            <a:ext cx="3402330" cy="3213098"/>
          </a:xfrm>
          <a:prstGeom prst="rect">
            <a:avLst/>
          </a:prstGeom>
          <a:noFill/>
          <a:ln w="9525">
            <a:noFill/>
            <a:miter lim="800000"/>
            <a:headEnd/>
            <a:tailEnd/>
          </a:ln>
        </p:spPr>
      </p:pic>
    </p:spTree>
    <p:extLst>
      <p:ext uri="{BB962C8B-B14F-4D97-AF65-F5344CB8AC3E}">
        <p14:creationId xmlns:p14="http://schemas.microsoft.com/office/powerpoint/2010/main" val="2600362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 name="Rectangle 457"/>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pic>
        <p:nvPicPr>
          <p:cNvPr id="3" name="图片 2"/>
          <p:cNvPicPr>
            <a:picLocks noChangeAspect="1"/>
          </p:cNvPicPr>
          <p:nvPr/>
        </p:nvPicPr>
        <p:blipFill>
          <a:blip r:embed="rId2"/>
          <a:stretch>
            <a:fillRect/>
          </a:stretch>
        </p:blipFill>
        <p:spPr>
          <a:xfrm>
            <a:off x="950912" y="425449"/>
            <a:ext cx="7812088" cy="3408146"/>
          </a:xfrm>
          <a:prstGeom prst="rect">
            <a:avLst/>
          </a:prstGeom>
        </p:spPr>
      </p:pic>
    </p:spTree>
    <p:extLst>
      <p:ext uri="{BB962C8B-B14F-4D97-AF65-F5344CB8AC3E}">
        <p14:creationId xmlns:p14="http://schemas.microsoft.com/office/powerpoint/2010/main" val="2568096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 name="Rectangle 457"/>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pic>
        <p:nvPicPr>
          <p:cNvPr id="2" name="图片 1"/>
          <p:cNvPicPr>
            <a:picLocks noChangeAspect="1"/>
          </p:cNvPicPr>
          <p:nvPr/>
        </p:nvPicPr>
        <p:blipFill>
          <a:blip r:embed="rId2"/>
          <a:stretch>
            <a:fillRect/>
          </a:stretch>
        </p:blipFill>
        <p:spPr>
          <a:xfrm>
            <a:off x="815718" y="3171295"/>
            <a:ext cx="5429761" cy="2849562"/>
          </a:xfrm>
          <a:prstGeom prst="rect">
            <a:avLst/>
          </a:prstGeom>
        </p:spPr>
      </p:pic>
      <p:sp>
        <p:nvSpPr>
          <p:cNvPr id="7" name="文本框 6"/>
          <p:cNvSpPr txBox="1"/>
          <p:nvPr/>
        </p:nvSpPr>
        <p:spPr>
          <a:xfrm>
            <a:off x="955934" y="365091"/>
            <a:ext cx="2574665" cy="369332"/>
          </a:xfrm>
          <a:prstGeom prst="rect">
            <a:avLst/>
          </a:prstGeom>
          <a:noFill/>
        </p:spPr>
        <p:txBody>
          <a:bodyPr wrap="square" rtlCol="0">
            <a:spAutoFit/>
          </a:bodyPr>
          <a:lstStyle/>
          <a:p>
            <a:r>
              <a:rPr lang="en-US" altLang="zh-CN" dirty="0" smtClean="0">
                <a:solidFill>
                  <a:srgbClr val="FF0000"/>
                </a:solidFill>
                <a:latin typeface="Times New Roman" panose="02020603050405020304" pitchFamily="18" charset="0"/>
                <a:cs typeface="Times New Roman" panose="02020603050405020304" pitchFamily="18" charset="0"/>
              </a:rPr>
              <a:t>2015</a:t>
            </a:r>
            <a:r>
              <a:rPr lang="zh-CN" altLang="en-US" dirty="0" smtClean="0">
                <a:solidFill>
                  <a:srgbClr val="FF0000"/>
                </a:solidFill>
                <a:latin typeface="Times New Roman" panose="02020603050405020304" pitchFamily="18" charset="0"/>
                <a:cs typeface="Times New Roman" panose="02020603050405020304" pitchFamily="18" charset="0"/>
              </a:rPr>
              <a:t>年浙理</a:t>
            </a:r>
            <a:r>
              <a:rPr lang="en-US" altLang="zh-CN" dirty="0" smtClean="0">
                <a:solidFill>
                  <a:srgbClr val="FF0000"/>
                </a:solidFill>
                <a:latin typeface="Times New Roman" panose="02020603050405020304" pitchFamily="18" charset="0"/>
                <a:cs typeface="Times New Roman" panose="02020603050405020304" pitchFamily="18" charset="0"/>
              </a:rPr>
              <a:t>18</a:t>
            </a:r>
            <a:endParaRPr lang="zh-CN" altLang="en-US" dirty="0">
              <a:solidFill>
                <a:srgbClr val="FF0000"/>
              </a:solidFill>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3"/>
          <a:stretch>
            <a:fillRect/>
          </a:stretch>
        </p:blipFill>
        <p:spPr>
          <a:xfrm>
            <a:off x="955934" y="937846"/>
            <a:ext cx="8075438" cy="1641231"/>
          </a:xfrm>
          <a:prstGeom prst="rect">
            <a:avLst/>
          </a:prstGeom>
        </p:spPr>
      </p:pic>
    </p:spTree>
    <p:extLst>
      <p:ext uri="{BB962C8B-B14F-4D97-AF65-F5344CB8AC3E}">
        <p14:creationId xmlns:p14="http://schemas.microsoft.com/office/powerpoint/2010/main" val="34655430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219" y="0"/>
            <a:ext cx="4976447" cy="6635262"/>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8173" y="0"/>
            <a:ext cx="5086349" cy="6781799"/>
          </a:xfrm>
          <a:prstGeom prst="rect">
            <a:avLst/>
          </a:prstGeom>
        </p:spPr>
      </p:pic>
    </p:spTree>
    <p:extLst>
      <p:ext uri="{BB962C8B-B14F-4D97-AF65-F5344CB8AC3E}">
        <p14:creationId xmlns:p14="http://schemas.microsoft.com/office/powerpoint/2010/main" val="3327725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629752" y="3613760"/>
            <a:ext cx="10448925" cy="1755775"/>
            <a:chOff x="1582" y="4496"/>
            <a:chExt cx="16456" cy="2766"/>
          </a:xfrm>
        </p:grpSpPr>
        <p:sp>
          <p:nvSpPr>
            <p:cNvPr id="3" name="弧形 2"/>
            <p:cNvSpPr/>
            <p:nvPr/>
          </p:nvSpPr>
          <p:spPr>
            <a:xfrm>
              <a:off x="3195" y="4496"/>
              <a:ext cx="2685" cy="2766"/>
            </a:xfrm>
            <a:prstGeom prst="arc">
              <a:avLst>
                <a:gd name="adj1" fmla="val 10785708"/>
                <a:gd name="adj2" fmla="val 0"/>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endParaRPr lang="zh-CN" altLang="en-US" noProof="1"/>
            </a:p>
          </p:txBody>
        </p:sp>
        <p:sp>
          <p:nvSpPr>
            <p:cNvPr id="4" name="弧形 3"/>
            <p:cNvSpPr/>
            <p:nvPr/>
          </p:nvSpPr>
          <p:spPr>
            <a:xfrm>
              <a:off x="8565" y="4496"/>
              <a:ext cx="2688" cy="2766"/>
            </a:xfrm>
            <a:prstGeom prst="arc">
              <a:avLst>
                <a:gd name="adj1" fmla="val 10785708"/>
                <a:gd name="adj2" fmla="val 0"/>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endParaRPr lang="zh-CN" altLang="en-US" noProof="1"/>
            </a:p>
          </p:txBody>
        </p:sp>
        <p:sp>
          <p:nvSpPr>
            <p:cNvPr id="5" name="弧形 4"/>
            <p:cNvSpPr/>
            <p:nvPr/>
          </p:nvSpPr>
          <p:spPr>
            <a:xfrm rot="10800000">
              <a:off x="5880" y="4496"/>
              <a:ext cx="2685" cy="2766"/>
            </a:xfrm>
            <a:prstGeom prst="arc">
              <a:avLst>
                <a:gd name="adj1" fmla="val 10785708"/>
                <a:gd name="adj2" fmla="val 0"/>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endParaRPr lang="zh-CN" altLang="en-US" noProof="1"/>
            </a:p>
          </p:txBody>
        </p:sp>
        <p:sp>
          <p:nvSpPr>
            <p:cNvPr id="6" name="弧形 5"/>
            <p:cNvSpPr/>
            <p:nvPr/>
          </p:nvSpPr>
          <p:spPr>
            <a:xfrm>
              <a:off x="13938" y="4496"/>
              <a:ext cx="2685" cy="2766"/>
            </a:xfrm>
            <a:prstGeom prst="arc">
              <a:avLst>
                <a:gd name="adj1" fmla="val 10785708"/>
                <a:gd name="adj2" fmla="val 0"/>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endParaRPr lang="zh-CN" altLang="en-US" noProof="1"/>
            </a:p>
          </p:txBody>
        </p:sp>
        <p:cxnSp>
          <p:nvCxnSpPr>
            <p:cNvPr id="7" name="直接连接符 6"/>
            <p:cNvCxnSpPr>
              <a:stCxn id="3" idx="0"/>
            </p:cNvCxnSpPr>
            <p:nvPr/>
          </p:nvCxnSpPr>
          <p:spPr>
            <a:xfrm flipH="1">
              <a:off x="1582" y="5884"/>
              <a:ext cx="1613"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3" idx="0"/>
            </p:cNvCxnSpPr>
            <p:nvPr/>
          </p:nvCxnSpPr>
          <p:spPr>
            <a:xfrm flipH="1">
              <a:off x="16623" y="5864"/>
              <a:ext cx="141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弧形 8"/>
            <p:cNvSpPr/>
            <p:nvPr/>
          </p:nvSpPr>
          <p:spPr>
            <a:xfrm rot="10800000">
              <a:off x="11253" y="4496"/>
              <a:ext cx="2685" cy="2766"/>
            </a:xfrm>
            <a:prstGeom prst="arc">
              <a:avLst>
                <a:gd name="adj1" fmla="val 10785708"/>
                <a:gd name="adj2" fmla="val 0"/>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endParaRPr lang="zh-CN" altLang="en-US" noProof="1"/>
            </a:p>
          </p:txBody>
        </p:sp>
      </p:grpSp>
      <p:grpSp>
        <p:nvGrpSpPr>
          <p:cNvPr id="10" name="组合 9"/>
          <p:cNvGrpSpPr>
            <a:grpSpLocks/>
          </p:cNvGrpSpPr>
          <p:nvPr/>
        </p:nvGrpSpPr>
        <p:grpSpPr bwMode="auto">
          <a:xfrm>
            <a:off x="2069614" y="3974122"/>
            <a:ext cx="901700" cy="1830388"/>
            <a:chOff x="3850" y="4987"/>
            <a:chExt cx="1420" cy="2881"/>
          </a:xfrm>
        </p:grpSpPr>
        <p:grpSp>
          <p:nvGrpSpPr>
            <p:cNvPr id="11" name="Group 1500"/>
            <p:cNvGrpSpPr/>
            <p:nvPr/>
          </p:nvGrpSpPr>
          <p:grpSpPr>
            <a:xfrm>
              <a:off x="4159" y="4987"/>
              <a:ext cx="802" cy="682"/>
              <a:chOff x="1277938" y="5121275"/>
              <a:chExt cx="403225" cy="342900"/>
            </a:xfrm>
            <a:solidFill>
              <a:srgbClr val="7030A0"/>
            </a:solidFill>
          </p:grpSpPr>
          <p:sp>
            <p:nvSpPr>
              <p:cNvPr id="14" name="Freeform 66"/>
              <p:cNvSpPr>
                <a:spLocks noEditPoints="1"/>
              </p:cNvSpPr>
              <p:nvPr/>
            </p:nvSpPr>
            <p:spPr bwMode="auto">
              <a:xfrm>
                <a:off x="1411288" y="5130800"/>
                <a:ext cx="100013" cy="277813"/>
              </a:xfrm>
              <a:custGeom>
                <a:avLst/>
                <a:gdLst>
                  <a:gd name="T0" fmla="*/ 41 w 47"/>
                  <a:gd name="T1" fmla="*/ 0 h 131"/>
                  <a:gd name="T2" fmla="*/ 7 w 47"/>
                  <a:gd name="T3" fmla="*/ 0 h 131"/>
                  <a:gd name="T4" fmla="*/ 0 w 47"/>
                  <a:gd name="T5" fmla="*/ 6 h 131"/>
                  <a:gd name="T6" fmla="*/ 0 w 47"/>
                  <a:gd name="T7" fmla="*/ 124 h 131"/>
                  <a:gd name="T8" fmla="*/ 7 w 47"/>
                  <a:gd name="T9" fmla="*/ 131 h 131"/>
                  <a:gd name="T10" fmla="*/ 41 w 47"/>
                  <a:gd name="T11" fmla="*/ 131 h 131"/>
                  <a:gd name="T12" fmla="*/ 47 w 47"/>
                  <a:gd name="T13" fmla="*/ 124 h 131"/>
                  <a:gd name="T14" fmla="*/ 47 w 47"/>
                  <a:gd name="T15" fmla="*/ 6 h 131"/>
                  <a:gd name="T16" fmla="*/ 41 w 47"/>
                  <a:gd name="T17" fmla="*/ 0 h 131"/>
                  <a:gd name="T18" fmla="*/ 24 w 47"/>
                  <a:gd name="T19" fmla="*/ 121 h 131"/>
                  <a:gd name="T20" fmla="*/ 11 w 47"/>
                  <a:gd name="T21" fmla="*/ 107 h 131"/>
                  <a:gd name="T22" fmla="*/ 24 w 47"/>
                  <a:gd name="T23" fmla="*/ 94 h 131"/>
                  <a:gd name="T24" fmla="*/ 37 w 47"/>
                  <a:gd name="T25" fmla="*/ 107 h 131"/>
                  <a:gd name="T26" fmla="*/ 24 w 47"/>
                  <a:gd name="T27" fmla="*/ 121 h 131"/>
                  <a:gd name="T28" fmla="*/ 41 w 47"/>
                  <a:gd name="T29" fmla="*/ 63 h 131"/>
                  <a:gd name="T30" fmla="*/ 37 w 47"/>
                  <a:gd name="T31" fmla="*/ 68 h 131"/>
                  <a:gd name="T32" fmla="*/ 11 w 47"/>
                  <a:gd name="T33" fmla="*/ 68 h 131"/>
                  <a:gd name="T34" fmla="*/ 7 w 47"/>
                  <a:gd name="T35" fmla="*/ 63 h 131"/>
                  <a:gd name="T36" fmla="*/ 7 w 47"/>
                  <a:gd name="T37" fmla="*/ 16 h 131"/>
                  <a:gd name="T38" fmla="*/ 11 w 47"/>
                  <a:gd name="T39" fmla="*/ 11 h 131"/>
                  <a:gd name="T40" fmla="*/ 37 w 47"/>
                  <a:gd name="T41" fmla="*/ 11 h 131"/>
                  <a:gd name="T42" fmla="*/ 41 w 47"/>
                  <a:gd name="T43" fmla="*/ 16 h 131"/>
                  <a:gd name="T44" fmla="*/ 41 w 47"/>
                  <a:gd name="T45" fmla="*/ 6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131">
                    <a:moveTo>
                      <a:pt x="41" y="0"/>
                    </a:moveTo>
                    <a:cubicBezTo>
                      <a:pt x="7" y="0"/>
                      <a:pt x="7" y="0"/>
                      <a:pt x="7" y="0"/>
                    </a:cubicBezTo>
                    <a:cubicBezTo>
                      <a:pt x="3" y="0"/>
                      <a:pt x="0" y="3"/>
                      <a:pt x="0" y="6"/>
                    </a:cubicBezTo>
                    <a:cubicBezTo>
                      <a:pt x="0" y="124"/>
                      <a:pt x="0" y="124"/>
                      <a:pt x="0" y="124"/>
                    </a:cubicBezTo>
                    <a:cubicBezTo>
                      <a:pt x="0" y="128"/>
                      <a:pt x="3" y="131"/>
                      <a:pt x="7" y="131"/>
                    </a:cubicBezTo>
                    <a:cubicBezTo>
                      <a:pt x="41" y="131"/>
                      <a:pt x="41" y="131"/>
                      <a:pt x="41" y="131"/>
                    </a:cubicBezTo>
                    <a:cubicBezTo>
                      <a:pt x="44" y="131"/>
                      <a:pt x="47" y="128"/>
                      <a:pt x="47" y="124"/>
                    </a:cubicBezTo>
                    <a:cubicBezTo>
                      <a:pt x="47" y="6"/>
                      <a:pt x="47" y="6"/>
                      <a:pt x="47" y="6"/>
                    </a:cubicBezTo>
                    <a:cubicBezTo>
                      <a:pt x="47" y="3"/>
                      <a:pt x="44" y="0"/>
                      <a:pt x="41" y="0"/>
                    </a:cubicBezTo>
                    <a:close/>
                    <a:moveTo>
                      <a:pt x="24" y="121"/>
                    </a:moveTo>
                    <a:cubicBezTo>
                      <a:pt x="17" y="121"/>
                      <a:pt x="11" y="115"/>
                      <a:pt x="11" y="107"/>
                    </a:cubicBezTo>
                    <a:cubicBezTo>
                      <a:pt x="11" y="100"/>
                      <a:pt x="17" y="94"/>
                      <a:pt x="24" y="94"/>
                    </a:cubicBezTo>
                    <a:cubicBezTo>
                      <a:pt x="31" y="94"/>
                      <a:pt x="37" y="100"/>
                      <a:pt x="37" y="107"/>
                    </a:cubicBezTo>
                    <a:cubicBezTo>
                      <a:pt x="37" y="115"/>
                      <a:pt x="31" y="121"/>
                      <a:pt x="24" y="121"/>
                    </a:cubicBezTo>
                    <a:close/>
                    <a:moveTo>
                      <a:pt x="41" y="63"/>
                    </a:moveTo>
                    <a:cubicBezTo>
                      <a:pt x="41" y="66"/>
                      <a:pt x="39" y="68"/>
                      <a:pt x="37" y="68"/>
                    </a:cubicBezTo>
                    <a:cubicBezTo>
                      <a:pt x="11" y="68"/>
                      <a:pt x="11" y="68"/>
                      <a:pt x="11" y="68"/>
                    </a:cubicBezTo>
                    <a:cubicBezTo>
                      <a:pt x="9" y="68"/>
                      <a:pt x="7" y="66"/>
                      <a:pt x="7" y="63"/>
                    </a:cubicBezTo>
                    <a:cubicBezTo>
                      <a:pt x="7" y="16"/>
                      <a:pt x="7" y="16"/>
                      <a:pt x="7" y="16"/>
                    </a:cubicBezTo>
                    <a:cubicBezTo>
                      <a:pt x="7" y="13"/>
                      <a:pt x="9" y="11"/>
                      <a:pt x="11" y="11"/>
                    </a:cubicBezTo>
                    <a:cubicBezTo>
                      <a:pt x="37" y="11"/>
                      <a:pt x="37" y="11"/>
                      <a:pt x="37" y="11"/>
                    </a:cubicBezTo>
                    <a:cubicBezTo>
                      <a:pt x="39" y="11"/>
                      <a:pt x="41" y="13"/>
                      <a:pt x="41" y="16"/>
                    </a:cubicBezTo>
                    <a:cubicBezTo>
                      <a:pt x="41" y="63"/>
                      <a:pt x="41" y="63"/>
                      <a:pt x="41" y="63"/>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sp>
            <p:nvSpPr>
              <p:cNvPr id="15" name="Freeform 67"/>
              <p:cNvSpPr/>
              <p:nvPr/>
            </p:nvSpPr>
            <p:spPr bwMode="auto">
              <a:xfrm>
                <a:off x="1433513" y="5175250"/>
                <a:ext cx="39688" cy="11113"/>
              </a:xfrm>
              <a:custGeom>
                <a:avLst/>
                <a:gdLst>
                  <a:gd name="T0" fmla="*/ 17 w 19"/>
                  <a:gd name="T1" fmla="*/ 5 h 5"/>
                  <a:gd name="T2" fmla="*/ 2 w 19"/>
                  <a:gd name="T3" fmla="*/ 5 h 5"/>
                  <a:gd name="T4" fmla="*/ 0 w 19"/>
                  <a:gd name="T5" fmla="*/ 2 h 5"/>
                  <a:gd name="T6" fmla="*/ 2 w 19"/>
                  <a:gd name="T7" fmla="*/ 0 h 5"/>
                  <a:gd name="T8" fmla="*/ 17 w 19"/>
                  <a:gd name="T9" fmla="*/ 0 h 5"/>
                  <a:gd name="T10" fmla="*/ 19 w 19"/>
                  <a:gd name="T11" fmla="*/ 2 h 5"/>
                  <a:gd name="T12" fmla="*/ 17 w 19"/>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9" h="5">
                    <a:moveTo>
                      <a:pt x="17" y="5"/>
                    </a:moveTo>
                    <a:cubicBezTo>
                      <a:pt x="2" y="5"/>
                      <a:pt x="2" y="5"/>
                      <a:pt x="2" y="5"/>
                    </a:cubicBezTo>
                    <a:cubicBezTo>
                      <a:pt x="1" y="5"/>
                      <a:pt x="0" y="4"/>
                      <a:pt x="0" y="2"/>
                    </a:cubicBezTo>
                    <a:cubicBezTo>
                      <a:pt x="0" y="1"/>
                      <a:pt x="1" y="0"/>
                      <a:pt x="2" y="0"/>
                    </a:cubicBezTo>
                    <a:cubicBezTo>
                      <a:pt x="17" y="0"/>
                      <a:pt x="17" y="0"/>
                      <a:pt x="17" y="0"/>
                    </a:cubicBezTo>
                    <a:cubicBezTo>
                      <a:pt x="18" y="0"/>
                      <a:pt x="19" y="1"/>
                      <a:pt x="19" y="2"/>
                    </a:cubicBezTo>
                    <a:cubicBezTo>
                      <a:pt x="19" y="4"/>
                      <a:pt x="18" y="5"/>
                      <a:pt x="17" y="5"/>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sp>
            <p:nvSpPr>
              <p:cNvPr id="16" name="Freeform 68"/>
              <p:cNvSpPr>
                <a:spLocks noEditPoints="1"/>
              </p:cNvSpPr>
              <p:nvPr/>
            </p:nvSpPr>
            <p:spPr bwMode="auto">
              <a:xfrm>
                <a:off x="1295401" y="5130800"/>
                <a:ext cx="100013" cy="277813"/>
              </a:xfrm>
              <a:custGeom>
                <a:avLst/>
                <a:gdLst>
                  <a:gd name="T0" fmla="*/ 40 w 47"/>
                  <a:gd name="T1" fmla="*/ 0 h 131"/>
                  <a:gd name="T2" fmla="*/ 7 w 47"/>
                  <a:gd name="T3" fmla="*/ 0 h 131"/>
                  <a:gd name="T4" fmla="*/ 0 w 47"/>
                  <a:gd name="T5" fmla="*/ 6 h 131"/>
                  <a:gd name="T6" fmla="*/ 0 w 47"/>
                  <a:gd name="T7" fmla="*/ 124 h 131"/>
                  <a:gd name="T8" fmla="*/ 7 w 47"/>
                  <a:gd name="T9" fmla="*/ 131 h 131"/>
                  <a:gd name="T10" fmla="*/ 40 w 47"/>
                  <a:gd name="T11" fmla="*/ 131 h 131"/>
                  <a:gd name="T12" fmla="*/ 47 w 47"/>
                  <a:gd name="T13" fmla="*/ 124 h 131"/>
                  <a:gd name="T14" fmla="*/ 47 w 47"/>
                  <a:gd name="T15" fmla="*/ 6 h 131"/>
                  <a:gd name="T16" fmla="*/ 40 w 47"/>
                  <a:gd name="T17" fmla="*/ 0 h 131"/>
                  <a:gd name="T18" fmla="*/ 23 w 47"/>
                  <a:gd name="T19" fmla="*/ 121 h 131"/>
                  <a:gd name="T20" fmla="*/ 10 w 47"/>
                  <a:gd name="T21" fmla="*/ 107 h 131"/>
                  <a:gd name="T22" fmla="*/ 23 w 47"/>
                  <a:gd name="T23" fmla="*/ 94 h 131"/>
                  <a:gd name="T24" fmla="*/ 37 w 47"/>
                  <a:gd name="T25" fmla="*/ 107 h 131"/>
                  <a:gd name="T26" fmla="*/ 23 w 47"/>
                  <a:gd name="T27" fmla="*/ 121 h 131"/>
                  <a:gd name="T28" fmla="*/ 41 w 47"/>
                  <a:gd name="T29" fmla="*/ 63 h 131"/>
                  <a:gd name="T30" fmla="*/ 36 w 47"/>
                  <a:gd name="T31" fmla="*/ 68 h 131"/>
                  <a:gd name="T32" fmla="*/ 11 w 47"/>
                  <a:gd name="T33" fmla="*/ 68 h 131"/>
                  <a:gd name="T34" fmla="*/ 6 w 47"/>
                  <a:gd name="T35" fmla="*/ 63 h 131"/>
                  <a:gd name="T36" fmla="*/ 6 w 47"/>
                  <a:gd name="T37" fmla="*/ 16 h 131"/>
                  <a:gd name="T38" fmla="*/ 11 w 47"/>
                  <a:gd name="T39" fmla="*/ 11 h 131"/>
                  <a:gd name="T40" fmla="*/ 36 w 47"/>
                  <a:gd name="T41" fmla="*/ 11 h 131"/>
                  <a:gd name="T42" fmla="*/ 41 w 47"/>
                  <a:gd name="T43" fmla="*/ 16 h 131"/>
                  <a:gd name="T44" fmla="*/ 41 w 47"/>
                  <a:gd name="T45" fmla="*/ 6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131">
                    <a:moveTo>
                      <a:pt x="40" y="0"/>
                    </a:moveTo>
                    <a:cubicBezTo>
                      <a:pt x="7" y="0"/>
                      <a:pt x="7" y="0"/>
                      <a:pt x="7" y="0"/>
                    </a:cubicBezTo>
                    <a:cubicBezTo>
                      <a:pt x="3" y="0"/>
                      <a:pt x="0" y="3"/>
                      <a:pt x="0" y="6"/>
                    </a:cubicBezTo>
                    <a:cubicBezTo>
                      <a:pt x="0" y="124"/>
                      <a:pt x="0" y="124"/>
                      <a:pt x="0" y="124"/>
                    </a:cubicBezTo>
                    <a:cubicBezTo>
                      <a:pt x="0" y="128"/>
                      <a:pt x="3" y="131"/>
                      <a:pt x="7" y="131"/>
                    </a:cubicBezTo>
                    <a:cubicBezTo>
                      <a:pt x="40" y="131"/>
                      <a:pt x="40" y="131"/>
                      <a:pt x="40" y="131"/>
                    </a:cubicBezTo>
                    <a:cubicBezTo>
                      <a:pt x="44" y="131"/>
                      <a:pt x="47" y="128"/>
                      <a:pt x="47" y="124"/>
                    </a:cubicBezTo>
                    <a:cubicBezTo>
                      <a:pt x="47" y="6"/>
                      <a:pt x="47" y="6"/>
                      <a:pt x="47" y="6"/>
                    </a:cubicBezTo>
                    <a:cubicBezTo>
                      <a:pt x="47" y="3"/>
                      <a:pt x="44" y="0"/>
                      <a:pt x="40" y="0"/>
                    </a:cubicBezTo>
                    <a:close/>
                    <a:moveTo>
                      <a:pt x="23" y="121"/>
                    </a:moveTo>
                    <a:cubicBezTo>
                      <a:pt x="16" y="121"/>
                      <a:pt x="10" y="115"/>
                      <a:pt x="10" y="107"/>
                    </a:cubicBezTo>
                    <a:cubicBezTo>
                      <a:pt x="10" y="100"/>
                      <a:pt x="16" y="94"/>
                      <a:pt x="23" y="94"/>
                    </a:cubicBezTo>
                    <a:cubicBezTo>
                      <a:pt x="31" y="94"/>
                      <a:pt x="37" y="100"/>
                      <a:pt x="37" y="107"/>
                    </a:cubicBezTo>
                    <a:cubicBezTo>
                      <a:pt x="37" y="115"/>
                      <a:pt x="31" y="121"/>
                      <a:pt x="23" y="121"/>
                    </a:cubicBezTo>
                    <a:close/>
                    <a:moveTo>
                      <a:pt x="41" y="63"/>
                    </a:moveTo>
                    <a:cubicBezTo>
                      <a:pt x="41" y="66"/>
                      <a:pt x="39" y="68"/>
                      <a:pt x="36" y="68"/>
                    </a:cubicBezTo>
                    <a:cubicBezTo>
                      <a:pt x="11" y="68"/>
                      <a:pt x="11" y="68"/>
                      <a:pt x="11" y="68"/>
                    </a:cubicBezTo>
                    <a:cubicBezTo>
                      <a:pt x="8" y="68"/>
                      <a:pt x="6" y="66"/>
                      <a:pt x="6" y="63"/>
                    </a:cubicBezTo>
                    <a:cubicBezTo>
                      <a:pt x="6" y="16"/>
                      <a:pt x="6" y="16"/>
                      <a:pt x="6" y="16"/>
                    </a:cubicBezTo>
                    <a:cubicBezTo>
                      <a:pt x="6" y="13"/>
                      <a:pt x="8" y="11"/>
                      <a:pt x="11" y="11"/>
                    </a:cubicBezTo>
                    <a:cubicBezTo>
                      <a:pt x="36" y="11"/>
                      <a:pt x="36" y="11"/>
                      <a:pt x="36" y="11"/>
                    </a:cubicBezTo>
                    <a:cubicBezTo>
                      <a:pt x="39" y="11"/>
                      <a:pt x="41" y="13"/>
                      <a:pt x="41" y="16"/>
                    </a:cubicBezTo>
                    <a:lnTo>
                      <a:pt x="41" y="63"/>
                    </a:ln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sp>
            <p:nvSpPr>
              <p:cNvPr id="17" name="Freeform 69"/>
              <p:cNvSpPr/>
              <p:nvPr/>
            </p:nvSpPr>
            <p:spPr bwMode="auto">
              <a:xfrm>
                <a:off x="1316038" y="5175250"/>
                <a:ext cx="38100" cy="11113"/>
              </a:xfrm>
              <a:custGeom>
                <a:avLst/>
                <a:gdLst>
                  <a:gd name="T0" fmla="*/ 16 w 18"/>
                  <a:gd name="T1" fmla="*/ 5 h 5"/>
                  <a:gd name="T2" fmla="*/ 2 w 18"/>
                  <a:gd name="T3" fmla="*/ 5 h 5"/>
                  <a:gd name="T4" fmla="*/ 0 w 18"/>
                  <a:gd name="T5" fmla="*/ 2 h 5"/>
                  <a:gd name="T6" fmla="*/ 2 w 18"/>
                  <a:gd name="T7" fmla="*/ 0 h 5"/>
                  <a:gd name="T8" fmla="*/ 16 w 18"/>
                  <a:gd name="T9" fmla="*/ 0 h 5"/>
                  <a:gd name="T10" fmla="*/ 18 w 18"/>
                  <a:gd name="T11" fmla="*/ 2 h 5"/>
                  <a:gd name="T12" fmla="*/ 16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6" y="5"/>
                    </a:moveTo>
                    <a:cubicBezTo>
                      <a:pt x="2" y="5"/>
                      <a:pt x="2" y="5"/>
                      <a:pt x="2" y="5"/>
                    </a:cubicBezTo>
                    <a:cubicBezTo>
                      <a:pt x="1" y="5"/>
                      <a:pt x="0" y="4"/>
                      <a:pt x="0" y="2"/>
                    </a:cubicBezTo>
                    <a:cubicBezTo>
                      <a:pt x="0" y="1"/>
                      <a:pt x="1" y="0"/>
                      <a:pt x="2" y="0"/>
                    </a:cubicBezTo>
                    <a:cubicBezTo>
                      <a:pt x="16" y="0"/>
                      <a:pt x="16" y="0"/>
                      <a:pt x="16" y="0"/>
                    </a:cubicBezTo>
                    <a:cubicBezTo>
                      <a:pt x="17" y="0"/>
                      <a:pt x="18" y="1"/>
                      <a:pt x="18" y="2"/>
                    </a:cubicBezTo>
                    <a:cubicBezTo>
                      <a:pt x="18" y="4"/>
                      <a:pt x="17" y="5"/>
                      <a:pt x="16" y="5"/>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sp>
            <p:nvSpPr>
              <p:cNvPr id="18" name="Freeform 70"/>
              <p:cNvSpPr/>
              <p:nvPr/>
            </p:nvSpPr>
            <p:spPr bwMode="auto">
              <a:xfrm>
                <a:off x="1316038" y="5199063"/>
                <a:ext cx="38100" cy="11113"/>
              </a:xfrm>
              <a:custGeom>
                <a:avLst/>
                <a:gdLst>
                  <a:gd name="T0" fmla="*/ 16 w 18"/>
                  <a:gd name="T1" fmla="*/ 5 h 5"/>
                  <a:gd name="T2" fmla="*/ 2 w 18"/>
                  <a:gd name="T3" fmla="*/ 5 h 5"/>
                  <a:gd name="T4" fmla="*/ 0 w 18"/>
                  <a:gd name="T5" fmla="*/ 2 h 5"/>
                  <a:gd name="T6" fmla="*/ 2 w 18"/>
                  <a:gd name="T7" fmla="*/ 0 h 5"/>
                  <a:gd name="T8" fmla="*/ 16 w 18"/>
                  <a:gd name="T9" fmla="*/ 0 h 5"/>
                  <a:gd name="T10" fmla="*/ 18 w 18"/>
                  <a:gd name="T11" fmla="*/ 2 h 5"/>
                  <a:gd name="T12" fmla="*/ 16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6" y="5"/>
                    </a:moveTo>
                    <a:cubicBezTo>
                      <a:pt x="2" y="5"/>
                      <a:pt x="2" y="5"/>
                      <a:pt x="2" y="5"/>
                    </a:cubicBezTo>
                    <a:cubicBezTo>
                      <a:pt x="1" y="5"/>
                      <a:pt x="0" y="4"/>
                      <a:pt x="0" y="2"/>
                    </a:cubicBezTo>
                    <a:cubicBezTo>
                      <a:pt x="0" y="1"/>
                      <a:pt x="1" y="0"/>
                      <a:pt x="2" y="0"/>
                    </a:cubicBezTo>
                    <a:cubicBezTo>
                      <a:pt x="16" y="0"/>
                      <a:pt x="16" y="0"/>
                      <a:pt x="16" y="0"/>
                    </a:cubicBezTo>
                    <a:cubicBezTo>
                      <a:pt x="17" y="0"/>
                      <a:pt x="18" y="1"/>
                      <a:pt x="18" y="2"/>
                    </a:cubicBezTo>
                    <a:cubicBezTo>
                      <a:pt x="18" y="4"/>
                      <a:pt x="17" y="5"/>
                      <a:pt x="16" y="5"/>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sp>
            <p:nvSpPr>
              <p:cNvPr id="19" name="Freeform 71"/>
              <p:cNvSpPr/>
              <p:nvPr/>
            </p:nvSpPr>
            <p:spPr bwMode="auto">
              <a:xfrm>
                <a:off x="1316038" y="5222875"/>
                <a:ext cx="38100" cy="7938"/>
              </a:xfrm>
              <a:custGeom>
                <a:avLst/>
                <a:gdLst>
                  <a:gd name="T0" fmla="*/ 16 w 18"/>
                  <a:gd name="T1" fmla="*/ 4 h 4"/>
                  <a:gd name="T2" fmla="*/ 2 w 18"/>
                  <a:gd name="T3" fmla="*/ 4 h 4"/>
                  <a:gd name="T4" fmla="*/ 0 w 18"/>
                  <a:gd name="T5" fmla="*/ 2 h 4"/>
                  <a:gd name="T6" fmla="*/ 2 w 18"/>
                  <a:gd name="T7" fmla="*/ 0 h 4"/>
                  <a:gd name="T8" fmla="*/ 16 w 18"/>
                  <a:gd name="T9" fmla="*/ 0 h 4"/>
                  <a:gd name="T10" fmla="*/ 18 w 18"/>
                  <a:gd name="T11" fmla="*/ 2 h 4"/>
                  <a:gd name="T12" fmla="*/ 16 w 1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6" y="4"/>
                    </a:moveTo>
                    <a:cubicBezTo>
                      <a:pt x="2" y="4"/>
                      <a:pt x="2" y="4"/>
                      <a:pt x="2" y="4"/>
                    </a:cubicBezTo>
                    <a:cubicBezTo>
                      <a:pt x="1" y="4"/>
                      <a:pt x="0" y="3"/>
                      <a:pt x="0" y="2"/>
                    </a:cubicBezTo>
                    <a:cubicBezTo>
                      <a:pt x="0" y="1"/>
                      <a:pt x="1" y="0"/>
                      <a:pt x="2" y="0"/>
                    </a:cubicBezTo>
                    <a:cubicBezTo>
                      <a:pt x="16" y="0"/>
                      <a:pt x="16" y="0"/>
                      <a:pt x="16" y="0"/>
                    </a:cubicBezTo>
                    <a:cubicBezTo>
                      <a:pt x="17" y="0"/>
                      <a:pt x="18" y="1"/>
                      <a:pt x="18" y="2"/>
                    </a:cubicBezTo>
                    <a:cubicBezTo>
                      <a:pt x="18" y="3"/>
                      <a:pt x="17" y="4"/>
                      <a:pt x="16" y="4"/>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sp>
            <p:nvSpPr>
              <p:cNvPr id="20" name="Freeform 72"/>
              <p:cNvSpPr>
                <a:spLocks noEditPoints="1"/>
              </p:cNvSpPr>
              <p:nvPr/>
            </p:nvSpPr>
            <p:spPr bwMode="auto">
              <a:xfrm>
                <a:off x="1525588" y="5121275"/>
                <a:ext cx="139700" cy="290513"/>
              </a:xfrm>
              <a:custGeom>
                <a:avLst/>
                <a:gdLst>
                  <a:gd name="T0" fmla="*/ 65 w 66"/>
                  <a:gd name="T1" fmla="*/ 123 h 137"/>
                  <a:gd name="T2" fmla="*/ 47 w 66"/>
                  <a:gd name="T3" fmla="*/ 7 h 137"/>
                  <a:gd name="T4" fmla="*/ 40 w 66"/>
                  <a:gd name="T5" fmla="*/ 1 h 137"/>
                  <a:gd name="T6" fmla="*/ 7 w 66"/>
                  <a:gd name="T7" fmla="*/ 6 h 137"/>
                  <a:gd name="T8" fmla="*/ 1 w 66"/>
                  <a:gd name="T9" fmla="*/ 14 h 137"/>
                  <a:gd name="T10" fmla="*/ 18 w 66"/>
                  <a:gd name="T11" fmla="*/ 130 h 137"/>
                  <a:gd name="T12" fmla="*/ 26 w 66"/>
                  <a:gd name="T13" fmla="*/ 136 h 137"/>
                  <a:gd name="T14" fmla="*/ 59 w 66"/>
                  <a:gd name="T15" fmla="*/ 131 h 137"/>
                  <a:gd name="T16" fmla="*/ 65 w 66"/>
                  <a:gd name="T17" fmla="*/ 123 h 137"/>
                  <a:gd name="T18" fmla="*/ 21 w 66"/>
                  <a:gd name="T19" fmla="*/ 73 h 137"/>
                  <a:gd name="T20" fmla="*/ 15 w 66"/>
                  <a:gd name="T21" fmla="*/ 69 h 137"/>
                  <a:gd name="T22" fmla="*/ 8 w 66"/>
                  <a:gd name="T23" fmla="*/ 22 h 137"/>
                  <a:gd name="T24" fmla="*/ 12 w 66"/>
                  <a:gd name="T25" fmla="*/ 17 h 137"/>
                  <a:gd name="T26" fmla="*/ 37 w 66"/>
                  <a:gd name="T27" fmla="*/ 13 h 137"/>
                  <a:gd name="T28" fmla="*/ 43 w 66"/>
                  <a:gd name="T29" fmla="*/ 17 h 137"/>
                  <a:gd name="T30" fmla="*/ 50 w 66"/>
                  <a:gd name="T31" fmla="*/ 64 h 137"/>
                  <a:gd name="T32" fmla="*/ 46 w 66"/>
                  <a:gd name="T33" fmla="*/ 69 h 137"/>
                  <a:gd name="T34" fmla="*/ 21 w 66"/>
                  <a:gd name="T35" fmla="*/ 73 h 137"/>
                  <a:gd name="T36" fmla="*/ 50 w 66"/>
                  <a:gd name="T37" fmla="*/ 118 h 137"/>
                  <a:gd name="T38" fmla="*/ 41 w 66"/>
                  <a:gd name="T39" fmla="*/ 123 h 137"/>
                  <a:gd name="T40" fmla="*/ 39 w 66"/>
                  <a:gd name="T41" fmla="*/ 123 h 137"/>
                  <a:gd name="T42" fmla="*/ 26 w 66"/>
                  <a:gd name="T43" fmla="*/ 112 h 137"/>
                  <a:gd name="T44" fmla="*/ 28 w 66"/>
                  <a:gd name="T45" fmla="*/ 102 h 137"/>
                  <a:gd name="T46" fmla="*/ 37 w 66"/>
                  <a:gd name="T47" fmla="*/ 97 h 137"/>
                  <a:gd name="T48" fmla="*/ 39 w 66"/>
                  <a:gd name="T49" fmla="*/ 97 h 137"/>
                  <a:gd name="T50" fmla="*/ 52 w 66"/>
                  <a:gd name="T51" fmla="*/ 108 h 137"/>
                  <a:gd name="T52" fmla="*/ 50 w 66"/>
                  <a:gd name="T53" fmla="*/ 11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 h="137">
                    <a:moveTo>
                      <a:pt x="65" y="123"/>
                    </a:moveTo>
                    <a:cubicBezTo>
                      <a:pt x="47" y="7"/>
                      <a:pt x="47" y="7"/>
                      <a:pt x="47" y="7"/>
                    </a:cubicBezTo>
                    <a:cubicBezTo>
                      <a:pt x="47" y="3"/>
                      <a:pt x="43" y="0"/>
                      <a:pt x="40" y="1"/>
                    </a:cubicBezTo>
                    <a:cubicBezTo>
                      <a:pt x="7" y="6"/>
                      <a:pt x="7" y="6"/>
                      <a:pt x="7" y="6"/>
                    </a:cubicBezTo>
                    <a:cubicBezTo>
                      <a:pt x="3" y="7"/>
                      <a:pt x="0" y="10"/>
                      <a:pt x="1" y="14"/>
                    </a:cubicBezTo>
                    <a:cubicBezTo>
                      <a:pt x="18" y="130"/>
                      <a:pt x="18" y="130"/>
                      <a:pt x="18" y="130"/>
                    </a:cubicBezTo>
                    <a:cubicBezTo>
                      <a:pt x="19" y="134"/>
                      <a:pt x="23" y="137"/>
                      <a:pt x="26" y="136"/>
                    </a:cubicBezTo>
                    <a:cubicBezTo>
                      <a:pt x="59" y="131"/>
                      <a:pt x="59" y="131"/>
                      <a:pt x="59" y="131"/>
                    </a:cubicBezTo>
                    <a:cubicBezTo>
                      <a:pt x="63" y="131"/>
                      <a:pt x="66" y="127"/>
                      <a:pt x="65" y="123"/>
                    </a:cubicBezTo>
                    <a:close/>
                    <a:moveTo>
                      <a:pt x="21" y="73"/>
                    </a:moveTo>
                    <a:cubicBezTo>
                      <a:pt x="18" y="73"/>
                      <a:pt x="16" y="71"/>
                      <a:pt x="15" y="69"/>
                    </a:cubicBezTo>
                    <a:cubicBezTo>
                      <a:pt x="8" y="22"/>
                      <a:pt x="8" y="22"/>
                      <a:pt x="8" y="22"/>
                    </a:cubicBezTo>
                    <a:cubicBezTo>
                      <a:pt x="8" y="20"/>
                      <a:pt x="10" y="17"/>
                      <a:pt x="12" y="17"/>
                    </a:cubicBezTo>
                    <a:cubicBezTo>
                      <a:pt x="37" y="13"/>
                      <a:pt x="37" y="13"/>
                      <a:pt x="37" y="13"/>
                    </a:cubicBezTo>
                    <a:cubicBezTo>
                      <a:pt x="40" y="13"/>
                      <a:pt x="42" y="15"/>
                      <a:pt x="43" y="17"/>
                    </a:cubicBezTo>
                    <a:cubicBezTo>
                      <a:pt x="50" y="64"/>
                      <a:pt x="50" y="64"/>
                      <a:pt x="50" y="64"/>
                    </a:cubicBezTo>
                    <a:cubicBezTo>
                      <a:pt x="50" y="66"/>
                      <a:pt x="48" y="69"/>
                      <a:pt x="46" y="69"/>
                    </a:cubicBezTo>
                    <a:lnTo>
                      <a:pt x="21" y="73"/>
                    </a:lnTo>
                    <a:close/>
                    <a:moveTo>
                      <a:pt x="50" y="118"/>
                    </a:moveTo>
                    <a:cubicBezTo>
                      <a:pt x="48" y="121"/>
                      <a:pt x="45" y="123"/>
                      <a:pt x="41" y="123"/>
                    </a:cubicBezTo>
                    <a:cubicBezTo>
                      <a:pt x="40" y="123"/>
                      <a:pt x="40" y="123"/>
                      <a:pt x="39" y="123"/>
                    </a:cubicBezTo>
                    <a:cubicBezTo>
                      <a:pt x="33" y="123"/>
                      <a:pt x="27" y="118"/>
                      <a:pt x="26" y="112"/>
                    </a:cubicBezTo>
                    <a:cubicBezTo>
                      <a:pt x="25" y="109"/>
                      <a:pt x="26" y="105"/>
                      <a:pt x="28" y="102"/>
                    </a:cubicBezTo>
                    <a:cubicBezTo>
                      <a:pt x="31" y="99"/>
                      <a:pt x="34" y="97"/>
                      <a:pt x="37" y="97"/>
                    </a:cubicBezTo>
                    <a:cubicBezTo>
                      <a:pt x="38" y="97"/>
                      <a:pt x="38" y="97"/>
                      <a:pt x="39" y="97"/>
                    </a:cubicBezTo>
                    <a:cubicBezTo>
                      <a:pt x="46" y="97"/>
                      <a:pt x="51" y="102"/>
                      <a:pt x="52" y="108"/>
                    </a:cubicBezTo>
                    <a:cubicBezTo>
                      <a:pt x="53" y="112"/>
                      <a:pt x="52" y="115"/>
                      <a:pt x="50" y="118"/>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sp>
            <p:nvSpPr>
              <p:cNvPr id="21" name="Freeform 73"/>
              <p:cNvSpPr/>
              <p:nvPr/>
            </p:nvSpPr>
            <p:spPr bwMode="auto">
              <a:xfrm>
                <a:off x="1550988" y="5160963"/>
                <a:ext cx="41275" cy="14288"/>
              </a:xfrm>
              <a:custGeom>
                <a:avLst/>
                <a:gdLst>
                  <a:gd name="T0" fmla="*/ 2 w 19"/>
                  <a:gd name="T1" fmla="*/ 7 h 7"/>
                  <a:gd name="T2" fmla="*/ 0 w 19"/>
                  <a:gd name="T3" fmla="*/ 5 h 7"/>
                  <a:gd name="T4" fmla="*/ 2 w 19"/>
                  <a:gd name="T5" fmla="*/ 2 h 7"/>
                  <a:gd name="T6" fmla="*/ 16 w 19"/>
                  <a:gd name="T7" fmla="*/ 0 h 7"/>
                  <a:gd name="T8" fmla="*/ 19 w 19"/>
                  <a:gd name="T9" fmla="*/ 2 h 7"/>
                  <a:gd name="T10" fmla="*/ 17 w 19"/>
                  <a:gd name="T11" fmla="*/ 5 h 7"/>
                  <a:gd name="T12" fmla="*/ 3 w 19"/>
                  <a:gd name="T13" fmla="*/ 7 h 7"/>
                  <a:gd name="T14" fmla="*/ 2 w 19"/>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2" y="7"/>
                    </a:moveTo>
                    <a:cubicBezTo>
                      <a:pt x="1" y="7"/>
                      <a:pt x="0" y="6"/>
                      <a:pt x="0" y="5"/>
                    </a:cubicBezTo>
                    <a:cubicBezTo>
                      <a:pt x="0" y="4"/>
                      <a:pt x="1" y="2"/>
                      <a:pt x="2" y="2"/>
                    </a:cubicBezTo>
                    <a:cubicBezTo>
                      <a:pt x="16" y="0"/>
                      <a:pt x="16" y="0"/>
                      <a:pt x="16" y="0"/>
                    </a:cubicBezTo>
                    <a:cubicBezTo>
                      <a:pt x="17" y="0"/>
                      <a:pt x="19" y="1"/>
                      <a:pt x="19" y="2"/>
                    </a:cubicBezTo>
                    <a:cubicBezTo>
                      <a:pt x="19" y="3"/>
                      <a:pt x="18" y="4"/>
                      <a:pt x="17" y="5"/>
                    </a:cubicBezTo>
                    <a:cubicBezTo>
                      <a:pt x="3" y="7"/>
                      <a:pt x="3" y="7"/>
                      <a:pt x="3" y="7"/>
                    </a:cubicBezTo>
                    <a:cubicBezTo>
                      <a:pt x="3" y="7"/>
                      <a:pt x="3" y="7"/>
                      <a:pt x="2" y="7"/>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sp>
            <p:nvSpPr>
              <p:cNvPr id="22" name="Freeform 74"/>
              <p:cNvSpPr/>
              <p:nvPr/>
            </p:nvSpPr>
            <p:spPr bwMode="auto">
              <a:xfrm>
                <a:off x="1555751" y="5180013"/>
                <a:ext cx="55563" cy="17463"/>
              </a:xfrm>
              <a:custGeom>
                <a:avLst/>
                <a:gdLst>
                  <a:gd name="T0" fmla="*/ 2 w 26"/>
                  <a:gd name="T1" fmla="*/ 8 h 8"/>
                  <a:gd name="T2" fmla="*/ 0 w 26"/>
                  <a:gd name="T3" fmla="*/ 6 h 8"/>
                  <a:gd name="T4" fmla="*/ 2 w 26"/>
                  <a:gd name="T5" fmla="*/ 4 h 8"/>
                  <a:gd name="T6" fmla="*/ 24 w 26"/>
                  <a:gd name="T7" fmla="*/ 0 h 8"/>
                  <a:gd name="T8" fmla="*/ 26 w 26"/>
                  <a:gd name="T9" fmla="*/ 2 h 8"/>
                  <a:gd name="T10" fmla="*/ 24 w 26"/>
                  <a:gd name="T11" fmla="*/ 5 h 8"/>
                  <a:gd name="T12" fmla="*/ 2 w 26"/>
                  <a:gd name="T13" fmla="*/ 8 h 8"/>
                  <a:gd name="T14" fmla="*/ 2 w 26"/>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8">
                    <a:moveTo>
                      <a:pt x="2" y="8"/>
                    </a:moveTo>
                    <a:cubicBezTo>
                      <a:pt x="1" y="8"/>
                      <a:pt x="0" y="7"/>
                      <a:pt x="0" y="6"/>
                    </a:cubicBezTo>
                    <a:cubicBezTo>
                      <a:pt x="0" y="5"/>
                      <a:pt x="0" y="4"/>
                      <a:pt x="2" y="4"/>
                    </a:cubicBezTo>
                    <a:cubicBezTo>
                      <a:pt x="24" y="0"/>
                      <a:pt x="24" y="0"/>
                      <a:pt x="24" y="0"/>
                    </a:cubicBezTo>
                    <a:cubicBezTo>
                      <a:pt x="25" y="0"/>
                      <a:pt x="26" y="1"/>
                      <a:pt x="26" y="2"/>
                    </a:cubicBezTo>
                    <a:cubicBezTo>
                      <a:pt x="26" y="4"/>
                      <a:pt x="26" y="5"/>
                      <a:pt x="24" y="5"/>
                    </a:cubicBezTo>
                    <a:cubicBezTo>
                      <a:pt x="2" y="8"/>
                      <a:pt x="2" y="8"/>
                      <a:pt x="2" y="8"/>
                    </a:cubicBezTo>
                    <a:cubicBezTo>
                      <a:pt x="2" y="8"/>
                      <a:pt x="2" y="8"/>
                      <a:pt x="2" y="8"/>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sp>
            <p:nvSpPr>
              <p:cNvPr id="23" name="Freeform 75"/>
              <p:cNvSpPr/>
              <p:nvPr/>
            </p:nvSpPr>
            <p:spPr bwMode="auto">
              <a:xfrm>
                <a:off x="1277938" y="5432425"/>
                <a:ext cx="403225" cy="31750"/>
              </a:xfrm>
              <a:custGeom>
                <a:avLst/>
                <a:gdLst>
                  <a:gd name="T0" fmla="*/ 190 w 190"/>
                  <a:gd name="T1" fmla="*/ 10 h 15"/>
                  <a:gd name="T2" fmla="*/ 185 w 190"/>
                  <a:gd name="T3" fmla="*/ 15 h 15"/>
                  <a:gd name="T4" fmla="*/ 5 w 190"/>
                  <a:gd name="T5" fmla="*/ 15 h 15"/>
                  <a:gd name="T6" fmla="*/ 0 w 190"/>
                  <a:gd name="T7" fmla="*/ 10 h 15"/>
                  <a:gd name="T8" fmla="*/ 0 w 190"/>
                  <a:gd name="T9" fmla="*/ 6 h 15"/>
                  <a:gd name="T10" fmla="*/ 5 w 190"/>
                  <a:gd name="T11" fmla="*/ 0 h 15"/>
                  <a:gd name="T12" fmla="*/ 185 w 190"/>
                  <a:gd name="T13" fmla="*/ 0 h 15"/>
                  <a:gd name="T14" fmla="*/ 190 w 190"/>
                  <a:gd name="T15" fmla="*/ 6 h 15"/>
                  <a:gd name="T16" fmla="*/ 190 w 190"/>
                  <a:gd name="T1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15">
                    <a:moveTo>
                      <a:pt x="190" y="10"/>
                    </a:moveTo>
                    <a:cubicBezTo>
                      <a:pt x="190" y="13"/>
                      <a:pt x="187" y="15"/>
                      <a:pt x="185" y="15"/>
                    </a:cubicBezTo>
                    <a:cubicBezTo>
                      <a:pt x="5" y="15"/>
                      <a:pt x="5" y="15"/>
                      <a:pt x="5" y="15"/>
                    </a:cubicBezTo>
                    <a:cubicBezTo>
                      <a:pt x="3" y="15"/>
                      <a:pt x="0" y="13"/>
                      <a:pt x="0" y="10"/>
                    </a:cubicBezTo>
                    <a:cubicBezTo>
                      <a:pt x="0" y="6"/>
                      <a:pt x="0" y="6"/>
                      <a:pt x="0" y="6"/>
                    </a:cubicBezTo>
                    <a:cubicBezTo>
                      <a:pt x="0" y="3"/>
                      <a:pt x="3" y="0"/>
                      <a:pt x="5" y="0"/>
                    </a:cubicBezTo>
                    <a:cubicBezTo>
                      <a:pt x="185" y="0"/>
                      <a:pt x="185" y="0"/>
                      <a:pt x="185" y="0"/>
                    </a:cubicBezTo>
                    <a:cubicBezTo>
                      <a:pt x="187" y="0"/>
                      <a:pt x="190" y="3"/>
                      <a:pt x="190" y="6"/>
                    </a:cubicBezTo>
                    <a:lnTo>
                      <a:pt x="190" y="10"/>
                    </a:ln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grpSp>
        <p:cxnSp>
          <p:nvCxnSpPr>
            <p:cNvPr id="12" name="直接连接符 11"/>
            <p:cNvCxnSpPr/>
            <p:nvPr/>
          </p:nvCxnSpPr>
          <p:spPr>
            <a:xfrm>
              <a:off x="4560" y="5922"/>
              <a:ext cx="0" cy="1074"/>
            </a:xfrm>
            <a:prstGeom prst="line">
              <a:avLst/>
            </a:prstGeom>
            <a:ln>
              <a:solidFill>
                <a:srgbClr val="7030A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3" name="文本框 29"/>
            <p:cNvSpPr txBox="1">
              <a:spLocks noChangeArrowheads="1"/>
            </p:cNvSpPr>
            <p:nvPr/>
          </p:nvSpPr>
          <p:spPr bwMode="auto">
            <a:xfrm>
              <a:off x="3850" y="7262"/>
              <a:ext cx="1421"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b="1">
                  <a:solidFill>
                    <a:srgbClr val="7030A0"/>
                  </a:solidFill>
                  <a:latin typeface="微软雅黑" panose="020B0503020204020204" pitchFamily="34" charset="-122"/>
                  <a:ea typeface="微软雅黑" panose="020B0503020204020204" pitchFamily="34" charset="-122"/>
                </a:rPr>
                <a:t>第一轮</a:t>
              </a:r>
            </a:p>
          </p:txBody>
        </p:sp>
      </p:grpSp>
      <p:grpSp>
        <p:nvGrpSpPr>
          <p:cNvPr id="24" name="组合 23"/>
          <p:cNvGrpSpPr>
            <a:grpSpLocks/>
          </p:cNvGrpSpPr>
          <p:nvPr/>
        </p:nvGrpSpPr>
        <p:grpSpPr bwMode="auto">
          <a:xfrm>
            <a:off x="5377964" y="3972535"/>
            <a:ext cx="1082675" cy="1865312"/>
            <a:chOff x="9060" y="5062"/>
            <a:chExt cx="1706" cy="2938"/>
          </a:xfrm>
        </p:grpSpPr>
        <p:grpSp>
          <p:nvGrpSpPr>
            <p:cNvPr id="25" name="Group 1495"/>
            <p:cNvGrpSpPr/>
            <p:nvPr/>
          </p:nvGrpSpPr>
          <p:grpSpPr>
            <a:xfrm>
              <a:off x="9523" y="5062"/>
              <a:ext cx="773" cy="663"/>
              <a:chOff x="2025651" y="4484688"/>
              <a:chExt cx="388938" cy="333375"/>
            </a:xfrm>
            <a:solidFill>
              <a:srgbClr val="0092C7"/>
            </a:solidFill>
          </p:grpSpPr>
          <p:sp>
            <p:nvSpPr>
              <p:cNvPr id="28" name="Freeform 48"/>
              <p:cNvSpPr/>
              <p:nvPr/>
            </p:nvSpPr>
            <p:spPr bwMode="auto">
              <a:xfrm>
                <a:off x="2157413" y="4484688"/>
                <a:ext cx="125413" cy="80963"/>
              </a:xfrm>
              <a:custGeom>
                <a:avLst/>
                <a:gdLst>
                  <a:gd name="T0" fmla="*/ 56 w 59"/>
                  <a:gd name="T1" fmla="*/ 15 h 38"/>
                  <a:gd name="T2" fmla="*/ 46 w 59"/>
                  <a:gd name="T3" fmla="*/ 15 h 38"/>
                  <a:gd name="T4" fmla="*/ 45 w 59"/>
                  <a:gd name="T5" fmla="*/ 13 h 38"/>
                  <a:gd name="T6" fmla="*/ 29 w 59"/>
                  <a:gd name="T7" fmla="*/ 0 h 38"/>
                  <a:gd name="T8" fmla="*/ 13 w 59"/>
                  <a:gd name="T9" fmla="*/ 13 h 38"/>
                  <a:gd name="T10" fmla="*/ 12 w 59"/>
                  <a:gd name="T11" fmla="*/ 15 h 38"/>
                  <a:gd name="T12" fmla="*/ 2 w 59"/>
                  <a:gd name="T13" fmla="*/ 15 h 38"/>
                  <a:gd name="T14" fmla="*/ 0 w 59"/>
                  <a:gd name="T15" fmla="*/ 18 h 38"/>
                  <a:gd name="T16" fmla="*/ 2 w 59"/>
                  <a:gd name="T17" fmla="*/ 36 h 38"/>
                  <a:gd name="T18" fmla="*/ 6 w 59"/>
                  <a:gd name="T19" fmla="*/ 38 h 38"/>
                  <a:gd name="T20" fmla="*/ 53 w 59"/>
                  <a:gd name="T21" fmla="*/ 38 h 38"/>
                  <a:gd name="T22" fmla="*/ 56 w 59"/>
                  <a:gd name="T23" fmla="*/ 36 h 38"/>
                  <a:gd name="T24" fmla="*/ 58 w 59"/>
                  <a:gd name="T25" fmla="*/ 18 h 38"/>
                  <a:gd name="T26" fmla="*/ 56 w 59"/>
                  <a:gd name="T2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38">
                    <a:moveTo>
                      <a:pt x="56" y="15"/>
                    </a:moveTo>
                    <a:cubicBezTo>
                      <a:pt x="46" y="15"/>
                      <a:pt x="46" y="15"/>
                      <a:pt x="46" y="15"/>
                    </a:cubicBezTo>
                    <a:cubicBezTo>
                      <a:pt x="45" y="15"/>
                      <a:pt x="45" y="14"/>
                      <a:pt x="45" y="13"/>
                    </a:cubicBezTo>
                    <a:cubicBezTo>
                      <a:pt x="44" y="6"/>
                      <a:pt x="37" y="0"/>
                      <a:pt x="29" y="0"/>
                    </a:cubicBezTo>
                    <a:cubicBezTo>
                      <a:pt x="21" y="0"/>
                      <a:pt x="15" y="6"/>
                      <a:pt x="13" y="13"/>
                    </a:cubicBezTo>
                    <a:cubicBezTo>
                      <a:pt x="13" y="14"/>
                      <a:pt x="13" y="15"/>
                      <a:pt x="12" y="15"/>
                    </a:cubicBezTo>
                    <a:cubicBezTo>
                      <a:pt x="2" y="15"/>
                      <a:pt x="2" y="15"/>
                      <a:pt x="2" y="15"/>
                    </a:cubicBezTo>
                    <a:cubicBezTo>
                      <a:pt x="1" y="15"/>
                      <a:pt x="0" y="16"/>
                      <a:pt x="0" y="18"/>
                    </a:cubicBezTo>
                    <a:cubicBezTo>
                      <a:pt x="2" y="36"/>
                      <a:pt x="2" y="36"/>
                      <a:pt x="2" y="36"/>
                    </a:cubicBezTo>
                    <a:cubicBezTo>
                      <a:pt x="3" y="37"/>
                      <a:pt x="4" y="38"/>
                      <a:pt x="6" y="38"/>
                    </a:cubicBezTo>
                    <a:cubicBezTo>
                      <a:pt x="53" y="38"/>
                      <a:pt x="53" y="38"/>
                      <a:pt x="53" y="38"/>
                    </a:cubicBezTo>
                    <a:cubicBezTo>
                      <a:pt x="54" y="38"/>
                      <a:pt x="56" y="37"/>
                      <a:pt x="56" y="36"/>
                    </a:cubicBezTo>
                    <a:cubicBezTo>
                      <a:pt x="58" y="18"/>
                      <a:pt x="58" y="18"/>
                      <a:pt x="58" y="18"/>
                    </a:cubicBezTo>
                    <a:cubicBezTo>
                      <a:pt x="59" y="16"/>
                      <a:pt x="58" y="15"/>
                      <a:pt x="56" y="15"/>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sp>
            <p:nvSpPr>
              <p:cNvPr id="29" name="Freeform 49"/>
              <p:cNvSpPr/>
              <p:nvPr/>
            </p:nvSpPr>
            <p:spPr bwMode="auto">
              <a:xfrm>
                <a:off x="2243138" y="4624388"/>
                <a:ext cx="115888" cy="12700"/>
              </a:xfrm>
              <a:custGeom>
                <a:avLst/>
                <a:gdLst>
                  <a:gd name="T0" fmla="*/ 52 w 55"/>
                  <a:gd name="T1" fmla="*/ 6 h 6"/>
                  <a:gd name="T2" fmla="*/ 3 w 55"/>
                  <a:gd name="T3" fmla="*/ 6 h 6"/>
                  <a:gd name="T4" fmla="*/ 0 w 55"/>
                  <a:gd name="T5" fmla="*/ 3 h 6"/>
                  <a:gd name="T6" fmla="*/ 3 w 55"/>
                  <a:gd name="T7" fmla="*/ 0 h 6"/>
                  <a:gd name="T8" fmla="*/ 52 w 55"/>
                  <a:gd name="T9" fmla="*/ 0 h 6"/>
                  <a:gd name="T10" fmla="*/ 55 w 55"/>
                  <a:gd name="T11" fmla="*/ 3 h 6"/>
                  <a:gd name="T12" fmla="*/ 52 w 5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55" h="6">
                    <a:moveTo>
                      <a:pt x="52" y="6"/>
                    </a:moveTo>
                    <a:cubicBezTo>
                      <a:pt x="3" y="6"/>
                      <a:pt x="3" y="6"/>
                      <a:pt x="3" y="6"/>
                    </a:cubicBezTo>
                    <a:cubicBezTo>
                      <a:pt x="1" y="6"/>
                      <a:pt x="0" y="5"/>
                      <a:pt x="0" y="3"/>
                    </a:cubicBezTo>
                    <a:cubicBezTo>
                      <a:pt x="0" y="1"/>
                      <a:pt x="1" y="0"/>
                      <a:pt x="3" y="0"/>
                    </a:cubicBezTo>
                    <a:cubicBezTo>
                      <a:pt x="52" y="0"/>
                      <a:pt x="52" y="0"/>
                      <a:pt x="52" y="0"/>
                    </a:cubicBezTo>
                    <a:cubicBezTo>
                      <a:pt x="53" y="0"/>
                      <a:pt x="55" y="1"/>
                      <a:pt x="55" y="3"/>
                    </a:cubicBezTo>
                    <a:cubicBezTo>
                      <a:pt x="55" y="5"/>
                      <a:pt x="53" y="6"/>
                      <a:pt x="52" y="6"/>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sp>
            <p:nvSpPr>
              <p:cNvPr id="30" name="Freeform 50"/>
              <p:cNvSpPr/>
              <p:nvPr/>
            </p:nvSpPr>
            <p:spPr bwMode="auto">
              <a:xfrm>
                <a:off x="2243138" y="4675188"/>
                <a:ext cx="115888" cy="12700"/>
              </a:xfrm>
              <a:custGeom>
                <a:avLst/>
                <a:gdLst>
                  <a:gd name="T0" fmla="*/ 52 w 55"/>
                  <a:gd name="T1" fmla="*/ 6 h 6"/>
                  <a:gd name="T2" fmla="*/ 3 w 55"/>
                  <a:gd name="T3" fmla="*/ 6 h 6"/>
                  <a:gd name="T4" fmla="*/ 0 w 55"/>
                  <a:gd name="T5" fmla="*/ 3 h 6"/>
                  <a:gd name="T6" fmla="*/ 3 w 55"/>
                  <a:gd name="T7" fmla="*/ 0 h 6"/>
                  <a:gd name="T8" fmla="*/ 52 w 55"/>
                  <a:gd name="T9" fmla="*/ 0 h 6"/>
                  <a:gd name="T10" fmla="*/ 55 w 55"/>
                  <a:gd name="T11" fmla="*/ 3 h 6"/>
                  <a:gd name="T12" fmla="*/ 52 w 5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55" h="6">
                    <a:moveTo>
                      <a:pt x="52" y="6"/>
                    </a:moveTo>
                    <a:cubicBezTo>
                      <a:pt x="3" y="6"/>
                      <a:pt x="3" y="6"/>
                      <a:pt x="3" y="6"/>
                    </a:cubicBezTo>
                    <a:cubicBezTo>
                      <a:pt x="1" y="6"/>
                      <a:pt x="0" y="4"/>
                      <a:pt x="0" y="3"/>
                    </a:cubicBezTo>
                    <a:cubicBezTo>
                      <a:pt x="0" y="1"/>
                      <a:pt x="1" y="0"/>
                      <a:pt x="3" y="0"/>
                    </a:cubicBezTo>
                    <a:cubicBezTo>
                      <a:pt x="52" y="0"/>
                      <a:pt x="52" y="0"/>
                      <a:pt x="52" y="0"/>
                    </a:cubicBezTo>
                    <a:cubicBezTo>
                      <a:pt x="53" y="0"/>
                      <a:pt x="55" y="1"/>
                      <a:pt x="55" y="3"/>
                    </a:cubicBezTo>
                    <a:cubicBezTo>
                      <a:pt x="55" y="4"/>
                      <a:pt x="53" y="6"/>
                      <a:pt x="52" y="6"/>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sp>
            <p:nvSpPr>
              <p:cNvPr id="31" name="Freeform 51"/>
              <p:cNvSpPr/>
              <p:nvPr/>
            </p:nvSpPr>
            <p:spPr bwMode="auto">
              <a:xfrm>
                <a:off x="2243138" y="4724400"/>
                <a:ext cx="115888" cy="12700"/>
              </a:xfrm>
              <a:custGeom>
                <a:avLst/>
                <a:gdLst>
                  <a:gd name="T0" fmla="*/ 52 w 55"/>
                  <a:gd name="T1" fmla="*/ 6 h 6"/>
                  <a:gd name="T2" fmla="*/ 3 w 55"/>
                  <a:gd name="T3" fmla="*/ 6 h 6"/>
                  <a:gd name="T4" fmla="*/ 0 w 55"/>
                  <a:gd name="T5" fmla="*/ 3 h 6"/>
                  <a:gd name="T6" fmla="*/ 3 w 55"/>
                  <a:gd name="T7" fmla="*/ 0 h 6"/>
                  <a:gd name="T8" fmla="*/ 52 w 55"/>
                  <a:gd name="T9" fmla="*/ 0 h 6"/>
                  <a:gd name="T10" fmla="*/ 55 w 55"/>
                  <a:gd name="T11" fmla="*/ 3 h 6"/>
                  <a:gd name="T12" fmla="*/ 52 w 5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55" h="6">
                    <a:moveTo>
                      <a:pt x="52" y="6"/>
                    </a:moveTo>
                    <a:cubicBezTo>
                      <a:pt x="3" y="6"/>
                      <a:pt x="3" y="6"/>
                      <a:pt x="3" y="6"/>
                    </a:cubicBezTo>
                    <a:cubicBezTo>
                      <a:pt x="1" y="6"/>
                      <a:pt x="0" y="5"/>
                      <a:pt x="0" y="3"/>
                    </a:cubicBezTo>
                    <a:cubicBezTo>
                      <a:pt x="0" y="2"/>
                      <a:pt x="1" y="0"/>
                      <a:pt x="3" y="0"/>
                    </a:cubicBezTo>
                    <a:cubicBezTo>
                      <a:pt x="52" y="0"/>
                      <a:pt x="52" y="0"/>
                      <a:pt x="52" y="0"/>
                    </a:cubicBezTo>
                    <a:cubicBezTo>
                      <a:pt x="53" y="0"/>
                      <a:pt x="55" y="2"/>
                      <a:pt x="55" y="3"/>
                    </a:cubicBezTo>
                    <a:cubicBezTo>
                      <a:pt x="55" y="5"/>
                      <a:pt x="53" y="6"/>
                      <a:pt x="52" y="6"/>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sp>
            <p:nvSpPr>
              <p:cNvPr id="32" name="Freeform 52"/>
              <p:cNvSpPr/>
              <p:nvPr/>
            </p:nvSpPr>
            <p:spPr bwMode="auto">
              <a:xfrm>
                <a:off x="2025651" y="4524375"/>
                <a:ext cx="388938" cy="293688"/>
              </a:xfrm>
              <a:custGeom>
                <a:avLst/>
                <a:gdLst>
                  <a:gd name="T0" fmla="*/ 175 w 183"/>
                  <a:gd name="T1" fmla="*/ 0 h 138"/>
                  <a:gd name="T2" fmla="*/ 133 w 183"/>
                  <a:gd name="T3" fmla="*/ 0 h 138"/>
                  <a:gd name="T4" fmla="*/ 131 w 183"/>
                  <a:gd name="T5" fmla="*/ 2 h 138"/>
                  <a:gd name="T6" fmla="*/ 130 w 183"/>
                  <a:gd name="T7" fmla="*/ 11 h 138"/>
                  <a:gd name="T8" fmla="*/ 131 w 183"/>
                  <a:gd name="T9" fmla="*/ 12 h 138"/>
                  <a:gd name="T10" fmla="*/ 164 w 183"/>
                  <a:gd name="T11" fmla="*/ 12 h 138"/>
                  <a:gd name="T12" fmla="*/ 171 w 183"/>
                  <a:gd name="T13" fmla="*/ 20 h 138"/>
                  <a:gd name="T14" fmla="*/ 171 w 183"/>
                  <a:gd name="T15" fmla="*/ 119 h 138"/>
                  <a:gd name="T16" fmla="*/ 164 w 183"/>
                  <a:gd name="T17" fmla="*/ 126 h 138"/>
                  <a:gd name="T18" fmla="*/ 19 w 183"/>
                  <a:gd name="T19" fmla="*/ 126 h 138"/>
                  <a:gd name="T20" fmla="*/ 11 w 183"/>
                  <a:gd name="T21" fmla="*/ 119 h 138"/>
                  <a:gd name="T22" fmla="*/ 11 w 183"/>
                  <a:gd name="T23" fmla="*/ 20 h 138"/>
                  <a:gd name="T24" fmla="*/ 19 w 183"/>
                  <a:gd name="T25" fmla="*/ 12 h 138"/>
                  <a:gd name="T26" fmla="*/ 51 w 183"/>
                  <a:gd name="T27" fmla="*/ 12 h 138"/>
                  <a:gd name="T28" fmla="*/ 52 w 183"/>
                  <a:gd name="T29" fmla="*/ 11 h 138"/>
                  <a:gd name="T30" fmla="*/ 51 w 183"/>
                  <a:gd name="T31" fmla="*/ 2 h 138"/>
                  <a:gd name="T32" fmla="*/ 49 w 183"/>
                  <a:gd name="T33" fmla="*/ 0 h 138"/>
                  <a:gd name="T34" fmla="*/ 7 w 183"/>
                  <a:gd name="T35" fmla="*/ 0 h 138"/>
                  <a:gd name="T36" fmla="*/ 0 w 183"/>
                  <a:gd name="T37" fmla="*/ 8 h 138"/>
                  <a:gd name="T38" fmla="*/ 0 w 183"/>
                  <a:gd name="T39" fmla="*/ 130 h 138"/>
                  <a:gd name="T40" fmla="*/ 7 w 183"/>
                  <a:gd name="T41" fmla="*/ 138 h 138"/>
                  <a:gd name="T42" fmla="*/ 175 w 183"/>
                  <a:gd name="T43" fmla="*/ 138 h 138"/>
                  <a:gd name="T44" fmla="*/ 183 w 183"/>
                  <a:gd name="T45" fmla="*/ 130 h 138"/>
                  <a:gd name="T46" fmla="*/ 183 w 183"/>
                  <a:gd name="T47" fmla="*/ 8 h 138"/>
                  <a:gd name="T48" fmla="*/ 175 w 183"/>
                  <a:gd name="T4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38">
                    <a:moveTo>
                      <a:pt x="175" y="0"/>
                    </a:moveTo>
                    <a:cubicBezTo>
                      <a:pt x="175" y="0"/>
                      <a:pt x="145" y="0"/>
                      <a:pt x="133" y="0"/>
                    </a:cubicBezTo>
                    <a:cubicBezTo>
                      <a:pt x="131" y="0"/>
                      <a:pt x="131" y="2"/>
                      <a:pt x="131" y="2"/>
                    </a:cubicBezTo>
                    <a:cubicBezTo>
                      <a:pt x="130" y="11"/>
                      <a:pt x="130" y="11"/>
                      <a:pt x="130" y="11"/>
                    </a:cubicBezTo>
                    <a:cubicBezTo>
                      <a:pt x="130" y="11"/>
                      <a:pt x="130" y="12"/>
                      <a:pt x="131" y="12"/>
                    </a:cubicBezTo>
                    <a:cubicBezTo>
                      <a:pt x="140" y="12"/>
                      <a:pt x="164" y="12"/>
                      <a:pt x="164" y="12"/>
                    </a:cubicBezTo>
                    <a:cubicBezTo>
                      <a:pt x="168" y="12"/>
                      <a:pt x="171" y="15"/>
                      <a:pt x="171" y="20"/>
                    </a:cubicBezTo>
                    <a:cubicBezTo>
                      <a:pt x="171" y="119"/>
                      <a:pt x="171" y="119"/>
                      <a:pt x="171" y="119"/>
                    </a:cubicBezTo>
                    <a:cubicBezTo>
                      <a:pt x="171" y="123"/>
                      <a:pt x="168" y="126"/>
                      <a:pt x="164" y="126"/>
                    </a:cubicBezTo>
                    <a:cubicBezTo>
                      <a:pt x="19" y="126"/>
                      <a:pt x="19" y="126"/>
                      <a:pt x="19" y="126"/>
                    </a:cubicBezTo>
                    <a:cubicBezTo>
                      <a:pt x="15" y="126"/>
                      <a:pt x="11" y="123"/>
                      <a:pt x="11" y="119"/>
                    </a:cubicBezTo>
                    <a:cubicBezTo>
                      <a:pt x="11" y="20"/>
                      <a:pt x="11" y="20"/>
                      <a:pt x="11" y="20"/>
                    </a:cubicBezTo>
                    <a:cubicBezTo>
                      <a:pt x="11" y="15"/>
                      <a:pt x="15" y="12"/>
                      <a:pt x="19" y="12"/>
                    </a:cubicBezTo>
                    <a:cubicBezTo>
                      <a:pt x="19" y="12"/>
                      <a:pt x="42" y="12"/>
                      <a:pt x="51" y="12"/>
                    </a:cubicBezTo>
                    <a:cubicBezTo>
                      <a:pt x="52" y="12"/>
                      <a:pt x="52" y="11"/>
                      <a:pt x="52" y="11"/>
                    </a:cubicBezTo>
                    <a:cubicBezTo>
                      <a:pt x="51" y="2"/>
                      <a:pt x="51" y="2"/>
                      <a:pt x="51" y="2"/>
                    </a:cubicBezTo>
                    <a:cubicBezTo>
                      <a:pt x="51" y="2"/>
                      <a:pt x="50" y="0"/>
                      <a:pt x="49" y="0"/>
                    </a:cubicBezTo>
                    <a:cubicBezTo>
                      <a:pt x="37" y="0"/>
                      <a:pt x="7" y="0"/>
                      <a:pt x="7" y="0"/>
                    </a:cubicBezTo>
                    <a:cubicBezTo>
                      <a:pt x="3" y="0"/>
                      <a:pt x="0" y="4"/>
                      <a:pt x="0" y="8"/>
                    </a:cubicBezTo>
                    <a:cubicBezTo>
                      <a:pt x="0" y="130"/>
                      <a:pt x="0" y="130"/>
                      <a:pt x="0" y="130"/>
                    </a:cubicBezTo>
                    <a:cubicBezTo>
                      <a:pt x="0" y="135"/>
                      <a:pt x="3" y="138"/>
                      <a:pt x="7" y="138"/>
                    </a:cubicBezTo>
                    <a:cubicBezTo>
                      <a:pt x="175" y="138"/>
                      <a:pt x="175" y="138"/>
                      <a:pt x="175" y="138"/>
                    </a:cubicBezTo>
                    <a:cubicBezTo>
                      <a:pt x="179" y="138"/>
                      <a:pt x="183" y="135"/>
                      <a:pt x="183" y="130"/>
                    </a:cubicBezTo>
                    <a:cubicBezTo>
                      <a:pt x="183" y="8"/>
                      <a:pt x="183" y="8"/>
                      <a:pt x="183" y="8"/>
                    </a:cubicBezTo>
                    <a:cubicBezTo>
                      <a:pt x="183" y="4"/>
                      <a:pt x="179" y="0"/>
                      <a:pt x="175" y="0"/>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sp>
            <p:nvSpPr>
              <p:cNvPr id="33" name="Oval 53"/>
              <p:cNvSpPr>
                <a:spLocks noChangeArrowheads="1"/>
              </p:cNvSpPr>
              <p:nvPr/>
            </p:nvSpPr>
            <p:spPr bwMode="auto">
              <a:xfrm>
                <a:off x="2116138" y="4603750"/>
                <a:ext cx="63500" cy="60325"/>
              </a:xfrm>
              <a:prstGeom prst="ellipse">
                <a:avLst/>
              </a:pr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sp>
            <p:nvSpPr>
              <p:cNvPr id="34" name="Freeform 54"/>
              <p:cNvSpPr/>
              <p:nvPr/>
            </p:nvSpPr>
            <p:spPr bwMode="auto">
              <a:xfrm>
                <a:off x="2085976" y="4675188"/>
                <a:ext cx="120650" cy="68263"/>
              </a:xfrm>
              <a:custGeom>
                <a:avLst/>
                <a:gdLst>
                  <a:gd name="T0" fmla="*/ 57 w 57"/>
                  <a:gd name="T1" fmla="*/ 31 h 32"/>
                  <a:gd name="T2" fmla="*/ 47 w 57"/>
                  <a:gd name="T3" fmla="*/ 5 h 32"/>
                  <a:gd name="T4" fmla="*/ 41 w 57"/>
                  <a:gd name="T5" fmla="*/ 0 h 32"/>
                  <a:gd name="T6" fmla="*/ 40 w 57"/>
                  <a:gd name="T7" fmla="*/ 0 h 32"/>
                  <a:gd name="T8" fmla="*/ 37 w 57"/>
                  <a:gd name="T9" fmla="*/ 0 h 32"/>
                  <a:gd name="T10" fmla="*/ 20 w 57"/>
                  <a:gd name="T11" fmla="*/ 0 h 32"/>
                  <a:gd name="T12" fmla="*/ 18 w 57"/>
                  <a:gd name="T13" fmla="*/ 0 h 32"/>
                  <a:gd name="T14" fmla="*/ 17 w 57"/>
                  <a:gd name="T15" fmla="*/ 0 h 32"/>
                  <a:gd name="T16" fmla="*/ 11 w 57"/>
                  <a:gd name="T17" fmla="*/ 5 h 32"/>
                  <a:gd name="T18" fmla="*/ 1 w 57"/>
                  <a:gd name="T19" fmla="*/ 31 h 32"/>
                  <a:gd name="T20" fmla="*/ 2 w 57"/>
                  <a:gd name="T21" fmla="*/ 32 h 32"/>
                  <a:gd name="T22" fmla="*/ 56 w 57"/>
                  <a:gd name="T23" fmla="*/ 32 h 32"/>
                  <a:gd name="T24" fmla="*/ 57 w 57"/>
                  <a:gd name="T2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32">
                    <a:moveTo>
                      <a:pt x="57" y="31"/>
                    </a:moveTo>
                    <a:cubicBezTo>
                      <a:pt x="47" y="5"/>
                      <a:pt x="47" y="5"/>
                      <a:pt x="47" y="5"/>
                    </a:cubicBezTo>
                    <a:cubicBezTo>
                      <a:pt x="47" y="4"/>
                      <a:pt x="45" y="0"/>
                      <a:pt x="41" y="0"/>
                    </a:cubicBezTo>
                    <a:cubicBezTo>
                      <a:pt x="40" y="0"/>
                      <a:pt x="40" y="0"/>
                      <a:pt x="40" y="0"/>
                    </a:cubicBezTo>
                    <a:cubicBezTo>
                      <a:pt x="39" y="0"/>
                      <a:pt x="38" y="0"/>
                      <a:pt x="37" y="0"/>
                    </a:cubicBezTo>
                    <a:cubicBezTo>
                      <a:pt x="20" y="0"/>
                      <a:pt x="20" y="0"/>
                      <a:pt x="20" y="0"/>
                    </a:cubicBezTo>
                    <a:cubicBezTo>
                      <a:pt x="19" y="0"/>
                      <a:pt x="18" y="0"/>
                      <a:pt x="18" y="0"/>
                    </a:cubicBezTo>
                    <a:cubicBezTo>
                      <a:pt x="18" y="0"/>
                      <a:pt x="18" y="0"/>
                      <a:pt x="17" y="0"/>
                    </a:cubicBezTo>
                    <a:cubicBezTo>
                      <a:pt x="12" y="0"/>
                      <a:pt x="11" y="4"/>
                      <a:pt x="11" y="5"/>
                    </a:cubicBezTo>
                    <a:cubicBezTo>
                      <a:pt x="1" y="31"/>
                      <a:pt x="1" y="31"/>
                      <a:pt x="1" y="31"/>
                    </a:cubicBezTo>
                    <a:cubicBezTo>
                      <a:pt x="1" y="31"/>
                      <a:pt x="0" y="32"/>
                      <a:pt x="2" y="32"/>
                    </a:cubicBezTo>
                    <a:cubicBezTo>
                      <a:pt x="56" y="32"/>
                      <a:pt x="56" y="32"/>
                      <a:pt x="56" y="32"/>
                    </a:cubicBezTo>
                    <a:cubicBezTo>
                      <a:pt x="57" y="32"/>
                      <a:pt x="57" y="31"/>
                      <a:pt x="57" y="31"/>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grpSp>
        <p:cxnSp>
          <p:nvCxnSpPr>
            <p:cNvPr id="26" name="直接连接符 25"/>
            <p:cNvCxnSpPr/>
            <p:nvPr/>
          </p:nvCxnSpPr>
          <p:spPr>
            <a:xfrm>
              <a:off x="9893" y="6007"/>
              <a:ext cx="0" cy="1073"/>
            </a:xfrm>
            <a:prstGeom prst="line">
              <a:avLst/>
            </a:prstGeom>
            <a:ln>
              <a:solidFill>
                <a:srgbClr val="0092C7"/>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109"/>
            <p:cNvSpPr txBox="1">
              <a:spLocks noChangeArrowheads="1"/>
            </p:cNvSpPr>
            <p:nvPr/>
          </p:nvSpPr>
          <p:spPr bwMode="auto">
            <a:xfrm>
              <a:off x="9060" y="7394"/>
              <a:ext cx="1706"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b="1">
                  <a:solidFill>
                    <a:srgbClr val="0092C7"/>
                  </a:solidFill>
                  <a:latin typeface="微软雅黑" panose="020B0503020204020204" pitchFamily="34" charset="-122"/>
                  <a:ea typeface="微软雅黑" panose="020B0503020204020204" pitchFamily="34" charset="-122"/>
                </a:rPr>
                <a:t>第二轮</a:t>
              </a:r>
            </a:p>
          </p:txBody>
        </p:sp>
      </p:grpSp>
      <p:grpSp>
        <p:nvGrpSpPr>
          <p:cNvPr id="35" name="组合 34"/>
          <p:cNvGrpSpPr>
            <a:grpSpLocks/>
          </p:cNvGrpSpPr>
          <p:nvPr/>
        </p:nvGrpSpPr>
        <p:grpSpPr bwMode="auto">
          <a:xfrm>
            <a:off x="8886339" y="3996347"/>
            <a:ext cx="868363" cy="1841500"/>
            <a:chOff x="14428" y="5100"/>
            <a:chExt cx="1368" cy="2900"/>
          </a:xfrm>
        </p:grpSpPr>
        <p:sp>
          <p:nvSpPr>
            <p:cNvPr id="36" name="Freeform 76"/>
            <p:cNvSpPr>
              <a:spLocks noEditPoints="1"/>
            </p:cNvSpPr>
            <p:nvPr/>
          </p:nvSpPr>
          <p:spPr bwMode="auto">
            <a:xfrm>
              <a:off x="14753" y="5100"/>
              <a:ext cx="825" cy="615"/>
            </a:xfrm>
            <a:custGeom>
              <a:avLst/>
              <a:gdLst>
                <a:gd name="T0" fmla="*/ 228 w 237"/>
                <a:gd name="T1" fmla="*/ 42 h 177"/>
                <a:gd name="T2" fmla="*/ 215 w 237"/>
                <a:gd name="T3" fmla="*/ 42 h 177"/>
                <a:gd name="T4" fmla="*/ 214 w 237"/>
                <a:gd name="T5" fmla="*/ 40 h 177"/>
                <a:gd name="T6" fmla="*/ 214 w 237"/>
                <a:gd name="T7" fmla="*/ 33 h 177"/>
                <a:gd name="T8" fmla="*/ 198 w 237"/>
                <a:gd name="T9" fmla="*/ 18 h 177"/>
                <a:gd name="T10" fmla="*/ 93 w 237"/>
                <a:gd name="T11" fmla="*/ 18 h 177"/>
                <a:gd name="T12" fmla="*/ 90 w 237"/>
                <a:gd name="T13" fmla="*/ 13 h 177"/>
                <a:gd name="T14" fmla="*/ 89 w 237"/>
                <a:gd name="T15" fmla="*/ 12 h 177"/>
                <a:gd name="T16" fmla="*/ 72 w 237"/>
                <a:gd name="T17" fmla="*/ 0 h 177"/>
                <a:gd name="T18" fmla="*/ 44 w 237"/>
                <a:gd name="T19" fmla="*/ 0 h 177"/>
                <a:gd name="T20" fmla="*/ 28 w 237"/>
                <a:gd name="T21" fmla="*/ 12 h 177"/>
                <a:gd name="T22" fmla="*/ 27 w 237"/>
                <a:gd name="T23" fmla="*/ 13 h 177"/>
                <a:gd name="T24" fmla="*/ 24 w 237"/>
                <a:gd name="T25" fmla="*/ 18 h 177"/>
                <a:gd name="T26" fmla="*/ 16 w 237"/>
                <a:gd name="T27" fmla="*/ 18 h 177"/>
                <a:gd name="T28" fmla="*/ 0 w 237"/>
                <a:gd name="T29" fmla="*/ 33 h 177"/>
                <a:gd name="T30" fmla="*/ 0 w 237"/>
                <a:gd name="T31" fmla="*/ 162 h 177"/>
                <a:gd name="T32" fmla="*/ 13 w 237"/>
                <a:gd name="T33" fmla="*/ 177 h 177"/>
                <a:gd name="T34" fmla="*/ 16 w 237"/>
                <a:gd name="T35" fmla="*/ 177 h 177"/>
                <a:gd name="T36" fmla="*/ 204 w 237"/>
                <a:gd name="T37" fmla="*/ 177 h 177"/>
                <a:gd name="T38" fmla="*/ 215 w 237"/>
                <a:gd name="T39" fmla="*/ 168 h 177"/>
                <a:gd name="T40" fmla="*/ 236 w 237"/>
                <a:gd name="T41" fmla="*/ 51 h 177"/>
                <a:gd name="T42" fmla="*/ 228 w 237"/>
                <a:gd name="T43" fmla="*/ 42 h 177"/>
                <a:gd name="T44" fmla="*/ 16 w 237"/>
                <a:gd name="T45" fmla="*/ 30 h 177"/>
                <a:gd name="T46" fmla="*/ 24 w 237"/>
                <a:gd name="T47" fmla="*/ 30 h 177"/>
                <a:gd name="T48" fmla="*/ 38 w 237"/>
                <a:gd name="T49" fmla="*/ 19 h 177"/>
                <a:gd name="T50" fmla="*/ 39 w 237"/>
                <a:gd name="T51" fmla="*/ 18 h 177"/>
                <a:gd name="T52" fmla="*/ 46 w 237"/>
                <a:gd name="T53" fmla="*/ 12 h 177"/>
                <a:gd name="T54" fmla="*/ 72 w 237"/>
                <a:gd name="T55" fmla="*/ 12 h 177"/>
                <a:gd name="T56" fmla="*/ 78 w 237"/>
                <a:gd name="T57" fmla="*/ 18 h 177"/>
                <a:gd name="T58" fmla="*/ 79 w 237"/>
                <a:gd name="T59" fmla="*/ 19 h 177"/>
                <a:gd name="T60" fmla="*/ 93 w 237"/>
                <a:gd name="T61" fmla="*/ 30 h 177"/>
                <a:gd name="T62" fmla="*/ 198 w 237"/>
                <a:gd name="T63" fmla="*/ 30 h 177"/>
                <a:gd name="T64" fmla="*/ 202 w 237"/>
                <a:gd name="T65" fmla="*/ 33 h 177"/>
                <a:gd name="T66" fmla="*/ 202 w 237"/>
                <a:gd name="T67" fmla="*/ 39 h 177"/>
                <a:gd name="T68" fmla="*/ 200 w 237"/>
                <a:gd name="T69" fmla="*/ 42 h 177"/>
                <a:gd name="T70" fmla="*/ 40 w 237"/>
                <a:gd name="T71" fmla="*/ 42 h 177"/>
                <a:gd name="T72" fmla="*/ 29 w 237"/>
                <a:gd name="T73" fmla="*/ 51 h 177"/>
                <a:gd name="T74" fmla="*/ 13 w 237"/>
                <a:gd name="T75" fmla="*/ 138 h 177"/>
                <a:gd name="T76" fmla="*/ 13 w 237"/>
                <a:gd name="T77" fmla="*/ 136 h 177"/>
                <a:gd name="T78" fmla="*/ 13 w 237"/>
                <a:gd name="T79" fmla="*/ 33 h 177"/>
                <a:gd name="T80" fmla="*/ 16 w 237"/>
                <a:gd name="T81" fmla="*/ 3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7" h="177">
                  <a:moveTo>
                    <a:pt x="228" y="42"/>
                  </a:moveTo>
                  <a:cubicBezTo>
                    <a:pt x="228" y="42"/>
                    <a:pt x="218" y="42"/>
                    <a:pt x="215" y="42"/>
                  </a:cubicBezTo>
                  <a:cubicBezTo>
                    <a:pt x="214" y="42"/>
                    <a:pt x="214" y="40"/>
                    <a:pt x="214" y="40"/>
                  </a:cubicBezTo>
                  <a:cubicBezTo>
                    <a:pt x="214" y="33"/>
                    <a:pt x="214" y="33"/>
                    <a:pt x="214" y="33"/>
                  </a:cubicBezTo>
                  <a:cubicBezTo>
                    <a:pt x="214" y="25"/>
                    <a:pt x="207" y="18"/>
                    <a:pt x="198" y="18"/>
                  </a:cubicBezTo>
                  <a:cubicBezTo>
                    <a:pt x="93" y="18"/>
                    <a:pt x="93" y="18"/>
                    <a:pt x="93" y="18"/>
                  </a:cubicBezTo>
                  <a:cubicBezTo>
                    <a:pt x="92" y="18"/>
                    <a:pt x="91" y="16"/>
                    <a:pt x="90" y="13"/>
                  </a:cubicBezTo>
                  <a:cubicBezTo>
                    <a:pt x="89" y="13"/>
                    <a:pt x="89" y="12"/>
                    <a:pt x="89" y="12"/>
                  </a:cubicBezTo>
                  <a:cubicBezTo>
                    <a:pt x="84" y="2"/>
                    <a:pt x="77" y="0"/>
                    <a:pt x="72" y="0"/>
                  </a:cubicBezTo>
                  <a:cubicBezTo>
                    <a:pt x="44" y="0"/>
                    <a:pt x="44" y="0"/>
                    <a:pt x="44" y="0"/>
                  </a:cubicBezTo>
                  <a:cubicBezTo>
                    <a:pt x="37" y="0"/>
                    <a:pt x="33" y="4"/>
                    <a:pt x="28" y="12"/>
                  </a:cubicBezTo>
                  <a:cubicBezTo>
                    <a:pt x="28" y="12"/>
                    <a:pt x="28" y="13"/>
                    <a:pt x="27" y="13"/>
                  </a:cubicBezTo>
                  <a:cubicBezTo>
                    <a:pt x="26" y="16"/>
                    <a:pt x="25" y="18"/>
                    <a:pt x="24" y="18"/>
                  </a:cubicBezTo>
                  <a:cubicBezTo>
                    <a:pt x="16" y="18"/>
                    <a:pt x="16" y="18"/>
                    <a:pt x="16" y="18"/>
                  </a:cubicBezTo>
                  <a:cubicBezTo>
                    <a:pt x="7" y="18"/>
                    <a:pt x="0" y="25"/>
                    <a:pt x="0" y="33"/>
                  </a:cubicBezTo>
                  <a:cubicBezTo>
                    <a:pt x="0" y="162"/>
                    <a:pt x="0" y="162"/>
                    <a:pt x="0" y="162"/>
                  </a:cubicBezTo>
                  <a:cubicBezTo>
                    <a:pt x="0" y="169"/>
                    <a:pt x="6" y="175"/>
                    <a:pt x="13" y="177"/>
                  </a:cubicBezTo>
                  <a:cubicBezTo>
                    <a:pt x="14" y="177"/>
                    <a:pt x="15" y="177"/>
                    <a:pt x="16" y="177"/>
                  </a:cubicBezTo>
                  <a:cubicBezTo>
                    <a:pt x="204" y="177"/>
                    <a:pt x="204" y="177"/>
                    <a:pt x="204" y="177"/>
                  </a:cubicBezTo>
                  <a:cubicBezTo>
                    <a:pt x="209" y="177"/>
                    <a:pt x="214" y="173"/>
                    <a:pt x="215" y="168"/>
                  </a:cubicBezTo>
                  <a:cubicBezTo>
                    <a:pt x="236" y="51"/>
                    <a:pt x="236" y="51"/>
                    <a:pt x="236" y="51"/>
                  </a:cubicBezTo>
                  <a:cubicBezTo>
                    <a:pt x="237" y="46"/>
                    <a:pt x="233" y="42"/>
                    <a:pt x="228" y="42"/>
                  </a:cubicBezTo>
                  <a:close/>
                  <a:moveTo>
                    <a:pt x="16" y="30"/>
                  </a:moveTo>
                  <a:cubicBezTo>
                    <a:pt x="24" y="30"/>
                    <a:pt x="24" y="30"/>
                    <a:pt x="24" y="30"/>
                  </a:cubicBezTo>
                  <a:cubicBezTo>
                    <a:pt x="32" y="30"/>
                    <a:pt x="35" y="24"/>
                    <a:pt x="38" y="19"/>
                  </a:cubicBezTo>
                  <a:cubicBezTo>
                    <a:pt x="38" y="19"/>
                    <a:pt x="39" y="19"/>
                    <a:pt x="39" y="18"/>
                  </a:cubicBezTo>
                  <a:cubicBezTo>
                    <a:pt x="41" y="14"/>
                    <a:pt x="43" y="12"/>
                    <a:pt x="46" y="12"/>
                  </a:cubicBezTo>
                  <a:cubicBezTo>
                    <a:pt x="72" y="12"/>
                    <a:pt x="72" y="12"/>
                    <a:pt x="72" y="12"/>
                  </a:cubicBezTo>
                  <a:cubicBezTo>
                    <a:pt x="73" y="12"/>
                    <a:pt x="75" y="12"/>
                    <a:pt x="78" y="18"/>
                  </a:cubicBezTo>
                  <a:cubicBezTo>
                    <a:pt x="78" y="18"/>
                    <a:pt x="79" y="19"/>
                    <a:pt x="79" y="19"/>
                  </a:cubicBezTo>
                  <a:cubicBezTo>
                    <a:pt x="81" y="23"/>
                    <a:pt x="84" y="30"/>
                    <a:pt x="93" y="30"/>
                  </a:cubicBezTo>
                  <a:cubicBezTo>
                    <a:pt x="198" y="30"/>
                    <a:pt x="198" y="30"/>
                    <a:pt x="198" y="30"/>
                  </a:cubicBezTo>
                  <a:cubicBezTo>
                    <a:pt x="200" y="30"/>
                    <a:pt x="202" y="31"/>
                    <a:pt x="202" y="33"/>
                  </a:cubicBezTo>
                  <a:cubicBezTo>
                    <a:pt x="202" y="39"/>
                    <a:pt x="202" y="39"/>
                    <a:pt x="202" y="39"/>
                  </a:cubicBezTo>
                  <a:cubicBezTo>
                    <a:pt x="202" y="39"/>
                    <a:pt x="202" y="42"/>
                    <a:pt x="200" y="42"/>
                  </a:cubicBezTo>
                  <a:cubicBezTo>
                    <a:pt x="160" y="42"/>
                    <a:pt x="40" y="42"/>
                    <a:pt x="40" y="42"/>
                  </a:cubicBezTo>
                  <a:cubicBezTo>
                    <a:pt x="35" y="42"/>
                    <a:pt x="30" y="46"/>
                    <a:pt x="29" y="51"/>
                  </a:cubicBezTo>
                  <a:cubicBezTo>
                    <a:pt x="13" y="138"/>
                    <a:pt x="13" y="138"/>
                    <a:pt x="13" y="138"/>
                  </a:cubicBezTo>
                  <a:cubicBezTo>
                    <a:pt x="13" y="138"/>
                    <a:pt x="13" y="141"/>
                    <a:pt x="13" y="136"/>
                  </a:cubicBezTo>
                  <a:cubicBezTo>
                    <a:pt x="13" y="110"/>
                    <a:pt x="13" y="33"/>
                    <a:pt x="13" y="33"/>
                  </a:cubicBezTo>
                  <a:cubicBezTo>
                    <a:pt x="13" y="31"/>
                    <a:pt x="14" y="30"/>
                    <a:pt x="16" y="30"/>
                  </a:cubicBezTo>
                  <a:close/>
                </a:path>
              </a:pathLst>
            </a:custGeom>
            <a:solidFill>
              <a:schemeClr val="accent6">
                <a:lumMod val="75000"/>
              </a:schemeClr>
            </a:solidFill>
            <a:ln>
              <a:solidFill>
                <a:schemeClr val="accent6">
                  <a:lumMod val="7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cxnSp>
          <p:nvCxnSpPr>
            <p:cNvPr id="37" name="直接连接符 36"/>
            <p:cNvCxnSpPr/>
            <p:nvPr/>
          </p:nvCxnSpPr>
          <p:spPr>
            <a:xfrm>
              <a:off x="15113" y="6005"/>
              <a:ext cx="0" cy="1075"/>
            </a:xfrm>
            <a:prstGeom prst="line">
              <a:avLst/>
            </a:prstGeom>
            <a:ln>
              <a:solidFill>
                <a:schemeClr val="accent6">
                  <a:lumMod val="7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14428" y="7395"/>
              <a:ext cx="1368" cy="605"/>
            </a:xfrm>
            <a:prstGeom prst="rect">
              <a:avLst/>
            </a:prstGeom>
            <a:ln>
              <a:noFill/>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wrap="none">
              <a:spAutoFit/>
            </a:bodyPr>
            <a:lstStyle/>
            <a:p>
              <a:pPr algn="ctr" fontAlgn="auto"/>
              <a:r>
                <a:rPr lang="zh-CN" altLang="en-US" b="1" noProof="1">
                  <a:solidFill>
                    <a:schemeClr val="accent6">
                      <a:lumMod val="75000"/>
                    </a:schemeClr>
                  </a:solidFill>
                  <a:latin typeface="微软雅黑" panose="020B0503020204020204" charset="-122"/>
                  <a:ea typeface="微软雅黑" panose="020B0503020204020204" charset="-122"/>
                </a:rPr>
                <a:t>第三轮</a:t>
              </a:r>
            </a:p>
          </p:txBody>
        </p:sp>
      </p:grpSp>
      <p:grpSp>
        <p:nvGrpSpPr>
          <p:cNvPr id="39" name="组合 4"/>
          <p:cNvGrpSpPr>
            <a:grpSpLocks/>
          </p:cNvGrpSpPr>
          <p:nvPr/>
        </p:nvGrpSpPr>
        <p:grpSpPr bwMode="auto">
          <a:xfrm>
            <a:off x="3536464" y="2854935"/>
            <a:ext cx="1325563" cy="2079625"/>
            <a:chOff x="5821" y="3302"/>
            <a:chExt cx="2088" cy="3275"/>
          </a:xfrm>
        </p:grpSpPr>
        <p:grpSp>
          <p:nvGrpSpPr>
            <p:cNvPr id="40" name="Group 1497"/>
            <p:cNvGrpSpPr/>
            <p:nvPr/>
          </p:nvGrpSpPr>
          <p:grpSpPr>
            <a:xfrm>
              <a:off x="6534" y="5797"/>
              <a:ext cx="668" cy="780"/>
              <a:chOff x="3497263" y="4408488"/>
              <a:chExt cx="369888" cy="431800"/>
            </a:xfrm>
            <a:solidFill>
              <a:schemeClr val="bg1">
                <a:lumMod val="65000"/>
              </a:schemeClr>
            </a:solidFill>
          </p:grpSpPr>
          <p:sp>
            <p:nvSpPr>
              <p:cNvPr id="43" name="Freeform 57"/>
              <p:cNvSpPr/>
              <p:nvPr/>
            </p:nvSpPr>
            <p:spPr bwMode="auto">
              <a:xfrm>
                <a:off x="3554413" y="4616450"/>
                <a:ext cx="74613" cy="182563"/>
              </a:xfrm>
              <a:custGeom>
                <a:avLst/>
                <a:gdLst>
                  <a:gd name="T0" fmla="*/ 35 w 35"/>
                  <a:gd name="T1" fmla="*/ 80 h 86"/>
                  <a:gd name="T2" fmla="*/ 29 w 35"/>
                  <a:gd name="T3" fmla="*/ 86 h 86"/>
                  <a:gd name="T4" fmla="*/ 5 w 35"/>
                  <a:gd name="T5" fmla="*/ 86 h 86"/>
                  <a:gd name="T6" fmla="*/ 0 w 35"/>
                  <a:gd name="T7" fmla="*/ 80 h 86"/>
                  <a:gd name="T8" fmla="*/ 0 w 35"/>
                  <a:gd name="T9" fmla="*/ 6 h 86"/>
                  <a:gd name="T10" fmla="*/ 5 w 35"/>
                  <a:gd name="T11" fmla="*/ 0 h 86"/>
                  <a:gd name="T12" fmla="*/ 29 w 35"/>
                  <a:gd name="T13" fmla="*/ 0 h 86"/>
                  <a:gd name="T14" fmla="*/ 35 w 35"/>
                  <a:gd name="T15" fmla="*/ 6 h 86"/>
                  <a:gd name="T16" fmla="*/ 35 w 35"/>
                  <a:gd name="T17"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86">
                    <a:moveTo>
                      <a:pt x="35" y="80"/>
                    </a:moveTo>
                    <a:cubicBezTo>
                      <a:pt x="35" y="83"/>
                      <a:pt x="32" y="86"/>
                      <a:pt x="29" y="86"/>
                    </a:cubicBezTo>
                    <a:cubicBezTo>
                      <a:pt x="5" y="86"/>
                      <a:pt x="5" y="86"/>
                      <a:pt x="5" y="86"/>
                    </a:cubicBezTo>
                    <a:cubicBezTo>
                      <a:pt x="2" y="86"/>
                      <a:pt x="0" y="83"/>
                      <a:pt x="0" y="80"/>
                    </a:cubicBezTo>
                    <a:cubicBezTo>
                      <a:pt x="0" y="6"/>
                      <a:pt x="0" y="6"/>
                      <a:pt x="0" y="6"/>
                    </a:cubicBezTo>
                    <a:cubicBezTo>
                      <a:pt x="0" y="3"/>
                      <a:pt x="2" y="0"/>
                      <a:pt x="5" y="0"/>
                    </a:cubicBezTo>
                    <a:cubicBezTo>
                      <a:pt x="29" y="0"/>
                      <a:pt x="29" y="0"/>
                      <a:pt x="29" y="0"/>
                    </a:cubicBezTo>
                    <a:cubicBezTo>
                      <a:pt x="32" y="0"/>
                      <a:pt x="35" y="3"/>
                      <a:pt x="35" y="6"/>
                    </a:cubicBezTo>
                    <a:lnTo>
                      <a:pt x="35" y="80"/>
                    </a:ln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sp>
            <p:nvSpPr>
              <p:cNvPr id="44" name="Freeform 58"/>
              <p:cNvSpPr/>
              <p:nvPr/>
            </p:nvSpPr>
            <p:spPr bwMode="auto">
              <a:xfrm>
                <a:off x="3736976" y="4651375"/>
                <a:ext cx="74613" cy="147638"/>
              </a:xfrm>
              <a:custGeom>
                <a:avLst/>
                <a:gdLst>
                  <a:gd name="T0" fmla="*/ 35 w 35"/>
                  <a:gd name="T1" fmla="*/ 63 h 69"/>
                  <a:gd name="T2" fmla="*/ 29 w 35"/>
                  <a:gd name="T3" fmla="*/ 69 h 69"/>
                  <a:gd name="T4" fmla="*/ 5 w 35"/>
                  <a:gd name="T5" fmla="*/ 69 h 69"/>
                  <a:gd name="T6" fmla="*/ 0 w 35"/>
                  <a:gd name="T7" fmla="*/ 63 h 69"/>
                  <a:gd name="T8" fmla="*/ 0 w 35"/>
                  <a:gd name="T9" fmla="*/ 6 h 69"/>
                  <a:gd name="T10" fmla="*/ 5 w 35"/>
                  <a:gd name="T11" fmla="*/ 0 h 69"/>
                  <a:gd name="T12" fmla="*/ 29 w 35"/>
                  <a:gd name="T13" fmla="*/ 0 h 69"/>
                  <a:gd name="T14" fmla="*/ 35 w 35"/>
                  <a:gd name="T15" fmla="*/ 6 h 69"/>
                  <a:gd name="T16" fmla="*/ 35 w 35"/>
                  <a:gd name="T17" fmla="*/ 6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69">
                    <a:moveTo>
                      <a:pt x="35" y="63"/>
                    </a:moveTo>
                    <a:cubicBezTo>
                      <a:pt x="35" y="66"/>
                      <a:pt x="32" y="69"/>
                      <a:pt x="29" y="69"/>
                    </a:cubicBezTo>
                    <a:cubicBezTo>
                      <a:pt x="5" y="69"/>
                      <a:pt x="5" y="69"/>
                      <a:pt x="5" y="69"/>
                    </a:cubicBezTo>
                    <a:cubicBezTo>
                      <a:pt x="2" y="69"/>
                      <a:pt x="0" y="66"/>
                      <a:pt x="0" y="63"/>
                    </a:cubicBezTo>
                    <a:cubicBezTo>
                      <a:pt x="0" y="6"/>
                      <a:pt x="0" y="6"/>
                      <a:pt x="0" y="6"/>
                    </a:cubicBezTo>
                    <a:cubicBezTo>
                      <a:pt x="0" y="3"/>
                      <a:pt x="2" y="0"/>
                      <a:pt x="5" y="0"/>
                    </a:cubicBezTo>
                    <a:cubicBezTo>
                      <a:pt x="29" y="0"/>
                      <a:pt x="29" y="0"/>
                      <a:pt x="29" y="0"/>
                    </a:cubicBezTo>
                    <a:cubicBezTo>
                      <a:pt x="32" y="0"/>
                      <a:pt x="35" y="3"/>
                      <a:pt x="35" y="6"/>
                    </a:cubicBezTo>
                    <a:lnTo>
                      <a:pt x="35" y="63"/>
                    </a:ln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sp>
            <p:nvSpPr>
              <p:cNvPr id="45" name="Freeform 59"/>
              <p:cNvSpPr/>
              <p:nvPr/>
            </p:nvSpPr>
            <p:spPr bwMode="auto">
              <a:xfrm>
                <a:off x="3646488" y="4567238"/>
                <a:ext cx="73025" cy="231775"/>
              </a:xfrm>
              <a:custGeom>
                <a:avLst/>
                <a:gdLst>
                  <a:gd name="T0" fmla="*/ 35 w 35"/>
                  <a:gd name="T1" fmla="*/ 103 h 109"/>
                  <a:gd name="T2" fmla="*/ 29 w 35"/>
                  <a:gd name="T3" fmla="*/ 109 h 109"/>
                  <a:gd name="T4" fmla="*/ 5 w 35"/>
                  <a:gd name="T5" fmla="*/ 109 h 109"/>
                  <a:gd name="T6" fmla="*/ 0 w 35"/>
                  <a:gd name="T7" fmla="*/ 103 h 109"/>
                  <a:gd name="T8" fmla="*/ 0 w 35"/>
                  <a:gd name="T9" fmla="*/ 6 h 109"/>
                  <a:gd name="T10" fmla="*/ 5 w 35"/>
                  <a:gd name="T11" fmla="*/ 0 h 109"/>
                  <a:gd name="T12" fmla="*/ 29 w 35"/>
                  <a:gd name="T13" fmla="*/ 0 h 109"/>
                  <a:gd name="T14" fmla="*/ 35 w 35"/>
                  <a:gd name="T15" fmla="*/ 6 h 109"/>
                  <a:gd name="T16" fmla="*/ 35 w 35"/>
                  <a:gd name="T17" fmla="*/ 10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109">
                    <a:moveTo>
                      <a:pt x="35" y="103"/>
                    </a:moveTo>
                    <a:cubicBezTo>
                      <a:pt x="35" y="106"/>
                      <a:pt x="32" y="109"/>
                      <a:pt x="29" y="109"/>
                    </a:cubicBezTo>
                    <a:cubicBezTo>
                      <a:pt x="5" y="109"/>
                      <a:pt x="5" y="109"/>
                      <a:pt x="5" y="109"/>
                    </a:cubicBezTo>
                    <a:cubicBezTo>
                      <a:pt x="2" y="109"/>
                      <a:pt x="0" y="106"/>
                      <a:pt x="0" y="103"/>
                    </a:cubicBezTo>
                    <a:cubicBezTo>
                      <a:pt x="0" y="6"/>
                      <a:pt x="0" y="6"/>
                      <a:pt x="0" y="6"/>
                    </a:cubicBezTo>
                    <a:cubicBezTo>
                      <a:pt x="0" y="3"/>
                      <a:pt x="2" y="0"/>
                      <a:pt x="5" y="0"/>
                    </a:cubicBezTo>
                    <a:cubicBezTo>
                      <a:pt x="29" y="0"/>
                      <a:pt x="29" y="0"/>
                      <a:pt x="29" y="0"/>
                    </a:cubicBezTo>
                    <a:cubicBezTo>
                      <a:pt x="32" y="0"/>
                      <a:pt x="35" y="3"/>
                      <a:pt x="35" y="6"/>
                    </a:cubicBezTo>
                    <a:lnTo>
                      <a:pt x="35" y="103"/>
                    </a:ln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sp>
            <p:nvSpPr>
              <p:cNvPr id="46" name="Freeform 60"/>
              <p:cNvSpPr>
                <a:spLocks noEditPoints="1"/>
              </p:cNvSpPr>
              <p:nvPr/>
            </p:nvSpPr>
            <p:spPr bwMode="auto">
              <a:xfrm>
                <a:off x="3497263" y="4408488"/>
                <a:ext cx="369888" cy="431800"/>
              </a:xfrm>
              <a:custGeom>
                <a:avLst/>
                <a:gdLst>
                  <a:gd name="T0" fmla="*/ 166 w 174"/>
                  <a:gd name="T1" fmla="*/ 50 h 204"/>
                  <a:gd name="T2" fmla="*/ 113 w 174"/>
                  <a:gd name="T3" fmla="*/ 6 h 204"/>
                  <a:gd name="T4" fmla="*/ 96 w 174"/>
                  <a:gd name="T5" fmla="*/ 0 h 204"/>
                  <a:gd name="T6" fmla="*/ 13 w 174"/>
                  <a:gd name="T7" fmla="*/ 0 h 204"/>
                  <a:gd name="T8" fmla="*/ 0 w 174"/>
                  <a:gd name="T9" fmla="*/ 13 h 204"/>
                  <a:gd name="T10" fmla="*/ 0 w 174"/>
                  <a:gd name="T11" fmla="*/ 191 h 204"/>
                  <a:gd name="T12" fmla="*/ 13 w 174"/>
                  <a:gd name="T13" fmla="*/ 204 h 204"/>
                  <a:gd name="T14" fmla="*/ 161 w 174"/>
                  <a:gd name="T15" fmla="*/ 204 h 204"/>
                  <a:gd name="T16" fmla="*/ 174 w 174"/>
                  <a:gd name="T17" fmla="*/ 191 h 204"/>
                  <a:gd name="T18" fmla="*/ 174 w 174"/>
                  <a:gd name="T19" fmla="*/ 67 h 204"/>
                  <a:gd name="T20" fmla="*/ 166 w 174"/>
                  <a:gd name="T21" fmla="*/ 50 h 204"/>
                  <a:gd name="T22" fmla="*/ 110 w 174"/>
                  <a:gd name="T23" fmla="*/ 20 h 204"/>
                  <a:gd name="T24" fmla="*/ 112 w 174"/>
                  <a:gd name="T25" fmla="*/ 19 h 204"/>
                  <a:gd name="T26" fmla="*/ 154 w 174"/>
                  <a:gd name="T27" fmla="*/ 54 h 204"/>
                  <a:gd name="T28" fmla="*/ 152 w 174"/>
                  <a:gd name="T29" fmla="*/ 57 h 204"/>
                  <a:gd name="T30" fmla="*/ 113 w 174"/>
                  <a:gd name="T31" fmla="*/ 57 h 204"/>
                  <a:gd name="T32" fmla="*/ 110 w 174"/>
                  <a:gd name="T33" fmla="*/ 54 h 204"/>
                  <a:gd name="T34" fmla="*/ 110 w 174"/>
                  <a:gd name="T35" fmla="*/ 20 h 204"/>
                  <a:gd name="T36" fmla="*/ 161 w 174"/>
                  <a:gd name="T37" fmla="*/ 195 h 204"/>
                  <a:gd name="T38" fmla="*/ 12 w 174"/>
                  <a:gd name="T39" fmla="*/ 195 h 204"/>
                  <a:gd name="T40" fmla="*/ 10 w 174"/>
                  <a:gd name="T41" fmla="*/ 192 h 204"/>
                  <a:gd name="T42" fmla="*/ 10 w 174"/>
                  <a:gd name="T43" fmla="*/ 13 h 204"/>
                  <a:gd name="T44" fmla="*/ 13 w 174"/>
                  <a:gd name="T45" fmla="*/ 10 h 204"/>
                  <a:gd name="T46" fmla="*/ 96 w 174"/>
                  <a:gd name="T47" fmla="*/ 10 h 204"/>
                  <a:gd name="T48" fmla="*/ 100 w 174"/>
                  <a:gd name="T49" fmla="*/ 14 h 204"/>
                  <a:gd name="T50" fmla="*/ 100 w 174"/>
                  <a:gd name="T51" fmla="*/ 54 h 204"/>
                  <a:gd name="T52" fmla="*/ 113 w 174"/>
                  <a:gd name="T53" fmla="*/ 67 h 204"/>
                  <a:gd name="T54" fmla="*/ 162 w 174"/>
                  <a:gd name="T55" fmla="*/ 67 h 204"/>
                  <a:gd name="T56" fmla="*/ 164 w 174"/>
                  <a:gd name="T57" fmla="*/ 69 h 204"/>
                  <a:gd name="T58" fmla="*/ 164 w 174"/>
                  <a:gd name="T59" fmla="*/ 191 h 204"/>
                  <a:gd name="T60" fmla="*/ 161 w 174"/>
                  <a:gd name="T61" fmla="*/ 19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204">
                    <a:moveTo>
                      <a:pt x="166" y="50"/>
                    </a:moveTo>
                    <a:cubicBezTo>
                      <a:pt x="113" y="6"/>
                      <a:pt x="113" y="6"/>
                      <a:pt x="113" y="6"/>
                    </a:cubicBezTo>
                    <a:cubicBezTo>
                      <a:pt x="109" y="3"/>
                      <a:pt x="102" y="0"/>
                      <a:pt x="96" y="0"/>
                    </a:cubicBezTo>
                    <a:cubicBezTo>
                      <a:pt x="13" y="0"/>
                      <a:pt x="13" y="0"/>
                      <a:pt x="13" y="0"/>
                    </a:cubicBezTo>
                    <a:cubicBezTo>
                      <a:pt x="6" y="0"/>
                      <a:pt x="0" y="6"/>
                      <a:pt x="0" y="13"/>
                    </a:cubicBezTo>
                    <a:cubicBezTo>
                      <a:pt x="0" y="13"/>
                      <a:pt x="0" y="153"/>
                      <a:pt x="0" y="191"/>
                    </a:cubicBezTo>
                    <a:cubicBezTo>
                      <a:pt x="0" y="204"/>
                      <a:pt x="13" y="204"/>
                      <a:pt x="13" y="204"/>
                    </a:cubicBezTo>
                    <a:cubicBezTo>
                      <a:pt x="45" y="204"/>
                      <a:pt x="161" y="204"/>
                      <a:pt x="161" y="204"/>
                    </a:cubicBezTo>
                    <a:cubicBezTo>
                      <a:pt x="168" y="204"/>
                      <a:pt x="174" y="198"/>
                      <a:pt x="174" y="191"/>
                    </a:cubicBezTo>
                    <a:cubicBezTo>
                      <a:pt x="174" y="67"/>
                      <a:pt x="174" y="67"/>
                      <a:pt x="174" y="67"/>
                    </a:cubicBezTo>
                    <a:cubicBezTo>
                      <a:pt x="174" y="61"/>
                      <a:pt x="171" y="53"/>
                      <a:pt x="166" y="50"/>
                    </a:cubicBezTo>
                    <a:close/>
                    <a:moveTo>
                      <a:pt x="110" y="20"/>
                    </a:moveTo>
                    <a:cubicBezTo>
                      <a:pt x="110" y="16"/>
                      <a:pt x="112" y="19"/>
                      <a:pt x="112" y="19"/>
                    </a:cubicBezTo>
                    <a:cubicBezTo>
                      <a:pt x="154" y="54"/>
                      <a:pt x="154" y="54"/>
                      <a:pt x="154" y="54"/>
                    </a:cubicBezTo>
                    <a:cubicBezTo>
                      <a:pt x="154" y="54"/>
                      <a:pt x="157" y="57"/>
                      <a:pt x="152" y="57"/>
                    </a:cubicBezTo>
                    <a:cubicBezTo>
                      <a:pt x="142" y="57"/>
                      <a:pt x="113" y="57"/>
                      <a:pt x="113" y="57"/>
                    </a:cubicBezTo>
                    <a:cubicBezTo>
                      <a:pt x="111" y="57"/>
                      <a:pt x="110" y="56"/>
                      <a:pt x="110" y="54"/>
                    </a:cubicBezTo>
                    <a:cubicBezTo>
                      <a:pt x="110" y="54"/>
                      <a:pt x="110" y="28"/>
                      <a:pt x="110" y="20"/>
                    </a:cubicBezTo>
                    <a:close/>
                    <a:moveTo>
                      <a:pt x="161" y="195"/>
                    </a:moveTo>
                    <a:cubicBezTo>
                      <a:pt x="161" y="195"/>
                      <a:pt x="42" y="195"/>
                      <a:pt x="12" y="195"/>
                    </a:cubicBezTo>
                    <a:cubicBezTo>
                      <a:pt x="12" y="195"/>
                      <a:pt x="10" y="195"/>
                      <a:pt x="10" y="192"/>
                    </a:cubicBezTo>
                    <a:cubicBezTo>
                      <a:pt x="10" y="156"/>
                      <a:pt x="10" y="13"/>
                      <a:pt x="10" y="13"/>
                    </a:cubicBezTo>
                    <a:cubicBezTo>
                      <a:pt x="10" y="11"/>
                      <a:pt x="11" y="10"/>
                      <a:pt x="13" y="10"/>
                    </a:cubicBezTo>
                    <a:cubicBezTo>
                      <a:pt x="96" y="10"/>
                      <a:pt x="96" y="10"/>
                      <a:pt x="96" y="10"/>
                    </a:cubicBezTo>
                    <a:cubicBezTo>
                      <a:pt x="97" y="10"/>
                      <a:pt x="100" y="10"/>
                      <a:pt x="100" y="14"/>
                    </a:cubicBezTo>
                    <a:cubicBezTo>
                      <a:pt x="100" y="54"/>
                      <a:pt x="100" y="54"/>
                      <a:pt x="100" y="54"/>
                    </a:cubicBezTo>
                    <a:cubicBezTo>
                      <a:pt x="100" y="61"/>
                      <a:pt x="106" y="67"/>
                      <a:pt x="113" y="67"/>
                    </a:cubicBezTo>
                    <a:cubicBezTo>
                      <a:pt x="162" y="67"/>
                      <a:pt x="162" y="67"/>
                      <a:pt x="162" y="67"/>
                    </a:cubicBezTo>
                    <a:cubicBezTo>
                      <a:pt x="163" y="67"/>
                      <a:pt x="164" y="67"/>
                      <a:pt x="164" y="69"/>
                    </a:cubicBezTo>
                    <a:cubicBezTo>
                      <a:pt x="164" y="70"/>
                      <a:pt x="164" y="191"/>
                      <a:pt x="164" y="191"/>
                    </a:cubicBezTo>
                    <a:cubicBezTo>
                      <a:pt x="164" y="193"/>
                      <a:pt x="163" y="195"/>
                      <a:pt x="161" y="195"/>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grpSp>
        <p:cxnSp>
          <p:nvCxnSpPr>
            <p:cNvPr id="41" name="直接连接符 40"/>
            <p:cNvCxnSpPr/>
            <p:nvPr/>
          </p:nvCxnSpPr>
          <p:spPr>
            <a:xfrm>
              <a:off x="6866" y="4404"/>
              <a:ext cx="0" cy="1075"/>
            </a:xfrm>
            <a:prstGeom prst="line">
              <a:avLst/>
            </a:prstGeom>
            <a:ln>
              <a:solidFill>
                <a:schemeClr val="bg1">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2" name="文本框 113"/>
            <p:cNvSpPr txBox="1">
              <a:spLocks noChangeArrowheads="1"/>
            </p:cNvSpPr>
            <p:nvPr/>
          </p:nvSpPr>
          <p:spPr bwMode="auto">
            <a:xfrm>
              <a:off x="5821" y="3302"/>
              <a:ext cx="2088"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b="1" dirty="0">
                  <a:solidFill>
                    <a:srgbClr val="7F7F7F"/>
                  </a:solidFill>
                  <a:latin typeface="微软雅黑" panose="020B0503020204020204" pitchFamily="34" charset="-122"/>
                  <a:ea typeface="微软雅黑" panose="020B0503020204020204" pitchFamily="34" charset="-122"/>
                </a:rPr>
                <a:t>学考七选三</a:t>
              </a:r>
            </a:p>
          </p:txBody>
        </p:sp>
      </p:grpSp>
      <p:grpSp>
        <p:nvGrpSpPr>
          <p:cNvPr id="47" name="组合 6"/>
          <p:cNvGrpSpPr>
            <a:grpSpLocks/>
          </p:cNvGrpSpPr>
          <p:nvPr/>
        </p:nvGrpSpPr>
        <p:grpSpPr bwMode="auto">
          <a:xfrm>
            <a:off x="6974989" y="2923197"/>
            <a:ext cx="1325563" cy="2012950"/>
            <a:chOff x="11418" y="3382"/>
            <a:chExt cx="2088" cy="3171"/>
          </a:xfrm>
        </p:grpSpPr>
        <p:grpSp>
          <p:nvGrpSpPr>
            <p:cNvPr id="48" name="Group 1493"/>
            <p:cNvGrpSpPr/>
            <p:nvPr/>
          </p:nvGrpSpPr>
          <p:grpSpPr>
            <a:xfrm>
              <a:off x="11946" y="5785"/>
              <a:ext cx="907" cy="769"/>
              <a:chOff x="2641601" y="3727450"/>
              <a:chExt cx="501650" cy="425450"/>
            </a:xfrm>
            <a:solidFill>
              <a:schemeClr val="bg1">
                <a:lumMod val="65000"/>
              </a:schemeClr>
            </a:solidFill>
          </p:grpSpPr>
          <p:sp>
            <p:nvSpPr>
              <p:cNvPr id="51" name="Freeform 37"/>
              <p:cNvSpPr/>
              <p:nvPr/>
            </p:nvSpPr>
            <p:spPr bwMode="auto">
              <a:xfrm>
                <a:off x="2765426" y="3929063"/>
                <a:ext cx="141288" cy="23813"/>
              </a:xfrm>
              <a:custGeom>
                <a:avLst/>
                <a:gdLst>
                  <a:gd name="T0" fmla="*/ 66 w 66"/>
                  <a:gd name="T1" fmla="*/ 9 h 11"/>
                  <a:gd name="T2" fmla="*/ 63 w 66"/>
                  <a:gd name="T3" fmla="*/ 11 h 11"/>
                  <a:gd name="T4" fmla="*/ 3 w 66"/>
                  <a:gd name="T5" fmla="*/ 11 h 11"/>
                  <a:gd name="T6" fmla="*/ 0 w 66"/>
                  <a:gd name="T7" fmla="*/ 9 h 11"/>
                  <a:gd name="T8" fmla="*/ 0 w 66"/>
                  <a:gd name="T9" fmla="*/ 3 h 11"/>
                  <a:gd name="T10" fmla="*/ 3 w 66"/>
                  <a:gd name="T11" fmla="*/ 0 h 11"/>
                  <a:gd name="T12" fmla="*/ 63 w 66"/>
                  <a:gd name="T13" fmla="*/ 0 h 11"/>
                  <a:gd name="T14" fmla="*/ 66 w 66"/>
                  <a:gd name="T15" fmla="*/ 3 h 11"/>
                  <a:gd name="T16" fmla="*/ 66 w 66"/>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1">
                    <a:moveTo>
                      <a:pt x="66" y="9"/>
                    </a:moveTo>
                    <a:cubicBezTo>
                      <a:pt x="66" y="10"/>
                      <a:pt x="65" y="11"/>
                      <a:pt x="63" y="11"/>
                    </a:cubicBezTo>
                    <a:cubicBezTo>
                      <a:pt x="3" y="11"/>
                      <a:pt x="3" y="11"/>
                      <a:pt x="3" y="11"/>
                    </a:cubicBezTo>
                    <a:cubicBezTo>
                      <a:pt x="1" y="11"/>
                      <a:pt x="0" y="10"/>
                      <a:pt x="0" y="9"/>
                    </a:cubicBezTo>
                    <a:cubicBezTo>
                      <a:pt x="0" y="3"/>
                      <a:pt x="0" y="3"/>
                      <a:pt x="0" y="3"/>
                    </a:cubicBezTo>
                    <a:cubicBezTo>
                      <a:pt x="0" y="2"/>
                      <a:pt x="1" y="0"/>
                      <a:pt x="3" y="0"/>
                    </a:cubicBezTo>
                    <a:cubicBezTo>
                      <a:pt x="63" y="0"/>
                      <a:pt x="63" y="0"/>
                      <a:pt x="63" y="0"/>
                    </a:cubicBezTo>
                    <a:cubicBezTo>
                      <a:pt x="65" y="0"/>
                      <a:pt x="66" y="2"/>
                      <a:pt x="66" y="3"/>
                    </a:cubicBezTo>
                    <a:lnTo>
                      <a:pt x="66" y="9"/>
                    </a:ln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sp>
            <p:nvSpPr>
              <p:cNvPr id="52" name="Freeform 38"/>
              <p:cNvSpPr/>
              <p:nvPr/>
            </p:nvSpPr>
            <p:spPr bwMode="auto">
              <a:xfrm>
                <a:off x="2946401" y="3929063"/>
                <a:ext cx="139700" cy="23813"/>
              </a:xfrm>
              <a:custGeom>
                <a:avLst/>
                <a:gdLst>
                  <a:gd name="T0" fmla="*/ 66 w 66"/>
                  <a:gd name="T1" fmla="*/ 9 h 11"/>
                  <a:gd name="T2" fmla="*/ 63 w 66"/>
                  <a:gd name="T3" fmla="*/ 11 h 11"/>
                  <a:gd name="T4" fmla="*/ 3 w 66"/>
                  <a:gd name="T5" fmla="*/ 11 h 11"/>
                  <a:gd name="T6" fmla="*/ 0 w 66"/>
                  <a:gd name="T7" fmla="*/ 9 h 11"/>
                  <a:gd name="T8" fmla="*/ 0 w 66"/>
                  <a:gd name="T9" fmla="*/ 3 h 11"/>
                  <a:gd name="T10" fmla="*/ 3 w 66"/>
                  <a:gd name="T11" fmla="*/ 0 h 11"/>
                  <a:gd name="T12" fmla="*/ 63 w 66"/>
                  <a:gd name="T13" fmla="*/ 0 h 11"/>
                  <a:gd name="T14" fmla="*/ 66 w 66"/>
                  <a:gd name="T15" fmla="*/ 3 h 11"/>
                  <a:gd name="T16" fmla="*/ 66 w 66"/>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1">
                    <a:moveTo>
                      <a:pt x="66" y="9"/>
                    </a:moveTo>
                    <a:cubicBezTo>
                      <a:pt x="66" y="10"/>
                      <a:pt x="65" y="11"/>
                      <a:pt x="63" y="11"/>
                    </a:cubicBezTo>
                    <a:cubicBezTo>
                      <a:pt x="3" y="11"/>
                      <a:pt x="3" y="11"/>
                      <a:pt x="3" y="11"/>
                    </a:cubicBezTo>
                    <a:cubicBezTo>
                      <a:pt x="2" y="11"/>
                      <a:pt x="0" y="10"/>
                      <a:pt x="0" y="9"/>
                    </a:cubicBezTo>
                    <a:cubicBezTo>
                      <a:pt x="0" y="3"/>
                      <a:pt x="0" y="3"/>
                      <a:pt x="0" y="3"/>
                    </a:cubicBezTo>
                    <a:cubicBezTo>
                      <a:pt x="0" y="2"/>
                      <a:pt x="2" y="0"/>
                      <a:pt x="3" y="0"/>
                    </a:cubicBezTo>
                    <a:cubicBezTo>
                      <a:pt x="63" y="0"/>
                      <a:pt x="63" y="0"/>
                      <a:pt x="63" y="0"/>
                    </a:cubicBezTo>
                    <a:cubicBezTo>
                      <a:pt x="65" y="0"/>
                      <a:pt x="66" y="2"/>
                      <a:pt x="66" y="3"/>
                    </a:cubicBezTo>
                    <a:lnTo>
                      <a:pt x="66" y="9"/>
                    </a:ln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sp>
            <p:nvSpPr>
              <p:cNvPr id="53" name="Freeform 39"/>
              <p:cNvSpPr/>
              <p:nvPr/>
            </p:nvSpPr>
            <p:spPr bwMode="auto">
              <a:xfrm>
                <a:off x="2765426" y="3994150"/>
                <a:ext cx="141288" cy="23813"/>
              </a:xfrm>
              <a:custGeom>
                <a:avLst/>
                <a:gdLst>
                  <a:gd name="T0" fmla="*/ 66 w 66"/>
                  <a:gd name="T1" fmla="*/ 8 h 11"/>
                  <a:gd name="T2" fmla="*/ 63 w 66"/>
                  <a:gd name="T3" fmla="*/ 11 h 11"/>
                  <a:gd name="T4" fmla="*/ 3 w 66"/>
                  <a:gd name="T5" fmla="*/ 11 h 11"/>
                  <a:gd name="T6" fmla="*/ 0 w 66"/>
                  <a:gd name="T7" fmla="*/ 8 h 11"/>
                  <a:gd name="T8" fmla="*/ 0 w 66"/>
                  <a:gd name="T9" fmla="*/ 2 h 11"/>
                  <a:gd name="T10" fmla="*/ 3 w 66"/>
                  <a:gd name="T11" fmla="*/ 0 h 11"/>
                  <a:gd name="T12" fmla="*/ 63 w 66"/>
                  <a:gd name="T13" fmla="*/ 0 h 11"/>
                  <a:gd name="T14" fmla="*/ 66 w 66"/>
                  <a:gd name="T15" fmla="*/ 2 h 11"/>
                  <a:gd name="T16" fmla="*/ 66 w 66"/>
                  <a:gd name="T1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1">
                    <a:moveTo>
                      <a:pt x="66" y="8"/>
                    </a:moveTo>
                    <a:cubicBezTo>
                      <a:pt x="66" y="9"/>
                      <a:pt x="65" y="11"/>
                      <a:pt x="63" y="11"/>
                    </a:cubicBezTo>
                    <a:cubicBezTo>
                      <a:pt x="3" y="11"/>
                      <a:pt x="3" y="11"/>
                      <a:pt x="3" y="11"/>
                    </a:cubicBezTo>
                    <a:cubicBezTo>
                      <a:pt x="1" y="11"/>
                      <a:pt x="0" y="9"/>
                      <a:pt x="0" y="8"/>
                    </a:cubicBezTo>
                    <a:cubicBezTo>
                      <a:pt x="0" y="2"/>
                      <a:pt x="0" y="2"/>
                      <a:pt x="0" y="2"/>
                    </a:cubicBezTo>
                    <a:cubicBezTo>
                      <a:pt x="0" y="1"/>
                      <a:pt x="1" y="0"/>
                      <a:pt x="3" y="0"/>
                    </a:cubicBezTo>
                    <a:cubicBezTo>
                      <a:pt x="63" y="0"/>
                      <a:pt x="63" y="0"/>
                      <a:pt x="63" y="0"/>
                    </a:cubicBezTo>
                    <a:cubicBezTo>
                      <a:pt x="65" y="0"/>
                      <a:pt x="66" y="1"/>
                      <a:pt x="66" y="2"/>
                    </a:cubicBezTo>
                    <a:lnTo>
                      <a:pt x="66" y="8"/>
                    </a:ln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sp>
            <p:nvSpPr>
              <p:cNvPr id="54" name="Freeform 40"/>
              <p:cNvSpPr/>
              <p:nvPr/>
            </p:nvSpPr>
            <p:spPr bwMode="auto">
              <a:xfrm>
                <a:off x="2946401" y="3994150"/>
                <a:ext cx="139700" cy="23813"/>
              </a:xfrm>
              <a:custGeom>
                <a:avLst/>
                <a:gdLst>
                  <a:gd name="T0" fmla="*/ 66 w 66"/>
                  <a:gd name="T1" fmla="*/ 8 h 11"/>
                  <a:gd name="T2" fmla="*/ 63 w 66"/>
                  <a:gd name="T3" fmla="*/ 11 h 11"/>
                  <a:gd name="T4" fmla="*/ 3 w 66"/>
                  <a:gd name="T5" fmla="*/ 11 h 11"/>
                  <a:gd name="T6" fmla="*/ 0 w 66"/>
                  <a:gd name="T7" fmla="*/ 8 h 11"/>
                  <a:gd name="T8" fmla="*/ 0 w 66"/>
                  <a:gd name="T9" fmla="*/ 2 h 11"/>
                  <a:gd name="T10" fmla="*/ 3 w 66"/>
                  <a:gd name="T11" fmla="*/ 0 h 11"/>
                  <a:gd name="T12" fmla="*/ 63 w 66"/>
                  <a:gd name="T13" fmla="*/ 0 h 11"/>
                  <a:gd name="T14" fmla="*/ 66 w 66"/>
                  <a:gd name="T15" fmla="*/ 2 h 11"/>
                  <a:gd name="T16" fmla="*/ 66 w 66"/>
                  <a:gd name="T1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1">
                    <a:moveTo>
                      <a:pt x="66" y="8"/>
                    </a:moveTo>
                    <a:cubicBezTo>
                      <a:pt x="66" y="9"/>
                      <a:pt x="65" y="11"/>
                      <a:pt x="63" y="11"/>
                    </a:cubicBezTo>
                    <a:cubicBezTo>
                      <a:pt x="3" y="11"/>
                      <a:pt x="3" y="11"/>
                      <a:pt x="3" y="11"/>
                    </a:cubicBezTo>
                    <a:cubicBezTo>
                      <a:pt x="2" y="11"/>
                      <a:pt x="0" y="9"/>
                      <a:pt x="0" y="8"/>
                    </a:cubicBezTo>
                    <a:cubicBezTo>
                      <a:pt x="0" y="2"/>
                      <a:pt x="0" y="2"/>
                      <a:pt x="0" y="2"/>
                    </a:cubicBezTo>
                    <a:cubicBezTo>
                      <a:pt x="0" y="1"/>
                      <a:pt x="2" y="0"/>
                      <a:pt x="3" y="0"/>
                    </a:cubicBezTo>
                    <a:cubicBezTo>
                      <a:pt x="63" y="0"/>
                      <a:pt x="63" y="0"/>
                      <a:pt x="63" y="0"/>
                    </a:cubicBezTo>
                    <a:cubicBezTo>
                      <a:pt x="65" y="0"/>
                      <a:pt x="66" y="1"/>
                      <a:pt x="66" y="2"/>
                    </a:cubicBezTo>
                    <a:lnTo>
                      <a:pt x="66" y="8"/>
                    </a:ln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sp>
            <p:nvSpPr>
              <p:cNvPr id="55" name="Freeform 41"/>
              <p:cNvSpPr/>
              <p:nvPr/>
            </p:nvSpPr>
            <p:spPr bwMode="auto">
              <a:xfrm>
                <a:off x="2765426" y="4057650"/>
                <a:ext cx="141288" cy="23813"/>
              </a:xfrm>
              <a:custGeom>
                <a:avLst/>
                <a:gdLst>
                  <a:gd name="T0" fmla="*/ 66 w 66"/>
                  <a:gd name="T1" fmla="*/ 8 h 11"/>
                  <a:gd name="T2" fmla="*/ 63 w 66"/>
                  <a:gd name="T3" fmla="*/ 11 h 11"/>
                  <a:gd name="T4" fmla="*/ 3 w 66"/>
                  <a:gd name="T5" fmla="*/ 11 h 11"/>
                  <a:gd name="T6" fmla="*/ 0 w 66"/>
                  <a:gd name="T7" fmla="*/ 8 h 11"/>
                  <a:gd name="T8" fmla="*/ 0 w 66"/>
                  <a:gd name="T9" fmla="*/ 2 h 11"/>
                  <a:gd name="T10" fmla="*/ 3 w 66"/>
                  <a:gd name="T11" fmla="*/ 0 h 11"/>
                  <a:gd name="T12" fmla="*/ 63 w 66"/>
                  <a:gd name="T13" fmla="*/ 0 h 11"/>
                  <a:gd name="T14" fmla="*/ 66 w 66"/>
                  <a:gd name="T15" fmla="*/ 2 h 11"/>
                  <a:gd name="T16" fmla="*/ 66 w 66"/>
                  <a:gd name="T1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1">
                    <a:moveTo>
                      <a:pt x="66" y="8"/>
                    </a:moveTo>
                    <a:cubicBezTo>
                      <a:pt x="66" y="9"/>
                      <a:pt x="65" y="11"/>
                      <a:pt x="63" y="11"/>
                    </a:cubicBezTo>
                    <a:cubicBezTo>
                      <a:pt x="3" y="11"/>
                      <a:pt x="3" y="11"/>
                      <a:pt x="3" y="11"/>
                    </a:cubicBezTo>
                    <a:cubicBezTo>
                      <a:pt x="1" y="11"/>
                      <a:pt x="0" y="9"/>
                      <a:pt x="0" y="8"/>
                    </a:cubicBezTo>
                    <a:cubicBezTo>
                      <a:pt x="0" y="2"/>
                      <a:pt x="0" y="2"/>
                      <a:pt x="0" y="2"/>
                    </a:cubicBezTo>
                    <a:cubicBezTo>
                      <a:pt x="0" y="1"/>
                      <a:pt x="1" y="0"/>
                      <a:pt x="3" y="0"/>
                    </a:cubicBezTo>
                    <a:cubicBezTo>
                      <a:pt x="63" y="0"/>
                      <a:pt x="63" y="0"/>
                      <a:pt x="63" y="0"/>
                    </a:cubicBezTo>
                    <a:cubicBezTo>
                      <a:pt x="65" y="0"/>
                      <a:pt x="66" y="1"/>
                      <a:pt x="66" y="2"/>
                    </a:cubicBezTo>
                    <a:lnTo>
                      <a:pt x="66" y="8"/>
                    </a:ln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sp>
            <p:nvSpPr>
              <p:cNvPr id="56" name="Freeform 42"/>
              <p:cNvSpPr/>
              <p:nvPr/>
            </p:nvSpPr>
            <p:spPr bwMode="auto">
              <a:xfrm>
                <a:off x="2946401" y="4057650"/>
                <a:ext cx="139700" cy="23813"/>
              </a:xfrm>
              <a:custGeom>
                <a:avLst/>
                <a:gdLst>
                  <a:gd name="T0" fmla="*/ 66 w 66"/>
                  <a:gd name="T1" fmla="*/ 8 h 11"/>
                  <a:gd name="T2" fmla="*/ 63 w 66"/>
                  <a:gd name="T3" fmla="*/ 11 h 11"/>
                  <a:gd name="T4" fmla="*/ 3 w 66"/>
                  <a:gd name="T5" fmla="*/ 11 h 11"/>
                  <a:gd name="T6" fmla="*/ 0 w 66"/>
                  <a:gd name="T7" fmla="*/ 8 h 11"/>
                  <a:gd name="T8" fmla="*/ 0 w 66"/>
                  <a:gd name="T9" fmla="*/ 2 h 11"/>
                  <a:gd name="T10" fmla="*/ 3 w 66"/>
                  <a:gd name="T11" fmla="*/ 0 h 11"/>
                  <a:gd name="T12" fmla="*/ 63 w 66"/>
                  <a:gd name="T13" fmla="*/ 0 h 11"/>
                  <a:gd name="T14" fmla="*/ 66 w 66"/>
                  <a:gd name="T15" fmla="*/ 2 h 11"/>
                  <a:gd name="T16" fmla="*/ 66 w 66"/>
                  <a:gd name="T1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1">
                    <a:moveTo>
                      <a:pt x="66" y="8"/>
                    </a:moveTo>
                    <a:cubicBezTo>
                      <a:pt x="66" y="9"/>
                      <a:pt x="65" y="11"/>
                      <a:pt x="63" y="11"/>
                    </a:cubicBezTo>
                    <a:cubicBezTo>
                      <a:pt x="3" y="11"/>
                      <a:pt x="3" y="11"/>
                      <a:pt x="3" y="11"/>
                    </a:cubicBezTo>
                    <a:cubicBezTo>
                      <a:pt x="2" y="11"/>
                      <a:pt x="0" y="9"/>
                      <a:pt x="0" y="8"/>
                    </a:cubicBezTo>
                    <a:cubicBezTo>
                      <a:pt x="0" y="2"/>
                      <a:pt x="0" y="2"/>
                      <a:pt x="0" y="2"/>
                    </a:cubicBezTo>
                    <a:cubicBezTo>
                      <a:pt x="0" y="1"/>
                      <a:pt x="2" y="0"/>
                      <a:pt x="3" y="0"/>
                    </a:cubicBezTo>
                    <a:cubicBezTo>
                      <a:pt x="63" y="0"/>
                      <a:pt x="63" y="0"/>
                      <a:pt x="63" y="0"/>
                    </a:cubicBezTo>
                    <a:cubicBezTo>
                      <a:pt x="65" y="0"/>
                      <a:pt x="66" y="1"/>
                      <a:pt x="66" y="2"/>
                    </a:cubicBezTo>
                    <a:lnTo>
                      <a:pt x="66" y="8"/>
                    </a:ln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sp>
            <p:nvSpPr>
              <p:cNvPr id="57" name="Freeform 43"/>
              <p:cNvSpPr>
                <a:spLocks noEditPoints="1"/>
              </p:cNvSpPr>
              <p:nvPr/>
            </p:nvSpPr>
            <p:spPr bwMode="auto">
              <a:xfrm>
                <a:off x="2641601" y="3727450"/>
                <a:ext cx="501650" cy="425450"/>
              </a:xfrm>
              <a:custGeom>
                <a:avLst/>
                <a:gdLst>
                  <a:gd name="T0" fmla="*/ 1 w 237"/>
                  <a:gd name="T1" fmla="*/ 50 h 201"/>
                  <a:gd name="T2" fmla="*/ 32 w 237"/>
                  <a:gd name="T3" fmla="*/ 189 h 201"/>
                  <a:gd name="T4" fmla="*/ 36 w 237"/>
                  <a:gd name="T5" fmla="*/ 195 h 201"/>
                  <a:gd name="T6" fmla="*/ 47 w 237"/>
                  <a:gd name="T7" fmla="*/ 201 h 201"/>
                  <a:gd name="T8" fmla="*/ 223 w 237"/>
                  <a:gd name="T9" fmla="*/ 201 h 201"/>
                  <a:gd name="T10" fmla="*/ 237 w 237"/>
                  <a:gd name="T11" fmla="*/ 187 h 201"/>
                  <a:gd name="T12" fmla="*/ 237 w 237"/>
                  <a:gd name="T13" fmla="*/ 14 h 201"/>
                  <a:gd name="T14" fmla="*/ 223 w 237"/>
                  <a:gd name="T15" fmla="*/ 0 h 201"/>
                  <a:gd name="T16" fmla="*/ 47 w 237"/>
                  <a:gd name="T17" fmla="*/ 0 h 201"/>
                  <a:gd name="T18" fmla="*/ 33 w 237"/>
                  <a:gd name="T19" fmla="*/ 14 h 201"/>
                  <a:gd name="T20" fmla="*/ 33 w 237"/>
                  <a:gd name="T21" fmla="*/ 132 h 201"/>
                  <a:gd name="T22" fmla="*/ 32 w 237"/>
                  <a:gd name="T23" fmla="*/ 138 h 201"/>
                  <a:gd name="T24" fmla="*/ 11 w 237"/>
                  <a:gd name="T25" fmla="*/ 48 h 201"/>
                  <a:gd name="T26" fmla="*/ 11 w 237"/>
                  <a:gd name="T27" fmla="*/ 47 h 201"/>
                  <a:gd name="T28" fmla="*/ 12 w 237"/>
                  <a:gd name="T29" fmla="*/ 46 h 201"/>
                  <a:gd name="T30" fmla="*/ 20 w 237"/>
                  <a:gd name="T31" fmla="*/ 46 h 201"/>
                  <a:gd name="T32" fmla="*/ 23 w 237"/>
                  <a:gd name="T33" fmla="*/ 44 h 201"/>
                  <a:gd name="T34" fmla="*/ 23 w 237"/>
                  <a:gd name="T35" fmla="*/ 38 h 201"/>
                  <a:gd name="T36" fmla="*/ 20 w 237"/>
                  <a:gd name="T37" fmla="*/ 36 h 201"/>
                  <a:gd name="T38" fmla="*/ 12 w 237"/>
                  <a:gd name="T39" fmla="*/ 36 h 201"/>
                  <a:gd name="T40" fmla="*/ 3 w 237"/>
                  <a:gd name="T41" fmla="*/ 40 h 201"/>
                  <a:gd name="T42" fmla="*/ 1 w 237"/>
                  <a:gd name="T43" fmla="*/ 50 h 201"/>
                  <a:gd name="T44" fmla="*/ 43 w 237"/>
                  <a:gd name="T45" fmla="*/ 14 h 201"/>
                  <a:gd name="T46" fmla="*/ 47 w 237"/>
                  <a:gd name="T47" fmla="*/ 10 h 201"/>
                  <a:gd name="T48" fmla="*/ 223 w 237"/>
                  <a:gd name="T49" fmla="*/ 10 h 201"/>
                  <a:gd name="T50" fmla="*/ 227 w 237"/>
                  <a:gd name="T51" fmla="*/ 14 h 201"/>
                  <a:gd name="T52" fmla="*/ 227 w 237"/>
                  <a:gd name="T53" fmla="*/ 187 h 201"/>
                  <a:gd name="T54" fmla="*/ 223 w 237"/>
                  <a:gd name="T55" fmla="*/ 191 h 201"/>
                  <a:gd name="T56" fmla="*/ 47 w 237"/>
                  <a:gd name="T57" fmla="*/ 191 h 201"/>
                  <a:gd name="T58" fmla="*/ 43 w 237"/>
                  <a:gd name="T59" fmla="*/ 187 h 201"/>
                  <a:gd name="T60" fmla="*/ 43 w 237"/>
                  <a:gd name="T61" fmla="*/ 1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7" h="201">
                    <a:moveTo>
                      <a:pt x="1" y="50"/>
                    </a:moveTo>
                    <a:cubicBezTo>
                      <a:pt x="32" y="189"/>
                      <a:pt x="32" y="189"/>
                      <a:pt x="32" y="189"/>
                    </a:cubicBezTo>
                    <a:cubicBezTo>
                      <a:pt x="33" y="192"/>
                      <a:pt x="34" y="194"/>
                      <a:pt x="36" y="195"/>
                    </a:cubicBezTo>
                    <a:cubicBezTo>
                      <a:pt x="38" y="199"/>
                      <a:pt x="42" y="201"/>
                      <a:pt x="47" y="201"/>
                    </a:cubicBezTo>
                    <a:cubicBezTo>
                      <a:pt x="223" y="201"/>
                      <a:pt x="223" y="201"/>
                      <a:pt x="223" y="201"/>
                    </a:cubicBezTo>
                    <a:cubicBezTo>
                      <a:pt x="231" y="201"/>
                      <a:pt x="237" y="195"/>
                      <a:pt x="237" y="187"/>
                    </a:cubicBezTo>
                    <a:cubicBezTo>
                      <a:pt x="237" y="14"/>
                      <a:pt x="237" y="14"/>
                      <a:pt x="237" y="14"/>
                    </a:cubicBezTo>
                    <a:cubicBezTo>
                      <a:pt x="237" y="6"/>
                      <a:pt x="231" y="0"/>
                      <a:pt x="223" y="0"/>
                    </a:cubicBezTo>
                    <a:cubicBezTo>
                      <a:pt x="47" y="0"/>
                      <a:pt x="47" y="0"/>
                      <a:pt x="47" y="0"/>
                    </a:cubicBezTo>
                    <a:cubicBezTo>
                      <a:pt x="39" y="0"/>
                      <a:pt x="33" y="6"/>
                      <a:pt x="33" y="14"/>
                    </a:cubicBezTo>
                    <a:cubicBezTo>
                      <a:pt x="33" y="14"/>
                      <a:pt x="31" y="102"/>
                      <a:pt x="33" y="132"/>
                    </a:cubicBezTo>
                    <a:cubicBezTo>
                      <a:pt x="34" y="136"/>
                      <a:pt x="32" y="138"/>
                      <a:pt x="32" y="138"/>
                    </a:cubicBezTo>
                    <a:cubicBezTo>
                      <a:pt x="27" y="117"/>
                      <a:pt x="11" y="48"/>
                      <a:pt x="11" y="48"/>
                    </a:cubicBezTo>
                    <a:cubicBezTo>
                      <a:pt x="10" y="48"/>
                      <a:pt x="11" y="47"/>
                      <a:pt x="11" y="47"/>
                    </a:cubicBezTo>
                    <a:cubicBezTo>
                      <a:pt x="11" y="46"/>
                      <a:pt x="12" y="46"/>
                      <a:pt x="12" y="46"/>
                    </a:cubicBezTo>
                    <a:cubicBezTo>
                      <a:pt x="20" y="46"/>
                      <a:pt x="20" y="46"/>
                      <a:pt x="20" y="46"/>
                    </a:cubicBezTo>
                    <a:cubicBezTo>
                      <a:pt x="20" y="46"/>
                      <a:pt x="23" y="46"/>
                      <a:pt x="23" y="44"/>
                    </a:cubicBezTo>
                    <a:cubicBezTo>
                      <a:pt x="23" y="42"/>
                      <a:pt x="23" y="40"/>
                      <a:pt x="23" y="38"/>
                    </a:cubicBezTo>
                    <a:cubicBezTo>
                      <a:pt x="23" y="36"/>
                      <a:pt x="20" y="36"/>
                      <a:pt x="20" y="36"/>
                    </a:cubicBezTo>
                    <a:cubicBezTo>
                      <a:pt x="12" y="36"/>
                      <a:pt x="12" y="36"/>
                      <a:pt x="12" y="36"/>
                    </a:cubicBezTo>
                    <a:cubicBezTo>
                      <a:pt x="9" y="36"/>
                      <a:pt x="5" y="38"/>
                      <a:pt x="3" y="40"/>
                    </a:cubicBezTo>
                    <a:cubicBezTo>
                      <a:pt x="1" y="43"/>
                      <a:pt x="0" y="47"/>
                      <a:pt x="1" y="50"/>
                    </a:cubicBezTo>
                    <a:close/>
                    <a:moveTo>
                      <a:pt x="43" y="14"/>
                    </a:moveTo>
                    <a:cubicBezTo>
                      <a:pt x="43" y="12"/>
                      <a:pt x="45" y="10"/>
                      <a:pt x="47" y="10"/>
                    </a:cubicBezTo>
                    <a:cubicBezTo>
                      <a:pt x="223" y="10"/>
                      <a:pt x="223" y="10"/>
                      <a:pt x="223" y="10"/>
                    </a:cubicBezTo>
                    <a:cubicBezTo>
                      <a:pt x="225" y="10"/>
                      <a:pt x="227" y="12"/>
                      <a:pt x="227" y="14"/>
                    </a:cubicBezTo>
                    <a:cubicBezTo>
                      <a:pt x="227" y="187"/>
                      <a:pt x="227" y="187"/>
                      <a:pt x="227" y="187"/>
                    </a:cubicBezTo>
                    <a:cubicBezTo>
                      <a:pt x="227" y="189"/>
                      <a:pt x="225" y="191"/>
                      <a:pt x="223" y="191"/>
                    </a:cubicBezTo>
                    <a:cubicBezTo>
                      <a:pt x="47" y="191"/>
                      <a:pt x="47" y="191"/>
                      <a:pt x="47" y="191"/>
                    </a:cubicBezTo>
                    <a:cubicBezTo>
                      <a:pt x="45" y="191"/>
                      <a:pt x="43" y="189"/>
                      <a:pt x="43" y="187"/>
                    </a:cubicBezTo>
                    <a:lnTo>
                      <a:pt x="43" y="14"/>
                    </a:ln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sp>
            <p:nvSpPr>
              <p:cNvPr id="58" name="Freeform 44"/>
              <p:cNvSpPr>
                <a:spLocks noEditPoints="1"/>
              </p:cNvSpPr>
              <p:nvPr/>
            </p:nvSpPr>
            <p:spPr bwMode="auto">
              <a:xfrm>
                <a:off x="2763838" y="3783013"/>
                <a:ext cx="327025" cy="109538"/>
              </a:xfrm>
              <a:custGeom>
                <a:avLst/>
                <a:gdLst>
                  <a:gd name="T0" fmla="*/ 2 w 154"/>
                  <a:gd name="T1" fmla="*/ 0 h 52"/>
                  <a:gd name="T2" fmla="*/ 0 w 154"/>
                  <a:gd name="T3" fmla="*/ 49 h 52"/>
                  <a:gd name="T4" fmla="*/ 151 w 154"/>
                  <a:gd name="T5" fmla="*/ 52 h 52"/>
                  <a:gd name="T6" fmla="*/ 154 w 154"/>
                  <a:gd name="T7" fmla="*/ 3 h 52"/>
                  <a:gd name="T8" fmla="*/ 47 w 154"/>
                  <a:gd name="T9" fmla="*/ 40 h 52"/>
                  <a:gd name="T10" fmla="*/ 44 w 154"/>
                  <a:gd name="T11" fmla="*/ 42 h 52"/>
                  <a:gd name="T12" fmla="*/ 33 w 154"/>
                  <a:gd name="T13" fmla="*/ 27 h 52"/>
                  <a:gd name="T14" fmla="*/ 29 w 154"/>
                  <a:gd name="T15" fmla="*/ 19 h 52"/>
                  <a:gd name="T16" fmla="*/ 28 w 154"/>
                  <a:gd name="T17" fmla="*/ 28 h 52"/>
                  <a:gd name="T18" fmla="*/ 26 w 154"/>
                  <a:gd name="T19" fmla="*/ 42 h 52"/>
                  <a:gd name="T20" fmla="*/ 23 w 154"/>
                  <a:gd name="T21" fmla="*/ 40 h 52"/>
                  <a:gd name="T22" fmla="*/ 26 w 154"/>
                  <a:gd name="T23" fmla="*/ 10 h 52"/>
                  <a:gd name="T24" fmla="*/ 30 w 154"/>
                  <a:gd name="T25" fmla="*/ 12 h 52"/>
                  <a:gd name="T26" fmla="*/ 39 w 154"/>
                  <a:gd name="T27" fmla="*/ 27 h 52"/>
                  <a:gd name="T28" fmla="*/ 43 w 154"/>
                  <a:gd name="T29" fmla="*/ 32 h 52"/>
                  <a:gd name="T30" fmla="*/ 42 w 154"/>
                  <a:gd name="T31" fmla="*/ 12 h 52"/>
                  <a:gd name="T32" fmla="*/ 45 w 154"/>
                  <a:gd name="T33" fmla="*/ 10 h 52"/>
                  <a:gd name="T34" fmla="*/ 47 w 154"/>
                  <a:gd name="T35" fmla="*/ 40 h 52"/>
                  <a:gd name="T36" fmla="*/ 69 w 154"/>
                  <a:gd name="T37" fmla="*/ 42 h 52"/>
                  <a:gd name="T38" fmla="*/ 53 w 154"/>
                  <a:gd name="T39" fmla="*/ 40 h 52"/>
                  <a:gd name="T40" fmla="*/ 55 w 154"/>
                  <a:gd name="T41" fmla="*/ 10 h 52"/>
                  <a:gd name="T42" fmla="*/ 71 w 154"/>
                  <a:gd name="T43" fmla="*/ 12 h 52"/>
                  <a:gd name="T44" fmla="*/ 68 w 154"/>
                  <a:gd name="T45" fmla="*/ 15 h 52"/>
                  <a:gd name="T46" fmla="*/ 58 w 154"/>
                  <a:gd name="T47" fmla="*/ 16 h 52"/>
                  <a:gd name="T48" fmla="*/ 59 w 154"/>
                  <a:gd name="T49" fmla="*/ 23 h 52"/>
                  <a:gd name="T50" fmla="*/ 70 w 154"/>
                  <a:gd name="T51" fmla="*/ 25 h 52"/>
                  <a:gd name="T52" fmla="*/ 68 w 154"/>
                  <a:gd name="T53" fmla="*/ 28 h 52"/>
                  <a:gd name="T54" fmla="*/ 58 w 154"/>
                  <a:gd name="T55" fmla="*/ 28 h 52"/>
                  <a:gd name="T56" fmla="*/ 59 w 154"/>
                  <a:gd name="T57" fmla="*/ 37 h 52"/>
                  <a:gd name="T58" fmla="*/ 71 w 154"/>
                  <a:gd name="T59" fmla="*/ 39 h 52"/>
                  <a:gd name="T60" fmla="*/ 71 w 154"/>
                  <a:gd name="T61" fmla="*/ 40 h 52"/>
                  <a:gd name="T62" fmla="*/ 103 w 154"/>
                  <a:gd name="T63" fmla="*/ 40 h 52"/>
                  <a:gd name="T64" fmla="*/ 99 w 154"/>
                  <a:gd name="T65" fmla="*/ 42 h 52"/>
                  <a:gd name="T66" fmla="*/ 93 w 154"/>
                  <a:gd name="T67" fmla="*/ 27 h 52"/>
                  <a:gd name="T68" fmla="*/ 92 w 154"/>
                  <a:gd name="T69" fmla="*/ 19 h 52"/>
                  <a:gd name="T70" fmla="*/ 86 w 154"/>
                  <a:gd name="T71" fmla="*/ 40 h 52"/>
                  <a:gd name="T72" fmla="*/ 82 w 154"/>
                  <a:gd name="T73" fmla="*/ 42 h 52"/>
                  <a:gd name="T74" fmla="*/ 73 w 154"/>
                  <a:gd name="T75" fmla="*/ 13 h 52"/>
                  <a:gd name="T76" fmla="*/ 75 w 154"/>
                  <a:gd name="T77" fmla="*/ 10 h 52"/>
                  <a:gd name="T78" fmla="*/ 78 w 154"/>
                  <a:gd name="T79" fmla="*/ 12 h 52"/>
                  <a:gd name="T80" fmla="*/ 82 w 154"/>
                  <a:gd name="T81" fmla="*/ 27 h 52"/>
                  <a:gd name="T82" fmla="*/ 84 w 154"/>
                  <a:gd name="T83" fmla="*/ 32 h 52"/>
                  <a:gd name="T84" fmla="*/ 89 w 154"/>
                  <a:gd name="T85" fmla="*/ 12 h 52"/>
                  <a:gd name="T86" fmla="*/ 92 w 154"/>
                  <a:gd name="T87" fmla="*/ 10 h 52"/>
                  <a:gd name="T88" fmla="*/ 98 w 154"/>
                  <a:gd name="T89" fmla="*/ 25 h 52"/>
                  <a:gd name="T90" fmla="*/ 100 w 154"/>
                  <a:gd name="T91" fmla="*/ 32 h 52"/>
                  <a:gd name="T92" fmla="*/ 101 w 154"/>
                  <a:gd name="T93" fmla="*/ 26 h 52"/>
                  <a:gd name="T94" fmla="*/ 108 w 154"/>
                  <a:gd name="T95" fmla="*/ 10 h 52"/>
                  <a:gd name="T96" fmla="*/ 110 w 154"/>
                  <a:gd name="T97" fmla="*/ 11 h 52"/>
                  <a:gd name="T98" fmla="*/ 120 w 154"/>
                  <a:gd name="T99" fmla="*/ 42 h 52"/>
                  <a:gd name="T100" fmla="*/ 112 w 154"/>
                  <a:gd name="T101" fmla="*/ 38 h 52"/>
                  <a:gd name="T102" fmla="*/ 113 w 154"/>
                  <a:gd name="T103" fmla="*/ 35 h 52"/>
                  <a:gd name="T104" fmla="*/ 120 w 154"/>
                  <a:gd name="T105" fmla="*/ 38 h 52"/>
                  <a:gd name="T106" fmla="*/ 121 w 154"/>
                  <a:gd name="T107" fmla="*/ 28 h 52"/>
                  <a:gd name="T108" fmla="*/ 123 w 154"/>
                  <a:gd name="T109" fmla="*/ 10 h 52"/>
                  <a:gd name="T110" fmla="*/ 130 w 154"/>
                  <a:gd name="T111" fmla="*/ 11 h 52"/>
                  <a:gd name="T112" fmla="*/ 130 w 154"/>
                  <a:gd name="T113" fmla="*/ 14 h 52"/>
                  <a:gd name="T114" fmla="*/ 127 w 154"/>
                  <a:gd name="T115" fmla="*/ 15 h 52"/>
                  <a:gd name="T116" fmla="*/ 118 w 154"/>
                  <a:gd name="T117" fmla="*/ 18 h 52"/>
                  <a:gd name="T118" fmla="*/ 131 w 154"/>
                  <a:gd name="T119" fmla="*/ 3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4" h="52">
                    <a:moveTo>
                      <a:pt x="151" y="0"/>
                    </a:moveTo>
                    <a:cubicBezTo>
                      <a:pt x="2" y="0"/>
                      <a:pt x="2" y="0"/>
                      <a:pt x="2" y="0"/>
                    </a:cubicBezTo>
                    <a:cubicBezTo>
                      <a:pt x="1" y="0"/>
                      <a:pt x="0" y="1"/>
                      <a:pt x="0" y="3"/>
                    </a:cubicBezTo>
                    <a:cubicBezTo>
                      <a:pt x="0" y="49"/>
                      <a:pt x="0" y="49"/>
                      <a:pt x="0" y="49"/>
                    </a:cubicBezTo>
                    <a:cubicBezTo>
                      <a:pt x="0" y="51"/>
                      <a:pt x="1" y="52"/>
                      <a:pt x="2" y="52"/>
                    </a:cubicBezTo>
                    <a:cubicBezTo>
                      <a:pt x="151" y="52"/>
                      <a:pt x="151" y="52"/>
                      <a:pt x="151" y="52"/>
                    </a:cubicBezTo>
                    <a:cubicBezTo>
                      <a:pt x="153" y="52"/>
                      <a:pt x="154" y="51"/>
                      <a:pt x="154" y="49"/>
                    </a:cubicBezTo>
                    <a:cubicBezTo>
                      <a:pt x="154" y="3"/>
                      <a:pt x="154" y="3"/>
                      <a:pt x="154" y="3"/>
                    </a:cubicBezTo>
                    <a:cubicBezTo>
                      <a:pt x="154" y="1"/>
                      <a:pt x="153" y="0"/>
                      <a:pt x="151" y="0"/>
                    </a:cubicBezTo>
                    <a:close/>
                    <a:moveTo>
                      <a:pt x="47" y="40"/>
                    </a:moveTo>
                    <a:cubicBezTo>
                      <a:pt x="47" y="41"/>
                      <a:pt x="46" y="42"/>
                      <a:pt x="45" y="42"/>
                    </a:cubicBezTo>
                    <a:cubicBezTo>
                      <a:pt x="44" y="42"/>
                      <a:pt x="44" y="42"/>
                      <a:pt x="44" y="42"/>
                    </a:cubicBezTo>
                    <a:cubicBezTo>
                      <a:pt x="43" y="42"/>
                      <a:pt x="42" y="41"/>
                      <a:pt x="41" y="40"/>
                    </a:cubicBezTo>
                    <a:cubicBezTo>
                      <a:pt x="33" y="27"/>
                      <a:pt x="33" y="27"/>
                      <a:pt x="33" y="27"/>
                    </a:cubicBezTo>
                    <a:cubicBezTo>
                      <a:pt x="33" y="27"/>
                      <a:pt x="32" y="26"/>
                      <a:pt x="32" y="25"/>
                    </a:cubicBezTo>
                    <a:cubicBezTo>
                      <a:pt x="32" y="25"/>
                      <a:pt x="30" y="22"/>
                      <a:pt x="29" y="19"/>
                    </a:cubicBezTo>
                    <a:cubicBezTo>
                      <a:pt x="28" y="19"/>
                      <a:pt x="28" y="19"/>
                      <a:pt x="28" y="19"/>
                    </a:cubicBezTo>
                    <a:cubicBezTo>
                      <a:pt x="28" y="22"/>
                      <a:pt x="28" y="25"/>
                      <a:pt x="28" y="28"/>
                    </a:cubicBezTo>
                    <a:cubicBezTo>
                      <a:pt x="28" y="40"/>
                      <a:pt x="28" y="40"/>
                      <a:pt x="28" y="40"/>
                    </a:cubicBezTo>
                    <a:cubicBezTo>
                      <a:pt x="28" y="41"/>
                      <a:pt x="27" y="42"/>
                      <a:pt x="26" y="42"/>
                    </a:cubicBezTo>
                    <a:cubicBezTo>
                      <a:pt x="26" y="42"/>
                      <a:pt x="26" y="42"/>
                      <a:pt x="26" y="42"/>
                    </a:cubicBezTo>
                    <a:cubicBezTo>
                      <a:pt x="24" y="42"/>
                      <a:pt x="23" y="41"/>
                      <a:pt x="23" y="40"/>
                    </a:cubicBezTo>
                    <a:cubicBezTo>
                      <a:pt x="23" y="12"/>
                      <a:pt x="23" y="12"/>
                      <a:pt x="23" y="12"/>
                    </a:cubicBezTo>
                    <a:cubicBezTo>
                      <a:pt x="23" y="11"/>
                      <a:pt x="24" y="10"/>
                      <a:pt x="26" y="10"/>
                    </a:cubicBezTo>
                    <a:cubicBezTo>
                      <a:pt x="27" y="10"/>
                      <a:pt x="27" y="10"/>
                      <a:pt x="27" y="10"/>
                    </a:cubicBezTo>
                    <a:cubicBezTo>
                      <a:pt x="28" y="10"/>
                      <a:pt x="29" y="11"/>
                      <a:pt x="30" y="12"/>
                    </a:cubicBezTo>
                    <a:cubicBezTo>
                      <a:pt x="38" y="25"/>
                      <a:pt x="38" y="25"/>
                      <a:pt x="38" y="25"/>
                    </a:cubicBezTo>
                    <a:cubicBezTo>
                      <a:pt x="38" y="25"/>
                      <a:pt x="39" y="26"/>
                      <a:pt x="39" y="27"/>
                    </a:cubicBezTo>
                    <a:cubicBezTo>
                      <a:pt x="39" y="27"/>
                      <a:pt x="41" y="30"/>
                      <a:pt x="42" y="32"/>
                    </a:cubicBezTo>
                    <a:cubicBezTo>
                      <a:pt x="42" y="32"/>
                      <a:pt x="43" y="33"/>
                      <a:pt x="43" y="32"/>
                    </a:cubicBezTo>
                    <a:cubicBezTo>
                      <a:pt x="42" y="30"/>
                      <a:pt x="42" y="27"/>
                      <a:pt x="42" y="24"/>
                    </a:cubicBezTo>
                    <a:cubicBezTo>
                      <a:pt x="42" y="12"/>
                      <a:pt x="42" y="12"/>
                      <a:pt x="42" y="12"/>
                    </a:cubicBezTo>
                    <a:cubicBezTo>
                      <a:pt x="42" y="11"/>
                      <a:pt x="43" y="10"/>
                      <a:pt x="45" y="10"/>
                    </a:cubicBezTo>
                    <a:cubicBezTo>
                      <a:pt x="45" y="10"/>
                      <a:pt x="45" y="10"/>
                      <a:pt x="45" y="10"/>
                    </a:cubicBezTo>
                    <a:cubicBezTo>
                      <a:pt x="46" y="10"/>
                      <a:pt x="47" y="11"/>
                      <a:pt x="47" y="12"/>
                    </a:cubicBezTo>
                    <a:cubicBezTo>
                      <a:pt x="47" y="40"/>
                      <a:pt x="47" y="40"/>
                      <a:pt x="47" y="40"/>
                    </a:cubicBezTo>
                    <a:close/>
                    <a:moveTo>
                      <a:pt x="71" y="40"/>
                    </a:moveTo>
                    <a:cubicBezTo>
                      <a:pt x="71" y="41"/>
                      <a:pt x="70" y="42"/>
                      <a:pt x="69" y="42"/>
                    </a:cubicBezTo>
                    <a:cubicBezTo>
                      <a:pt x="55" y="42"/>
                      <a:pt x="55" y="42"/>
                      <a:pt x="55" y="42"/>
                    </a:cubicBezTo>
                    <a:cubicBezTo>
                      <a:pt x="54" y="42"/>
                      <a:pt x="53" y="41"/>
                      <a:pt x="53" y="40"/>
                    </a:cubicBezTo>
                    <a:cubicBezTo>
                      <a:pt x="53" y="12"/>
                      <a:pt x="53" y="12"/>
                      <a:pt x="53" y="12"/>
                    </a:cubicBezTo>
                    <a:cubicBezTo>
                      <a:pt x="53" y="11"/>
                      <a:pt x="54" y="10"/>
                      <a:pt x="55" y="10"/>
                    </a:cubicBezTo>
                    <a:cubicBezTo>
                      <a:pt x="68" y="10"/>
                      <a:pt x="68" y="10"/>
                      <a:pt x="68" y="10"/>
                    </a:cubicBezTo>
                    <a:cubicBezTo>
                      <a:pt x="70" y="10"/>
                      <a:pt x="71" y="11"/>
                      <a:pt x="71" y="12"/>
                    </a:cubicBezTo>
                    <a:cubicBezTo>
                      <a:pt x="71" y="13"/>
                      <a:pt x="71" y="13"/>
                      <a:pt x="71" y="13"/>
                    </a:cubicBezTo>
                    <a:cubicBezTo>
                      <a:pt x="71" y="14"/>
                      <a:pt x="70" y="15"/>
                      <a:pt x="68" y="15"/>
                    </a:cubicBezTo>
                    <a:cubicBezTo>
                      <a:pt x="59" y="15"/>
                      <a:pt x="59" y="15"/>
                      <a:pt x="59" y="15"/>
                    </a:cubicBezTo>
                    <a:cubicBezTo>
                      <a:pt x="59" y="15"/>
                      <a:pt x="58" y="15"/>
                      <a:pt x="58" y="16"/>
                    </a:cubicBezTo>
                    <a:cubicBezTo>
                      <a:pt x="58" y="22"/>
                      <a:pt x="58" y="22"/>
                      <a:pt x="58" y="22"/>
                    </a:cubicBezTo>
                    <a:cubicBezTo>
                      <a:pt x="58" y="23"/>
                      <a:pt x="59" y="23"/>
                      <a:pt x="59" y="23"/>
                    </a:cubicBezTo>
                    <a:cubicBezTo>
                      <a:pt x="68" y="23"/>
                      <a:pt x="68" y="23"/>
                      <a:pt x="68" y="23"/>
                    </a:cubicBezTo>
                    <a:cubicBezTo>
                      <a:pt x="69" y="23"/>
                      <a:pt x="70" y="24"/>
                      <a:pt x="70" y="25"/>
                    </a:cubicBezTo>
                    <a:cubicBezTo>
                      <a:pt x="70" y="25"/>
                      <a:pt x="70" y="25"/>
                      <a:pt x="70" y="25"/>
                    </a:cubicBezTo>
                    <a:cubicBezTo>
                      <a:pt x="70" y="27"/>
                      <a:pt x="69" y="28"/>
                      <a:pt x="68" y="28"/>
                    </a:cubicBezTo>
                    <a:cubicBezTo>
                      <a:pt x="59" y="28"/>
                      <a:pt x="59" y="28"/>
                      <a:pt x="59" y="28"/>
                    </a:cubicBezTo>
                    <a:cubicBezTo>
                      <a:pt x="59" y="28"/>
                      <a:pt x="58" y="28"/>
                      <a:pt x="58" y="28"/>
                    </a:cubicBezTo>
                    <a:cubicBezTo>
                      <a:pt x="58" y="36"/>
                      <a:pt x="58" y="36"/>
                      <a:pt x="58" y="36"/>
                    </a:cubicBezTo>
                    <a:cubicBezTo>
                      <a:pt x="58" y="37"/>
                      <a:pt x="59" y="37"/>
                      <a:pt x="59" y="37"/>
                    </a:cubicBezTo>
                    <a:cubicBezTo>
                      <a:pt x="69" y="37"/>
                      <a:pt x="69" y="37"/>
                      <a:pt x="69" y="37"/>
                    </a:cubicBezTo>
                    <a:cubicBezTo>
                      <a:pt x="70" y="37"/>
                      <a:pt x="71" y="38"/>
                      <a:pt x="71" y="39"/>
                    </a:cubicBezTo>
                    <a:cubicBezTo>
                      <a:pt x="71" y="40"/>
                      <a:pt x="71" y="40"/>
                      <a:pt x="71" y="40"/>
                    </a:cubicBezTo>
                    <a:cubicBezTo>
                      <a:pt x="71" y="40"/>
                      <a:pt x="71" y="40"/>
                      <a:pt x="71" y="40"/>
                    </a:cubicBezTo>
                    <a:close/>
                    <a:moveTo>
                      <a:pt x="110" y="13"/>
                    </a:moveTo>
                    <a:cubicBezTo>
                      <a:pt x="103" y="40"/>
                      <a:pt x="103" y="40"/>
                      <a:pt x="103" y="40"/>
                    </a:cubicBezTo>
                    <a:cubicBezTo>
                      <a:pt x="102" y="41"/>
                      <a:pt x="101" y="42"/>
                      <a:pt x="100" y="42"/>
                    </a:cubicBezTo>
                    <a:cubicBezTo>
                      <a:pt x="99" y="42"/>
                      <a:pt x="99" y="42"/>
                      <a:pt x="99" y="42"/>
                    </a:cubicBezTo>
                    <a:cubicBezTo>
                      <a:pt x="98" y="42"/>
                      <a:pt x="97" y="41"/>
                      <a:pt x="96" y="40"/>
                    </a:cubicBezTo>
                    <a:cubicBezTo>
                      <a:pt x="93" y="27"/>
                      <a:pt x="93" y="27"/>
                      <a:pt x="93" y="27"/>
                    </a:cubicBezTo>
                    <a:cubicBezTo>
                      <a:pt x="93" y="26"/>
                      <a:pt x="93" y="25"/>
                      <a:pt x="93" y="24"/>
                    </a:cubicBezTo>
                    <a:cubicBezTo>
                      <a:pt x="93" y="24"/>
                      <a:pt x="92" y="22"/>
                      <a:pt x="92" y="19"/>
                    </a:cubicBezTo>
                    <a:cubicBezTo>
                      <a:pt x="91" y="21"/>
                      <a:pt x="91" y="23"/>
                      <a:pt x="90" y="26"/>
                    </a:cubicBezTo>
                    <a:cubicBezTo>
                      <a:pt x="86" y="40"/>
                      <a:pt x="86" y="40"/>
                      <a:pt x="86" y="40"/>
                    </a:cubicBezTo>
                    <a:cubicBezTo>
                      <a:pt x="86" y="41"/>
                      <a:pt x="85" y="42"/>
                      <a:pt x="83" y="42"/>
                    </a:cubicBezTo>
                    <a:cubicBezTo>
                      <a:pt x="82" y="42"/>
                      <a:pt x="82" y="42"/>
                      <a:pt x="82" y="42"/>
                    </a:cubicBezTo>
                    <a:cubicBezTo>
                      <a:pt x="81" y="42"/>
                      <a:pt x="80" y="41"/>
                      <a:pt x="80" y="40"/>
                    </a:cubicBezTo>
                    <a:cubicBezTo>
                      <a:pt x="73" y="13"/>
                      <a:pt x="73" y="13"/>
                      <a:pt x="73" y="13"/>
                    </a:cubicBezTo>
                    <a:cubicBezTo>
                      <a:pt x="73" y="12"/>
                      <a:pt x="73" y="11"/>
                      <a:pt x="73" y="11"/>
                    </a:cubicBezTo>
                    <a:cubicBezTo>
                      <a:pt x="74" y="10"/>
                      <a:pt x="74" y="10"/>
                      <a:pt x="75" y="10"/>
                    </a:cubicBezTo>
                    <a:cubicBezTo>
                      <a:pt x="76" y="10"/>
                      <a:pt x="76" y="10"/>
                      <a:pt x="76" y="10"/>
                    </a:cubicBezTo>
                    <a:cubicBezTo>
                      <a:pt x="77" y="10"/>
                      <a:pt x="78" y="11"/>
                      <a:pt x="78" y="12"/>
                    </a:cubicBezTo>
                    <a:cubicBezTo>
                      <a:pt x="81" y="25"/>
                      <a:pt x="81" y="25"/>
                      <a:pt x="81" y="25"/>
                    </a:cubicBezTo>
                    <a:cubicBezTo>
                      <a:pt x="82" y="25"/>
                      <a:pt x="82" y="27"/>
                      <a:pt x="82" y="27"/>
                    </a:cubicBezTo>
                    <a:cubicBezTo>
                      <a:pt x="82" y="28"/>
                      <a:pt x="82" y="29"/>
                      <a:pt x="83" y="32"/>
                    </a:cubicBezTo>
                    <a:cubicBezTo>
                      <a:pt x="83" y="33"/>
                      <a:pt x="83" y="32"/>
                      <a:pt x="84" y="32"/>
                    </a:cubicBezTo>
                    <a:cubicBezTo>
                      <a:pt x="84" y="30"/>
                      <a:pt x="85" y="28"/>
                      <a:pt x="85" y="26"/>
                    </a:cubicBezTo>
                    <a:cubicBezTo>
                      <a:pt x="89" y="12"/>
                      <a:pt x="89" y="12"/>
                      <a:pt x="89" y="12"/>
                    </a:cubicBezTo>
                    <a:cubicBezTo>
                      <a:pt x="89" y="11"/>
                      <a:pt x="90" y="10"/>
                      <a:pt x="91" y="10"/>
                    </a:cubicBezTo>
                    <a:cubicBezTo>
                      <a:pt x="92" y="10"/>
                      <a:pt x="92" y="10"/>
                      <a:pt x="92" y="10"/>
                    </a:cubicBezTo>
                    <a:cubicBezTo>
                      <a:pt x="94" y="10"/>
                      <a:pt x="95" y="11"/>
                      <a:pt x="95" y="12"/>
                    </a:cubicBezTo>
                    <a:cubicBezTo>
                      <a:pt x="98" y="25"/>
                      <a:pt x="98" y="25"/>
                      <a:pt x="98" y="25"/>
                    </a:cubicBezTo>
                    <a:cubicBezTo>
                      <a:pt x="98" y="25"/>
                      <a:pt x="98" y="27"/>
                      <a:pt x="99" y="28"/>
                    </a:cubicBezTo>
                    <a:cubicBezTo>
                      <a:pt x="99" y="28"/>
                      <a:pt x="99" y="30"/>
                      <a:pt x="100" y="32"/>
                    </a:cubicBezTo>
                    <a:cubicBezTo>
                      <a:pt x="100" y="32"/>
                      <a:pt x="100" y="33"/>
                      <a:pt x="100" y="32"/>
                    </a:cubicBezTo>
                    <a:cubicBezTo>
                      <a:pt x="100" y="31"/>
                      <a:pt x="101" y="28"/>
                      <a:pt x="101" y="26"/>
                    </a:cubicBezTo>
                    <a:cubicBezTo>
                      <a:pt x="105" y="12"/>
                      <a:pt x="105" y="12"/>
                      <a:pt x="105" y="12"/>
                    </a:cubicBezTo>
                    <a:cubicBezTo>
                      <a:pt x="105" y="11"/>
                      <a:pt x="106" y="10"/>
                      <a:pt x="108" y="10"/>
                    </a:cubicBezTo>
                    <a:cubicBezTo>
                      <a:pt x="109" y="10"/>
                      <a:pt x="109" y="10"/>
                      <a:pt x="109" y="10"/>
                    </a:cubicBezTo>
                    <a:cubicBezTo>
                      <a:pt x="109" y="10"/>
                      <a:pt x="110" y="10"/>
                      <a:pt x="110" y="11"/>
                    </a:cubicBezTo>
                    <a:cubicBezTo>
                      <a:pt x="110" y="11"/>
                      <a:pt x="111" y="12"/>
                      <a:pt x="110" y="13"/>
                    </a:cubicBezTo>
                    <a:close/>
                    <a:moveTo>
                      <a:pt x="120" y="42"/>
                    </a:moveTo>
                    <a:cubicBezTo>
                      <a:pt x="117" y="42"/>
                      <a:pt x="114" y="41"/>
                      <a:pt x="113" y="41"/>
                    </a:cubicBezTo>
                    <a:cubicBezTo>
                      <a:pt x="112" y="40"/>
                      <a:pt x="112" y="39"/>
                      <a:pt x="112" y="38"/>
                    </a:cubicBezTo>
                    <a:cubicBezTo>
                      <a:pt x="112" y="38"/>
                      <a:pt x="113" y="36"/>
                      <a:pt x="113" y="36"/>
                    </a:cubicBezTo>
                    <a:cubicBezTo>
                      <a:pt x="113" y="35"/>
                      <a:pt x="113" y="35"/>
                      <a:pt x="113" y="35"/>
                    </a:cubicBezTo>
                    <a:cubicBezTo>
                      <a:pt x="114" y="36"/>
                      <a:pt x="114" y="36"/>
                      <a:pt x="114" y="36"/>
                    </a:cubicBezTo>
                    <a:cubicBezTo>
                      <a:pt x="116" y="37"/>
                      <a:pt x="118" y="38"/>
                      <a:pt x="120" y="38"/>
                    </a:cubicBezTo>
                    <a:cubicBezTo>
                      <a:pt x="124" y="38"/>
                      <a:pt x="126" y="36"/>
                      <a:pt x="126" y="33"/>
                    </a:cubicBezTo>
                    <a:cubicBezTo>
                      <a:pt x="126" y="31"/>
                      <a:pt x="125" y="30"/>
                      <a:pt x="121" y="28"/>
                    </a:cubicBezTo>
                    <a:cubicBezTo>
                      <a:pt x="115" y="26"/>
                      <a:pt x="112" y="23"/>
                      <a:pt x="112" y="19"/>
                    </a:cubicBezTo>
                    <a:cubicBezTo>
                      <a:pt x="112" y="13"/>
                      <a:pt x="117" y="10"/>
                      <a:pt x="123" y="10"/>
                    </a:cubicBezTo>
                    <a:cubicBezTo>
                      <a:pt x="126" y="10"/>
                      <a:pt x="129" y="11"/>
                      <a:pt x="130" y="11"/>
                    </a:cubicBezTo>
                    <a:cubicBezTo>
                      <a:pt x="130" y="11"/>
                      <a:pt x="130" y="11"/>
                      <a:pt x="130" y="11"/>
                    </a:cubicBezTo>
                    <a:cubicBezTo>
                      <a:pt x="130" y="11"/>
                      <a:pt x="130" y="12"/>
                      <a:pt x="130" y="12"/>
                    </a:cubicBezTo>
                    <a:cubicBezTo>
                      <a:pt x="130" y="12"/>
                      <a:pt x="130" y="14"/>
                      <a:pt x="130" y="14"/>
                    </a:cubicBezTo>
                    <a:cubicBezTo>
                      <a:pt x="129" y="15"/>
                      <a:pt x="128" y="15"/>
                      <a:pt x="128" y="15"/>
                    </a:cubicBezTo>
                    <a:cubicBezTo>
                      <a:pt x="127" y="15"/>
                      <a:pt x="127" y="15"/>
                      <a:pt x="127" y="15"/>
                    </a:cubicBezTo>
                    <a:cubicBezTo>
                      <a:pt x="127" y="15"/>
                      <a:pt x="125" y="14"/>
                      <a:pt x="123" y="14"/>
                    </a:cubicBezTo>
                    <a:cubicBezTo>
                      <a:pt x="119" y="14"/>
                      <a:pt x="118" y="16"/>
                      <a:pt x="118" y="18"/>
                    </a:cubicBezTo>
                    <a:cubicBezTo>
                      <a:pt x="118" y="20"/>
                      <a:pt x="119" y="22"/>
                      <a:pt x="123" y="23"/>
                    </a:cubicBezTo>
                    <a:cubicBezTo>
                      <a:pt x="129" y="25"/>
                      <a:pt x="131" y="28"/>
                      <a:pt x="131" y="33"/>
                    </a:cubicBezTo>
                    <a:cubicBezTo>
                      <a:pt x="131" y="37"/>
                      <a:pt x="128" y="42"/>
                      <a:pt x="120" y="42"/>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en-AU" noProof="1">
                  <a:solidFill>
                    <a:schemeClr val="tx1">
                      <a:lumMod val="50000"/>
                      <a:lumOff val="50000"/>
                    </a:schemeClr>
                  </a:solidFill>
                </a:endParaRPr>
              </a:p>
            </p:txBody>
          </p:sp>
        </p:grpSp>
        <p:cxnSp>
          <p:nvCxnSpPr>
            <p:cNvPr id="49" name="直接连接符 48"/>
            <p:cNvCxnSpPr/>
            <p:nvPr/>
          </p:nvCxnSpPr>
          <p:spPr>
            <a:xfrm>
              <a:off x="12426" y="4405"/>
              <a:ext cx="0" cy="1075"/>
            </a:xfrm>
            <a:prstGeom prst="line">
              <a:avLst/>
            </a:prstGeom>
            <a:ln>
              <a:solidFill>
                <a:schemeClr val="bg1">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0" name="文本框 114"/>
            <p:cNvSpPr txBox="1">
              <a:spLocks noChangeArrowheads="1"/>
            </p:cNvSpPr>
            <p:nvPr/>
          </p:nvSpPr>
          <p:spPr bwMode="auto">
            <a:xfrm>
              <a:off x="11418" y="3382"/>
              <a:ext cx="2088"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b="1" dirty="0">
                  <a:solidFill>
                    <a:srgbClr val="7F7F7F"/>
                  </a:solidFill>
                  <a:latin typeface="微软雅黑" panose="020B0503020204020204" pitchFamily="34" charset="-122"/>
                  <a:ea typeface="微软雅黑" panose="020B0503020204020204" pitchFamily="34" charset="-122"/>
                </a:rPr>
                <a:t>学考七选三</a:t>
              </a:r>
            </a:p>
          </p:txBody>
        </p:sp>
      </p:grpSp>
      <p:sp>
        <p:nvSpPr>
          <p:cNvPr id="66" name="文本框 65"/>
          <p:cNvSpPr txBox="1">
            <a:spLocks noChangeArrowheads="1"/>
          </p:cNvSpPr>
          <p:nvPr/>
        </p:nvSpPr>
        <p:spPr bwMode="auto">
          <a:xfrm>
            <a:off x="1061343" y="1547223"/>
            <a:ext cx="9458202"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nSpc>
                <a:spcPct val="150000"/>
              </a:lnSpc>
            </a:pPr>
            <a:r>
              <a:rPr lang="zh-CN" altLang="en-US" sz="2800" b="1" dirty="0" smtClean="0">
                <a:latin typeface="仿宋" panose="02010609060101010101" pitchFamily="49" charset="-122"/>
                <a:ea typeface="仿宋" panose="02010609060101010101" pitchFamily="49" charset="-122"/>
              </a:rPr>
              <a:t>新高考下的数学备考困惑：节奏被硬性</a:t>
            </a:r>
            <a:r>
              <a:rPr lang="zh-CN" altLang="en-US" sz="2800" b="1" dirty="0">
                <a:latin typeface="仿宋" panose="02010609060101010101" pitchFamily="49" charset="-122"/>
                <a:ea typeface="仿宋" panose="02010609060101010101" pitchFamily="49" charset="-122"/>
              </a:rPr>
              <a:t>切断</a:t>
            </a:r>
          </a:p>
        </p:txBody>
      </p:sp>
      <p:sp>
        <p:nvSpPr>
          <p:cNvPr id="67" name="文本框 66"/>
          <p:cNvSpPr txBox="1"/>
          <p:nvPr/>
        </p:nvSpPr>
        <p:spPr>
          <a:xfrm>
            <a:off x="377898" y="809333"/>
            <a:ext cx="11402210" cy="461665"/>
          </a:xfrm>
          <a:prstGeom prst="rect">
            <a:avLst/>
          </a:prstGeom>
          <a:noFill/>
        </p:spPr>
        <p:txBody>
          <a:bodyPr wrap="square" rtlCol="0">
            <a:spAutoFit/>
          </a:bodyPr>
          <a:lstStyle/>
          <a:p>
            <a:r>
              <a:rPr lang="en-US" altLang="zh-CN" sz="2400" b="1" dirty="0" smtClean="0">
                <a:solidFill>
                  <a:srgbClr val="FF0000"/>
                </a:solidFill>
                <a:latin typeface="仿宋" panose="02010609060101010101" pitchFamily="49" charset="-122"/>
                <a:ea typeface="仿宋" panose="02010609060101010101" pitchFamily="49" charset="-122"/>
              </a:rPr>
              <a:t>1.1 </a:t>
            </a:r>
            <a:r>
              <a:rPr lang="zh-CN" altLang="en-US" sz="2400" b="1" dirty="0" smtClean="0">
                <a:solidFill>
                  <a:srgbClr val="FF0000"/>
                </a:solidFill>
                <a:latin typeface="仿宋" panose="02010609060101010101" pitchFamily="49" charset="-122"/>
                <a:ea typeface="仿宋" panose="02010609060101010101" pitchFamily="49" charset="-122"/>
              </a:rPr>
              <a:t>高考招生制度新：七选三、自主招生、三位一体、农村单招等等</a:t>
            </a:r>
            <a:endParaRPr lang="zh-CN" altLang="en-US" sz="2400" b="1" dirty="0">
              <a:solidFill>
                <a:srgbClr val="FF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23059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1000"/>
                                        <p:tgtEl>
                                          <p:spTgt spid="35"/>
                                        </p:tgtEl>
                                      </p:cBhvr>
                                    </p:animEffect>
                                    <p:anim calcmode="lin" valueType="num">
                                      <p:cBhvr>
                                        <p:cTn id="31" dur="1000" fill="hold"/>
                                        <p:tgtEl>
                                          <p:spTgt spid="35"/>
                                        </p:tgtEl>
                                        <p:attrNameLst>
                                          <p:attrName>ppt_x</p:attrName>
                                        </p:attrNameLst>
                                      </p:cBhvr>
                                      <p:tavLst>
                                        <p:tav tm="0">
                                          <p:val>
                                            <p:strVal val="#ppt_x"/>
                                          </p:val>
                                        </p:tav>
                                        <p:tav tm="100000">
                                          <p:val>
                                            <p:strVal val="#ppt_x"/>
                                          </p:val>
                                        </p:tav>
                                      </p:tavLst>
                                    </p:anim>
                                    <p:anim calcmode="lin" valueType="num">
                                      <p:cBhvr>
                                        <p:cTn id="3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left)">
                                      <p:cBhvr>
                                        <p:cTn id="3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815975" y="1268730"/>
            <a:ext cx="2519680" cy="4319270"/>
            <a:chOff x="1285" y="1998"/>
            <a:chExt cx="3968" cy="6802"/>
          </a:xfrm>
        </p:grpSpPr>
        <p:sp>
          <p:nvSpPr>
            <p:cNvPr id="19" name="矩形 18"/>
            <p:cNvSpPr/>
            <p:nvPr/>
          </p:nvSpPr>
          <p:spPr>
            <a:xfrm>
              <a:off x="1285" y="1998"/>
              <a:ext cx="3969" cy="6803"/>
            </a:xfrm>
            <a:prstGeom prst="rect">
              <a:avLst/>
            </a:prstGeom>
            <a:noFill/>
            <a:ln w="9525" cap="flat" cmpd="sng">
              <a:solidFill>
                <a:schemeClr val="tx1"/>
              </a:solidFill>
              <a:prstDash val="solid"/>
              <a:miter/>
              <a:headEnd type="none" w="med" len="med"/>
              <a:tailEnd type="none" w="med" len="med"/>
            </a:ln>
            <a:effectLst>
              <a:softEdge rad="31750"/>
            </a:effectLst>
            <a:extLst>
              <a:ext uri="{909E8E84-426E-40DD-AFC4-6F175D3DCCD1}">
                <a14:hiddenFill xmlns:a14="http://schemas.microsoft.com/office/drawing/2010/main">
                  <a:solidFill>
                    <a:schemeClr val="accent6">
                      <a:lumMod val="20000"/>
                      <a:lumOff val="80000"/>
                    </a:schemeClr>
                  </a:solidFill>
                </a14:hiddenFill>
              </a:ext>
            </a:extLst>
          </p:spPr>
          <p:txBody>
            <a:bodyPr wrap="none" anchor="ctr"/>
            <a:lstStyle/>
            <a:p>
              <a:pPr algn="ctr" fontAlgn="auto">
                <a:lnSpc>
                  <a:spcPct val="150000"/>
                </a:lnSpc>
              </a:pPr>
              <a:r>
                <a:rPr lang="zh-CN" altLang="en-US" sz="3200" b="1" noProof="1">
                  <a:latin typeface="Arial" panose="020B0604020202020204" pitchFamily="34" charset="0"/>
                  <a:sym typeface="+mn-ea"/>
                </a:rPr>
                <a:t>同样时间</a:t>
              </a:r>
            </a:p>
            <a:p>
              <a:pPr algn="ctr" fontAlgn="auto">
                <a:lnSpc>
                  <a:spcPct val="150000"/>
                </a:lnSpc>
              </a:pPr>
              <a:r>
                <a:rPr lang="zh-CN" altLang="en-US" sz="3200" b="1" noProof="1">
                  <a:latin typeface="Arial" panose="020B0604020202020204" pitchFamily="34" charset="0"/>
                  <a:sym typeface="+mn-ea"/>
                </a:rPr>
                <a:t>如</a:t>
              </a:r>
              <a:r>
                <a:rPr lang="zh-CN" altLang="en-US" sz="4800" b="1" noProof="1">
                  <a:solidFill>
                    <a:srgbClr val="FF3300"/>
                  </a:solidFill>
                  <a:latin typeface="Arial" panose="020B0604020202020204" pitchFamily="34" charset="0"/>
                  <a:ea typeface="黑体" panose="02010609060101010101" pitchFamily="2" charset="-122"/>
                  <a:sym typeface="+mn-ea"/>
                </a:rPr>
                <a:t>升</a:t>
              </a:r>
              <a:r>
                <a:rPr lang="zh-CN" altLang="en-US" sz="3200" b="1" noProof="1">
                  <a:latin typeface="Arial" panose="020B0604020202020204" pitchFamily="34" charset="0"/>
                  <a:sym typeface="+mn-ea"/>
                </a:rPr>
                <a:t>何</a:t>
              </a:r>
              <a:endParaRPr lang="zh-CN" altLang="en-US" sz="4800" b="1" noProof="1">
                <a:solidFill>
                  <a:srgbClr val="FF3300"/>
                </a:solidFill>
                <a:latin typeface="Arial" panose="020B0604020202020204" pitchFamily="34" charset="0"/>
                <a:ea typeface="黑体" panose="02010609060101010101" pitchFamily="2" charset="-122"/>
                <a:sym typeface="+mn-ea"/>
              </a:endParaRPr>
            </a:p>
            <a:p>
              <a:pPr algn="ctr" fontAlgn="auto">
                <a:lnSpc>
                  <a:spcPct val="150000"/>
                </a:lnSpc>
              </a:pPr>
              <a:r>
                <a:rPr lang="zh-CN" altLang="en-US" sz="3200" b="1" noProof="1">
                  <a:latin typeface="Arial" panose="020B0604020202020204" pitchFamily="34" charset="0"/>
                  <a:sym typeface="+mn-ea"/>
                </a:rPr>
                <a:t>更快</a:t>
              </a:r>
            </a:p>
          </p:txBody>
        </p:sp>
        <p:sp>
          <p:nvSpPr>
            <p:cNvPr id="20" name="矩形 19"/>
            <p:cNvSpPr/>
            <p:nvPr/>
          </p:nvSpPr>
          <p:spPr>
            <a:xfrm>
              <a:off x="1476" y="2196"/>
              <a:ext cx="3587" cy="6408"/>
            </a:xfrm>
            <a:prstGeom prst="rect">
              <a:avLst/>
            </a:prstGeom>
            <a:noFill/>
            <a:ln w="9525">
              <a:solidFill>
                <a:schemeClr val="accent6">
                  <a:lumMod val="50000"/>
                </a:schemeClr>
              </a:solidFill>
            </a:ln>
            <a:effectLst>
              <a:glow rad="228600">
                <a:schemeClr val="accent6">
                  <a:satMod val="175000"/>
                  <a:alpha val="40000"/>
                </a:schemeClr>
              </a:glo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grpSp>
        <p:nvGrpSpPr>
          <p:cNvPr id="21" name="组合 20"/>
          <p:cNvGrpSpPr/>
          <p:nvPr/>
        </p:nvGrpSpPr>
        <p:grpSpPr>
          <a:xfrm>
            <a:off x="5166407" y="1332865"/>
            <a:ext cx="2519680" cy="4319270"/>
            <a:chOff x="1285" y="1998"/>
            <a:chExt cx="3968" cy="6802"/>
          </a:xfrm>
        </p:grpSpPr>
        <p:sp>
          <p:nvSpPr>
            <p:cNvPr id="22" name="矩形 21"/>
            <p:cNvSpPr/>
            <p:nvPr/>
          </p:nvSpPr>
          <p:spPr>
            <a:xfrm>
              <a:off x="1285" y="1998"/>
              <a:ext cx="3969" cy="6803"/>
            </a:xfrm>
            <a:prstGeom prst="rect">
              <a:avLst/>
            </a:prstGeom>
            <a:noFill/>
            <a:ln w="9525" cap="flat" cmpd="sng">
              <a:solidFill>
                <a:schemeClr val="tx1"/>
              </a:solidFill>
              <a:prstDash val="solid"/>
              <a:miter/>
              <a:headEnd type="none" w="med" len="med"/>
              <a:tailEnd type="none" w="med" len="med"/>
            </a:ln>
            <a:effectLst>
              <a:softEdge rad="31750"/>
            </a:effectLst>
            <a:extLst>
              <a:ext uri="{909E8E84-426E-40DD-AFC4-6F175D3DCCD1}">
                <a14:hiddenFill xmlns:a14="http://schemas.microsoft.com/office/drawing/2010/main">
                  <a:solidFill>
                    <a:schemeClr val="accent6">
                      <a:lumMod val="20000"/>
                      <a:lumOff val="80000"/>
                    </a:schemeClr>
                  </a:solidFill>
                </a14:hiddenFill>
              </a:ext>
            </a:extLst>
          </p:spPr>
          <p:txBody>
            <a:bodyPr wrap="none" anchor="ctr"/>
            <a:lstStyle/>
            <a:p>
              <a:pPr algn="ctr" fontAlgn="auto">
                <a:lnSpc>
                  <a:spcPct val="150000"/>
                </a:lnSpc>
              </a:pPr>
              <a:r>
                <a:rPr lang="zh-CN" altLang="en-US" sz="3200" b="1" noProof="1">
                  <a:latin typeface="Arial" panose="020B0604020202020204" pitchFamily="34" charset="0"/>
                  <a:sym typeface="+mn-ea"/>
                </a:rPr>
                <a:t>同样水平</a:t>
              </a:r>
              <a:endParaRPr lang="en-US" altLang="zh-CN" sz="3200" b="1" noProof="1">
                <a:latin typeface="Arial" panose="020B0604020202020204" pitchFamily="34" charset="0"/>
                <a:sym typeface="+mn-ea"/>
              </a:endParaRPr>
            </a:p>
            <a:p>
              <a:pPr algn="ctr" fontAlgn="auto">
                <a:lnSpc>
                  <a:spcPct val="150000"/>
                </a:lnSpc>
              </a:pPr>
              <a:r>
                <a:rPr lang="zh-CN" altLang="en-US" sz="3200" b="1" noProof="1">
                  <a:latin typeface="Arial" panose="020B0604020202020204" pitchFamily="34" charset="0"/>
                  <a:sym typeface="+mn-ea"/>
                </a:rPr>
                <a:t>如</a:t>
              </a:r>
              <a:r>
                <a:rPr lang="zh-CN" altLang="en-US" sz="4800" b="1" noProof="1">
                  <a:solidFill>
                    <a:srgbClr val="FF3300"/>
                  </a:solidFill>
                  <a:latin typeface="Arial" panose="020B0604020202020204" pitchFamily="34" charset="0"/>
                  <a:ea typeface="黑体" panose="02010609060101010101" pitchFamily="2" charset="-122"/>
                  <a:sym typeface="+mn-ea"/>
                </a:rPr>
                <a:t>考</a:t>
              </a:r>
              <a:r>
                <a:rPr lang="zh-CN" altLang="en-US" sz="3200" b="1" noProof="1">
                  <a:latin typeface="Arial" panose="020B0604020202020204" pitchFamily="34" charset="0"/>
                  <a:sym typeface="+mn-ea"/>
                </a:rPr>
                <a:t>何</a:t>
              </a:r>
              <a:endParaRPr lang="zh-CN" altLang="en-US" sz="4800" b="1" noProof="1">
                <a:solidFill>
                  <a:srgbClr val="FF3300"/>
                </a:solidFill>
                <a:latin typeface="Arial" panose="020B0604020202020204" pitchFamily="34" charset="0"/>
                <a:ea typeface="黑体" panose="02010609060101010101" pitchFamily="2" charset="-122"/>
                <a:sym typeface="+mn-ea"/>
              </a:endParaRPr>
            </a:p>
            <a:p>
              <a:pPr algn="ctr" fontAlgn="auto">
                <a:lnSpc>
                  <a:spcPct val="150000"/>
                </a:lnSpc>
              </a:pPr>
              <a:r>
                <a:rPr lang="zh-CN" altLang="en-US" sz="3200" b="1" noProof="1">
                  <a:latin typeface="Arial" panose="020B0604020202020204" pitchFamily="34" charset="0"/>
                  <a:sym typeface="+mn-ea"/>
                </a:rPr>
                <a:t>更高</a:t>
              </a:r>
            </a:p>
          </p:txBody>
        </p:sp>
        <p:sp>
          <p:nvSpPr>
            <p:cNvPr id="23" name="矩形 22"/>
            <p:cNvSpPr/>
            <p:nvPr/>
          </p:nvSpPr>
          <p:spPr>
            <a:xfrm>
              <a:off x="1476" y="2196"/>
              <a:ext cx="3587" cy="6408"/>
            </a:xfrm>
            <a:prstGeom prst="rect">
              <a:avLst/>
            </a:prstGeom>
            <a:noFill/>
            <a:ln w="9525">
              <a:solidFill>
                <a:schemeClr val="accent6">
                  <a:lumMod val="50000"/>
                </a:schemeClr>
              </a:solidFill>
            </a:ln>
            <a:effectLst>
              <a:glow rad="228600">
                <a:schemeClr val="accent6">
                  <a:satMod val="175000"/>
                  <a:alpha val="40000"/>
                </a:schemeClr>
              </a:glo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9" name="文本框 8"/>
          <p:cNvSpPr txBox="1"/>
          <p:nvPr/>
        </p:nvSpPr>
        <p:spPr>
          <a:xfrm>
            <a:off x="676996" y="316580"/>
            <a:ext cx="8340845" cy="523220"/>
          </a:xfrm>
          <a:prstGeom prst="rect">
            <a:avLst/>
          </a:prstGeom>
          <a:noFill/>
        </p:spPr>
        <p:txBody>
          <a:bodyPr wrap="square" rtlCol="0">
            <a:spAutoFit/>
          </a:bodyPr>
          <a:lstStyle/>
          <a:p>
            <a:r>
              <a:rPr lang="en-US" altLang="zh-CN" sz="2800" b="1" dirty="0">
                <a:solidFill>
                  <a:srgbClr val="FA730E"/>
                </a:solidFill>
                <a:latin typeface="仿宋" panose="02010609060101010101" pitchFamily="49" charset="-122"/>
                <a:ea typeface="仿宋" panose="02010609060101010101" pitchFamily="49" charset="-122"/>
                <a:cs typeface="Times New Roman" panose="02020603050405020304" pitchFamily="18" charset="0"/>
              </a:rPr>
              <a:t>3</a:t>
            </a:r>
            <a:r>
              <a:rPr lang="en-US" altLang="zh-CN" sz="2800" b="1" dirty="0" smtClean="0">
                <a:solidFill>
                  <a:srgbClr val="FA730E"/>
                </a:solidFill>
                <a:latin typeface="仿宋" panose="02010609060101010101" pitchFamily="49" charset="-122"/>
                <a:ea typeface="仿宋" panose="02010609060101010101" pitchFamily="49" charset="-122"/>
                <a:cs typeface="Times New Roman" panose="02020603050405020304" pitchFamily="18" charset="0"/>
              </a:rPr>
              <a:t>.</a:t>
            </a:r>
            <a:r>
              <a:rPr lang="zh-CN" altLang="en-US" sz="2800" b="1" dirty="0" smtClean="0">
                <a:solidFill>
                  <a:srgbClr val="FA730E"/>
                </a:solidFill>
                <a:latin typeface="仿宋" panose="02010609060101010101" pitchFamily="49" charset="-122"/>
                <a:ea typeface="仿宋" panose="02010609060101010101" pitchFamily="49" charset="-122"/>
                <a:cs typeface="Times New Roman" panose="02020603050405020304" pitchFamily="18" charset="0"/>
              </a:rPr>
              <a:t>让每一个学生提升思维水平</a:t>
            </a:r>
            <a:endParaRPr lang="en-US" altLang="zh-CN" dirty="0" smtClean="0">
              <a:solidFill>
                <a:srgbClr val="FA730E"/>
              </a:solidFill>
              <a:latin typeface="仿宋" panose="02010609060101010101" pitchFamily="49" charset="-122"/>
              <a:ea typeface="仿宋"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7493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p:tgtEl>
                                          <p:spTgt spid="18"/>
                                        </p:tgtEl>
                                        <p:attrNameLst>
                                          <p:attrName>ppt_x</p:attrName>
                                        </p:attrNameLst>
                                      </p:cBhvr>
                                      <p:tavLst>
                                        <p:tav tm="0">
                                          <p:val>
                                            <p:strVal val="#ppt_x-#ppt_w*1.125000"/>
                                          </p:val>
                                        </p:tav>
                                        <p:tav tm="100000">
                                          <p:val>
                                            <p:strVal val="#ppt_x"/>
                                          </p:val>
                                        </p:tav>
                                      </p:tavLst>
                                    </p:anim>
                                    <p:animEffect transition="in" filter="wipe(right)">
                                      <p:cBhvr>
                                        <p:cTn id="8" dur="500"/>
                                        <p:tgtEl>
                                          <p:spTgt spid="18"/>
                                        </p:tgtEl>
                                      </p:cBhvr>
                                    </p:animEffect>
                                  </p:childTnLst>
                                </p:cTn>
                              </p:par>
                              <p:par>
                                <p:cTn id="9" presetID="12" presetClass="entr" presetSubtype="2"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p:tgtEl>
                                          <p:spTgt spid="21"/>
                                        </p:tgtEl>
                                        <p:attrNameLst>
                                          <p:attrName>ppt_x</p:attrName>
                                        </p:attrNameLst>
                                      </p:cBhvr>
                                      <p:tavLst>
                                        <p:tav tm="0">
                                          <p:val>
                                            <p:strVal val="#ppt_x+#ppt_w*1.125000"/>
                                          </p:val>
                                        </p:tav>
                                        <p:tav tm="100000">
                                          <p:val>
                                            <p:strVal val="#ppt_x"/>
                                          </p:val>
                                        </p:tav>
                                      </p:tavLst>
                                    </p:anim>
                                    <p:animEffect transition="in" filter="wipe(left)">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42614406"/>
              </p:ext>
            </p:extLst>
          </p:nvPr>
        </p:nvGraphicFramePr>
        <p:xfrm>
          <a:off x="648189" y="3126887"/>
          <a:ext cx="4052888" cy="2998788"/>
        </p:xfrm>
        <a:graphic>
          <a:graphicData uri="http://schemas.openxmlformats.org/presentationml/2006/ole">
            <mc:AlternateContent xmlns:mc="http://schemas.openxmlformats.org/markup-compatibility/2006">
              <mc:Choice xmlns:v="urn:schemas-microsoft-com:vml" Requires="v">
                <p:oleObj spid="_x0000_s34876" name="Equation" r:id="rId3" imgW="1904760" imgH="1409400" progId="Equation.DSMT4">
                  <p:embed/>
                </p:oleObj>
              </mc:Choice>
              <mc:Fallback>
                <p:oleObj name="Equation" r:id="rId3" imgW="1904760" imgH="1409400" progId="Equation.DSMT4">
                  <p:embed/>
                  <p:pic>
                    <p:nvPicPr>
                      <p:cNvPr id="6" name="对象 5"/>
                      <p:cNvPicPr/>
                      <p:nvPr/>
                    </p:nvPicPr>
                    <p:blipFill>
                      <a:blip r:embed="rId4"/>
                      <a:stretch>
                        <a:fillRect/>
                      </a:stretch>
                    </p:blipFill>
                    <p:spPr>
                      <a:xfrm>
                        <a:off x="648189" y="3126887"/>
                        <a:ext cx="4052888" cy="2998788"/>
                      </a:xfrm>
                      <a:prstGeom prst="rect">
                        <a:avLst/>
                      </a:prstGeom>
                      <a:noFill/>
                      <a:ln w="38100">
                        <a:noFill/>
                        <a:miter/>
                      </a:ln>
                    </p:spPr>
                  </p:pic>
                </p:oleObj>
              </mc:Fallback>
            </mc:AlternateContent>
          </a:graphicData>
        </a:graphic>
      </p:graphicFrame>
      <p:pic>
        <p:nvPicPr>
          <p:cNvPr id="3" name="Picture 3"/>
          <p:cNvPicPr>
            <a:picLocks noChangeAspect="1"/>
          </p:cNvPicPr>
          <p:nvPr/>
        </p:nvPicPr>
        <p:blipFill>
          <a:blip r:embed="rId5"/>
          <a:stretch>
            <a:fillRect/>
          </a:stretch>
        </p:blipFill>
        <p:spPr>
          <a:xfrm>
            <a:off x="6863950" y="3219560"/>
            <a:ext cx="3674736" cy="2294330"/>
          </a:xfrm>
          <a:prstGeom prst="rect">
            <a:avLst/>
          </a:prstGeom>
          <a:noFill/>
          <a:ln w="9525">
            <a:noFill/>
          </a:ln>
        </p:spPr>
      </p:pic>
      <p:graphicFrame>
        <p:nvGraphicFramePr>
          <p:cNvPr id="5" name="Object 4"/>
          <p:cNvGraphicFramePr>
            <a:graphicFrameLocks noChangeAspect="1"/>
          </p:cNvGraphicFramePr>
          <p:nvPr>
            <p:extLst>
              <p:ext uri="{D42A27DB-BD31-4B8C-83A1-F6EECF244321}">
                <p14:modId xmlns:p14="http://schemas.microsoft.com/office/powerpoint/2010/main" val="3721942218"/>
              </p:ext>
            </p:extLst>
          </p:nvPr>
        </p:nvGraphicFramePr>
        <p:xfrm>
          <a:off x="307914" y="1250784"/>
          <a:ext cx="11811000" cy="1320800"/>
        </p:xfrm>
        <a:graphic>
          <a:graphicData uri="http://schemas.openxmlformats.org/presentationml/2006/ole">
            <mc:AlternateContent xmlns:mc="http://schemas.openxmlformats.org/markup-compatibility/2006">
              <mc:Choice xmlns:v="urn:schemas-microsoft-com:vml" Requires="v">
                <p:oleObj spid="_x0000_s34877" name="文档" r:id="rId6" imgW="5287300" imgH="595198" progId="Word.Document.12">
                  <p:embed/>
                </p:oleObj>
              </mc:Choice>
              <mc:Fallback>
                <p:oleObj name="文档" r:id="rId6" imgW="5287300" imgH="595198" progId="Word.Document.12">
                  <p:embed/>
                  <p:pic>
                    <p:nvPicPr>
                      <p:cNvPr id="76803" name="Object 4"/>
                      <p:cNvPicPr/>
                      <p:nvPr/>
                    </p:nvPicPr>
                    <p:blipFill>
                      <a:blip r:embed="rId7"/>
                      <a:stretch>
                        <a:fillRect/>
                      </a:stretch>
                    </p:blipFill>
                    <p:spPr>
                      <a:xfrm>
                        <a:off x="307914" y="1250784"/>
                        <a:ext cx="11811000" cy="1320800"/>
                      </a:xfrm>
                      <a:prstGeom prst="rect">
                        <a:avLst/>
                      </a:prstGeom>
                      <a:noFill/>
                      <a:ln w="38100">
                        <a:noFill/>
                        <a:miter/>
                      </a:ln>
                    </p:spPr>
                  </p:pic>
                </p:oleObj>
              </mc:Fallback>
            </mc:AlternateContent>
          </a:graphicData>
        </a:graphic>
      </p:graphicFrame>
      <p:sp>
        <p:nvSpPr>
          <p:cNvPr id="6" name="文本框 5"/>
          <p:cNvSpPr txBox="1"/>
          <p:nvPr/>
        </p:nvSpPr>
        <p:spPr>
          <a:xfrm>
            <a:off x="914400" y="428815"/>
            <a:ext cx="4407877" cy="523220"/>
          </a:xfrm>
          <a:prstGeom prst="rect">
            <a:avLst/>
          </a:prstGeom>
          <a:noFill/>
        </p:spPr>
        <p:txBody>
          <a:bodyPr wrap="square" rtlCol="0">
            <a:spAutoFit/>
          </a:bodyPr>
          <a:lstStyle/>
          <a:p>
            <a:r>
              <a:rPr lang="zh-CN" altLang="en-US" sz="2800" b="1" dirty="0" smtClean="0">
                <a:solidFill>
                  <a:srgbClr val="E94301"/>
                </a:solidFill>
              </a:rPr>
              <a:t>一题多解</a:t>
            </a:r>
            <a:r>
              <a:rPr lang="en-US" altLang="zh-CN" sz="2800" b="1" dirty="0" smtClean="0">
                <a:solidFill>
                  <a:srgbClr val="E94301"/>
                </a:solidFill>
              </a:rPr>
              <a:t>——</a:t>
            </a:r>
            <a:r>
              <a:rPr lang="zh-CN" altLang="en-US" sz="2800" b="1" dirty="0" smtClean="0">
                <a:solidFill>
                  <a:srgbClr val="E94301"/>
                </a:solidFill>
              </a:rPr>
              <a:t>识别与选择</a:t>
            </a:r>
            <a:endParaRPr lang="zh-CN" altLang="en-US" sz="2800" b="1" dirty="0">
              <a:solidFill>
                <a:srgbClr val="E94301"/>
              </a:solidFill>
            </a:endParaRPr>
          </a:p>
        </p:txBody>
      </p:sp>
    </p:spTree>
    <p:extLst>
      <p:ext uri="{BB962C8B-B14F-4D97-AF65-F5344CB8AC3E}">
        <p14:creationId xmlns:p14="http://schemas.microsoft.com/office/powerpoint/2010/main" val="180440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3"/>
          <p:cNvGraphicFramePr>
            <a:graphicFrameLocks noChangeAspect="1"/>
          </p:cNvGraphicFramePr>
          <p:nvPr>
            <p:extLst>
              <p:ext uri="{D42A27DB-BD31-4B8C-83A1-F6EECF244321}">
                <p14:modId xmlns:p14="http://schemas.microsoft.com/office/powerpoint/2010/main" val="839314549"/>
              </p:ext>
            </p:extLst>
          </p:nvPr>
        </p:nvGraphicFramePr>
        <p:xfrm>
          <a:off x="371282" y="4398458"/>
          <a:ext cx="4068231" cy="2143596"/>
        </p:xfrm>
        <a:graphic>
          <a:graphicData uri="http://schemas.openxmlformats.org/presentationml/2006/ole">
            <mc:AlternateContent xmlns:mc="http://schemas.openxmlformats.org/markup-compatibility/2006">
              <mc:Choice xmlns:v="urn:schemas-microsoft-com:vml" Requires="v">
                <p:oleObj spid="_x0000_s35914" r:id="rId3" imgW="1689100" imgH="889000" progId="Equation.DSMT4">
                  <p:embed/>
                </p:oleObj>
              </mc:Choice>
              <mc:Fallback>
                <p:oleObj r:id="rId3" imgW="1689100" imgH="889000" progId="Equation.DSMT4">
                  <p:embed/>
                  <p:pic>
                    <p:nvPicPr>
                      <p:cNvPr id="71682" name="对象 3"/>
                      <p:cNvPicPr/>
                      <p:nvPr/>
                    </p:nvPicPr>
                    <p:blipFill>
                      <a:blip r:embed="rId4"/>
                      <a:stretch>
                        <a:fillRect/>
                      </a:stretch>
                    </p:blipFill>
                    <p:spPr>
                      <a:xfrm>
                        <a:off x="371282" y="4398458"/>
                        <a:ext cx="4068231" cy="2143596"/>
                      </a:xfrm>
                      <a:prstGeom prst="rect">
                        <a:avLst/>
                      </a:prstGeom>
                      <a:noFill/>
                      <a:ln w="38100">
                        <a:noFill/>
                        <a:miter/>
                      </a:ln>
                    </p:spPr>
                  </p:pic>
                </p:oleObj>
              </mc:Fallback>
            </mc:AlternateContent>
          </a:graphicData>
        </a:graphic>
      </p:graphicFrame>
      <p:graphicFrame>
        <p:nvGraphicFramePr>
          <p:cNvPr id="3" name="对象 5"/>
          <p:cNvGraphicFramePr>
            <a:graphicFrameLocks noChangeAspect="1"/>
          </p:cNvGraphicFramePr>
          <p:nvPr>
            <p:extLst>
              <p:ext uri="{D42A27DB-BD31-4B8C-83A1-F6EECF244321}">
                <p14:modId xmlns:p14="http://schemas.microsoft.com/office/powerpoint/2010/main" val="1766029063"/>
              </p:ext>
            </p:extLst>
          </p:nvPr>
        </p:nvGraphicFramePr>
        <p:xfrm>
          <a:off x="371282" y="2730864"/>
          <a:ext cx="3392308" cy="1393099"/>
        </p:xfrm>
        <a:graphic>
          <a:graphicData uri="http://schemas.openxmlformats.org/presentationml/2006/ole">
            <mc:AlternateContent xmlns:mc="http://schemas.openxmlformats.org/markup-compatibility/2006">
              <mc:Choice xmlns:v="urn:schemas-microsoft-com:vml" Requires="v">
                <p:oleObj spid="_x0000_s35915" name="Equation" r:id="rId5" imgW="1206360" imgH="495000" progId="Equation.DSMT4">
                  <p:embed/>
                </p:oleObj>
              </mc:Choice>
              <mc:Fallback>
                <p:oleObj name="Equation" r:id="rId5" imgW="1206360" imgH="495000" progId="Equation.DSMT4">
                  <p:embed/>
                  <p:pic>
                    <p:nvPicPr>
                      <p:cNvPr id="71683" name="对象 5"/>
                      <p:cNvPicPr/>
                      <p:nvPr/>
                    </p:nvPicPr>
                    <p:blipFill>
                      <a:blip r:embed="rId6"/>
                      <a:stretch>
                        <a:fillRect/>
                      </a:stretch>
                    </p:blipFill>
                    <p:spPr>
                      <a:xfrm>
                        <a:off x="371282" y="2730864"/>
                        <a:ext cx="3392308" cy="1393099"/>
                      </a:xfrm>
                      <a:prstGeom prst="rect">
                        <a:avLst/>
                      </a:prstGeom>
                      <a:noFill/>
                      <a:ln w="38100">
                        <a:noFill/>
                        <a:miter/>
                      </a:ln>
                    </p:spPr>
                  </p:pic>
                </p:oleObj>
              </mc:Fallback>
            </mc:AlternateContent>
          </a:graphicData>
        </a:graphic>
      </p:graphicFrame>
      <p:pic>
        <p:nvPicPr>
          <p:cNvPr id="4" name="图片 2"/>
          <p:cNvPicPr>
            <a:picLocks noChangeAspect="1"/>
          </p:cNvPicPr>
          <p:nvPr/>
        </p:nvPicPr>
        <p:blipFill>
          <a:blip r:embed="rId7"/>
          <a:stretch>
            <a:fillRect/>
          </a:stretch>
        </p:blipFill>
        <p:spPr>
          <a:xfrm>
            <a:off x="5886560" y="1924833"/>
            <a:ext cx="4636260" cy="4931382"/>
          </a:xfrm>
          <a:prstGeom prst="rect">
            <a:avLst/>
          </a:prstGeom>
          <a:noFill/>
          <a:ln w="9525">
            <a:noFill/>
          </a:ln>
        </p:spPr>
      </p:pic>
      <p:sp>
        <p:nvSpPr>
          <p:cNvPr id="5" name="文本框 6"/>
          <p:cNvSpPr txBox="1"/>
          <p:nvPr/>
        </p:nvSpPr>
        <p:spPr>
          <a:xfrm>
            <a:off x="1412060" y="282157"/>
            <a:ext cx="4068231" cy="583896"/>
          </a:xfrm>
          <a:prstGeom prst="rect">
            <a:avLst/>
          </a:prstGeom>
          <a:noFill/>
          <a:ln w="9525">
            <a:noFill/>
          </a:ln>
        </p:spPr>
        <p:txBody>
          <a:bodyPr anchor="t">
            <a:spAutoFit/>
          </a:bodyPr>
          <a:lstStyle/>
          <a:p>
            <a:pPr>
              <a:buFont typeface="Arial" panose="020B0604020202020204" pitchFamily="34" charset="0"/>
              <a:buNone/>
            </a:pPr>
            <a:r>
              <a:rPr lang="zh-CN" altLang="en-US" sz="3198" b="1" dirty="0" smtClean="0">
                <a:solidFill>
                  <a:srgbClr val="C00000"/>
                </a:solidFill>
                <a:latin typeface="Arial" panose="020B0604020202020204" pitchFamily="34" charset="0"/>
                <a:ea typeface="宋体" panose="02010600030101010101" pitchFamily="2" charset="-122"/>
              </a:rPr>
              <a:t>拆分函数</a:t>
            </a:r>
            <a:r>
              <a:rPr lang="en-US" altLang="zh-CN" sz="3198"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3198"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：半分离</a:t>
            </a:r>
            <a:endParaRPr lang="zh-CN" altLang="en-US" sz="3198"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1"/>
          <p:cNvSpPr txBox="1"/>
          <p:nvPr/>
        </p:nvSpPr>
        <p:spPr>
          <a:xfrm>
            <a:off x="10691007" y="3079932"/>
            <a:ext cx="558509" cy="3044827"/>
          </a:xfrm>
          <a:prstGeom prst="rect">
            <a:avLst/>
          </a:prstGeom>
          <a:noFill/>
          <a:ln w="9525">
            <a:noFill/>
          </a:ln>
        </p:spPr>
        <p:txBody>
          <a:bodyPr anchor="t">
            <a:spAutoFit/>
          </a:bodyPr>
          <a:lstStyle/>
          <a:p>
            <a:pPr eaLnBrk="0" hangingPunct="0"/>
            <a:r>
              <a:rPr lang="zh-CN" altLang="en-US" sz="3198" b="1" dirty="0">
                <a:solidFill>
                  <a:srgbClr val="C00000"/>
                </a:solidFill>
                <a:latin typeface="Arial" panose="020B0604020202020204" pitchFamily="34" charset="0"/>
                <a:ea typeface="宋体" panose="02010600030101010101" pitchFamily="2" charset="-122"/>
              </a:rPr>
              <a:t>须检验凹凸性</a:t>
            </a:r>
          </a:p>
        </p:txBody>
      </p:sp>
      <p:graphicFrame>
        <p:nvGraphicFramePr>
          <p:cNvPr id="7" name="Object 4"/>
          <p:cNvGraphicFramePr>
            <a:graphicFrameLocks noChangeAspect="1"/>
          </p:cNvGraphicFramePr>
          <p:nvPr>
            <p:extLst>
              <p:ext uri="{D42A27DB-BD31-4B8C-83A1-F6EECF244321}">
                <p14:modId xmlns:p14="http://schemas.microsoft.com/office/powerpoint/2010/main" val="3627871962"/>
              </p:ext>
            </p:extLst>
          </p:nvPr>
        </p:nvGraphicFramePr>
        <p:xfrm>
          <a:off x="368300" y="1003300"/>
          <a:ext cx="10680700" cy="1206500"/>
        </p:xfrm>
        <a:graphic>
          <a:graphicData uri="http://schemas.openxmlformats.org/presentationml/2006/ole">
            <mc:AlternateContent xmlns:mc="http://schemas.openxmlformats.org/markup-compatibility/2006">
              <mc:Choice xmlns:v="urn:schemas-microsoft-com:vml" Requires="v">
                <p:oleObj spid="_x0000_s35916" name="文档" r:id="rId8" imgW="5287300" imgH="595198" progId="Word.Document.12">
                  <p:embed/>
                </p:oleObj>
              </mc:Choice>
              <mc:Fallback>
                <p:oleObj name="文档" r:id="rId8" imgW="5287300" imgH="595198" progId="Word.Document.12">
                  <p:embed/>
                  <p:pic>
                    <p:nvPicPr>
                      <p:cNvPr id="78854" name="Object 4"/>
                      <p:cNvPicPr/>
                      <p:nvPr/>
                    </p:nvPicPr>
                    <p:blipFill>
                      <a:blip r:embed="rId9"/>
                      <a:stretch>
                        <a:fillRect/>
                      </a:stretch>
                    </p:blipFill>
                    <p:spPr>
                      <a:xfrm>
                        <a:off x="368300" y="1003300"/>
                        <a:ext cx="10680700" cy="120650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213780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dministrator\AppData\Roaming\Tencent\Users\2765916835\QQ\WinTemp\RichOle\`QTIS%0]I$TMBDB3DX[@IB7.png"/>
          <p:cNvPicPr>
            <a:picLocks noChangeAspect="1"/>
          </p:cNvPicPr>
          <p:nvPr/>
        </p:nvPicPr>
        <p:blipFill>
          <a:blip r:embed="rId3"/>
          <a:stretch>
            <a:fillRect/>
          </a:stretch>
        </p:blipFill>
        <p:spPr>
          <a:xfrm>
            <a:off x="5892906" y="2359582"/>
            <a:ext cx="5946853" cy="3762004"/>
          </a:xfrm>
          <a:prstGeom prst="rect">
            <a:avLst/>
          </a:prstGeom>
          <a:noFill/>
          <a:ln w="9525">
            <a:noFill/>
          </a:ln>
        </p:spPr>
      </p:pic>
      <p:graphicFrame>
        <p:nvGraphicFramePr>
          <p:cNvPr id="3" name="对象 6"/>
          <p:cNvGraphicFramePr>
            <a:graphicFrameLocks noChangeAspect="1"/>
          </p:cNvGraphicFramePr>
          <p:nvPr>
            <p:extLst>
              <p:ext uri="{D42A27DB-BD31-4B8C-83A1-F6EECF244321}">
                <p14:modId xmlns:p14="http://schemas.microsoft.com/office/powerpoint/2010/main" val="1844721487"/>
              </p:ext>
            </p:extLst>
          </p:nvPr>
        </p:nvGraphicFramePr>
        <p:xfrm>
          <a:off x="423642" y="2933958"/>
          <a:ext cx="3749309" cy="1713607"/>
        </p:xfrm>
        <a:graphic>
          <a:graphicData uri="http://schemas.openxmlformats.org/presentationml/2006/ole">
            <mc:AlternateContent xmlns:mc="http://schemas.openxmlformats.org/markup-compatibility/2006">
              <mc:Choice xmlns:v="urn:schemas-microsoft-com:vml" Requires="v">
                <p:oleObj spid="_x0000_s36962" name="Equation" r:id="rId4" imgW="1269720" imgH="660240" progId="Equation.DSMT4">
                  <p:embed/>
                </p:oleObj>
              </mc:Choice>
              <mc:Fallback>
                <p:oleObj name="Equation" r:id="rId4" imgW="1269720" imgH="660240" progId="Equation.DSMT4">
                  <p:embed/>
                  <p:pic>
                    <p:nvPicPr>
                      <p:cNvPr id="73731" name="对象 6"/>
                      <p:cNvPicPr/>
                      <p:nvPr/>
                    </p:nvPicPr>
                    <p:blipFill>
                      <a:blip r:embed="rId5"/>
                      <a:stretch>
                        <a:fillRect/>
                      </a:stretch>
                    </p:blipFill>
                    <p:spPr>
                      <a:xfrm>
                        <a:off x="423642" y="2933958"/>
                        <a:ext cx="3749309" cy="1713607"/>
                      </a:xfrm>
                      <a:prstGeom prst="rect">
                        <a:avLst/>
                      </a:prstGeom>
                      <a:noFill/>
                      <a:ln w="38100">
                        <a:noFill/>
                        <a:miter/>
                      </a:ln>
                    </p:spPr>
                  </p:pic>
                </p:oleObj>
              </mc:Fallback>
            </mc:AlternateContent>
          </a:graphicData>
        </a:graphic>
      </p:graphicFrame>
      <p:graphicFrame>
        <p:nvGraphicFramePr>
          <p:cNvPr id="4" name="对象 8"/>
          <p:cNvGraphicFramePr>
            <a:graphicFrameLocks noChangeAspect="1"/>
          </p:cNvGraphicFramePr>
          <p:nvPr/>
        </p:nvGraphicFramePr>
        <p:xfrm>
          <a:off x="5892906" y="1855020"/>
          <a:ext cx="913924" cy="198335"/>
        </p:xfrm>
        <a:graphic>
          <a:graphicData uri="http://schemas.openxmlformats.org/presentationml/2006/ole">
            <mc:AlternateContent xmlns:mc="http://schemas.openxmlformats.org/markup-compatibility/2006">
              <mc:Choice xmlns:v="urn:schemas-microsoft-com:vml" Requires="v">
                <p:oleObj spid="_x0000_s36963" r:id="rId6" imgW="434975" imgH="676910" progId="Equation.DSMT4">
                  <p:embed/>
                </p:oleObj>
              </mc:Choice>
              <mc:Fallback>
                <p:oleObj r:id="rId6" imgW="434975" imgH="676910" progId="Equation.DSMT4">
                  <p:embed/>
                  <p:pic>
                    <p:nvPicPr>
                      <p:cNvPr id="79875" name="对象 8"/>
                      <p:cNvPicPr/>
                      <p:nvPr/>
                    </p:nvPicPr>
                    <p:blipFill>
                      <a:blip r:embed="rId7"/>
                      <a:stretch>
                        <a:fillRect/>
                      </a:stretch>
                    </p:blipFill>
                    <p:spPr>
                      <a:xfrm>
                        <a:off x="5892906" y="1855020"/>
                        <a:ext cx="913924" cy="198335"/>
                      </a:xfrm>
                      <a:prstGeom prst="rect">
                        <a:avLst/>
                      </a:prstGeom>
                      <a:noFill/>
                      <a:ln w="38100">
                        <a:noFill/>
                        <a:miter/>
                      </a:ln>
                    </p:spPr>
                  </p:pic>
                </p:oleObj>
              </mc:Fallback>
            </mc:AlternateContent>
          </a:graphicData>
        </a:graphic>
      </p:graphicFrame>
      <p:graphicFrame>
        <p:nvGraphicFramePr>
          <p:cNvPr id="5" name="对象 9"/>
          <p:cNvGraphicFramePr>
            <a:graphicFrameLocks noChangeAspect="1"/>
          </p:cNvGraphicFramePr>
          <p:nvPr/>
        </p:nvGraphicFramePr>
        <p:xfrm>
          <a:off x="633084" y="4615832"/>
          <a:ext cx="3055933" cy="2061090"/>
        </p:xfrm>
        <a:graphic>
          <a:graphicData uri="http://schemas.openxmlformats.org/presentationml/2006/ole">
            <mc:AlternateContent xmlns:mc="http://schemas.openxmlformats.org/markup-compatibility/2006">
              <mc:Choice xmlns:v="urn:schemas-microsoft-com:vml" Requires="v">
                <p:oleObj spid="_x0000_s36964" r:id="rId8" imgW="1206500" imgH="812800" progId="Equation.DSMT4">
                  <p:embed/>
                </p:oleObj>
              </mc:Choice>
              <mc:Fallback>
                <p:oleObj r:id="rId8" imgW="1206500" imgH="812800" progId="Equation.DSMT4">
                  <p:embed/>
                  <p:pic>
                    <p:nvPicPr>
                      <p:cNvPr id="73733" name="对象 9"/>
                      <p:cNvPicPr/>
                      <p:nvPr/>
                    </p:nvPicPr>
                    <p:blipFill>
                      <a:blip r:embed="rId9"/>
                      <a:stretch>
                        <a:fillRect/>
                      </a:stretch>
                    </p:blipFill>
                    <p:spPr>
                      <a:xfrm>
                        <a:off x="633084" y="4615832"/>
                        <a:ext cx="3055933" cy="2061090"/>
                      </a:xfrm>
                      <a:prstGeom prst="rect">
                        <a:avLst/>
                      </a:prstGeom>
                      <a:noFill/>
                      <a:ln w="38100">
                        <a:noFill/>
                        <a:miter/>
                      </a:ln>
                    </p:spPr>
                  </p:pic>
                </p:oleObj>
              </mc:Fallback>
            </mc:AlternateContent>
          </a:graphicData>
        </a:graphic>
      </p:graphicFrame>
      <p:sp>
        <p:nvSpPr>
          <p:cNvPr id="6" name="文本框 10"/>
          <p:cNvSpPr txBox="1"/>
          <p:nvPr/>
        </p:nvSpPr>
        <p:spPr>
          <a:xfrm>
            <a:off x="1418486" y="116026"/>
            <a:ext cx="4068231" cy="585483"/>
          </a:xfrm>
          <a:prstGeom prst="rect">
            <a:avLst/>
          </a:prstGeom>
          <a:noFill/>
          <a:ln w="9525">
            <a:noFill/>
          </a:ln>
        </p:spPr>
        <p:txBody>
          <a:bodyPr anchor="t">
            <a:spAutoFit/>
          </a:bodyPr>
          <a:lstStyle/>
          <a:p>
            <a:pPr>
              <a:buFont typeface="Arial" panose="020B0604020202020204" pitchFamily="34" charset="0"/>
              <a:buNone/>
            </a:pPr>
            <a:r>
              <a:rPr lang="zh-CN" altLang="en-US" sz="3198" b="1" dirty="0" smtClean="0">
                <a:solidFill>
                  <a:srgbClr val="C00000"/>
                </a:solidFill>
                <a:latin typeface="Arial" panose="020B0604020202020204" pitchFamily="34" charset="0"/>
                <a:ea typeface="宋体" panose="02010600030101010101" pitchFamily="2" charset="-122"/>
              </a:rPr>
              <a:t>拆分</a:t>
            </a:r>
            <a:r>
              <a:rPr lang="zh-CN" altLang="en-US" sz="3198" b="1" dirty="0">
                <a:solidFill>
                  <a:srgbClr val="C00000"/>
                </a:solidFill>
                <a:latin typeface="Arial" panose="020B0604020202020204" pitchFamily="34" charset="0"/>
                <a:ea typeface="宋体" panose="02010600030101010101" pitchFamily="2" charset="-122"/>
              </a:rPr>
              <a:t>函数</a:t>
            </a:r>
            <a:r>
              <a:rPr lang="en-US" altLang="zh-CN" sz="3198" b="1" dirty="0" smtClean="0">
                <a:solidFill>
                  <a:srgbClr val="C00000"/>
                </a:solidFill>
                <a:latin typeface="Arial" panose="020B0604020202020204" pitchFamily="34" charset="0"/>
                <a:ea typeface="宋体" panose="02010600030101010101" pitchFamily="2" charset="-122"/>
              </a:rPr>
              <a:t>2</a:t>
            </a:r>
            <a:r>
              <a:rPr lang="zh-CN" altLang="en-US" sz="3198" b="1" dirty="0" smtClean="0">
                <a:solidFill>
                  <a:srgbClr val="C00000"/>
                </a:solidFill>
                <a:latin typeface="Arial" panose="020B0604020202020204" pitchFamily="34" charset="0"/>
                <a:ea typeface="宋体" panose="02010600030101010101" pitchFamily="2" charset="-122"/>
              </a:rPr>
              <a:t>：全分离</a:t>
            </a:r>
            <a:endParaRPr lang="zh-CN" altLang="en-US" sz="3198" b="1" dirty="0">
              <a:solidFill>
                <a:srgbClr val="C00000"/>
              </a:solidFill>
              <a:latin typeface="Arial" panose="020B0604020202020204" pitchFamily="34" charset="0"/>
              <a:ea typeface="宋体" panose="02010600030101010101" pitchFamily="2" charset="-122"/>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3271604044"/>
              </p:ext>
            </p:extLst>
          </p:nvPr>
        </p:nvGraphicFramePr>
        <p:xfrm>
          <a:off x="444500" y="1079500"/>
          <a:ext cx="10680700" cy="1206500"/>
        </p:xfrm>
        <a:graphic>
          <a:graphicData uri="http://schemas.openxmlformats.org/presentationml/2006/ole">
            <mc:AlternateContent xmlns:mc="http://schemas.openxmlformats.org/markup-compatibility/2006">
              <mc:Choice xmlns:v="urn:schemas-microsoft-com:vml" Requires="v">
                <p:oleObj spid="_x0000_s36965" name="文档" r:id="rId10" imgW="5287300" imgH="595198" progId="Word.Document.12">
                  <p:embed/>
                </p:oleObj>
              </mc:Choice>
              <mc:Fallback>
                <p:oleObj name="文档" r:id="rId10" imgW="5287300" imgH="595198" progId="Word.Document.12">
                  <p:embed/>
                  <p:pic>
                    <p:nvPicPr>
                      <p:cNvPr id="79878" name="Object 4"/>
                      <p:cNvPicPr/>
                      <p:nvPr/>
                    </p:nvPicPr>
                    <p:blipFill>
                      <a:blip r:embed="rId11"/>
                      <a:stretch>
                        <a:fillRect/>
                      </a:stretch>
                    </p:blipFill>
                    <p:spPr>
                      <a:xfrm>
                        <a:off x="444500" y="1079500"/>
                        <a:ext cx="10680700" cy="120650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422415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文本框 4"/>
          <p:cNvSpPr txBox="1"/>
          <p:nvPr/>
        </p:nvSpPr>
        <p:spPr>
          <a:xfrm>
            <a:off x="604838" y="208115"/>
            <a:ext cx="10802074" cy="584775"/>
          </a:xfrm>
          <a:prstGeom prst="rect">
            <a:avLst/>
          </a:prstGeom>
          <a:noFill/>
          <a:ln w="9525">
            <a:noFill/>
          </a:ln>
        </p:spPr>
        <p:txBody>
          <a:bodyPr anchor="t">
            <a:spAutoFit/>
          </a:bodyPr>
          <a:lstStyle/>
          <a:p>
            <a:pPr>
              <a:buFont typeface="Arial" panose="020B0604020202020204" pitchFamily="34" charset="0"/>
              <a:buNone/>
            </a:pPr>
            <a:r>
              <a:rPr lang="zh-CN" altLang="en-US" sz="3200" b="1" dirty="0" smtClean="0">
                <a:solidFill>
                  <a:schemeClr val="tx2"/>
                </a:solidFill>
                <a:latin typeface="Arial" panose="020B0604020202020204" pitchFamily="34" charset="0"/>
                <a:ea typeface="宋体" panose="02010600030101010101" pitchFamily="2" charset="-122"/>
              </a:rPr>
              <a:t>含</a:t>
            </a:r>
            <a:r>
              <a:rPr lang="zh-CN" altLang="en-US" sz="3200" b="1" dirty="0">
                <a:solidFill>
                  <a:schemeClr val="tx2"/>
                </a:solidFill>
                <a:latin typeface="Arial" panose="020B0604020202020204" pitchFamily="34" charset="0"/>
                <a:ea typeface="宋体" panose="02010600030101010101" pitchFamily="2" charset="-122"/>
              </a:rPr>
              <a:t>参数问题的三种处理方式</a:t>
            </a:r>
            <a:r>
              <a:rPr lang="en-US" altLang="zh-CN" sz="3200" b="1" dirty="0">
                <a:solidFill>
                  <a:schemeClr val="tx2"/>
                </a:solidFill>
                <a:latin typeface="Arial" panose="020B0604020202020204" pitchFamily="34" charset="0"/>
                <a:ea typeface="宋体" panose="02010600030101010101" pitchFamily="2" charset="-122"/>
              </a:rPr>
              <a:t>(</a:t>
            </a:r>
            <a:r>
              <a:rPr lang="zh-CN" altLang="en-US" sz="3200" b="1" dirty="0">
                <a:solidFill>
                  <a:schemeClr val="tx2"/>
                </a:solidFill>
                <a:latin typeface="Arial" panose="020B0604020202020204" pitchFamily="34" charset="0"/>
                <a:ea typeface="宋体" panose="02010600030101010101" pitchFamily="2" charset="-122"/>
              </a:rPr>
              <a:t>拆分函数</a:t>
            </a:r>
            <a:r>
              <a:rPr lang="en-US" altLang="zh-CN" sz="3200" b="1" dirty="0">
                <a:solidFill>
                  <a:schemeClr val="tx2"/>
                </a:solidFill>
                <a:latin typeface="Arial" panose="020B0604020202020204" pitchFamily="34" charset="0"/>
                <a:ea typeface="宋体" panose="02010600030101010101" pitchFamily="2" charset="-122"/>
              </a:rPr>
              <a:t>)</a:t>
            </a:r>
            <a:endParaRPr lang="zh-CN" altLang="en-US" sz="3200" b="1" dirty="0">
              <a:solidFill>
                <a:schemeClr val="tx2"/>
              </a:solidFill>
              <a:latin typeface="Arial" panose="020B0604020202020204" pitchFamily="34" charset="0"/>
              <a:ea typeface="宋体" panose="02010600030101010101" pitchFamily="2" charset="-122"/>
            </a:endParaRPr>
          </a:p>
        </p:txBody>
      </p:sp>
      <p:sp>
        <p:nvSpPr>
          <p:cNvPr id="4" name="文本框 1"/>
          <p:cNvSpPr txBox="1"/>
          <p:nvPr/>
        </p:nvSpPr>
        <p:spPr>
          <a:xfrm>
            <a:off x="604838" y="989258"/>
            <a:ext cx="9793531" cy="1128579"/>
          </a:xfrm>
          <a:prstGeom prst="rect">
            <a:avLst/>
          </a:prstGeom>
          <a:noFill/>
          <a:ln w="9525">
            <a:noFill/>
          </a:ln>
        </p:spPr>
        <p:txBody>
          <a:bodyPr wrap="square" anchor="t">
            <a:spAutoFit/>
          </a:bodyPr>
          <a:lstStyle/>
          <a:p>
            <a:pPr>
              <a:lnSpc>
                <a:spcPct val="150000"/>
              </a:lnSpc>
              <a:buFont typeface="Arial" panose="020B0604020202020204" pitchFamily="34" charset="0"/>
              <a:buNone/>
            </a:pPr>
            <a:r>
              <a:rPr lang="zh-CN" altLang="en-US" sz="2400" b="1" dirty="0">
                <a:solidFill>
                  <a:srgbClr val="FF0000"/>
                </a:solidFill>
                <a:latin typeface="Arial" panose="020B0604020202020204" pitchFamily="34" charset="0"/>
                <a:ea typeface="宋体" panose="02010600030101010101" pitchFamily="2" charset="-122"/>
              </a:rPr>
              <a:t>方式一、不分离，</a:t>
            </a:r>
            <a:r>
              <a:rPr lang="zh-CN" altLang="en-US" sz="2400" b="1" dirty="0">
                <a:latin typeface="Arial" panose="020B0604020202020204" pitchFamily="34" charset="0"/>
                <a:ea typeface="宋体" panose="02010600030101010101" pitchFamily="2" charset="-122"/>
              </a:rPr>
              <a:t>也就是将右边化为常数（往往取</a:t>
            </a:r>
            <a:r>
              <a:rPr lang="en-US" altLang="zh-CN" sz="2400" b="1" dirty="0">
                <a:latin typeface="Arial" panose="020B0604020202020204" pitchFamily="34" charset="0"/>
                <a:ea typeface="宋体" panose="02010600030101010101" pitchFamily="2" charset="-122"/>
              </a:rPr>
              <a:t>0</a:t>
            </a:r>
            <a:r>
              <a:rPr lang="zh-CN" altLang="en-US" sz="2400" b="1" dirty="0">
                <a:latin typeface="Arial" panose="020B0604020202020204" pitchFamily="34" charset="0"/>
                <a:ea typeface="宋体" panose="02010600030101010101" pitchFamily="2" charset="-122"/>
              </a:rPr>
              <a:t>），注意此时可以利用</a:t>
            </a:r>
            <a:r>
              <a:rPr lang="en-US" altLang="zh-CN" sz="2400" b="1" dirty="0">
                <a:latin typeface="Arial" panose="020B0604020202020204" pitchFamily="34" charset="0"/>
                <a:ea typeface="宋体" panose="02010600030101010101" pitchFamily="2" charset="-122"/>
              </a:rPr>
              <a:t>0</a:t>
            </a:r>
            <a:r>
              <a:rPr lang="zh-CN" altLang="en-US" sz="2400" b="1" dirty="0">
                <a:latin typeface="Arial" panose="020B0604020202020204" pitchFamily="34" charset="0"/>
                <a:ea typeface="宋体" panose="02010600030101010101" pitchFamily="2" charset="-122"/>
              </a:rPr>
              <a:t>乘以任何数仍然为</a:t>
            </a:r>
            <a:r>
              <a:rPr lang="en-US" altLang="zh-CN" sz="2400" b="1" dirty="0">
                <a:latin typeface="Arial" panose="020B0604020202020204" pitchFamily="34" charset="0"/>
                <a:ea typeface="宋体" panose="02010600030101010101" pitchFamily="2" charset="-122"/>
              </a:rPr>
              <a:t>0</a:t>
            </a:r>
            <a:r>
              <a:rPr lang="zh-CN" altLang="en-US" sz="2400" b="1" dirty="0">
                <a:latin typeface="Arial" panose="020B0604020202020204" pitchFamily="34" charset="0"/>
                <a:ea typeface="宋体" panose="02010600030101010101" pitchFamily="2" charset="-122"/>
              </a:rPr>
              <a:t>进行调整。</a:t>
            </a:r>
          </a:p>
        </p:txBody>
      </p:sp>
      <p:sp>
        <p:nvSpPr>
          <p:cNvPr id="5" name="文本框 1"/>
          <p:cNvSpPr txBox="1"/>
          <p:nvPr/>
        </p:nvSpPr>
        <p:spPr>
          <a:xfrm>
            <a:off x="499331" y="2510573"/>
            <a:ext cx="9008085" cy="1301318"/>
          </a:xfrm>
          <a:prstGeom prst="rect">
            <a:avLst/>
          </a:prstGeom>
          <a:noFill/>
          <a:ln w="9525">
            <a:noFill/>
          </a:ln>
        </p:spPr>
        <p:txBody>
          <a:bodyPr wrap="square" anchor="t">
            <a:spAutoFit/>
          </a:bodyPr>
          <a:lstStyle/>
          <a:p>
            <a:pPr>
              <a:lnSpc>
                <a:spcPct val="150000"/>
              </a:lnSpc>
              <a:buFont typeface="Arial" panose="020B0604020202020204" pitchFamily="34" charset="0"/>
              <a:buNone/>
            </a:pPr>
            <a:r>
              <a:rPr lang="zh-CN" altLang="en-US" sz="2400" b="1" dirty="0">
                <a:solidFill>
                  <a:srgbClr val="FF0000"/>
                </a:solidFill>
                <a:latin typeface="Arial" panose="020B0604020202020204" pitchFamily="34" charset="0"/>
                <a:ea typeface="宋体" panose="02010600030101010101" pitchFamily="2" charset="-122"/>
              </a:rPr>
              <a:t>方式二、全分离，</a:t>
            </a:r>
            <a:r>
              <a:rPr lang="zh-CN" altLang="en-US" sz="2400" b="1" dirty="0">
                <a:latin typeface="Arial" panose="020B0604020202020204" pitchFamily="34" charset="0"/>
                <a:ea typeface="宋体" panose="02010600030101010101" pitchFamily="2" charset="-122"/>
              </a:rPr>
              <a:t>也就是让两边分别只含参数和变量，双参数各自分离。     </a:t>
            </a:r>
            <a:r>
              <a:rPr lang="zh-CN" altLang="en-US" sz="2800" b="1" dirty="0">
                <a:latin typeface="Arial" panose="020B0604020202020204" pitchFamily="34" charset="0"/>
                <a:ea typeface="宋体" panose="02010600030101010101" pitchFamily="2" charset="-122"/>
              </a:rPr>
              <a:t>     </a:t>
            </a:r>
          </a:p>
        </p:txBody>
      </p:sp>
      <p:sp>
        <p:nvSpPr>
          <p:cNvPr id="6" name="文本框 2"/>
          <p:cNvSpPr txBox="1"/>
          <p:nvPr/>
        </p:nvSpPr>
        <p:spPr>
          <a:xfrm>
            <a:off x="604838" y="3949541"/>
            <a:ext cx="9641131" cy="2308324"/>
          </a:xfrm>
          <a:prstGeom prst="rect">
            <a:avLst/>
          </a:prstGeom>
          <a:noFill/>
          <a:ln w="9525">
            <a:noFill/>
          </a:ln>
        </p:spPr>
        <p:txBody>
          <a:bodyPr wrap="square" anchor="t">
            <a:spAutoFit/>
          </a:bodyPr>
          <a:lstStyle/>
          <a:p>
            <a:pPr>
              <a:lnSpc>
                <a:spcPct val="150000"/>
              </a:lnSpc>
              <a:buFont typeface="Arial" panose="020B0604020202020204" pitchFamily="34" charset="0"/>
              <a:buNone/>
            </a:pPr>
            <a:r>
              <a:rPr lang="zh-CN" altLang="en-US" sz="2400" b="1" dirty="0">
                <a:solidFill>
                  <a:srgbClr val="FF0000"/>
                </a:solidFill>
                <a:latin typeface="Arial" panose="020B0604020202020204" pitchFamily="34" charset="0"/>
                <a:ea typeface="宋体" panose="02010600030101010101" pitchFamily="2" charset="-122"/>
              </a:rPr>
              <a:t>方式三、半分离，</a:t>
            </a:r>
            <a:r>
              <a:rPr lang="zh-CN" altLang="en-US" sz="2400" b="1" dirty="0">
                <a:latin typeface="Arial" panose="020B0604020202020204" pitchFamily="34" charset="0"/>
                <a:ea typeface="宋体" panose="02010600030101010101" pitchFamily="2" charset="-122"/>
              </a:rPr>
              <a:t>也就是将一边化为含参直线，另一边化为不含参的函数。此时问题转化为直线与曲线的位置关系问题，因此往往对曲线的</a:t>
            </a:r>
            <a:r>
              <a:rPr lang="zh-CN" altLang="en-US" sz="2400" b="1" dirty="0">
                <a:solidFill>
                  <a:srgbClr val="FF0000"/>
                </a:solidFill>
                <a:latin typeface="Arial" panose="020B0604020202020204" pitchFamily="34" charset="0"/>
                <a:ea typeface="宋体" panose="02010600030101010101" pitchFamily="2" charset="-122"/>
              </a:rPr>
              <a:t>凹凸性</a:t>
            </a:r>
            <a:r>
              <a:rPr lang="zh-CN" altLang="en-US" sz="2400" b="1" dirty="0">
                <a:latin typeface="Arial" panose="020B0604020202020204" pitchFamily="34" charset="0"/>
                <a:ea typeface="宋体" panose="02010600030101010101" pitchFamily="2" charset="-122"/>
              </a:rPr>
              <a:t>有要求。在高考范围内，只有基本初等函数和二次曲线的凹凸性可以直接使用。</a:t>
            </a:r>
          </a:p>
        </p:txBody>
      </p:sp>
    </p:spTree>
    <p:extLst>
      <p:ext uri="{BB962C8B-B14F-4D97-AF65-F5344CB8AC3E}">
        <p14:creationId xmlns:p14="http://schemas.microsoft.com/office/powerpoint/2010/main" val="41809452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8"/>
          <p:cNvSpPr/>
          <p:nvPr/>
        </p:nvSpPr>
        <p:spPr>
          <a:xfrm>
            <a:off x="2403964" y="1784721"/>
            <a:ext cx="3744913" cy="3744912"/>
          </a:xfrm>
          <a:prstGeom prst="ellipse">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AU" noProof="1">
              <a:cs typeface="+mn-ea"/>
              <a:sym typeface="+mn-lt"/>
            </a:endParaRPr>
          </a:p>
        </p:txBody>
      </p:sp>
      <p:sp>
        <p:nvSpPr>
          <p:cNvPr id="3" name="TextBox 52"/>
          <p:cNvSpPr txBox="1">
            <a:spLocks noChangeArrowheads="1"/>
          </p:cNvSpPr>
          <p:nvPr/>
        </p:nvSpPr>
        <p:spPr bwMode="auto">
          <a:xfrm>
            <a:off x="-151911" y="1979983"/>
            <a:ext cx="1019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r>
              <a:rPr lang="zh-CN" altLang="en-US" sz="2400" b="1" u="sng">
                <a:solidFill>
                  <a:srgbClr val="595959"/>
                </a:solidFill>
                <a:sym typeface="Calibri" panose="020F0502020204030204" pitchFamily="34" charset="0"/>
              </a:rPr>
              <a:t>知识</a:t>
            </a:r>
          </a:p>
        </p:txBody>
      </p:sp>
      <p:sp>
        <p:nvSpPr>
          <p:cNvPr id="4" name="TextBox 53"/>
          <p:cNvSpPr txBox="1">
            <a:spLocks noChangeArrowheads="1"/>
          </p:cNvSpPr>
          <p:nvPr/>
        </p:nvSpPr>
        <p:spPr bwMode="auto">
          <a:xfrm>
            <a:off x="7893539" y="1992683"/>
            <a:ext cx="820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r>
              <a:rPr lang="zh-CN" altLang="en-US" sz="2400" b="1" u="sng" dirty="0" smtClean="0">
                <a:solidFill>
                  <a:srgbClr val="595959"/>
                </a:solidFill>
                <a:sym typeface="Calibri" panose="020F0502020204030204" pitchFamily="34" charset="0"/>
              </a:rPr>
              <a:t>方法</a:t>
            </a:r>
            <a:endParaRPr lang="zh-CN" altLang="en-US" sz="2400" b="1" u="sng" dirty="0">
              <a:solidFill>
                <a:srgbClr val="595959"/>
              </a:solidFill>
              <a:sym typeface="Calibri" panose="020F0502020204030204" pitchFamily="34" charset="0"/>
            </a:endParaRPr>
          </a:p>
        </p:txBody>
      </p:sp>
      <p:grpSp>
        <p:nvGrpSpPr>
          <p:cNvPr id="5" name="组合 4"/>
          <p:cNvGrpSpPr>
            <a:grpSpLocks/>
          </p:cNvGrpSpPr>
          <p:nvPr/>
        </p:nvGrpSpPr>
        <p:grpSpPr bwMode="auto">
          <a:xfrm>
            <a:off x="975214" y="1754558"/>
            <a:ext cx="2867025" cy="1409700"/>
            <a:chOff x="4272" y="3499"/>
            <a:chExt cx="4516" cy="2222"/>
          </a:xfrm>
        </p:grpSpPr>
        <p:sp>
          <p:nvSpPr>
            <p:cNvPr id="6" name="Shape 2110"/>
            <p:cNvSpPr>
              <a:spLocks noChangeArrowheads="1"/>
            </p:cNvSpPr>
            <p:nvPr/>
          </p:nvSpPr>
          <p:spPr bwMode="auto">
            <a:xfrm rot="2700000">
              <a:off x="6740" y="3673"/>
              <a:ext cx="2048" cy="2048"/>
            </a:xfrm>
            <a:custGeom>
              <a:avLst/>
              <a:gdLst>
                <a:gd name="T0" fmla="*/ 21600 w 21600"/>
                <a:gd name="T1" fmla="*/ 10800 h 21600"/>
                <a:gd name="T2" fmla="*/ 10800 w 21600"/>
                <a:gd name="T3" fmla="*/ 21600 h 21600"/>
                <a:gd name="T4" fmla="*/ 0 w 21600"/>
                <a:gd name="T5" fmla="*/ 10800 h 21600"/>
                <a:gd name="T6" fmla="*/ 10800 w 21600"/>
                <a:gd name="T7" fmla="*/ 0 h 21600"/>
                <a:gd name="T8" fmla="*/ 21600 w 21600"/>
                <a:gd name="T9" fmla="*/ 10800 h 21600"/>
              </a:gdLst>
              <a:ahLst/>
              <a:cxnLst>
                <a:cxn ang="0">
                  <a:pos x="T0" y="T1"/>
                </a:cxn>
                <a:cxn ang="0">
                  <a:pos x="T2" y="T3"/>
                </a:cxn>
                <a:cxn ang="0">
                  <a:pos x="T4" y="T5"/>
                </a:cxn>
                <a:cxn ang="0">
                  <a:pos x="T6" y="T7"/>
                </a:cxn>
                <a:cxn ang="0">
                  <a:pos x="T8" y="T9"/>
                </a:cxn>
              </a:cxnLst>
              <a:rect l="0" t="0" r="r" b="b"/>
              <a:pathLst>
                <a:path w="21600" h="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F4CB8F"/>
            </a:solidFill>
            <a:ln w="63500">
              <a:solidFill>
                <a:srgbClr val="F4CB8F"/>
              </a:solidFill>
              <a:miter lim="400000"/>
              <a:headEnd/>
              <a:tailEnd/>
            </a:ln>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7" name="Text Placeholder 8"/>
            <p:cNvSpPr txBox="1">
              <a:spLocks noChangeArrowheads="1"/>
            </p:cNvSpPr>
            <p:nvPr/>
          </p:nvSpPr>
          <p:spPr bwMode="auto">
            <a:xfrm>
              <a:off x="6849" y="4354"/>
              <a:ext cx="1800" cy="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90000"/>
                </a:lnSpc>
                <a:spcBef>
                  <a:spcPts val="1000"/>
                </a:spcBef>
              </a:pPr>
              <a:endParaRPr lang="en-AU" altLang="en-US" sz="2800">
                <a:solidFill>
                  <a:schemeClr val="bg1"/>
                </a:solidFill>
                <a:sym typeface="Calibri" panose="020F0502020204030204" pitchFamily="34" charset="0"/>
              </a:endParaRPr>
            </a:p>
          </p:txBody>
        </p:sp>
        <p:sp>
          <p:nvSpPr>
            <p:cNvPr id="8" name="Text Placeholder 8"/>
            <p:cNvSpPr txBox="1">
              <a:spLocks noChangeArrowheads="1"/>
            </p:cNvSpPr>
            <p:nvPr/>
          </p:nvSpPr>
          <p:spPr bwMode="auto">
            <a:xfrm>
              <a:off x="6826" y="4320"/>
              <a:ext cx="1800" cy="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90000"/>
                </a:lnSpc>
                <a:spcBef>
                  <a:spcPts val="1000"/>
                </a:spcBef>
              </a:pPr>
              <a:r>
                <a:rPr lang="zh-CN" altLang="en-AU" sz="2800" b="1">
                  <a:latin typeface="黑体" panose="02010609060101010101" pitchFamily="49" charset="-122"/>
                  <a:ea typeface="黑体" panose="02010609060101010101" pitchFamily="49" charset="-122"/>
                  <a:sym typeface="Calibri" panose="020F0502020204030204" pitchFamily="34" charset="0"/>
                </a:rPr>
                <a:t>并联</a:t>
              </a:r>
            </a:p>
          </p:txBody>
        </p:sp>
        <p:sp>
          <p:nvSpPr>
            <p:cNvPr id="9" name="Freeform 15"/>
            <p:cNvSpPr>
              <a:spLocks noEditPoints="1" noChangeArrowheads="1"/>
            </p:cNvSpPr>
            <p:nvPr/>
          </p:nvSpPr>
          <p:spPr bwMode="auto">
            <a:xfrm flipH="1">
              <a:off x="5898" y="4060"/>
              <a:ext cx="450" cy="464"/>
            </a:xfrm>
            <a:custGeom>
              <a:avLst/>
              <a:gdLst>
                <a:gd name="T0" fmla="*/ 15 w 26"/>
                <a:gd name="T1" fmla="*/ 25 h 27"/>
                <a:gd name="T2" fmla="*/ 14 w 26"/>
                <a:gd name="T3" fmla="*/ 27 h 27"/>
                <a:gd name="T4" fmla="*/ 14 w 26"/>
                <a:gd name="T5" fmla="*/ 27 h 27"/>
                <a:gd name="T6" fmla="*/ 13 w 26"/>
                <a:gd name="T7" fmla="*/ 27 h 27"/>
                <a:gd name="T8" fmla="*/ 0 w 26"/>
                <a:gd name="T9" fmla="*/ 14 h 27"/>
                <a:gd name="T10" fmla="*/ 0 w 26"/>
                <a:gd name="T11" fmla="*/ 14 h 27"/>
                <a:gd name="T12" fmla="*/ 0 w 26"/>
                <a:gd name="T13" fmla="*/ 13 h 27"/>
                <a:gd name="T14" fmla="*/ 13 w 26"/>
                <a:gd name="T15" fmla="*/ 0 h 27"/>
                <a:gd name="T16" fmla="*/ 14 w 26"/>
                <a:gd name="T17" fmla="*/ 0 h 27"/>
                <a:gd name="T18" fmla="*/ 14 w 26"/>
                <a:gd name="T19" fmla="*/ 0 h 27"/>
                <a:gd name="T20" fmla="*/ 15 w 26"/>
                <a:gd name="T21" fmla="*/ 2 h 27"/>
                <a:gd name="T22" fmla="*/ 16 w 26"/>
                <a:gd name="T23" fmla="*/ 2 h 27"/>
                <a:gd name="T24" fmla="*/ 15 w 26"/>
                <a:gd name="T25" fmla="*/ 3 h 27"/>
                <a:gd name="T26" fmla="*/ 5 w 26"/>
                <a:gd name="T27" fmla="*/ 14 h 27"/>
                <a:gd name="T28" fmla="*/ 15 w 26"/>
                <a:gd name="T29" fmla="*/ 24 h 27"/>
                <a:gd name="T30" fmla="*/ 16 w 26"/>
                <a:gd name="T31" fmla="*/ 25 h 27"/>
                <a:gd name="T32" fmla="*/ 15 w 26"/>
                <a:gd name="T33" fmla="*/ 25 h 27"/>
                <a:gd name="T34" fmla="*/ 26 w 26"/>
                <a:gd name="T35" fmla="*/ 25 h 27"/>
                <a:gd name="T36" fmla="*/ 24 w 26"/>
                <a:gd name="T37" fmla="*/ 27 h 27"/>
                <a:gd name="T38" fmla="*/ 24 w 26"/>
                <a:gd name="T39" fmla="*/ 27 h 27"/>
                <a:gd name="T40" fmla="*/ 23 w 26"/>
                <a:gd name="T41" fmla="*/ 27 h 27"/>
                <a:gd name="T42" fmla="*/ 11 w 26"/>
                <a:gd name="T43" fmla="*/ 14 h 27"/>
                <a:gd name="T44" fmla="*/ 10 w 26"/>
                <a:gd name="T45" fmla="*/ 14 h 27"/>
                <a:gd name="T46" fmla="*/ 11 w 26"/>
                <a:gd name="T47" fmla="*/ 13 h 27"/>
                <a:gd name="T48" fmla="*/ 23 w 26"/>
                <a:gd name="T49" fmla="*/ 0 h 27"/>
                <a:gd name="T50" fmla="*/ 24 w 26"/>
                <a:gd name="T51" fmla="*/ 0 h 27"/>
                <a:gd name="T52" fmla="*/ 24 w 26"/>
                <a:gd name="T53" fmla="*/ 0 h 27"/>
                <a:gd name="T54" fmla="*/ 26 w 26"/>
                <a:gd name="T55" fmla="*/ 2 h 27"/>
                <a:gd name="T56" fmla="*/ 26 w 26"/>
                <a:gd name="T57" fmla="*/ 2 h 27"/>
                <a:gd name="T58" fmla="*/ 26 w 26"/>
                <a:gd name="T59" fmla="*/ 3 h 27"/>
                <a:gd name="T60" fmla="*/ 15 w 26"/>
                <a:gd name="T61" fmla="*/ 14 h 27"/>
                <a:gd name="T62" fmla="*/ 26 w 26"/>
                <a:gd name="T63" fmla="*/ 24 h 27"/>
                <a:gd name="T64" fmla="*/ 26 w 26"/>
                <a:gd name="T65" fmla="*/ 25 h 27"/>
                <a:gd name="T66" fmla="*/ 26 w 26"/>
                <a:gd name="T6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27">
                  <a:moveTo>
                    <a:pt x="15" y="25"/>
                  </a:moveTo>
                  <a:cubicBezTo>
                    <a:pt x="14" y="27"/>
                    <a:pt x="14" y="27"/>
                    <a:pt x="14" y="27"/>
                  </a:cubicBezTo>
                  <a:cubicBezTo>
                    <a:pt x="14" y="27"/>
                    <a:pt x="14" y="27"/>
                    <a:pt x="14" y="27"/>
                  </a:cubicBezTo>
                  <a:cubicBezTo>
                    <a:pt x="13" y="27"/>
                    <a:pt x="13" y="27"/>
                    <a:pt x="13" y="27"/>
                  </a:cubicBezTo>
                  <a:cubicBezTo>
                    <a:pt x="0" y="14"/>
                    <a:pt x="0" y="14"/>
                    <a:pt x="0" y="14"/>
                  </a:cubicBezTo>
                  <a:cubicBezTo>
                    <a:pt x="0" y="14"/>
                    <a:pt x="0" y="14"/>
                    <a:pt x="0" y="14"/>
                  </a:cubicBezTo>
                  <a:cubicBezTo>
                    <a:pt x="0" y="13"/>
                    <a:pt x="0" y="13"/>
                    <a:pt x="0" y="13"/>
                  </a:cubicBezTo>
                  <a:cubicBezTo>
                    <a:pt x="13" y="0"/>
                    <a:pt x="13" y="0"/>
                    <a:pt x="13" y="0"/>
                  </a:cubicBezTo>
                  <a:cubicBezTo>
                    <a:pt x="13" y="0"/>
                    <a:pt x="13" y="0"/>
                    <a:pt x="14" y="0"/>
                  </a:cubicBezTo>
                  <a:cubicBezTo>
                    <a:pt x="14" y="0"/>
                    <a:pt x="14" y="0"/>
                    <a:pt x="14" y="0"/>
                  </a:cubicBezTo>
                  <a:cubicBezTo>
                    <a:pt x="15" y="2"/>
                    <a:pt x="15" y="2"/>
                    <a:pt x="15" y="2"/>
                  </a:cubicBezTo>
                  <a:cubicBezTo>
                    <a:pt x="16" y="2"/>
                    <a:pt x="16" y="2"/>
                    <a:pt x="16" y="2"/>
                  </a:cubicBezTo>
                  <a:cubicBezTo>
                    <a:pt x="16" y="3"/>
                    <a:pt x="16" y="3"/>
                    <a:pt x="15" y="3"/>
                  </a:cubicBezTo>
                  <a:cubicBezTo>
                    <a:pt x="5" y="14"/>
                    <a:pt x="5" y="14"/>
                    <a:pt x="5" y="14"/>
                  </a:cubicBezTo>
                  <a:cubicBezTo>
                    <a:pt x="15" y="24"/>
                    <a:pt x="15" y="24"/>
                    <a:pt x="15" y="24"/>
                  </a:cubicBezTo>
                  <a:cubicBezTo>
                    <a:pt x="16" y="24"/>
                    <a:pt x="16" y="25"/>
                    <a:pt x="16" y="25"/>
                  </a:cubicBezTo>
                  <a:cubicBezTo>
                    <a:pt x="16" y="25"/>
                    <a:pt x="16" y="25"/>
                    <a:pt x="15" y="25"/>
                  </a:cubicBezTo>
                  <a:close/>
                  <a:moveTo>
                    <a:pt x="26" y="25"/>
                  </a:moveTo>
                  <a:cubicBezTo>
                    <a:pt x="24" y="27"/>
                    <a:pt x="24" y="27"/>
                    <a:pt x="24" y="27"/>
                  </a:cubicBezTo>
                  <a:cubicBezTo>
                    <a:pt x="24" y="27"/>
                    <a:pt x="24" y="27"/>
                    <a:pt x="24" y="27"/>
                  </a:cubicBezTo>
                  <a:cubicBezTo>
                    <a:pt x="24" y="27"/>
                    <a:pt x="23" y="27"/>
                    <a:pt x="23" y="27"/>
                  </a:cubicBezTo>
                  <a:cubicBezTo>
                    <a:pt x="11" y="14"/>
                    <a:pt x="11" y="14"/>
                    <a:pt x="11" y="14"/>
                  </a:cubicBezTo>
                  <a:cubicBezTo>
                    <a:pt x="11" y="14"/>
                    <a:pt x="10" y="14"/>
                    <a:pt x="10" y="14"/>
                  </a:cubicBezTo>
                  <a:cubicBezTo>
                    <a:pt x="10" y="13"/>
                    <a:pt x="11" y="13"/>
                    <a:pt x="11" y="13"/>
                  </a:cubicBezTo>
                  <a:cubicBezTo>
                    <a:pt x="23" y="0"/>
                    <a:pt x="23" y="0"/>
                    <a:pt x="23" y="0"/>
                  </a:cubicBezTo>
                  <a:cubicBezTo>
                    <a:pt x="23" y="0"/>
                    <a:pt x="24" y="0"/>
                    <a:pt x="24" y="0"/>
                  </a:cubicBezTo>
                  <a:cubicBezTo>
                    <a:pt x="24" y="0"/>
                    <a:pt x="24" y="0"/>
                    <a:pt x="24" y="0"/>
                  </a:cubicBezTo>
                  <a:cubicBezTo>
                    <a:pt x="26" y="2"/>
                    <a:pt x="26" y="2"/>
                    <a:pt x="26" y="2"/>
                  </a:cubicBezTo>
                  <a:cubicBezTo>
                    <a:pt x="26" y="2"/>
                    <a:pt x="26" y="2"/>
                    <a:pt x="26" y="2"/>
                  </a:cubicBezTo>
                  <a:cubicBezTo>
                    <a:pt x="26" y="3"/>
                    <a:pt x="26" y="3"/>
                    <a:pt x="26" y="3"/>
                  </a:cubicBezTo>
                  <a:cubicBezTo>
                    <a:pt x="15" y="14"/>
                    <a:pt x="15" y="14"/>
                    <a:pt x="15" y="14"/>
                  </a:cubicBezTo>
                  <a:cubicBezTo>
                    <a:pt x="26" y="24"/>
                    <a:pt x="26" y="24"/>
                    <a:pt x="26" y="24"/>
                  </a:cubicBezTo>
                  <a:cubicBezTo>
                    <a:pt x="26" y="24"/>
                    <a:pt x="26" y="25"/>
                    <a:pt x="26" y="25"/>
                  </a:cubicBezTo>
                  <a:cubicBezTo>
                    <a:pt x="26" y="25"/>
                    <a:pt x="26" y="25"/>
                    <a:pt x="26" y="25"/>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0" name="Oval 55"/>
            <p:cNvSpPr/>
            <p:nvPr/>
          </p:nvSpPr>
          <p:spPr>
            <a:xfrm>
              <a:off x="4272" y="3499"/>
              <a:ext cx="1418" cy="1416"/>
            </a:xfrm>
            <a:prstGeom prst="ellipse">
              <a:avLst/>
            </a:prstGeom>
            <a:solidFill>
              <a:srgbClr val="F4CB8F"/>
            </a:solidFill>
            <a:ln>
              <a:solidFill>
                <a:srgbClr val="F4CB8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sz="2400" b="1" noProof="1">
                  <a:solidFill>
                    <a:schemeClr val="tx1"/>
                  </a:solidFill>
                  <a:latin typeface="黑体" panose="02010609060101010101" pitchFamily="2" charset="-122"/>
                  <a:ea typeface="黑体" panose="02010609060101010101" pitchFamily="2" charset="-122"/>
                  <a:cs typeface="+mn-ea"/>
                  <a:sym typeface="+mn-lt"/>
                </a:rPr>
                <a:t>串联</a:t>
              </a:r>
            </a:p>
          </p:txBody>
        </p:sp>
      </p:grpSp>
      <p:grpSp>
        <p:nvGrpSpPr>
          <p:cNvPr id="11" name="组合 10"/>
          <p:cNvGrpSpPr>
            <a:grpSpLocks/>
          </p:cNvGrpSpPr>
          <p:nvPr/>
        </p:nvGrpSpPr>
        <p:grpSpPr bwMode="auto">
          <a:xfrm>
            <a:off x="4866177" y="1797421"/>
            <a:ext cx="2970212" cy="1366837"/>
            <a:chOff x="10433" y="3568"/>
            <a:chExt cx="4676" cy="2153"/>
          </a:xfrm>
        </p:grpSpPr>
        <p:sp>
          <p:nvSpPr>
            <p:cNvPr id="12" name="Shape 2095"/>
            <p:cNvSpPr/>
            <p:nvPr/>
          </p:nvSpPr>
          <p:spPr>
            <a:xfrm rot="2700000">
              <a:off x="10432" y="3674"/>
              <a:ext cx="2048" cy="204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4"/>
                    <a:pt x="16764" y="21600"/>
                    <a:pt x="10800" y="21600"/>
                  </a:cubicBezTo>
                  <a:cubicBezTo>
                    <a:pt x="4835" y="21600"/>
                    <a:pt x="0" y="16764"/>
                    <a:pt x="0" y="10800"/>
                  </a:cubicBezTo>
                  <a:cubicBezTo>
                    <a:pt x="0" y="4835"/>
                    <a:pt x="4835" y="0"/>
                    <a:pt x="10800" y="0"/>
                  </a:cubicBezTo>
                  <a:cubicBezTo>
                    <a:pt x="16764" y="0"/>
                    <a:pt x="21600" y="4835"/>
                    <a:pt x="21600" y="10800"/>
                  </a:cubicBezTo>
                  <a:close/>
                </a:path>
              </a:pathLst>
            </a:custGeom>
            <a:solidFill>
              <a:schemeClr val="accent6">
                <a:lumMod val="60000"/>
                <a:lumOff val="40000"/>
              </a:schemeClr>
            </a:solidFill>
            <a:ln w="63500" cap="flat">
              <a:solidFill>
                <a:schemeClr val="accent6">
                  <a:lumMod val="60000"/>
                  <a:lumOff val="40000"/>
                </a:schemeClr>
              </a:solidFill>
              <a:prstDash val="solid"/>
              <a:miter lim="400000"/>
            </a:ln>
            <a:effectLst/>
          </p:spPr>
          <p:txBody>
            <a:bodyPr lIns="38100" tIns="38100" rIns="38100" bIns="38100" anchor="ctr"/>
            <a:lstStyle/>
            <a:p>
              <a:pPr fontAlgn="auto">
                <a:defRPr sz="3200">
                  <a:solidFill>
                    <a:srgbClr val="FFFFFF"/>
                  </a:solidFill>
                  <a:latin typeface="Helvetica Light"/>
                  <a:ea typeface="Helvetica Light"/>
                  <a:cs typeface="Helvetica Light"/>
                  <a:sym typeface="Helvetica Light"/>
                </a:defRPr>
              </a:pPr>
              <a:endParaRPr sz="3200" noProof="1">
                <a:latin typeface="Helvetica Light"/>
                <a:ea typeface="Helvetica Light"/>
                <a:cs typeface="+mn-ea"/>
                <a:sym typeface="+mn-lt"/>
              </a:endParaRPr>
            </a:p>
          </p:txBody>
        </p:sp>
        <p:sp>
          <p:nvSpPr>
            <p:cNvPr id="13" name="Text Placeholder 8"/>
            <p:cNvSpPr txBox="1">
              <a:spLocks noChangeArrowheads="1"/>
            </p:cNvSpPr>
            <p:nvPr/>
          </p:nvSpPr>
          <p:spPr bwMode="auto">
            <a:xfrm>
              <a:off x="10557" y="4292"/>
              <a:ext cx="1800" cy="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228600">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90000"/>
                </a:lnSpc>
                <a:spcBef>
                  <a:spcPts val="1000"/>
                </a:spcBef>
              </a:pPr>
              <a:r>
                <a:rPr lang="zh-CN" altLang="en-AU" sz="2800" b="1">
                  <a:latin typeface="黑体" panose="02010609060101010101" pitchFamily="49" charset="-122"/>
                  <a:ea typeface="黑体" panose="02010609060101010101" pitchFamily="49" charset="-122"/>
                  <a:sym typeface="Calibri" panose="020F0502020204030204" pitchFamily="34" charset="0"/>
                </a:rPr>
                <a:t>选法</a:t>
              </a:r>
            </a:p>
          </p:txBody>
        </p:sp>
        <p:sp>
          <p:nvSpPr>
            <p:cNvPr id="14" name="Freeform 16"/>
            <p:cNvSpPr>
              <a:spLocks noEditPoints="1" noChangeArrowheads="1"/>
            </p:cNvSpPr>
            <p:nvPr/>
          </p:nvSpPr>
          <p:spPr bwMode="auto">
            <a:xfrm flipH="1">
              <a:off x="12905" y="4060"/>
              <a:ext cx="442" cy="464"/>
            </a:xfrm>
            <a:custGeom>
              <a:avLst/>
              <a:gdLst>
                <a:gd name="T0" fmla="*/ 16 w 26"/>
                <a:gd name="T1" fmla="*/ 14 h 27"/>
                <a:gd name="T2" fmla="*/ 3 w 26"/>
                <a:gd name="T3" fmla="*/ 26 h 27"/>
                <a:gd name="T4" fmla="*/ 3 w 26"/>
                <a:gd name="T5" fmla="*/ 27 h 27"/>
                <a:gd name="T6" fmla="*/ 2 w 26"/>
                <a:gd name="T7" fmla="*/ 26 h 27"/>
                <a:gd name="T8" fmla="*/ 1 w 26"/>
                <a:gd name="T9" fmla="*/ 25 h 27"/>
                <a:gd name="T10" fmla="*/ 0 w 26"/>
                <a:gd name="T11" fmla="*/ 24 h 27"/>
                <a:gd name="T12" fmla="*/ 1 w 26"/>
                <a:gd name="T13" fmla="*/ 24 h 27"/>
                <a:gd name="T14" fmla="*/ 11 w 26"/>
                <a:gd name="T15" fmla="*/ 13 h 27"/>
                <a:gd name="T16" fmla="*/ 1 w 26"/>
                <a:gd name="T17" fmla="*/ 3 h 27"/>
                <a:gd name="T18" fmla="*/ 0 w 26"/>
                <a:gd name="T19" fmla="*/ 2 h 27"/>
                <a:gd name="T20" fmla="*/ 1 w 26"/>
                <a:gd name="T21" fmla="*/ 1 h 27"/>
                <a:gd name="T22" fmla="*/ 2 w 26"/>
                <a:gd name="T23" fmla="*/ 0 h 27"/>
                <a:gd name="T24" fmla="*/ 3 w 26"/>
                <a:gd name="T25" fmla="*/ 0 h 27"/>
                <a:gd name="T26" fmla="*/ 3 w 26"/>
                <a:gd name="T27" fmla="*/ 0 h 27"/>
                <a:gd name="T28" fmla="*/ 16 w 26"/>
                <a:gd name="T29" fmla="*/ 13 h 27"/>
                <a:gd name="T30" fmla="*/ 16 w 26"/>
                <a:gd name="T31" fmla="*/ 13 h 27"/>
                <a:gd name="T32" fmla="*/ 16 w 26"/>
                <a:gd name="T33" fmla="*/ 14 h 27"/>
                <a:gd name="T34" fmla="*/ 26 w 26"/>
                <a:gd name="T35" fmla="*/ 14 h 27"/>
                <a:gd name="T36" fmla="*/ 13 w 26"/>
                <a:gd name="T37" fmla="*/ 26 h 27"/>
                <a:gd name="T38" fmla="*/ 13 w 26"/>
                <a:gd name="T39" fmla="*/ 27 h 27"/>
                <a:gd name="T40" fmla="*/ 12 w 26"/>
                <a:gd name="T41" fmla="*/ 26 h 27"/>
                <a:gd name="T42" fmla="*/ 11 w 26"/>
                <a:gd name="T43" fmla="*/ 25 h 27"/>
                <a:gd name="T44" fmla="*/ 11 w 26"/>
                <a:gd name="T45" fmla="*/ 24 h 27"/>
                <a:gd name="T46" fmla="*/ 11 w 26"/>
                <a:gd name="T47" fmla="*/ 24 h 27"/>
                <a:gd name="T48" fmla="*/ 21 w 26"/>
                <a:gd name="T49" fmla="*/ 13 h 27"/>
                <a:gd name="T50" fmla="*/ 11 w 26"/>
                <a:gd name="T51" fmla="*/ 3 h 27"/>
                <a:gd name="T52" fmla="*/ 11 w 26"/>
                <a:gd name="T53" fmla="*/ 2 h 27"/>
                <a:gd name="T54" fmla="*/ 11 w 26"/>
                <a:gd name="T55" fmla="*/ 1 h 27"/>
                <a:gd name="T56" fmla="*/ 12 w 26"/>
                <a:gd name="T57" fmla="*/ 0 h 27"/>
                <a:gd name="T58" fmla="*/ 13 w 26"/>
                <a:gd name="T59" fmla="*/ 0 h 27"/>
                <a:gd name="T60" fmla="*/ 13 w 26"/>
                <a:gd name="T61" fmla="*/ 0 h 27"/>
                <a:gd name="T62" fmla="*/ 26 w 26"/>
                <a:gd name="T63" fmla="*/ 13 h 27"/>
                <a:gd name="T64" fmla="*/ 26 w 26"/>
                <a:gd name="T65" fmla="*/ 13 h 27"/>
                <a:gd name="T66" fmla="*/ 26 w 26"/>
                <a:gd name="T6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27">
                  <a:moveTo>
                    <a:pt x="16" y="14"/>
                  </a:moveTo>
                  <a:cubicBezTo>
                    <a:pt x="3" y="26"/>
                    <a:pt x="3" y="26"/>
                    <a:pt x="3" y="26"/>
                  </a:cubicBezTo>
                  <a:cubicBezTo>
                    <a:pt x="3" y="26"/>
                    <a:pt x="3" y="27"/>
                    <a:pt x="3" y="27"/>
                  </a:cubicBezTo>
                  <a:cubicBezTo>
                    <a:pt x="2" y="27"/>
                    <a:pt x="2" y="26"/>
                    <a:pt x="2" y="26"/>
                  </a:cubicBezTo>
                  <a:cubicBezTo>
                    <a:pt x="1" y="25"/>
                    <a:pt x="1" y="25"/>
                    <a:pt x="1" y="25"/>
                  </a:cubicBezTo>
                  <a:cubicBezTo>
                    <a:pt x="0" y="25"/>
                    <a:pt x="0" y="25"/>
                    <a:pt x="0" y="24"/>
                  </a:cubicBezTo>
                  <a:cubicBezTo>
                    <a:pt x="0" y="24"/>
                    <a:pt x="0" y="24"/>
                    <a:pt x="1" y="24"/>
                  </a:cubicBezTo>
                  <a:cubicBezTo>
                    <a:pt x="11" y="13"/>
                    <a:pt x="11" y="13"/>
                    <a:pt x="11" y="13"/>
                  </a:cubicBezTo>
                  <a:cubicBezTo>
                    <a:pt x="1" y="3"/>
                    <a:pt x="1" y="3"/>
                    <a:pt x="1" y="3"/>
                  </a:cubicBezTo>
                  <a:cubicBezTo>
                    <a:pt x="0" y="2"/>
                    <a:pt x="0" y="2"/>
                    <a:pt x="0" y="2"/>
                  </a:cubicBezTo>
                  <a:cubicBezTo>
                    <a:pt x="0" y="2"/>
                    <a:pt x="0" y="2"/>
                    <a:pt x="1" y="1"/>
                  </a:cubicBezTo>
                  <a:cubicBezTo>
                    <a:pt x="2" y="0"/>
                    <a:pt x="2" y="0"/>
                    <a:pt x="2" y="0"/>
                  </a:cubicBezTo>
                  <a:cubicBezTo>
                    <a:pt x="2" y="0"/>
                    <a:pt x="2" y="0"/>
                    <a:pt x="3" y="0"/>
                  </a:cubicBezTo>
                  <a:cubicBezTo>
                    <a:pt x="3" y="0"/>
                    <a:pt x="3" y="0"/>
                    <a:pt x="3" y="0"/>
                  </a:cubicBezTo>
                  <a:cubicBezTo>
                    <a:pt x="16" y="13"/>
                    <a:pt x="16" y="13"/>
                    <a:pt x="16" y="13"/>
                  </a:cubicBezTo>
                  <a:cubicBezTo>
                    <a:pt x="16" y="13"/>
                    <a:pt x="16" y="13"/>
                    <a:pt x="16" y="13"/>
                  </a:cubicBezTo>
                  <a:cubicBezTo>
                    <a:pt x="16" y="13"/>
                    <a:pt x="16" y="14"/>
                    <a:pt x="16" y="14"/>
                  </a:cubicBezTo>
                  <a:close/>
                  <a:moveTo>
                    <a:pt x="26" y="14"/>
                  </a:moveTo>
                  <a:cubicBezTo>
                    <a:pt x="13" y="26"/>
                    <a:pt x="13" y="26"/>
                    <a:pt x="13" y="26"/>
                  </a:cubicBezTo>
                  <a:cubicBezTo>
                    <a:pt x="13" y="26"/>
                    <a:pt x="13" y="27"/>
                    <a:pt x="13" y="27"/>
                  </a:cubicBezTo>
                  <a:cubicBezTo>
                    <a:pt x="13" y="27"/>
                    <a:pt x="12" y="26"/>
                    <a:pt x="12" y="26"/>
                  </a:cubicBezTo>
                  <a:cubicBezTo>
                    <a:pt x="11" y="25"/>
                    <a:pt x="11" y="25"/>
                    <a:pt x="11" y="25"/>
                  </a:cubicBezTo>
                  <a:cubicBezTo>
                    <a:pt x="11" y="25"/>
                    <a:pt x="11" y="25"/>
                    <a:pt x="11" y="24"/>
                  </a:cubicBezTo>
                  <a:cubicBezTo>
                    <a:pt x="11" y="24"/>
                    <a:pt x="11" y="24"/>
                    <a:pt x="11" y="24"/>
                  </a:cubicBezTo>
                  <a:cubicBezTo>
                    <a:pt x="21" y="13"/>
                    <a:pt x="21" y="13"/>
                    <a:pt x="21" y="13"/>
                  </a:cubicBezTo>
                  <a:cubicBezTo>
                    <a:pt x="11" y="3"/>
                    <a:pt x="11" y="3"/>
                    <a:pt x="11" y="3"/>
                  </a:cubicBezTo>
                  <a:cubicBezTo>
                    <a:pt x="11" y="2"/>
                    <a:pt x="11" y="2"/>
                    <a:pt x="11" y="2"/>
                  </a:cubicBezTo>
                  <a:cubicBezTo>
                    <a:pt x="11" y="2"/>
                    <a:pt x="11" y="2"/>
                    <a:pt x="11" y="1"/>
                  </a:cubicBezTo>
                  <a:cubicBezTo>
                    <a:pt x="12" y="0"/>
                    <a:pt x="12" y="0"/>
                    <a:pt x="12" y="0"/>
                  </a:cubicBezTo>
                  <a:cubicBezTo>
                    <a:pt x="12" y="0"/>
                    <a:pt x="13" y="0"/>
                    <a:pt x="13" y="0"/>
                  </a:cubicBezTo>
                  <a:cubicBezTo>
                    <a:pt x="13" y="0"/>
                    <a:pt x="13" y="0"/>
                    <a:pt x="13" y="0"/>
                  </a:cubicBezTo>
                  <a:cubicBezTo>
                    <a:pt x="26" y="13"/>
                    <a:pt x="26" y="13"/>
                    <a:pt x="26" y="13"/>
                  </a:cubicBezTo>
                  <a:cubicBezTo>
                    <a:pt x="26" y="13"/>
                    <a:pt x="26" y="13"/>
                    <a:pt x="26" y="13"/>
                  </a:cubicBezTo>
                  <a:cubicBezTo>
                    <a:pt x="26" y="13"/>
                    <a:pt x="26" y="14"/>
                    <a:pt x="26" y="14"/>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5" name="Oval 58"/>
            <p:cNvSpPr/>
            <p:nvPr/>
          </p:nvSpPr>
          <p:spPr>
            <a:xfrm>
              <a:off x="13692" y="3568"/>
              <a:ext cx="1417" cy="1418"/>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sz="2400" b="1" noProof="1">
                  <a:solidFill>
                    <a:schemeClr val="tx1"/>
                  </a:solidFill>
                  <a:latin typeface="黑体" panose="02010609060101010101" pitchFamily="2" charset="-122"/>
                  <a:ea typeface="黑体" panose="02010609060101010101" pitchFamily="2" charset="-122"/>
                  <a:cs typeface="+mn-ea"/>
                  <a:sym typeface="+mn-lt"/>
                </a:rPr>
                <a:t>固法</a:t>
              </a:r>
            </a:p>
          </p:txBody>
        </p:sp>
      </p:grpSp>
      <p:sp>
        <p:nvSpPr>
          <p:cNvPr id="16" name="TextBox 60"/>
          <p:cNvSpPr txBox="1">
            <a:spLocks noChangeArrowheads="1"/>
          </p:cNvSpPr>
          <p:nvPr/>
        </p:nvSpPr>
        <p:spPr bwMode="auto">
          <a:xfrm>
            <a:off x="57639" y="4821608"/>
            <a:ext cx="890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r>
              <a:rPr lang="zh-CN" altLang="en-US" sz="2400" b="1" u="sng">
                <a:solidFill>
                  <a:srgbClr val="595959"/>
                </a:solidFill>
                <a:sym typeface="Calibri" panose="020F0502020204030204" pitchFamily="34" charset="0"/>
              </a:rPr>
              <a:t>组织</a:t>
            </a:r>
          </a:p>
        </p:txBody>
      </p:sp>
      <p:sp>
        <p:nvSpPr>
          <p:cNvPr id="17" name="TextBox 61"/>
          <p:cNvSpPr txBox="1">
            <a:spLocks noChangeArrowheads="1"/>
          </p:cNvSpPr>
          <p:nvPr/>
        </p:nvSpPr>
        <p:spPr bwMode="auto">
          <a:xfrm>
            <a:off x="7836389" y="4821608"/>
            <a:ext cx="858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r>
              <a:rPr lang="zh-CN" altLang="en-US" sz="2400" b="1" u="sng">
                <a:solidFill>
                  <a:srgbClr val="595959"/>
                </a:solidFill>
                <a:sym typeface="Calibri" panose="020F0502020204030204" pitchFamily="34" charset="0"/>
              </a:rPr>
              <a:t>思维</a:t>
            </a:r>
          </a:p>
        </p:txBody>
      </p:sp>
      <p:grpSp>
        <p:nvGrpSpPr>
          <p:cNvPr id="18" name="组合 17"/>
          <p:cNvGrpSpPr/>
          <p:nvPr/>
        </p:nvGrpSpPr>
        <p:grpSpPr>
          <a:xfrm>
            <a:off x="993629" y="4117393"/>
            <a:ext cx="2763520" cy="1410970"/>
            <a:chOff x="4334" y="7240"/>
            <a:chExt cx="4352" cy="2222"/>
          </a:xfrm>
          <a:solidFill>
            <a:schemeClr val="accent1">
              <a:lumMod val="20000"/>
              <a:lumOff val="80000"/>
            </a:schemeClr>
          </a:solidFill>
        </p:grpSpPr>
        <p:sp>
          <p:nvSpPr>
            <p:cNvPr id="19" name="Shape 2105"/>
            <p:cNvSpPr/>
            <p:nvPr/>
          </p:nvSpPr>
          <p:spPr>
            <a:xfrm rot="2700000">
              <a:off x="6638" y="7240"/>
              <a:ext cx="2048" cy="204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4"/>
                    <a:pt x="16764" y="21600"/>
                    <a:pt x="10800" y="21600"/>
                  </a:cubicBezTo>
                  <a:cubicBezTo>
                    <a:pt x="4835" y="21600"/>
                    <a:pt x="0" y="16764"/>
                    <a:pt x="0" y="10800"/>
                  </a:cubicBezTo>
                  <a:cubicBezTo>
                    <a:pt x="0" y="4835"/>
                    <a:pt x="4835" y="0"/>
                    <a:pt x="10800" y="0"/>
                  </a:cubicBezTo>
                  <a:cubicBezTo>
                    <a:pt x="16764" y="0"/>
                    <a:pt x="21600" y="4835"/>
                    <a:pt x="21600" y="10800"/>
                  </a:cubicBezTo>
                  <a:close/>
                </a:path>
              </a:pathLst>
            </a:custGeom>
            <a:solidFill>
              <a:schemeClr val="bg2">
                <a:lumMod val="90000"/>
              </a:schemeClr>
            </a:solidFill>
            <a:ln w="63500" cap="flat">
              <a:solidFill>
                <a:schemeClr val="bg2">
                  <a:lumMod val="90000"/>
                </a:schemeClr>
              </a:solidFill>
              <a:prstDash val="solid"/>
              <a:miter lim="400000"/>
            </a:ln>
            <a:effectLst/>
          </p:spPr>
          <p:txBody>
            <a:bodyPr lIns="38100" tIns="38100" rIns="38100" bIns="38100" anchor="ctr"/>
            <a:lstStyle/>
            <a:p>
              <a:pPr fontAlgn="auto">
                <a:defRPr sz="3200">
                  <a:solidFill>
                    <a:srgbClr val="FFFFFF"/>
                  </a:solidFill>
                  <a:latin typeface="Helvetica Light"/>
                  <a:ea typeface="Helvetica Light"/>
                  <a:cs typeface="Helvetica Light"/>
                  <a:sym typeface="Helvetica Light"/>
                </a:defRPr>
              </a:pPr>
              <a:endParaRPr sz="3200" noProof="1">
                <a:solidFill>
                  <a:srgbClr val="FFFFFF"/>
                </a:solidFill>
                <a:latin typeface="Helvetica Light"/>
                <a:ea typeface="Helvetica Light"/>
                <a:cs typeface="+mn-ea"/>
                <a:sym typeface="+mn-lt"/>
              </a:endParaRPr>
            </a:p>
          </p:txBody>
        </p:sp>
        <p:sp>
          <p:nvSpPr>
            <p:cNvPr id="20" name="Text Placeholder 8"/>
            <p:cNvSpPr txBox="1"/>
            <p:nvPr/>
          </p:nvSpPr>
          <p:spPr>
            <a:xfrm>
              <a:off x="6762" y="7860"/>
              <a:ext cx="1800" cy="810"/>
            </a:xfrm>
            <a:prstGeom prst="rect">
              <a:avLst/>
            </a:prstGeom>
            <a:noFill/>
            <a:ln>
              <a:noFill/>
            </a:ln>
            <a:extLst>
              <a:ext uri="{909E8E84-426E-40DD-AFC4-6F175D3DCCD1}">
                <a14:hiddenFill xmlns:a14="http://schemas.microsoft.com/office/drawing/2010/main">
                  <a:grpFill/>
                </a14:hiddenFill>
              </a:ext>
            </a:extLst>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buFont typeface="Arial" panose="020B0604020202020204" pitchFamily="34" charset="0"/>
                <a:buNone/>
              </a:pPr>
              <a:r>
                <a:rPr lang="zh-CN" altLang="en-AU" b="1" noProof="1">
                  <a:latin typeface="黑体" panose="02010609060101010101" pitchFamily="2" charset="-122"/>
                  <a:ea typeface="黑体" panose="02010609060101010101" pitchFamily="2" charset="-122"/>
                  <a:cs typeface="+mn-ea"/>
                  <a:sym typeface="+mn-lt"/>
                </a:rPr>
                <a:t>生生</a:t>
              </a:r>
            </a:p>
          </p:txBody>
        </p:sp>
        <p:sp>
          <p:nvSpPr>
            <p:cNvPr id="21" name="Freeform 15"/>
            <p:cNvSpPr>
              <a:spLocks noEditPoints="1"/>
            </p:cNvSpPr>
            <p:nvPr/>
          </p:nvSpPr>
          <p:spPr bwMode="auto">
            <a:xfrm flipH="1">
              <a:off x="5898" y="8205"/>
              <a:ext cx="450" cy="464"/>
            </a:xfrm>
            <a:custGeom>
              <a:avLst/>
              <a:gdLst>
                <a:gd name="T0" fmla="*/ 15 w 26"/>
                <a:gd name="T1" fmla="*/ 25 h 27"/>
                <a:gd name="T2" fmla="*/ 14 w 26"/>
                <a:gd name="T3" fmla="*/ 27 h 27"/>
                <a:gd name="T4" fmla="*/ 14 w 26"/>
                <a:gd name="T5" fmla="*/ 27 h 27"/>
                <a:gd name="T6" fmla="*/ 13 w 26"/>
                <a:gd name="T7" fmla="*/ 27 h 27"/>
                <a:gd name="T8" fmla="*/ 0 w 26"/>
                <a:gd name="T9" fmla="*/ 14 h 27"/>
                <a:gd name="T10" fmla="*/ 0 w 26"/>
                <a:gd name="T11" fmla="*/ 14 h 27"/>
                <a:gd name="T12" fmla="*/ 0 w 26"/>
                <a:gd name="T13" fmla="*/ 13 h 27"/>
                <a:gd name="T14" fmla="*/ 13 w 26"/>
                <a:gd name="T15" fmla="*/ 0 h 27"/>
                <a:gd name="T16" fmla="*/ 14 w 26"/>
                <a:gd name="T17" fmla="*/ 0 h 27"/>
                <a:gd name="T18" fmla="*/ 14 w 26"/>
                <a:gd name="T19" fmla="*/ 0 h 27"/>
                <a:gd name="T20" fmla="*/ 15 w 26"/>
                <a:gd name="T21" fmla="*/ 2 h 27"/>
                <a:gd name="T22" fmla="*/ 16 w 26"/>
                <a:gd name="T23" fmla="*/ 2 h 27"/>
                <a:gd name="T24" fmla="*/ 15 w 26"/>
                <a:gd name="T25" fmla="*/ 3 h 27"/>
                <a:gd name="T26" fmla="*/ 5 w 26"/>
                <a:gd name="T27" fmla="*/ 14 h 27"/>
                <a:gd name="T28" fmla="*/ 15 w 26"/>
                <a:gd name="T29" fmla="*/ 24 h 27"/>
                <a:gd name="T30" fmla="*/ 16 w 26"/>
                <a:gd name="T31" fmla="*/ 25 h 27"/>
                <a:gd name="T32" fmla="*/ 15 w 26"/>
                <a:gd name="T33" fmla="*/ 25 h 27"/>
                <a:gd name="T34" fmla="*/ 26 w 26"/>
                <a:gd name="T35" fmla="*/ 25 h 27"/>
                <a:gd name="T36" fmla="*/ 24 w 26"/>
                <a:gd name="T37" fmla="*/ 27 h 27"/>
                <a:gd name="T38" fmla="*/ 24 w 26"/>
                <a:gd name="T39" fmla="*/ 27 h 27"/>
                <a:gd name="T40" fmla="*/ 23 w 26"/>
                <a:gd name="T41" fmla="*/ 27 h 27"/>
                <a:gd name="T42" fmla="*/ 11 w 26"/>
                <a:gd name="T43" fmla="*/ 14 h 27"/>
                <a:gd name="T44" fmla="*/ 10 w 26"/>
                <a:gd name="T45" fmla="*/ 14 h 27"/>
                <a:gd name="T46" fmla="*/ 11 w 26"/>
                <a:gd name="T47" fmla="*/ 13 h 27"/>
                <a:gd name="T48" fmla="*/ 23 w 26"/>
                <a:gd name="T49" fmla="*/ 0 h 27"/>
                <a:gd name="T50" fmla="*/ 24 w 26"/>
                <a:gd name="T51" fmla="*/ 0 h 27"/>
                <a:gd name="T52" fmla="*/ 24 w 26"/>
                <a:gd name="T53" fmla="*/ 0 h 27"/>
                <a:gd name="T54" fmla="*/ 26 w 26"/>
                <a:gd name="T55" fmla="*/ 2 h 27"/>
                <a:gd name="T56" fmla="*/ 26 w 26"/>
                <a:gd name="T57" fmla="*/ 2 h 27"/>
                <a:gd name="T58" fmla="*/ 26 w 26"/>
                <a:gd name="T59" fmla="*/ 3 h 27"/>
                <a:gd name="T60" fmla="*/ 15 w 26"/>
                <a:gd name="T61" fmla="*/ 14 h 27"/>
                <a:gd name="T62" fmla="*/ 26 w 26"/>
                <a:gd name="T63" fmla="*/ 24 h 27"/>
                <a:gd name="T64" fmla="*/ 26 w 26"/>
                <a:gd name="T65" fmla="*/ 25 h 27"/>
                <a:gd name="T66" fmla="*/ 26 w 26"/>
                <a:gd name="T6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27">
                  <a:moveTo>
                    <a:pt x="15" y="25"/>
                  </a:moveTo>
                  <a:cubicBezTo>
                    <a:pt x="14" y="27"/>
                    <a:pt x="14" y="27"/>
                    <a:pt x="14" y="27"/>
                  </a:cubicBezTo>
                  <a:cubicBezTo>
                    <a:pt x="14" y="27"/>
                    <a:pt x="14" y="27"/>
                    <a:pt x="14" y="27"/>
                  </a:cubicBezTo>
                  <a:cubicBezTo>
                    <a:pt x="13" y="27"/>
                    <a:pt x="13" y="27"/>
                    <a:pt x="13" y="27"/>
                  </a:cubicBezTo>
                  <a:cubicBezTo>
                    <a:pt x="0" y="14"/>
                    <a:pt x="0" y="14"/>
                    <a:pt x="0" y="14"/>
                  </a:cubicBezTo>
                  <a:cubicBezTo>
                    <a:pt x="0" y="14"/>
                    <a:pt x="0" y="14"/>
                    <a:pt x="0" y="14"/>
                  </a:cubicBezTo>
                  <a:cubicBezTo>
                    <a:pt x="0" y="13"/>
                    <a:pt x="0" y="13"/>
                    <a:pt x="0" y="13"/>
                  </a:cubicBezTo>
                  <a:cubicBezTo>
                    <a:pt x="13" y="0"/>
                    <a:pt x="13" y="0"/>
                    <a:pt x="13" y="0"/>
                  </a:cubicBezTo>
                  <a:cubicBezTo>
                    <a:pt x="13" y="0"/>
                    <a:pt x="13" y="0"/>
                    <a:pt x="14" y="0"/>
                  </a:cubicBezTo>
                  <a:cubicBezTo>
                    <a:pt x="14" y="0"/>
                    <a:pt x="14" y="0"/>
                    <a:pt x="14" y="0"/>
                  </a:cubicBezTo>
                  <a:cubicBezTo>
                    <a:pt x="15" y="2"/>
                    <a:pt x="15" y="2"/>
                    <a:pt x="15" y="2"/>
                  </a:cubicBezTo>
                  <a:cubicBezTo>
                    <a:pt x="16" y="2"/>
                    <a:pt x="16" y="2"/>
                    <a:pt x="16" y="2"/>
                  </a:cubicBezTo>
                  <a:cubicBezTo>
                    <a:pt x="16" y="3"/>
                    <a:pt x="16" y="3"/>
                    <a:pt x="15" y="3"/>
                  </a:cubicBezTo>
                  <a:cubicBezTo>
                    <a:pt x="5" y="14"/>
                    <a:pt x="5" y="14"/>
                    <a:pt x="5" y="14"/>
                  </a:cubicBezTo>
                  <a:cubicBezTo>
                    <a:pt x="15" y="24"/>
                    <a:pt x="15" y="24"/>
                    <a:pt x="15" y="24"/>
                  </a:cubicBezTo>
                  <a:cubicBezTo>
                    <a:pt x="16" y="24"/>
                    <a:pt x="16" y="25"/>
                    <a:pt x="16" y="25"/>
                  </a:cubicBezTo>
                  <a:cubicBezTo>
                    <a:pt x="16" y="25"/>
                    <a:pt x="16" y="25"/>
                    <a:pt x="15" y="25"/>
                  </a:cubicBezTo>
                  <a:close/>
                  <a:moveTo>
                    <a:pt x="26" y="25"/>
                  </a:moveTo>
                  <a:cubicBezTo>
                    <a:pt x="24" y="27"/>
                    <a:pt x="24" y="27"/>
                    <a:pt x="24" y="27"/>
                  </a:cubicBezTo>
                  <a:cubicBezTo>
                    <a:pt x="24" y="27"/>
                    <a:pt x="24" y="27"/>
                    <a:pt x="24" y="27"/>
                  </a:cubicBezTo>
                  <a:cubicBezTo>
                    <a:pt x="24" y="27"/>
                    <a:pt x="23" y="27"/>
                    <a:pt x="23" y="27"/>
                  </a:cubicBezTo>
                  <a:cubicBezTo>
                    <a:pt x="11" y="14"/>
                    <a:pt x="11" y="14"/>
                    <a:pt x="11" y="14"/>
                  </a:cubicBezTo>
                  <a:cubicBezTo>
                    <a:pt x="11" y="14"/>
                    <a:pt x="10" y="14"/>
                    <a:pt x="10" y="14"/>
                  </a:cubicBezTo>
                  <a:cubicBezTo>
                    <a:pt x="10" y="13"/>
                    <a:pt x="11" y="13"/>
                    <a:pt x="11" y="13"/>
                  </a:cubicBezTo>
                  <a:cubicBezTo>
                    <a:pt x="23" y="0"/>
                    <a:pt x="23" y="0"/>
                    <a:pt x="23" y="0"/>
                  </a:cubicBezTo>
                  <a:cubicBezTo>
                    <a:pt x="23" y="0"/>
                    <a:pt x="24" y="0"/>
                    <a:pt x="24" y="0"/>
                  </a:cubicBezTo>
                  <a:cubicBezTo>
                    <a:pt x="24" y="0"/>
                    <a:pt x="24" y="0"/>
                    <a:pt x="24" y="0"/>
                  </a:cubicBezTo>
                  <a:cubicBezTo>
                    <a:pt x="26" y="2"/>
                    <a:pt x="26" y="2"/>
                    <a:pt x="26" y="2"/>
                  </a:cubicBezTo>
                  <a:cubicBezTo>
                    <a:pt x="26" y="2"/>
                    <a:pt x="26" y="2"/>
                    <a:pt x="26" y="2"/>
                  </a:cubicBezTo>
                  <a:cubicBezTo>
                    <a:pt x="26" y="3"/>
                    <a:pt x="26" y="3"/>
                    <a:pt x="26" y="3"/>
                  </a:cubicBezTo>
                  <a:cubicBezTo>
                    <a:pt x="15" y="14"/>
                    <a:pt x="15" y="14"/>
                    <a:pt x="15" y="14"/>
                  </a:cubicBezTo>
                  <a:cubicBezTo>
                    <a:pt x="26" y="24"/>
                    <a:pt x="26" y="24"/>
                    <a:pt x="26" y="24"/>
                  </a:cubicBezTo>
                  <a:cubicBezTo>
                    <a:pt x="26" y="24"/>
                    <a:pt x="26" y="25"/>
                    <a:pt x="26" y="25"/>
                  </a:cubicBezTo>
                  <a:cubicBezTo>
                    <a:pt x="26" y="25"/>
                    <a:pt x="26" y="25"/>
                    <a:pt x="26" y="25"/>
                  </a:cubicBezTo>
                  <a:close/>
                </a:path>
              </a:pathLst>
            </a:custGeom>
            <a:solidFill>
              <a:schemeClr val="bg1">
                <a:lumMod val="65000"/>
              </a:schemeClr>
            </a:solidFill>
            <a:ln>
              <a:solidFill>
                <a:schemeClr val="bg1">
                  <a:lumMod val="65000"/>
                </a:schemeClr>
              </a:solidFill>
            </a:ln>
          </p:spPr>
          <p:txBody>
            <a:bodyPr/>
            <a:lstStyle/>
            <a:p>
              <a:pPr fontAlgn="auto"/>
              <a:endParaRPr lang="id-ID" noProof="1">
                <a:cs typeface="+mn-ea"/>
                <a:sym typeface="+mn-lt"/>
              </a:endParaRPr>
            </a:p>
          </p:txBody>
        </p:sp>
        <p:sp>
          <p:nvSpPr>
            <p:cNvPr id="22" name="Oval 63"/>
            <p:cNvSpPr/>
            <p:nvPr/>
          </p:nvSpPr>
          <p:spPr>
            <a:xfrm>
              <a:off x="4334" y="8046"/>
              <a:ext cx="1417" cy="1417"/>
            </a:xfrm>
            <a:prstGeom prst="ellips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sz="2800" b="1" noProof="1">
                  <a:solidFill>
                    <a:schemeClr val="tx1"/>
                  </a:solidFill>
                  <a:latin typeface="黑体" panose="02010609060101010101" pitchFamily="2" charset="-122"/>
                  <a:ea typeface="黑体" panose="02010609060101010101" pitchFamily="2" charset="-122"/>
                  <a:cs typeface="+mn-ea"/>
                  <a:sym typeface="+mn-lt"/>
                </a:rPr>
                <a:t>师生</a:t>
              </a:r>
            </a:p>
          </p:txBody>
        </p:sp>
      </p:grpSp>
      <p:grpSp>
        <p:nvGrpSpPr>
          <p:cNvPr id="23" name="组合 22"/>
          <p:cNvGrpSpPr>
            <a:grpSpLocks/>
          </p:cNvGrpSpPr>
          <p:nvPr/>
        </p:nvGrpSpPr>
        <p:grpSpPr bwMode="auto">
          <a:xfrm>
            <a:off x="4866177" y="4121521"/>
            <a:ext cx="2970212" cy="1414462"/>
            <a:chOff x="10433" y="7247"/>
            <a:chExt cx="4676" cy="2229"/>
          </a:xfrm>
        </p:grpSpPr>
        <p:sp>
          <p:nvSpPr>
            <p:cNvPr id="24" name="Shape 2100"/>
            <p:cNvSpPr>
              <a:spLocks noChangeArrowheads="1"/>
            </p:cNvSpPr>
            <p:nvPr/>
          </p:nvSpPr>
          <p:spPr bwMode="auto">
            <a:xfrm rot="2700000">
              <a:off x="10433" y="7247"/>
              <a:ext cx="2048" cy="2048"/>
            </a:xfrm>
            <a:custGeom>
              <a:avLst/>
              <a:gdLst>
                <a:gd name="T0" fmla="*/ 21600 w 21600"/>
                <a:gd name="T1" fmla="*/ 10800 h 21600"/>
                <a:gd name="T2" fmla="*/ 10800 w 21600"/>
                <a:gd name="T3" fmla="*/ 21600 h 21600"/>
                <a:gd name="T4" fmla="*/ 0 w 21600"/>
                <a:gd name="T5" fmla="*/ 10800 h 21600"/>
                <a:gd name="T6" fmla="*/ 10800 w 21600"/>
                <a:gd name="T7" fmla="*/ 0 h 21600"/>
                <a:gd name="T8" fmla="*/ 21600 w 21600"/>
                <a:gd name="T9" fmla="*/ 10800 h 21600"/>
              </a:gdLst>
              <a:ahLst/>
              <a:cxnLst>
                <a:cxn ang="0">
                  <a:pos x="T0" y="T1"/>
                </a:cxn>
                <a:cxn ang="0">
                  <a:pos x="T2" y="T3"/>
                </a:cxn>
                <a:cxn ang="0">
                  <a:pos x="T4" y="T5"/>
                </a:cxn>
                <a:cxn ang="0">
                  <a:pos x="T6" y="T7"/>
                </a:cxn>
                <a:cxn ang="0">
                  <a:pos x="T8" y="T9"/>
                </a:cxn>
              </a:cxnLst>
              <a:rect l="0" t="0" r="r" b="b"/>
              <a:pathLst>
                <a:path w="21600" h="21600">
                  <a:moveTo>
                    <a:pt x="21600" y="10800"/>
                  </a:moveTo>
                  <a:cubicBezTo>
                    <a:pt x="21600" y="16765"/>
                    <a:pt x="16765" y="21600"/>
                    <a:pt x="10800" y="21600"/>
                  </a:cubicBezTo>
                  <a:cubicBezTo>
                    <a:pt x="4836" y="21600"/>
                    <a:pt x="0" y="16765"/>
                    <a:pt x="0" y="10800"/>
                  </a:cubicBezTo>
                  <a:cubicBezTo>
                    <a:pt x="0" y="4835"/>
                    <a:pt x="4836" y="0"/>
                    <a:pt x="10800" y="0"/>
                  </a:cubicBezTo>
                  <a:cubicBezTo>
                    <a:pt x="16765" y="0"/>
                    <a:pt x="21600" y="4835"/>
                    <a:pt x="21600" y="10800"/>
                  </a:cubicBezTo>
                  <a:close/>
                </a:path>
              </a:pathLst>
            </a:custGeom>
            <a:solidFill>
              <a:srgbClr val="DABBE0"/>
            </a:solidFill>
            <a:ln w="63500">
              <a:solidFill>
                <a:srgbClr val="DABBE0"/>
              </a:solidFill>
              <a:miter lim="400000"/>
              <a:headEnd/>
              <a:tailEnd/>
            </a:ln>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5" name="Text Placeholder 8"/>
            <p:cNvSpPr txBox="1">
              <a:spLocks noChangeArrowheads="1"/>
            </p:cNvSpPr>
            <p:nvPr/>
          </p:nvSpPr>
          <p:spPr bwMode="auto">
            <a:xfrm>
              <a:off x="10557" y="7860"/>
              <a:ext cx="1800" cy="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228600">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90000"/>
                </a:lnSpc>
                <a:spcBef>
                  <a:spcPts val="1000"/>
                </a:spcBef>
              </a:pPr>
              <a:r>
                <a:rPr lang="zh-CN" altLang="en-AU" sz="2800" b="1">
                  <a:latin typeface="黑体" panose="02010609060101010101" pitchFamily="49" charset="-122"/>
                  <a:ea typeface="黑体" panose="02010609060101010101" pitchFamily="49" charset="-122"/>
                  <a:sym typeface="Calibri" panose="020F0502020204030204" pitchFamily="34" charset="0"/>
                </a:rPr>
                <a:t>破势</a:t>
              </a:r>
            </a:p>
          </p:txBody>
        </p:sp>
        <p:sp>
          <p:nvSpPr>
            <p:cNvPr id="26" name="Freeform 16"/>
            <p:cNvSpPr>
              <a:spLocks noEditPoints="1" noChangeArrowheads="1"/>
            </p:cNvSpPr>
            <p:nvPr/>
          </p:nvSpPr>
          <p:spPr bwMode="auto">
            <a:xfrm flipH="1">
              <a:off x="12905" y="8205"/>
              <a:ext cx="442" cy="464"/>
            </a:xfrm>
            <a:custGeom>
              <a:avLst/>
              <a:gdLst>
                <a:gd name="T0" fmla="*/ 16 w 26"/>
                <a:gd name="T1" fmla="*/ 14 h 27"/>
                <a:gd name="T2" fmla="*/ 3 w 26"/>
                <a:gd name="T3" fmla="*/ 26 h 27"/>
                <a:gd name="T4" fmla="*/ 3 w 26"/>
                <a:gd name="T5" fmla="*/ 27 h 27"/>
                <a:gd name="T6" fmla="*/ 2 w 26"/>
                <a:gd name="T7" fmla="*/ 26 h 27"/>
                <a:gd name="T8" fmla="*/ 1 w 26"/>
                <a:gd name="T9" fmla="*/ 25 h 27"/>
                <a:gd name="T10" fmla="*/ 0 w 26"/>
                <a:gd name="T11" fmla="*/ 24 h 27"/>
                <a:gd name="T12" fmla="*/ 1 w 26"/>
                <a:gd name="T13" fmla="*/ 24 h 27"/>
                <a:gd name="T14" fmla="*/ 11 w 26"/>
                <a:gd name="T15" fmla="*/ 13 h 27"/>
                <a:gd name="T16" fmla="*/ 1 w 26"/>
                <a:gd name="T17" fmla="*/ 3 h 27"/>
                <a:gd name="T18" fmla="*/ 0 w 26"/>
                <a:gd name="T19" fmla="*/ 2 h 27"/>
                <a:gd name="T20" fmla="*/ 1 w 26"/>
                <a:gd name="T21" fmla="*/ 1 h 27"/>
                <a:gd name="T22" fmla="*/ 2 w 26"/>
                <a:gd name="T23" fmla="*/ 0 h 27"/>
                <a:gd name="T24" fmla="*/ 3 w 26"/>
                <a:gd name="T25" fmla="*/ 0 h 27"/>
                <a:gd name="T26" fmla="*/ 3 w 26"/>
                <a:gd name="T27" fmla="*/ 0 h 27"/>
                <a:gd name="T28" fmla="*/ 16 w 26"/>
                <a:gd name="T29" fmla="*/ 13 h 27"/>
                <a:gd name="T30" fmla="*/ 16 w 26"/>
                <a:gd name="T31" fmla="*/ 13 h 27"/>
                <a:gd name="T32" fmla="*/ 16 w 26"/>
                <a:gd name="T33" fmla="*/ 14 h 27"/>
                <a:gd name="T34" fmla="*/ 26 w 26"/>
                <a:gd name="T35" fmla="*/ 14 h 27"/>
                <a:gd name="T36" fmla="*/ 13 w 26"/>
                <a:gd name="T37" fmla="*/ 26 h 27"/>
                <a:gd name="T38" fmla="*/ 13 w 26"/>
                <a:gd name="T39" fmla="*/ 27 h 27"/>
                <a:gd name="T40" fmla="*/ 12 w 26"/>
                <a:gd name="T41" fmla="*/ 26 h 27"/>
                <a:gd name="T42" fmla="*/ 11 w 26"/>
                <a:gd name="T43" fmla="*/ 25 h 27"/>
                <a:gd name="T44" fmla="*/ 11 w 26"/>
                <a:gd name="T45" fmla="*/ 24 h 27"/>
                <a:gd name="T46" fmla="*/ 11 w 26"/>
                <a:gd name="T47" fmla="*/ 24 h 27"/>
                <a:gd name="T48" fmla="*/ 21 w 26"/>
                <a:gd name="T49" fmla="*/ 13 h 27"/>
                <a:gd name="T50" fmla="*/ 11 w 26"/>
                <a:gd name="T51" fmla="*/ 3 h 27"/>
                <a:gd name="T52" fmla="*/ 11 w 26"/>
                <a:gd name="T53" fmla="*/ 2 h 27"/>
                <a:gd name="T54" fmla="*/ 11 w 26"/>
                <a:gd name="T55" fmla="*/ 1 h 27"/>
                <a:gd name="T56" fmla="*/ 12 w 26"/>
                <a:gd name="T57" fmla="*/ 0 h 27"/>
                <a:gd name="T58" fmla="*/ 13 w 26"/>
                <a:gd name="T59" fmla="*/ 0 h 27"/>
                <a:gd name="T60" fmla="*/ 13 w 26"/>
                <a:gd name="T61" fmla="*/ 0 h 27"/>
                <a:gd name="T62" fmla="*/ 26 w 26"/>
                <a:gd name="T63" fmla="*/ 13 h 27"/>
                <a:gd name="T64" fmla="*/ 26 w 26"/>
                <a:gd name="T65" fmla="*/ 13 h 27"/>
                <a:gd name="T66" fmla="*/ 26 w 26"/>
                <a:gd name="T6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27">
                  <a:moveTo>
                    <a:pt x="16" y="14"/>
                  </a:moveTo>
                  <a:cubicBezTo>
                    <a:pt x="3" y="26"/>
                    <a:pt x="3" y="26"/>
                    <a:pt x="3" y="26"/>
                  </a:cubicBezTo>
                  <a:cubicBezTo>
                    <a:pt x="3" y="26"/>
                    <a:pt x="3" y="27"/>
                    <a:pt x="3" y="27"/>
                  </a:cubicBezTo>
                  <a:cubicBezTo>
                    <a:pt x="2" y="27"/>
                    <a:pt x="2" y="26"/>
                    <a:pt x="2" y="26"/>
                  </a:cubicBezTo>
                  <a:cubicBezTo>
                    <a:pt x="1" y="25"/>
                    <a:pt x="1" y="25"/>
                    <a:pt x="1" y="25"/>
                  </a:cubicBezTo>
                  <a:cubicBezTo>
                    <a:pt x="0" y="25"/>
                    <a:pt x="0" y="25"/>
                    <a:pt x="0" y="24"/>
                  </a:cubicBezTo>
                  <a:cubicBezTo>
                    <a:pt x="0" y="24"/>
                    <a:pt x="0" y="24"/>
                    <a:pt x="1" y="24"/>
                  </a:cubicBezTo>
                  <a:cubicBezTo>
                    <a:pt x="11" y="13"/>
                    <a:pt x="11" y="13"/>
                    <a:pt x="11" y="13"/>
                  </a:cubicBezTo>
                  <a:cubicBezTo>
                    <a:pt x="1" y="3"/>
                    <a:pt x="1" y="3"/>
                    <a:pt x="1" y="3"/>
                  </a:cubicBezTo>
                  <a:cubicBezTo>
                    <a:pt x="0" y="2"/>
                    <a:pt x="0" y="2"/>
                    <a:pt x="0" y="2"/>
                  </a:cubicBezTo>
                  <a:cubicBezTo>
                    <a:pt x="0" y="2"/>
                    <a:pt x="0" y="2"/>
                    <a:pt x="1" y="1"/>
                  </a:cubicBezTo>
                  <a:cubicBezTo>
                    <a:pt x="2" y="0"/>
                    <a:pt x="2" y="0"/>
                    <a:pt x="2" y="0"/>
                  </a:cubicBezTo>
                  <a:cubicBezTo>
                    <a:pt x="2" y="0"/>
                    <a:pt x="2" y="0"/>
                    <a:pt x="3" y="0"/>
                  </a:cubicBezTo>
                  <a:cubicBezTo>
                    <a:pt x="3" y="0"/>
                    <a:pt x="3" y="0"/>
                    <a:pt x="3" y="0"/>
                  </a:cubicBezTo>
                  <a:cubicBezTo>
                    <a:pt x="16" y="13"/>
                    <a:pt x="16" y="13"/>
                    <a:pt x="16" y="13"/>
                  </a:cubicBezTo>
                  <a:cubicBezTo>
                    <a:pt x="16" y="13"/>
                    <a:pt x="16" y="13"/>
                    <a:pt x="16" y="13"/>
                  </a:cubicBezTo>
                  <a:cubicBezTo>
                    <a:pt x="16" y="13"/>
                    <a:pt x="16" y="14"/>
                    <a:pt x="16" y="14"/>
                  </a:cubicBezTo>
                  <a:close/>
                  <a:moveTo>
                    <a:pt x="26" y="14"/>
                  </a:moveTo>
                  <a:cubicBezTo>
                    <a:pt x="13" y="26"/>
                    <a:pt x="13" y="26"/>
                    <a:pt x="13" y="26"/>
                  </a:cubicBezTo>
                  <a:cubicBezTo>
                    <a:pt x="13" y="26"/>
                    <a:pt x="13" y="27"/>
                    <a:pt x="13" y="27"/>
                  </a:cubicBezTo>
                  <a:cubicBezTo>
                    <a:pt x="13" y="27"/>
                    <a:pt x="12" y="26"/>
                    <a:pt x="12" y="26"/>
                  </a:cubicBezTo>
                  <a:cubicBezTo>
                    <a:pt x="11" y="25"/>
                    <a:pt x="11" y="25"/>
                    <a:pt x="11" y="25"/>
                  </a:cubicBezTo>
                  <a:cubicBezTo>
                    <a:pt x="11" y="25"/>
                    <a:pt x="11" y="25"/>
                    <a:pt x="11" y="24"/>
                  </a:cubicBezTo>
                  <a:cubicBezTo>
                    <a:pt x="11" y="24"/>
                    <a:pt x="11" y="24"/>
                    <a:pt x="11" y="24"/>
                  </a:cubicBezTo>
                  <a:cubicBezTo>
                    <a:pt x="21" y="13"/>
                    <a:pt x="21" y="13"/>
                    <a:pt x="21" y="13"/>
                  </a:cubicBezTo>
                  <a:cubicBezTo>
                    <a:pt x="11" y="3"/>
                    <a:pt x="11" y="3"/>
                    <a:pt x="11" y="3"/>
                  </a:cubicBezTo>
                  <a:cubicBezTo>
                    <a:pt x="11" y="2"/>
                    <a:pt x="11" y="2"/>
                    <a:pt x="11" y="2"/>
                  </a:cubicBezTo>
                  <a:cubicBezTo>
                    <a:pt x="11" y="2"/>
                    <a:pt x="11" y="2"/>
                    <a:pt x="11" y="1"/>
                  </a:cubicBezTo>
                  <a:cubicBezTo>
                    <a:pt x="12" y="0"/>
                    <a:pt x="12" y="0"/>
                    <a:pt x="12" y="0"/>
                  </a:cubicBezTo>
                  <a:cubicBezTo>
                    <a:pt x="12" y="0"/>
                    <a:pt x="13" y="0"/>
                    <a:pt x="13" y="0"/>
                  </a:cubicBezTo>
                  <a:cubicBezTo>
                    <a:pt x="13" y="0"/>
                    <a:pt x="13" y="0"/>
                    <a:pt x="13" y="0"/>
                  </a:cubicBezTo>
                  <a:cubicBezTo>
                    <a:pt x="26" y="13"/>
                    <a:pt x="26" y="13"/>
                    <a:pt x="26" y="13"/>
                  </a:cubicBezTo>
                  <a:cubicBezTo>
                    <a:pt x="26" y="13"/>
                    <a:pt x="26" y="13"/>
                    <a:pt x="26" y="13"/>
                  </a:cubicBezTo>
                  <a:cubicBezTo>
                    <a:pt x="26" y="13"/>
                    <a:pt x="26" y="14"/>
                    <a:pt x="26" y="14"/>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7" name="Oval 66"/>
            <p:cNvSpPr/>
            <p:nvPr/>
          </p:nvSpPr>
          <p:spPr>
            <a:xfrm>
              <a:off x="13692" y="8060"/>
              <a:ext cx="1417" cy="1416"/>
            </a:xfrm>
            <a:prstGeom prst="ellipse">
              <a:avLst/>
            </a:prstGeom>
            <a:solidFill>
              <a:srgbClr val="DABBE0"/>
            </a:solidFill>
            <a:ln>
              <a:solidFill>
                <a:srgbClr val="DABB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sz="2400" b="1" noProof="1">
                  <a:solidFill>
                    <a:schemeClr val="tx1"/>
                  </a:solidFill>
                  <a:latin typeface="黑体" panose="02010609060101010101" pitchFamily="2" charset="-122"/>
                  <a:ea typeface="黑体" panose="02010609060101010101" pitchFamily="2" charset="-122"/>
                  <a:cs typeface="+mn-ea"/>
                  <a:sym typeface="+mn-lt"/>
                </a:rPr>
                <a:t>定势</a:t>
              </a:r>
            </a:p>
          </p:txBody>
        </p:sp>
      </p:grpSp>
      <p:sp>
        <p:nvSpPr>
          <p:cNvPr id="28" name="文本框 65"/>
          <p:cNvSpPr txBox="1">
            <a:spLocks noChangeArrowheads="1"/>
          </p:cNvSpPr>
          <p:nvPr/>
        </p:nvSpPr>
        <p:spPr bwMode="auto">
          <a:xfrm>
            <a:off x="1418224" y="434752"/>
            <a:ext cx="19669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dirty="0">
                <a:latin typeface="微软雅黑" panose="020B0503020204020204" pitchFamily="34" charset="-122"/>
                <a:ea typeface="微软雅黑" panose="020B0503020204020204" pitchFamily="34" charset="-122"/>
              </a:rPr>
              <a:t>课堂转型</a:t>
            </a:r>
          </a:p>
        </p:txBody>
      </p:sp>
      <p:sp>
        <p:nvSpPr>
          <p:cNvPr id="29" name="椭圆 28"/>
          <p:cNvSpPr/>
          <p:nvPr/>
        </p:nvSpPr>
        <p:spPr>
          <a:xfrm>
            <a:off x="8898055" y="1850167"/>
            <a:ext cx="644525" cy="644525"/>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0" name="椭圆 29"/>
          <p:cNvSpPr/>
          <p:nvPr/>
        </p:nvSpPr>
        <p:spPr>
          <a:xfrm>
            <a:off x="8898055" y="4206017"/>
            <a:ext cx="644525" cy="644525"/>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1" name="椭圆 30"/>
          <p:cNvSpPr/>
          <p:nvPr/>
        </p:nvSpPr>
        <p:spPr>
          <a:xfrm>
            <a:off x="8898055" y="3031267"/>
            <a:ext cx="644525" cy="644525"/>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2" name="矩形 31"/>
          <p:cNvSpPr/>
          <p:nvPr/>
        </p:nvSpPr>
        <p:spPr>
          <a:xfrm>
            <a:off x="9152055" y="2478817"/>
            <a:ext cx="127000" cy="554037"/>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3" name="矩形 32"/>
          <p:cNvSpPr/>
          <p:nvPr/>
        </p:nvSpPr>
        <p:spPr>
          <a:xfrm>
            <a:off x="9156818" y="3675792"/>
            <a:ext cx="127000" cy="554037"/>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4" name="Oval 7"/>
          <p:cNvSpPr>
            <a:spLocks noChangeArrowheads="1"/>
          </p:cNvSpPr>
          <p:nvPr/>
        </p:nvSpPr>
        <p:spPr bwMode="auto">
          <a:xfrm>
            <a:off x="8985368" y="1937479"/>
            <a:ext cx="469900" cy="469900"/>
          </a:xfrm>
          <a:prstGeom prst="ellipse">
            <a:avLst/>
          </a:prstGeom>
          <a:solidFill>
            <a:srgbClr val="CCFF9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b="1">
                <a:latin typeface="微软雅黑 Light" pitchFamily="34" charset="-122"/>
                <a:ea typeface="微软雅黑 Light" pitchFamily="34" charset="-122"/>
              </a:rPr>
              <a:t>■</a:t>
            </a:r>
          </a:p>
        </p:txBody>
      </p:sp>
      <p:sp>
        <p:nvSpPr>
          <p:cNvPr id="35" name="Oval 8"/>
          <p:cNvSpPr>
            <a:spLocks noChangeArrowheads="1"/>
          </p:cNvSpPr>
          <p:nvPr/>
        </p:nvSpPr>
        <p:spPr bwMode="auto">
          <a:xfrm>
            <a:off x="8985368" y="3113817"/>
            <a:ext cx="469900" cy="473075"/>
          </a:xfrm>
          <a:prstGeom prst="ellipse">
            <a:avLst/>
          </a:prstGeom>
          <a:solidFill>
            <a:srgbClr val="CCFF9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b="1">
                <a:latin typeface="微软雅黑 Light" pitchFamily="34" charset="-122"/>
                <a:ea typeface="微软雅黑 Light" pitchFamily="34" charset="-122"/>
              </a:rPr>
              <a:t>■</a:t>
            </a:r>
          </a:p>
        </p:txBody>
      </p:sp>
      <p:sp>
        <p:nvSpPr>
          <p:cNvPr id="36" name="Oval 9"/>
          <p:cNvSpPr>
            <a:spLocks noChangeArrowheads="1"/>
          </p:cNvSpPr>
          <p:nvPr/>
        </p:nvSpPr>
        <p:spPr bwMode="auto">
          <a:xfrm>
            <a:off x="8985368" y="4293329"/>
            <a:ext cx="469900" cy="469900"/>
          </a:xfrm>
          <a:prstGeom prst="ellipse">
            <a:avLst/>
          </a:prstGeom>
          <a:solidFill>
            <a:srgbClr val="CCFF9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b="1">
                <a:latin typeface="微软雅黑 Light" pitchFamily="34" charset="-122"/>
                <a:ea typeface="微软雅黑 Light" pitchFamily="34" charset="-122"/>
              </a:rPr>
              <a:t>■</a:t>
            </a:r>
          </a:p>
        </p:txBody>
      </p:sp>
      <p:sp>
        <p:nvSpPr>
          <p:cNvPr id="37" name="Rectangle 15"/>
          <p:cNvSpPr/>
          <p:nvPr/>
        </p:nvSpPr>
        <p:spPr>
          <a:xfrm>
            <a:off x="9761655" y="1845404"/>
            <a:ext cx="2057400" cy="566738"/>
          </a:xfrm>
          <a:prstGeom prst="rect">
            <a:avLst/>
          </a:prstGeom>
        </p:spPr>
        <p:txBody>
          <a:bodyPr>
            <a:spAutoFit/>
          </a:bodyPr>
          <a:lstStyle/>
          <a:p>
            <a:pPr fontAlgn="auto">
              <a:lnSpc>
                <a:spcPct val="130000"/>
              </a:lnSpc>
              <a:spcBef>
                <a:spcPts val="0"/>
              </a:spcBef>
              <a:spcAft>
                <a:spcPts val="0"/>
              </a:spcAft>
              <a:buFontTx/>
              <a:buNone/>
              <a:defRPr/>
            </a:pPr>
            <a:r>
              <a:rPr lang="zh-CN" altLang="en-US" sz="2400" kern="0" dirty="0">
                <a:solidFill>
                  <a:schemeClr val="tx1">
                    <a:lumMod val="65000"/>
                    <a:lumOff val="3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Arial" panose="020B0604020202020204" pitchFamily="34" charset="0"/>
                <a:sym typeface="+mn-ea"/>
              </a:rPr>
              <a:t>技能反哺知识</a:t>
            </a:r>
          </a:p>
        </p:txBody>
      </p:sp>
      <p:sp>
        <p:nvSpPr>
          <p:cNvPr id="38" name="Rectangle 15"/>
          <p:cNvSpPr/>
          <p:nvPr/>
        </p:nvSpPr>
        <p:spPr>
          <a:xfrm>
            <a:off x="9761655" y="2978879"/>
            <a:ext cx="2057400" cy="565150"/>
          </a:xfrm>
          <a:prstGeom prst="rect">
            <a:avLst/>
          </a:prstGeom>
        </p:spPr>
        <p:txBody>
          <a:bodyPr>
            <a:spAutoFit/>
          </a:bodyPr>
          <a:lstStyle/>
          <a:p>
            <a:pPr fontAlgn="auto">
              <a:lnSpc>
                <a:spcPct val="130000"/>
              </a:lnSpc>
              <a:spcBef>
                <a:spcPts val="0"/>
              </a:spcBef>
              <a:spcAft>
                <a:spcPts val="0"/>
              </a:spcAft>
              <a:buFontTx/>
              <a:buNone/>
              <a:defRPr/>
            </a:pPr>
            <a:r>
              <a:rPr lang="zh-CN" altLang="en-US" sz="2400" kern="0" dirty="0">
                <a:solidFill>
                  <a:schemeClr val="tx1">
                    <a:lumMod val="65000"/>
                    <a:lumOff val="3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Arial" panose="020B0604020202020204" pitchFamily="34" charset="0"/>
                <a:sym typeface="+mn-ea"/>
              </a:rPr>
              <a:t>解法集聚思想</a:t>
            </a:r>
          </a:p>
        </p:txBody>
      </p:sp>
      <p:sp>
        <p:nvSpPr>
          <p:cNvPr id="39" name="Rectangle 15"/>
          <p:cNvSpPr/>
          <p:nvPr/>
        </p:nvSpPr>
        <p:spPr>
          <a:xfrm>
            <a:off x="9761655" y="4213954"/>
            <a:ext cx="2058988" cy="566738"/>
          </a:xfrm>
          <a:prstGeom prst="rect">
            <a:avLst/>
          </a:prstGeom>
        </p:spPr>
        <p:txBody>
          <a:bodyPr>
            <a:spAutoFit/>
          </a:bodyPr>
          <a:lstStyle/>
          <a:p>
            <a:pPr fontAlgn="auto">
              <a:lnSpc>
                <a:spcPct val="130000"/>
              </a:lnSpc>
              <a:spcBef>
                <a:spcPts val="0"/>
              </a:spcBef>
              <a:spcAft>
                <a:spcPts val="0"/>
              </a:spcAft>
              <a:buFontTx/>
              <a:buNone/>
              <a:defRPr/>
            </a:pPr>
            <a:r>
              <a:rPr lang="zh-CN" altLang="en-US" sz="2400" kern="0" dirty="0">
                <a:solidFill>
                  <a:schemeClr val="tx1">
                    <a:lumMod val="65000"/>
                    <a:lumOff val="3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Arial" panose="020B0604020202020204" pitchFamily="34" charset="0"/>
                <a:sym typeface="+mn-ea"/>
              </a:rPr>
              <a:t>共享锤炼品格</a:t>
            </a:r>
            <a:endParaRPr lang="en-US" altLang="zh-CN" sz="2400" kern="0" dirty="0">
              <a:solidFill>
                <a:schemeClr val="tx1">
                  <a:lumMod val="65000"/>
                  <a:lumOff val="3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Arial" panose="020B0604020202020204" pitchFamily="34" charset="0"/>
              <a:sym typeface="+mn-ea"/>
            </a:endParaRPr>
          </a:p>
        </p:txBody>
      </p:sp>
    </p:spTree>
    <p:extLst>
      <p:ext uri="{BB962C8B-B14F-4D97-AF65-F5344CB8AC3E}">
        <p14:creationId xmlns:p14="http://schemas.microsoft.com/office/powerpoint/2010/main" val="73394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1"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heel(1)">
                                      <p:cBhvr>
                                        <p:cTn id="37" dur="1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1"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up)">
                                      <p:cBhvr>
                                        <p:cTn id="42" dur="500"/>
                                        <p:tgtEl>
                                          <p:spTgt spid="29"/>
                                        </p:tgtEl>
                                      </p:cBhvr>
                                    </p:animEffect>
                                  </p:childTnLst>
                                </p:cTn>
                              </p:par>
                            </p:childTnLst>
                          </p:cTn>
                        </p:par>
                        <p:par>
                          <p:cTn id="43" fill="hold">
                            <p:stCondLst>
                              <p:cond delay="500"/>
                            </p:stCondLst>
                            <p:childTnLst>
                              <p:par>
                                <p:cTn id="44" presetID="10" presetClass="entr" presetSubtype="0" fill="hold" grpId="5"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10"/>
                                        <p:tgtEl>
                                          <p:spTgt spid="34"/>
                                        </p:tgtEl>
                                      </p:cBhvr>
                                    </p:animEffect>
                                  </p:childTnLst>
                                </p:cTn>
                              </p:par>
                            </p:childTnLst>
                          </p:cTn>
                        </p:par>
                        <p:par>
                          <p:cTn id="47" fill="hold">
                            <p:stCondLst>
                              <p:cond delay="510"/>
                            </p:stCondLst>
                            <p:childTnLst>
                              <p:par>
                                <p:cTn id="48" presetID="22" presetClass="entr" presetSubtype="1"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up)">
                                      <p:cBhvr>
                                        <p:cTn id="50" dur="500"/>
                                        <p:tgtEl>
                                          <p:spTgt spid="32"/>
                                        </p:tgtEl>
                                      </p:cBhvr>
                                    </p:animEffect>
                                  </p:childTnLst>
                                </p:cTn>
                              </p:par>
                            </p:childTnLst>
                          </p:cTn>
                        </p:par>
                        <p:par>
                          <p:cTn id="51" fill="hold">
                            <p:stCondLst>
                              <p:cond delay="1010"/>
                            </p:stCondLst>
                            <p:childTnLst>
                              <p:par>
                                <p:cTn id="52" presetID="22" presetClass="entr" presetSubtype="1"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up)">
                                      <p:cBhvr>
                                        <p:cTn id="54" dur="500"/>
                                        <p:tgtEl>
                                          <p:spTgt spid="31"/>
                                        </p:tgtEl>
                                      </p:cBhvr>
                                    </p:animEffect>
                                  </p:childTnLst>
                                </p:cTn>
                              </p:par>
                            </p:childTnLst>
                          </p:cTn>
                        </p:par>
                        <p:par>
                          <p:cTn id="55" fill="hold">
                            <p:stCondLst>
                              <p:cond delay="1510"/>
                            </p:stCondLst>
                            <p:childTnLst>
                              <p:par>
                                <p:cTn id="56" presetID="10" presetClass="entr" presetSubtype="0"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par>
                          <p:cTn id="59" fill="hold">
                            <p:stCondLst>
                              <p:cond delay="2010"/>
                            </p:stCondLst>
                            <p:childTnLst>
                              <p:par>
                                <p:cTn id="60" presetID="22" presetClass="entr" presetSubtype="1"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up)">
                                      <p:cBhvr>
                                        <p:cTn id="62" dur="500"/>
                                        <p:tgtEl>
                                          <p:spTgt spid="33"/>
                                        </p:tgtEl>
                                      </p:cBhvr>
                                    </p:animEffect>
                                  </p:childTnLst>
                                </p:cTn>
                              </p:par>
                            </p:childTnLst>
                          </p:cTn>
                        </p:par>
                        <p:par>
                          <p:cTn id="63" fill="hold">
                            <p:stCondLst>
                              <p:cond delay="2510"/>
                            </p:stCondLst>
                            <p:childTnLst>
                              <p:par>
                                <p:cTn id="64" presetID="22" presetClass="entr" presetSubtype="1"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up)">
                                      <p:cBhvr>
                                        <p:cTn id="66" dur="500"/>
                                        <p:tgtEl>
                                          <p:spTgt spid="30"/>
                                        </p:tgtEl>
                                      </p:cBhvr>
                                    </p:animEffect>
                                  </p:childTnLst>
                                </p:cTn>
                              </p:par>
                            </p:childTnLst>
                          </p:cTn>
                        </p:par>
                        <p:par>
                          <p:cTn id="67" fill="hold">
                            <p:stCondLst>
                              <p:cond delay="3010"/>
                            </p:stCondLst>
                            <p:childTnLst>
                              <p:par>
                                <p:cTn id="68" presetID="10" presetClass="entr" presetSubtype="0"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childTnLst>
                          </p:cTn>
                        </p:par>
                        <p:par>
                          <p:cTn id="71" fill="hold">
                            <p:stCondLst>
                              <p:cond delay="3510"/>
                            </p:stCondLst>
                            <p:childTnLst>
                              <p:par>
                                <p:cTn id="72" presetID="22" presetClass="entr" presetSubtype="8"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1000"/>
                                        <p:tgtEl>
                                          <p:spTgt spid="37"/>
                                        </p:tgtEl>
                                      </p:cBhvr>
                                    </p:animEffect>
                                  </p:childTnLst>
                                </p:cTn>
                              </p:par>
                            </p:childTnLst>
                          </p:cTn>
                        </p:par>
                        <p:par>
                          <p:cTn id="75" fill="hold">
                            <p:stCondLst>
                              <p:cond delay="4510"/>
                            </p:stCondLst>
                            <p:childTnLst>
                              <p:par>
                                <p:cTn id="76" presetID="22" presetClass="entr" presetSubtype="8" fill="hold" grpId="0" nodeType="after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wipe(left)">
                                      <p:cBhvr>
                                        <p:cTn id="78" dur="1000"/>
                                        <p:tgtEl>
                                          <p:spTgt spid="38"/>
                                        </p:tgtEl>
                                      </p:cBhvr>
                                    </p:animEffect>
                                  </p:childTnLst>
                                </p:cTn>
                              </p:par>
                            </p:childTnLst>
                          </p:cTn>
                        </p:par>
                        <p:par>
                          <p:cTn id="79" fill="hold">
                            <p:stCondLst>
                              <p:cond delay="5510"/>
                            </p:stCondLst>
                            <p:childTnLst>
                              <p:par>
                                <p:cTn id="80" presetID="22" presetClass="entr" presetSubtype="8" fill="hold" grpId="0" nodeType="after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left)">
                                      <p:cBhvr>
                                        <p:cTn id="82"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bldLvl="0" animBg="1"/>
      <p:bldP spid="3" grpId="0"/>
      <p:bldP spid="4" grpId="0"/>
      <p:bldP spid="16" grpId="0"/>
      <p:bldP spid="17" grpId="0"/>
      <p:bldP spid="29" grpId="0" animBg="1"/>
      <p:bldP spid="29" grpId="1" bldLvl="0" animBg="1"/>
      <p:bldP spid="30" grpId="0" bldLvl="0" animBg="1"/>
      <p:bldP spid="31" grpId="0" bldLvl="0" animBg="1"/>
      <p:bldP spid="32" grpId="0" bldLvl="0" animBg="1"/>
      <p:bldP spid="33" grpId="0" bldLvl="0" animBg="1"/>
      <p:bldP spid="34" grpId="0" animBg="1"/>
      <p:bldP spid="34" grpId="1" animBg="1"/>
      <p:bldP spid="34" grpId="2" animBg="1"/>
      <p:bldP spid="34" grpId="3" animBg="1"/>
      <p:bldP spid="34" grpId="4" animBg="1"/>
      <p:bldP spid="34" grpId="5" bldLvl="0" animBg="1"/>
      <p:bldP spid="35" grpId="0" bldLvl="0" animBg="1"/>
      <p:bldP spid="36" grpId="0" bldLvl="0" animBg="1"/>
      <p:bldP spid="37" grpId="0"/>
      <p:bldP spid="38" grpId="0"/>
      <p:bldP spid="3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Freeform 11"/>
          <p:cNvSpPr/>
          <p:nvPr/>
        </p:nvSpPr>
        <p:spPr>
          <a:xfrm>
            <a:off x="0" y="1785"/>
            <a:ext cx="3057521" cy="3057521"/>
          </a:xfrm>
          <a:custGeom>
            <a:avLst/>
            <a:gdLst/>
            <a:ahLst/>
            <a:cxnLst>
              <a:cxn ang="0">
                <a:pos x="0" y="2147483646"/>
              </a:cxn>
              <a:cxn ang="0">
                <a:pos x="2147483646" y="0"/>
              </a:cxn>
              <a:cxn ang="0">
                <a:pos x="0" y="0"/>
              </a:cxn>
              <a:cxn ang="0">
                <a:pos x="0" y="2147483646"/>
              </a:cxn>
            </a:cxnLst>
            <a:rect l="0" t="0" r="0" b="0"/>
            <a:pathLst>
              <a:path w="1926" h="1927">
                <a:moveTo>
                  <a:pt x="0" y="1927"/>
                </a:moveTo>
                <a:lnTo>
                  <a:pt x="1926" y="0"/>
                </a:lnTo>
                <a:lnTo>
                  <a:pt x="0" y="0"/>
                </a:lnTo>
                <a:lnTo>
                  <a:pt x="0" y="1927"/>
                </a:lnTo>
                <a:close/>
              </a:path>
            </a:pathLst>
          </a:custGeom>
          <a:solidFill>
            <a:srgbClr val="72B8C0"/>
          </a:solidFill>
          <a:ln w="9525">
            <a:noFill/>
          </a:ln>
        </p:spPr>
        <p:txBody>
          <a:bodyPr/>
          <a:lstStyle/>
          <a:p>
            <a:endParaRPr lang="zh-CN" altLang="en-US" sz="1799"/>
          </a:p>
        </p:txBody>
      </p:sp>
      <p:sp>
        <p:nvSpPr>
          <p:cNvPr id="81922" name="Freeform 5"/>
          <p:cNvSpPr/>
          <p:nvPr/>
        </p:nvSpPr>
        <p:spPr>
          <a:xfrm>
            <a:off x="6096000" y="3443281"/>
            <a:ext cx="6096000" cy="3420868"/>
          </a:xfrm>
          <a:custGeom>
            <a:avLst/>
            <a:gdLst/>
            <a:ahLst/>
            <a:cxnLst>
              <a:cxn ang="0">
                <a:pos x="0" y="2147483646"/>
              </a:cxn>
              <a:cxn ang="0">
                <a:pos x="2147483646" y="0"/>
              </a:cxn>
              <a:cxn ang="0">
                <a:pos x="2147483646" y="2147483646"/>
              </a:cxn>
              <a:cxn ang="0">
                <a:pos x="0" y="2147483646"/>
              </a:cxn>
            </a:cxnLst>
            <a:rect l="0" t="0" r="0" b="0"/>
            <a:pathLst>
              <a:path w="3840" h="2156">
                <a:moveTo>
                  <a:pt x="0" y="2156"/>
                </a:moveTo>
                <a:lnTo>
                  <a:pt x="3840" y="0"/>
                </a:lnTo>
                <a:lnTo>
                  <a:pt x="3840" y="2156"/>
                </a:lnTo>
                <a:lnTo>
                  <a:pt x="0" y="2156"/>
                </a:lnTo>
                <a:close/>
              </a:path>
            </a:pathLst>
          </a:custGeom>
          <a:solidFill>
            <a:srgbClr val="89B52E"/>
          </a:solidFill>
          <a:ln w="9525">
            <a:noFill/>
          </a:ln>
        </p:spPr>
        <p:txBody>
          <a:bodyPr/>
          <a:lstStyle/>
          <a:p>
            <a:endParaRPr lang="zh-CN" altLang="en-US" sz="1799"/>
          </a:p>
        </p:txBody>
      </p:sp>
      <p:sp>
        <p:nvSpPr>
          <p:cNvPr id="81923" name="Freeform 12"/>
          <p:cNvSpPr/>
          <p:nvPr/>
        </p:nvSpPr>
        <p:spPr>
          <a:xfrm>
            <a:off x="0" y="1407578"/>
            <a:ext cx="2143597" cy="5451811"/>
          </a:xfrm>
          <a:custGeom>
            <a:avLst/>
            <a:gdLst/>
            <a:ahLst/>
            <a:cxnLst>
              <a:cxn ang="0">
                <a:pos x="0" y="2147483646"/>
              </a:cxn>
              <a:cxn ang="0">
                <a:pos x="0" y="2147483646"/>
              </a:cxn>
              <a:cxn ang="0">
                <a:pos x="2147483646" y="2147483646"/>
              </a:cxn>
              <a:cxn ang="0">
                <a:pos x="2147483646" y="0"/>
              </a:cxn>
              <a:cxn ang="0">
                <a:pos x="0" y="2147483646"/>
              </a:cxn>
            </a:cxnLst>
            <a:rect l="0" t="0" r="0" b="0"/>
            <a:pathLst>
              <a:path w="1350" h="3436">
                <a:moveTo>
                  <a:pt x="0" y="1140"/>
                </a:moveTo>
                <a:lnTo>
                  <a:pt x="0" y="3436"/>
                </a:lnTo>
                <a:lnTo>
                  <a:pt x="107" y="3436"/>
                </a:lnTo>
                <a:lnTo>
                  <a:pt x="1350" y="0"/>
                </a:lnTo>
                <a:lnTo>
                  <a:pt x="0" y="1140"/>
                </a:lnTo>
                <a:close/>
              </a:path>
            </a:pathLst>
          </a:custGeom>
          <a:solidFill>
            <a:srgbClr val="7FAB2F"/>
          </a:solidFill>
          <a:ln w="9525">
            <a:noFill/>
          </a:ln>
        </p:spPr>
        <p:txBody>
          <a:bodyPr/>
          <a:lstStyle/>
          <a:p>
            <a:endParaRPr lang="zh-CN" altLang="en-US" sz="1799"/>
          </a:p>
        </p:txBody>
      </p:sp>
      <p:sp>
        <p:nvSpPr>
          <p:cNvPr id="16" name="矩形 15"/>
          <p:cNvSpPr/>
          <p:nvPr/>
        </p:nvSpPr>
        <p:spPr>
          <a:xfrm>
            <a:off x="3709560" y="2165547"/>
            <a:ext cx="5178903" cy="144590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3943" fontAlgn="base">
              <a:spcBef>
                <a:spcPct val="0"/>
              </a:spcBef>
              <a:spcAft>
                <a:spcPct val="0"/>
              </a:spcAft>
              <a:defRPr/>
            </a:pPr>
            <a:r>
              <a:rPr lang="zh-CN" altLang="en-US" sz="8796" b="1" spc="50" dirty="0">
                <a:ln w="11430"/>
                <a:solidFill>
                  <a:srgbClr val="FA730E"/>
                </a:solidFill>
                <a:effectLst>
                  <a:outerShdw blurRad="76200" dist="50800" dir="5400000" algn="tl" rotWithShape="0">
                    <a:srgbClr val="000000">
                      <a:alpha val="65000"/>
                    </a:srgbClr>
                  </a:outerShdw>
                </a:effectLst>
                <a:latin typeface="Arial" panose="020B0604020202020204" pitchFamily="34" charset="0"/>
                <a:ea typeface="宋体" panose="02010600030101010101" pitchFamily="2" charset="-122"/>
                <a:sym typeface="+mn-ea"/>
              </a:rPr>
              <a:t>敬</a:t>
            </a:r>
            <a:r>
              <a:rPr lang="zh-CN" altLang="en-US" sz="8796" b="1" spc="50" dirty="0" smtClean="0">
                <a:ln w="11430"/>
                <a:solidFill>
                  <a:srgbClr val="FA730E"/>
                </a:solidFill>
                <a:effectLst>
                  <a:outerShdw blurRad="76200" dist="50800" dir="5400000" algn="tl" rotWithShape="0">
                    <a:srgbClr val="000000">
                      <a:alpha val="65000"/>
                    </a:srgbClr>
                  </a:outerShdw>
                </a:effectLst>
                <a:latin typeface="Arial" panose="020B0604020202020204" pitchFamily="34" charset="0"/>
                <a:ea typeface="宋体" panose="02010600030101010101" pitchFamily="2" charset="-122"/>
                <a:sym typeface="+mn-ea"/>
              </a:rPr>
              <a:t>请指正</a:t>
            </a:r>
            <a:r>
              <a:rPr lang="en-US" altLang="zh-CN" sz="8796" b="1" spc="50" dirty="0" smtClean="0">
                <a:ln w="11430"/>
                <a:solidFill>
                  <a:srgbClr val="FA730E"/>
                </a:solidFill>
                <a:effectLst>
                  <a:outerShdw blurRad="76200" dist="50800" dir="5400000" algn="tl" rotWithShape="0">
                    <a:srgbClr val="000000">
                      <a:alpha val="65000"/>
                    </a:srgbClr>
                  </a:outerShdw>
                </a:effectLst>
                <a:latin typeface="Arial" panose="020B0604020202020204" pitchFamily="34" charset="0"/>
                <a:ea typeface="宋体" panose="02010600030101010101" pitchFamily="2" charset="-122"/>
                <a:sym typeface="+mn-ea"/>
              </a:rPr>
              <a:t>!</a:t>
            </a:r>
            <a:endParaRPr lang="zh-CN" altLang="en-US" sz="8796" b="1" spc="50" dirty="0">
              <a:ln w="11430"/>
              <a:solidFill>
                <a:srgbClr val="FA730E"/>
              </a:solidFill>
              <a:effectLst>
                <a:outerShdw blurRad="76200" dist="50800" dir="5400000" algn="tl" rotWithShape="0">
                  <a:srgbClr val="000000">
                    <a:alpha val="65000"/>
                  </a:srgbClr>
                </a:outerShdw>
              </a:effectLst>
              <a:latin typeface="Arial" panose="020B0604020202020204" pitchFamily="34" charset="0"/>
              <a:ea typeface="宋体" panose="02010600030101010101" pitchFamily="2" charset="-122"/>
              <a:sym typeface="+mn-ea"/>
            </a:endParaRPr>
          </a:p>
        </p:txBody>
      </p:sp>
    </p:spTree>
    <p:extLst>
      <p:ext uri="{BB962C8B-B14F-4D97-AF65-F5344CB8AC3E}">
        <p14:creationId xmlns:p14="http://schemas.microsoft.com/office/powerpoint/2010/main" val="26537467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44513"/>
            <a:ext cx="207963" cy="590550"/>
          </a:xfrm>
          <a:prstGeom prst="rect">
            <a:avLst/>
          </a:prstGeom>
          <a:solidFill>
            <a:srgbClr val="4C9A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0722" name="文本框 4"/>
          <p:cNvSpPr txBox="1">
            <a:spLocks noChangeArrowheads="1"/>
          </p:cNvSpPr>
          <p:nvPr/>
        </p:nvSpPr>
        <p:spPr bwMode="auto">
          <a:xfrm>
            <a:off x="207963" y="568325"/>
            <a:ext cx="18335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a:latin typeface="微软雅黑" panose="020B0503020204020204" pitchFamily="34" charset="-122"/>
                <a:ea typeface="微软雅黑" panose="020B0503020204020204" pitchFamily="34" charset="-122"/>
              </a:rPr>
              <a:t>教学规划</a:t>
            </a:r>
          </a:p>
        </p:txBody>
      </p:sp>
      <p:cxnSp>
        <p:nvCxnSpPr>
          <p:cNvPr id="6" name="直接连接符 5"/>
          <p:cNvCxnSpPr/>
          <p:nvPr/>
        </p:nvCxnSpPr>
        <p:spPr>
          <a:xfrm>
            <a:off x="1073658" y="3360738"/>
            <a:ext cx="9994392" cy="0"/>
          </a:xfrm>
          <a:prstGeom prst="line">
            <a:avLst/>
          </a:prstGeom>
          <a:ln w="19050">
            <a:solidFill>
              <a:schemeClr val="accent6">
                <a:lumMod val="50000"/>
              </a:schemeClr>
            </a:solidFill>
          </a:ln>
          <a:effectLst>
            <a:glow rad="101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505450" y="1497508"/>
            <a:ext cx="0" cy="4306392"/>
          </a:xfrm>
          <a:prstGeom prst="line">
            <a:avLst/>
          </a:prstGeom>
          <a:ln w="19050">
            <a:solidFill>
              <a:schemeClr val="tx1"/>
            </a:solidFil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354383" y="2000616"/>
            <a:ext cx="4461858" cy="1185525"/>
            <a:chOff x="1354383" y="2020936"/>
            <a:chExt cx="4461858" cy="1185530"/>
          </a:xfrm>
          <a:solidFill>
            <a:schemeClr val="accent6">
              <a:lumMod val="40000"/>
              <a:lumOff val="60000"/>
            </a:schemeClr>
          </a:solidFill>
        </p:grpSpPr>
        <p:sp>
          <p:nvSpPr>
            <p:cNvPr id="9" name="椭圆 8"/>
            <p:cNvSpPr/>
            <p:nvPr/>
          </p:nvSpPr>
          <p:spPr>
            <a:xfrm>
              <a:off x="1354383" y="2161276"/>
              <a:ext cx="1045190" cy="104519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10" name="Freeform 95"/>
            <p:cNvSpPr>
              <a:spLocks noEditPoints="1"/>
            </p:cNvSpPr>
            <p:nvPr/>
          </p:nvSpPr>
          <p:spPr bwMode="auto">
            <a:xfrm>
              <a:off x="1564164" y="2419148"/>
              <a:ext cx="486949" cy="529445"/>
            </a:xfrm>
            <a:custGeom>
              <a:avLst/>
              <a:gdLst>
                <a:gd name="T0" fmla="*/ 175 w 176"/>
                <a:gd name="T1" fmla="*/ 1 h 192"/>
                <a:gd name="T2" fmla="*/ 171 w 176"/>
                <a:gd name="T3" fmla="*/ 0 h 192"/>
                <a:gd name="T4" fmla="*/ 67 w 176"/>
                <a:gd name="T5" fmla="*/ 24 h 192"/>
                <a:gd name="T6" fmla="*/ 64 w 176"/>
                <a:gd name="T7" fmla="*/ 28 h 192"/>
                <a:gd name="T8" fmla="*/ 64 w 176"/>
                <a:gd name="T9" fmla="*/ 133 h 192"/>
                <a:gd name="T10" fmla="*/ 36 w 176"/>
                <a:gd name="T11" fmla="*/ 120 h 192"/>
                <a:gd name="T12" fmla="*/ 0 w 176"/>
                <a:gd name="T13" fmla="*/ 156 h 192"/>
                <a:gd name="T14" fmla="*/ 36 w 176"/>
                <a:gd name="T15" fmla="*/ 192 h 192"/>
                <a:gd name="T16" fmla="*/ 72 w 176"/>
                <a:gd name="T17" fmla="*/ 156 h 192"/>
                <a:gd name="T18" fmla="*/ 72 w 176"/>
                <a:gd name="T19" fmla="*/ 79 h 192"/>
                <a:gd name="T20" fmla="*/ 168 w 176"/>
                <a:gd name="T21" fmla="*/ 57 h 192"/>
                <a:gd name="T22" fmla="*/ 168 w 176"/>
                <a:gd name="T23" fmla="*/ 125 h 192"/>
                <a:gd name="T24" fmla="*/ 140 w 176"/>
                <a:gd name="T25" fmla="*/ 112 h 192"/>
                <a:gd name="T26" fmla="*/ 104 w 176"/>
                <a:gd name="T27" fmla="*/ 148 h 192"/>
                <a:gd name="T28" fmla="*/ 140 w 176"/>
                <a:gd name="T29" fmla="*/ 184 h 192"/>
                <a:gd name="T30" fmla="*/ 176 w 176"/>
                <a:gd name="T31" fmla="*/ 148 h 192"/>
                <a:gd name="T32" fmla="*/ 176 w 176"/>
                <a:gd name="T33" fmla="*/ 4 h 192"/>
                <a:gd name="T34" fmla="*/ 175 w 176"/>
                <a:gd name="T35" fmla="*/ 1 h 192"/>
                <a:gd name="T36" fmla="*/ 36 w 176"/>
                <a:gd name="T37" fmla="*/ 144 h 192"/>
                <a:gd name="T38" fmla="*/ 24 w 176"/>
                <a:gd name="T39" fmla="*/ 156 h 192"/>
                <a:gd name="T40" fmla="*/ 20 w 176"/>
                <a:gd name="T41" fmla="*/ 160 h 192"/>
                <a:gd name="T42" fmla="*/ 16 w 176"/>
                <a:gd name="T43" fmla="*/ 156 h 192"/>
                <a:gd name="T44" fmla="*/ 36 w 176"/>
                <a:gd name="T45" fmla="*/ 136 h 192"/>
                <a:gd name="T46" fmla="*/ 40 w 176"/>
                <a:gd name="T47" fmla="*/ 140 h 192"/>
                <a:gd name="T48" fmla="*/ 36 w 176"/>
                <a:gd name="T49" fmla="*/ 144 h 192"/>
                <a:gd name="T50" fmla="*/ 140 w 176"/>
                <a:gd name="T51" fmla="*/ 136 h 192"/>
                <a:gd name="T52" fmla="*/ 128 w 176"/>
                <a:gd name="T53" fmla="*/ 148 h 192"/>
                <a:gd name="T54" fmla="*/ 124 w 176"/>
                <a:gd name="T55" fmla="*/ 152 h 192"/>
                <a:gd name="T56" fmla="*/ 120 w 176"/>
                <a:gd name="T57" fmla="*/ 148 h 192"/>
                <a:gd name="T58" fmla="*/ 140 w 176"/>
                <a:gd name="T59" fmla="*/ 128 h 192"/>
                <a:gd name="T60" fmla="*/ 144 w 176"/>
                <a:gd name="T61" fmla="*/ 132 h 192"/>
                <a:gd name="T62" fmla="*/ 140 w 176"/>
                <a:gd name="T63" fmla="*/ 13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92">
                  <a:moveTo>
                    <a:pt x="175" y="1"/>
                  </a:moveTo>
                  <a:cubicBezTo>
                    <a:pt x="174" y="0"/>
                    <a:pt x="172" y="0"/>
                    <a:pt x="171" y="0"/>
                  </a:cubicBezTo>
                  <a:cubicBezTo>
                    <a:pt x="67" y="24"/>
                    <a:pt x="67" y="24"/>
                    <a:pt x="67" y="24"/>
                  </a:cubicBezTo>
                  <a:cubicBezTo>
                    <a:pt x="65" y="24"/>
                    <a:pt x="64" y="26"/>
                    <a:pt x="64" y="28"/>
                  </a:cubicBezTo>
                  <a:cubicBezTo>
                    <a:pt x="64" y="133"/>
                    <a:pt x="64" y="133"/>
                    <a:pt x="64" y="133"/>
                  </a:cubicBezTo>
                  <a:cubicBezTo>
                    <a:pt x="58" y="125"/>
                    <a:pt x="47" y="120"/>
                    <a:pt x="36" y="120"/>
                  </a:cubicBezTo>
                  <a:cubicBezTo>
                    <a:pt x="16" y="120"/>
                    <a:pt x="0" y="136"/>
                    <a:pt x="0" y="156"/>
                  </a:cubicBezTo>
                  <a:cubicBezTo>
                    <a:pt x="0" y="176"/>
                    <a:pt x="16" y="192"/>
                    <a:pt x="36" y="192"/>
                  </a:cubicBezTo>
                  <a:cubicBezTo>
                    <a:pt x="56" y="192"/>
                    <a:pt x="72" y="176"/>
                    <a:pt x="72" y="156"/>
                  </a:cubicBezTo>
                  <a:cubicBezTo>
                    <a:pt x="72" y="79"/>
                    <a:pt x="72" y="79"/>
                    <a:pt x="72" y="79"/>
                  </a:cubicBezTo>
                  <a:cubicBezTo>
                    <a:pt x="168" y="57"/>
                    <a:pt x="168" y="57"/>
                    <a:pt x="168" y="57"/>
                  </a:cubicBezTo>
                  <a:cubicBezTo>
                    <a:pt x="168" y="125"/>
                    <a:pt x="168" y="125"/>
                    <a:pt x="168" y="125"/>
                  </a:cubicBezTo>
                  <a:cubicBezTo>
                    <a:pt x="162" y="117"/>
                    <a:pt x="151" y="112"/>
                    <a:pt x="140" y="112"/>
                  </a:cubicBezTo>
                  <a:cubicBezTo>
                    <a:pt x="120" y="112"/>
                    <a:pt x="104" y="128"/>
                    <a:pt x="104" y="148"/>
                  </a:cubicBezTo>
                  <a:cubicBezTo>
                    <a:pt x="104" y="168"/>
                    <a:pt x="120" y="184"/>
                    <a:pt x="140" y="184"/>
                  </a:cubicBezTo>
                  <a:cubicBezTo>
                    <a:pt x="160" y="184"/>
                    <a:pt x="176" y="168"/>
                    <a:pt x="176" y="148"/>
                  </a:cubicBezTo>
                  <a:cubicBezTo>
                    <a:pt x="176" y="4"/>
                    <a:pt x="176" y="4"/>
                    <a:pt x="176" y="4"/>
                  </a:cubicBezTo>
                  <a:cubicBezTo>
                    <a:pt x="176" y="3"/>
                    <a:pt x="176" y="1"/>
                    <a:pt x="175" y="1"/>
                  </a:cubicBezTo>
                  <a:close/>
                  <a:moveTo>
                    <a:pt x="36" y="144"/>
                  </a:moveTo>
                  <a:cubicBezTo>
                    <a:pt x="30" y="144"/>
                    <a:pt x="24" y="149"/>
                    <a:pt x="24" y="156"/>
                  </a:cubicBezTo>
                  <a:cubicBezTo>
                    <a:pt x="24" y="158"/>
                    <a:pt x="22" y="160"/>
                    <a:pt x="20" y="160"/>
                  </a:cubicBezTo>
                  <a:cubicBezTo>
                    <a:pt x="18" y="160"/>
                    <a:pt x="16" y="158"/>
                    <a:pt x="16" y="156"/>
                  </a:cubicBezTo>
                  <a:cubicBezTo>
                    <a:pt x="16" y="145"/>
                    <a:pt x="25" y="136"/>
                    <a:pt x="36" y="136"/>
                  </a:cubicBezTo>
                  <a:cubicBezTo>
                    <a:pt x="38" y="136"/>
                    <a:pt x="40" y="138"/>
                    <a:pt x="40" y="140"/>
                  </a:cubicBezTo>
                  <a:cubicBezTo>
                    <a:pt x="40" y="142"/>
                    <a:pt x="38" y="144"/>
                    <a:pt x="36" y="144"/>
                  </a:cubicBezTo>
                  <a:close/>
                  <a:moveTo>
                    <a:pt x="140" y="136"/>
                  </a:moveTo>
                  <a:cubicBezTo>
                    <a:pt x="134" y="136"/>
                    <a:pt x="128" y="141"/>
                    <a:pt x="128" y="148"/>
                  </a:cubicBezTo>
                  <a:cubicBezTo>
                    <a:pt x="128" y="150"/>
                    <a:pt x="126" y="152"/>
                    <a:pt x="124" y="152"/>
                  </a:cubicBezTo>
                  <a:cubicBezTo>
                    <a:pt x="122" y="152"/>
                    <a:pt x="120" y="150"/>
                    <a:pt x="120" y="148"/>
                  </a:cubicBezTo>
                  <a:cubicBezTo>
                    <a:pt x="120" y="137"/>
                    <a:pt x="129" y="128"/>
                    <a:pt x="140" y="128"/>
                  </a:cubicBezTo>
                  <a:cubicBezTo>
                    <a:pt x="142" y="128"/>
                    <a:pt x="144" y="130"/>
                    <a:pt x="144" y="132"/>
                  </a:cubicBezTo>
                  <a:cubicBezTo>
                    <a:pt x="144" y="134"/>
                    <a:pt x="142" y="136"/>
                    <a:pt x="140" y="136"/>
                  </a:cubicBezTo>
                  <a:close/>
                </a:path>
              </a:pathLst>
            </a:custGeom>
            <a:grpFill/>
            <a:ln>
              <a:solidFill>
                <a:schemeClr val="tx1"/>
              </a:solidFill>
            </a:ln>
          </p:spPr>
          <p:txBody>
            <a:bodyPr lIns="80296" tIns="40148" rIns="80296" bIns="40148"/>
            <a:lstStyle/>
            <a:p>
              <a:pPr fontAlgn="auto">
                <a:defRPr/>
              </a:pPr>
              <a:endParaRPr lang="zh-CN" altLang="en-US" sz="1580" noProof="1">
                <a:solidFill>
                  <a:prstClr val="black"/>
                </a:solidFill>
              </a:endParaRPr>
            </a:p>
          </p:txBody>
        </p:sp>
        <p:sp>
          <p:nvSpPr>
            <p:cNvPr id="11" name="文本框 10"/>
            <p:cNvSpPr txBox="1"/>
            <p:nvPr/>
          </p:nvSpPr>
          <p:spPr>
            <a:xfrm>
              <a:off x="2457630" y="2020936"/>
              <a:ext cx="3358611" cy="731523"/>
            </a:xfrm>
            <a:prstGeom prst="rect">
              <a:avLst/>
            </a:prstGeom>
            <a:noFill/>
            <a:ln>
              <a:noFill/>
            </a:ln>
            <a:extLst>
              <a:ext uri="{909E8E84-426E-40DD-AFC4-6F175D3DCCD1}">
                <a14:hiddenFill xmlns:a14="http://schemas.microsoft.com/office/drawing/2010/main">
                  <a:grpFill/>
                </a14:hiddenFill>
              </a:ext>
            </a:extLst>
          </p:spPr>
          <p:txBody>
            <a:bodyPr>
              <a:spAutoFit/>
            </a:bodyPr>
            <a:lstStyle/>
            <a:p>
              <a:pPr fontAlgn="auto">
                <a:lnSpc>
                  <a:spcPct val="150000"/>
                </a:lnSpc>
              </a:pPr>
              <a:r>
                <a:rPr lang="zh-CN" altLang="en-US" sz="2800" noProof="1">
                  <a:solidFill>
                    <a:sysClr val="windowText" lastClr="000000"/>
                  </a:solidFill>
                  <a:latin typeface="微软雅黑" panose="020B0503020204020204" charset="-122"/>
                  <a:ea typeface="微软雅黑" panose="020B0503020204020204" charset="-122"/>
                </a:rPr>
                <a:t>每课时间分配</a:t>
              </a:r>
              <a:endParaRPr lang="zh-CN" altLang="en-US" sz="2000" noProof="1">
                <a:solidFill>
                  <a:sysClr val="windowText" lastClr="000000"/>
                </a:solidFill>
                <a:latin typeface="微软雅黑" panose="020B0503020204020204" charset="-122"/>
                <a:ea typeface="微软雅黑" panose="020B0503020204020204" charset="-122"/>
              </a:endParaRPr>
            </a:p>
          </p:txBody>
        </p:sp>
      </p:grpSp>
      <p:grpSp>
        <p:nvGrpSpPr>
          <p:cNvPr id="12" name="组合 11"/>
          <p:cNvGrpSpPr/>
          <p:nvPr/>
        </p:nvGrpSpPr>
        <p:grpSpPr>
          <a:xfrm>
            <a:off x="6418112" y="2038716"/>
            <a:ext cx="4504278" cy="1147907"/>
            <a:chOff x="6418118" y="2038716"/>
            <a:chExt cx="4504272" cy="1147913"/>
          </a:xfrm>
          <a:solidFill>
            <a:schemeClr val="accent3">
              <a:lumMod val="75000"/>
            </a:schemeClr>
          </a:solidFill>
        </p:grpSpPr>
        <p:sp>
          <p:nvSpPr>
            <p:cNvPr id="13" name="椭圆 12"/>
            <p:cNvSpPr/>
            <p:nvPr/>
          </p:nvSpPr>
          <p:spPr>
            <a:xfrm>
              <a:off x="6418118" y="2141439"/>
              <a:ext cx="1045190" cy="104519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grpSp>
          <p:nvGrpSpPr>
            <p:cNvPr id="14" name="组合 13"/>
            <p:cNvGrpSpPr/>
            <p:nvPr/>
          </p:nvGrpSpPr>
          <p:grpSpPr>
            <a:xfrm>
              <a:off x="6676875" y="2465713"/>
              <a:ext cx="527675" cy="396641"/>
              <a:chOff x="5638347" y="2696029"/>
              <a:chExt cx="473075" cy="355600"/>
            </a:xfrm>
            <a:grpFill/>
          </p:grpSpPr>
          <p:sp>
            <p:nvSpPr>
              <p:cNvPr id="16" name="Freeform 59"/>
              <p:cNvSpPr/>
              <p:nvPr/>
            </p:nvSpPr>
            <p:spPr bwMode="auto">
              <a:xfrm>
                <a:off x="5638347" y="2767467"/>
                <a:ext cx="473075" cy="284162"/>
              </a:xfrm>
              <a:custGeom>
                <a:avLst/>
                <a:gdLst>
                  <a:gd name="T0" fmla="*/ 164 w 192"/>
                  <a:gd name="T1" fmla="*/ 51 h 115"/>
                  <a:gd name="T2" fmla="*/ 142 w 192"/>
                  <a:gd name="T3" fmla="*/ 51 h 115"/>
                  <a:gd name="T4" fmla="*/ 167 w 192"/>
                  <a:gd name="T5" fmla="*/ 76 h 115"/>
                  <a:gd name="T6" fmla="*/ 167 w 192"/>
                  <a:gd name="T7" fmla="*/ 82 h 115"/>
                  <a:gd name="T8" fmla="*/ 164 w 192"/>
                  <a:gd name="T9" fmla="*/ 83 h 115"/>
                  <a:gd name="T10" fmla="*/ 161 w 192"/>
                  <a:gd name="T11" fmla="*/ 82 h 115"/>
                  <a:gd name="T12" fmla="*/ 130 w 192"/>
                  <a:gd name="T13" fmla="*/ 51 h 115"/>
                  <a:gd name="T14" fmla="*/ 62 w 192"/>
                  <a:gd name="T15" fmla="*/ 51 h 115"/>
                  <a:gd name="T16" fmla="*/ 31 w 192"/>
                  <a:gd name="T17" fmla="*/ 82 h 115"/>
                  <a:gd name="T18" fmla="*/ 28 w 192"/>
                  <a:gd name="T19" fmla="*/ 83 h 115"/>
                  <a:gd name="T20" fmla="*/ 25 w 192"/>
                  <a:gd name="T21" fmla="*/ 82 h 115"/>
                  <a:gd name="T22" fmla="*/ 25 w 192"/>
                  <a:gd name="T23" fmla="*/ 76 h 115"/>
                  <a:gd name="T24" fmla="*/ 50 w 192"/>
                  <a:gd name="T25" fmla="*/ 51 h 115"/>
                  <a:gd name="T26" fmla="*/ 28 w 192"/>
                  <a:gd name="T27" fmla="*/ 51 h 115"/>
                  <a:gd name="T28" fmla="*/ 25 w 192"/>
                  <a:gd name="T29" fmla="*/ 49 h 115"/>
                  <a:gd name="T30" fmla="*/ 0 w 192"/>
                  <a:gd name="T31" fmla="*/ 0 h 115"/>
                  <a:gd name="T32" fmla="*/ 0 w 192"/>
                  <a:gd name="T33" fmla="*/ 95 h 115"/>
                  <a:gd name="T34" fmla="*/ 20 w 192"/>
                  <a:gd name="T35" fmla="*/ 115 h 115"/>
                  <a:gd name="T36" fmla="*/ 172 w 192"/>
                  <a:gd name="T37" fmla="*/ 115 h 115"/>
                  <a:gd name="T38" fmla="*/ 192 w 192"/>
                  <a:gd name="T39" fmla="*/ 95 h 115"/>
                  <a:gd name="T40" fmla="*/ 192 w 192"/>
                  <a:gd name="T41" fmla="*/ 0 h 115"/>
                  <a:gd name="T42" fmla="*/ 168 w 192"/>
                  <a:gd name="T43" fmla="*/ 49 h 115"/>
                  <a:gd name="T44" fmla="*/ 164 w 192"/>
                  <a:gd name="T45"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115">
                    <a:moveTo>
                      <a:pt x="164" y="51"/>
                    </a:moveTo>
                    <a:cubicBezTo>
                      <a:pt x="142" y="51"/>
                      <a:pt x="142" y="51"/>
                      <a:pt x="142" y="51"/>
                    </a:cubicBezTo>
                    <a:cubicBezTo>
                      <a:pt x="167" y="76"/>
                      <a:pt x="167" y="76"/>
                      <a:pt x="167" y="76"/>
                    </a:cubicBezTo>
                    <a:cubicBezTo>
                      <a:pt x="169" y="78"/>
                      <a:pt x="169" y="80"/>
                      <a:pt x="167" y="82"/>
                    </a:cubicBezTo>
                    <a:cubicBezTo>
                      <a:pt x="166" y="82"/>
                      <a:pt x="165" y="83"/>
                      <a:pt x="164" y="83"/>
                    </a:cubicBezTo>
                    <a:cubicBezTo>
                      <a:pt x="163" y="83"/>
                      <a:pt x="162" y="82"/>
                      <a:pt x="161" y="82"/>
                    </a:cubicBezTo>
                    <a:cubicBezTo>
                      <a:pt x="130" y="51"/>
                      <a:pt x="130" y="51"/>
                      <a:pt x="130" y="51"/>
                    </a:cubicBezTo>
                    <a:cubicBezTo>
                      <a:pt x="62" y="51"/>
                      <a:pt x="62" y="51"/>
                      <a:pt x="62" y="51"/>
                    </a:cubicBezTo>
                    <a:cubicBezTo>
                      <a:pt x="31" y="82"/>
                      <a:pt x="31" y="82"/>
                      <a:pt x="31" y="82"/>
                    </a:cubicBezTo>
                    <a:cubicBezTo>
                      <a:pt x="30" y="82"/>
                      <a:pt x="29" y="83"/>
                      <a:pt x="28" y="83"/>
                    </a:cubicBezTo>
                    <a:cubicBezTo>
                      <a:pt x="27" y="83"/>
                      <a:pt x="26" y="82"/>
                      <a:pt x="25" y="82"/>
                    </a:cubicBezTo>
                    <a:cubicBezTo>
                      <a:pt x="24" y="80"/>
                      <a:pt x="24" y="78"/>
                      <a:pt x="25" y="76"/>
                    </a:cubicBezTo>
                    <a:cubicBezTo>
                      <a:pt x="50" y="51"/>
                      <a:pt x="50" y="51"/>
                      <a:pt x="50" y="51"/>
                    </a:cubicBezTo>
                    <a:cubicBezTo>
                      <a:pt x="28" y="51"/>
                      <a:pt x="28" y="51"/>
                      <a:pt x="28" y="51"/>
                    </a:cubicBezTo>
                    <a:cubicBezTo>
                      <a:pt x="27" y="51"/>
                      <a:pt x="25" y="50"/>
                      <a:pt x="25" y="49"/>
                    </a:cubicBezTo>
                    <a:cubicBezTo>
                      <a:pt x="0" y="0"/>
                      <a:pt x="0" y="0"/>
                      <a:pt x="0" y="0"/>
                    </a:cubicBezTo>
                    <a:cubicBezTo>
                      <a:pt x="0" y="95"/>
                      <a:pt x="0" y="95"/>
                      <a:pt x="0" y="95"/>
                    </a:cubicBezTo>
                    <a:cubicBezTo>
                      <a:pt x="0" y="106"/>
                      <a:pt x="9" y="115"/>
                      <a:pt x="20" y="115"/>
                    </a:cubicBezTo>
                    <a:cubicBezTo>
                      <a:pt x="172" y="115"/>
                      <a:pt x="172" y="115"/>
                      <a:pt x="172" y="115"/>
                    </a:cubicBezTo>
                    <a:cubicBezTo>
                      <a:pt x="183" y="115"/>
                      <a:pt x="192" y="106"/>
                      <a:pt x="192" y="95"/>
                    </a:cubicBezTo>
                    <a:cubicBezTo>
                      <a:pt x="192" y="0"/>
                      <a:pt x="192" y="0"/>
                      <a:pt x="192" y="0"/>
                    </a:cubicBezTo>
                    <a:cubicBezTo>
                      <a:pt x="168" y="49"/>
                      <a:pt x="168" y="49"/>
                      <a:pt x="168" y="49"/>
                    </a:cubicBezTo>
                    <a:cubicBezTo>
                      <a:pt x="167" y="50"/>
                      <a:pt x="166" y="51"/>
                      <a:pt x="164" y="51"/>
                    </a:cubicBezTo>
                    <a:close/>
                  </a:path>
                </a:pathLst>
              </a:custGeom>
              <a:noFill/>
              <a:ln>
                <a:solidFill>
                  <a:schemeClr val="tx1"/>
                </a:solidFill>
              </a:ln>
              <a:extLst>
                <a:ext uri="{909E8E84-426E-40DD-AFC4-6F175D3DCCD1}">
                  <a14:hiddenFill xmlns:a14="http://schemas.microsoft.com/office/drawing/2010/main">
                    <a:grpFill/>
                  </a14:hiddenFill>
                </a:ext>
              </a:extLst>
            </p:spPr>
            <p:txBody>
              <a:bodyPr lIns="80296" tIns="40148" rIns="80296" bIns="40148"/>
              <a:lstStyle/>
              <a:p>
                <a:pPr fontAlgn="auto">
                  <a:defRPr/>
                </a:pPr>
                <a:endParaRPr lang="zh-CN" altLang="en-US" sz="1580" noProof="1">
                  <a:solidFill>
                    <a:prstClr val="black"/>
                  </a:solidFill>
                </a:endParaRPr>
              </a:p>
            </p:txBody>
          </p:sp>
          <p:sp>
            <p:nvSpPr>
              <p:cNvPr id="17" name="Freeform 60"/>
              <p:cNvSpPr/>
              <p:nvPr/>
            </p:nvSpPr>
            <p:spPr bwMode="auto">
              <a:xfrm>
                <a:off x="5638347" y="2696029"/>
                <a:ext cx="473075" cy="179388"/>
              </a:xfrm>
              <a:custGeom>
                <a:avLst/>
                <a:gdLst>
                  <a:gd name="T0" fmla="*/ 188 w 192"/>
                  <a:gd name="T1" fmla="*/ 0 h 72"/>
                  <a:gd name="T2" fmla="*/ 4 w 192"/>
                  <a:gd name="T3" fmla="*/ 0 h 72"/>
                  <a:gd name="T4" fmla="*/ 1 w 192"/>
                  <a:gd name="T5" fmla="*/ 1 h 72"/>
                  <a:gd name="T6" fmla="*/ 0 w 192"/>
                  <a:gd name="T7" fmla="*/ 4 h 72"/>
                  <a:gd name="T8" fmla="*/ 0 w 192"/>
                  <a:gd name="T9" fmla="*/ 11 h 72"/>
                  <a:gd name="T10" fmla="*/ 31 w 192"/>
                  <a:gd name="T11" fmla="*/ 72 h 72"/>
                  <a:gd name="T12" fmla="*/ 162 w 192"/>
                  <a:gd name="T13" fmla="*/ 72 h 72"/>
                  <a:gd name="T14" fmla="*/ 192 w 192"/>
                  <a:gd name="T15" fmla="*/ 11 h 72"/>
                  <a:gd name="T16" fmla="*/ 192 w 192"/>
                  <a:gd name="T17" fmla="*/ 4 h 72"/>
                  <a:gd name="T18" fmla="*/ 188 w 192"/>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72">
                    <a:moveTo>
                      <a:pt x="188" y="0"/>
                    </a:moveTo>
                    <a:cubicBezTo>
                      <a:pt x="4" y="0"/>
                      <a:pt x="4" y="0"/>
                      <a:pt x="4" y="0"/>
                    </a:cubicBezTo>
                    <a:cubicBezTo>
                      <a:pt x="3" y="0"/>
                      <a:pt x="2" y="0"/>
                      <a:pt x="1" y="1"/>
                    </a:cubicBezTo>
                    <a:cubicBezTo>
                      <a:pt x="1" y="2"/>
                      <a:pt x="0" y="3"/>
                      <a:pt x="0" y="4"/>
                    </a:cubicBezTo>
                    <a:cubicBezTo>
                      <a:pt x="0" y="11"/>
                      <a:pt x="0" y="11"/>
                      <a:pt x="0" y="11"/>
                    </a:cubicBezTo>
                    <a:cubicBezTo>
                      <a:pt x="31" y="72"/>
                      <a:pt x="31" y="72"/>
                      <a:pt x="31" y="72"/>
                    </a:cubicBezTo>
                    <a:cubicBezTo>
                      <a:pt x="162" y="72"/>
                      <a:pt x="162" y="72"/>
                      <a:pt x="162" y="72"/>
                    </a:cubicBezTo>
                    <a:cubicBezTo>
                      <a:pt x="192" y="11"/>
                      <a:pt x="192" y="11"/>
                      <a:pt x="192" y="11"/>
                    </a:cubicBezTo>
                    <a:cubicBezTo>
                      <a:pt x="192" y="4"/>
                      <a:pt x="192" y="4"/>
                      <a:pt x="192" y="4"/>
                    </a:cubicBezTo>
                    <a:cubicBezTo>
                      <a:pt x="192" y="2"/>
                      <a:pt x="190" y="0"/>
                      <a:pt x="188" y="0"/>
                    </a:cubicBezTo>
                    <a:close/>
                  </a:path>
                </a:pathLst>
              </a:custGeom>
              <a:noFill/>
              <a:ln>
                <a:solidFill>
                  <a:schemeClr val="tx1"/>
                </a:solidFill>
              </a:ln>
              <a:extLst>
                <a:ext uri="{909E8E84-426E-40DD-AFC4-6F175D3DCCD1}">
                  <a14:hiddenFill xmlns:a14="http://schemas.microsoft.com/office/drawing/2010/main">
                    <a:solidFill>
                      <a:schemeClr val="accent6">
                        <a:lumMod val="60000"/>
                        <a:lumOff val="40000"/>
                      </a:schemeClr>
                    </a:solidFill>
                  </a14:hiddenFill>
                </a:ext>
              </a:extLst>
            </p:spPr>
            <p:txBody>
              <a:bodyPr lIns="80296" tIns="40148" rIns="80296" bIns="40148"/>
              <a:lstStyle/>
              <a:p>
                <a:pPr fontAlgn="auto">
                  <a:defRPr/>
                </a:pPr>
                <a:endParaRPr lang="zh-CN" altLang="en-US" sz="1580" noProof="1">
                  <a:solidFill>
                    <a:prstClr val="black"/>
                  </a:solidFill>
                </a:endParaRPr>
              </a:p>
            </p:txBody>
          </p:sp>
        </p:grpSp>
        <p:sp>
          <p:nvSpPr>
            <p:cNvPr id="15" name="文本框 14"/>
            <p:cNvSpPr txBox="1"/>
            <p:nvPr/>
          </p:nvSpPr>
          <p:spPr>
            <a:xfrm>
              <a:off x="7563779" y="2038716"/>
              <a:ext cx="3358611" cy="731524"/>
            </a:xfrm>
            <a:prstGeom prst="rect">
              <a:avLst/>
            </a:prstGeom>
            <a:noFill/>
            <a:extLst>
              <a:ext uri="{909E8E84-426E-40DD-AFC4-6F175D3DCCD1}">
                <a14:hiddenFill xmlns:a14="http://schemas.microsoft.com/office/drawing/2010/main">
                  <a:grpFill/>
                </a14:hiddenFill>
              </a:ext>
            </a:extLst>
          </p:spPr>
          <p:txBody>
            <a:bodyPr>
              <a:spAutoFit/>
            </a:bodyPr>
            <a:lstStyle/>
            <a:p>
              <a:pPr fontAlgn="auto">
                <a:lnSpc>
                  <a:spcPct val="150000"/>
                </a:lnSpc>
              </a:pPr>
              <a:r>
                <a:rPr lang="zh-CN" altLang="en-US" sz="2800" noProof="1">
                  <a:latin typeface="微软雅黑" panose="020B0503020204020204" charset="-122"/>
                  <a:ea typeface="微软雅黑" panose="020B0503020204020204" charset="-122"/>
                </a:rPr>
                <a:t>周课务与阶段主题</a:t>
              </a:r>
              <a:endParaRPr lang="zh-CN" altLang="en-US" noProof="1">
                <a:latin typeface="微软雅黑" panose="020B0503020204020204" charset="-122"/>
                <a:ea typeface="微软雅黑" panose="020B0503020204020204" charset="-122"/>
              </a:endParaRPr>
            </a:p>
          </p:txBody>
        </p:sp>
      </p:grpSp>
      <p:grpSp>
        <p:nvGrpSpPr>
          <p:cNvPr id="18" name="组合 17"/>
          <p:cNvGrpSpPr>
            <a:grpSpLocks/>
          </p:cNvGrpSpPr>
          <p:nvPr/>
        </p:nvGrpSpPr>
        <p:grpSpPr bwMode="auto">
          <a:xfrm>
            <a:off x="1354138" y="3917950"/>
            <a:ext cx="4462462" cy="1219200"/>
            <a:chOff x="1354383" y="3918402"/>
            <a:chExt cx="4461858" cy="1219033"/>
          </a:xfrm>
        </p:grpSpPr>
        <p:sp>
          <p:nvSpPr>
            <p:cNvPr id="19" name="椭圆 18"/>
            <p:cNvSpPr/>
            <p:nvPr/>
          </p:nvSpPr>
          <p:spPr>
            <a:xfrm>
              <a:off x="1354383" y="4093003"/>
              <a:ext cx="1044434" cy="1044432"/>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20" name="Freeform 96"/>
            <p:cNvSpPr>
              <a:spLocks noEditPoints="1"/>
            </p:cNvSpPr>
            <p:nvPr/>
          </p:nvSpPr>
          <p:spPr bwMode="auto">
            <a:xfrm>
              <a:off x="1689300" y="4350143"/>
              <a:ext cx="352377" cy="530152"/>
            </a:xfrm>
            <a:custGeom>
              <a:avLst/>
              <a:gdLst>
                <a:gd name="T0" fmla="*/ 128 w 128"/>
                <a:gd name="T1" fmla="*/ 68 h 192"/>
                <a:gd name="T2" fmla="*/ 112 w 128"/>
                <a:gd name="T3" fmla="*/ 64 h 192"/>
                <a:gd name="T4" fmla="*/ 64 w 128"/>
                <a:gd name="T5" fmla="*/ 0 h 192"/>
                <a:gd name="T6" fmla="*/ 16 w 128"/>
                <a:gd name="T7" fmla="*/ 64 h 192"/>
                <a:gd name="T8" fmla="*/ 0 w 128"/>
                <a:gd name="T9" fmla="*/ 68 h 192"/>
                <a:gd name="T10" fmla="*/ 60 w 128"/>
                <a:gd name="T11" fmla="*/ 152 h 192"/>
                <a:gd name="T12" fmla="*/ 28 w 128"/>
                <a:gd name="T13" fmla="*/ 160 h 192"/>
                <a:gd name="T14" fmla="*/ 8 w 128"/>
                <a:gd name="T15" fmla="*/ 188 h 192"/>
                <a:gd name="T16" fmla="*/ 116 w 128"/>
                <a:gd name="T17" fmla="*/ 192 h 192"/>
                <a:gd name="T18" fmla="*/ 120 w 128"/>
                <a:gd name="T19" fmla="*/ 180 h 192"/>
                <a:gd name="T20" fmla="*/ 68 w 128"/>
                <a:gd name="T21" fmla="*/ 160 h 192"/>
                <a:gd name="T22" fmla="*/ 128 w 128"/>
                <a:gd name="T23" fmla="*/ 88 h 192"/>
                <a:gd name="T24" fmla="*/ 84 w 128"/>
                <a:gd name="T25" fmla="*/ 32 h 192"/>
                <a:gd name="T26" fmla="*/ 88 w 128"/>
                <a:gd name="T27" fmla="*/ 100 h 192"/>
                <a:gd name="T28" fmla="*/ 80 w 128"/>
                <a:gd name="T29" fmla="*/ 100 h 192"/>
                <a:gd name="T30" fmla="*/ 28 w 128"/>
                <a:gd name="T31" fmla="*/ 32 h 192"/>
                <a:gd name="T32" fmla="*/ 56 w 128"/>
                <a:gd name="T33" fmla="*/ 36 h 192"/>
                <a:gd name="T34" fmla="*/ 25 w 128"/>
                <a:gd name="T35" fmla="*/ 40 h 192"/>
                <a:gd name="T36" fmla="*/ 24 w 128"/>
                <a:gd name="T37" fmla="*/ 48 h 192"/>
                <a:gd name="T38" fmla="*/ 56 w 128"/>
                <a:gd name="T39" fmla="*/ 52 h 192"/>
                <a:gd name="T40" fmla="*/ 24 w 128"/>
                <a:gd name="T41" fmla="*/ 56 h 192"/>
                <a:gd name="T42" fmla="*/ 24 w 128"/>
                <a:gd name="T43" fmla="*/ 64 h 192"/>
                <a:gd name="T44" fmla="*/ 56 w 128"/>
                <a:gd name="T45" fmla="*/ 68 h 192"/>
                <a:gd name="T46" fmla="*/ 24 w 128"/>
                <a:gd name="T47" fmla="*/ 72 h 192"/>
                <a:gd name="T48" fmla="*/ 24 w 128"/>
                <a:gd name="T49" fmla="*/ 80 h 192"/>
                <a:gd name="T50" fmla="*/ 56 w 128"/>
                <a:gd name="T51" fmla="*/ 84 h 192"/>
                <a:gd name="T52" fmla="*/ 24 w 128"/>
                <a:gd name="T53" fmla="*/ 88 h 192"/>
                <a:gd name="T54" fmla="*/ 56 w 128"/>
                <a:gd name="T55" fmla="*/ 100 h 192"/>
                <a:gd name="T56" fmla="*/ 27 w 128"/>
                <a:gd name="T57" fmla="*/ 104 h 192"/>
                <a:gd name="T58" fmla="*/ 52 w 128"/>
                <a:gd name="T59" fmla="*/ 96 h 192"/>
                <a:gd name="T60" fmla="*/ 64 w 128"/>
                <a:gd name="T61" fmla="*/ 144 h 192"/>
                <a:gd name="T62" fmla="*/ 8 w 128"/>
                <a:gd name="T63" fmla="*/ 72 h 192"/>
                <a:gd name="T64" fmla="*/ 16 w 128"/>
                <a:gd name="T65" fmla="*/ 88 h 192"/>
                <a:gd name="T66" fmla="*/ 112 w 128"/>
                <a:gd name="T67" fmla="*/ 88 h 192"/>
                <a:gd name="T68" fmla="*/ 120 w 128"/>
                <a:gd name="T69" fmla="*/ 72 h 192"/>
                <a:gd name="T70" fmla="*/ 64 w 128"/>
                <a:gd name="T71" fmla="*/ 14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92">
                  <a:moveTo>
                    <a:pt x="128" y="88"/>
                  </a:moveTo>
                  <a:cubicBezTo>
                    <a:pt x="128" y="68"/>
                    <a:pt x="128" y="68"/>
                    <a:pt x="128" y="68"/>
                  </a:cubicBezTo>
                  <a:cubicBezTo>
                    <a:pt x="128" y="66"/>
                    <a:pt x="126" y="64"/>
                    <a:pt x="124" y="64"/>
                  </a:cubicBezTo>
                  <a:cubicBezTo>
                    <a:pt x="112" y="64"/>
                    <a:pt x="112" y="64"/>
                    <a:pt x="112" y="64"/>
                  </a:cubicBezTo>
                  <a:cubicBezTo>
                    <a:pt x="112" y="48"/>
                    <a:pt x="112" y="48"/>
                    <a:pt x="112" y="48"/>
                  </a:cubicBezTo>
                  <a:cubicBezTo>
                    <a:pt x="112" y="21"/>
                    <a:pt x="91" y="0"/>
                    <a:pt x="64" y="0"/>
                  </a:cubicBezTo>
                  <a:cubicBezTo>
                    <a:pt x="38" y="0"/>
                    <a:pt x="16" y="21"/>
                    <a:pt x="16" y="48"/>
                  </a:cubicBezTo>
                  <a:cubicBezTo>
                    <a:pt x="16" y="64"/>
                    <a:pt x="16" y="64"/>
                    <a:pt x="16" y="64"/>
                  </a:cubicBezTo>
                  <a:cubicBezTo>
                    <a:pt x="4" y="64"/>
                    <a:pt x="4" y="64"/>
                    <a:pt x="4" y="64"/>
                  </a:cubicBezTo>
                  <a:cubicBezTo>
                    <a:pt x="2" y="64"/>
                    <a:pt x="0" y="66"/>
                    <a:pt x="0" y="68"/>
                  </a:cubicBezTo>
                  <a:cubicBezTo>
                    <a:pt x="0" y="88"/>
                    <a:pt x="0" y="88"/>
                    <a:pt x="0" y="88"/>
                  </a:cubicBezTo>
                  <a:cubicBezTo>
                    <a:pt x="0" y="122"/>
                    <a:pt x="27" y="150"/>
                    <a:pt x="60" y="152"/>
                  </a:cubicBezTo>
                  <a:cubicBezTo>
                    <a:pt x="60" y="160"/>
                    <a:pt x="60" y="160"/>
                    <a:pt x="60" y="160"/>
                  </a:cubicBezTo>
                  <a:cubicBezTo>
                    <a:pt x="28" y="160"/>
                    <a:pt x="28" y="160"/>
                    <a:pt x="28" y="160"/>
                  </a:cubicBezTo>
                  <a:cubicBezTo>
                    <a:pt x="17" y="160"/>
                    <a:pt x="8" y="169"/>
                    <a:pt x="8" y="180"/>
                  </a:cubicBezTo>
                  <a:cubicBezTo>
                    <a:pt x="8" y="188"/>
                    <a:pt x="8" y="188"/>
                    <a:pt x="8" y="188"/>
                  </a:cubicBezTo>
                  <a:cubicBezTo>
                    <a:pt x="8" y="190"/>
                    <a:pt x="10" y="192"/>
                    <a:pt x="12" y="192"/>
                  </a:cubicBezTo>
                  <a:cubicBezTo>
                    <a:pt x="116" y="192"/>
                    <a:pt x="116" y="192"/>
                    <a:pt x="116" y="192"/>
                  </a:cubicBezTo>
                  <a:cubicBezTo>
                    <a:pt x="118" y="192"/>
                    <a:pt x="120" y="190"/>
                    <a:pt x="120" y="188"/>
                  </a:cubicBezTo>
                  <a:cubicBezTo>
                    <a:pt x="120" y="180"/>
                    <a:pt x="120" y="180"/>
                    <a:pt x="120" y="180"/>
                  </a:cubicBezTo>
                  <a:cubicBezTo>
                    <a:pt x="120" y="169"/>
                    <a:pt x="111" y="160"/>
                    <a:pt x="100" y="160"/>
                  </a:cubicBezTo>
                  <a:cubicBezTo>
                    <a:pt x="68" y="160"/>
                    <a:pt x="68" y="160"/>
                    <a:pt x="68" y="160"/>
                  </a:cubicBezTo>
                  <a:cubicBezTo>
                    <a:pt x="68" y="152"/>
                    <a:pt x="68" y="152"/>
                    <a:pt x="68" y="152"/>
                  </a:cubicBezTo>
                  <a:cubicBezTo>
                    <a:pt x="102" y="150"/>
                    <a:pt x="128" y="122"/>
                    <a:pt x="128" y="88"/>
                  </a:cubicBezTo>
                  <a:close/>
                  <a:moveTo>
                    <a:pt x="80" y="36"/>
                  </a:moveTo>
                  <a:cubicBezTo>
                    <a:pt x="80" y="34"/>
                    <a:pt x="82" y="32"/>
                    <a:pt x="84" y="32"/>
                  </a:cubicBezTo>
                  <a:cubicBezTo>
                    <a:pt x="86" y="32"/>
                    <a:pt x="88" y="34"/>
                    <a:pt x="88" y="36"/>
                  </a:cubicBezTo>
                  <a:cubicBezTo>
                    <a:pt x="88" y="100"/>
                    <a:pt x="88" y="100"/>
                    <a:pt x="88" y="100"/>
                  </a:cubicBezTo>
                  <a:cubicBezTo>
                    <a:pt x="88" y="103"/>
                    <a:pt x="86" y="104"/>
                    <a:pt x="84" y="104"/>
                  </a:cubicBezTo>
                  <a:cubicBezTo>
                    <a:pt x="82" y="104"/>
                    <a:pt x="80" y="103"/>
                    <a:pt x="80" y="100"/>
                  </a:cubicBezTo>
                  <a:lnTo>
                    <a:pt x="80" y="36"/>
                  </a:lnTo>
                  <a:close/>
                  <a:moveTo>
                    <a:pt x="28" y="32"/>
                  </a:moveTo>
                  <a:cubicBezTo>
                    <a:pt x="52" y="32"/>
                    <a:pt x="52" y="32"/>
                    <a:pt x="52" y="32"/>
                  </a:cubicBezTo>
                  <a:cubicBezTo>
                    <a:pt x="54" y="32"/>
                    <a:pt x="56" y="34"/>
                    <a:pt x="56" y="36"/>
                  </a:cubicBezTo>
                  <a:cubicBezTo>
                    <a:pt x="56" y="38"/>
                    <a:pt x="54" y="40"/>
                    <a:pt x="52" y="40"/>
                  </a:cubicBezTo>
                  <a:cubicBezTo>
                    <a:pt x="25" y="40"/>
                    <a:pt x="25" y="40"/>
                    <a:pt x="25" y="40"/>
                  </a:cubicBezTo>
                  <a:cubicBezTo>
                    <a:pt x="26" y="37"/>
                    <a:pt x="26" y="34"/>
                    <a:pt x="28" y="32"/>
                  </a:cubicBezTo>
                  <a:close/>
                  <a:moveTo>
                    <a:pt x="24" y="48"/>
                  </a:moveTo>
                  <a:cubicBezTo>
                    <a:pt x="52" y="48"/>
                    <a:pt x="52" y="48"/>
                    <a:pt x="52" y="48"/>
                  </a:cubicBezTo>
                  <a:cubicBezTo>
                    <a:pt x="54" y="48"/>
                    <a:pt x="56" y="50"/>
                    <a:pt x="56" y="52"/>
                  </a:cubicBezTo>
                  <a:cubicBezTo>
                    <a:pt x="56" y="54"/>
                    <a:pt x="54" y="56"/>
                    <a:pt x="52" y="56"/>
                  </a:cubicBezTo>
                  <a:cubicBezTo>
                    <a:pt x="24" y="56"/>
                    <a:pt x="24" y="56"/>
                    <a:pt x="24" y="56"/>
                  </a:cubicBezTo>
                  <a:lnTo>
                    <a:pt x="24" y="48"/>
                  </a:lnTo>
                  <a:close/>
                  <a:moveTo>
                    <a:pt x="24" y="64"/>
                  </a:moveTo>
                  <a:cubicBezTo>
                    <a:pt x="52" y="64"/>
                    <a:pt x="52" y="64"/>
                    <a:pt x="52" y="64"/>
                  </a:cubicBezTo>
                  <a:cubicBezTo>
                    <a:pt x="54" y="64"/>
                    <a:pt x="56" y="66"/>
                    <a:pt x="56" y="68"/>
                  </a:cubicBezTo>
                  <a:cubicBezTo>
                    <a:pt x="56" y="70"/>
                    <a:pt x="54" y="72"/>
                    <a:pt x="52" y="72"/>
                  </a:cubicBezTo>
                  <a:cubicBezTo>
                    <a:pt x="24" y="72"/>
                    <a:pt x="24" y="72"/>
                    <a:pt x="24" y="72"/>
                  </a:cubicBezTo>
                  <a:lnTo>
                    <a:pt x="24" y="64"/>
                  </a:lnTo>
                  <a:close/>
                  <a:moveTo>
                    <a:pt x="24" y="80"/>
                  </a:moveTo>
                  <a:cubicBezTo>
                    <a:pt x="52" y="80"/>
                    <a:pt x="52" y="80"/>
                    <a:pt x="52" y="80"/>
                  </a:cubicBezTo>
                  <a:cubicBezTo>
                    <a:pt x="54" y="80"/>
                    <a:pt x="56" y="82"/>
                    <a:pt x="56" y="84"/>
                  </a:cubicBezTo>
                  <a:cubicBezTo>
                    <a:pt x="56" y="86"/>
                    <a:pt x="54" y="88"/>
                    <a:pt x="52" y="88"/>
                  </a:cubicBezTo>
                  <a:cubicBezTo>
                    <a:pt x="24" y="88"/>
                    <a:pt x="24" y="88"/>
                    <a:pt x="24" y="88"/>
                  </a:cubicBezTo>
                  <a:lnTo>
                    <a:pt x="24" y="80"/>
                  </a:lnTo>
                  <a:close/>
                  <a:moveTo>
                    <a:pt x="56" y="100"/>
                  </a:moveTo>
                  <a:cubicBezTo>
                    <a:pt x="56" y="102"/>
                    <a:pt x="54" y="104"/>
                    <a:pt x="52" y="104"/>
                  </a:cubicBezTo>
                  <a:cubicBezTo>
                    <a:pt x="27" y="104"/>
                    <a:pt x="27" y="104"/>
                    <a:pt x="27" y="104"/>
                  </a:cubicBezTo>
                  <a:cubicBezTo>
                    <a:pt x="26" y="101"/>
                    <a:pt x="25" y="99"/>
                    <a:pt x="25" y="96"/>
                  </a:cubicBezTo>
                  <a:cubicBezTo>
                    <a:pt x="52" y="96"/>
                    <a:pt x="52" y="96"/>
                    <a:pt x="52" y="96"/>
                  </a:cubicBezTo>
                  <a:cubicBezTo>
                    <a:pt x="54" y="96"/>
                    <a:pt x="56" y="98"/>
                    <a:pt x="56" y="100"/>
                  </a:cubicBezTo>
                  <a:close/>
                  <a:moveTo>
                    <a:pt x="64" y="144"/>
                  </a:moveTo>
                  <a:cubicBezTo>
                    <a:pt x="33" y="144"/>
                    <a:pt x="8" y="119"/>
                    <a:pt x="8" y="88"/>
                  </a:cubicBezTo>
                  <a:cubicBezTo>
                    <a:pt x="8" y="72"/>
                    <a:pt x="8" y="72"/>
                    <a:pt x="8" y="72"/>
                  </a:cubicBezTo>
                  <a:cubicBezTo>
                    <a:pt x="16" y="72"/>
                    <a:pt x="16" y="72"/>
                    <a:pt x="16" y="72"/>
                  </a:cubicBezTo>
                  <a:cubicBezTo>
                    <a:pt x="16" y="88"/>
                    <a:pt x="16" y="88"/>
                    <a:pt x="16" y="88"/>
                  </a:cubicBezTo>
                  <a:cubicBezTo>
                    <a:pt x="16" y="115"/>
                    <a:pt x="38" y="136"/>
                    <a:pt x="64" y="136"/>
                  </a:cubicBezTo>
                  <a:cubicBezTo>
                    <a:pt x="91" y="136"/>
                    <a:pt x="112" y="115"/>
                    <a:pt x="112" y="88"/>
                  </a:cubicBezTo>
                  <a:cubicBezTo>
                    <a:pt x="112" y="72"/>
                    <a:pt x="112" y="72"/>
                    <a:pt x="112" y="72"/>
                  </a:cubicBezTo>
                  <a:cubicBezTo>
                    <a:pt x="120" y="72"/>
                    <a:pt x="120" y="72"/>
                    <a:pt x="120" y="72"/>
                  </a:cubicBezTo>
                  <a:cubicBezTo>
                    <a:pt x="120" y="88"/>
                    <a:pt x="120" y="88"/>
                    <a:pt x="120" y="88"/>
                  </a:cubicBezTo>
                  <a:cubicBezTo>
                    <a:pt x="120" y="119"/>
                    <a:pt x="95" y="144"/>
                    <a:pt x="64" y="144"/>
                  </a:cubicBezTo>
                  <a:close/>
                </a:path>
              </a:pathLst>
            </a:custGeom>
            <a:solidFill>
              <a:schemeClr val="accent6">
                <a:lumMod val="60000"/>
                <a:lumOff val="40000"/>
              </a:schemeClr>
            </a:solidFill>
            <a:ln>
              <a:solidFill>
                <a:schemeClr val="tx1"/>
              </a:solidFill>
            </a:ln>
          </p:spPr>
          <p:txBody>
            <a:bodyPr lIns="80296" tIns="40148" rIns="80296" bIns="40148"/>
            <a:lstStyle/>
            <a:p>
              <a:pPr fontAlgn="auto">
                <a:defRPr/>
              </a:pPr>
              <a:endParaRPr lang="zh-CN" altLang="en-US" sz="1580" noProof="1">
                <a:solidFill>
                  <a:prstClr val="black"/>
                </a:solidFill>
              </a:endParaRPr>
            </a:p>
          </p:txBody>
        </p:sp>
        <p:sp>
          <p:nvSpPr>
            <p:cNvPr id="30730" name="文本框 20"/>
            <p:cNvSpPr txBox="1">
              <a:spLocks noChangeArrowheads="1"/>
            </p:cNvSpPr>
            <p:nvPr/>
          </p:nvSpPr>
          <p:spPr bwMode="auto">
            <a:xfrm>
              <a:off x="2457630" y="3918402"/>
              <a:ext cx="3358611" cy="73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800">
                  <a:solidFill>
                    <a:srgbClr val="000000"/>
                  </a:solidFill>
                  <a:latin typeface="微软雅黑" panose="020B0503020204020204" pitchFamily="34" charset="-122"/>
                  <a:ea typeface="微软雅黑" panose="020B0503020204020204" pitchFamily="34" charset="-122"/>
                </a:rPr>
                <a:t>资料配伍与调适</a:t>
              </a:r>
              <a:endParaRPr lang="zh-CN" altLang="en-US">
                <a:solidFill>
                  <a:srgbClr val="000000"/>
                </a:solidFill>
                <a:latin typeface="微软雅黑" panose="020B0503020204020204" pitchFamily="34" charset="-122"/>
                <a:ea typeface="微软雅黑" panose="020B0503020204020204" pitchFamily="34" charset="-122"/>
              </a:endParaRPr>
            </a:p>
          </p:txBody>
        </p:sp>
      </p:grpSp>
      <p:grpSp>
        <p:nvGrpSpPr>
          <p:cNvPr id="22" name="组合 21"/>
          <p:cNvGrpSpPr>
            <a:grpSpLocks/>
          </p:cNvGrpSpPr>
          <p:nvPr/>
        </p:nvGrpSpPr>
        <p:grpSpPr bwMode="auto">
          <a:xfrm>
            <a:off x="6418263" y="3956050"/>
            <a:ext cx="4462462" cy="1181100"/>
            <a:chOff x="6418118" y="3955878"/>
            <a:chExt cx="4461857" cy="1181557"/>
          </a:xfrm>
        </p:grpSpPr>
        <p:sp>
          <p:nvSpPr>
            <p:cNvPr id="23" name="椭圆 22"/>
            <p:cNvSpPr/>
            <p:nvPr/>
          </p:nvSpPr>
          <p:spPr>
            <a:xfrm>
              <a:off x="6418118" y="4092456"/>
              <a:ext cx="1044433" cy="104497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24" name="Freeform 97"/>
            <p:cNvSpPr/>
            <p:nvPr/>
          </p:nvSpPr>
          <p:spPr bwMode="auto">
            <a:xfrm>
              <a:off x="6676845" y="4394198"/>
              <a:ext cx="531741" cy="441496"/>
            </a:xfrm>
            <a:custGeom>
              <a:avLst/>
              <a:gdLst>
                <a:gd name="T0" fmla="*/ 188 w 192"/>
                <a:gd name="T1" fmla="*/ 80 h 160"/>
                <a:gd name="T2" fmla="*/ 164 w 192"/>
                <a:gd name="T3" fmla="*/ 80 h 160"/>
                <a:gd name="T4" fmla="*/ 161 w 192"/>
                <a:gd name="T5" fmla="*/ 82 h 160"/>
                <a:gd name="T6" fmla="*/ 157 w 192"/>
                <a:gd name="T7" fmla="*/ 88 h 160"/>
                <a:gd name="T8" fmla="*/ 152 w 192"/>
                <a:gd name="T9" fmla="*/ 67 h 160"/>
                <a:gd name="T10" fmla="*/ 148 w 192"/>
                <a:gd name="T11" fmla="*/ 64 h 160"/>
                <a:gd name="T12" fmla="*/ 144 w 192"/>
                <a:gd name="T13" fmla="*/ 67 h 160"/>
                <a:gd name="T14" fmla="*/ 134 w 192"/>
                <a:gd name="T15" fmla="*/ 98 h 160"/>
                <a:gd name="T16" fmla="*/ 128 w 192"/>
                <a:gd name="T17" fmla="*/ 51 h 160"/>
                <a:gd name="T18" fmla="*/ 124 w 192"/>
                <a:gd name="T19" fmla="*/ 48 h 160"/>
                <a:gd name="T20" fmla="*/ 120 w 192"/>
                <a:gd name="T21" fmla="*/ 51 h 160"/>
                <a:gd name="T22" fmla="*/ 103 w 192"/>
                <a:gd name="T23" fmla="*/ 127 h 160"/>
                <a:gd name="T24" fmla="*/ 96 w 192"/>
                <a:gd name="T25" fmla="*/ 4 h 160"/>
                <a:gd name="T26" fmla="*/ 92 w 192"/>
                <a:gd name="T27" fmla="*/ 0 h 160"/>
                <a:gd name="T28" fmla="*/ 88 w 192"/>
                <a:gd name="T29" fmla="*/ 3 h 160"/>
                <a:gd name="T30" fmla="*/ 69 w 192"/>
                <a:gd name="T31" fmla="*/ 85 h 160"/>
                <a:gd name="T32" fmla="*/ 64 w 192"/>
                <a:gd name="T33" fmla="*/ 43 h 160"/>
                <a:gd name="T34" fmla="*/ 61 w 192"/>
                <a:gd name="T35" fmla="*/ 40 h 160"/>
                <a:gd name="T36" fmla="*/ 56 w 192"/>
                <a:gd name="T37" fmla="*/ 43 h 160"/>
                <a:gd name="T38" fmla="*/ 45 w 192"/>
                <a:gd name="T39" fmla="*/ 78 h 160"/>
                <a:gd name="T40" fmla="*/ 40 w 192"/>
                <a:gd name="T41" fmla="*/ 59 h 160"/>
                <a:gd name="T42" fmla="*/ 37 w 192"/>
                <a:gd name="T43" fmla="*/ 56 h 160"/>
                <a:gd name="T44" fmla="*/ 33 w 192"/>
                <a:gd name="T45" fmla="*/ 58 h 160"/>
                <a:gd name="T46" fmla="*/ 26 w 192"/>
                <a:gd name="T47" fmla="*/ 72 h 160"/>
                <a:gd name="T48" fmla="*/ 4 w 192"/>
                <a:gd name="T49" fmla="*/ 72 h 160"/>
                <a:gd name="T50" fmla="*/ 0 w 192"/>
                <a:gd name="T51" fmla="*/ 76 h 160"/>
                <a:gd name="T52" fmla="*/ 4 w 192"/>
                <a:gd name="T53" fmla="*/ 80 h 160"/>
                <a:gd name="T54" fmla="*/ 28 w 192"/>
                <a:gd name="T55" fmla="*/ 80 h 160"/>
                <a:gd name="T56" fmla="*/ 32 w 192"/>
                <a:gd name="T57" fmla="*/ 78 h 160"/>
                <a:gd name="T58" fmla="*/ 35 w 192"/>
                <a:gd name="T59" fmla="*/ 71 h 160"/>
                <a:gd name="T60" fmla="*/ 40 w 192"/>
                <a:gd name="T61" fmla="*/ 93 h 160"/>
                <a:gd name="T62" fmla="*/ 44 w 192"/>
                <a:gd name="T63" fmla="*/ 96 h 160"/>
                <a:gd name="T64" fmla="*/ 48 w 192"/>
                <a:gd name="T65" fmla="*/ 93 h 160"/>
                <a:gd name="T66" fmla="*/ 58 w 192"/>
                <a:gd name="T67" fmla="*/ 62 h 160"/>
                <a:gd name="T68" fmla="*/ 64 w 192"/>
                <a:gd name="T69" fmla="*/ 108 h 160"/>
                <a:gd name="T70" fmla="*/ 68 w 192"/>
                <a:gd name="T71" fmla="*/ 112 h 160"/>
                <a:gd name="T72" fmla="*/ 72 w 192"/>
                <a:gd name="T73" fmla="*/ 109 h 160"/>
                <a:gd name="T74" fmla="*/ 90 w 192"/>
                <a:gd name="T75" fmla="*/ 32 h 160"/>
                <a:gd name="T76" fmla="*/ 96 w 192"/>
                <a:gd name="T77" fmla="*/ 156 h 160"/>
                <a:gd name="T78" fmla="*/ 100 w 192"/>
                <a:gd name="T79" fmla="*/ 160 h 160"/>
                <a:gd name="T80" fmla="*/ 100 w 192"/>
                <a:gd name="T81" fmla="*/ 160 h 160"/>
                <a:gd name="T82" fmla="*/ 104 w 192"/>
                <a:gd name="T83" fmla="*/ 157 h 160"/>
                <a:gd name="T84" fmla="*/ 123 w 192"/>
                <a:gd name="T85" fmla="*/ 75 h 160"/>
                <a:gd name="T86" fmla="*/ 128 w 192"/>
                <a:gd name="T87" fmla="*/ 116 h 160"/>
                <a:gd name="T88" fmla="*/ 132 w 192"/>
                <a:gd name="T89" fmla="*/ 120 h 160"/>
                <a:gd name="T90" fmla="*/ 136 w 192"/>
                <a:gd name="T91" fmla="*/ 117 h 160"/>
                <a:gd name="T92" fmla="*/ 148 w 192"/>
                <a:gd name="T93" fmla="*/ 82 h 160"/>
                <a:gd name="T94" fmla="*/ 152 w 192"/>
                <a:gd name="T95" fmla="*/ 101 h 160"/>
                <a:gd name="T96" fmla="*/ 156 w 192"/>
                <a:gd name="T97" fmla="*/ 104 h 160"/>
                <a:gd name="T98" fmla="*/ 160 w 192"/>
                <a:gd name="T99" fmla="*/ 102 h 160"/>
                <a:gd name="T100" fmla="*/ 167 w 192"/>
                <a:gd name="T101" fmla="*/ 88 h 160"/>
                <a:gd name="T102" fmla="*/ 188 w 192"/>
                <a:gd name="T103" fmla="*/ 88 h 160"/>
                <a:gd name="T104" fmla="*/ 192 w 192"/>
                <a:gd name="T105" fmla="*/ 84 h 160"/>
                <a:gd name="T106" fmla="*/ 188 w 192"/>
                <a:gd name="T107"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chemeClr val="bg1"/>
            </a:solidFill>
            <a:ln>
              <a:solidFill>
                <a:schemeClr val="bg1"/>
              </a:solidFill>
            </a:ln>
          </p:spPr>
          <p:txBody>
            <a:bodyPr lIns="80296" tIns="40148" rIns="80296" bIns="40148"/>
            <a:lstStyle/>
            <a:p>
              <a:pPr fontAlgn="auto">
                <a:defRPr/>
              </a:pPr>
              <a:endParaRPr lang="zh-CN" altLang="en-US" sz="1580" noProof="1">
                <a:solidFill>
                  <a:prstClr val="black"/>
                </a:solidFill>
              </a:endParaRPr>
            </a:p>
          </p:txBody>
        </p:sp>
        <p:sp>
          <p:nvSpPr>
            <p:cNvPr id="30734" name="文本框 24"/>
            <p:cNvSpPr txBox="1">
              <a:spLocks noChangeArrowheads="1"/>
            </p:cNvSpPr>
            <p:nvPr/>
          </p:nvSpPr>
          <p:spPr bwMode="auto">
            <a:xfrm>
              <a:off x="7521364" y="3955878"/>
              <a:ext cx="3358611" cy="73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800">
                  <a:solidFill>
                    <a:srgbClr val="000000"/>
                  </a:solidFill>
                  <a:latin typeface="微软雅黑" panose="020B0503020204020204" pitchFamily="34" charset="-122"/>
                  <a:ea typeface="微软雅黑" panose="020B0503020204020204" pitchFamily="34" charset="-122"/>
                </a:rPr>
                <a:t>学生自管计划</a:t>
              </a:r>
              <a:endParaRPr lang="zh-CN" altLang="en-US">
                <a:solidFill>
                  <a:srgbClr val="00000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821415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 name="Rectangle 457"/>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 name="内容占位符 2"/>
          <p:cNvSpPr txBox="1">
            <a:spLocks/>
          </p:cNvSpPr>
          <p:nvPr/>
        </p:nvSpPr>
        <p:spPr>
          <a:xfrm>
            <a:off x="907561" y="1452928"/>
            <a:ext cx="10515600" cy="499538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b="1" dirty="0" smtClean="0">
                <a:latin typeface="仿宋" panose="02010609060101010101" pitchFamily="49" charset="-122"/>
                <a:ea typeface="仿宋" panose="02010609060101010101" pitchFamily="49" charset="-122"/>
              </a:rPr>
              <a:t>浙江卷标签：“注重方法，凸显能力”</a:t>
            </a:r>
            <a:endParaRPr lang="en-US" altLang="zh-CN" b="1" dirty="0" smtClean="0">
              <a:latin typeface="仿宋" panose="02010609060101010101" pitchFamily="49" charset="-122"/>
              <a:ea typeface="仿宋" panose="02010609060101010101" pitchFamily="49" charset="-122"/>
            </a:endParaRPr>
          </a:p>
          <a:p>
            <a:pPr marL="0" indent="0">
              <a:lnSpc>
                <a:spcPct val="150000"/>
              </a:lnSpc>
              <a:buFont typeface="Arial" panose="020B0604020202020204" pitchFamily="34" charset="0"/>
              <a:buNone/>
            </a:pPr>
            <a:r>
              <a:rPr lang="en-US" altLang="zh-CN" b="1" dirty="0" smtClean="0">
                <a:latin typeface="仿宋" panose="02010609060101010101" pitchFamily="49" charset="-122"/>
                <a:ea typeface="仿宋" panose="02010609060101010101" pitchFamily="49" charset="-122"/>
              </a:rPr>
              <a:t>            </a:t>
            </a:r>
            <a:r>
              <a:rPr lang="zh-CN" altLang="en-US" b="1" dirty="0" smtClean="0">
                <a:latin typeface="仿宋" panose="02010609060101010101" pitchFamily="49" charset="-122"/>
                <a:ea typeface="仿宋" panose="02010609060101010101" pitchFamily="49" charset="-122"/>
              </a:rPr>
              <a:t>“注重本质，意蕴深远”</a:t>
            </a:r>
            <a:endParaRPr lang="en-US" altLang="zh-CN" b="1" dirty="0" smtClean="0">
              <a:latin typeface="仿宋" panose="02010609060101010101" pitchFamily="49" charset="-122"/>
              <a:ea typeface="仿宋" panose="02010609060101010101" pitchFamily="49" charset="-122"/>
            </a:endParaRPr>
          </a:p>
          <a:p>
            <a:pPr marL="0" indent="0">
              <a:lnSpc>
                <a:spcPct val="150000"/>
              </a:lnSpc>
              <a:buFont typeface="Arial" panose="020B0604020202020204" pitchFamily="34" charset="0"/>
              <a:buNone/>
            </a:pPr>
            <a:r>
              <a:rPr lang="zh-CN" altLang="en-US" b="1" dirty="0" smtClean="0">
                <a:latin typeface="仿宋" panose="02010609060101010101" pitchFamily="49" charset="-122"/>
                <a:ea typeface="仿宋" panose="02010609060101010101" pitchFamily="49" charset="-122"/>
              </a:rPr>
              <a:t>            “注重思想，考核素养”</a:t>
            </a:r>
            <a:endParaRPr lang="en-US" altLang="zh-CN" b="1" dirty="0" smtClean="0">
              <a:latin typeface="仿宋" panose="02010609060101010101" pitchFamily="49" charset="-122"/>
              <a:ea typeface="仿宋" panose="02010609060101010101" pitchFamily="49" charset="-122"/>
            </a:endParaRPr>
          </a:p>
          <a:p>
            <a:pPr marL="0" indent="0">
              <a:lnSpc>
                <a:spcPct val="150000"/>
              </a:lnSpc>
              <a:buFont typeface="Arial" panose="020B0604020202020204" pitchFamily="34" charset="0"/>
              <a:buNone/>
            </a:pPr>
            <a:r>
              <a:rPr lang="zh-CN" altLang="en-US" b="1" dirty="0" smtClean="0">
                <a:latin typeface="仿宋" panose="02010609060101010101" pitchFamily="49" charset="-122"/>
                <a:ea typeface="仿宋" panose="02010609060101010101" pitchFamily="49" charset="-122"/>
              </a:rPr>
              <a:t>            “简约中显大气，朴实中有灵气”</a:t>
            </a:r>
            <a:endParaRPr lang="en-US" altLang="zh-CN" b="1" dirty="0" smtClean="0">
              <a:latin typeface="仿宋" panose="02010609060101010101" pitchFamily="49" charset="-122"/>
              <a:ea typeface="仿宋" panose="02010609060101010101" pitchFamily="49" charset="-122"/>
            </a:endParaRPr>
          </a:p>
          <a:p>
            <a:pPr marL="0" indent="0">
              <a:lnSpc>
                <a:spcPct val="150000"/>
              </a:lnSpc>
              <a:buFont typeface="Arial" panose="020B0604020202020204" pitchFamily="34" charset="0"/>
              <a:buNone/>
            </a:pPr>
            <a:r>
              <a:rPr lang="en-US" altLang="zh-CN" b="1" dirty="0">
                <a:latin typeface="仿宋" panose="02010609060101010101" pitchFamily="49" charset="-122"/>
                <a:ea typeface="仿宋" panose="02010609060101010101" pitchFamily="49" charset="-122"/>
              </a:rPr>
              <a:t> </a:t>
            </a:r>
            <a:r>
              <a:rPr lang="en-US" altLang="zh-CN" b="1" dirty="0" smtClean="0">
                <a:latin typeface="仿宋" panose="02010609060101010101" pitchFamily="49" charset="-122"/>
                <a:ea typeface="仿宋" panose="02010609060101010101" pitchFamily="49" charset="-122"/>
              </a:rPr>
              <a:t>             ……</a:t>
            </a:r>
          </a:p>
          <a:p>
            <a:pPr marL="0" indent="0">
              <a:lnSpc>
                <a:spcPct val="150000"/>
              </a:lnSpc>
              <a:buNone/>
            </a:pPr>
            <a:r>
              <a:rPr lang="en-US" altLang="zh-CN" b="1" dirty="0" smtClean="0">
                <a:solidFill>
                  <a:srgbClr val="FF0000"/>
                </a:solidFill>
                <a:latin typeface="仿宋" panose="02010609060101010101" pitchFamily="49" charset="-122"/>
                <a:ea typeface="仿宋" panose="02010609060101010101" pitchFamily="49" charset="-122"/>
              </a:rPr>
              <a:t>     </a:t>
            </a:r>
            <a:r>
              <a:rPr lang="en-US" altLang="zh-CN" sz="3800" b="1" dirty="0" smtClean="0">
                <a:solidFill>
                  <a:srgbClr val="FF0000"/>
                </a:solidFill>
                <a:latin typeface="仿宋" panose="02010609060101010101" pitchFamily="49" charset="-122"/>
                <a:ea typeface="仿宋" panose="02010609060101010101" pitchFamily="49" charset="-122"/>
              </a:rPr>
              <a:t>——</a:t>
            </a:r>
            <a:r>
              <a:rPr lang="zh-CN" altLang="en-US" sz="3800" b="1" dirty="0">
                <a:solidFill>
                  <a:srgbClr val="FF0000"/>
                </a:solidFill>
                <a:latin typeface="仿宋" panose="02010609060101010101" pitchFamily="49" charset="-122"/>
                <a:ea typeface="仿宋" panose="02010609060101010101" pitchFamily="49" charset="-122"/>
              </a:rPr>
              <a:t>以数学学科核心素养为导向</a:t>
            </a:r>
            <a:endParaRPr lang="en-US" altLang="zh-CN" sz="3800" b="1" dirty="0">
              <a:solidFill>
                <a:srgbClr val="FF0000"/>
              </a:solidFill>
              <a:latin typeface="仿宋" panose="02010609060101010101" pitchFamily="49" charset="-122"/>
              <a:ea typeface="仿宋" panose="02010609060101010101" pitchFamily="49" charset="-122"/>
            </a:endParaRPr>
          </a:p>
          <a:p>
            <a:pPr marL="0" indent="0">
              <a:lnSpc>
                <a:spcPct val="150000"/>
              </a:lnSpc>
              <a:buFont typeface="Arial" panose="020B0604020202020204" pitchFamily="34" charset="0"/>
              <a:buNone/>
            </a:pPr>
            <a:r>
              <a:rPr lang="en-US" altLang="zh-CN" b="1" dirty="0" smtClean="0">
                <a:solidFill>
                  <a:srgbClr val="FF0000"/>
                </a:solidFill>
              </a:rPr>
              <a:t>       </a:t>
            </a:r>
            <a:r>
              <a:rPr lang="en-US" altLang="zh-CN" b="1" dirty="0" smtClean="0"/>
              <a:t>                        </a:t>
            </a:r>
            <a:endParaRPr lang="zh-CN" altLang="en-US" b="1" dirty="0"/>
          </a:p>
        </p:txBody>
      </p:sp>
      <p:sp>
        <p:nvSpPr>
          <p:cNvPr id="2" name="文本框 1"/>
          <p:cNvSpPr txBox="1"/>
          <p:nvPr/>
        </p:nvSpPr>
        <p:spPr>
          <a:xfrm>
            <a:off x="816725" y="403299"/>
            <a:ext cx="4021016" cy="646331"/>
          </a:xfrm>
          <a:prstGeom prst="rect">
            <a:avLst/>
          </a:prstGeom>
          <a:noFill/>
        </p:spPr>
        <p:txBody>
          <a:bodyPr wrap="square" rtlCol="0">
            <a:spAutoFit/>
          </a:bodyPr>
          <a:lstStyle/>
          <a:p>
            <a:r>
              <a:rPr lang="en-US" altLang="zh-CN" sz="3600" b="1" dirty="0" smtClean="0">
                <a:solidFill>
                  <a:srgbClr val="FF0000"/>
                </a:solidFill>
                <a:latin typeface="仿宋" panose="02010609060101010101" pitchFamily="49" charset="-122"/>
                <a:ea typeface="仿宋" panose="02010609060101010101" pitchFamily="49" charset="-122"/>
              </a:rPr>
              <a:t>1.2 </a:t>
            </a:r>
            <a:r>
              <a:rPr lang="zh-CN" altLang="en-US" sz="3600" b="1" dirty="0" smtClean="0">
                <a:solidFill>
                  <a:srgbClr val="FF0000"/>
                </a:solidFill>
                <a:latin typeface="仿宋" panose="02010609060101010101" pitchFamily="49" charset="-122"/>
                <a:ea typeface="仿宋" panose="02010609060101010101" pitchFamily="49" charset="-122"/>
              </a:rPr>
              <a:t>考题立意新</a:t>
            </a:r>
            <a:endParaRPr lang="zh-CN" altLang="en-US" sz="3600" b="1" dirty="0">
              <a:solidFill>
                <a:srgbClr val="FF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256870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 name="Rectangle 457"/>
          <p:cNvSpPr>
            <a:spLocks noChangeArrowheads="1"/>
          </p:cNvSpPr>
          <p:nvPr/>
        </p:nvSpPr>
        <p:spPr bwMode="auto">
          <a:xfrm>
            <a:off x="555601" y="19504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aphicFrame>
        <p:nvGraphicFramePr>
          <p:cNvPr id="38920" name="Object 8"/>
          <p:cNvGraphicFramePr>
            <a:graphicFrameLocks noChangeAspect="1"/>
          </p:cNvGraphicFramePr>
          <p:nvPr>
            <p:extLst>
              <p:ext uri="{D42A27DB-BD31-4B8C-83A1-F6EECF244321}">
                <p14:modId xmlns:p14="http://schemas.microsoft.com/office/powerpoint/2010/main" val="914696976"/>
              </p:ext>
            </p:extLst>
          </p:nvPr>
        </p:nvGraphicFramePr>
        <p:xfrm>
          <a:off x="696506" y="1597078"/>
          <a:ext cx="5783575" cy="4130898"/>
        </p:xfrm>
        <a:graphic>
          <a:graphicData uri="http://schemas.openxmlformats.org/presentationml/2006/ole">
            <mc:AlternateContent xmlns:mc="http://schemas.openxmlformats.org/markup-compatibility/2006">
              <mc:Choice xmlns:v="urn:schemas-microsoft-com:vml" Requires="v">
                <p:oleObj spid="_x0000_s29865" name="Document" r:id="rId3" imgW="3066425" imgH="2185033" progId="Word.Document.8">
                  <p:embed/>
                </p:oleObj>
              </mc:Choice>
              <mc:Fallback>
                <p:oleObj name="Document" r:id="rId3" imgW="3066425" imgH="2185033" progId="Word.Document.8">
                  <p:embed/>
                  <p:pic>
                    <p:nvPicPr>
                      <p:cNvPr id="38920" name="Object 8"/>
                      <p:cNvPicPr>
                        <a:picLocks noChangeAspect="1" noChangeArrowheads="1"/>
                      </p:cNvPicPr>
                      <p:nvPr/>
                    </p:nvPicPr>
                    <p:blipFill>
                      <a:blip r:embed="rId4"/>
                      <a:srcRect/>
                      <a:stretch>
                        <a:fillRect/>
                      </a:stretch>
                    </p:blipFill>
                    <p:spPr bwMode="auto">
                      <a:xfrm>
                        <a:off x="696506" y="1597078"/>
                        <a:ext cx="5783575" cy="4130898"/>
                      </a:xfrm>
                      <a:prstGeom prst="rect">
                        <a:avLst/>
                      </a:prstGeom>
                      <a:noFill/>
                      <a:extLst/>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2406844772"/>
              </p:ext>
            </p:extLst>
          </p:nvPr>
        </p:nvGraphicFramePr>
        <p:xfrm>
          <a:off x="7304269" y="2351239"/>
          <a:ext cx="1394253" cy="841813"/>
        </p:xfrm>
        <a:graphic>
          <a:graphicData uri="http://schemas.openxmlformats.org/presentationml/2006/ole">
            <mc:AlternateContent xmlns:mc="http://schemas.openxmlformats.org/markup-compatibility/2006">
              <mc:Choice xmlns:v="urn:schemas-microsoft-com:vml" Requires="v">
                <p:oleObj spid="_x0000_s29866" name="Equation" r:id="rId5" imgW="672840" imgH="406080" progId="Equation.DSMT4">
                  <p:embed/>
                </p:oleObj>
              </mc:Choice>
              <mc:Fallback>
                <p:oleObj name="Equation" r:id="rId5" imgW="672840" imgH="406080" progId="Equation.DSMT4">
                  <p:embed/>
                  <p:pic>
                    <p:nvPicPr>
                      <p:cNvPr id="20" name="对象 19"/>
                      <p:cNvPicPr>
                        <a:picLocks noChangeAspect="1" noChangeArrowheads="1"/>
                      </p:cNvPicPr>
                      <p:nvPr/>
                    </p:nvPicPr>
                    <p:blipFill>
                      <a:blip r:embed="rId6"/>
                      <a:srcRect/>
                      <a:stretch>
                        <a:fillRect/>
                      </a:stretch>
                    </p:blipFill>
                    <p:spPr bwMode="auto">
                      <a:xfrm>
                        <a:off x="7304269" y="2351239"/>
                        <a:ext cx="1394253" cy="841813"/>
                      </a:xfrm>
                      <a:prstGeom prst="rect">
                        <a:avLst/>
                      </a:prstGeom>
                      <a:noFill/>
                      <a:extLst/>
                    </p:spPr>
                  </p:pic>
                </p:oleObj>
              </mc:Fallback>
            </mc:AlternateContent>
          </a:graphicData>
        </a:graphic>
      </p:graphicFrame>
      <p:graphicFrame>
        <p:nvGraphicFramePr>
          <p:cNvPr id="38925" name="Object 13"/>
          <p:cNvGraphicFramePr>
            <a:graphicFrameLocks noChangeAspect="1"/>
          </p:cNvGraphicFramePr>
          <p:nvPr>
            <p:extLst>
              <p:ext uri="{D42A27DB-BD31-4B8C-83A1-F6EECF244321}">
                <p14:modId xmlns:p14="http://schemas.microsoft.com/office/powerpoint/2010/main" val="239530570"/>
              </p:ext>
            </p:extLst>
          </p:nvPr>
        </p:nvGraphicFramePr>
        <p:xfrm>
          <a:off x="5201236" y="2408351"/>
          <a:ext cx="1372028" cy="727591"/>
        </p:xfrm>
        <a:graphic>
          <a:graphicData uri="http://schemas.openxmlformats.org/presentationml/2006/ole">
            <mc:AlternateContent xmlns:mc="http://schemas.openxmlformats.org/markup-compatibility/2006">
              <mc:Choice xmlns:v="urn:schemas-microsoft-com:vml" Requires="v">
                <p:oleObj spid="_x0000_s29867" name="Equation" r:id="rId7" imgW="838080" imgH="444240" progId="Equation.DSMT4">
                  <p:embed/>
                </p:oleObj>
              </mc:Choice>
              <mc:Fallback>
                <p:oleObj name="Equation" r:id="rId7" imgW="838080" imgH="444240" progId="Equation.DSMT4">
                  <p:embed/>
                  <p:pic>
                    <p:nvPicPr>
                      <p:cNvPr id="38925" name="Object 13"/>
                      <p:cNvPicPr>
                        <a:picLocks noChangeAspect="1" noChangeArrowheads="1"/>
                      </p:cNvPicPr>
                      <p:nvPr/>
                    </p:nvPicPr>
                    <p:blipFill>
                      <a:blip r:embed="rId8"/>
                      <a:srcRect/>
                      <a:stretch>
                        <a:fillRect/>
                      </a:stretch>
                    </p:blipFill>
                    <p:spPr bwMode="auto">
                      <a:xfrm>
                        <a:off x="5201236" y="2408351"/>
                        <a:ext cx="1372028" cy="727591"/>
                      </a:xfrm>
                      <a:prstGeom prst="rect">
                        <a:avLst/>
                      </a:prstGeom>
                      <a:noFill/>
                      <a:ln>
                        <a:noFill/>
                      </a:ln>
                      <a:effectLst/>
                      <a:extLst/>
                    </p:spPr>
                  </p:pic>
                </p:oleObj>
              </mc:Fallback>
            </mc:AlternateContent>
          </a:graphicData>
        </a:graphic>
      </p:graphicFrame>
      <p:sp>
        <p:nvSpPr>
          <p:cNvPr id="22" name="右箭头 21"/>
          <p:cNvSpPr/>
          <p:nvPr/>
        </p:nvSpPr>
        <p:spPr>
          <a:xfrm>
            <a:off x="6654689" y="2678360"/>
            <a:ext cx="465542" cy="187569"/>
          </a:xfrm>
          <a:prstGeom prst="right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68693" y="1015244"/>
            <a:ext cx="4394200" cy="461665"/>
          </a:xfrm>
          <a:prstGeom prst="rect">
            <a:avLst/>
          </a:prstGeom>
          <a:noFill/>
        </p:spPr>
        <p:txBody>
          <a:bodyPr wrap="square" rtlCol="0">
            <a:spAutoFit/>
          </a:bodyPr>
          <a:lstStyle/>
          <a:p>
            <a:r>
              <a:rPr lang="zh-CN" altLang="en-US" sz="2400" b="1" dirty="0">
                <a:latin typeface="仿宋" panose="02010609060101010101" pitchFamily="49" charset="-122"/>
                <a:ea typeface="仿宋" panose="02010609060101010101" pitchFamily="49" charset="-122"/>
              </a:rPr>
              <a:t>例</a:t>
            </a:r>
            <a:r>
              <a:rPr lang="en-US" altLang="zh-CN" sz="2400" b="1" dirty="0">
                <a:latin typeface="仿宋" panose="02010609060101010101" pitchFamily="49" charset="-122"/>
                <a:ea typeface="仿宋" panose="02010609060101010101" pitchFamily="49" charset="-122"/>
              </a:rPr>
              <a:t>1</a:t>
            </a:r>
            <a:r>
              <a:rPr lang="zh-CN" altLang="en-US" sz="2400" b="1" dirty="0">
                <a:latin typeface="仿宋" panose="02010609060101010101" pitchFamily="49" charset="-122"/>
                <a:ea typeface="仿宋" panose="02010609060101010101" pitchFamily="49" charset="-122"/>
              </a:rPr>
              <a:t>：</a:t>
            </a:r>
            <a:r>
              <a:rPr lang="en-US" altLang="zh-CN" sz="2400" b="1" dirty="0">
                <a:latin typeface="仿宋" panose="02010609060101010101" pitchFamily="49" charset="-122"/>
                <a:ea typeface="仿宋" panose="02010609060101010101" pitchFamily="49" charset="-122"/>
              </a:rPr>
              <a:t>2015</a:t>
            </a:r>
            <a:r>
              <a:rPr lang="zh-CN" altLang="en-US" sz="2400" b="1" dirty="0">
                <a:latin typeface="仿宋" panose="02010609060101010101" pitchFamily="49" charset="-122"/>
                <a:ea typeface="仿宋" panose="02010609060101010101" pitchFamily="49" charset="-122"/>
              </a:rPr>
              <a:t>浙江省高考压轴题</a:t>
            </a:r>
            <a:endParaRPr lang="zh-CN" altLang="en-US" sz="2400" dirty="0">
              <a:latin typeface="仿宋" panose="02010609060101010101" pitchFamily="49" charset="-122"/>
              <a:ea typeface="仿宋" panose="02010609060101010101" pitchFamily="49" charset="-122"/>
            </a:endParaRPr>
          </a:p>
        </p:txBody>
      </p:sp>
      <p:sp>
        <p:nvSpPr>
          <p:cNvPr id="3" name="文本框 2"/>
          <p:cNvSpPr txBox="1"/>
          <p:nvPr/>
        </p:nvSpPr>
        <p:spPr>
          <a:xfrm>
            <a:off x="705934" y="253655"/>
            <a:ext cx="6224606" cy="523220"/>
          </a:xfrm>
          <a:prstGeom prst="rect">
            <a:avLst/>
          </a:prstGeom>
          <a:noFill/>
        </p:spPr>
        <p:txBody>
          <a:bodyPr wrap="square" rtlCol="0">
            <a:spAutoFit/>
          </a:bodyPr>
          <a:lstStyle/>
          <a:p>
            <a:r>
              <a:rPr lang="en-US" altLang="zh-CN" sz="2800" b="1" dirty="0" smtClean="0">
                <a:solidFill>
                  <a:srgbClr val="FF0000"/>
                </a:solidFill>
                <a:latin typeface="仿宋" panose="02010609060101010101" pitchFamily="49" charset="-122"/>
                <a:ea typeface="仿宋" panose="02010609060101010101" pitchFamily="49" charset="-122"/>
              </a:rPr>
              <a:t>1.3 </a:t>
            </a:r>
            <a:r>
              <a:rPr lang="zh-CN" altLang="en-US" sz="2800" b="1" dirty="0" smtClean="0">
                <a:solidFill>
                  <a:srgbClr val="FF0000"/>
                </a:solidFill>
                <a:latin typeface="仿宋" panose="02010609060101010101" pitchFamily="49" charset="-122"/>
                <a:ea typeface="仿宋" panose="02010609060101010101" pitchFamily="49" charset="-122"/>
              </a:rPr>
              <a:t>核心素养层面的考题赏析</a:t>
            </a:r>
            <a:endParaRPr lang="zh-CN" altLang="en-US" sz="2800" b="1" dirty="0">
              <a:solidFill>
                <a:srgbClr val="FF0000"/>
              </a:solidFill>
              <a:latin typeface="仿宋" panose="02010609060101010101" pitchFamily="49" charset="-122"/>
              <a:ea typeface="仿宋" panose="02010609060101010101" pitchFamily="49" charset="-122"/>
            </a:endParaRPr>
          </a:p>
        </p:txBody>
      </p:sp>
      <p:sp>
        <p:nvSpPr>
          <p:cNvPr id="15" name="文本框 14"/>
          <p:cNvSpPr txBox="1"/>
          <p:nvPr/>
        </p:nvSpPr>
        <p:spPr>
          <a:xfrm>
            <a:off x="8434127" y="2485152"/>
            <a:ext cx="4232642" cy="954107"/>
          </a:xfrm>
          <a:prstGeom prst="rect">
            <a:avLst/>
          </a:prstGeom>
          <a:noFill/>
        </p:spPr>
        <p:txBody>
          <a:bodyPr wrap="square" rtlCol="0">
            <a:spAutoFit/>
          </a:bodyPr>
          <a:lstStyle/>
          <a:p>
            <a:r>
              <a:rPr lang="zh-CN" altLang="en-US" sz="2800" b="1" dirty="0">
                <a:solidFill>
                  <a:srgbClr val="FF0000"/>
                </a:solidFill>
                <a:latin typeface="宋体" panose="02010600030101010101" pitchFamily="2" charset="-122"/>
                <a:ea typeface="宋体" panose="02010600030101010101" pitchFamily="2" charset="-122"/>
              </a:rPr>
              <a:t> </a:t>
            </a:r>
            <a:r>
              <a:rPr lang="zh-CN" altLang="en-US" sz="2800" b="1" dirty="0" smtClean="0">
                <a:solidFill>
                  <a:srgbClr val="FF0000"/>
                </a:solidFill>
                <a:latin typeface="宋体" panose="02010600030101010101" pitchFamily="2" charset="-122"/>
                <a:ea typeface="宋体" panose="02010600030101010101" pitchFamily="2" charset="-122"/>
              </a:rPr>
              <a:t>  转化为类等比数列</a:t>
            </a:r>
            <a:endParaRPr lang="en-US" altLang="zh-CN" sz="2800" b="1" dirty="0" smtClean="0">
              <a:solidFill>
                <a:srgbClr val="FF0000"/>
              </a:solidFill>
              <a:latin typeface="宋体" panose="02010600030101010101" pitchFamily="2" charset="-122"/>
              <a:ea typeface="宋体" panose="02010600030101010101" pitchFamily="2" charset="-122"/>
            </a:endParaRPr>
          </a:p>
          <a:p>
            <a:endParaRPr lang="zh-CN" altLang="en-US" sz="2800" b="1" dirty="0">
              <a:solidFill>
                <a:srgbClr val="FF0000"/>
              </a:solidFill>
              <a:latin typeface="宋体" panose="02010600030101010101" pitchFamily="2" charset="-122"/>
              <a:ea typeface="宋体" panose="02010600030101010101" pitchFamily="2" charset="-122"/>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3035924215"/>
              </p:ext>
            </p:extLst>
          </p:nvPr>
        </p:nvGraphicFramePr>
        <p:xfrm>
          <a:off x="5040313" y="3840163"/>
          <a:ext cx="5013325" cy="704850"/>
        </p:xfrm>
        <a:graphic>
          <a:graphicData uri="http://schemas.openxmlformats.org/presentationml/2006/ole">
            <mc:AlternateContent xmlns:mc="http://schemas.openxmlformats.org/markup-compatibility/2006">
              <mc:Choice xmlns:v="urn:schemas-microsoft-com:vml" Requires="v">
                <p:oleObj spid="_x0000_s29868" name="Equation" r:id="rId9" imgW="2984400" imgH="419040" progId="Equation.DSMT4">
                  <p:embed/>
                </p:oleObj>
              </mc:Choice>
              <mc:Fallback>
                <p:oleObj name="Equation" r:id="rId9" imgW="2984400" imgH="419040" progId="Equation.DSMT4">
                  <p:embed/>
                  <p:pic>
                    <p:nvPicPr>
                      <p:cNvPr id="0" name=""/>
                      <p:cNvPicPr/>
                      <p:nvPr/>
                    </p:nvPicPr>
                    <p:blipFill>
                      <a:blip r:embed="rId10"/>
                      <a:stretch>
                        <a:fillRect/>
                      </a:stretch>
                    </p:blipFill>
                    <p:spPr>
                      <a:xfrm>
                        <a:off x="5040313" y="3840163"/>
                        <a:ext cx="5013325" cy="704850"/>
                      </a:xfrm>
                      <a:prstGeom prst="rect">
                        <a:avLst/>
                      </a:prstGeom>
                    </p:spPr>
                  </p:pic>
                </p:oleObj>
              </mc:Fallback>
            </mc:AlternateContent>
          </a:graphicData>
        </a:graphic>
      </p:graphicFrame>
      <p:sp>
        <p:nvSpPr>
          <p:cNvPr id="19" name="文本框 18"/>
          <p:cNvSpPr txBox="1"/>
          <p:nvPr/>
        </p:nvSpPr>
        <p:spPr>
          <a:xfrm>
            <a:off x="8434127" y="5159124"/>
            <a:ext cx="4232642" cy="523220"/>
          </a:xfrm>
          <a:prstGeom prst="rect">
            <a:avLst/>
          </a:prstGeom>
          <a:noFill/>
        </p:spPr>
        <p:txBody>
          <a:bodyPr wrap="square" rtlCol="0">
            <a:spAutoFit/>
          </a:bodyPr>
          <a:lstStyle/>
          <a:p>
            <a:r>
              <a:rPr lang="zh-CN" altLang="en-US" sz="2800" b="1" dirty="0">
                <a:solidFill>
                  <a:srgbClr val="FF0000"/>
                </a:solidFill>
                <a:latin typeface="宋体" panose="02010600030101010101" pitchFamily="2" charset="-122"/>
                <a:ea typeface="宋体" panose="02010600030101010101" pitchFamily="2" charset="-122"/>
              </a:rPr>
              <a:t> </a:t>
            </a:r>
            <a:r>
              <a:rPr lang="zh-CN" altLang="en-US" sz="2800" b="1" dirty="0" smtClean="0">
                <a:solidFill>
                  <a:srgbClr val="FF0000"/>
                </a:solidFill>
                <a:latin typeface="宋体" panose="02010600030101010101" pitchFamily="2" charset="-122"/>
                <a:ea typeface="宋体" panose="02010600030101010101" pitchFamily="2" charset="-122"/>
              </a:rPr>
              <a:t>  转化为类等差数列</a:t>
            </a:r>
            <a:endParaRPr lang="zh-CN" altLang="en-US" sz="2800" b="1" dirty="0">
              <a:solidFill>
                <a:srgbClr val="FF0000"/>
              </a:solidFill>
              <a:latin typeface="宋体" panose="02010600030101010101" pitchFamily="2" charset="-122"/>
              <a:ea typeface="宋体" panose="02010600030101010101" pitchFamily="2" charset="-122"/>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327416422"/>
              </p:ext>
            </p:extLst>
          </p:nvPr>
        </p:nvGraphicFramePr>
        <p:xfrm>
          <a:off x="5241641" y="5037427"/>
          <a:ext cx="2964514" cy="839945"/>
        </p:xfrm>
        <a:graphic>
          <a:graphicData uri="http://schemas.openxmlformats.org/presentationml/2006/ole">
            <mc:AlternateContent xmlns:mc="http://schemas.openxmlformats.org/markup-compatibility/2006">
              <mc:Choice xmlns:v="urn:schemas-microsoft-com:vml" Requires="v">
                <p:oleObj spid="_x0000_s29869" name="Equation" r:id="rId11" imgW="1523880" imgH="431640" progId="Equation.DSMT4">
                  <p:embed/>
                </p:oleObj>
              </mc:Choice>
              <mc:Fallback>
                <p:oleObj name="Equation" r:id="rId11" imgW="1523880" imgH="431640" progId="Equation.DSMT4">
                  <p:embed/>
                  <p:pic>
                    <p:nvPicPr>
                      <p:cNvPr id="0" name=""/>
                      <p:cNvPicPr/>
                      <p:nvPr/>
                    </p:nvPicPr>
                    <p:blipFill>
                      <a:blip r:embed="rId12"/>
                      <a:stretch>
                        <a:fillRect/>
                      </a:stretch>
                    </p:blipFill>
                    <p:spPr>
                      <a:xfrm>
                        <a:off x="5241641" y="5037427"/>
                        <a:ext cx="2964514" cy="839945"/>
                      </a:xfrm>
                      <a:prstGeom prst="rect">
                        <a:avLst/>
                      </a:prstGeom>
                    </p:spPr>
                  </p:pic>
                </p:oleObj>
              </mc:Fallback>
            </mc:AlternateContent>
          </a:graphicData>
        </a:graphic>
      </p:graphicFrame>
      <p:sp>
        <p:nvSpPr>
          <p:cNvPr id="5" name="文本框 4"/>
          <p:cNvSpPr txBox="1"/>
          <p:nvPr/>
        </p:nvSpPr>
        <p:spPr>
          <a:xfrm>
            <a:off x="1812765" y="5794813"/>
            <a:ext cx="3428876" cy="584775"/>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执果索因</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1165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5" grpId="0"/>
      <p:bldP spid="19"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bwMode="auto">
          <a:xfrm>
            <a:off x="666078" y="689806"/>
            <a:ext cx="3543300" cy="3300007"/>
            <a:chOff x="6360" y="1514"/>
            <a:chExt cx="4910" cy="3506"/>
          </a:xfrm>
        </p:grpSpPr>
        <p:pic>
          <p:nvPicPr>
            <p:cNvPr id="3" name="Picture 10"/>
            <p:cNvPicPr>
              <a:picLocks noChangeAspect="1" noChangeArrowheads="1"/>
            </p:cNvPicPr>
            <p:nvPr/>
          </p:nvPicPr>
          <p:blipFill>
            <a:blip r:embed="rId3"/>
            <a:srcRect/>
            <a:stretch>
              <a:fillRect/>
            </a:stretch>
          </p:blipFill>
          <p:spPr bwMode="auto">
            <a:xfrm>
              <a:off x="6360" y="1514"/>
              <a:ext cx="4910" cy="3288"/>
            </a:xfrm>
            <a:prstGeom prst="rect">
              <a:avLst/>
            </a:prstGeom>
            <a:noFill/>
            <a:ln w="9525">
              <a:noFill/>
              <a:miter lim="800000"/>
              <a:headEnd/>
              <a:tailEnd/>
            </a:ln>
          </p:spPr>
        </p:pic>
        <p:sp>
          <p:nvSpPr>
            <p:cNvPr id="4" name="Text Box 11"/>
            <p:cNvSpPr txBox="1">
              <a:spLocks noChangeArrowheads="1"/>
            </p:cNvSpPr>
            <p:nvPr/>
          </p:nvSpPr>
          <p:spPr bwMode="auto">
            <a:xfrm>
              <a:off x="8733" y="4572"/>
              <a:ext cx="756" cy="448"/>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图</a:t>
              </a:r>
              <a:r>
                <a:rPr kumimoji="0" lang="en-US" altLang="zh-CN" sz="9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4</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graphicFrame>
        <p:nvGraphicFramePr>
          <p:cNvPr id="5" name="Object 3"/>
          <p:cNvGraphicFramePr>
            <a:graphicFrameLocks noChangeAspect="1"/>
          </p:cNvGraphicFramePr>
          <p:nvPr>
            <p:extLst>
              <p:ext uri="{D42A27DB-BD31-4B8C-83A1-F6EECF244321}">
                <p14:modId xmlns:p14="http://schemas.microsoft.com/office/powerpoint/2010/main" val="1584332725"/>
              </p:ext>
            </p:extLst>
          </p:nvPr>
        </p:nvGraphicFramePr>
        <p:xfrm>
          <a:off x="6337637" y="1326031"/>
          <a:ext cx="2601730" cy="2458590"/>
        </p:xfrm>
        <a:graphic>
          <a:graphicData uri="http://schemas.openxmlformats.org/presentationml/2006/ole">
            <mc:AlternateContent xmlns:mc="http://schemas.openxmlformats.org/markup-compatibility/2006">
              <mc:Choice xmlns:v="urn:schemas-microsoft-com:vml" Requires="v">
                <p:oleObj spid="_x0000_s45077" name="Equation" r:id="rId4" imgW="1473120" imgH="1396800" progId="Equation.DSMT4">
                  <p:embed/>
                </p:oleObj>
              </mc:Choice>
              <mc:Fallback>
                <p:oleObj name="Equation" r:id="rId4" imgW="1473120" imgH="1396800" progId="Equation.DSMT4">
                  <p:embed/>
                  <p:pic>
                    <p:nvPicPr>
                      <p:cNvPr id="14" name="Object 3"/>
                      <p:cNvPicPr>
                        <a:picLocks noChangeAspect="1" noChangeArrowheads="1"/>
                      </p:cNvPicPr>
                      <p:nvPr/>
                    </p:nvPicPr>
                    <p:blipFill>
                      <a:blip r:embed="rId5"/>
                      <a:srcRect/>
                      <a:stretch>
                        <a:fillRect/>
                      </a:stretch>
                    </p:blipFill>
                    <p:spPr bwMode="auto">
                      <a:xfrm>
                        <a:off x="6337637" y="1326031"/>
                        <a:ext cx="2601730" cy="2458590"/>
                      </a:xfrm>
                      <a:prstGeom prst="rect">
                        <a:avLst/>
                      </a:prstGeom>
                      <a:noFill/>
                      <a:extLst/>
                    </p:spPr>
                  </p:pic>
                </p:oleObj>
              </mc:Fallback>
            </mc:AlternateContent>
          </a:graphicData>
        </a:graphic>
      </p:graphicFrame>
      <p:sp>
        <p:nvSpPr>
          <p:cNvPr id="6" name="文本框 5"/>
          <p:cNvSpPr txBox="1"/>
          <p:nvPr/>
        </p:nvSpPr>
        <p:spPr>
          <a:xfrm>
            <a:off x="250294" y="3894056"/>
            <a:ext cx="3959084" cy="523220"/>
          </a:xfrm>
          <a:prstGeom prst="rect">
            <a:avLst/>
          </a:prstGeom>
          <a:noFill/>
        </p:spPr>
        <p:txBody>
          <a:bodyPr wrap="square" rtlCol="0">
            <a:spAutoFit/>
          </a:bodyPr>
          <a:lstStyle/>
          <a:p>
            <a:r>
              <a:rPr lang="zh-CN" altLang="en-US" sz="2800" b="1" dirty="0" smtClean="0">
                <a:solidFill>
                  <a:schemeClr val="accent6">
                    <a:lumMod val="50000"/>
                  </a:schemeClr>
                </a:solidFill>
                <a:latin typeface="仿宋" panose="02010609060101010101" pitchFamily="49" charset="-122"/>
                <a:ea typeface="仿宋" panose="02010609060101010101" pitchFamily="49" charset="-122"/>
              </a:rPr>
              <a:t>蛛网工作法：直观分析</a:t>
            </a:r>
            <a:endParaRPr lang="zh-CN" altLang="en-US" sz="2800" b="1" dirty="0">
              <a:solidFill>
                <a:schemeClr val="accent6">
                  <a:lumMod val="50000"/>
                </a:schemeClr>
              </a:solidFill>
              <a:latin typeface="仿宋" panose="02010609060101010101" pitchFamily="49" charset="-122"/>
              <a:ea typeface="仿宋" panose="02010609060101010101" pitchFamily="49" charset="-122"/>
            </a:endParaRPr>
          </a:p>
        </p:txBody>
      </p:sp>
      <p:sp>
        <p:nvSpPr>
          <p:cNvPr id="7" name="文本框 6"/>
          <p:cNvSpPr txBox="1"/>
          <p:nvPr/>
        </p:nvSpPr>
        <p:spPr>
          <a:xfrm>
            <a:off x="4646644" y="4417276"/>
            <a:ext cx="9100950" cy="1384995"/>
          </a:xfrm>
          <a:prstGeom prst="rect">
            <a:avLst/>
          </a:prstGeom>
          <a:noFill/>
        </p:spPr>
        <p:txBody>
          <a:bodyPr wrap="square" rtlCol="0">
            <a:spAutoFit/>
          </a:bodyPr>
          <a:lstStyle/>
          <a:p>
            <a:pPr>
              <a:lnSpc>
                <a:spcPct val="150000"/>
              </a:lnSpc>
            </a:pPr>
            <a:r>
              <a:rPr lang="zh-CN" altLang="en-US" sz="2800" b="1" dirty="0" smtClean="0">
                <a:solidFill>
                  <a:srgbClr val="FF0000"/>
                </a:solidFill>
              </a:rPr>
              <a:t>数列</a:t>
            </a:r>
            <a:r>
              <a:rPr lang="zh-CN" altLang="en-US" sz="2800" b="1" dirty="0">
                <a:solidFill>
                  <a:srgbClr val="FF0000"/>
                </a:solidFill>
              </a:rPr>
              <a:t>的</a:t>
            </a:r>
            <a:r>
              <a:rPr lang="zh-CN" altLang="en-US" sz="2800" b="1" dirty="0" smtClean="0">
                <a:solidFill>
                  <a:srgbClr val="FF0000"/>
                </a:solidFill>
              </a:rPr>
              <a:t>极限</a:t>
            </a:r>
            <a:r>
              <a:rPr lang="zh-CN" altLang="en-US" sz="2800" b="1" dirty="0">
                <a:solidFill>
                  <a:srgbClr val="FF0000"/>
                </a:solidFill>
              </a:rPr>
              <a:t>为</a:t>
            </a:r>
            <a:r>
              <a:rPr lang="zh-CN" altLang="en-US" sz="2800" b="1" dirty="0" smtClean="0">
                <a:solidFill>
                  <a:srgbClr val="FF0000"/>
                </a:solidFill>
              </a:rPr>
              <a:t>递推函数的不动点</a:t>
            </a:r>
            <a:r>
              <a:rPr lang="en-US" altLang="zh-CN" sz="2800" b="1" dirty="0" smtClean="0">
                <a:solidFill>
                  <a:srgbClr val="FF0000"/>
                </a:solidFill>
              </a:rPr>
              <a:t>0</a:t>
            </a:r>
          </a:p>
          <a:p>
            <a:pPr>
              <a:lnSpc>
                <a:spcPct val="150000"/>
              </a:lnSpc>
            </a:pPr>
            <a:r>
              <a:rPr lang="zh-CN" altLang="en-US" sz="2800" b="1" dirty="0" smtClean="0">
                <a:solidFill>
                  <a:srgbClr val="FF0000"/>
                </a:solidFill>
              </a:rPr>
              <a:t>（递推函数图像与直线</a:t>
            </a:r>
            <a:r>
              <a:rPr lang="en-US" altLang="zh-CN" sz="2800" b="1" dirty="0" smtClean="0">
                <a:solidFill>
                  <a:srgbClr val="FF0000"/>
                </a:solidFill>
              </a:rPr>
              <a:t>y=x</a:t>
            </a:r>
            <a:r>
              <a:rPr lang="zh-CN" altLang="en-US" sz="2800" b="1" dirty="0" smtClean="0">
                <a:solidFill>
                  <a:srgbClr val="FF0000"/>
                </a:solidFill>
              </a:rPr>
              <a:t>的交点）</a:t>
            </a:r>
            <a:endParaRPr lang="en-US" altLang="zh-CN" sz="2800" b="1" dirty="0" smtClean="0">
              <a:solidFill>
                <a:srgbClr val="FF0000"/>
              </a:solidFill>
            </a:endParaRPr>
          </a:p>
        </p:txBody>
      </p:sp>
      <p:sp>
        <p:nvSpPr>
          <p:cNvPr id="9" name="文本框 8"/>
          <p:cNvSpPr txBox="1"/>
          <p:nvPr/>
        </p:nvSpPr>
        <p:spPr>
          <a:xfrm>
            <a:off x="760412" y="318761"/>
            <a:ext cx="4826000" cy="523220"/>
          </a:xfrm>
          <a:prstGeom prst="rect">
            <a:avLst/>
          </a:prstGeom>
          <a:noFill/>
        </p:spPr>
        <p:txBody>
          <a:bodyPr wrap="square" rtlCol="0">
            <a:spAutoFit/>
          </a:bodyPr>
          <a:lstStyle/>
          <a:p>
            <a:r>
              <a:rPr lang="zh-CN" altLang="en-US" sz="2800" b="1" dirty="0" smtClean="0">
                <a:solidFill>
                  <a:srgbClr val="FF0000"/>
                </a:solidFill>
                <a:latin typeface="宋体" panose="02010600030101010101" pitchFamily="2" charset="-122"/>
                <a:ea typeface="宋体" panose="02010600030101010101" pitchFamily="2" charset="-122"/>
              </a:rPr>
              <a:t>从高等数学的视角看：</a:t>
            </a:r>
            <a:endParaRPr lang="zh-CN" altLang="en-US" sz="2800" b="1" dirty="0">
              <a:solidFill>
                <a:srgbClr val="FF0000"/>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29317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324010" y="599624"/>
            <a:ext cx="6810195" cy="4153351"/>
          </a:xfrm>
          <a:prstGeom prst="rect">
            <a:avLst/>
          </a:prstGeom>
        </p:spPr>
      </p:pic>
      <p:sp>
        <p:nvSpPr>
          <p:cNvPr id="2" name="文本框 1"/>
          <p:cNvSpPr txBox="1"/>
          <p:nvPr/>
        </p:nvSpPr>
        <p:spPr>
          <a:xfrm>
            <a:off x="7560784" y="1450595"/>
            <a:ext cx="3843866" cy="523220"/>
          </a:xfrm>
          <a:prstGeom prst="rect">
            <a:avLst/>
          </a:prstGeom>
          <a:noFill/>
        </p:spPr>
        <p:txBody>
          <a:bodyPr wrap="square" rtlCol="0">
            <a:spAutoFit/>
          </a:bodyPr>
          <a:lstStyle/>
          <a:p>
            <a:r>
              <a:rPr lang="en-US" altLang="zh-CN" sz="2800" b="1" dirty="0" smtClean="0">
                <a:solidFill>
                  <a:srgbClr val="FF0000"/>
                </a:solidFill>
                <a:latin typeface="仿宋" panose="02010609060101010101" pitchFamily="49" charset="-122"/>
                <a:ea typeface="仿宋" panose="02010609060101010101" pitchFamily="49" charset="-122"/>
                <a:cs typeface="Times New Roman" panose="02020603050405020304" pitchFamily="18" charset="0"/>
              </a:rPr>
              <a:t>0=0-0  </a:t>
            </a:r>
            <a:r>
              <a:rPr lang="zh-CN" altLang="en-US" sz="2800" b="1" dirty="0" smtClean="0">
                <a:solidFill>
                  <a:srgbClr val="FF0000"/>
                </a:solidFill>
                <a:latin typeface="仿宋" panose="02010609060101010101" pitchFamily="49" charset="-122"/>
                <a:ea typeface="仿宋" panose="02010609060101010101" pitchFamily="49" charset="-122"/>
                <a:cs typeface="Times New Roman" panose="02020603050405020304" pitchFamily="18" charset="0"/>
              </a:rPr>
              <a:t>研究难以持续</a:t>
            </a:r>
            <a:endParaRPr lang="zh-CN" altLang="en-US" sz="2800" b="1" dirty="0">
              <a:solidFill>
                <a:srgbClr val="FF0000"/>
              </a:solidFill>
              <a:latin typeface="仿宋" panose="02010609060101010101" pitchFamily="49" charset="-122"/>
              <a:ea typeface="仿宋" panose="02010609060101010101" pitchFamily="49" charset="-122"/>
              <a:cs typeface="Times New Roman" panose="02020603050405020304" pitchFamily="18" charset="0"/>
            </a:endParaRPr>
          </a:p>
        </p:txBody>
      </p:sp>
      <p:sp>
        <p:nvSpPr>
          <p:cNvPr id="3" name="文本框 2"/>
          <p:cNvSpPr txBox="1"/>
          <p:nvPr/>
        </p:nvSpPr>
        <p:spPr>
          <a:xfrm>
            <a:off x="7560784" y="2278041"/>
            <a:ext cx="3843866" cy="461665"/>
          </a:xfrm>
          <a:prstGeom prst="rect">
            <a:avLst/>
          </a:prstGeom>
          <a:noFill/>
        </p:spPr>
        <p:txBody>
          <a:bodyPr wrap="square" rtlCol="0">
            <a:spAutoFit/>
          </a:bodyPr>
          <a:lstStyle/>
          <a:p>
            <a:r>
              <a:rPr lang="zh-CN" altLang="en-US" sz="2400" b="1" dirty="0" smtClean="0">
                <a:latin typeface="仿宋" panose="02010609060101010101" pitchFamily="49" charset="-122"/>
                <a:ea typeface="仿宋" panose="02010609060101010101" pitchFamily="49" charset="-122"/>
              </a:rPr>
              <a:t>取倒数相邻两项差趋向于</a:t>
            </a:r>
            <a:r>
              <a:rPr lang="en-US" altLang="zh-CN" sz="2400" b="1" dirty="0" smtClean="0">
                <a:latin typeface="仿宋" panose="02010609060101010101" pitchFamily="49" charset="-122"/>
                <a:ea typeface="仿宋" panose="02010609060101010101" pitchFamily="49" charset="-122"/>
              </a:rPr>
              <a:t>1</a:t>
            </a:r>
            <a:endParaRPr lang="zh-CN" altLang="en-US" sz="2400" b="1" dirty="0">
              <a:solidFill>
                <a:srgbClr val="FF0000"/>
              </a:solidFill>
              <a:latin typeface="仿宋" panose="02010609060101010101" pitchFamily="49" charset="-122"/>
              <a:ea typeface="仿宋" panose="02010609060101010101" pitchFamily="49" charset="-122"/>
            </a:endParaRPr>
          </a:p>
        </p:txBody>
      </p:sp>
      <p:sp>
        <p:nvSpPr>
          <p:cNvPr id="5" name="文本框 4"/>
          <p:cNvSpPr txBox="1"/>
          <p:nvPr/>
        </p:nvSpPr>
        <p:spPr>
          <a:xfrm>
            <a:off x="727155" y="5016507"/>
            <a:ext cx="6242927" cy="646331"/>
          </a:xfrm>
          <a:prstGeom prst="rect">
            <a:avLst/>
          </a:prstGeom>
          <a:noFill/>
        </p:spPr>
        <p:txBody>
          <a:bodyPr wrap="square" rtlCol="0">
            <a:spAutoFit/>
          </a:bodyPr>
          <a:lstStyle/>
          <a:p>
            <a:r>
              <a:rPr lang="zh-CN" altLang="en-US" sz="3600" b="1" dirty="0" smtClean="0">
                <a:solidFill>
                  <a:srgbClr val="FF0000"/>
                </a:solidFill>
                <a:latin typeface="宋体" panose="02010600030101010101" pitchFamily="2" charset="-122"/>
                <a:ea typeface="宋体" panose="02010600030101010101" pitchFamily="2" charset="-122"/>
              </a:rPr>
              <a:t>目标：构造迭代实现递归</a:t>
            </a:r>
            <a:endParaRPr lang="zh-CN" altLang="en-US" sz="3600" b="1" dirty="0">
              <a:solidFill>
                <a:srgbClr val="FF0000"/>
              </a:solidFill>
              <a:latin typeface="宋体" panose="02010600030101010101" pitchFamily="2" charset="-122"/>
              <a:ea typeface="宋体" panose="02010600030101010101" pitchFamily="2" charset="-122"/>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2691119849"/>
              </p:ext>
            </p:extLst>
          </p:nvPr>
        </p:nvGraphicFramePr>
        <p:xfrm>
          <a:off x="7631092" y="3043932"/>
          <a:ext cx="999067" cy="606576"/>
        </p:xfrm>
        <a:graphic>
          <a:graphicData uri="http://schemas.openxmlformats.org/presentationml/2006/ole">
            <mc:AlternateContent xmlns:mc="http://schemas.openxmlformats.org/markup-compatibility/2006">
              <mc:Choice xmlns:v="urn:schemas-microsoft-com:vml" Requires="v">
                <p:oleObj spid="_x0000_s46176" name="Equation" r:id="rId4" imgW="711000" imgH="431640" progId="Equation.DSMT4">
                  <p:embed/>
                </p:oleObj>
              </mc:Choice>
              <mc:Fallback>
                <p:oleObj name="Equation" r:id="rId4" imgW="711000" imgH="431640" progId="Equation.DSMT4">
                  <p:embed/>
                  <p:pic>
                    <p:nvPicPr>
                      <p:cNvPr id="0" name=""/>
                      <p:cNvPicPr/>
                      <p:nvPr/>
                    </p:nvPicPr>
                    <p:blipFill>
                      <a:blip r:embed="rId5"/>
                      <a:stretch>
                        <a:fillRect/>
                      </a:stretch>
                    </p:blipFill>
                    <p:spPr>
                      <a:xfrm>
                        <a:off x="7631092" y="3043932"/>
                        <a:ext cx="999067" cy="606576"/>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609674705"/>
              </p:ext>
            </p:extLst>
          </p:nvPr>
        </p:nvGraphicFramePr>
        <p:xfrm>
          <a:off x="7508299" y="3707718"/>
          <a:ext cx="1244651" cy="587752"/>
        </p:xfrm>
        <a:graphic>
          <a:graphicData uri="http://schemas.openxmlformats.org/presentationml/2006/ole">
            <mc:AlternateContent xmlns:mc="http://schemas.openxmlformats.org/markup-compatibility/2006">
              <mc:Choice xmlns:v="urn:schemas-microsoft-com:vml" Requires="v">
                <p:oleObj spid="_x0000_s46177" name="Equation" r:id="rId6" imgW="914400" imgH="431640" progId="Equation.DSMT4">
                  <p:embed/>
                </p:oleObj>
              </mc:Choice>
              <mc:Fallback>
                <p:oleObj name="Equation" r:id="rId6" imgW="914400" imgH="431640" progId="Equation.DSMT4">
                  <p:embed/>
                  <p:pic>
                    <p:nvPicPr>
                      <p:cNvPr id="0" name=""/>
                      <p:cNvPicPr/>
                      <p:nvPr/>
                    </p:nvPicPr>
                    <p:blipFill>
                      <a:blip r:embed="rId7"/>
                      <a:stretch>
                        <a:fillRect/>
                      </a:stretch>
                    </p:blipFill>
                    <p:spPr>
                      <a:xfrm>
                        <a:off x="7508299" y="3707718"/>
                        <a:ext cx="1244651" cy="587752"/>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543875523"/>
              </p:ext>
            </p:extLst>
          </p:nvPr>
        </p:nvGraphicFramePr>
        <p:xfrm>
          <a:off x="7498289" y="4676107"/>
          <a:ext cx="1382713" cy="587375"/>
        </p:xfrm>
        <a:graphic>
          <a:graphicData uri="http://schemas.openxmlformats.org/presentationml/2006/ole">
            <mc:AlternateContent xmlns:mc="http://schemas.openxmlformats.org/markup-compatibility/2006">
              <mc:Choice xmlns:v="urn:schemas-microsoft-com:vml" Requires="v">
                <p:oleObj spid="_x0000_s46178" name="Equation" r:id="rId8" imgW="1015920" imgH="431640" progId="Equation.DSMT4">
                  <p:embed/>
                </p:oleObj>
              </mc:Choice>
              <mc:Fallback>
                <p:oleObj name="Equation" r:id="rId8" imgW="1015920" imgH="431640" progId="Equation.DSMT4">
                  <p:embed/>
                  <p:pic>
                    <p:nvPicPr>
                      <p:cNvPr id="9" name="对象 8"/>
                      <p:cNvPicPr/>
                      <p:nvPr/>
                    </p:nvPicPr>
                    <p:blipFill>
                      <a:blip r:embed="rId9"/>
                      <a:stretch>
                        <a:fillRect/>
                      </a:stretch>
                    </p:blipFill>
                    <p:spPr>
                      <a:xfrm>
                        <a:off x="7498289" y="4676107"/>
                        <a:ext cx="1382713" cy="587375"/>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680227727"/>
              </p:ext>
            </p:extLst>
          </p:nvPr>
        </p:nvGraphicFramePr>
        <p:xfrm>
          <a:off x="7804250" y="4352680"/>
          <a:ext cx="770792" cy="356821"/>
        </p:xfrm>
        <a:graphic>
          <a:graphicData uri="http://schemas.openxmlformats.org/presentationml/2006/ole">
            <mc:AlternateContent xmlns:mc="http://schemas.openxmlformats.org/markup-compatibility/2006">
              <mc:Choice xmlns:v="urn:schemas-microsoft-com:vml" Requires="v">
                <p:oleObj spid="_x0000_s46179" name="Equation" r:id="rId10" imgW="177480" imgH="101520" progId="Equation.DSMT4">
                  <p:embed/>
                </p:oleObj>
              </mc:Choice>
              <mc:Fallback>
                <p:oleObj name="Equation" r:id="rId10" imgW="177480" imgH="101520" progId="Equation.DSMT4">
                  <p:embed/>
                  <p:pic>
                    <p:nvPicPr>
                      <p:cNvPr id="0" name=""/>
                      <p:cNvPicPr/>
                      <p:nvPr/>
                    </p:nvPicPr>
                    <p:blipFill>
                      <a:blip r:embed="rId11"/>
                      <a:stretch>
                        <a:fillRect/>
                      </a:stretch>
                    </p:blipFill>
                    <p:spPr>
                      <a:xfrm>
                        <a:off x="7804250" y="4352680"/>
                        <a:ext cx="770792" cy="356821"/>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3249560515"/>
              </p:ext>
            </p:extLst>
          </p:nvPr>
        </p:nvGraphicFramePr>
        <p:xfrm>
          <a:off x="9683119" y="3063133"/>
          <a:ext cx="1503362" cy="587375"/>
        </p:xfrm>
        <a:graphic>
          <a:graphicData uri="http://schemas.openxmlformats.org/presentationml/2006/ole">
            <mc:AlternateContent xmlns:mc="http://schemas.openxmlformats.org/markup-compatibility/2006">
              <mc:Choice xmlns:v="urn:schemas-microsoft-com:vml" Requires="v">
                <p:oleObj spid="_x0000_s46180" name="Equation" r:id="rId12" imgW="1104840" imgH="431640" progId="Equation.DSMT4">
                  <p:embed/>
                </p:oleObj>
              </mc:Choice>
              <mc:Fallback>
                <p:oleObj name="Equation" r:id="rId12" imgW="1104840" imgH="431640" progId="Equation.DSMT4">
                  <p:embed/>
                  <p:pic>
                    <p:nvPicPr>
                      <p:cNvPr id="10" name="对象 9"/>
                      <p:cNvPicPr/>
                      <p:nvPr/>
                    </p:nvPicPr>
                    <p:blipFill>
                      <a:blip r:embed="rId13"/>
                      <a:stretch>
                        <a:fillRect/>
                      </a:stretch>
                    </p:blipFill>
                    <p:spPr>
                      <a:xfrm>
                        <a:off x="9683119" y="3063133"/>
                        <a:ext cx="1503362" cy="587375"/>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777730367"/>
              </p:ext>
            </p:extLst>
          </p:nvPr>
        </p:nvGraphicFramePr>
        <p:xfrm>
          <a:off x="9683119" y="3994158"/>
          <a:ext cx="1814512" cy="587375"/>
        </p:xfrm>
        <a:graphic>
          <a:graphicData uri="http://schemas.openxmlformats.org/presentationml/2006/ole">
            <mc:AlternateContent xmlns:mc="http://schemas.openxmlformats.org/markup-compatibility/2006">
              <mc:Choice xmlns:v="urn:schemas-microsoft-com:vml" Requires="v">
                <p:oleObj spid="_x0000_s46181" name="Equation" r:id="rId14" imgW="1333440" imgH="431640" progId="Equation.DSMT4">
                  <p:embed/>
                </p:oleObj>
              </mc:Choice>
              <mc:Fallback>
                <p:oleObj name="Equation" r:id="rId14" imgW="1333440" imgH="431640" progId="Equation.DSMT4">
                  <p:embed/>
                  <p:pic>
                    <p:nvPicPr>
                      <p:cNvPr id="12" name="对象 11"/>
                      <p:cNvPicPr/>
                      <p:nvPr/>
                    </p:nvPicPr>
                    <p:blipFill>
                      <a:blip r:embed="rId15"/>
                      <a:stretch>
                        <a:fillRect/>
                      </a:stretch>
                    </p:blipFill>
                    <p:spPr>
                      <a:xfrm>
                        <a:off x="9683119" y="3994158"/>
                        <a:ext cx="1814512" cy="587375"/>
                      </a:xfrm>
                      <a:prstGeom prst="rect">
                        <a:avLst/>
                      </a:prstGeom>
                    </p:spPr>
                  </p:pic>
                </p:oleObj>
              </mc:Fallback>
            </mc:AlternateContent>
          </a:graphicData>
        </a:graphic>
      </p:graphicFrame>
      <p:sp>
        <p:nvSpPr>
          <p:cNvPr id="6" name="文本框 5"/>
          <p:cNvSpPr txBox="1"/>
          <p:nvPr/>
        </p:nvSpPr>
        <p:spPr>
          <a:xfrm>
            <a:off x="5814646" y="3063133"/>
            <a:ext cx="1319559" cy="523220"/>
          </a:xfrm>
          <a:prstGeom prst="rect">
            <a:avLst/>
          </a:prstGeom>
          <a:noFill/>
        </p:spPr>
        <p:txBody>
          <a:bodyPr wrap="square" rtlCol="0">
            <a:spAutoFit/>
          </a:bodyPr>
          <a:lstStyle/>
          <a:p>
            <a:r>
              <a:rPr lang="zh-CN" altLang="en-US" sz="2800" b="1" dirty="0" smtClean="0">
                <a:latin typeface="宋体" panose="02010600030101010101" pitchFamily="2" charset="-122"/>
                <a:ea typeface="宋体" panose="02010600030101010101" pitchFamily="2" charset="-122"/>
              </a:rPr>
              <a:t>精确地</a:t>
            </a:r>
            <a:endParaRPr lang="zh-CN" altLang="en-US" sz="2800" b="1" dirty="0">
              <a:latin typeface="宋体" panose="02010600030101010101" pitchFamily="2" charset="-122"/>
              <a:ea typeface="宋体" panose="02010600030101010101" pitchFamily="2" charset="-122"/>
            </a:endParaRPr>
          </a:p>
        </p:txBody>
      </p:sp>
      <p:sp>
        <p:nvSpPr>
          <p:cNvPr id="14" name="文本框 13"/>
          <p:cNvSpPr txBox="1"/>
          <p:nvPr/>
        </p:nvSpPr>
        <p:spPr>
          <a:xfrm>
            <a:off x="7631092" y="5736985"/>
            <a:ext cx="3428876" cy="584775"/>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由因导果</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730117" y="6029372"/>
            <a:ext cx="5744308" cy="461665"/>
          </a:xfrm>
          <a:prstGeom prst="rect">
            <a:avLst/>
          </a:prstGeom>
          <a:noFill/>
        </p:spPr>
        <p:txBody>
          <a:bodyPr wrap="square" rtlCol="0">
            <a:spAutoFit/>
          </a:bodyPr>
          <a:lstStyle/>
          <a:p>
            <a:r>
              <a:rPr lang="zh-CN" altLang="en-US" sz="2400" b="1" dirty="0" smtClean="0"/>
              <a:t>方法：裂项、放缩、化等差与等比等等</a:t>
            </a:r>
            <a:endParaRPr lang="zh-CN" altLang="en-US" sz="2400" b="1" dirty="0"/>
          </a:p>
        </p:txBody>
      </p:sp>
    </p:spTree>
    <p:extLst>
      <p:ext uri="{BB962C8B-B14F-4D97-AF65-F5344CB8AC3E}">
        <p14:creationId xmlns:p14="http://schemas.microsoft.com/office/powerpoint/2010/main" val="204233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44516" y="633021"/>
            <a:ext cx="8955975" cy="584775"/>
          </a:xfrm>
          <a:prstGeom prst="rect">
            <a:avLst/>
          </a:prstGeom>
          <a:noFill/>
        </p:spPr>
        <p:txBody>
          <a:bodyPr wrap="square" rtlCol="0">
            <a:spAutoFit/>
          </a:bodyPr>
          <a:lstStyle/>
          <a:p>
            <a:r>
              <a:rPr lang="zh-CN" altLang="en-US" sz="3200" b="1" dirty="0">
                <a:solidFill>
                  <a:srgbClr val="C00000"/>
                </a:solidFill>
              </a:rPr>
              <a:t>数学抽象</a:t>
            </a:r>
            <a:r>
              <a:rPr lang="en-US" altLang="zh-CN" sz="3200" b="1" dirty="0">
                <a:solidFill>
                  <a:srgbClr val="C00000"/>
                </a:solidFill>
              </a:rPr>
              <a:t>: </a:t>
            </a:r>
            <a:r>
              <a:rPr lang="zh-CN" altLang="en-US" sz="3200" b="1" dirty="0" smtClean="0">
                <a:solidFill>
                  <a:schemeClr val="tx1">
                    <a:lumMod val="85000"/>
                    <a:lumOff val="15000"/>
                  </a:schemeClr>
                </a:solidFill>
              </a:rPr>
              <a:t>从等式、基本数列的视角看</a:t>
            </a:r>
            <a:endParaRPr lang="en-US" altLang="zh-CN" sz="3200" b="1" dirty="0">
              <a:solidFill>
                <a:schemeClr val="tx1">
                  <a:lumMod val="85000"/>
                  <a:lumOff val="15000"/>
                </a:schemeClr>
              </a:solidFill>
            </a:endParaRPr>
          </a:p>
        </p:txBody>
      </p:sp>
      <p:sp>
        <p:nvSpPr>
          <p:cNvPr id="3" name="矩形 2"/>
          <p:cNvSpPr/>
          <p:nvPr/>
        </p:nvSpPr>
        <p:spPr>
          <a:xfrm>
            <a:off x="844515" y="2217721"/>
            <a:ext cx="6892715" cy="584775"/>
          </a:xfrm>
          <a:prstGeom prst="rect">
            <a:avLst/>
          </a:prstGeom>
        </p:spPr>
        <p:txBody>
          <a:bodyPr wrap="square">
            <a:spAutoFit/>
          </a:bodyPr>
          <a:lstStyle/>
          <a:p>
            <a:r>
              <a:rPr lang="zh-CN" altLang="en-US" sz="3200" b="1" dirty="0" smtClean="0">
                <a:solidFill>
                  <a:srgbClr val="C00000"/>
                </a:solidFill>
              </a:rPr>
              <a:t>数学运算</a:t>
            </a:r>
            <a:r>
              <a:rPr lang="en-US" altLang="zh-CN" sz="3200" b="1" dirty="0" smtClean="0">
                <a:solidFill>
                  <a:srgbClr val="C00000"/>
                </a:solidFill>
              </a:rPr>
              <a:t>: </a:t>
            </a:r>
            <a:r>
              <a:rPr lang="zh-CN" altLang="en-US" sz="3200" b="1" dirty="0" smtClean="0">
                <a:solidFill>
                  <a:schemeClr val="tx1">
                    <a:lumMod val="85000"/>
                    <a:lumOff val="15000"/>
                  </a:schemeClr>
                </a:solidFill>
              </a:rPr>
              <a:t>变形、转化、算法</a:t>
            </a:r>
            <a:endParaRPr lang="en-US" altLang="zh-CN" sz="3200" b="1" dirty="0">
              <a:solidFill>
                <a:schemeClr val="tx1">
                  <a:lumMod val="85000"/>
                  <a:lumOff val="15000"/>
                </a:schemeClr>
              </a:solidFill>
            </a:endParaRPr>
          </a:p>
        </p:txBody>
      </p:sp>
      <p:sp>
        <p:nvSpPr>
          <p:cNvPr id="4" name="矩形 3"/>
          <p:cNvSpPr/>
          <p:nvPr/>
        </p:nvSpPr>
        <p:spPr>
          <a:xfrm>
            <a:off x="854709" y="1418059"/>
            <a:ext cx="8709792" cy="584775"/>
          </a:xfrm>
          <a:prstGeom prst="rect">
            <a:avLst/>
          </a:prstGeom>
        </p:spPr>
        <p:txBody>
          <a:bodyPr wrap="square">
            <a:spAutoFit/>
          </a:bodyPr>
          <a:lstStyle/>
          <a:p>
            <a:r>
              <a:rPr lang="zh-CN" altLang="en-US" sz="3200" b="1" dirty="0" smtClean="0">
                <a:solidFill>
                  <a:srgbClr val="C00000"/>
                </a:solidFill>
              </a:rPr>
              <a:t>数学建模</a:t>
            </a:r>
            <a:r>
              <a:rPr lang="en-US" altLang="zh-CN" sz="3200" b="1" dirty="0" smtClean="0">
                <a:solidFill>
                  <a:srgbClr val="C00000"/>
                </a:solidFill>
              </a:rPr>
              <a:t>: </a:t>
            </a:r>
            <a:r>
              <a:rPr lang="zh-CN" altLang="en-US" sz="3200" b="1" dirty="0" smtClean="0">
                <a:solidFill>
                  <a:schemeClr val="tx1">
                    <a:lumMod val="85000"/>
                    <a:lumOff val="15000"/>
                  </a:schemeClr>
                </a:solidFill>
              </a:rPr>
              <a:t>等比</a:t>
            </a:r>
            <a:r>
              <a:rPr lang="zh-CN" altLang="en-US" sz="3200" b="1" dirty="0">
                <a:solidFill>
                  <a:schemeClr val="tx1">
                    <a:lumMod val="85000"/>
                    <a:lumOff val="15000"/>
                  </a:schemeClr>
                </a:solidFill>
              </a:rPr>
              <a:t>、</a:t>
            </a:r>
            <a:r>
              <a:rPr lang="zh-CN" altLang="en-US" sz="3200" b="1" dirty="0" smtClean="0">
                <a:solidFill>
                  <a:schemeClr val="tx1">
                    <a:lumMod val="85000"/>
                    <a:lumOff val="15000"/>
                  </a:schemeClr>
                </a:solidFill>
              </a:rPr>
              <a:t>等差、构造迭代实现递归</a:t>
            </a:r>
            <a:endParaRPr lang="en-US" altLang="zh-CN" sz="3200" b="1" dirty="0">
              <a:solidFill>
                <a:schemeClr val="tx1">
                  <a:lumMod val="85000"/>
                  <a:lumOff val="15000"/>
                </a:schemeClr>
              </a:solidFill>
            </a:endParaRPr>
          </a:p>
        </p:txBody>
      </p:sp>
      <p:sp>
        <p:nvSpPr>
          <p:cNvPr id="5" name="矩形 4"/>
          <p:cNvSpPr/>
          <p:nvPr/>
        </p:nvSpPr>
        <p:spPr>
          <a:xfrm>
            <a:off x="844515" y="3041469"/>
            <a:ext cx="9448347" cy="584775"/>
          </a:xfrm>
          <a:prstGeom prst="rect">
            <a:avLst/>
          </a:prstGeom>
        </p:spPr>
        <p:txBody>
          <a:bodyPr wrap="square">
            <a:spAutoFit/>
          </a:bodyPr>
          <a:lstStyle/>
          <a:p>
            <a:r>
              <a:rPr lang="zh-CN" altLang="en-US" sz="3200" b="1" dirty="0" smtClean="0">
                <a:solidFill>
                  <a:srgbClr val="C00000"/>
                </a:solidFill>
              </a:rPr>
              <a:t>直观想象</a:t>
            </a:r>
            <a:r>
              <a:rPr lang="en-US" altLang="zh-CN" sz="3200" b="1" dirty="0" smtClean="0">
                <a:solidFill>
                  <a:srgbClr val="C00000"/>
                </a:solidFill>
              </a:rPr>
              <a:t>: </a:t>
            </a:r>
            <a:r>
              <a:rPr lang="zh-CN" altLang="en-US" sz="3200" b="1" dirty="0" smtClean="0">
                <a:solidFill>
                  <a:schemeClr val="bg2">
                    <a:lumMod val="25000"/>
                  </a:schemeClr>
                </a:solidFill>
              </a:rPr>
              <a:t>通过递推函数图像描述数列的变化趋势</a:t>
            </a:r>
            <a:endParaRPr lang="en-US" altLang="zh-CN" sz="3200" b="1" dirty="0">
              <a:solidFill>
                <a:schemeClr val="bg2">
                  <a:lumMod val="25000"/>
                </a:schemeClr>
              </a:solidFill>
            </a:endParaRPr>
          </a:p>
        </p:txBody>
      </p:sp>
      <p:sp>
        <p:nvSpPr>
          <p:cNvPr id="6" name="矩形 5"/>
          <p:cNvSpPr/>
          <p:nvPr/>
        </p:nvSpPr>
        <p:spPr>
          <a:xfrm>
            <a:off x="844516" y="3886221"/>
            <a:ext cx="6998222" cy="584775"/>
          </a:xfrm>
          <a:prstGeom prst="rect">
            <a:avLst/>
          </a:prstGeom>
        </p:spPr>
        <p:txBody>
          <a:bodyPr wrap="square">
            <a:spAutoFit/>
          </a:bodyPr>
          <a:lstStyle/>
          <a:p>
            <a:r>
              <a:rPr lang="zh-CN" altLang="en-US" sz="3200" b="1" dirty="0" smtClean="0">
                <a:solidFill>
                  <a:srgbClr val="C00000"/>
                </a:solidFill>
              </a:rPr>
              <a:t>逻辑推理</a:t>
            </a:r>
            <a:r>
              <a:rPr lang="en-US" altLang="zh-CN" sz="3200" b="1" dirty="0" smtClean="0">
                <a:solidFill>
                  <a:srgbClr val="C00000"/>
                </a:solidFill>
              </a:rPr>
              <a:t>: </a:t>
            </a:r>
            <a:r>
              <a:rPr lang="zh-CN" altLang="en-US" sz="3200" b="1" dirty="0" smtClean="0">
                <a:solidFill>
                  <a:schemeClr val="bg2">
                    <a:lumMod val="25000"/>
                  </a:schemeClr>
                </a:solidFill>
              </a:rPr>
              <a:t>发现、探索、表述</a:t>
            </a:r>
            <a:endParaRPr lang="en-US" altLang="zh-CN" sz="3200" b="1" dirty="0">
              <a:solidFill>
                <a:schemeClr val="bg2">
                  <a:lumMod val="25000"/>
                </a:schemeClr>
              </a:solidFill>
            </a:endParaRPr>
          </a:p>
        </p:txBody>
      </p:sp>
      <p:sp>
        <p:nvSpPr>
          <p:cNvPr id="7" name="文本框 6"/>
          <p:cNvSpPr txBox="1"/>
          <p:nvPr/>
        </p:nvSpPr>
        <p:spPr>
          <a:xfrm>
            <a:off x="1662072" y="4955257"/>
            <a:ext cx="7095066" cy="1200329"/>
          </a:xfrm>
          <a:prstGeom prst="rect">
            <a:avLst/>
          </a:prstGeom>
          <a:noFill/>
        </p:spPr>
        <p:txBody>
          <a:bodyPr wrap="square" rtlCol="0">
            <a:spAutoFit/>
          </a:bodyPr>
          <a:lstStyle/>
          <a:p>
            <a:r>
              <a:rPr lang="zh-CN" altLang="en-US" sz="3600" b="1" dirty="0" smtClean="0">
                <a:solidFill>
                  <a:srgbClr val="C00000"/>
                </a:solidFill>
                <a:latin typeface="宋体" panose="02010600030101010101" pitchFamily="2" charset="-122"/>
                <a:ea typeface="宋体" panose="02010600030101010101" pitchFamily="2" charset="-122"/>
              </a:rPr>
              <a:t>数学抽象</a:t>
            </a:r>
            <a:r>
              <a:rPr lang="en-US" altLang="zh-CN" sz="3600" b="1" dirty="0" smtClean="0">
                <a:solidFill>
                  <a:srgbClr val="C00000"/>
                </a:solidFill>
                <a:latin typeface="宋体" panose="02010600030101010101" pitchFamily="2" charset="-122"/>
                <a:ea typeface="宋体" panose="02010600030101010101" pitchFamily="2" charset="-122"/>
              </a:rPr>
              <a:t>+</a:t>
            </a:r>
            <a:r>
              <a:rPr lang="zh-CN" altLang="en-US" sz="3600" b="1" dirty="0" smtClean="0">
                <a:solidFill>
                  <a:srgbClr val="C00000"/>
                </a:solidFill>
                <a:latin typeface="宋体" panose="02010600030101010101" pitchFamily="2" charset="-122"/>
                <a:ea typeface="宋体" panose="02010600030101010101" pitchFamily="2" charset="-122"/>
              </a:rPr>
              <a:t>数学建模</a:t>
            </a:r>
            <a:r>
              <a:rPr lang="en-US" altLang="zh-CN" sz="3600" b="1" dirty="0" smtClean="0">
                <a:solidFill>
                  <a:srgbClr val="C00000"/>
                </a:solidFill>
                <a:latin typeface="宋体" panose="02010600030101010101" pitchFamily="2" charset="-122"/>
                <a:ea typeface="宋体" panose="02010600030101010101" pitchFamily="2" charset="-122"/>
              </a:rPr>
              <a:t>+</a:t>
            </a:r>
            <a:r>
              <a:rPr lang="zh-CN" altLang="en-US" sz="3600" b="1" dirty="0" smtClean="0">
                <a:solidFill>
                  <a:srgbClr val="C00000"/>
                </a:solidFill>
                <a:latin typeface="宋体" panose="02010600030101010101" pitchFamily="2" charset="-122"/>
                <a:ea typeface="宋体" panose="02010600030101010101" pitchFamily="2" charset="-122"/>
              </a:rPr>
              <a:t>数学运算</a:t>
            </a:r>
            <a:endParaRPr lang="en-US" altLang="zh-CN" sz="3600" b="1" dirty="0" smtClean="0">
              <a:solidFill>
                <a:srgbClr val="C00000"/>
              </a:solidFill>
              <a:latin typeface="宋体" panose="02010600030101010101" pitchFamily="2" charset="-122"/>
              <a:ea typeface="宋体" panose="02010600030101010101" pitchFamily="2" charset="-122"/>
            </a:endParaRPr>
          </a:p>
          <a:p>
            <a:r>
              <a:rPr lang="en-US" altLang="zh-CN" sz="3600" b="1" dirty="0" smtClean="0">
                <a:solidFill>
                  <a:srgbClr val="C00000"/>
                </a:solidFill>
                <a:latin typeface="宋体" panose="02010600030101010101" pitchFamily="2" charset="-122"/>
                <a:ea typeface="宋体" panose="02010600030101010101" pitchFamily="2" charset="-122"/>
              </a:rPr>
              <a:t>=</a:t>
            </a:r>
            <a:r>
              <a:rPr lang="zh-CN" altLang="en-US" sz="3600" b="1" dirty="0" smtClean="0">
                <a:solidFill>
                  <a:srgbClr val="C00000"/>
                </a:solidFill>
                <a:latin typeface="宋体" panose="02010600030101010101" pitchFamily="2" charset="-122"/>
                <a:ea typeface="宋体" panose="02010600030101010101" pitchFamily="2" charset="-122"/>
              </a:rPr>
              <a:t>逻辑推理</a:t>
            </a:r>
            <a:endParaRPr lang="zh-CN" altLang="en-US" sz="3600" b="1" dirty="0">
              <a:solidFill>
                <a:srgbClr val="C00000"/>
              </a:solidFill>
              <a:latin typeface="宋体" panose="02010600030101010101" pitchFamily="2" charset="-122"/>
              <a:ea typeface="宋体" panose="02010600030101010101" pitchFamily="2" charset="-122"/>
            </a:endParaRPr>
          </a:p>
        </p:txBody>
      </p:sp>
      <p:sp>
        <p:nvSpPr>
          <p:cNvPr id="8" name="文本框 7"/>
          <p:cNvSpPr txBox="1"/>
          <p:nvPr/>
        </p:nvSpPr>
        <p:spPr>
          <a:xfrm>
            <a:off x="9941169" y="716122"/>
            <a:ext cx="4775937" cy="3170099"/>
          </a:xfrm>
          <a:prstGeom prst="rect">
            <a:avLst/>
          </a:prstGeom>
          <a:noFill/>
        </p:spPr>
        <p:txBody>
          <a:bodyPr wrap="square" rtlCol="0">
            <a:spAutoFit/>
          </a:bodyPr>
          <a:lstStyle/>
          <a:p>
            <a:r>
              <a:rPr lang="zh-CN" altLang="en-US" sz="4000" b="1" dirty="0" smtClean="0">
                <a:solidFill>
                  <a:srgbClr val="E94301"/>
                </a:solidFill>
                <a:latin typeface="微软雅黑" panose="020B0503020204020204" pitchFamily="34" charset="-122"/>
                <a:ea typeface="微软雅黑" panose="020B0503020204020204" pitchFamily="34" charset="-122"/>
              </a:rPr>
              <a:t>知识</a:t>
            </a:r>
            <a:endParaRPr lang="en-US" altLang="zh-CN" sz="4000" b="1" dirty="0" smtClean="0">
              <a:solidFill>
                <a:srgbClr val="E94301"/>
              </a:solidFill>
              <a:latin typeface="微软雅黑" panose="020B0503020204020204" pitchFamily="34" charset="-122"/>
              <a:ea typeface="微软雅黑" panose="020B0503020204020204" pitchFamily="34" charset="-122"/>
            </a:endParaRPr>
          </a:p>
          <a:p>
            <a:endParaRPr lang="en-US" altLang="zh-CN" sz="4000" b="1" dirty="0" smtClean="0">
              <a:solidFill>
                <a:srgbClr val="E94301"/>
              </a:solidFill>
              <a:latin typeface="微软雅黑" panose="020B0503020204020204" pitchFamily="34" charset="-122"/>
              <a:ea typeface="微软雅黑" panose="020B0503020204020204" pitchFamily="34" charset="-122"/>
            </a:endParaRPr>
          </a:p>
          <a:p>
            <a:r>
              <a:rPr lang="zh-CN" altLang="en-US" sz="4000" b="1" dirty="0" smtClean="0">
                <a:solidFill>
                  <a:srgbClr val="E94301"/>
                </a:solidFill>
                <a:latin typeface="微软雅黑" panose="020B0503020204020204" pitchFamily="34" charset="-122"/>
                <a:ea typeface="微软雅黑" panose="020B0503020204020204" pitchFamily="34" charset="-122"/>
              </a:rPr>
              <a:t>方法</a:t>
            </a:r>
            <a:endParaRPr lang="en-US" altLang="zh-CN" sz="4000" b="1" dirty="0" smtClean="0">
              <a:solidFill>
                <a:srgbClr val="E94301"/>
              </a:solidFill>
              <a:latin typeface="微软雅黑" panose="020B0503020204020204" pitchFamily="34" charset="-122"/>
              <a:ea typeface="微软雅黑" panose="020B0503020204020204" pitchFamily="34" charset="-122"/>
            </a:endParaRPr>
          </a:p>
          <a:p>
            <a:endParaRPr lang="en-US" altLang="zh-CN" sz="4000" b="1" dirty="0">
              <a:solidFill>
                <a:srgbClr val="E94301"/>
              </a:solidFill>
              <a:latin typeface="微软雅黑" panose="020B0503020204020204" pitchFamily="34" charset="-122"/>
              <a:ea typeface="微软雅黑" panose="020B0503020204020204" pitchFamily="34" charset="-122"/>
            </a:endParaRPr>
          </a:p>
          <a:p>
            <a:r>
              <a:rPr lang="zh-CN" altLang="en-US" sz="4000" b="1" dirty="0" smtClean="0">
                <a:solidFill>
                  <a:srgbClr val="E94301"/>
                </a:solidFill>
                <a:latin typeface="微软雅黑" panose="020B0503020204020204" pitchFamily="34" charset="-122"/>
                <a:ea typeface="微软雅黑" panose="020B0503020204020204" pitchFamily="34" charset="-122"/>
              </a:rPr>
              <a:t>思维</a:t>
            </a:r>
            <a:endParaRPr lang="zh-CN" altLang="en-US" sz="4000" b="1" dirty="0">
              <a:solidFill>
                <a:srgbClr val="E9430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8159261" y="5120594"/>
            <a:ext cx="879231" cy="830997"/>
          </a:xfrm>
          <a:prstGeom prst="rect">
            <a:avLst/>
          </a:prstGeom>
          <a:noFill/>
        </p:spPr>
        <p:txBody>
          <a:bodyPr wrap="square" rtlCol="0">
            <a:spAutoFit/>
          </a:bodyPr>
          <a:lstStyle/>
          <a:p>
            <a:r>
              <a:rPr lang="zh-CN" altLang="en-US" sz="4800" b="1" dirty="0" smtClean="0">
                <a:solidFill>
                  <a:schemeClr val="tx1">
                    <a:lumMod val="75000"/>
                    <a:lumOff val="25000"/>
                  </a:schemeClr>
                </a:solidFill>
              </a:rPr>
              <a:t>？</a:t>
            </a:r>
            <a:endParaRPr lang="zh-CN" altLang="en-US" sz="4800" b="1" dirty="0">
              <a:solidFill>
                <a:schemeClr val="tx1">
                  <a:lumMod val="75000"/>
                  <a:lumOff val="25000"/>
                </a:schemeClr>
              </a:solidFill>
            </a:endParaRPr>
          </a:p>
        </p:txBody>
      </p:sp>
    </p:spTree>
    <p:extLst>
      <p:ext uri="{BB962C8B-B14F-4D97-AF65-F5344CB8AC3E}">
        <p14:creationId xmlns:p14="http://schemas.microsoft.com/office/powerpoint/2010/main" val="341076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1216</TotalTime>
  <Words>983</Words>
  <Application>Microsoft Office PowerPoint</Application>
  <PresentationFormat>宽屏</PresentationFormat>
  <Paragraphs>163</Paragraphs>
  <Slides>36</Slides>
  <Notes>4</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5</vt:i4>
      </vt:variant>
      <vt:variant>
        <vt:lpstr>幻灯片标题</vt:lpstr>
      </vt:variant>
      <vt:variant>
        <vt:i4>36</vt:i4>
      </vt:variant>
    </vt:vector>
  </HeadingPairs>
  <TitlesOfParts>
    <vt:vector size="53" baseType="lpstr">
      <vt:lpstr>Helvetica Light</vt:lpstr>
      <vt:lpstr>等线</vt:lpstr>
      <vt:lpstr>等线 Light</vt:lpstr>
      <vt:lpstr>仿宋</vt:lpstr>
      <vt:lpstr>黑体</vt:lpstr>
      <vt:lpstr>宋体</vt:lpstr>
      <vt:lpstr>微软雅黑</vt:lpstr>
      <vt:lpstr>微软雅黑 Light</vt:lpstr>
      <vt:lpstr>Arial</vt:lpstr>
      <vt:lpstr>Calibri</vt:lpstr>
      <vt:lpstr>Times New Roman</vt:lpstr>
      <vt:lpstr>Office 主题​​</vt:lpstr>
      <vt:lpstr>Document</vt:lpstr>
      <vt:lpstr>Equation</vt:lpstr>
      <vt:lpstr>MathType 6.0 Equation</vt:lpstr>
      <vt:lpstr>公式</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基本函数模型</vt:lpstr>
      <vt:lpstr>函数基本问题</vt:lpstr>
      <vt:lpstr>函数问题思维线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User</cp:lastModifiedBy>
  <cp:revision>91</cp:revision>
  <dcterms:created xsi:type="dcterms:W3CDTF">2018-07-03T02:23:41Z</dcterms:created>
  <dcterms:modified xsi:type="dcterms:W3CDTF">2018-07-05T23:44:55Z</dcterms:modified>
</cp:coreProperties>
</file>