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474" r:id="rId2"/>
    <p:sldId id="521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530" r:id="rId12"/>
    <p:sldId id="531" r:id="rId13"/>
    <p:sldId id="532" r:id="rId14"/>
    <p:sldId id="533" r:id="rId15"/>
    <p:sldId id="534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F4F4C-7709-493B-B7E5-6F315727DBE2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54E97-45CF-428C-9441-2211F65946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1815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1518615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/>
          <p:cNvSpPr txBox="1">
            <a:spLocks noChangeArrowheads="1"/>
          </p:cNvSpPr>
          <p:nvPr/>
        </p:nvSpPr>
        <p:spPr bwMode="auto">
          <a:xfrm>
            <a:off x="468313" y="6057900"/>
            <a:ext cx="23383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9pPr>
          </a:lstStyle>
          <a:p>
            <a:pPr>
              <a:spcBef>
                <a:spcPct val="60000"/>
              </a:spcBef>
              <a:buClr>
                <a:schemeClr val="accent1"/>
              </a:buClr>
              <a:buFontTx/>
              <a:buNone/>
            </a:pPr>
            <a:r>
              <a:rPr lang="zh-CN" altLang="en-US" sz="1400" i="1">
                <a:solidFill>
                  <a:schemeClr val="bg1"/>
                </a:solidFill>
                <a:ea typeface="华文细黑" charset="-122"/>
              </a:rPr>
              <a:t>由NordriDesign提供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zh-CN" altLang="en-US" sz="1400" i="1">
                <a:solidFill>
                  <a:schemeClr val="bg1"/>
                </a:solidFill>
                <a:ea typeface="华文细黑" charset="-122"/>
              </a:rPr>
              <a:t>www.nordridesign.com</a:t>
            </a:r>
            <a:endParaRPr altLang="en-US" sz="1400" i="1" noProof="1">
              <a:solidFill>
                <a:schemeClr val="bg1"/>
              </a:solidFill>
              <a:ea typeface="华文细黑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443663" y="2349500"/>
            <a:ext cx="204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FF0000"/>
                </a:solidFill>
                <a:latin typeface="黑体" charset="-122"/>
                <a:ea typeface="黑体" charset="-122"/>
              </a:rPr>
              <a:t>至诚至理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FF0000"/>
                </a:solidFill>
                <a:latin typeface="黑体" charset="-122"/>
                <a:ea typeface="黑体" charset="-122"/>
              </a:rPr>
              <a:t>求真求新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203848" y="5578787"/>
            <a:ext cx="5760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微软雅黑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 smtClean="0">
                <a:solidFill>
                  <a:srgbClr val="002060"/>
                </a:solidFill>
                <a:latin typeface="+mn-lt"/>
                <a:ea typeface="+mn-ea"/>
              </a:rPr>
              <a:t>山东淄博市教学研究室  朱恒杰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 smtClean="0">
                <a:solidFill>
                  <a:srgbClr val="002060"/>
                </a:solidFill>
                <a:latin typeface="+mn-lt"/>
                <a:ea typeface="+mn-ea"/>
              </a:rPr>
              <a:t>2018</a:t>
            </a:r>
            <a:r>
              <a:rPr lang="zh-CN" altLang="en-US" sz="2800" dirty="0" smtClean="0">
                <a:solidFill>
                  <a:srgbClr val="002060"/>
                </a:solidFill>
                <a:latin typeface="+mn-lt"/>
                <a:ea typeface="+mn-ea"/>
              </a:rPr>
              <a:t>年</a:t>
            </a:r>
            <a:r>
              <a:rPr lang="en-US" altLang="zh-CN" sz="2800" dirty="0" smtClean="0">
                <a:solidFill>
                  <a:srgbClr val="002060"/>
                </a:solidFill>
                <a:latin typeface="+mn-lt"/>
                <a:ea typeface="+mn-ea"/>
              </a:rPr>
              <a:t>7</a:t>
            </a:r>
            <a:r>
              <a:rPr lang="zh-CN" altLang="en-US" sz="2800" dirty="0" smtClean="0">
                <a:solidFill>
                  <a:srgbClr val="002060"/>
                </a:solidFill>
                <a:latin typeface="+mn-lt"/>
                <a:ea typeface="+mn-ea"/>
              </a:rPr>
              <a:t>月</a:t>
            </a:r>
            <a:r>
              <a:rPr lang="en-US" altLang="zh-CN" sz="2800" dirty="0" smtClean="0">
                <a:solidFill>
                  <a:srgbClr val="002060"/>
                </a:solidFill>
                <a:latin typeface="+mn-lt"/>
                <a:ea typeface="+mn-ea"/>
              </a:rPr>
              <a:t>6</a:t>
            </a:r>
            <a:r>
              <a:rPr lang="zh-CN" altLang="en-US" sz="2800" dirty="0" smtClean="0">
                <a:solidFill>
                  <a:srgbClr val="002060"/>
                </a:solidFill>
                <a:latin typeface="+mn-lt"/>
                <a:ea typeface="+mn-ea"/>
              </a:rPr>
              <a:t>日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624732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   </a:t>
            </a:r>
            <a:r>
              <a:rPr lang="zh-CN" altLang="en-US" sz="4800" dirty="0" smtClean="0"/>
              <a:t>对数学核心素养“数学抽象”的认识及思考</a:t>
            </a:r>
            <a:endParaRPr lang="zh-CN" altLang="zh-CN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3" grpId="1" bldLvl="0" autoUpdateAnimBg="0"/>
      <p:bldP spid="10243" grpId="2" bldLvl="0" autoUpdateAnimBg="0"/>
      <p:bldP spid="10243" grpId="3" bldLvl="0" autoUpdateAnimBg="0"/>
      <p:bldP spid="10243" grpId="4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88640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+mj-ea"/>
                <a:ea typeface="+mj-ea"/>
              </a:rPr>
              <a:t>       </a:t>
            </a:r>
            <a:r>
              <a:rPr lang="zh-CN" altLang="zh-CN" sz="3200" dirty="0" smtClean="0">
                <a:latin typeface="+mj-ea"/>
                <a:ea typeface="+mj-ea"/>
              </a:rPr>
              <a:t>从</a:t>
            </a:r>
            <a:r>
              <a:rPr lang="zh-CN" altLang="en-US" sz="3200" dirty="0" smtClean="0">
                <a:latin typeface="+mj-ea"/>
                <a:ea typeface="+mj-ea"/>
              </a:rPr>
              <a:t>结构抽象</a:t>
            </a:r>
            <a:r>
              <a:rPr lang="zh-CN" altLang="zh-CN" sz="3200" dirty="0" smtClean="0">
                <a:latin typeface="+mj-ea"/>
                <a:ea typeface="+mj-ea"/>
              </a:rPr>
              <a:t>意义</a:t>
            </a:r>
            <a:r>
              <a:rPr lang="zh-CN" altLang="zh-CN" sz="3200" dirty="0" smtClean="0">
                <a:latin typeface="+mj-ea"/>
                <a:ea typeface="+mj-ea"/>
              </a:rPr>
              <a:t>上讲，三角形、扇形和圆是同一类知识，是可以放在一起加以认知的，并且还可以提高我们的认知水平。所以，利用数学知识的这种内在联系特征，可以将高中数学知识进行归类和“浓缩”，减轻知识负担，</a:t>
            </a:r>
            <a:r>
              <a:rPr lang="zh-CN" altLang="zh-CN" sz="3200" dirty="0" smtClean="0">
                <a:latin typeface="+mj-ea"/>
                <a:ea typeface="+mj-ea"/>
              </a:rPr>
              <a:t>提高</a:t>
            </a:r>
            <a:r>
              <a:rPr lang="zh-CN" altLang="en-US" sz="3200" dirty="0" smtClean="0">
                <a:latin typeface="+mj-ea"/>
                <a:ea typeface="+mj-ea"/>
              </a:rPr>
              <a:t>学习</a:t>
            </a:r>
            <a:r>
              <a:rPr lang="zh-CN" altLang="zh-CN" sz="3200" dirty="0" smtClean="0">
                <a:latin typeface="+mj-ea"/>
                <a:ea typeface="+mj-ea"/>
              </a:rPr>
              <a:t>效率。</a:t>
            </a:r>
            <a:endParaRPr lang="en-US" altLang="zh-CN" sz="3200" dirty="0" smtClean="0">
              <a:latin typeface="+mj-ea"/>
              <a:ea typeface="+mj-ea"/>
            </a:endParaRPr>
          </a:p>
          <a:p>
            <a:r>
              <a:rPr lang="en-US" altLang="zh-CN" sz="3200" dirty="0" smtClean="0"/>
              <a:t>       </a:t>
            </a:r>
            <a:r>
              <a:rPr lang="zh-CN" altLang="zh-CN" sz="3200" dirty="0" smtClean="0">
                <a:latin typeface="+mj-ea"/>
                <a:ea typeface="+mj-ea"/>
              </a:rPr>
              <a:t>数学</a:t>
            </a:r>
            <a:r>
              <a:rPr lang="zh-CN" altLang="zh-CN" sz="3200" dirty="0" smtClean="0">
                <a:latin typeface="+mj-ea"/>
                <a:ea typeface="+mj-ea"/>
              </a:rPr>
              <a:t>对象不断变化而</a:t>
            </a:r>
            <a:r>
              <a:rPr lang="zh-CN" altLang="zh-CN" sz="3200" dirty="0" smtClean="0">
                <a:latin typeface="+mj-ea"/>
                <a:ea typeface="+mj-ea"/>
              </a:rPr>
              <a:t>关系</a:t>
            </a:r>
            <a:r>
              <a:rPr lang="zh-CN" altLang="en-US" sz="3200" dirty="0" smtClean="0">
                <a:latin typeface="+mj-ea"/>
                <a:ea typeface="+mj-ea"/>
              </a:rPr>
              <a:t>（结构）在抽象意义上</a:t>
            </a:r>
            <a:r>
              <a:rPr lang="zh-CN" altLang="zh-CN" sz="3200" dirty="0" smtClean="0">
                <a:latin typeface="+mj-ea"/>
                <a:ea typeface="+mj-ea"/>
              </a:rPr>
              <a:t>基本不变</a:t>
            </a:r>
            <a:r>
              <a:rPr lang="zh-CN" altLang="en-US" sz="3200" dirty="0" smtClean="0">
                <a:latin typeface="+mj-ea"/>
                <a:ea typeface="+mj-ea"/>
              </a:rPr>
              <a:t>，结论具有统一性（一般性）。</a:t>
            </a:r>
            <a:endParaRPr lang="en-US" altLang="zh-CN" sz="3200" dirty="0" smtClean="0">
              <a:latin typeface="+mj-ea"/>
              <a:ea typeface="+mj-ea"/>
            </a:endParaRPr>
          </a:p>
          <a:p>
            <a:r>
              <a:rPr lang="en-US" altLang="zh-CN" sz="3200" dirty="0" smtClean="0">
                <a:latin typeface="+mj-ea"/>
                <a:ea typeface="+mj-ea"/>
              </a:rPr>
              <a:t> </a:t>
            </a:r>
            <a:r>
              <a:rPr lang="en-US" altLang="zh-CN" sz="3200" dirty="0" smtClean="0">
                <a:latin typeface="+mj-ea"/>
                <a:ea typeface="+mj-ea"/>
              </a:rPr>
              <a:t>    </a:t>
            </a:r>
            <a:r>
              <a:rPr lang="zh-CN" altLang="en-US" sz="3200" dirty="0" smtClean="0">
                <a:latin typeface="+mj-ea"/>
                <a:ea typeface="+mj-ea"/>
              </a:rPr>
              <a:t>迁移（具体知识不好迁移，但抽象后）：</a:t>
            </a:r>
            <a:endParaRPr lang="en-US" altLang="zh-CN" sz="3200" dirty="0" smtClean="0">
              <a:latin typeface="+mj-ea"/>
              <a:ea typeface="+mj-ea"/>
            </a:endParaRPr>
          </a:p>
          <a:p>
            <a:r>
              <a:rPr lang="en-US" altLang="zh-CN" sz="3200" dirty="0" smtClean="0">
                <a:latin typeface="+mj-ea"/>
                <a:ea typeface="+mj-ea"/>
              </a:rPr>
              <a:t>    </a:t>
            </a:r>
            <a:r>
              <a:rPr lang="zh-CN" altLang="en-US" sz="3200" dirty="0" smtClean="0">
                <a:latin typeface="+mj-ea"/>
                <a:ea typeface="+mj-ea"/>
              </a:rPr>
              <a:t>例</a:t>
            </a:r>
            <a:r>
              <a:rPr lang="en-US" altLang="zh-CN" sz="3200" dirty="0" smtClean="0">
                <a:latin typeface="+mj-ea"/>
                <a:ea typeface="+mj-ea"/>
              </a:rPr>
              <a:t>2</a:t>
            </a:r>
            <a:r>
              <a:rPr lang="zh-CN" altLang="en-US" sz="3200" dirty="0" smtClean="0">
                <a:latin typeface="+mj-ea"/>
                <a:ea typeface="+mj-ea"/>
              </a:rPr>
              <a:t>，球体与圆锥是同类知识（抽象结构意义）</a:t>
            </a:r>
            <a:endParaRPr lang="en-US" altLang="zh-CN" sz="3200" dirty="0" smtClean="0">
              <a:latin typeface="+mj-ea"/>
              <a:ea typeface="+mj-ea"/>
            </a:endParaRPr>
          </a:p>
          <a:p>
            <a:r>
              <a:rPr lang="en-US" altLang="zh-CN" sz="3200" dirty="0" smtClean="0">
                <a:latin typeface="+mj-ea"/>
                <a:ea typeface="+mj-ea"/>
              </a:rPr>
              <a:t> </a:t>
            </a:r>
            <a:r>
              <a:rPr lang="en-US" altLang="zh-CN" sz="3200" dirty="0" smtClean="0">
                <a:latin typeface="+mj-ea"/>
                <a:ea typeface="+mj-ea"/>
              </a:rPr>
              <a:t>     </a:t>
            </a:r>
            <a:endParaRPr lang="zh-CN" altLang="en-US" sz="3200" dirty="0">
              <a:latin typeface="+mj-ea"/>
              <a:ea typeface="+mj-ea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899592" y="5229200"/>
          <a:ext cx="7109475" cy="1152128"/>
        </p:xfrm>
        <a:graphic>
          <a:graphicData uri="http://schemas.openxmlformats.org/presentationml/2006/ole">
            <p:oleObj spid="_x0000_s37891" name="Equation" r:id="rId3" imgW="24003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964488" cy="4680520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8784976" cy="6120680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32656"/>
            <a:ext cx="8568952" cy="792088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293096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虽然不严谨，需要严格证明；但他提供探究的方向、研究的思路；也可能在未知的领域有创新性的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发现。对象和关系的不断抽象，而结论具有概括性或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一致性，使得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数学成为高度概括、表达准确、结论一般、有序多级的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系统。</a:t>
            </a: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三、形成数学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方法、思想、模型</a:t>
            </a: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例如，中点坐标公式（简单、以简驭繁、</a:t>
            </a:r>
            <a:r>
              <a:rPr lang="zh-CN" altLang="en-US" sz="3200" dirty="0" smtClean="0">
                <a:solidFill>
                  <a:srgbClr val="002060"/>
                </a:solidFill>
              </a:rPr>
              <a:t>大</a:t>
            </a:r>
            <a:r>
              <a:rPr lang="zh-CN" altLang="en-US" sz="3200" dirty="0" smtClean="0">
                <a:solidFill>
                  <a:srgbClr val="002060"/>
                </a:solidFill>
              </a:rPr>
              <a:t>概念、统摄性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51520" y="4149080"/>
          <a:ext cx="8535724" cy="2448272"/>
        </p:xfrm>
        <a:graphic>
          <a:graphicData uri="http://schemas.openxmlformats.org/presentationml/2006/ole">
            <p:oleObj spid="_x0000_s38914" name="文档" r:id="rId3" imgW="5287300" imgH="108927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85686" y="170030"/>
          <a:ext cx="8878801" cy="4987162"/>
        </p:xfrm>
        <a:graphic>
          <a:graphicData uri="http://schemas.openxmlformats.org/presentationml/2006/ole">
            <p:oleObj spid="_x0000_s39939" name="文档" r:id="rId3" imgW="5287300" imgH="2970593" progId="Word.Document.12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517232"/>
            <a:ext cx="8964488" cy="1340768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01208"/>
            <a:ext cx="9144000" cy="1008112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229200"/>
            <a:ext cx="8784976" cy="1152128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373216"/>
            <a:ext cx="8640960" cy="864096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、梯形中位线（几何   对应   代数）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2592288" cy="648072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、圆台中截面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699792" y="260648"/>
          <a:ext cx="3672408" cy="1008112"/>
        </p:xfrm>
        <a:graphic>
          <a:graphicData uri="http://schemas.openxmlformats.org/presentationml/2006/ole">
            <p:oleObj spid="_x0000_s40961" name="Equation" r:id="rId3" imgW="1854200" imgH="4572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1268760"/>
            <a:ext cx="8964488" cy="5328592"/>
          </a:xfrm>
          <a:prstGeom prst="rect">
            <a:avLst/>
          </a:prstGeom>
        </p:spPr>
        <p:txBody>
          <a:bodyPr vert="horz" wrap="square" rtlCol="0" anchor="ctr">
            <a:noAutofit/>
          </a:bodyPr>
          <a:lstStyle/>
          <a:p>
            <a:pPr>
              <a:lnSpc>
                <a:spcPts val="4500"/>
              </a:lnSpc>
              <a:spcBef>
                <a:spcPct val="0"/>
              </a:spcBef>
            </a:pPr>
            <a:r>
              <a:rPr lang="zh-CN" altLang="en-US" sz="3200" dirty="0" smtClean="0">
                <a:solidFill>
                  <a:srgbClr val="002060"/>
                </a:solidFill>
              </a:rPr>
              <a:t>        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除去具体属性，数学的本质更清楚、更简单；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数学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内在要求也是以简驭繁、以少驭多、以“不变”应“万变”、举一反三，形成观念、思想、模式或结构。（最后剩下典型的思想方法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。“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少则得，多则惑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” ，若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满脑子都是知识，这样的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学生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可能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学不好数学）。</a:t>
            </a: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4500"/>
              </a:lnSpc>
              <a:spcBef>
                <a:spcPct val="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四、数学抽象也是方法论，指导数学学习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88640"/>
            <a:ext cx="8784976" cy="6191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eaLnBrk="0" hangingPunct="0">
              <a:lnSpc>
                <a:spcPts val="4800"/>
              </a:lnSpc>
              <a:buNone/>
            </a:pPr>
            <a:r>
              <a:rPr lang="en-US" altLang="zh-CN" sz="32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我们高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三数学复习备考的基本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观点是：</a:t>
            </a:r>
            <a:endParaRPr lang="zh-CN" altLang="zh-CN" sz="32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indent="355600" eaLnBrk="0" hangingPunct="0">
              <a:lnSpc>
                <a:spcPts val="4800"/>
              </a:lnSpc>
            </a:pP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  </a:t>
            </a:r>
            <a:r>
              <a:rPr lang="en-US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1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、复习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内容要集约化</a:t>
            </a:r>
            <a:r>
              <a:rPr lang="en-US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——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呈现共性。按照同类为伍，近类为邻的原则</a:t>
            </a:r>
            <a:r>
              <a:rPr lang="en-US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,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用抽象的观念合并同类项，突出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主干知识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，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</a:rPr>
              <a:t>聚焦核心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</a:rPr>
              <a:t>概念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</a:rPr>
              <a:t>，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以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主干知识带动全面复习，形成一、二、三轮复习由面到线、由线到点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的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</a:rPr>
              <a:t>“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</a:rPr>
              <a:t>面—线—点”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“瘦身”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复习策略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。</a:t>
            </a:r>
            <a:endParaRPr lang="en-US" altLang="zh-CN" sz="3200" dirty="0" smtClean="0">
              <a:solidFill>
                <a:srgbClr val="002060"/>
              </a:solidFill>
              <a:latin typeface="+mj-ea"/>
              <a:ea typeface="+mj-ea"/>
              <a:cs typeface="Times New Roman" pitchFamily="18" charset="0"/>
            </a:endParaRPr>
          </a:p>
          <a:p>
            <a:pPr indent="355600" eaLnBrk="0" hangingPunct="0">
              <a:lnSpc>
                <a:spcPts val="4800"/>
              </a:lnSpc>
            </a:pPr>
            <a:r>
              <a:rPr lang="en-US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 2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、复习方式要聚焦“类”教学，发掘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“支撑思想”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</a:rPr>
              <a:t> 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——通性通法和典型方法——举一反三、触类旁通，实现能力</a:t>
            </a:r>
            <a:r>
              <a:rPr lang="zh-CN" altLang="zh-CN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迁移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。</a:t>
            </a:r>
            <a:endParaRPr lang="en-US" altLang="zh-CN" sz="3200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280920" cy="5256584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zh-CN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以上是粗浅看法，不对之处，请批评指正！</a:t>
            </a:r>
            <a:endParaRPr kumimoji="0" lang="en-US" altLang="zh-CN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altLang="zh-CN" sz="48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en-US" altLang="zh-CN" sz="4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</a:t>
            </a:r>
            <a:r>
              <a:rPr kumimoji="0" lang="zh-CN" alt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谢谢大家！</a:t>
            </a:r>
            <a:endParaRPr kumimoji="0" lang="en-US" altLang="zh-CN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2735"/>
            <a:ext cx="9144000" cy="6536625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None/>
            </a:pPr>
            <a:r>
              <a:rPr lang="zh-CN" altLang="en-US" dirty="0" smtClean="0"/>
              <a:t>　</a:t>
            </a:r>
            <a:r>
              <a:rPr lang="zh-CN" altLang="en-US" sz="3600" dirty="0" smtClean="0"/>
              <a:t>  </a:t>
            </a:r>
            <a:r>
              <a:rPr lang="zh-CN" altLang="en-US" sz="3600" dirty="0" smtClean="0"/>
              <a:t>   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本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次课标修订（</a:t>
            </a:r>
            <a:r>
              <a:rPr lang="en-US" altLang="zh-CN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2017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年版）是对</a:t>
            </a:r>
            <a:r>
              <a:rPr lang="en-US" altLang="zh-CN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2014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年版的继承和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发展，在</a:t>
            </a:r>
            <a:r>
              <a:rPr lang="en-US" altLang="zh-CN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2014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年版课标基础上，凝练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提出了本学科的</a:t>
            </a:r>
            <a:r>
              <a:rPr lang="en-US" altLang="zh-CN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6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个核心素养，即数学抽象、逻辑推理、数学建模、直观想象、数学运算和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数据分析。如何理解和认识这</a:t>
            </a:r>
            <a:r>
              <a:rPr lang="en-US" altLang="zh-CN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6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个核心素养，结合昨天鲍教授和章建跃主编提出的要有具体样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例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支撑、要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注意数学学科核心素养与具体教学内容的关联的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思想（显性化），以核心素养“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  <a:cs typeface="+mj-cs"/>
              </a:rPr>
              <a:t>数学抽象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”为例，谈一点我个人的粗浅认识。</a:t>
            </a:r>
            <a:endParaRPr lang="zh-CN" altLang="en-US" sz="3600" dirty="0">
              <a:solidFill>
                <a:srgbClr val="002060"/>
              </a:solidFill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972"/>
            <a:ext cx="9144000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数学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抽象（内涵、价值、表现、水平）</a:t>
            </a:r>
            <a:endParaRPr lang="zh-CN" altLang="en-US" sz="3600" dirty="0" smtClean="0">
              <a:solidFill>
                <a:srgbClr val="002060"/>
              </a:solidFill>
              <a:latin typeface="+mj-ea"/>
              <a:ea typeface="+mj-ea"/>
              <a:cs typeface="+mj-cs"/>
            </a:endParaRPr>
          </a:p>
          <a:p>
            <a:pPr marL="0" marR="0" lvl="0" indent="266700" algn="l" defTabSz="914400" rtl="0" eaLnBrk="0" fontAlgn="base" latinLnBrk="0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   数学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抽象是指通过对数量关系与空间形式的抽象，得到数学研究对象的素养。主要包括：从数量与数量关系、图形与图形关系中抽象出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数学概念及概念之间的关系，从事物的具体背景中抽象出一般规律和结构，并用数学语言予以表征。</a:t>
            </a:r>
          </a:p>
          <a:p>
            <a:pPr marL="0" marR="0" lvl="0" indent="266700" algn="l" defTabSz="914400" rtl="0" eaLnBrk="0" fontAlgn="base" latinLnBrk="0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   数学抽象是数学的基本思想，是形成理性思维的重要基础，反映了数学的本质特征，贯穿在数学产生、发展、应用的过程中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。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  <a:cs typeface="+mj-cs"/>
              </a:rPr>
              <a:t>数学抽象使得数学成为高度概括、表达准确、结论一般、有序多级的系统</a:t>
            </a: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。</a:t>
            </a:r>
            <a:endParaRPr lang="en-US" altLang="zh-CN" sz="3200" dirty="0" smtClean="0">
              <a:solidFill>
                <a:srgbClr val="002060"/>
              </a:solidFill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04665"/>
            <a:ext cx="8424936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   数学抽象主要表现为：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  <a:cs typeface="+mj-cs"/>
              </a:rPr>
              <a:t>获得数学概念和规则，提出数学命题和模型，形成数学方法与思想，认识数学结构与体系。</a:t>
            </a:r>
            <a:endParaRPr lang="en-US" altLang="zh-CN" sz="3600" dirty="0" smtClean="0">
              <a:solidFill>
                <a:srgbClr val="FF0000"/>
              </a:solidFill>
              <a:latin typeface="+mj-ea"/>
              <a:ea typeface="+mj-ea"/>
              <a:cs typeface="+mj-cs"/>
            </a:endParaRPr>
          </a:p>
          <a:p>
            <a:pPr indent="26670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   通过高中数学课程的学习，学生能在情境中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抽象出数学概念、命题、方法和体系，积累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从具体到抽象的活动经验；养成在日常生活和实践中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  <a:cs typeface="+mj-cs"/>
              </a:rPr>
              <a:t>一般性思考问题的习惯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，把握事物的本质，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  <a:cs typeface="+mj-cs"/>
              </a:rPr>
              <a:t>以简驭繁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；运用数学抽象的思维方式思考并解决问题</a:t>
            </a:r>
            <a:r>
              <a:rPr lang="zh-CN" altLang="en-US" sz="36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。</a:t>
            </a:r>
            <a:endParaRPr lang="zh-CN" altLang="en-US" sz="3200" dirty="0" smtClean="0">
              <a:solidFill>
                <a:srgbClr val="002060"/>
              </a:solidFill>
              <a:latin typeface="+mj-ea"/>
              <a:ea typeface="+mj-ea"/>
              <a:cs typeface="+mj-cs"/>
            </a:endParaRP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188639"/>
          <a:ext cx="9144000" cy="6669362"/>
        </p:xfrm>
        <a:graphic>
          <a:graphicData uri="http://schemas.openxmlformats.org/drawingml/2006/table">
            <a:tbl>
              <a:tblPr/>
              <a:tblGrid>
                <a:gridCol w="1573968"/>
                <a:gridCol w="7570032"/>
              </a:tblGrid>
              <a:tr h="78136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+mj-ea"/>
                          <a:ea typeface="+mj-ea"/>
                          <a:cs typeface="Times New Roman"/>
                        </a:rPr>
                        <a:t>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zh-CN" sz="32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素养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zh-CN" sz="32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数学抽象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64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zh-CN" sz="32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水平一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能够在熟悉的情境中直接抽象出数学概念和规则，能够在特例的基础上归纳并形成简单的数学命题，能够模仿学过的数学方法解决简单问题。</a:t>
                      </a:r>
                    </a:p>
                    <a:p>
                      <a:pPr indent="266700"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能够解释数学概念和规则的含义，了解数学命题的条件与结论，能够在熟悉的情境中抽象出数学问题。</a:t>
                      </a:r>
                    </a:p>
                    <a:p>
                      <a:pPr indent="266700"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能够了解用数学语言表达的推理和论证；能够在解决相似的问题中感悟数学的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通性通法</a:t>
                      </a: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，体会其中的数学思想。</a:t>
                      </a:r>
                    </a:p>
                    <a:p>
                      <a:pPr marL="0" indent="266700" algn="just" rtl="0" eaLnBrk="1" latinLnBrk="0" hangingPunct="1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kumimoji="0" lang="zh-CN" sz="24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在交流的过程中，结合实际情境解释相关的抽象概念。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188640"/>
          <a:ext cx="9144000" cy="6408712"/>
        </p:xfrm>
        <a:graphic>
          <a:graphicData uri="http://schemas.openxmlformats.org/drawingml/2006/table">
            <a:tbl>
              <a:tblPr/>
              <a:tblGrid>
                <a:gridCol w="1485016"/>
                <a:gridCol w="7658984"/>
              </a:tblGrid>
              <a:tr h="6408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+mj-ea"/>
                          <a:ea typeface="+mj-ea"/>
                          <a:cs typeface="Times New Roman"/>
                        </a:rPr>
                        <a:t>水平二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能够在关联的情境中抽象出一般的数学概念和规则，能够将已知数学命题推广到更一般的情形，能够在新的情境中选择和运用数学方法解决问题。</a:t>
                      </a:r>
                    </a:p>
                    <a:p>
                      <a:pPr indent="266700"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能够用恰当的例子解释抽象的数学概念和规则；理解数学命题的条件与结论；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能够理解和构建相关数学知识之间的联系。</a:t>
                      </a:r>
                      <a:endParaRPr lang="zh-CN" sz="2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indent="266700"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能够理解用数学语言表达的概念、规则、推理和论证；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能够提炼出解决一类问题的数学方法，理解其中的数学思想。</a:t>
                      </a:r>
                      <a:endParaRPr lang="zh-CN" sz="2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indent="266700"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在交流的过程中，能够用一般的概念解释具体现象。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260648"/>
          <a:ext cx="8964488" cy="6336704"/>
        </p:xfrm>
        <a:graphic>
          <a:graphicData uri="http://schemas.openxmlformats.org/drawingml/2006/table">
            <a:tbl>
              <a:tblPr/>
              <a:tblGrid>
                <a:gridCol w="1455862"/>
                <a:gridCol w="7508626"/>
              </a:tblGrid>
              <a:tr h="63367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+mj-ea"/>
                          <a:ea typeface="+mj-ea"/>
                          <a:cs typeface="Times New Roman"/>
                        </a:rPr>
                        <a:t>水平三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能够在综合的情境中抽象出数学问题，并用恰当的数学语言予以表达；能够在得到的数学结论基础上形成新命题；能够针对具体问题运用或创造数学方法解决问题。</a:t>
                      </a:r>
                    </a:p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能够通过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数学对象、运算或关系理解数学的抽象结构</a:t>
                      </a: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，能够理解数学结论的一般性，能够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感悟高度概括、有序多级</a:t>
                      </a: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的数学知识体系。</a:t>
                      </a:r>
                    </a:p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在现实问题中，能够把握研究对象的数学特征，并用准确的数学语言予以表达；能够感悟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通性通法的数学原理和其中蕴含的数学思想</a:t>
                      </a: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。</a:t>
                      </a:r>
                    </a:p>
                    <a:p>
                      <a:pPr indent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+mj-ea"/>
                          <a:ea typeface="+mj-ea"/>
                          <a:cs typeface="Times New Roman"/>
                        </a:rPr>
                        <a:t>在交流的过程中，能够用数学原理解释自然现象和社会现象。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5976664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8820472" cy="6408712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8640"/>
            <a:ext cx="9144000" cy="6480720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一、获得数学的概念、或深化概念</a:t>
            </a: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CN" sz="3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、函数概念（变量说、对应说），扩大认知边界（         ），深化对函数的理解和认知；</a:t>
            </a: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2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、三角函数（初中直角三角形、高中单位圆），突出函数周期性的本质；</a:t>
            </a: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26924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3</a:t>
            </a: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、单调性（定义，</a:t>
            </a:r>
            <a:r>
              <a:rPr lang="en-US" altLang="zh-CN" sz="3200" kern="100" dirty="0" smtClean="0">
                <a:latin typeface="宋体"/>
                <a:ea typeface="宋体"/>
              </a:rPr>
              <a:t> </a:t>
            </a:r>
            <a:r>
              <a:rPr lang="en-US" altLang="zh-CN" sz="3200" kern="100" dirty="0" smtClean="0">
                <a:latin typeface="宋体"/>
                <a:ea typeface="宋体"/>
              </a:rPr>
              <a:t>             </a:t>
            </a:r>
            <a:r>
              <a:rPr lang="en-US" altLang="zh-CN" sz="3200" kern="100" dirty="0" smtClean="0">
                <a:latin typeface="Times New Roman"/>
                <a:ea typeface="宋体"/>
              </a:rPr>
              <a:t> </a:t>
            </a:r>
            <a:endParaRPr lang="en-US" altLang="zh-CN" sz="3200" kern="100" dirty="0" smtClean="0">
              <a:latin typeface="Times New Roman"/>
              <a:ea typeface="宋体"/>
            </a:endParaRPr>
          </a:p>
          <a:p>
            <a:pPr>
              <a:spcBef>
                <a:spcPct val="0"/>
              </a:spcBef>
            </a:pPr>
            <a:r>
              <a:rPr lang="zh-CN" altLang="en-US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                                         </a:t>
            </a: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altLang="zh-CN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</a:t>
            </a:r>
            <a:endParaRPr lang="zh-CN" altLang="en-US" sz="32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331640" y="2060848"/>
          <a:ext cx="974725" cy="593725"/>
        </p:xfrm>
        <a:graphic>
          <a:graphicData uri="http://schemas.openxmlformats.org/presentationml/2006/ole">
            <p:oleObj spid="_x0000_s36865" name="Equation" r:id="rId3" imgW="330120" imgH="203040" progId="Equation.DSMT4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572000" y="3717032"/>
          <a:ext cx="4572000" cy="648072"/>
        </p:xfrm>
        <a:graphic>
          <a:graphicData uri="http://schemas.openxmlformats.org/presentationml/2006/ole">
            <p:oleObj spid="_x0000_s36866" name="Equation" r:id="rId4" imgW="1689100" imgH="228600" progId="Equation.DSMT4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67544" y="4653136"/>
          <a:ext cx="3672408" cy="1412464"/>
        </p:xfrm>
        <a:graphic>
          <a:graphicData uri="http://schemas.openxmlformats.org/presentationml/2006/ole">
            <p:oleObj spid="_x0000_s36867" name="Equation" r:id="rId5" imgW="1117600" imgH="4318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11960" y="4869160"/>
            <a:ext cx="3672408" cy="720080"/>
          </a:xfrm>
          <a:prstGeom prst="rect">
            <a:avLst/>
          </a:prstGeom>
        </p:spPr>
        <p:txBody>
          <a:bodyPr vert="horz" wrap="square" rtlCol="0" anchor="ctr">
            <a:normAutofit/>
          </a:bodyPr>
          <a:lstStyle/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314724" y="4941168"/>
          <a:ext cx="2849564" cy="623145"/>
        </p:xfrm>
        <a:graphic>
          <a:graphicData uri="http://schemas.openxmlformats.org/presentationml/2006/ole">
            <p:oleObj spid="_x0000_s36869" name="Equation" r:id="rId6" imgW="596880" imgH="203040" progId="Equation.DSMT4">
              <p:embed/>
            </p:oleObj>
          </a:graphicData>
        </a:graphic>
      </p:graphicFrame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69875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280" y="5013176"/>
            <a:ext cx="576064" cy="576064"/>
          </a:xfrm>
          <a:prstGeom prst="rect">
            <a:avLst/>
          </a:prstGeom>
        </p:spPr>
        <p:txBody>
          <a:bodyPr vert="horz" wrap="square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269875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764704"/>
            <a:ext cx="5904656" cy="504056"/>
          </a:xfrm>
          <a:prstGeom prst="rect">
            <a:avLst/>
          </a:prstGeom>
        </p:spPr>
        <p:txBody>
          <a:bodyPr vert="horz" wrap="square" rtlCol="0" anchor="ctr">
            <a:noAutofit/>
          </a:bodyPr>
          <a:lstStyle/>
          <a:p>
            <a:pPr>
              <a:spcBef>
                <a:spcPct val="0"/>
              </a:spcBef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CN" sz="3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</a:t>
            </a: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latin typeface="+mn-ea"/>
              </a:rPr>
              <a:t>二、抽象结构关系</a:t>
            </a:r>
            <a:r>
              <a:rPr lang="zh-CN" altLang="en-US" sz="3600" dirty="0" smtClean="0">
                <a:latin typeface="+mn-ea"/>
              </a:rPr>
              <a:t>获得结论</a:t>
            </a:r>
            <a:endParaRPr lang="zh-CN" altLang="en-US" sz="3600" dirty="0">
              <a:latin typeface="+mn-ea"/>
            </a:endParaRPr>
          </a:p>
        </p:txBody>
      </p:sp>
      <p:graphicFrame>
        <p:nvGraphicFramePr>
          <p:cNvPr id="35937" name="Object 97"/>
          <p:cNvGraphicFramePr>
            <a:graphicFrameLocks noChangeAspect="1"/>
          </p:cNvGraphicFramePr>
          <p:nvPr/>
        </p:nvGraphicFramePr>
        <p:xfrm>
          <a:off x="320675" y="1058863"/>
          <a:ext cx="8437563" cy="5068887"/>
        </p:xfrm>
        <a:graphic>
          <a:graphicData uri="http://schemas.openxmlformats.org/presentationml/2006/ole">
            <p:oleObj spid="_x0000_s35937" name="文档" r:id="rId3" imgW="5287300" imgH="31685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vert="horz" rtlCol="0" anchor="ctr">
        <a:normAutofit/>
      </a:bodyPr>
      <a:lstStyle>
        <a:defPPr>
          <a:spcBef>
            <a:spcPct val="0"/>
          </a:spcBef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rgbClr val="002060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3677</TotalTime>
  <Words>1127</Words>
  <Application>Microsoft Office PowerPoint</Application>
  <PresentationFormat>全屏显示(4:3)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暗香扑面</vt:lpstr>
      <vt:lpstr>MathType 6.0 Equation</vt:lpstr>
      <vt:lpstr>Microsoft Office Word 文档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全市高三模拟考试成绩分析</dc:title>
  <dc:creator>Administrator</dc:creator>
  <cp:lastModifiedBy>PC</cp:lastModifiedBy>
  <cp:revision>182</cp:revision>
  <dcterms:created xsi:type="dcterms:W3CDTF">2017-03-07T07:39:54Z</dcterms:created>
  <dcterms:modified xsi:type="dcterms:W3CDTF">2018-07-05T17:29:04Z</dcterms:modified>
</cp:coreProperties>
</file>