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docx" ContentType="application/vnd.openxmlformats-officedocument.wordprocessingml.document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7"/>
  </p:notesMasterIdLst>
  <p:sldIdLst>
    <p:sldId id="474" r:id="rId2"/>
    <p:sldId id="521" r:id="rId3"/>
    <p:sldId id="522" r:id="rId4"/>
    <p:sldId id="523" r:id="rId5"/>
    <p:sldId id="524" r:id="rId6"/>
    <p:sldId id="525" r:id="rId7"/>
    <p:sldId id="526" r:id="rId8"/>
    <p:sldId id="527" r:id="rId9"/>
    <p:sldId id="528" r:id="rId10"/>
    <p:sldId id="529" r:id="rId11"/>
    <p:sldId id="530" r:id="rId12"/>
    <p:sldId id="531" r:id="rId13"/>
    <p:sldId id="532" r:id="rId14"/>
    <p:sldId id="533" r:id="rId15"/>
    <p:sldId id="534" r:id="rId16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206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170" autoAdjust="0"/>
    <p:restoredTop sz="94660"/>
  </p:normalViewPr>
  <p:slideViewPr>
    <p:cSldViewPr>
      <p:cViewPr varScale="1">
        <p:scale>
          <a:sx n="65" d="100"/>
          <a:sy n="65" d="100"/>
        </p:scale>
        <p:origin x="-1512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image" Target="../media/image4.wmf"/><Relationship Id="rId4" Type="http://schemas.openxmlformats.org/officeDocument/2006/relationships/image" Target="../media/image7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9F4F4C-7709-493B-B7E5-6F315727DBE2}" type="datetimeFigureOut">
              <a:rPr lang="zh-CN" altLang="en-US" smtClean="0"/>
              <a:pPr/>
              <a:t>2018/7/5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154E97-45CF-428C-9441-2211F659467A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14181551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685800" y="3196686"/>
            <a:ext cx="7772400" cy="18000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1676401"/>
            <a:ext cx="7772400" cy="1538286"/>
          </a:xfrm>
        </p:spPr>
        <p:txBody>
          <a:bodyPr anchor="b"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214686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0" lang="zh-CN" altLang="en-US" smtClean="0"/>
              <a:t>单击此处编辑母版副标题样式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2018/7/5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2018/7/5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7" name="矩形 6"/>
          <p:cNvSpPr/>
          <p:nvPr/>
        </p:nvSpPr>
        <p:spPr>
          <a:xfrm>
            <a:off x="457200" y="1410736"/>
            <a:ext cx="8229600" cy="18000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7215206" y="274638"/>
            <a:ext cx="1471594" cy="6011882"/>
          </a:xfrm>
        </p:spPr>
        <p:txBody>
          <a:bodyPr vert="eaVert"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686568" cy="6011882"/>
          </a:xfrm>
        </p:spPr>
        <p:txBody>
          <a:bodyPr vert="eaVert"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2018/7/5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标题幻灯片">
    <p:bg bwMode="auto"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1915186154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457200" y="1410736"/>
            <a:ext cx="8229600" cy="18000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73152" y="6400800"/>
            <a:ext cx="3200400" cy="283800"/>
          </a:xfrm>
        </p:spPr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2018/7/5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5330952" y="6400800"/>
            <a:ext cx="3733800" cy="283800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685800" y="3143248"/>
            <a:ext cx="7772400" cy="18000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3143248"/>
            <a:ext cx="7772400" cy="1362075"/>
          </a:xfrm>
        </p:spPr>
        <p:txBody>
          <a:bodyPr anchor="t"/>
          <a:lstStyle>
            <a:lvl1pPr algn="ctr">
              <a:defRPr sz="4000" b="0" cap="all"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1643061"/>
            <a:ext cx="7772400" cy="1500187"/>
          </a:xfrm>
        </p:spPr>
        <p:txBody>
          <a:bodyPr anchor="b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2018/7/5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/>
        </p:nvSpPr>
        <p:spPr>
          <a:xfrm>
            <a:off x="457200" y="1410736"/>
            <a:ext cx="8229600" cy="18000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2018/7/5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/>
        </p:nvSpPr>
        <p:spPr>
          <a:xfrm>
            <a:off x="457200" y="1410736"/>
            <a:ext cx="8229600" cy="18000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>
              <a:buNone/>
              <a:defRPr sz="20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2pPr>
            <a:lvl3pPr marL="914400" indent="0">
              <a:buNone/>
              <a:defRPr sz="18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3pPr>
            <a:lvl4pPr marL="1371600" indent="0">
              <a:buNone/>
              <a:defRPr sz="16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4pPr>
            <a:lvl5pPr marL="1828800" indent="0">
              <a:buNone/>
              <a:defRPr sz="16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>
              <a:buNone/>
              <a:defRPr sz="20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2pPr>
            <a:lvl3pPr marL="914400" indent="0">
              <a:buNone/>
              <a:defRPr sz="18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3pPr>
            <a:lvl4pPr marL="1371600" indent="0">
              <a:buNone/>
              <a:defRPr sz="16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4pPr>
            <a:lvl5pPr marL="1828800" indent="0">
              <a:buNone/>
              <a:defRPr sz="16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2018/7/5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/>
        </p:nvSpPr>
        <p:spPr>
          <a:xfrm>
            <a:off x="457200" y="1410736"/>
            <a:ext cx="8229600" cy="18000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2018/7/5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2018/7/5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/>
        </p:nvSpPr>
        <p:spPr>
          <a:xfrm>
            <a:off x="2786050" y="1053546"/>
            <a:ext cx="5904000" cy="18000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786050" y="228600"/>
            <a:ext cx="5900752" cy="842946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786050" y="1142984"/>
            <a:ext cx="5900750" cy="514353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5" y="1142984"/>
            <a:ext cx="2257408" cy="5143536"/>
          </a:xfrm>
        </p:spPr>
        <p:txBody>
          <a:bodyPr anchor="ctr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2018/7/5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33400" y="304800"/>
            <a:ext cx="6400800" cy="685800"/>
          </a:xfrm>
        </p:spPr>
        <p:txBody>
          <a:bodyPr anchor="ctr"/>
          <a:lstStyle>
            <a:lvl1pPr algn="l">
              <a:defRPr sz="2400" b="0"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701552" y="1143000"/>
            <a:ext cx="7223248" cy="3980172"/>
          </a:xfrm>
          <a:prstGeom prst="roundRect">
            <a:avLst>
              <a:gd name="adj" fmla="val 18278"/>
            </a:avLst>
          </a:prstGeom>
          <a:solidFill>
            <a:schemeClr val="accent1">
              <a:tint val="40000"/>
            </a:schemeClr>
          </a:solidFill>
          <a:ln w="50800" cap="rnd">
            <a:gradFill flip="none" rotWithShape="1">
              <a:gsLst>
                <a:gs pos="0">
                  <a:schemeClr val="accent1">
                    <a:shade val="50000"/>
                  </a:schemeClr>
                </a:gs>
                <a:gs pos="20000">
                  <a:schemeClr val="accent2">
                    <a:shade val="50000"/>
                  </a:schemeClr>
                </a:gs>
                <a:gs pos="40000">
                  <a:schemeClr val="accent3">
                    <a:shade val="50000"/>
                  </a:schemeClr>
                </a:gs>
                <a:gs pos="60000">
                  <a:schemeClr val="accent4">
                    <a:shade val="50000"/>
                  </a:schemeClr>
                </a:gs>
                <a:gs pos="80000">
                  <a:schemeClr val="accent5">
                    <a:shade val="50000"/>
                  </a:schemeClr>
                </a:gs>
                <a:gs pos="100000">
                  <a:schemeClr val="accent6">
                    <a:shade val="5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round/>
          </a:ln>
          <a:effectLst>
            <a:outerShdw blurRad="50800" dist="38100" dir="5400000" algn="tl" rotWithShape="0">
              <a:prstClr val="black">
                <a:alpha val="50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0" lang="zh-CN" altLang="en-US" smtClean="0"/>
              <a:t>单击图标添加图片</a:t>
            </a:r>
            <a:endParaRPr kumimoji="0" 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2362200" y="5410200"/>
            <a:ext cx="5657888" cy="804862"/>
          </a:xfrm>
        </p:spPr>
        <p:txBody>
          <a:bodyPr anchor="ctr"/>
          <a:lstStyle>
            <a:lvl1pPr marL="0" indent="0" algn="r">
              <a:buNone/>
              <a:defRPr sz="1200" b="0"/>
            </a:lvl1pPr>
            <a:lvl2pPr marL="457200" indent="0" algn="r">
              <a:buNone/>
              <a:defRPr sz="1200" b="0"/>
            </a:lvl2pPr>
            <a:lvl3pPr marL="914400" indent="0" algn="r">
              <a:buNone/>
              <a:defRPr sz="1200" b="0"/>
            </a:lvl3pPr>
            <a:lvl4pPr marL="1371600" indent="0" algn="r">
              <a:buNone/>
              <a:defRPr sz="1200" b="0"/>
            </a:lvl4pPr>
            <a:lvl5pPr marL="1828800" indent="0" algn="r">
              <a:buNone/>
              <a:defRPr sz="1200" b="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2018/7/5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0" y="6678000"/>
            <a:ext cx="9144000" cy="180000"/>
          </a:xfrm>
          <a:prstGeom prst="rect">
            <a:avLst/>
          </a:prstGeom>
          <a:gradFill>
            <a:gsLst>
              <a:gs pos="0">
                <a:schemeClr val="accent1">
                  <a:alpha val="50000"/>
                </a:schemeClr>
              </a:gs>
              <a:gs pos="50000">
                <a:schemeClr val="accent1">
                  <a:tint val="20000"/>
                </a:schemeClr>
              </a:gs>
              <a:gs pos="100000">
                <a:schemeClr val="accent1">
                  <a:alpha val="4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rtlCol="0" anchor="ctr">
            <a:normAutofit/>
          </a:bodyPr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686320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  <a:p>
            <a:pPr lvl="1" eaLnBrk="1" latinLnBrk="0" hangingPunct="1"/>
            <a:r>
              <a:rPr kumimoji="0" lang="zh-CN" altLang="en-US" smtClean="0"/>
              <a:t>第二级</a:t>
            </a:r>
          </a:p>
          <a:p>
            <a:pPr lvl="2" eaLnBrk="1" latinLnBrk="0" hangingPunct="1"/>
            <a:r>
              <a:rPr kumimoji="0" lang="zh-CN" altLang="en-US" smtClean="0"/>
              <a:t>第三级</a:t>
            </a:r>
          </a:p>
          <a:p>
            <a:pPr lvl="3" eaLnBrk="1" latinLnBrk="0" hangingPunct="1"/>
            <a:r>
              <a:rPr kumimoji="0" lang="zh-CN" altLang="en-US" smtClean="0"/>
              <a:t>第四级</a:t>
            </a:r>
          </a:p>
          <a:p>
            <a:pPr lvl="4" eaLnBrk="1" latinLnBrk="0" hangingPunct="1"/>
            <a:r>
              <a:rPr kumimoji="0"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76200" y="6400800"/>
            <a:ext cx="3200400" cy="283800"/>
          </a:xfrm>
          <a:prstGeom prst="rect">
            <a:avLst/>
          </a:prstGeom>
        </p:spPr>
        <p:txBody>
          <a:bodyPr vert="horz" rtlCol="0" anchor="b"/>
          <a:lstStyle>
            <a:lvl1pPr algn="l" eaLnBrk="1" latinLnBrk="0" hangingPunct="1">
              <a:defRPr kumimoji="0" sz="1100">
                <a:solidFill>
                  <a:schemeClr val="tx2">
                    <a:lumMod val="75000"/>
                    <a:lumOff val="2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pPr/>
              <a:t>2018/7/5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5334000" y="6400800"/>
            <a:ext cx="3733800" cy="283800"/>
          </a:xfrm>
          <a:prstGeom prst="rect">
            <a:avLst/>
          </a:prstGeom>
        </p:spPr>
        <p:txBody>
          <a:bodyPr vert="horz" rtlCol="0" anchor="ctr"/>
          <a:lstStyle>
            <a:lvl1pPr algn="r" eaLnBrk="1" latinLnBrk="0" hangingPunct="1">
              <a:defRPr kumimoji="0" sz="1100">
                <a:solidFill>
                  <a:schemeClr val="tx2">
                    <a:lumMod val="75000"/>
                    <a:lumOff val="2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4114800" y="6400800"/>
            <a:ext cx="914400" cy="283464"/>
          </a:xfrm>
          <a:prstGeom prst="rect">
            <a:avLst/>
          </a:prstGeom>
          <a:noFill/>
        </p:spPr>
        <p:txBody>
          <a:bodyPr vert="horz" lIns="45720" rIns="45720" rtlCol="0" anchor="ctr"/>
          <a:lstStyle>
            <a:lvl1pPr algn="ctr" eaLnBrk="1" latinLnBrk="0" hangingPunct="1">
              <a:defRPr kumimoji="0" sz="1100" b="0">
                <a:solidFill>
                  <a:schemeClr val="tx2">
                    <a:lumMod val="75000"/>
                    <a:lumOff val="2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8" name="矩形 7"/>
          <p:cNvSpPr/>
          <p:nvPr/>
        </p:nvSpPr>
        <p:spPr>
          <a:xfrm>
            <a:off x="0" y="0"/>
            <a:ext cx="9144000" cy="108000"/>
          </a:xfrm>
          <a:prstGeom prst="rect">
            <a:avLst/>
          </a:prstGeom>
          <a:gradFill>
            <a:gsLst>
              <a:gs pos="0">
                <a:schemeClr val="accent1">
                  <a:alpha val="50000"/>
                </a:schemeClr>
              </a:gs>
              <a:gs pos="50000">
                <a:schemeClr val="accent1">
                  <a:tint val="20000"/>
                </a:schemeClr>
              </a:gs>
              <a:gs pos="100000">
                <a:schemeClr val="accent1">
                  <a:alpha val="4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96" r:id="rId12"/>
  </p:sldLayoutIdLst>
  <p:txStyles>
    <p:titleStyle>
      <a:lvl1pPr algn="ctr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latinLnBrk="0" hangingPunct="1">
        <a:defRPr kumimoji="0">
          <a:solidFill>
            <a:schemeClr val="tx2"/>
          </a:solidFill>
        </a:defRPr>
      </a:lvl2pPr>
      <a:lvl3pPr eaLnBrk="1" latinLnBrk="0" hangingPunct="1">
        <a:defRPr kumimoji="0">
          <a:solidFill>
            <a:schemeClr val="tx2"/>
          </a:solidFill>
        </a:defRPr>
      </a:lvl3pPr>
      <a:lvl4pPr eaLnBrk="1" latinLnBrk="0" hangingPunct="1">
        <a:defRPr kumimoji="0">
          <a:solidFill>
            <a:schemeClr val="tx2"/>
          </a:solidFill>
        </a:defRPr>
      </a:lvl4pPr>
      <a:lvl5pPr eaLnBrk="1" latinLnBrk="0" hangingPunct="1">
        <a:defRPr kumimoji="0">
          <a:solidFill>
            <a:schemeClr val="tx2"/>
          </a:solidFill>
        </a:defRPr>
      </a:lvl5pPr>
      <a:lvl6pPr eaLnBrk="1" latinLnBrk="0" hangingPunct="1">
        <a:defRPr kumimoji="0">
          <a:solidFill>
            <a:schemeClr val="tx2"/>
          </a:solidFill>
        </a:defRPr>
      </a:lvl6pPr>
      <a:lvl7pPr eaLnBrk="1" latinLnBrk="0" hangingPunct="1">
        <a:defRPr kumimoji="0">
          <a:solidFill>
            <a:schemeClr val="tx2"/>
          </a:solidFill>
        </a:defRPr>
      </a:lvl7pPr>
      <a:lvl8pPr eaLnBrk="1" latinLnBrk="0" hangingPunct="1">
        <a:defRPr kumimoji="0">
          <a:solidFill>
            <a:schemeClr val="tx2"/>
          </a:solidFill>
        </a:defRPr>
      </a:lvl8pPr>
      <a:lvl9pPr eaLnBrk="1" latinLnBrk="0" hangingPunct="1">
        <a:defRPr kumimoji="0">
          <a:solidFill>
            <a:schemeClr val="tx2"/>
          </a:solidFill>
        </a:defRPr>
      </a:lvl9pPr>
    </p:titleStyle>
    <p:bodyStyle>
      <a:lvl1pPr marL="342900" indent="-342900" algn="l" rtl="0" eaLnBrk="1" latinLnBrk="0" hangingPunct="1">
        <a:spcBef>
          <a:spcPct val="20000"/>
        </a:spcBef>
        <a:buClr>
          <a:schemeClr val="tx2"/>
        </a:buClr>
        <a:buSzPct val="50000"/>
        <a:buFont typeface="Wingdings 2"/>
        <a:buChar char="ß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tx2"/>
        </a:buClr>
        <a:buSzPct val="50000"/>
        <a:buFont typeface="Wingdings 2"/>
        <a:buChar char="Þ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tx2"/>
        </a:buClr>
        <a:buSzPct val="50000"/>
        <a:buFont typeface="Wingdings 2"/>
        <a:buChar char="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tx2"/>
        </a:buClr>
        <a:buSzPct val="50000"/>
        <a:buFont typeface="Wingdings 2"/>
        <a:buChar char="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tx2"/>
        </a:buClr>
        <a:buSzPct val="50000"/>
        <a:buFont typeface="Wingdings 2"/>
        <a:buChar char="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Office_Word___2.docx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Office_Word___3.docx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4.bin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Office_Word___1.docx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5"/>
          <p:cNvSpPr txBox="1">
            <a:spLocks noChangeArrowheads="1"/>
          </p:cNvSpPr>
          <p:nvPr/>
        </p:nvSpPr>
        <p:spPr bwMode="auto">
          <a:xfrm>
            <a:off x="468313" y="6057900"/>
            <a:ext cx="2338387" cy="800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rIns="0"/>
          <a:lstStyle>
            <a:lvl1pPr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Arial" charset="0"/>
                <a:ea typeface="微软雅黑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Arial" charset="0"/>
                <a:ea typeface="微软雅黑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Arial" charset="0"/>
                <a:ea typeface="微软雅黑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Arial" charset="0"/>
                <a:ea typeface="微软雅黑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Arial" charset="0"/>
                <a:ea typeface="微软雅黑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ea typeface="微软雅黑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ea typeface="微软雅黑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ea typeface="微软雅黑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ea typeface="微软雅黑" charset="-122"/>
              </a:defRPr>
            </a:lvl9pPr>
          </a:lstStyle>
          <a:p>
            <a:pPr>
              <a:spcBef>
                <a:spcPct val="60000"/>
              </a:spcBef>
              <a:buClr>
                <a:schemeClr val="accent1"/>
              </a:buClr>
              <a:buFontTx/>
              <a:buNone/>
            </a:pPr>
            <a:r>
              <a:rPr lang="zh-CN" altLang="en-US" sz="1400" i="1">
                <a:solidFill>
                  <a:schemeClr val="bg1"/>
                </a:solidFill>
                <a:ea typeface="华文细黑" charset="-122"/>
              </a:rPr>
              <a:t>由NordriDesign提供</a:t>
            </a:r>
          </a:p>
          <a:p>
            <a:pPr>
              <a:spcBef>
                <a:spcPct val="0"/>
              </a:spcBef>
              <a:buClr>
                <a:schemeClr val="accent1"/>
              </a:buClr>
              <a:buFontTx/>
              <a:buNone/>
            </a:pPr>
            <a:r>
              <a:rPr lang="zh-CN" altLang="en-US" sz="1400" i="1">
                <a:solidFill>
                  <a:schemeClr val="bg1"/>
                </a:solidFill>
                <a:ea typeface="华文细黑" charset="-122"/>
              </a:rPr>
              <a:t>www.nordridesign.com</a:t>
            </a:r>
            <a:endParaRPr altLang="en-US" sz="1400" i="1" noProof="1">
              <a:solidFill>
                <a:schemeClr val="bg1"/>
              </a:solidFill>
              <a:ea typeface="华文细黑" charset="-122"/>
            </a:endParaRPr>
          </a:p>
        </p:txBody>
      </p:sp>
      <p:sp>
        <p:nvSpPr>
          <p:cNvPr id="10243" name="Text Box 3"/>
          <p:cNvSpPr txBox="1">
            <a:spLocks noChangeArrowheads="1"/>
          </p:cNvSpPr>
          <p:nvPr/>
        </p:nvSpPr>
        <p:spPr bwMode="auto">
          <a:xfrm>
            <a:off x="6443663" y="2349500"/>
            <a:ext cx="2047875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Arial" charset="0"/>
                <a:ea typeface="微软雅黑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Arial" charset="0"/>
                <a:ea typeface="微软雅黑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Arial" charset="0"/>
                <a:ea typeface="微软雅黑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Arial" charset="0"/>
                <a:ea typeface="微软雅黑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Arial" charset="0"/>
                <a:ea typeface="微软雅黑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ea typeface="微软雅黑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ea typeface="微软雅黑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ea typeface="微软雅黑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ea typeface="微软雅黑" charset="-12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zh-CN" altLang="en-US" dirty="0">
                <a:solidFill>
                  <a:srgbClr val="FF0000"/>
                </a:solidFill>
                <a:latin typeface="黑体" charset="-122"/>
                <a:ea typeface="黑体" charset="-122"/>
              </a:rPr>
              <a:t>至诚至理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zh-CN" altLang="en-US" dirty="0">
                <a:solidFill>
                  <a:srgbClr val="FF0000"/>
                </a:solidFill>
                <a:latin typeface="黑体" charset="-122"/>
                <a:ea typeface="黑体" charset="-122"/>
              </a:rPr>
              <a:t>求真求新</a:t>
            </a:r>
          </a:p>
        </p:txBody>
      </p:sp>
      <p:sp>
        <p:nvSpPr>
          <p:cNvPr id="7172" name="Rectangle 5"/>
          <p:cNvSpPr>
            <a:spLocks noChangeArrowheads="1"/>
          </p:cNvSpPr>
          <p:nvPr/>
        </p:nvSpPr>
        <p:spPr bwMode="auto">
          <a:xfrm>
            <a:off x="3203848" y="5578787"/>
            <a:ext cx="5760640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Arial" charset="0"/>
                <a:ea typeface="微软雅黑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Arial" charset="0"/>
                <a:ea typeface="微软雅黑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Arial" charset="0"/>
                <a:ea typeface="微软雅黑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Arial" charset="0"/>
                <a:ea typeface="微软雅黑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Arial" charset="0"/>
                <a:ea typeface="微软雅黑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ea typeface="微软雅黑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ea typeface="微软雅黑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ea typeface="微软雅黑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ea typeface="微软雅黑" charset="-122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zh-CN" altLang="en-US" sz="2800" dirty="0" smtClean="0">
                <a:solidFill>
                  <a:srgbClr val="002060"/>
                </a:solidFill>
                <a:latin typeface="+mn-lt"/>
                <a:ea typeface="+mn-ea"/>
              </a:rPr>
              <a:t>山东淄博市教学研究室  朱恒杰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zh-CN" sz="2800" dirty="0" smtClean="0">
                <a:solidFill>
                  <a:srgbClr val="002060"/>
                </a:solidFill>
                <a:latin typeface="+mn-lt"/>
                <a:ea typeface="+mn-ea"/>
              </a:rPr>
              <a:t>2018</a:t>
            </a:r>
            <a:r>
              <a:rPr lang="zh-CN" altLang="en-US" sz="2800" dirty="0" smtClean="0">
                <a:solidFill>
                  <a:srgbClr val="002060"/>
                </a:solidFill>
                <a:latin typeface="+mn-lt"/>
                <a:ea typeface="+mn-ea"/>
              </a:rPr>
              <a:t>年</a:t>
            </a:r>
            <a:r>
              <a:rPr lang="en-US" altLang="zh-CN" sz="2800" dirty="0" smtClean="0">
                <a:solidFill>
                  <a:srgbClr val="002060"/>
                </a:solidFill>
                <a:latin typeface="+mn-lt"/>
                <a:ea typeface="+mn-ea"/>
              </a:rPr>
              <a:t>7</a:t>
            </a:r>
            <a:r>
              <a:rPr lang="zh-CN" altLang="en-US" sz="2800" dirty="0" smtClean="0">
                <a:solidFill>
                  <a:srgbClr val="002060"/>
                </a:solidFill>
                <a:latin typeface="+mn-lt"/>
                <a:ea typeface="+mn-ea"/>
              </a:rPr>
              <a:t>月</a:t>
            </a:r>
            <a:r>
              <a:rPr lang="en-US" altLang="zh-CN" sz="2800" dirty="0" smtClean="0">
                <a:solidFill>
                  <a:srgbClr val="002060"/>
                </a:solidFill>
                <a:latin typeface="+mn-lt"/>
                <a:ea typeface="+mn-ea"/>
              </a:rPr>
              <a:t>6</a:t>
            </a:r>
            <a:r>
              <a:rPr lang="zh-CN" altLang="en-US" sz="2800" dirty="0" smtClean="0">
                <a:solidFill>
                  <a:srgbClr val="002060"/>
                </a:solidFill>
                <a:latin typeface="+mn-lt"/>
                <a:ea typeface="+mn-ea"/>
              </a:rPr>
              <a:t>日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23528" y="1624732"/>
            <a:ext cx="468052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800" dirty="0" smtClean="0"/>
              <a:t>   </a:t>
            </a:r>
            <a:r>
              <a:rPr lang="zh-CN" altLang="en-US" sz="4800" dirty="0" smtClean="0"/>
              <a:t>对数学核心素养“数学抽象”的认识及思考</a:t>
            </a:r>
            <a:endParaRPr lang="zh-CN" altLang="zh-CN" sz="4800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10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3" grpId="0" bldLvl="0" autoUpdateAnimBg="0"/>
      <p:bldP spid="10243" grpId="1" bldLvl="0" autoUpdateAnimBg="0"/>
      <p:bldP spid="10243" grpId="2" bldLvl="0" autoUpdateAnimBg="0"/>
      <p:bldP spid="10243" grpId="3" bldLvl="0" autoUpdateAnimBg="0"/>
      <p:bldP spid="10243" grpId="4" bldLvl="0" autoUpdateAnimBg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179512" y="188640"/>
            <a:ext cx="8964488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3200" dirty="0" smtClean="0">
                <a:latin typeface="+mj-ea"/>
                <a:ea typeface="+mj-ea"/>
              </a:rPr>
              <a:t>       </a:t>
            </a:r>
            <a:r>
              <a:rPr lang="zh-CN" altLang="zh-CN" sz="3200" dirty="0" smtClean="0">
                <a:latin typeface="+mj-ea"/>
                <a:ea typeface="+mj-ea"/>
              </a:rPr>
              <a:t>从</a:t>
            </a:r>
            <a:r>
              <a:rPr lang="zh-CN" altLang="en-US" sz="3200" dirty="0" smtClean="0">
                <a:latin typeface="+mj-ea"/>
                <a:ea typeface="+mj-ea"/>
              </a:rPr>
              <a:t>结构抽象</a:t>
            </a:r>
            <a:r>
              <a:rPr lang="zh-CN" altLang="zh-CN" sz="3200" dirty="0" smtClean="0">
                <a:latin typeface="+mj-ea"/>
                <a:ea typeface="+mj-ea"/>
              </a:rPr>
              <a:t>意义</a:t>
            </a:r>
            <a:r>
              <a:rPr lang="zh-CN" altLang="zh-CN" sz="3200" dirty="0" smtClean="0">
                <a:latin typeface="+mj-ea"/>
                <a:ea typeface="+mj-ea"/>
              </a:rPr>
              <a:t>上讲，三角形、扇形和圆是同一类知识，是可以放在一起加以认知的，并且还可以提高我们的认知水平。所以，利用数学知识的这种内在联系特征，可以将高中数学知识进行归类和“浓缩”，减轻知识负担，</a:t>
            </a:r>
            <a:r>
              <a:rPr lang="zh-CN" altLang="zh-CN" sz="3200" dirty="0" smtClean="0">
                <a:latin typeface="+mj-ea"/>
                <a:ea typeface="+mj-ea"/>
              </a:rPr>
              <a:t>提高</a:t>
            </a:r>
            <a:r>
              <a:rPr lang="zh-CN" altLang="en-US" sz="3200" dirty="0" smtClean="0">
                <a:latin typeface="+mj-ea"/>
                <a:ea typeface="+mj-ea"/>
              </a:rPr>
              <a:t>学习</a:t>
            </a:r>
            <a:r>
              <a:rPr lang="zh-CN" altLang="zh-CN" sz="3200" dirty="0" smtClean="0">
                <a:latin typeface="+mj-ea"/>
                <a:ea typeface="+mj-ea"/>
              </a:rPr>
              <a:t>效率。</a:t>
            </a:r>
            <a:endParaRPr lang="en-US" altLang="zh-CN" sz="3200" dirty="0" smtClean="0">
              <a:latin typeface="+mj-ea"/>
              <a:ea typeface="+mj-ea"/>
            </a:endParaRPr>
          </a:p>
          <a:p>
            <a:r>
              <a:rPr lang="en-US" altLang="zh-CN" sz="3200" dirty="0" smtClean="0"/>
              <a:t>       </a:t>
            </a:r>
            <a:r>
              <a:rPr lang="zh-CN" altLang="zh-CN" sz="3200" dirty="0" smtClean="0">
                <a:latin typeface="+mj-ea"/>
                <a:ea typeface="+mj-ea"/>
              </a:rPr>
              <a:t>数学</a:t>
            </a:r>
            <a:r>
              <a:rPr lang="zh-CN" altLang="zh-CN" sz="3200" dirty="0" smtClean="0">
                <a:latin typeface="+mj-ea"/>
                <a:ea typeface="+mj-ea"/>
              </a:rPr>
              <a:t>对象不断变化而</a:t>
            </a:r>
            <a:r>
              <a:rPr lang="zh-CN" altLang="zh-CN" sz="3200" dirty="0" smtClean="0">
                <a:latin typeface="+mj-ea"/>
                <a:ea typeface="+mj-ea"/>
              </a:rPr>
              <a:t>关系</a:t>
            </a:r>
            <a:r>
              <a:rPr lang="zh-CN" altLang="en-US" sz="3200" dirty="0" smtClean="0">
                <a:latin typeface="+mj-ea"/>
                <a:ea typeface="+mj-ea"/>
              </a:rPr>
              <a:t>（结构）在抽象意义上</a:t>
            </a:r>
            <a:r>
              <a:rPr lang="zh-CN" altLang="zh-CN" sz="3200" dirty="0" smtClean="0">
                <a:latin typeface="+mj-ea"/>
                <a:ea typeface="+mj-ea"/>
              </a:rPr>
              <a:t>基本不变</a:t>
            </a:r>
            <a:r>
              <a:rPr lang="zh-CN" altLang="en-US" sz="3200" dirty="0" smtClean="0">
                <a:latin typeface="+mj-ea"/>
                <a:ea typeface="+mj-ea"/>
              </a:rPr>
              <a:t>，结论具有统一性（一般性）。</a:t>
            </a:r>
            <a:endParaRPr lang="en-US" altLang="zh-CN" sz="3200" dirty="0" smtClean="0">
              <a:latin typeface="+mj-ea"/>
              <a:ea typeface="+mj-ea"/>
            </a:endParaRPr>
          </a:p>
          <a:p>
            <a:r>
              <a:rPr lang="en-US" altLang="zh-CN" sz="3200" dirty="0" smtClean="0">
                <a:latin typeface="+mj-ea"/>
                <a:ea typeface="+mj-ea"/>
              </a:rPr>
              <a:t> </a:t>
            </a:r>
            <a:r>
              <a:rPr lang="en-US" altLang="zh-CN" sz="3200" dirty="0" smtClean="0">
                <a:latin typeface="+mj-ea"/>
                <a:ea typeface="+mj-ea"/>
              </a:rPr>
              <a:t>    </a:t>
            </a:r>
            <a:r>
              <a:rPr lang="zh-CN" altLang="en-US" sz="3200" dirty="0" smtClean="0">
                <a:latin typeface="+mj-ea"/>
                <a:ea typeface="+mj-ea"/>
              </a:rPr>
              <a:t>迁移（具体知识不好迁移，但抽象后）：</a:t>
            </a:r>
            <a:endParaRPr lang="en-US" altLang="zh-CN" sz="3200" dirty="0" smtClean="0">
              <a:latin typeface="+mj-ea"/>
              <a:ea typeface="+mj-ea"/>
            </a:endParaRPr>
          </a:p>
          <a:p>
            <a:r>
              <a:rPr lang="en-US" altLang="zh-CN" sz="3200" dirty="0" smtClean="0">
                <a:latin typeface="+mj-ea"/>
                <a:ea typeface="+mj-ea"/>
              </a:rPr>
              <a:t>    </a:t>
            </a:r>
            <a:r>
              <a:rPr lang="zh-CN" altLang="en-US" sz="3200" dirty="0" smtClean="0">
                <a:latin typeface="+mj-ea"/>
                <a:ea typeface="+mj-ea"/>
              </a:rPr>
              <a:t>例</a:t>
            </a:r>
            <a:r>
              <a:rPr lang="en-US" altLang="zh-CN" sz="3200" dirty="0" smtClean="0">
                <a:latin typeface="+mj-ea"/>
                <a:ea typeface="+mj-ea"/>
              </a:rPr>
              <a:t>2</a:t>
            </a:r>
            <a:r>
              <a:rPr lang="zh-CN" altLang="en-US" sz="3200" dirty="0" smtClean="0">
                <a:latin typeface="+mj-ea"/>
                <a:ea typeface="+mj-ea"/>
              </a:rPr>
              <a:t>，球体与圆锥是同类知识（抽象结构意义）</a:t>
            </a:r>
            <a:endParaRPr lang="en-US" altLang="zh-CN" sz="3200" dirty="0" smtClean="0">
              <a:latin typeface="+mj-ea"/>
              <a:ea typeface="+mj-ea"/>
            </a:endParaRPr>
          </a:p>
          <a:p>
            <a:r>
              <a:rPr lang="en-US" altLang="zh-CN" sz="3200" dirty="0" smtClean="0">
                <a:latin typeface="+mj-ea"/>
                <a:ea typeface="+mj-ea"/>
              </a:rPr>
              <a:t> </a:t>
            </a:r>
            <a:r>
              <a:rPr lang="en-US" altLang="zh-CN" sz="3200" dirty="0" smtClean="0">
                <a:latin typeface="+mj-ea"/>
                <a:ea typeface="+mj-ea"/>
              </a:rPr>
              <a:t>     </a:t>
            </a:r>
            <a:endParaRPr lang="zh-CN" altLang="en-US" sz="3200" dirty="0">
              <a:latin typeface="+mj-ea"/>
              <a:ea typeface="+mj-ea"/>
            </a:endParaRPr>
          </a:p>
        </p:txBody>
      </p:sp>
      <p:sp>
        <p:nvSpPr>
          <p:cNvPr id="3789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37891" name="Object 3"/>
          <p:cNvGraphicFramePr>
            <a:graphicFrameLocks noChangeAspect="1"/>
          </p:cNvGraphicFramePr>
          <p:nvPr/>
        </p:nvGraphicFramePr>
        <p:xfrm>
          <a:off x="899592" y="5229200"/>
          <a:ext cx="7109475" cy="1152128"/>
        </p:xfrm>
        <a:graphic>
          <a:graphicData uri="http://schemas.openxmlformats.org/presentationml/2006/ole">
            <p:oleObj spid="_x0000_s37891" name="Equation" r:id="rId3" imgW="2400300" imgH="39370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9512" y="404664"/>
            <a:ext cx="8964488" cy="4680520"/>
          </a:xfrm>
          <a:prstGeom prst="rect">
            <a:avLst/>
          </a:prstGeom>
        </p:spPr>
        <p:txBody>
          <a:bodyPr vert="horz" wrap="square" rtlCol="0" anchor="ctr">
            <a:normAutofit/>
          </a:bodyPr>
          <a:lstStyle/>
          <a:p>
            <a:pPr>
              <a:spcBef>
                <a:spcPct val="0"/>
              </a:spcBef>
            </a:pPr>
            <a:endParaRPr kumimoji="0" lang="zh-CN" altLang="en-US" sz="3600" b="0" i="0" u="none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79512" y="404664"/>
            <a:ext cx="8784976" cy="6120680"/>
          </a:xfrm>
          <a:prstGeom prst="rect">
            <a:avLst/>
          </a:prstGeom>
        </p:spPr>
        <p:txBody>
          <a:bodyPr vert="horz" wrap="square" rtlCol="0" anchor="ctr">
            <a:normAutofit/>
          </a:bodyPr>
          <a:lstStyle/>
          <a:p>
            <a:pPr>
              <a:spcBef>
                <a:spcPct val="0"/>
              </a:spcBef>
            </a:pPr>
            <a:endParaRPr kumimoji="0" lang="zh-CN" altLang="en-US" sz="3600" b="0" i="0" u="none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79512" y="332656"/>
            <a:ext cx="8568952" cy="792088"/>
          </a:xfrm>
          <a:prstGeom prst="rect">
            <a:avLst/>
          </a:prstGeom>
        </p:spPr>
        <p:txBody>
          <a:bodyPr vert="horz" wrap="square" rtlCol="0" anchor="ctr">
            <a:normAutofit/>
          </a:bodyPr>
          <a:lstStyle/>
          <a:p>
            <a:pPr>
              <a:spcBef>
                <a:spcPct val="0"/>
              </a:spcBef>
            </a:pPr>
            <a:endParaRPr kumimoji="0" lang="zh-CN" altLang="en-US" sz="3600" b="0" i="0" u="none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0"/>
            <a:ext cx="9144000" cy="4293096"/>
          </a:xfrm>
          <a:prstGeom prst="rect">
            <a:avLst/>
          </a:prstGeom>
        </p:spPr>
        <p:txBody>
          <a:bodyPr vert="horz" wrap="square" rtlCol="0" anchor="ctr">
            <a:normAutofit/>
          </a:bodyPr>
          <a:lstStyle/>
          <a:p>
            <a:pPr>
              <a:spcBef>
                <a:spcPct val="0"/>
              </a:spcBef>
            </a:pPr>
            <a:r>
              <a:rPr kumimoji="0" lang="en-US" altLang="zh-CN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   </a:t>
            </a:r>
            <a:r>
              <a:rPr kumimoji="0" lang="zh-CN" alt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虽然不严谨，需要严格证明；但他提供探究的方向、研究的思路；也可能在未知的领域有创新性的</a:t>
            </a:r>
            <a:r>
              <a:rPr lang="zh-CN" altLang="en-US" sz="3200" dirty="0" smtClean="0">
                <a:solidFill>
                  <a:srgbClr val="002060"/>
                </a:solidFill>
                <a:latin typeface="+mj-lt"/>
                <a:ea typeface="+mj-ea"/>
                <a:cs typeface="+mj-cs"/>
              </a:rPr>
              <a:t>发现。对象和关系的不断抽象，而结论具有概括性或</a:t>
            </a:r>
            <a:r>
              <a:rPr lang="zh-CN" altLang="en-US" sz="3200" dirty="0" smtClean="0">
                <a:solidFill>
                  <a:srgbClr val="002060"/>
                </a:solidFill>
                <a:latin typeface="+mj-lt"/>
                <a:ea typeface="+mj-ea"/>
                <a:cs typeface="+mj-cs"/>
              </a:rPr>
              <a:t>一致性，使得</a:t>
            </a:r>
            <a:r>
              <a:rPr lang="zh-CN" altLang="en-US" sz="3200" dirty="0" smtClean="0">
                <a:solidFill>
                  <a:srgbClr val="002060"/>
                </a:solidFill>
                <a:latin typeface="+mj-lt"/>
                <a:ea typeface="+mj-ea"/>
                <a:cs typeface="+mj-cs"/>
              </a:rPr>
              <a:t>数学成为高度概括、表达准确、结论一般、有序多级的</a:t>
            </a:r>
            <a:r>
              <a:rPr lang="zh-CN" altLang="en-US" sz="3200" dirty="0" smtClean="0">
                <a:solidFill>
                  <a:srgbClr val="002060"/>
                </a:solidFill>
                <a:latin typeface="+mj-lt"/>
                <a:ea typeface="+mj-ea"/>
                <a:cs typeface="+mj-cs"/>
              </a:rPr>
              <a:t>系统。</a:t>
            </a:r>
            <a:endParaRPr lang="en-US" altLang="zh-CN" sz="3200" dirty="0" smtClean="0">
              <a:solidFill>
                <a:srgbClr val="002060"/>
              </a:solidFill>
              <a:latin typeface="+mj-lt"/>
              <a:ea typeface="+mj-ea"/>
              <a:cs typeface="+mj-cs"/>
            </a:endParaRPr>
          </a:p>
          <a:p>
            <a:pPr>
              <a:spcBef>
                <a:spcPct val="0"/>
              </a:spcBef>
            </a:pPr>
            <a:r>
              <a:rPr kumimoji="0" lang="en-US" altLang="zh-CN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en-US" altLang="zh-CN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    </a:t>
            </a:r>
            <a:r>
              <a:rPr lang="zh-CN" altLang="en-US" sz="3200" dirty="0" smtClean="0">
                <a:solidFill>
                  <a:srgbClr val="002060"/>
                </a:solidFill>
                <a:latin typeface="+mj-lt"/>
                <a:ea typeface="+mj-ea"/>
                <a:cs typeface="+mj-cs"/>
              </a:rPr>
              <a:t>三、形成数学</a:t>
            </a:r>
            <a:r>
              <a:rPr lang="zh-CN" altLang="en-US" sz="3200" dirty="0" smtClean="0">
                <a:solidFill>
                  <a:srgbClr val="002060"/>
                </a:solidFill>
                <a:latin typeface="+mj-lt"/>
                <a:ea typeface="+mj-ea"/>
                <a:cs typeface="+mj-cs"/>
              </a:rPr>
              <a:t>方法、思想、模型</a:t>
            </a:r>
            <a:endParaRPr lang="en-US" altLang="zh-CN" sz="3200" dirty="0" smtClean="0">
              <a:solidFill>
                <a:srgbClr val="002060"/>
              </a:solidFill>
              <a:latin typeface="+mj-lt"/>
              <a:ea typeface="+mj-ea"/>
              <a:cs typeface="+mj-cs"/>
            </a:endParaRPr>
          </a:p>
          <a:p>
            <a:pPr>
              <a:spcBef>
                <a:spcPct val="0"/>
              </a:spcBef>
            </a:pPr>
            <a:r>
              <a:rPr kumimoji="0" lang="en-US" altLang="zh-CN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en-US" altLang="zh-CN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    </a:t>
            </a:r>
            <a:r>
              <a:rPr kumimoji="0" lang="zh-CN" alt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例如，中点坐标公式（简单、以简驭繁、</a:t>
            </a:r>
            <a:r>
              <a:rPr lang="zh-CN" altLang="en-US" sz="3200" dirty="0" smtClean="0">
                <a:solidFill>
                  <a:srgbClr val="002060"/>
                </a:solidFill>
              </a:rPr>
              <a:t>大</a:t>
            </a:r>
            <a:r>
              <a:rPr lang="zh-CN" altLang="en-US" sz="3200" dirty="0" smtClean="0">
                <a:solidFill>
                  <a:srgbClr val="002060"/>
                </a:solidFill>
              </a:rPr>
              <a:t>概念、统摄性</a:t>
            </a:r>
            <a:r>
              <a:rPr kumimoji="0" lang="zh-CN" alt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）</a:t>
            </a:r>
            <a:endParaRPr kumimoji="0" lang="zh-CN" altLang="en-US" sz="3200" b="0" i="0" u="none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38914" name="Object 2"/>
          <p:cNvGraphicFramePr>
            <a:graphicFrameLocks noChangeAspect="1"/>
          </p:cNvGraphicFramePr>
          <p:nvPr/>
        </p:nvGraphicFramePr>
        <p:xfrm>
          <a:off x="251520" y="4149080"/>
          <a:ext cx="8535724" cy="2448272"/>
        </p:xfrm>
        <a:graphic>
          <a:graphicData uri="http://schemas.openxmlformats.org/presentationml/2006/ole">
            <p:oleObj spid="_x0000_s38914" name="文档" r:id="rId3" imgW="5287300" imgH="1089278" progId="Word.Document.12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9939" name="Object 3"/>
          <p:cNvGraphicFramePr>
            <a:graphicFrameLocks noChangeAspect="1"/>
          </p:cNvGraphicFramePr>
          <p:nvPr/>
        </p:nvGraphicFramePr>
        <p:xfrm>
          <a:off x="85686" y="170030"/>
          <a:ext cx="8878801" cy="4987162"/>
        </p:xfrm>
        <a:graphic>
          <a:graphicData uri="http://schemas.openxmlformats.org/presentationml/2006/ole">
            <p:oleObj spid="_x0000_s39939" name="文档" r:id="rId3" imgW="5287300" imgH="2970593" progId="Word.Document.12">
              <p:embed/>
            </p:oleObj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0" y="5517232"/>
            <a:ext cx="8964488" cy="1340768"/>
          </a:xfrm>
          <a:prstGeom prst="rect">
            <a:avLst/>
          </a:prstGeom>
        </p:spPr>
        <p:txBody>
          <a:bodyPr vert="horz" wrap="square" rtlCol="0" anchor="ctr">
            <a:normAutofit/>
          </a:bodyPr>
          <a:lstStyle/>
          <a:p>
            <a:pPr>
              <a:spcBef>
                <a:spcPct val="0"/>
              </a:spcBef>
            </a:pPr>
            <a:endParaRPr kumimoji="0" lang="zh-CN" altLang="en-US" sz="3600" b="0" i="0" u="none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5301208"/>
            <a:ext cx="9144000" cy="1008112"/>
          </a:xfrm>
          <a:prstGeom prst="rect">
            <a:avLst/>
          </a:prstGeom>
        </p:spPr>
        <p:txBody>
          <a:bodyPr vert="horz" wrap="square" rtlCol="0" anchor="ctr">
            <a:normAutofit/>
          </a:bodyPr>
          <a:lstStyle/>
          <a:p>
            <a:pPr>
              <a:spcBef>
                <a:spcPct val="0"/>
              </a:spcBef>
            </a:pPr>
            <a:endParaRPr kumimoji="0" lang="zh-CN" altLang="en-US" sz="3600" b="0" i="0" u="none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79512" y="5229200"/>
            <a:ext cx="8784976" cy="1152128"/>
          </a:xfrm>
          <a:prstGeom prst="rect">
            <a:avLst/>
          </a:prstGeom>
        </p:spPr>
        <p:txBody>
          <a:bodyPr vert="horz" wrap="square" rtlCol="0" anchor="ctr">
            <a:normAutofit/>
          </a:bodyPr>
          <a:lstStyle/>
          <a:p>
            <a:pPr>
              <a:spcBef>
                <a:spcPct val="0"/>
              </a:spcBef>
            </a:pPr>
            <a:endParaRPr kumimoji="0" lang="zh-CN" altLang="en-US" sz="3600" b="0" i="0" u="none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79512" y="5373216"/>
            <a:ext cx="8640960" cy="864096"/>
          </a:xfrm>
          <a:prstGeom prst="rect">
            <a:avLst/>
          </a:prstGeom>
        </p:spPr>
        <p:txBody>
          <a:bodyPr vert="horz" wrap="square" rtlCol="0" anchor="ctr">
            <a:normAutofit/>
          </a:bodyPr>
          <a:lstStyle/>
          <a:p>
            <a:pPr>
              <a:spcBef>
                <a:spcPct val="0"/>
              </a:spcBef>
            </a:pPr>
            <a:r>
              <a:rPr kumimoji="0" lang="en-US" altLang="zh-CN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2</a:t>
            </a:r>
            <a:r>
              <a:rPr kumimoji="0" lang="zh-CN" alt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、梯形中位线（几何   对应   代数）</a:t>
            </a:r>
            <a:endParaRPr kumimoji="0" lang="zh-CN" altLang="en-US" sz="2800" b="0" i="0" u="none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1520" y="476672"/>
            <a:ext cx="2592288" cy="648072"/>
          </a:xfrm>
          <a:prstGeom prst="rect">
            <a:avLst/>
          </a:prstGeom>
        </p:spPr>
        <p:txBody>
          <a:bodyPr vert="horz" wrap="square" rtlCol="0" anchor="ctr">
            <a:normAutofit/>
          </a:bodyPr>
          <a:lstStyle/>
          <a:p>
            <a:pPr>
              <a:spcBef>
                <a:spcPct val="0"/>
              </a:spcBef>
            </a:pPr>
            <a:r>
              <a:rPr kumimoji="0" lang="en-US" altLang="zh-CN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3</a:t>
            </a:r>
            <a:r>
              <a:rPr kumimoji="0" lang="zh-CN" alt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、圆台中截面</a:t>
            </a:r>
            <a:endParaRPr kumimoji="0" lang="zh-CN" altLang="en-US" sz="2800" b="0" i="0" u="none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4096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40961" name="Object 1"/>
          <p:cNvGraphicFramePr>
            <a:graphicFrameLocks noChangeAspect="1"/>
          </p:cNvGraphicFramePr>
          <p:nvPr/>
        </p:nvGraphicFramePr>
        <p:xfrm>
          <a:off x="2699792" y="260648"/>
          <a:ext cx="3672408" cy="1008112"/>
        </p:xfrm>
        <a:graphic>
          <a:graphicData uri="http://schemas.openxmlformats.org/presentationml/2006/ole">
            <p:oleObj spid="_x0000_s40961" name="Equation" r:id="rId3" imgW="1854200" imgH="457200" progId="Equation.DSMT4">
              <p:embed/>
            </p:oleObj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07504" y="1268760"/>
            <a:ext cx="8964488" cy="5328592"/>
          </a:xfrm>
          <a:prstGeom prst="rect">
            <a:avLst/>
          </a:prstGeom>
        </p:spPr>
        <p:txBody>
          <a:bodyPr vert="horz" wrap="square" rtlCol="0" anchor="ctr">
            <a:noAutofit/>
          </a:bodyPr>
          <a:lstStyle/>
          <a:p>
            <a:pPr>
              <a:lnSpc>
                <a:spcPts val="4500"/>
              </a:lnSpc>
              <a:spcBef>
                <a:spcPct val="0"/>
              </a:spcBef>
            </a:pPr>
            <a:r>
              <a:rPr lang="zh-CN" altLang="en-US" sz="3200" dirty="0" smtClean="0">
                <a:solidFill>
                  <a:srgbClr val="002060"/>
                </a:solidFill>
              </a:rPr>
              <a:t>        </a:t>
            </a:r>
            <a:r>
              <a:rPr lang="zh-CN" altLang="en-US" sz="3200" dirty="0" smtClean="0">
                <a:solidFill>
                  <a:srgbClr val="002060"/>
                </a:solidFill>
                <a:latin typeface="+mj-lt"/>
                <a:ea typeface="+mj-ea"/>
                <a:cs typeface="+mj-cs"/>
              </a:rPr>
              <a:t>除去具体属性，数学的本质更清楚、更简单；</a:t>
            </a:r>
            <a:r>
              <a:rPr lang="zh-CN" altLang="en-US" sz="3200" dirty="0" smtClean="0">
                <a:solidFill>
                  <a:srgbClr val="002060"/>
                </a:solidFill>
                <a:latin typeface="+mj-lt"/>
                <a:ea typeface="+mj-ea"/>
                <a:cs typeface="+mj-cs"/>
              </a:rPr>
              <a:t>数学</a:t>
            </a:r>
            <a:r>
              <a:rPr lang="zh-CN" altLang="en-US" sz="3200" dirty="0" smtClean="0">
                <a:solidFill>
                  <a:srgbClr val="002060"/>
                </a:solidFill>
                <a:latin typeface="+mj-lt"/>
                <a:ea typeface="+mj-ea"/>
                <a:cs typeface="+mj-cs"/>
              </a:rPr>
              <a:t>内在要求也是以简驭繁、以少驭多、以“不变”应“万变”、举一反三，形成观念、思想、模式或结构。（最后剩下典型的思想方法</a:t>
            </a:r>
            <a:r>
              <a:rPr lang="zh-CN" altLang="en-US" sz="3200" dirty="0" smtClean="0">
                <a:solidFill>
                  <a:srgbClr val="002060"/>
                </a:solidFill>
                <a:latin typeface="+mj-lt"/>
                <a:ea typeface="+mj-ea"/>
                <a:cs typeface="+mj-cs"/>
              </a:rPr>
              <a:t>。“</a:t>
            </a:r>
            <a:r>
              <a:rPr lang="zh-CN" altLang="en-US" sz="3200" dirty="0" smtClean="0">
                <a:solidFill>
                  <a:srgbClr val="002060"/>
                </a:solidFill>
                <a:latin typeface="+mj-lt"/>
                <a:ea typeface="+mj-ea"/>
                <a:cs typeface="+mj-cs"/>
              </a:rPr>
              <a:t>少则得，多则惑</a:t>
            </a:r>
            <a:r>
              <a:rPr lang="zh-CN" altLang="en-US" sz="3200" dirty="0" smtClean="0">
                <a:solidFill>
                  <a:srgbClr val="002060"/>
                </a:solidFill>
                <a:latin typeface="+mj-lt"/>
                <a:ea typeface="+mj-ea"/>
                <a:cs typeface="+mj-cs"/>
              </a:rPr>
              <a:t>” ，若</a:t>
            </a:r>
            <a:r>
              <a:rPr lang="zh-CN" altLang="en-US" sz="3200" dirty="0" smtClean="0">
                <a:solidFill>
                  <a:srgbClr val="002060"/>
                </a:solidFill>
                <a:latin typeface="+mj-lt"/>
                <a:ea typeface="+mj-ea"/>
                <a:cs typeface="+mj-cs"/>
              </a:rPr>
              <a:t>满脑子都是知识，这样的</a:t>
            </a:r>
            <a:r>
              <a:rPr lang="zh-CN" altLang="en-US" sz="3200" dirty="0" smtClean="0">
                <a:solidFill>
                  <a:srgbClr val="002060"/>
                </a:solidFill>
                <a:latin typeface="+mj-lt"/>
                <a:ea typeface="+mj-ea"/>
                <a:cs typeface="+mj-cs"/>
              </a:rPr>
              <a:t>学生</a:t>
            </a:r>
            <a:r>
              <a:rPr lang="zh-CN" altLang="en-US" sz="3200" dirty="0" smtClean="0">
                <a:solidFill>
                  <a:srgbClr val="002060"/>
                </a:solidFill>
                <a:latin typeface="+mj-lt"/>
                <a:ea typeface="+mj-ea"/>
                <a:cs typeface="+mj-cs"/>
              </a:rPr>
              <a:t>可能</a:t>
            </a:r>
            <a:r>
              <a:rPr lang="zh-CN" altLang="en-US" sz="3200" dirty="0" smtClean="0">
                <a:solidFill>
                  <a:srgbClr val="002060"/>
                </a:solidFill>
                <a:latin typeface="+mj-lt"/>
                <a:ea typeface="+mj-ea"/>
                <a:cs typeface="+mj-cs"/>
              </a:rPr>
              <a:t>学不好数学）。</a:t>
            </a:r>
            <a:endParaRPr lang="en-US" altLang="zh-CN" sz="3200" dirty="0" smtClean="0">
              <a:solidFill>
                <a:srgbClr val="002060"/>
              </a:solidFill>
              <a:latin typeface="+mj-lt"/>
              <a:ea typeface="+mj-ea"/>
              <a:cs typeface="+mj-cs"/>
            </a:endParaRPr>
          </a:p>
          <a:p>
            <a:pPr>
              <a:lnSpc>
                <a:spcPts val="4500"/>
              </a:lnSpc>
              <a:spcBef>
                <a:spcPct val="0"/>
              </a:spcBef>
            </a:pPr>
            <a:r>
              <a:rPr kumimoji="0" lang="en-US" altLang="zh-CN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en-US" altLang="zh-CN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  </a:t>
            </a:r>
            <a:r>
              <a:rPr kumimoji="0" lang="zh-CN" alt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四、数学抽象也是方法论，指导数学学习</a:t>
            </a:r>
            <a:endParaRPr kumimoji="0" lang="zh-CN" altLang="en-US" sz="3600" b="0" i="0" u="none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179512" y="188640"/>
            <a:ext cx="8784976" cy="61916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55600" eaLnBrk="0" hangingPunct="0">
              <a:lnSpc>
                <a:spcPts val="4800"/>
              </a:lnSpc>
              <a:buNone/>
            </a:pPr>
            <a:r>
              <a:rPr lang="en-US" altLang="zh-CN" sz="3200" dirty="0" smtClean="0">
                <a:solidFill>
                  <a:srgbClr val="002060"/>
                </a:solidFill>
                <a:latin typeface="黑体" pitchFamily="49" charset="-122"/>
                <a:ea typeface="黑体" pitchFamily="49" charset="-122"/>
                <a:cs typeface="Times New Roman" pitchFamily="18" charset="0"/>
              </a:rPr>
              <a:t> </a:t>
            </a:r>
            <a:r>
              <a:rPr lang="zh-CN" altLang="zh-CN" sz="3200" dirty="0" smtClean="0">
                <a:solidFill>
                  <a:srgbClr val="002060"/>
                </a:solidFill>
                <a:latin typeface="+mj-ea"/>
                <a:ea typeface="+mj-ea"/>
                <a:cs typeface="Times New Roman" pitchFamily="18" charset="0"/>
              </a:rPr>
              <a:t>我们高</a:t>
            </a:r>
            <a:r>
              <a:rPr lang="zh-CN" altLang="zh-CN" sz="3200" dirty="0" smtClean="0">
                <a:solidFill>
                  <a:srgbClr val="002060"/>
                </a:solidFill>
                <a:latin typeface="+mj-ea"/>
                <a:ea typeface="+mj-ea"/>
                <a:cs typeface="Times New Roman" pitchFamily="18" charset="0"/>
              </a:rPr>
              <a:t>三数学复习备考的基本</a:t>
            </a:r>
            <a:r>
              <a:rPr lang="zh-CN" altLang="zh-CN" sz="3200" dirty="0" smtClean="0">
                <a:solidFill>
                  <a:srgbClr val="002060"/>
                </a:solidFill>
                <a:latin typeface="+mj-ea"/>
                <a:ea typeface="+mj-ea"/>
                <a:cs typeface="Times New Roman" pitchFamily="18" charset="0"/>
              </a:rPr>
              <a:t>观点是：</a:t>
            </a:r>
            <a:endParaRPr lang="zh-CN" altLang="zh-CN" sz="3200" dirty="0" smtClean="0">
              <a:solidFill>
                <a:srgbClr val="002060"/>
              </a:solidFill>
              <a:latin typeface="+mj-ea"/>
              <a:ea typeface="+mj-ea"/>
            </a:endParaRPr>
          </a:p>
          <a:p>
            <a:pPr indent="355600" eaLnBrk="0" hangingPunct="0">
              <a:lnSpc>
                <a:spcPts val="4800"/>
              </a:lnSpc>
            </a:pPr>
            <a:r>
              <a:rPr lang="zh-CN" altLang="en-US" sz="3200" dirty="0" smtClean="0">
                <a:solidFill>
                  <a:srgbClr val="002060"/>
                </a:solidFill>
                <a:latin typeface="+mj-ea"/>
                <a:ea typeface="+mj-ea"/>
                <a:cs typeface="Times New Roman" pitchFamily="18" charset="0"/>
              </a:rPr>
              <a:t>  </a:t>
            </a:r>
            <a:r>
              <a:rPr lang="en-US" altLang="zh-CN" sz="3200" dirty="0" smtClean="0">
                <a:solidFill>
                  <a:srgbClr val="002060"/>
                </a:solidFill>
                <a:latin typeface="+mj-ea"/>
                <a:ea typeface="+mj-ea"/>
                <a:cs typeface="Times New Roman" pitchFamily="18" charset="0"/>
              </a:rPr>
              <a:t>1</a:t>
            </a:r>
            <a:r>
              <a:rPr lang="zh-CN" altLang="en-US" sz="3200" dirty="0" smtClean="0">
                <a:solidFill>
                  <a:srgbClr val="002060"/>
                </a:solidFill>
                <a:latin typeface="+mj-ea"/>
                <a:ea typeface="+mj-ea"/>
                <a:cs typeface="Times New Roman" pitchFamily="18" charset="0"/>
              </a:rPr>
              <a:t>、复习</a:t>
            </a:r>
            <a:r>
              <a:rPr lang="zh-CN" altLang="en-US" sz="3200" dirty="0" smtClean="0">
                <a:solidFill>
                  <a:srgbClr val="002060"/>
                </a:solidFill>
                <a:latin typeface="+mj-ea"/>
                <a:ea typeface="+mj-ea"/>
                <a:cs typeface="Times New Roman" pitchFamily="18" charset="0"/>
              </a:rPr>
              <a:t>内容要集约化</a:t>
            </a:r>
            <a:r>
              <a:rPr lang="en-US" altLang="zh-CN" sz="3200" dirty="0" smtClean="0">
                <a:solidFill>
                  <a:srgbClr val="002060"/>
                </a:solidFill>
                <a:latin typeface="+mj-ea"/>
                <a:ea typeface="+mj-ea"/>
                <a:cs typeface="Times New Roman" pitchFamily="18" charset="0"/>
              </a:rPr>
              <a:t>——</a:t>
            </a:r>
            <a:r>
              <a:rPr lang="zh-CN" altLang="en-US" sz="3200" dirty="0" smtClean="0">
                <a:solidFill>
                  <a:srgbClr val="002060"/>
                </a:solidFill>
                <a:latin typeface="+mj-ea"/>
                <a:ea typeface="+mj-ea"/>
                <a:cs typeface="Times New Roman" pitchFamily="18" charset="0"/>
              </a:rPr>
              <a:t>呈现共性。按照同类为伍，近类为邻的原则</a:t>
            </a:r>
            <a:r>
              <a:rPr lang="en-US" altLang="zh-CN" sz="3200" dirty="0" smtClean="0">
                <a:solidFill>
                  <a:srgbClr val="002060"/>
                </a:solidFill>
                <a:latin typeface="+mj-ea"/>
                <a:ea typeface="+mj-ea"/>
                <a:cs typeface="Times New Roman" pitchFamily="18" charset="0"/>
              </a:rPr>
              <a:t>,</a:t>
            </a:r>
            <a:r>
              <a:rPr lang="zh-CN" altLang="en-US" sz="3200" dirty="0" smtClean="0">
                <a:solidFill>
                  <a:srgbClr val="002060"/>
                </a:solidFill>
                <a:latin typeface="+mj-ea"/>
                <a:ea typeface="+mj-ea"/>
                <a:cs typeface="Times New Roman" pitchFamily="18" charset="0"/>
              </a:rPr>
              <a:t>用抽象的观念合并同类项，突出</a:t>
            </a:r>
            <a:r>
              <a:rPr lang="zh-CN" altLang="en-US" sz="3200" dirty="0" smtClean="0">
                <a:solidFill>
                  <a:srgbClr val="002060"/>
                </a:solidFill>
                <a:latin typeface="+mj-ea"/>
                <a:ea typeface="+mj-ea"/>
                <a:cs typeface="Times New Roman" pitchFamily="18" charset="0"/>
              </a:rPr>
              <a:t>主干知识</a:t>
            </a:r>
            <a:r>
              <a:rPr lang="zh-CN" altLang="en-US" sz="3200" dirty="0" smtClean="0">
                <a:solidFill>
                  <a:srgbClr val="002060"/>
                </a:solidFill>
                <a:latin typeface="+mj-ea"/>
                <a:ea typeface="+mj-ea"/>
                <a:cs typeface="Times New Roman" pitchFamily="18" charset="0"/>
              </a:rPr>
              <a:t>，</a:t>
            </a:r>
            <a:r>
              <a:rPr lang="zh-CN" altLang="zh-CN" sz="3200" dirty="0" smtClean="0">
                <a:solidFill>
                  <a:srgbClr val="002060"/>
                </a:solidFill>
                <a:latin typeface="+mj-ea"/>
                <a:ea typeface="+mj-ea"/>
              </a:rPr>
              <a:t>聚焦核心</a:t>
            </a:r>
            <a:r>
              <a:rPr lang="zh-CN" altLang="zh-CN" sz="3200" dirty="0" smtClean="0">
                <a:solidFill>
                  <a:srgbClr val="002060"/>
                </a:solidFill>
                <a:latin typeface="+mj-ea"/>
                <a:ea typeface="+mj-ea"/>
              </a:rPr>
              <a:t>概念</a:t>
            </a:r>
            <a:r>
              <a:rPr lang="zh-CN" altLang="en-US" sz="3200" dirty="0" smtClean="0">
                <a:solidFill>
                  <a:srgbClr val="002060"/>
                </a:solidFill>
                <a:latin typeface="+mj-ea"/>
                <a:ea typeface="+mj-ea"/>
              </a:rPr>
              <a:t>，</a:t>
            </a:r>
            <a:r>
              <a:rPr lang="zh-CN" altLang="en-US" sz="3200" dirty="0" smtClean="0">
                <a:solidFill>
                  <a:srgbClr val="002060"/>
                </a:solidFill>
                <a:latin typeface="+mj-ea"/>
                <a:ea typeface="+mj-ea"/>
                <a:cs typeface="Times New Roman" pitchFamily="18" charset="0"/>
              </a:rPr>
              <a:t>以</a:t>
            </a:r>
            <a:r>
              <a:rPr lang="zh-CN" altLang="en-US" sz="3200" dirty="0" smtClean="0">
                <a:solidFill>
                  <a:srgbClr val="002060"/>
                </a:solidFill>
                <a:latin typeface="+mj-ea"/>
                <a:ea typeface="+mj-ea"/>
                <a:cs typeface="Times New Roman" pitchFamily="18" charset="0"/>
              </a:rPr>
              <a:t>主干知识带动全面复习，形成一、二、三轮复习由面到线、由线到点</a:t>
            </a:r>
            <a:r>
              <a:rPr lang="zh-CN" altLang="en-US" sz="3200" dirty="0" smtClean="0">
                <a:solidFill>
                  <a:srgbClr val="002060"/>
                </a:solidFill>
                <a:latin typeface="+mj-ea"/>
                <a:ea typeface="+mj-ea"/>
                <a:cs typeface="Times New Roman" pitchFamily="18" charset="0"/>
              </a:rPr>
              <a:t>的</a:t>
            </a:r>
            <a:r>
              <a:rPr lang="zh-CN" altLang="zh-CN" sz="3200" dirty="0" smtClean="0">
                <a:solidFill>
                  <a:srgbClr val="002060"/>
                </a:solidFill>
                <a:latin typeface="+mj-ea"/>
              </a:rPr>
              <a:t>“</a:t>
            </a:r>
            <a:r>
              <a:rPr lang="zh-CN" altLang="zh-CN" sz="3200" dirty="0" smtClean="0">
                <a:solidFill>
                  <a:srgbClr val="002060"/>
                </a:solidFill>
                <a:latin typeface="+mj-ea"/>
                <a:ea typeface="+mj-ea"/>
              </a:rPr>
              <a:t>面—线—点”</a:t>
            </a:r>
            <a:r>
              <a:rPr lang="zh-CN" altLang="en-US" sz="3200" dirty="0" smtClean="0">
                <a:solidFill>
                  <a:srgbClr val="002060"/>
                </a:solidFill>
                <a:latin typeface="+mj-ea"/>
                <a:ea typeface="+mj-ea"/>
                <a:cs typeface="Times New Roman" pitchFamily="18" charset="0"/>
              </a:rPr>
              <a:t>“瘦身”</a:t>
            </a:r>
            <a:r>
              <a:rPr lang="zh-CN" altLang="en-US" sz="3200" dirty="0" smtClean="0">
                <a:solidFill>
                  <a:srgbClr val="002060"/>
                </a:solidFill>
                <a:latin typeface="+mj-ea"/>
                <a:ea typeface="+mj-ea"/>
                <a:cs typeface="Times New Roman" pitchFamily="18" charset="0"/>
              </a:rPr>
              <a:t>复习策略</a:t>
            </a:r>
            <a:r>
              <a:rPr lang="zh-CN" altLang="en-US" sz="3200" dirty="0" smtClean="0">
                <a:solidFill>
                  <a:srgbClr val="002060"/>
                </a:solidFill>
                <a:latin typeface="+mj-ea"/>
                <a:ea typeface="+mj-ea"/>
                <a:cs typeface="Times New Roman" pitchFamily="18" charset="0"/>
              </a:rPr>
              <a:t>。</a:t>
            </a:r>
            <a:endParaRPr lang="en-US" altLang="zh-CN" sz="3200" dirty="0" smtClean="0">
              <a:solidFill>
                <a:srgbClr val="002060"/>
              </a:solidFill>
              <a:latin typeface="+mj-ea"/>
              <a:ea typeface="+mj-ea"/>
              <a:cs typeface="Times New Roman" pitchFamily="18" charset="0"/>
            </a:endParaRPr>
          </a:p>
          <a:p>
            <a:pPr indent="355600" eaLnBrk="0" hangingPunct="0">
              <a:lnSpc>
                <a:spcPts val="4800"/>
              </a:lnSpc>
            </a:pPr>
            <a:r>
              <a:rPr lang="en-US" altLang="zh-CN" sz="3200" dirty="0" smtClean="0">
                <a:solidFill>
                  <a:srgbClr val="002060"/>
                </a:solidFill>
                <a:latin typeface="+mj-ea"/>
                <a:ea typeface="+mj-ea"/>
                <a:cs typeface="Times New Roman" pitchFamily="18" charset="0"/>
              </a:rPr>
              <a:t> 2</a:t>
            </a:r>
            <a:r>
              <a:rPr lang="zh-CN" altLang="en-US" sz="3200" dirty="0" smtClean="0">
                <a:solidFill>
                  <a:srgbClr val="002060"/>
                </a:solidFill>
                <a:latin typeface="+mj-ea"/>
                <a:ea typeface="+mj-ea"/>
                <a:cs typeface="Times New Roman" pitchFamily="18" charset="0"/>
              </a:rPr>
              <a:t>、复习方式要聚焦“类”教学，发掘</a:t>
            </a:r>
            <a:r>
              <a:rPr lang="zh-CN" altLang="en-US" sz="3200" dirty="0" smtClean="0">
                <a:solidFill>
                  <a:srgbClr val="002060"/>
                </a:solidFill>
                <a:latin typeface="+mj-ea"/>
                <a:ea typeface="+mj-ea"/>
                <a:cs typeface="Times New Roman" pitchFamily="18" charset="0"/>
              </a:rPr>
              <a:t>“支撑思想”</a:t>
            </a:r>
            <a:r>
              <a:rPr lang="zh-CN" altLang="zh-CN" sz="3200" dirty="0" smtClean="0">
                <a:solidFill>
                  <a:srgbClr val="002060"/>
                </a:solidFill>
                <a:latin typeface="+mj-ea"/>
              </a:rPr>
              <a:t> </a:t>
            </a:r>
            <a:r>
              <a:rPr lang="zh-CN" altLang="zh-CN" sz="3200" dirty="0" smtClean="0">
                <a:solidFill>
                  <a:srgbClr val="002060"/>
                </a:solidFill>
                <a:latin typeface="+mj-ea"/>
                <a:ea typeface="+mj-ea"/>
                <a:cs typeface="Times New Roman" pitchFamily="18" charset="0"/>
              </a:rPr>
              <a:t>——通性通法和典型方法——举一反三、触类旁通，实现能力</a:t>
            </a:r>
            <a:r>
              <a:rPr lang="zh-CN" altLang="zh-CN" sz="3200" dirty="0" smtClean="0">
                <a:solidFill>
                  <a:srgbClr val="002060"/>
                </a:solidFill>
                <a:latin typeface="+mj-ea"/>
                <a:ea typeface="+mj-ea"/>
                <a:cs typeface="Times New Roman" pitchFamily="18" charset="0"/>
              </a:rPr>
              <a:t>迁移</a:t>
            </a:r>
            <a:r>
              <a:rPr lang="zh-CN" altLang="en-US" sz="3200" dirty="0" smtClean="0">
                <a:solidFill>
                  <a:srgbClr val="002060"/>
                </a:solidFill>
                <a:latin typeface="+mj-ea"/>
                <a:ea typeface="+mj-ea"/>
                <a:cs typeface="Times New Roman" pitchFamily="18" charset="0"/>
              </a:rPr>
              <a:t>。</a:t>
            </a:r>
            <a:endParaRPr lang="en-US" altLang="zh-CN" sz="3200" dirty="0" smtClean="0">
              <a:solidFill>
                <a:srgbClr val="002060"/>
              </a:solidFill>
              <a:latin typeface="+mj-ea"/>
              <a:ea typeface="+mj-ea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9552" y="764704"/>
            <a:ext cx="8280920" cy="5256584"/>
          </a:xfrm>
          <a:prstGeom prst="rect">
            <a:avLst/>
          </a:prstGeom>
        </p:spPr>
        <p:txBody>
          <a:bodyPr vert="horz" wrap="square" rtlCol="0" anchor="ctr">
            <a:normAutofit/>
          </a:bodyPr>
          <a:lstStyle/>
          <a:p>
            <a:pPr>
              <a:spcBef>
                <a:spcPct val="0"/>
              </a:spcBef>
            </a:pPr>
            <a:r>
              <a:rPr kumimoji="0" lang="zh-CN" altLang="en-US" sz="4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      以上是粗浅看法，不对之处，请批评指正！</a:t>
            </a:r>
            <a:endParaRPr kumimoji="0" lang="en-US" altLang="zh-CN" sz="4800" b="0" i="0" u="none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>
              <a:spcBef>
                <a:spcPct val="0"/>
              </a:spcBef>
            </a:pPr>
            <a:endParaRPr lang="en-US" altLang="zh-CN" sz="4800" dirty="0" smtClean="0">
              <a:solidFill>
                <a:srgbClr val="002060"/>
              </a:solidFill>
              <a:latin typeface="+mj-lt"/>
              <a:ea typeface="+mj-ea"/>
              <a:cs typeface="+mj-cs"/>
            </a:endParaRPr>
          </a:p>
          <a:p>
            <a:pPr>
              <a:spcBef>
                <a:spcPct val="0"/>
              </a:spcBef>
            </a:pPr>
            <a:r>
              <a:rPr kumimoji="0" lang="en-US" altLang="zh-CN" sz="4800" b="0" i="0" u="none" strike="noStrike" kern="1200" cap="none" spc="0" normalizeH="0" baseline="0" noProof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               </a:t>
            </a:r>
            <a:r>
              <a:rPr kumimoji="0" lang="zh-CN" altLang="en-US" sz="4800" b="0" i="0" u="none" strike="noStrike" kern="1200" cap="none" spc="0" normalizeH="0" baseline="0" noProof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谢谢大家！</a:t>
            </a:r>
            <a:endParaRPr kumimoji="0" lang="en-US" altLang="zh-CN" sz="4800" b="0" i="0" u="none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>
              <a:spcBef>
                <a:spcPct val="0"/>
              </a:spcBef>
            </a:pPr>
            <a:endParaRPr kumimoji="0" lang="zh-CN" altLang="en-US" sz="3600" b="0" i="0" u="none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0" y="132735"/>
            <a:ext cx="9144000" cy="6536625"/>
          </a:xfrm>
        </p:spPr>
        <p:txBody>
          <a:bodyPr>
            <a:normAutofit/>
          </a:bodyPr>
          <a:lstStyle/>
          <a:p>
            <a:pPr>
              <a:lnSpc>
                <a:spcPts val="4800"/>
              </a:lnSpc>
              <a:buNone/>
            </a:pPr>
            <a:r>
              <a:rPr lang="zh-CN" altLang="en-US" dirty="0" smtClean="0"/>
              <a:t>　</a:t>
            </a:r>
            <a:r>
              <a:rPr lang="zh-CN" altLang="en-US" sz="3600" dirty="0" smtClean="0"/>
              <a:t>  </a:t>
            </a:r>
            <a:r>
              <a:rPr lang="zh-CN" altLang="en-US" sz="3600" dirty="0" smtClean="0"/>
              <a:t>   </a:t>
            </a:r>
            <a:r>
              <a:rPr lang="zh-CN" altLang="en-US" sz="3600" dirty="0" smtClean="0">
                <a:solidFill>
                  <a:srgbClr val="002060"/>
                </a:solidFill>
                <a:latin typeface="+mj-ea"/>
                <a:ea typeface="+mj-ea"/>
                <a:cs typeface="+mj-cs"/>
              </a:rPr>
              <a:t>本</a:t>
            </a:r>
            <a:r>
              <a:rPr lang="zh-CN" altLang="en-US" sz="3600" dirty="0" smtClean="0">
                <a:solidFill>
                  <a:srgbClr val="002060"/>
                </a:solidFill>
                <a:latin typeface="+mj-ea"/>
                <a:ea typeface="+mj-ea"/>
                <a:cs typeface="+mj-cs"/>
              </a:rPr>
              <a:t>次课标修订（</a:t>
            </a:r>
            <a:r>
              <a:rPr lang="en-US" altLang="zh-CN" sz="3600" dirty="0" smtClean="0">
                <a:solidFill>
                  <a:srgbClr val="002060"/>
                </a:solidFill>
                <a:latin typeface="+mj-ea"/>
                <a:ea typeface="+mj-ea"/>
                <a:cs typeface="+mj-cs"/>
              </a:rPr>
              <a:t>2017</a:t>
            </a:r>
            <a:r>
              <a:rPr lang="zh-CN" altLang="en-US" sz="3600" dirty="0" smtClean="0">
                <a:solidFill>
                  <a:srgbClr val="002060"/>
                </a:solidFill>
                <a:latin typeface="+mj-ea"/>
                <a:ea typeface="+mj-ea"/>
                <a:cs typeface="+mj-cs"/>
              </a:rPr>
              <a:t>年版）是对</a:t>
            </a:r>
            <a:r>
              <a:rPr lang="en-US" altLang="zh-CN" sz="3600" dirty="0" smtClean="0">
                <a:solidFill>
                  <a:srgbClr val="002060"/>
                </a:solidFill>
                <a:latin typeface="+mj-ea"/>
                <a:ea typeface="+mj-ea"/>
                <a:cs typeface="+mj-cs"/>
              </a:rPr>
              <a:t>2014</a:t>
            </a:r>
            <a:r>
              <a:rPr lang="zh-CN" altLang="en-US" sz="3600" dirty="0" smtClean="0">
                <a:solidFill>
                  <a:srgbClr val="002060"/>
                </a:solidFill>
                <a:latin typeface="+mj-ea"/>
                <a:ea typeface="+mj-ea"/>
                <a:cs typeface="+mj-cs"/>
              </a:rPr>
              <a:t>年版的继承和</a:t>
            </a:r>
            <a:r>
              <a:rPr lang="zh-CN" altLang="en-US" sz="3600" dirty="0" smtClean="0">
                <a:solidFill>
                  <a:srgbClr val="002060"/>
                </a:solidFill>
                <a:latin typeface="+mj-ea"/>
                <a:ea typeface="+mj-ea"/>
                <a:cs typeface="+mj-cs"/>
              </a:rPr>
              <a:t>发展，在</a:t>
            </a:r>
            <a:r>
              <a:rPr lang="en-US" altLang="zh-CN" sz="3600" dirty="0" smtClean="0">
                <a:solidFill>
                  <a:srgbClr val="002060"/>
                </a:solidFill>
                <a:latin typeface="+mj-ea"/>
                <a:ea typeface="+mj-ea"/>
                <a:cs typeface="+mj-cs"/>
              </a:rPr>
              <a:t>2014</a:t>
            </a:r>
            <a:r>
              <a:rPr lang="zh-CN" altLang="en-US" sz="3600" dirty="0" smtClean="0">
                <a:solidFill>
                  <a:srgbClr val="002060"/>
                </a:solidFill>
                <a:latin typeface="+mj-ea"/>
                <a:ea typeface="+mj-ea"/>
                <a:cs typeface="+mj-cs"/>
              </a:rPr>
              <a:t>年版课标基础上，凝练</a:t>
            </a:r>
            <a:r>
              <a:rPr lang="zh-CN" altLang="en-US" sz="3600" dirty="0" smtClean="0">
                <a:solidFill>
                  <a:srgbClr val="002060"/>
                </a:solidFill>
                <a:latin typeface="+mj-ea"/>
                <a:ea typeface="+mj-ea"/>
                <a:cs typeface="+mj-cs"/>
              </a:rPr>
              <a:t>提出了本学科的</a:t>
            </a:r>
            <a:r>
              <a:rPr lang="en-US" altLang="zh-CN" sz="3600" dirty="0" smtClean="0">
                <a:solidFill>
                  <a:srgbClr val="002060"/>
                </a:solidFill>
                <a:latin typeface="+mj-ea"/>
                <a:ea typeface="+mj-ea"/>
                <a:cs typeface="+mj-cs"/>
              </a:rPr>
              <a:t>6</a:t>
            </a:r>
            <a:r>
              <a:rPr lang="zh-CN" altLang="en-US" sz="3600" dirty="0" smtClean="0">
                <a:solidFill>
                  <a:srgbClr val="002060"/>
                </a:solidFill>
                <a:latin typeface="+mj-ea"/>
                <a:ea typeface="+mj-ea"/>
                <a:cs typeface="+mj-cs"/>
              </a:rPr>
              <a:t>个核心素养，即数学抽象、逻辑推理、数学建模、直观想象、数学运算和</a:t>
            </a:r>
            <a:r>
              <a:rPr lang="zh-CN" altLang="en-US" sz="3600" dirty="0" smtClean="0">
                <a:solidFill>
                  <a:srgbClr val="002060"/>
                </a:solidFill>
                <a:latin typeface="+mj-ea"/>
                <a:ea typeface="+mj-ea"/>
                <a:cs typeface="+mj-cs"/>
              </a:rPr>
              <a:t>数据分析。如何理解和认识这</a:t>
            </a:r>
            <a:r>
              <a:rPr lang="en-US" altLang="zh-CN" sz="3600" dirty="0" smtClean="0">
                <a:solidFill>
                  <a:srgbClr val="002060"/>
                </a:solidFill>
                <a:latin typeface="+mj-ea"/>
                <a:ea typeface="+mj-ea"/>
                <a:cs typeface="+mj-cs"/>
              </a:rPr>
              <a:t>6</a:t>
            </a:r>
            <a:r>
              <a:rPr lang="zh-CN" altLang="en-US" sz="3600" dirty="0" smtClean="0">
                <a:solidFill>
                  <a:srgbClr val="002060"/>
                </a:solidFill>
                <a:latin typeface="+mj-ea"/>
                <a:ea typeface="+mj-ea"/>
                <a:cs typeface="+mj-cs"/>
              </a:rPr>
              <a:t>个核心素养，结合昨天鲍教授和章建跃主编提出的要有具体样</a:t>
            </a:r>
            <a:r>
              <a:rPr lang="zh-CN" altLang="en-US" sz="3600" dirty="0" smtClean="0">
                <a:solidFill>
                  <a:srgbClr val="002060"/>
                </a:solidFill>
                <a:latin typeface="+mj-ea"/>
                <a:ea typeface="+mj-ea"/>
                <a:cs typeface="+mj-cs"/>
              </a:rPr>
              <a:t>例</a:t>
            </a:r>
            <a:r>
              <a:rPr lang="zh-CN" altLang="en-US" sz="3600" dirty="0" smtClean="0">
                <a:solidFill>
                  <a:srgbClr val="002060"/>
                </a:solidFill>
                <a:latin typeface="+mj-ea"/>
                <a:ea typeface="+mj-ea"/>
                <a:cs typeface="+mj-cs"/>
              </a:rPr>
              <a:t>支撑、要</a:t>
            </a:r>
            <a:r>
              <a:rPr lang="zh-CN" altLang="en-US" sz="3600" dirty="0" smtClean="0">
                <a:solidFill>
                  <a:srgbClr val="002060"/>
                </a:solidFill>
                <a:latin typeface="+mj-ea"/>
                <a:ea typeface="+mj-ea"/>
                <a:cs typeface="+mj-cs"/>
              </a:rPr>
              <a:t>注意数学学科核心素养与具体教学内容的关联的</a:t>
            </a:r>
            <a:r>
              <a:rPr lang="zh-CN" altLang="en-US" sz="3600" dirty="0" smtClean="0">
                <a:solidFill>
                  <a:srgbClr val="002060"/>
                </a:solidFill>
                <a:latin typeface="+mj-ea"/>
                <a:ea typeface="+mj-ea"/>
                <a:cs typeface="+mj-cs"/>
              </a:rPr>
              <a:t>思想（显性化），以核心素养“</a:t>
            </a:r>
            <a:r>
              <a:rPr lang="zh-CN" altLang="en-US" sz="3600" dirty="0" smtClean="0">
                <a:solidFill>
                  <a:srgbClr val="FF0000"/>
                </a:solidFill>
                <a:latin typeface="+mj-ea"/>
                <a:ea typeface="+mj-ea"/>
                <a:cs typeface="+mj-cs"/>
              </a:rPr>
              <a:t>数学抽象</a:t>
            </a:r>
            <a:r>
              <a:rPr lang="zh-CN" altLang="en-US" sz="3600" dirty="0" smtClean="0">
                <a:solidFill>
                  <a:srgbClr val="002060"/>
                </a:solidFill>
                <a:latin typeface="+mj-ea"/>
                <a:ea typeface="+mj-ea"/>
                <a:cs typeface="+mj-cs"/>
              </a:rPr>
              <a:t>”为例，谈一点我个人的粗浅认识。</a:t>
            </a:r>
            <a:endParaRPr lang="zh-CN" altLang="en-US" sz="3600" dirty="0">
              <a:solidFill>
                <a:srgbClr val="002060"/>
              </a:solidFill>
              <a:latin typeface="+mj-ea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10972"/>
            <a:ext cx="9144000" cy="64171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268288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zh-CN" altLang="en-US" sz="3600" dirty="0" smtClean="0">
                <a:solidFill>
                  <a:srgbClr val="002060"/>
                </a:solidFill>
                <a:latin typeface="+mj-ea"/>
                <a:ea typeface="+mj-ea"/>
                <a:cs typeface="+mj-cs"/>
              </a:rPr>
              <a:t>数学</a:t>
            </a:r>
            <a:r>
              <a:rPr lang="zh-CN" altLang="en-US" sz="3600" dirty="0" smtClean="0">
                <a:solidFill>
                  <a:srgbClr val="002060"/>
                </a:solidFill>
                <a:latin typeface="+mj-ea"/>
                <a:ea typeface="+mj-ea"/>
                <a:cs typeface="+mj-cs"/>
              </a:rPr>
              <a:t>抽象（内涵、价值、表现、水平）</a:t>
            </a:r>
            <a:endParaRPr lang="zh-CN" altLang="en-US" sz="3600" dirty="0" smtClean="0">
              <a:solidFill>
                <a:srgbClr val="002060"/>
              </a:solidFill>
              <a:latin typeface="+mj-ea"/>
              <a:ea typeface="+mj-ea"/>
              <a:cs typeface="+mj-cs"/>
            </a:endParaRPr>
          </a:p>
          <a:p>
            <a:pPr marL="0" marR="0" lvl="0" indent="266700" algn="l" defTabSz="914400" rtl="0" eaLnBrk="0" fontAlgn="base" latinLnBrk="0" hangingPunct="0">
              <a:lnSpc>
                <a:spcPts val="45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zh-CN" altLang="en-US" sz="3200" dirty="0" smtClean="0">
                <a:solidFill>
                  <a:srgbClr val="002060"/>
                </a:solidFill>
                <a:latin typeface="+mj-ea"/>
                <a:ea typeface="+mj-ea"/>
                <a:cs typeface="+mj-cs"/>
              </a:rPr>
              <a:t>   数学</a:t>
            </a:r>
            <a:r>
              <a:rPr lang="zh-CN" altLang="en-US" sz="3200" dirty="0" smtClean="0">
                <a:solidFill>
                  <a:srgbClr val="002060"/>
                </a:solidFill>
                <a:latin typeface="+mj-ea"/>
                <a:ea typeface="+mj-ea"/>
                <a:cs typeface="+mj-cs"/>
              </a:rPr>
              <a:t>抽象是指通过对数量关系与空间形式的抽象，得到数学研究对象的素养。主要包括：从数量与数量关系、图形与图形关系中抽象出</a:t>
            </a:r>
            <a:r>
              <a:rPr lang="zh-CN" altLang="en-US" sz="3200" dirty="0" smtClean="0">
                <a:solidFill>
                  <a:srgbClr val="002060"/>
                </a:solidFill>
                <a:latin typeface="+mj-ea"/>
                <a:ea typeface="+mj-ea"/>
                <a:cs typeface="+mj-cs"/>
              </a:rPr>
              <a:t>数学概念及概念之间的关系，从事物的具体背景中抽象出一般规律和结构，并用数学语言予以表征。</a:t>
            </a:r>
          </a:p>
          <a:p>
            <a:pPr marL="0" marR="0" lvl="0" indent="266700" algn="l" defTabSz="914400" rtl="0" eaLnBrk="0" fontAlgn="base" latinLnBrk="0" hangingPunct="0">
              <a:lnSpc>
                <a:spcPts val="45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zh-CN" altLang="en-US" sz="3200" dirty="0" smtClean="0">
                <a:solidFill>
                  <a:srgbClr val="002060"/>
                </a:solidFill>
                <a:latin typeface="+mj-ea"/>
                <a:ea typeface="+mj-ea"/>
                <a:cs typeface="+mj-cs"/>
              </a:rPr>
              <a:t>   数学抽象是数学的基本思想，是形成理性思维的重要基础，反映了数学的本质特征，贯穿在数学产生、发展、应用的过程中</a:t>
            </a:r>
            <a:r>
              <a:rPr lang="zh-CN" altLang="en-US" sz="3200" dirty="0" smtClean="0">
                <a:solidFill>
                  <a:srgbClr val="002060"/>
                </a:solidFill>
                <a:latin typeface="+mj-ea"/>
                <a:ea typeface="+mj-ea"/>
                <a:cs typeface="+mj-cs"/>
              </a:rPr>
              <a:t>。</a:t>
            </a:r>
            <a:r>
              <a:rPr lang="zh-CN" altLang="en-US" sz="3200" dirty="0" smtClean="0">
                <a:solidFill>
                  <a:srgbClr val="FF0000"/>
                </a:solidFill>
                <a:latin typeface="+mj-ea"/>
                <a:ea typeface="+mj-ea"/>
                <a:cs typeface="+mj-cs"/>
              </a:rPr>
              <a:t>数学抽象使得数学成为高度概括、表达准确、结论一般、有序多级的系统</a:t>
            </a:r>
            <a:r>
              <a:rPr lang="zh-CN" altLang="en-US" sz="3200" dirty="0" smtClean="0">
                <a:solidFill>
                  <a:srgbClr val="002060"/>
                </a:solidFill>
                <a:latin typeface="+mj-ea"/>
                <a:ea typeface="+mj-ea"/>
                <a:cs typeface="+mj-cs"/>
              </a:rPr>
              <a:t>。</a:t>
            </a:r>
            <a:endParaRPr lang="en-US" altLang="zh-CN" sz="3200" dirty="0" smtClean="0">
              <a:solidFill>
                <a:srgbClr val="002060"/>
              </a:solidFill>
              <a:latin typeface="+mj-ea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395536" y="404665"/>
            <a:ext cx="8424936" cy="63555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266700" eaLnBrk="0" fontAlgn="base" hangingPunct="0">
              <a:lnSpc>
                <a:spcPts val="5000"/>
              </a:lnSpc>
              <a:spcBef>
                <a:spcPct val="0"/>
              </a:spcBef>
              <a:spcAft>
                <a:spcPct val="0"/>
              </a:spcAft>
            </a:pPr>
            <a:r>
              <a:rPr lang="zh-CN" altLang="en-US" sz="3600" dirty="0" smtClean="0">
                <a:solidFill>
                  <a:srgbClr val="002060"/>
                </a:solidFill>
                <a:latin typeface="+mj-ea"/>
                <a:ea typeface="+mj-ea"/>
                <a:cs typeface="+mj-cs"/>
              </a:rPr>
              <a:t>   数学抽象主要表现为：</a:t>
            </a:r>
            <a:r>
              <a:rPr lang="zh-CN" altLang="en-US" sz="3600" dirty="0" smtClean="0">
                <a:solidFill>
                  <a:srgbClr val="FF0000"/>
                </a:solidFill>
                <a:latin typeface="+mj-ea"/>
                <a:ea typeface="+mj-ea"/>
                <a:cs typeface="+mj-cs"/>
              </a:rPr>
              <a:t>获得数学概念和规则，提出数学命题和模型，形成数学方法与思想，认识数学结构与体系。</a:t>
            </a:r>
            <a:endParaRPr lang="en-US" altLang="zh-CN" sz="3600" dirty="0" smtClean="0">
              <a:solidFill>
                <a:srgbClr val="FF0000"/>
              </a:solidFill>
              <a:latin typeface="+mj-ea"/>
              <a:ea typeface="+mj-ea"/>
              <a:cs typeface="+mj-cs"/>
            </a:endParaRPr>
          </a:p>
          <a:p>
            <a:pPr indent="266700" eaLnBrk="0" fontAlgn="base" hangingPunct="0">
              <a:lnSpc>
                <a:spcPts val="5000"/>
              </a:lnSpc>
              <a:spcBef>
                <a:spcPct val="0"/>
              </a:spcBef>
              <a:spcAft>
                <a:spcPct val="0"/>
              </a:spcAft>
            </a:pPr>
            <a:r>
              <a:rPr lang="zh-CN" altLang="en-US" sz="3600" dirty="0" smtClean="0">
                <a:solidFill>
                  <a:srgbClr val="002060"/>
                </a:solidFill>
                <a:latin typeface="+mj-ea"/>
                <a:ea typeface="+mj-ea"/>
                <a:cs typeface="+mj-cs"/>
              </a:rPr>
              <a:t>   通过高中数学课程的学习，学生能在情境中</a:t>
            </a:r>
            <a:r>
              <a:rPr lang="zh-CN" altLang="en-US" sz="3600" dirty="0" smtClean="0">
                <a:solidFill>
                  <a:srgbClr val="002060"/>
                </a:solidFill>
                <a:latin typeface="+mj-ea"/>
                <a:ea typeface="+mj-ea"/>
                <a:cs typeface="+mj-cs"/>
              </a:rPr>
              <a:t>抽象出数学概念、命题、方法和体系，积累</a:t>
            </a:r>
            <a:r>
              <a:rPr lang="zh-CN" altLang="en-US" sz="3600" dirty="0" smtClean="0">
                <a:solidFill>
                  <a:srgbClr val="002060"/>
                </a:solidFill>
                <a:latin typeface="+mj-ea"/>
                <a:ea typeface="+mj-ea"/>
                <a:cs typeface="+mj-cs"/>
              </a:rPr>
              <a:t>从具体到抽象的活动经验；养成在日常生活和实践中</a:t>
            </a:r>
            <a:r>
              <a:rPr lang="zh-CN" altLang="en-US" sz="3600" dirty="0" smtClean="0">
                <a:solidFill>
                  <a:srgbClr val="FF0000"/>
                </a:solidFill>
                <a:latin typeface="+mj-ea"/>
                <a:ea typeface="+mj-ea"/>
                <a:cs typeface="+mj-cs"/>
              </a:rPr>
              <a:t>一般性思考问题的习惯</a:t>
            </a:r>
            <a:r>
              <a:rPr lang="zh-CN" altLang="en-US" sz="3600" dirty="0" smtClean="0">
                <a:solidFill>
                  <a:srgbClr val="002060"/>
                </a:solidFill>
                <a:latin typeface="+mj-ea"/>
                <a:ea typeface="+mj-ea"/>
                <a:cs typeface="+mj-cs"/>
              </a:rPr>
              <a:t>，把握事物的本质，</a:t>
            </a:r>
            <a:r>
              <a:rPr lang="zh-CN" altLang="en-US" sz="3600" dirty="0" smtClean="0">
                <a:solidFill>
                  <a:srgbClr val="FF0000"/>
                </a:solidFill>
                <a:latin typeface="+mj-ea"/>
                <a:ea typeface="+mj-ea"/>
                <a:cs typeface="+mj-cs"/>
              </a:rPr>
              <a:t>以简驭繁</a:t>
            </a:r>
            <a:r>
              <a:rPr lang="zh-CN" altLang="en-US" sz="3600" dirty="0" smtClean="0">
                <a:solidFill>
                  <a:srgbClr val="002060"/>
                </a:solidFill>
                <a:latin typeface="+mj-ea"/>
                <a:ea typeface="+mj-ea"/>
                <a:cs typeface="+mj-cs"/>
              </a:rPr>
              <a:t>；运用数学抽象的思维方式思考并解决问题</a:t>
            </a:r>
            <a:r>
              <a:rPr lang="zh-CN" altLang="en-US" sz="3600" dirty="0" smtClean="0">
                <a:solidFill>
                  <a:srgbClr val="002060"/>
                </a:solidFill>
                <a:latin typeface="+mj-ea"/>
                <a:ea typeface="+mj-ea"/>
                <a:cs typeface="+mj-cs"/>
              </a:rPr>
              <a:t>。</a:t>
            </a:r>
            <a:endParaRPr lang="zh-CN" altLang="en-US" sz="3200" dirty="0" smtClean="0">
              <a:solidFill>
                <a:srgbClr val="002060"/>
              </a:solidFill>
              <a:latin typeface="+mj-ea"/>
              <a:ea typeface="+mj-ea"/>
              <a:cs typeface="+mj-cs"/>
            </a:endParaRPr>
          </a:p>
          <a:p>
            <a:pPr lvl="0" indent="2667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zh-CN" altLang="en-US" sz="3200" dirty="0" smtClean="0">
                <a:solidFill>
                  <a:srgbClr val="002060"/>
                </a:solidFill>
                <a:latin typeface="+mj-ea"/>
                <a:ea typeface="+mj-ea"/>
                <a:cs typeface="+mj-cs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格 1"/>
          <p:cNvGraphicFramePr>
            <a:graphicFrameLocks noGrp="1"/>
          </p:cNvGraphicFramePr>
          <p:nvPr/>
        </p:nvGraphicFramePr>
        <p:xfrm>
          <a:off x="0" y="188639"/>
          <a:ext cx="9144000" cy="6669362"/>
        </p:xfrm>
        <a:graphic>
          <a:graphicData uri="http://schemas.openxmlformats.org/drawingml/2006/table">
            <a:tbl>
              <a:tblPr/>
              <a:tblGrid>
                <a:gridCol w="1573968"/>
                <a:gridCol w="7570032"/>
              </a:tblGrid>
              <a:tr h="781360">
                <a:tc row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3200" kern="100" dirty="0">
                          <a:latin typeface="+mj-ea"/>
                          <a:ea typeface="+mj-ea"/>
                          <a:cs typeface="Times New Roman"/>
                        </a:rPr>
                        <a:t>水平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kumimoji="0" lang="zh-CN" sz="3200" kern="100" dirty="0">
                          <a:solidFill>
                            <a:schemeClr val="tx1"/>
                          </a:solidFill>
                          <a:latin typeface="+mj-ea"/>
                          <a:ea typeface="+mj-ea"/>
                          <a:cs typeface="Times New Roman"/>
                        </a:rPr>
                        <a:t>素养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81360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kumimoji="0" lang="zh-CN" sz="3200" kern="100" dirty="0">
                          <a:solidFill>
                            <a:schemeClr val="tx1"/>
                          </a:solidFill>
                          <a:latin typeface="+mj-ea"/>
                          <a:ea typeface="+mj-ea"/>
                          <a:cs typeface="Times New Roman"/>
                        </a:rPr>
                        <a:t>数学抽象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06642"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kumimoji="0" lang="zh-CN" sz="3200" kern="100" dirty="0">
                          <a:solidFill>
                            <a:schemeClr val="tx1"/>
                          </a:solidFill>
                          <a:latin typeface="+mj-ea"/>
                          <a:ea typeface="+mj-ea"/>
                          <a:cs typeface="Times New Roman"/>
                        </a:rPr>
                        <a:t>水平一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66700" algn="just">
                        <a:lnSpc>
                          <a:spcPts val="4000"/>
                        </a:lnSpc>
                        <a:spcAft>
                          <a:spcPts val="0"/>
                        </a:spcAft>
                      </a:pPr>
                      <a:r>
                        <a:rPr lang="zh-CN" sz="2400" kern="100" dirty="0">
                          <a:latin typeface="+mj-ea"/>
                          <a:ea typeface="+mj-ea"/>
                          <a:cs typeface="Times New Roman"/>
                        </a:rPr>
                        <a:t>能够在熟悉的情境中直接抽象出数学概念和规则，能够在特例的基础上归纳并形成简单的数学命题，能够模仿学过的数学方法解决简单问题。</a:t>
                      </a:r>
                    </a:p>
                    <a:p>
                      <a:pPr indent="266700" algn="just">
                        <a:lnSpc>
                          <a:spcPts val="4000"/>
                        </a:lnSpc>
                        <a:spcAft>
                          <a:spcPts val="0"/>
                        </a:spcAft>
                      </a:pPr>
                      <a:r>
                        <a:rPr lang="zh-CN" sz="2400" kern="100" dirty="0">
                          <a:latin typeface="+mj-ea"/>
                          <a:ea typeface="+mj-ea"/>
                          <a:cs typeface="Times New Roman"/>
                        </a:rPr>
                        <a:t>能够解释数学概念和规则的含义，了解数学命题的条件与结论，能够在熟悉的情境中抽象出数学问题。</a:t>
                      </a:r>
                    </a:p>
                    <a:p>
                      <a:pPr indent="266700" algn="just">
                        <a:lnSpc>
                          <a:spcPts val="4000"/>
                        </a:lnSpc>
                        <a:spcAft>
                          <a:spcPts val="0"/>
                        </a:spcAft>
                      </a:pPr>
                      <a:r>
                        <a:rPr lang="zh-CN" sz="2400" kern="100" dirty="0">
                          <a:latin typeface="+mj-ea"/>
                          <a:ea typeface="+mj-ea"/>
                          <a:cs typeface="Times New Roman"/>
                        </a:rPr>
                        <a:t>能够了解用数学语言表达的推理和论证；能够在解决相似的问题中感悟数学的</a:t>
                      </a:r>
                      <a:r>
                        <a:rPr lang="zh-CN" sz="2400" kern="100" dirty="0">
                          <a:solidFill>
                            <a:srgbClr val="FF0000"/>
                          </a:solidFill>
                          <a:latin typeface="+mj-ea"/>
                          <a:ea typeface="+mj-ea"/>
                          <a:cs typeface="Times New Roman"/>
                        </a:rPr>
                        <a:t>通性通法</a:t>
                      </a:r>
                      <a:r>
                        <a:rPr lang="zh-CN" sz="2400" kern="100" dirty="0">
                          <a:latin typeface="+mj-ea"/>
                          <a:ea typeface="+mj-ea"/>
                          <a:cs typeface="Times New Roman"/>
                        </a:rPr>
                        <a:t>，体会其中的数学思想。</a:t>
                      </a:r>
                    </a:p>
                    <a:p>
                      <a:pPr marL="0" indent="266700" algn="just" rtl="0" eaLnBrk="1" latinLnBrk="0" hangingPunct="1">
                        <a:lnSpc>
                          <a:spcPts val="4000"/>
                        </a:lnSpc>
                        <a:spcAft>
                          <a:spcPts val="0"/>
                        </a:spcAft>
                      </a:pPr>
                      <a:r>
                        <a:rPr kumimoji="0" lang="zh-CN" sz="2400" kern="100" dirty="0">
                          <a:solidFill>
                            <a:schemeClr val="tx1"/>
                          </a:solidFill>
                          <a:latin typeface="+mj-ea"/>
                          <a:ea typeface="+mj-ea"/>
                          <a:cs typeface="Times New Roman"/>
                        </a:rPr>
                        <a:t>在交流的过程中，结合实际情境解释相关的抽象概念。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格 1"/>
          <p:cNvGraphicFramePr>
            <a:graphicFrameLocks noGrp="1"/>
          </p:cNvGraphicFramePr>
          <p:nvPr/>
        </p:nvGraphicFramePr>
        <p:xfrm>
          <a:off x="0" y="188640"/>
          <a:ext cx="9144000" cy="6408712"/>
        </p:xfrm>
        <a:graphic>
          <a:graphicData uri="http://schemas.openxmlformats.org/drawingml/2006/table">
            <a:tbl>
              <a:tblPr/>
              <a:tblGrid>
                <a:gridCol w="1485016"/>
                <a:gridCol w="7658984"/>
              </a:tblGrid>
              <a:tr h="6408712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3200" kern="100" dirty="0">
                          <a:latin typeface="+mj-ea"/>
                          <a:ea typeface="+mj-ea"/>
                          <a:cs typeface="Times New Roman"/>
                        </a:rPr>
                        <a:t>水平二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66700" algn="just">
                        <a:lnSpc>
                          <a:spcPts val="5000"/>
                        </a:lnSpc>
                        <a:spcAft>
                          <a:spcPts val="0"/>
                        </a:spcAft>
                      </a:pPr>
                      <a:r>
                        <a:rPr lang="zh-CN" sz="2400" kern="100" dirty="0">
                          <a:latin typeface="+mj-ea"/>
                          <a:ea typeface="+mj-ea"/>
                          <a:cs typeface="Times New Roman"/>
                        </a:rPr>
                        <a:t>能够在关联的情境中抽象出一般的数学概念和规则，能够将已知数学命题推广到更一般的情形，能够在新的情境中选择和运用数学方法解决问题。</a:t>
                      </a:r>
                    </a:p>
                    <a:p>
                      <a:pPr indent="266700" algn="just">
                        <a:lnSpc>
                          <a:spcPts val="5000"/>
                        </a:lnSpc>
                        <a:spcAft>
                          <a:spcPts val="0"/>
                        </a:spcAft>
                      </a:pPr>
                      <a:r>
                        <a:rPr lang="zh-CN" sz="2400" kern="100" dirty="0">
                          <a:latin typeface="+mj-ea"/>
                          <a:ea typeface="+mj-ea"/>
                          <a:cs typeface="Times New Roman"/>
                        </a:rPr>
                        <a:t>能够用恰当的例子解释抽象的数学概念和规则；理解数学命题的条件与结论；</a:t>
                      </a:r>
                      <a:r>
                        <a:rPr lang="zh-CN" sz="2400" kern="100" dirty="0">
                          <a:solidFill>
                            <a:srgbClr val="FF0000"/>
                          </a:solidFill>
                          <a:latin typeface="+mj-ea"/>
                          <a:ea typeface="+mj-ea"/>
                          <a:cs typeface="Times New Roman"/>
                        </a:rPr>
                        <a:t>能够理解和构建相关数学知识之间的联系。</a:t>
                      </a:r>
                      <a:endParaRPr lang="zh-CN" sz="2400" kern="100" dirty="0">
                        <a:latin typeface="+mj-ea"/>
                        <a:ea typeface="+mj-ea"/>
                        <a:cs typeface="Times New Roman"/>
                      </a:endParaRPr>
                    </a:p>
                    <a:p>
                      <a:pPr indent="266700" algn="just">
                        <a:lnSpc>
                          <a:spcPts val="5000"/>
                        </a:lnSpc>
                        <a:spcAft>
                          <a:spcPts val="0"/>
                        </a:spcAft>
                      </a:pPr>
                      <a:r>
                        <a:rPr lang="zh-CN" sz="2400" kern="100" dirty="0">
                          <a:latin typeface="+mj-ea"/>
                          <a:ea typeface="+mj-ea"/>
                          <a:cs typeface="Times New Roman"/>
                        </a:rPr>
                        <a:t>能够理解用数学语言表达的概念、规则、推理和论证；</a:t>
                      </a:r>
                      <a:r>
                        <a:rPr lang="zh-CN" sz="2400" kern="100" dirty="0">
                          <a:solidFill>
                            <a:srgbClr val="FF0000"/>
                          </a:solidFill>
                          <a:latin typeface="+mj-ea"/>
                          <a:ea typeface="+mj-ea"/>
                          <a:cs typeface="Times New Roman"/>
                        </a:rPr>
                        <a:t>能够提炼出解决一类问题的数学方法，理解其中的数学思想。</a:t>
                      </a:r>
                      <a:endParaRPr lang="zh-CN" sz="2400" kern="100" dirty="0">
                        <a:latin typeface="+mj-ea"/>
                        <a:ea typeface="+mj-ea"/>
                        <a:cs typeface="Times New Roman"/>
                      </a:endParaRPr>
                    </a:p>
                    <a:p>
                      <a:pPr indent="266700" algn="just">
                        <a:lnSpc>
                          <a:spcPts val="5000"/>
                        </a:lnSpc>
                        <a:spcAft>
                          <a:spcPts val="0"/>
                        </a:spcAft>
                      </a:pPr>
                      <a:r>
                        <a:rPr lang="zh-CN" sz="2400" kern="100" dirty="0">
                          <a:latin typeface="+mj-ea"/>
                          <a:ea typeface="+mj-ea"/>
                          <a:cs typeface="Times New Roman"/>
                        </a:rPr>
                        <a:t>在交流的过程中，能够用一般的概念解释具体现象。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格 1"/>
          <p:cNvGraphicFramePr>
            <a:graphicFrameLocks noGrp="1"/>
          </p:cNvGraphicFramePr>
          <p:nvPr/>
        </p:nvGraphicFramePr>
        <p:xfrm>
          <a:off x="0" y="260648"/>
          <a:ext cx="8964488" cy="6336704"/>
        </p:xfrm>
        <a:graphic>
          <a:graphicData uri="http://schemas.openxmlformats.org/drawingml/2006/table">
            <a:tbl>
              <a:tblPr/>
              <a:tblGrid>
                <a:gridCol w="1455862"/>
                <a:gridCol w="7508626"/>
              </a:tblGrid>
              <a:tr h="6336704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3200" kern="100" dirty="0">
                          <a:latin typeface="+mj-ea"/>
                          <a:ea typeface="+mj-ea"/>
                          <a:cs typeface="Times New Roman"/>
                        </a:rPr>
                        <a:t>水平三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6670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2400" kern="100" dirty="0">
                          <a:latin typeface="+mj-ea"/>
                          <a:ea typeface="+mj-ea"/>
                          <a:cs typeface="Times New Roman"/>
                        </a:rPr>
                        <a:t>能够在综合的情境中抽象出数学问题，并用恰当的数学语言予以表达；能够在得到的数学结论基础上形成新命题；能够针对具体问题运用或创造数学方法解决问题。</a:t>
                      </a:r>
                    </a:p>
                    <a:p>
                      <a:pPr indent="26670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2400" kern="100" dirty="0">
                          <a:latin typeface="+mj-ea"/>
                          <a:ea typeface="+mj-ea"/>
                          <a:cs typeface="Times New Roman"/>
                        </a:rPr>
                        <a:t>能够通过</a:t>
                      </a:r>
                      <a:r>
                        <a:rPr lang="zh-CN" sz="2400" kern="100" dirty="0">
                          <a:solidFill>
                            <a:srgbClr val="FF0000"/>
                          </a:solidFill>
                          <a:latin typeface="+mj-ea"/>
                          <a:ea typeface="+mj-ea"/>
                          <a:cs typeface="Times New Roman"/>
                        </a:rPr>
                        <a:t>数学对象、运算或关系理解数学的抽象结构</a:t>
                      </a:r>
                      <a:r>
                        <a:rPr lang="zh-CN" sz="2400" kern="100" dirty="0">
                          <a:latin typeface="+mj-ea"/>
                          <a:ea typeface="+mj-ea"/>
                          <a:cs typeface="Times New Roman"/>
                        </a:rPr>
                        <a:t>，能够理解数学结论的一般性，能够</a:t>
                      </a:r>
                      <a:r>
                        <a:rPr lang="zh-CN" sz="2400" kern="100" dirty="0">
                          <a:solidFill>
                            <a:srgbClr val="FF0000"/>
                          </a:solidFill>
                          <a:latin typeface="+mj-ea"/>
                          <a:ea typeface="+mj-ea"/>
                          <a:cs typeface="Times New Roman"/>
                        </a:rPr>
                        <a:t>感悟高度概括、有序多级</a:t>
                      </a:r>
                      <a:r>
                        <a:rPr lang="zh-CN" sz="2400" kern="100" dirty="0">
                          <a:latin typeface="+mj-ea"/>
                          <a:ea typeface="+mj-ea"/>
                          <a:cs typeface="Times New Roman"/>
                        </a:rPr>
                        <a:t>的数学知识体系。</a:t>
                      </a:r>
                    </a:p>
                    <a:p>
                      <a:pPr indent="26670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2400" kern="100" dirty="0">
                          <a:latin typeface="+mj-ea"/>
                          <a:ea typeface="+mj-ea"/>
                          <a:cs typeface="Times New Roman"/>
                        </a:rPr>
                        <a:t>在现实问题中，能够把握研究对象的数学特征，并用准确的数学语言予以表达；能够感悟</a:t>
                      </a:r>
                      <a:r>
                        <a:rPr lang="zh-CN" sz="2400" kern="100" dirty="0">
                          <a:solidFill>
                            <a:srgbClr val="FF0000"/>
                          </a:solidFill>
                          <a:latin typeface="+mj-ea"/>
                          <a:ea typeface="+mj-ea"/>
                          <a:cs typeface="Times New Roman"/>
                        </a:rPr>
                        <a:t>通性通法的数学原理和其中蕴含的数学思想</a:t>
                      </a:r>
                      <a:r>
                        <a:rPr lang="zh-CN" sz="2400" kern="100" dirty="0">
                          <a:latin typeface="+mj-ea"/>
                          <a:ea typeface="+mj-ea"/>
                          <a:cs typeface="Times New Roman"/>
                        </a:rPr>
                        <a:t>。</a:t>
                      </a:r>
                    </a:p>
                    <a:p>
                      <a:pPr indent="26670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2400" kern="100" dirty="0">
                          <a:latin typeface="+mj-ea"/>
                          <a:ea typeface="+mj-ea"/>
                          <a:cs typeface="Times New Roman"/>
                        </a:rPr>
                        <a:t>在交流的过程中，能够用数学原理解释自然现象和社会现象。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404664"/>
            <a:ext cx="9144000" cy="5976664"/>
          </a:xfrm>
          <a:prstGeom prst="rect">
            <a:avLst/>
          </a:prstGeom>
        </p:spPr>
        <p:txBody>
          <a:bodyPr vert="horz" wrap="square" rtlCol="0" anchor="ctr">
            <a:normAutofit/>
          </a:bodyPr>
          <a:lstStyle/>
          <a:p>
            <a:pPr>
              <a:spcBef>
                <a:spcPct val="0"/>
              </a:spcBef>
            </a:pPr>
            <a:endParaRPr kumimoji="0" lang="zh-CN" altLang="en-US" sz="3600" b="0" i="0" u="none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0" y="188640"/>
            <a:ext cx="8820472" cy="6408712"/>
          </a:xfrm>
          <a:prstGeom prst="rect">
            <a:avLst/>
          </a:prstGeom>
        </p:spPr>
        <p:txBody>
          <a:bodyPr vert="horz" wrap="square" rtlCol="0" anchor="ctr">
            <a:normAutofit/>
          </a:bodyPr>
          <a:lstStyle/>
          <a:p>
            <a:pPr>
              <a:spcBef>
                <a:spcPct val="0"/>
              </a:spcBef>
            </a:pPr>
            <a:endParaRPr kumimoji="0" lang="zh-CN" altLang="en-US" sz="3600" b="0" i="0" u="none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188640"/>
            <a:ext cx="9144000" cy="6480720"/>
          </a:xfrm>
          <a:prstGeom prst="rect">
            <a:avLst/>
          </a:prstGeom>
        </p:spPr>
        <p:txBody>
          <a:bodyPr vert="horz" wrap="square" rtlCol="0" anchor="ctr">
            <a:normAutofit/>
          </a:bodyPr>
          <a:lstStyle/>
          <a:p>
            <a:pPr>
              <a:spcBef>
                <a:spcPct val="0"/>
              </a:spcBef>
            </a:pPr>
            <a:r>
              <a:rPr kumimoji="0" lang="zh-CN" alt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一、获得数学的概念、或深化概念</a:t>
            </a:r>
            <a:endParaRPr kumimoji="0" lang="en-US" altLang="zh-CN" sz="3600" b="0" i="0" u="none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>
              <a:spcBef>
                <a:spcPct val="0"/>
              </a:spcBef>
            </a:pPr>
            <a:r>
              <a:rPr lang="en-US" altLang="zh-CN" sz="3600" dirty="0" smtClean="0">
                <a:solidFill>
                  <a:srgbClr val="002060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altLang="zh-CN" sz="3600" dirty="0" smtClean="0">
                <a:solidFill>
                  <a:srgbClr val="002060"/>
                </a:solidFill>
                <a:latin typeface="+mj-lt"/>
                <a:ea typeface="+mj-ea"/>
                <a:cs typeface="+mj-cs"/>
              </a:rPr>
              <a:t>     </a:t>
            </a:r>
            <a:r>
              <a:rPr lang="en-US" altLang="zh-CN" sz="3200" dirty="0" smtClean="0">
                <a:solidFill>
                  <a:srgbClr val="002060"/>
                </a:solidFill>
                <a:latin typeface="+mj-lt"/>
                <a:ea typeface="+mj-ea"/>
                <a:cs typeface="+mj-cs"/>
              </a:rPr>
              <a:t>1</a:t>
            </a:r>
            <a:r>
              <a:rPr lang="zh-CN" altLang="en-US" sz="3200" dirty="0" smtClean="0">
                <a:solidFill>
                  <a:srgbClr val="002060"/>
                </a:solidFill>
                <a:latin typeface="+mj-lt"/>
                <a:ea typeface="+mj-ea"/>
                <a:cs typeface="+mj-cs"/>
              </a:rPr>
              <a:t>、函数概念（变量说、对应说），扩大认知边界（         ），深化对函数的理解和认知；</a:t>
            </a:r>
            <a:endParaRPr lang="en-US" altLang="zh-CN" sz="3200" dirty="0" smtClean="0">
              <a:solidFill>
                <a:srgbClr val="002060"/>
              </a:solidFill>
              <a:latin typeface="+mj-lt"/>
              <a:ea typeface="+mj-ea"/>
              <a:cs typeface="+mj-cs"/>
            </a:endParaRPr>
          </a:p>
          <a:p>
            <a:pPr>
              <a:spcBef>
                <a:spcPct val="0"/>
              </a:spcBef>
            </a:pPr>
            <a:r>
              <a:rPr lang="en-US" altLang="zh-CN" sz="3200" dirty="0" smtClean="0">
                <a:solidFill>
                  <a:srgbClr val="002060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altLang="zh-CN" sz="3200" dirty="0" smtClean="0">
                <a:solidFill>
                  <a:srgbClr val="002060"/>
                </a:solidFill>
                <a:latin typeface="+mj-lt"/>
                <a:ea typeface="+mj-ea"/>
                <a:cs typeface="+mj-cs"/>
              </a:rPr>
              <a:t>      2</a:t>
            </a:r>
            <a:r>
              <a:rPr lang="zh-CN" altLang="en-US" sz="3200" dirty="0" smtClean="0">
                <a:solidFill>
                  <a:srgbClr val="002060"/>
                </a:solidFill>
                <a:latin typeface="+mj-lt"/>
                <a:ea typeface="+mj-ea"/>
                <a:cs typeface="+mj-cs"/>
              </a:rPr>
              <a:t>、三角函数（初中直角三角形、高中单位圆），突出函数周期性的本质；</a:t>
            </a:r>
            <a:endParaRPr lang="en-US" altLang="zh-CN" sz="3200" dirty="0" smtClean="0">
              <a:solidFill>
                <a:srgbClr val="002060"/>
              </a:solidFill>
              <a:latin typeface="+mj-lt"/>
              <a:ea typeface="+mj-ea"/>
              <a:cs typeface="+mj-cs"/>
            </a:endParaRPr>
          </a:p>
          <a:p>
            <a:pPr marL="269240"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3200" dirty="0" smtClean="0">
                <a:solidFill>
                  <a:srgbClr val="002060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altLang="zh-CN" sz="3200" dirty="0" smtClean="0">
                <a:solidFill>
                  <a:srgbClr val="002060"/>
                </a:solidFill>
                <a:latin typeface="+mj-lt"/>
                <a:ea typeface="+mj-ea"/>
                <a:cs typeface="+mj-cs"/>
              </a:rPr>
              <a:t>   3</a:t>
            </a:r>
            <a:r>
              <a:rPr lang="zh-CN" altLang="en-US" sz="3200" dirty="0" smtClean="0">
                <a:solidFill>
                  <a:srgbClr val="002060"/>
                </a:solidFill>
                <a:latin typeface="+mj-lt"/>
                <a:ea typeface="+mj-ea"/>
                <a:cs typeface="+mj-cs"/>
              </a:rPr>
              <a:t>、单调性（定义，</a:t>
            </a:r>
            <a:r>
              <a:rPr lang="en-US" altLang="zh-CN" sz="3200" kern="100" dirty="0" smtClean="0">
                <a:latin typeface="宋体"/>
                <a:ea typeface="宋体"/>
              </a:rPr>
              <a:t> </a:t>
            </a:r>
            <a:r>
              <a:rPr lang="en-US" altLang="zh-CN" sz="3200" kern="100" dirty="0" smtClean="0">
                <a:latin typeface="宋体"/>
                <a:ea typeface="宋体"/>
              </a:rPr>
              <a:t>             </a:t>
            </a:r>
            <a:r>
              <a:rPr lang="en-US" altLang="zh-CN" sz="3200" kern="100" dirty="0" smtClean="0">
                <a:latin typeface="Times New Roman"/>
                <a:ea typeface="宋体"/>
              </a:rPr>
              <a:t> </a:t>
            </a:r>
            <a:endParaRPr lang="en-US" altLang="zh-CN" sz="3200" kern="100" dirty="0" smtClean="0">
              <a:latin typeface="Times New Roman"/>
              <a:ea typeface="宋体"/>
            </a:endParaRPr>
          </a:p>
          <a:p>
            <a:pPr>
              <a:spcBef>
                <a:spcPct val="0"/>
              </a:spcBef>
            </a:pPr>
            <a:r>
              <a:rPr lang="zh-CN" altLang="en-US" sz="3200" dirty="0" smtClean="0">
                <a:solidFill>
                  <a:srgbClr val="002060"/>
                </a:solidFill>
                <a:latin typeface="+mj-lt"/>
                <a:ea typeface="+mj-ea"/>
                <a:cs typeface="+mj-cs"/>
              </a:rPr>
              <a:t>                                                 </a:t>
            </a:r>
            <a:endParaRPr lang="en-US" altLang="zh-CN" sz="3200" dirty="0" smtClean="0">
              <a:solidFill>
                <a:srgbClr val="002060"/>
              </a:solidFill>
              <a:latin typeface="+mj-lt"/>
              <a:ea typeface="+mj-ea"/>
              <a:cs typeface="+mj-cs"/>
            </a:endParaRPr>
          </a:p>
          <a:p>
            <a:pPr>
              <a:spcBef>
                <a:spcPct val="0"/>
              </a:spcBef>
            </a:pPr>
            <a:endParaRPr lang="en-US" altLang="zh-CN" sz="3200" dirty="0" smtClean="0">
              <a:solidFill>
                <a:srgbClr val="002060"/>
              </a:solidFill>
              <a:latin typeface="+mj-lt"/>
              <a:ea typeface="+mj-ea"/>
              <a:cs typeface="+mj-cs"/>
            </a:endParaRPr>
          </a:p>
          <a:p>
            <a:pPr>
              <a:spcBef>
                <a:spcPct val="0"/>
              </a:spcBef>
            </a:pPr>
            <a:r>
              <a:rPr lang="en-US" altLang="zh-CN" sz="3200" dirty="0" smtClean="0">
                <a:solidFill>
                  <a:srgbClr val="002060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altLang="zh-CN" sz="3200" dirty="0" smtClean="0">
                <a:solidFill>
                  <a:srgbClr val="002060"/>
                </a:solidFill>
                <a:latin typeface="+mj-lt"/>
                <a:ea typeface="+mj-ea"/>
                <a:cs typeface="+mj-cs"/>
              </a:rPr>
              <a:t>   </a:t>
            </a:r>
            <a:endParaRPr lang="zh-CN" altLang="en-US" sz="3200" dirty="0" smtClean="0">
              <a:solidFill>
                <a:srgbClr val="002060"/>
              </a:solidFill>
              <a:latin typeface="+mj-lt"/>
              <a:ea typeface="+mj-ea"/>
              <a:cs typeface="+mj-cs"/>
            </a:endParaRPr>
          </a:p>
        </p:txBody>
      </p:sp>
      <p:graphicFrame>
        <p:nvGraphicFramePr>
          <p:cNvPr id="36865" name="Object 1"/>
          <p:cNvGraphicFramePr>
            <a:graphicFrameLocks noChangeAspect="1"/>
          </p:cNvGraphicFramePr>
          <p:nvPr/>
        </p:nvGraphicFramePr>
        <p:xfrm>
          <a:off x="1331640" y="2060848"/>
          <a:ext cx="974725" cy="593725"/>
        </p:xfrm>
        <a:graphic>
          <a:graphicData uri="http://schemas.openxmlformats.org/presentationml/2006/ole">
            <p:oleObj spid="_x0000_s36865" name="Equation" r:id="rId3" imgW="330120" imgH="203040" progId="Equation.DSMT4">
              <p:embed/>
            </p:oleObj>
          </a:graphicData>
        </a:graphic>
      </p:graphicFrame>
      <p:graphicFrame>
        <p:nvGraphicFramePr>
          <p:cNvPr id="36866" name="Object 2"/>
          <p:cNvGraphicFramePr>
            <a:graphicFrameLocks noChangeAspect="1"/>
          </p:cNvGraphicFramePr>
          <p:nvPr/>
        </p:nvGraphicFramePr>
        <p:xfrm>
          <a:off x="4572000" y="3717032"/>
          <a:ext cx="4572000" cy="648072"/>
        </p:xfrm>
        <a:graphic>
          <a:graphicData uri="http://schemas.openxmlformats.org/presentationml/2006/ole">
            <p:oleObj spid="_x0000_s36866" name="Equation" r:id="rId4" imgW="1689100" imgH="228600" progId="Equation.DSMT4">
              <p:embed/>
            </p:oleObj>
          </a:graphicData>
        </a:graphic>
      </p:graphicFrame>
      <p:sp>
        <p:nvSpPr>
          <p:cNvPr id="3686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36867" name="Object 3"/>
          <p:cNvGraphicFramePr>
            <a:graphicFrameLocks noChangeAspect="1"/>
          </p:cNvGraphicFramePr>
          <p:nvPr/>
        </p:nvGraphicFramePr>
        <p:xfrm>
          <a:off x="467544" y="4653136"/>
          <a:ext cx="3672408" cy="1412464"/>
        </p:xfrm>
        <a:graphic>
          <a:graphicData uri="http://schemas.openxmlformats.org/presentationml/2006/ole">
            <p:oleObj spid="_x0000_s36867" name="Equation" r:id="rId5" imgW="1117600" imgH="431800" progId="Equation.DSMT4">
              <p:embed/>
            </p:oleObj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4211960" y="4869160"/>
            <a:ext cx="3672408" cy="720080"/>
          </a:xfrm>
          <a:prstGeom prst="rect">
            <a:avLst/>
          </a:prstGeom>
        </p:spPr>
        <p:txBody>
          <a:bodyPr vert="horz" wrap="square" rtlCol="0" anchor="ctr">
            <a:normAutofit/>
          </a:bodyPr>
          <a:lstStyle/>
          <a:p>
            <a:pPr>
              <a:spcBef>
                <a:spcPct val="0"/>
              </a:spcBef>
            </a:pPr>
            <a:endParaRPr kumimoji="0" lang="zh-CN" altLang="en-US" sz="3600" b="0" i="0" u="none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36869" name="Object 5"/>
          <p:cNvGraphicFramePr>
            <a:graphicFrameLocks noChangeAspect="1"/>
          </p:cNvGraphicFramePr>
          <p:nvPr/>
        </p:nvGraphicFramePr>
        <p:xfrm>
          <a:off x="4314724" y="4941168"/>
          <a:ext cx="2849564" cy="623145"/>
        </p:xfrm>
        <a:graphic>
          <a:graphicData uri="http://schemas.openxmlformats.org/presentationml/2006/ole">
            <p:oleObj spid="_x0000_s36869" name="Equation" r:id="rId6" imgW="596880" imgH="203040" progId="Equation.DSMT4">
              <p:embed/>
            </p:oleObj>
          </a:graphicData>
        </a:graphic>
      </p:graphicFrame>
      <p:sp>
        <p:nvSpPr>
          <p:cNvPr id="36871" name="Rectangle 7"/>
          <p:cNvSpPr>
            <a:spLocks noChangeArrowheads="1"/>
          </p:cNvSpPr>
          <p:nvPr/>
        </p:nvSpPr>
        <p:spPr bwMode="auto">
          <a:xfrm>
            <a:off x="269875" y="6572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zh-CN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  <a:cs typeface="宋体" pitchFamily="2" charset="-122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7092280" y="5013176"/>
            <a:ext cx="576064" cy="576064"/>
          </a:xfrm>
          <a:prstGeom prst="rect">
            <a:avLst/>
          </a:prstGeom>
        </p:spPr>
        <p:txBody>
          <a:bodyPr vert="horz" wrap="square" rtlCol="0" anchor="ctr">
            <a:normAutofit fontScale="92500" lnSpcReduction="10000"/>
          </a:bodyPr>
          <a:lstStyle/>
          <a:p>
            <a:pPr>
              <a:spcBef>
                <a:spcPct val="0"/>
              </a:spcBef>
            </a:pPr>
            <a:r>
              <a:rPr kumimoji="0" lang="zh-CN" alt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）</a:t>
            </a:r>
            <a:endParaRPr kumimoji="0" lang="zh-CN" altLang="en-US" sz="3600" b="0" i="0" u="none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54" name="Rectangle 14"/>
          <p:cNvSpPr>
            <a:spLocks noChangeArrowheads="1"/>
          </p:cNvSpPr>
          <p:nvPr/>
        </p:nvSpPr>
        <p:spPr bwMode="auto">
          <a:xfrm>
            <a:off x="269875" y="1314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zh-CN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  <a:cs typeface="宋体" pitchFamily="2" charset="-122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79512" y="764704"/>
            <a:ext cx="5904656" cy="504056"/>
          </a:xfrm>
          <a:prstGeom prst="rect">
            <a:avLst/>
          </a:prstGeom>
        </p:spPr>
        <p:txBody>
          <a:bodyPr vert="horz" wrap="square" rtlCol="0" anchor="ctr">
            <a:noAutofit/>
          </a:bodyPr>
          <a:lstStyle/>
          <a:p>
            <a:pPr>
              <a:spcBef>
                <a:spcPct val="0"/>
              </a:spcBef>
            </a:pPr>
            <a:endParaRPr kumimoji="0" lang="en-US" altLang="zh-CN" sz="3600" b="0" i="0" u="none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>
              <a:spcBef>
                <a:spcPct val="0"/>
              </a:spcBef>
            </a:pPr>
            <a:r>
              <a:rPr lang="en-US" altLang="zh-CN" sz="3600" dirty="0" smtClean="0">
                <a:solidFill>
                  <a:srgbClr val="002060"/>
                </a:solidFill>
                <a:latin typeface="+mj-lt"/>
                <a:ea typeface="+mj-ea"/>
                <a:cs typeface="+mj-cs"/>
              </a:rPr>
              <a:t>      </a:t>
            </a:r>
            <a:endParaRPr kumimoji="0" lang="en-US" altLang="zh-CN" sz="3600" b="0" i="0" u="none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>
              <a:spcBef>
                <a:spcPct val="0"/>
              </a:spcBef>
            </a:pPr>
            <a:endParaRPr kumimoji="0" lang="zh-CN" altLang="en-US" sz="3600" b="0" i="0" u="none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97" name="矩形 96"/>
          <p:cNvSpPr/>
          <p:nvPr/>
        </p:nvSpPr>
        <p:spPr>
          <a:xfrm>
            <a:off x="251520" y="260648"/>
            <a:ext cx="871296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3600" dirty="0" smtClean="0">
                <a:latin typeface="+mn-ea"/>
              </a:rPr>
              <a:t>二、抽象结构关系</a:t>
            </a:r>
            <a:r>
              <a:rPr lang="zh-CN" altLang="en-US" sz="3600" dirty="0" smtClean="0">
                <a:latin typeface="+mn-ea"/>
              </a:rPr>
              <a:t>获得结论</a:t>
            </a:r>
            <a:endParaRPr lang="zh-CN" altLang="en-US" sz="3600" dirty="0">
              <a:latin typeface="+mn-ea"/>
            </a:endParaRPr>
          </a:p>
        </p:txBody>
      </p:sp>
      <p:graphicFrame>
        <p:nvGraphicFramePr>
          <p:cNvPr id="35937" name="Object 97"/>
          <p:cNvGraphicFramePr>
            <a:graphicFrameLocks noChangeAspect="1"/>
          </p:cNvGraphicFramePr>
          <p:nvPr/>
        </p:nvGraphicFramePr>
        <p:xfrm>
          <a:off x="320675" y="1058863"/>
          <a:ext cx="8437563" cy="5068887"/>
        </p:xfrm>
        <a:graphic>
          <a:graphicData uri="http://schemas.openxmlformats.org/presentationml/2006/ole">
            <p:oleObj spid="_x0000_s35937" name="文档" r:id="rId3" imgW="5287300" imgH="3168513" progId="Word.Document.12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暗香扑面">
  <a:themeElements>
    <a:clrScheme name="暗香扑面">
      <a:dk1>
        <a:sysClr val="windowText" lastClr="000000"/>
      </a:dk1>
      <a:lt1>
        <a:sysClr val="window" lastClr="FFFFFF"/>
      </a:lt1>
      <a:dk2>
        <a:srgbClr val="2F2F2F"/>
      </a:dk2>
      <a:lt2>
        <a:srgbClr val="FFFFF4"/>
      </a:lt2>
      <a:accent1>
        <a:srgbClr val="918415"/>
      </a:accent1>
      <a:accent2>
        <a:srgbClr val="C47546"/>
      </a:accent2>
      <a:accent3>
        <a:srgbClr val="AFB591"/>
      </a:accent3>
      <a:accent4>
        <a:srgbClr val="B9945B"/>
      </a:accent4>
      <a:accent5>
        <a:srgbClr val="85ADBC"/>
      </a:accent5>
      <a:accent6>
        <a:srgbClr val="E5B440"/>
      </a:accent6>
      <a:hlink>
        <a:srgbClr val="00D5D5"/>
      </a:hlink>
      <a:folHlink>
        <a:srgbClr val="DD00DD"/>
      </a:folHlink>
    </a:clrScheme>
    <a:fontScheme name="暗香扑面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創英角ｺﾞｼｯｸUB"/>
        <a:font script="Hang" typeface="맑은 고딕"/>
        <a:font script="Hans" typeface="黑体"/>
        <a:font script="Hant" typeface="新細明體"/>
        <a:font script="Arab" typeface="Arial"/>
        <a:font script="Hebr" typeface="Arial"/>
        <a:font script="Thai" typeface="Cordian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暗香扑面">
      <a:fillStyleLst>
        <a:solidFill>
          <a:schemeClr val="phClr"/>
        </a:solidFill>
        <a:gradFill rotWithShape="1">
          <a:gsLst>
            <a:gs pos="0">
              <a:schemeClr val="phClr">
                <a:tint val="98000"/>
                <a:satMod val="220000"/>
              </a:schemeClr>
            </a:gs>
            <a:gs pos="31000">
              <a:schemeClr val="phClr">
                <a:tint val="30000"/>
                <a:satMod val="150000"/>
              </a:schemeClr>
            </a:gs>
            <a:gs pos="91000">
              <a:schemeClr val="phClr">
                <a:tint val="96000"/>
              </a:schemeClr>
            </a:gs>
          </a:gsLst>
          <a:path path="circle">
            <a:fillToRect l="50000" t="150000" r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28000"/>
                <a:satMod val="100000"/>
              </a:schemeClr>
              <a:schemeClr val="phClr">
                <a:tint val="100000"/>
                <a:satMod val="200000"/>
              </a:schemeClr>
            </a:duotone>
          </a:blip>
          <a:tile tx="0" ty="0" sx="80000" sy="8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10000"/>
              </a:schemeClr>
            </a:glow>
          </a:effectLst>
        </a:effectStyle>
        <a:effectStyle>
          <a:effectLst>
            <a:outerShdw blurRad="34925" dist="31750" dir="5400000" algn="tl" rotWithShape="0">
              <a:srgbClr val="000000">
                <a:alpha val="50000"/>
              </a:srgbClr>
            </a:outerShdw>
          </a:effectLst>
          <a:scene3d>
            <a:camera prst="orthographicFront">
              <a:rot lat="0" lon="0" rev="0"/>
            </a:camera>
            <a:lightRig rig="flood" dir="t">
              <a:rot lat="0" lon="0" rev="5400000"/>
            </a:lightRig>
          </a:scene3d>
          <a:sp3d contourW="9525" prstMaterial="dkEdge">
            <a:bevelT w="12000" h="24150"/>
            <a:contourClr>
              <a:schemeClr val="phClr">
                <a:satMod val="110000"/>
              </a:schemeClr>
            </a:contourClr>
          </a:sp3d>
        </a:effectStyle>
        <a:effectStyle>
          <a:effectLst>
            <a:outerShdw blurRad="50800" dist="31750" dir="5400000" algn="tl" rotWithShape="0">
              <a:srgbClr val="000000">
                <a:alpha val="50000"/>
              </a:srgbClr>
            </a:outerShdw>
          </a:effectLst>
          <a:scene3d>
            <a:camera prst="orthographicFront">
              <a:rot lat="0" lon="0" rev="0"/>
            </a:camera>
            <a:lightRig rig="flood" dir="t">
              <a:rot lat="0" lon="0" rev="5400000"/>
            </a:lightRig>
          </a:scene3d>
          <a:sp3d contourW="18700" prstMaterial="dkEdge">
            <a:bevelT w="44450" h="80600"/>
            <a:contourClr>
              <a:schemeClr val="phClr"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70000"/>
                <a:satMod val="1000000"/>
              </a:schemeClr>
            </a:gs>
            <a:gs pos="31000">
              <a:schemeClr val="phClr">
                <a:shade val="85000"/>
                <a:satMod val="450000"/>
              </a:schemeClr>
            </a:gs>
            <a:gs pos="100000">
              <a:schemeClr val="phClr">
                <a:tint val="70000"/>
                <a:satMod val="300000"/>
              </a:schemeClr>
            </a:gs>
          </a:gsLst>
          <a:path path="circle">
            <a:fillToRect l="50000" t="150000" r="50000"/>
          </a:path>
        </a:gradFill>
        <a:blipFill>
          <a:blip xmlns:r="http://schemas.openxmlformats.org/officeDocument/2006/relationships" r:embed="rId2">
            <a:duotone>
              <a:schemeClr val="phClr">
                <a:tint val="100000"/>
                <a:shade val="70000"/>
                <a:hueMod val="100000"/>
                <a:satMod val="100000"/>
              </a:schemeClr>
              <a:schemeClr val="phClr">
                <a:tint val="90000"/>
                <a:shade val="100000"/>
                <a:hueMod val="100000"/>
                <a:satMod val="100000"/>
              </a:schemeClr>
            </a:duotone>
          </a:blip>
          <a:stretch>
            <a:fillRect/>
          </a:stretch>
        </a:blipFill>
      </a:bgFillStyleLst>
    </a:fmtScheme>
  </a:themeElements>
  <a:objectDefaults>
    <a:txDef>
      <a:spPr/>
      <a:bodyPr vert="horz" rtlCol="0" anchor="ctr">
        <a:normAutofit/>
      </a:bodyPr>
      <a:lstStyle>
        <a:defPPr>
          <a:spcBef>
            <a:spcPct val="0"/>
          </a:spcBef>
          <a:defRPr kumimoji="0" sz="3600" b="0" i="0" u="none" strike="noStrike" kern="1200" cap="none" spc="0" normalizeH="0" baseline="0" noProof="0" dirty="0" smtClean="0">
            <a:ln>
              <a:noFill/>
            </a:ln>
            <a:solidFill>
              <a:srgbClr val="002060"/>
            </a:solidFill>
            <a:effectLst/>
            <a:uLnTx/>
            <a:uFillTx/>
            <a:latin typeface="+mj-lt"/>
            <a:ea typeface="+mj-ea"/>
            <a:cs typeface="+mj-cs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Fan</Template>
  <TotalTime>3677</TotalTime>
  <Words>1127</Words>
  <Application>Microsoft Office PowerPoint</Application>
  <PresentationFormat>全屏显示(4:3)</PresentationFormat>
  <Paragraphs>61</Paragraphs>
  <Slides>15</Slides>
  <Notes>0</Notes>
  <HiddenSlides>0</HiddenSlides>
  <MMClips>0</MMClips>
  <ScaleCrop>false</ScaleCrop>
  <HeadingPairs>
    <vt:vector size="6" baseType="variant">
      <vt:variant>
        <vt:lpstr>主题</vt:lpstr>
      </vt:variant>
      <vt:variant>
        <vt:i4>1</vt:i4>
      </vt:variant>
      <vt:variant>
        <vt:lpstr>嵌入 OLE 服务器</vt:lpstr>
      </vt:variant>
      <vt:variant>
        <vt:i4>2</vt:i4>
      </vt:variant>
      <vt:variant>
        <vt:lpstr>幻灯片标题</vt:lpstr>
      </vt:variant>
      <vt:variant>
        <vt:i4>15</vt:i4>
      </vt:variant>
    </vt:vector>
  </HeadingPairs>
  <TitlesOfParts>
    <vt:vector size="18" baseType="lpstr">
      <vt:lpstr>暗香扑面</vt:lpstr>
      <vt:lpstr>MathType 6.0 Equation</vt:lpstr>
      <vt:lpstr>Microsoft Office Word 文档</vt:lpstr>
      <vt:lpstr>幻灯片 1</vt:lpstr>
      <vt:lpstr>幻灯片 2</vt:lpstr>
      <vt:lpstr>幻灯片 3</vt:lpstr>
      <vt:lpstr>幻灯片 4</vt:lpstr>
      <vt:lpstr>幻灯片 5</vt:lpstr>
      <vt:lpstr>幻灯片 6</vt:lpstr>
      <vt:lpstr>幻灯片 7</vt:lpstr>
      <vt:lpstr>幻灯片 8</vt:lpstr>
      <vt:lpstr>幻灯片 9</vt:lpstr>
      <vt:lpstr>幻灯片 10</vt:lpstr>
      <vt:lpstr>幻灯片 11</vt:lpstr>
      <vt:lpstr>幻灯片 12</vt:lpstr>
      <vt:lpstr>幻灯片 13</vt:lpstr>
      <vt:lpstr>幻灯片 14</vt:lpstr>
      <vt:lpstr>幻灯片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全市高三模拟考试成绩分析</dc:title>
  <dc:creator>Administrator</dc:creator>
  <cp:lastModifiedBy>PC</cp:lastModifiedBy>
  <cp:revision>182</cp:revision>
  <dcterms:created xsi:type="dcterms:W3CDTF">2017-03-07T07:39:54Z</dcterms:created>
  <dcterms:modified xsi:type="dcterms:W3CDTF">2018-07-05T17:29:04Z</dcterms:modified>
</cp:coreProperties>
</file>