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5"/>
  </p:notesMasterIdLst>
  <p:sldIdLst>
    <p:sldId id="256" r:id="rId3"/>
    <p:sldId id="706" r:id="rId4"/>
    <p:sldId id="707" r:id="rId6"/>
    <p:sldId id="723" r:id="rId7"/>
    <p:sldId id="709" r:id="rId8"/>
    <p:sldId id="711" r:id="rId9"/>
    <p:sldId id="713" r:id="rId10"/>
    <p:sldId id="714" r:id="rId11"/>
    <p:sldId id="715" r:id="rId12"/>
    <p:sldId id="716" r:id="rId13"/>
    <p:sldId id="717" r:id="rId14"/>
    <p:sldId id="718" r:id="rId15"/>
    <p:sldId id="719" r:id="rId16"/>
    <p:sldId id="700" r:id="rId17"/>
    <p:sldId id="720" r:id="rId18"/>
    <p:sldId id="721" r:id="rId19"/>
    <p:sldId id="722" r:id="rId20"/>
    <p:sldId id="669" r:id="rId21"/>
    <p:sldId id="546" r:id="rId22"/>
  </p:sldIdLst>
  <p:sldSz cx="12192000" cy="6858000"/>
  <p:notesSz cx="6858000" cy="9144000"/>
  <p:embeddedFontLst>
    <p:embeddedFont>
      <p:font typeface="微软雅黑" panose="020B0503020204020204" pitchFamily="34" charset="-122"/>
      <p:regular r:id="rId26"/>
    </p:embeddedFont>
    <p:embeddedFont>
      <p:font typeface="华文楷体" panose="02010600040101010101" pitchFamily="2" charset="-122"/>
      <p:regular r:id="rId27"/>
    </p:embeddedFont>
    <p:embeddedFont>
      <p:font typeface="黑体" panose="02010609060101010101" pitchFamily="49" charset="-122"/>
      <p:regular r:id="rId28"/>
    </p:embeddedFont>
  </p:embeddedFontLst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450" userDrawn="1">
          <p15:clr>
            <a:srgbClr val="A4A3A4"/>
          </p15:clr>
        </p15:guide>
        <p15:guide id="4" pos="7129" userDrawn="1">
          <p15:clr>
            <a:srgbClr val="A4A3A4"/>
          </p15:clr>
        </p15:guide>
        <p15:guide id="5" orient="horz" pos="550" userDrawn="1">
          <p15:clr>
            <a:srgbClr val="A4A3A4"/>
          </p15:clr>
        </p15:guide>
        <p15:guide id="6" orient="horz" pos="3952" userDrawn="1">
          <p15:clr>
            <a:srgbClr val="A4A3A4"/>
          </p15:clr>
        </p15:guide>
        <p15:guide id="7" pos="551" userDrawn="1">
          <p15:clr>
            <a:srgbClr val="A4A3A4"/>
          </p15:clr>
        </p15:guide>
        <p15:guide id="8" pos="2797" userDrawn="1">
          <p15:clr>
            <a:srgbClr val="A4A3A4"/>
          </p15:clr>
        </p15:guide>
        <p15:guide id="9" pos="4089" userDrawn="1">
          <p15:clr>
            <a:srgbClr val="A4A3A4"/>
          </p15:clr>
        </p15:guide>
        <p15:guide id="10" pos="6380" userDrawn="1">
          <p15:clr>
            <a:srgbClr val="A4A3A4"/>
          </p15:clr>
        </p15:guide>
        <p15:guide id="11" pos="1164" userDrawn="1">
          <p15:clr>
            <a:srgbClr val="A4A3A4"/>
          </p15:clr>
        </p15:guide>
        <p15:guide id="12" pos="7151" userDrawn="1">
          <p15:clr>
            <a:srgbClr val="A4A3A4"/>
          </p15:clr>
        </p15:guide>
        <p15:guide id="13" pos="6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B9D1ED"/>
    <a:srgbClr val="C7DAF1"/>
    <a:srgbClr val="CCDDF2"/>
    <a:srgbClr val="EFF4FB"/>
    <a:srgbClr val="DAE7F6"/>
    <a:srgbClr val="F2C3B4"/>
    <a:srgbClr val="F6CDC0"/>
    <a:srgbClr val="F8DAD0"/>
    <a:srgbClr val="F9D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0603" autoAdjust="0"/>
  </p:normalViewPr>
  <p:slideViewPr>
    <p:cSldViewPr showGuides="1">
      <p:cViewPr varScale="1">
        <p:scale>
          <a:sx n="91" d="100"/>
          <a:sy n="91" d="100"/>
        </p:scale>
        <p:origin x="186" y="78"/>
      </p:cViewPr>
      <p:guideLst>
        <p:guide pos="5450"/>
        <p:guide pos="7129"/>
        <p:guide orient="horz" pos="550"/>
        <p:guide orient="horz" pos="3952"/>
        <p:guide pos="551"/>
        <p:guide pos="2797"/>
        <p:guide pos="4089"/>
        <p:guide pos="6380"/>
        <p:guide pos="1164"/>
        <p:guide pos="7151"/>
        <p:guide pos="66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1.xml"/><Relationship Id="rId28" Type="http://schemas.openxmlformats.org/officeDocument/2006/relationships/font" Target="fonts/font3.fntdata"/><Relationship Id="rId27" Type="http://schemas.openxmlformats.org/officeDocument/2006/relationships/font" Target="fonts/font2.fntdata"/><Relationship Id="rId26" Type="http://schemas.openxmlformats.org/officeDocument/2006/relationships/font" Target="fonts/font1.fntdata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C9927A-CE19-4235-8D2A-6C66713068E1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lnSpc>
                <a:spcPct val="200000"/>
              </a:lnSpc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lnSpc>
                <a:spcPct val="200000"/>
              </a:lnSpc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2" name="矩形 21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3151413" y="1396657"/>
            <a:ext cx="5889175" cy="469613"/>
            <a:chOff x="2588815" y="1375875"/>
            <a:chExt cx="5889175" cy="469613"/>
          </a:xfrm>
        </p:grpSpPr>
        <p:cxnSp>
          <p:nvCxnSpPr>
            <p:cNvPr id="26" name="直接连接符 25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noFill/>
            <a:ln w="12700" cap="flat" cmpd="sng" algn="ctr">
              <a:solidFill>
                <a:srgbClr val="01431D"/>
              </a:solidFill>
              <a:prstDash val="solid"/>
              <a:miter lim="800000"/>
            </a:ln>
            <a:effectLst/>
          </p:spPr>
        </p:cxnSp>
        <p:grpSp>
          <p:nvGrpSpPr>
            <p:cNvPr id="27" name="组合 26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华文楷体" panose="02010600040101010101" pitchFamily="2" charset="-122"/>
                  <a:ea typeface="华文楷体" panose="02010600040101010101" pitchFamily="2" charset="-122"/>
                  <a:cs typeface="+mn-cs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华文楷体" panose="02010600040101010101" pitchFamily="2" charset="-122"/>
                  <a:ea typeface="华文楷体" panose="02010600040101010101" pitchFamily="2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190567" y="4068000"/>
            <a:ext cx="10556671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年    级：七年级                     学    科：道德与法治（统编版）</a:t>
            </a:r>
            <a:endParaRPr lang="zh-CN" altLang="en-US" sz="2800" b="1" dirty="0">
              <a:solidFill>
                <a:srgbClr val="FFFFFF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主讲人：王　芊                     学    校：北京师范大学第二附属中学</a:t>
            </a:r>
            <a:endParaRPr lang="en-US" altLang="zh-CN" sz="2800" b="1" dirty="0">
              <a:solidFill>
                <a:srgbClr val="FFFFFF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15531" y="1944000"/>
            <a:ext cx="7160935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第二单元　成长的时空</a:t>
            </a:r>
            <a:endParaRPr lang="zh-CN" altLang="en-US" sz="48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第四课　幸福和睦的家庭（家的意味）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8832512" cy="3866269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spc="-8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梁启超注重把自己的爱国情怀传给子女，在家书中常教育孩子们把个人努力和对社会的贡献紧密联系在一起，以报效祖国。梁启超的九个子女都在各自的领域发光发热，为国家作贡献。儿子梁思礼曾说，他从父亲那里继承的最宝贵的东西就是“爱国”。</a:t>
            </a:r>
            <a:endParaRPr kumimoji="1" lang="en-US" altLang="zh-CN" sz="2600" spc="-8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spc="-8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你还知道哪些优良家风？与同学分享。</a:t>
            </a:r>
            <a:endParaRPr kumimoji="1" lang="zh-CN" altLang="zh-CN" sz="2600" spc="-8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320000" cy="4573578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二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、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家风传承</a:t>
            </a:r>
            <a:endParaRPr lang="zh-CN" altLang="en-US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家是代代传承、血脉相连的生活共同体。在薪火相传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中，我们不仅接续着祖先的生命，而且传承着家风。家风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作为一种无形的力量，会融入家庭成员的血脉中，潜移默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化地影响家庭成员的价值观念、性格特征、道德修养和行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spc="1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为习惯等。优良家风引导我们向上向善，促进家庭幸福</a:t>
            </a:r>
            <a:endParaRPr kumimoji="1" lang="en-US" altLang="zh-CN" sz="2600" spc="1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和谐。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884632" cy="653082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Times New Roman" panose="02020603050405020304" pitchFamily="18" charset="0"/>
              </a:rPr>
              <a:t>阅读感悟</a:t>
            </a: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56000" y="1664804"/>
            <a:ext cx="8280000" cy="36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44000" y="1683854"/>
            <a:ext cx="9624608" cy="3581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中华民族历来重视家庭。正所谓“天下之本在家”。千家万户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2200" spc="-40" dirty="0">
                <a:latin typeface="华文楷体" panose="02010600040101010101" pitchFamily="2" charset="-122"/>
                <a:ea typeface="华文楷体" panose="02010600040101010101" pitchFamily="2" charset="-122"/>
              </a:rPr>
              <a:t>都好，国家才能好，民族才能好。国家富强，民族复兴，人民幸福，</a:t>
            </a:r>
            <a:endParaRPr kumimoji="1" lang="en-US" altLang="zh-CN" sz="2200" spc="-4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不是抽象的，最终要体现在千千万万个家庭都幸福美满上，体现在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rPr>
              <a:t>亿万人民生活不断改善上。无论时代如何变化，无论经济社会如何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rPr>
              <a:t>发展，对一个社会来说，家庭的生活依托都不可替代，家庭的社会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rPr>
              <a:t>功能都不可替代，家庭的文明作用都不可替代。我们要重视家庭文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rPr>
              <a:t>明建设，努力使千千万万个家庭成为国家发展、民族进步、社会和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rPr>
              <a:t>谐的重要基点，成为人们梦想启航的地方。</a:t>
            </a:r>
            <a:endParaRPr kumimoji="1" lang="zh-CN" altLang="zh-CN" sz="2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3" name="文本框 53"/>
          <p:cNvSpPr txBox="1"/>
          <p:nvPr/>
        </p:nvSpPr>
        <p:spPr>
          <a:xfrm>
            <a:off x="1872000" y="5357883"/>
            <a:ext cx="10884632" cy="663405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结合“阅读感悟”，谈谈家与国的关系。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320000" cy="1945744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三、家国情怀</a:t>
            </a:r>
            <a:endParaRPr lang="zh-CN" altLang="en-US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家庭是社会的基本细胞。家庭和睦则社会安定，家庭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幸福则社会祥和，家庭文明则社会文明。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957048" y="2331965"/>
            <a:ext cx="8277905" cy="2897235"/>
            <a:chOff x="2498616" y="1543454"/>
            <a:chExt cx="8277905" cy="2897235"/>
          </a:xfrm>
        </p:grpSpPr>
        <p:sp>
          <p:nvSpPr>
            <p:cNvPr id="6" name="左大括号 5"/>
            <p:cNvSpPr/>
            <p:nvPr/>
          </p:nvSpPr>
          <p:spPr>
            <a:xfrm>
              <a:off x="4043864" y="1832884"/>
              <a:ext cx="432048" cy="2316196"/>
            </a:xfrm>
            <a:prstGeom prst="leftBrace">
              <a:avLst>
                <a:gd name="adj1" fmla="val 0"/>
                <a:gd name="adj2" fmla="val 50000"/>
              </a:avLst>
            </a:prstGeom>
            <a:ln w="22225">
              <a:solidFill>
                <a:schemeClr val="tx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4439816" y="1543454"/>
              <a:ext cx="6336705" cy="576000"/>
              <a:chOff x="4271919" y="1556792"/>
              <a:chExt cx="6336705" cy="576000"/>
            </a:xfrm>
          </p:grpSpPr>
          <p:sp>
            <p:nvSpPr>
              <p:cNvPr id="3" name="圆角矩形 2"/>
              <p:cNvSpPr/>
              <p:nvPr/>
            </p:nvSpPr>
            <p:spPr>
              <a:xfrm>
                <a:off x="4271919" y="1556792"/>
                <a:ext cx="6336705" cy="57600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4367808" y="1602319"/>
                <a:ext cx="44935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家是生命的居所，是心灵的港湾</a:t>
                </a:r>
                <a:endPara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4439816" y="2317199"/>
              <a:ext cx="6336705" cy="576000"/>
              <a:chOff x="4271919" y="1556792"/>
              <a:chExt cx="6336705" cy="576000"/>
            </a:xfrm>
          </p:grpSpPr>
          <p:sp>
            <p:nvSpPr>
              <p:cNvPr id="32" name="圆角矩形 31"/>
              <p:cNvSpPr/>
              <p:nvPr/>
            </p:nvSpPr>
            <p:spPr>
              <a:xfrm>
                <a:off x="4271919" y="1556792"/>
                <a:ext cx="6336705" cy="57600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4367808" y="1611844"/>
                <a:ext cx="60324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家是我们的第一所学校，是我们的修身之所</a:t>
                </a:r>
                <a:endPara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4439816" y="3090944"/>
              <a:ext cx="6336705" cy="576000"/>
              <a:chOff x="4271919" y="1556792"/>
              <a:chExt cx="6336705" cy="576000"/>
            </a:xfrm>
          </p:grpSpPr>
          <p:sp>
            <p:nvSpPr>
              <p:cNvPr id="39" name="圆角矩形 38"/>
              <p:cNvSpPr/>
              <p:nvPr/>
            </p:nvSpPr>
            <p:spPr>
              <a:xfrm>
                <a:off x="4271919" y="1556792"/>
                <a:ext cx="6336705" cy="57600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4367808" y="1602319"/>
                <a:ext cx="54168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家是代代传承、血脉相连的生活共同体</a:t>
                </a:r>
                <a:endPara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4439816" y="3864689"/>
              <a:ext cx="6336705" cy="576000"/>
              <a:chOff x="4271919" y="1556792"/>
              <a:chExt cx="6336705" cy="576000"/>
            </a:xfrm>
          </p:grpSpPr>
          <p:sp>
            <p:nvSpPr>
              <p:cNvPr id="42" name="圆角矩形 41"/>
              <p:cNvSpPr/>
              <p:nvPr/>
            </p:nvSpPr>
            <p:spPr>
              <a:xfrm>
                <a:off x="4271919" y="1556792"/>
                <a:ext cx="6336705" cy="57600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4367808" y="1611844"/>
                <a:ext cx="32624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家庭是社会的基本细胞</a:t>
                </a:r>
                <a:endPara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44" name="组合 43"/>
            <p:cNvGrpSpPr/>
            <p:nvPr/>
          </p:nvGrpSpPr>
          <p:grpSpPr>
            <a:xfrm>
              <a:off x="2498616" y="2702982"/>
              <a:ext cx="1596176" cy="576000"/>
              <a:chOff x="4271920" y="1556792"/>
              <a:chExt cx="1596176" cy="576000"/>
            </a:xfrm>
          </p:grpSpPr>
          <p:sp>
            <p:nvSpPr>
              <p:cNvPr id="45" name="圆角矩形 44"/>
              <p:cNvSpPr/>
              <p:nvPr/>
            </p:nvSpPr>
            <p:spPr>
              <a:xfrm>
                <a:off x="4271920" y="1556792"/>
                <a:ext cx="1596176" cy="576000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4367808" y="1602319"/>
                <a:ext cx="14157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家的意味</a:t>
                </a:r>
                <a:endPara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sp>
        <p:nvSpPr>
          <p:cNvPr id="3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</a:pPr>
            <a:r>
              <a:rPr lang="zh-CN" altLang="en-US" sz="3000" dirty="0">
                <a:solidFill>
                  <a:prstClr val="black"/>
                </a:solidFill>
              </a:rPr>
              <a:t>课堂小结</a:t>
            </a:r>
            <a:endParaRPr lang="zh-CN" altLang="en-US" sz="3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53"/>
          <p:cNvSpPr txBox="1"/>
          <p:nvPr/>
        </p:nvSpPr>
        <p:spPr>
          <a:xfrm>
            <a:off x="1872000" y="1980000"/>
            <a:ext cx="10320000" cy="3687181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. “我的家就是我的城堡，一砖一瓦都要用爱去建筑，家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pc="3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人的微笑给我不尽的财富，家人的关爱给我无限的力量</a:t>
            </a:r>
            <a:r>
              <a:rPr lang="en-US" altLang="zh-CN" spc="3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pc="3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”</a:t>
            </a:r>
            <a:endParaRPr lang="en-US" altLang="zh-CN" spc="3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这句话能让我们感受到</a:t>
            </a:r>
            <a:r>
              <a:rPr lang="en-US" altLang="zh-CN" dirty="0">
                <a:latin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dirty="0">
                <a:latin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dirty="0">
                <a:latin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①家庭是社会的基本细胞　　②有了房子才能称之为家</a:t>
            </a:r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③家是心灵的港湾　　　　　④家有着深厚的意味和内涵</a:t>
            </a:r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A.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①②　　　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B.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①③　　　 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C.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②④　　　　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D.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③④</a:t>
            </a:r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190182" y="329450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</a:pPr>
            <a:r>
              <a:rPr lang="zh-CN" altLang="en-US" sz="3000" dirty="0">
                <a:solidFill>
                  <a:prstClr val="black"/>
                </a:solidFill>
              </a:rPr>
              <a:t>课堂练习</a:t>
            </a:r>
            <a:endParaRPr lang="zh-CN" altLang="en-US" sz="3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/>
      <p:bldP spid="19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53"/>
          <p:cNvSpPr txBox="1"/>
          <p:nvPr/>
        </p:nvSpPr>
        <p:spPr>
          <a:xfrm>
            <a:off x="1872000" y="900000"/>
            <a:ext cx="10320000" cy="5213753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2. 在五千多年的中华文明发展史中，中华民族形成了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内容极其丰富的家风文化，涉及立身处世、睦亲齐家、治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学励志等。对于家风文化，我们要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①全部吸收传统家训家风，为我所用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②弘扬中华民族传统家庭美德，促进家庭建设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③从爱家升华到爱国，培养家国情怀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④了解即可，家风文化不再适合现代家庭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①② 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	B.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①④　　　 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②③ 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    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③④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155929" y="2331918"/>
            <a:ext cx="7200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</a:t>
            </a:r>
            <a:endParaRPr lang="en-US" altLang="zh-CN" sz="26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53"/>
          <p:cNvSpPr txBox="1"/>
          <p:nvPr/>
        </p:nvSpPr>
        <p:spPr>
          <a:xfrm>
            <a:off x="1872000" y="900000"/>
            <a:ext cx="10992644" cy="4573578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lvl="0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. 父母是我们最亲的人，也是我们的第一任老师。之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所以说父母是我们的第一任老师，是因为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600" dirty="0">
              <a:latin typeface="DongTian" panose="02020603050405020304" pitchFamily="18" charset="0"/>
              <a:ea typeface="华文楷体" panose="02010600040101010101" pitchFamily="2" charset="-122"/>
              <a:cs typeface="DongTian" panose="02020603050405020304" pitchFamily="18" charset="0"/>
            </a:endParaRPr>
          </a:p>
          <a:p>
            <a:pPr lvl="0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①父母在生活上时时刻刻地照料我们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②父母教给我们基本的生活技能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③父母给我们创造基本的生活条件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④父母引导我们确立人生目标，教我们如何做人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①②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	B.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①③　　　 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②③ 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    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D. ②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④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149183" y="1691283"/>
            <a:ext cx="7200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26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53"/>
          <p:cNvSpPr txBox="1"/>
          <p:nvPr/>
        </p:nvSpPr>
        <p:spPr>
          <a:xfrm>
            <a:off x="1872000" y="1980000"/>
            <a:ext cx="10320000" cy="2012877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查阅资料，搜集我国传统文化中的优良家风，并结合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自身体验谈谈对于优良家风的理解。体裁不限，字数建议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150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字左右。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</a:pPr>
            <a:r>
              <a:rPr lang="zh-CN" altLang="en-US" sz="3000" dirty="0">
                <a:solidFill>
                  <a:prstClr val="black"/>
                </a:solidFill>
              </a:rPr>
              <a:t>课后任务</a:t>
            </a:r>
            <a:endParaRPr lang="zh-CN" altLang="en-US" sz="3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531" y="1944000"/>
            <a:ext cx="7160935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第二单元　成长的时空</a:t>
            </a:r>
            <a:endParaRPr lang="zh-CN" altLang="en-US" sz="48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第四课　幸福和睦的家庭（家的意味）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7665" y="4068000"/>
            <a:ext cx="10556671" cy="57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制作单位：</a:t>
            </a:r>
            <a:r>
              <a:rPr lang="zh-CN" altLang="zh-CN" sz="2800" b="1" dirty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人民教育出版社</a:t>
            </a:r>
            <a:endParaRPr lang="zh-CN" altLang="zh-CN" sz="2800" b="1" dirty="0">
              <a:solidFill>
                <a:srgbClr val="FFFFFF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1980000"/>
            <a:ext cx="10884632" cy="4166223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Times New Roman" panose="02020603050405020304" pitchFamily="18" charset="0"/>
              </a:rPr>
              <a:t>生活观察</a:t>
            </a: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2400"/>
              </a:spcBef>
            </a:pPr>
            <a:r>
              <a:rPr kumimoji="1" lang="zh-CN" altLang="en-US" sz="2600" spc="-5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结合上述说法和你的生活经验，说说“家”是什么。</a:t>
            </a:r>
            <a:endParaRPr lang="zh-CN" altLang="en-US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980022" y="2729876"/>
            <a:ext cx="8197998" cy="2608978"/>
            <a:chOff x="894269" y="1921337"/>
            <a:chExt cx="10413630" cy="3314093"/>
          </a:xfrm>
        </p:grpSpPr>
        <p:sp>
          <p:nvSpPr>
            <p:cNvPr id="21" name="矩形 20"/>
            <p:cNvSpPr/>
            <p:nvPr/>
          </p:nvSpPr>
          <p:spPr>
            <a:xfrm>
              <a:off x="6186293" y="3083817"/>
              <a:ext cx="2475595" cy="21516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6186293" y="3379122"/>
              <a:ext cx="2875475" cy="1779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爷爷、奶奶、</a:t>
              </a:r>
              <a:endPara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pc="-2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爸爸、妈妈、弟弟、</a:t>
              </a:r>
              <a:endParaRPr lang="en-US" altLang="zh-CN" spc="-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pc="-15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妹妹，还有</a:t>
              </a:r>
              <a:r>
                <a:rPr lang="en-US" altLang="zh-CN" spc="-150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……</a:t>
              </a:r>
              <a:r>
                <a:rPr lang="zh-CN" altLang="en-US" spc="-15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我</a:t>
              </a:r>
              <a:endParaRPr lang="en-US" altLang="zh-CN" spc="-15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们是一家人。</a:t>
              </a:r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44" name="Picture 3" descr="\\192.168.0.21\交换文件夹\动画组交换文件\3.政治\2024修订\PDF\七年级上册\道德与法治 七年级上册_页面_032_图像_0004.jpg"/>
            <p:cNvPicPr>
              <a:picLocks noChangeAspect="1" noChangeArrowheads="1"/>
            </p:cNvPicPr>
            <p:nvPr/>
          </p:nvPicPr>
          <p:blipFill>
            <a:blip r:embed="rId1" cstate="screen"/>
            <a:srcRect/>
            <a:stretch>
              <a:fillRect/>
            </a:stretch>
          </p:blipFill>
          <p:spPr bwMode="auto">
            <a:xfrm>
              <a:off x="6186293" y="1921337"/>
              <a:ext cx="2475595" cy="1440092"/>
            </a:xfrm>
            <a:prstGeom prst="rect">
              <a:avLst/>
            </a:prstGeom>
            <a:noFill/>
          </p:spPr>
        </p:pic>
        <p:sp>
          <p:nvSpPr>
            <p:cNvPr id="47" name="矩形 46"/>
            <p:cNvSpPr/>
            <p:nvPr/>
          </p:nvSpPr>
          <p:spPr>
            <a:xfrm>
              <a:off x="8832304" y="3083817"/>
              <a:ext cx="2475595" cy="21516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8876834" y="3379122"/>
              <a:ext cx="2322361" cy="13571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</a:t>
              </a:r>
              <a:r>
                <a:rPr lang="zh-CN" altLang="en-US" spc="-5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哪里有家人</a:t>
              </a:r>
              <a:endParaRPr lang="en-US" altLang="zh-CN" spc="-5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pc="-5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的关爱，哪里就</a:t>
              </a:r>
              <a:endParaRPr lang="en-US" altLang="zh-CN" spc="-5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pc="-5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是家。</a:t>
              </a:r>
              <a:endParaRPr lang="zh-CN" altLang="en-US" spc="-5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894872" y="3083817"/>
              <a:ext cx="2475595" cy="21516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08905" y="3379122"/>
              <a:ext cx="2570338" cy="9349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我的家在某</a:t>
              </a:r>
              <a:endPara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pc="-1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省某县某镇某村。</a:t>
              </a:r>
              <a:endParaRPr lang="zh-CN" altLang="en-US" spc="-1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3540281" y="3083817"/>
              <a:ext cx="2475595" cy="21516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3587947" y="3379122"/>
              <a:ext cx="2397501" cy="13571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20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这是我和家人</a:t>
              </a:r>
              <a:r>
                <a:rPr lang="zh-CN" altLang="en-US" spc="-8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的住所，是我的家。</a:t>
              </a:r>
              <a:endParaRPr lang="zh-CN" altLang="en-US" spc="-8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7" name="Picture 1" descr="\\192.168.0.21\交换文件夹\动画组交换文件\3.政治\2024修订\PDF\七年级上册\道德与法治 七年级上册_页面_032_图像_0001.jpg"/>
            <p:cNvPicPr>
              <a:picLocks noChangeArrowheads="1"/>
            </p:cNvPicPr>
            <p:nvPr/>
          </p:nvPicPr>
          <p:blipFill rotWithShape="1">
            <a:blip r:embed="rId2" cstate="screen"/>
            <a:srcRect r="2442"/>
            <a:stretch>
              <a:fillRect/>
            </a:stretch>
          </p:blipFill>
          <p:spPr bwMode="auto">
            <a:xfrm>
              <a:off x="894269" y="1921428"/>
              <a:ext cx="2476800" cy="1440000"/>
            </a:xfrm>
            <a:prstGeom prst="round2DiagRect">
              <a:avLst>
                <a:gd name="adj1" fmla="val 0"/>
                <a:gd name="adj2" fmla="val 0"/>
              </a:avLst>
            </a:prstGeom>
            <a:noFill/>
          </p:spPr>
        </p:pic>
        <p:pic>
          <p:nvPicPr>
            <p:cNvPr id="18" name="Picture 2" descr="\\192.168.0.21\交换文件夹\动画组交换文件\3.政治\2024修订\PDF\七年级上册\道德与法治 七年级上册_页面_032_图像_0003.jpg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3540281" y="1921428"/>
              <a:ext cx="2477355" cy="1440000"/>
            </a:xfrm>
            <a:prstGeom prst="rect">
              <a:avLst/>
            </a:prstGeom>
            <a:noFill/>
          </p:spPr>
        </p:pic>
        <p:pic>
          <p:nvPicPr>
            <p:cNvPr id="20" name="Picture 4" descr="\\192.168.0.21\交换文件夹\动画组交换文件\3.政治\2024修订\PDF\七年级上册\道德与法治 七年级上册_页面_032_图像_0002.jpg"/>
            <p:cNvPicPr>
              <a:picLocks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8831099" y="1921428"/>
              <a:ext cx="2476800" cy="1440000"/>
            </a:xfrm>
            <a:prstGeom prst="rect">
              <a:avLst/>
            </a:prstGeom>
            <a:noFill/>
          </p:spPr>
        </p:pic>
      </p:grpSp>
      <p:sp>
        <p:nvSpPr>
          <p:cNvPr id="23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</a:pPr>
            <a:r>
              <a:rPr lang="zh-CN" altLang="en-US" sz="3000" dirty="0">
                <a:solidFill>
                  <a:prstClr val="black"/>
                </a:solidFill>
              </a:rPr>
              <a:t>新课导入</a:t>
            </a:r>
            <a:endParaRPr lang="zh-CN" altLang="en-US" sz="3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1980000"/>
            <a:ext cx="10320000" cy="3226094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一、家的内涵</a:t>
            </a:r>
            <a:endParaRPr lang="zh-CN" altLang="en-US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家是生命的居所，是心灵的港湾。每个人都有属于自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己的家，我们的生命是父母给予的，我们的成长也离不开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家庭的哺育和支持。家不只是一所房子，家里有亲人，家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中有亲情，家让我们的心灵有所依托。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</a:pPr>
            <a:r>
              <a:rPr lang="zh-CN" altLang="en-US" sz="3000" dirty="0">
                <a:solidFill>
                  <a:prstClr val="black"/>
                </a:solidFill>
              </a:rPr>
              <a:t>新知探究</a:t>
            </a:r>
            <a:endParaRPr lang="zh-CN" altLang="en-US" sz="3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320000" cy="4573578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结合生活经验，思考家庭关系的确立有哪些形式。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家庭关系的确立有多种情形：依照法定条件和法定程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序结婚而组成的家庭</a:t>
            </a:r>
            <a:r>
              <a: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——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男女结婚成家；因血缘关系组成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的家庭</a:t>
            </a:r>
            <a:r>
              <a: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——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宝宝降生使家庭喜添新成员；依照法定条件和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法定程序收养而组成的家庭</a:t>
            </a:r>
            <a:r>
              <a: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——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养子女与养父母成为一家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人；父或母再婚组建新的家庭</a:t>
            </a:r>
            <a:r>
              <a: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——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继子女与继父母也是一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家人。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320000" cy="655967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一、家的内涵</a:t>
            </a:r>
            <a:endParaRPr kumimoji="1" lang="zh-CN" altLang="en-US" sz="2600" spc="-5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531604" y="1916832"/>
            <a:ext cx="7128792" cy="1656184"/>
            <a:chOff x="1942169" y="1988840"/>
            <a:chExt cx="7128792" cy="1656184"/>
          </a:xfrm>
        </p:grpSpPr>
        <p:sp>
          <p:nvSpPr>
            <p:cNvPr id="2" name="圆角矩形 1"/>
            <p:cNvSpPr/>
            <p:nvPr/>
          </p:nvSpPr>
          <p:spPr>
            <a:xfrm>
              <a:off x="1942169" y="1988840"/>
              <a:ext cx="7128792" cy="16561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146143" y="2107944"/>
              <a:ext cx="6863393" cy="1296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200" eaLnBrk="0" fontAlgn="base" hangingPunct="0">
                <a:lnSpc>
                  <a:spcPct val="160000"/>
                </a:lnSpc>
                <a:spcAft>
                  <a:spcPct val="0"/>
                </a:spcAft>
              </a:pPr>
              <a:r>
                <a:rPr kumimoji="1" lang="zh-CN" altLang="en-US" sz="2600" dirty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　　</a:t>
              </a:r>
              <a:r>
                <a:rPr kumimoji="1" lang="zh-CN" altLang="zh-CN" sz="26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家庭是由婚姻关系、血缘关系或收养关系</a:t>
              </a:r>
              <a:endPara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defTabSz="1219200" eaLnBrk="0" fontAlgn="base" hangingPunct="0">
                <a:lnSpc>
                  <a:spcPct val="160000"/>
                </a:lnSpc>
                <a:spcAft>
                  <a:spcPct val="0"/>
                </a:spcAft>
              </a:pPr>
              <a:r>
                <a:rPr kumimoji="1" lang="zh-CN" altLang="zh-CN" sz="26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结合成的亲属生活组织。</a:t>
              </a:r>
              <a:endPara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200664" cy="3982647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Times New Roman" panose="02020603050405020304" pitchFamily="18" charset="0"/>
              </a:rPr>
              <a:t>探究与分享</a:t>
            </a:r>
            <a:endParaRPr lang="zh-CN" altLang="en-US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请同学们讲述“孟母三迁”“岳母刺字”“画荻教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子”三则故事的具体内容。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0"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三则故事蕴含了哪些道理？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家长担负着教育后代的责任，家长特别是父母对我们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的影响很大，往往可以影响一个人的一生。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\\192.168.0.21\交换文件夹\动画组交换文件\3.政治\2024修订\PDF\七年级上册\道德与法治 七年级上册_页面_033_图像_0002.png"/>
          <p:cNvPicPr>
            <a:picLocks noChangeAspect="1" noChangeArrowheads="1"/>
          </p:cNvPicPr>
          <p:nvPr/>
        </p:nvPicPr>
        <p:blipFill rotWithShape="1">
          <a:blip r:embed="rId1" cstate="print"/>
          <a:srcRect t="6791"/>
          <a:stretch>
            <a:fillRect/>
          </a:stretch>
        </p:blipFill>
        <p:spPr bwMode="auto">
          <a:xfrm>
            <a:off x="2141078" y="1268760"/>
            <a:ext cx="1182614" cy="2318400"/>
          </a:xfrm>
          <a:prstGeom prst="rect">
            <a:avLst/>
          </a:prstGeom>
        </p:spPr>
      </p:pic>
      <p:pic>
        <p:nvPicPr>
          <p:cNvPr id="23554" name="Picture 2" descr="\\192.168.0.21\交换文件夹\动画组交换文件\3.政治\2024修订\PDF\七年级上册\道德与法治 七年级上册_页面_033_图像_0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6062" y="2848944"/>
            <a:ext cx="1692188" cy="2511691"/>
          </a:xfrm>
          <a:prstGeom prst="rect">
            <a:avLst/>
          </a:prstGeom>
          <a:noFill/>
        </p:spPr>
      </p:pic>
      <p:grpSp>
        <p:nvGrpSpPr>
          <p:cNvPr id="10" name="组合 9"/>
          <p:cNvGrpSpPr/>
          <p:nvPr/>
        </p:nvGrpSpPr>
        <p:grpSpPr>
          <a:xfrm>
            <a:off x="3126196" y="1500174"/>
            <a:ext cx="6730183" cy="1080000"/>
            <a:chOff x="3542281" y="1486329"/>
            <a:chExt cx="6730183" cy="1080000"/>
          </a:xfrm>
        </p:grpSpPr>
        <p:grpSp>
          <p:nvGrpSpPr>
            <p:cNvPr id="9" name="组合 8"/>
            <p:cNvGrpSpPr/>
            <p:nvPr/>
          </p:nvGrpSpPr>
          <p:grpSpPr>
            <a:xfrm>
              <a:off x="3905014" y="1486329"/>
              <a:ext cx="6367450" cy="1080000"/>
              <a:chOff x="3905014" y="1486329"/>
              <a:chExt cx="6367450" cy="1080000"/>
            </a:xfrm>
          </p:grpSpPr>
          <p:sp>
            <p:nvSpPr>
              <p:cNvPr id="7" name="圆角矩形 6"/>
              <p:cNvSpPr/>
              <p:nvPr/>
            </p:nvSpPr>
            <p:spPr>
              <a:xfrm>
                <a:off x="3905014" y="1486329"/>
                <a:ext cx="6295442" cy="108000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3999670" y="1521993"/>
                <a:ext cx="6272794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　　父母关心我们的学习，关注我们的品行，</a:t>
                </a:r>
                <a:endParaRPr kumimoji="1"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用自己的言行影响和教育我们。</a:t>
                </a:r>
                <a:endParaRPr kumimoji="1"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sp>
          <p:nvSpPr>
            <p:cNvPr id="8" name="等腰三角形 7"/>
            <p:cNvSpPr/>
            <p:nvPr/>
          </p:nvSpPr>
          <p:spPr>
            <a:xfrm rot="15464993">
              <a:off x="3638814" y="1627821"/>
              <a:ext cx="243464" cy="43653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243572" y="3659288"/>
            <a:ext cx="6638321" cy="1080000"/>
            <a:chOff x="3905014" y="1486329"/>
            <a:chExt cx="6638321" cy="1080000"/>
          </a:xfrm>
        </p:grpSpPr>
        <p:grpSp>
          <p:nvGrpSpPr>
            <p:cNvPr id="19" name="组合 18"/>
            <p:cNvGrpSpPr/>
            <p:nvPr/>
          </p:nvGrpSpPr>
          <p:grpSpPr>
            <a:xfrm>
              <a:off x="3905014" y="1486329"/>
              <a:ext cx="6367450" cy="1080000"/>
              <a:chOff x="3905014" y="1486329"/>
              <a:chExt cx="6367450" cy="1080000"/>
            </a:xfrm>
          </p:grpSpPr>
          <p:sp>
            <p:nvSpPr>
              <p:cNvPr id="21" name="圆角矩形 20"/>
              <p:cNvSpPr/>
              <p:nvPr/>
            </p:nvSpPr>
            <p:spPr>
              <a:xfrm>
                <a:off x="3905014" y="1486329"/>
                <a:ext cx="6295442" cy="108000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3999670" y="1521993"/>
                <a:ext cx="6272794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　　</a:t>
                </a:r>
                <a:r>
                  <a:rPr kumimoji="1" lang="zh-CN" altLang="en-US" sz="2400" spc="6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父母给我们提供发展的机会和条件，对</a:t>
                </a:r>
                <a:endParaRPr kumimoji="1" lang="en-US" altLang="zh-CN" sz="2400" spc="6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kumimoji="1"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我们的未来寄予厚望。</a:t>
                </a:r>
                <a:endParaRPr kumimoji="1"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sp>
          <p:nvSpPr>
            <p:cNvPr id="20" name="等腰三角形 19"/>
            <p:cNvSpPr/>
            <p:nvPr/>
          </p:nvSpPr>
          <p:spPr>
            <a:xfrm rot="3998303" flipH="1">
              <a:off x="10203338" y="1570022"/>
              <a:ext cx="243464" cy="43653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</p:grpSp>
      <p:sp>
        <p:nvSpPr>
          <p:cNvPr id="23" name="文本框 53"/>
          <p:cNvSpPr txBox="1"/>
          <p:nvPr/>
        </p:nvSpPr>
        <p:spPr>
          <a:xfrm>
            <a:off x="1872000" y="5357883"/>
            <a:ext cx="10320000" cy="663405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结合自己的成长经历，说说家庭对个人成长的作用。 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320000" cy="2585919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二、家风传承</a:t>
            </a:r>
            <a:endParaRPr lang="zh-CN" altLang="en-US" sz="2600" dirty="0"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家是我们的第一所学校，是我们的修身之所。父母是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我们的第一任老师，我们在父母等家人的言传身教中学习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为人处世，扣好人生的“第一粒扣子”。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53"/>
          <p:cNvSpPr txBox="1"/>
          <p:nvPr/>
        </p:nvSpPr>
        <p:spPr>
          <a:xfrm>
            <a:off x="1872000" y="900000"/>
            <a:ext cx="10320000" cy="4660333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Times New Roman" panose="02020603050405020304" pitchFamily="18" charset="0"/>
              </a:rPr>
              <a:t>探究与分享</a:t>
            </a:r>
            <a:endParaRPr lang="zh-CN" altLang="en-US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  <a:sym typeface="Times New Roman" panose="02020603050405020304" pitchFamily="18" charset="0"/>
            </a:endParaRPr>
          </a:p>
          <a:p>
            <a:pPr indent="0">
              <a:lnSpc>
                <a:spcPct val="160000"/>
              </a:lnSpc>
              <a:spcBef>
                <a:spcPts val="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</a:t>
            </a:r>
            <a:r>
              <a:rPr kumimoji="1" lang="zh-CN" altLang="en-US" sz="2600" spc="-30" dirty="0">
                <a:latin typeface="华文楷体" panose="02010600040101010101" pitchFamily="2" charset="-122"/>
                <a:ea typeface="华文楷体" panose="02010600040101010101" pitchFamily="2" charset="-122"/>
              </a:rPr>
              <a:t>梁启超是中国近代思想家。以下是他写给子女的家书。</a:t>
            </a:r>
            <a:endParaRPr kumimoji="1" lang="en-US" altLang="zh-CN" sz="2600" spc="-3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0">
              <a:lnSpc>
                <a:spcPct val="160000"/>
              </a:lnSpc>
              <a:spcBef>
                <a:spcPts val="0"/>
              </a:spcBef>
            </a:pP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0">
              <a:lnSpc>
                <a:spcPct val="160000"/>
              </a:lnSpc>
              <a:spcBef>
                <a:spcPts val="0"/>
              </a:spcBef>
            </a:pP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0">
              <a:lnSpc>
                <a:spcPct val="160000"/>
              </a:lnSpc>
              <a:spcBef>
                <a:spcPts val="0"/>
              </a:spcBef>
            </a:pP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0">
              <a:lnSpc>
                <a:spcPct val="160000"/>
              </a:lnSpc>
              <a:spcBef>
                <a:spcPts val="0"/>
              </a:spcBef>
            </a:pP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spcBef>
                <a:spcPts val="1200"/>
              </a:spcBef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　　两封家书中最触动你的内容是什么？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017526" y="2456892"/>
            <a:ext cx="8362950" cy="2327409"/>
            <a:chOff x="1019436" y="2444127"/>
            <a:chExt cx="10413890" cy="2898186"/>
          </a:xfrm>
        </p:grpSpPr>
        <p:grpSp>
          <p:nvGrpSpPr>
            <p:cNvPr id="9" name="组合 8"/>
            <p:cNvGrpSpPr/>
            <p:nvPr/>
          </p:nvGrpSpPr>
          <p:grpSpPr>
            <a:xfrm rot="208521">
              <a:off x="1019436" y="2444127"/>
              <a:ext cx="4320480" cy="2898186"/>
              <a:chOff x="1019436" y="2511034"/>
              <a:chExt cx="4320480" cy="2898186"/>
            </a:xfrm>
          </p:grpSpPr>
          <p:sp>
            <p:nvSpPr>
              <p:cNvPr id="3" name="折角形 2"/>
              <p:cNvSpPr/>
              <p:nvPr/>
            </p:nvSpPr>
            <p:spPr>
              <a:xfrm>
                <a:off x="1019436" y="2511034"/>
                <a:ext cx="4320480" cy="2898186"/>
              </a:xfrm>
              <a:prstGeom prst="foldedCorner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45358" y="2587973"/>
                <a:ext cx="4194558" cy="26337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en-US" altLang="zh-CN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1919 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年 </a:t>
                </a:r>
                <a:r>
                  <a:rPr kumimoji="1" lang="en-US" altLang="zh-CN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12 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月 </a:t>
                </a:r>
                <a:r>
                  <a:rPr kumimoji="1" lang="en-US" altLang="zh-CN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2 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日</a:t>
                </a:r>
                <a:endParaRPr kumimoji="1" lang="zh-CN" altLang="en-US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致思顺书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　　总要在社会上常常尽力，才不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愧为我之爱儿。人生在世，常要思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报社会之恩，因自己地位做得一分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是一分，便人人都有事可做了。</a:t>
                </a:r>
                <a:endParaRPr kumimoji="1" lang="zh-CN" altLang="en-US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" name="组合 7"/>
              <p:cNvGrpSpPr/>
              <p:nvPr/>
            </p:nvGrpSpPr>
            <p:grpSpPr>
              <a:xfrm>
                <a:off x="1223428" y="3026758"/>
                <a:ext cx="3924436" cy="2142414"/>
                <a:chOff x="1235460" y="3026758"/>
                <a:chExt cx="3924436" cy="2142414"/>
              </a:xfrm>
            </p:grpSpPr>
            <p:grpSp>
              <p:nvGrpSpPr>
                <p:cNvPr id="7" name="组合 6"/>
                <p:cNvGrpSpPr/>
                <p:nvPr/>
              </p:nvGrpSpPr>
              <p:grpSpPr>
                <a:xfrm>
                  <a:off x="1235460" y="3026758"/>
                  <a:ext cx="3924436" cy="402242"/>
                  <a:chOff x="1235460" y="3026758"/>
                  <a:chExt cx="3924436" cy="402242"/>
                </a:xfrm>
              </p:grpSpPr>
              <p:cxnSp>
                <p:nvCxnSpPr>
                  <p:cNvPr id="6" name="直接连接符 5"/>
                  <p:cNvCxnSpPr/>
                  <p:nvPr/>
                </p:nvCxnSpPr>
                <p:spPr>
                  <a:xfrm>
                    <a:off x="1235460" y="3026758"/>
                    <a:ext cx="3924436" cy="0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接连接符 17"/>
                  <p:cNvCxnSpPr/>
                  <p:nvPr/>
                </p:nvCxnSpPr>
                <p:spPr>
                  <a:xfrm>
                    <a:off x="1235460" y="3429000"/>
                    <a:ext cx="3924436" cy="0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" name="组合 19"/>
                <p:cNvGrpSpPr/>
                <p:nvPr/>
              </p:nvGrpSpPr>
              <p:grpSpPr>
                <a:xfrm>
                  <a:off x="1235460" y="3895347"/>
                  <a:ext cx="3924436" cy="402242"/>
                  <a:chOff x="1235460" y="3026758"/>
                  <a:chExt cx="3924436" cy="402242"/>
                </a:xfrm>
              </p:grpSpPr>
              <p:cxnSp>
                <p:nvCxnSpPr>
                  <p:cNvPr id="21" name="直接连接符 20"/>
                  <p:cNvCxnSpPr/>
                  <p:nvPr/>
                </p:nvCxnSpPr>
                <p:spPr>
                  <a:xfrm>
                    <a:off x="1235460" y="3026758"/>
                    <a:ext cx="3924436" cy="0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接连接符 28"/>
                  <p:cNvCxnSpPr/>
                  <p:nvPr/>
                </p:nvCxnSpPr>
                <p:spPr>
                  <a:xfrm>
                    <a:off x="1235460" y="3429000"/>
                    <a:ext cx="3924436" cy="0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组合 29"/>
                <p:cNvGrpSpPr/>
                <p:nvPr/>
              </p:nvGrpSpPr>
              <p:grpSpPr>
                <a:xfrm>
                  <a:off x="1235460" y="4766930"/>
                  <a:ext cx="3924436" cy="402242"/>
                  <a:chOff x="1235460" y="3026758"/>
                  <a:chExt cx="3924436" cy="402242"/>
                </a:xfrm>
              </p:grpSpPr>
              <p:cxnSp>
                <p:nvCxnSpPr>
                  <p:cNvPr id="31" name="直接连接符 30"/>
                  <p:cNvCxnSpPr/>
                  <p:nvPr/>
                </p:nvCxnSpPr>
                <p:spPr>
                  <a:xfrm>
                    <a:off x="1235460" y="3026758"/>
                    <a:ext cx="3924436" cy="0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直接连接符 31"/>
                  <p:cNvCxnSpPr/>
                  <p:nvPr/>
                </p:nvCxnSpPr>
                <p:spPr>
                  <a:xfrm>
                    <a:off x="1235460" y="3429000"/>
                    <a:ext cx="3576428" cy="0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6" name="组合 15"/>
            <p:cNvGrpSpPr/>
            <p:nvPr/>
          </p:nvGrpSpPr>
          <p:grpSpPr>
            <a:xfrm rot="21442189">
              <a:off x="5312462" y="2444127"/>
              <a:ext cx="6120864" cy="2898186"/>
              <a:chOff x="5627948" y="2511034"/>
              <a:chExt cx="6120864" cy="2898186"/>
            </a:xfrm>
          </p:grpSpPr>
          <p:grpSp>
            <p:nvGrpSpPr>
              <p:cNvPr id="15" name="组合 14"/>
              <p:cNvGrpSpPr/>
              <p:nvPr/>
            </p:nvGrpSpPr>
            <p:grpSpPr>
              <a:xfrm>
                <a:off x="5627948" y="2511034"/>
                <a:ext cx="5904656" cy="2898186"/>
                <a:chOff x="5627948" y="2511034"/>
                <a:chExt cx="5904656" cy="2898186"/>
              </a:xfrm>
            </p:grpSpPr>
            <p:sp>
              <p:nvSpPr>
                <p:cNvPr id="34" name="折角形 33"/>
                <p:cNvSpPr/>
                <p:nvPr/>
              </p:nvSpPr>
              <p:spPr>
                <a:xfrm>
                  <a:off x="5627948" y="2511034"/>
                  <a:ext cx="5904656" cy="2898186"/>
                </a:xfrm>
                <a:prstGeom prst="foldedCorner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latin typeface="Times New Roman" panose="02020603050405020304" pitchFamily="18" charset="0"/>
                    <a:ea typeface="华文楷体" panose="02010600040101010101" pitchFamily="2" charset="-122"/>
                  </a:endParaRPr>
                </a:p>
              </p:txBody>
            </p:sp>
            <p:grpSp>
              <p:nvGrpSpPr>
                <p:cNvPr id="36" name="组合 35"/>
                <p:cNvGrpSpPr/>
                <p:nvPr/>
              </p:nvGrpSpPr>
              <p:grpSpPr>
                <a:xfrm>
                  <a:off x="5906737" y="3026758"/>
                  <a:ext cx="5363396" cy="2142414"/>
                  <a:chOff x="1235460" y="3026758"/>
                  <a:chExt cx="3924436" cy="2142414"/>
                </a:xfrm>
              </p:grpSpPr>
              <p:grpSp>
                <p:nvGrpSpPr>
                  <p:cNvPr id="38" name="组合 37"/>
                  <p:cNvGrpSpPr/>
                  <p:nvPr/>
                </p:nvGrpSpPr>
                <p:grpSpPr>
                  <a:xfrm>
                    <a:off x="1235460" y="3026758"/>
                    <a:ext cx="3924436" cy="402242"/>
                    <a:chOff x="1235460" y="3026758"/>
                    <a:chExt cx="3924436" cy="402242"/>
                  </a:xfrm>
                </p:grpSpPr>
                <p:cxnSp>
                  <p:nvCxnSpPr>
                    <p:cNvPr id="45" name="直接连接符 44"/>
                    <p:cNvCxnSpPr/>
                    <p:nvPr/>
                  </p:nvCxnSpPr>
                  <p:spPr>
                    <a:xfrm>
                      <a:off x="1235460" y="3026758"/>
                      <a:ext cx="3924436" cy="0"/>
                    </a:xfrm>
                    <a:prstGeom prst="line">
                      <a:avLst/>
                    </a:prstGeom>
                    <a:ln>
                      <a:solidFill>
                        <a:schemeClr val="tx2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直接连接符 45"/>
                    <p:cNvCxnSpPr/>
                    <p:nvPr/>
                  </p:nvCxnSpPr>
                  <p:spPr>
                    <a:xfrm>
                      <a:off x="1235460" y="3429000"/>
                      <a:ext cx="3924436" cy="0"/>
                    </a:xfrm>
                    <a:prstGeom prst="line">
                      <a:avLst/>
                    </a:prstGeom>
                    <a:ln>
                      <a:solidFill>
                        <a:schemeClr val="tx2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9" name="组合 38"/>
                  <p:cNvGrpSpPr/>
                  <p:nvPr/>
                </p:nvGrpSpPr>
                <p:grpSpPr>
                  <a:xfrm>
                    <a:off x="1235460" y="3895347"/>
                    <a:ext cx="3924436" cy="402242"/>
                    <a:chOff x="1235460" y="3026758"/>
                    <a:chExt cx="3924436" cy="402242"/>
                  </a:xfrm>
                </p:grpSpPr>
                <p:cxnSp>
                  <p:nvCxnSpPr>
                    <p:cNvPr id="43" name="直接连接符 42"/>
                    <p:cNvCxnSpPr/>
                    <p:nvPr/>
                  </p:nvCxnSpPr>
                  <p:spPr>
                    <a:xfrm>
                      <a:off x="1235460" y="3026758"/>
                      <a:ext cx="3924436" cy="0"/>
                    </a:xfrm>
                    <a:prstGeom prst="line">
                      <a:avLst/>
                    </a:prstGeom>
                    <a:ln>
                      <a:solidFill>
                        <a:schemeClr val="tx2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直接连接符 43"/>
                    <p:cNvCxnSpPr/>
                    <p:nvPr/>
                  </p:nvCxnSpPr>
                  <p:spPr>
                    <a:xfrm>
                      <a:off x="1235460" y="3429000"/>
                      <a:ext cx="3924436" cy="0"/>
                    </a:xfrm>
                    <a:prstGeom prst="line">
                      <a:avLst/>
                    </a:prstGeom>
                    <a:ln>
                      <a:solidFill>
                        <a:schemeClr val="tx2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0" name="组合 39"/>
                  <p:cNvGrpSpPr/>
                  <p:nvPr/>
                </p:nvGrpSpPr>
                <p:grpSpPr>
                  <a:xfrm>
                    <a:off x="1235460" y="4766930"/>
                    <a:ext cx="3924436" cy="402242"/>
                    <a:chOff x="1235460" y="3026758"/>
                    <a:chExt cx="3924436" cy="402242"/>
                  </a:xfrm>
                </p:grpSpPr>
                <p:cxnSp>
                  <p:nvCxnSpPr>
                    <p:cNvPr id="41" name="直接连接符 40"/>
                    <p:cNvCxnSpPr/>
                    <p:nvPr/>
                  </p:nvCxnSpPr>
                  <p:spPr>
                    <a:xfrm>
                      <a:off x="1235460" y="3026758"/>
                      <a:ext cx="3924436" cy="0"/>
                    </a:xfrm>
                    <a:prstGeom prst="line">
                      <a:avLst/>
                    </a:prstGeom>
                    <a:ln>
                      <a:solidFill>
                        <a:schemeClr val="tx2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直接连接符 41"/>
                    <p:cNvCxnSpPr/>
                    <p:nvPr/>
                  </p:nvCxnSpPr>
                  <p:spPr>
                    <a:xfrm>
                      <a:off x="1235460" y="3429000"/>
                      <a:ext cx="3668633" cy="0"/>
                    </a:xfrm>
                    <a:prstGeom prst="line">
                      <a:avLst/>
                    </a:prstGeom>
                    <a:ln>
                      <a:solidFill>
                        <a:schemeClr val="tx2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sp>
            <p:nvSpPr>
              <p:cNvPr id="47" name="矩形 46"/>
              <p:cNvSpPr/>
              <p:nvPr/>
            </p:nvSpPr>
            <p:spPr>
              <a:xfrm>
                <a:off x="5826062" y="2587973"/>
                <a:ext cx="5922750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en-US" altLang="zh-CN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1927 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年 </a:t>
                </a:r>
                <a:r>
                  <a:rPr kumimoji="1" lang="en-US" altLang="zh-CN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1 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月 </a:t>
                </a:r>
                <a:r>
                  <a:rPr kumimoji="1" lang="en-US" altLang="zh-CN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27 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日</a:t>
                </a:r>
                <a:endParaRPr kumimoji="1" lang="zh-CN" altLang="en-US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给孩子们书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　　我</a:t>
                </a:r>
                <a:r>
                  <a:rPr kumimoji="1" lang="zh-CN" altLang="en-US" sz="1600" spc="-5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在今日若还不理会政治，实在对不起国家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，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对不起自己的良心</a:t>
                </a:r>
                <a:r>
                  <a:rPr kumimoji="1" lang="en-US" altLang="zh-CN" sz="1600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……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但国家生命民族生命总是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永久的</a:t>
                </a:r>
                <a:r>
                  <a:rPr kumimoji="1" lang="en-US" altLang="zh-CN" sz="16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比个人长的</a:t>
                </a:r>
                <a:r>
                  <a:rPr kumimoji="1" lang="en-US" altLang="zh-CN" sz="16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)</a:t>
                </a: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，我们总是做我们责任内的</a:t>
                </a:r>
                <a:endParaRPr kumimoji="1" lang="en-US" altLang="zh-CN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pPr defTabSz="1219200" eaLnBrk="0" fontAlgn="base" hangingPunct="0">
                  <a:lnSpc>
                    <a:spcPct val="140000"/>
                  </a:lnSpc>
                  <a:spcAft>
                    <a:spcPct val="0"/>
                  </a:spcAft>
                </a:pPr>
                <a:r>
                  <a:rPr kumimoji="1" lang="zh-CN" altLang="en-US" sz="1600" dirty="0"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事，成效如何，自己能否看见，都不必管。</a:t>
                </a:r>
                <a:endParaRPr kumimoji="1" lang="zh-CN" altLang="en-US" sz="16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ISPRING_RESOURCE_PATHS_HASH_2" val="172e52b56b57de7fb05adb4e43fcbd44b0cb7cce"/>
</p:tagLst>
</file>

<file path=ppt/theme/theme1.xml><?xml version="1.0" encoding="utf-8"?>
<a:theme xmlns:a="http://schemas.openxmlformats.org/drawingml/2006/main" name="Office 主题​​">
  <a:themeElements>
    <a:clrScheme name="政治初中">
      <a:dk1>
        <a:sysClr val="windowText" lastClr="000000"/>
      </a:dk1>
      <a:lt1>
        <a:srgbClr val="FFFFFF"/>
      </a:lt1>
      <a:dk2>
        <a:srgbClr val="B371AF"/>
      </a:dk2>
      <a:lt2>
        <a:srgbClr val="FFFFFF"/>
      </a:lt2>
      <a:accent1>
        <a:srgbClr val="FBF7FB"/>
      </a:accent1>
      <a:accent2>
        <a:srgbClr val="F5EEF5"/>
      </a:accent2>
      <a:accent3>
        <a:srgbClr val="EFE5EF"/>
      </a:accent3>
      <a:accent4>
        <a:srgbClr val="E4D4E4"/>
      </a:accent4>
      <a:accent5>
        <a:srgbClr val="DBC7DB"/>
      </a:accent5>
      <a:accent6>
        <a:srgbClr val="8E4C8A"/>
      </a:accent6>
      <a:hlink>
        <a:srgbClr val="B371AF"/>
      </a:hlink>
      <a:folHlink>
        <a:srgbClr val="000000"/>
      </a:folHlink>
    </a:clrScheme>
    <a:fontScheme name="字体">
      <a:majorFont>
        <a:latin typeface="Arial"/>
        <a:ea typeface="方正黑体_GBK"/>
        <a:cs typeface=""/>
      </a:majorFont>
      <a:minorFont>
        <a:latin typeface="DongTian"/>
        <a:ea typeface="方正楷体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2290</Words>
  <Application>WPS 演示</Application>
  <PresentationFormat>宽屏</PresentationFormat>
  <Paragraphs>175</Paragraphs>
  <Slides>19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华文楷体</vt:lpstr>
      <vt:lpstr>Times New Roman</vt:lpstr>
      <vt:lpstr>Calibri</vt:lpstr>
      <vt:lpstr>黑体</vt:lpstr>
      <vt:lpstr>DongTian</vt:lpstr>
      <vt:lpstr>Arial Unicode MS</vt:lpstr>
      <vt:lpstr>方正楷体简体</vt:lpstr>
      <vt:lpstr>楷体_GB2312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糖宝儿</cp:lastModifiedBy>
  <cp:revision>2</cp:revision>
  <dcterms:created xsi:type="dcterms:W3CDTF">2024-04-28T01:41:00Z</dcterms:created>
  <dcterms:modified xsi:type="dcterms:W3CDTF">2024-11-29T09:06:54Z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70E141C3A6194752949A140A73963165_12</vt:lpwstr>
  </property>
  <property fmtid="{D5CDD505-2E9C-101B-9397-08002B2CF9AE}" pid="3" name="KSOProductBuildVer">
    <vt:lpwstr>2052-12.1.0.18912</vt:lpwstr>
  </property>
</Properties>
</file>