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notesMasterIdLst>
    <p:notesMasterId r:id="rId4"/>
  </p:notesMasterIdLst>
  <p:handoutMasterIdLst>
    <p:handoutMasterId r:id="rId29"/>
  </p:handoutMasterIdLst>
  <p:sldIdLst>
    <p:sldId id="256" r:id="rId3"/>
    <p:sldId id="345" r:id="rId5"/>
    <p:sldId id="681" r:id="rId6"/>
    <p:sldId id="711" r:id="rId7"/>
    <p:sldId id="712" r:id="rId8"/>
    <p:sldId id="682" r:id="rId9"/>
    <p:sldId id="713" r:id="rId10"/>
    <p:sldId id="683" r:id="rId11"/>
    <p:sldId id="714" r:id="rId12"/>
    <p:sldId id="719" r:id="rId13"/>
    <p:sldId id="720" r:id="rId14"/>
    <p:sldId id="721" r:id="rId15"/>
    <p:sldId id="724" r:id="rId16"/>
    <p:sldId id="715" r:id="rId17"/>
    <p:sldId id="716" r:id="rId18"/>
    <p:sldId id="725" r:id="rId19"/>
    <p:sldId id="684" r:id="rId20"/>
    <p:sldId id="726" r:id="rId21"/>
    <p:sldId id="672" r:id="rId22"/>
    <p:sldId id="727" r:id="rId23"/>
    <p:sldId id="728" r:id="rId24"/>
    <p:sldId id="741" r:id="rId25"/>
    <p:sldId id="742" r:id="rId26"/>
    <p:sldId id="698" r:id="rId27"/>
    <p:sldId id="546" r:id="rId28"/>
  </p:sldIdLst>
  <p:sldSz cx="12192000" cy="6858000"/>
  <p:notesSz cx="6858000" cy="9144000"/>
  <p:embeddedFontLst>
    <p:embeddedFont>
      <p:font typeface="华文楷体" panose="02010600040101010101" pitchFamily="2" charset="-122"/>
      <p:regular r:id="rId33"/>
    </p:embeddedFont>
    <p:embeddedFont>
      <p:font typeface="微软雅黑" panose="020B0503020204020204" pitchFamily="34" charset="-122"/>
      <p:regular r:id="rId34"/>
    </p:embeddedFont>
    <p:embeddedFont>
      <p:font typeface="黑体" panose="02010609060101010101" pitchFamily="49" charset="-122"/>
      <p:regular r:id="rId35"/>
    </p:embeddedFont>
    <p:embeddedFont>
      <p:font typeface="楷体" panose="02010609060101010101" charset="-122"/>
      <p:regular r:id="rId36"/>
    </p:embeddedFont>
  </p:embeddedFontLst>
  <p:custDataLst>
    <p:tags r:id="rId3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pos="3980" userDrawn="1">
          <p15:clr>
            <a:srgbClr val="A4A3A4"/>
          </p15:clr>
        </p15:guide>
        <p15:guide id="7" pos="3840" userDrawn="1">
          <p15:clr>
            <a:srgbClr val="A4A3A4"/>
          </p15:clr>
        </p15:guide>
        <p15:guide id="9" pos="5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C3F6E9"/>
    <a:srgbClr val="DFF8F3"/>
    <a:srgbClr val="3F8667"/>
    <a:srgbClr val="58B08C"/>
    <a:srgbClr val="CEBD42"/>
    <a:srgbClr val="D59E3B"/>
    <a:srgbClr val="D5BF3B"/>
    <a:srgbClr val="599DCB"/>
    <a:srgbClr val="D163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93890" autoAdjust="0"/>
  </p:normalViewPr>
  <p:slideViewPr>
    <p:cSldViewPr showGuides="1">
      <p:cViewPr varScale="1">
        <p:scale>
          <a:sx n="85" d="100"/>
          <a:sy n="85" d="100"/>
        </p:scale>
        <p:origin x="426" y="90"/>
      </p:cViewPr>
      <p:guideLst>
        <p:guide orient="horz" pos="3980"/>
        <p:guide pos="3840"/>
        <p:guide pos="5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7" Type="http://schemas.openxmlformats.org/officeDocument/2006/relationships/tags" Target="tags/tag2.xml"/><Relationship Id="rId36" Type="http://schemas.openxmlformats.org/officeDocument/2006/relationships/font" Target="fonts/font4.fntdata"/><Relationship Id="rId35" Type="http://schemas.openxmlformats.org/officeDocument/2006/relationships/font" Target="fonts/font3.fntdata"/><Relationship Id="rId34" Type="http://schemas.openxmlformats.org/officeDocument/2006/relationships/font" Target="fonts/font2.fntdata"/><Relationship Id="rId33" Type="http://schemas.openxmlformats.org/officeDocument/2006/relationships/font" Target="fonts/font1.fntdata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handoutMaster" Target="handoutMasters/handoutMaster1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Times New Roman" panose="02020603050405020304" pitchFamily="18" charset="0"/>
                <a:ea typeface="华文楷体" panose="0201060004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 dirty="0"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Times New Roman" panose="02020603050405020304" pitchFamily="18" charset="0"/>
                <a:ea typeface="华文楷体" panose="0201060004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fld id="{67C9927A-CE19-4235-8D2A-6C66713068E1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lnSpc>
                <a:spcPct val="200000"/>
              </a:lnSpc>
            </a:pPr>
            <a:endParaRPr lang="en-US" altLang="zh-CN" b="0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Times New Roman" panose="02020603050405020304" pitchFamily="18" charset="0"/>
              </a:rPr>
            </a:fld>
            <a:endParaRPr kumimoji="1"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Times New Roman" panose="02020603050405020304" pitchFamily="18" charset="0"/>
              </a:rPr>
            </a:fld>
            <a:endParaRPr kumimoji="1"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3080" y="2830105"/>
            <a:ext cx="409575" cy="46672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12192000" cy="848412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0" y="6306532"/>
              <a:ext cx="12192000" cy="551468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151414" y="1396659"/>
            <a:ext cx="5889175" cy="469613"/>
            <a:chOff x="2588815" y="1375875"/>
            <a:chExt cx="5889175" cy="469613"/>
          </a:xfrm>
        </p:grpSpPr>
        <p:cxnSp>
          <p:nvCxnSpPr>
            <p:cNvPr id="11" name="直接连接符 10"/>
            <p:cNvCxnSpPr/>
            <p:nvPr/>
          </p:nvCxnSpPr>
          <p:spPr>
            <a:xfrm flipV="1">
              <a:off x="3077990" y="1634472"/>
              <a:ext cx="5400000" cy="0"/>
            </a:xfrm>
            <a:prstGeom prst="line">
              <a:avLst/>
            </a:prstGeom>
            <a:ln w="12700">
              <a:solidFill>
                <a:srgbClr val="0143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组合 11"/>
            <p:cNvGrpSpPr/>
            <p:nvPr/>
          </p:nvGrpSpPr>
          <p:grpSpPr>
            <a:xfrm>
              <a:off x="2588815" y="1375875"/>
              <a:ext cx="445481" cy="469613"/>
              <a:chOff x="1914053" y="1511588"/>
              <a:chExt cx="445481" cy="469613"/>
            </a:xfrm>
          </p:grpSpPr>
          <p:sp>
            <p:nvSpPr>
              <p:cNvPr id="13" name="矩形 12"/>
              <p:cNvSpPr/>
              <p:nvPr/>
            </p:nvSpPr>
            <p:spPr>
              <a:xfrm>
                <a:off x="1914053" y="1511588"/>
                <a:ext cx="363415" cy="363415"/>
              </a:xfrm>
              <a:prstGeom prst="rect">
                <a:avLst/>
              </a:prstGeom>
              <a:solidFill>
                <a:srgbClr val="0143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2113351" y="1735018"/>
                <a:ext cx="246183" cy="246183"/>
              </a:xfrm>
              <a:prstGeom prst="rect">
                <a:avLst/>
              </a:prstGeom>
              <a:solidFill>
                <a:srgbClr val="0162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3151413" y="1396657"/>
            <a:ext cx="5889175" cy="469613"/>
            <a:chOff x="2588815" y="1375875"/>
            <a:chExt cx="5889175" cy="469613"/>
          </a:xfrm>
        </p:grpSpPr>
        <p:cxnSp>
          <p:nvCxnSpPr>
            <p:cNvPr id="21" name="直接连接符 20"/>
            <p:cNvCxnSpPr/>
            <p:nvPr/>
          </p:nvCxnSpPr>
          <p:spPr>
            <a:xfrm flipV="1">
              <a:off x="3077990" y="1634472"/>
              <a:ext cx="5400000" cy="0"/>
            </a:xfrm>
            <a:prstGeom prst="line">
              <a:avLst/>
            </a:prstGeom>
            <a:ln w="12700">
              <a:solidFill>
                <a:srgbClr val="0143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组合 21"/>
            <p:cNvGrpSpPr/>
            <p:nvPr/>
          </p:nvGrpSpPr>
          <p:grpSpPr>
            <a:xfrm>
              <a:off x="2588815" y="1375875"/>
              <a:ext cx="445481" cy="469613"/>
              <a:chOff x="1914053" y="1511588"/>
              <a:chExt cx="445481" cy="469613"/>
            </a:xfrm>
          </p:grpSpPr>
          <p:sp>
            <p:nvSpPr>
              <p:cNvPr id="23" name="矩形 22"/>
              <p:cNvSpPr/>
              <p:nvPr/>
            </p:nvSpPr>
            <p:spPr>
              <a:xfrm>
                <a:off x="1914053" y="1511588"/>
                <a:ext cx="363415" cy="363415"/>
              </a:xfrm>
              <a:prstGeom prst="rect">
                <a:avLst/>
              </a:prstGeom>
              <a:solidFill>
                <a:srgbClr val="0143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2113351" y="1735018"/>
                <a:ext cx="246183" cy="246183"/>
              </a:xfrm>
              <a:prstGeom prst="rect">
                <a:avLst/>
              </a:prstGeom>
              <a:solidFill>
                <a:srgbClr val="0162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</p:grpSp>
      <p:sp>
        <p:nvSpPr>
          <p:cNvPr id="25" name="标题 1"/>
          <p:cNvSpPr txBox="1"/>
          <p:nvPr/>
        </p:nvSpPr>
        <p:spPr>
          <a:xfrm>
            <a:off x="1162276" y="728664"/>
            <a:ext cx="6680577" cy="770470"/>
          </a:xfrm>
          <a:prstGeom prst="rect">
            <a:avLst/>
          </a:prstGeom>
        </p:spPr>
        <p:txBody>
          <a:bodyPr vert="horz" lIns="91416" tIns="45708" rIns="91416" bIns="45708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 b="1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国家中小学课程资源</a:t>
            </a:r>
            <a:endParaRPr lang="zh-CN" altLang="en-US" sz="3200" b="1" kern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12192000" cy="848412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0" y="6306532"/>
              <a:ext cx="12192000" cy="551468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7" name="矩形 6"/>
          <p:cNvSpPr/>
          <p:nvPr/>
        </p:nvSpPr>
        <p:spPr>
          <a:xfrm>
            <a:off x="9014653" y="159616"/>
            <a:ext cx="2932167" cy="6303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zh-CN" altLang="en-US" sz="2200" kern="12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国家中小学课程资源</a:t>
            </a:r>
            <a:endParaRPr lang="zh-CN" altLang="en-US" sz="2200" kern="1200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矩形 8"/>
            <p:cNvSpPr/>
            <p:nvPr/>
          </p:nvSpPr>
          <p:spPr>
            <a:xfrm>
              <a:off x="0" y="0"/>
              <a:ext cx="12192000" cy="848412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0" y="6306532"/>
              <a:ext cx="12192000" cy="551468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TEMPLATE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25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233676" y="1944000"/>
            <a:ext cx="5724644" cy="1630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第一单元　少年有梦</a:t>
            </a:r>
            <a:endParaRPr lang="en-US" altLang="zh-CN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单元思考与行动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90567" y="4068000"/>
            <a:ext cx="10556671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年    级：七年级                     学    科</a:t>
            </a:r>
            <a:r>
              <a:rPr lang="zh-CN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：道德与法治（统编版</a:t>
            </a: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）</a:t>
            </a:r>
            <a:endParaRPr lang="zh-CN" altLang="en-US" sz="2800" b="1" dirty="0">
              <a:solidFill>
                <a:schemeClr val="bg1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主讲人：</a:t>
            </a:r>
            <a:r>
              <a:rPr lang="zh-CN" altLang="en-US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张　玲</a:t>
            </a: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　         </a:t>
            </a:r>
            <a:r>
              <a:rPr lang="zh-CN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学    </a:t>
            </a: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校：</a:t>
            </a:r>
            <a:r>
              <a:rPr lang="zh-CN" altLang="en-US" sz="2800" b="1" kern="0" dirty="0">
                <a:solidFill>
                  <a:srgbClr val="FFFFFF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北京市第十五中学</a:t>
            </a:r>
            <a:endParaRPr lang="zh-CN" altLang="en-US" sz="2800" b="1" kern="0" dirty="0">
              <a:solidFill>
                <a:srgbClr val="FFFFFF"/>
              </a:solidFill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9048536" cy="52137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6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观点二：梦想与现实是平行线，永远无法相交。</a:t>
            </a:r>
            <a:endParaRPr kumimoji="1" lang="en-US" altLang="zh-CN" sz="2600" dirty="0">
              <a:solidFill>
                <a:schemeClr val="tx2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这个观点的意思是梦想不可能实现。梦想和现实之间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虽然存在差距，但可以产生交汇点。当个人付出足够的努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力和坚持时，梦想就有可能成为现实。个人在设定梦想的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时候，应该综合考虑各种主客观因素，设定符合现实条件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的、经过努力之后可以实现的目标。梦想也有可能因为各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种原因发生变化或进行调整，我们应该更加科学、理性地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调整目标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，让梦想更好地与现实相结合。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9264560" cy="450642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6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观点三：现实常常会把梦想打败。</a:t>
            </a:r>
            <a:endParaRPr kumimoji="1" lang="en-US" altLang="zh-CN" sz="2600" dirty="0">
              <a:solidFill>
                <a:schemeClr val="tx2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梦想必须建立在现实的基础上，否则就可能变得不切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实际、难以实现。在追求梦想的过程中，人们需要不断地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调整自己的期望和行动，以适应现实的变化和挑战。梦想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可能需要经过长时间的积累和磨砺才能实现。我们要敢于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追求自己的梦想，又要清醒地认识现实的挑战和限制，从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而制订合适的计划并付诸行动。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8904520" cy="386625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6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观点四：梦想即使实现不了，也能引领方向。</a:t>
            </a:r>
            <a:endParaRPr kumimoji="1" lang="en-US" altLang="zh-CN" sz="2600" dirty="0">
              <a:solidFill>
                <a:schemeClr val="tx2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600" spc="6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梦想即使不能立即实现，依然具有重要的指导意义。</a:t>
            </a:r>
            <a:endParaRPr kumimoji="1" lang="en-US" altLang="zh-CN" sz="2600" spc="6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梦想提供了目标和愿景，让人们明确自己要去哪里，要成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为什么样的人。每个人都有自己独特的梦想和追求，通过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追求梦想，人们可以更好地了解自己，认识自己，找到人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生的意义和价值。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9264560" cy="450642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6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观点五：总有一个梦想会在现实中开花。</a:t>
            </a:r>
            <a:endParaRPr kumimoji="1" lang="en-US" altLang="zh-CN" sz="2600" dirty="0">
              <a:solidFill>
                <a:schemeClr val="tx2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梦想的开花需要时间和努力。人们需要通过不懈的努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力和坚持，逐步将梦想转化为现实。这可能需要克服各种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困难，但只要保持对梦想的信念和追求，总会有一天看到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梦想成为现实。即使有些梦想不能立即实现，它们依然可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以在生活中发挥积极的作用。实现梦想的过程也可以成为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人生中的美好回忆和经历，让人生更加丰富多彩。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9048536" cy="25859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梦想是对未来美好生活的愿望，能不断激发我们对生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spc="-4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命的热情和勇气，让生活更有色彩。有梦想，就会有希望。</a:t>
            </a:r>
            <a:endParaRPr kumimoji="1" lang="en-US" altLang="zh-CN" sz="2600" spc="-4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希望每个人都能拥有自己的梦想，在努力追求梦想的过程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中成为更好的自己。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1872001" y="1980000"/>
            <a:ext cx="8544480" cy="3866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Times New Roman" panose="02020603050405020304" pitchFamily="18" charset="0"/>
              </a:rPr>
              <a:t>　　</a:t>
            </a:r>
            <a:r>
              <a:rPr lang="zh-CN" altLang="en-US" sz="2600" dirty="0">
                <a:solidFill>
                  <a:schemeClr val="tx2"/>
                </a:solidFill>
                <a:ea typeface="黑体" panose="02010609060101010101" pitchFamily="49" charset="-122"/>
                <a:cs typeface="Arial" panose="020B0604020202020204" pitchFamily="34" charset="0"/>
                <a:sym typeface="Times New Roman" panose="02020603050405020304" pitchFamily="18" charset="0"/>
              </a:rPr>
              <a:t>制订行动计划书</a:t>
            </a:r>
            <a:endParaRPr lang="en-US" altLang="zh-CN" sz="2600" dirty="0">
              <a:solidFill>
                <a:schemeClr val="tx2"/>
              </a:solidFill>
              <a:ea typeface="黑体" panose="02010609060101010101" pitchFamily="49" charset="-122"/>
              <a:cs typeface="Arial" panose="020B0604020202020204" pitchFamily="34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任务要求：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少年有梦，不应止于心动，更要付诸行动。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从自己初中阶段确立的发展目标中选择一个最具有挑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战性的目标，或者从自己的人生梦想中选择一个最具有现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实性的梦想，制订一份行动计划书。　　　　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2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 lvl="0">
              <a:tabLst>
                <a:tab pos="1343025" algn="l"/>
              </a:tabLst>
            </a:pPr>
            <a:r>
              <a:rPr lang="zh-CN" altLang="en-US" sz="3000" dirty="0"/>
              <a:t>实践活动</a:t>
            </a:r>
            <a:endParaRPr lang="zh-CN" altLang="en-US" sz="3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1872000" y="899795"/>
            <a:ext cx="6239877" cy="627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6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Times New Roman" panose="02020603050405020304" pitchFamily="18" charset="0"/>
              </a:rPr>
              <a:t>　　</a:t>
            </a:r>
            <a:r>
              <a:rPr lang="zh-CN" altLang="en-US" sz="2600" dirty="0">
                <a:solidFill>
                  <a:schemeClr val="tx2"/>
                </a:solidFill>
                <a:ea typeface="黑体" panose="02010609060101010101" pitchFamily="49" charset="-122"/>
                <a:cs typeface="Arial" panose="020B0604020202020204" pitchFamily="34" charset="0"/>
                <a:sym typeface="Times New Roman" panose="02020603050405020304" pitchFamily="18" charset="0"/>
              </a:rPr>
              <a:t>制订行动计划书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  <p:graphicFrame>
        <p:nvGraphicFramePr>
          <p:cNvPr id="2" name="表格 2"/>
          <p:cNvGraphicFramePr>
            <a:graphicFrameLocks noGrp="1"/>
          </p:cNvGraphicFramePr>
          <p:nvPr/>
        </p:nvGraphicFramePr>
        <p:xfrm>
          <a:off x="1982011" y="1772816"/>
          <a:ext cx="8244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2000"/>
                <a:gridCol w="1944000"/>
                <a:gridCol w="1944000"/>
                <a:gridCol w="194400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000" b="0" dirty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班级</a:t>
                      </a:r>
                      <a:endParaRPr lang="zh-CN" altLang="en-US" sz="2000" b="0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华文楷体" panose="0201060004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endParaRPr lang="zh-CN" altLang="en-US" sz="2000" b="0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华文楷体" panose="0201060004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000" b="0" dirty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姓名</a:t>
                      </a:r>
                      <a:endParaRPr lang="zh-CN" altLang="en-US" sz="2000" b="0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华文楷体" panose="0201060004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endParaRPr lang="zh-CN" altLang="en-US" sz="2000" b="0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华文楷体" panose="0201060004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行动目标</a:t>
                      </a: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华文楷体" panose="0201060004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梦想内容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华文楷体" panose="0201060004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现状分析</a:t>
                      </a: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华文楷体" panose="0201060004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个人特点、优势</a:t>
                      </a: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华文楷体" panose="0201060004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不足、已有资源等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华文楷体" panose="0201060004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具体行动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华文楷体" panose="0201060004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华文楷体" panose="0201060004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其他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华文楷体" panose="0201060004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华文楷体" panose="0201060004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1"/>
          <p:cNvSpPr txBox="1">
            <a:spLocks noChangeArrowheads="1"/>
          </p:cNvSpPr>
          <p:nvPr/>
        </p:nvSpPr>
        <p:spPr bwMode="auto">
          <a:xfrm>
            <a:off x="1872001" y="1980000"/>
            <a:ext cx="8760504" cy="393338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通过本节课的学习，我们巩固了对于自我和梦想的认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知，进一步巩固了本单元的核心知识与观点。在观点辨析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的过程中，我们加深了对知识本身的理解，也明确了应该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将所学知识与真实生活密切联系起来。当我们把所学知识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运用到</a:t>
            </a:r>
            <a:r>
              <a:rPr kumimoji="1" lang="zh-CN" altLang="en-US" sz="26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真实生活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中时，才真正体现学习的价值，我们的</a:t>
            </a:r>
            <a:r>
              <a:rPr kumimoji="1" lang="zh-CN" altLang="en-US" sz="26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思想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才会逐渐成熟。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5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zh-CN" altLang="en-US" sz="3000" dirty="0"/>
              <a:t>课堂小结</a:t>
            </a:r>
            <a:endParaRPr lang="zh-CN" altLang="en-US" sz="3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968037" y="3215094"/>
            <a:ext cx="8280400" cy="2806292"/>
            <a:chOff x="983615" y="2493011"/>
            <a:chExt cx="8280400" cy="2806292"/>
          </a:xfrm>
        </p:grpSpPr>
        <p:grpSp>
          <p:nvGrpSpPr>
            <p:cNvPr id="2" name="组合 1"/>
            <p:cNvGrpSpPr/>
            <p:nvPr/>
          </p:nvGrpSpPr>
          <p:grpSpPr>
            <a:xfrm>
              <a:off x="983615" y="2493011"/>
              <a:ext cx="8280400" cy="2806292"/>
              <a:chOff x="3409950" y="2228851"/>
              <a:chExt cx="4424685" cy="1760628"/>
            </a:xfrm>
          </p:grpSpPr>
          <p:sp>
            <p:nvSpPr>
              <p:cNvPr id="9" name="剪去单角的矩形 8"/>
              <p:cNvSpPr/>
              <p:nvPr/>
            </p:nvSpPr>
            <p:spPr>
              <a:xfrm>
                <a:off x="3409950" y="2228851"/>
                <a:ext cx="4424685" cy="1760628"/>
              </a:xfrm>
              <a:prstGeom prst="snip1Rect">
                <a:avLst>
                  <a:gd name="adj" fmla="val 16548"/>
                </a:avLst>
              </a:prstGeom>
              <a:solidFill>
                <a:schemeClr val="bg1"/>
              </a:solidFill>
              <a:ln w="2222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  <p:cxnSp>
            <p:nvCxnSpPr>
              <p:cNvPr id="3" name="直接连接符 2"/>
              <p:cNvCxnSpPr/>
              <p:nvPr/>
            </p:nvCxnSpPr>
            <p:spPr>
              <a:xfrm>
                <a:off x="3409950" y="2383155"/>
                <a:ext cx="3086735" cy="0"/>
              </a:xfrm>
              <a:prstGeom prst="line">
                <a:avLst/>
              </a:prstGeom>
              <a:ln w="222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" name="直接连接符 3"/>
              <p:cNvCxnSpPr/>
              <p:nvPr/>
            </p:nvCxnSpPr>
            <p:spPr>
              <a:xfrm>
                <a:off x="4747900" y="3853887"/>
                <a:ext cx="3086735" cy="0"/>
              </a:xfrm>
              <a:prstGeom prst="line">
                <a:avLst/>
              </a:prstGeom>
              <a:ln w="222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0" name="文本框 99"/>
            <p:cNvSpPr txBox="1"/>
            <p:nvPr/>
          </p:nvSpPr>
          <p:spPr>
            <a:xfrm>
              <a:off x="1091367" y="2866744"/>
              <a:ext cx="7999422" cy="2086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fontAlgn="auto">
                <a:lnSpc>
                  <a:spcPct val="120000"/>
                </a:lnSpc>
              </a:pPr>
              <a:r>
                <a:rPr lang="zh-CN" altLang="en-US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　　</a:t>
              </a:r>
              <a:r>
                <a:rPr kumimoji="1" lang="en-US" spc="-20" dirty="0" smtClean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2014 </a:t>
              </a:r>
              <a:r>
                <a:rPr lang="zh-CN" spc="-20" dirty="0" smtClean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年</a:t>
              </a:r>
              <a:r>
                <a:rPr lang="zh-CN" spc="-2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“六一”国际儿童节前夕，习近平总书记来到北京市海淀区</a:t>
              </a:r>
              <a:r>
                <a:rPr lang="zh-CN" spc="-20" dirty="0" smtClean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民族</a:t>
              </a:r>
              <a:endParaRPr lang="en-US" altLang="zh-CN" spc="-2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汉仪旗黑-55简" panose="00020600040101010101" charset="-128"/>
              </a:endParaRPr>
            </a:p>
            <a:p>
              <a:pPr fontAlgn="auto">
                <a:lnSpc>
                  <a:spcPct val="120000"/>
                </a:lnSpc>
              </a:pPr>
              <a:r>
                <a:rPr lang="zh-CN" dirty="0" smtClean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小学</a:t>
              </a:r>
              <a:r>
                <a:rPr lang="zh-CN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，参加学校少先队主题队日活动，并且鼓励孩子们：“</a:t>
              </a:r>
              <a:r>
                <a:rPr lang="zh-CN" dirty="0">
                  <a:solidFill>
                    <a:srgbClr val="0070C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古往今来，</a:t>
              </a:r>
              <a:r>
                <a:rPr lang="zh-CN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大凡</a:t>
              </a:r>
              <a:endPara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汉仪旗黑-55简" panose="00020600040101010101" charset="-128"/>
              </a:endParaRPr>
            </a:p>
            <a:p>
              <a:pPr fontAlgn="auto">
                <a:lnSpc>
                  <a:spcPct val="120000"/>
                </a:lnSpc>
              </a:pPr>
              <a:r>
                <a:rPr lang="zh-CN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很</a:t>
              </a:r>
              <a:r>
                <a:rPr lang="zh-CN" dirty="0">
                  <a:solidFill>
                    <a:srgbClr val="0070C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有作为的人，都是在少年时代就能够严格要求自己</a:t>
              </a:r>
              <a:r>
                <a:rPr lang="zh-CN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”“</a:t>
              </a:r>
              <a:r>
                <a:rPr lang="zh-CN" dirty="0">
                  <a:solidFill>
                    <a:srgbClr val="00B05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榜样的力量是</a:t>
              </a:r>
              <a:r>
                <a:rPr lang="zh-CN" dirty="0" smtClean="0">
                  <a:solidFill>
                    <a:srgbClr val="00B05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无穷</a:t>
              </a:r>
              <a:endParaRPr lang="en-US" altLang="zh-CN" dirty="0" smtClean="0">
                <a:solidFill>
                  <a:srgbClr val="00B05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汉仪旗黑-55简" panose="00020600040101010101" charset="-128"/>
              </a:endParaRPr>
            </a:p>
            <a:p>
              <a:pPr fontAlgn="auto">
                <a:lnSpc>
                  <a:spcPct val="120000"/>
                </a:lnSpc>
              </a:pPr>
              <a:r>
                <a:rPr lang="zh-CN" dirty="0" smtClean="0">
                  <a:solidFill>
                    <a:srgbClr val="00B05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的</a:t>
              </a:r>
              <a:r>
                <a:rPr lang="zh-CN" dirty="0">
                  <a:solidFill>
                    <a:srgbClr val="00B05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。大家要把他们立为心中的标杆，向他们看齐，像他们那样追求美好的</a:t>
              </a:r>
              <a:r>
                <a:rPr lang="zh-CN" dirty="0" smtClean="0">
                  <a:solidFill>
                    <a:srgbClr val="00B05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思</a:t>
              </a:r>
              <a:endParaRPr lang="en-US" altLang="zh-CN" dirty="0" smtClean="0">
                <a:solidFill>
                  <a:srgbClr val="00B05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汉仪旗黑-55简" panose="00020600040101010101" charset="-128"/>
              </a:endParaRPr>
            </a:p>
            <a:p>
              <a:pPr fontAlgn="auto">
                <a:lnSpc>
                  <a:spcPct val="120000"/>
                </a:lnSpc>
              </a:pPr>
              <a:r>
                <a:rPr lang="zh-CN" dirty="0" smtClean="0">
                  <a:solidFill>
                    <a:srgbClr val="00B05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想品德</a:t>
              </a:r>
              <a:r>
                <a:rPr lang="zh-CN" dirty="0" smtClean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”“</a:t>
              </a:r>
              <a:r>
                <a:rPr lang="zh-CN" dirty="0" smtClean="0">
                  <a:solidFill>
                    <a:schemeClr val="tx2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千里之行，始于足下。每个人的生活都是由一件件小事组成的，</a:t>
              </a:r>
              <a:endParaRPr lang="en-US" altLang="zh-CN" dirty="0" smtClean="0">
                <a:solidFill>
                  <a:schemeClr val="tx2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汉仪旗黑-55简" panose="00020600040101010101" charset="-128"/>
              </a:endParaRPr>
            </a:p>
            <a:p>
              <a:pPr fontAlgn="auto">
                <a:lnSpc>
                  <a:spcPct val="120000"/>
                </a:lnSpc>
              </a:pPr>
              <a:r>
                <a:rPr lang="zh-CN" dirty="0" smtClean="0">
                  <a:solidFill>
                    <a:schemeClr val="tx2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养</a:t>
              </a:r>
              <a:r>
                <a:rPr lang="zh-CN" dirty="0">
                  <a:solidFill>
                    <a:schemeClr val="tx2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小德才能成大德</a:t>
              </a:r>
              <a:r>
                <a:rPr lang="zh-CN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汉仪旗黑-55简" panose="00020600040101010101" charset="-128"/>
                </a:rPr>
                <a:t>”。</a:t>
              </a:r>
              <a:endPara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汉仪旗黑-55简" panose="00020600040101010101" charset="-128"/>
              </a:endParaRPr>
            </a:p>
          </p:txBody>
        </p:sp>
      </p:grpSp>
      <p:sp>
        <p:nvSpPr>
          <p:cNvPr id="25" name="TextBox 11"/>
          <p:cNvSpPr txBox="1">
            <a:spLocks noChangeArrowheads="1"/>
          </p:cNvSpPr>
          <p:nvPr/>
        </p:nvSpPr>
        <p:spPr bwMode="auto">
          <a:xfrm>
            <a:off x="1872001" y="1980000"/>
            <a:ext cx="8472472" cy="99719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kumimoji="1" lang="zh-CN" altLang="en-US" sz="21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推荐阅读：</a:t>
            </a:r>
            <a:endParaRPr kumimoji="1" lang="zh-CN" altLang="en-US" sz="21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1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“</a:t>
            </a:r>
            <a:r>
              <a:rPr kumimoji="1" lang="zh-CN" altLang="en-US" sz="2100" spc="-7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努力做祖国和人民需要的好孩子”</a:t>
            </a:r>
            <a:r>
              <a:rPr kumimoji="1" lang="en-US" altLang="zh-CN" sz="2100" spc="-7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——</a:t>
            </a:r>
            <a:r>
              <a:rPr kumimoji="1" lang="zh-CN" altLang="en-US" sz="2100" spc="-7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习近</a:t>
            </a:r>
            <a:r>
              <a:rPr kumimoji="1" lang="zh-CN" altLang="en-US" sz="2100" spc="-7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平总书记寄语</a:t>
            </a:r>
            <a:r>
              <a:rPr kumimoji="1" lang="zh-CN" altLang="en-US" sz="2100" spc="-7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少年儿童</a:t>
            </a:r>
            <a:endParaRPr kumimoji="1" lang="zh-CN" altLang="en-US" sz="2100" spc="-7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8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 lvl="0">
              <a:tabLst>
                <a:tab pos="1343025" algn="l"/>
              </a:tabLst>
              <a:defRPr/>
            </a:pPr>
            <a:r>
              <a:rPr lang="zh-CN" altLang="en-US" sz="3000" dirty="0"/>
              <a:t>拓展提升</a:t>
            </a:r>
            <a:endParaRPr lang="zh-CN" altLang="en-US" sz="3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Box 11"/>
          <p:cNvSpPr txBox="1">
            <a:spLocks noChangeArrowheads="1"/>
          </p:cNvSpPr>
          <p:nvPr/>
        </p:nvSpPr>
        <p:spPr bwMode="auto">
          <a:xfrm>
            <a:off x="1872000" y="1980000"/>
            <a:ext cx="8976528" cy="37548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1. </a:t>
            </a:r>
            <a:r>
              <a:rPr kumimoji="1" lang="zh-CN" altLang="en-US" sz="2400" spc="6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人生中一大遗憾不是“我不行”，而是“我本可以”，</a:t>
            </a:r>
            <a:endParaRPr kumimoji="1" lang="en-US" altLang="zh-CN" sz="2400" spc="6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明明有机会却没有抓住，白白虚度了光阴。要让那些“我本可</a:t>
            </a:r>
            <a:endParaRPr kumimoji="1"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以”变成“我可以”，需要</a:t>
            </a:r>
            <a:r>
              <a:rPr kumimoji="1" lang="zh-CN" altLang="en-US" sz="24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我们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kumimoji="1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sz="24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kumimoji="1"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释放内心压力，杜绝消极情绪</a:t>
            </a:r>
            <a:endParaRPr kumimoji="1" lang="en-US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sz="24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kumimoji="1"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仅凭个人兴趣，确定努力方向</a:t>
            </a:r>
            <a:endParaRPr kumimoji="1" lang="en-US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sz="24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kumimoji="1"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模仿榜样言行，做到不断进步</a:t>
            </a:r>
            <a:endParaRPr kumimoji="1" lang="en-US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sz="24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D. </a:t>
            </a:r>
            <a:r>
              <a:rPr kumimoji="1"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坚持不懈追求，努力实现梦想</a:t>
            </a:r>
            <a:endParaRPr kumimoji="1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4" name="矩形 33"/>
          <p:cNvSpPr>
            <a:spLocks noChangeArrowheads="1"/>
          </p:cNvSpPr>
          <p:nvPr/>
        </p:nvSpPr>
        <p:spPr bwMode="auto">
          <a:xfrm>
            <a:off x="6466461" y="3101826"/>
            <a:ext cx="59841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zh-CN" sz="24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D</a:t>
            </a:r>
            <a:endParaRPr lang="zh-CN" altLang="en-US" sz="240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3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 lvl="0">
              <a:tabLst>
                <a:tab pos="1343025" algn="l"/>
              </a:tabLst>
              <a:defRPr/>
            </a:pPr>
            <a:r>
              <a:rPr lang="zh-CN" altLang="en-US" sz="3000" dirty="0"/>
              <a:t>课堂练习</a:t>
            </a:r>
            <a:endParaRPr lang="zh-CN" altLang="en-US" sz="3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11"/>
          <p:cNvSpPr txBox="1">
            <a:spLocks noChangeArrowheads="1"/>
          </p:cNvSpPr>
          <p:nvPr/>
        </p:nvSpPr>
        <p:spPr bwMode="auto">
          <a:xfrm>
            <a:off x="1872000" y="1980000"/>
            <a:ext cx="9120544" cy="201285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通过本单元的学习，我们在认识自己的基础上不断提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升、不断完善自己，做更好的自己，做有梦想的少年，努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力行动</a:t>
            </a:r>
            <a:r>
              <a:rPr kumimoji="1" lang="zh-CN" altLang="en-US" sz="26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，成就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梦想，做好了迎接新生活的准备。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3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>
              <a:tabLst>
                <a:tab pos="1343025" algn="l"/>
              </a:tabLst>
            </a:pPr>
            <a:r>
              <a:rPr lang="zh-CN" altLang="en-US" sz="3000" dirty="0" smtClean="0"/>
              <a:t>新课导入</a:t>
            </a:r>
            <a:endParaRPr lang="zh-CN" altLang="en-US" sz="3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9048536" cy="52137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2. 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在奋斗的路上，你若能看清自身的条件和特点，找</a:t>
            </a:r>
            <a:endParaRPr kumimoji="1"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到适合自己奔跑的那双鞋，也许你会跑得更快更远。对这</a:t>
            </a:r>
            <a:endParaRPr kumimoji="1"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句话理解正确的</a:t>
            </a:r>
            <a:r>
              <a:rPr kumimoji="1"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是</a:t>
            </a:r>
            <a:r>
              <a:rPr lang="en-US" altLang="zh-CN" sz="26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6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sz="26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kumimoji="1" sz="26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①只要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能认清自己就能够获得成功</a:t>
            </a:r>
            <a:endParaRPr kumimoji="1" lang="en-US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②通过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他人评价可以完善自己</a:t>
            </a:r>
            <a:endParaRPr kumimoji="1"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③正确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认识自己可以促进自我发展</a:t>
            </a:r>
            <a:endParaRPr kumimoji="1" lang="en-US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④做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更好的自己需要激发潜能</a:t>
            </a:r>
            <a:endParaRPr kumimoji="1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kumimoji="1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①②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　</a:t>
            </a:r>
            <a:r>
              <a:rPr kumimoji="1" 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①</a:t>
            </a:r>
            <a:r>
              <a:rPr kumimoji="1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③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　　</a:t>
            </a:r>
            <a:r>
              <a:rPr kumimoji="1" 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C.</a:t>
            </a:r>
            <a:r>
              <a:rPr kumimoji="1"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②</a:t>
            </a:r>
            <a:r>
              <a:rPr kumimoji="1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④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　</a:t>
            </a:r>
            <a:r>
              <a:rPr kumimoji="1" 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D. </a:t>
            </a:r>
            <a:r>
              <a:rPr kumimoji="1"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③④</a:t>
            </a:r>
            <a:endParaRPr kumimoji="1"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4" name="矩形 33"/>
          <p:cNvSpPr>
            <a:spLocks noChangeArrowheads="1"/>
          </p:cNvSpPr>
          <p:nvPr/>
        </p:nvSpPr>
        <p:spPr bwMode="auto">
          <a:xfrm>
            <a:off x="4899298" y="2339355"/>
            <a:ext cx="598410" cy="49244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zh-CN" sz="26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D</a:t>
            </a:r>
            <a:endParaRPr lang="zh-CN" altLang="en-US" sz="260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8688496" cy="45735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3. </a:t>
            </a:r>
            <a:r>
              <a:rPr kumimoji="1" lang="zh-CN" altLang="en-US" sz="2600" spc="7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以下是同学们在道德与法治课上发表的一些观点，</a:t>
            </a:r>
            <a:endParaRPr kumimoji="1" lang="en-US" altLang="zh-CN" sz="2600" spc="7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其中，你认同的观点</a:t>
            </a:r>
            <a:r>
              <a:rPr kumimoji="1"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有</a:t>
            </a:r>
            <a:r>
              <a:rPr lang="en-US" altLang="zh-CN" sz="26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6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sz="26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kumimoji="1" sz="26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①积极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做好人生规划，才能创造更大的人生价值</a:t>
            </a:r>
            <a:endParaRPr kumimoji="1" lang="en-US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②不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受限制活出精彩，要活出自己想要的生活</a:t>
            </a:r>
            <a:endParaRPr kumimoji="1"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③全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心追逐物质财富，才可能让梦想成为现实</a:t>
            </a:r>
            <a:endParaRPr kumimoji="1" lang="en-US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④全面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分析个性特长，完善自我努力实现自我价值</a:t>
            </a:r>
            <a:endParaRPr kumimoji="1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kumimoji="1"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①②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　</a:t>
            </a:r>
            <a:r>
              <a:rPr kumimoji="1" 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①④　　　　</a:t>
            </a:r>
            <a:r>
              <a:rPr kumimoji="1" 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kumimoji="1"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②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③　　　</a:t>
            </a:r>
            <a:r>
              <a:rPr kumimoji="1" 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D. </a:t>
            </a:r>
            <a:r>
              <a:rPr kumimoji="1"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③④</a:t>
            </a:r>
            <a:endParaRPr kumimoji="1"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4" name="矩形 33"/>
          <p:cNvSpPr>
            <a:spLocks noChangeArrowheads="1"/>
          </p:cNvSpPr>
          <p:nvPr/>
        </p:nvSpPr>
        <p:spPr bwMode="auto">
          <a:xfrm>
            <a:off x="5569029" y="1693536"/>
            <a:ext cx="598410" cy="49244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zh-CN" sz="26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B</a:t>
            </a:r>
            <a:endParaRPr lang="zh-CN" altLang="en-US" sz="260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1872001" y="900000"/>
            <a:ext cx="9120544" cy="19423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4. 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有的同学说：无法实现的梦想是没有意义的。</a:t>
            </a:r>
            <a:endParaRPr kumimoji="1"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请你结合生活经历，运用所学知识，谈谈你对这一观</a:t>
            </a:r>
            <a:endParaRPr kumimoji="1"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点的认识。</a:t>
            </a:r>
            <a:endParaRPr kumimoji="1"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8976528" cy="521642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编织人生梦想，是青少年时期的重要主题。梦想是对未来</a:t>
            </a:r>
            <a:endParaRPr kumimoji="1" lang="en-US" altLang="zh-CN" sz="24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美好生活的愿望，能不断激发我们对生命的热情和勇气，让生</a:t>
            </a:r>
            <a:endParaRPr kumimoji="1" lang="en-US" altLang="zh-CN" sz="24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活更有色彩。有梦想，就会有希望。梦想的实现，需要我们努</a:t>
            </a:r>
            <a:endParaRPr kumimoji="1" lang="en-US" altLang="zh-CN" sz="24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力学习、善于学习。</a:t>
            </a:r>
            <a:endParaRPr kumimoji="1" lang="zh-CN" altLang="en-US" sz="24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梦想提供了目标和愿景，让人们明确自己要去哪里，要成</a:t>
            </a:r>
            <a:endParaRPr kumimoji="1" lang="en-US" altLang="zh-CN" sz="24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为什么样的人。每个人都有自己独特的梦想和追求，通过追求</a:t>
            </a:r>
            <a:endParaRPr kumimoji="1" lang="en-US" altLang="zh-CN" sz="24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梦想，人们可以更好地了解自己，认识自己，找到人生的意义</a:t>
            </a:r>
            <a:endParaRPr kumimoji="1" lang="en-US" altLang="zh-CN" sz="24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和价值。即使有些梦想不能立即实现，它们依然可以在生活中</a:t>
            </a:r>
            <a:endParaRPr kumimoji="1" lang="en-US" altLang="zh-CN" sz="24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发挥积极的作用。追逐梦想的过程也可以成为人生中的美好回</a:t>
            </a:r>
            <a:endParaRPr kumimoji="1" lang="en-US" altLang="zh-CN" sz="24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忆和经历，让人生更加丰富多彩。</a:t>
            </a:r>
            <a:endParaRPr kumimoji="1" lang="zh-CN" altLang="en-US" sz="24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1"/>
          <p:cNvSpPr txBox="1">
            <a:spLocks noChangeArrowheads="1"/>
          </p:cNvSpPr>
          <p:nvPr/>
        </p:nvSpPr>
        <p:spPr bwMode="auto">
          <a:xfrm>
            <a:off x="1872000" y="1980000"/>
            <a:ext cx="9156440" cy="129561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◎</a:t>
            </a:r>
            <a:r>
              <a:rPr kumimoji="1" lang="zh-CN" altLang="en-US" sz="2600" spc="-4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完善行动计划书，并根据实际情况的变化加以调整。</a:t>
            </a:r>
            <a:endParaRPr kumimoji="1" lang="zh-CN" altLang="en-US" sz="2600" spc="-4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◎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同学之间相互监督，注重行动的落实。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0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 lvl="0">
              <a:tabLst>
                <a:tab pos="1343025" algn="l"/>
              </a:tabLst>
              <a:defRPr/>
            </a:pPr>
            <a:r>
              <a:rPr lang="zh-CN" altLang="en-US" sz="3000" dirty="0"/>
              <a:t>课后任务</a:t>
            </a:r>
            <a:endParaRPr lang="zh-CN" altLang="en-US" sz="3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233676" y="1944000"/>
            <a:ext cx="5724644" cy="1630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第一单元　少年有梦</a:t>
            </a:r>
            <a:endParaRPr lang="en-US" altLang="zh-CN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单元思考与行动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17665" y="4068000"/>
            <a:ext cx="10556671" cy="576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制作单位：</a:t>
            </a:r>
            <a:r>
              <a:rPr lang="zh-CN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人民教育出版社</a:t>
            </a:r>
            <a:endParaRPr lang="zh-CN" altLang="zh-CN" sz="2800" b="1" dirty="0">
              <a:solidFill>
                <a:schemeClr val="bg1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53"/>
          <p:cNvSpPr txBox="1"/>
          <p:nvPr/>
        </p:nvSpPr>
        <p:spPr>
          <a:xfrm>
            <a:off x="1872001" y="1980000"/>
            <a:ext cx="9120544" cy="3711804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40000"/>
              </a:lnSpc>
            </a:pPr>
            <a:r>
              <a:rPr lang="zh-CN" altLang="en-US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　　</a:t>
            </a:r>
            <a:r>
              <a:rPr lang="zh-CN" altLang="en-US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思考一：对未来的期待</a:t>
            </a:r>
            <a:endParaRPr lang="en-US" altLang="zh-CN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zh-CN" altLang="en-US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在家庭</a:t>
            </a:r>
            <a:r>
              <a:rPr lang="zh-CN" altLang="en-US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en-US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社区、学校中</a:t>
            </a:r>
            <a:r>
              <a:rPr lang="zh-CN" altLang="en-US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各选取一个镜头，描述你现在的生</a:t>
            </a:r>
            <a:endParaRPr lang="en-US" altLang="zh-CN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zh-CN" altLang="en-US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活，然后思考下列问题：</a:t>
            </a:r>
            <a:endParaRPr lang="zh-CN" altLang="en-US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kumimoji="1" lang="zh-CN" altLang="en-US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</a:t>
            </a:r>
            <a:r>
              <a:rPr kumimoji="1" lang="en-US" altLang="zh-CN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lang="zh-CN" altLang="en-US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在每个镜头里，你展现的形象是怎样的？</a:t>
            </a:r>
            <a:endParaRPr lang="zh-CN" altLang="en-US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kumimoji="1" lang="zh-CN" altLang="en-US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kumimoji="1" lang="en-US" altLang="zh-CN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lang="zh-CN" altLang="en-US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你对自己展现出来的形象满意吗？</a:t>
            </a:r>
            <a:endParaRPr lang="zh-CN" altLang="en-US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kumimoji="1" lang="zh-CN" altLang="en-US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3</a:t>
            </a:r>
            <a:r>
              <a:rPr kumimoji="1" lang="en-US" altLang="zh-CN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lang="zh-CN" altLang="en-US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如果不满意，你打算怎样完善？</a:t>
            </a:r>
            <a:endParaRPr lang="zh-CN" altLang="en-US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kumimoji="1" lang="zh-CN" altLang="en-US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4</a:t>
            </a:r>
            <a:r>
              <a:rPr kumimoji="1" lang="en-US" altLang="zh-CN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lang="zh-CN" altLang="en-US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你希望初中毕业时的自己是怎样的？</a:t>
            </a:r>
            <a:endParaRPr lang="en-US" altLang="zh-CN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  <p:sp>
        <p:nvSpPr>
          <p:cNvPr id="10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 lvl="0">
              <a:tabLst>
                <a:tab pos="1343025" algn="l"/>
              </a:tabLst>
            </a:pPr>
            <a:r>
              <a:rPr lang="zh-CN" altLang="en-US" sz="3000" dirty="0"/>
              <a:t>情境思考</a:t>
            </a:r>
            <a:endParaRPr lang="zh-CN" altLang="en-US" sz="3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9048536" cy="526297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4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镜头一：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我去看望爷爷奶奶，陪他们聊天、散步。</a:t>
            </a:r>
            <a:endParaRPr kumimoji="1"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4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展现的形象：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我坐在爷爷奶奶身边，和他们愉快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地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交流最</a:t>
            </a:r>
            <a:endParaRPr kumimoji="1" lang="en-US" altLang="zh-CN" sz="2400" dirty="0" smtClean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近遇到的有意思的事情。爷爷奶奶非常高兴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。</a:t>
            </a:r>
            <a:endParaRPr kumimoji="1"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4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是否满意：</a:t>
            </a:r>
            <a:r>
              <a:rPr kumimoji="1" lang="zh-CN" altLang="en-US" sz="2400" spc="7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满意。我</a:t>
            </a:r>
            <a:r>
              <a:rPr kumimoji="1" lang="zh-CN" altLang="en-US" sz="2400" spc="7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经常去看望爷爷奶奶，和他们聊天。</a:t>
            </a:r>
            <a:endParaRPr kumimoji="1" lang="en-US" altLang="zh-CN" sz="2400" spc="7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他们会讲一些以前的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老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故事给我听，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我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会讲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一些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学校里发生的</a:t>
            </a:r>
            <a:endParaRPr kumimoji="1" lang="en-US" altLang="zh-CN" sz="2400" dirty="0" smtClean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有意思的事情给他们听。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饭后我们经常在家附近散步。爷爷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奶</a:t>
            </a:r>
            <a:endParaRPr kumimoji="1" lang="en-US" altLang="zh-CN" sz="2400" dirty="0" smtClean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奶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说我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越来越懂事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了。</a:t>
            </a:r>
            <a:endParaRPr kumimoji="1"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4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展望未来</a:t>
            </a:r>
            <a:r>
              <a:rPr kumimoji="1" lang="zh-CN" altLang="en-US" sz="2400" dirty="0" smtClean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：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未来我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要抽出更多时间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陪伴家里的长辈，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尽可</a:t>
            </a:r>
            <a:endParaRPr kumimoji="1" lang="en-US" altLang="zh-CN" sz="24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spc="6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能多地和他们聊天、外出游玩，享受亲情的温暖。我长大了，</a:t>
            </a:r>
            <a:endParaRPr kumimoji="1" lang="en-US" altLang="zh-CN" sz="2400" spc="6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可以更多地照顾家人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了，希望家人健康快乐。</a:t>
            </a:r>
            <a:endParaRPr kumimoji="1"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8544480" cy="530606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2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镜头二：</a:t>
            </a: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我参加社区的诗歌节活动，和社区居民一起度过难忘</a:t>
            </a:r>
            <a:endParaRPr kumimoji="1" lang="en-US" altLang="zh-CN" sz="22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的时光。</a:t>
            </a:r>
            <a:endParaRPr kumimoji="1" lang="zh-CN" altLang="en-US" sz="22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2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展现的形象：</a:t>
            </a: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我站在社区诗歌节活动的</a:t>
            </a:r>
            <a:r>
              <a:rPr kumimoji="1" lang="zh-CN" altLang="en-US" sz="22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舞台上，</a:t>
            </a: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声情并茂地</a:t>
            </a:r>
            <a:r>
              <a:rPr kumimoji="1" lang="zh-CN" altLang="en-US" sz="22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朗诵诗歌</a:t>
            </a: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。</a:t>
            </a:r>
            <a:endParaRPr kumimoji="1" lang="zh-CN" altLang="en-US" sz="22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2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是否满意：</a:t>
            </a:r>
            <a:r>
              <a:rPr kumimoji="1" lang="zh-CN" altLang="en-US" sz="2200" spc="-4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不满意。在诗歌节</a:t>
            </a:r>
            <a:r>
              <a:rPr kumimoji="1" lang="zh-CN" altLang="en-US" sz="2200" spc="-4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活动中</a:t>
            </a:r>
            <a:r>
              <a:rPr kumimoji="1" lang="zh-CN" altLang="en-US" sz="2200" spc="-4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，我的展示不太完美</a:t>
            </a:r>
            <a:r>
              <a:rPr kumimoji="1" lang="zh-CN" altLang="en-US" sz="2200" spc="-4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。</a:t>
            </a:r>
            <a:r>
              <a:rPr kumimoji="1" lang="zh-CN" altLang="en-US" sz="22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在</a:t>
            </a:r>
            <a:endParaRPr kumimoji="1" lang="en-US" altLang="zh-CN" sz="2200" dirty="0" smtClean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2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朗诵</a:t>
            </a: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的过程</a:t>
            </a:r>
            <a:r>
              <a:rPr kumimoji="1" lang="zh-CN" altLang="en-US" sz="2200" spc="-15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中</a:t>
            </a:r>
            <a:r>
              <a:rPr kumimoji="1" lang="zh-CN" altLang="en-US" sz="2200" spc="-15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，我因为</a:t>
            </a:r>
            <a:r>
              <a:rPr kumimoji="1" lang="zh-CN" altLang="en-US" sz="2200" spc="-15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紧张</a:t>
            </a: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出现了</a:t>
            </a:r>
            <a:r>
              <a:rPr kumimoji="1" lang="zh-CN" altLang="en-US" sz="22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一些停顿，使得整体效果不太好。但是，当我停顿的时候，</a:t>
            </a:r>
            <a:r>
              <a:rPr kumimoji="1" lang="zh-CN" altLang="en-US" sz="2200" spc="-3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社区</a:t>
            </a:r>
            <a:r>
              <a:rPr kumimoji="1" lang="zh-CN" altLang="en-US" sz="2200" spc="-3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居民</a:t>
            </a:r>
            <a:r>
              <a:rPr kumimoji="1" lang="zh-CN" altLang="en-US" sz="2200" spc="-3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为紧张的我鼓掌，鼓励我</a:t>
            </a:r>
            <a:r>
              <a:rPr kumimoji="1" lang="zh-CN" altLang="en-US" sz="2200" spc="-3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继续</a:t>
            </a:r>
            <a:r>
              <a:rPr kumimoji="1" lang="zh-CN" altLang="en-US" sz="2200" spc="-3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完</a:t>
            </a:r>
            <a:endParaRPr kumimoji="1" lang="en-US" altLang="zh-CN" sz="2200" spc="-30" dirty="0" smtClean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200" spc="-3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成展示，</a:t>
            </a:r>
            <a:r>
              <a:rPr kumimoji="1" lang="zh-CN" altLang="en-US" sz="22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那</a:t>
            </a: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一刻我备受鼓舞。</a:t>
            </a:r>
            <a:endParaRPr kumimoji="1" lang="zh-CN" altLang="en-US" sz="22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2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展望未来：</a:t>
            </a:r>
            <a:r>
              <a:rPr kumimoji="1" lang="zh-CN" altLang="en-US" sz="22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我希望可以参加</a:t>
            </a: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更多的社区文艺活动，在活动中展示</a:t>
            </a:r>
            <a:r>
              <a:rPr kumimoji="1" lang="zh-CN" altLang="en-US" sz="22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自己的</a:t>
            </a: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特长</a:t>
            </a:r>
            <a:r>
              <a:rPr kumimoji="1" lang="zh-CN" altLang="en-US" sz="22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，同时认识更多兴趣</a:t>
            </a: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爱好相同</a:t>
            </a:r>
            <a:r>
              <a:rPr kumimoji="1" lang="zh-CN" altLang="en-US" sz="22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的居民。我们可以经常在一起交流喜欢的话题。希望我们的</a:t>
            </a: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社区越来越和谐。</a:t>
            </a:r>
            <a:endParaRPr kumimoji="1" lang="zh-CN" altLang="en-US" sz="22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8904520" cy="47459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4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镜头三</a:t>
            </a:r>
            <a:r>
              <a:rPr kumimoji="1" lang="zh-CN" altLang="en-US" sz="2400" dirty="0" smtClean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：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班级干部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竞选会上，我站在讲台上演讲，想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成为</a:t>
            </a:r>
            <a:endParaRPr kumimoji="1" lang="en-US" altLang="zh-CN" sz="2400" dirty="0" smtClean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班委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中的一员。</a:t>
            </a:r>
            <a:endParaRPr kumimoji="1"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4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展现的形象</a:t>
            </a:r>
            <a:r>
              <a:rPr kumimoji="1" lang="zh-CN" altLang="en-US" sz="2400" dirty="0" smtClean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：</a:t>
            </a:r>
            <a:r>
              <a:rPr kumimoji="1" lang="zh-CN" altLang="en-US" sz="2400" spc="12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我积极</a:t>
            </a:r>
            <a:r>
              <a:rPr kumimoji="1" lang="zh-CN" altLang="en-US" sz="2400" spc="12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参加班里各项活动，热心于班级</a:t>
            </a:r>
            <a:r>
              <a:rPr kumimoji="1" lang="zh-CN" altLang="en-US" sz="2400" spc="12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事</a:t>
            </a:r>
            <a:endParaRPr kumimoji="1" lang="en-US" altLang="zh-CN" sz="2400" spc="120" dirty="0" smtClean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spc="9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务，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能够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主动承担班级责任。</a:t>
            </a:r>
            <a:endParaRPr kumimoji="1"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4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是否满意：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满意。我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现在已经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是班委成员，负责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班级宣传</a:t>
            </a:r>
            <a:endParaRPr kumimoji="1" lang="en-US" altLang="zh-CN" sz="24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工作。我的协调能力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很强，老师和同学们对我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开展的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工作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都非</a:t>
            </a:r>
            <a:endParaRPr kumimoji="1" lang="en-US" altLang="zh-CN" sz="2400" dirty="0" smtClean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常满意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。</a:t>
            </a:r>
            <a:endParaRPr kumimoji="1"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4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展望未来：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我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希望能够尽力为班级服务，成为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班级活动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的</a:t>
            </a:r>
            <a:endParaRPr kumimoji="1" lang="en-US" altLang="zh-CN" sz="2400" dirty="0" smtClean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40000"/>
              </a:lnSpc>
              <a:defRPr/>
            </a:pP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热心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人，为班级建设</a:t>
            </a:r>
            <a:r>
              <a:rPr kumimoji="1"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贡献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一份力量。</a:t>
            </a:r>
            <a:endParaRPr kumimoji="1"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9192552" cy="25859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每个人在不同的情境中都有不同的身份和角色。我们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展现不同的形象，也对不同的形象有着不一样的评价和满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spc="7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意度。在不同的情境中我们都希望成为“更好的自己”，</a:t>
            </a:r>
            <a:endParaRPr kumimoji="1" lang="en-US" altLang="zh-CN" sz="2600" spc="7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不断完善自己的形象，提高满意度。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53"/>
          <p:cNvSpPr txBox="1"/>
          <p:nvPr/>
        </p:nvSpPr>
        <p:spPr>
          <a:xfrm>
            <a:off x="1872000" y="900000"/>
            <a:ext cx="8904520" cy="4533567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6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　　</a:t>
            </a:r>
            <a:r>
              <a:rPr lang="zh-CN" altLang="en-US" sz="26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思考二：对梦想的澄清</a:t>
            </a:r>
            <a:endParaRPr lang="en-US" altLang="zh-CN" sz="26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关于“梦想与现实”有以下几种观点，请你辨析。</a:t>
            </a:r>
            <a:endParaRPr lang="zh-CN" altLang="en-US" sz="2600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◎</a:t>
            </a:r>
            <a:r>
              <a:rPr lang="zh-CN" altLang="en-US" sz="2600" spc="-15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只有我们从小努力，经过长时间奋斗，梦想才能实现。</a:t>
            </a:r>
            <a:endParaRPr lang="zh-CN" altLang="en-US" sz="2600" spc="-150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◎</a:t>
            </a:r>
            <a:r>
              <a:rPr lang="zh-CN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梦想与现实是平行线，永远无法相交。</a:t>
            </a:r>
            <a:endParaRPr lang="zh-CN" altLang="en-US" sz="2600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◎</a:t>
            </a:r>
            <a:r>
              <a:rPr lang="zh-CN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现实常常会把梦想打败。</a:t>
            </a:r>
            <a:endParaRPr lang="zh-CN" altLang="en-US" sz="2600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◎</a:t>
            </a:r>
            <a:r>
              <a:rPr lang="zh-CN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梦想即使实现不了，也能引领方向。</a:t>
            </a:r>
            <a:endParaRPr lang="zh-CN" altLang="en-US" sz="2600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◎</a:t>
            </a:r>
            <a:r>
              <a:rPr lang="zh-CN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总有一个梦想会在现实中开花。</a:t>
            </a:r>
            <a:endParaRPr lang="en-US" altLang="zh-CN" sz="2600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8976528" cy="386625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6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观点一：只有我们从小努力，经过长时间奋斗，梦想</a:t>
            </a:r>
            <a:endParaRPr kumimoji="1" lang="en-US" altLang="zh-CN" sz="2600" dirty="0">
              <a:solidFill>
                <a:schemeClr val="tx2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才能实现。</a:t>
            </a:r>
            <a:endParaRPr kumimoji="1" lang="zh-CN" altLang="en-US" sz="2600" dirty="0">
              <a:solidFill>
                <a:schemeClr val="tx2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梦想的实现不是一朝一夕的，通常需要很长时间。为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了实现梦想，需要制订一个详细的计划。需要投入时间和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spc="-4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精力执行计划，并不断付出努力。遇到挑战和困难的时候，</a:t>
            </a:r>
            <a:endParaRPr kumimoji="1" lang="en-US" altLang="zh-CN" sz="2600" spc="-4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要保持决心和坚持，才有可能实现梦想。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2.xml><?xml version="1.0" encoding="utf-8"?>
<p:tagLst xmlns:p="http://schemas.openxmlformats.org/presentationml/2006/main">
  <p:tag name="COMMONDATA" val="eyJoZGlkIjoiODFkY2U0NzI2NDAyNzJhODk2NTQwZDNlNjMwZTYyOGYifQ=="/>
  <p:tag name="RESOURCE_RECORD_KEY" val="{&quot;13&quot;:[4680684,4563130,20375066,20419711]}"/>
  <p:tag name="ISPRING_RESOURCE_PATHS_HASH_2" val="251ca52a519e3fe6179b9e3ecd3e0851f748fb6"/>
</p:tagLst>
</file>

<file path=ppt/theme/theme1.xml><?xml version="1.0" encoding="utf-8"?>
<a:theme xmlns:a="http://schemas.openxmlformats.org/drawingml/2006/main" name="1_Office 主题​​">
  <a:themeElements>
    <a:clrScheme name="政治 七上">
      <a:dk1>
        <a:sysClr val="windowText" lastClr="000000"/>
      </a:dk1>
      <a:lt1>
        <a:srgbClr val="FFFFFF"/>
      </a:lt1>
      <a:dk2>
        <a:srgbClr val="B371AF"/>
      </a:dk2>
      <a:lt2>
        <a:srgbClr val="FFFFFF"/>
      </a:lt2>
      <a:accent1>
        <a:srgbClr val="FBF7FB"/>
      </a:accent1>
      <a:accent2>
        <a:srgbClr val="F5EEF5"/>
      </a:accent2>
      <a:accent3>
        <a:srgbClr val="EFE5EF"/>
      </a:accent3>
      <a:accent4>
        <a:srgbClr val="E4D4E4"/>
      </a:accent4>
      <a:accent5>
        <a:srgbClr val="DBC7DB"/>
      </a:accent5>
      <a:accent6>
        <a:srgbClr val="8E4C8A"/>
      </a:accent6>
      <a:hlink>
        <a:srgbClr val="B371AF"/>
      </a:hlink>
      <a:folHlink>
        <a:srgbClr val="000000"/>
      </a:folHlink>
    </a:clrScheme>
    <a:fontScheme name="自定义 2">
      <a:majorFont>
        <a:latin typeface="Arial"/>
        <a:ea typeface="黑体"/>
        <a:cs typeface=""/>
      </a:majorFont>
      <a:minorFont>
        <a:latin typeface="Times New Roman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0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1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2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3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4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5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6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7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8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9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2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20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21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22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23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24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25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3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4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5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6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7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8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9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3426</Words>
  <Application>WPS 演示</Application>
  <PresentationFormat>宽屏</PresentationFormat>
  <Paragraphs>212</Paragraphs>
  <Slides>25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7" baseType="lpstr">
      <vt:lpstr>Arial</vt:lpstr>
      <vt:lpstr>宋体</vt:lpstr>
      <vt:lpstr>Wingdings</vt:lpstr>
      <vt:lpstr>Times New Roman</vt:lpstr>
      <vt:lpstr>华文楷体</vt:lpstr>
      <vt:lpstr>微软雅黑</vt:lpstr>
      <vt:lpstr>黑体</vt:lpstr>
      <vt:lpstr>Calibri</vt:lpstr>
      <vt:lpstr>Arial Unicode MS</vt:lpstr>
      <vt:lpstr>汉仪旗黑-55简</vt:lpstr>
      <vt:lpstr>楷体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糖宝儿</cp:lastModifiedBy>
  <cp:revision>8</cp:revision>
  <dcterms:created xsi:type="dcterms:W3CDTF">2024-04-28T01:41:00Z</dcterms:created>
  <dcterms:modified xsi:type="dcterms:W3CDTF">2024-11-29T09:06:04Z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E9BA3FCF5F8A4439A90787B65F4AFB67_12</vt:lpwstr>
  </property>
  <property fmtid="{D5CDD505-2E9C-101B-9397-08002B2CF9AE}" pid="3" name="KSOProductBuildVer">
    <vt:lpwstr>2052-12.1.0.18912</vt:lpwstr>
  </property>
</Properties>
</file>