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embeddedFontLst>
    <p:embeddedFont>
      <p:font typeface="华文楷体" panose="02010600040101010101" pitchFamily="2" charset="-122"/>
      <p:regular r:id="rId31"/>
    </p:embeddedFont>
    <p:embeddedFont>
      <p:font typeface="微软雅黑" panose="020B0503020204020204" pitchFamily="34" charset="-122"/>
      <p:regular r:id="rId32"/>
    </p:embeddedFont>
    <p:embeddedFont>
      <p:font typeface="黑体" panose="02010609060101010101" pitchFamily="49" charset="-122"/>
      <p:regular r:id="rId33"/>
    </p:embeddedFont>
    <p:embeddedFont>
      <p:font typeface="楷体" panose="02010609060101010101" charset="-122"/>
      <p:regular r:id="rId34"/>
    </p:embeddedFont>
  </p:embeddedFontLst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5" orient="horz" pos="550" userDrawn="1">
          <p15:clr>
            <a:srgbClr val="A4A3A4"/>
          </p15:clr>
        </p15:guide>
        <p15:guide id="6" orient="horz" pos="3974" userDrawn="1">
          <p15:clr>
            <a:srgbClr val="A4A3A4"/>
          </p15:clr>
        </p15:guide>
        <p15:guide id="7" pos="5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B9D1ED"/>
    <a:srgbClr val="C7DAF1"/>
    <a:srgbClr val="CCDDF2"/>
    <a:srgbClr val="EFF4FB"/>
    <a:srgbClr val="DAE7F6"/>
    <a:srgbClr val="F2C3B4"/>
    <a:srgbClr val="F6CDC0"/>
    <a:srgbClr val="F8DAD0"/>
    <a:srgbClr val="F9D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3" autoAdjust="0"/>
    <p:restoredTop sz="94125" autoAdjust="0"/>
  </p:normalViewPr>
  <p:slideViewPr>
    <p:cSldViewPr snapToGrid="0" showGuides="1">
      <p:cViewPr varScale="1">
        <p:scale>
          <a:sx n="85" d="100"/>
          <a:sy n="85" d="100"/>
        </p:scale>
        <p:origin x="372" y="90"/>
      </p:cViewPr>
      <p:guideLst>
        <p:guide pos="3840"/>
        <p:guide orient="horz" pos="550"/>
        <p:guide orient="horz" pos="3974"/>
        <p:guide pos="55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5" Type="http://schemas.openxmlformats.org/officeDocument/2006/relationships/tags" Target="tags/tag8.xml"/><Relationship Id="rId34" Type="http://schemas.openxmlformats.org/officeDocument/2006/relationships/font" Target="fonts/font4.fntdata"/><Relationship Id="rId33" Type="http://schemas.openxmlformats.org/officeDocument/2006/relationships/font" Target="fonts/font3.fntdata"/><Relationship Id="rId32" Type="http://schemas.openxmlformats.org/officeDocument/2006/relationships/font" Target="fonts/font2.fntdata"/><Relationship Id="rId31" Type="http://schemas.openxmlformats.org/officeDocument/2006/relationships/font" Target="fonts/font1.fntdata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fld id="{67C9927A-CE19-4235-8D2A-6C66713068E1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华文楷体" panose="02010600040101010101" pitchFamily="2" charset="-122"/>
                <a:ea typeface="华文楷体" panose="02010600040101010101" pitchFamily="2" charset="-122"/>
              </a:defRPr>
            </a:lvl1pPr>
          </a:lstStyle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华文楷体" panose="02010600040101010101" pitchFamily="2" charset="-122"/>
        <a:ea typeface="华文楷体" panose="0201060004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lnSpc>
                <a:spcPct val="200000"/>
              </a:lnSpc>
            </a:pPr>
            <a:endParaRPr lang="en-US" altLang="zh-CN" b="0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b="1" dirty="0">
                <a:solidFill>
                  <a:srgbClr val="FF0000"/>
                </a:solidFill>
              </a:rPr>
              <a:t>制作说明：不加图标的正文页</a:t>
            </a:r>
            <a:endParaRPr lang="en-US" altLang="zh-CN" b="1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zh-CN" altLang="en-US" b="0" dirty="0">
                <a:solidFill>
                  <a:srgbClr val="FF0000"/>
                </a:solidFill>
              </a:rPr>
              <a:t>制作区域参考线：上</a:t>
            </a:r>
            <a:r>
              <a:rPr lang="en-US" altLang="zh-CN" b="0" dirty="0">
                <a:solidFill>
                  <a:srgbClr val="FF0000"/>
                </a:solidFill>
              </a:rPr>
              <a:t>7</a:t>
            </a:r>
            <a:r>
              <a:rPr lang="zh-CN" altLang="en-US" b="0" dirty="0">
                <a:solidFill>
                  <a:srgbClr val="FF0000"/>
                </a:solidFill>
              </a:rPr>
              <a:t>，下</a:t>
            </a:r>
            <a:r>
              <a:rPr lang="en-US" altLang="zh-CN" b="0" dirty="0">
                <a:solidFill>
                  <a:srgbClr val="FF0000"/>
                </a:solidFill>
              </a:rPr>
              <a:t>8</a:t>
            </a:r>
            <a:r>
              <a:rPr lang="zh-CN" altLang="en-US" b="0" dirty="0">
                <a:solidFill>
                  <a:srgbClr val="FF0000"/>
                </a:solidFill>
              </a:rPr>
              <a:t>，左右</a:t>
            </a:r>
            <a:r>
              <a:rPr lang="en-US" altLang="zh-CN" b="0" dirty="0">
                <a:solidFill>
                  <a:srgbClr val="FF0000"/>
                </a:solidFill>
              </a:rPr>
              <a:t>15</a:t>
            </a:r>
            <a:endParaRPr lang="en-US" altLang="zh-CN" b="0" dirty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endParaRPr lang="en-US" altLang="zh-CN" b="0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BC32C5A6-B816-4A6B-AB04-BDEB99057DE7}" type="slidenum">
              <a:rPr kumimoji="1" lang="en-US" altLang="zh-CN" smtClean="0">
                <a:latin typeface="Arial" panose="020B0604020202020204" pitchFamily="34" charset="0"/>
              </a:rPr>
            </a:fld>
            <a:endParaRPr kumimoji="1"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BC293-0E2A-4BF0-B3F4-AA2F29B36CF2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3080" y="2830105"/>
            <a:ext cx="409575" cy="46672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151414" y="1396659"/>
            <a:ext cx="5889175" cy="469613"/>
            <a:chOff x="2588815" y="1375875"/>
            <a:chExt cx="5889175" cy="469613"/>
          </a:xfrm>
        </p:grpSpPr>
        <p:cxnSp>
          <p:nvCxnSpPr>
            <p:cNvPr id="11" name="直接连接符 10"/>
            <p:cNvCxnSpPr/>
            <p:nvPr/>
          </p:nvCxnSpPr>
          <p:spPr>
            <a:xfrm flipV="1">
              <a:off x="3077990" y="1634472"/>
              <a:ext cx="5400000" cy="0"/>
            </a:xfrm>
            <a:prstGeom prst="line">
              <a:avLst/>
            </a:prstGeom>
            <a:ln w="12700">
              <a:solidFill>
                <a:srgbClr val="0143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组合 11"/>
            <p:cNvGrpSpPr/>
            <p:nvPr/>
          </p:nvGrpSpPr>
          <p:grpSpPr>
            <a:xfrm>
              <a:off x="2588815" y="1375875"/>
              <a:ext cx="445481" cy="469613"/>
              <a:chOff x="1914053" y="1511588"/>
              <a:chExt cx="445481" cy="469613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1914053" y="1511588"/>
                <a:ext cx="363415" cy="363415"/>
              </a:xfrm>
              <a:prstGeom prst="rect">
                <a:avLst/>
              </a:prstGeom>
              <a:solidFill>
                <a:srgbClr val="0143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2113351" y="1735018"/>
                <a:ext cx="246183" cy="246183"/>
              </a:xfrm>
              <a:prstGeom prst="rect">
                <a:avLst/>
              </a:prstGeom>
              <a:solidFill>
                <a:srgbClr val="0162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3151413" y="1396657"/>
            <a:ext cx="5889175" cy="469613"/>
            <a:chOff x="2588815" y="1375875"/>
            <a:chExt cx="5889175" cy="469613"/>
          </a:xfrm>
        </p:grpSpPr>
        <p:cxnSp>
          <p:nvCxnSpPr>
            <p:cNvPr id="21" name="直接连接符 20"/>
            <p:cNvCxnSpPr/>
            <p:nvPr/>
          </p:nvCxnSpPr>
          <p:spPr>
            <a:xfrm flipV="1">
              <a:off x="3077990" y="1634472"/>
              <a:ext cx="5400000" cy="0"/>
            </a:xfrm>
            <a:prstGeom prst="line">
              <a:avLst/>
            </a:prstGeom>
            <a:ln w="12700">
              <a:solidFill>
                <a:srgbClr val="01431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组合 21"/>
            <p:cNvGrpSpPr/>
            <p:nvPr/>
          </p:nvGrpSpPr>
          <p:grpSpPr>
            <a:xfrm>
              <a:off x="2588815" y="1375875"/>
              <a:ext cx="445481" cy="469613"/>
              <a:chOff x="1914053" y="1511588"/>
              <a:chExt cx="445481" cy="469613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1914053" y="1511588"/>
                <a:ext cx="363415" cy="363415"/>
              </a:xfrm>
              <a:prstGeom prst="rect">
                <a:avLst/>
              </a:prstGeom>
              <a:solidFill>
                <a:srgbClr val="01431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2113351" y="1735018"/>
                <a:ext cx="246183" cy="246183"/>
              </a:xfrm>
              <a:prstGeom prst="rect">
                <a:avLst/>
              </a:prstGeom>
              <a:solidFill>
                <a:srgbClr val="0162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endParaRPr>
              </a:p>
            </p:txBody>
          </p:sp>
        </p:grpSp>
      </p:grpSp>
      <p:sp>
        <p:nvSpPr>
          <p:cNvPr id="25" name="标题 1"/>
          <p:cNvSpPr txBox="1"/>
          <p:nvPr/>
        </p:nvSpPr>
        <p:spPr>
          <a:xfrm>
            <a:off x="1162276" y="728664"/>
            <a:ext cx="6680577" cy="770470"/>
          </a:xfrm>
          <a:prstGeom prst="rect">
            <a:avLst/>
          </a:prstGeom>
        </p:spPr>
        <p:txBody>
          <a:bodyPr vert="horz" lIns="91416" tIns="45708" rIns="91416" bIns="45708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b="1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国家中小学课程资源</a:t>
            </a:r>
            <a:endParaRPr lang="zh-CN" altLang="en-US" sz="3200" b="1" kern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7" name="矩形 6"/>
          <p:cNvSpPr/>
          <p:nvPr/>
        </p:nvSpPr>
        <p:spPr>
          <a:xfrm>
            <a:off x="9014653" y="159616"/>
            <a:ext cx="2932167" cy="630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zh-CN" altLang="en-US" sz="2200" kern="12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国家中小学课程资源</a:t>
            </a:r>
            <a:endParaRPr lang="zh-CN" altLang="en-US" sz="2200" kern="1200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12192000" cy="848412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0" y="6306532"/>
              <a:ext cx="12192000" cy="551468"/>
            </a:xfrm>
            <a:prstGeom prst="rect">
              <a:avLst/>
            </a:prstGeom>
            <a:solidFill>
              <a:srgbClr val="3B56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TEMPLATE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hemeOverride" Target="../theme/themeOverride17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hemeOverride" Target="../theme/themeOverride24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10346" y="1944000"/>
            <a:ext cx="7571304" cy="163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第一单元　少年有梦</a:t>
            </a:r>
            <a:endParaRPr lang="en-US" altLang="zh-CN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第三课　梦想始于当下（学习成就梦想）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90567" y="4068000"/>
            <a:ext cx="10556671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年    级：七年级                     学    科：道德与法治（统编版）</a:t>
            </a:r>
            <a:endParaRPr lang="zh-CN" altLang="en-US" sz="2800" b="1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主讲人：王　红　　　         学    校：</a:t>
            </a:r>
            <a:r>
              <a:rPr lang="zh-CN" altLang="en-US" sz="2800" b="1" kern="0" dirty="0">
                <a:solidFill>
                  <a:srgbClr val="FFFFFF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北京市第十中学</a:t>
            </a:r>
            <a:endParaRPr lang="zh-CN" altLang="en-US" sz="2800" b="1" kern="0" dirty="0">
              <a:solidFill>
                <a:srgbClr val="FFFFFF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872001" y="899795"/>
            <a:ext cx="9138900" cy="45030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微软雅黑" panose="020B0503020204020204" pitchFamily="34" charset="-122"/>
              </a:rPr>
              <a:t>　　二、学习的丰富内涵</a:t>
            </a:r>
            <a:r>
              <a:rPr kumimoji="1" lang="zh-CN" altLang="en-US" sz="2600" dirty="0">
                <a:latin typeface="黑体" panose="02010609060101010101" pitchFamily="49" charset="-122"/>
                <a:ea typeface="华文楷体" panose="02010600040101010101" pitchFamily="2" charset="-122"/>
              </a:rPr>
              <a:t>　　</a:t>
            </a:r>
            <a:endParaRPr kumimoji="1" lang="en-US" altLang="zh-CN" sz="2600" dirty="0">
              <a:latin typeface="黑体" panose="02010609060101010101" pitchFamily="49" charset="-122"/>
              <a:ea typeface="华文楷体" panose="02010600040101010101" pitchFamily="2" charset="-122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sz="2600" spc="7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初中阶段的学习内容非常丰富，既有知识的获取，</a:t>
            </a:r>
            <a:endParaRPr lang="en-US" altLang="zh-CN" sz="2600" spc="7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又有能力的提升、品德的培养等。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学习的场域上，学习并不局限在学校，我们生活中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的所看、所听、所尝、所触、所做，都可以是学习。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600" spc="7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学习的表现形式上，学习不仅表现为接受和掌握，</a:t>
            </a:r>
            <a:endParaRPr lang="en-US" altLang="zh-CN" sz="2600" spc="7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而且表现为探究、发现、体验和感悟。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304000" cy="1305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回忆自己的学习经历，从学习的内容、学习的场域和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spc="-4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学习的表现等方面，举例说明生活中的点点滴滴都是学习。</a:t>
            </a:r>
            <a:endParaRPr kumimoji="1" lang="zh-CN" altLang="en-US" sz="2600" spc="-4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011900" cy="1296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　　相关链接</a:t>
            </a:r>
            <a:endParaRPr kumimoji="1" lang="en-US" altLang="zh-CN" sz="2600" dirty="0">
              <a:latin typeface="黑体" panose="02010609060101010101" pitchFamily="49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400" spc="-13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在知识学习中，记忆、理解、运用等是相互联系的不同层次。</a:t>
            </a:r>
            <a:endParaRPr kumimoji="1" lang="zh-CN" altLang="en-US" sz="2400" spc="-130" dirty="0">
              <a:latin typeface="黑体" panose="02010609060101010101" pitchFamily="49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620648" y="2429449"/>
            <a:ext cx="7550779" cy="1080001"/>
            <a:chOff x="2287273" y="2247609"/>
            <a:chExt cx="7550779" cy="1080001"/>
          </a:xfrm>
        </p:grpSpPr>
        <p:grpSp>
          <p:nvGrpSpPr>
            <p:cNvPr id="19" name="组合 18"/>
            <p:cNvGrpSpPr/>
            <p:nvPr/>
          </p:nvGrpSpPr>
          <p:grpSpPr>
            <a:xfrm>
              <a:off x="2287273" y="2247609"/>
              <a:ext cx="7503154" cy="1080001"/>
              <a:chOff x="1564646" y="2305668"/>
              <a:chExt cx="7503154" cy="830807"/>
            </a:xfrm>
          </p:grpSpPr>
          <p:sp>
            <p:nvSpPr>
              <p:cNvPr id="16" name="圆角矩形 15"/>
              <p:cNvSpPr/>
              <p:nvPr/>
            </p:nvSpPr>
            <p:spPr>
              <a:xfrm>
                <a:off x="1907000" y="2305668"/>
                <a:ext cx="7160800" cy="830806"/>
              </a:xfrm>
              <a:prstGeom prst="roundRect">
                <a:avLst/>
              </a:prstGeom>
              <a:solidFill>
                <a:schemeClr val="accent2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9" name="同侧圆角矩形 8"/>
              <p:cNvSpPr/>
              <p:nvPr/>
            </p:nvSpPr>
            <p:spPr>
              <a:xfrm rot="16200000">
                <a:off x="1581243" y="2289072"/>
                <a:ext cx="830806" cy="864000"/>
              </a:xfrm>
              <a:prstGeom prst="round2SameRect">
                <a:avLst/>
              </a:prstGeom>
              <a:solidFill>
                <a:schemeClr val="accent2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2315446" y="2533877"/>
              <a:ext cx="800255" cy="507465"/>
            </a:xfrm>
            <a:prstGeom prst="rect">
              <a:avLst/>
            </a:prstGeom>
            <a:noFill/>
          </p:spPr>
          <p:txBody>
            <a:bodyPr wrap="none" lIns="91458" tIns="45729" rIns="91458" bIns="45729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Times New Roman" panose="02020603050405020304" pitchFamily="18" charset="0"/>
                  <a:ea typeface="华文楷体" panose="02010600040101010101" pitchFamily="2" charset="-122"/>
                  <a:cs typeface="+mj-cs"/>
                </a:rPr>
                <a:t>记忆</a:t>
              </a:r>
              <a:endPara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+mj-cs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3147696" y="2292948"/>
              <a:ext cx="6690356" cy="953677"/>
            </a:xfrm>
            <a:prstGeom prst="rect">
              <a:avLst/>
            </a:prstGeom>
            <a:noFill/>
          </p:spPr>
          <p:txBody>
            <a:bodyPr wrap="square" lIns="91458" tIns="45729" rIns="91458" bIns="45729" rtlCol="0">
              <a:spAutoFit/>
            </a:bodyPr>
            <a:lstStyle/>
            <a:p>
              <a:pPr fontAlgn="auto">
                <a:lnSpc>
                  <a:spcPct val="120000"/>
                </a:lnSpc>
              </a:pPr>
              <a:r>
                <a:rPr lang="zh-CN" altLang="en-US" sz="2400" dirty="0">
                  <a:solidFill>
                    <a:srgbClr val="0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　　</a:t>
              </a:r>
              <a:r>
                <a:rPr lang="zh-CN" altLang="en-US" sz="2400" spc="140" dirty="0">
                  <a:solidFill>
                    <a:srgbClr val="0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对基础知识的学习，需要具备记忆能力，</a:t>
              </a:r>
              <a:endParaRPr lang="en-US" altLang="zh-CN" sz="2400" spc="14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fontAlgn="auto">
                <a:lnSpc>
                  <a:spcPct val="120000"/>
                </a:lnSpc>
              </a:pPr>
              <a:r>
                <a:rPr lang="zh-CN" altLang="en-US" sz="2400" dirty="0">
                  <a:solidFill>
                    <a:srgbClr val="0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否则，知识会随着时间的推移而被遗忘。</a:t>
              </a:r>
              <a:endParaRPr lang="zh-CN" altLang="en-US" sz="24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2620647" y="3653725"/>
            <a:ext cx="7503155" cy="1080000"/>
            <a:chOff x="2287272" y="2247611"/>
            <a:chExt cx="7503155" cy="1080000"/>
          </a:xfrm>
        </p:grpSpPr>
        <p:grpSp>
          <p:nvGrpSpPr>
            <p:cNvPr id="44" name="组合 43"/>
            <p:cNvGrpSpPr/>
            <p:nvPr/>
          </p:nvGrpSpPr>
          <p:grpSpPr>
            <a:xfrm>
              <a:off x="2287272" y="2247611"/>
              <a:ext cx="7503155" cy="1080000"/>
              <a:chOff x="1564645" y="2305668"/>
              <a:chExt cx="7503155" cy="830806"/>
            </a:xfrm>
          </p:grpSpPr>
          <p:sp>
            <p:nvSpPr>
              <p:cNvPr id="47" name="圆角矩形 46"/>
              <p:cNvSpPr/>
              <p:nvPr/>
            </p:nvSpPr>
            <p:spPr>
              <a:xfrm>
                <a:off x="1907000" y="2305668"/>
                <a:ext cx="7160800" cy="830806"/>
              </a:xfrm>
              <a:prstGeom prst="roundRect">
                <a:avLst/>
              </a:prstGeom>
              <a:solidFill>
                <a:schemeClr val="accent2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48" name="同侧圆角矩形 47"/>
              <p:cNvSpPr/>
              <p:nvPr/>
            </p:nvSpPr>
            <p:spPr>
              <a:xfrm rot="16200000">
                <a:off x="1581242" y="2289071"/>
                <a:ext cx="830806" cy="864000"/>
              </a:xfrm>
              <a:prstGeom prst="round2SameRect">
                <a:avLst/>
              </a:prstGeom>
              <a:solidFill>
                <a:schemeClr val="accent2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</p:grpSp>
        <p:sp>
          <p:nvSpPr>
            <p:cNvPr id="45" name="文本框 44"/>
            <p:cNvSpPr txBox="1"/>
            <p:nvPr/>
          </p:nvSpPr>
          <p:spPr>
            <a:xfrm>
              <a:off x="2315446" y="2533879"/>
              <a:ext cx="800255" cy="507465"/>
            </a:xfrm>
            <a:prstGeom prst="rect">
              <a:avLst/>
            </a:prstGeom>
            <a:noFill/>
          </p:spPr>
          <p:txBody>
            <a:bodyPr wrap="none" lIns="91458" tIns="45729" rIns="91458" bIns="45729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Times New Roman" panose="02020603050405020304" pitchFamily="18" charset="0"/>
                  <a:ea typeface="华文楷体" panose="02010600040101010101" pitchFamily="2" charset="-122"/>
                  <a:cs typeface="+mj-cs"/>
                </a:rPr>
                <a:t>理解</a:t>
              </a:r>
              <a:endPara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+mj-cs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3147696" y="2292948"/>
              <a:ext cx="6527843" cy="953677"/>
            </a:xfrm>
            <a:prstGeom prst="rect">
              <a:avLst/>
            </a:prstGeom>
            <a:noFill/>
          </p:spPr>
          <p:txBody>
            <a:bodyPr wrap="square" lIns="91458" tIns="45729" rIns="91458" bIns="45729" rtlCol="0">
              <a:spAutoFit/>
            </a:bodyPr>
            <a:lstStyle/>
            <a:p>
              <a:pPr fontAlgn="auto">
                <a:lnSpc>
                  <a:spcPct val="120000"/>
                </a:lnSpc>
              </a:pPr>
              <a:r>
                <a:rPr lang="zh-CN" altLang="en-US" sz="2400" dirty="0">
                  <a:solidFill>
                    <a:srgbClr val="0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　　对知识的理解，就是结合自己的经验消化、吸收知识，将其转化为自己的智慧。</a:t>
              </a:r>
              <a:endParaRPr lang="zh-CN" altLang="en-US" sz="24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620647" y="4877999"/>
            <a:ext cx="7503155" cy="1080001"/>
            <a:chOff x="2287272" y="2247609"/>
            <a:chExt cx="7503155" cy="1080001"/>
          </a:xfrm>
        </p:grpSpPr>
        <p:grpSp>
          <p:nvGrpSpPr>
            <p:cNvPr id="50" name="组合 49"/>
            <p:cNvGrpSpPr/>
            <p:nvPr/>
          </p:nvGrpSpPr>
          <p:grpSpPr>
            <a:xfrm>
              <a:off x="2287272" y="2247609"/>
              <a:ext cx="7503155" cy="1080001"/>
              <a:chOff x="1564645" y="2305667"/>
              <a:chExt cx="7503155" cy="830807"/>
            </a:xfrm>
          </p:grpSpPr>
          <p:sp>
            <p:nvSpPr>
              <p:cNvPr id="54" name="圆角矩形 53"/>
              <p:cNvSpPr/>
              <p:nvPr/>
            </p:nvSpPr>
            <p:spPr>
              <a:xfrm>
                <a:off x="1907000" y="2305667"/>
                <a:ext cx="7160800" cy="830806"/>
              </a:xfrm>
              <a:prstGeom prst="roundRect">
                <a:avLst/>
              </a:prstGeom>
              <a:solidFill>
                <a:schemeClr val="accent2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57" name="同侧圆角矩形 56"/>
              <p:cNvSpPr/>
              <p:nvPr/>
            </p:nvSpPr>
            <p:spPr>
              <a:xfrm rot="16200000">
                <a:off x="1581242" y="2289071"/>
                <a:ext cx="830806" cy="864000"/>
              </a:xfrm>
              <a:prstGeom prst="round2SameRect">
                <a:avLst/>
              </a:prstGeom>
              <a:solidFill>
                <a:schemeClr val="accent2"/>
              </a:solidFill>
              <a:ln w="2222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</p:grpSp>
        <p:sp>
          <p:nvSpPr>
            <p:cNvPr id="51" name="文本框 50"/>
            <p:cNvSpPr txBox="1"/>
            <p:nvPr/>
          </p:nvSpPr>
          <p:spPr>
            <a:xfrm>
              <a:off x="2315446" y="2533878"/>
              <a:ext cx="800255" cy="507465"/>
            </a:xfrm>
            <a:prstGeom prst="rect">
              <a:avLst/>
            </a:prstGeom>
            <a:noFill/>
          </p:spPr>
          <p:txBody>
            <a:bodyPr wrap="none" lIns="91458" tIns="45729" rIns="91458" bIns="45729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Times New Roman" panose="02020603050405020304" pitchFamily="18" charset="0"/>
                  <a:ea typeface="华文楷体" panose="02010600040101010101" pitchFamily="2" charset="-122"/>
                  <a:cs typeface="+mj-cs"/>
                </a:rPr>
                <a:t>运用</a:t>
              </a:r>
              <a:endParaRPr lang="zh-CN" altLang="en-US" sz="2400" dirty="0">
                <a:latin typeface="Times New Roman" panose="02020603050405020304" pitchFamily="18" charset="0"/>
                <a:ea typeface="华文楷体" panose="02010600040101010101" pitchFamily="2" charset="-122"/>
                <a:cs typeface="+mj-cs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3147696" y="2292948"/>
              <a:ext cx="6527843" cy="953677"/>
            </a:xfrm>
            <a:prstGeom prst="rect">
              <a:avLst/>
            </a:prstGeom>
            <a:noFill/>
          </p:spPr>
          <p:txBody>
            <a:bodyPr wrap="square" lIns="91458" tIns="45729" rIns="91458" bIns="45729" rtlCol="0">
              <a:spAutoFit/>
            </a:bodyPr>
            <a:lstStyle/>
            <a:p>
              <a:pPr fontAlgn="auto">
                <a:lnSpc>
                  <a:spcPct val="120000"/>
                </a:lnSpc>
              </a:pPr>
              <a:r>
                <a:rPr lang="zh-CN" altLang="en-US" sz="2400" dirty="0">
                  <a:solidFill>
                    <a:srgbClr val="0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　　已经理解的知识，如果能够经常得到运用，就可以转化为我们自身的能力。</a:t>
              </a:r>
              <a:endParaRPr lang="zh-CN" altLang="en-US" sz="24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2890035"/>
            <a:ext cx="8891700" cy="663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根据上述材料，说说我们如何做到善于学习。 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3254554" y="1110802"/>
            <a:ext cx="5691691" cy="1800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3359734" y="1189039"/>
            <a:ext cx="5586512" cy="164352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知之者不如好之者，好之者不如乐之者。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工欲善其事，必先利其器。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纸上得来终觉浅，绝知此事要躬行。</a:t>
            </a:r>
            <a:endParaRPr lang="zh-CN" altLang="en-US" sz="24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241477" cy="386291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微软雅黑" panose="020B0503020204020204" pitchFamily="34" charset="-122"/>
              </a:rPr>
              <a:t>　　三、梦想的实现，需要我们努力学习、善于学习</a:t>
            </a:r>
            <a:r>
              <a:rPr kumimoji="1" lang="zh-CN" altLang="en-US" sz="2600" dirty="0">
                <a:latin typeface="黑体" panose="02010609060101010101" pitchFamily="49" charset="-122"/>
                <a:ea typeface="华文楷体" panose="02010600040101010101" pitchFamily="2" charset="-122"/>
              </a:rPr>
              <a:t>　　　</a:t>
            </a:r>
            <a:endParaRPr kumimoji="1" lang="en-US" altLang="zh-CN" sz="2600" dirty="0">
              <a:latin typeface="黑体" panose="02010609060101010101" pitchFamily="49" charset="-122"/>
              <a:ea typeface="华文楷体" panose="02010600040101010101" pitchFamily="2" charset="-122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sz="2600" spc="-4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发现并保持对学习的兴趣，更加自觉、主动地学习。</a:t>
            </a:r>
            <a:endParaRPr lang="zh-CN" altLang="en-US" sz="2600" spc="-4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养成良好的学习习惯，掌握科学的学习方法，提高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学习效率。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积极参加社会实践活动，到社会大课堂去读好“无</a:t>
            </a:r>
            <a:endParaRPr lang="en-US" altLang="zh-CN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字之书”，获得更多的启迪。</a:t>
            </a:r>
            <a:endParaRPr lang="zh-CN" altLang="en-US" sz="26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72001" y="900000"/>
            <a:ext cx="9124246" cy="3866269"/>
          </a:xfrm>
          <a:prstGeom prst="rect">
            <a:avLst/>
          </a:prstGeom>
          <a:noFill/>
        </p:spPr>
        <p:txBody>
          <a:bodyPr wrap="square" lIns="91458" tIns="45729" rIns="91458" bIns="45729" rtlCol="0">
            <a:spAutoFit/>
          </a:bodyPr>
          <a:lstStyle/>
          <a:p>
            <a:pPr fontAlgn="auto"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从以下话题中，任选其一进行分享。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你对哪门课程的学习最有兴趣？兴趣对你学习这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门课程有何作用？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你有什么好的学习习惯或科学的学习方法？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  <a:r>
              <a:rPr kumimoji="1" lang="en-US" altLang="zh-CN" sz="2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你参加过哪些社会实践活动？在这些实践活动中，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你有何成长？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1980000"/>
            <a:ext cx="9182862" cy="386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周恩来：为中华之崛起而读书。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结合今天所学内容，谈谈你对这句话的理解。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学习不仅关乎个人的前途和命运，更关乎民族的未来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和发展。我们应学以致用，开拓进取，勇于创新，运用所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学知识帮助他人、服务社会，为实现中华民族伟大复兴的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中国梦贡献力量。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0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拓展提升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左大括号 38"/>
          <p:cNvSpPr/>
          <p:nvPr/>
        </p:nvSpPr>
        <p:spPr>
          <a:xfrm>
            <a:off x="5025281" y="2708556"/>
            <a:ext cx="360315" cy="2084724"/>
          </a:xfrm>
          <a:prstGeom prst="leftBrace">
            <a:avLst>
              <a:gd name="adj1" fmla="val 0"/>
              <a:gd name="adj2" fmla="val 50000"/>
            </a:avLst>
          </a:prstGeom>
          <a:noFill/>
          <a:ln w="22225" cap="flat" cmpd="sng" algn="ctr">
            <a:solidFill>
              <a:schemeClr val="tx2"/>
            </a:solidFill>
            <a:prstDash val="solid"/>
          </a:ln>
          <a:effectLst/>
        </p:spPr>
        <p:txBody>
          <a:bodyPr anchor="ctr"/>
          <a:lstStyle/>
          <a:p>
            <a:pPr algn="ctr" defTabSz="1219200"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800" kern="0" dirty="0">
              <a:ln>
                <a:solidFill>
                  <a:srgbClr val="FEA402"/>
                </a:solidFill>
              </a:ln>
              <a:solidFill>
                <a:sysClr val="windowText" lastClr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2942324" y="3429000"/>
            <a:ext cx="2082957" cy="648000"/>
            <a:chOff x="1474662" y="2625714"/>
            <a:chExt cx="2082957" cy="648000"/>
          </a:xfrm>
        </p:grpSpPr>
        <p:sp>
          <p:nvSpPr>
            <p:cNvPr id="41" name="圆角矩形 40"/>
            <p:cNvSpPr/>
            <p:nvPr/>
          </p:nvSpPr>
          <p:spPr>
            <a:xfrm>
              <a:off x="1474662" y="2625714"/>
              <a:ext cx="2082957" cy="648000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400" noProof="1">
                <a:solidFill>
                  <a:schemeClr val="dk1"/>
                </a:solidFill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42" name="矩形 32"/>
            <p:cNvSpPr>
              <a:spLocks noChangeArrowheads="1"/>
            </p:cNvSpPr>
            <p:nvPr/>
          </p:nvSpPr>
          <p:spPr bwMode="auto">
            <a:xfrm>
              <a:off x="1500478" y="2681949"/>
              <a:ext cx="2031325" cy="5086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学习成就梦想</a:t>
              </a:r>
              <a:endPara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364058" y="4252262"/>
            <a:ext cx="4085915" cy="1029693"/>
            <a:chOff x="5745058" y="3585212"/>
            <a:chExt cx="4085915" cy="1029693"/>
          </a:xfrm>
        </p:grpSpPr>
        <p:sp>
          <p:nvSpPr>
            <p:cNvPr id="44" name="圆角矩形 43"/>
            <p:cNvSpPr/>
            <p:nvPr>
              <p:custDataLst>
                <p:tags r:id="rId1"/>
              </p:custDataLst>
            </p:nvPr>
          </p:nvSpPr>
          <p:spPr>
            <a:xfrm>
              <a:off x="5745058" y="3585212"/>
              <a:ext cx="4085914" cy="10080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400" noProof="1"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45" name="矩形 32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773195" y="3636176"/>
              <a:ext cx="4057778" cy="97872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梦想的实现，需要努力学习、</a:t>
              </a:r>
              <a:endPara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>
                <a:lnSpc>
                  <a:spcPct val="120000"/>
                </a:lnSpc>
              </a:pPr>
              <a:r>
                <a:rPr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善于学习</a:t>
              </a:r>
              <a:endPara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5364058" y="2416452"/>
            <a:ext cx="4085914" cy="648000"/>
            <a:chOff x="5745058" y="1749402"/>
            <a:chExt cx="4085914" cy="648000"/>
          </a:xfrm>
        </p:grpSpPr>
        <p:sp>
          <p:nvSpPr>
            <p:cNvPr id="54" name="圆角矩形 53"/>
            <p:cNvSpPr/>
            <p:nvPr>
              <p:custDataLst>
                <p:tags r:id="rId3"/>
              </p:custDataLst>
            </p:nvPr>
          </p:nvSpPr>
          <p:spPr>
            <a:xfrm>
              <a:off x="5745058" y="1749402"/>
              <a:ext cx="4085914" cy="6480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400" noProof="1">
                <a:solidFill>
                  <a:schemeClr val="dk1"/>
                </a:solidFill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55" name="矩形 3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773195" y="1842570"/>
              <a:ext cx="3262432" cy="4616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学习对实现梦想的意义</a:t>
              </a:r>
              <a:endPara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364058" y="3334052"/>
            <a:ext cx="4085914" cy="648000"/>
            <a:chOff x="5745058" y="2667002"/>
            <a:chExt cx="4085914" cy="648000"/>
          </a:xfrm>
        </p:grpSpPr>
        <p:sp>
          <p:nvSpPr>
            <p:cNvPr id="57" name="圆角矩形 56"/>
            <p:cNvSpPr/>
            <p:nvPr>
              <p:custDataLst>
                <p:tags r:id="rId5"/>
              </p:custDataLst>
            </p:nvPr>
          </p:nvSpPr>
          <p:spPr>
            <a:xfrm>
              <a:off x="5745058" y="2667002"/>
              <a:ext cx="4085914" cy="6480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endParaRPr lang="zh-CN" altLang="en-US" sz="2400" noProof="1">
                <a:latin typeface="黑体" panose="02010609060101010101" pitchFamily="49" charset="-122"/>
                <a:ea typeface="华文楷体" panose="02010600040101010101" pitchFamily="2" charset="-122"/>
              </a:endParaRPr>
            </a:p>
          </p:txBody>
        </p:sp>
        <p:sp>
          <p:nvSpPr>
            <p:cNvPr id="58" name="矩形 32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773195" y="2760170"/>
              <a:ext cx="2339102" cy="4616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学习的丰富内涵</a:t>
              </a:r>
              <a:endParaRPr lang="zh-CN" altLang="en-US" sz="2400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25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r>
              <a:rPr lang="zh-CN" altLang="en-US" sz="3000" dirty="0"/>
              <a:t>课堂小结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872000" y="1980000"/>
            <a:ext cx="9124246" cy="39703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史鉴使人明智，诗歌使人巧慧， 数学使人精细， 博物使人深</a:t>
            </a: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spc="-4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沉，伦理之学使人庄重，逻辑与修辞使人善辩。关于学习的意义，下</a:t>
            </a:r>
            <a:endParaRPr lang="en-US" altLang="zh-CN" sz="2200" spc="-4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列说法正确的有</a:t>
            </a:r>
            <a:r>
              <a:rPr lang="en-US" altLang="zh-CN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en-US" altLang="zh-CN" sz="22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①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学习只包括知识的获取和能力的提升</a:t>
            </a:r>
            <a:endParaRPr kumimoji="1" lang="en-US" altLang="zh-CN" sz="22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②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学习能够使我们增强能力，增长智慧</a:t>
            </a:r>
            <a:endParaRPr kumimoji="1" lang="zh-CN" altLang="en-US" sz="22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③</a:t>
            </a:r>
            <a:r>
              <a:rPr kumimoji="1" lang="zh-CN" altLang="en-US" sz="22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学习可以提升我们的思想品德和精神境界</a:t>
            </a:r>
            <a:endParaRPr kumimoji="1" lang="zh-CN" altLang="en-US" sz="22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④</a:t>
            </a:r>
            <a:r>
              <a:rPr kumimoji="1" lang="zh-CN" altLang="en-US" sz="2200" spc="-3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学习是我们现阶段最重要的任务，是我们成就梦想的重要路径</a:t>
            </a:r>
            <a:endParaRPr sz="2200" spc="-3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①③　　　　</a:t>
            </a:r>
            <a:r>
              <a:rPr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B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①④　　　</a:t>
            </a:r>
            <a:r>
              <a:rPr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②③　　　</a:t>
            </a:r>
            <a:r>
              <a:rPr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D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②④</a:t>
            </a:r>
            <a:endParaRPr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34" name="矩形 33"/>
          <p:cNvSpPr>
            <a:spLocks noChangeArrowheads="1"/>
          </p:cNvSpPr>
          <p:nvPr/>
        </p:nvSpPr>
        <p:spPr bwMode="auto">
          <a:xfrm>
            <a:off x="4100879" y="3006383"/>
            <a:ext cx="598410" cy="430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2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C</a:t>
            </a:r>
            <a:endParaRPr lang="en-US" altLang="zh-CN" sz="22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课堂练习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>
            <a:spLocks noChangeArrowheads="1"/>
          </p:cNvSpPr>
          <p:nvPr/>
        </p:nvSpPr>
        <p:spPr bwMode="auto">
          <a:xfrm>
            <a:off x="1872001" y="900000"/>
            <a:ext cx="8866337" cy="518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fontAlgn="auto">
              <a:lnSpc>
                <a:spcPct val="160000"/>
              </a:lnSpc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2. </a:t>
            </a: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某校组织同学们参观革命纪念馆。活动归来，同学们纷纷表达了自</a:t>
            </a:r>
            <a:endParaRPr lang="en-US" altLang="zh-CN" sz="2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己的感受。</a:t>
            </a:r>
            <a:r>
              <a:rPr 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endParaRPr lang="en-US" sz="2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endParaRPr lang="en-US" sz="2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endParaRPr lang="en-US" sz="2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这三位同学的感受告诉我们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en-US" altLang="zh-CN" sz="20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①</a:t>
            </a: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梦想的实现，需要我们努力学习，善于学习</a:t>
            </a:r>
            <a:endParaRPr kumimoji="1" lang="zh-CN" altLang="en-US" sz="2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②</a:t>
            </a: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只有去社会大课堂中的学习才是真正的学习</a:t>
            </a:r>
            <a:endParaRPr kumimoji="1" lang="zh-CN" altLang="en-US" sz="2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③</a:t>
            </a: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我们所看、所听、所尝、所触、所做都可以是学习</a:t>
            </a:r>
            <a:endParaRPr kumimoji="1" lang="zh-CN" altLang="en-US" sz="2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  <a:defRPr/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④</a:t>
            </a: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学习不仅仅局限在学校，参加实践活动也是一种学习</a:t>
            </a:r>
            <a:endParaRPr kumimoji="1" lang="en-US" altLang="zh-CN" sz="20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A. ①②           B. ①③           C. ②④            D. ③④</a:t>
            </a:r>
            <a:endParaRPr lang="en-US" altLang="zh-CN" sz="20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081945" y="1918968"/>
            <a:ext cx="8043805" cy="1404000"/>
            <a:chOff x="2038350" y="1321585"/>
            <a:chExt cx="8043805" cy="1404000"/>
          </a:xfrm>
        </p:grpSpPr>
        <p:sp>
          <p:nvSpPr>
            <p:cNvPr id="2" name="圆角矩形 1"/>
            <p:cNvSpPr/>
            <p:nvPr/>
          </p:nvSpPr>
          <p:spPr>
            <a:xfrm>
              <a:off x="2038350" y="1321585"/>
              <a:ext cx="8043805" cy="1404000"/>
            </a:xfrm>
            <a:prstGeom prst="roundRect">
              <a:avLst>
                <a:gd name="adj" fmla="val 98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2139884" y="1358028"/>
              <a:ext cx="7942271" cy="1258889"/>
            </a:xfrm>
            <a:prstGeom prst="rect">
              <a:avLst/>
            </a:prstGeom>
            <a:noFill/>
          </p:spPr>
          <p:txBody>
            <a:bodyPr wrap="square" lIns="91458" tIns="45729" rIns="91458" bIns="45729" rtlCol="0">
              <a:spAutoFit/>
            </a:bodyPr>
            <a:lstStyle/>
            <a:p>
              <a:pPr>
                <a:lnSpc>
                  <a:spcPct val="145000"/>
                </a:lnSpc>
                <a:buFont typeface="Wingdings" panose="05000000000000000000" charset="0"/>
                <a:buChar char="Ø"/>
              </a:pPr>
              <a:r>
                <a:rPr lang="zh-CN" altLang="en-US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同学甲：参观纪念馆，我看到了很多展品，感受到革命先辈们的爱国情怀。</a:t>
              </a:r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>
                <a:lnSpc>
                  <a:spcPct val="145000"/>
                </a:lnSpc>
                <a:buFont typeface="Wingdings" panose="05000000000000000000" charset="0"/>
                <a:buChar char="Ø"/>
              </a:pPr>
              <a:r>
                <a:rPr lang="zh-CN" altLang="en-US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同学乙：今天去参观，走了很多路，很累，但是我坚持下来了。</a:t>
              </a:r>
              <a:endPara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>
                <a:lnSpc>
                  <a:spcPct val="145000"/>
                </a:lnSpc>
                <a:buFont typeface="Wingdings" panose="05000000000000000000" charset="0"/>
                <a:buChar char="Ø"/>
              </a:pPr>
              <a:r>
                <a:rPr lang="zh-CN" altLang="en-US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同学丙：在纪念馆，听了先辈们的故事，我坚定了要传承革命精神的信念。</a:t>
              </a:r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</p:grpSp>
      <p:sp>
        <p:nvSpPr>
          <p:cNvPr id="40" name="矩形 39"/>
          <p:cNvSpPr>
            <a:spLocks noChangeArrowheads="1"/>
          </p:cNvSpPr>
          <p:nvPr/>
        </p:nvSpPr>
        <p:spPr bwMode="auto">
          <a:xfrm>
            <a:off x="5676900" y="3381135"/>
            <a:ext cx="598410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0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D</a:t>
            </a:r>
            <a:endParaRPr lang="en-US" altLang="zh-CN" sz="20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72000" y="1980000"/>
            <a:ext cx="6096000" cy="6530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　　生活观察</a:t>
            </a:r>
            <a:endParaRPr lang="en-US" altLang="zh-CN" sz="26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85105" y="4221388"/>
            <a:ext cx="1257206" cy="180000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962" y="2638275"/>
            <a:ext cx="1454305" cy="1800000"/>
          </a:xfrm>
          <a:prstGeom prst="rect">
            <a:avLst/>
          </a:prstGeom>
        </p:spPr>
      </p:pic>
      <p:grpSp>
        <p:nvGrpSpPr>
          <p:cNvPr id="29" name="组合 28"/>
          <p:cNvGrpSpPr/>
          <p:nvPr/>
        </p:nvGrpSpPr>
        <p:grpSpPr>
          <a:xfrm>
            <a:off x="3546692" y="2848167"/>
            <a:ext cx="5961292" cy="1025076"/>
            <a:chOff x="4151784" y="211356"/>
            <a:chExt cx="5961292" cy="1025076"/>
          </a:xfrm>
        </p:grpSpPr>
        <p:sp>
          <p:nvSpPr>
            <p:cNvPr id="30" name="圆角矩形 29"/>
            <p:cNvSpPr/>
            <p:nvPr/>
          </p:nvSpPr>
          <p:spPr bwMode="auto">
            <a:xfrm flipH="1">
              <a:off x="4691812" y="228432"/>
              <a:ext cx="5314732" cy="10080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4400" noProof="1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31" name="等腰三角形 30"/>
            <p:cNvSpPr/>
            <p:nvPr/>
          </p:nvSpPr>
          <p:spPr bwMode="auto">
            <a:xfrm rot="15043492">
              <a:off x="4346416" y="297584"/>
              <a:ext cx="331015" cy="72028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 bwMode="auto">
            <a:xfrm flipH="1">
              <a:off x="4717078" y="211356"/>
              <a:ext cx="5395998" cy="10009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3000"/>
                </a:lnSpc>
              </a:pPr>
              <a:r>
                <a:rPr kumimoji="1" lang="zh-CN" altLang="en-US" sz="2400" dirty="0">
                  <a:latin typeface="黑体" panose="02010609060101010101" pitchFamily="49" charset="-122"/>
                  <a:ea typeface="华文楷体" panose="02010600040101010101" pitchFamily="2" charset="-122"/>
                  <a:sym typeface="+mn-ea"/>
                </a:rPr>
                <a:t>　　当今世界，知识、信息快速更新，学习稍有懈怠，我们就会落伍。</a:t>
              </a:r>
              <a:endParaRPr kumimoji="1" lang="en-US" altLang="zh-CN" sz="2400" dirty="0">
                <a:latin typeface="黑体" panose="02010609060101010101" pitchFamily="49" charset="-122"/>
                <a:ea typeface="华文楷体" panose="02010600040101010101" pitchFamily="2" charset="-122"/>
                <a:sym typeface="+mn-ea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060904" y="4101349"/>
            <a:ext cx="5177601" cy="1457075"/>
            <a:chOff x="4060904" y="3421150"/>
            <a:chExt cx="5177601" cy="1457075"/>
          </a:xfrm>
        </p:grpSpPr>
        <p:sp>
          <p:nvSpPr>
            <p:cNvPr id="38" name="圆角矩形 37"/>
            <p:cNvSpPr/>
            <p:nvPr/>
          </p:nvSpPr>
          <p:spPr bwMode="auto">
            <a:xfrm>
              <a:off x="4060904" y="3438225"/>
              <a:ext cx="4637572" cy="14400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sz="4400" noProof="1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39" name="等腰三角形 38"/>
            <p:cNvSpPr/>
            <p:nvPr/>
          </p:nvSpPr>
          <p:spPr bwMode="auto">
            <a:xfrm rot="5770372" flipH="1">
              <a:off x="8712857" y="3507378"/>
              <a:ext cx="331015" cy="72028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CN" altLang="en-US" dirty="0">
                <a:latin typeface="Times New Roman" panose="02020603050405020304" pitchFamily="18" charset="0"/>
                <a:ea typeface="华文楷体" panose="02010600040101010101" pitchFamily="2" charset="-122"/>
              </a:endParaRPr>
            </a:p>
          </p:txBody>
        </p:sp>
        <p:sp>
          <p:nvSpPr>
            <p:cNvPr id="40" name="矩形 39"/>
            <p:cNvSpPr/>
            <p:nvPr/>
          </p:nvSpPr>
          <p:spPr bwMode="auto">
            <a:xfrm>
              <a:off x="4111986" y="3421150"/>
              <a:ext cx="4535777" cy="14219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kumimoji="1" lang="zh-CN" altLang="en-US" sz="2400" dirty="0">
                  <a:latin typeface="黑体" panose="02010609060101010101" pitchFamily="49" charset="-122"/>
                  <a:ea typeface="华文楷体" panose="02010600040101010101" pitchFamily="2" charset="-122"/>
                  <a:sym typeface="+mn-ea"/>
                </a:rPr>
                <a:t>　　每个人的世界就像一个圆，学习是半径，半径越大，我们拥有的世界就越广阔。</a:t>
              </a:r>
              <a:endParaRPr kumimoji="1" lang="en-US" altLang="zh-CN" sz="2400" dirty="0">
                <a:latin typeface="黑体" panose="02010609060101010101" pitchFamily="49" charset="-122"/>
                <a:ea typeface="华文楷体" panose="02010600040101010101" pitchFamily="2" charset="-122"/>
                <a:sym typeface="+mn-ea"/>
              </a:endParaRPr>
            </a:p>
          </p:txBody>
        </p:sp>
      </p:grpSp>
      <p:sp>
        <p:nvSpPr>
          <p:cNvPr id="26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新课导入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336200" cy="54496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fontAlgn="auto">
              <a:lnSpc>
                <a:spcPct val="160000"/>
              </a:lnSpc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3.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以下是某位同学记笔记的策略。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buFont typeface="Wingdings" panose="05000000000000000000" charset="0"/>
              <a:buNone/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buFont typeface="Wingdings" panose="05000000000000000000" charset="0"/>
              <a:buNone/>
              <a:defRPr/>
            </a:pP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buFont typeface="Wingdings" panose="05000000000000000000" charset="0"/>
              <a:buNone/>
              <a:defRPr/>
            </a:pP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buFont typeface="Wingdings" panose="05000000000000000000" charset="0"/>
              <a:buNone/>
              <a:defRPr/>
            </a:pP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buFont typeface="Wingdings" panose="05000000000000000000" charset="0"/>
              <a:buNone/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对这位同学记笔记的策略，认识正确的是</a:t>
            </a:r>
            <a:r>
              <a:rPr lang="en-US" altLang="zh-CN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sz="22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2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buFont typeface="Wingdings" panose="05000000000000000000" charset="0"/>
              <a:buNone/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笔记记完以后，不用再进行整理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buFont typeface="Wingdings" panose="05000000000000000000" charset="0"/>
              <a:buNone/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善于学习要发现并保持对学习的兴趣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buFont typeface="Wingdings" panose="05000000000000000000" charset="0"/>
              <a:buNone/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笔记照抄老师的板书即可，无需记录其他内容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buFont typeface="Wingdings" panose="05000000000000000000" charset="0"/>
              <a:buNone/>
              <a:defRPr/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善于学习，需要培养良好的学习习惯，掌握科学的学习方法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2523026" y="1613388"/>
            <a:ext cx="7145948" cy="1645628"/>
            <a:chOff x="1419227" y="1543050"/>
            <a:chExt cx="7145948" cy="1645628"/>
          </a:xfrm>
        </p:grpSpPr>
        <p:sp>
          <p:nvSpPr>
            <p:cNvPr id="12" name="圆角矩形 11"/>
            <p:cNvSpPr/>
            <p:nvPr/>
          </p:nvSpPr>
          <p:spPr>
            <a:xfrm>
              <a:off x="1419227" y="1543050"/>
              <a:ext cx="7145947" cy="1645628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533527" y="1581466"/>
              <a:ext cx="7031648" cy="15154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60000"/>
                </a:lnSpc>
                <a:buFont typeface="Wingdings" panose="05000000000000000000" pitchFamily="2" charset="2"/>
                <a:buChar char="Ø"/>
                <a:defRPr/>
              </a:pPr>
              <a:r>
                <a:rPr lang="zh-CN" altLang="en-US" sz="20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课前：准备好适合学科学习的笔记本，并复习前面的笔记。</a:t>
              </a:r>
              <a:endPara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  <a:p>
              <a:pPr fontAlgn="auto">
                <a:lnSpc>
                  <a:spcPct val="160000"/>
                </a:lnSpc>
                <a:buFont typeface="Wingdings" panose="05000000000000000000" pitchFamily="2" charset="2"/>
                <a:buChar char="Ø"/>
                <a:defRPr/>
              </a:pPr>
              <a:r>
                <a:rPr lang="zh-CN" altLang="en-US" sz="20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课中：使用不同颜色的笔记录标题、重点、难点等内容。</a:t>
              </a:r>
              <a:endPara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  <a:p>
              <a:pPr fontAlgn="auto">
                <a:lnSpc>
                  <a:spcPct val="160000"/>
                </a:lnSpc>
                <a:buFont typeface="Wingdings" panose="05000000000000000000" pitchFamily="2" charset="2"/>
                <a:buChar char="Ø"/>
                <a:defRPr/>
              </a:pPr>
              <a:r>
                <a:rPr lang="zh-CN" altLang="en-US" sz="2000" dirty="0">
                  <a:latin typeface="Times New Roman" panose="02020603050405020304" pitchFamily="18" charset="0"/>
                  <a:ea typeface="华文楷体" panose="02010600040101010101" pitchFamily="2" charset="-122"/>
                  <a:cs typeface="Times New Roman" panose="02020603050405020304" pitchFamily="18" charset="0"/>
                  <a:sym typeface="Times New Roman" panose="02020603050405020304" pitchFamily="18" charset="0"/>
                </a:rPr>
                <a:t>课后：通读笔记，补充完善，形成提纲，方便复习。</a:t>
              </a:r>
              <a:endParaRPr lang="zh-CN" altLang="en-US" sz="20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6" name="矩形 95"/>
          <p:cNvSpPr>
            <a:spLocks noChangeArrowheads="1"/>
          </p:cNvSpPr>
          <p:nvPr/>
        </p:nvSpPr>
        <p:spPr bwMode="auto">
          <a:xfrm>
            <a:off x="7698477" y="3510739"/>
            <a:ext cx="653965" cy="430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2200" dirty="0">
                <a:solidFill>
                  <a:srgbClr val="CC3300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D</a:t>
            </a:r>
            <a:endParaRPr lang="zh-CN" altLang="en-US" sz="2200" dirty="0">
              <a:solidFill>
                <a:srgbClr val="CC3300"/>
              </a:solidFill>
              <a:latin typeface="Times New Roman" panose="02020603050405020304" pitchFamily="18" charset="0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546277" cy="45064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fontAlgn="auto"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4. 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学习是立身做人的永恒主题，也是报国为民的重要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基础。以下是同学们关于学习的讨论。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小然：在课上我认真听讲，学习知识，提高能力。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小冰：</a:t>
            </a:r>
            <a:r>
              <a:rPr kumimoji="1" lang="zh-CN" altLang="en-US" sz="2600" spc="-17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暑假我积极参与了社区组织的垃圾分类桶前值守。</a:t>
            </a:r>
            <a:endParaRPr kumimoji="1" lang="zh-CN" altLang="en-US" sz="2600" spc="-17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小鹏：我坚持课前预习、课后复习，学习取得了很大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的进步。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结合上述材料和所学知识，谈谈你对学习的理解。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1"/>
          <p:cNvSpPr txBox="1">
            <a:spLocks noChangeArrowheads="1"/>
          </p:cNvSpPr>
          <p:nvPr/>
        </p:nvSpPr>
        <p:spPr bwMode="auto">
          <a:xfrm>
            <a:off x="1872001" y="900000"/>
            <a:ext cx="9206308" cy="52194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fontAlgn="auto"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①</a:t>
            </a:r>
            <a:r>
              <a:rPr kumimoji="1" lang="zh-CN" altLang="en-US" sz="2400" spc="7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初中阶段的学习内容是非常丰富的，既有知识的获取，</a:t>
            </a:r>
            <a:endParaRPr kumimoji="1" lang="en-US" altLang="zh-CN" sz="2400" spc="7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又有能力的提升、品德的培养等。</a:t>
            </a:r>
            <a:endParaRPr kumimoji="1" lang="zh-CN" altLang="en-US" sz="24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②</a:t>
            </a:r>
            <a:r>
              <a:rPr kumimoji="1" lang="zh-CN" altLang="en-US" sz="2400" spc="-4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学习并不局限在学校，我们生活中的所看、所听、所尝</a:t>
            </a:r>
            <a:r>
              <a:rPr kumimoji="1" lang="zh-CN" altLang="en-US" sz="2400" spc="7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、</a:t>
            </a:r>
            <a:endParaRPr kumimoji="1" lang="en-US" altLang="zh-CN" sz="2400" spc="7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所触、所做，都可以是学习。</a:t>
            </a:r>
            <a:endParaRPr kumimoji="1" lang="zh-CN" altLang="en-US" sz="24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400" spc="-1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③学习不仅表现为接受和掌握，而且表现为探究、发现、体</a:t>
            </a:r>
            <a:endParaRPr kumimoji="1" lang="en-US" altLang="zh-CN" sz="2400" spc="-1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400" spc="-1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验和感悟。</a:t>
            </a:r>
            <a:endParaRPr kumimoji="1" lang="zh-CN" altLang="en-US" sz="2400" spc="-1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④善于学习，要发现并保持对学习的兴趣，更加自觉、主</a:t>
            </a:r>
            <a:endParaRPr kumimoji="1" lang="en-US" altLang="zh-CN" sz="24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动地学习；要养成良好的学习习惯，掌握科学的学习方法，提</a:t>
            </a:r>
            <a:endParaRPr kumimoji="1" lang="en-US" altLang="zh-CN" sz="24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高学习效率；要积极参加社会实践活动，到社会大课堂去读好</a:t>
            </a:r>
            <a:endParaRPr kumimoji="1" lang="en-US" altLang="zh-CN" sz="24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400" dirty="0">
                <a:solidFill>
                  <a:srgbClr val="CC330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“无字之书”。</a:t>
            </a:r>
            <a:endParaRPr kumimoji="1" lang="zh-CN" altLang="en-US" sz="2400" dirty="0">
              <a:solidFill>
                <a:srgbClr val="CC330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1872000" y="1980000"/>
            <a:ext cx="8831169" cy="39340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fontAlgn="auto">
              <a:lnSpc>
                <a:spcPct val="140000"/>
              </a:lnSpc>
              <a:defRPr/>
            </a:pP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今天的中国，是梦想接连实现的中国。明天的中国，希望寄予新时代</a:t>
            </a:r>
            <a:endParaRPr kumimoji="1" lang="en-US" altLang="zh-CN" sz="20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的青少年。生逢伟大时代，人人都是追梦者。在实现梦想的征途上，我们</a:t>
            </a:r>
            <a:endParaRPr kumimoji="1" lang="en-US" altLang="zh-CN" sz="20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一往无前，不懈努力，把梦想的蓝图一步步变为美好的现实。</a:t>
            </a:r>
            <a:endParaRPr kumimoji="1" lang="en-US" altLang="zh-CN" sz="20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为了实现梦想，我们需要做哪些事情？哪些事情必须现在做？哪些事</a:t>
            </a:r>
            <a:endParaRPr kumimoji="1" lang="en-US" altLang="zh-CN" sz="20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情可以将来做？哪些事情需要用一生做？请结合所学知识和自身实际，将</a:t>
            </a:r>
            <a:endParaRPr kumimoji="1" lang="en-US" altLang="zh-CN" sz="20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下列横线补充完整。</a:t>
            </a:r>
            <a:endParaRPr kumimoji="1" lang="zh-CN" altLang="en-US" sz="20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◎</a:t>
            </a: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必须现在做的事情：</a:t>
            </a:r>
            <a:r>
              <a:rPr kumimoji="1" lang="en-US" altLang="zh-CN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________________________</a:t>
            </a:r>
            <a:endParaRPr kumimoji="1" lang="en-US" altLang="zh-CN" sz="20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◎</a:t>
            </a: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可以将来做的事情：</a:t>
            </a:r>
            <a:r>
              <a:rPr kumimoji="1" lang="en-US" altLang="zh-CN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________________________</a:t>
            </a:r>
            <a:endParaRPr kumimoji="1" lang="zh-CN" altLang="en-US" sz="20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sz="20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◎</a:t>
            </a:r>
            <a:r>
              <a:rPr kumimoji="1" lang="zh-CN" altLang="en-US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需要用一生做的事情：</a:t>
            </a:r>
            <a:r>
              <a:rPr kumimoji="1" lang="en-US" altLang="zh-CN" sz="20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______________________</a:t>
            </a:r>
            <a:endParaRPr kumimoji="1" lang="zh-CN" altLang="en-US" sz="20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</p:txBody>
      </p:sp>
      <p:sp>
        <p:nvSpPr>
          <p:cNvPr id="10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>
              <a:tabLst>
                <a:tab pos="1343025" algn="l"/>
              </a:tabLst>
            </a:pPr>
            <a:r>
              <a:rPr lang="zh-CN" altLang="en-US" sz="3000" dirty="0"/>
              <a:t>课后任务</a:t>
            </a:r>
            <a:endParaRPr lang="zh-CN" altLang="en-US" sz="3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10346" y="1944000"/>
            <a:ext cx="7571304" cy="163038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第一单元　少年有梦</a:t>
            </a:r>
            <a:endParaRPr lang="en-US" altLang="zh-CN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  <a:defRPr/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第三课　梦想始于当下（学习成就梦想）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17665" y="4068000"/>
            <a:ext cx="10556671" cy="576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制作单位：</a:t>
            </a:r>
            <a:r>
              <a:rPr lang="zh-CN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人民教育出版社</a:t>
            </a:r>
            <a:endParaRPr lang="zh-CN" altLang="zh-CN" sz="2800" b="1" dirty="0">
              <a:solidFill>
                <a:schemeClr val="bg1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8900492" cy="2649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auto"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结合两位同学的观点，思考、回答问题：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学习给两位同学带来了什么？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结合自己的体会，说说学习给你带来了哪些改变。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这些改变对你实现梦想有什么帮助？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1" y="1980000"/>
            <a:ext cx="8725662" cy="419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lang="zh-CN" altLang="en-US" sz="2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　　</a:t>
            </a:r>
            <a:r>
              <a:rPr lang="zh-CN" altLang="en-US" sz="26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阅读感悟</a:t>
            </a:r>
            <a:endParaRPr lang="zh-CN" altLang="en-US" sz="2600" dirty="0">
              <a:solidFill>
                <a:schemeClr val="tx2"/>
              </a:solidFill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毛泽东九岁进入私塾，熟读《论语》《孟子》《大学》等。十四五岁时，他白</a:t>
            </a:r>
            <a:endParaRPr kumimoji="1" lang="en-US" altLang="zh-CN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天在地里干活儿，夜晚帮助父亲记账。尽管这样，他还是如饥似渴地阅读能够找到</a:t>
            </a:r>
            <a:endParaRPr kumimoji="1" lang="en-US" altLang="zh-CN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的一切书籍。他对《三国演义》《水浒传》等小说尤其喜爱，能够熟记其中的很多</a:t>
            </a:r>
            <a:endParaRPr kumimoji="1" lang="en-US" altLang="zh-CN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故事。</a:t>
            </a:r>
            <a:endParaRPr kumimoji="1" lang="zh-CN" altLang="en-US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pc="3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在湘乡县立东山高等小学堂，毛泽东学习了自然科学知识和英语。在这期间，</a:t>
            </a:r>
            <a:endParaRPr kumimoji="1" lang="en-US" altLang="zh-CN" spc="3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他还阅读了华盛顿、林肯、卢梭、孟德斯鸠等人的传记。在湖南省立第一师范学校</a:t>
            </a:r>
            <a:endParaRPr kumimoji="1" lang="en-US" altLang="zh-CN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求学时期，学校的课程很多，毛泽东专注于哲学、史地、文学等。他注重自学，精</a:t>
            </a:r>
            <a:endParaRPr kumimoji="1" lang="en-US" altLang="zh-CN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心安排自学计划，读书不倦，并在阅读中养成了独立思考的好习惯。</a:t>
            </a:r>
            <a:endParaRPr kumimoji="1" lang="zh-CN" altLang="en-US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  <a:defRPr/>
            </a:pPr>
            <a:r>
              <a:rPr kumimoji="1" lang="zh-CN" altLang="en-US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这些学习经历对毛泽东后来数十年的革命生涯，具有积极的启发和帮助作用。</a:t>
            </a:r>
            <a:endParaRPr kumimoji="1" lang="zh-CN" altLang="en-US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10" name="标题 27"/>
          <p:cNvSpPr txBox="1"/>
          <p:nvPr/>
        </p:nvSpPr>
        <p:spPr>
          <a:xfrm>
            <a:off x="1991519" y="1145317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pPr algn="ctr">
              <a:lnSpc>
                <a:spcPct val="90000"/>
              </a:lnSpc>
              <a:spcBef>
                <a:spcPct val="0"/>
              </a:spcBef>
              <a:tabLst>
                <a:tab pos="1343025" algn="l"/>
              </a:tabLst>
            </a:pPr>
            <a:r>
              <a:rPr lang="zh-CN" altLang="en-US" sz="30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新知探究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8167800" cy="663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黑体" panose="02010609060101010101" pitchFamily="49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毛泽东的学习经历对于他实现梦想有什么意义？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872000" y="900000"/>
            <a:ext cx="9138900" cy="38662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  <a:defRPr/>
            </a:pPr>
            <a:r>
              <a:rPr lang="zh-CN" altLang="en-US" sz="26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微软雅黑" panose="020B0503020204020204" pitchFamily="34" charset="-122"/>
              </a:rPr>
              <a:t>　　一、学习对实现梦想的意义</a:t>
            </a:r>
            <a:r>
              <a:rPr kumimoji="1" lang="zh-CN" altLang="en-US" sz="2600" dirty="0">
                <a:latin typeface="黑体" panose="02010609060101010101" pitchFamily="49" charset="-122"/>
                <a:ea typeface="华文楷体" panose="02010600040101010101" pitchFamily="2" charset="-122"/>
              </a:rPr>
              <a:t>　　</a:t>
            </a:r>
            <a:endParaRPr kumimoji="1" lang="en-US" altLang="zh-CN" sz="2600" dirty="0">
              <a:latin typeface="黑体" panose="02010609060101010101" pitchFamily="49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黑体" panose="02010609060101010101" pitchFamily="49" charset="-122"/>
                <a:ea typeface="华文楷体" panose="02010600040101010101" pitchFamily="2" charset="-122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学习是立身做人的永恒主题，也是报国为民的重要基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础。学习是我们现阶段的基本任务，也是我们成就梦想的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重要路径。学习可以提升我们的思想品德和精神境界，增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spc="80" dirty="0">
                <a:latin typeface="华文楷体" panose="02010600040101010101" pitchFamily="2" charset="-122"/>
                <a:ea typeface="华文楷体" panose="02010600040101010101" pitchFamily="2" charset="-122"/>
              </a:rPr>
              <a:t>强能力，增长智慧，使我们面前的世界更广阔、更精彩，</a:t>
            </a:r>
            <a:endParaRPr kumimoji="1" lang="en-US" altLang="zh-CN" sz="2600" spc="8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ct val="160000"/>
              </a:lnSpc>
              <a:defRPr/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</a:rPr>
              <a:t>让我们拥有实现梦想的持续力量。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955799" y="1110803"/>
            <a:ext cx="8280401" cy="2462213"/>
          </a:xfrm>
          <a:prstGeom prst="roundRect">
            <a:avLst>
              <a:gd name="adj" fmla="val 1254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2074777" y="1110803"/>
            <a:ext cx="8161424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fontAlgn="auto">
              <a:lnSpc>
                <a:spcPct val="140000"/>
              </a:lnSpc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梦想从学习开始，事业靠本领成就。广大青年要自觉加强学</a:t>
            </a: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习，不断增强本领。人生的黄金时期在青年。青年时期学识基础</a:t>
            </a: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厚实不厚实，影响甚至决定自己的一生。</a:t>
            </a:r>
            <a:endParaRPr lang="zh-CN" altLang="en-US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 fontAlgn="auto">
              <a:lnSpc>
                <a:spcPct val="140000"/>
              </a:lnSpc>
            </a:pP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——2016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年 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4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月 </a:t>
            </a:r>
            <a:r>
              <a:rPr lang="en-US" altLang="zh-CN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26 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日，习近</a:t>
            </a:r>
            <a:r>
              <a:rPr lang="zh-CN" altLang="en-US" sz="22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平总书记在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知识分子、劳动模范、</a:t>
            </a:r>
            <a:r>
              <a:rPr lang="zh-CN" altLang="en-US" sz="2200" dirty="0" smtClean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青年</a:t>
            </a:r>
            <a:r>
              <a:rPr lang="zh-CN" altLang="en-US" sz="22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代表座谈会上的讲话</a:t>
            </a:r>
            <a:endParaRPr lang="en-US" altLang="zh-CN" sz="2200" dirty="0"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72000" y="3573016"/>
            <a:ext cx="4852647" cy="633397"/>
          </a:xfrm>
          <a:prstGeom prst="rect">
            <a:avLst/>
          </a:prstGeom>
          <a:noFill/>
        </p:spPr>
        <p:txBody>
          <a:bodyPr wrap="none" lIns="91458" tIns="45729" rIns="91458" bIns="45729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黑体" panose="02010609060101010101" pitchFamily="49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谈谈你对这几句话的理解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8783300" cy="258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黑体" panose="02010609060101010101" pitchFamily="49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中学生应该把学习</a:t>
            </a: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作为现阶段的基本任务，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把学习作为一种</a:t>
            </a: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责任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、一种精神追求、一种生活方式，要树立梦想从学习</a:t>
            </a: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开始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的观念。学习让我们拥有实现梦想的持续力量，让</a:t>
            </a:r>
            <a:r>
              <a:rPr kumimoji="1" lang="zh-CN" altLang="en-US" sz="2600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我们的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人生更有价值，生命更有意义。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1872000" y="900000"/>
            <a:ext cx="9183800" cy="457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3" tIns="45706" rIns="91413" bIns="457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60000"/>
              </a:lnSpc>
            </a:pPr>
            <a:r>
              <a:rPr lang="zh-CN" altLang="en-US" sz="2600" dirty="0">
                <a:solidFill>
                  <a:schemeClr val="tx2"/>
                </a:solidFill>
                <a:ea typeface="黑体" panose="02010609060101010101" pitchFamily="49" charset="-122"/>
                <a:cs typeface="Arial" panose="020B0604020202020204" pitchFamily="34" charset="0"/>
                <a:sym typeface="Times New Roman" panose="02020603050405020304" pitchFamily="18" charset="0"/>
              </a:rPr>
              <a:t>　　探究与分享</a:t>
            </a:r>
            <a:endParaRPr lang="en-US" altLang="zh-CN" sz="2600" dirty="0">
              <a:solidFill>
                <a:schemeClr val="tx2"/>
              </a:solidFill>
              <a:ea typeface="黑体" panose="02010609060101010101" pitchFamily="49" charset="-122"/>
              <a:cs typeface="Arial" panose="020B0604020202020204" pitchFamily="34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小然利用课余时间阅读科幻小说。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小佳在周末去敬老院做义工。</a:t>
            </a:r>
            <a:endParaRPr kumimoji="1" lang="en-US" altLang="zh-CN" sz="26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小冰经常主动做家务。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　　小丽和小伙伴利用周末调查垃圾分类情况。</a:t>
            </a:r>
            <a:r>
              <a:rPr kumimoji="1" lang="zh-CN" altLang="en-US" sz="2600" dirty="0">
                <a:latin typeface="黑体" panose="02010609060101010101" pitchFamily="49" charset="-122"/>
                <a:ea typeface="华文楷体" panose="02010600040101010101" pitchFamily="2" charset="-122"/>
                <a:sym typeface="Times New Roman" panose="02020603050405020304" pitchFamily="18" charset="0"/>
              </a:rPr>
              <a:t>　　</a:t>
            </a:r>
            <a:endParaRPr kumimoji="1" lang="en-US" altLang="zh-CN" sz="2600" dirty="0">
              <a:latin typeface="黑体" panose="02010609060101010101" pitchFamily="49" charset="-122"/>
              <a:ea typeface="华文楷体" panose="02010600040101010101" pitchFamily="2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他们是在学习吗？说说你的理由。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  <a:p>
            <a:pPr>
              <a:lnSpc>
                <a:spcPct val="160000"/>
              </a:lnSpc>
            </a:pPr>
            <a:r>
              <a:rPr kumimoji="1" lang="zh-CN" altLang="en-US" sz="2600" b="1" dirty="0">
                <a:solidFill>
                  <a:schemeClr val="tx2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　　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(</a:t>
            </a:r>
            <a:r>
              <a:rPr kumimoji="1" lang="en-US" altLang="zh-CN" sz="2600" dirty="0"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kumimoji="1" lang="en-US" altLang="zh-CN" sz="2600" dirty="0">
                <a:latin typeface="宋体" panose="02010600030101010101" pitchFamily="2" charset="-122"/>
                <a:cs typeface="Times New Roman" panose="02020603050405020304" pitchFamily="18" charset="0"/>
                <a:sym typeface="Times New Roman" panose="02020603050405020304" pitchFamily="18" charset="0"/>
              </a:rPr>
              <a:t>)</a:t>
            </a:r>
            <a:r>
              <a:rPr kumimoji="1" lang="zh-CN" altLang="en-US" sz="2600" dirty="0">
                <a:latin typeface="华文楷体" panose="02010600040101010101" pitchFamily="2" charset="-122"/>
                <a:ea typeface="华文楷体" panose="02010600040101010101" pitchFamily="2" charset="-122"/>
                <a:cs typeface="楷体" panose="02010609060101010101" charset="-122"/>
                <a:sym typeface="Times New Roman" panose="02020603050405020304" pitchFamily="18" charset="0"/>
              </a:rPr>
              <a:t>在生活中，你是怎样学习的？和同学一起讨论。</a:t>
            </a:r>
            <a:endParaRPr kumimoji="1" lang="zh-CN" altLang="en-US" sz="2600" dirty="0">
              <a:latin typeface="华文楷体" panose="02010600040101010101" pitchFamily="2" charset="-122"/>
              <a:ea typeface="华文楷体" panose="02010600040101010101" pitchFamily="2" charset="-122"/>
              <a:cs typeface="楷体" panose="02010609060101010101" charset="-122"/>
              <a:sym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2.xml><?xml version="1.0" encoding="utf-8"?>
<p:tagLst xmlns:p="http://schemas.openxmlformats.org/presentationml/2006/main">
  <p:tag name="KSO_WM_DIAGRAM_VIRTUALLY_FRAME" val="{&quot;height&quot;:318.00181102362205,&quot;left&quot;:349.60425196850395,&quot;top&quot;:137.74818897637795,&quot;width&quot;:533.145748031496}"/>
</p:tagLst>
</file>

<file path=ppt/tags/tag3.xml><?xml version="1.0" encoding="utf-8"?>
<p:tagLst xmlns:p="http://schemas.openxmlformats.org/presentationml/2006/main">
  <p:tag name="KSO_WM_DIAGRAM_VIRTUALLY_FRAME" val="{&quot;height&quot;:318.00181102362205,&quot;left&quot;:349.60425196850395,&quot;top&quot;:137.74818897637795,&quot;width&quot;:533.145748031496}"/>
</p:tagLst>
</file>

<file path=ppt/tags/tag4.xml><?xml version="1.0" encoding="utf-8"?>
<p:tagLst xmlns:p="http://schemas.openxmlformats.org/presentationml/2006/main">
  <p:tag name="KSO_WM_DIAGRAM_VIRTUALLY_FRAME" val="{&quot;height&quot;:318.00181102362205,&quot;left&quot;:349.60425196850395,&quot;top&quot;:137.74818897637795,&quot;width&quot;:533.145748031496}"/>
</p:tagLst>
</file>

<file path=ppt/tags/tag5.xml><?xml version="1.0" encoding="utf-8"?>
<p:tagLst xmlns:p="http://schemas.openxmlformats.org/presentationml/2006/main">
  <p:tag name="KSO_WM_DIAGRAM_VIRTUALLY_FRAME" val="{&quot;height&quot;:318.00181102362205,&quot;left&quot;:349.60425196850395,&quot;top&quot;:137.74818897637795,&quot;width&quot;:533.145748031496}"/>
</p:tagLst>
</file>

<file path=ppt/tags/tag6.xml><?xml version="1.0" encoding="utf-8"?>
<p:tagLst xmlns:p="http://schemas.openxmlformats.org/presentationml/2006/main">
  <p:tag name="KSO_WM_DIAGRAM_VIRTUALLY_FRAME" val="{&quot;height&quot;:318.00181102362205,&quot;left&quot;:349.60425196850395,&quot;top&quot;:137.74818897637795,&quot;width&quot;:533.145748031496}"/>
</p:tagLst>
</file>

<file path=ppt/tags/tag7.xml><?xml version="1.0" encoding="utf-8"?>
<p:tagLst xmlns:p="http://schemas.openxmlformats.org/presentationml/2006/main">
  <p:tag name="KSO_WM_DIAGRAM_VIRTUALLY_FRAME" val="{&quot;height&quot;:318.00181102362205,&quot;left&quot;:349.60425196850395,&quot;top&quot;:137.74818897637795,&quot;width&quot;:533.145748031496}"/>
</p:tagLst>
</file>

<file path=ppt/tags/tag8.xml><?xml version="1.0" encoding="utf-8"?>
<p:tagLst xmlns:p="http://schemas.openxmlformats.org/presentationml/2006/main">
  <p:tag name="ISPRING_RESOURCE_PATHS_HASH_2" val="33901cef6c6fd92da47792d8891c84a4e81e4f"/>
</p:tagLst>
</file>

<file path=ppt/theme/theme1.xml><?xml version="1.0" encoding="utf-8"?>
<a:theme xmlns:a="http://schemas.openxmlformats.org/drawingml/2006/main" name="1_Office 主题​​">
  <a:themeElements>
    <a:clrScheme name="政治 七上">
      <a:dk1>
        <a:sysClr val="windowText" lastClr="000000"/>
      </a:dk1>
      <a:lt1>
        <a:srgbClr val="FFFFFF"/>
      </a:lt1>
      <a:dk2>
        <a:srgbClr val="B371AF"/>
      </a:dk2>
      <a:lt2>
        <a:srgbClr val="FFFFFF"/>
      </a:lt2>
      <a:accent1>
        <a:srgbClr val="FBF7FB"/>
      </a:accent1>
      <a:accent2>
        <a:srgbClr val="F5EEF5"/>
      </a:accent2>
      <a:accent3>
        <a:srgbClr val="EFE5EF"/>
      </a:accent3>
      <a:accent4>
        <a:srgbClr val="E4D4E4"/>
      </a:accent4>
      <a:accent5>
        <a:srgbClr val="DBC7DB"/>
      </a:accent5>
      <a:accent6>
        <a:srgbClr val="8E4C8A"/>
      </a:accent6>
      <a:hlink>
        <a:srgbClr val="B371AF"/>
      </a:hlink>
      <a:folHlink>
        <a:srgbClr val="000000"/>
      </a:folHlink>
    </a:clrScheme>
    <a:fontScheme name="自定义 2">
      <a:majorFont>
        <a:latin typeface="Arial"/>
        <a:ea typeface="黑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0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1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2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3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4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5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6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7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8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19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0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1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2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3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24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3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4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5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6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7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8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ppt/theme/themeOverride9.xml><?xml version="1.0" encoding="utf-8"?>
<a:themeOverride xmlns:a="http://schemas.openxmlformats.org/drawingml/2006/main">
  <a:clrScheme name="政治 七上">
    <a:dk1>
      <a:sysClr val="windowText" lastClr="000000"/>
    </a:dk1>
    <a:lt1>
      <a:srgbClr val="FFFFFF"/>
    </a:lt1>
    <a:dk2>
      <a:srgbClr val="B371AF"/>
    </a:dk2>
    <a:lt2>
      <a:srgbClr val="FFFFFF"/>
    </a:lt2>
    <a:accent1>
      <a:srgbClr val="FBF7FB"/>
    </a:accent1>
    <a:accent2>
      <a:srgbClr val="F5EEF5"/>
    </a:accent2>
    <a:accent3>
      <a:srgbClr val="EFE5EF"/>
    </a:accent3>
    <a:accent4>
      <a:srgbClr val="E4D4E4"/>
    </a:accent4>
    <a:accent5>
      <a:srgbClr val="DBC7DB"/>
    </a:accent5>
    <a:accent6>
      <a:srgbClr val="8E4C8A"/>
    </a:accent6>
    <a:hlink>
      <a:srgbClr val="B371AF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3290</Words>
  <Application>WPS 演示</Application>
  <PresentationFormat>宽屏</PresentationFormat>
  <Paragraphs>209</Paragraphs>
  <Slides>24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6" baseType="lpstr">
      <vt:lpstr>Arial</vt:lpstr>
      <vt:lpstr>宋体</vt:lpstr>
      <vt:lpstr>Wingdings</vt:lpstr>
      <vt:lpstr>Times New Roman</vt:lpstr>
      <vt:lpstr>华文楷体</vt:lpstr>
      <vt:lpstr>微软雅黑</vt:lpstr>
      <vt:lpstr>黑体</vt:lpstr>
      <vt:lpstr>Calibri</vt:lpstr>
      <vt:lpstr>楷体</vt:lpstr>
      <vt:lpstr>Arial Unicode MS</vt:lpstr>
      <vt:lpstr>Wingdings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糖宝儿</cp:lastModifiedBy>
  <cp:revision>2</cp:revision>
  <dcterms:created xsi:type="dcterms:W3CDTF">2024-04-28T01:41:00Z</dcterms:created>
  <dcterms:modified xsi:type="dcterms:W3CDTF">2024-11-29T09:03:47Z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DE24BE9A3D724227A55B22E9B5C829CC_12</vt:lpwstr>
  </property>
  <property fmtid="{D5CDD505-2E9C-101B-9397-08002B2CF9AE}" pid="3" name="KSOProductBuildVer">
    <vt:lpwstr>2052-12.1.0.18912</vt:lpwstr>
  </property>
</Properties>
</file>